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1" r:id="rId2"/>
    <p:sldId id="1091" r:id="rId3"/>
    <p:sldId id="279" r:id="rId4"/>
    <p:sldId id="278" r:id="rId5"/>
    <p:sldId id="1092" r:id="rId6"/>
    <p:sldId id="283" r:id="rId7"/>
    <p:sldId id="300" r:id="rId8"/>
    <p:sldId id="301" r:id="rId9"/>
    <p:sldId id="302" r:id="rId10"/>
    <p:sldId id="303" r:id="rId11"/>
    <p:sldId id="304" r:id="rId12"/>
    <p:sldId id="305" r:id="rId13"/>
    <p:sldId id="287" r:id="rId14"/>
    <p:sldId id="288" r:id="rId15"/>
    <p:sldId id="1093" r:id="rId16"/>
    <p:sldId id="1079" r:id="rId17"/>
    <p:sldId id="1080" r:id="rId18"/>
    <p:sldId id="1081" r:id="rId19"/>
    <p:sldId id="1090" r:id="rId20"/>
    <p:sldId id="1082" r:id="rId21"/>
    <p:sldId id="1086" r:id="rId22"/>
    <p:sldId id="1087" r:id="rId23"/>
    <p:sldId id="1088" r:id="rId24"/>
    <p:sldId id="1062" r:id="rId25"/>
    <p:sldId id="1063" r:id="rId26"/>
    <p:sldId id="1089" r:id="rId27"/>
    <p:sldId id="976" r:id="rId28"/>
    <p:sldId id="297" r:id="rId29"/>
    <p:sldId id="275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2" y="288"/>
      </p:cViewPr>
      <p:guideLst>
        <p:guide orient="horz" pos="2153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19" y="6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227DF95-C358-05D6-63BA-9A08457C59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9E3490-6088-C10C-C1D0-C6B7B3836A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651BB-7FA1-428C-B1BE-FD12394D3B72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A46C6A-FB50-73A9-0117-A450123EB2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F1B29B-D361-E462-6513-B0BD071DFC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2849B-C506-4B76-89DC-020FD36A9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846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2024/3/20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85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" y="0"/>
            <a:ext cx="1215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1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1934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648D-459D-428B-972C-D7FDEEE467D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43180" y="805180"/>
            <a:ext cx="12127230" cy="0"/>
          </a:xfrm>
          <a:prstGeom prst="line">
            <a:avLst/>
          </a:prstGeom>
          <a:ln w="34925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6000">
                  <a:schemeClr val="accent1">
                    <a:lumMod val="45000"/>
                    <a:lumOff val="55000"/>
                  </a:schemeClr>
                </a:gs>
                <a:gs pos="48000">
                  <a:schemeClr val="accent1">
                    <a:lumMod val="75000"/>
                  </a:schemeClr>
                </a:gs>
                <a:gs pos="75000">
                  <a:schemeClr val="accent1">
                    <a:lumMod val="45000"/>
                    <a:lumOff val="55000"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 userDrawn="1"/>
        </p:nvGrpSpPr>
        <p:grpSpPr>
          <a:xfrm>
            <a:off x="43180" y="0"/>
            <a:ext cx="1720116" cy="760691"/>
            <a:chOff x="119642" y="36869"/>
            <a:chExt cx="1720116" cy="760691"/>
          </a:xfrm>
        </p:grpSpPr>
        <p:pic>
          <p:nvPicPr>
            <p:cNvPr id="10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8825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BEST背景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147EA0-422C-6798-ABCA-FF0067373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58" l="0" r="99793">
                        <a14:foregroundMark x1="9892" y1="86799" x2="9892" y2="86799"/>
                        <a14:foregroundMark x1="11672" y1="86274" x2="13990" y2="88010"/>
                        <a14:foregroundMark x1="6167" y1="81268" x2="8485" y2="89382"/>
                        <a14:foregroundMark x1="4222" y1="75212" x2="1035" y2="90069"/>
                        <a14:foregroundMark x1="4594" y1="78522" x2="3891" y2="93339"/>
                        <a14:foregroundMark x1="6705" y1="93864" x2="18212" y2="94388"/>
                        <a14:foregroundMark x1="17343" y1="91805" x2="27442" y2="92854"/>
                        <a14:foregroundMark x1="24421" y1="89907" x2="20530" y2="86960"/>
                        <a14:foregroundMark x1="25124" y1="87323" x2="25124" y2="87323"/>
                        <a14:foregroundMark x1="21606" y1="85749" x2="20530" y2="88333"/>
                        <a14:foregroundMark x1="23344" y1="91280" x2="23344" y2="91280"/>
                        <a14:foregroundMark x1="21937" y1="92128" x2="21937" y2="92128"/>
                        <a14:foregroundMark x1="21399" y1="90069" x2="21399" y2="90069"/>
                        <a14:foregroundMark x1="20695" y1="95075" x2="20695" y2="95075"/>
                        <a14:foregroundMark x1="98055" y1="78684" x2="98055" y2="78684"/>
                        <a14:foregroundMark x1="22310" y1="95236" x2="26531" y2="95075"/>
                        <a14:foregroundMark x1="22475" y1="94388" x2="22475" y2="94388"/>
                        <a14:foregroundMark x1="14487" y1="92854" x2="14487" y2="92854"/>
                        <a14:foregroundMark x1="16515" y1="92451" x2="16515" y2="92451"/>
                        <a14:foregroundMark x1="19040" y1="92975" x2="19040" y2="92975"/>
                        <a14:foregroundMark x1="20075" y1="92975" x2="20075" y2="92975"/>
                        <a14:foregroundMark x1="19164" y1="93218" x2="16805" y2="93016"/>
                        <a14:foregroundMark x1="18046" y1="92895" x2="14859" y2="93460"/>
                        <a14:foregroundMark x1="15811" y1="92572" x2="15811" y2="92572"/>
                        <a14:foregroundMark x1="15811" y1="92572" x2="15439" y2="92652"/>
                        <a14:foregroundMark x1="15646" y1="92774" x2="13618" y2="93379"/>
                        <a14:foregroundMark x1="14404" y1="92814" x2="14156" y2="92006"/>
                        <a14:foregroundMark x1="13825" y1="93823" x2="17053" y2="92491"/>
                        <a14:foregroundMark x1="15728" y1="92249" x2="18088" y2="94792"/>
                        <a14:foregroundMark x1="19247" y1="93621" x2="19247" y2="93621"/>
                        <a14:foregroundMark x1="19247" y1="93621" x2="19247" y2="93621"/>
                        <a14:foregroundMark x1="19247" y1="93621" x2="19247" y2="93621"/>
                        <a14:foregroundMark x1="19247" y1="93621" x2="19247" y2="93621"/>
                        <a14:foregroundMark x1="19247" y1="93621" x2="19247" y2="93621"/>
                        <a14:foregroundMark x1="19247" y1="93621" x2="19247" y2="93621"/>
                        <a14:foregroundMark x1="21358" y1="90432" x2="21358" y2="90432"/>
                        <a14:foregroundMark x1="21854" y1="90755" x2="21854" y2="90755"/>
                        <a14:foregroundMark x1="22392" y1="90553" x2="22392" y2="90553"/>
                        <a14:foregroundMark x1="23013" y1="90593" x2="23013" y2="90593"/>
                        <a14:foregroundMark x1="23013" y1="90593" x2="23013" y2="90593"/>
                        <a14:foregroundMark x1="22434" y1="90634" x2="22434" y2="90634"/>
                        <a14:foregroundMark x1="22434" y1="90634" x2="22434" y2="90634"/>
                        <a14:foregroundMark x1="23303" y1="90593" x2="23303" y2="90593"/>
                        <a14:foregroundMark x1="23344" y1="90069" x2="23344" y2="90069"/>
                        <a14:foregroundMark x1="23303" y1="90634" x2="23882" y2="91603"/>
                        <a14:foregroundMark x1="24172" y1="88333" x2="24172" y2="88333"/>
                        <a14:foregroundMark x1="23758" y1="86879" x2="23758" y2="86879"/>
                        <a14:foregroundMark x1="23758" y1="86879" x2="23758" y2="86879"/>
                        <a14:foregroundMark x1="23758" y1="86879" x2="23758" y2="86879"/>
                        <a14:foregroundMark x1="23758" y1="86879" x2="23758" y2="86879"/>
                        <a14:foregroundMark x1="23800" y1="87687" x2="23800" y2="87687"/>
                        <a14:foregroundMark x1="24545" y1="87929" x2="24545" y2="87929"/>
                        <a14:foregroundMark x1="24545" y1="87929" x2="24545" y2="87929"/>
                        <a14:foregroundMark x1="24545" y1="87929" x2="24545" y2="87929"/>
                        <a14:foregroundMark x1="25662" y1="87969" x2="25662" y2="87969"/>
                        <a14:foregroundMark x1="25662" y1="87969" x2="25662" y2="87969"/>
                        <a14:foregroundMark x1="25662" y1="87969" x2="25662" y2="87969"/>
                        <a14:foregroundMark x1="25662" y1="87969" x2="25662" y2="87969"/>
                        <a14:backgroundMark x1="4594" y1="9649" x2="4594" y2="9649"/>
                        <a14:backgroundMark x1="6540" y1="5168" x2="7947" y2="16027"/>
                        <a14:backgroundMark x1="6002" y1="26564" x2="1573" y2="40371"/>
                        <a14:backgroundMark x1="6002" y1="41744" x2="7078" y2="61607"/>
                        <a14:backgroundMark x1="21772" y1="92491" x2="21772" y2="92491"/>
                        <a14:backgroundMark x1="21772" y1="92491" x2="21772" y2="92491"/>
                        <a14:backgroundMark x1="7616" y1="90230" x2="7616" y2="90230"/>
                        <a14:backgroundMark x1="20530" y1="93541" x2="20530" y2="93541"/>
                        <a14:backgroundMark x1="20530" y1="93541" x2="20530" y2="93541"/>
                        <a14:backgroundMark x1="16101" y1="93702" x2="16101" y2="93702"/>
                        <a14:backgroundMark x1="16101" y1="93702" x2="16101" y2="93702"/>
                        <a14:backgroundMark x1="16101" y1="93702" x2="16101" y2="93702"/>
                        <a14:backgroundMark x1="20530" y1="92854" x2="20530" y2="92854"/>
                        <a14:backgroundMark x1="19578" y1="92612" x2="19578" y2="92612"/>
                        <a14:backgroundMark x1="17964" y1="92329" x2="17964" y2="92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6" y="2243944"/>
            <a:ext cx="4433271" cy="45463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E348CD-77F8-DE7B-D274-6D421C3539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6224" y="1519680"/>
            <a:ext cx="7671843" cy="1993541"/>
          </a:xfrm>
        </p:spPr>
        <p:txBody>
          <a:bodyPr anchor="b">
            <a:normAutofit/>
          </a:bodyPr>
          <a:lstStyle>
            <a:lvl1pPr algn="ctr">
              <a:defRPr sz="6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Title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639997C-FEEC-2EE6-3544-EDC7669106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630" y="4364792"/>
            <a:ext cx="6083675" cy="459397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Names…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2733BC6-3773-BE1E-3416-3EE90C569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2702" y="413280"/>
            <a:ext cx="6077566" cy="432858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4th Technical Exchange Meeting on the China - EU Collaboration on CFETR and EU-DEMO Reactor Design</a:t>
            </a:r>
            <a:endParaRPr lang="zh-CN" altLang="en-US" dirty="0"/>
          </a:p>
        </p:txBody>
      </p:sp>
      <p:pic>
        <p:nvPicPr>
          <p:cNvPr id="16" name="图片 15" descr="BEST logo 带阳光">
            <a:extLst>
              <a:ext uri="{FF2B5EF4-FFF2-40B4-BE49-F238E27FC236}">
                <a16:creationId xmlns:a16="http://schemas.microsoft.com/office/drawing/2014/main" id="{443B94EF-56D3-E621-F929-AF1BC49194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86224" y="199620"/>
            <a:ext cx="992981" cy="906780"/>
          </a:xfrm>
          <a:prstGeom prst="rect">
            <a:avLst/>
          </a:prstGeom>
        </p:spPr>
      </p:pic>
      <p:pic>
        <p:nvPicPr>
          <p:cNvPr id="17" name="Picture 3" descr="G:\BEST\图片\BESTlogo的副本\BEST logo3.png">
            <a:extLst>
              <a:ext uri="{FF2B5EF4-FFF2-40B4-BE49-F238E27FC236}">
                <a16:creationId xmlns:a16="http://schemas.microsoft.com/office/drawing/2014/main" id="{AF56E8B5-F9F9-0CB6-BD9E-B4DA2192D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8" t="40870"/>
          <a:stretch/>
        </p:blipFill>
        <p:spPr bwMode="auto">
          <a:xfrm>
            <a:off x="1057497" y="356417"/>
            <a:ext cx="1005848" cy="68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84D4EA41-9F33-AC0A-812E-A9CD7210058B}"/>
              </a:ext>
            </a:extLst>
          </p:cNvPr>
          <p:cNvSpPr txBox="1">
            <a:spLocks/>
          </p:cNvSpPr>
          <p:nvPr userDrawn="1"/>
        </p:nvSpPr>
        <p:spPr>
          <a:xfrm>
            <a:off x="1" y="5421952"/>
            <a:ext cx="5072514" cy="459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</a:t>
            </a:r>
            <a:r>
              <a: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19-2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202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605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03"/>
          <a:stretch>
            <a:fillRect/>
          </a:stretch>
        </p:blipFill>
        <p:spPr>
          <a:xfrm flipH="1">
            <a:off x="-12701" y="-20734"/>
            <a:ext cx="12283359" cy="6878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2967" r="58510"/>
          <a:stretch>
            <a:fillRect/>
          </a:stretch>
        </p:blipFill>
        <p:spPr>
          <a:xfrm rot="16200000">
            <a:off x="2673350" y="-2673350"/>
            <a:ext cx="6858000" cy="122047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12700" y="0"/>
            <a:ext cx="12204700" cy="6858000"/>
          </a:xfrm>
          <a:prstGeom prst="rect">
            <a:avLst/>
          </a:prstGeom>
          <a:gradFill>
            <a:gsLst>
              <a:gs pos="0">
                <a:srgbClr val="1C4CB7"/>
              </a:gs>
              <a:gs pos="97000">
                <a:srgbClr val="1C4CB7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5400000">
            <a:off x="5657850" y="-5431790"/>
            <a:ext cx="876300" cy="12192000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3180" y="805180"/>
            <a:ext cx="12127230" cy="0"/>
          </a:xfrm>
          <a:prstGeom prst="line">
            <a:avLst/>
          </a:prstGeom>
          <a:ln w="34925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6000">
                  <a:schemeClr val="accent1">
                    <a:lumMod val="45000"/>
                    <a:lumOff val="55000"/>
                  </a:schemeClr>
                </a:gs>
                <a:gs pos="48000">
                  <a:schemeClr val="accent1">
                    <a:lumMod val="75000"/>
                  </a:schemeClr>
                </a:gs>
                <a:gs pos="75000">
                  <a:schemeClr val="accent1">
                    <a:lumMod val="45000"/>
                    <a:lumOff val="55000"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image" Target="../media/image77.png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76.png"/><Relationship Id="rId2" Type="http://schemas.openxmlformats.org/officeDocument/2006/relationships/tags" Target="../tags/tag52.xml"/><Relationship Id="rId16" Type="http://schemas.openxmlformats.org/officeDocument/2006/relationships/image" Target="../media/image80.pn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75.png"/><Relationship Id="rId5" Type="http://schemas.openxmlformats.org/officeDocument/2006/relationships/tags" Target="../tags/tag55.xml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tags" Target="../tags/tag54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10173DE-C720-4F0F-D43D-19F9CDC026E0}"/>
              </a:ext>
            </a:extLst>
          </p:cNvPr>
          <p:cNvSpPr txBox="1"/>
          <p:nvPr/>
        </p:nvSpPr>
        <p:spPr>
          <a:xfrm>
            <a:off x="54053" y="2659559"/>
            <a:ext cx="7648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Divertor </a:t>
            </a:r>
            <a:r>
              <a:rPr lang="en-US" altLang="zh-CN" sz="4400" b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Design in </a:t>
            </a:r>
            <a:r>
              <a:rPr lang="en-US" altLang="zh-CN" sz="4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AFB758D-AE28-6A02-5FAC-B1CD0DB0A5AF}"/>
              </a:ext>
            </a:extLst>
          </p:cNvPr>
          <p:cNvSpPr txBox="1"/>
          <p:nvPr/>
        </p:nvSpPr>
        <p:spPr>
          <a:xfrm>
            <a:off x="701678" y="4100723"/>
            <a:ext cx="6794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C000"/>
                </a:solidFill>
                <a:ea typeface="微软雅黑" panose="020B0503020204020204" pitchFamily="34" charset="-122"/>
              </a:rPr>
              <a:t>Rui Ding,</a:t>
            </a:r>
            <a:r>
              <a:rPr lang="zh-CN" altLang="en-US" sz="2400" b="1" dirty="0">
                <a:solidFill>
                  <a:srgbClr val="FFC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FC000"/>
                </a:solidFill>
                <a:ea typeface="微软雅黑" panose="020B0503020204020204" pitchFamily="34" charset="-122"/>
              </a:rPr>
              <a:t>Xuebing</a:t>
            </a:r>
            <a:r>
              <a:rPr lang="zh-CN" altLang="en-US" sz="2400" b="1" dirty="0">
                <a:solidFill>
                  <a:srgbClr val="FFC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FFC000"/>
                </a:solidFill>
                <a:ea typeface="微软雅黑" panose="020B0503020204020204" pitchFamily="34" charset="-122"/>
              </a:rPr>
              <a:t>Peng for the BEST team</a:t>
            </a:r>
            <a:endParaRPr lang="zh-CN" altLang="en-US" sz="2400" b="1" dirty="0">
              <a:solidFill>
                <a:srgbClr val="FFC000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722060-F591-2E3A-45F9-ADE331F2C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2162" y="350217"/>
            <a:ext cx="6122611" cy="618235"/>
          </a:xfrm>
        </p:spPr>
        <p:txBody>
          <a:bodyPr>
            <a:normAutofit fontScale="92500" lnSpcReduction="20000"/>
          </a:bodyPr>
          <a:lstStyle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60000"/>
              </a:lnSpc>
            </a:pPr>
            <a:r>
              <a:rPr lang="en-US" altLang="zh-CN" sz="1400" dirty="0"/>
              <a:t>4th Technical Exchange Meeting on the China - EU Collaboration </a:t>
            </a:r>
          </a:p>
          <a:p>
            <a:pPr>
              <a:lnSpc>
                <a:spcPct val="160000"/>
              </a:lnSpc>
            </a:pPr>
            <a:r>
              <a:rPr lang="en-US" altLang="zh-CN" sz="1400" dirty="0"/>
              <a:t>on CFETR and EU-DEMO Reactor Design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65177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B4E780E2-1598-492E-ABA8-CE182E192CD9}"/>
              </a:ext>
            </a:extLst>
          </p:cNvPr>
          <p:cNvSpPr txBox="1"/>
          <p:nvPr/>
        </p:nvSpPr>
        <p:spPr>
          <a:xfrm>
            <a:off x="2385451" y="898598"/>
            <a:ext cx="144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Upstream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BC8FC27-E52B-4F75-B0B2-86C79078A396}"/>
              </a:ext>
            </a:extLst>
          </p:cNvPr>
          <p:cNvSpPr txBox="1"/>
          <p:nvPr/>
        </p:nvSpPr>
        <p:spPr>
          <a:xfrm>
            <a:off x="8149429" y="898598"/>
            <a:ext cx="182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Downstream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348897C-7CBD-46A4-A719-C4334FF4C5EF}"/>
              </a:ext>
            </a:extLst>
          </p:cNvPr>
          <p:cNvSpPr txBox="1">
            <a:spLocks/>
          </p:cNvSpPr>
          <p:nvPr/>
        </p:nvSpPr>
        <p:spPr bwMode="auto">
          <a:xfrm>
            <a:off x="435522" y="5477270"/>
            <a:ext cx="11068708" cy="123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Full detachment for slope target and partial detachment for vertical target achieved with Ne Seeding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Low core contamination can be maintained with full detachment slope target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endParaRPr lang="en-US" altLang="zh-CN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41F160B-7278-B710-0AEF-DD7A834E78BF}"/>
              </a:ext>
            </a:extLst>
          </p:cNvPr>
          <p:cNvSpPr txBox="1"/>
          <p:nvPr/>
        </p:nvSpPr>
        <p:spPr>
          <a:xfrm>
            <a:off x="5282675" y="926648"/>
            <a:ext cx="162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Ne seeding</a:t>
            </a:r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6346F8-C6A4-A5C8-175A-17A027D9C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1" y="1324030"/>
            <a:ext cx="5649388" cy="39436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F80E19-A6B8-BF8F-1BAC-D0BA98BB9B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r="18163"/>
          <a:stretch/>
        </p:blipFill>
        <p:spPr>
          <a:xfrm>
            <a:off x="6285079" y="1267930"/>
            <a:ext cx="4482888" cy="411388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28B80FA-F0A1-DD79-101C-091A758BD145}"/>
              </a:ext>
            </a:extLst>
          </p:cNvPr>
          <p:cNvSpPr txBox="1"/>
          <p:nvPr/>
        </p:nvSpPr>
        <p:spPr>
          <a:xfrm>
            <a:off x="1753660" y="192945"/>
            <a:ext cx="10457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Deeper Detachment for Slope Target Compared to Vertical Target</a:t>
            </a:r>
          </a:p>
        </p:txBody>
      </p:sp>
      <p:sp>
        <p:nvSpPr>
          <p:cNvPr id="3" name="灯片编号占位符 7">
            <a:extLst>
              <a:ext uri="{FF2B5EF4-FFF2-40B4-BE49-F238E27FC236}">
                <a16:creationId xmlns:a16="http://schemas.microsoft.com/office/drawing/2014/main" id="{D03D4AEA-8394-67B9-3688-53B54718BA98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10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40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16F2234-1984-124A-8A2C-430E86EAA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448" y="1775395"/>
            <a:ext cx="3245831" cy="32280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3C427E5-E872-AB7B-58C3-4BC5127BC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656" y="1814992"/>
            <a:ext cx="3247356" cy="322801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441F160B-7278-B710-0AEF-DD7A834E78BF}"/>
              </a:ext>
            </a:extLst>
          </p:cNvPr>
          <p:cNvSpPr txBox="1"/>
          <p:nvPr/>
        </p:nvSpPr>
        <p:spPr>
          <a:xfrm>
            <a:off x="7718897" y="880565"/>
            <a:ext cx="202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Ne seeding</a:t>
            </a:r>
            <a:endParaRPr lang="zh-CN" altLang="en-US" b="1" dirty="0"/>
          </a:p>
        </p:txBody>
      </p:sp>
      <p:sp>
        <p:nvSpPr>
          <p:cNvPr id="10" name="矩形 33">
            <a:extLst>
              <a:ext uri="{FF2B5EF4-FFF2-40B4-BE49-F238E27FC236}">
                <a16:creationId xmlns:a16="http://schemas.microsoft.com/office/drawing/2014/main" id="{13B3C1AA-5F58-F261-F178-FE7640D60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1448" y="1313278"/>
            <a:ext cx="3477334" cy="36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</a:pPr>
            <a:r>
              <a:rPr lang="el-GR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Γ</a:t>
            </a:r>
            <a:r>
              <a:rPr lang="en-US" altLang="zh-CN" sz="1600" b="1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D2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=3.0×10</a:t>
            </a:r>
            <a:r>
              <a:rPr lang="en-US" altLang="zh-CN" sz="1600" b="1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22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/s, </a:t>
            </a:r>
            <a:r>
              <a:rPr lang="el-GR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Γ</a:t>
            </a:r>
            <a:r>
              <a:rPr lang="en-US" altLang="zh-CN" sz="16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Ne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=5.0×10</a:t>
            </a:r>
            <a:r>
              <a:rPr lang="en-US" altLang="zh-CN" sz="1600" b="1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/s</a:t>
            </a:r>
          </a:p>
        </p:txBody>
      </p:sp>
      <p:sp>
        <p:nvSpPr>
          <p:cNvPr id="12" name="矩形 33">
            <a:extLst>
              <a:ext uri="{FF2B5EF4-FFF2-40B4-BE49-F238E27FC236}">
                <a16:creationId xmlns:a16="http://schemas.microsoft.com/office/drawing/2014/main" id="{84F72CAC-471B-EFF4-D78D-989F9FF2B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5445" y="2023441"/>
            <a:ext cx="1550464" cy="66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rad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27.7MW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1400" b="1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baseline="-250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Core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=1.5MW</a:t>
            </a:r>
          </a:p>
        </p:txBody>
      </p:sp>
      <p:sp>
        <p:nvSpPr>
          <p:cNvPr id="13" name="矩形 33">
            <a:extLst>
              <a:ext uri="{FF2B5EF4-FFF2-40B4-BE49-F238E27FC236}">
                <a16:creationId xmlns:a16="http://schemas.microsoft.com/office/drawing/2014/main" id="{422E33FE-5AC0-E4C7-F488-74388F153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9753" y="2023441"/>
            <a:ext cx="1550464" cy="66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rad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24. 8MW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1400" b="1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baseline="-250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Core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=0.8MW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BF779D1-77FA-3229-9637-7F7C5FA72D9D}"/>
              </a:ext>
            </a:extLst>
          </p:cNvPr>
          <p:cNvSpPr txBox="1"/>
          <p:nvPr/>
        </p:nvSpPr>
        <p:spPr>
          <a:xfrm>
            <a:off x="1753660" y="192945"/>
            <a:ext cx="10457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Deeper Detachment for Slope Target Compared to Vertical Target</a:t>
            </a:r>
          </a:p>
        </p:txBody>
      </p:sp>
      <p:sp>
        <p:nvSpPr>
          <p:cNvPr id="14" name="矩形 33">
            <a:extLst>
              <a:ext uri="{FF2B5EF4-FFF2-40B4-BE49-F238E27FC236}">
                <a16:creationId xmlns:a16="http://schemas.microsoft.com/office/drawing/2014/main" id="{8542C23E-E212-CA1C-A842-2C8B53F6B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3667" y="1305875"/>
            <a:ext cx="3477334" cy="36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</a:pPr>
            <a:r>
              <a:rPr lang="el-GR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Γ</a:t>
            </a:r>
            <a:r>
              <a:rPr lang="en-US" altLang="zh-CN" sz="1600" b="1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D2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=5.0×10</a:t>
            </a:r>
            <a:r>
              <a:rPr lang="en-US" altLang="zh-CN" sz="1600" b="1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22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/s, </a:t>
            </a:r>
            <a:r>
              <a:rPr lang="el-GR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Γ</a:t>
            </a:r>
            <a:r>
              <a:rPr lang="en-US" altLang="zh-CN" sz="16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Ne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=6.0×10</a:t>
            </a:r>
            <a:r>
              <a:rPr lang="en-US" altLang="zh-CN" sz="1600" b="1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6C762A4-D88E-C90B-33CC-8448A0E87962}"/>
              </a:ext>
            </a:extLst>
          </p:cNvPr>
          <p:cNvSpPr txBox="1"/>
          <p:nvPr/>
        </p:nvSpPr>
        <p:spPr>
          <a:xfrm>
            <a:off x="7131355" y="4278120"/>
            <a:ext cx="904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slope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F7D0A67-61F3-B163-2B75-28AA3DD74894}"/>
              </a:ext>
            </a:extLst>
          </p:cNvPr>
          <p:cNvSpPr txBox="1"/>
          <p:nvPr/>
        </p:nvSpPr>
        <p:spPr>
          <a:xfrm>
            <a:off x="10595734" y="4317054"/>
            <a:ext cx="954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Vertical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5A8ED2D-9720-8CED-478B-255B840FDB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 r="14068"/>
          <a:stretch/>
        </p:blipFill>
        <p:spPr>
          <a:xfrm>
            <a:off x="375668" y="1045490"/>
            <a:ext cx="4584195" cy="41718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B12DA7-929B-DA42-C854-B18DD7B2ECCE}"/>
              </a:ext>
            </a:extLst>
          </p:cNvPr>
          <p:cNvSpPr txBox="1">
            <a:spLocks/>
          </p:cNvSpPr>
          <p:nvPr/>
        </p:nvSpPr>
        <p:spPr bwMode="auto">
          <a:xfrm>
            <a:off x="462222" y="5315721"/>
            <a:ext cx="11475790" cy="13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Power radiation is higher for slope target even with lower seeding rates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Similar upstream profiles for both targets</a:t>
            </a:r>
          </a:p>
        </p:txBody>
      </p:sp>
      <p:sp>
        <p:nvSpPr>
          <p:cNvPr id="6" name="灯片编号占位符 7">
            <a:extLst>
              <a:ext uri="{FF2B5EF4-FFF2-40B4-BE49-F238E27FC236}">
                <a16:creationId xmlns:a16="http://schemas.microsoft.com/office/drawing/2014/main" id="{02CA751A-987E-6C1B-6FCE-A953FC7D96B5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11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127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B4E780E2-1598-492E-ABA8-CE182E192CD9}"/>
              </a:ext>
            </a:extLst>
          </p:cNvPr>
          <p:cNvSpPr txBox="1"/>
          <p:nvPr/>
        </p:nvSpPr>
        <p:spPr>
          <a:xfrm>
            <a:off x="2385450" y="898598"/>
            <a:ext cx="156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Inner target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BC8FC27-E52B-4F75-B0B2-86C79078A396}"/>
              </a:ext>
            </a:extLst>
          </p:cNvPr>
          <p:cNvSpPr txBox="1"/>
          <p:nvPr/>
        </p:nvSpPr>
        <p:spPr>
          <a:xfrm>
            <a:off x="8149429" y="898598"/>
            <a:ext cx="182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Outer target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985B6D9-3CFC-B026-B07F-C9FB742C285A}"/>
              </a:ext>
            </a:extLst>
          </p:cNvPr>
          <p:cNvSpPr txBox="1"/>
          <p:nvPr/>
        </p:nvSpPr>
        <p:spPr>
          <a:xfrm>
            <a:off x="1753660" y="192945"/>
            <a:ext cx="10457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Deeper Detachment for Slope Target Compared to Vertical Target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A72BADA-6A0E-AE7A-9C3C-C8E85F1B90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2" y="1232784"/>
            <a:ext cx="6035941" cy="4213469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0F7B1C4-53F0-96DE-96FC-64A4E9C83E06}"/>
              </a:ext>
            </a:extLst>
          </p:cNvPr>
          <p:cNvSpPr txBox="1">
            <a:spLocks/>
          </p:cNvSpPr>
          <p:nvPr/>
        </p:nvSpPr>
        <p:spPr bwMode="auto">
          <a:xfrm>
            <a:off x="59771" y="5776185"/>
            <a:ext cx="12074638" cy="108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Slope target enhance the buildup of neutral density near the strike point and the far-SOL region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sz="1800" dirty="0"/>
              <a:t>Pumping requirements: ~65 Pa</a:t>
            </a:r>
            <a:r>
              <a:rPr lang="en-US" altLang="zh-CN" sz="1800" i="0" dirty="0">
                <a:cs typeface="Times New Roman" panose="02020603050405020304" pitchFamily="18" charset="0"/>
              </a:rPr>
              <a:t> m</a:t>
            </a:r>
            <a:r>
              <a:rPr lang="en-US" altLang="zh-CN" sz="1800" i="0" baseline="30000" dirty="0">
                <a:cs typeface="Times New Roman" panose="02020603050405020304" pitchFamily="18" charset="0"/>
              </a:rPr>
              <a:t>3</a:t>
            </a:r>
            <a:r>
              <a:rPr lang="en-US" altLang="zh-CN" sz="1800" i="0" dirty="0">
                <a:cs typeface="Times New Roman" panose="02020603050405020304" pitchFamily="18" charset="0"/>
              </a:rPr>
              <a:t>/s</a:t>
            </a:r>
            <a:endParaRPr lang="zh-CN" altLang="en-US" sz="1800" dirty="0"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CC5CE9-3461-D950-C57A-3D9750241B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r="15104"/>
          <a:stretch/>
        </p:blipFill>
        <p:spPr>
          <a:xfrm>
            <a:off x="6596276" y="1267930"/>
            <a:ext cx="4592855" cy="417832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CF220B8-C961-74D4-BBB1-86CDE6508ABE}"/>
              </a:ext>
            </a:extLst>
          </p:cNvPr>
          <p:cNvSpPr txBox="1"/>
          <p:nvPr/>
        </p:nvSpPr>
        <p:spPr>
          <a:xfrm>
            <a:off x="5436894" y="899574"/>
            <a:ext cx="202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Ne seeding</a:t>
            </a:r>
            <a:endParaRPr lang="zh-CN" altLang="en-US" b="1" dirty="0"/>
          </a:p>
        </p:txBody>
      </p:sp>
      <p:sp>
        <p:nvSpPr>
          <p:cNvPr id="6" name="灯片编号占位符 7">
            <a:extLst>
              <a:ext uri="{FF2B5EF4-FFF2-40B4-BE49-F238E27FC236}">
                <a16:creationId xmlns:a16="http://schemas.microsoft.com/office/drawing/2014/main" id="{933F8B59-4E77-4394-016E-BBA56BB462E3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12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16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9C8E27D-29CD-703D-99D9-37EF1A6C8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1991" r="11100" b="1039"/>
          <a:stretch/>
        </p:blipFill>
        <p:spPr>
          <a:xfrm>
            <a:off x="6447440" y="1233545"/>
            <a:ext cx="2641613" cy="34555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F55B52-3B2A-BAB1-68B6-3AB1D41B5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1991" r="11484" b="1039"/>
          <a:stretch/>
        </p:blipFill>
        <p:spPr>
          <a:xfrm>
            <a:off x="9106123" y="1238049"/>
            <a:ext cx="2619819" cy="3455570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17D4B48-59B5-49FB-BEBA-194AF7ED4979}"/>
              </a:ext>
            </a:extLst>
          </p:cNvPr>
          <p:cNvSpPr txBox="1"/>
          <p:nvPr/>
        </p:nvSpPr>
        <p:spPr>
          <a:xfrm>
            <a:off x="1739325" y="181306"/>
            <a:ext cx="1045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  <a:cs typeface="+mn-ea"/>
                <a:sym typeface="+mn-lt"/>
              </a:rPr>
              <a:t>Evaluation of W Erosion Rate and Core Contamination 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63A49434-C1FB-4257-B43F-1E524B3481F9}"/>
              </a:ext>
            </a:extLst>
          </p:cNvPr>
          <p:cNvSpPr txBox="1">
            <a:spLocks/>
          </p:cNvSpPr>
          <p:nvPr/>
        </p:nvSpPr>
        <p:spPr bwMode="auto">
          <a:xfrm>
            <a:off x="75855" y="1078795"/>
            <a:ext cx="5985346" cy="254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2200" dirty="0"/>
              <a:t>DIVIMP modeling with background plasma from SOLPS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800" dirty="0"/>
              <a:t>Much </a:t>
            </a:r>
            <a:r>
              <a:rPr lang="en-US" altLang="zh-CN" dirty="0"/>
              <a:t>higher </a:t>
            </a:r>
            <a:r>
              <a:rPr lang="en-US" altLang="zh-CN" sz="1800" dirty="0"/>
              <a:t>W erosion rate </a:t>
            </a:r>
            <a:r>
              <a:rPr lang="en-US" altLang="zh-CN" dirty="0"/>
              <a:t>and impurity concentration for vertical target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800" dirty="0"/>
              <a:t>W concentration is below the limit for all the cases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800" dirty="0"/>
              <a:t>Slope target has a longer target lifetime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zh-CN" altLang="en-US" sz="1800" dirty="0"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C8FEF5A-F1B8-439E-A573-57939819BE94}"/>
              </a:ext>
            </a:extLst>
          </p:cNvPr>
          <p:cNvSpPr txBox="1"/>
          <p:nvPr/>
        </p:nvSpPr>
        <p:spPr>
          <a:xfrm>
            <a:off x="6836747" y="4666338"/>
            <a:ext cx="1569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</a:t>
            </a:r>
            <a:r>
              <a:rPr lang="en-US" altLang="zh-CN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5.4x10</a:t>
            </a:r>
            <a:r>
              <a:rPr lang="en-US" altLang="zh-CN" sz="1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-7 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6F7A05D-F626-4E51-85E2-5677C06844D7}"/>
              </a:ext>
            </a:extLst>
          </p:cNvPr>
          <p:cNvSpPr txBox="1"/>
          <p:nvPr/>
        </p:nvSpPr>
        <p:spPr>
          <a:xfrm>
            <a:off x="7019521" y="2187051"/>
            <a:ext cx="1364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Century Gothic" panose="020B0502020202020204" pitchFamily="34" charset="0"/>
              </a:rPr>
              <a:t>Ne</a:t>
            </a:r>
          </a:p>
          <a:p>
            <a:pPr algn="ctr"/>
            <a:r>
              <a:rPr lang="en-US" altLang="zh-CN" sz="1600" b="1" dirty="0">
                <a:latin typeface="Century Gothic" panose="020B0502020202020204" pitchFamily="34" charset="0"/>
              </a:rPr>
              <a:t>vertical target</a:t>
            </a:r>
            <a:endParaRPr lang="zh-CN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25FD6D0-FF89-49A3-8405-AF8591F358AC}"/>
              </a:ext>
            </a:extLst>
          </p:cNvPr>
          <p:cNvSpPr txBox="1"/>
          <p:nvPr/>
        </p:nvSpPr>
        <p:spPr>
          <a:xfrm>
            <a:off x="9590000" y="4670842"/>
            <a:ext cx="1569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</a:t>
            </a:r>
            <a:r>
              <a:rPr lang="en-US" altLang="zh-CN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2.2x10</a:t>
            </a:r>
            <a:r>
              <a:rPr lang="en-US" altLang="zh-CN" sz="1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 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9DCA235-1296-4272-92D2-DF5CDF84A3AD}"/>
              </a:ext>
            </a:extLst>
          </p:cNvPr>
          <p:cNvSpPr txBox="1"/>
          <p:nvPr/>
        </p:nvSpPr>
        <p:spPr>
          <a:xfrm>
            <a:off x="9648552" y="2243801"/>
            <a:ext cx="1364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err="1">
                <a:latin typeface="Century Gothic" panose="020B0502020202020204" pitchFamily="34" charset="0"/>
              </a:rPr>
              <a:t>Ar</a:t>
            </a:r>
            <a:endParaRPr lang="en-US" altLang="zh-CN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altLang="zh-CN" sz="1600" b="1" dirty="0">
                <a:latin typeface="Century Gothic" panose="020B0502020202020204" pitchFamily="34" charset="0"/>
              </a:rPr>
              <a:t>vertical target</a:t>
            </a:r>
            <a:endParaRPr lang="zh-CN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B0CCBE1-E20B-4016-B478-E985522E2E58}"/>
              </a:ext>
            </a:extLst>
          </p:cNvPr>
          <p:cNvSpPr txBox="1"/>
          <p:nvPr/>
        </p:nvSpPr>
        <p:spPr>
          <a:xfrm>
            <a:off x="1271469" y="4057342"/>
            <a:ext cx="3594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/>
              <a:t>W net erosion rate</a:t>
            </a:r>
            <a:endParaRPr lang="zh-CN" altLang="en-US" sz="1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5DA7967-D889-E7C7-B1C5-1BF1097890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t="5459" r="8280" b="5918"/>
          <a:stretch/>
        </p:blipFill>
        <p:spPr>
          <a:xfrm>
            <a:off x="161064" y="4426674"/>
            <a:ext cx="6044437" cy="22083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8">
                <a:extLst>
                  <a:ext uri="{FF2B5EF4-FFF2-40B4-BE49-F238E27FC236}">
                    <a16:creationId xmlns:a16="http://schemas.microsoft.com/office/drawing/2014/main" id="{79ED790A-24C1-CC16-FB37-C391107A866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715872" y="5134591"/>
              <a:ext cx="4734398" cy="12252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7979">
                      <a:extLst>
                        <a:ext uri="{9D8B030D-6E8A-4147-A177-3AD203B41FA5}">
                          <a16:colId xmlns:a16="http://schemas.microsoft.com/office/drawing/2014/main" val="4219016333"/>
                        </a:ext>
                      </a:extLst>
                    </a:gridCol>
                    <a:gridCol w="1202945">
                      <a:extLst>
                        <a:ext uri="{9D8B030D-6E8A-4147-A177-3AD203B41FA5}">
                          <a16:colId xmlns:a16="http://schemas.microsoft.com/office/drawing/2014/main" val="2529686011"/>
                        </a:ext>
                      </a:extLst>
                    </a:gridCol>
                    <a:gridCol w="1234215">
                      <a:extLst>
                        <a:ext uri="{9D8B030D-6E8A-4147-A177-3AD203B41FA5}">
                          <a16:colId xmlns:a16="http://schemas.microsoft.com/office/drawing/2014/main" val="938632220"/>
                        </a:ext>
                      </a:extLst>
                    </a:gridCol>
                    <a:gridCol w="1279259">
                      <a:extLst>
                        <a:ext uri="{9D8B030D-6E8A-4147-A177-3AD203B41FA5}">
                          <a16:colId xmlns:a16="http://schemas.microsoft.com/office/drawing/2014/main" val="2204733596"/>
                        </a:ext>
                      </a:extLst>
                    </a:gridCol>
                  </a:tblGrid>
                  <a:tr h="58518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Ne slope</a:t>
                          </a:r>
                          <a:endParaRPr lang="en-US" altLang="zh-CN" sz="1200" dirty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200" b="1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D2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=3.0×10</a:t>
                          </a:r>
                          <a:r>
                            <a:rPr lang="en-US" altLang="zh-CN" sz="12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22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/s </a:t>
                          </a:r>
                          <a:r>
                            <a:rPr lang="el-GR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200" b="1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Ne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=5.0×10</a:t>
                          </a:r>
                          <a:r>
                            <a:rPr lang="en-US" altLang="zh-CN" sz="12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19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/s</a:t>
                          </a:r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bg1"/>
                              </a:solidFill>
                            </a:rPr>
                            <a:t>Ne vertical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200" b="1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D2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=5.0×10</a:t>
                          </a:r>
                          <a:r>
                            <a:rPr lang="en-US" altLang="zh-CN" sz="12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22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/s </a:t>
                          </a:r>
                          <a:r>
                            <a:rPr lang="el-GR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200" b="1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Ne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=6.0×10</a:t>
                          </a:r>
                          <a:r>
                            <a:rPr lang="en-US" altLang="zh-CN" sz="12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19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err="1"/>
                            <a:t>Ar</a:t>
                          </a:r>
                          <a:r>
                            <a:rPr lang="en-US" altLang="zh-CN" sz="1200" dirty="0"/>
                            <a:t> vertical</a:t>
                          </a:r>
                          <a:endParaRPr lang="en-US" altLang="zh-CN" sz="1200" dirty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200" b="1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D2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=5.5×10</a:t>
                          </a:r>
                          <a:r>
                            <a:rPr lang="en-US" altLang="zh-CN" sz="12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22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/s </a:t>
                          </a:r>
                          <a:r>
                            <a:rPr lang="el-GR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200" b="1" baseline="-250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Ar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=3.0×10</a:t>
                          </a:r>
                          <a:r>
                            <a:rPr lang="en-US" altLang="zh-CN" sz="12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19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/s</a:t>
                          </a:r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9112860"/>
                      </a:ext>
                    </a:extLst>
                  </a:tr>
                  <a:tr h="58518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Target lifetime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 xmlns:m="http://schemas.openxmlformats.org/officeDocument/2006/math">
                              <m:r>
                                <a:rPr lang="en-US" altLang="zh-CN" sz="1200" b="1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  <m:r>
                                <a:rPr lang="en-US" altLang="zh-CN" sz="1200" b="1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en-US" altLang="zh-CN" sz="1200" b="1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𝟓</m:t>
                              </m:r>
                              <m:r>
                                <a:rPr lang="en-US" altLang="zh-CN" sz="1200" b="1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𝟗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200" b="1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  <m:r>
                                <a:rPr lang="en-US" altLang="zh-CN" sz="1200" b="1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r>
                                <a:rPr lang="en-US" altLang="zh-CN" sz="1200" b="1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</m:t>
                              </m:r>
                              <m:r>
                                <a:rPr lang="en-US" altLang="zh-CN" sz="1200" b="1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𝟖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200" b="1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𝟗</m:t>
                              </m:r>
                              <m:r>
                                <a:rPr lang="en-US" altLang="zh-CN" sz="1200" b="1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en-US" altLang="zh-CN" sz="1200" b="1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𝟔</m:t>
                              </m:r>
                              <m:r>
                                <a:rPr lang="en-US" altLang="zh-CN" sz="1200" b="1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𝟖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86486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8">
                <a:extLst>
                  <a:ext uri="{FF2B5EF4-FFF2-40B4-BE49-F238E27FC236}">
                    <a16:creationId xmlns:a16="http://schemas.microsoft.com/office/drawing/2014/main" id="{79ED790A-24C1-CC16-FB37-C391107A86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5174354"/>
                  </p:ext>
                </p:extLst>
              </p:nvPr>
            </p:nvGraphicFramePr>
            <p:xfrm>
              <a:off x="6715872" y="5134591"/>
              <a:ext cx="4734398" cy="12252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7979">
                      <a:extLst>
                        <a:ext uri="{9D8B030D-6E8A-4147-A177-3AD203B41FA5}">
                          <a16:colId xmlns:a16="http://schemas.microsoft.com/office/drawing/2014/main" val="4219016333"/>
                        </a:ext>
                      </a:extLst>
                    </a:gridCol>
                    <a:gridCol w="1202945">
                      <a:extLst>
                        <a:ext uri="{9D8B030D-6E8A-4147-A177-3AD203B41FA5}">
                          <a16:colId xmlns:a16="http://schemas.microsoft.com/office/drawing/2014/main" val="2529686011"/>
                        </a:ext>
                      </a:extLst>
                    </a:gridCol>
                    <a:gridCol w="1234215">
                      <a:extLst>
                        <a:ext uri="{9D8B030D-6E8A-4147-A177-3AD203B41FA5}">
                          <a16:colId xmlns:a16="http://schemas.microsoft.com/office/drawing/2014/main" val="938632220"/>
                        </a:ext>
                      </a:extLst>
                    </a:gridCol>
                    <a:gridCol w="1279259">
                      <a:extLst>
                        <a:ext uri="{9D8B030D-6E8A-4147-A177-3AD203B41FA5}">
                          <a16:colId xmlns:a16="http://schemas.microsoft.com/office/drawing/2014/main" val="2204733596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Ne slope</a:t>
                          </a:r>
                          <a:endParaRPr lang="en-US" altLang="zh-CN" sz="1200" dirty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200" b="1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D2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=3.0×10</a:t>
                          </a:r>
                          <a:r>
                            <a:rPr lang="en-US" altLang="zh-CN" sz="12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22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/s </a:t>
                          </a:r>
                          <a:r>
                            <a:rPr lang="el-GR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200" b="1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Ne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=5.0×10</a:t>
                          </a:r>
                          <a:r>
                            <a:rPr lang="en-US" altLang="zh-CN" sz="12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19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/s</a:t>
                          </a:r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bg1"/>
                              </a:solidFill>
                            </a:rPr>
                            <a:t>Ne vertical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200" b="1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D2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=5.0×10</a:t>
                          </a:r>
                          <a:r>
                            <a:rPr lang="en-US" altLang="zh-CN" sz="12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22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/s </a:t>
                          </a:r>
                          <a:r>
                            <a:rPr lang="el-GR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200" b="1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Ne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=6.0×10</a:t>
                          </a:r>
                          <a:r>
                            <a:rPr lang="en-US" altLang="zh-CN" sz="12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19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err="1"/>
                            <a:t>Ar</a:t>
                          </a:r>
                          <a:r>
                            <a:rPr lang="en-US" altLang="zh-CN" sz="1200" dirty="0"/>
                            <a:t> vertical</a:t>
                          </a:r>
                          <a:endParaRPr lang="en-US" altLang="zh-CN" sz="1200" dirty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200" b="1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D2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=5.5×10</a:t>
                          </a:r>
                          <a:r>
                            <a:rPr lang="en-US" altLang="zh-CN" sz="12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22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/s </a:t>
                          </a:r>
                          <a:r>
                            <a:rPr lang="el-GR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200" b="1" baseline="-250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Ar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=3.0×10</a:t>
                          </a:r>
                          <a:r>
                            <a:rPr lang="en-US" altLang="zh-CN" sz="12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19</a:t>
                          </a: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/s</a:t>
                          </a:r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9112860"/>
                      </a:ext>
                    </a:extLst>
                  </a:tr>
                  <a:tr h="58518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Target lifetime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84848" t="-111458" r="-210606" b="-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80296" t="-111458" r="-105419" b="-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70952" t="-111458" r="-1905" b="-20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86486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034F31FE-8819-EC1B-B966-92BA0CC1DFDE}"/>
              </a:ext>
            </a:extLst>
          </p:cNvPr>
          <p:cNvSpPr txBox="1"/>
          <p:nvPr/>
        </p:nvSpPr>
        <p:spPr>
          <a:xfrm>
            <a:off x="7360862" y="864212"/>
            <a:ext cx="3594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/>
              <a:t>W density</a:t>
            </a:r>
            <a:endParaRPr lang="zh-CN" altLang="en-US" sz="1800" dirty="0"/>
          </a:p>
        </p:txBody>
      </p:sp>
      <p:sp>
        <p:nvSpPr>
          <p:cNvPr id="4" name="灯片编号占位符 7">
            <a:extLst>
              <a:ext uri="{FF2B5EF4-FFF2-40B4-BE49-F238E27FC236}">
                <a16:creationId xmlns:a16="http://schemas.microsoft.com/office/drawing/2014/main" id="{E560B5E1-7E23-E4D0-89F2-4B0347E9EFEE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13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05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1">
                <a:extLst>
                  <a:ext uri="{FF2B5EF4-FFF2-40B4-BE49-F238E27FC236}">
                    <a16:creationId xmlns:a16="http://schemas.microsoft.com/office/drawing/2014/main" id="{2348897C-7CBD-46A4-A719-C4334FF4C5E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3548" y="1106042"/>
                <a:ext cx="6883997" cy="552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07" tIns="45704" rIns="91407" bIns="45704"/>
              <a:lstStyle>
                <a:lvl1pPr marL="222250" indent="-222250" defTabSz="455613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681038" indent="-223838" defTabSz="455613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1413" indent="-227013" defTabSz="455613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598613" indent="-227013" defTabSz="4556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5813" indent="-227013" defTabSz="45561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30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02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74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46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2200" dirty="0"/>
                  <a:t>BOUT++ nonlinear modeling suggests different ELM regime for Q&gt;1 scenario and Q&gt;5 scenario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2200" dirty="0"/>
                  <a:t>Q&gt;1 scenario</a:t>
                </a:r>
              </a:p>
              <a:p>
                <a:pPr lvl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1800" dirty="0"/>
                  <a:t>Grassy ELM, </a:t>
                </a:r>
                <a:r>
                  <a:rPr lang="el-GR" altLang="zh-CN" sz="1800" dirty="0"/>
                  <a:t>Δ</a:t>
                </a:r>
                <a:r>
                  <a:rPr lang="en-US" altLang="zh-CN" sz="1800" dirty="0"/>
                  <a:t>W/W ~ 0.2%</a:t>
                </a:r>
              </a:p>
              <a:p>
                <a:pPr lvl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𝐸𝐿𝑀</m:t>
                        </m:r>
                      </m:sub>
                    </m:sSub>
                  </m:oMath>
                </a14:m>
                <a:r>
                  <a:rPr lang="en-US" altLang="zh-CN" sz="1800" dirty="0"/>
                  <a:t>~56 MW/m</a:t>
                </a:r>
                <a:r>
                  <a:rPr lang="en-US" altLang="zh-CN" sz="1800" baseline="30000" dirty="0"/>
                  <a:t>2</a:t>
                </a:r>
                <a:r>
                  <a:rPr lang="en-US" altLang="zh-CN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𝐸𝐿𝑀</m:t>
                        </m:r>
                      </m:sub>
                    </m:sSub>
                  </m:oMath>
                </a14:m>
                <a:r>
                  <a:rPr lang="en-US" altLang="zh-CN" sz="1800" dirty="0"/>
                  <a:t>~0.2ms</a:t>
                </a:r>
                <a:endParaRPr lang="en-US" altLang="zh-CN" sz="22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2200" dirty="0"/>
                  <a:t>Q&gt;5 scenario</a:t>
                </a:r>
              </a:p>
              <a:p>
                <a:pPr lvl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1800" dirty="0"/>
                  <a:t>Type-I ELM, </a:t>
                </a:r>
                <a:r>
                  <a:rPr lang="el-GR" altLang="zh-CN" sz="1800" dirty="0"/>
                  <a:t>Δ</a:t>
                </a:r>
                <a:r>
                  <a:rPr lang="en-US" altLang="zh-CN" sz="1800" dirty="0"/>
                  <a:t>W/W ~ </a:t>
                </a:r>
                <a:r>
                  <a:rPr lang="en-US" altLang="zh-CN" dirty="0"/>
                  <a:t>4</a:t>
                </a:r>
                <a:r>
                  <a:rPr lang="en-US" altLang="zh-CN" sz="1800" dirty="0"/>
                  <a:t>%</a:t>
                </a:r>
              </a:p>
              <a:p>
                <a:pPr lvl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𝐸𝐿𝑀</m:t>
                        </m:r>
                      </m:sub>
                    </m:sSub>
                  </m:oMath>
                </a14:m>
                <a:r>
                  <a:rPr lang="en-US" altLang="zh-CN" sz="1800" dirty="0"/>
                  <a:t>~628 MW/m</a:t>
                </a:r>
                <a:r>
                  <a:rPr lang="en-US" altLang="zh-CN" sz="1800" baseline="30000" dirty="0"/>
                  <a:t>2</a:t>
                </a:r>
                <a:r>
                  <a:rPr lang="en-US" altLang="zh-CN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𝐸𝐿𝑀</m:t>
                        </m:r>
                      </m:sub>
                    </m:sSub>
                  </m:oMath>
                </a14:m>
                <a:r>
                  <a:rPr lang="en-US" altLang="zh-CN" sz="1800" dirty="0"/>
                  <a:t>~0.5ms</a:t>
                </a:r>
                <a:endParaRPr lang="en-US" altLang="zh-CN" sz="2200" dirty="0"/>
              </a:p>
            </p:txBody>
          </p:sp>
        </mc:Choice>
        <mc:Fallback>
          <p:sp>
            <p:nvSpPr>
              <p:cNvPr id="22" name="Content Placeholder 1">
                <a:extLst>
                  <a:ext uri="{FF2B5EF4-FFF2-40B4-BE49-F238E27FC236}">
                    <a16:creationId xmlns:a16="http://schemas.microsoft.com/office/drawing/2014/main" id="{2348897C-7CBD-46A4-A719-C4334FF4C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548" y="1106042"/>
                <a:ext cx="6883997" cy="5520790"/>
              </a:xfrm>
              <a:prstGeom prst="rect">
                <a:avLst/>
              </a:prstGeom>
              <a:blipFill>
                <a:blip r:embed="rId4"/>
                <a:stretch>
                  <a:fillRect l="-1063" r="-62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C07C0810-D18B-47DB-A8AC-4B3AC694051F}"/>
              </a:ext>
            </a:extLst>
          </p:cNvPr>
          <p:cNvSpPr txBox="1"/>
          <p:nvPr/>
        </p:nvSpPr>
        <p:spPr>
          <a:xfrm>
            <a:off x="1734410" y="192945"/>
            <a:ext cx="1045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  <a:cs typeface="+mn-ea"/>
                <a:sym typeface="+mn-lt"/>
              </a:rPr>
              <a:t>Estimation of ELM Type and Transient Heat Flux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97B4C21-4F3D-37D2-40D2-A45A30223FE1}"/>
              </a:ext>
            </a:extLst>
          </p:cNvPr>
          <p:cNvGrpSpPr/>
          <p:nvPr/>
        </p:nvGrpSpPr>
        <p:grpSpPr>
          <a:xfrm>
            <a:off x="6523865" y="2252989"/>
            <a:ext cx="5092016" cy="3638606"/>
            <a:chOff x="6280626" y="1659281"/>
            <a:chExt cx="5092016" cy="363860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05E2C3C-F33B-8D5C-77E1-4B02C9F57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0626" y="1659281"/>
              <a:ext cx="5092016" cy="3638606"/>
            </a:xfrm>
            <a:prstGeom prst="rect">
              <a:avLst/>
            </a:prstGeom>
          </p:spPr>
        </p:pic>
        <p:sp>
          <p:nvSpPr>
            <p:cNvPr id="5" name="星形: 四角 2">
              <a:extLst>
                <a:ext uri="{FF2B5EF4-FFF2-40B4-BE49-F238E27FC236}">
                  <a16:creationId xmlns:a16="http://schemas.microsoft.com/office/drawing/2014/main" id="{8950DBCC-EAA2-90EC-AED0-DD828C32BE49}"/>
                </a:ext>
              </a:extLst>
            </p:cNvPr>
            <p:cNvSpPr/>
            <p:nvPr/>
          </p:nvSpPr>
          <p:spPr>
            <a:xfrm>
              <a:off x="9067424" y="2634343"/>
              <a:ext cx="514807" cy="476386"/>
            </a:xfrm>
            <a:prstGeom prst="star4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A1EC852-C459-CC26-0C47-985C5BBF2C57}"/>
                </a:ext>
              </a:extLst>
            </p:cNvPr>
            <p:cNvSpPr txBox="1"/>
            <p:nvPr/>
          </p:nvSpPr>
          <p:spPr>
            <a:xfrm>
              <a:off x="8562927" y="2891862"/>
              <a:ext cx="8975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solidFill>
                    <a:srgbClr val="FFC000"/>
                  </a:solidFill>
                </a:rPr>
                <a:t>Q&gt;5</a:t>
              </a:r>
              <a:endParaRPr lang="zh-CN" altLang="en-US" dirty="0">
                <a:solidFill>
                  <a:srgbClr val="FFC000"/>
                </a:solidFill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D399097-498D-47D3-69F0-CF42C08FF97D}"/>
                </a:ext>
              </a:extLst>
            </p:cNvPr>
            <p:cNvSpPr txBox="1"/>
            <p:nvPr/>
          </p:nvSpPr>
          <p:spPr>
            <a:xfrm>
              <a:off x="8826634" y="3211491"/>
              <a:ext cx="6428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solidFill>
                    <a:srgbClr val="00B0F0"/>
                  </a:solidFill>
                </a:rPr>
                <a:t>Q&gt;1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</p:grpSp>
      <p:sp>
        <p:nvSpPr>
          <p:cNvPr id="6" name="灯片编号占位符 7">
            <a:extLst>
              <a:ext uri="{FF2B5EF4-FFF2-40B4-BE49-F238E27FC236}">
                <a16:creationId xmlns:a16="http://schemas.microsoft.com/office/drawing/2014/main" id="{3DE75B34-B954-1F89-0462-DD560BDD1B3A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14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87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2130425" cy="68586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38555"/>
            <a:ext cx="2132330" cy="13823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132080" y="2293620"/>
            <a:ext cx="2360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00829-9428-B497-10F4-16234508DCCE}"/>
              </a:ext>
            </a:extLst>
          </p:cNvPr>
          <p:cNvSpPr txBox="1">
            <a:spLocks/>
          </p:cNvSpPr>
          <p:nvPr/>
        </p:nvSpPr>
        <p:spPr bwMode="auto">
          <a:xfrm>
            <a:off x="3017653" y="1138555"/>
            <a:ext cx="6636118" cy="477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cs typeface="Times New Roman" panose="02020603050405020304" pitchFamily="18" charset="0"/>
              </a:rPr>
              <a:t>Requirements and Considerations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cs typeface="Times New Roman" panose="02020603050405020304" pitchFamily="18" charset="0"/>
              </a:rPr>
              <a:t>Physics basis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Engineering design </a:t>
            </a: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dirty="0">
                <a:cs typeface="Times New Roman" panose="02020603050405020304" pitchFamily="18" charset="0"/>
              </a:rPr>
              <a:t>Summary</a:t>
            </a:r>
          </a:p>
          <a:p>
            <a:pPr lvl="1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altLang="zh-CN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7">
            <a:extLst>
              <a:ext uri="{FF2B5EF4-FFF2-40B4-BE49-F238E27FC236}">
                <a16:creationId xmlns:a16="http://schemas.microsoft.com/office/drawing/2014/main" id="{7471BF44-CF32-3636-EFF5-E8EE50190520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15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081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1820333" y="90805"/>
            <a:ext cx="1037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pPr algn="l"/>
            <a:r>
              <a:rPr lang="en-US" altLang="zh-CN" sz="3200" dirty="0">
                <a:latin typeface="Century Gothic" panose="020B0502020202020204" pitchFamily="34" charset="0"/>
                <a:sym typeface="+mn-lt"/>
              </a:rPr>
              <a:t>Overall Design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CDB50D8-E5AA-436E-9E67-0D56D9C497AD}"/>
              </a:ext>
            </a:extLst>
          </p:cNvPr>
          <p:cNvSpPr txBox="1">
            <a:spLocks/>
          </p:cNvSpPr>
          <p:nvPr/>
        </p:nvSpPr>
        <p:spPr bwMode="auto">
          <a:xfrm>
            <a:off x="417047" y="1072048"/>
            <a:ext cx="4857645" cy="224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350"/>
              </a:spcAft>
            </a:pPr>
            <a:r>
              <a:rPr lang="en-US" altLang="zh-CN" dirty="0"/>
              <a:t>Overall features</a:t>
            </a:r>
          </a:p>
          <a:p>
            <a:pPr lvl="1">
              <a:spcBef>
                <a:spcPts val="0"/>
              </a:spcBef>
              <a:spcAft>
                <a:spcPts val="350"/>
              </a:spcAft>
            </a:pPr>
            <a:r>
              <a:rPr lang="en-US" altLang="zh-CN" dirty="0"/>
              <a:t>PFU: integrated design with flat type and monoblock</a:t>
            </a:r>
            <a:endParaRPr lang="en-US" altLang="zh-CN" baseline="30000" dirty="0"/>
          </a:p>
          <a:p>
            <a:pPr lvl="1">
              <a:spcBef>
                <a:spcPts val="0"/>
              </a:spcBef>
              <a:spcAft>
                <a:spcPts val="350"/>
              </a:spcAft>
            </a:pPr>
            <a:r>
              <a:rPr lang="en-US" altLang="zh-CN" dirty="0"/>
              <a:t>All PFCs are actively cooled</a:t>
            </a:r>
          </a:p>
          <a:p>
            <a:pPr lvl="1">
              <a:spcBef>
                <a:spcPts val="0"/>
              </a:spcBef>
              <a:spcAft>
                <a:spcPts val="350"/>
              </a:spcAft>
            </a:pPr>
            <a:r>
              <a:rPr lang="en-US" altLang="zh-CN" dirty="0"/>
              <a:t>PFCs separately maintained (IVT + Dome , OVT).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29FF03F4-8A69-4ACA-92D2-9A67EAC9D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572866"/>
              </p:ext>
            </p:extLst>
          </p:nvPr>
        </p:nvGraphicFramePr>
        <p:xfrm>
          <a:off x="5892172" y="991728"/>
          <a:ext cx="6043059" cy="2137918"/>
        </p:xfrm>
        <a:graphic>
          <a:graphicData uri="http://schemas.openxmlformats.org/drawingml/2006/table">
            <a:tbl>
              <a:tblPr firstRow="1" bandRow="1"/>
              <a:tblGrid>
                <a:gridCol w="3160768">
                  <a:extLst>
                    <a:ext uri="{9D8B030D-6E8A-4147-A177-3AD203B41FA5}">
                      <a16:colId xmlns:a16="http://schemas.microsoft.com/office/drawing/2014/main" val="1445933208"/>
                    </a:ext>
                  </a:extLst>
                </a:gridCol>
                <a:gridCol w="2882291">
                  <a:extLst>
                    <a:ext uri="{9D8B030D-6E8A-4147-A177-3AD203B41FA5}">
                      <a16:colId xmlns:a16="http://schemas.microsoft.com/office/drawing/2014/main" val="2672912211"/>
                    </a:ext>
                  </a:extLst>
                </a:gridCol>
              </a:tblGrid>
              <a:tr h="32571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Main parameters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82338"/>
                  </a:ext>
                </a:extLst>
              </a:tr>
              <a:tr h="3089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Toroidal degree</a:t>
                      </a:r>
                      <a:endParaRPr lang="zh-CN" altLang="en-US" sz="1600" b="1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7.5°</a:t>
                      </a:r>
                      <a:endParaRPr lang="zh-CN" altLang="en-US" sz="1600" b="1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047967"/>
                  </a:ext>
                </a:extLst>
              </a:tr>
              <a:tr h="3089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zh-CN" altLang="en-US" sz="1600" b="1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456345"/>
                  </a:ext>
                </a:extLst>
              </a:tr>
              <a:tr h="3384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L, W and 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2.0×(0.28-0.56)×1.02 m</a:t>
                      </a:r>
                      <a:endParaRPr lang="zh-CN" altLang="en-US" sz="1600" b="1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256561"/>
                  </a:ext>
                </a:extLst>
              </a:tr>
              <a:tr h="3089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Deadweight</a:t>
                      </a:r>
                      <a:endParaRPr lang="zh-CN" altLang="en-US" sz="1600" b="1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~1.6 t</a:t>
                      </a:r>
                      <a:endParaRPr lang="zh-CN" altLang="en-US" sz="1600" b="1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08727"/>
                  </a:ext>
                </a:extLst>
              </a:tr>
              <a:tr h="3089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Design heat flux of PFU/PFC</a:t>
                      </a:r>
                      <a:endParaRPr lang="zh-CN" altLang="en-US" sz="1600" b="1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15 MW/m</a:t>
                      </a:r>
                      <a:r>
                        <a:rPr lang="en-US" altLang="zh-CN" sz="1600" b="1" baseline="300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="1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/10 MW/m</a:t>
                      </a:r>
                      <a:r>
                        <a:rPr lang="en-US" altLang="zh-CN" sz="1600" b="1" baseline="300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 b="1" baseline="300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07784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CDCBCA1E-58CC-4B9C-8C87-7D4C52B86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744" y="3491180"/>
            <a:ext cx="2578951" cy="2736125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10" name="文本框 33">
            <a:extLst>
              <a:ext uri="{FF2B5EF4-FFF2-40B4-BE49-F238E27FC236}">
                <a16:creationId xmlns:a16="http://schemas.microsoft.com/office/drawing/2014/main" id="{9703461A-90A2-4D94-8933-AC541847CEE3}"/>
              </a:ext>
            </a:extLst>
          </p:cNvPr>
          <p:cNvSpPr txBox="1"/>
          <p:nvPr/>
        </p:nvSpPr>
        <p:spPr>
          <a:xfrm>
            <a:off x="9335361" y="6211669"/>
            <a:ext cx="2497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CB"/>
                </a:solidFill>
                <a:ea typeface="微软雅黑" panose="020B0503020204020204" pitchFamily="34" charset="-122"/>
              </a:rPr>
              <a:t>Shielding structure</a:t>
            </a:r>
          </a:p>
          <a:p>
            <a:pPr algn="ctr"/>
            <a:r>
              <a:rPr lang="en-US" altLang="zh-CN" dirty="0">
                <a:solidFill>
                  <a:srgbClr val="0000CB"/>
                </a:solidFill>
                <a:ea typeface="微软雅黑" panose="020B0503020204020204" pitchFamily="34" charset="-122"/>
              </a:rPr>
              <a:t> (45° in toroidal)</a:t>
            </a:r>
            <a:endParaRPr lang="zh-CN" altLang="en-US" dirty="0">
              <a:solidFill>
                <a:srgbClr val="0000CB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0B93BAA4-109C-4304-A01E-B09DDF10C0FC}"/>
              </a:ext>
            </a:extLst>
          </p:cNvPr>
          <p:cNvSpPr txBox="1"/>
          <p:nvPr/>
        </p:nvSpPr>
        <p:spPr>
          <a:xfrm>
            <a:off x="5892172" y="6307828"/>
            <a:ext cx="2903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CB"/>
                </a:solidFill>
                <a:ea typeface="微软雅黑" panose="020B0503020204020204" pitchFamily="34" charset="-122"/>
              </a:rPr>
              <a:t>Divertor (7.5° toroidally)</a:t>
            </a:r>
            <a:endParaRPr lang="zh-CN" altLang="en-US" dirty="0">
              <a:solidFill>
                <a:srgbClr val="0000CB"/>
              </a:solidFill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52C19-88ED-428C-A3D8-EE522DF5F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43" y="3491181"/>
            <a:ext cx="4335505" cy="272048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B21641B-FC97-441D-9D78-A5FD87C172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" t="653" r="2260" b="2402"/>
          <a:stretch/>
        </p:blipFill>
        <p:spPr>
          <a:xfrm>
            <a:off x="185241" y="3491182"/>
            <a:ext cx="4583419" cy="272048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18" name="文本框 33">
            <a:extLst>
              <a:ext uri="{FF2B5EF4-FFF2-40B4-BE49-F238E27FC236}">
                <a16:creationId xmlns:a16="http://schemas.microsoft.com/office/drawing/2014/main" id="{98FB1AA3-A6D1-4D06-A79A-00CE113ABE7B}"/>
              </a:ext>
            </a:extLst>
          </p:cNvPr>
          <p:cNvSpPr txBox="1"/>
          <p:nvPr/>
        </p:nvSpPr>
        <p:spPr>
          <a:xfrm>
            <a:off x="1469385" y="6307828"/>
            <a:ext cx="253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CB"/>
                </a:solidFill>
                <a:ea typeface="微软雅黑" panose="020B0503020204020204" pitchFamily="34" charset="-122"/>
              </a:rPr>
              <a:t>48 divertors (360°)</a:t>
            </a:r>
            <a:endParaRPr lang="zh-CN" altLang="en-US" dirty="0">
              <a:solidFill>
                <a:srgbClr val="0000CB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灯片编号占位符 7">
            <a:extLst>
              <a:ext uri="{FF2B5EF4-FFF2-40B4-BE49-F238E27FC236}">
                <a16:creationId xmlns:a16="http://schemas.microsoft.com/office/drawing/2014/main" id="{B2266653-EDBF-25AB-E0C2-169C68C1F498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16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324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6E9463-972C-4361-BAA4-9F22E153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648D-459D-428B-972C-D7FDEEE467D1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DD1F49A-9322-4111-B708-3DA85E753A9A}"/>
              </a:ext>
            </a:extLst>
          </p:cNvPr>
          <p:cNvSpPr txBox="1">
            <a:spLocks/>
          </p:cNvSpPr>
          <p:nvPr/>
        </p:nvSpPr>
        <p:spPr bwMode="auto">
          <a:xfrm>
            <a:off x="417047" y="1072047"/>
            <a:ext cx="6793621" cy="334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350"/>
              </a:spcAft>
            </a:pPr>
            <a:r>
              <a:rPr lang="en-US" altLang="zh-CN" dirty="0"/>
              <a:t>PFU with Monoblock and Flat-type</a:t>
            </a:r>
          </a:p>
          <a:p>
            <a:pPr lvl="1">
              <a:spcBef>
                <a:spcPts val="0"/>
              </a:spcBef>
              <a:spcAft>
                <a:spcPts val="350"/>
              </a:spcAft>
            </a:pPr>
            <a:r>
              <a:rPr lang="en-US" altLang="zh-CN" dirty="0"/>
              <a:t>Strike zone: monoblock, non-strike zone: flat type.</a:t>
            </a:r>
          </a:p>
          <a:p>
            <a:pPr lvl="1">
              <a:spcBef>
                <a:spcPts val="0"/>
              </a:spcBef>
              <a:spcAft>
                <a:spcPts val="350"/>
              </a:spcAft>
            </a:pPr>
            <a:r>
              <a:rPr lang="en-US" altLang="zh-CN" dirty="0"/>
              <a:t>DOME is similar to non-strike zone of IVT/OVT PFU.</a:t>
            </a:r>
          </a:p>
          <a:p>
            <a:pPr lvl="1">
              <a:spcBef>
                <a:spcPts val="0"/>
              </a:spcBef>
              <a:spcAft>
                <a:spcPts val="350"/>
              </a:spcAft>
            </a:pPr>
            <a:r>
              <a:rPr lang="en-US" altLang="zh-CN" dirty="0"/>
              <a:t>Interface: explosive welding R120, ribs to strength the structure.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923258-2C16-4A6A-81EA-D5C6BCA3A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539" y="4986400"/>
            <a:ext cx="4241312" cy="1709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9106BD9-31FE-4BEB-A59B-729FAA795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4"/>
          <a:stretch/>
        </p:blipFill>
        <p:spPr>
          <a:xfrm>
            <a:off x="7343539" y="2820963"/>
            <a:ext cx="4241312" cy="19999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9974A4D-737B-4A97-A10B-F76A152882A1}"/>
              </a:ext>
            </a:extLst>
          </p:cNvPr>
          <p:cNvGrpSpPr/>
          <p:nvPr/>
        </p:nvGrpSpPr>
        <p:grpSpPr>
          <a:xfrm>
            <a:off x="409796" y="2640748"/>
            <a:ext cx="6712444" cy="4031552"/>
            <a:chOff x="284479" y="2425727"/>
            <a:chExt cx="6712444" cy="403155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E0F1C88-7317-4B32-841A-444712709F85}"/>
                </a:ext>
              </a:extLst>
            </p:cNvPr>
            <p:cNvGrpSpPr/>
            <p:nvPr/>
          </p:nvGrpSpPr>
          <p:grpSpPr>
            <a:xfrm>
              <a:off x="284479" y="2501770"/>
              <a:ext cx="6712444" cy="3955509"/>
              <a:chOff x="127001" y="2693977"/>
              <a:chExt cx="6712444" cy="3955509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7698F2C0-E3E0-4FCE-B5F9-B363BDB89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6983" y="2773832"/>
                <a:ext cx="1338589" cy="3690094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9C83BB39-CD14-44BE-B0F2-6A2BF8CA32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66693">
                <a:off x="1927880" y="2693977"/>
                <a:ext cx="989003" cy="3755894"/>
              </a:xfrm>
              <a:prstGeom prst="rect">
                <a:avLst/>
              </a:prstGeom>
            </p:spPr>
          </p:pic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B1B7D0E0-825C-4D41-9F36-0D201289BCA7}"/>
                  </a:ext>
                </a:extLst>
              </p:cNvPr>
              <p:cNvGrpSpPr/>
              <p:nvPr/>
            </p:nvGrpSpPr>
            <p:grpSpPr>
              <a:xfrm>
                <a:off x="127001" y="2821807"/>
                <a:ext cx="4552880" cy="3532098"/>
                <a:chOff x="7183695" y="1478936"/>
                <a:chExt cx="5161789" cy="5050884"/>
              </a:xfrm>
            </p:grpSpPr>
            <p:sp>
              <p:nvSpPr>
                <p:cNvPr id="24" name="左大括号 23">
                  <a:extLst>
                    <a:ext uri="{FF2B5EF4-FFF2-40B4-BE49-F238E27FC236}">
                      <a16:creationId xmlns:a16="http://schemas.microsoft.com/office/drawing/2014/main" id="{9FA3813E-F707-45D9-8ECC-4FFF02D3C05A}"/>
                    </a:ext>
                  </a:extLst>
                </p:cNvPr>
                <p:cNvSpPr/>
                <p:nvPr/>
              </p:nvSpPr>
              <p:spPr>
                <a:xfrm>
                  <a:off x="8524470" y="1478936"/>
                  <a:ext cx="170127" cy="3101727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64DB78AF-A822-474A-A15B-97318D809D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735321" y="4581880"/>
                  <a:ext cx="1066947" cy="121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左大括号 25">
                  <a:extLst>
                    <a:ext uri="{FF2B5EF4-FFF2-40B4-BE49-F238E27FC236}">
                      <a16:creationId xmlns:a16="http://schemas.microsoft.com/office/drawing/2014/main" id="{A523B9D2-1160-4276-A3F9-797D78A2CF69}"/>
                    </a:ext>
                  </a:extLst>
                </p:cNvPr>
                <p:cNvSpPr/>
                <p:nvPr/>
              </p:nvSpPr>
              <p:spPr>
                <a:xfrm>
                  <a:off x="8503092" y="4581882"/>
                  <a:ext cx="197011" cy="1947938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2D86AC1-3470-4213-B988-AF2B66CE8BF9}"/>
                    </a:ext>
                  </a:extLst>
                </p:cNvPr>
                <p:cNvSpPr txBox="1"/>
                <p:nvPr/>
              </p:nvSpPr>
              <p:spPr>
                <a:xfrm>
                  <a:off x="7183695" y="5385452"/>
                  <a:ext cx="1377946" cy="4401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b="1" kern="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Monoblock</a:t>
                  </a:r>
                  <a:endParaRPr lang="zh-CN" altLang="en-US" sz="1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D85D24A4-66EE-4CA0-A8D1-F37438B0747F}"/>
                    </a:ext>
                  </a:extLst>
                </p:cNvPr>
                <p:cNvSpPr txBox="1"/>
                <p:nvPr/>
              </p:nvSpPr>
              <p:spPr>
                <a:xfrm>
                  <a:off x="7366291" y="2777847"/>
                  <a:ext cx="1128963" cy="4401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b="1" kern="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Flat-type</a:t>
                  </a:r>
                  <a:endParaRPr lang="zh-CN" altLang="en-US" sz="1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29" name="直接箭头连接符 28">
                  <a:extLst>
                    <a:ext uri="{FF2B5EF4-FFF2-40B4-BE49-F238E27FC236}">
                      <a16:creationId xmlns:a16="http://schemas.microsoft.com/office/drawing/2014/main" id="{3C67650A-005D-416D-B690-7FBEC224F6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67544" y="3508517"/>
                  <a:ext cx="677940" cy="68489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9B5584DB-AAE8-466F-A267-6374EC59A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729702" y="6529819"/>
                  <a:ext cx="640644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E01ABAC2-EBCF-4E0A-9D5F-A46D8476A3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729702" y="1478936"/>
                  <a:ext cx="640644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C6A6CB91-04AB-419F-9E4A-FE51FE2AC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3837" y="4939269"/>
                <a:ext cx="2065608" cy="1710217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89D13853-D244-453D-A37E-59A97E0658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66277" y="5973884"/>
                <a:ext cx="888161" cy="2610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731C03D2-5411-45A0-979C-20BB68B36F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32" r="2434" b="11125"/>
              <a:stretch/>
            </p:blipFill>
            <p:spPr>
              <a:xfrm>
                <a:off x="4773837" y="2773833"/>
                <a:ext cx="2065608" cy="1999988"/>
              </a:xfrm>
              <a:prstGeom prst="rect">
                <a:avLst/>
              </a:prstGeom>
              <a:ln w="9525" cap="sq">
                <a:solidFill>
                  <a:schemeClr val="accent1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9142FC86-3995-49A4-BC1F-4754885C90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9044" y="2634263"/>
              <a:ext cx="85025" cy="138290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F3321C5-D51A-4B4B-B60A-565BC7484A57}"/>
                </a:ext>
              </a:extLst>
            </p:cNvPr>
            <p:cNvSpPr txBox="1"/>
            <p:nvPr/>
          </p:nvSpPr>
          <p:spPr>
            <a:xfrm rot="10800000" flipV="1">
              <a:off x="1579707" y="4061907"/>
              <a:ext cx="10878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~614mm</a:t>
              </a:r>
            </a:p>
          </p:txBody>
        </p: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5936237F-2423-413A-BBB5-ED41D3205524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H="1" flipV="1">
              <a:off x="2091296" y="4456123"/>
              <a:ext cx="96268" cy="167217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C2F99B99-634B-4AA5-91F3-B120C1737D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1077" y="2712723"/>
              <a:ext cx="187173" cy="23527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5979FC9-62BD-4E63-98D2-E180974F12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7915" y="2555767"/>
              <a:ext cx="157218" cy="22623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34BF08AD-03C4-4E7A-B5B4-BAF8505C66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3902" y="2770555"/>
              <a:ext cx="172408" cy="14160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BA3B452F-E207-4521-B77D-29F23D2003FD}"/>
                </a:ext>
              </a:extLst>
            </p:cNvPr>
            <p:cNvCxnSpPr>
              <a:cxnSpLocks/>
            </p:cNvCxnSpPr>
            <p:nvPr/>
          </p:nvCxnSpPr>
          <p:spPr>
            <a:xfrm>
              <a:off x="3554534" y="2464862"/>
              <a:ext cx="175873" cy="15392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ECC28D7-76D7-4708-9287-FAB3CD19B900}"/>
                </a:ext>
              </a:extLst>
            </p:cNvPr>
            <p:cNvSpPr txBox="1"/>
            <p:nvPr/>
          </p:nvSpPr>
          <p:spPr>
            <a:xfrm rot="10800000" flipV="1">
              <a:off x="3795190" y="2425727"/>
              <a:ext cx="10878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~51mm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8DCAC7A8-D3C9-4D2D-95D4-B8C5A595DE07}"/>
              </a:ext>
            </a:extLst>
          </p:cNvPr>
          <p:cNvGrpSpPr/>
          <p:nvPr/>
        </p:nvGrpSpPr>
        <p:grpSpPr>
          <a:xfrm>
            <a:off x="7600685" y="866816"/>
            <a:ext cx="3984166" cy="1871423"/>
            <a:chOff x="7923907" y="845327"/>
            <a:chExt cx="3984166" cy="1871423"/>
          </a:xfrm>
        </p:grpSpPr>
        <p:pic>
          <p:nvPicPr>
            <p:cNvPr id="33" name="图片 32" descr="图片包含 徽标&#10;&#10;描述已自动生成">
              <a:extLst>
                <a:ext uri="{FF2B5EF4-FFF2-40B4-BE49-F238E27FC236}">
                  <a16:creationId xmlns:a16="http://schemas.microsoft.com/office/drawing/2014/main" id="{7935F12E-1E9C-4506-905B-66EA1627F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3907" y="950543"/>
              <a:ext cx="1284514" cy="1766207"/>
            </a:xfrm>
            <a:prstGeom prst="rect">
              <a:avLst/>
            </a:prstGeom>
          </p:spPr>
        </p:pic>
        <p:pic>
          <p:nvPicPr>
            <p:cNvPr id="34" name="图片 33" descr="图表, 矩形, 瀑布图&#10;&#10;描述已自动生成">
              <a:extLst>
                <a:ext uri="{FF2B5EF4-FFF2-40B4-BE49-F238E27FC236}">
                  <a16:creationId xmlns:a16="http://schemas.microsoft.com/office/drawing/2014/main" id="{B46EEA02-EA86-4723-8CFB-B0CD61190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196" y="1175862"/>
              <a:ext cx="1833877" cy="1315568"/>
            </a:xfrm>
            <a:prstGeom prst="rect">
              <a:avLst/>
            </a:prstGeom>
          </p:spPr>
        </p:pic>
        <p:sp>
          <p:nvSpPr>
            <p:cNvPr id="35" name="文本框 15">
              <a:extLst>
                <a:ext uri="{FF2B5EF4-FFF2-40B4-BE49-F238E27FC236}">
                  <a16:creationId xmlns:a16="http://schemas.microsoft.com/office/drawing/2014/main" id="{62FDE10F-0140-4D7E-8A3A-513A3076E14C}"/>
                </a:ext>
              </a:extLst>
            </p:cNvPr>
            <p:cNvSpPr txBox="1"/>
            <p:nvPr/>
          </p:nvSpPr>
          <p:spPr>
            <a:xfrm>
              <a:off x="9208421" y="845327"/>
              <a:ext cx="1040479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latin typeface="+mj-lt"/>
                  <a:ea typeface="微软雅黑" panose="020B0503020204020204" pitchFamily="34" charset="-122"/>
                  <a:cs typeface="Times New Roman" panose="02020603050405020304" pitchFamily="18" charset="0"/>
                </a:rPr>
                <a:t>Tungsten</a:t>
              </a:r>
              <a:endParaRPr lang="zh-CN" altLang="en-US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8F44E06D-D3B9-4F4D-BC01-9459F1CA50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6368" y="1081333"/>
              <a:ext cx="397332" cy="286427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15873DA6-5C91-4DAE-8CF7-B15234E503D9}"/>
                </a:ext>
              </a:extLst>
            </p:cNvPr>
            <p:cNvCxnSpPr>
              <a:cxnSpLocks/>
            </p:cNvCxnSpPr>
            <p:nvPr/>
          </p:nvCxnSpPr>
          <p:spPr>
            <a:xfrm>
              <a:off x="10074196" y="1081333"/>
              <a:ext cx="521248" cy="221007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0C75CD15-0BEA-4174-AD8A-C2B3ADA060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37729" y="1348861"/>
              <a:ext cx="445971" cy="223229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15">
              <a:extLst>
                <a:ext uri="{FF2B5EF4-FFF2-40B4-BE49-F238E27FC236}">
                  <a16:creationId xmlns:a16="http://schemas.microsoft.com/office/drawing/2014/main" id="{A5D34CC7-86BA-448C-BBF2-E79AD78C78DD}"/>
                </a:ext>
              </a:extLst>
            </p:cNvPr>
            <p:cNvSpPr txBox="1"/>
            <p:nvPr/>
          </p:nvSpPr>
          <p:spPr>
            <a:xfrm>
              <a:off x="9230374" y="1136743"/>
              <a:ext cx="1040479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latin typeface="+mj-lt"/>
                  <a:ea typeface="微软雅黑" panose="020B0503020204020204" pitchFamily="34" charset="-122"/>
                  <a:cs typeface="Times New Roman" panose="02020603050405020304" pitchFamily="18" charset="0"/>
                </a:rPr>
                <a:t>Copper</a:t>
              </a:r>
              <a:endParaRPr lang="zh-CN" altLang="en-US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55802FED-C2BE-436F-A372-56D007CA26E9}"/>
                </a:ext>
              </a:extLst>
            </p:cNvPr>
            <p:cNvCxnSpPr>
              <a:cxnSpLocks/>
            </p:cNvCxnSpPr>
            <p:nvPr/>
          </p:nvCxnSpPr>
          <p:spPr>
            <a:xfrm>
              <a:off x="9936592" y="1302340"/>
              <a:ext cx="435866" cy="43053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15">
              <a:extLst>
                <a:ext uri="{FF2B5EF4-FFF2-40B4-BE49-F238E27FC236}">
                  <a16:creationId xmlns:a16="http://schemas.microsoft.com/office/drawing/2014/main" id="{22FFF47C-538B-42E6-8E7E-A54D02E506BE}"/>
                </a:ext>
              </a:extLst>
            </p:cNvPr>
            <p:cNvSpPr txBox="1"/>
            <p:nvPr/>
          </p:nvSpPr>
          <p:spPr>
            <a:xfrm>
              <a:off x="9230374" y="1630230"/>
              <a:ext cx="1040479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 err="1">
                  <a:latin typeface="+mj-lt"/>
                  <a:ea typeface="微软雅黑" panose="020B0503020204020204" pitchFamily="34" charset="-122"/>
                  <a:cs typeface="Times New Roman" panose="02020603050405020304" pitchFamily="18" charset="0"/>
                </a:rPr>
                <a:t>CuCrZr</a:t>
              </a:r>
              <a:endParaRPr lang="zh-CN" altLang="en-US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332B0C1A-59CE-4B46-BB8D-8458F70A5E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87473" y="1681055"/>
              <a:ext cx="496227" cy="85023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E95B55BE-2824-4135-B319-1DEFD214D7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0769" y="1501593"/>
              <a:ext cx="597481" cy="264485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15">
              <a:extLst>
                <a:ext uri="{FF2B5EF4-FFF2-40B4-BE49-F238E27FC236}">
                  <a16:creationId xmlns:a16="http://schemas.microsoft.com/office/drawing/2014/main" id="{C8CC7806-9EE2-471E-914E-B1E061F2D637}"/>
                </a:ext>
              </a:extLst>
            </p:cNvPr>
            <p:cNvSpPr txBox="1"/>
            <p:nvPr/>
          </p:nvSpPr>
          <p:spPr>
            <a:xfrm>
              <a:off x="9343692" y="2203127"/>
              <a:ext cx="1040479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latin typeface="+mj-lt"/>
                  <a:ea typeface="微软雅黑" panose="020B0503020204020204" pitchFamily="34" charset="-122"/>
                  <a:cs typeface="Times New Roman" panose="02020603050405020304" pitchFamily="18" charset="0"/>
                </a:rPr>
                <a:t>316L</a:t>
              </a:r>
              <a:endParaRPr lang="zh-CN" altLang="en-US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CE73817C-C3C3-4C5A-9EB9-1330C4B3CA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96968" y="2266861"/>
              <a:ext cx="496227" cy="85023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CCB216EF-2019-4618-832E-45C5360833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9422" y="1907763"/>
              <a:ext cx="425036" cy="444121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C84F957F-1AEB-4BA5-BEBE-A3E74A1AB1D5}"/>
                </a:ext>
              </a:extLst>
            </p:cNvPr>
            <p:cNvSpPr/>
            <p:nvPr/>
          </p:nvSpPr>
          <p:spPr>
            <a:xfrm>
              <a:off x="7971954" y="893336"/>
              <a:ext cx="3936119" cy="176620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11228B9E-C44C-462D-A0F9-67ED6721FE68}"/>
              </a:ext>
            </a:extLst>
          </p:cNvPr>
          <p:cNvSpPr txBox="1"/>
          <p:nvPr/>
        </p:nvSpPr>
        <p:spPr>
          <a:xfrm>
            <a:off x="1820333" y="90805"/>
            <a:ext cx="1037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pPr algn="l"/>
            <a:r>
              <a:rPr lang="en-US" altLang="zh-CN" sz="3200" dirty="0">
                <a:latin typeface="Century Gothic" panose="020B0502020202020204" pitchFamily="34" charset="0"/>
                <a:sym typeface="+mn-lt"/>
              </a:rPr>
              <a:t>Design of PFU</a:t>
            </a:r>
          </a:p>
        </p:txBody>
      </p:sp>
      <p:sp>
        <p:nvSpPr>
          <p:cNvPr id="2" name="灯片编号占位符 7">
            <a:extLst>
              <a:ext uri="{FF2B5EF4-FFF2-40B4-BE49-F238E27FC236}">
                <a16:creationId xmlns:a16="http://schemas.microsoft.com/office/drawing/2014/main" id="{F607F73F-5054-8776-D627-731F2167F46D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17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23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DD1F49A-9322-4111-B708-3DA85E753A9A}"/>
              </a:ext>
            </a:extLst>
          </p:cNvPr>
          <p:cNvSpPr txBox="1">
            <a:spLocks/>
          </p:cNvSpPr>
          <p:nvPr/>
        </p:nvSpPr>
        <p:spPr bwMode="auto">
          <a:xfrm>
            <a:off x="417047" y="1072047"/>
            <a:ext cx="5942353" cy="334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350"/>
              </a:spcAft>
            </a:pPr>
            <a:r>
              <a:rPr lang="en-US" altLang="zh-CN" sz="1800" b="0" dirty="0"/>
              <a:t>Total mass flow rate is 10.3 kg/s, total pressure drop of Divertor, IVT &amp; Dome and OVT are about 1.85 MPa, 0.72 MPa and 0.78 MPa, respectively.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50"/>
              </a:spcAft>
            </a:pPr>
            <a:r>
              <a:rPr lang="en-US" altLang="zh-CN" sz="1800" b="0" dirty="0"/>
              <a:t>Flow distributions within each branch channels of IVT and OVT are acceptably uniform, the average deviations of IVT and OVT are about 6.28 % and 0.96 %.</a:t>
            </a:r>
            <a:endParaRPr lang="en-US" altLang="zh-CN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1228B9E-C44C-462D-A0F9-67ED6721FE68}"/>
              </a:ext>
            </a:extLst>
          </p:cNvPr>
          <p:cNvSpPr txBox="1"/>
          <p:nvPr/>
        </p:nvSpPr>
        <p:spPr>
          <a:xfrm>
            <a:off x="1820333" y="90805"/>
            <a:ext cx="1037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pPr algn="l"/>
            <a:r>
              <a:rPr lang="en-US" altLang="zh-CN" sz="3200" dirty="0">
                <a:latin typeface="Century Gothic" panose="020B0502020202020204" pitchFamily="34" charset="0"/>
                <a:sym typeface="+mn-lt"/>
              </a:rPr>
              <a:t>Design of Cooling Circuit for PFCs </a:t>
            </a:r>
          </a:p>
        </p:txBody>
      </p: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B8EEE5B8-4380-4BC3-AF72-DA995A610B7C}"/>
              </a:ext>
            </a:extLst>
          </p:cNvPr>
          <p:cNvGrpSpPr/>
          <p:nvPr/>
        </p:nvGrpSpPr>
        <p:grpSpPr>
          <a:xfrm>
            <a:off x="841150" y="3616585"/>
            <a:ext cx="5254850" cy="3014615"/>
            <a:chOff x="1447875" y="2391544"/>
            <a:chExt cx="5275061" cy="2938724"/>
          </a:xfrm>
        </p:grpSpPr>
        <p:pic>
          <p:nvPicPr>
            <p:cNvPr id="122" name="图片 121" descr="卡通人物&#10;&#10;描述已自动生成">
              <a:extLst>
                <a:ext uri="{FF2B5EF4-FFF2-40B4-BE49-F238E27FC236}">
                  <a16:creationId xmlns:a16="http://schemas.microsoft.com/office/drawing/2014/main" id="{6EF6A3F1-B5A3-4D24-A916-E196A6975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75" y="2448856"/>
              <a:ext cx="4949812" cy="2881412"/>
            </a:xfrm>
            <a:prstGeom prst="rect">
              <a:avLst/>
            </a:prstGeom>
          </p:spPr>
        </p:pic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13C6CA26-7B19-48EF-B8AE-D2B45DCD3ACA}"/>
                </a:ext>
              </a:extLst>
            </p:cNvPr>
            <p:cNvSpPr/>
            <p:nvPr/>
          </p:nvSpPr>
          <p:spPr>
            <a:xfrm>
              <a:off x="5905961" y="4069253"/>
              <a:ext cx="515256" cy="3000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rgbClr val="0000FF"/>
                  </a:solidFill>
                  <a:ea typeface="+mj-ea"/>
                  <a:cs typeface="Times New Roman" panose="02020603050405020304" pitchFamily="18" charset="0"/>
                </a:rPr>
                <a:t>inlet</a:t>
              </a:r>
              <a:endParaRPr lang="zh-CN" altLang="en-US" sz="1400" dirty="0">
                <a:solidFill>
                  <a:srgbClr val="0000FF"/>
                </a:solidFill>
                <a:ea typeface="+mj-ea"/>
                <a:cs typeface="Times New Roman" panose="02020603050405020304" pitchFamily="18" charset="0"/>
              </a:endParaRPr>
            </a:p>
          </p:txBody>
        </p:sp>
        <p:cxnSp>
          <p:nvCxnSpPr>
            <p:cNvPr id="124" name="直接箭头连接符 123">
              <a:extLst>
                <a:ext uri="{FF2B5EF4-FFF2-40B4-BE49-F238E27FC236}">
                  <a16:creationId xmlns:a16="http://schemas.microsoft.com/office/drawing/2014/main" id="{12BE997E-AE2B-4472-9DE3-1F565561994B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21" y="3895374"/>
              <a:ext cx="4269" cy="168922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1AF3169D-2CA8-4EAE-9299-A82DF6388487}"/>
                </a:ext>
              </a:extLst>
            </p:cNvPr>
            <p:cNvSpPr/>
            <p:nvPr/>
          </p:nvSpPr>
          <p:spPr>
            <a:xfrm>
              <a:off x="6098257" y="3856481"/>
              <a:ext cx="624679" cy="3000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ea typeface="+mj-ea"/>
                  <a:cs typeface="Times New Roman" panose="02020603050405020304" pitchFamily="18" charset="0"/>
                </a:rPr>
                <a:t>outlet</a:t>
              </a:r>
              <a:endParaRPr lang="zh-CN" altLang="en-US" sz="1400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endParaRPr>
            </a:p>
          </p:txBody>
        </p:sp>
        <p:cxnSp>
          <p:nvCxnSpPr>
            <p:cNvPr id="126" name="直接箭头连接符 125">
              <a:extLst>
                <a:ext uri="{FF2B5EF4-FFF2-40B4-BE49-F238E27FC236}">
                  <a16:creationId xmlns:a16="http://schemas.microsoft.com/office/drawing/2014/main" id="{4CDD6BC8-56F9-4F38-8F8A-4B135F13C5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7961" y="4034444"/>
              <a:ext cx="0" cy="207916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箭头连接符 126">
              <a:extLst>
                <a:ext uri="{FF2B5EF4-FFF2-40B4-BE49-F238E27FC236}">
                  <a16:creationId xmlns:a16="http://schemas.microsoft.com/office/drawing/2014/main" id="{6AA4D7C0-5B50-4FAD-A391-D505208AEE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47961" y="3732772"/>
              <a:ext cx="4827" cy="206635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箭头连接符 127">
              <a:extLst>
                <a:ext uri="{FF2B5EF4-FFF2-40B4-BE49-F238E27FC236}">
                  <a16:creationId xmlns:a16="http://schemas.microsoft.com/office/drawing/2014/main" id="{AE01B254-11AF-4EF2-B0CE-2079BA9A55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9349" y="3631292"/>
              <a:ext cx="165978" cy="3880"/>
            </a:xfrm>
            <a:prstGeom prst="straightConnector1">
              <a:avLst/>
            </a:prstGeom>
            <a:ln>
              <a:solidFill>
                <a:srgbClr val="CC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箭头连接符 128">
              <a:extLst>
                <a:ext uri="{FF2B5EF4-FFF2-40B4-BE49-F238E27FC236}">
                  <a16:creationId xmlns:a16="http://schemas.microsoft.com/office/drawing/2014/main" id="{682D0695-2FC4-41C4-BACC-3C911722B4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08797" y="3648392"/>
              <a:ext cx="129780" cy="59782"/>
            </a:xfrm>
            <a:prstGeom prst="straightConnector1">
              <a:avLst/>
            </a:prstGeom>
            <a:ln>
              <a:solidFill>
                <a:srgbClr val="CC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箭头连接符 129">
              <a:extLst>
                <a:ext uri="{FF2B5EF4-FFF2-40B4-BE49-F238E27FC236}">
                  <a16:creationId xmlns:a16="http://schemas.microsoft.com/office/drawing/2014/main" id="{0C9C3250-28F3-43B9-984E-5918B45C01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32464" y="3815697"/>
              <a:ext cx="129780" cy="59782"/>
            </a:xfrm>
            <a:prstGeom prst="straightConnector1">
              <a:avLst/>
            </a:prstGeom>
            <a:ln>
              <a:solidFill>
                <a:srgbClr val="CC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箭头连接符 130">
              <a:extLst>
                <a:ext uri="{FF2B5EF4-FFF2-40B4-BE49-F238E27FC236}">
                  <a16:creationId xmlns:a16="http://schemas.microsoft.com/office/drawing/2014/main" id="{6ECBC43A-2F27-40DC-8D3D-68C96C5A6B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983" y="3943649"/>
              <a:ext cx="129780" cy="59782"/>
            </a:xfrm>
            <a:prstGeom prst="straightConnector1">
              <a:avLst/>
            </a:prstGeom>
            <a:ln>
              <a:solidFill>
                <a:srgbClr val="CC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箭头连接符 131">
              <a:extLst>
                <a:ext uri="{FF2B5EF4-FFF2-40B4-BE49-F238E27FC236}">
                  <a16:creationId xmlns:a16="http://schemas.microsoft.com/office/drawing/2014/main" id="{5A0A441B-56D3-4636-BA33-1F130740E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040" y="4100689"/>
              <a:ext cx="81112" cy="111904"/>
            </a:xfrm>
            <a:prstGeom prst="straightConnector1">
              <a:avLst/>
            </a:prstGeom>
            <a:ln>
              <a:solidFill>
                <a:srgbClr val="CC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箭头连接符 132">
              <a:extLst>
                <a:ext uri="{FF2B5EF4-FFF2-40B4-BE49-F238E27FC236}">
                  <a16:creationId xmlns:a16="http://schemas.microsoft.com/office/drawing/2014/main" id="{E127B592-DD2E-4171-A15A-E7018ED35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7263" y="4327472"/>
              <a:ext cx="48983" cy="132182"/>
            </a:xfrm>
            <a:prstGeom prst="straightConnector1">
              <a:avLst/>
            </a:prstGeom>
            <a:ln>
              <a:solidFill>
                <a:srgbClr val="CC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箭头连接符 133">
              <a:extLst>
                <a:ext uri="{FF2B5EF4-FFF2-40B4-BE49-F238E27FC236}">
                  <a16:creationId xmlns:a16="http://schemas.microsoft.com/office/drawing/2014/main" id="{FF81664B-D68E-4B71-9648-4CFF0E3A71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24093" y="4939259"/>
              <a:ext cx="123170" cy="39589"/>
            </a:xfrm>
            <a:prstGeom prst="straightConnector1">
              <a:avLst/>
            </a:prstGeom>
            <a:ln>
              <a:solidFill>
                <a:srgbClr val="CC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箭头连接符 134">
              <a:extLst>
                <a:ext uri="{FF2B5EF4-FFF2-40B4-BE49-F238E27FC236}">
                  <a16:creationId xmlns:a16="http://schemas.microsoft.com/office/drawing/2014/main" id="{40E3B669-2536-41CA-9C7C-000DEA3240FB}"/>
                </a:ext>
              </a:extLst>
            </p:cNvPr>
            <p:cNvCxnSpPr>
              <a:cxnSpLocks/>
            </p:cNvCxnSpPr>
            <p:nvPr/>
          </p:nvCxnSpPr>
          <p:spPr>
            <a:xfrm>
              <a:off x="3849596" y="4619264"/>
              <a:ext cx="148591" cy="97784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箭头连接符 135">
              <a:extLst>
                <a:ext uri="{FF2B5EF4-FFF2-40B4-BE49-F238E27FC236}">
                  <a16:creationId xmlns:a16="http://schemas.microsoft.com/office/drawing/2014/main" id="{EE614C71-5938-4937-8503-0BC26BCD96DE}"/>
                </a:ext>
              </a:extLst>
            </p:cNvPr>
            <p:cNvCxnSpPr>
              <a:cxnSpLocks/>
            </p:cNvCxnSpPr>
            <p:nvPr/>
          </p:nvCxnSpPr>
          <p:spPr>
            <a:xfrm>
              <a:off x="3938190" y="4451675"/>
              <a:ext cx="129178" cy="11415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箭头连接符 136">
              <a:extLst>
                <a:ext uri="{FF2B5EF4-FFF2-40B4-BE49-F238E27FC236}">
                  <a16:creationId xmlns:a16="http://schemas.microsoft.com/office/drawing/2014/main" id="{25397909-FA9E-4874-A338-113F411C18FB}"/>
                </a:ext>
              </a:extLst>
            </p:cNvPr>
            <p:cNvCxnSpPr>
              <a:cxnSpLocks/>
            </p:cNvCxnSpPr>
            <p:nvPr/>
          </p:nvCxnSpPr>
          <p:spPr>
            <a:xfrm>
              <a:off x="5883854" y="3014027"/>
              <a:ext cx="277465" cy="2978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箭头连接符 137">
              <a:extLst>
                <a:ext uri="{FF2B5EF4-FFF2-40B4-BE49-F238E27FC236}">
                  <a16:creationId xmlns:a16="http://schemas.microsoft.com/office/drawing/2014/main" id="{A1505494-AFB4-4C8A-930D-82E6729285CF}"/>
                </a:ext>
              </a:extLst>
            </p:cNvPr>
            <p:cNvCxnSpPr>
              <a:cxnSpLocks/>
            </p:cNvCxnSpPr>
            <p:nvPr/>
          </p:nvCxnSpPr>
          <p:spPr>
            <a:xfrm>
              <a:off x="5865901" y="3081453"/>
              <a:ext cx="277465" cy="2978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箭头连接符 138">
              <a:extLst>
                <a:ext uri="{FF2B5EF4-FFF2-40B4-BE49-F238E27FC236}">
                  <a16:creationId xmlns:a16="http://schemas.microsoft.com/office/drawing/2014/main" id="{E5DF651D-2704-45B4-A7F5-210C1D34A279}"/>
                </a:ext>
              </a:extLst>
            </p:cNvPr>
            <p:cNvCxnSpPr>
              <a:cxnSpLocks/>
            </p:cNvCxnSpPr>
            <p:nvPr/>
          </p:nvCxnSpPr>
          <p:spPr>
            <a:xfrm>
              <a:off x="5809578" y="3153101"/>
              <a:ext cx="277465" cy="2978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箭头连接符 139">
              <a:extLst>
                <a:ext uri="{FF2B5EF4-FFF2-40B4-BE49-F238E27FC236}">
                  <a16:creationId xmlns:a16="http://schemas.microsoft.com/office/drawing/2014/main" id="{BCDC9188-3EF7-4049-AB03-CBA621E14036}"/>
                </a:ext>
              </a:extLst>
            </p:cNvPr>
            <p:cNvCxnSpPr>
              <a:cxnSpLocks/>
            </p:cNvCxnSpPr>
            <p:nvPr/>
          </p:nvCxnSpPr>
          <p:spPr>
            <a:xfrm>
              <a:off x="5778837" y="3217588"/>
              <a:ext cx="277465" cy="2978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箭头连接符 140">
              <a:extLst>
                <a:ext uri="{FF2B5EF4-FFF2-40B4-BE49-F238E27FC236}">
                  <a16:creationId xmlns:a16="http://schemas.microsoft.com/office/drawing/2014/main" id="{F6C04705-022C-40F1-9911-B7DD700FAB75}"/>
                </a:ext>
              </a:extLst>
            </p:cNvPr>
            <p:cNvCxnSpPr>
              <a:cxnSpLocks/>
            </p:cNvCxnSpPr>
            <p:nvPr/>
          </p:nvCxnSpPr>
          <p:spPr>
            <a:xfrm>
              <a:off x="5737985" y="3283376"/>
              <a:ext cx="277465" cy="2978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箭头连接符 141">
              <a:extLst>
                <a:ext uri="{FF2B5EF4-FFF2-40B4-BE49-F238E27FC236}">
                  <a16:creationId xmlns:a16="http://schemas.microsoft.com/office/drawing/2014/main" id="{CC73010A-D4B9-4BFF-8396-FA176BC100FC}"/>
                </a:ext>
              </a:extLst>
            </p:cNvPr>
            <p:cNvCxnSpPr>
              <a:cxnSpLocks/>
            </p:cNvCxnSpPr>
            <p:nvPr/>
          </p:nvCxnSpPr>
          <p:spPr>
            <a:xfrm>
              <a:off x="5698181" y="3356183"/>
              <a:ext cx="277465" cy="2978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箭头连接符 142">
              <a:extLst>
                <a:ext uri="{FF2B5EF4-FFF2-40B4-BE49-F238E27FC236}">
                  <a16:creationId xmlns:a16="http://schemas.microsoft.com/office/drawing/2014/main" id="{1D39B1C5-2834-4FCC-A478-13A849EC8E1F}"/>
                </a:ext>
              </a:extLst>
            </p:cNvPr>
            <p:cNvCxnSpPr>
              <a:cxnSpLocks/>
            </p:cNvCxnSpPr>
            <p:nvPr/>
          </p:nvCxnSpPr>
          <p:spPr>
            <a:xfrm>
              <a:off x="5670845" y="3421321"/>
              <a:ext cx="277465" cy="2978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箭头连接符 143">
              <a:extLst>
                <a:ext uri="{FF2B5EF4-FFF2-40B4-BE49-F238E27FC236}">
                  <a16:creationId xmlns:a16="http://schemas.microsoft.com/office/drawing/2014/main" id="{13191E95-ECD3-4DCB-969C-8602910182C8}"/>
                </a:ext>
              </a:extLst>
            </p:cNvPr>
            <p:cNvCxnSpPr>
              <a:cxnSpLocks/>
            </p:cNvCxnSpPr>
            <p:nvPr/>
          </p:nvCxnSpPr>
          <p:spPr>
            <a:xfrm>
              <a:off x="5629503" y="3489149"/>
              <a:ext cx="277465" cy="2978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箭头连接符 144">
              <a:extLst>
                <a:ext uri="{FF2B5EF4-FFF2-40B4-BE49-F238E27FC236}">
                  <a16:creationId xmlns:a16="http://schemas.microsoft.com/office/drawing/2014/main" id="{629F412B-A28A-478F-BDBE-C993064E78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2861" y="4467825"/>
              <a:ext cx="22110" cy="19226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箭头连接符 145">
              <a:extLst>
                <a:ext uri="{FF2B5EF4-FFF2-40B4-BE49-F238E27FC236}">
                  <a16:creationId xmlns:a16="http://schemas.microsoft.com/office/drawing/2014/main" id="{66B9DF52-E5F4-4AD5-BF55-1648093BF0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42014" y="4538152"/>
              <a:ext cx="135186" cy="8111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箭头连接符 146">
              <a:extLst>
                <a:ext uri="{FF2B5EF4-FFF2-40B4-BE49-F238E27FC236}">
                  <a16:creationId xmlns:a16="http://schemas.microsoft.com/office/drawing/2014/main" id="{16F75B83-0F2F-4FD2-9429-FEA84ADD6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0584" y="4182308"/>
              <a:ext cx="0" cy="153211"/>
            </a:xfrm>
            <a:prstGeom prst="straightConnector1">
              <a:avLst/>
            </a:prstGeom>
            <a:ln>
              <a:solidFill>
                <a:srgbClr val="FF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箭头连接符 147">
              <a:extLst>
                <a:ext uri="{FF2B5EF4-FFF2-40B4-BE49-F238E27FC236}">
                  <a16:creationId xmlns:a16="http://schemas.microsoft.com/office/drawing/2014/main" id="{C167D2E2-7135-409F-994A-D1A1C9D97041}"/>
                </a:ext>
              </a:extLst>
            </p:cNvPr>
            <p:cNvCxnSpPr>
              <a:cxnSpLocks/>
            </p:cNvCxnSpPr>
            <p:nvPr/>
          </p:nvCxnSpPr>
          <p:spPr>
            <a:xfrm>
              <a:off x="2829731" y="4138402"/>
              <a:ext cx="178683" cy="34233"/>
            </a:xfrm>
            <a:prstGeom prst="straightConnector1">
              <a:avLst/>
            </a:prstGeom>
            <a:ln>
              <a:solidFill>
                <a:srgbClr val="FF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箭头连接符 148">
              <a:extLst>
                <a:ext uri="{FF2B5EF4-FFF2-40B4-BE49-F238E27FC236}">
                  <a16:creationId xmlns:a16="http://schemas.microsoft.com/office/drawing/2014/main" id="{D40A2408-072A-4779-B8B6-A91FD13B71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86913" y="4100914"/>
              <a:ext cx="141951" cy="28484"/>
            </a:xfrm>
            <a:prstGeom prst="straightConnector1">
              <a:avLst/>
            </a:prstGeom>
            <a:ln>
              <a:solidFill>
                <a:srgbClr val="FF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箭头连接符 149">
              <a:extLst>
                <a:ext uri="{FF2B5EF4-FFF2-40B4-BE49-F238E27FC236}">
                  <a16:creationId xmlns:a16="http://schemas.microsoft.com/office/drawing/2014/main" id="{FA3DF7D2-08AD-4C89-9034-C86E7A8DB0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59436" y="3704527"/>
              <a:ext cx="168762" cy="72593"/>
            </a:xfrm>
            <a:prstGeom prst="straightConnector1">
              <a:avLst/>
            </a:prstGeom>
            <a:ln>
              <a:solidFill>
                <a:srgbClr val="FF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箭头连接符 150">
              <a:extLst>
                <a:ext uri="{FF2B5EF4-FFF2-40B4-BE49-F238E27FC236}">
                  <a16:creationId xmlns:a16="http://schemas.microsoft.com/office/drawing/2014/main" id="{3EFE2D43-2F58-47B2-A52A-92DBB3B4E65B}"/>
                </a:ext>
              </a:extLst>
            </p:cNvPr>
            <p:cNvCxnSpPr>
              <a:cxnSpLocks/>
            </p:cNvCxnSpPr>
            <p:nvPr/>
          </p:nvCxnSpPr>
          <p:spPr>
            <a:xfrm>
              <a:off x="3250336" y="3799831"/>
              <a:ext cx="186961" cy="74142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箭头连接符 151">
              <a:extLst>
                <a:ext uri="{FF2B5EF4-FFF2-40B4-BE49-F238E27FC236}">
                  <a16:creationId xmlns:a16="http://schemas.microsoft.com/office/drawing/2014/main" id="{21D4A4B3-E4CB-449B-8419-8DD3DE583C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29064" y="3980374"/>
              <a:ext cx="168762" cy="72593"/>
            </a:xfrm>
            <a:prstGeom prst="straightConnector1">
              <a:avLst/>
            </a:prstGeom>
            <a:ln>
              <a:solidFill>
                <a:srgbClr val="FF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箭头连接符 152">
              <a:extLst>
                <a:ext uri="{FF2B5EF4-FFF2-40B4-BE49-F238E27FC236}">
                  <a16:creationId xmlns:a16="http://schemas.microsoft.com/office/drawing/2014/main" id="{C59CE8E4-E418-4831-B743-105360E71B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02183" y="3843653"/>
              <a:ext cx="168762" cy="72593"/>
            </a:xfrm>
            <a:prstGeom prst="straightConnector1">
              <a:avLst/>
            </a:prstGeom>
            <a:ln>
              <a:solidFill>
                <a:srgbClr val="FF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箭头连接符 153">
              <a:extLst>
                <a:ext uri="{FF2B5EF4-FFF2-40B4-BE49-F238E27FC236}">
                  <a16:creationId xmlns:a16="http://schemas.microsoft.com/office/drawing/2014/main" id="{855E4E26-B8AF-4641-A644-EAC570EA9F16}"/>
                </a:ext>
              </a:extLst>
            </p:cNvPr>
            <p:cNvCxnSpPr>
              <a:cxnSpLocks/>
            </p:cNvCxnSpPr>
            <p:nvPr/>
          </p:nvCxnSpPr>
          <p:spPr>
            <a:xfrm>
              <a:off x="3200680" y="3931370"/>
              <a:ext cx="186961" cy="74142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箭头连接符 154">
              <a:extLst>
                <a:ext uri="{FF2B5EF4-FFF2-40B4-BE49-F238E27FC236}">
                  <a16:creationId xmlns:a16="http://schemas.microsoft.com/office/drawing/2014/main" id="{DE2EEB46-0B2B-4C66-BADC-F2955A0D1B95}"/>
                </a:ext>
              </a:extLst>
            </p:cNvPr>
            <p:cNvCxnSpPr>
              <a:cxnSpLocks/>
            </p:cNvCxnSpPr>
            <p:nvPr/>
          </p:nvCxnSpPr>
          <p:spPr>
            <a:xfrm>
              <a:off x="3124762" y="4062101"/>
              <a:ext cx="186961" cy="74142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箭头连接符 155">
              <a:extLst>
                <a:ext uri="{FF2B5EF4-FFF2-40B4-BE49-F238E27FC236}">
                  <a16:creationId xmlns:a16="http://schemas.microsoft.com/office/drawing/2014/main" id="{03BD170D-7C28-4B25-B78E-799AC2361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4973" y="4322140"/>
              <a:ext cx="48581" cy="145685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箭头连接符 156">
              <a:extLst>
                <a:ext uri="{FF2B5EF4-FFF2-40B4-BE49-F238E27FC236}">
                  <a16:creationId xmlns:a16="http://schemas.microsoft.com/office/drawing/2014/main" id="{44C1B694-116E-41F8-857F-0435AA7F89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7998" y="4425091"/>
              <a:ext cx="201733" cy="34563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箭头连接符 157">
              <a:extLst>
                <a:ext uri="{FF2B5EF4-FFF2-40B4-BE49-F238E27FC236}">
                  <a16:creationId xmlns:a16="http://schemas.microsoft.com/office/drawing/2014/main" id="{6A8609F0-2A71-44C3-A4F8-F518F36D56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70349" y="3926242"/>
              <a:ext cx="108149" cy="137264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箭头连接符 158">
              <a:extLst>
                <a:ext uri="{FF2B5EF4-FFF2-40B4-BE49-F238E27FC236}">
                  <a16:creationId xmlns:a16="http://schemas.microsoft.com/office/drawing/2014/main" id="{4A034DF4-DB34-4371-BA2D-ED17602FEA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9048" y="3482597"/>
              <a:ext cx="80835" cy="165795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箭头连接符 159">
              <a:extLst>
                <a:ext uri="{FF2B5EF4-FFF2-40B4-BE49-F238E27FC236}">
                  <a16:creationId xmlns:a16="http://schemas.microsoft.com/office/drawing/2014/main" id="{F5534947-662F-4ABE-B452-C2D294E345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8528" y="3969536"/>
              <a:ext cx="182786" cy="0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箭头连接符 160">
              <a:extLst>
                <a:ext uri="{FF2B5EF4-FFF2-40B4-BE49-F238E27FC236}">
                  <a16:creationId xmlns:a16="http://schemas.microsoft.com/office/drawing/2014/main" id="{2EEC970E-FC7B-4404-A610-63808769CE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5565" y="4129398"/>
              <a:ext cx="182786" cy="0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箭头连接符 161">
              <a:extLst>
                <a:ext uri="{FF2B5EF4-FFF2-40B4-BE49-F238E27FC236}">
                  <a16:creationId xmlns:a16="http://schemas.microsoft.com/office/drawing/2014/main" id="{C8BC63AB-4978-45F7-B9A5-039E7B6224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9883" y="3119303"/>
              <a:ext cx="52644" cy="14316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箭头连接符 162">
              <a:extLst>
                <a:ext uri="{FF2B5EF4-FFF2-40B4-BE49-F238E27FC236}">
                  <a16:creationId xmlns:a16="http://schemas.microsoft.com/office/drawing/2014/main" id="{069859DD-858B-47D1-8B29-99D9B4192B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31446" y="2586751"/>
              <a:ext cx="97302" cy="15103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箭头连接符 163">
              <a:extLst>
                <a:ext uri="{FF2B5EF4-FFF2-40B4-BE49-F238E27FC236}">
                  <a16:creationId xmlns:a16="http://schemas.microsoft.com/office/drawing/2014/main" id="{4D814E63-BB39-461C-9FBF-16AB004E0D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91092" y="2643860"/>
              <a:ext cx="97302" cy="15103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箭头连接符 164">
              <a:extLst>
                <a:ext uri="{FF2B5EF4-FFF2-40B4-BE49-F238E27FC236}">
                  <a16:creationId xmlns:a16="http://schemas.microsoft.com/office/drawing/2014/main" id="{3D889625-6722-4A78-951E-DC3486FCFE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62619" y="2693145"/>
              <a:ext cx="97302" cy="15103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箭头连接符 165">
              <a:extLst>
                <a:ext uri="{FF2B5EF4-FFF2-40B4-BE49-F238E27FC236}">
                  <a16:creationId xmlns:a16="http://schemas.microsoft.com/office/drawing/2014/main" id="{7A85CE88-81E2-487F-8775-66235D2D0A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4145" y="2752691"/>
              <a:ext cx="97302" cy="15103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箭头连接符 166">
              <a:extLst>
                <a:ext uri="{FF2B5EF4-FFF2-40B4-BE49-F238E27FC236}">
                  <a16:creationId xmlns:a16="http://schemas.microsoft.com/office/drawing/2014/main" id="{406D8A76-02E6-47C4-95AD-25918372D6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2887" y="2816574"/>
              <a:ext cx="97302" cy="15103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箭头连接符 167">
              <a:extLst>
                <a:ext uri="{FF2B5EF4-FFF2-40B4-BE49-F238E27FC236}">
                  <a16:creationId xmlns:a16="http://schemas.microsoft.com/office/drawing/2014/main" id="{722AD605-67DB-45A7-B919-23700558F4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56070" y="2865963"/>
              <a:ext cx="97302" cy="15103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文本框 168">
              <a:extLst>
                <a:ext uri="{FF2B5EF4-FFF2-40B4-BE49-F238E27FC236}">
                  <a16:creationId xmlns:a16="http://schemas.microsoft.com/office/drawing/2014/main" id="{53FDE023-1B3D-46D0-A9EC-00F5B9C627D5}"/>
                </a:ext>
              </a:extLst>
            </p:cNvPr>
            <p:cNvSpPr txBox="1"/>
            <p:nvPr/>
          </p:nvSpPr>
          <p:spPr>
            <a:xfrm>
              <a:off x="5710129" y="2851190"/>
              <a:ext cx="339892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C000"/>
                  </a:solidFill>
                </a:rPr>
                <a:t>1</a:t>
              </a:r>
              <a:endParaRPr lang="zh-CN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170" name="矩形 169">
              <a:extLst>
                <a:ext uri="{FF2B5EF4-FFF2-40B4-BE49-F238E27FC236}">
                  <a16:creationId xmlns:a16="http://schemas.microsoft.com/office/drawing/2014/main" id="{B3F3A33B-4914-45F5-B03C-936126C2911F}"/>
                </a:ext>
              </a:extLst>
            </p:cNvPr>
            <p:cNvSpPr/>
            <p:nvPr/>
          </p:nvSpPr>
          <p:spPr>
            <a:xfrm>
              <a:off x="2736992" y="4142918"/>
              <a:ext cx="50196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rgbClr val="0000FF"/>
                  </a:solidFill>
                  <a:ea typeface="+mj-ea"/>
                  <a:cs typeface="Times New Roman" panose="02020603050405020304" pitchFamily="18" charset="0"/>
                </a:rPr>
                <a:t>inlet</a:t>
              </a:r>
              <a:endParaRPr lang="zh-CN" altLang="en-US" sz="1200" dirty="0">
                <a:solidFill>
                  <a:srgbClr val="0000FF"/>
                </a:solidFill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171" name="文本框 170">
              <a:extLst>
                <a:ext uri="{FF2B5EF4-FFF2-40B4-BE49-F238E27FC236}">
                  <a16:creationId xmlns:a16="http://schemas.microsoft.com/office/drawing/2014/main" id="{62F1087A-7290-4282-B8C1-076FA304DE15}"/>
                </a:ext>
              </a:extLst>
            </p:cNvPr>
            <p:cNvSpPr txBox="1"/>
            <p:nvPr/>
          </p:nvSpPr>
          <p:spPr>
            <a:xfrm>
              <a:off x="5666435" y="2949999"/>
              <a:ext cx="349015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C000"/>
                  </a:solidFill>
                </a:rPr>
                <a:t>2</a:t>
              </a:r>
              <a:endParaRPr lang="zh-CN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172" name="文本框 171">
              <a:extLst>
                <a:ext uri="{FF2B5EF4-FFF2-40B4-BE49-F238E27FC236}">
                  <a16:creationId xmlns:a16="http://schemas.microsoft.com/office/drawing/2014/main" id="{13651799-78A6-4880-A923-D4CED09264FF}"/>
                </a:ext>
              </a:extLst>
            </p:cNvPr>
            <p:cNvSpPr txBox="1"/>
            <p:nvPr/>
          </p:nvSpPr>
          <p:spPr>
            <a:xfrm>
              <a:off x="5607814" y="3022152"/>
              <a:ext cx="456605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C000"/>
                  </a:solidFill>
                </a:rPr>
                <a:t>3</a:t>
              </a:r>
              <a:endParaRPr lang="zh-CN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173" name="文本框 172">
              <a:extLst>
                <a:ext uri="{FF2B5EF4-FFF2-40B4-BE49-F238E27FC236}">
                  <a16:creationId xmlns:a16="http://schemas.microsoft.com/office/drawing/2014/main" id="{DCDC56E7-3789-451B-80F6-202153FC655D}"/>
                </a:ext>
              </a:extLst>
            </p:cNvPr>
            <p:cNvSpPr txBox="1"/>
            <p:nvPr/>
          </p:nvSpPr>
          <p:spPr>
            <a:xfrm>
              <a:off x="5545672" y="3095977"/>
              <a:ext cx="456605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C000"/>
                  </a:solidFill>
                </a:rPr>
                <a:t>4</a:t>
              </a:r>
              <a:endParaRPr lang="zh-CN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174" name="文本框 173">
              <a:extLst>
                <a:ext uri="{FF2B5EF4-FFF2-40B4-BE49-F238E27FC236}">
                  <a16:creationId xmlns:a16="http://schemas.microsoft.com/office/drawing/2014/main" id="{82EA7ABA-0238-4F9F-AD92-85C1F5551E17}"/>
                </a:ext>
              </a:extLst>
            </p:cNvPr>
            <p:cNvSpPr txBox="1"/>
            <p:nvPr/>
          </p:nvSpPr>
          <p:spPr>
            <a:xfrm>
              <a:off x="5486180" y="3168076"/>
              <a:ext cx="456605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C000"/>
                  </a:solidFill>
                </a:rPr>
                <a:t>5</a:t>
              </a:r>
              <a:endParaRPr lang="zh-CN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175" name="文本框 174">
              <a:extLst>
                <a:ext uri="{FF2B5EF4-FFF2-40B4-BE49-F238E27FC236}">
                  <a16:creationId xmlns:a16="http://schemas.microsoft.com/office/drawing/2014/main" id="{DDC3FECB-292E-43CD-B786-5D9B0FFB9EC0}"/>
                </a:ext>
              </a:extLst>
            </p:cNvPr>
            <p:cNvSpPr txBox="1"/>
            <p:nvPr/>
          </p:nvSpPr>
          <p:spPr>
            <a:xfrm>
              <a:off x="5426687" y="3234571"/>
              <a:ext cx="456605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C000"/>
                  </a:solidFill>
                </a:rPr>
                <a:t>6</a:t>
              </a:r>
              <a:endParaRPr lang="zh-CN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176" name="文本框 175">
              <a:extLst>
                <a:ext uri="{FF2B5EF4-FFF2-40B4-BE49-F238E27FC236}">
                  <a16:creationId xmlns:a16="http://schemas.microsoft.com/office/drawing/2014/main" id="{9C281778-FD29-4BDC-97C9-76A67121FC51}"/>
                </a:ext>
              </a:extLst>
            </p:cNvPr>
            <p:cNvSpPr txBox="1"/>
            <p:nvPr/>
          </p:nvSpPr>
          <p:spPr>
            <a:xfrm>
              <a:off x="5359678" y="3281243"/>
              <a:ext cx="456605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C000"/>
                  </a:solidFill>
                </a:rPr>
                <a:t>7</a:t>
              </a:r>
              <a:endParaRPr lang="zh-CN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177" name="文本框 176">
              <a:extLst>
                <a:ext uri="{FF2B5EF4-FFF2-40B4-BE49-F238E27FC236}">
                  <a16:creationId xmlns:a16="http://schemas.microsoft.com/office/drawing/2014/main" id="{AE2E94F1-4469-4B0D-8061-7E971FA67E7D}"/>
                </a:ext>
              </a:extLst>
            </p:cNvPr>
            <p:cNvSpPr txBox="1"/>
            <p:nvPr/>
          </p:nvSpPr>
          <p:spPr>
            <a:xfrm>
              <a:off x="5310301" y="3341450"/>
              <a:ext cx="456605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C000"/>
                  </a:solidFill>
                </a:rPr>
                <a:t>8</a:t>
              </a:r>
              <a:endParaRPr lang="zh-CN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178" name="文本框 177">
              <a:extLst>
                <a:ext uri="{FF2B5EF4-FFF2-40B4-BE49-F238E27FC236}">
                  <a16:creationId xmlns:a16="http://schemas.microsoft.com/office/drawing/2014/main" id="{B377E648-FF19-4F29-A2E6-ADECC40A3457}"/>
                </a:ext>
              </a:extLst>
            </p:cNvPr>
            <p:cNvSpPr txBox="1"/>
            <p:nvPr/>
          </p:nvSpPr>
          <p:spPr>
            <a:xfrm>
              <a:off x="1927767" y="2741627"/>
              <a:ext cx="456605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FF"/>
                  </a:solidFill>
                </a:rPr>
                <a:t>1</a:t>
              </a:r>
              <a:endParaRPr lang="zh-CN" altLang="en-US" sz="1000" dirty="0">
                <a:solidFill>
                  <a:srgbClr val="FF00FF"/>
                </a:solidFill>
              </a:endParaRPr>
            </a:p>
          </p:txBody>
        </p:sp>
        <p:sp>
          <p:nvSpPr>
            <p:cNvPr id="179" name="文本框 178">
              <a:extLst>
                <a:ext uri="{FF2B5EF4-FFF2-40B4-BE49-F238E27FC236}">
                  <a16:creationId xmlns:a16="http://schemas.microsoft.com/office/drawing/2014/main" id="{8B46E9F3-3404-4FF6-AFCE-522CE51D6706}"/>
                </a:ext>
              </a:extLst>
            </p:cNvPr>
            <p:cNvSpPr txBox="1"/>
            <p:nvPr/>
          </p:nvSpPr>
          <p:spPr>
            <a:xfrm>
              <a:off x="1989393" y="2661681"/>
              <a:ext cx="456605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FF"/>
                  </a:solidFill>
                </a:rPr>
                <a:t>2</a:t>
              </a:r>
              <a:endParaRPr lang="zh-CN" altLang="en-US" sz="1000" dirty="0">
                <a:solidFill>
                  <a:srgbClr val="FF00FF"/>
                </a:solidFill>
              </a:endParaRPr>
            </a:p>
          </p:txBody>
        </p:sp>
        <p:sp>
          <p:nvSpPr>
            <p:cNvPr id="180" name="文本框 179">
              <a:extLst>
                <a:ext uri="{FF2B5EF4-FFF2-40B4-BE49-F238E27FC236}">
                  <a16:creationId xmlns:a16="http://schemas.microsoft.com/office/drawing/2014/main" id="{9E061DCF-4F1C-47DB-B9C6-F181A3D01221}"/>
                </a:ext>
              </a:extLst>
            </p:cNvPr>
            <p:cNvSpPr txBox="1"/>
            <p:nvPr/>
          </p:nvSpPr>
          <p:spPr>
            <a:xfrm>
              <a:off x="2051019" y="2589605"/>
              <a:ext cx="456605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FF"/>
                  </a:solidFill>
                </a:rPr>
                <a:t>3</a:t>
              </a:r>
              <a:endParaRPr lang="zh-CN" altLang="en-US" sz="1000" dirty="0">
                <a:solidFill>
                  <a:srgbClr val="FF00FF"/>
                </a:solidFill>
              </a:endParaRPr>
            </a:p>
          </p:txBody>
        </p:sp>
        <p:sp>
          <p:nvSpPr>
            <p:cNvPr id="181" name="文本框 180">
              <a:extLst>
                <a:ext uri="{FF2B5EF4-FFF2-40B4-BE49-F238E27FC236}">
                  <a16:creationId xmlns:a16="http://schemas.microsoft.com/office/drawing/2014/main" id="{A8B5BB57-5578-43E3-BC3C-464A513F0F2E}"/>
                </a:ext>
              </a:extLst>
            </p:cNvPr>
            <p:cNvSpPr txBox="1"/>
            <p:nvPr/>
          </p:nvSpPr>
          <p:spPr>
            <a:xfrm>
              <a:off x="2092505" y="2518465"/>
              <a:ext cx="456605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FF"/>
                  </a:solidFill>
                </a:rPr>
                <a:t>4</a:t>
              </a:r>
              <a:endParaRPr lang="zh-CN" altLang="en-US" sz="1000" dirty="0">
                <a:solidFill>
                  <a:srgbClr val="FF00FF"/>
                </a:solidFill>
              </a:endParaRPr>
            </a:p>
          </p:txBody>
        </p:sp>
        <p:sp>
          <p:nvSpPr>
            <p:cNvPr id="182" name="文本框 181">
              <a:extLst>
                <a:ext uri="{FF2B5EF4-FFF2-40B4-BE49-F238E27FC236}">
                  <a16:creationId xmlns:a16="http://schemas.microsoft.com/office/drawing/2014/main" id="{A5D0624B-B364-4E37-8532-45B588B68C1D}"/>
                </a:ext>
              </a:extLst>
            </p:cNvPr>
            <p:cNvSpPr txBox="1"/>
            <p:nvPr/>
          </p:nvSpPr>
          <p:spPr>
            <a:xfrm>
              <a:off x="2144509" y="2451293"/>
              <a:ext cx="456605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FF"/>
                  </a:solidFill>
                </a:rPr>
                <a:t>5</a:t>
              </a:r>
              <a:endParaRPr lang="zh-CN" altLang="en-US" sz="1000" dirty="0">
                <a:solidFill>
                  <a:srgbClr val="FF00FF"/>
                </a:solidFill>
              </a:endParaRPr>
            </a:p>
          </p:txBody>
        </p:sp>
        <p:sp>
          <p:nvSpPr>
            <p:cNvPr id="183" name="文本框 182">
              <a:extLst>
                <a:ext uri="{FF2B5EF4-FFF2-40B4-BE49-F238E27FC236}">
                  <a16:creationId xmlns:a16="http://schemas.microsoft.com/office/drawing/2014/main" id="{01BE1CC0-A8AD-44F6-805B-BB9D7530ECF1}"/>
                </a:ext>
              </a:extLst>
            </p:cNvPr>
            <p:cNvSpPr txBox="1"/>
            <p:nvPr/>
          </p:nvSpPr>
          <p:spPr>
            <a:xfrm>
              <a:off x="2196514" y="2391544"/>
              <a:ext cx="456605" cy="2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FF"/>
                  </a:solidFill>
                </a:rPr>
                <a:t>6</a:t>
              </a:r>
              <a:endParaRPr lang="zh-CN" altLang="en-US" sz="1000" dirty="0">
                <a:solidFill>
                  <a:srgbClr val="FF00FF"/>
                </a:solidFill>
              </a:endParaRPr>
            </a:p>
          </p:txBody>
        </p:sp>
        <p:cxnSp>
          <p:nvCxnSpPr>
            <p:cNvPr id="184" name="直接箭头连接符 183">
              <a:extLst>
                <a:ext uri="{FF2B5EF4-FFF2-40B4-BE49-F238E27FC236}">
                  <a16:creationId xmlns:a16="http://schemas.microsoft.com/office/drawing/2014/main" id="{F4649F51-E1B8-4AF0-8C35-451198FD4C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70349" y="3072937"/>
              <a:ext cx="149604" cy="51373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箭头连接符 184">
              <a:extLst>
                <a:ext uri="{FF2B5EF4-FFF2-40B4-BE49-F238E27FC236}">
                  <a16:creationId xmlns:a16="http://schemas.microsoft.com/office/drawing/2014/main" id="{3CF8EA48-274F-4576-ADB9-47B537C54DC9}"/>
                </a:ext>
              </a:extLst>
            </p:cNvPr>
            <p:cNvCxnSpPr>
              <a:cxnSpLocks/>
            </p:cNvCxnSpPr>
            <p:nvPr/>
          </p:nvCxnSpPr>
          <p:spPr>
            <a:xfrm>
              <a:off x="1733701" y="4280919"/>
              <a:ext cx="150405" cy="201167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箭头连接符 185">
              <a:extLst>
                <a:ext uri="{FF2B5EF4-FFF2-40B4-BE49-F238E27FC236}">
                  <a16:creationId xmlns:a16="http://schemas.microsoft.com/office/drawing/2014/main" id="{897BEA63-1ACB-4116-B401-FF55650145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3267" y="3262471"/>
              <a:ext cx="60839" cy="25210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箭头连接符 186">
              <a:extLst>
                <a:ext uri="{FF2B5EF4-FFF2-40B4-BE49-F238E27FC236}">
                  <a16:creationId xmlns:a16="http://schemas.microsoft.com/office/drawing/2014/main" id="{076B14F9-21C8-4E0F-85B1-D60C87AA3058}"/>
                </a:ext>
              </a:extLst>
            </p:cNvPr>
            <p:cNvCxnSpPr>
              <a:cxnSpLocks/>
            </p:cNvCxnSpPr>
            <p:nvPr/>
          </p:nvCxnSpPr>
          <p:spPr>
            <a:xfrm>
              <a:off x="2728865" y="4632560"/>
              <a:ext cx="240752" cy="6902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箭头连接符 187">
              <a:extLst>
                <a:ext uri="{FF2B5EF4-FFF2-40B4-BE49-F238E27FC236}">
                  <a16:creationId xmlns:a16="http://schemas.microsoft.com/office/drawing/2014/main" id="{47772E6A-6FB3-499C-AAA5-A6DF0EAB1B3E}"/>
                </a:ext>
              </a:extLst>
            </p:cNvPr>
            <p:cNvCxnSpPr>
              <a:cxnSpLocks/>
            </p:cNvCxnSpPr>
            <p:nvPr/>
          </p:nvCxnSpPr>
          <p:spPr>
            <a:xfrm>
              <a:off x="3615701" y="5052076"/>
              <a:ext cx="249350" cy="7084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箭头连接符 188">
              <a:extLst>
                <a:ext uri="{FF2B5EF4-FFF2-40B4-BE49-F238E27FC236}">
                  <a16:creationId xmlns:a16="http://schemas.microsoft.com/office/drawing/2014/main" id="{D3028C06-AAF7-407F-97D8-1FB575D453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2758" y="4172635"/>
              <a:ext cx="118961" cy="214699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箭头连接符 189">
              <a:extLst>
                <a:ext uri="{FF2B5EF4-FFF2-40B4-BE49-F238E27FC236}">
                  <a16:creationId xmlns:a16="http://schemas.microsoft.com/office/drawing/2014/main" id="{3AFE00F0-BB64-4FCB-9B87-8DF2C8122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9396" y="3702286"/>
              <a:ext cx="135227" cy="2725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箭头连接符 190">
              <a:extLst>
                <a:ext uri="{FF2B5EF4-FFF2-40B4-BE49-F238E27FC236}">
                  <a16:creationId xmlns:a16="http://schemas.microsoft.com/office/drawing/2014/main" id="{19360DF6-ED8E-473F-A18D-8ED0912E2389}"/>
                </a:ext>
              </a:extLst>
            </p:cNvPr>
            <p:cNvCxnSpPr>
              <a:cxnSpLocks/>
            </p:cNvCxnSpPr>
            <p:nvPr/>
          </p:nvCxnSpPr>
          <p:spPr>
            <a:xfrm>
              <a:off x="6118555" y="3674743"/>
              <a:ext cx="0" cy="190189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矩形 191">
              <a:extLst>
                <a:ext uri="{FF2B5EF4-FFF2-40B4-BE49-F238E27FC236}">
                  <a16:creationId xmlns:a16="http://schemas.microsoft.com/office/drawing/2014/main" id="{5242A453-288B-406D-B8E5-8D3584442EF0}"/>
                </a:ext>
              </a:extLst>
            </p:cNvPr>
            <p:cNvSpPr/>
            <p:nvPr/>
          </p:nvSpPr>
          <p:spPr>
            <a:xfrm>
              <a:off x="5495995" y="4424893"/>
              <a:ext cx="1022143" cy="3300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cs typeface="Times New Roman" panose="02020603050405020304" pitchFamily="18" charset="0"/>
                </a:rPr>
                <a:t>10.3 kg/s</a:t>
              </a:r>
            </a:p>
          </p:txBody>
        </p:sp>
      </p:grpSp>
      <p:sp>
        <p:nvSpPr>
          <p:cNvPr id="193" name="文本框 192">
            <a:extLst>
              <a:ext uri="{FF2B5EF4-FFF2-40B4-BE49-F238E27FC236}">
                <a16:creationId xmlns:a16="http://schemas.microsoft.com/office/drawing/2014/main" id="{E4692F86-0A0D-43EE-87CC-C0CB9BB6C32F}"/>
              </a:ext>
            </a:extLst>
          </p:cNvPr>
          <p:cNvSpPr txBox="1"/>
          <p:nvPr/>
        </p:nvSpPr>
        <p:spPr>
          <a:xfrm>
            <a:off x="1952838" y="409470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3333FF"/>
                </a:solidFill>
                <a:ea typeface="微软雅黑" panose="020B0503020204020204" pitchFamily="34" charset="-122"/>
              </a:rPr>
              <a:t>Coolant flow direction</a:t>
            </a:r>
            <a:endParaRPr lang="zh-CN" altLang="en-US" dirty="0">
              <a:solidFill>
                <a:srgbClr val="3333FF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94" name="组合 193">
            <a:extLst>
              <a:ext uri="{FF2B5EF4-FFF2-40B4-BE49-F238E27FC236}">
                <a16:creationId xmlns:a16="http://schemas.microsoft.com/office/drawing/2014/main" id="{4FF6D201-10ED-48F9-949A-8A0B1F8A02B0}"/>
              </a:ext>
            </a:extLst>
          </p:cNvPr>
          <p:cNvGrpSpPr/>
          <p:nvPr/>
        </p:nvGrpSpPr>
        <p:grpSpPr>
          <a:xfrm>
            <a:off x="6895604" y="1126443"/>
            <a:ext cx="4766210" cy="2502805"/>
            <a:chOff x="6861975" y="1347094"/>
            <a:chExt cx="5003264" cy="2676945"/>
          </a:xfrm>
        </p:grpSpPr>
        <p:pic>
          <p:nvPicPr>
            <p:cNvPr id="195" name="Picture 18">
              <a:extLst>
                <a:ext uri="{FF2B5EF4-FFF2-40B4-BE49-F238E27FC236}">
                  <a16:creationId xmlns:a16="http://schemas.microsoft.com/office/drawing/2014/main" id="{F56DBEF0-99E6-41AB-A4BF-6C4A7B276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7" r="22799" b="4589"/>
            <a:stretch/>
          </p:blipFill>
          <p:spPr>
            <a:xfrm>
              <a:off x="6861975" y="1347094"/>
              <a:ext cx="5003264" cy="2676945"/>
            </a:xfrm>
            <a:prstGeom prst="rect">
              <a:avLst/>
            </a:prstGeom>
          </p:spPr>
        </p:pic>
        <p:sp>
          <p:nvSpPr>
            <p:cNvPr id="196" name="矩形 195">
              <a:extLst>
                <a:ext uri="{FF2B5EF4-FFF2-40B4-BE49-F238E27FC236}">
                  <a16:creationId xmlns:a16="http://schemas.microsoft.com/office/drawing/2014/main" id="{16AED083-2C4A-4F56-B2C9-1B9B5179467E}"/>
                </a:ext>
              </a:extLst>
            </p:cNvPr>
            <p:cNvSpPr/>
            <p:nvPr/>
          </p:nvSpPr>
          <p:spPr>
            <a:xfrm>
              <a:off x="6861975" y="1347094"/>
              <a:ext cx="480696" cy="148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7" name="矩形 196">
            <a:extLst>
              <a:ext uri="{FF2B5EF4-FFF2-40B4-BE49-F238E27FC236}">
                <a16:creationId xmlns:a16="http://schemas.microsoft.com/office/drawing/2014/main" id="{5E1BE430-AF03-4D84-B67E-337707857F5F}"/>
              </a:ext>
            </a:extLst>
          </p:cNvPr>
          <p:cNvSpPr/>
          <p:nvPr/>
        </p:nvSpPr>
        <p:spPr>
          <a:xfrm>
            <a:off x="8692569" y="1147811"/>
            <a:ext cx="259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∆P = 1.85 MPa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&lt; </a:t>
            </a:r>
            <a:r>
              <a:rPr lang="en-US" altLang="zh-CN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2MPa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98" name="Picture 5">
            <a:extLst>
              <a:ext uri="{FF2B5EF4-FFF2-40B4-BE49-F238E27FC236}">
                <a16:creationId xmlns:a16="http://schemas.microsoft.com/office/drawing/2014/main" id="{6C87B0FB-DE80-417E-BF9F-21D871895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9" t="14218" r="1569" b="4041"/>
          <a:stretch/>
        </p:blipFill>
        <p:spPr>
          <a:xfrm>
            <a:off x="6810972" y="3882693"/>
            <a:ext cx="4542492" cy="2643456"/>
          </a:xfrm>
          <a:prstGeom prst="rect">
            <a:avLst/>
          </a:prstGeom>
        </p:spPr>
      </p:pic>
      <p:sp>
        <p:nvSpPr>
          <p:cNvPr id="199" name="矩形 198">
            <a:extLst>
              <a:ext uri="{FF2B5EF4-FFF2-40B4-BE49-F238E27FC236}">
                <a16:creationId xmlns:a16="http://schemas.microsoft.com/office/drawing/2014/main" id="{D5C277DD-45B6-42EB-A753-82E4872BFA4A}"/>
              </a:ext>
            </a:extLst>
          </p:cNvPr>
          <p:cNvSpPr/>
          <p:nvPr/>
        </p:nvSpPr>
        <p:spPr>
          <a:xfrm>
            <a:off x="7378614" y="4833459"/>
            <a:ext cx="3228641" cy="1247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ea typeface="微软雅黑" panose="020B0503020204020204" pitchFamily="34" charset="-122"/>
                <a:cs typeface="Arial" panose="020B0604020202020204" pitchFamily="34" charset="0"/>
              </a:rPr>
              <a:t>Velocity in the high heat flux zone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Arial" panose="020B0604020202020204" pitchFamily="34" charset="0"/>
              </a:rPr>
              <a:t>@ OVT: ~ 8.5 m/s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Arial" panose="020B0604020202020204" pitchFamily="34" charset="0"/>
              </a:rPr>
              <a:t>@ IVT: ~9.5 m/s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Arial" panose="020B0604020202020204" pitchFamily="34" charset="0"/>
              </a:rPr>
              <a:t>@ Dome: ~ 7.8 m/s</a:t>
            </a:r>
            <a:endParaRPr lang="zh-CN" altLang="en-US" b="1" dirty="0"/>
          </a:p>
        </p:txBody>
      </p:sp>
      <p:sp>
        <p:nvSpPr>
          <p:cNvPr id="200" name="右大括号 199">
            <a:extLst>
              <a:ext uri="{FF2B5EF4-FFF2-40B4-BE49-F238E27FC236}">
                <a16:creationId xmlns:a16="http://schemas.microsoft.com/office/drawing/2014/main" id="{672DC19D-D863-46D6-BD20-42717FD0AF2B}"/>
              </a:ext>
            </a:extLst>
          </p:cNvPr>
          <p:cNvSpPr/>
          <p:nvPr/>
        </p:nvSpPr>
        <p:spPr>
          <a:xfrm>
            <a:off x="9388070" y="5234457"/>
            <a:ext cx="117734" cy="431691"/>
          </a:xfrm>
          <a:prstGeom prst="rightBrace">
            <a:avLst>
              <a:gd name="adj1" fmla="val 308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1" name="直接箭头连接符 200">
            <a:extLst>
              <a:ext uri="{FF2B5EF4-FFF2-40B4-BE49-F238E27FC236}">
                <a16:creationId xmlns:a16="http://schemas.microsoft.com/office/drawing/2014/main" id="{D1C0C820-0CB5-4A71-919F-4F588679AF69}"/>
              </a:ext>
            </a:extLst>
          </p:cNvPr>
          <p:cNvCxnSpPr/>
          <p:nvPr/>
        </p:nvCxnSpPr>
        <p:spPr>
          <a:xfrm>
            <a:off x="9702027" y="5446377"/>
            <a:ext cx="43169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矩形 201">
            <a:extLst>
              <a:ext uri="{FF2B5EF4-FFF2-40B4-BE49-F238E27FC236}">
                <a16:creationId xmlns:a16="http://schemas.microsoft.com/office/drawing/2014/main" id="{1E0BE96D-4F10-49C3-8662-28F6635F6515}"/>
              </a:ext>
            </a:extLst>
          </p:cNvPr>
          <p:cNvSpPr/>
          <p:nvPr/>
        </p:nvSpPr>
        <p:spPr>
          <a:xfrm>
            <a:off x="10131047" y="5234457"/>
            <a:ext cx="1107996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0000CB"/>
                </a:solidFill>
              </a:rPr>
              <a:t>8-10 m/s</a:t>
            </a:r>
            <a:endParaRPr lang="zh-CN" altLang="en-US" b="1" dirty="0">
              <a:solidFill>
                <a:srgbClr val="0000CB"/>
              </a:solidFill>
            </a:endParaRPr>
          </a:p>
        </p:txBody>
      </p:sp>
      <p:sp>
        <p:nvSpPr>
          <p:cNvPr id="203" name="矩形 202">
            <a:extLst>
              <a:ext uri="{FF2B5EF4-FFF2-40B4-BE49-F238E27FC236}">
                <a16:creationId xmlns:a16="http://schemas.microsoft.com/office/drawing/2014/main" id="{E9DCC174-D594-4AF0-AE38-5722BD92C0BE}"/>
              </a:ext>
            </a:extLst>
          </p:cNvPr>
          <p:cNvSpPr/>
          <p:nvPr/>
        </p:nvSpPr>
        <p:spPr>
          <a:xfrm>
            <a:off x="9618086" y="5660062"/>
            <a:ext cx="2108269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008000"/>
                </a:solidFill>
              </a:rPr>
              <a:t>Meet requirement</a:t>
            </a:r>
            <a:endParaRPr lang="zh-CN" altLang="en-US" b="1" dirty="0">
              <a:solidFill>
                <a:srgbClr val="008000"/>
              </a:solidFill>
            </a:endParaRPr>
          </a:p>
        </p:txBody>
      </p:sp>
      <p:sp>
        <p:nvSpPr>
          <p:cNvPr id="2" name="灯片编号占位符 7">
            <a:extLst>
              <a:ext uri="{FF2B5EF4-FFF2-40B4-BE49-F238E27FC236}">
                <a16:creationId xmlns:a16="http://schemas.microsoft.com/office/drawing/2014/main" id="{32E96473-EFE4-80A0-E1D6-9E62147CE1D4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18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96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6E9463-972C-4361-BAA4-9F22E153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648D-459D-428B-972C-D7FDEEE467D1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DD1F49A-9322-4111-B708-3DA85E753A9A}"/>
              </a:ext>
            </a:extLst>
          </p:cNvPr>
          <p:cNvSpPr txBox="1">
            <a:spLocks/>
          </p:cNvSpPr>
          <p:nvPr/>
        </p:nvSpPr>
        <p:spPr bwMode="auto">
          <a:xfrm>
            <a:off x="519090" y="992617"/>
            <a:ext cx="5765801" cy="73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350"/>
              </a:spcAft>
            </a:pPr>
            <a:r>
              <a:rPr lang="en-US" altLang="zh-CN" dirty="0"/>
              <a:t>Monoblock shaping</a:t>
            </a:r>
          </a:p>
          <a:p>
            <a:pPr lvl="1">
              <a:spcBef>
                <a:spcPts val="0"/>
              </a:spcBef>
              <a:spcAft>
                <a:spcPts val="350"/>
              </a:spcAft>
            </a:pPr>
            <a:r>
              <a:rPr lang="en-US" altLang="zh-CN" dirty="0"/>
              <a:t>Toroidal chamfer: 0.5 mm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1228B9E-C44C-462D-A0F9-67ED6721FE68}"/>
              </a:ext>
            </a:extLst>
          </p:cNvPr>
          <p:cNvSpPr txBox="1"/>
          <p:nvPr/>
        </p:nvSpPr>
        <p:spPr>
          <a:xfrm>
            <a:off x="1820333" y="90805"/>
            <a:ext cx="1037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pPr algn="l"/>
            <a:r>
              <a:rPr lang="en-US" altLang="zh-CN" sz="3200" dirty="0">
                <a:latin typeface="Century Gothic" panose="020B0502020202020204" pitchFamily="34" charset="0"/>
                <a:sym typeface="+mn-lt"/>
              </a:rPr>
              <a:t>Design of shaping for PFCs</a:t>
            </a:r>
          </a:p>
        </p:txBody>
      </p:sp>
      <p:graphicFrame>
        <p:nvGraphicFramePr>
          <p:cNvPr id="49" name="表格 48">
            <a:extLst>
              <a:ext uri="{FF2B5EF4-FFF2-40B4-BE49-F238E27FC236}">
                <a16:creationId xmlns:a16="http://schemas.microsoft.com/office/drawing/2014/main" id="{76AC933F-123B-4E36-9A4A-4A77AD860FE5}"/>
              </a:ext>
            </a:extLst>
          </p:cNvPr>
          <p:cNvGraphicFramePr>
            <a:graphicFrameLocks noGrp="1"/>
          </p:cNvGraphicFramePr>
          <p:nvPr/>
        </p:nvGraphicFramePr>
        <p:xfrm>
          <a:off x="671491" y="2045181"/>
          <a:ext cx="5613400" cy="1676400"/>
        </p:xfrm>
        <a:graphic>
          <a:graphicData uri="http://schemas.openxmlformats.org/drawingml/2006/table">
            <a:tbl>
              <a:tblPr firstRow="1" bandRow="1"/>
              <a:tblGrid>
                <a:gridCol w="1441239">
                  <a:extLst>
                    <a:ext uri="{9D8B030D-6E8A-4147-A177-3AD203B41FA5}">
                      <a16:colId xmlns:a16="http://schemas.microsoft.com/office/drawing/2014/main" val="2036955577"/>
                    </a:ext>
                  </a:extLst>
                </a:gridCol>
                <a:gridCol w="1536403">
                  <a:extLst>
                    <a:ext uri="{9D8B030D-6E8A-4147-A177-3AD203B41FA5}">
                      <a16:colId xmlns:a16="http://schemas.microsoft.com/office/drawing/2014/main" val="1750553209"/>
                    </a:ext>
                  </a:extLst>
                </a:gridCol>
                <a:gridCol w="1276858">
                  <a:extLst>
                    <a:ext uri="{9D8B030D-6E8A-4147-A177-3AD203B41FA5}">
                      <a16:colId xmlns:a16="http://schemas.microsoft.com/office/drawing/2014/main" val="793686582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194288947"/>
                    </a:ext>
                  </a:extLst>
                </a:gridCol>
              </a:tblGrid>
              <a:tr h="249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endParaRPr lang="zh-CN" altLang="en-US" sz="1600" dirty="0">
                        <a:solidFill>
                          <a:srgbClr val="0000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rgbClr val="0000FF"/>
                          </a:solidFill>
                          <a:latin typeface="Century Gothic" panose="020B0502020202020204" pitchFamily="34" charset="0"/>
                        </a:rPr>
                        <a:t>Location</a:t>
                      </a:r>
                      <a:endParaRPr lang="zh-CN" altLang="en-US" sz="1600" dirty="0">
                        <a:solidFill>
                          <a:srgbClr val="0000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rgbClr val="0000FF"/>
                          </a:solidFill>
                          <a:latin typeface="Century Gothic" panose="020B0502020202020204" pitchFamily="34" charset="0"/>
                        </a:rPr>
                        <a:t>Dimension</a:t>
                      </a:r>
                      <a:endParaRPr lang="zh-CN" altLang="en-US" sz="1600" dirty="0">
                        <a:solidFill>
                          <a:srgbClr val="0000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rgbClr val="0000FF"/>
                          </a:solidFill>
                          <a:latin typeface="Century Gothic" panose="020B0502020202020204" pitchFamily="34" charset="0"/>
                        </a:rPr>
                        <a:t>Tolerance</a:t>
                      </a:r>
                      <a:endParaRPr lang="zh-CN" altLang="en-US" sz="1600" dirty="0">
                        <a:solidFill>
                          <a:srgbClr val="0000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401698"/>
                  </a:ext>
                </a:extLst>
              </a:tr>
              <a:tr h="24980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Toroidal gap dimension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Inter-PFU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微软雅黑" panose="020B0503020204020204" pitchFamily="34" charset="-122"/>
                        </a:rPr>
                        <a:t>1 mm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+mn-cs"/>
                        </a:rPr>
                        <a:t>± 0.2 mm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476324"/>
                  </a:ext>
                </a:extLst>
              </a:tr>
              <a:tr h="249805">
                <a:tc v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Inter-cassette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微软雅黑" panose="020B0503020204020204" pitchFamily="34" charset="-122"/>
                        </a:rPr>
                        <a:t>10 mm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+mn-cs"/>
                        </a:rPr>
                        <a:t>± 2 mm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8918627"/>
                  </a:ext>
                </a:extLst>
              </a:tr>
              <a:tr h="24980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Radial step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Inter-PFU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微软雅黑" panose="020B0503020204020204" pitchFamily="34" charset="-122"/>
                        </a:rPr>
                        <a:t>-0.5 mm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+mn-cs"/>
                        </a:rPr>
                        <a:t>± 0.3 mm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518891"/>
                  </a:ext>
                </a:extLst>
              </a:tr>
              <a:tr h="249805">
                <a:tc v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Inter-cassette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+mn-cs"/>
                        </a:rPr>
                        <a:t>± 2 mm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9490400"/>
                  </a:ext>
                </a:extLst>
              </a:tr>
            </a:tbl>
          </a:graphicData>
        </a:graphic>
      </p:graphicFrame>
      <p:sp>
        <p:nvSpPr>
          <p:cNvPr id="50" name="箭头: 右 49">
            <a:extLst>
              <a:ext uri="{FF2B5EF4-FFF2-40B4-BE49-F238E27FC236}">
                <a16:creationId xmlns:a16="http://schemas.microsoft.com/office/drawing/2014/main" id="{284F6665-D9B0-4B0C-990F-FFFA7FE84553}"/>
              </a:ext>
            </a:extLst>
          </p:cNvPr>
          <p:cNvSpPr/>
          <p:nvPr/>
        </p:nvSpPr>
        <p:spPr>
          <a:xfrm>
            <a:off x="6595578" y="2776810"/>
            <a:ext cx="553179" cy="243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右大括号 50">
            <a:extLst>
              <a:ext uri="{FF2B5EF4-FFF2-40B4-BE49-F238E27FC236}">
                <a16:creationId xmlns:a16="http://schemas.microsoft.com/office/drawing/2014/main" id="{900075DC-A07A-4750-A4BA-6167430F9314}"/>
              </a:ext>
            </a:extLst>
          </p:cNvPr>
          <p:cNvSpPr/>
          <p:nvPr/>
        </p:nvSpPr>
        <p:spPr>
          <a:xfrm>
            <a:off x="6230703" y="2429383"/>
            <a:ext cx="231510" cy="923269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B9996EE-85AD-4E60-961F-C82F90448F41}"/>
              </a:ext>
            </a:extLst>
          </p:cNvPr>
          <p:cNvSpPr/>
          <p:nvPr/>
        </p:nvSpPr>
        <p:spPr>
          <a:xfrm>
            <a:off x="5093219" y="2411691"/>
            <a:ext cx="1085910" cy="2488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B768AF86-2B86-4B59-ADAB-F416AE7E3A3E}"/>
              </a:ext>
            </a:extLst>
          </p:cNvPr>
          <p:cNvSpPr/>
          <p:nvPr/>
        </p:nvSpPr>
        <p:spPr>
          <a:xfrm>
            <a:off x="5093478" y="3103831"/>
            <a:ext cx="1085910" cy="2488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E97ACA66-4B5D-491D-B5DD-A7ED4527ACB0}"/>
              </a:ext>
            </a:extLst>
          </p:cNvPr>
          <p:cNvSpPr/>
          <p:nvPr/>
        </p:nvSpPr>
        <p:spPr>
          <a:xfrm>
            <a:off x="7048950" y="871839"/>
            <a:ext cx="45496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Monoblock Shaping, radial misalignment= 0.3 mm</a:t>
            </a:r>
            <a:endParaRPr lang="zh-CN" altLang="en-US" b="1" dirty="0">
              <a:latin typeface="Century Gothic" panose="020B0502020202020204" pitchFamily="34" charset="0"/>
            </a:endParaRPr>
          </a:p>
        </p:txBody>
      </p:sp>
      <p:sp>
        <p:nvSpPr>
          <p:cNvPr id="74" name="文本框 47">
            <a:extLst>
              <a:ext uri="{FF2B5EF4-FFF2-40B4-BE49-F238E27FC236}">
                <a16:creationId xmlns:a16="http://schemas.microsoft.com/office/drawing/2014/main" id="{7720175D-BBF5-40C5-8043-1401B5053DF0}"/>
              </a:ext>
            </a:extLst>
          </p:cNvPr>
          <p:cNvSpPr txBox="1"/>
          <p:nvPr/>
        </p:nvSpPr>
        <p:spPr>
          <a:xfrm>
            <a:off x="7651271" y="2376183"/>
            <a:ext cx="1232301" cy="369328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 1380 </a:t>
            </a:r>
            <a:r>
              <a:rPr lang="en-US" altLang="zh-CN" sz="1600" b="1" dirty="0">
                <a:effectLst/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℃</a:t>
            </a:r>
            <a:endParaRPr lang="zh-CN" altLang="en-US" sz="1600" b="1" dirty="0">
              <a:latin typeface="Century Gothic" panose="020B0502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5" name="文本框 47">
            <a:extLst>
              <a:ext uri="{FF2B5EF4-FFF2-40B4-BE49-F238E27FC236}">
                <a16:creationId xmlns:a16="http://schemas.microsoft.com/office/drawing/2014/main" id="{6EAFBC32-69F7-4191-9AB7-17E328A954FF}"/>
              </a:ext>
            </a:extLst>
          </p:cNvPr>
          <p:cNvSpPr txBox="1"/>
          <p:nvPr/>
        </p:nvSpPr>
        <p:spPr>
          <a:xfrm>
            <a:off x="9563758" y="3546606"/>
            <a:ext cx="962467" cy="646327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CuCrZr</a:t>
            </a:r>
          </a:p>
          <a:p>
            <a:r>
              <a:rPr lang="en-US" altLang="zh-CN" sz="1600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374 </a:t>
            </a:r>
            <a:r>
              <a:rPr lang="en-US" altLang="zh-CN" sz="1800" b="1" dirty="0">
                <a:effectLst/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℃</a:t>
            </a:r>
            <a:endParaRPr lang="zh-CN" altLang="en-US" sz="1600" b="1" dirty="0">
              <a:latin typeface="Century Gothic" panose="020B0502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2BF6721C-B23E-40C5-B714-BD627186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470" y="2700091"/>
            <a:ext cx="2247280" cy="1808359"/>
          </a:xfrm>
          <a:prstGeom prst="rect">
            <a:avLst/>
          </a:prstGeom>
        </p:spPr>
      </p:pic>
      <p:cxnSp>
        <p:nvCxnSpPr>
          <p:cNvPr id="77" name="直接箭头连接符 76">
            <a:extLst>
              <a:ext uri="{FF2B5EF4-FFF2-40B4-BE49-F238E27FC236}">
                <a16:creationId xmlns:a16="http://schemas.microsoft.com/office/drawing/2014/main" id="{13CD85F4-C402-43AE-BABD-A9D95D5D2E31}"/>
              </a:ext>
            </a:extLst>
          </p:cNvPr>
          <p:cNvCxnSpPr/>
          <p:nvPr/>
        </p:nvCxnSpPr>
        <p:spPr>
          <a:xfrm>
            <a:off x="9523371" y="2889660"/>
            <a:ext cx="0" cy="1717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>
            <a:extLst>
              <a:ext uri="{FF2B5EF4-FFF2-40B4-BE49-F238E27FC236}">
                <a16:creationId xmlns:a16="http://schemas.microsoft.com/office/drawing/2014/main" id="{67FDDCED-DCD3-45AD-8FB6-984EE1028992}"/>
              </a:ext>
            </a:extLst>
          </p:cNvPr>
          <p:cNvSpPr/>
          <p:nvPr/>
        </p:nvSpPr>
        <p:spPr>
          <a:xfrm>
            <a:off x="9331719" y="3064993"/>
            <a:ext cx="6783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1200</a:t>
            </a:r>
            <a:r>
              <a:rPr lang="en-US" altLang="zh-CN" sz="1100" b="1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℃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2FE2F0DA-9598-4353-91BC-7C7C139EFBA2}"/>
              </a:ext>
            </a:extLst>
          </p:cNvPr>
          <p:cNvSpPr/>
          <p:nvPr/>
        </p:nvSpPr>
        <p:spPr>
          <a:xfrm>
            <a:off x="9477070" y="2818060"/>
            <a:ext cx="6687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rgbClr val="0000CB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1.3 mm</a:t>
            </a:r>
            <a:endParaRPr lang="zh-CN" altLang="en-US" sz="1100" dirty="0">
              <a:solidFill>
                <a:srgbClr val="0000CB"/>
              </a:solidFill>
            </a:endParaRP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31D9701F-790F-47C4-8BDC-7A1B2856C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034" y="2747263"/>
            <a:ext cx="1539108" cy="1736515"/>
          </a:xfrm>
          <a:prstGeom prst="rect">
            <a:avLst/>
          </a:prstGeom>
        </p:spPr>
      </p:pic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2D276C5F-47CF-4920-9431-2C42C520F248}"/>
              </a:ext>
            </a:extLst>
          </p:cNvPr>
          <p:cNvCxnSpPr>
            <a:cxnSpLocks/>
          </p:cNvCxnSpPr>
          <p:nvPr/>
        </p:nvCxnSpPr>
        <p:spPr>
          <a:xfrm>
            <a:off x="8586658" y="2975545"/>
            <a:ext cx="0" cy="350577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 81">
            <a:extLst>
              <a:ext uri="{FF2B5EF4-FFF2-40B4-BE49-F238E27FC236}">
                <a16:creationId xmlns:a16="http://schemas.microsoft.com/office/drawing/2014/main" id="{C764E263-6520-4D03-A756-C0C8E9682F09}"/>
              </a:ext>
            </a:extLst>
          </p:cNvPr>
          <p:cNvSpPr/>
          <p:nvPr/>
        </p:nvSpPr>
        <p:spPr>
          <a:xfrm>
            <a:off x="7891771" y="3370390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Tungsten thickness</a:t>
            </a:r>
          </a:p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 mm</a:t>
            </a:r>
            <a:endParaRPr lang="zh-CN" altLang="en-US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66994B2A-CF9F-4437-B979-9EFAF8908286}"/>
              </a:ext>
            </a:extLst>
          </p:cNvPr>
          <p:cNvGrpSpPr/>
          <p:nvPr/>
        </p:nvGrpSpPr>
        <p:grpSpPr>
          <a:xfrm>
            <a:off x="7226272" y="1069903"/>
            <a:ext cx="4749551" cy="1613907"/>
            <a:chOff x="7262066" y="1223712"/>
            <a:chExt cx="4749551" cy="1613907"/>
          </a:xfrm>
        </p:grpSpPr>
        <p:sp>
          <p:nvSpPr>
            <p:cNvPr id="54" name="Rectangle 42">
              <a:extLst>
                <a:ext uri="{FF2B5EF4-FFF2-40B4-BE49-F238E27FC236}">
                  <a16:creationId xmlns:a16="http://schemas.microsoft.com/office/drawing/2014/main" id="{005168EE-F5F5-488F-B9D6-E72D596AC5AD}"/>
                </a:ext>
              </a:extLst>
            </p:cNvPr>
            <p:cNvSpPr/>
            <p:nvPr/>
          </p:nvSpPr>
          <p:spPr>
            <a:xfrm rot="16200000">
              <a:off x="8035041" y="1168606"/>
              <a:ext cx="534976" cy="20809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直角三角形 54">
              <a:extLst>
                <a:ext uri="{FF2B5EF4-FFF2-40B4-BE49-F238E27FC236}">
                  <a16:creationId xmlns:a16="http://schemas.microsoft.com/office/drawing/2014/main" id="{4CEDDDFF-631F-4DAA-88A7-6E1296C345F0}"/>
                </a:ext>
              </a:extLst>
            </p:cNvPr>
            <p:cNvSpPr/>
            <p:nvPr/>
          </p:nvSpPr>
          <p:spPr>
            <a:xfrm flipH="1">
              <a:off x="7328212" y="1633803"/>
              <a:ext cx="2014777" cy="307777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6" name="Rectangle 42">
              <a:extLst>
                <a:ext uri="{FF2B5EF4-FFF2-40B4-BE49-F238E27FC236}">
                  <a16:creationId xmlns:a16="http://schemas.microsoft.com/office/drawing/2014/main" id="{6055C5C8-A11E-4E49-8CA4-A5E75909E761}"/>
                </a:ext>
              </a:extLst>
            </p:cNvPr>
            <p:cNvSpPr/>
            <p:nvPr/>
          </p:nvSpPr>
          <p:spPr>
            <a:xfrm rot="16200000">
              <a:off x="8040475" y="1170652"/>
              <a:ext cx="534976" cy="20809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Rectangle 42">
              <a:extLst>
                <a:ext uri="{FF2B5EF4-FFF2-40B4-BE49-F238E27FC236}">
                  <a16:creationId xmlns:a16="http://schemas.microsoft.com/office/drawing/2014/main" id="{44FA5BA0-2C8B-46A7-B174-8C3297DBCD3D}"/>
                </a:ext>
              </a:extLst>
            </p:cNvPr>
            <p:cNvSpPr/>
            <p:nvPr/>
          </p:nvSpPr>
          <p:spPr>
            <a:xfrm rot="16200000">
              <a:off x="10622568" y="931858"/>
              <a:ext cx="544500" cy="20809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直角三角形 57">
              <a:extLst>
                <a:ext uri="{FF2B5EF4-FFF2-40B4-BE49-F238E27FC236}">
                  <a16:creationId xmlns:a16="http://schemas.microsoft.com/office/drawing/2014/main" id="{1D9B862F-E54C-42EA-920A-835BEC8A3C83}"/>
                </a:ext>
              </a:extLst>
            </p:cNvPr>
            <p:cNvSpPr/>
            <p:nvPr/>
          </p:nvSpPr>
          <p:spPr>
            <a:xfrm flipH="1">
              <a:off x="9920504" y="1392293"/>
              <a:ext cx="2014777" cy="307777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78075372-CE95-4C19-AF67-9C356CFCF8DD}"/>
                </a:ext>
              </a:extLst>
            </p:cNvPr>
            <p:cNvCxnSpPr>
              <a:cxnSpLocks/>
            </p:cNvCxnSpPr>
            <p:nvPr/>
          </p:nvCxnSpPr>
          <p:spPr>
            <a:xfrm>
              <a:off x="12011617" y="1392293"/>
              <a:ext cx="0" cy="268404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A9677A95-B239-4CB5-8504-081C8B1A7DFC}"/>
                </a:ext>
              </a:extLst>
            </p:cNvPr>
            <p:cNvSpPr txBox="1"/>
            <p:nvPr/>
          </p:nvSpPr>
          <p:spPr>
            <a:xfrm>
              <a:off x="9263337" y="2529842"/>
              <a:ext cx="7365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cs typeface="Times New Roman" panose="02020603050405020304" pitchFamily="18" charset="0"/>
                </a:rPr>
                <a:t>1 mm</a:t>
              </a:r>
              <a:endParaRPr lang="zh-CN" altLang="en-US" sz="1400" dirty="0">
                <a:cs typeface="Times New Roman" panose="02020603050405020304" pitchFamily="18" charset="0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772C698C-ECDF-4D19-BBD1-AEB9DD5C3481}"/>
                </a:ext>
              </a:extLst>
            </p:cNvPr>
            <p:cNvSpPr txBox="1"/>
            <p:nvPr/>
          </p:nvSpPr>
          <p:spPr>
            <a:xfrm>
              <a:off x="9858337" y="2237317"/>
              <a:ext cx="82148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0.3 mm</a:t>
              </a:r>
              <a:endParaRPr lang="zh-CN" altLang="en-US" sz="1400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CE5A7B1E-4DBD-44AE-9F29-00A1E661C4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39744" y="2248133"/>
              <a:ext cx="50593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61FB7465-B7A0-47B6-AFDA-C144755A7979}"/>
                </a:ext>
              </a:extLst>
            </p:cNvPr>
            <p:cNvCxnSpPr>
              <a:cxnSpLocks/>
            </p:cNvCxnSpPr>
            <p:nvPr/>
          </p:nvCxnSpPr>
          <p:spPr>
            <a:xfrm>
              <a:off x="9864819" y="2240649"/>
              <a:ext cx="0" cy="268404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8DB93073-3FCD-4732-80D3-1F09345C20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43199" y="2499350"/>
              <a:ext cx="52269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8AE2235A-06D7-4FE2-96E9-6CE19E2B77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45674" y="1690346"/>
              <a:ext cx="157485" cy="244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F251BE87-29E0-497E-B024-4C1BBFC677D2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H="1">
              <a:off x="10009971" y="1392293"/>
              <a:ext cx="1925310" cy="2980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0DB25853-5BD2-42DB-A928-178F97497DE7}"/>
                </a:ext>
              </a:extLst>
            </p:cNvPr>
            <p:cNvSpPr txBox="1"/>
            <p:nvPr/>
          </p:nvSpPr>
          <p:spPr>
            <a:xfrm>
              <a:off x="9811819" y="1793273"/>
              <a:ext cx="18025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006600"/>
                  </a:solidFill>
                  <a:latin typeface="Century Gothic" panose="020B0502020202020204" pitchFamily="34" charset="0"/>
                  <a:ea typeface="微软雅黑" panose="020B0503020204020204" pitchFamily="34" charset="-122"/>
                </a:rPr>
                <a:t>Shadow length: X</a:t>
              </a:r>
              <a:endParaRPr lang="zh-CN" altLang="en-US" sz="1400" dirty="0">
                <a:solidFill>
                  <a:srgbClr val="006600"/>
                </a:solidFill>
                <a:latin typeface="Century Gothic" panose="020B0502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77CD7189-66D1-4094-AF7D-C26D3C40D174}"/>
                </a:ext>
              </a:extLst>
            </p:cNvPr>
            <p:cNvSpPr txBox="1"/>
            <p:nvPr/>
          </p:nvSpPr>
          <p:spPr>
            <a:xfrm>
              <a:off x="10090824" y="1223712"/>
              <a:ext cx="14013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Century Gothic" panose="020B0502020202020204" pitchFamily="34" charset="0"/>
                  <a:ea typeface="微软雅黑" panose="020B0503020204020204" pitchFamily="34" charset="-122"/>
                </a:rPr>
                <a:t>High heat flux</a:t>
              </a:r>
              <a:endParaRPr lang="zh-CN" altLang="en-US" sz="1400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0" name="弧形 69">
              <a:extLst>
                <a:ext uri="{FF2B5EF4-FFF2-40B4-BE49-F238E27FC236}">
                  <a16:creationId xmlns:a16="http://schemas.microsoft.com/office/drawing/2014/main" id="{8222E769-3886-4844-A06B-FFBC7FE6285B}"/>
                </a:ext>
              </a:extLst>
            </p:cNvPr>
            <p:cNvSpPr/>
            <p:nvPr/>
          </p:nvSpPr>
          <p:spPr>
            <a:xfrm rot="1123815">
              <a:off x="7720806" y="1885760"/>
              <a:ext cx="45719" cy="95835"/>
            </a:xfrm>
            <a:prstGeom prst="arc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8C67DF87-42A3-469C-8D1C-D20622015011}"/>
                </a:ext>
              </a:extLst>
            </p:cNvPr>
            <p:cNvSpPr/>
            <p:nvPr/>
          </p:nvSpPr>
          <p:spPr>
            <a:xfrm>
              <a:off x="7437694" y="1525466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  <a:ea typeface="仿宋" panose="02010609060101010101" pitchFamily="49" charset="-122"/>
                </a:rPr>
                <a:t>θ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72" name="直接箭头连接符 71">
              <a:extLst>
                <a:ext uri="{FF2B5EF4-FFF2-40B4-BE49-F238E27FC236}">
                  <a16:creationId xmlns:a16="http://schemas.microsoft.com/office/drawing/2014/main" id="{3B3C8067-B40F-45FA-8B59-323C045E1F2D}"/>
                </a:ext>
              </a:extLst>
            </p:cNvPr>
            <p:cNvCxnSpPr/>
            <p:nvPr/>
          </p:nvCxnSpPr>
          <p:spPr>
            <a:xfrm>
              <a:off x="7654786" y="1787691"/>
              <a:ext cx="78182" cy="145986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DA6878A8-E9C3-4607-8928-8F238D1D8B90}"/>
                </a:ext>
              </a:extLst>
            </p:cNvPr>
            <p:cNvCxnSpPr>
              <a:cxnSpLocks/>
            </p:cNvCxnSpPr>
            <p:nvPr/>
          </p:nvCxnSpPr>
          <p:spPr>
            <a:xfrm>
              <a:off x="7444506" y="1461405"/>
              <a:ext cx="2597975" cy="19817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4E3104D-B768-44BC-ADD1-5BEA0F0F6067}"/>
              </a:ext>
            </a:extLst>
          </p:cNvPr>
          <p:cNvCxnSpPr/>
          <p:nvPr/>
        </p:nvCxnSpPr>
        <p:spPr>
          <a:xfrm>
            <a:off x="7148757" y="4610582"/>
            <a:ext cx="4845401" cy="0"/>
          </a:xfrm>
          <a:prstGeom prst="line">
            <a:avLst/>
          </a:prstGeom>
          <a:ln w="19050">
            <a:solidFill>
              <a:srgbClr val="C00000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ontent Placeholder 1">
            <a:extLst>
              <a:ext uri="{FF2B5EF4-FFF2-40B4-BE49-F238E27FC236}">
                <a16:creationId xmlns:a16="http://schemas.microsoft.com/office/drawing/2014/main" id="{8596743D-0A7A-4C66-8E06-20FA00D72F73}"/>
              </a:ext>
            </a:extLst>
          </p:cNvPr>
          <p:cNvSpPr txBox="1">
            <a:spLocks/>
          </p:cNvSpPr>
          <p:nvPr/>
        </p:nvSpPr>
        <p:spPr bwMode="auto">
          <a:xfrm>
            <a:off x="464903" y="4027963"/>
            <a:ext cx="4145680" cy="73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350"/>
              </a:spcAft>
            </a:pPr>
            <a:r>
              <a:rPr lang="en-US" altLang="zh-CN" dirty="0"/>
              <a:t>IVT&amp; OVT shaping</a:t>
            </a:r>
          </a:p>
          <a:p>
            <a:pPr lvl="1">
              <a:spcBef>
                <a:spcPts val="0"/>
              </a:spcBef>
              <a:spcAft>
                <a:spcPts val="350"/>
              </a:spcAft>
            </a:pPr>
            <a:r>
              <a:rPr lang="en-US" altLang="zh-CN" dirty="0"/>
              <a:t>Rotation: </a:t>
            </a:r>
            <a:r>
              <a:rPr lang="el-GR" altLang="zh-CN" dirty="0"/>
              <a:t>β = 0.83 °</a:t>
            </a:r>
          </a:p>
          <a:p>
            <a:pPr lvl="1">
              <a:spcBef>
                <a:spcPts val="0"/>
              </a:spcBef>
              <a:spcAft>
                <a:spcPts val="350"/>
              </a:spcAft>
            </a:pPr>
            <a:endParaRPr lang="en-US" altLang="zh-CN" dirty="0"/>
          </a:p>
        </p:txBody>
      </p: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48B6B65B-08C8-41CA-8A9C-887200F3DBA0}"/>
              </a:ext>
            </a:extLst>
          </p:cNvPr>
          <p:cNvGrpSpPr/>
          <p:nvPr/>
        </p:nvGrpSpPr>
        <p:grpSpPr>
          <a:xfrm>
            <a:off x="852167" y="5695611"/>
            <a:ext cx="1115059" cy="452684"/>
            <a:chOff x="2194280" y="3668892"/>
            <a:chExt cx="2080925" cy="844800"/>
          </a:xfrm>
        </p:grpSpPr>
        <p:sp>
          <p:nvSpPr>
            <p:cNvPr id="114" name="直角三角形 113">
              <a:extLst>
                <a:ext uri="{FF2B5EF4-FFF2-40B4-BE49-F238E27FC236}">
                  <a16:creationId xmlns:a16="http://schemas.microsoft.com/office/drawing/2014/main" id="{643EACB7-CBCD-456B-B71E-CAED1A6A6705}"/>
                </a:ext>
              </a:extLst>
            </p:cNvPr>
            <p:cNvSpPr/>
            <p:nvPr/>
          </p:nvSpPr>
          <p:spPr>
            <a:xfrm flipH="1">
              <a:off x="2254992" y="3668892"/>
              <a:ext cx="2014777" cy="307777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5" name="Rectangle 42">
              <a:extLst>
                <a:ext uri="{FF2B5EF4-FFF2-40B4-BE49-F238E27FC236}">
                  <a16:creationId xmlns:a16="http://schemas.microsoft.com/office/drawing/2014/main" id="{3039BE18-0F52-4FC1-866A-A90A29F853CD}"/>
                </a:ext>
              </a:extLst>
            </p:cNvPr>
            <p:cNvSpPr/>
            <p:nvPr/>
          </p:nvSpPr>
          <p:spPr>
            <a:xfrm rot="16200000">
              <a:off x="2967255" y="3205741"/>
              <a:ext cx="534976" cy="20809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BF89E6C1-BA1D-4B1C-A24A-D66D6C160F01}"/>
              </a:ext>
            </a:extLst>
          </p:cNvPr>
          <p:cNvGrpSpPr/>
          <p:nvPr/>
        </p:nvGrpSpPr>
        <p:grpSpPr>
          <a:xfrm rot="-120000">
            <a:off x="2310682" y="5604641"/>
            <a:ext cx="3549283" cy="476644"/>
            <a:chOff x="7475405" y="2560831"/>
            <a:chExt cx="4086290" cy="548760"/>
          </a:xfrm>
        </p:grpSpPr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0584B8A2-E7D0-474B-8C64-EA2CFE226910}"/>
                </a:ext>
              </a:extLst>
            </p:cNvPr>
            <p:cNvGrpSpPr/>
            <p:nvPr/>
          </p:nvGrpSpPr>
          <p:grpSpPr>
            <a:xfrm>
              <a:off x="10223299" y="2560831"/>
              <a:ext cx="1338396" cy="543353"/>
              <a:chOff x="2194280" y="3668892"/>
              <a:chExt cx="2080925" cy="844800"/>
            </a:xfrm>
          </p:grpSpPr>
          <p:sp>
            <p:nvSpPr>
              <p:cNvPr id="124" name="直角三角形 123">
                <a:extLst>
                  <a:ext uri="{FF2B5EF4-FFF2-40B4-BE49-F238E27FC236}">
                    <a16:creationId xmlns:a16="http://schemas.microsoft.com/office/drawing/2014/main" id="{FCB38590-676B-4D50-B604-DC04880541AF}"/>
                  </a:ext>
                </a:extLst>
              </p:cNvPr>
              <p:cNvSpPr/>
              <p:nvPr/>
            </p:nvSpPr>
            <p:spPr>
              <a:xfrm flipH="1">
                <a:off x="2254992" y="3668892"/>
                <a:ext cx="2014777" cy="307777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5" name="Rectangle 42">
                <a:extLst>
                  <a:ext uri="{FF2B5EF4-FFF2-40B4-BE49-F238E27FC236}">
                    <a16:creationId xmlns:a16="http://schemas.microsoft.com/office/drawing/2014/main" id="{866633FC-F7FE-424A-9DA1-2A161F06DBB0}"/>
                  </a:ext>
                </a:extLst>
              </p:cNvPr>
              <p:cNvSpPr/>
              <p:nvPr/>
            </p:nvSpPr>
            <p:spPr>
              <a:xfrm rot="16200000">
                <a:off x="2967255" y="3205741"/>
                <a:ext cx="534976" cy="20809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E44DD550-DECE-4E2B-86E7-D3B8E0AEEE74}"/>
                </a:ext>
              </a:extLst>
            </p:cNvPr>
            <p:cNvGrpSpPr/>
            <p:nvPr/>
          </p:nvGrpSpPr>
          <p:grpSpPr>
            <a:xfrm>
              <a:off x="7475405" y="2566238"/>
              <a:ext cx="1338396" cy="543353"/>
              <a:chOff x="2194280" y="3668892"/>
              <a:chExt cx="2080925" cy="844800"/>
            </a:xfrm>
          </p:grpSpPr>
          <p:sp>
            <p:nvSpPr>
              <p:cNvPr id="122" name="直角三角形 121">
                <a:extLst>
                  <a:ext uri="{FF2B5EF4-FFF2-40B4-BE49-F238E27FC236}">
                    <a16:creationId xmlns:a16="http://schemas.microsoft.com/office/drawing/2014/main" id="{D843117E-019E-41C0-B4F3-D2A1B4B2BADD}"/>
                  </a:ext>
                </a:extLst>
              </p:cNvPr>
              <p:cNvSpPr/>
              <p:nvPr/>
            </p:nvSpPr>
            <p:spPr>
              <a:xfrm flipH="1">
                <a:off x="2254992" y="3668892"/>
                <a:ext cx="2014777" cy="307777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3" name="Rectangle 42">
                <a:extLst>
                  <a:ext uri="{FF2B5EF4-FFF2-40B4-BE49-F238E27FC236}">
                    <a16:creationId xmlns:a16="http://schemas.microsoft.com/office/drawing/2014/main" id="{DB7F9716-6238-4465-AEE0-2F8293C867BF}"/>
                  </a:ext>
                </a:extLst>
              </p:cNvPr>
              <p:cNvSpPr/>
              <p:nvPr/>
            </p:nvSpPr>
            <p:spPr>
              <a:xfrm rot="16200000">
                <a:off x="2967255" y="3205741"/>
                <a:ext cx="534976" cy="20809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19" name="组合 118">
              <a:extLst>
                <a:ext uri="{FF2B5EF4-FFF2-40B4-BE49-F238E27FC236}">
                  <a16:creationId xmlns:a16="http://schemas.microsoft.com/office/drawing/2014/main" id="{9A8702D9-7F72-476F-960D-901E335A1984}"/>
                </a:ext>
              </a:extLst>
            </p:cNvPr>
            <p:cNvGrpSpPr/>
            <p:nvPr/>
          </p:nvGrpSpPr>
          <p:grpSpPr>
            <a:xfrm>
              <a:off x="8849352" y="2566238"/>
              <a:ext cx="1338396" cy="543353"/>
              <a:chOff x="2194280" y="3668892"/>
              <a:chExt cx="2080925" cy="844800"/>
            </a:xfrm>
          </p:grpSpPr>
          <p:sp>
            <p:nvSpPr>
              <p:cNvPr id="120" name="直角三角形 119">
                <a:extLst>
                  <a:ext uri="{FF2B5EF4-FFF2-40B4-BE49-F238E27FC236}">
                    <a16:creationId xmlns:a16="http://schemas.microsoft.com/office/drawing/2014/main" id="{7A480B11-801B-42BF-8487-9FB330DC9048}"/>
                  </a:ext>
                </a:extLst>
              </p:cNvPr>
              <p:cNvSpPr/>
              <p:nvPr/>
            </p:nvSpPr>
            <p:spPr>
              <a:xfrm flipH="1">
                <a:off x="2254992" y="3668892"/>
                <a:ext cx="2014777" cy="307777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1" name="Rectangle 42">
                <a:extLst>
                  <a:ext uri="{FF2B5EF4-FFF2-40B4-BE49-F238E27FC236}">
                    <a16:creationId xmlns:a16="http://schemas.microsoft.com/office/drawing/2014/main" id="{0FEF4F88-2F3D-438B-90B4-C09E1F643447}"/>
                  </a:ext>
                </a:extLst>
              </p:cNvPr>
              <p:cNvSpPr/>
              <p:nvPr/>
            </p:nvSpPr>
            <p:spPr>
              <a:xfrm rot="16200000">
                <a:off x="2967255" y="3205741"/>
                <a:ext cx="534976" cy="20809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461CF720-8B98-40CB-BA7B-B48663B580A1}"/>
              </a:ext>
            </a:extLst>
          </p:cNvPr>
          <p:cNvCxnSpPr>
            <a:cxnSpLocks/>
          </p:cNvCxnSpPr>
          <p:nvPr/>
        </p:nvCxnSpPr>
        <p:spPr>
          <a:xfrm>
            <a:off x="852167" y="5994213"/>
            <a:ext cx="5005647" cy="0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EABC360D-4BDA-4C1E-AA48-7CCF1B5B7987}"/>
              </a:ext>
            </a:extLst>
          </p:cNvPr>
          <p:cNvCxnSpPr/>
          <p:nvPr/>
        </p:nvCxnSpPr>
        <p:spPr>
          <a:xfrm>
            <a:off x="1964313" y="6168474"/>
            <a:ext cx="0" cy="207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B854BF86-3D57-4A8D-AACD-7D1A40B18842}"/>
              </a:ext>
            </a:extLst>
          </p:cNvPr>
          <p:cNvCxnSpPr/>
          <p:nvPr/>
        </p:nvCxnSpPr>
        <p:spPr>
          <a:xfrm>
            <a:off x="2284230" y="6168474"/>
            <a:ext cx="0" cy="207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箭头连接符 128">
            <a:extLst>
              <a:ext uri="{FF2B5EF4-FFF2-40B4-BE49-F238E27FC236}">
                <a16:creationId xmlns:a16="http://schemas.microsoft.com/office/drawing/2014/main" id="{48F737EA-E026-4EB2-B843-D5AFFF377A1E}"/>
              </a:ext>
            </a:extLst>
          </p:cNvPr>
          <p:cNvCxnSpPr>
            <a:cxnSpLocks/>
          </p:cNvCxnSpPr>
          <p:nvPr/>
        </p:nvCxnSpPr>
        <p:spPr>
          <a:xfrm>
            <a:off x="1964313" y="6290557"/>
            <a:ext cx="31991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B71F06AA-52D4-47EC-9184-57FF9853F0C7}"/>
              </a:ext>
            </a:extLst>
          </p:cNvPr>
          <p:cNvCxnSpPr/>
          <p:nvPr/>
        </p:nvCxnSpPr>
        <p:spPr>
          <a:xfrm>
            <a:off x="5857813" y="6168474"/>
            <a:ext cx="0" cy="158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箭头连接符 130">
            <a:extLst>
              <a:ext uri="{FF2B5EF4-FFF2-40B4-BE49-F238E27FC236}">
                <a16:creationId xmlns:a16="http://schemas.microsoft.com/office/drawing/2014/main" id="{F422CA82-4EF7-4C01-8367-C147F5E5EC52}"/>
              </a:ext>
            </a:extLst>
          </p:cNvPr>
          <p:cNvCxnSpPr>
            <a:cxnSpLocks/>
          </p:cNvCxnSpPr>
          <p:nvPr/>
        </p:nvCxnSpPr>
        <p:spPr>
          <a:xfrm>
            <a:off x="2307323" y="6290557"/>
            <a:ext cx="353779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>
            <a:extLst>
              <a:ext uri="{FF2B5EF4-FFF2-40B4-BE49-F238E27FC236}">
                <a16:creationId xmlns:a16="http://schemas.microsoft.com/office/drawing/2014/main" id="{7BFF2A60-D553-4330-B753-AF06E409B0D7}"/>
              </a:ext>
            </a:extLst>
          </p:cNvPr>
          <p:cNvCxnSpPr>
            <a:cxnSpLocks/>
          </p:cNvCxnSpPr>
          <p:nvPr/>
        </p:nvCxnSpPr>
        <p:spPr>
          <a:xfrm>
            <a:off x="852166" y="6148295"/>
            <a:ext cx="5005647" cy="0"/>
          </a:xfrm>
          <a:prstGeom prst="line">
            <a:avLst/>
          </a:prstGeom>
          <a:ln w="1270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矩形 132">
            <a:extLst>
              <a:ext uri="{FF2B5EF4-FFF2-40B4-BE49-F238E27FC236}">
                <a16:creationId xmlns:a16="http://schemas.microsoft.com/office/drawing/2014/main" id="{CEB8974D-4800-4D2A-8E1B-553AEE7BB441}"/>
              </a:ext>
            </a:extLst>
          </p:cNvPr>
          <p:cNvSpPr/>
          <p:nvPr/>
        </p:nvSpPr>
        <p:spPr>
          <a:xfrm>
            <a:off x="696758" y="5068985"/>
            <a:ext cx="3462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IVT &amp; OVT shaping, radial step = 2 mm</a:t>
            </a:r>
            <a:endParaRPr lang="zh-CN" altLang="en-US" b="1" dirty="0">
              <a:latin typeface="Century Gothic" panose="020B0502020202020204" pitchFamily="34" charset="0"/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B8336F30-AEE8-4775-B286-6B46C4D3AAB1}"/>
              </a:ext>
            </a:extLst>
          </p:cNvPr>
          <p:cNvSpPr/>
          <p:nvPr/>
        </p:nvSpPr>
        <p:spPr>
          <a:xfrm>
            <a:off x="4645943" y="5236746"/>
            <a:ext cx="11240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400" dirty="0">
                <a:solidFill>
                  <a:srgbClr val="0000FF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Rotation: </a:t>
            </a:r>
            <a:r>
              <a:rPr lang="en-US" altLang="zh-CN" sz="14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β</a:t>
            </a:r>
            <a:endParaRPr lang="zh-CN" altLang="en-US" dirty="0">
              <a:solidFill>
                <a:srgbClr val="0000FF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5" name="直接箭头连接符 134">
            <a:extLst>
              <a:ext uri="{FF2B5EF4-FFF2-40B4-BE49-F238E27FC236}">
                <a16:creationId xmlns:a16="http://schemas.microsoft.com/office/drawing/2014/main" id="{1127BBDE-EC02-4B09-804A-D32086DB4B0A}"/>
              </a:ext>
            </a:extLst>
          </p:cNvPr>
          <p:cNvCxnSpPr>
            <a:cxnSpLocks/>
          </p:cNvCxnSpPr>
          <p:nvPr/>
        </p:nvCxnSpPr>
        <p:spPr>
          <a:xfrm>
            <a:off x="5032471" y="5551498"/>
            <a:ext cx="50316" cy="4219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弧形 135">
            <a:extLst>
              <a:ext uri="{FF2B5EF4-FFF2-40B4-BE49-F238E27FC236}">
                <a16:creationId xmlns:a16="http://schemas.microsoft.com/office/drawing/2014/main" id="{768CE1CE-552A-4F83-8630-78D4742DF3D0}"/>
              </a:ext>
            </a:extLst>
          </p:cNvPr>
          <p:cNvSpPr/>
          <p:nvPr/>
        </p:nvSpPr>
        <p:spPr>
          <a:xfrm rot="11456397">
            <a:off x="5104972" y="5938017"/>
            <a:ext cx="45719" cy="95835"/>
          </a:xfrm>
          <a:prstGeom prst="arc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7" name="直接连接符 136">
            <a:extLst>
              <a:ext uri="{FF2B5EF4-FFF2-40B4-BE49-F238E27FC236}">
                <a16:creationId xmlns:a16="http://schemas.microsoft.com/office/drawing/2014/main" id="{5528D440-BCC1-41B1-9AAF-A8B72790A996}"/>
              </a:ext>
            </a:extLst>
          </p:cNvPr>
          <p:cNvCxnSpPr>
            <a:cxnSpLocks/>
          </p:cNvCxnSpPr>
          <p:nvPr/>
        </p:nvCxnSpPr>
        <p:spPr>
          <a:xfrm flipH="1">
            <a:off x="2293618" y="5781231"/>
            <a:ext cx="314449" cy="5744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>
            <a:extLst>
              <a:ext uri="{FF2B5EF4-FFF2-40B4-BE49-F238E27FC236}">
                <a16:creationId xmlns:a16="http://schemas.microsoft.com/office/drawing/2014/main" id="{29909D13-E754-4761-84AF-7C1B8AD53E7B}"/>
              </a:ext>
            </a:extLst>
          </p:cNvPr>
          <p:cNvCxnSpPr>
            <a:cxnSpLocks/>
            <a:stCxn id="122" idx="0"/>
          </p:cNvCxnSpPr>
          <p:nvPr/>
        </p:nvCxnSpPr>
        <p:spPr>
          <a:xfrm flipH="1">
            <a:off x="2651954" y="5630950"/>
            <a:ext cx="810420" cy="1379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文本框 138">
            <a:extLst>
              <a:ext uri="{FF2B5EF4-FFF2-40B4-BE49-F238E27FC236}">
                <a16:creationId xmlns:a16="http://schemas.microsoft.com/office/drawing/2014/main" id="{A3A72378-CABA-4733-939D-12CB6DCF81E6}"/>
              </a:ext>
            </a:extLst>
          </p:cNvPr>
          <p:cNvSpPr txBox="1"/>
          <p:nvPr/>
        </p:nvSpPr>
        <p:spPr>
          <a:xfrm>
            <a:off x="2337505" y="6283611"/>
            <a:ext cx="1802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6600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Shadow length: X</a:t>
            </a:r>
            <a:endParaRPr lang="zh-CN" altLang="en-US" sz="1400" dirty="0">
              <a:solidFill>
                <a:srgbClr val="006600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9AD70F8B-8C44-4944-A00A-8620286CAC78}"/>
              </a:ext>
            </a:extLst>
          </p:cNvPr>
          <p:cNvSpPr txBox="1"/>
          <p:nvPr/>
        </p:nvSpPr>
        <p:spPr>
          <a:xfrm>
            <a:off x="2022684" y="5409608"/>
            <a:ext cx="1401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ea typeface="微软雅黑" panose="020B0503020204020204" pitchFamily="34" charset="-122"/>
              </a:rPr>
              <a:t>High heat flux</a:t>
            </a:r>
            <a:endParaRPr lang="zh-CN" altLang="en-US" sz="1400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1" name="直接箭头连接符 140">
            <a:extLst>
              <a:ext uri="{FF2B5EF4-FFF2-40B4-BE49-F238E27FC236}">
                <a16:creationId xmlns:a16="http://schemas.microsoft.com/office/drawing/2014/main" id="{2B66B2AE-9C20-4440-A2E8-B11872AF54EE}"/>
              </a:ext>
            </a:extLst>
          </p:cNvPr>
          <p:cNvCxnSpPr>
            <a:cxnSpLocks/>
          </p:cNvCxnSpPr>
          <p:nvPr/>
        </p:nvCxnSpPr>
        <p:spPr>
          <a:xfrm>
            <a:off x="1562449" y="5644043"/>
            <a:ext cx="1103284" cy="1250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文本框 47">
            <a:extLst>
              <a:ext uri="{FF2B5EF4-FFF2-40B4-BE49-F238E27FC236}">
                <a16:creationId xmlns:a16="http://schemas.microsoft.com/office/drawing/2014/main" id="{60B7D03F-5FB1-4875-8B2D-6D21EDE863B0}"/>
              </a:ext>
            </a:extLst>
          </p:cNvPr>
          <p:cNvSpPr txBox="1"/>
          <p:nvPr/>
        </p:nvSpPr>
        <p:spPr>
          <a:xfrm>
            <a:off x="9400935" y="5576287"/>
            <a:ext cx="962467" cy="61554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CuCrZr</a:t>
            </a:r>
          </a:p>
          <a:p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450 </a:t>
            </a:r>
            <a:r>
              <a:rPr lang="en-US" altLang="zh-CN" sz="1600" dirty="0">
                <a:effectLst/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℃</a:t>
            </a:r>
            <a:endParaRPr lang="zh-CN" altLang="en-US" sz="1600" dirty="0">
              <a:latin typeface="Century Gothic" panose="020B0502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4" name="图片 143">
            <a:extLst>
              <a:ext uri="{FF2B5EF4-FFF2-40B4-BE49-F238E27FC236}">
                <a16:creationId xmlns:a16="http://schemas.microsoft.com/office/drawing/2014/main" id="{9E5FE0EC-E2CB-4D7B-B237-E795BA45A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166" y="4782833"/>
            <a:ext cx="2273053" cy="1834061"/>
          </a:xfrm>
          <a:prstGeom prst="rect">
            <a:avLst/>
          </a:prstGeom>
        </p:spPr>
      </p:pic>
      <p:cxnSp>
        <p:nvCxnSpPr>
          <p:cNvPr id="145" name="直接箭头连接符 144">
            <a:extLst>
              <a:ext uri="{FF2B5EF4-FFF2-40B4-BE49-F238E27FC236}">
                <a16:creationId xmlns:a16="http://schemas.microsoft.com/office/drawing/2014/main" id="{A91F1DC6-979C-4030-ABA0-7FD9B69CD67B}"/>
              </a:ext>
            </a:extLst>
          </p:cNvPr>
          <p:cNvCxnSpPr/>
          <p:nvPr/>
        </p:nvCxnSpPr>
        <p:spPr>
          <a:xfrm>
            <a:off x="9463456" y="5111734"/>
            <a:ext cx="0" cy="1717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矩形 145">
            <a:extLst>
              <a:ext uri="{FF2B5EF4-FFF2-40B4-BE49-F238E27FC236}">
                <a16:creationId xmlns:a16="http://schemas.microsoft.com/office/drawing/2014/main" id="{C00B99E2-F622-4C74-8793-E85983528F5A}"/>
              </a:ext>
            </a:extLst>
          </p:cNvPr>
          <p:cNvSpPr/>
          <p:nvPr/>
        </p:nvSpPr>
        <p:spPr>
          <a:xfrm>
            <a:off x="9318957" y="5292084"/>
            <a:ext cx="6783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1200</a:t>
            </a:r>
            <a:r>
              <a:rPr lang="en-US" altLang="zh-CN" sz="1100" b="1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℃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39F59008-DF76-4275-823A-918D2E01E703}"/>
              </a:ext>
            </a:extLst>
          </p:cNvPr>
          <p:cNvSpPr/>
          <p:nvPr/>
        </p:nvSpPr>
        <p:spPr>
          <a:xfrm>
            <a:off x="9342894" y="4850123"/>
            <a:ext cx="6687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rgbClr val="0000CB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3.3 mm</a:t>
            </a:r>
            <a:endParaRPr lang="zh-CN" altLang="en-US" sz="1100" dirty="0">
              <a:solidFill>
                <a:srgbClr val="0000CB"/>
              </a:solidFill>
            </a:endParaRPr>
          </a:p>
        </p:txBody>
      </p:sp>
      <p:cxnSp>
        <p:nvCxnSpPr>
          <p:cNvPr id="148" name="直接连接符 147">
            <a:extLst>
              <a:ext uri="{FF2B5EF4-FFF2-40B4-BE49-F238E27FC236}">
                <a16:creationId xmlns:a16="http://schemas.microsoft.com/office/drawing/2014/main" id="{95849E56-9E5F-4181-A204-DF92BD2FF017}"/>
              </a:ext>
            </a:extLst>
          </p:cNvPr>
          <p:cNvCxnSpPr>
            <a:cxnSpLocks/>
          </p:cNvCxnSpPr>
          <p:nvPr/>
        </p:nvCxnSpPr>
        <p:spPr>
          <a:xfrm>
            <a:off x="9400121" y="5283505"/>
            <a:ext cx="209266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图片 148">
            <a:extLst>
              <a:ext uri="{FF2B5EF4-FFF2-40B4-BE49-F238E27FC236}">
                <a16:creationId xmlns:a16="http://schemas.microsoft.com/office/drawing/2014/main" id="{356BC0CF-4F3C-4A27-8C38-29EED83C8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729" y="4703781"/>
            <a:ext cx="1761806" cy="1895936"/>
          </a:xfrm>
          <a:prstGeom prst="rect">
            <a:avLst/>
          </a:prstGeom>
        </p:spPr>
      </p:pic>
      <p:sp>
        <p:nvSpPr>
          <p:cNvPr id="150" name="矩形 149">
            <a:extLst>
              <a:ext uri="{FF2B5EF4-FFF2-40B4-BE49-F238E27FC236}">
                <a16:creationId xmlns:a16="http://schemas.microsoft.com/office/drawing/2014/main" id="{5F6D3C38-E5DA-47C0-91F6-4866ECCEFA34}"/>
              </a:ext>
            </a:extLst>
          </p:cNvPr>
          <p:cNvSpPr/>
          <p:nvPr/>
        </p:nvSpPr>
        <p:spPr>
          <a:xfrm>
            <a:off x="7940972" y="5517532"/>
            <a:ext cx="1430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Tungsten thickness</a:t>
            </a:r>
          </a:p>
          <a:p>
            <a:pPr algn="ctr"/>
            <a:r>
              <a:rPr lang="en-US" altLang="zh-CN" sz="10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6 mm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cxnSp>
        <p:nvCxnSpPr>
          <p:cNvPr id="151" name="直接箭头连接符 150">
            <a:extLst>
              <a:ext uri="{FF2B5EF4-FFF2-40B4-BE49-F238E27FC236}">
                <a16:creationId xmlns:a16="http://schemas.microsoft.com/office/drawing/2014/main" id="{A98AFA63-EBA9-460B-9695-251A17028224}"/>
              </a:ext>
            </a:extLst>
          </p:cNvPr>
          <p:cNvCxnSpPr>
            <a:cxnSpLocks/>
          </p:cNvCxnSpPr>
          <p:nvPr/>
        </p:nvCxnSpPr>
        <p:spPr>
          <a:xfrm>
            <a:off x="8615065" y="5141694"/>
            <a:ext cx="0" cy="350577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矩形 153">
            <a:extLst>
              <a:ext uri="{FF2B5EF4-FFF2-40B4-BE49-F238E27FC236}">
                <a16:creationId xmlns:a16="http://schemas.microsoft.com/office/drawing/2014/main" id="{5B7A2C85-6B37-4555-B11E-39707259C5A1}"/>
              </a:ext>
            </a:extLst>
          </p:cNvPr>
          <p:cNvSpPr/>
          <p:nvPr/>
        </p:nvSpPr>
        <p:spPr>
          <a:xfrm>
            <a:off x="5093478" y="3441930"/>
            <a:ext cx="1085910" cy="24882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矩形 154">
            <a:extLst>
              <a:ext uri="{FF2B5EF4-FFF2-40B4-BE49-F238E27FC236}">
                <a16:creationId xmlns:a16="http://schemas.microsoft.com/office/drawing/2014/main" id="{4A4005EE-ECDC-43EA-A036-3795BE9BB38C}"/>
              </a:ext>
            </a:extLst>
          </p:cNvPr>
          <p:cNvSpPr/>
          <p:nvPr/>
        </p:nvSpPr>
        <p:spPr>
          <a:xfrm>
            <a:off x="5101816" y="2741620"/>
            <a:ext cx="1085910" cy="24882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左中括号 155">
            <a:extLst>
              <a:ext uri="{FF2B5EF4-FFF2-40B4-BE49-F238E27FC236}">
                <a16:creationId xmlns:a16="http://schemas.microsoft.com/office/drawing/2014/main" id="{0ACC31BD-1029-4B51-A7FF-AE6E103A10A4}"/>
              </a:ext>
            </a:extLst>
          </p:cNvPr>
          <p:cNvSpPr/>
          <p:nvPr/>
        </p:nvSpPr>
        <p:spPr>
          <a:xfrm>
            <a:off x="4977546" y="2866030"/>
            <a:ext cx="76583" cy="733567"/>
          </a:xfrm>
          <a:prstGeom prst="leftBracket">
            <a:avLst/>
          </a:prstGeom>
          <a:ln w="1905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8" name="连接符: 肘形 157">
            <a:extLst>
              <a:ext uri="{FF2B5EF4-FFF2-40B4-BE49-F238E27FC236}">
                <a16:creationId xmlns:a16="http://schemas.microsoft.com/office/drawing/2014/main" id="{2055E540-80DC-44BC-9D94-86D34E5E205F}"/>
              </a:ext>
            </a:extLst>
          </p:cNvPr>
          <p:cNvCxnSpPr/>
          <p:nvPr/>
        </p:nvCxnSpPr>
        <p:spPr>
          <a:xfrm rot="10800000" flipV="1">
            <a:off x="3561144" y="3228240"/>
            <a:ext cx="1416402" cy="1031243"/>
          </a:xfrm>
          <a:prstGeom prst="bentConnector3">
            <a:avLst>
              <a:gd name="adj1" fmla="val 14588"/>
            </a:avLst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箭头: 右 163">
            <a:extLst>
              <a:ext uri="{FF2B5EF4-FFF2-40B4-BE49-F238E27FC236}">
                <a16:creationId xmlns:a16="http://schemas.microsoft.com/office/drawing/2014/main" id="{6C0D373D-6B15-4691-885A-F2BA4BCA1F72}"/>
              </a:ext>
            </a:extLst>
          </p:cNvPr>
          <p:cNvSpPr/>
          <p:nvPr/>
        </p:nvSpPr>
        <p:spPr>
          <a:xfrm>
            <a:off x="6096808" y="5680473"/>
            <a:ext cx="553179" cy="243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文本框 47">
            <a:extLst>
              <a:ext uri="{FF2B5EF4-FFF2-40B4-BE49-F238E27FC236}">
                <a16:creationId xmlns:a16="http://schemas.microsoft.com/office/drawing/2014/main" id="{166C1586-C3F9-413C-8CB6-FED18EA34192}"/>
              </a:ext>
            </a:extLst>
          </p:cNvPr>
          <p:cNvSpPr txBox="1"/>
          <p:nvPr/>
        </p:nvSpPr>
        <p:spPr>
          <a:xfrm>
            <a:off x="6326356" y="4972871"/>
            <a:ext cx="1115970" cy="61554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</a:t>
            </a:r>
          </a:p>
          <a:p>
            <a:r>
              <a:rPr lang="en-US" altLang="zh-CN" sz="1600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1670 </a:t>
            </a:r>
            <a:r>
              <a:rPr lang="en-US" altLang="zh-CN" sz="1600" b="1" dirty="0">
                <a:effectLst/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℃</a:t>
            </a:r>
            <a:endParaRPr lang="zh-CN" altLang="en-US" sz="1600" b="1" dirty="0">
              <a:latin typeface="Century Gothic" panose="020B0502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7">
            <a:extLst>
              <a:ext uri="{FF2B5EF4-FFF2-40B4-BE49-F238E27FC236}">
                <a16:creationId xmlns:a16="http://schemas.microsoft.com/office/drawing/2014/main" id="{C73E3DCB-CD17-E436-23B9-41ED02212234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19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21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2130425" cy="68586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38555"/>
            <a:ext cx="2132330" cy="13823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132080" y="2293620"/>
            <a:ext cx="2360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00829-9428-B497-10F4-16234508DCCE}"/>
              </a:ext>
            </a:extLst>
          </p:cNvPr>
          <p:cNvSpPr txBox="1">
            <a:spLocks/>
          </p:cNvSpPr>
          <p:nvPr/>
        </p:nvSpPr>
        <p:spPr bwMode="auto">
          <a:xfrm>
            <a:off x="3017653" y="1138555"/>
            <a:ext cx="6636118" cy="477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Requirements and Considerations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cs typeface="Times New Roman" panose="02020603050405020304" pitchFamily="18" charset="0"/>
              </a:rPr>
              <a:t>Physics basis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cs typeface="Times New Roman" panose="02020603050405020304" pitchFamily="18" charset="0"/>
              </a:rPr>
              <a:t>Engineering design </a:t>
            </a: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dirty="0">
                <a:cs typeface="Times New Roman" panose="02020603050405020304" pitchFamily="18" charset="0"/>
              </a:rPr>
              <a:t>Summary</a:t>
            </a:r>
          </a:p>
          <a:p>
            <a:pPr lvl="1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altLang="zh-CN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7">
            <a:extLst>
              <a:ext uri="{FF2B5EF4-FFF2-40B4-BE49-F238E27FC236}">
                <a16:creationId xmlns:a16="http://schemas.microsoft.com/office/drawing/2014/main" id="{E294D5E1-A8D4-5EA3-EA19-30D270302CCE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2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525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>
            <a:extLst>
              <a:ext uri="{FF2B5EF4-FFF2-40B4-BE49-F238E27FC236}">
                <a16:creationId xmlns:a16="http://schemas.microsoft.com/office/drawing/2014/main" id="{11228B9E-C44C-462D-A0F9-67ED6721FE68}"/>
              </a:ext>
            </a:extLst>
          </p:cNvPr>
          <p:cNvSpPr txBox="1"/>
          <p:nvPr/>
        </p:nvSpPr>
        <p:spPr>
          <a:xfrm>
            <a:off x="1820333" y="90805"/>
            <a:ext cx="1037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pPr algn="l"/>
            <a:r>
              <a:rPr lang="en-US" altLang="zh-CN" sz="3200" dirty="0">
                <a:latin typeface="Century Gothic" panose="020B0502020202020204" pitchFamily="34" charset="0"/>
                <a:sym typeface="+mn-lt"/>
              </a:rPr>
              <a:t>RH Compatible Design</a:t>
            </a:r>
          </a:p>
        </p:txBody>
      </p:sp>
      <p:sp>
        <p:nvSpPr>
          <p:cNvPr id="89" name="Content Placeholder 1">
            <a:extLst>
              <a:ext uri="{FF2B5EF4-FFF2-40B4-BE49-F238E27FC236}">
                <a16:creationId xmlns:a16="http://schemas.microsoft.com/office/drawing/2014/main" id="{B2398A80-FF90-46CE-80D5-8AFD7E3E89DA}"/>
              </a:ext>
            </a:extLst>
          </p:cNvPr>
          <p:cNvSpPr txBox="1">
            <a:spLocks/>
          </p:cNvSpPr>
          <p:nvPr/>
        </p:nvSpPr>
        <p:spPr bwMode="auto">
          <a:xfrm>
            <a:off x="3305799" y="1241254"/>
            <a:ext cx="804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800" b="0" dirty="0">
                <a:ea typeface="微软雅黑" panose="020B0503020204020204" pitchFamily="34" charset="-122"/>
                <a:cs typeface="Arial" panose="020B0604020202020204" pitchFamily="34" charset="0"/>
              </a:rPr>
              <a:t>RH process for PFC: cut pipe </a:t>
            </a:r>
            <a:r>
              <a:rPr lang="zh-CN" altLang="en-US" sz="1800" b="0" dirty="0">
                <a:ea typeface="微软雅黑" panose="020B0503020204020204" pitchFamily="34" charset="-122"/>
                <a:cs typeface="Arial" panose="020B0604020202020204" pitchFamily="34" charset="0"/>
              </a:rPr>
              <a:t>→ </a:t>
            </a:r>
            <a:r>
              <a:rPr lang="en-US" altLang="zh-CN" sz="1800" b="0" dirty="0">
                <a:ea typeface="微软雅黑" panose="020B0503020204020204" pitchFamily="34" charset="-122"/>
                <a:cs typeface="Arial" panose="020B0604020202020204" pitchFamily="34" charset="0"/>
              </a:rPr>
              <a:t>remove bolts </a:t>
            </a:r>
            <a:r>
              <a:rPr lang="zh-CN" altLang="en-US" sz="1800" b="0" dirty="0">
                <a:ea typeface="微软雅黑" panose="020B0503020204020204" pitchFamily="34" charset="-122"/>
                <a:cs typeface="Arial" panose="020B0604020202020204" pitchFamily="34" charset="0"/>
              </a:rPr>
              <a:t>→ </a:t>
            </a:r>
            <a:r>
              <a:rPr lang="en-US" altLang="zh-CN" sz="1800" b="0" dirty="0">
                <a:ea typeface="微软雅黑" panose="020B0503020204020204" pitchFamily="34" charset="-122"/>
                <a:cs typeface="Arial" panose="020B0604020202020204" pitchFamily="34" charset="0"/>
              </a:rPr>
              <a:t>grab PFC </a:t>
            </a:r>
            <a:r>
              <a:rPr lang="zh-CN" altLang="en-US" sz="1800" b="0" dirty="0">
                <a:ea typeface="微软雅黑" panose="020B0503020204020204" pitchFamily="34" charset="-122"/>
                <a:cs typeface="Arial" panose="020B0604020202020204" pitchFamily="34" charset="0"/>
              </a:rPr>
              <a:t>→ </a:t>
            </a:r>
            <a:r>
              <a:rPr lang="en-US" altLang="zh-CN" sz="1800" b="0" dirty="0">
                <a:ea typeface="微软雅黑" panose="020B0503020204020204" pitchFamily="34" charset="-122"/>
                <a:cs typeface="Arial" panose="020B0604020202020204" pitchFamily="34" charset="0"/>
              </a:rPr>
              <a:t>move PFC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33E290F7-195C-4B19-9D49-85423028BA90}"/>
              </a:ext>
            </a:extLst>
          </p:cNvPr>
          <p:cNvSpPr/>
          <p:nvPr/>
        </p:nvSpPr>
        <p:spPr>
          <a:xfrm>
            <a:off x="788094" y="1632573"/>
            <a:ext cx="4625230" cy="4955717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>
              <a:ea typeface="微软雅黑" panose="020B0503020204020204" pitchFamily="34" charset="-122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D6996376-857B-482F-8A30-1786CA727490}"/>
              </a:ext>
            </a:extLst>
          </p:cNvPr>
          <p:cNvSpPr txBox="1"/>
          <p:nvPr/>
        </p:nvSpPr>
        <p:spPr>
          <a:xfrm>
            <a:off x="788094" y="1667566"/>
            <a:ext cx="2925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3333FF"/>
                </a:solidFill>
              </a:rPr>
              <a:t>PFCs bolts and pipe covers </a:t>
            </a:r>
            <a:endParaRPr lang="zh-CN" altLang="en-US" sz="1400" b="1" dirty="0">
              <a:solidFill>
                <a:srgbClr val="3333FF"/>
              </a:solidFill>
            </a:endParaRP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6745B24D-40AC-45AD-ABB6-319CEA8FA583}"/>
              </a:ext>
            </a:extLst>
          </p:cNvPr>
          <p:cNvGrpSpPr/>
          <p:nvPr/>
        </p:nvGrpSpPr>
        <p:grpSpPr>
          <a:xfrm>
            <a:off x="1033330" y="4277173"/>
            <a:ext cx="1598048" cy="2063015"/>
            <a:chOff x="723901" y="1851694"/>
            <a:chExt cx="1598048" cy="2063015"/>
          </a:xfrm>
        </p:grpSpPr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CADEA4D1-1D50-448D-8018-33244F611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9" r="6687"/>
            <a:stretch/>
          </p:blipFill>
          <p:spPr>
            <a:xfrm>
              <a:off x="723901" y="2302262"/>
              <a:ext cx="1598048" cy="957491"/>
            </a:xfrm>
            <a:prstGeom prst="rect">
              <a:avLst/>
            </a:prstGeom>
          </p:spPr>
        </p:pic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D9C741B4-5E9E-4098-9C16-A35AED8AE00E}"/>
                </a:ext>
              </a:extLst>
            </p:cNvPr>
            <p:cNvSpPr txBox="1"/>
            <p:nvPr/>
          </p:nvSpPr>
          <p:spPr>
            <a:xfrm>
              <a:off x="1002982" y="3435824"/>
              <a:ext cx="6039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ea typeface="微软雅黑" panose="020B0503020204020204" pitchFamily="34" charset="-122"/>
                </a:rPr>
                <a:t>M30</a:t>
              </a:r>
              <a:endParaRPr lang="zh-CN" altLang="en-US" sz="1200" dirty="0">
                <a:ea typeface="微软雅黑" panose="020B0503020204020204" pitchFamily="34" charset="-122"/>
              </a:endParaRPr>
            </a:p>
          </p:txBody>
        </p:sp>
        <p:cxnSp>
          <p:nvCxnSpPr>
            <p:cNvPr id="95" name="直接箭头连接符 94">
              <a:extLst>
                <a:ext uri="{FF2B5EF4-FFF2-40B4-BE49-F238E27FC236}">
                  <a16:creationId xmlns:a16="http://schemas.microsoft.com/office/drawing/2014/main" id="{66E72AF3-55CE-4D67-92EB-1E60510BA9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5589" y="3094124"/>
              <a:ext cx="49357" cy="360873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箭头连接符 95">
              <a:extLst>
                <a:ext uri="{FF2B5EF4-FFF2-40B4-BE49-F238E27FC236}">
                  <a16:creationId xmlns:a16="http://schemas.microsoft.com/office/drawing/2014/main" id="{C924CD4F-BB17-4A79-9ACC-2F16EB1535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1080" y="3085427"/>
              <a:ext cx="505347" cy="36957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C3E9B4D6-448E-41E0-B0F1-8ED4EF22A4A7}"/>
                </a:ext>
              </a:extLst>
            </p:cNvPr>
            <p:cNvSpPr txBox="1"/>
            <p:nvPr/>
          </p:nvSpPr>
          <p:spPr>
            <a:xfrm>
              <a:off x="960080" y="1851694"/>
              <a:ext cx="12243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ea typeface="微软雅黑" panose="020B0503020204020204" pitchFamily="34" charset="-122"/>
                </a:rPr>
                <a:t>Pipe cover</a:t>
              </a:r>
              <a:endParaRPr lang="zh-CN" altLang="en-US" sz="1200" dirty="0">
                <a:ea typeface="微软雅黑" panose="020B0503020204020204" pitchFamily="34" charset="-122"/>
              </a:endParaRPr>
            </a:p>
          </p:txBody>
        </p:sp>
        <p:cxnSp>
          <p:nvCxnSpPr>
            <p:cNvPr id="98" name="直接箭头连接符 97">
              <a:extLst>
                <a:ext uri="{FF2B5EF4-FFF2-40B4-BE49-F238E27FC236}">
                  <a16:creationId xmlns:a16="http://schemas.microsoft.com/office/drawing/2014/main" id="{4879F855-E9DC-4DE9-BF83-7C427BD9E046}"/>
                </a:ext>
              </a:extLst>
            </p:cNvPr>
            <p:cNvCxnSpPr>
              <a:cxnSpLocks/>
            </p:cNvCxnSpPr>
            <p:nvPr/>
          </p:nvCxnSpPr>
          <p:spPr>
            <a:xfrm>
              <a:off x="1425043" y="2152745"/>
              <a:ext cx="60866" cy="399902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55A880F5-641F-4848-A87F-19C6DCAFE1D7}"/>
                </a:ext>
              </a:extLst>
            </p:cNvPr>
            <p:cNvSpPr txBox="1"/>
            <p:nvPr/>
          </p:nvSpPr>
          <p:spPr>
            <a:xfrm>
              <a:off x="1222882" y="3606932"/>
              <a:ext cx="818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00B050"/>
                  </a:solidFill>
                  <a:ea typeface="微软雅黑" panose="020B0503020204020204" pitchFamily="34" charset="-122"/>
                </a:rPr>
                <a:t>Area 1</a:t>
              </a:r>
              <a:endParaRPr lang="zh-CN" altLang="en-US" sz="1400" dirty="0">
                <a:solidFill>
                  <a:srgbClr val="00B05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07" name="文本框 106">
            <a:extLst>
              <a:ext uri="{FF2B5EF4-FFF2-40B4-BE49-F238E27FC236}">
                <a16:creationId xmlns:a16="http://schemas.microsoft.com/office/drawing/2014/main" id="{DCEBA808-3B48-4256-B789-EA7D56489822}"/>
              </a:ext>
            </a:extLst>
          </p:cNvPr>
          <p:cNvSpPr txBox="1"/>
          <p:nvPr/>
        </p:nvSpPr>
        <p:spPr>
          <a:xfrm>
            <a:off x="4837861" y="6656883"/>
            <a:ext cx="1245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ea typeface="微软雅黑" panose="020B0503020204020204" pitchFamily="34" charset="-122"/>
              </a:rPr>
              <a:t>Cross section</a:t>
            </a:r>
            <a:endParaRPr lang="zh-CN" altLang="en-US" sz="1200" dirty="0">
              <a:ea typeface="微软雅黑" panose="020B0503020204020204" pitchFamily="34" charset="-122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F385641F-817A-416B-B30F-D7DEA72D9B08}"/>
              </a:ext>
            </a:extLst>
          </p:cNvPr>
          <p:cNvSpPr txBox="1"/>
          <p:nvPr/>
        </p:nvSpPr>
        <p:spPr>
          <a:xfrm>
            <a:off x="292242" y="3843143"/>
            <a:ext cx="1110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ea typeface="微软雅黑" panose="020B0503020204020204" pitchFamily="34" charset="-122"/>
              </a:rPr>
              <a:t>Pipe cover</a:t>
            </a:r>
            <a:endParaRPr lang="zh-CN" altLang="en-US" sz="1200" dirty="0">
              <a:ea typeface="微软雅黑" panose="020B0503020204020204" pitchFamily="34" charset="-122"/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58F4ED51-A3D5-4900-8F11-B5AA5AD2C000}"/>
              </a:ext>
            </a:extLst>
          </p:cNvPr>
          <p:cNvSpPr txBox="1"/>
          <p:nvPr/>
        </p:nvSpPr>
        <p:spPr>
          <a:xfrm>
            <a:off x="3779877" y="6308390"/>
            <a:ext cx="1077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  <a:ea typeface="微软雅黑" panose="020B0503020204020204" pitchFamily="34" charset="-122"/>
              </a:rPr>
              <a:t>Area 2</a:t>
            </a:r>
            <a:endParaRPr lang="zh-CN" altLang="en-US" sz="1400" dirty="0">
              <a:solidFill>
                <a:srgbClr val="00B050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6E7AA5AE-C9F7-4B76-9FD7-8389002EE7D7}"/>
              </a:ext>
            </a:extLst>
          </p:cNvPr>
          <p:cNvGrpSpPr/>
          <p:nvPr/>
        </p:nvGrpSpPr>
        <p:grpSpPr>
          <a:xfrm>
            <a:off x="5576795" y="1632480"/>
            <a:ext cx="5679588" cy="4968564"/>
            <a:chOff x="5576795" y="1632480"/>
            <a:chExt cx="5679588" cy="4968564"/>
          </a:xfrm>
        </p:grpSpPr>
        <p:pic>
          <p:nvPicPr>
            <p:cNvPr id="111" name="图片 110">
              <a:extLst>
                <a:ext uri="{FF2B5EF4-FFF2-40B4-BE49-F238E27FC236}">
                  <a16:creationId xmlns:a16="http://schemas.microsoft.com/office/drawing/2014/main" id="{02426997-A20C-4AC8-9327-0B37CFC92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664" y="4627941"/>
              <a:ext cx="2300955" cy="1802534"/>
            </a:xfrm>
            <a:prstGeom prst="rect">
              <a:avLst/>
            </a:prstGeom>
          </p:spPr>
        </p:pic>
        <p:pic>
          <p:nvPicPr>
            <p:cNvPr id="112" name="图片 111">
              <a:extLst>
                <a:ext uri="{FF2B5EF4-FFF2-40B4-BE49-F238E27FC236}">
                  <a16:creationId xmlns:a16="http://schemas.microsoft.com/office/drawing/2014/main" id="{2F594537-DF7F-4323-8729-8A60D2B1F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2"/>
            <a:stretch/>
          </p:blipFill>
          <p:spPr>
            <a:xfrm>
              <a:off x="8745208" y="4494830"/>
              <a:ext cx="2257910" cy="2002591"/>
            </a:xfrm>
            <a:prstGeom prst="rect">
              <a:avLst/>
            </a:prstGeom>
          </p:spPr>
        </p:pic>
        <p:pic>
          <p:nvPicPr>
            <p:cNvPr id="113" name="图片 112">
              <a:extLst>
                <a:ext uri="{FF2B5EF4-FFF2-40B4-BE49-F238E27FC236}">
                  <a16:creationId xmlns:a16="http://schemas.microsoft.com/office/drawing/2014/main" id="{B0D6A1E4-74AF-4197-BFAB-8D79F86E0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7903" y="2332899"/>
              <a:ext cx="1718449" cy="1865901"/>
            </a:xfrm>
            <a:prstGeom prst="rect">
              <a:avLst/>
            </a:prstGeom>
          </p:spPr>
        </p:pic>
        <p:pic>
          <p:nvPicPr>
            <p:cNvPr id="114" name="图片 113">
              <a:extLst>
                <a:ext uri="{FF2B5EF4-FFF2-40B4-BE49-F238E27FC236}">
                  <a16:creationId xmlns:a16="http://schemas.microsoft.com/office/drawing/2014/main" id="{FC92E86D-2AD0-4CCB-A545-6468ADA15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40"/>
            <a:stretch/>
          </p:blipFill>
          <p:spPr>
            <a:xfrm>
              <a:off x="6003504" y="2278996"/>
              <a:ext cx="1724051" cy="1840243"/>
            </a:xfrm>
            <a:prstGeom prst="rect">
              <a:avLst/>
            </a:prstGeom>
          </p:spPr>
        </p:pic>
        <p:cxnSp>
          <p:nvCxnSpPr>
            <p:cNvPr id="115" name="直接箭头连接符 114">
              <a:extLst>
                <a:ext uri="{FF2B5EF4-FFF2-40B4-BE49-F238E27FC236}">
                  <a16:creationId xmlns:a16="http://schemas.microsoft.com/office/drawing/2014/main" id="{72DB44E9-7A6F-4C09-90E6-7A7E431646B8}"/>
                </a:ext>
              </a:extLst>
            </p:cNvPr>
            <p:cNvCxnSpPr>
              <a:cxnSpLocks/>
            </p:cNvCxnSpPr>
            <p:nvPr/>
          </p:nvCxnSpPr>
          <p:spPr>
            <a:xfrm>
              <a:off x="6576170" y="2223935"/>
              <a:ext cx="411280" cy="1562779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B374B04A-C76B-4EAE-99B0-4E0CE0B7E0EB}"/>
                </a:ext>
              </a:extLst>
            </p:cNvPr>
            <p:cNvCxnSpPr>
              <a:cxnSpLocks/>
            </p:cNvCxnSpPr>
            <p:nvPr/>
          </p:nvCxnSpPr>
          <p:spPr>
            <a:xfrm>
              <a:off x="6294894" y="2370572"/>
              <a:ext cx="696310" cy="0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EDA22560-0EA6-4A0C-93CF-0C6C734DBAF7}"/>
                </a:ext>
              </a:extLst>
            </p:cNvPr>
            <p:cNvCxnSpPr>
              <a:cxnSpLocks/>
            </p:cNvCxnSpPr>
            <p:nvPr/>
          </p:nvCxnSpPr>
          <p:spPr>
            <a:xfrm>
              <a:off x="6318211" y="2572580"/>
              <a:ext cx="659675" cy="0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D9501024-61EA-4349-941E-F827234515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0921" y="3215587"/>
              <a:ext cx="36503" cy="154272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B637E9D8-5070-4A29-A9DF-28B7B43F89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8390" y="3287458"/>
              <a:ext cx="46516" cy="196599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箭头连接符 119">
              <a:extLst>
                <a:ext uri="{FF2B5EF4-FFF2-40B4-BE49-F238E27FC236}">
                  <a16:creationId xmlns:a16="http://schemas.microsoft.com/office/drawing/2014/main" id="{560ADDD2-1312-4158-9CBA-96E389BF4783}"/>
                </a:ext>
              </a:extLst>
            </p:cNvPr>
            <p:cNvCxnSpPr/>
            <p:nvPr/>
          </p:nvCxnSpPr>
          <p:spPr>
            <a:xfrm>
              <a:off x="6891714" y="2206148"/>
              <a:ext cx="0" cy="164424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箭头连接符 203">
              <a:extLst>
                <a:ext uri="{FF2B5EF4-FFF2-40B4-BE49-F238E27FC236}">
                  <a16:creationId xmlns:a16="http://schemas.microsoft.com/office/drawing/2014/main" id="{B983CD55-5823-4B10-BC7F-92D108E026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8395" y="2572580"/>
              <a:ext cx="0" cy="14545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箭头连接符 204">
              <a:extLst>
                <a:ext uri="{FF2B5EF4-FFF2-40B4-BE49-F238E27FC236}">
                  <a16:creationId xmlns:a16="http://schemas.microsoft.com/office/drawing/2014/main" id="{03D26C2C-793A-4275-9AAD-FC3092A39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7689" y="3219893"/>
              <a:ext cx="180980" cy="44155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箭头连接符 205">
              <a:extLst>
                <a:ext uri="{FF2B5EF4-FFF2-40B4-BE49-F238E27FC236}">
                  <a16:creationId xmlns:a16="http://schemas.microsoft.com/office/drawing/2014/main" id="{B3AA91D3-BF38-43F0-BE17-C1BA479DA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62738" y="3373583"/>
              <a:ext cx="168043" cy="43511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文本框 206">
              <a:extLst>
                <a:ext uri="{FF2B5EF4-FFF2-40B4-BE49-F238E27FC236}">
                  <a16:creationId xmlns:a16="http://schemas.microsoft.com/office/drawing/2014/main" id="{B420C283-92C3-4B2C-9152-F44CB938DA1A}"/>
                </a:ext>
              </a:extLst>
            </p:cNvPr>
            <p:cNvSpPr txBox="1"/>
            <p:nvPr/>
          </p:nvSpPr>
          <p:spPr>
            <a:xfrm>
              <a:off x="7623168" y="3591459"/>
              <a:ext cx="3433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00B050"/>
                  </a:solidFill>
                  <a:ea typeface="微软雅黑" panose="020B0503020204020204" pitchFamily="34" charset="-122"/>
                </a:rPr>
                <a:t>85</a:t>
              </a:r>
              <a:endParaRPr lang="zh-CN" altLang="en-US" sz="1000" dirty="0">
                <a:solidFill>
                  <a:srgbClr val="00B05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08" name="文本框 207">
              <a:extLst>
                <a:ext uri="{FF2B5EF4-FFF2-40B4-BE49-F238E27FC236}">
                  <a16:creationId xmlns:a16="http://schemas.microsoft.com/office/drawing/2014/main" id="{2ABE987C-8ABE-425E-9F65-BADD33E7145D}"/>
                </a:ext>
              </a:extLst>
            </p:cNvPr>
            <p:cNvSpPr txBox="1"/>
            <p:nvPr/>
          </p:nvSpPr>
          <p:spPr>
            <a:xfrm>
              <a:off x="6824869" y="2366313"/>
              <a:ext cx="4961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00B050"/>
                  </a:solidFill>
                  <a:ea typeface="微软雅黑" panose="020B0503020204020204" pitchFamily="34" charset="-122"/>
                </a:rPr>
                <a:t>116</a:t>
              </a:r>
              <a:endParaRPr lang="zh-CN" altLang="en-US" sz="1000" dirty="0">
                <a:solidFill>
                  <a:srgbClr val="00B050"/>
                </a:solidFill>
                <a:ea typeface="微软雅黑" panose="020B0503020204020204" pitchFamily="34" charset="-122"/>
              </a:endParaRPr>
            </a:p>
          </p:txBody>
        </p:sp>
        <p:cxnSp>
          <p:nvCxnSpPr>
            <p:cNvPr id="209" name="直接连接符 208">
              <a:extLst>
                <a:ext uri="{FF2B5EF4-FFF2-40B4-BE49-F238E27FC236}">
                  <a16:creationId xmlns:a16="http://schemas.microsoft.com/office/drawing/2014/main" id="{E97FC6CD-97E3-4C4F-A406-58A81F5D10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9784" y="2525731"/>
              <a:ext cx="0" cy="117459"/>
            </a:xfrm>
            <a:prstGeom prst="line">
              <a:avLst/>
            </a:prstGeom>
            <a:ln w="9525">
              <a:solidFill>
                <a:srgbClr val="FFFF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>
              <a:extLst>
                <a:ext uri="{FF2B5EF4-FFF2-40B4-BE49-F238E27FC236}">
                  <a16:creationId xmlns:a16="http://schemas.microsoft.com/office/drawing/2014/main" id="{AF223B2F-BF0A-4E65-B46C-C2D6790F57AD}"/>
                </a:ext>
              </a:extLst>
            </p:cNvPr>
            <p:cNvCxnSpPr>
              <a:cxnSpLocks/>
            </p:cNvCxnSpPr>
            <p:nvPr/>
          </p:nvCxnSpPr>
          <p:spPr>
            <a:xfrm>
              <a:off x="7072942" y="3791992"/>
              <a:ext cx="734674" cy="0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>
              <a:extLst>
                <a:ext uri="{FF2B5EF4-FFF2-40B4-BE49-F238E27FC236}">
                  <a16:creationId xmlns:a16="http://schemas.microsoft.com/office/drawing/2014/main" id="{1408E39D-290F-4482-9081-339708EECDA7}"/>
                </a:ext>
              </a:extLst>
            </p:cNvPr>
            <p:cNvCxnSpPr>
              <a:cxnSpLocks/>
            </p:cNvCxnSpPr>
            <p:nvPr/>
          </p:nvCxnSpPr>
          <p:spPr>
            <a:xfrm>
              <a:off x="7129623" y="3634672"/>
              <a:ext cx="659675" cy="0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箭头连接符 211">
              <a:extLst>
                <a:ext uri="{FF2B5EF4-FFF2-40B4-BE49-F238E27FC236}">
                  <a16:creationId xmlns:a16="http://schemas.microsoft.com/office/drawing/2014/main" id="{D6740D58-98BF-4995-A71F-6B922004F601}"/>
                </a:ext>
              </a:extLst>
            </p:cNvPr>
            <p:cNvCxnSpPr/>
            <p:nvPr/>
          </p:nvCxnSpPr>
          <p:spPr>
            <a:xfrm>
              <a:off x="7772467" y="3470248"/>
              <a:ext cx="0" cy="164424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箭头连接符 212">
              <a:extLst>
                <a:ext uri="{FF2B5EF4-FFF2-40B4-BE49-F238E27FC236}">
                  <a16:creationId xmlns:a16="http://schemas.microsoft.com/office/drawing/2014/main" id="{D7F5223B-07C3-4C32-91E3-A7F1580D66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8418" y="3791992"/>
              <a:ext cx="0" cy="14545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文本框 213">
              <a:extLst>
                <a:ext uri="{FF2B5EF4-FFF2-40B4-BE49-F238E27FC236}">
                  <a16:creationId xmlns:a16="http://schemas.microsoft.com/office/drawing/2014/main" id="{8B92540B-B5F2-4E5C-BDEC-C2140EC59532}"/>
                </a:ext>
              </a:extLst>
            </p:cNvPr>
            <p:cNvSpPr txBox="1"/>
            <p:nvPr/>
          </p:nvSpPr>
          <p:spPr>
            <a:xfrm rot="20901888">
              <a:off x="6788347" y="3160799"/>
              <a:ext cx="4830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00B050"/>
                  </a:solidFill>
                  <a:ea typeface="微软雅黑" panose="020B0503020204020204" pitchFamily="34" charset="-122"/>
                </a:rPr>
                <a:t>193</a:t>
              </a:r>
              <a:endParaRPr lang="zh-CN" altLang="en-US" sz="1000" dirty="0">
                <a:solidFill>
                  <a:srgbClr val="00B050"/>
                </a:solidFill>
                <a:ea typeface="微软雅黑" panose="020B0503020204020204" pitchFamily="34" charset="-122"/>
              </a:endParaRPr>
            </a:p>
          </p:txBody>
        </p:sp>
        <p:cxnSp>
          <p:nvCxnSpPr>
            <p:cNvPr id="215" name="直接连接符 214">
              <a:extLst>
                <a:ext uri="{FF2B5EF4-FFF2-40B4-BE49-F238E27FC236}">
                  <a16:creationId xmlns:a16="http://schemas.microsoft.com/office/drawing/2014/main" id="{35513E77-2A47-42C6-97D5-5E131E145D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83828" y="2238955"/>
              <a:ext cx="3183" cy="534081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>
              <a:extLst>
                <a:ext uri="{FF2B5EF4-FFF2-40B4-BE49-F238E27FC236}">
                  <a16:creationId xmlns:a16="http://schemas.microsoft.com/office/drawing/2014/main" id="{834AC9C9-D0A3-4CDD-9CA7-B528EA94D4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4595" y="2259159"/>
              <a:ext cx="4866" cy="317329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箭头连接符 216">
              <a:extLst>
                <a:ext uri="{FF2B5EF4-FFF2-40B4-BE49-F238E27FC236}">
                  <a16:creationId xmlns:a16="http://schemas.microsoft.com/office/drawing/2014/main" id="{B263C8E9-1211-46EC-B07F-41B15DE929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7012" y="2298616"/>
              <a:ext cx="215461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箭头连接符 217">
              <a:extLst>
                <a:ext uri="{FF2B5EF4-FFF2-40B4-BE49-F238E27FC236}">
                  <a16:creationId xmlns:a16="http://schemas.microsoft.com/office/drawing/2014/main" id="{2D99F949-9F5B-41A6-961E-83714080AC26}"/>
                </a:ext>
              </a:extLst>
            </p:cNvPr>
            <p:cNvCxnSpPr>
              <a:cxnSpLocks/>
            </p:cNvCxnSpPr>
            <p:nvPr/>
          </p:nvCxnSpPr>
          <p:spPr>
            <a:xfrm>
              <a:off x="6342097" y="2298616"/>
              <a:ext cx="16736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文本框 218">
              <a:extLst>
                <a:ext uri="{FF2B5EF4-FFF2-40B4-BE49-F238E27FC236}">
                  <a16:creationId xmlns:a16="http://schemas.microsoft.com/office/drawing/2014/main" id="{091781BA-744D-4933-B494-4D8150BE2D3A}"/>
                </a:ext>
              </a:extLst>
            </p:cNvPr>
            <p:cNvSpPr txBox="1"/>
            <p:nvPr/>
          </p:nvSpPr>
          <p:spPr>
            <a:xfrm>
              <a:off x="6916883" y="2157325"/>
              <a:ext cx="4961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00B050"/>
                  </a:solidFill>
                  <a:ea typeface="微软雅黑" panose="020B0503020204020204" pitchFamily="34" charset="-122"/>
                </a:rPr>
                <a:t>120</a:t>
              </a:r>
              <a:endParaRPr lang="zh-CN" altLang="en-US" sz="1000" dirty="0">
                <a:solidFill>
                  <a:srgbClr val="00B050"/>
                </a:solidFill>
                <a:ea typeface="微软雅黑" panose="020B0503020204020204" pitchFamily="34" charset="-122"/>
              </a:endParaRPr>
            </a:p>
          </p:txBody>
        </p:sp>
        <p:cxnSp>
          <p:nvCxnSpPr>
            <p:cNvPr id="220" name="直接箭头连接符 219">
              <a:extLst>
                <a:ext uri="{FF2B5EF4-FFF2-40B4-BE49-F238E27FC236}">
                  <a16:creationId xmlns:a16="http://schemas.microsoft.com/office/drawing/2014/main" id="{00924973-2623-4B40-A3B5-88991BBBFB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15362" y="2223935"/>
              <a:ext cx="58002" cy="360526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>
              <a:extLst>
                <a:ext uri="{FF2B5EF4-FFF2-40B4-BE49-F238E27FC236}">
                  <a16:creationId xmlns:a16="http://schemas.microsoft.com/office/drawing/2014/main" id="{F95A347F-1E4F-4DFC-8EF2-AF7686F477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91224" y="3788425"/>
              <a:ext cx="187595" cy="1"/>
            </a:xfrm>
            <a:prstGeom prst="line">
              <a:avLst/>
            </a:prstGeom>
            <a:ln w="9525">
              <a:solidFill>
                <a:srgbClr val="FFFF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文本框 221">
              <a:extLst>
                <a:ext uri="{FF2B5EF4-FFF2-40B4-BE49-F238E27FC236}">
                  <a16:creationId xmlns:a16="http://schemas.microsoft.com/office/drawing/2014/main" id="{1E7F2217-8DD9-4FA5-95C5-0625A70E7812}"/>
                </a:ext>
              </a:extLst>
            </p:cNvPr>
            <p:cNvSpPr txBox="1"/>
            <p:nvPr/>
          </p:nvSpPr>
          <p:spPr>
            <a:xfrm>
              <a:off x="5794709" y="1910245"/>
              <a:ext cx="2284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Cutting pipe</a:t>
              </a:r>
              <a:r>
                <a:rPr lang="zh-CN" altLang="en-US" sz="1200" dirty="0"/>
                <a:t>（</a:t>
              </a:r>
              <a:r>
                <a:rPr lang="el-GR" altLang="zh-CN" sz="1200" dirty="0"/>
                <a:t>Φ</a:t>
              </a:r>
              <a:r>
                <a:rPr lang="en-US" altLang="zh-CN" sz="1200" dirty="0"/>
                <a:t>51x3</a:t>
              </a:r>
              <a:r>
                <a:rPr lang="zh-CN" altLang="en-US" sz="1200" dirty="0"/>
                <a:t>）</a:t>
              </a:r>
            </a:p>
          </p:txBody>
        </p:sp>
        <p:grpSp>
          <p:nvGrpSpPr>
            <p:cNvPr id="223" name="组合 222">
              <a:extLst>
                <a:ext uri="{FF2B5EF4-FFF2-40B4-BE49-F238E27FC236}">
                  <a16:creationId xmlns:a16="http://schemas.microsoft.com/office/drawing/2014/main" id="{2953E3AB-F015-44B7-871A-6C01641CE80F}"/>
                </a:ext>
              </a:extLst>
            </p:cNvPr>
            <p:cNvGrpSpPr/>
            <p:nvPr/>
          </p:nvGrpSpPr>
          <p:grpSpPr>
            <a:xfrm>
              <a:off x="6999054" y="4783880"/>
              <a:ext cx="857150" cy="535446"/>
              <a:chOff x="6214408" y="5101891"/>
              <a:chExt cx="693660" cy="495702"/>
            </a:xfrm>
          </p:grpSpPr>
          <p:sp>
            <p:nvSpPr>
              <p:cNvPr id="244" name="文本框 243">
                <a:extLst>
                  <a:ext uri="{FF2B5EF4-FFF2-40B4-BE49-F238E27FC236}">
                    <a16:creationId xmlns:a16="http://schemas.microsoft.com/office/drawing/2014/main" id="{EDB8E504-43A4-4F21-830C-1733FACAB927}"/>
                  </a:ext>
                </a:extLst>
              </p:cNvPr>
              <p:cNvSpPr txBox="1"/>
              <p:nvPr/>
            </p:nvSpPr>
            <p:spPr>
              <a:xfrm>
                <a:off x="6214408" y="5101891"/>
                <a:ext cx="693660" cy="256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ea typeface="微软雅黑" panose="020B0503020204020204" pitchFamily="34" charset="-122"/>
                  </a:rPr>
                  <a:t>160mm</a:t>
                </a:r>
                <a:endParaRPr lang="zh-CN" altLang="en-US" sz="1200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45" name="右箭头 3">
                <a:extLst>
                  <a:ext uri="{FF2B5EF4-FFF2-40B4-BE49-F238E27FC236}">
                    <a16:creationId xmlns:a16="http://schemas.microsoft.com/office/drawing/2014/main" id="{DEA44175-EDBA-4EF9-BA62-A28FBA040AB2}"/>
                  </a:ext>
                </a:extLst>
              </p:cNvPr>
              <p:cNvSpPr/>
              <p:nvPr/>
            </p:nvSpPr>
            <p:spPr>
              <a:xfrm rot="10800000" flipH="1">
                <a:off x="6330147" y="5373164"/>
                <a:ext cx="150905" cy="224429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4" name="文本框 223">
              <a:extLst>
                <a:ext uri="{FF2B5EF4-FFF2-40B4-BE49-F238E27FC236}">
                  <a16:creationId xmlns:a16="http://schemas.microsoft.com/office/drawing/2014/main" id="{B9BBFED9-DEC5-4268-BBAD-F1E6017055A6}"/>
                </a:ext>
              </a:extLst>
            </p:cNvPr>
            <p:cNvSpPr txBox="1"/>
            <p:nvPr/>
          </p:nvSpPr>
          <p:spPr>
            <a:xfrm>
              <a:off x="5794709" y="4310233"/>
              <a:ext cx="20692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err="1"/>
                <a:t>IVT&amp;Dome</a:t>
              </a:r>
              <a:r>
                <a:rPr lang="en-US" altLang="zh-CN" sz="1200" dirty="0"/>
                <a:t> moving</a:t>
              </a:r>
              <a:endParaRPr lang="zh-CN" altLang="en-US" sz="1200" dirty="0"/>
            </a:p>
          </p:txBody>
        </p:sp>
        <p:sp>
          <p:nvSpPr>
            <p:cNvPr id="225" name="文本框 224">
              <a:extLst>
                <a:ext uri="{FF2B5EF4-FFF2-40B4-BE49-F238E27FC236}">
                  <a16:creationId xmlns:a16="http://schemas.microsoft.com/office/drawing/2014/main" id="{87AC4B84-F93A-4A4C-82C4-AB8A92EE0B8E}"/>
                </a:ext>
              </a:extLst>
            </p:cNvPr>
            <p:cNvSpPr txBox="1"/>
            <p:nvPr/>
          </p:nvSpPr>
          <p:spPr>
            <a:xfrm>
              <a:off x="5613802" y="1632480"/>
              <a:ext cx="351421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 err="1">
                  <a:solidFill>
                    <a:srgbClr val="3333FF"/>
                  </a:solidFill>
                </a:rPr>
                <a:t>IVT&amp;Dome</a:t>
              </a:r>
              <a:r>
                <a:rPr lang="en-US" altLang="zh-CN" sz="1400" b="1" dirty="0">
                  <a:solidFill>
                    <a:srgbClr val="3333FF"/>
                  </a:solidFill>
                </a:rPr>
                <a:t> removal procedure</a:t>
              </a:r>
              <a:endParaRPr lang="zh-CN" altLang="en-US" sz="1400" b="1" dirty="0">
                <a:solidFill>
                  <a:srgbClr val="3333FF"/>
                </a:solidFill>
              </a:endParaRPr>
            </a:p>
          </p:txBody>
        </p:sp>
        <p:sp>
          <p:nvSpPr>
            <p:cNvPr id="226" name="矩形 225">
              <a:extLst>
                <a:ext uri="{FF2B5EF4-FFF2-40B4-BE49-F238E27FC236}">
                  <a16:creationId xmlns:a16="http://schemas.microsoft.com/office/drawing/2014/main" id="{D4E19694-20E8-4451-9126-F5194154DE7A}"/>
                </a:ext>
              </a:extLst>
            </p:cNvPr>
            <p:cNvSpPr/>
            <p:nvPr/>
          </p:nvSpPr>
          <p:spPr>
            <a:xfrm>
              <a:off x="5576795" y="1645327"/>
              <a:ext cx="5679588" cy="49557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227" name="右箭头 3">
              <a:extLst>
                <a:ext uri="{FF2B5EF4-FFF2-40B4-BE49-F238E27FC236}">
                  <a16:creationId xmlns:a16="http://schemas.microsoft.com/office/drawing/2014/main" id="{5A464512-A79D-4B0F-B0D6-BCA424EB42DF}"/>
                </a:ext>
              </a:extLst>
            </p:cNvPr>
            <p:cNvSpPr/>
            <p:nvPr/>
          </p:nvSpPr>
          <p:spPr>
            <a:xfrm>
              <a:off x="8284303" y="2815564"/>
              <a:ext cx="206349" cy="30444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228" name="箭头: 右 227">
              <a:extLst>
                <a:ext uri="{FF2B5EF4-FFF2-40B4-BE49-F238E27FC236}">
                  <a16:creationId xmlns:a16="http://schemas.microsoft.com/office/drawing/2014/main" id="{83E7D790-F0A5-4BD4-B454-6ABCA823D8A3}"/>
                </a:ext>
              </a:extLst>
            </p:cNvPr>
            <p:cNvSpPr/>
            <p:nvPr/>
          </p:nvSpPr>
          <p:spPr>
            <a:xfrm rot="16200000">
              <a:off x="10084666" y="4925189"/>
              <a:ext cx="129895" cy="215619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229" name="文本框 228">
              <a:extLst>
                <a:ext uri="{FF2B5EF4-FFF2-40B4-BE49-F238E27FC236}">
                  <a16:creationId xmlns:a16="http://schemas.microsoft.com/office/drawing/2014/main" id="{0F67EDDF-3BCB-43B5-9A35-ED6A1760A9E1}"/>
                </a:ext>
              </a:extLst>
            </p:cNvPr>
            <p:cNvSpPr txBox="1"/>
            <p:nvPr/>
          </p:nvSpPr>
          <p:spPr>
            <a:xfrm>
              <a:off x="8647903" y="4252707"/>
              <a:ext cx="13955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err="1"/>
                <a:t>IVT&amp;Dome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lifting</a:t>
              </a:r>
              <a:endParaRPr lang="zh-CN" altLang="en-US" sz="1200" dirty="0"/>
            </a:p>
          </p:txBody>
        </p:sp>
        <p:pic>
          <p:nvPicPr>
            <p:cNvPr id="230" name="图片 229">
              <a:extLst>
                <a:ext uri="{FF2B5EF4-FFF2-40B4-BE49-F238E27FC236}">
                  <a16:creationId xmlns:a16="http://schemas.microsoft.com/office/drawing/2014/main" id="{F8BAE0B3-6F9A-4335-8B57-971017A8F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6820" y="2756727"/>
              <a:ext cx="349374" cy="378607"/>
            </a:xfrm>
            <a:prstGeom prst="rect">
              <a:avLst/>
            </a:prstGeom>
          </p:spPr>
        </p:pic>
        <p:cxnSp>
          <p:nvCxnSpPr>
            <p:cNvPr id="231" name="直接箭头连接符 230">
              <a:extLst>
                <a:ext uri="{FF2B5EF4-FFF2-40B4-BE49-F238E27FC236}">
                  <a16:creationId xmlns:a16="http://schemas.microsoft.com/office/drawing/2014/main" id="{CD358AAD-420C-4088-B480-49D10BB21C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84147" y="2741870"/>
              <a:ext cx="474411" cy="279606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箭头连接符 231">
              <a:extLst>
                <a:ext uri="{FF2B5EF4-FFF2-40B4-BE49-F238E27FC236}">
                  <a16:creationId xmlns:a16="http://schemas.microsoft.com/office/drawing/2014/main" id="{DFE3FDC0-3F79-457D-B96F-4C52C85B3E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92312" y="2735443"/>
              <a:ext cx="387009" cy="135564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接箭头连接符 232">
              <a:extLst>
                <a:ext uri="{FF2B5EF4-FFF2-40B4-BE49-F238E27FC236}">
                  <a16:creationId xmlns:a16="http://schemas.microsoft.com/office/drawing/2014/main" id="{6D214228-1E8D-47E9-9AE4-A71FBD134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80660" y="2728202"/>
              <a:ext cx="504287" cy="607272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箭头连接符 233">
              <a:extLst>
                <a:ext uri="{FF2B5EF4-FFF2-40B4-BE49-F238E27FC236}">
                  <a16:creationId xmlns:a16="http://schemas.microsoft.com/office/drawing/2014/main" id="{77A3FABA-0334-491E-A6DB-8D30135EFA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8662" y="2741870"/>
              <a:ext cx="426638" cy="454294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椭圆 234">
              <a:extLst>
                <a:ext uri="{FF2B5EF4-FFF2-40B4-BE49-F238E27FC236}">
                  <a16:creationId xmlns:a16="http://schemas.microsoft.com/office/drawing/2014/main" id="{8E7467A6-4C13-442A-AD36-5B8E05FC6D6C}"/>
                </a:ext>
              </a:extLst>
            </p:cNvPr>
            <p:cNvSpPr/>
            <p:nvPr/>
          </p:nvSpPr>
          <p:spPr>
            <a:xfrm>
              <a:off x="9421058" y="3519952"/>
              <a:ext cx="289268" cy="258885"/>
            </a:xfrm>
            <a:prstGeom prst="ellipse">
              <a:avLst/>
            </a:prstGeom>
            <a:noFill/>
            <a:ln w="22225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cxnSp>
          <p:nvCxnSpPr>
            <p:cNvPr id="236" name="直接箭头连接符 235">
              <a:extLst>
                <a:ext uri="{FF2B5EF4-FFF2-40B4-BE49-F238E27FC236}">
                  <a16:creationId xmlns:a16="http://schemas.microsoft.com/office/drawing/2014/main" id="{245D5B68-BE83-42F8-AA03-D6B17293BF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7257" y="3424862"/>
              <a:ext cx="649095" cy="235769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文本框 236">
              <a:extLst>
                <a:ext uri="{FF2B5EF4-FFF2-40B4-BE49-F238E27FC236}">
                  <a16:creationId xmlns:a16="http://schemas.microsoft.com/office/drawing/2014/main" id="{27CB1389-BC3E-42FD-A972-55FD8A09CF2D}"/>
                </a:ext>
              </a:extLst>
            </p:cNvPr>
            <p:cNvSpPr txBox="1"/>
            <p:nvPr/>
          </p:nvSpPr>
          <p:spPr>
            <a:xfrm>
              <a:off x="8509430" y="1902937"/>
              <a:ext cx="1961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Bolts removal</a:t>
              </a:r>
              <a:endParaRPr lang="zh-CN" altLang="en-US" sz="1200" dirty="0"/>
            </a:p>
          </p:txBody>
        </p:sp>
        <p:sp>
          <p:nvSpPr>
            <p:cNvPr id="238" name="右箭头 3">
              <a:extLst>
                <a:ext uri="{FF2B5EF4-FFF2-40B4-BE49-F238E27FC236}">
                  <a16:creationId xmlns:a16="http://schemas.microsoft.com/office/drawing/2014/main" id="{B8DFE95A-F57C-4466-A502-BA90E338BBA9}"/>
                </a:ext>
              </a:extLst>
            </p:cNvPr>
            <p:cNvSpPr/>
            <p:nvPr/>
          </p:nvSpPr>
          <p:spPr>
            <a:xfrm>
              <a:off x="10476503" y="2824076"/>
              <a:ext cx="206349" cy="30444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239" name="文本框 238">
              <a:extLst>
                <a:ext uri="{FF2B5EF4-FFF2-40B4-BE49-F238E27FC236}">
                  <a16:creationId xmlns:a16="http://schemas.microsoft.com/office/drawing/2014/main" id="{B74629ED-6F9E-4296-8A00-EB2CEA4C4F69}"/>
                </a:ext>
              </a:extLst>
            </p:cNvPr>
            <p:cNvSpPr txBox="1"/>
            <p:nvPr/>
          </p:nvSpPr>
          <p:spPr>
            <a:xfrm>
              <a:off x="9952364" y="2508602"/>
              <a:ext cx="7149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ea typeface="微软雅黑" panose="020B0503020204020204" pitchFamily="34" charset="-122"/>
                </a:rPr>
                <a:t>4xM30</a:t>
              </a:r>
              <a:endParaRPr lang="zh-CN" altLang="en-US" sz="1200" dirty="0">
                <a:ea typeface="微软雅黑" panose="020B0503020204020204" pitchFamily="34" charset="-122"/>
              </a:endParaRPr>
            </a:p>
          </p:txBody>
        </p:sp>
        <p:sp>
          <p:nvSpPr>
            <p:cNvPr id="240" name="右箭头 3">
              <a:extLst>
                <a:ext uri="{FF2B5EF4-FFF2-40B4-BE49-F238E27FC236}">
                  <a16:creationId xmlns:a16="http://schemas.microsoft.com/office/drawing/2014/main" id="{49B647C5-8A02-4FA7-A503-1CD222E916AA}"/>
                </a:ext>
              </a:extLst>
            </p:cNvPr>
            <p:cNvSpPr/>
            <p:nvPr/>
          </p:nvSpPr>
          <p:spPr>
            <a:xfrm>
              <a:off x="8285594" y="5223540"/>
              <a:ext cx="206349" cy="30444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pic>
          <p:nvPicPr>
            <p:cNvPr id="241" name="图片 240">
              <a:extLst>
                <a:ext uri="{FF2B5EF4-FFF2-40B4-BE49-F238E27FC236}">
                  <a16:creationId xmlns:a16="http://schemas.microsoft.com/office/drawing/2014/main" id="{8324D195-F42A-422F-BE18-54D52A6DD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09"/>
            <a:stretch/>
          </p:blipFill>
          <p:spPr>
            <a:xfrm>
              <a:off x="10370479" y="3161041"/>
              <a:ext cx="649154" cy="602863"/>
            </a:xfrm>
            <a:prstGeom prst="rect">
              <a:avLst/>
            </a:prstGeom>
          </p:spPr>
        </p:pic>
        <p:pic>
          <p:nvPicPr>
            <p:cNvPr id="242" name="图片 241">
              <a:extLst>
                <a:ext uri="{FF2B5EF4-FFF2-40B4-BE49-F238E27FC236}">
                  <a16:creationId xmlns:a16="http://schemas.microsoft.com/office/drawing/2014/main" id="{2DA19101-353F-4AAE-8D36-156A6538C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8411" y="2088910"/>
              <a:ext cx="918287" cy="1074922"/>
            </a:xfrm>
            <a:prstGeom prst="rect">
              <a:avLst/>
            </a:prstGeom>
          </p:spPr>
        </p:pic>
        <p:cxnSp>
          <p:nvCxnSpPr>
            <p:cNvPr id="243" name="直接箭头连接符 242">
              <a:extLst>
                <a:ext uri="{FF2B5EF4-FFF2-40B4-BE49-F238E27FC236}">
                  <a16:creationId xmlns:a16="http://schemas.microsoft.com/office/drawing/2014/main" id="{EE6482BA-0D56-4E43-A40A-338A46AE10C4}"/>
                </a:ext>
              </a:extLst>
            </p:cNvPr>
            <p:cNvCxnSpPr>
              <a:cxnSpLocks/>
            </p:cNvCxnSpPr>
            <p:nvPr/>
          </p:nvCxnSpPr>
          <p:spPr>
            <a:xfrm>
              <a:off x="6562913" y="2223935"/>
              <a:ext cx="1054277" cy="58114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组合 245">
            <a:extLst>
              <a:ext uri="{FF2B5EF4-FFF2-40B4-BE49-F238E27FC236}">
                <a16:creationId xmlns:a16="http://schemas.microsoft.com/office/drawing/2014/main" id="{7DFFCFDA-C832-47E8-AFFD-D4FCFC7053A5}"/>
              </a:ext>
            </a:extLst>
          </p:cNvPr>
          <p:cNvGrpSpPr/>
          <p:nvPr/>
        </p:nvGrpSpPr>
        <p:grpSpPr>
          <a:xfrm>
            <a:off x="1049058" y="1947322"/>
            <a:ext cx="4175285" cy="2102464"/>
            <a:chOff x="1042972" y="4487689"/>
            <a:chExt cx="4175285" cy="2102464"/>
          </a:xfrm>
        </p:grpSpPr>
        <p:grpSp>
          <p:nvGrpSpPr>
            <p:cNvPr id="247" name="组合 246">
              <a:extLst>
                <a:ext uri="{FF2B5EF4-FFF2-40B4-BE49-F238E27FC236}">
                  <a16:creationId xmlns:a16="http://schemas.microsoft.com/office/drawing/2014/main" id="{EB7C4912-13C7-456C-B3AF-7273C10BD66B}"/>
                </a:ext>
              </a:extLst>
            </p:cNvPr>
            <p:cNvGrpSpPr/>
            <p:nvPr/>
          </p:nvGrpSpPr>
          <p:grpSpPr>
            <a:xfrm>
              <a:off x="1042972" y="4487689"/>
              <a:ext cx="4175285" cy="2102464"/>
              <a:chOff x="781208" y="4458864"/>
              <a:chExt cx="4175285" cy="2102464"/>
            </a:xfrm>
          </p:grpSpPr>
          <p:pic>
            <p:nvPicPr>
              <p:cNvPr id="251" name="图片 250">
                <a:extLst>
                  <a:ext uri="{FF2B5EF4-FFF2-40B4-BE49-F238E27FC236}">
                    <a16:creationId xmlns:a16="http://schemas.microsoft.com/office/drawing/2014/main" id="{71A79E38-D292-4F40-8EAC-38672FA818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08" y="4507778"/>
                <a:ext cx="4160227" cy="1916045"/>
              </a:xfrm>
              <a:prstGeom prst="rect">
                <a:avLst/>
              </a:prstGeom>
            </p:spPr>
          </p:pic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282A4BE9-2787-4F6A-87AC-B8D2A5C24A02}"/>
                  </a:ext>
                </a:extLst>
              </p:cNvPr>
              <p:cNvSpPr txBox="1"/>
              <p:nvPr/>
            </p:nvSpPr>
            <p:spPr>
              <a:xfrm>
                <a:off x="1947288" y="6100996"/>
                <a:ext cx="6664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ea typeface="微软雅黑" panose="020B0503020204020204" pitchFamily="34" charset="-122"/>
                  </a:rPr>
                  <a:t>M30</a:t>
                </a:r>
                <a:endParaRPr lang="zh-CN" altLang="en-US" sz="1200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53" name="文本框 252">
                <a:extLst>
                  <a:ext uri="{FF2B5EF4-FFF2-40B4-BE49-F238E27FC236}">
                    <a16:creationId xmlns:a16="http://schemas.microsoft.com/office/drawing/2014/main" id="{55B96F35-54D9-454C-961D-5FFB0BD540B5}"/>
                  </a:ext>
                </a:extLst>
              </p:cNvPr>
              <p:cNvSpPr txBox="1"/>
              <p:nvPr/>
            </p:nvSpPr>
            <p:spPr>
              <a:xfrm>
                <a:off x="3462194" y="6284329"/>
                <a:ext cx="6664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ea typeface="微软雅黑" panose="020B0503020204020204" pitchFamily="34" charset="-122"/>
                  </a:rPr>
                  <a:t>M36</a:t>
                </a:r>
                <a:endParaRPr lang="zh-CN" altLang="en-US" sz="1200" dirty="0"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54" name="直接箭头连接符 253">
                <a:extLst>
                  <a:ext uri="{FF2B5EF4-FFF2-40B4-BE49-F238E27FC236}">
                    <a16:creationId xmlns:a16="http://schemas.microsoft.com/office/drawing/2014/main" id="{74D6800F-447E-4666-B068-67FACE1677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92163" y="5481148"/>
                <a:ext cx="244011" cy="604121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直接箭头连接符 254">
                <a:extLst>
                  <a:ext uri="{FF2B5EF4-FFF2-40B4-BE49-F238E27FC236}">
                    <a16:creationId xmlns:a16="http://schemas.microsoft.com/office/drawing/2014/main" id="{557161FD-C596-4C50-BEBA-30178183D8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91132" y="5143242"/>
                <a:ext cx="145042" cy="934857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直接箭头连接符 255">
                <a:extLst>
                  <a:ext uri="{FF2B5EF4-FFF2-40B4-BE49-F238E27FC236}">
                    <a16:creationId xmlns:a16="http://schemas.microsoft.com/office/drawing/2014/main" id="{198EE8F5-C09F-4624-BF34-53FF984BDE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32367" y="5297519"/>
                <a:ext cx="590852" cy="801496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直接箭头连接符 256">
                <a:extLst>
                  <a:ext uri="{FF2B5EF4-FFF2-40B4-BE49-F238E27FC236}">
                    <a16:creationId xmlns:a16="http://schemas.microsoft.com/office/drawing/2014/main" id="{0E63C15A-8B8B-40AA-A7A8-5A35B9B456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28560" y="5755812"/>
                <a:ext cx="469312" cy="329156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接箭头连接符 257">
                <a:extLst>
                  <a:ext uri="{FF2B5EF4-FFF2-40B4-BE49-F238E27FC236}">
                    <a16:creationId xmlns:a16="http://schemas.microsoft.com/office/drawing/2014/main" id="{B217E75C-72DD-4024-9B1B-6F25CDAF294D}"/>
                  </a:ext>
                </a:extLst>
              </p:cNvPr>
              <p:cNvCxnSpPr>
                <a:cxnSpLocks/>
                <a:stCxn id="253" idx="0"/>
              </p:cNvCxnSpPr>
              <p:nvPr/>
            </p:nvCxnSpPr>
            <p:spPr>
              <a:xfrm flipV="1">
                <a:off x="3795402" y="5405272"/>
                <a:ext cx="535146" cy="879057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接箭头连接符 258">
                <a:extLst>
                  <a:ext uri="{FF2B5EF4-FFF2-40B4-BE49-F238E27FC236}">
                    <a16:creationId xmlns:a16="http://schemas.microsoft.com/office/drawing/2014/main" id="{404CC6E2-9994-4C2D-9E33-A1C7D29A3582}"/>
                  </a:ext>
                </a:extLst>
              </p:cNvPr>
              <p:cNvCxnSpPr>
                <a:cxnSpLocks/>
                <a:stCxn id="253" idx="0"/>
              </p:cNvCxnSpPr>
              <p:nvPr/>
            </p:nvCxnSpPr>
            <p:spPr>
              <a:xfrm flipV="1">
                <a:off x="3795402" y="5905583"/>
                <a:ext cx="426320" cy="378746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直接箭头连接符 259">
                <a:extLst>
                  <a:ext uri="{FF2B5EF4-FFF2-40B4-BE49-F238E27FC236}">
                    <a16:creationId xmlns:a16="http://schemas.microsoft.com/office/drawing/2014/main" id="{D82423E4-9A6B-458A-A2F8-4026427E5D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80612" y="4698786"/>
                <a:ext cx="97717" cy="346165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直接箭头连接符 260">
                <a:extLst>
                  <a:ext uri="{FF2B5EF4-FFF2-40B4-BE49-F238E27FC236}">
                    <a16:creationId xmlns:a16="http://schemas.microsoft.com/office/drawing/2014/main" id="{ED4AC2DF-0CE6-412D-BF4E-43D8329408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0135" y="4932178"/>
                <a:ext cx="193253" cy="54897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直接箭头连接符 261">
                <a:extLst>
                  <a:ext uri="{FF2B5EF4-FFF2-40B4-BE49-F238E27FC236}">
                    <a16:creationId xmlns:a16="http://schemas.microsoft.com/office/drawing/2014/main" id="{B4AB4EEB-D3FC-46E5-8731-B765827E9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0135" y="4932179"/>
                <a:ext cx="68125" cy="103237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文本框 262">
                <a:extLst>
                  <a:ext uri="{FF2B5EF4-FFF2-40B4-BE49-F238E27FC236}">
                    <a16:creationId xmlns:a16="http://schemas.microsoft.com/office/drawing/2014/main" id="{4C0CDDD8-6A47-4009-B603-4ED18A6206F7}"/>
                  </a:ext>
                </a:extLst>
              </p:cNvPr>
              <p:cNvSpPr txBox="1"/>
              <p:nvPr/>
            </p:nvSpPr>
            <p:spPr>
              <a:xfrm>
                <a:off x="1761457" y="4458864"/>
                <a:ext cx="12243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ea typeface="微软雅黑" panose="020B0503020204020204" pitchFamily="34" charset="-122"/>
                  </a:rPr>
                  <a:t>Pipe cover</a:t>
                </a:r>
                <a:endParaRPr lang="zh-CN" altLang="en-US" sz="1200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590A79BE-E714-4000-B9C6-157211FAF37E}"/>
                  </a:ext>
                </a:extLst>
              </p:cNvPr>
              <p:cNvSpPr txBox="1"/>
              <p:nvPr/>
            </p:nvSpPr>
            <p:spPr>
              <a:xfrm>
                <a:off x="3863776" y="4666518"/>
                <a:ext cx="109271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ea typeface="微软雅黑" panose="020B0503020204020204" pitchFamily="34" charset="-122"/>
                  </a:rPr>
                  <a:t>Pipe cover</a:t>
                </a:r>
                <a:endParaRPr lang="zh-CN" altLang="en-US" sz="1200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65" name="矩形 264">
                <a:extLst>
                  <a:ext uri="{FF2B5EF4-FFF2-40B4-BE49-F238E27FC236}">
                    <a16:creationId xmlns:a16="http://schemas.microsoft.com/office/drawing/2014/main" id="{9DE4F281-AAA2-47A4-91B9-6CE8DA047C95}"/>
                  </a:ext>
                </a:extLst>
              </p:cNvPr>
              <p:cNvSpPr/>
              <p:nvPr/>
            </p:nvSpPr>
            <p:spPr>
              <a:xfrm rot="869780">
                <a:off x="993658" y="4528605"/>
                <a:ext cx="573687" cy="830085"/>
              </a:xfrm>
              <a:prstGeom prst="rect">
                <a:avLst/>
              </a:prstGeom>
              <a:noFill/>
              <a:ln w="22225">
                <a:solidFill>
                  <a:srgbClr val="92D050"/>
                </a:solidFill>
                <a:prstDash val="dash"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800" b="1" dirty="0">
                  <a:solidFill>
                    <a:srgbClr val="0000FF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8" name="文本框 247">
              <a:extLst>
                <a:ext uri="{FF2B5EF4-FFF2-40B4-BE49-F238E27FC236}">
                  <a16:creationId xmlns:a16="http://schemas.microsoft.com/office/drawing/2014/main" id="{E0B811A4-D8BE-4210-A093-EC18AA5108A7}"/>
                </a:ext>
              </a:extLst>
            </p:cNvPr>
            <p:cNvSpPr txBox="1"/>
            <p:nvPr/>
          </p:nvSpPr>
          <p:spPr>
            <a:xfrm>
              <a:off x="1491774" y="5640404"/>
              <a:ext cx="5812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ea typeface="微软雅黑" panose="020B0503020204020204" pitchFamily="34" charset="-122"/>
                </a:rPr>
                <a:t>IVT</a:t>
              </a:r>
              <a:endParaRPr lang="zh-CN" altLang="en-US" sz="1400" dirty="0">
                <a:ea typeface="微软雅黑" panose="020B0503020204020204" pitchFamily="34" charset="-122"/>
              </a:endParaRPr>
            </a:p>
          </p:txBody>
        </p:sp>
        <p:sp>
          <p:nvSpPr>
            <p:cNvPr id="249" name="文本框 248">
              <a:extLst>
                <a:ext uri="{FF2B5EF4-FFF2-40B4-BE49-F238E27FC236}">
                  <a16:creationId xmlns:a16="http://schemas.microsoft.com/office/drawing/2014/main" id="{450ED5B0-89D6-4898-B0BD-F547A37F6B89}"/>
                </a:ext>
              </a:extLst>
            </p:cNvPr>
            <p:cNvSpPr txBox="1"/>
            <p:nvPr/>
          </p:nvSpPr>
          <p:spPr>
            <a:xfrm>
              <a:off x="2773125" y="4769841"/>
              <a:ext cx="875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ea typeface="微软雅黑" panose="020B0503020204020204" pitchFamily="34" charset="-122"/>
                </a:rPr>
                <a:t>DOME</a:t>
              </a:r>
              <a:endParaRPr lang="zh-CN" altLang="en-US" sz="1400" dirty="0">
                <a:ea typeface="微软雅黑" panose="020B0503020204020204" pitchFamily="34" charset="-122"/>
              </a:endParaRPr>
            </a:p>
          </p:txBody>
        </p:sp>
        <p:sp>
          <p:nvSpPr>
            <p:cNvPr id="250" name="文本框 249">
              <a:extLst>
                <a:ext uri="{FF2B5EF4-FFF2-40B4-BE49-F238E27FC236}">
                  <a16:creationId xmlns:a16="http://schemas.microsoft.com/office/drawing/2014/main" id="{494C0D95-BAC0-4814-9EE2-4927D1B6F32D}"/>
                </a:ext>
              </a:extLst>
            </p:cNvPr>
            <p:cNvSpPr txBox="1"/>
            <p:nvPr/>
          </p:nvSpPr>
          <p:spPr>
            <a:xfrm>
              <a:off x="2966505" y="6113793"/>
              <a:ext cx="666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ea typeface="微软雅黑" panose="020B0503020204020204" pitchFamily="34" charset="-122"/>
                </a:rPr>
                <a:t>OVT</a:t>
              </a:r>
              <a:endParaRPr lang="zh-CN" altLang="en-US" sz="1400" dirty="0">
                <a:ea typeface="微软雅黑" panose="020B0503020204020204" pitchFamily="34" charset="-122"/>
              </a:endParaRPr>
            </a:p>
          </p:txBody>
        </p:sp>
      </p:grpSp>
      <p:cxnSp>
        <p:nvCxnSpPr>
          <p:cNvPr id="266" name="直接箭头连接符 265">
            <a:extLst>
              <a:ext uri="{FF2B5EF4-FFF2-40B4-BE49-F238E27FC236}">
                <a16:creationId xmlns:a16="http://schemas.microsoft.com/office/drawing/2014/main" id="{D16D7E28-A4C2-407D-A278-F0901616D989}"/>
              </a:ext>
            </a:extLst>
          </p:cNvPr>
          <p:cNvCxnSpPr>
            <a:cxnSpLocks/>
          </p:cNvCxnSpPr>
          <p:nvPr/>
        </p:nvCxnSpPr>
        <p:spPr>
          <a:xfrm flipH="1" flipV="1">
            <a:off x="1976614" y="2646480"/>
            <a:ext cx="290614" cy="76586"/>
          </a:xfrm>
          <a:prstGeom prst="straightConnector1">
            <a:avLst/>
          </a:prstGeom>
          <a:ln w="22225">
            <a:solidFill>
              <a:srgbClr val="92D05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文本框 267">
            <a:extLst>
              <a:ext uri="{FF2B5EF4-FFF2-40B4-BE49-F238E27FC236}">
                <a16:creationId xmlns:a16="http://schemas.microsoft.com/office/drawing/2014/main" id="{50A4F680-39F7-4B22-9EF1-ECE222B92F23}"/>
              </a:ext>
            </a:extLst>
          </p:cNvPr>
          <p:cNvSpPr txBox="1"/>
          <p:nvPr/>
        </p:nvSpPr>
        <p:spPr>
          <a:xfrm>
            <a:off x="1877092" y="2690113"/>
            <a:ext cx="752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92D050"/>
                </a:solidFill>
                <a:ea typeface="微软雅黑" panose="020B0503020204020204" pitchFamily="34" charset="-122"/>
              </a:rPr>
              <a:t>Area 1</a:t>
            </a:r>
            <a:endParaRPr lang="zh-CN" altLang="en-US" sz="1400" dirty="0">
              <a:solidFill>
                <a:srgbClr val="92D050"/>
              </a:solidFill>
              <a:ea typeface="微软雅黑" panose="020B0503020204020204" pitchFamily="34" charset="-122"/>
            </a:endParaRPr>
          </a:p>
        </p:txBody>
      </p:sp>
      <p:sp>
        <p:nvSpPr>
          <p:cNvPr id="269" name="文本框 47">
            <a:extLst>
              <a:ext uri="{FF2B5EF4-FFF2-40B4-BE49-F238E27FC236}">
                <a16:creationId xmlns:a16="http://schemas.microsoft.com/office/drawing/2014/main" id="{1AAAA9FC-E0DF-4F9E-964A-DE15A113420B}"/>
              </a:ext>
            </a:extLst>
          </p:cNvPr>
          <p:cNvSpPr txBox="1"/>
          <p:nvPr/>
        </p:nvSpPr>
        <p:spPr>
          <a:xfrm>
            <a:off x="225368" y="911864"/>
            <a:ext cx="4045912" cy="43088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PFCs maintained separately</a:t>
            </a:r>
            <a:endParaRPr lang="zh-CN" altLang="en-US" sz="2000" b="1" dirty="0">
              <a:latin typeface="Century Gothic" panose="020B0502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4D11169-6338-8EBA-A565-2A4AB78F1086}"/>
              </a:ext>
            </a:extLst>
          </p:cNvPr>
          <p:cNvSpPr txBox="1"/>
          <p:nvPr/>
        </p:nvSpPr>
        <p:spPr>
          <a:xfrm>
            <a:off x="913301" y="2842211"/>
            <a:ext cx="752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92D050"/>
                </a:solidFill>
                <a:ea typeface="微软雅黑" panose="020B0503020204020204" pitchFamily="34" charset="-122"/>
              </a:rPr>
              <a:t>Area 2</a:t>
            </a:r>
            <a:endParaRPr lang="zh-CN" altLang="en-US" sz="1400" dirty="0">
              <a:solidFill>
                <a:srgbClr val="92D050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23DA344-8428-9E35-EA3F-77EBD830CB12}"/>
              </a:ext>
            </a:extLst>
          </p:cNvPr>
          <p:cNvGrpSpPr/>
          <p:nvPr/>
        </p:nvGrpSpPr>
        <p:grpSpPr>
          <a:xfrm>
            <a:off x="2860688" y="4503845"/>
            <a:ext cx="1323105" cy="1860577"/>
            <a:chOff x="3783658" y="1928163"/>
            <a:chExt cx="3066208" cy="3270206"/>
          </a:xfrm>
        </p:grpSpPr>
        <p:pic>
          <p:nvPicPr>
            <p:cNvPr id="5" name="图片 4" descr="卡通画&#10;&#10;低可信度描述已自动生成">
              <a:extLst>
                <a:ext uri="{FF2B5EF4-FFF2-40B4-BE49-F238E27FC236}">
                  <a16:creationId xmlns:a16="http://schemas.microsoft.com/office/drawing/2014/main" id="{5F08121D-2CB7-F67E-97DE-72E9044C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099" y="1928163"/>
              <a:ext cx="2137926" cy="3098445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06E54E6-4A67-B33A-4F15-D6795B13C340}"/>
                </a:ext>
              </a:extLst>
            </p:cNvPr>
            <p:cNvGrpSpPr/>
            <p:nvPr/>
          </p:nvGrpSpPr>
          <p:grpSpPr>
            <a:xfrm>
              <a:off x="3783658" y="2636327"/>
              <a:ext cx="3066208" cy="2562042"/>
              <a:chOff x="3783658" y="2636327"/>
              <a:chExt cx="3066208" cy="2562042"/>
            </a:xfrm>
          </p:grpSpPr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id="{D3BEB6FD-C865-3408-CDBE-E6A2604831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92506" y="2636327"/>
                <a:ext cx="8098" cy="1607933"/>
              </a:xfrm>
              <a:prstGeom prst="line">
                <a:avLst/>
              </a:prstGeom>
              <a:ln w="952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991D5182-64FF-9639-A406-A7654DC132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43018" y="4474394"/>
                <a:ext cx="362624" cy="80281"/>
              </a:xfrm>
              <a:prstGeom prst="line">
                <a:avLst/>
              </a:prstGeom>
              <a:ln w="952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3279926-41F3-9BE4-4238-678A87F75C6B}"/>
                  </a:ext>
                </a:extLst>
              </p:cNvPr>
              <p:cNvSpPr txBox="1"/>
              <p:nvPr/>
            </p:nvSpPr>
            <p:spPr>
              <a:xfrm>
                <a:off x="3783658" y="3172160"/>
                <a:ext cx="1040305" cy="486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315</a:t>
                </a:r>
                <a:endParaRPr lang="zh-CN" altLang="en-US" sz="1200" dirty="0"/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E429146-5B3C-2450-DE3D-C766285680D5}"/>
                  </a:ext>
                </a:extLst>
              </p:cNvPr>
              <p:cNvSpPr txBox="1"/>
              <p:nvPr/>
            </p:nvSpPr>
            <p:spPr>
              <a:xfrm>
                <a:off x="4527982" y="4527149"/>
                <a:ext cx="912058" cy="443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70</a:t>
                </a:r>
                <a:endParaRPr lang="zh-CN" altLang="en-US" sz="1200" dirty="0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9214661-C554-AA3E-B9A5-23B095736493}"/>
                  </a:ext>
                </a:extLst>
              </p:cNvPr>
              <p:cNvSpPr txBox="1"/>
              <p:nvPr/>
            </p:nvSpPr>
            <p:spPr>
              <a:xfrm>
                <a:off x="5708347" y="4711507"/>
                <a:ext cx="1141519" cy="486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mm</a:t>
                </a:r>
                <a:endParaRPr lang="zh-CN" altLang="en-US" sz="1200" dirty="0"/>
              </a:p>
            </p:txBody>
          </p:sp>
        </p:grp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6FA8910-4CA6-82DE-1411-0F76CFB4BC50}"/>
              </a:ext>
            </a:extLst>
          </p:cNvPr>
          <p:cNvGrpSpPr/>
          <p:nvPr/>
        </p:nvGrpSpPr>
        <p:grpSpPr>
          <a:xfrm>
            <a:off x="4024276" y="4795450"/>
            <a:ext cx="1163763" cy="1544738"/>
            <a:chOff x="3963259" y="4413550"/>
            <a:chExt cx="1163763" cy="1544738"/>
          </a:xfrm>
        </p:grpSpPr>
        <p:pic>
          <p:nvPicPr>
            <p:cNvPr id="14" name="图片 13" descr="图示&#10;&#10;描述已自动生成">
              <a:extLst>
                <a:ext uri="{FF2B5EF4-FFF2-40B4-BE49-F238E27FC236}">
                  <a16:creationId xmlns:a16="http://schemas.microsoft.com/office/drawing/2014/main" id="{020E2C4D-C602-BD45-A31E-D8DFE58F1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9"/>
            <a:stretch/>
          </p:blipFill>
          <p:spPr>
            <a:xfrm>
              <a:off x="3963259" y="4413550"/>
              <a:ext cx="1163763" cy="1544738"/>
            </a:xfrm>
            <a:prstGeom prst="rect">
              <a:avLst/>
            </a:prstGeom>
          </p:spPr>
        </p:pic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05016DC1-016A-BD55-39C2-6AA4DF5B3C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30825" y="4964050"/>
              <a:ext cx="303573" cy="0"/>
            </a:xfrm>
            <a:prstGeom prst="line">
              <a:avLst/>
            </a:prstGeom>
            <a:ln w="95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36A78E8-2114-8FCB-4B97-E6B901697A5C}"/>
                </a:ext>
              </a:extLst>
            </p:cNvPr>
            <p:cNvSpPr txBox="1"/>
            <p:nvPr/>
          </p:nvSpPr>
          <p:spPr>
            <a:xfrm>
              <a:off x="4313568" y="4959446"/>
              <a:ext cx="3653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85</a:t>
              </a:r>
              <a:endParaRPr lang="zh-CN" altLang="en-US" sz="1200" dirty="0"/>
            </a:p>
          </p:txBody>
        </p:sp>
      </p:grpSp>
      <p:pic>
        <p:nvPicPr>
          <p:cNvPr id="24" name="图片 23" descr="卡通画&#10;&#10;低可信度描述已自动生成">
            <a:extLst>
              <a:ext uri="{FF2B5EF4-FFF2-40B4-BE49-F238E27FC236}">
                <a16:creationId xmlns:a16="http://schemas.microsoft.com/office/drawing/2014/main" id="{ABEA3CFB-627E-C61A-9CD6-7A4131D81BE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t="2526" b="61736"/>
          <a:stretch/>
        </p:blipFill>
        <p:spPr>
          <a:xfrm>
            <a:off x="3905574" y="4065012"/>
            <a:ext cx="994539" cy="720450"/>
          </a:xfrm>
          <a:prstGeom prst="rect">
            <a:avLst/>
          </a:prstGeom>
        </p:spPr>
      </p:pic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E51905A1-5C9A-8112-12B0-B50FD0749D8D}"/>
              </a:ext>
            </a:extLst>
          </p:cNvPr>
          <p:cNvCxnSpPr>
            <a:cxnSpLocks/>
          </p:cNvCxnSpPr>
          <p:nvPr/>
        </p:nvCxnSpPr>
        <p:spPr>
          <a:xfrm flipH="1">
            <a:off x="4510429" y="4172913"/>
            <a:ext cx="191456" cy="33093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A25F23CC-4310-2C3E-3182-5EA128D33324}"/>
              </a:ext>
            </a:extLst>
          </p:cNvPr>
          <p:cNvSpPr txBox="1"/>
          <p:nvPr/>
        </p:nvSpPr>
        <p:spPr>
          <a:xfrm>
            <a:off x="4318948" y="3939868"/>
            <a:ext cx="10774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U shape pipe </a:t>
            </a:r>
            <a:endParaRPr lang="zh-CN" altLang="en-US" sz="1200" dirty="0"/>
          </a:p>
        </p:txBody>
      </p:sp>
      <p:sp>
        <p:nvSpPr>
          <p:cNvPr id="2" name="灯片编号占位符 7">
            <a:extLst>
              <a:ext uri="{FF2B5EF4-FFF2-40B4-BE49-F238E27FC236}">
                <a16:creationId xmlns:a16="http://schemas.microsoft.com/office/drawing/2014/main" id="{3A9EDD2A-1A08-DF4B-4C91-C1F8CF08465E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20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37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D6EFC41-EEB3-48FB-BDC9-79B2AAA9DB7F}"/>
              </a:ext>
            </a:extLst>
          </p:cNvPr>
          <p:cNvSpPr txBox="1"/>
          <p:nvPr/>
        </p:nvSpPr>
        <p:spPr>
          <a:xfrm>
            <a:off x="1820968" y="82339"/>
            <a:ext cx="1037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pPr algn="l"/>
            <a:r>
              <a:rPr lang="en-US" altLang="zh-CN" sz="3200" dirty="0">
                <a:latin typeface="Century Gothic" panose="020B0502020202020204" pitchFamily="34" charset="0"/>
                <a:sym typeface="+mn-lt"/>
              </a:rPr>
              <a:t>Thermal results: steady state heat load</a:t>
            </a:r>
          </a:p>
        </p:txBody>
      </p:sp>
      <p:sp>
        <p:nvSpPr>
          <p:cNvPr id="6" name="文本框 47">
            <a:extLst>
              <a:ext uri="{FF2B5EF4-FFF2-40B4-BE49-F238E27FC236}">
                <a16:creationId xmlns:a16="http://schemas.microsoft.com/office/drawing/2014/main" id="{FC8B3C56-A811-4C0E-BCA4-D0DC4B055FA6}"/>
              </a:ext>
            </a:extLst>
          </p:cNvPr>
          <p:cNvSpPr txBox="1"/>
          <p:nvPr/>
        </p:nvSpPr>
        <p:spPr>
          <a:xfrm>
            <a:off x="225367" y="911864"/>
            <a:ext cx="6488699" cy="43088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Max. temperature is within the allowable value</a:t>
            </a:r>
            <a:endParaRPr lang="zh-CN" altLang="en-US" sz="2000" b="1" dirty="0">
              <a:latin typeface="Century Gothic" panose="020B0502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7" name="表格 11">
            <a:extLst>
              <a:ext uri="{FF2B5EF4-FFF2-40B4-BE49-F238E27FC236}">
                <a16:creationId xmlns:a16="http://schemas.microsoft.com/office/drawing/2014/main" id="{2256A3E0-8628-4A89-AB9F-A639687C0DAC}"/>
              </a:ext>
            </a:extLst>
          </p:cNvPr>
          <p:cNvGraphicFramePr>
            <a:graphicFrameLocks noGrp="1"/>
          </p:cNvGraphicFramePr>
          <p:nvPr/>
        </p:nvGraphicFramePr>
        <p:xfrm>
          <a:off x="556494" y="1513895"/>
          <a:ext cx="4759388" cy="2561889"/>
        </p:xfrm>
        <a:graphic>
          <a:graphicData uri="http://schemas.openxmlformats.org/drawingml/2006/table">
            <a:tbl>
              <a:tblPr firstRow="1" bandRow="1"/>
              <a:tblGrid>
                <a:gridCol w="711952">
                  <a:extLst>
                    <a:ext uri="{9D8B030D-6E8A-4147-A177-3AD203B41FA5}">
                      <a16:colId xmlns:a16="http://schemas.microsoft.com/office/drawing/2014/main" val="2337763819"/>
                    </a:ext>
                  </a:extLst>
                </a:gridCol>
                <a:gridCol w="1553028">
                  <a:extLst>
                    <a:ext uri="{9D8B030D-6E8A-4147-A177-3AD203B41FA5}">
                      <a16:colId xmlns:a16="http://schemas.microsoft.com/office/drawing/2014/main" val="2278508526"/>
                    </a:ext>
                  </a:extLst>
                </a:gridCol>
                <a:gridCol w="1247204">
                  <a:extLst>
                    <a:ext uri="{9D8B030D-6E8A-4147-A177-3AD203B41FA5}">
                      <a16:colId xmlns:a16="http://schemas.microsoft.com/office/drawing/2014/main" val="259180260"/>
                    </a:ext>
                  </a:extLst>
                </a:gridCol>
                <a:gridCol w="1247204">
                  <a:extLst>
                    <a:ext uri="{9D8B030D-6E8A-4147-A177-3AD203B41FA5}">
                      <a16:colId xmlns:a16="http://schemas.microsoft.com/office/drawing/2014/main" val="3450548106"/>
                    </a:ext>
                  </a:extLst>
                </a:gridCol>
              </a:tblGrid>
              <a:tr h="45464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Component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altLang="zh-CN" sz="1600" u="none" strike="noStrike" dirty="0" err="1"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altLang="zh-CN" sz="1600" u="none" strike="noStrike" baseline="-25000" dirty="0" err="1"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max</a:t>
                      </a:r>
                      <a:r>
                        <a:rPr lang="en-US" altLang="zh-CN" sz="1600" u="none" strike="noStrike" baseline="0" dirty="0"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1600" u="none" strike="noStrike" dirty="0"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℃</a:t>
                      </a:r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Allowable value (</a:t>
                      </a:r>
                      <a:r>
                        <a:rPr lang="zh-CN" altLang="en-US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℃</a:t>
                      </a:r>
                      <a:r>
                        <a:rPr lang="en-US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917807"/>
                  </a:ext>
                </a:extLst>
              </a:tr>
              <a:tr h="295538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PFU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Tungsten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1096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185749"/>
                  </a:ext>
                </a:extLst>
              </a:tr>
              <a:tr h="295538">
                <a:tc vMerge="1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PFU (Copper)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Cooper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384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550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242714"/>
                  </a:ext>
                </a:extLst>
              </a:tr>
              <a:tr h="295538">
                <a:tc vMerge="1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PFU ()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CuCrZr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338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450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776748"/>
                  </a:ext>
                </a:extLst>
              </a:tr>
              <a:tr h="29553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PFU ()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SS316L(N)-IG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261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450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906178"/>
                  </a:ext>
                </a:extLst>
              </a:tr>
              <a:tr h="29553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SSS 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450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05391"/>
                  </a:ext>
                </a:extLst>
              </a:tr>
              <a:tr h="29553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Cassette body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131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450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097580"/>
                  </a:ext>
                </a:extLst>
              </a:tr>
              <a:tr h="29553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Bolt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450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788062"/>
                  </a:ext>
                </a:extLst>
              </a:tr>
            </a:tbl>
          </a:graphicData>
        </a:graphic>
      </p:graphicFrame>
      <p:pic>
        <p:nvPicPr>
          <p:cNvPr id="8" name="Picture 21">
            <a:extLst>
              <a:ext uri="{FF2B5EF4-FFF2-40B4-BE49-F238E27FC236}">
                <a16:creationId xmlns:a16="http://schemas.microsoft.com/office/drawing/2014/main" id="{EEE42C05-7FE5-41AF-A3BB-F6D062B57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0" y="4246932"/>
            <a:ext cx="4759387" cy="2342232"/>
          </a:xfrm>
          <a:prstGeom prst="rect">
            <a:avLst/>
          </a:prstGeom>
        </p:spPr>
      </p:pic>
      <p:sp>
        <p:nvSpPr>
          <p:cNvPr id="9" name="TextBox 37">
            <a:extLst>
              <a:ext uri="{FF2B5EF4-FFF2-40B4-BE49-F238E27FC236}">
                <a16:creationId xmlns:a16="http://schemas.microsoft.com/office/drawing/2014/main" id="{DD53873B-52A6-4415-8408-84C7A1DB94D5}"/>
              </a:ext>
            </a:extLst>
          </p:cNvPr>
          <p:cNvSpPr txBox="1"/>
          <p:nvPr/>
        </p:nvSpPr>
        <p:spPr>
          <a:xfrm>
            <a:off x="2331565" y="4300803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 pitchFamily="34" charset="0"/>
              </a:rPr>
              <a:t>HTC near SP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 pitchFamily="34" charset="0"/>
              </a:rPr>
              <a:t>~ 10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 pitchFamily="34" charset="0"/>
              </a:rPr>
              <a:t> W/(m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 pitchFamily="34" charset="0"/>
                <a:ea typeface="黑体" panose="02010609060101010101" pitchFamily="49" charset="-122"/>
              </a:rPr>
              <a:t>·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 pitchFamily="34" charset="0"/>
              </a:rPr>
              <a:t>K)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FBF27FA2-1033-40AB-B1C5-992C468AF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7" t="12382" r="1919" b="4376"/>
          <a:stretch/>
        </p:blipFill>
        <p:spPr>
          <a:xfrm>
            <a:off x="5487265" y="1513896"/>
            <a:ext cx="3966020" cy="2410459"/>
          </a:xfrm>
          <a:prstGeom prst="rect">
            <a:avLst/>
          </a:prstGeom>
        </p:spPr>
      </p:pic>
      <p:sp>
        <p:nvSpPr>
          <p:cNvPr id="11" name="TextBox 37">
            <a:extLst>
              <a:ext uri="{FF2B5EF4-FFF2-40B4-BE49-F238E27FC236}">
                <a16:creationId xmlns:a16="http://schemas.microsoft.com/office/drawing/2014/main" id="{A01D17E0-EB1C-47B3-99C9-780401A3A8D5}"/>
              </a:ext>
            </a:extLst>
          </p:cNvPr>
          <p:cNvSpPr txBox="1"/>
          <p:nvPr/>
        </p:nvSpPr>
        <p:spPr>
          <a:xfrm>
            <a:off x="7092464" y="1899068"/>
            <a:ext cx="234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 pitchFamily="34" charset="0"/>
              </a:rPr>
              <a:t>Heat flux distribution near SP</a:t>
            </a: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id="{1452EB14-BABC-4CC5-85A0-180AA1168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2800" y="1513895"/>
            <a:ext cx="2045951" cy="2088933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C080D254-0BD2-477A-BD6E-4B3FE51BB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863" y="4075784"/>
            <a:ext cx="5368059" cy="2599123"/>
          </a:xfrm>
          <a:prstGeom prst="rect">
            <a:avLst/>
          </a:prstGeom>
        </p:spPr>
      </p:pic>
      <p:cxnSp>
        <p:nvCxnSpPr>
          <p:cNvPr id="14" name="Straight Arrow Connector 14">
            <a:extLst>
              <a:ext uri="{FF2B5EF4-FFF2-40B4-BE49-F238E27FC236}">
                <a16:creationId xmlns:a16="http://schemas.microsoft.com/office/drawing/2014/main" id="{E4EC8E74-856F-4BC8-962C-10EB2D95CD9F}"/>
              </a:ext>
            </a:extLst>
          </p:cNvPr>
          <p:cNvCxnSpPr>
            <a:cxnSpLocks/>
          </p:cNvCxnSpPr>
          <p:nvPr/>
        </p:nvCxnSpPr>
        <p:spPr>
          <a:xfrm flipV="1">
            <a:off x="8219196" y="3807824"/>
            <a:ext cx="1513604" cy="176108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Rectangle 26">
            <a:extLst>
              <a:ext uri="{FF2B5EF4-FFF2-40B4-BE49-F238E27FC236}">
                <a16:creationId xmlns:a16="http://schemas.microsoft.com/office/drawing/2014/main" id="{CFC63B0D-B239-4E92-BF72-8E97A1A5C12D}"/>
              </a:ext>
            </a:extLst>
          </p:cNvPr>
          <p:cNvSpPr/>
          <p:nvPr/>
        </p:nvSpPr>
        <p:spPr>
          <a:xfrm>
            <a:off x="7969292" y="5441757"/>
            <a:ext cx="296190" cy="5665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6" name="TextBox 37">
            <a:extLst>
              <a:ext uri="{FF2B5EF4-FFF2-40B4-BE49-F238E27FC236}">
                <a16:creationId xmlns:a16="http://schemas.microsoft.com/office/drawing/2014/main" id="{8400F134-B066-46ED-9D73-8A80D36F6EED}"/>
              </a:ext>
            </a:extLst>
          </p:cNvPr>
          <p:cNvSpPr txBox="1"/>
          <p:nvPr/>
        </p:nvSpPr>
        <p:spPr>
          <a:xfrm>
            <a:off x="9742319" y="3624764"/>
            <a:ext cx="234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黑体" panose="02010609060101010101" pitchFamily="49" charset="-122"/>
              </a:rPr>
              <a:t>emperature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distribution on bolt</a:t>
            </a:r>
          </a:p>
        </p:txBody>
      </p:sp>
      <p:sp>
        <p:nvSpPr>
          <p:cNvPr id="2" name="灯片编号占位符 7">
            <a:extLst>
              <a:ext uri="{FF2B5EF4-FFF2-40B4-BE49-F238E27FC236}">
                <a16:creationId xmlns:a16="http://schemas.microsoft.com/office/drawing/2014/main" id="{4FEBD132-CCED-B82A-236C-B97CA034609F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21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8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D6EFC41-EEB3-48FB-BDC9-79B2AAA9DB7F}"/>
              </a:ext>
            </a:extLst>
          </p:cNvPr>
          <p:cNvSpPr txBox="1"/>
          <p:nvPr/>
        </p:nvSpPr>
        <p:spPr>
          <a:xfrm>
            <a:off x="1820968" y="82339"/>
            <a:ext cx="1037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pPr algn="l"/>
            <a:r>
              <a:rPr lang="en-US" altLang="zh-CN" sz="3200" dirty="0">
                <a:latin typeface="Century Gothic" panose="020B0502020202020204" pitchFamily="34" charset="0"/>
                <a:sym typeface="+mn-lt"/>
              </a:rPr>
              <a:t>Thermal results: transient heat load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13BF04A-7B8C-49BB-9556-E2E1033E93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66" y="3353829"/>
            <a:ext cx="4174338" cy="34967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A8BBD6-CA9B-47D7-BFB9-2860E237E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29" y="3382038"/>
            <a:ext cx="4165241" cy="3442132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88B8469-1358-4A02-A1E0-416D2C96BA81}"/>
              </a:ext>
            </a:extLst>
          </p:cNvPr>
          <p:cNvSpPr txBox="1">
            <a:spLocks/>
          </p:cNvSpPr>
          <p:nvPr/>
        </p:nvSpPr>
        <p:spPr bwMode="auto">
          <a:xfrm>
            <a:off x="-218018" y="1481448"/>
            <a:ext cx="4524815" cy="14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800" dirty="0"/>
              <a:t>The “base” surface temperature depends on the energy fluence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800" dirty="0"/>
              <a:t>Type I ELM may not lead to W melting and W recrystallization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2845F579-4C23-4C6D-B993-0532059A26E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533328" y="1424898"/>
              <a:ext cx="7216130" cy="15065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5392">
                      <a:extLst>
                        <a:ext uri="{9D8B030D-6E8A-4147-A177-3AD203B41FA5}">
                          <a16:colId xmlns:a16="http://schemas.microsoft.com/office/drawing/2014/main" val="1421492701"/>
                        </a:ext>
                      </a:extLst>
                    </a:gridCol>
                    <a:gridCol w="1084446">
                      <a:extLst>
                        <a:ext uri="{9D8B030D-6E8A-4147-A177-3AD203B41FA5}">
                          <a16:colId xmlns:a16="http://schemas.microsoft.com/office/drawing/2014/main" val="259180260"/>
                        </a:ext>
                      </a:extLst>
                    </a:gridCol>
                    <a:gridCol w="827264">
                      <a:extLst>
                        <a:ext uri="{9D8B030D-6E8A-4147-A177-3AD203B41FA5}">
                          <a16:colId xmlns:a16="http://schemas.microsoft.com/office/drawing/2014/main" val="1489089639"/>
                        </a:ext>
                      </a:extLst>
                    </a:gridCol>
                    <a:gridCol w="803998">
                      <a:extLst>
                        <a:ext uri="{9D8B030D-6E8A-4147-A177-3AD203B41FA5}">
                          <a16:colId xmlns:a16="http://schemas.microsoft.com/office/drawing/2014/main" val="3389475793"/>
                        </a:ext>
                      </a:extLst>
                    </a:gridCol>
                    <a:gridCol w="1080505">
                      <a:extLst>
                        <a:ext uri="{9D8B030D-6E8A-4147-A177-3AD203B41FA5}">
                          <a16:colId xmlns:a16="http://schemas.microsoft.com/office/drawing/2014/main" val="892746242"/>
                        </a:ext>
                      </a:extLst>
                    </a:gridCol>
                    <a:gridCol w="1067744">
                      <a:extLst>
                        <a:ext uri="{9D8B030D-6E8A-4147-A177-3AD203B41FA5}">
                          <a16:colId xmlns:a16="http://schemas.microsoft.com/office/drawing/2014/main" val="249959067"/>
                        </a:ext>
                      </a:extLst>
                    </a:gridCol>
                    <a:gridCol w="1196781">
                      <a:extLst>
                        <a:ext uri="{9D8B030D-6E8A-4147-A177-3AD203B41FA5}">
                          <a16:colId xmlns:a16="http://schemas.microsoft.com/office/drawing/2014/main" val="2682146503"/>
                        </a:ext>
                      </a:extLst>
                    </a:gridCol>
                  </a:tblGrid>
                  <a:tr h="662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ELM type</a:t>
                          </a:r>
                          <a:endParaRPr lang="zh-CN" altLang="en-US" sz="1800" b="1" baseline="-25000" dirty="0">
                            <a:solidFill>
                              <a:schemeClr val="bg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Q</a:t>
                          </a:r>
                          <a:r>
                            <a:rPr lang="en-US" altLang="zh-CN" sz="1800" b="1" baseline="-2500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ELM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baseline="-25000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⏊</m:t>
                              </m:r>
                            </m:oMath>
                          </a14:m>
                          <a:r>
                            <a:rPr lang="en-US" altLang="zh-CN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 (MW/m</a:t>
                          </a:r>
                          <a:r>
                            <a:rPr lang="en-US" altLang="zh-CN" sz="1800" b="1" baseline="3000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en-US" altLang="zh-CN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)</a:t>
                          </a:r>
                          <a:endParaRPr lang="zh-CN" altLang="en-US" sz="1800" b="1" baseline="-25000" dirty="0">
                            <a:solidFill>
                              <a:schemeClr val="bg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t</a:t>
                          </a:r>
                          <a:r>
                            <a:rPr lang="en-US" altLang="zh-CN" sz="1800" b="1" baseline="-2500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ELM</a:t>
                          </a:r>
                          <a:r>
                            <a:rPr lang="en-US" altLang="zh-CN" sz="1800" b="1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 (ms)</a:t>
                          </a:r>
                          <a:endParaRPr lang="zh-CN" altLang="en-US" sz="1800" b="1" dirty="0">
                            <a:solidFill>
                              <a:schemeClr val="bg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f</a:t>
                          </a:r>
                          <a:r>
                            <a:rPr lang="en-US" altLang="zh-CN" sz="1800" b="1" baseline="-2500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ELM</a:t>
                          </a:r>
                          <a:r>
                            <a:rPr lang="en-US" altLang="zh-CN" sz="1800" b="1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 (Hz)</a:t>
                          </a:r>
                          <a:endParaRPr lang="zh-CN" altLang="en-US" sz="1800" b="1" dirty="0">
                            <a:solidFill>
                              <a:schemeClr val="bg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Q</a:t>
                          </a:r>
                          <a:r>
                            <a:rPr lang="en-US" altLang="zh-CN" sz="1800" b="1" baseline="-25000" dirty="0" err="1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inter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baseline="-25000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⏊</m:t>
                              </m:r>
                            </m:oMath>
                          </a14:m>
                          <a:r>
                            <a:rPr lang="en-US" altLang="zh-CN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 (MW/m</a:t>
                          </a:r>
                          <a:r>
                            <a:rPr lang="en-US" altLang="zh-CN" sz="1800" b="1" baseline="3000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en-US" altLang="zh-CN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)</a:t>
                          </a:r>
                          <a:endParaRPr lang="zh-CN" altLang="en-US" sz="1800" b="1" baseline="-25000" dirty="0">
                            <a:solidFill>
                              <a:schemeClr val="bg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T</a:t>
                          </a:r>
                          <a:r>
                            <a:rPr lang="en-US" altLang="zh-CN" sz="1800" b="1" baseline="-2500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base </a:t>
                          </a:r>
                          <a:r>
                            <a:rPr lang="en-US" altLang="zh-CN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(℃)</a:t>
                          </a:r>
                          <a:endParaRPr lang="zh-CN" altLang="en-US" sz="1800" b="1" i="0" baseline="0" dirty="0">
                            <a:solidFill>
                              <a:schemeClr val="bg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∆</a:t>
                          </a:r>
                          <a:r>
                            <a:rPr lang="en-US" altLang="zh-CN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T</a:t>
                          </a:r>
                          <a:r>
                            <a:rPr lang="en-US" altLang="zh-CN" sz="1800" b="1" baseline="-2500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ELM</a:t>
                          </a:r>
                          <a:r>
                            <a:rPr lang="en-US" altLang="zh-CN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 (℃)</a:t>
                          </a:r>
                          <a:endParaRPr lang="zh-CN" altLang="en-US" sz="1800" b="1" i="0" baseline="0" dirty="0">
                            <a:solidFill>
                              <a:schemeClr val="bg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490917807"/>
                      </a:ext>
                    </a:extLst>
                  </a:tr>
                  <a:tr h="4218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Type I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628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0.5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10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3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348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846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66776748"/>
                      </a:ext>
                    </a:extLst>
                  </a:tr>
                  <a:tr h="4218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Grassy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56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0.2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500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3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495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41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6930975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2845F579-4C23-4C6D-B993-0532059A26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798989"/>
                  </p:ext>
                </p:extLst>
              </p:nvPr>
            </p:nvGraphicFramePr>
            <p:xfrm>
              <a:off x="4533328" y="1424898"/>
              <a:ext cx="7216130" cy="15065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5392">
                      <a:extLst>
                        <a:ext uri="{9D8B030D-6E8A-4147-A177-3AD203B41FA5}">
                          <a16:colId xmlns:a16="http://schemas.microsoft.com/office/drawing/2014/main" val="1421492701"/>
                        </a:ext>
                      </a:extLst>
                    </a:gridCol>
                    <a:gridCol w="1084446">
                      <a:extLst>
                        <a:ext uri="{9D8B030D-6E8A-4147-A177-3AD203B41FA5}">
                          <a16:colId xmlns:a16="http://schemas.microsoft.com/office/drawing/2014/main" val="259180260"/>
                        </a:ext>
                      </a:extLst>
                    </a:gridCol>
                    <a:gridCol w="827264">
                      <a:extLst>
                        <a:ext uri="{9D8B030D-6E8A-4147-A177-3AD203B41FA5}">
                          <a16:colId xmlns:a16="http://schemas.microsoft.com/office/drawing/2014/main" val="1489089639"/>
                        </a:ext>
                      </a:extLst>
                    </a:gridCol>
                    <a:gridCol w="803998">
                      <a:extLst>
                        <a:ext uri="{9D8B030D-6E8A-4147-A177-3AD203B41FA5}">
                          <a16:colId xmlns:a16="http://schemas.microsoft.com/office/drawing/2014/main" val="3389475793"/>
                        </a:ext>
                      </a:extLst>
                    </a:gridCol>
                    <a:gridCol w="1080505">
                      <a:extLst>
                        <a:ext uri="{9D8B030D-6E8A-4147-A177-3AD203B41FA5}">
                          <a16:colId xmlns:a16="http://schemas.microsoft.com/office/drawing/2014/main" val="892746242"/>
                        </a:ext>
                      </a:extLst>
                    </a:gridCol>
                    <a:gridCol w="1067744">
                      <a:extLst>
                        <a:ext uri="{9D8B030D-6E8A-4147-A177-3AD203B41FA5}">
                          <a16:colId xmlns:a16="http://schemas.microsoft.com/office/drawing/2014/main" val="249959067"/>
                        </a:ext>
                      </a:extLst>
                    </a:gridCol>
                    <a:gridCol w="1196781">
                      <a:extLst>
                        <a:ext uri="{9D8B030D-6E8A-4147-A177-3AD203B41FA5}">
                          <a16:colId xmlns:a16="http://schemas.microsoft.com/office/drawing/2014/main" val="2682146503"/>
                        </a:ext>
                      </a:extLst>
                    </a:gridCol>
                  </a:tblGrid>
                  <a:tr h="662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ELM type</a:t>
                          </a:r>
                          <a:endParaRPr lang="zh-CN" altLang="en-US" sz="1800" b="1" baseline="-25000" dirty="0">
                            <a:solidFill>
                              <a:schemeClr val="bg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4"/>
                          <a:stretch>
                            <a:fillRect l="-107303" t="-2752" r="-461236" b="-137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t</a:t>
                          </a:r>
                          <a:r>
                            <a:rPr lang="en-US" altLang="zh-CN" sz="1800" b="1" baseline="-2500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ELM</a:t>
                          </a:r>
                          <a:r>
                            <a:rPr lang="en-US" altLang="zh-CN" sz="1800" b="1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 (ms)</a:t>
                          </a:r>
                          <a:endParaRPr lang="zh-CN" altLang="en-US" sz="1800" b="1" dirty="0">
                            <a:solidFill>
                              <a:schemeClr val="bg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f</a:t>
                          </a:r>
                          <a:r>
                            <a:rPr lang="en-US" altLang="zh-CN" sz="1800" b="1" baseline="-2500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ELM</a:t>
                          </a:r>
                          <a:r>
                            <a:rPr lang="en-US" altLang="zh-CN" sz="1800" b="1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 (Hz)</a:t>
                          </a:r>
                          <a:endParaRPr lang="zh-CN" altLang="en-US" sz="1800" b="1" dirty="0">
                            <a:solidFill>
                              <a:schemeClr val="bg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4"/>
                          <a:stretch>
                            <a:fillRect l="-359887" t="-2752" r="-212429" b="-137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T</a:t>
                          </a:r>
                          <a:r>
                            <a:rPr lang="en-US" altLang="zh-CN" sz="1800" b="1" baseline="-2500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base </a:t>
                          </a:r>
                          <a:r>
                            <a:rPr lang="en-US" altLang="zh-CN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(℃)</a:t>
                          </a:r>
                          <a:endParaRPr lang="zh-CN" altLang="en-US" sz="1800" b="1" i="0" baseline="0" dirty="0">
                            <a:solidFill>
                              <a:schemeClr val="bg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∆</a:t>
                          </a:r>
                          <a:r>
                            <a:rPr lang="en-US" altLang="zh-CN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T</a:t>
                          </a:r>
                          <a:r>
                            <a:rPr lang="en-US" altLang="zh-CN" sz="1800" b="1" baseline="-2500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ELM</a:t>
                          </a:r>
                          <a:r>
                            <a:rPr lang="en-US" altLang="zh-CN" sz="1800" b="1" baseline="0" dirty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a:t> (℃)</a:t>
                          </a:r>
                          <a:endParaRPr lang="zh-CN" altLang="en-US" sz="1800" b="1" i="0" baseline="0" dirty="0">
                            <a:solidFill>
                              <a:schemeClr val="bg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490917807"/>
                      </a:ext>
                    </a:extLst>
                  </a:tr>
                  <a:tr h="4218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Type I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628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0.5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10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3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348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846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66776748"/>
                      </a:ext>
                    </a:extLst>
                  </a:tr>
                  <a:tr h="4218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Grassy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56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0.2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500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3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495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rPr>
                            <a:t>41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69309758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08016AE-DF8A-486E-B97E-28E4AFB3A180}"/>
                  </a:ext>
                </a:extLst>
              </p:cNvPr>
              <p:cNvSpPr txBox="1"/>
              <p:nvPr/>
            </p:nvSpPr>
            <p:spPr>
              <a:xfrm>
                <a:off x="7843014" y="3130477"/>
                <a:ext cx="2897648" cy="349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1600" dirty="0">
                    <a:latin typeface="Century Gothic" panose="020B0502020202020204" pitchFamily="34" charset="0"/>
                  </a:rPr>
                  <a:t>Type I,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⏊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𝐸𝐿𝑀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entury Gothic" panose="020B0502020202020204" pitchFamily="34" charset="0"/>
                  </a:rPr>
                  <a:t>=628MW/m</a:t>
                </a:r>
                <a:r>
                  <a:rPr lang="en-US" altLang="zh-CN" sz="1600" baseline="30000" dirty="0">
                    <a:latin typeface="Century Gothic" panose="020B0502020202020204" pitchFamily="34" charset="0"/>
                  </a:rPr>
                  <a:t>2</a:t>
                </a:r>
                <a:endParaRPr lang="en-US" altLang="zh-CN" sz="16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08016AE-DF8A-486E-B97E-28E4AFB3A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014" y="3130477"/>
                <a:ext cx="2897648" cy="349326"/>
              </a:xfrm>
              <a:prstGeom prst="rect">
                <a:avLst/>
              </a:prstGeom>
              <a:blipFill>
                <a:blip r:embed="rId5"/>
                <a:stretch>
                  <a:fillRect l="-1263" t="-7018" b="-175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FED60B9-C794-4523-9C82-AC0FD45BB5D6}"/>
                  </a:ext>
                </a:extLst>
              </p:cNvPr>
              <p:cNvSpPr txBox="1"/>
              <p:nvPr/>
            </p:nvSpPr>
            <p:spPr>
              <a:xfrm>
                <a:off x="1759259" y="3136131"/>
                <a:ext cx="3146420" cy="349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1600" dirty="0">
                    <a:latin typeface="Century Gothic" panose="020B0502020202020204" pitchFamily="34" charset="0"/>
                  </a:rPr>
                  <a:t>Grassy,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⏊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𝐸𝐿𝑀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entury Gothic" panose="020B0502020202020204" pitchFamily="34" charset="0"/>
                  </a:rPr>
                  <a:t>=56MW/m</a:t>
                </a:r>
                <a:r>
                  <a:rPr lang="en-US" altLang="zh-CN" sz="1600" baseline="30000" dirty="0">
                    <a:latin typeface="Century Gothic" panose="020B0502020202020204" pitchFamily="34" charset="0"/>
                  </a:rPr>
                  <a:t>2</a:t>
                </a:r>
                <a:endParaRPr lang="en-US" altLang="zh-CN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FED60B9-C794-4523-9C82-AC0FD45BB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59" y="3136131"/>
                <a:ext cx="3146420" cy="349326"/>
              </a:xfrm>
              <a:prstGeom prst="rect">
                <a:avLst/>
              </a:prstGeom>
              <a:blipFill>
                <a:blip r:embed="rId6"/>
                <a:stretch>
                  <a:fillRect l="-1163" t="-6897" b="-155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E013FFD9-7841-44BC-9F2C-66F01639266F}"/>
              </a:ext>
            </a:extLst>
          </p:cNvPr>
          <p:cNvSpPr txBox="1"/>
          <p:nvPr/>
        </p:nvSpPr>
        <p:spPr>
          <a:xfrm>
            <a:off x="114117" y="999910"/>
            <a:ext cx="3626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entury Gothic" panose="020B0502020202020204" pitchFamily="34" charset="0"/>
                <a:ea typeface="MS PGothic" panose="020B0600070205080204" pitchFamily="34" charset="-128"/>
              </a:rPr>
              <a:t>Temperature during ELMs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3648194-7AB7-42CA-A432-36C2BC3A629C}"/>
              </a:ext>
            </a:extLst>
          </p:cNvPr>
          <p:cNvSpPr txBox="1"/>
          <p:nvPr/>
        </p:nvSpPr>
        <p:spPr>
          <a:xfrm>
            <a:off x="8907837" y="5855879"/>
            <a:ext cx="1832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en-US" altLang="zh-CN" b="1" dirty="0">
                <a:solidFill>
                  <a:srgbClr val="FF0000"/>
                </a:solidFill>
                <a:latin typeface="Century Gothic" panose="020B0502020202020204" pitchFamily="34" charset="0"/>
              </a:rPr>
              <a:t>Q&gt;5 Scenario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0C92A35-144E-482B-8E03-54873DB37BA5}"/>
              </a:ext>
            </a:extLst>
          </p:cNvPr>
          <p:cNvSpPr txBox="1"/>
          <p:nvPr/>
        </p:nvSpPr>
        <p:spPr>
          <a:xfrm>
            <a:off x="2967335" y="5873442"/>
            <a:ext cx="1832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en-US" altLang="zh-CN" b="1" dirty="0">
                <a:solidFill>
                  <a:srgbClr val="FF0000"/>
                </a:solidFill>
                <a:latin typeface="Century Gothic" panose="020B0502020202020204" pitchFamily="34" charset="0"/>
              </a:rPr>
              <a:t>Q&gt;1 Scenario</a:t>
            </a:r>
          </a:p>
        </p:txBody>
      </p:sp>
      <p:sp>
        <p:nvSpPr>
          <p:cNvPr id="2" name="灯片编号占位符 7">
            <a:extLst>
              <a:ext uri="{FF2B5EF4-FFF2-40B4-BE49-F238E27FC236}">
                <a16:creationId xmlns:a16="http://schemas.microsoft.com/office/drawing/2014/main" id="{6E2FA2ED-08D2-41E8-BCEB-C1CF875B9433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22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68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5">
            <a:extLst>
              <a:ext uri="{FF2B5EF4-FFF2-40B4-BE49-F238E27FC236}">
                <a16:creationId xmlns:a16="http://schemas.microsoft.com/office/drawing/2014/main" id="{50027EAD-5D9D-4BEC-80AB-3CF0EF08F90E}"/>
              </a:ext>
            </a:extLst>
          </p:cNvPr>
          <p:cNvGraphicFramePr>
            <a:graphicFrameLocks noGrp="1"/>
          </p:cNvGraphicFramePr>
          <p:nvPr/>
        </p:nvGraphicFramePr>
        <p:xfrm>
          <a:off x="851903" y="1344991"/>
          <a:ext cx="10488194" cy="5412353"/>
        </p:xfrm>
        <a:graphic>
          <a:graphicData uri="http://schemas.openxmlformats.org/drawingml/2006/table">
            <a:tbl>
              <a:tblPr firstRow="1" firstCol="1" bandRow="1"/>
              <a:tblGrid>
                <a:gridCol w="1057247">
                  <a:extLst>
                    <a:ext uri="{9D8B030D-6E8A-4147-A177-3AD203B41FA5}">
                      <a16:colId xmlns:a16="http://schemas.microsoft.com/office/drawing/2014/main" val="2685211097"/>
                    </a:ext>
                  </a:extLst>
                </a:gridCol>
                <a:gridCol w="1341274">
                  <a:extLst>
                    <a:ext uri="{9D8B030D-6E8A-4147-A177-3AD203B41FA5}">
                      <a16:colId xmlns:a16="http://schemas.microsoft.com/office/drawing/2014/main" val="2786166187"/>
                    </a:ext>
                  </a:extLst>
                </a:gridCol>
                <a:gridCol w="1541353">
                  <a:extLst>
                    <a:ext uri="{9D8B030D-6E8A-4147-A177-3AD203B41FA5}">
                      <a16:colId xmlns:a16="http://schemas.microsoft.com/office/drawing/2014/main" val="2925358655"/>
                    </a:ext>
                  </a:extLst>
                </a:gridCol>
                <a:gridCol w="1309664">
                  <a:extLst>
                    <a:ext uri="{9D8B030D-6E8A-4147-A177-3AD203B41FA5}">
                      <a16:colId xmlns:a16="http://schemas.microsoft.com/office/drawing/2014/main" val="1817018433"/>
                    </a:ext>
                  </a:extLst>
                </a:gridCol>
                <a:gridCol w="1309664">
                  <a:extLst>
                    <a:ext uri="{9D8B030D-6E8A-4147-A177-3AD203B41FA5}">
                      <a16:colId xmlns:a16="http://schemas.microsoft.com/office/drawing/2014/main" val="1560343292"/>
                    </a:ext>
                  </a:extLst>
                </a:gridCol>
                <a:gridCol w="1309664">
                  <a:extLst>
                    <a:ext uri="{9D8B030D-6E8A-4147-A177-3AD203B41FA5}">
                      <a16:colId xmlns:a16="http://schemas.microsoft.com/office/drawing/2014/main" val="3103021307"/>
                    </a:ext>
                  </a:extLst>
                </a:gridCol>
                <a:gridCol w="1309664">
                  <a:extLst>
                    <a:ext uri="{9D8B030D-6E8A-4147-A177-3AD203B41FA5}">
                      <a16:colId xmlns:a16="http://schemas.microsoft.com/office/drawing/2014/main" val="2213251571"/>
                    </a:ext>
                  </a:extLst>
                </a:gridCol>
                <a:gridCol w="1309664">
                  <a:extLst>
                    <a:ext uri="{9D8B030D-6E8A-4147-A177-3AD203B41FA5}">
                      <a16:colId xmlns:a16="http://schemas.microsoft.com/office/drawing/2014/main" val="3787747611"/>
                    </a:ext>
                  </a:extLst>
                </a:gridCol>
              </a:tblGrid>
              <a:tr h="220933"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Component materials</a:t>
                      </a:r>
                      <a:endParaRPr 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Stress type</a:t>
                      </a:r>
                      <a:endParaRPr 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Safety factor</a:t>
                      </a:r>
                      <a:endParaRPr 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590223"/>
                  </a:ext>
                </a:extLst>
              </a:tr>
              <a:tr h="22093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Testing</a:t>
                      </a:r>
                      <a:endParaRPr lang="en-US" sz="14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Baking</a:t>
                      </a:r>
                      <a:endParaRPr lang="en-US" sz="14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NO</a:t>
                      </a:r>
                      <a:endParaRPr lang="en-US" sz="14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MD event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VDE event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59910"/>
                  </a:ext>
                </a:extLst>
              </a:tr>
              <a:tr h="239316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PFU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SS316L(N)-IG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endParaRPr 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1.46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12.10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11.31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11.31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12.25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188434"/>
                  </a:ext>
                </a:extLst>
              </a:tr>
              <a:tr h="2393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1.06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15.13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13.78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13.78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13.78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763"/>
                  </a:ext>
                </a:extLst>
              </a:tr>
              <a:tr h="2393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+Q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1.88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1.20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1.20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1.20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550273"/>
                  </a:ext>
                </a:extLst>
              </a:tr>
              <a:tr h="239316"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PFU</a:t>
                      </a: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pipe</a:t>
                      </a:r>
                      <a:endParaRPr lang="en-US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4.18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12.18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12.18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12.55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7.39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369200"/>
                  </a:ext>
                </a:extLst>
              </a:tr>
              <a:tr h="23931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1.35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8.75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16.34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16.34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2.42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612686"/>
                  </a:ext>
                </a:extLst>
              </a:tr>
              <a:tr h="23931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+Q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3.73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5.26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5.26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3.18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022492"/>
                  </a:ext>
                </a:extLst>
              </a:tr>
              <a:tr h="239316">
                <a:tc row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SSS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SS316L(N)-IG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3.20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9.31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12.25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24.50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8.65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974794"/>
                  </a:ext>
                </a:extLst>
              </a:tr>
              <a:tr h="2393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2.48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4.65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10.02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15.75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7.88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157649"/>
                  </a:ext>
                </a:extLst>
              </a:tr>
              <a:tr h="2393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+Q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1.68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1.39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1.42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2.86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736111"/>
                  </a:ext>
                </a:extLst>
              </a:tr>
              <a:tr h="239316"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</a:endParaRPr>
                    </a:p>
                  </a:txBody>
                  <a:tcPr marL="58219" marR="58219" marT="0" marB="0" anchor="ctr"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XM-19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5.91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1.90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2.39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2.22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3.36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174709"/>
                  </a:ext>
                </a:extLst>
              </a:tr>
              <a:tr h="2393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1.13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1.73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2.16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2.04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3.51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480352"/>
                  </a:ext>
                </a:extLst>
              </a:tr>
              <a:tr h="2393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+Q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2.08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2.27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2.20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3.45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237552"/>
                  </a:ext>
                </a:extLst>
              </a:tr>
              <a:tr h="239316"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CB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4.90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13.44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16.33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9.19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21.00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817358"/>
                  </a:ext>
                </a:extLst>
              </a:tr>
              <a:tr h="23931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3.45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10.68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12.97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10.50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16.96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251197"/>
                  </a:ext>
                </a:extLst>
              </a:tr>
              <a:tr h="23931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+Q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1.12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1.02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1.01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1.31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07169"/>
                  </a:ext>
                </a:extLst>
              </a:tr>
              <a:tr h="239316"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Support</a:t>
                      </a:r>
                      <a:endParaRPr lang="en-US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4.45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15.13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18.38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10.50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18.38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115014"/>
                  </a:ext>
                </a:extLst>
              </a:tr>
              <a:tr h="23931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2.04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22.69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14.70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7.11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14.70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424141"/>
                  </a:ext>
                </a:extLst>
              </a:tr>
              <a:tr h="23931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+Q</a:t>
                      </a:r>
                      <a:endParaRPr 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1.37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1.44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1.37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1.44</a:t>
                      </a:r>
                      <a:endParaRPr lang="en-US" sz="1400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259185"/>
                  </a:ext>
                </a:extLst>
              </a:tr>
              <a:tr h="220933"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Bolt</a:t>
                      </a:r>
                      <a:endParaRPr lang="en-US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4.88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5.04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5.13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5.04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053221"/>
                  </a:ext>
                </a:extLst>
              </a:tr>
              <a:tr h="22093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2.67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2.58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2.59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2.6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2.59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955575"/>
                  </a:ext>
                </a:extLst>
              </a:tr>
              <a:tr h="22093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baseline="-250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+P</a:t>
                      </a:r>
                      <a:r>
                        <a:rPr lang="en-US" sz="1400" kern="100" baseline="-250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+Q</a:t>
                      </a:r>
                      <a:endParaRPr 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2.42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1.91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1.92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1.91</a:t>
                      </a:r>
                    </a:p>
                  </a:txBody>
                  <a:tcPr marL="58219" marR="58219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144077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2D6EFC41-EEB3-48FB-BDC9-79B2AAA9DB7F}"/>
              </a:ext>
            </a:extLst>
          </p:cNvPr>
          <p:cNvSpPr txBox="1"/>
          <p:nvPr/>
        </p:nvSpPr>
        <p:spPr>
          <a:xfrm>
            <a:off x="1820968" y="82339"/>
            <a:ext cx="1037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pPr algn="l"/>
            <a:r>
              <a:rPr lang="en-US" altLang="zh-CN" sz="3200" dirty="0">
                <a:latin typeface="Century Gothic" panose="020B0502020202020204" pitchFamily="34" charset="0"/>
                <a:sym typeface="+mn-lt"/>
              </a:rPr>
              <a:t>Structural results: load combinations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11F9EC8-3BBD-49BE-8FF2-CCAB763F5B1C}"/>
              </a:ext>
            </a:extLst>
          </p:cNvPr>
          <p:cNvSpPr txBox="1"/>
          <p:nvPr/>
        </p:nvSpPr>
        <p:spPr>
          <a:xfrm>
            <a:off x="437647" y="852176"/>
            <a:ext cx="1104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entury Gothic" panose="020B0502020202020204" pitchFamily="34" charset="0"/>
                <a:ea typeface="MS PGothic" panose="020B0600070205080204" pitchFamily="34" charset="-128"/>
              </a:rPr>
              <a:t>All the stress can meet the design criteria, </a:t>
            </a:r>
            <a:r>
              <a:rPr lang="en-US" altLang="zh-CN" sz="2000" dirty="0">
                <a:latin typeface="Century Gothic" panose="020B0502020202020204" pitchFamily="34" charset="0"/>
                <a:ea typeface="MS PGothic" panose="020B0600070205080204" pitchFamily="34" charset="-128"/>
              </a:rPr>
              <a:t>the value listed in the table is safety factor.</a:t>
            </a:r>
          </a:p>
        </p:txBody>
      </p:sp>
      <p:sp>
        <p:nvSpPr>
          <p:cNvPr id="2" name="灯片编号占位符 7">
            <a:extLst>
              <a:ext uri="{FF2B5EF4-FFF2-40B4-BE49-F238E27FC236}">
                <a16:creationId xmlns:a16="http://schemas.microsoft.com/office/drawing/2014/main" id="{BB17024F-349B-2FF4-E498-2A6FB1AEBCB3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23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228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1747719" y="90805"/>
            <a:ext cx="1044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pPr algn="l"/>
            <a:r>
              <a:rPr lang="en-US" altLang="zh-CN" dirty="0">
                <a:latin typeface="Century Gothic" panose="020B0502020202020204" pitchFamily="34" charset="0"/>
                <a:sym typeface="+mn-lt"/>
              </a:rPr>
              <a:t>Electro-Magnetic analysis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08B97F-900B-835A-8E34-AF1E0F166311}"/>
              </a:ext>
            </a:extLst>
          </p:cNvPr>
          <p:cNvSpPr txBox="1"/>
          <p:nvPr/>
        </p:nvSpPr>
        <p:spPr>
          <a:xfrm>
            <a:off x="170182" y="1618570"/>
            <a:ext cx="3552840" cy="3207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Halo current direction and distribution refer</a:t>
            </a:r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 two cases</a:t>
            </a:r>
            <a:r>
              <a:rPr lang="en-US" altLang="zh-CN" b="1" baseline="30000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</a:t>
            </a:r>
            <a:endParaRPr lang="en-US" altLang="zh-CN" b="1" dirty="0">
              <a:latin typeface="Century Gothic" panose="020B0502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In case 2, according to the plasma evolution</a:t>
            </a:r>
            <a:r>
              <a:rPr lang="en-US" altLang="zh-CN" b="1" baseline="30000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the halo current is up to </a:t>
            </a:r>
            <a:r>
              <a:rPr lang="en-US" altLang="zh-CN" b="1" dirty="0">
                <a:solidFill>
                  <a:srgbClr val="0000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2.05 MA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TPF</a:t>
            </a:r>
            <a:r>
              <a:rPr lang="en-US" altLang="zh-CN" b="1" baseline="30000" dirty="0">
                <a:solidFill>
                  <a:srgbClr val="0000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3</a:t>
            </a:r>
            <a:r>
              <a:rPr lang="en-US" altLang="zh-CN" b="1" dirty="0">
                <a:solidFill>
                  <a:srgbClr val="0000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=2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was selected as the worst case for evaluation. 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4FA678B7-0046-667D-E47A-34A88F29C02D}"/>
              </a:ext>
            </a:extLst>
          </p:cNvPr>
          <p:cNvSpPr txBox="1"/>
          <p:nvPr/>
        </p:nvSpPr>
        <p:spPr>
          <a:xfrm>
            <a:off x="83512" y="5679383"/>
            <a:ext cx="3726180" cy="74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20000"/>
              </a:lnSpc>
              <a:buFont typeface="+mj-lt"/>
              <a:buAutoNum type="arabicPeriod"/>
              <a:defRPr sz="1400" i="1">
                <a:solidFill>
                  <a:srgbClr val="0000FF"/>
                </a:solidFill>
                <a:ea typeface="等线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algn="just"/>
            <a:r>
              <a:rPr lang="en-US" altLang="zh-CN" sz="900" dirty="0">
                <a:ea typeface="+mn-ea"/>
                <a:cs typeface="+mn-cs"/>
              </a:rPr>
              <a:t>BEST VDE halo  current definition-V1.0_20230306</a:t>
            </a:r>
            <a:r>
              <a:rPr lang="zh-CN" altLang="en-US" sz="900" dirty="0">
                <a:ea typeface="+mn-ea"/>
                <a:cs typeface="+mn-cs"/>
              </a:rPr>
              <a:t>；</a:t>
            </a:r>
            <a:endParaRPr lang="en-US" altLang="zh-CN" sz="900" dirty="0">
              <a:ea typeface="+mn-ea"/>
              <a:cs typeface="+mn-cs"/>
            </a:endParaRPr>
          </a:p>
          <a:p>
            <a:pPr algn="just"/>
            <a:r>
              <a:rPr lang="en-US" altLang="zh-CN" sz="900" dirty="0">
                <a:ea typeface="+mn-ea"/>
                <a:cs typeface="+mn-cs"/>
              </a:rPr>
              <a:t>TSC simulation</a:t>
            </a:r>
            <a:r>
              <a:rPr lang="zh-CN" altLang="en-US" sz="900" dirty="0">
                <a:ea typeface="+mn-ea"/>
                <a:cs typeface="+mn-cs"/>
              </a:rPr>
              <a:t> </a:t>
            </a:r>
            <a:r>
              <a:rPr lang="en-US" altLang="zh-CN" sz="900" dirty="0">
                <a:ea typeface="+mn-ea"/>
                <a:cs typeface="+mn-cs"/>
              </a:rPr>
              <a:t>BEST </a:t>
            </a:r>
            <a:r>
              <a:rPr lang="en-US" altLang="zh-CN" sz="900" dirty="0" err="1">
                <a:ea typeface="+mn-ea"/>
                <a:cs typeface="+mn-cs"/>
              </a:rPr>
              <a:t>down&amp;up</a:t>
            </a:r>
            <a:r>
              <a:rPr lang="en-US" altLang="zh-CN" sz="900" dirty="0">
                <a:ea typeface="+mn-ea"/>
                <a:cs typeface="+mn-cs"/>
              </a:rPr>
              <a:t> halo current description of inputing file _20230306</a:t>
            </a:r>
            <a:r>
              <a:rPr lang="zh-CN" altLang="en-US" sz="900" dirty="0">
                <a:ea typeface="+mn-ea"/>
                <a:cs typeface="+mn-cs"/>
              </a:rPr>
              <a:t>；</a:t>
            </a:r>
            <a:endParaRPr lang="en-US" altLang="zh-CN" sz="900" dirty="0">
              <a:ea typeface="+mn-ea"/>
              <a:cs typeface="+mn-cs"/>
            </a:endParaRPr>
          </a:p>
          <a:p>
            <a:pPr algn="just"/>
            <a:r>
              <a:rPr lang="en-US" altLang="zh-CN" sz="900" dirty="0">
                <a:ea typeface="+mn-ea"/>
                <a:cs typeface="+mn-cs"/>
              </a:rPr>
              <a:t>best disruption physical input_20221212</a:t>
            </a:r>
            <a:endParaRPr lang="zh-CN" altLang="en-US" sz="900" dirty="0">
              <a:ea typeface="+mn-ea"/>
              <a:cs typeface="+mn-cs"/>
            </a:endParaRPr>
          </a:p>
        </p:txBody>
      </p:sp>
      <p:grpSp>
        <p:nvGrpSpPr>
          <p:cNvPr id="21" name="组合 8">
            <a:extLst>
              <a:ext uri="{FF2B5EF4-FFF2-40B4-BE49-F238E27FC236}">
                <a16:creationId xmlns:a16="http://schemas.microsoft.com/office/drawing/2014/main" id="{B6DFC705-095D-47F5-0C5F-AE42AC29F799}"/>
              </a:ext>
            </a:extLst>
          </p:cNvPr>
          <p:cNvGrpSpPr/>
          <p:nvPr/>
        </p:nvGrpSpPr>
        <p:grpSpPr>
          <a:xfrm>
            <a:off x="3971106" y="1481926"/>
            <a:ext cx="4569360" cy="4833784"/>
            <a:chOff x="2764767" y="1860897"/>
            <a:chExt cx="4569360" cy="4833784"/>
          </a:xfrm>
        </p:grpSpPr>
        <p:pic>
          <p:nvPicPr>
            <p:cNvPr id="22" name="图片 39" descr="C:\Users\HUAWEI\Desktop\未命名1677131918.png未命名1677131918">
              <a:extLst>
                <a:ext uri="{FF2B5EF4-FFF2-40B4-BE49-F238E27FC236}">
                  <a16:creationId xmlns:a16="http://schemas.microsoft.com/office/drawing/2014/main" id="{91239B12-ECAE-C789-8E24-787AAEF77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832" y="1860897"/>
              <a:ext cx="2973070" cy="391013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C8ABF18-F55C-7B5F-242F-99644F96BC5A}"/>
                </a:ext>
              </a:extLst>
            </p:cNvPr>
            <p:cNvSpPr txBox="1"/>
            <p:nvPr/>
          </p:nvSpPr>
          <p:spPr>
            <a:xfrm>
              <a:off x="3694890" y="2699636"/>
              <a:ext cx="3639237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00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case</a:t>
              </a:r>
              <a:r>
                <a:rPr lang="zh-CN" altLang="en-US" sz="1400" b="1" dirty="0">
                  <a:solidFill>
                    <a:srgbClr val="0000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00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</a:p>
            <a:p>
              <a:r>
                <a:rPr lang="en-US" altLang="zh-CN" sz="1400" dirty="0" err="1">
                  <a:ea typeface="微软雅黑" panose="020B0503020204020204" pitchFamily="34" charset="-122"/>
                  <a:cs typeface="Arial" panose="020B0604020202020204" pitchFamily="34" charset="0"/>
                </a:rPr>
                <a:t>I</a:t>
              </a:r>
              <a:r>
                <a:rPr lang="en-US" altLang="zh-CN" sz="1400" baseline="-25000" dirty="0" err="1">
                  <a:ea typeface="微软雅黑" panose="020B0503020204020204" pitchFamily="34" charset="-122"/>
                  <a:cs typeface="Arial" panose="020B0604020202020204" pitchFamily="34" charset="0"/>
                </a:rPr>
                <a:t>halo</a:t>
              </a:r>
              <a:r>
                <a:rPr lang="en-US" altLang="zh-CN" sz="1400" baseline="-25000" dirty="0"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400" kern="100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=104.2 kA</a:t>
              </a:r>
            </a:p>
            <a:p>
              <a:endParaRPr lang="zh-CN" altLang="en-US" sz="14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A45570A-729D-5ED1-5892-B80A4D62198D}"/>
                </a:ext>
              </a:extLst>
            </p:cNvPr>
            <p:cNvSpPr txBox="1"/>
            <p:nvPr/>
          </p:nvSpPr>
          <p:spPr>
            <a:xfrm>
              <a:off x="2764767" y="5864736"/>
              <a:ext cx="4006404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0000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I</a:t>
              </a:r>
              <a:r>
                <a:rPr lang="en-US" altLang="zh-CN" sz="1600" baseline="-25000" dirty="0">
                  <a:solidFill>
                    <a:srgbClr val="0000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p</a:t>
              </a:r>
              <a:r>
                <a:rPr lang="en-US" altLang="zh-CN" sz="1600" dirty="0">
                  <a:solidFill>
                    <a:srgbClr val="0000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=7.3 MA, TPF=2</a:t>
              </a:r>
            </a:p>
            <a:p>
              <a:r>
                <a:rPr lang="en-US" altLang="zh-CN" sz="1600" dirty="0">
                  <a:ea typeface="微软雅黑" panose="020B0503020204020204" pitchFamily="34" charset="-122"/>
                  <a:cs typeface="Arial" panose="020B0604020202020204" pitchFamily="34" charset="0"/>
                </a:rPr>
                <a:t>I</a:t>
              </a:r>
              <a:r>
                <a:rPr lang="en-US" altLang="zh-CN" sz="1600" baseline="-25000" dirty="0">
                  <a:ea typeface="微软雅黑" panose="020B0503020204020204" pitchFamily="34" charset="-122"/>
                  <a:cs typeface="Arial" panose="020B0604020202020204" pitchFamily="34" charset="0"/>
                </a:rPr>
                <a:t>total halo</a:t>
              </a:r>
              <a:r>
                <a:rPr lang="en-US" altLang="zh-CN" sz="1600" dirty="0">
                  <a:ea typeface="微软雅黑" panose="020B0503020204020204" pitchFamily="34" charset="-122"/>
                  <a:cs typeface="Arial" panose="020B0604020202020204" pitchFamily="34" charset="0"/>
                </a:rPr>
                <a:t>=2.5MA</a:t>
              </a:r>
            </a:p>
            <a:p>
              <a:r>
                <a:rPr lang="en-US" altLang="zh-CN" sz="1600" dirty="0">
                  <a:ea typeface="微软雅黑" panose="020B0503020204020204" pitchFamily="34" charset="-122"/>
                  <a:cs typeface="Arial" panose="020B0604020202020204" pitchFamily="34" charset="0"/>
                </a:rPr>
                <a:t>I</a:t>
              </a:r>
              <a:r>
                <a:rPr lang="en-US" altLang="zh-CN" sz="1600" baseline="-25000" dirty="0">
                  <a:ea typeface="微软雅黑" panose="020B0503020204020204" pitchFamily="34" charset="-122"/>
                  <a:cs typeface="Arial" panose="020B0604020202020204" pitchFamily="34" charset="0"/>
                </a:rPr>
                <a:t>divertor halo </a:t>
              </a:r>
              <a:r>
                <a:rPr lang="en-US" altLang="zh-CN" sz="1600" dirty="0">
                  <a:ea typeface="微软雅黑" panose="020B0503020204020204" pitchFamily="34" charset="-122"/>
                  <a:cs typeface="Arial" panose="020B0604020202020204" pitchFamily="34" charset="0"/>
                </a:rPr>
                <a:t>=</a:t>
              </a:r>
              <a:r>
                <a:rPr lang="en-US" altLang="zh-CN" sz="1600" kern="100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2*2.5MA/48=104.16 kA</a:t>
              </a:r>
            </a:p>
          </p:txBody>
        </p:sp>
      </p:grpSp>
      <p:pic>
        <p:nvPicPr>
          <p:cNvPr id="25" name="图片 36" descr="未命名1677120478">
            <a:extLst>
              <a:ext uri="{FF2B5EF4-FFF2-40B4-BE49-F238E27FC236}">
                <a16:creationId xmlns:a16="http://schemas.microsoft.com/office/drawing/2014/main" id="{4FBBC695-10C6-192F-C268-EEA407669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77" y="1481925"/>
            <a:ext cx="2500356" cy="39101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08A1D526-7A96-789F-68F9-A06237304C8D}"/>
              </a:ext>
            </a:extLst>
          </p:cNvPr>
          <p:cNvSpPr txBox="1"/>
          <p:nvPr/>
        </p:nvSpPr>
        <p:spPr>
          <a:xfrm>
            <a:off x="7374457" y="5485765"/>
            <a:ext cx="4440136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I</a:t>
            </a:r>
            <a:r>
              <a:rPr lang="en-US" altLang="zh-CN" sz="1600" baseline="-25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</a:t>
            </a:r>
            <a:r>
              <a:rPr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=7.3 MA, TPF=2</a:t>
            </a:r>
          </a:p>
          <a:p>
            <a:r>
              <a:rPr lang="en-US" altLang="zh-CN" sz="1600" dirty="0">
                <a:ea typeface="微软雅黑" panose="020B0503020204020204" pitchFamily="34" charset="-122"/>
                <a:cs typeface="Arial" panose="020B0604020202020204" pitchFamily="34" charset="0"/>
              </a:rPr>
              <a:t>I</a:t>
            </a:r>
            <a:r>
              <a:rPr lang="en-US" altLang="zh-CN" sz="1600" baseline="-25000" dirty="0">
                <a:ea typeface="微软雅黑" panose="020B0503020204020204" pitchFamily="34" charset="-122"/>
                <a:cs typeface="Arial" panose="020B0604020202020204" pitchFamily="34" charset="0"/>
              </a:rPr>
              <a:t>total halo</a:t>
            </a:r>
            <a:r>
              <a:rPr lang="en-US" altLang="zh-CN" sz="1600" dirty="0">
                <a:ea typeface="微软雅黑" panose="020B0503020204020204" pitchFamily="34" charset="-122"/>
                <a:cs typeface="Arial" panose="020B0604020202020204" pitchFamily="34" charset="0"/>
              </a:rPr>
              <a:t>=</a:t>
            </a:r>
            <a:r>
              <a:rPr lang="en-US" altLang="zh-CN" sz="1600" kern="100" dirty="0">
                <a:ea typeface="微软雅黑" panose="020B0503020204020204" pitchFamily="34" charset="-122"/>
                <a:cs typeface="Arial" panose="020B0604020202020204" pitchFamily="34" charset="0"/>
              </a:rPr>
              <a:t>2.05MA</a:t>
            </a:r>
            <a:endParaRPr lang="en-US" altLang="zh-CN" sz="1600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1600" dirty="0">
                <a:ea typeface="微软雅黑" panose="020B0503020204020204" pitchFamily="34" charset="-122"/>
                <a:cs typeface="Arial" panose="020B0604020202020204" pitchFamily="34" charset="0"/>
              </a:rPr>
              <a:t>I</a:t>
            </a:r>
            <a:r>
              <a:rPr lang="en-US" altLang="zh-CN" sz="1600" baseline="-25000" dirty="0">
                <a:ea typeface="微软雅黑" panose="020B0503020204020204" pitchFamily="34" charset="-122"/>
                <a:cs typeface="Arial" panose="020B0604020202020204" pitchFamily="34" charset="0"/>
              </a:rPr>
              <a:t>divertor halo </a:t>
            </a:r>
            <a:r>
              <a:rPr lang="en-US" altLang="zh-CN" sz="1600" dirty="0">
                <a:ea typeface="微软雅黑" panose="020B0503020204020204" pitchFamily="34" charset="-122"/>
                <a:cs typeface="Arial" panose="020B0604020202020204" pitchFamily="34" charset="0"/>
              </a:rPr>
              <a:t>=</a:t>
            </a:r>
            <a:r>
              <a:rPr lang="en-US" altLang="zh-CN" sz="1600" kern="100" dirty="0">
                <a:effectLst/>
                <a:ea typeface="微软雅黑" panose="020B0503020204020204" pitchFamily="34" charset="-122"/>
                <a:cs typeface="Arial" panose="020B0604020202020204" pitchFamily="34" charset="0"/>
              </a:rPr>
              <a:t>2*2.05MA/48=85.42 kA</a:t>
            </a:r>
            <a:endParaRPr lang="zh-CN" altLang="zh-CN" sz="1600" kern="100" dirty="0">
              <a:effectLst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E6DACE5-8581-662F-A175-87763C046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63" y="1481925"/>
            <a:ext cx="1822875" cy="136589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07F8558-CAF6-7351-93A4-9A0633B67E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56691" y="2900020"/>
            <a:ext cx="1858218" cy="2534389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4539B15-5D12-9EEE-B305-D5B37B089E87}"/>
              </a:ext>
            </a:extLst>
          </p:cNvPr>
          <p:cNvSpPr txBox="1"/>
          <p:nvPr/>
        </p:nvSpPr>
        <p:spPr>
          <a:xfrm>
            <a:off x="8097111" y="2320665"/>
            <a:ext cx="12089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case</a:t>
            </a:r>
            <a:r>
              <a:rPr lang="zh-CN" altLang="en-US" sz="1400" b="1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</a:p>
          <a:p>
            <a:r>
              <a:rPr lang="en-US" altLang="zh-CN" sz="1400" dirty="0" err="1">
                <a:ea typeface="微软雅黑" panose="020B0503020204020204" pitchFamily="34" charset="-122"/>
                <a:cs typeface="Arial" panose="020B0604020202020204" pitchFamily="34" charset="0"/>
              </a:rPr>
              <a:t>I</a:t>
            </a:r>
            <a:r>
              <a:rPr lang="en-US" altLang="zh-CN" sz="1400" baseline="-25000" dirty="0" err="1">
                <a:ea typeface="微软雅黑" panose="020B0503020204020204" pitchFamily="34" charset="-122"/>
                <a:cs typeface="Arial" panose="020B0604020202020204" pitchFamily="34" charset="0"/>
              </a:rPr>
              <a:t>halo</a:t>
            </a:r>
            <a:r>
              <a:rPr lang="en-US" altLang="zh-CN" sz="1400" baseline="-25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kern="100" dirty="0">
                <a:effectLst/>
                <a:ea typeface="微软雅黑" panose="020B0503020204020204" pitchFamily="34" charset="-122"/>
                <a:cs typeface="Arial" panose="020B0604020202020204" pitchFamily="34" charset="0"/>
              </a:rPr>
              <a:t>=85.5 kA</a:t>
            </a:r>
          </a:p>
          <a:p>
            <a:r>
              <a:rPr lang="zh-CN" altLang="en-US" sz="14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文本框 10">
            <a:extLst>
              <a:ext uri="{FF2B5EF4-FFF2-40B4-BE49-F238E27FC236}">
                <a16:creationId xmlns:a16="http://schemas.microsoft.com/office/drawing/2014/main" id="{81215696-FE2E-A34F-EB87-4AF81361E986}"/>
              </a:ext>
            </a:extLst>
          </p:cNvPr>
          <p:cNvSpPr txBox="1"/>
          <p:nvPr/>
        </p:nvSpPr>
        <p:spPr>
          <a:xfrm>
            <a:off x="443387" y="97148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VDE event</a:t>
            </a:r>
            <a:endParaRPr lang="zh-CN" altLang="en-US" sz="24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7">
            <a:extLst>
              <a:ext uri="{FF2B5EF4-FFF2-40B4-BE49-F238E27FC236}">
                <a16:creationId xmlns:a16="http://schemas.microsoft.com/office/drawing/2014/main" id="{E873C303-88AB-427C-0C82-6C6855E27FD8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24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42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文本框 4">
            <a:extLst>
              <a:ext uri="{FF2B5EF4-FFF2-40B4-BE49-F238E27FC236}">
                <a16:creationId xmlns:a16="http://schemas.microsoft.com/office/drawing/2014/main" id="{7AF47DBB-AC91-4887-6782-FCA0F33D86F9}"/>
              </a:ext>
            </a:extLst>
          </p:cNvPr>
          <p:cNvSpPr txBox="1"/>
          <p:nvPr/>
        </p:nvSpPr>
        <p:spPr>
          <a:xfrm>
            <a:off x="247015" y="1332230"/>
            <a:ext cx="2115820" cy="39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u="sng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analysis method</a:t>
            </a:r>
            <a:endParaRPr lang="zh-CN" altLang="en-US" b="1" u="sng" dirty="0">
              <a:solidFill>
                <a:srgbClr val="0000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0" name="文本框 7">
            <a:extLst>
              <a:ext uri="{FF2B5EF4-FFF2-40B4-BE49-F238E27FC236}">
                <a16:creationId xmlns:a16="http://schemas.microsoft.com/office/drawing/2014/main" id="{3D6F131D-4F74-6D1C-3A3A-E9C763D5E671}"/>
              </a:ext>
            </a:extLst>
          </p:cNvPr>
          <p:cNvSpPr txBox="1"/>
          <p:nvPr/>
        </p:nvSpPr>
        <p:spPr>
          <a:xfrm>
            <a:off x="260989" y="1627014"/>
            <a:ext cx="4969630" cy="624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400"/>
            </a:lvl1pPr>
          </a:lstStyle>
          <a:p>
            <a:pPr>
              <a:lnSpc>
                <a:spcPct val="12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Arial" panose="020B0604020202020204" pitchFamily="34" charset="0"/>
              </a:rPr>
              <a:t>Maxwell electromagnetic analysis model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According to the current distribution, 1/16 model was used</a:t>
            </a:r>
            <a:r>
              <a:rPr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101" name="标题 1">
            <a:extLst>
              <a:ext uri="{FF2B5EF4-FFF2-40B4-BE49-F238E27FC236}">
                <a16:creationId xmlns:a16="http://schemas.microsoft.com/office/drawing/2014/main" id="{FBF48378-7A89-5AA2-67BF-64683B110597}"/>
              </a:ext>
            </a:extLst>
          </p:cNvPr>
          <p:cNvSpPr txBox="1"/>
          <p:nvPr/>
        </p:nvSpPr>
        <p:spPr>
          <a:xfrm>
            <a:off x="193675" y="3831556"/>
            <a:ext cx="2591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rgbClr val="0000FF"/>
                </a:solidFill>
              </a:defRPr>
            </a:lvl1pPr>
          </a:lstStyle>
          <a:p>
            <a:pPr algn="ctr"/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Current flow in </a:t>
            </a:r>
          </a:p>
          <a:p>
            <a:pPr algn="ctr"/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VDE event 1</a:t>
            </a: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(ideal distribution)</a:t>
            </a:r>
            <a:endParaRPr lang="zh-CN" altLang="en-US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2" name="组合 30">
            <a:extLst>
              <a:ext uri="{FF2B5EF4-FFF2-40B4-BE49-F238E27FC236}">
                <a16:creationId xmlns:a16="http://schemas.microsoft.com/office/drawing/2014/main" id="{F12EAF3D-EF53-DC1A-D71C-B981D5ED10D9}"/>
              </a:ext>
            </a:extLst>
          </p:cNvPr>
          <p:cNvGrpSpPr/>
          <p:nvPr/>
        </p:nvGrpSpPr>
        <p:grpSpPr>
          <a:xfrm>
            <a:off x="2838302" y="2200657"/>
            <a:ext cx="3121668" cy="1753082"/>
            <a:chOff x="197249" y="2406394"/>
            <a:chExt cx="3828326" cy="1990222"/>
          </a:xfrm>
        </p:grpSpPr>
        <p:grpSp>
          <p:nvGrpSpPr>
            <p:cNvPr id="103" name="组合 31">
              <a:extLst>
                <a:ext uri="{FF2B5EF4-FFF2-40B4-BE49-F238E27FC236}">
                  <a16:creationId xmlns:a16="http://schemas.microsoft.com/office/drawing/2014/main" id="{4EF46906-6833-2D6F-C06E-7A2A96FDDE81}"/>
                </a:ext>
              </a:extLst>
            </p:cNvPr>
            <p:cNvGrpSpPr/>
            <p:nvPr/>
          </p:nvGrpSpPr>
          <p:grpSpPr>
            <a:xfrm>
              <a:off x="508652" y="2406394"/>
              <a:ext cx="3516923" cy="1708195"/>
              <a:chOff x="844062" y="3231216"/>
              <a:chExt cx="4484076" cy="2190285"/>
            </a:xfrm>
          </p:grpSpPr>
          <p:pic>
            <p:nvPicPr>
              <p:cNvPr id="109" name="图片 37">
                <a:extLst>
                  <a:ext uri="{FF2B5EF4-FFF2-40B4-BE49-F238E27FC236}">
                    <a16:creationId xmlns:a16="http://schemas.microsoft.com/office/drawing/2014/main" id="{0FEDC682-DD54-583E-40B8-7DB8DF37C7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7" t="65825" r="14328" b="3708"/>
              <a:stretch>
                <a:fillRect/>
              </a:stretch>
            </p:blipFill>
            <p:spPr>
              <a:xfrm>
                <a:off x="844062" y="3231216"/>
                <a:ext cx="4484076" cy="2190285"/>
              </a:xfrm>
              <a:prstGeom prst="rect">
                <a:avLst/>
              </a:prstGeom>
            </p:spPr>
          </p:pic>
          <p:cxnSp>
            <p:nvCxnSpPr>
              <p:cNvPr id="110" name="直接箭头连接符 38">
                <a:extLst>
                  <a:ext uri="{FF2B5EF4-FFF2-40B4-BE49-F238E27FC236}">
                    <a16:creationId xmlns:a16="http://schemas.microsoft.com/office/drawing/2014/main" id="{AE8BD82E-D7FC-F8C4-97F5-450CE221841D}"/>
                  </a:ext>
                </a:extLst>
              </p:cNvPr>
              <p:cNvCxnSpPr/>
              <p:nvPr/>
            </p:nvCxnSpPr>
            <p:spPr>
              <a:xfrm flipH="1" flipV="1">
                <a:off x="1835330" y="4222737"/>
                <a:ext cx="169040" cy="7205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1" name="直接箭头连接符 39">
                <a:extLst>
                  <a:ext uri="{FF2B5EF4-FFF2-40B4-BE49-F238E27FC236}">
                    <a16:creationId xmlns:a16="http://schemas.microsoft.com/office/drawing/2014/main" id="{732BFF41-F5B7-ACBF-B486-0763EC76D424}"/>
                  </a:ext>
                </a:extLst>
              </p:cNvPr>
              <p:cNvCxnSpPr/>
              <p:nvPr/>
            </p:nvCxnSpPr>
            <p:spPr>
              <a:xfrm flipH="1" flipV="1">
                <a:off x="1975919" y="4174377"/>
                <a:ext cx="139776" cy="4836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2" name="直接箭头连接符 40">
                <a:extLst>
                  <a:ext uri="{FF2B5EF4-FFF2-40B4-BE49-F238E27FC236}">
                    <a16:creationId xmlns:a16="http://schemas.microsoft.com/office/drawing/2014/main" id="{A3556529-7D5D-39D7-DCA5-E6F13EBF1A4D}"/>
                  </a:ext>
                </a:extLst>
              </p:cNvPr>
              <p:cNvCxnSpPr/>
              <p:nvPr/>
            </p:nvCxnSpPr>
            <p:spPr>
              <a:xfrm flipH="1" flipV="1">
                <a:off x="1736353" y="4222737"/>
                <a:ext cx="197955" cy="14410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3" name="直接箭头连接符 41">
                <a:extLst>
                  <a:ext uri="{FF2B5EF4-FFF2-40B4-BE49-F238E27FC236}">
                    <a16:creationId xmlns:a16="http://schemas.microsoft.com/office/drawing/2014/main" id="{D4340B39-500F-083B-71C2-D22F9CFFE937}"/>
                  </a:ext>
                </a:extLst>
              </p:cNvPr>
              <p:cNvCxnSpPr/>
              <p:nvPr/>
            </p:nvCxnSpPr>
            <p:spPr>
              <a:xfrm flipV="1">
                <a:off x="1864825" y="5099492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4" name="直接箭头连接符 42">
                <a:extLst>
                  <a:ext uri="{FF2B5EF4-FFF2-40B4-BE49-F238E27FC236}">
                    <a16:creationId xmlns:a16="http://schemas.microsoft.com/office/drawing/2014/main" id="{600F7208-AD91-EF3B-9778-6A7E44855342}"/>
                  </a:ext>
                </a:extLst>
              </p:cNvPr>
              <p:cNvCxnSpPr/>
              <p:nvPr/>
            </p:nvCxnSpPr>
            <p:spPr>
              <a:xfrm>
                <a:off x="2393336" y="4712917"/>
                <a:ext cx="2990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直接箭头连接符 43">
                <a:extLst>
                  <a:ext uri="{FF2B5EF4-FFF2-40B4-BE49-F238E27FC236}">
                    <a16:creationId xmlns:a16="http://schemas.microsoft.com/office/drawing/2014/main" id="{D07326F6-1695-DE6E-C882-8114640AC5BA}"/>
                  </a:ext>
                </a:extLst>
              </p:cNvPr>
              <p:cNvCxnSpPr/>
              <p:nvPr/>
            </p:nvCxnSpPr>
            <p:spPr>
              <a:xfrm flipV="1">
                <a:off x="3142217" y="3897923"/>
                <a:ext cx="0" cy="25028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直接箭头连接符 44">
                <a:extLst>
                  <a:ext uri="{FF2B5EF4-FFF2-40B4-BE49-F238E27FC236}">
                    <a16:creationId xmlns:a16="http://schemas.microsoft.com/office/drawing/2014/main" id="{4AF82399-D64C-EBC6-4521-8F3C4426B5C1}"/>
                  </a:ext>
                </a:extLst>
              </p:cNvPr>
              <p:cNvCxnSpPr/>
              <p:nvPr/>
            </p:nvCxnSpPr>
            <p:spPr>
              <a:xfrm flipV="1">
                <a:off x="3087894" y="3929575"/>
                <a:ext cx="0" cy="23503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直接箭头连接符 45">
                <a:extLst>
                  <a:ext uri="{FF2B5EF4-FFF2-40B4-BE49-F238E27FC236}">
                    <a16:creationId xmlns:a16="http://schemas.microsoft.com/office/drawing/2014/main" id="{3BBE1688-846C-7E85-5B94-EDC0AD92E51F}"/>
                  </a:ext>
                </a:extLst>
              </p:cNvPr>
              <p:cNvCxnSpPr/>
              <p:nvPr/>
            </p:nvCxnSpPr>
            <p:spPr>
              <a:xfrm flipV="1">
                <a:off x="3023333" y="3977016"/>
                <a:ext cx="0" cy="24650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直接箭头连接符 46">
                <a:extLst>
                  <a:ext uri="{FF2B5EF4-FFF2-40B4-BE49-F238E27FC236}">
                    <a16:creationId xmlns:a16="http://schemas.microsoft.com/office/drawing/2014/main" id="{CAD0905C-43B3-DCCC-22E4-EDCFA2536E62}"/>
                  </a:ext>
                </a:extLst>
              </p:cNvPr>
              <p:cNvCxnSpPr/>
              <p:nvPr/>
            </p:nvCxnSpPr>
            <p:spPr>
              <a:xfrm flipV="1">
                <a:off x="2115098" y="5080305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9" name="直接箭头连接符 47">
                <a:extLst>
                  <a:ext uri="{FF2B5EF4-FFF2-40B4-BE49-F238E27FC236}">
                    <a16:creationId xmlns:a16="http://schemas.microsoft.com/office/drawing/2014/main" id="{9ACB2F03-E5A1-C3E5-C0FA-9D098674ED55}"/>
                  </a:ext>
                </a:extLst>
              </p:cNvPr>
              <p:cNvCxnSpPr/>
              <p:nvPr/>
            </p:nvCxnSpPr>
            <p:spPr>
              <a:xfrm flipH="1" flipV="1">
                <a:off x="1105103" y="4213666"/>
                <a:ext cx="244964" cy="907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直接箭头连接符 48">
                <a:extLst>
                  <a:ext uri="{FF2B5EF4-FFF2-40B4-BE49-F238E27FC236}">
                    <a16:creationId xmlns:a16="http://schemas.microsoft.com/office/drawing/2014/main" id="{1E5DAA07-5F06-28ED-8766-F666D5A2D8E5}"/>
                  </a:ext>
                </a:extLst>
              </p:cNvPr>
              <p:cNvCxnSpPr/>
              <p:nvPr/>
            </p:nvCxnSpPr>
            <p:spPr>
              <a:xfrm flipV="1">
                <a:off x="3118057" y="4888476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1" name="直接箭头连接符 49">
                <a:extLst>
                  <a:ext uri="{FF2B5EF4-FFF2-40B4-BE49-F238E27FC236}">
                    <a16:creationId xmlns:a16="http://schemas.microsoft.com/office/drawing/2014/main" id="{E4B768A5-015D-C105-EFB1-E17097E7C66D}"/>
                  </a:ext>
                </a:extLst>
              </p:cNvPr>
              <p:cNvCxnSpPr/>
              <p:nvPr/>
            </p:nvCxnSpPr>
            <p:spPr>
              <a:xfrm flipV="1">
                <a:off x="3368330" y="4761078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04" name="文本框 32">
              <a:extLst>
                <a:ext uri="{FF2B5EF4-FFF2-40B4-BE49-F238E27FC236}">
                  <a16:creationId xmlns:a16="http://schemas.microsoft.com/office/drawing/2014/main" id="{31721B94-DB4D-C2E8-271A-9844C70CBC4A}"/>
                </a:ext>
              </a:extLst>
            </p:cNvPr>
            <p:cNvSpPr txBox="1"/>
            <p:nvPr/>
          </p:nvSpPr>
          <p:spPr>
            <a:xfrm>
              <a:off x="197249" y="3039414"/>
              <a:ext cx="643236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ea typeface="微软雅黑" panose="020B0503020204020204" pitchFamily="34" charset="-122"/>
                  <a:cs typeface="Arial" panose="020B0604020202020204" pitchFamily="34" charset="0"/>
                </a:rPr>
                <a:t>？</a:t>
              </a:r>
              <a:r>
                <a:rPr lang="en-US" altLang="zh-CN" sz="1400" dirty="0"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400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5" name="文本框 33">
              <a:extLst>
                <a:ext uri="{FF2B5EF4-FFF2-40B4-BE49-F238E27FC236}">
                  <a16:creationId xmlns:a16="http://schemas.microsoft.com/office/drawing/2014/main" id="{8553CE2F-95B8-8279-FB7A-D3C2D6FFC382}"/>
                </a:ext>
              </a:extLst>
            </p:cNvPr>
            <p:cNvSpPr txBox="1"/>
            <p:nvPr/>
          </p:nvSpPr>
          <p:spPr>
            <a:xfrm>
              <a:off x="1179326" y="4047206"/>
              <a:ext cx="643236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？</a:t>
              </a:r>
              <a:r>
                <a:rPr lang="en-US" altLang="zh-CN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6" name="文本框 34">
              <a:extLst>
                <a:ext uri="{FF2B5EF4-FFF2-40B4-BE49-F238E27FC236}">
                  <a16:creationId xmlns:a16="http://schemas.microsoft.com/office/drawing/2014/main" id="{F68DD209-B551-7E4C-3266-530A0BAF7E8F}"/>
                </a:ext>
              </a:extLst>
            </p:cNvPr>
            <p:cNvSpPr txBox="1"/>
            <p:nvPr/>
          </p:nvSpPr>
          <p:spPr>
            <a:xfrm>
              <a:off x="2192468" y="3908279"/>
              <a:ext cx="643236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？</a:t>
              </a:r>
              <a:r>
                <a:rPr lang="en-US" altLang="zh-CN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7" name="文本框 35">
              <a:extLst>
                <a:ext uri="{FF2B5EF4-FFF2-40B4-BE49-F238E27FC236}">
                  <a16:creationId xmlns:a16="http://schemas.microsoft.com/office/drawing/2014/main" id="{06D8AACC-1645-C23A-8FFF-9DD22226CDAE}"/>
                </a:ext>
              </a:extLst>
            </p:cNvPr>
            <p:cNvSpPr txBox="1"/>
            <p:nvPr/>
          </p:nvSpPr>
          <p:spPr>
            <a:xfrm>
              <a:off x="1411959" y="3119502"/>
              <a:ext cx="682553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40%</a:t>
              </a:r>
              <a:endParaRPr lang="zh-CN" altLang="en-US" sz="1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8" name="文本框 36">
              <a:extLst>
                <a:ext uri="{FF2B5EF4-FFF2-40B4-BE49-F238E27FC236}">
                  <a16:creationId xmlns:a16="http://schemas.microsoft.com/office/drawing/2014/main" id="{AC1624C5-665F-9C22-C104-FC5C5B784ED3}"/>
                </a:ext>
              </a:extLst>
            </p:cNvPr>
            <p:cNvSpPr txBox="1"/>
            <p:nvPr/>
          </p:nvSpPr>
          <p:spPr>
            <a:xfrm>
              <a:off x="1920598" y="2686752"/>
              <a:ext cx="682553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tx2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65%</a:t>
              </a:r>
              <a:endParaRPr lang="zh-CN" alt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组合 71">
            <a:extLst>
              <a:ext uri="{FF2B5EF4-FFF2-40B4-BE49-F238E27FC236}">
                <a16:creationId xmlns:a16="http://schemas.microsoft.com/office/drawing/2014/main" id="{98FFD3F8-FAAA-EB74-FDF6-3563BD3BE8D5}"/>
              </a:ext>
            </a:extLst>
          </p:cNvPr>
          <p:cNvGrpSpPr/>
          <p:nvPr/>
        </p:nvGrpSpPr>
        <p:grpSpPr>
          <a:xfrm>
            <a:off x="2784941" y="4359284"/>
            <a:ext cx="3159133" cy="1753082"/>
            <a:chOff x="197249" y="2406394"/>
            <a:chExt cx="3828326" cy="1990222"/>
          </a:xfrm>
        </p:grpSpPr>
        <p:grpSp>
          <p:nvGrpSpPr>
            <p:cNvPr id="123" name="组合 72">
              <a:extLst>
                <a:ext uri="{FF2B5EF4-FFF2-40B4-BE49-F238E27FC236}">
                  <a16:creationId xmlns:a16="http://schemas.microsoft.com/office/drawing/2014/main" id="{21C0226A-39AD-FE9E-4A69-5F248BF53AE0}"/>
                </a:ext>
              </a:extLst>
            </p:cNvPr>
            <p:cNvGrpSpPr/>
            <p:nvPr/>
          </p:nvGrpSpPr>
          <p:grpSpPr>
            <a:xfrm>
              <a:off x="508652" y="2406394"/>
              <a:ext cx="3516923" cy="1708195"/>
              <a:chOff x="844062" y="3231216"/>
              <a:chExt cx="4484076" cy="2190285"/>
            </a:xfrm>
          </p:grpSpPr>
          <p:pic>
            <p:nvPicPr>
              <p:cNvPr id="129" name="图片 78">
                <a:extLst>
                  <a:ext uri="{FF2B5EF4-FFF2-40B4-BE49-F238E27FC236}">
                    <a16:creationId xmlns:a16="http://schemas.microsoft.com/office/drawing/2014/main" id="{30BA7777-2559-4ECF-D380-EE1D33685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7" t="65825" r="14328" b="3708"/>
              <a:stretch>
                <a:fillRect/>
              </a:stretch>
            </p:blipFill>
            <p:spPr>
              <a:xfrm>
                <a:off x="844062" y="3231216"/>
                <a:ext cx="4484076" cy="2190285"/>
              </a:xfrm>
              <a:prstGeom prst="rect">
                <a:avLst/>
              </a:prstGeom>
            </p:spPr>
          </p:pic>
          <p:cxnSp>
            <p:nvCxnSpPr>
              <p:cNvPr id="130" name="直接箭头连接符 79">
                <a:extLst>
                  <a:ext uri="{FF2B5EF4-FFF2-40B4-BE49-F238E27FC236}">
                    <a16:creationId xmlns:a16="http://schemas.microsoft.com/office/drawing/2014/main" id="{63D7223C-F5CE-D931-EF0D-B98A48AE9620}"/>
                  </a:ext>
                </a:extLst>
              </p:cNvPr>
              <p:cNvCxnSpPr/>
              <p:nvPr/>
            </p:nvCxnSpPr>
            <p:spPr>
              <a:xfrm flipH="1" flipV="1">
                <a:off x="1835330" y="4222737"/>
                <a:ext cx="169040" cy="7205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1" name="直接箭头连接符 80">
                <a:extLst>
                  <a:ext uri="{FF2B5EF4-FFF2-40B4-BE49-F238E27FC236}">
                    <a16:creationId xmlns:a16="http://schemas.microsoft.com/office/drawing/2014/main" id="{B91CFF17-76ED-483C-92F7-17829DB75C5C}"/>
                  </a:ext>
                </a:extLst>
              </p:cNvPr>
              <p:cNvCxnSpPr/>
              <p:nvPr/>
            </p:nvCxnSpPr>
            <p:spPr>
              <a:xfrm flipH="1" flipV="1">
                <a:off x="1975919" y="4174377"/>
                <a:ext cx="139776" cy="4836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2" name="直接箭头连接符 81">
                <a:extLst>
                  <a:ext uri="{FF2B5EF4-FFF2-40B4-BE49-F238E27FC236}">
                    <a16:creationId xmlns:a16="http://schemas.microsoft.com/office/drawing/2014/main" id="{4BCC0A70-EA41-3888-3EA1-A6AE06F9817F}"/>
                  </a:ext>
                </a:extLst>
              </p:cNvPr>
              <p:cNvCxnSpPr/>
              <p:nvPr/>
            </p:nvCxnSpPr>
            <p:spPr>
              <a:xfrm flipH="1" flipV="1">
                <a:off x="1736353" y="4222737"/>
                <a:ext cx="197955" cy="14410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3" name="直接箭头连接符 82">
                <a:extLst>
                  <a:ext uri="{FF2B5EF4-FFF2-40B4-BE49-F238E27FC236}">
                    <a16:creationId xmlns:a16="http://schemas.microsoft.com/office/drawing/2014/main" id="{FCBDD914-4EB5-2344-4367-D5C91620C97C}"/>
                  </a:ext>
                </a:extLst>
              </p:cNvPr>
              <p:cNvCxnSpPr/>
              <p:nvPr/>
            </p:nvCxnSpPr>
            <p:spPr>
              <a:xfrm flipV="1">
                <a:off x="1864825" y="5099492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4" name="直接箭头连接符 83">
                <a:extLst>
                  <a:ext uri="{FF2B5EF4-FFF2-40B4-BE49-F238E27FC236}">
                    <a16:creationId xmlns:a16="http://schemas.microsoft.com/office/drawing/2014/main" id="{F81AE83E-2DE2-967D-C058-8277B743031F}"/>
                  </a:ext>
                </a:extLst>
              </p:cNvPr>
              <p:cNvCxnSpPr/>
              <p:nvPr/>
            </p:nvCxnSpPr>
            <p:spPr>
              <a:xfrm>
                <a:off x="2393336" y="4712917"/>
                <a:ext cx="2990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直接箭头连接符 84">
                <a:extLst>
                  <a:ext uri="{FF2B5EF4-FFF2-40B4-BE49-F238E27FC236}">
                    <a16:creationId xmlns:a16="http://schemas.microsoft.com/office/drawing/2014/main" id="{827F5262-74AE-29F1-096E-BD04DC3A1E8C}"/>
                  </a:ext>
                </a:extLst>
              </p:cNvPr>
              <p:cNvCxnSpPr/>
              <p:nvPr/>
            </p:nvCxnSpPr>
            <p:spPr>
              <a:xfrm flipV="1">
                <a:off x="3142217" y="3897923"/>
                <a:ext cx="0" cy="25028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直接箭头连接符 85">
                <a:extLst>
                  <a:ext uri="{FF2B5EF4-FFF2-40B4-BE49-F238E27FC236}">
                    <a16:creationId xmlns:a16="http://schemas.microsoft.com/office/drawing/2014/main" id="{3F3C239F-841B-F0DA-4286-3FFB9D8D1E71}"/>
                  </a:ext>
                </a:extLst>
              </p:cNvPr>
              <p:cNvCxnSpPr/>
              <p:nvPr/>
            </p:nvCxnSpPr>
            <p:spPr>
              <a:xfrm flipV="1">
                <a:off x="3087894" y="3929575"/>
                <a:ext cx="0" cy="23503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直接箭头连接符 86">
                <a:extLst>
                  <a:ext uri="{FF2B5EF4-FFF2-40B4-BE49-F238E27FC236}">
                    <a16:creationId xmlns:a16="http://schemas.microsoft.com/office/drawing/2014/main" id="{AE6E8C3D-BF43-0591-705C-6149C5EA1EDA}"/>
                  </a:ext>
                </a:extLst>
              </p:cNvPr>
              <p:cNvCxnSpPr/>
              <p:nvPr/>
            </p:nvCxnSpPr>
            <p:spPr>
              <a:xfrm flipV="1">
                <a:off x="3023333" y="3977016"/>
                <a:ext cx="0" cy="24650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8" name="直接箭头连接符 87">
                <a:extLst>
                  <a:ext uri="{FF2B5EF4-FFF2-40B4-BE49-F238E27FC236}">
                    <a16:creationId xmlns:a16="http://schemas.microsoft.com/office/drawing/2014/main" id="{C4E1C977-9CB1-0BB3-A312-08FCF10434F3}"/>
                  </a:ext>
                </a:extLst>
              </p:cNvPr>
              <p:cNvCxnSpPr/>
              <p:nvPr/>
            </p:nvCxnSpPr>
            <p:spPr>
              <a:xfrm flipV="1">
                <a:off x="2115098" y="5080305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9" name="直接箭头连接符 88">
                <a:extLst>
                  <a:ext uri="{FF2B5EF4-FFF2-40B4-BE49-F238E27FC236}">
                    <a16:creationId xmlns:a16="http://schemas.microsoft.com/office/drawing/2014/main" id="{1CD0B54A-4CDB-EA9A-C66A-B8F3DC0A9FF1}"/>
                  </a:ext>
                </a:extLst>
              </p:cNvPr>
              <p:cNvCxnSpPr/>
              <p:nvPr/>
            </p:nvCxnSpPr>
            <p:spPr>
              <a:xfrm flipH="1" flipV="1">
                <a:off x="1105103" y="4213666"/>
                <a:ext cx="244964" cy="907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直接箭头连接符 89">
                <a:extLst>
                  <a:ext uri="{FF2B5EF4-FFF2-40B4-BE49-F238E27FC236}">
                    <a16:creationId xmlns:a16="http://schemas.microsoft.com/office/drawing/2014/main" id="{8CE0942C-0DDB-07E0-8D86-279EE1029665}"/>
                  </a:ext>
                </a:extLst>
              </p:cNvPr>
              <p:cNvCxnSpPr/>
              <p:nvPr/>
            </p:nvCxnSpPr>
            <p:spPr>
              <a:xfrm flipV="1">
                <a:off x="3118057" y="4888476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1" name="直接箭头连接符 90">
                <a:extLst>
                  <a:ext uri="{FF2B5EF4-FFF2-40B4-BE49-F238E27FC236}">
                    <a16:creationId xmlns:a16="http://schemas.microsoft.com/office/drawing/2014/main" id="{EE6D6DDC-30BE-D769-0409-10743A001E08}"/>
                  </a:ext>
                </a:extLst>
              </p:cNvPr>
              <p:cNvCxnSpPr/>
              <p:nvPr/>
            </p:nvCxnSpPr>
            <p:spPr>
              <a:xfrm flipV="1">
                <a:off x="3368330" y="4761078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24" name="文本框 73">
              <a:extLst>
                <a:ext uri="{FF2B5EF4-FFF2-40B4-BE49-F238E27FC236}">
                  <a16:creationId xmlns:a16="http://schemas.microsoft.com/office/drawing/2014/main" id="{25640002-A611-EFD4-87E9-FE5E0F7BABC8}"/>
                </a:ext>
              </a:extLst>
            </p:cNvPr>
            <p:cNvSpPr txBox="1"/>
            <p:nvPr/>
          </p:nvSpPr>
          <p:spPr>
            <a:xfrm>
              <a:off x="197249" y="3039414"/>
              <a:ext cx="635607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ea typeface="微软雅黑" panose="020B0503020204020204" pitchFamily="34" charset="-122"/>
                  <a:cs typeface="Arial" panose="020B0604020202020204" pitchFamily="34" charset="0"/>
                </a:rPr>
                <a:t>？</a:t>
              </a:r>
              <a:r>
                <a:rPr lang="en-US" altLang="zh-CN" sz="1400" dirty="0"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400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5" name="文本框 74">
              <a:extLst>
                <a:ext uri="{FF2B5EF4-FFF2-40B4-BE49-F238E27FC236}">
                  <a16:creationId xmlns:a16="http://schemas.microsoft.com/office/drawing/2014/main" id="{E1074428-24C7-40B9-E83A-12579333BDBB}"/>
                </a:ext>
              </a:extLst>
            </p:cNvPr>
            <p:cNvSpPr txBox="1"/>
            <p:nvPr/>
          </p:nvSpPr>
          <p:spPr>
            <a:xfrm>
              <a:off x="1179327" y="4047206"/>
              <a:ext cx="635607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？</a:t>
              </a:r>
              <a:r>
                <a:rPr lang="en-US" altLang="zh-CN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6" name="文本框 75">
              <a:extLst>
                <a:ext uri="{FF2B5EF4-FFF2-40B4-BE49-F238E27FC236}">
                  <a16:creationId xmlns:a16="http://schemas.microsoft.com/office/drawing/2014/main" id="{8036D9BF-2959-7DBD-C458-4A48902B84DD}"/>
                </a:ext>
              </a:extLst>
            </p:cNvPr>
            <p:cNvSpPr txBox="1"/>
            <p:nvPr/>
          </p:nvSpPr>
          <p:spPr>
            <a:xfrm>
              <a:off x="2192468" y="3908280"/>
              <a:ext cx="635607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？</a:t>
              </a:r>
              <a:r>
                <a:rPr lang="en-US" altLang="zh-CN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7" name="文本框 76">
              <a:extLst>
                <a:ext uri="{FF2B5EF4-FFF2-40B4-BE49-F238E27FC236}">
                  <a16:creationId xmlns:a16="http://schemas.microsoft.com/office/drawing/2014/main" id="{F1E0F2A9-61A1-9E32-F53F-0747CDF7D82B}"/>
                </a:ext>
              </a:extLst>
            </p:cNvPr>
            <p:cNvSpPr txBox="1"/>
            <p:nvPr/>
          </p:nvSpPr>
          <p:spPr>
            <a:xfrm>
              <a:off x="1411959" y="3119500"/>
              <a:ext cx="802668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100%</a:t>
              </a:r>
              <a:endParaRPr lang="zh-CN" altLang="en-US" sz="1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8" name="文本框 77">
              <a:extLst>
                <a:ext uri="{FF2B5EF4-FFF2-40B4-BE49-F238E27FC236}">
                  <a16:creationId xmlns:a16="http://schemas.microsoft.com/office/drawing/2014/main" id="{98C2B868-6655-C2D1-FFB0-B52C9D04D96E}"/>
                </a:ext>
              </a:extLst>
            </p:cNvPr>
            <p:cNvSpPr txBox="1"/>
            <p:nvPr/>
          </p:nvSpPr>
          <p:spPr>
            <a:xfrm>
              <a:off x="1920598" y="2686752"/>
              <a:ext cx="802668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tx2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100%</a:t>
              </a:r>
              <a:endParaRPr lang="zh-CN" alt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2" name="Group 16">
            <a:extLst>
              <a:ext uri="{FF2B5EF4-FFF2-40B4-BE49-F238E27FC236}">
                <a16:creationId xmlns:a16="http://schemas.microsoft.com/office/drawing/2014/main" id="{1BC0BA72-D519-F39D-A3AA-64053B7ECC06}"/>
              </a:ext>
            </a:extLst>
          </p:cNvPr>
          <p:cNvGrpSpPr/>
          <p:nvPr/>
        </p:nvGrpSpPr>
        <p:grpSpPr>
          <a:xfrm>
            <a:off x="5881370" y="1823715"/>
            <a:ext cx="2987675" cy="2342183"/>
            <a:chOff x="5881370" y="2022172"/>
            <a:chExt cx="2987675" cy="2342183"/>
          </a:xfrm>
        </p:grpSpPr>
        <p:pic>
          <p:nvPicPr>
            <p:cNvPr id="143" name="图片 94">
              <a:extLst>
                <a:ext uri="{FF2B5EF4-FFF2-40B4-BE49-F238E27FC236}">
                  <a16:creationId xmlns:a16="http://schemas.microsoft.com/office/drawing/2014/main" id="{40BFF367-39F4-B0CA-A8F1-5BF2D91A2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2037" t="24392" r="35396" b="24841"/>
            <a:stretch>
              <a:fillRect/>
            </a:stretch>
          </p:blipFill>
          <p:spPr>
            <a:xfrm>
              <a:off x="5959970" y="2022172"/>
              <a:ext cx="2686467" cy="1513207"/>
            </a:xfrm>
            <a:prstGeom prst="rect">
              <a:avLst/>
            </a:prstGeom>
          </p:spPr>
        </p:pic>
        <p:sp>
          <p:nvSpPr>
            <p:cNvPr id="144" name="标题 1">
              <a:extLst>
                <a:ext uri="{FF2B5EF4-FFF2-40B4-BE49-F238E27FC236}">
                  <a16:creationId xmlns:a16="http://schemas.microsoft.com/office/drawing/2014/main" id="{CA757D50-D258-C0EE-1EC2-D24877147686}"/>
                </a:ext>
              </a:extLst>
            </p:cNvPr>
            <p:cNvSpPr txBox="1"/>
            <p:nvPr/>
          </p:nvSpPr>
          <p:spPr>
            <a:xfrm>
              <a:off x="5881370" y="3627120"/>
              <a:ext cx="2987675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rgbClr val="0000FF"/>
                  </a:solidFill>
                </a:defRPr>
              </a:lvl1pPr>
            </a:lstStyle>
            <a:p>
              <a:pPr algn="ctr"/>
              <a:r>
                <a:rPr lang="en-US" altLang="zh-CN" dirty="0"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Current distribution in </a:t>
              </a:r>
            </a:p>
            <a:p>
              <a:pPr algn="ctr"/>
              <a:r>
                <a:rPr lang="en-US" altLang="zh-CN" dirty="0"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VDE event 1</a:t>
              </a:r>
              <a:endParaRPr lang="en-US" altLang="zh-CN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r>
                <a:rPr lang="en-US" altLang="zh-CN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        </a:t>
              </a:r>
              <a:endParaRPr lang="zh-CN" altLang="en-US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45" name="文本框 99">
            <a:extLst>
              <a:ext uri="{FF2B5EF4-FFF2-40B4-BE49-F238E27FC236}">
                <a16:creationId xmlns:a16="http://schemas.microsoft.com/office/drawing/2014/main" id="{9F8A3B55-81F8-DADF-DE7A-F9F366294D9D}"/>
              </a:ext>
            </a:extLst>
          </p:cNvPr>
          <p:cNvSpPr txBox="1"/>
          <p:nvPr/>
        </p:nvSpPr>
        <p:spPr>
          <a:xfrm>
            <a:off x="6078606" y="1262407"/>
            <a:ext cx="419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u="sng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analysis result(maxwell distribution )</a:t>
            </a:r>
            <a:endParaRPr lang="zh-CN" altLang="en-US" b="1" u="sng" dirty="0">
              <a:solidFill>
                <a:srgbClr val="0000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6" name="图片 2">
            <a:extLst>
              <a:ext uri="{FF2B5EF4-FFF2-40B4-BE49-F238E27FC236}">
                <a16:creationId xmlns:a16="http://schemas.microsoft.com/office/drawing/2014/main" id="{DDC2980A-6412-2C82-59D5-3087C60EC5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669489" y="1699683"/>
            <a:ext cx="771711" cy="2045285"/>
          </a:xfrm>
          <a:prstGeom prst="rect">
            <a:avLst/>
          </a:prstGeom>
        </p:spPr>
      </p:pic>
      <p:pic>
        <p:nvPicPr>
          <p:cNvPr id="147" name="图片 3">
            <a:extLst>
              <a:ext uri="{FF2B5EF4-FFF2-40B4-BE49-F238E27FC236}">
                <a16:creationId xmlns:a16="http://schemas.microsoft.com/office/drawing/2014/main" id="{63D40C99-1F4E-D43A-1464-8FB9E894465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rcRect t="4997" r="3281"/>
          <a:stretch>
            <a:fillRect/>
          </a:stretch>
        </p:blipFill>
        <p:spPr>
          <a:xfrm>
            <a:off x="8632820" y="4266325"/>
            <a:ext cx="845047" cy="2045285"/>
          </a:xfrm>
          <a:prstGeom prst="rect">
            <a:avLst/>
          </a:prstGeom>
        </p:spPr>
      </p:pic>
      <p:grpSp>
        <p:nvGrpSpPr>
          <p:cNvPr id="148" name="Group 17">
            <a:extLst>
              <a:ext uri="{FF2B5EF4-FFF2-40B4-BE49-F238E27FC236}">
                <a16:creationId xmlns:a16="http://schemas.microsoft.com/office/drawing/2014/main" id="{DCA36320-4012-A2DC-E1CB-DF591CA4CF1E}"/>
              </a:ext>
            </a:extLst>
          </p:cNvPr>
          <p:cNvGrpSpPr/>
          <p:nvPr/>
        </p:nvGrpSpPr>
        <p:grpSpPr>
          <a:xfrm>
            <a:off x="9241155" y="1783973"/>
            <a:ext cx="2950845" cy="2250341"/>
            <a:chOff x="9241155" y="2022574"/>
            <a:chExt cx="2950845" cy="2250341"/>
          </a:xfrm>
        </p:grpSpPr>
        <p:pic>
          <p:nvPicPr>
            <p:cNvPr id="149" name="图片 100">
              <a:extLst>
                <a:ext uri="{FF2B5EF4-FFF2-40B4-BE49-F238E27FC236}">
                  <a16:creationId xmlns:a16="http://schemas.microsoft.com/office/drawing/2014/main" id="{972EFC5F-42D0-3801-DBB1-7B1BC997F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10217" t="27360" r="34575" b="24218"/>
            <a:stretch>
              <a:fillRect/>
            </a:stretch>
          </p:blipFill>
          <p:spPr>
            <a:xfrm>
              <a:off x="9417730" y="2022574"/>
              <a:ext cx="2698294" cy="137973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0" name="标题 1">
              <a:extLst>
                <a:ext uri="{FF2B5EF4-FFF2-40B4-BE49-F238E27FC236}">
                  <a16:creationId xmlns:a16="http://schemas.microsoft.com/office/drawing/2014/main" id="{D546C7A7-891B-3477-B1BD-452D1E0DE700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9241155" y="3535680"/>
              <a:ext cx="2950845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rgbClr val="0000FF"/>
                  </a:solidFill>
                </a:defRPr>
              </a:lvl1pPr>
            </a:lstStyle>
            <a:p>
              <a:pPr algn="ctr"/>
              <a:r>
                <a:rPr lang="en-US" altLang="zh-CN" dirty="0"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Current distribution in</a:t>
              </a:r>
            </a:p>
            <a:p>
              <a:pPr algn="ctr"/>
              <a:r>
                <a:rPr lang="en-US" altLang="zh-CN" dirty="0"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VDE event 2</a:t>
              </a:r>
              <a:endParaRPr lang="en-US" altLang="zh-CN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r>
                <a:rPr lang="en-US" altLang="zh-CN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        </a:t>
              </a:r>
              <a:endParaRPr lang="zh-CN" altLang="en-US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1" name="Group 15">
            <a:extLst>
              <a:ext uri="{FF2B5EF4-FFF2-40B4-BE49-F238E27FC236}">
                <a16:creationId xmlns:a16="http://schemas.microsoft.com/office/drawing/2014/main" id="{29E56E34-3D40-A355-3014-17CE4A845A88}"/>
              </a:ext>
            </a:extLst>
          </p:cNvPr>
          <p:cNvGrpSpPr/>
          <p:nvPr/>
        </p:nvGrpSpPr>
        <p:grpSpPr>
          <a:xfrm>
            <a:off x="5881665" y="4289898"/>
            <a:ext cx="2828990" cy="2362266"/>
            <a:chOff x="5881665" y="4357304"/>
            <a:chExt cx="2828990" cy="2362266"/>
          </a:xfrm>
        </p:grpSpPr>
        <p:pic>
          <p:nvPicPr>
            <p:cNvPr id="152" name="图片 5">
              <a:extLst>
                <a:ext uri="{FF2B5EF4-FFF2-40B4-BE49-F238E27FC236}">
                  <a16:creationId xmlns:a16="http://schemas.microsoft.com/office/drawing/2014/main" id="{3B4A580E-4010-CDCE-6285-1A776D960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7533" t="21454" r="31428" b="29254"/>
            <a:stretch>
              <a:fillRect/>
            </a:stretch>
          </p:blipFill>
          <p:spPr>
            <a:xfrm>
              <a:off x="5881665" y="4357304"/>
              <a:ext cx="2828990" cy="1749936"/>
            </a:xfrm>
            <a:prstGeom prst="rect">
              <a:avLst/>
            </a:prstGeom>
          </p:spPr>
        </p:pic>
        <p:sp>
          <p:nvSpPr>
            <p:cNvPr id="153" name="标题 1">
              <a:extLst>
                <a:ext uri="{FF2B5EF4-FFF2-40B4-BE49-F238E27FC236}">
                  <a16:creationId xmlns:a16="http://schemas.microsoft.com/office/drawing/2014/main" id="{7725809B-88B9-AA13-9317-76B1A546102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6008370" y="6107430"/>
              <a:ext cx="2481580" cy="6121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defRPr sz="1400">
                  <a:solidFill>
                    <a:srgbClr val="0000FF"/>
                  </a:solidFill>
                </a:defRPr>
              </a:lvl1pPr>
            </a:lstStyle>
            <a:p>
              <a:pPr algn="ctr"/>
              <a:r>
                <a:rPr lang="en-US" altLang="zh-CN" dirty="0"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Magnetic field distribution in VDE event 1</a:t>
              </a:r>
              <a:endParaRPr lang="en-US" altLang="zh-CN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r>
                <a:rPr lang="en-US" altLang="zh-CN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        </a:t>
              </a:r>
              <a:endParaRPr lang="zh-CN" altLang="en-US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4" name="Group 14">
            <a:extLst>
              <a:ext uri="{FF2B5EF4-FFF2-40B4-BE49-F238E27FC236}">
                <a16:creationId xmlns:a16="http://schemas.microsoft.com/office/drawing/2014/main" id="{C2BF0872-A696-9204-B721-42C04DF1DE1A}"/>
              </a:ext>
            </a:extLst>
          </p:cNvPr>
          <p:cNvGrpSpPr/>
          <p:nvPr/>
        </p:nvGrpSpPr>
        <p:grpSpPr>
          <a:xfrm>
            <a:off x="9441200" y="4315161"/>
            <a:ext cx="2714012" cy="2231019"/>
            <a:chOff x="9441200" y="4456166"/>
            <a:chExt cx="2714012" cy="2231019"/>
          </a:xfrm>
        </p:grpSpPr>
        <p:pic>
          <p:nvPicPr>
            <p:cNvPr id="155" name="图片 8">
              <a:extLst>
                <a:ext uri="{FF2B5EF4-FFF2-40B4-BE49-F238E27FC236}">
                  <a16:creationId xmlns:a16="http://schemas.microsoft.com/office/drawing/2014/main" id="{CBEE3952-445F-05DB-9CDB-C415C9726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27592" t="21575" r="31386" b="29658"/>
            <a:stretch>
              <a:fillRect/>
            </a:stretch>
          </p:blipFill>
          <p:spPr>
            <a:xfrm>
              <a:off x="9441200" y="4456166"/>
              <a:ext cx="2714012" cy="1661566"/>
            </a:xfrm>
            <a:prstGeom prst="rect">
              <a:avLst/>
            </a:prstGeom>
          </p:spPr>
        </p:pic>
        <p:sp>
          <p:nvSpPr>
            <p:cNvPr id="156" name="标题 1">
              <a:extLst>
                <a:ext uri="{FF2B5EF4-FFF2-40B4-BE49-F238E27FC236}">
                  <a16:creationId xmlns:a16="http://schemas.microsoft.com/office/drawing/2014/main" id="{36E9269D-27F4-1A16-9DC9-70016ABCA141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9583420" y="6107430"/>
              <a:ext cx="2481580" cy="5797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defRPr sz="1400">
                  <a:solidFill>
                    <a:srgbClr val="0000FF"/>
                  </a:solidFill>
                </a:defRPr>
              </a:lvl1pPr>
            </a:lstStyle>
            <a:p>
              <a:pPr algn="ctr"/>
              <a:r>
                <a:rPr lang="en-US" altLang="zh-CN" dirty="0"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Magnetic field distribution in VDE event 2</a:t>
              </a:r>
              <a:endParaRPr lang="en-US" altLang="zh-CN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r>
                <a:rPr lang="en-US" altLang="zh-CN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        </a:t>
              </a:r>
              <a:endParaRPr lang="zh-CN" altLang="en-US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7" name="标题 1">
            <a:extLst>
              <a:ext uri="{FF2B5EF4-FFF2-40B4-BE49-F238E27FC236}">
                <a16:creationId xmlns:a16="http://schemas.microsoft.com/office/drawing/2014/main" id="{E5691F7D-F132-B879-F741-60E322C5471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83865" y="3831556"/>
            <a:ext cx="2833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rgbClr val="0000FF"/>
                </a:solidFill>
              </a:defRPr>
            </a:lvl1pPr>
          </a:lstStyle>
          <a:p>
            <a:pPr algn="ctr"/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Current flow in </a:t>
            </a:r>
          </a:p>
          <a:p>
            <a:pPr algn="ctr"/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VDE event 1</a:t>
            </a: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(maxwell distribution)</a:t>
            </a:r>
            <a:endParaRPr lang="zh-CN" altLang="en-US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8" name="标题 1">
            <a:extLst>
              <a:ext uri="{FF2B5EF4-FFF2-40B4-BE49-F238E27FC236}">
                <a16:creationId xmlns:a16="http://schemas.microsoft.com/office/drawing/2014/main" id="{8775C203-5742-1B8C-1FA1-42BBD786103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7015" y="6028021"/>
            <a:ext cx="2591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rgbClr val="0000FF"/>
                </a:solidFill>
              </a:defRPr>
            </a:lvl1pPr>
          </a:lstStyle>
          <a:p>
            <a:pPr algn="ctr"/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Current flow in </a:t>
            </a:r>
          </a:p>
          <a:p>
            <a:pPr algn="ctr"/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VDE event 2</a:t>
            </a: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(ideal distribution)</a:t>
            </a:r>
            <a:endParaRPr lang="zh-CN" altLang="en-US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9" name="标题 1">
            <a:extLst>
              <a:ext uri="{FF2B5EF4-FFF2-40B4-BE49-F238E27FC236}">
                <a16:creationId xmlns:a16="http://schemas.microsoft.com/office/drawing/2014/main" id="{A8C705D3-33A4-ADF8-F3B5-4BDE721023B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041650" y="6028021"/>
            <a:ext cx="2833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rgbClr val="0000FF"/>
                </a:solidFill>
              </a:defRPr>
            </a:lvl1pPr>
          </a:lstStyle>
          <a:p>
            <a:pPr algn="ctr"/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Current flow in </a:t>
            </a:r>
          </a:p>
          <a:p>
            <a:pPr algn="ctr"/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VDE event 2</a:t>
            </a: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(maxwell distribution)</a:t>
            </a:r>
            <a:endParaRPr lang="zh-CN" altLang="en-US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60" name="Group 107">
            <a:extLst>
              <a:ext uri="{FF2B5EF4-FFF2-40B4-BE49-F238E27FC236}">
                <a16:creationId xmlns:a16="http://schemas.microsoft.com/office/drawing/2014/main" id="{E1B51406-D6BB-2AA7-656D-71975386077E}"/>
              </a:ext>
            </a:extLst>
          </p:cNvPr>
          <p:cNvGrpSpPr/>
          <p:nvPr/>
        </p:nvGrpSpPr>
        <p:grpSpPr>
          <a:xfrm>
            <a:off x="4229508" y="964176"/>
            <a:ext cx="1620809" cy="607695"/>
            <a:chOff x="4229508" y="921103"/>
            <a:chExt cx="1620809" cy="607695"/>
          </a:xfrm>
        </p:grpSpPr>
        <p:sp>
          <p:nvSpPr>
            <p:cNvPr id="161" name="文本框 9">
              <a:extLst>
                <a:ext uri="{FF2B5EF4-FFF2-40B4-BE49-F238E27FC236}">
                  <a16:creationId xmlns:a16="http://schemas.microsoft.com/office/drawing/2014/main" id="{813EB412-07DF-DB70-0E47-37A09B65B8EF}"/>
                </a:ext>
              </a:extLst>
            </p:cNvPr>
            <p:cNvSpPr txBox="1"/>
            <p:nvPr/>
          </p:nvSpPr>
          <p:spPr>
            <a:xfrm>
              <a:off x="4229508" y="921103"/>
              <a:ext cx="1620809" cy="60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0000CB"/>
                  </a:solidFill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inflow of current</a:t>
              </a:r>
              <a:r>
                <a:rPr lang="zh-CN" altLang="en-US" sz="1400" dirty="0">
                  <a:solidFill>
                    <a:srgbClr val="0070C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0000CB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outflow of current</a:t>
              </a:r>
            </a:p>
          </p:txBody>
        </p:sp>
        <p:cxnSp>
          <p:nvCxnSpPr>
            <p:cNvPr id="162" name="直接箭头连接符 46">
              <a:extLst>
                <a:ext uri="{FF2B5EF4-FFF2-40B4-BE49-F238E27FC236}">
                  <a16:creationId xmlns:a16="http://schemas.microsoft.com/office/drawing/2014/main" id="{6D42195D-8F72-68E8-72E7-AB82610E65B5}"/>
                </a:ext>
              </a:extLst>
            </p:cNvPr>
            <p:cNvCxnSpPr/>
            <p:nvPr/>
          </p:nvCxnSpPr>
          <p:spPr>
            <a:xfrm flipV="1">
              <a:off x="4239628" y="1013897"/>
              <a:ext cx="0" cy="17503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3" name="直接箭头连接符 46">
              <a:extLst>
                <a:ext uri="{FF2B5EF4-FFF2-40B4-BE49-F238E27FC236}">
                  <a16:creationId xmlns:a16="http://schemas.microsoft.com/office/drawing/2014/main" id="{B68D83EB-A28D-3C6B-08F9-F43DF38DE382}"/>
                </a:ext>
              </a:extLst>
            </p:cNvPr>
            <p:cNvCxnSpPr/>
            <p:nvPr/>
          </p:nvCxnSpPr>
          <p:spPr>
            <a:xfrm flipV="1">
              <a:off x="4234933" y="1267480"/>
              <a:ext cx="0" cy="17503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64" name="组合 10">
            <a:extLst>
              <a:ext uri="{FF2B5EF4-FFF2-40B4-BE49-F238E27FC236}">
                <a16:creationId xmlns:a16="http://schemas.microsoft.com/office/drawing/2014/main" id="{B37B68F5-B0E2-1EA9-A6BF-9B9D9045A4D2}"/>
              </a:ext>
            </a:extLst>
          </p:cNvPr>
          <p:cNvGrpSpPr/>
          <p:nvPr/>
        </p:nvGrpSpPr>
        <p:grpSpPr>
          <a:xfrm>
            <a:off x="-79571" y="2200657"/>
            <a:ext cx="3159133" cy="1753082"/>
            <a:chOff x="197249" y="2406394"/>
            <a:chExt cx="3828326" cy="1990222"/>
          </a:xfrm>
        </p:grpSpPr>
        <p:grpSp>
          <p:nvGrpSpPr>
            <p:cNvPr id="165" name="组合 11">
              <a:extLst>
                <a:ext uri="{FF2B5EF4-FFF2-40B4-BE49-F238E27FC236}">
                  <a16:creationId xmlns:a16="http://schemas.microsoft.com/office/drawing/2014/main" id="{C396EFE6-E51D-80DF-27E2-0A2C890BF9F8}"/>
                </a:ext>
              </a:extLst>
            </p:cNvPr>
            <p:cNvGrpSpPr/>
            <p:nvPr/>
          </p:nvGrpSpPr>
          <p:grpSpPr>
            <a:xfrm>
              <a:off x="508652" y="2406394"/>
              <a:ext cx="3516923" cy="1708195"/>
              <a:chOff x="844062" y="3231216"/>
              <a:chExt cx="4484076" cy="2190285"/>
            </a:xfrm>
          </p:grpSpPr>
          <p:pic>
            <p:nvPicPr>
              <p:cNvPr id="171" name="图片 17">
                <a:extLst>
                  <a:ext uri="{FF2B5EF4-FFF2-40B4-BE49-F238E27FC236}">
                    <a16:creationId xmlns:a16="http://schemas.microsoft.com/office/drawing/2014/main" id="{76F59A63-47A9-1FE5-9045-7F1CD3EB89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7" t="65825" r="14328" b="3708"/>
              <a:stretch>
                <a:fillRect/>
              </a:stretch>
            </p:blipFill>
            <p:spPr>
              <a:xfrm>
                <a:off x="844062" y="3231216"/>
                <a:ext cx="4484076" cy="2190285"/>
              </a:xfrm>
              <a:prstGeom prst="rect">
                <a:avLst/>
              </a:prstGeom>
            </p:spPr>
          </p:pic>
          <p:cxnSp>
            <p:nvCxnSpPr>
              <p:cNvPr id="172" name="直接箭头连接符 18">
                <a:extLst>
                  <a:ext uri="{FF2B5EF4-FFF2-40B4-BE49-F238E27FC236}">
                    <a16:creationId xmlns:a16="http://schemas.microsoft.com/office/drawing/2014/main" id="{8509197D-B014-43B9-635F-94B2F56D7A45}"/>
                  </a:ext>
                </a:extLst>
              </p:cNvPr>
              <p:cNvCxnSpPr/>
              <p:nvPr/>
            </p:nvCxnSpPr>
            <p:spPr>
              <a:xfrm flipH="1" flipV="1">
                <a:off x="1835330" y="4222737"/>
                <a:ext cx="169040" cy="7205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3" name="直接箭头连接符 19">
                <a:extLst>
                  <a:ext uri="{FF2B5EF4-FFF2-40B4-BE49-F238E27FC236}">
                    <a16:creationId xmlns:a16="http://schemas.microsoft.com/office/drawing/2014/main" id="{BADFA2B2-4A82-6C86-5681-E11E93D01FA7}"/>
                  </a:ext>
                </a:extLst>
              </p:cNvPr>
              <p:cNvCxnSpPr/>
              <p:nvPr/>
            </p:nvCxnSpPr>
            <p:spPr>
              <a:xfrm flipH="1" flipV="1">
                <a:off x="1975919" y="4174377"/>
                <a:ext cx="139776" cy="4836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4" name="直接箭头连接符 20">
                <a:extLst>
                  <a:ext uri="{FF2B5EF4-FFF2-40B4-BE49-F238E27FC236}">
                    <a16:creationId xmlns:a16="http://schemas.microsoft.com/office/drawing/2014/main" id="{843ADE99-7D77-8772-9CE9-25389C0F4C09}"/>
                  </a:ext>
                </a:extLst>
              </p:cNvPr>
              <p:cNvCxnSpPr/>
              <p:nvPr/>
            </p:nvCxnSpPr>
            <p:spPr>
              <a:xfrm flipH="1" flipV="1">
                <a:off x="1736353" y="4222737"/>
                <a:ext cx="197955" cy="14410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5" name="直接箭头连接符 21">
                <a:extLst>
                  <a:ext uri="{FF2B5EF4-FFF2-40B4-BE49-F238E27FC236}">
                    <a16:creationId xmlns:a16="http://schemas.microsoft.com/office/drawing/2014/main" id="{0957AB99-80EC-614F-4AB8-BB54DD664DC0}"/>
                  </a:ext>
                </a:extLst>
              </p:cNvPr>
              <p:cNvCxnSpPr/>
              <p:nvPr/>
            </p:nvCxnSpPr>
            <p:spPr>
              <a:xfrm flipV="1">
                <a:off x="1864825" y="5099492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6" name="直接箭头连接符 22">
                <a:extLst>
                  <a:ext uri="{FF2B5EF4-FFF2-40B4-BE49-F238E27FC236}">
                    <a16:creationId xmlns:a16="http://schemas.microsoft.com/office/drawing/2014/main" id="{C9CB90F0-C3B4-1A60-5D17-A12C51D271F3}"/>
                  </a:ext>
                </a:extLst>
              </p:cNvPr>
              <p:cNvCxnSpPr/>
              <p:nvPr/>
            </p:nvCxnSpPr>
            <p:spPr>
              <a:xfrm>
                <a:off x="2393336" y="4712917"/>
                <a:ext cx="2990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7" name="直接箭头连接符 23">
                <a:extLst>
                  <a:ext uri="{FF2B5EF4-FFF2-40B4-BE49-F238E27FC236}">
                    <a16:creationId xmlns:a16="http://schemas.microsoft.com/office/drawing/2014/main" id="{314FBAF0-0BC5-048A-9BF6-75E78091B57F}"/>
                  </a:ext>
                </a:extLst>
              </p:cNvPr>
              <p:cNvCxnSpPr/>
              <p:nvPr/>
            </p:nvCxnSpPr>
            <p:spPr>
              <a:xfrm flipV="1">
                <a:off x="3142217" y="3897923"/>
                <a:ext cx="0" cy="25028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8" name="直接箭头连接符 24">
                <a:extLst>
                  <a:ext uri="{FF2B5EF4-FFF2-40B4-BE49-F238E27FC236}">
                    <a16:creationId xmlns:a16="http://schemas.microsoft.com/office/drawing/2014/main" id="{948118D9-29E1-8274-690E-ECDBE75FF8F2}"/>
                  </a:ext>
                </a:extLst>
              </p:cNvPr>
              <p:cNvCxnSpPr/>
              <p:nvPr/>
            </p:nvCxnSpPr>
            <p:spPr>
              <a:xfrm flipV="1">
                <a:off x="3087894" y="3929575"/>
                <a:ext cx="0" cy="23503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9" name="直接箭头连接符 25">
                <a:extLst>
                  <a:ext uri="{FF2B5EF4-FFF2-40B4-BE49-F238E27FC236}">
                    <a16:creationId xmlns:a16="http://schemas.microsoft.com/office/drawing/2014/main" id="{9ABCC48A-34F5-AF2C-8501-A07717015C6F}"/>
                  </a:ext>
                </a:extLst>
              </p:cNvPr>
              <p:cNvCxnSpPr/>
              <p:nvPr/>
            </p:nvCxnSpPr>
            <p:spPr>
              <a:xfrm flipV="1">
                <a:off x="3023333" y="3977016"/>
                <a:ext cx="0" cy="24650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0" name="直接箭头连接符 26">
                <a:extLst>
                  <a:ext uri="{FF2B5EF4-FFF2-40B4-BE49-F238E27FC236}">
                    <a16:creationId xmlns:a16="http://schemas.microsoft.com/office/drawing/2014/main" id="{9962E721-1AC8-A154-91BC-2ED214708782}"/>
                  </a:ext>
                </a:extLst>
              </p:cNvPr>
              <p:cNvCxnSpPr/>
              <p:nvPr/>
            </p:nvCxnSpPr>
            <p:spPr>
              <a:xfrm flipV="1">
                <a:off x="2115098" y="5080305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81" name="直接箭头连接符 27">
                <a:extLst>
                  <a:ext uri="{FF2B5EF4-FFF2-40B4-BE49-F238E27FC236}">
                    <a16:creationId xmlns:a16="http://schemas.microsoft.com/office/drawing/2014/main" id="{BEE91063-A990-9967-4655-B13507618E91}"/>
                  </a:ext>
                </a:extLst>
              </p:cNvPr>
              <p:cNvCxnSpPr/>
              <p:nvPr/>
            </p:nvCxnSpPr>
            <p:spPr>
              <a:xfrm flipH="1" flipV="1">
                <a:off x="1105103" y="4213666"/>
                <a:ext cx="244964" cy="907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直接箭头连接符 28">
                <a:extLst>
                  <a:ext uri="{FF2B5EF4-FFF2-40B4-BE49-F238E27FC236}">
                    <a16:creationId xmlns:a16="http://schemas.microsoft.com/office/drawing/2014/main" id="{14824B10-40BD-C832-E805-4401961303DB}"/>
                  </a:ext>
                </a:extLst>
              </p:cNvPr>
              <p:cNvCxnSpPr/>
              <p:nvPr/>
            </p:nvCxnSpPr>
            <p:spPr>
              <a:xfrm flipV="1">
                <a:off x="3118057" y="4888476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83" name="直接箭头连接符 29">
                <a:extLst>
                  <a:ext uri="{FF2B5EF4-FFF2-40B4-BE49-F238E27FC236}">
                    <a16:creationId xmlns:a16="http://schemas.microsoft.com/office/drawing/2014/main" id="{85BB60FC-868D-D5B5-6897-E4E7C5EAFEA0}"/>
                  </a:ext>
                </a:extLst>
              </p:cNvPr>
              <p:cNvCxnSpPr/>
              <p:nvPr/>
            </p:nvCxnSpPr>
            <p:spPr>
              <a:xfrm flipV="1">
                <a:off x="3368330" y="4761078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66" name="文本框 12">
              <a:extLst>
                <a:ext uri="{FF2B5EF4-FFF2-40B4-BE49-F238E27FC236}">
                  <a16:creationId xmlns:a16="http://schemas.microsoft.com/office/drawing/2014/main" id="{3ABE0C63-331A-ACF1-1712-516AF036F523}"/>
                </a:ext>
              </a:extLst>
            </p:cNvPr>
            <p:cNvSpPr txBox="1"/>
            <p:nvPr/>
          </p:nvSpPr>
          <p:spPr>
            <a:xfrm>
              <a:off x="197249" y="3039414"/>
              <a:ext cx="674459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ea typeface="微软雅黑" panose="020B0503020204020204" pitchFamily="34" charset="-122"/>
                  <a:cs typeface="Arial" panose="020B0604020202020204" pitchFamily="34" charset="0"/>
                </a:rPr>
                <a:t>20%</a:t>
              </a:r>
              <a:endParaRPr lang="zh-CN" altLang="en-US" sz="1400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7" name="文本框 13">
              <a:extLst>
                <a:ext uri="{FF2B5EF4-FFF2-40B4-BE49-F238E27FC236}">
                  <a16:creationId xmlns:a16="http://schemas.microsoft.com/office/drawing/2014/main" id="{28DE3764-74E9-D061-F2DB-23BA5E4A3DB8}"/>
                </a:ext>
              </a:extLst>
            </p:cNvPr>
            <p:cNvSpPr txBox="1"/>
            <p:nvPr/>
          </p:nvSpPr>
          <p:spPr>
            <a:xfrm>
              <a:off x="1179327" y="4047206"/>
              <a:ext cx="674459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20%</a:t>
              </a:r>
              <a:endParaRPr lang="zh-CN" altLang="en-US" sz="1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8" name="文本框 14">
              <a:extLst>
                <a:ext uri="{FF2B5EF4-FFF2-40B4-BE49-F238E27FC236}">
                  <a16:creationId xmlns:a16="http://schemas.microsoft.com/office/drawing/2014/main" id="{80FFF2A6-2B0F-189C-C886-2F85ED4C5247}"/>
                </a:ext>
              </a:extLst>
            </p:cNvPr>
            <p:cNvSpPr txBox="1"/>
            <p:nvPr/>
          </p:nvSpPr>
          <p:spPr>
            <a:xfrm>
              <a:off x="2192468" y="3908279"/>
              <a:ext cx="674459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25%</a:t>
              </a:r>
              <a:endParaRPr lang="zh-CN" altLang="en-US" sz="1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9" name="文本框 15">
              <a:extLst>
                <a:ext uri="{FF2B5EF4-FFF2-40B4-BE49-F238E27FC236}">
                  <a16:creationId xmlns:a16="http://schemas.microsoft.com/office/drawing/2014/main" id="{EFC175C7-3994-C737-3770-762B9919B114}"/>
                </a:ext>
              </a:extLst>
            </p:cNvPr>
            <p:cNvSpPr txBox="1"/>
            <p:nvPr/>
          </p:nvSpPr>
          <p:spPr>
            <a:xfrm>
              <a:off x="1411959" y="3119502"/>
              <a:ext cx="674459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40%</a:t>
              </a:r>
              <a:endParaRPr lang="zh-CN" altLang="en-US" sz="1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70" name="文本框 16">
              <a:extLst>
                <a:ext uri="{FF2B5EF4-FFF2-40B4-BE49-F238E27FC236}">
                  <a16:creationId xmlns:a16="http://schemas.microsoft.com/office/drawing/2014/main" id="{0C255A2B-7D1C-22D0-C3D3-DEFD131C4CB6}"/>
                </a:ext>
              </a:extLst>
            </p:cNvPr>
            <p:cNvSpPr txBox="1"/>
            <p:nvPr/>
          </p:nvSpPr>
          <p:spPr>
            <a:xfrm>
              <a:off x="1920598" y="2686752"/>
              <a:ext cx="674459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tx2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65%</a:t>
              </a:r>
              <a:endParaRPr lang="zh-CN" alt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4" name="组合 51">
            <a:extLst>
              <a:ext uri="{FF2B5EF4-FFF2-40B4-BE49-F238E27FC236}">
                <a16:creationId xmlns:a16="http://schemas.microsoft.com/office/drawing/2014/main" id="{4695FE86-214E-9490-FA78-FB4F9B80CFAD}"/>
              </a:ext>
            </a:extLst>
          </p:cNvPr>
          <p:cNvGrpSpPr/>
          <p:nvPr/>
        </p:nvGrpSpPr>
        <p:grpSpPr>
          <a:xfrm>
            <a:off x="-77972" y="4359284"/>
            <a:ext cx="3159133" cy="1753082"/>
            <a:chOff x="197249" y="2406394"/>
            <a:chExt cx="3828326" cy="1990222"/>
          </a:xfrm>
        </p:grpSpPr>
        <p:grpSp>
          <p:nvGrpSpPr>
            <p:cNvPr id="185" name="组合 52">
              <a:extLst>
                <a:ext uri="{FF2B5EF4-FFF2-40B4-BE49-F238E27FC236}">
                  <a16:creationId xmlns:a16="http://schemas.microsoft.com/office/drawing/2014/main" id="{CBB65471-AFB9-73B3-8C18-1E13A618C51C}"/>
                </a:ext>
              </a:extLst>
            </p:cNvPr>
            <p:cNvGrpSpPr/>
            <p:nvPr/>
          </p:nvGrpSpPr>
          <p:grpSpPr>
            <a:xfrm>
              <a:off x="508652" y="2406394"/>
              <a:ext cx="3516923" cy="1708195"/>
              <a:chOff x="844062" y="3231216"/>
              <a:chExt cx="4484076" cy="2190285"/>
            </a:xfrm>
          </p:grpSpPr>
          <p:pic>
            <p:nvPicPr>
              <p:cNvPr id="191" name="图片 58">
                <a:extLst>
                  <a:ext uri="{FF2B5EF4-FFF2-40B4-BE49-F238E27FC236}">
                    <a16:creationId xmlns:a16="http://schemas.microsoft.com/office/drawing/2014/main" id="{356D8821-C552-816E-670C-FE95317239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7" t="65825" r="14328" b="3708"/>
              <a:stretch>
                <a:fillRect/>
              </a:stretch>
            </p:blipFill>
            <p:spPr>
              <a:xfrm>
                <a:off x="844062" y="3231216"/>
                <a:ext cx="4484076" cy="2190285"/>
              </a:xfrm>
              <a:prstGeom prst="rect">
                <a:avLst/>
              </a:prstGeom>
            </p:spPr>
          </p:pic>
          <p:cxnSp>
            <p:nvCxnSpPr>
              <p:cNvPr id="192" name="直接箭头连接符 59">
                <a:extLst>
                  <a:ext uri="{FF2B5EF4-FFF2-40B4-BE49-F238E27FC236}">
                    <a16:creationId xmlns:a16="http://schemas.microsoft.com/office/drawing/2014/main" id="{B0D1732C-ACF1-C1BB-EA3A-8D59CC4C93AA}"/>
                  </a:ext>
                </a:extLst>
              </p:cNvPr>
              <p:cNvCxnSpPr/>
              <p:nvPr/>
            </p:nvCxnSpPr>
            <p:spPr>
              <a:xfrm flipH="1" flipV="1">
                <a:off x="1835330" y="4222737"/>
                <a:ext cx="169040" cy="7205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3" name="直接箭头连接符 60">
                <a:extLst>
                  <a:ext uri="{FF2B5EF4-FFF2-40B4-BE49-F238E27FC236}">
                    <a16:creationId xmlns:a16="http://schemas.microsoft.com/office/drawing/2014/main" id="{F163A0F9-5795-83A8-B685-8F6AE7763A59}"/>
                  </a:ext>
                </a:extLst>
              </p:cNvPr>
              <p:cNvCxnSpPr/>
              <p:nvPr/>
            </p:nvCxnSpPr>
            <p:spPr>
              <a:xfrm flipH="1" flipV="1">
                <a:off x="1975919" y="4174377"/>
                <a:ext cx="139776" cy="4836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4" name="直接箭头连接符 61">
                <a:extLst>
                  <a:ext uri="{FF2B5EF4-FFF2-40B4-BE49-F238E27FC236}">
                    <a16:creationId xmlns:a16="http://schemas.microsoft.com/office/drawing/2014/main" id="{DB34F32A-30D0-6B8F-F8B8-F0D27D69D090}"/>
                  </a:ext>
                </a:extLst>
              </p:cNvPr>
              <p:cNvCxnSpPr/>
              <p:nvPr/>
            </p:nvCxnSpPr>
            <p:spPr>
              <a:xfrm flipH="1" flipV="1">
                <a:off x="1736353" y="4222737"/>
                <a:ext cx="197955" cy="14410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5" name="直接箭头连接符 62">
                <a:extLst>
                  <a:ext uri="{FF2B5EF4-FFF2-40B4-BE49-F238E27FC236}">
                    <a16:creationId xmlns:a16="http://schemas.microsoft.com/office/drawing/2014/main" id="{2F808B05-1DF2-B6F4-C4C0-1B8D0B029D73}"/>
                  </a:ext>
                </a:extLst>
              </p:cNvPr>
              <p:cNvCxnSpPr/>
              <p:nvPr/>
            </p:nvCxnSpPr>
            <p:spPr>
              <a:xfrm flipV="1">
                <a:off x="1864825" y="5099492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6" name="直接箭头连接符 63">
                <a:extLst>
                  <a:ext uri="{FF2B5EF4-FFF2-40B4-BE49-F238E27FC236}">
                    <a16:creationId xmlns:a16="http://schemas.microsoft.com/office/drawing/2014/main" id="{F599AB46-ED9E-C24D-B44F-78DBDC2871B0}"/>
                  </a:ext>
                </a:extLst>
              </p:cNvPr>
              <p:cNvCxnSpPr/>
              <p:nvPr/>
            </p:nvCxnSpPr>
            <p:spPr>
              <a:xfrm>
                <a:off x="2393336" y="4712917"/>
                <a:ext cx="2990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7" name="直接箭头连接符 64">
                <a:extLst>
                  <a:ext uri="{FF2B5EF4-FFF2-40B4-BE49-F238E27FC236}">
                    <a16:creationId xmlns:a16="http://schemas.microsoft.com/office/drawing/2014/main" id="{DC29F5E7-E636-4A0D-7B2E-10C70BE1FB39}"/>
                  </a:ext>
                </a:extLst>
              </p:cNvPr>
              <p:cNvCxnSpPr/>
              <p:nvPr/>
            </p:nvCxnSpPr>
            <p:spPr>
              <a:xfrm flipV="1">
                <a:off x="3142217" y="3897923"/>
                <a:ext cx="0" cy="25028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8" name="直接箭头连接符 65">
                <a:extLst>
                  <a:ext uri="{FF2B5EF4-FFF2-40B4-BE49-F238E27FC236}">
                    <a16:creationId xmlns:a16="http://schemas.microsoft.com/office/drawing/2014/main" id="{558D0E65-9F79-DFDB-C304-B10F2EC8A043}"/>
                  </a:ext>
                </a:extLst>
              </p:cNvPr>
              <p:cNvCxnSpPr/>
              <p:nvPr/>
            </p:nvCxnSpPr>
            <p:spPr>
              <a:xfrm flipV="1">
                <a:off x="3087894" y="3929575"/>
                <a:ext cx="0" cy="23503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9" name="直接箭头连接符 66">
                <a:extLst>
                  <a:ext uri="{FF2B5EF4-FFF2-40B4-BE49-F238E27FC236}">
                    <a16:creationId xmlns:a16="http://schemas.microsoft.com/office/drawing/2014/main" id="{F10574E7-2C44-EBBF-4F94-EBA96B274808}"/>
                  </a:ext>
                </a:extLst>
              </p:cNvPr>
              <p:cNvCxnSpPr/>
              <p:nvPr/>
            </p:nvCxnSpPr>
            <p:spPr>
              <a:xfrm flipV="1">
                <a:off x="3023333" y="3977016"/>
                <a:ext cx="0" cy="24650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0" name="直接箭头连接符 67">
                <a:extLst>
                  <a:ext uri="{FF2B5EF4-FFF2-40B4-BE49-F238E27FC236}">
                    <a16:creationId xmlns:a16="http://schemas.microsoft.com/office/drawing/2014/main" id="{DE067128-2D0F-E48F-8747-03E7C18B3493}"/>
                  </a:ext>
                </a:extLst>
              </p:cNvPr>
              <p:cNvCxnSpPr/>
              <p:nvPr/>
            </p:nvCxnSpPr>
            <p:spPr>
              <a:xfrm flipV="1">
                <a:off x="2115098" y="5080305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1" name="直接箭头连接符 68">
                <a:extLst>
                  <a:ext uri="{FF2B5EF4-FFF2-40B4-BE49-F238E27FC236}">
                    <a16:creationId xmlns:a16="http://schemas.microsoft.com/office/drawing/2014/main" id="{1F9DD542-3827-D5EB-FDF5-6E394719B5B2}"/>
                  </a:ext>
                </a:extLst>
              </p:cNvPr>
              <p:cNvCxnSpPr/>
              <p:nvPr/>
            </p:nvCxnSpPr>
            <p:spPr>
              <a:xfrm flipH="1" flipV="1">
                <a:off x="1105103" y="4213666"/>
                <a:ext cx="244964" cy="907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2" name="直接箭头连接符 69">
                <a:extLst>
                  <a:ext uri="{FF2B5EF4-FFF2-40B4-BE49-F238E27FC236}">
                    <a16:creationId xmlns:a16="http://schemas.microsoft.com/office/drawing/2014/main" id="{B2F7E8F8-D619-A395-C13B-40AB517E8BB7}"/>
                  </a:ext>
                </a:extLst>
              </p:cNvPr>
              <p:cNvCxnSpPr/>
              <p:nvPr/>
            </p:nvCxnSpPr>
            <p:spPr>
              <a:xfrm flipV="1">
                <a:off x="3118057" y="4888476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3" name="直接箭头连接符 70">
                <a:extLst>
                  <a:ext uri="{FF2B5EF4-FFF2-40B4-BE49-F238E27FC236}">
                    <a16:creationId xmlns:a16="http://schemas.microsoft.com/office/drawing/2014/main" id="{4B54A1F0-764A-1966-4C7F-C516C8A60309}"/>
                  </a:ext>
                </a:extLst>
              </p:cNvPr>
              <p:cNvCxnSpPr/>
              <p:nvPr/>
            </p:nvCxnSpPr>
            <p:spPr>
              <a:xfrm flipV="1">
                <a:off x="3368330" y="4761078"/>
                <a:ext cx="0" cy="2547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86" name="文本框 53">
              <a:extLst>
                <a:ext uri="{FF2B5EF4-FFF2-40B4-BE49-F238E27FC236}">
                  <a16:creationId xmlns:a16="http://schemas.microsoft.com/office/drawing/2014/main" id="{1A457CD6-A377-5048-D56D-F2516208DE36}"/>
                </a:ext>
              </a:extLst>
            </p:cNvPr>
            <p:cNvSpPr txBox="1"/>
            <p:nvPr/>
          </p:nvSpPr>
          <p:spPr>
            <a:xfrm>
              <a:off x="197249" y="3039414"/>
              <a:ext cx="546248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ea typeface="微软雅黑" panose="020B0503020204020204" pitchFamily="34" charset="-122"/>
                  <a:cs typeface="Arial" panose="020B0604020202020204" pitchFamily="34" charset="0"/>
                </a:rPr>
                <a:t>0%</a:t>
              </a:r>
              <a:endParaRPr lang="zh-CN" altLang="en-US" sz="1400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7" name="文本框 54">
              <a:extLst>
                <a:ext uri="{FF2B5EF4-FFF2-40B4-BE49-F238E27FC236}">
                  <a16:creationId xmlns:a16="http://schemas.microsoft.com/office/drawing/2014/main" id="{15C58373-8050-1522-51A4-31AB518354C2}"/>
                </a:ext>
              </a:extLst>
            </p:cNvPr>
            <p:cNvSpPr txBox="1"/>
            <p:nvPr/>
          </p:nvSpPr>
          <p:spPr>
            <a:xfrm>
              <a:off x="1179327" y="4047206"/>
              <a:ext cx="546248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0%</a:t>
              </a:r>
              <a:endParaRPr lang="zh-CN" altLang="en-US" sz="1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8" name="文本框 55">
              <a:extLst>
                <a:ext uri="{FF2B5EF4-FFF2-40B4-BE49-F238E27FC236}">
                  <a16:creationId xmlns:a16="http://schemas.microsoft.com/office/drawing/2014/main" id="{339D0D04-45AC-6D89-A36A-AB66EE6A0123}"/>
                </a:ext>
              </a:extLst>
            </p:cNvPr>
            <p:cNvSpPr txBox="1"/>
            <p:nvPr/>
          </p:nvSpPr>
          <p:spPr>
            <a:xfrm>
              <a:off x="2192468" y="3908279"/>
              <a:ext cx="546248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0%</a:t>
              </a:r>
              <a:endParaRPr lang="zh-CN" altLang="en-US" sz="1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9" name="文本框 56">
              <a:extLst>
                <a:ext uri="{FF2B5EF4-FFF2-40B4-BE49-F238E27FC236}">
                  <a16:creationId xmlns:a16="http://schemas.microsoft.com/office/drawing/2014/main" id="{E4E70B00-3E2C-AA09-98CB-18F5ECAF8A39}"/>
                </a:ext>
              </a:extLst>
            </p:cNvPr>
            <p:cNvSpPr txBox="1"/>
            <p:nvPr/>
          </p:nvSpPr>
          <p:spPr>
            <a:xfrm>
              <a:off x="1411959" y="3119500"/>
              <a:ext cx="802668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100%</a:t>
              </a:r>
              <a:endParaRPr lang="zh-CN" altLang="en-US" sz="1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0" name="文本框 57">
              <a:extLst>
                <a:ext uri="{FF2B5EF4-FFF2-40B4-BE49-F238E27FC236}">
                  <a16:creationId xmlns:a16="http://schemas.microsoft.com/office/drawing/2014/main" id="{253525D8-1573-92AF-F19B-D07493942D2A}"/>
                </a:ext>
              </a:extLst>
            </p:cNvPr>
            <p:cNvSpPr txBox="1"/>
            <p:nvPr/>
          </p:nvSpPr>
          <p:spPr>
            <a:xfrm>
              <a:off x="1920598" y="2686752"/>
              <a:ext cx="802668" cy="349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tx2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100%</a:t>
              </a:r>
              <a:endParaRPr lang="zh-CN" alt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4" name="文本框 4">
            <a:extLst>
              <a:ext uri="{FF2B5EF4-FFF2-40B4-BE49-F238E27FC236}">
                <a16:creationId xmlns:a16="http://schemas.microsoft.com/office/drawing/2014/main" id="{624F373D-8502-4222-739C-11BB4F9DBDCB}"/>
              </a:ext>
            </a:extLst>
          </p:cNvPr>
          <p:cNvSpPr txBox="1"/>
          <p:nvPr/>
        </p:nvSpPr>
        <p:spPr>
          <a:xfrm>
            <a:off x="247015" y="1332230"/>
            <a:ext cx="2115820" cy="39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u="sng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analysis method</a:t>
            </a:r>
            <a:endParaRPr lang="zh-CN" altLang="en-US" b="1" u="sng" dirty="0">
              <a:solidFill>
                <a:srgbClr val="0000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5" name="文本框 10">
            <a:extLst>
              <a:ext uri="{FF2B5EF4-FFF2-40B4-BE49-F238E27FC236}">
                <a16:creationId xmlns:a16="http://schemas.microsoft.com/office/drawing/2014/main" id="{BCFB2932-D922-B7A2-0A33-E7CD7BB5355A}"/>
              </a:ext>
            </a:extLst>
          </p:cNvPr>
          <p:cNvSpPr txBox="1"/>
          <p:nvPr/>
        </p:nvSpPr>
        <p:spPr>
          <a:xfrm>
            <a:off x="443387" y="97148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VDE event</a:t>
            </a:r>
            <a:endParaRPr lang="zh-CN" altLang="en-US" sz="24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7">
            <a:extLst>
              <a:ext uri="{FF2B5EF4-FFF2-40B4-BE49-F238E27FC236}">
                <a16:creationId xmlns:a16="http://schemas.microsoft.com/office/drawing/2014/main" id="{ECCDF85F-DC91-A6F8-6760-F628B7C1CA44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25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D864058-E14F-035C-DA53-7B54D68BE506}"/>
              </a:ext>
            </a:extLst>
          </p:cNvPr>
          <p:cNvSpPr txBox="1"/>
          <p:nvPr/>
        </p:nvSpPr>
        <p:spPr>
          <a:xfrm>
            <a:off x="1747719" y="90805"/>
            <a:ext cx="1044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pPr algn="l"/>
            <a:r>
              <a:rPr lang="en-US" altLang="zh-CN" dirty="0">
                <a:latin typeface="Century Gothic" panose="020B0502020202020204" pitchFamily="34" charset="0"/>
                <a:sym typeface="+mn-lt"/>
              </a:rPr>
              <a:t>Electro-Magnetic analysis</a:t>
            </a:r>
          </a:p>
        </p:txBody>
      </p:sp>
    </p:spTree>
    <p:extLst>
      <p:ext uri="{BB962C8B-B14F-4D97-AF65-F5344CB8AC3E}">
        <p14:creationId xmlns:p14="http://schemas.microsoft.com/office/powerpoint/2010/main" val="3086953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D6EFC41-EEB3-48FB-BDC9-79B2AAA9DB7F}"/>
              </a:ext>
            </a:extLst>
          </p:cNvPr>
          <p:cNvSpPr txBox="1"/>
          <p:nvPr/>
        </p:nvSpPr>
        <p:spPr>
          <a:xfrm>
            <a:off x="1820968" y="82339"/>
            <a:ext cx="1037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pPr algn="l"/>
            <a:r>
              <a:rPr lang="en-US" altLang="zh-CN" sz="3200" dirty="0">
                <a:latin typeface="Century Gothic" panose="020B0502020202020204" pitchFamily="34" charset="0"/>
                <a:sym typeface="+mn-lt"/>
              </a:rPr>
              <a:t>R&amp;D </a:t>
            </a:r>
            <a:r>
              <a:rPr lang="en-US" altLang="zh-CN" sz="3200">
                <a:latin typeface="Century Gothic" panose="020B0502020202020204" pitchFamily="34" charset="0"/>
                <a:sym typeface="+mn-lt"/>
              </a:rPr>
              <a:t>for the divertor</a:t>
            </a:r>
            <a:endParaRPr lang="en-US" altLang="zh-CN" sz="3200" dirty="0">
              <a:latin typeface="Century Gothic" panose="020B0502020202020204" pitchFamily="34" charset="0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6BB2D84-2EE1-46AC-AF34-14C0C4A38213}"/>
              </a:ext>
            </a:extLst>
          </p:cNvPr>
          <p:cNvSpPr txBox="1"/>
          <p:nvPr/>
        </p:nvSpPr>
        <p:spPr>
          <a:xfrm>
            <a:off x="525549" y="809982"/>
            <a:ext cx="10099521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PFUs and HHF test</a:t>
            </a:r>
          </a:p>
          <a:p>
            <a:pPr marL="285750" indent="-285750" algn="just">
              <a:buFont typeface="Century Gothic" panose="020B0502020202020204" pitchFamily="34" charset="0"/>
              <a:buChar char="−"/>
            </a:pP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Two methods (Explosive welding + brazing and HIP) were implemented for PFUs. . </a:t>
            </a:r>
          </a:p>
          <a:p>
            <a:pPr marL="285750" indent="-285750" algn="just">
              <a:buFont typeface="Century Gothic" panose="020B0502020202020204" pitchFamily="34" charset="0"/>
              <a:buChar char="−"/>
            </a:pP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One PFU passed 1000 + 1000 cycles HHF test of 15 MW/m</a:t>
            </a:r>
            <a:r>
              <a:rPr lang="en-US" altLang="zh-CN" sz="1600" baseline="30000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Century Gothic" panose="020B0502020202020204" pitchFamily="34" charset="0"/>
              <a:buChar char="−"/>
            </a:pP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‘V’ PFC passed 1000 cycles HHF test of 10 MW/m</a:t>
            </a:r>
            <a:r>
              <a:rPr lang="en-US" altLang="zh-CN" sz="1600" baseline="30000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19003B7-BECB-43B5-B075-03938DEE4C1B}"/>
              </a:ext>
            </a:extLst>
          </p:cNvPr>
          <p:cNvCxnSpPr>
            <a:cxnSpLocks/>
          </p:cNvCxnSpPr>
          <p:nvPr/>
        </p:nvCxnSpPr>
        <p:spPr>
          <a:xfrm>
            <a:off x="8435978" y="4999980"/>
            <a:ext cx="252994" cy="2786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E6DEDD3-2EE2-727E-AC63-D8B9D33E28DF}"/>
              </a:ext>
            </a:extLst>
          </p:cNvPr>
          <p:cNvGrpSpPr/>
          <p:nvPr/>
        </p:nvGrpSpPr>
        <p:grpSpPr>
          <a:xfrm>
            <a:off x="382300" y="3135767"/>
            <a:ext cx="3513793" cy="3540002"/>
            <a:chOff x="382300" y="3086709"/>
            <a:chExt cx="3513793" cy="35400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8E346A4-9237-24E5-48A2-A799D6C18B24}"/>
                </a:ext>
              </a:extLst>
            </p:cNvPr>
            <p:cNvGrpSpPr/>
            <p:nvPr/>
          </p:nvGrpSpPr>
          <p:grpSpPr>
            <a:xfrm>
              <a:off x="382300" y="3086709"/>
              <a:ext cx="3513793" cy="3540002"/>
              <a:chOff x="118685" y="2905225"/>
              <a:chExt cx="3513793" cy="3540002"/>
            </a:xfrm>
          </p:grpSpPr>
          <p:pic>
            <p:nvPicPr>
              <p:cNvPr id="8" name="图片 39">
                <a:extLst>
                  <a:ext uri="{FF2B5EF4-FFF2-40B4-BE49-F238E27FC236}">
                    <a16:creationId xmlns:a16="http://schemas.microsoft.com/office/drawing/2014/main" id="{72314629-A567-6A1F-47D6-1D8AD5D1DD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3462" y="2905225"/>
                <a:ext cx="3373238" cy="1376489"/>
              </a:xfrm>
              <a:prstGeom prst="rect">
                <a:avLst/>
              </a:prstGeom>
              <a:effectLst>
                <a:outerShdw blurRad="292100" dist="1397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文本框 1039">
                <a:extLst>
                  <a:ext uri="{FF2B5EF4-FFF2-40B4-BE49-F238E27FC236}">
                    <a16:creationId xmlns:a16="http://schemas.microsoft.com/office/drawing/2014/main" id="{E858932D-3B26-8BCA-162F-5894007D465A}"/>
                  </a:ext>
                </a:extLst>
              </p:cNvPr>
              <p:cNvSpPr txBox="1"/>
              <p:nvPr/>
            </p:nvSpPr>
            <p:spPr>
              <a:xfrm>
                <a:off x="118685" y="6106673"/>
                <a:ext cx="34839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latin typeface="Century Gothic" panose="020B0502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PFU mock-up and HHF test 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82207E5-D5AB-3CE3-B6A5-62702AA74E7C}"/>
                  </a:ext>
                </a:extLst>
              </p:cNvPr>
              <p:cNvGrpSpPr/>
              <p:nvPr/>
            </p:nvGrpSpPr>
            <p:grpSpPr>
              <a:xfrm>
                <a:off x="261934" y="4355322"/>
                <a:ext cx="3370544" cy="1751351"/>
                <a:chOff x="667853" y="1685018"/>
                <a:chExt cx="5603392" cy="3450674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58202FD5-6939-B69A-0F4C-B78BFF5952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4520" b="8783"/>
                <a:stretch/>
              </p:blipFill>
              <p:spPr>
                <a:xfrm>
                  <a:off x="2540820" y="1685018"/>
                  <a:ext cx="1861006" cy="3020863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CC0ED26B-A9A2-869A-6889-F237E2B161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95798"/>
                <a:stretch/>
              </p:blipFill>
              <p:spPr>
                <a:xfrm>
                  <a:off x="675716" y="4736891"/>
                  <a:ext cx="5595529" cy="398801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0FEFCB9A-98B2-0563-B1B8-2E71E31888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3979" b="9129"/>
                <a:stretch/>
              </p:blipFill>
              <p:spPr>
                <a:xfrm>
                  <a:off x="667853" y="1685018"/>
                  <a:ext cx="1878184" cy="3020863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FC7AC6B7-1459-1FD8-E019-A724F18051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3659" b="8599"/>
                <a:stretch/>
              </p:blipFill>
              <p:spPr>
                <a:xfrm>
                  <a:off x="4401826" y="1685018"/>
                  <a:ext cx="1869419" cy="3010882"/>
                </a:xfrm>
                <a:prstGeom prst="rect">
                  <a:avLst/>
                </a:prstGeom>
              </p:spPr>
            </p:pic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36E1BF-BBA4-E1FA-862B-EE1D328C3E13}"/>
                </a:ext>
              </a:extLst>
            </p:cNvPr>
            <p:cNvSpPr txBox="1"/>
            <p:nvPr/>
          </p:nvSpPr>
          <p:spPr>
            <a:xfrm>
              <a:off x="1996030" y="4531740"/>
              <a:ext cx="189186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750 </a:t>
              </a:r>
              <a:r>
                <a:rPr lang="zh-CN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℃ 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@ 15 MW/m</a:t>
              </a:r>
              <a:r>
                <a:rPr lang="en-US" altLang="zh-CN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C11621-3FD2-172C-5DC2-A72F0257827F}"/>
              </a:ext>
            </a:extLst>
          </p:cNvPr>
          <p:cNvGrpSpPr/>
          <p:nvPr/>
        </p:nvGrpSpPr>
        <p:grpSpPr>
          <a:xfrm>
            <a:off x="4446951" y="3077835"/>
            <a:ext cx="3483954" cy="3597934"/>
            <a:chOff x="4446951" y="3028777"/>
            <a:chExt cx="3483954" cy="359793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99BC021-5C6F-6664-659E-44668EAB4A20}"/>
                </a:ext>
              </a:extLst>
            </p:cNvPr>
            <p:cNvGrpSpPr/>
            <p:nvPr/>
          </p:nvGrpSpPr>
          <p:grpSpPr>
            <a:xfrm>
              <a:off x="4446951" y="3028777"/>
              <a:ext cx="3483954" cy="3597934"/>
              <a:chOff x="2411792" y="2847293"/>
              <a:chExt cx="3483954" cy="3597934"/>
            </a:xfrm>
          </p:grpSpPr>
          <p:grpSp>
            <p:nvGrpSpPr>
              <p:cNvPr id="32" name="组合 4">
                <a:extLst>
                  <a:ext uri="{FF2B5EF4-FFF2-40B4-BE49-F238E27FC236}">
                    <a16:creationId xmlns:a16="http://schemas.microsoft.com/office/drawing/2014/main" id="{416CAA68-1C72-7224-9E5D-D3171D9C55D6}"/>
                  </a:ext>
                </a:extLst>
              </p:cNvPr>
              <p:cNvGrpSpPr/>
              <p:nvPr/>
            </p:nvGrpSpPr>
            <p:grpSpPr>
              <a:xfrm>
                <a:off x="2411792" y="4603123"/>
                <a:ext cx="3483954" cy="1842104"/>
                <a:chOff x="234559" y="4934356"/>
                <a:chExt cx="3483954" cy="1842104"/>
              </a:xfrm>
            </p:grpSpPr>
            <p:pic>
              <p:nvPicPr>
                <p:cNvPr id="36" name="图片 3">
                  <a:extLst>
                    <a:ext uri="{FF2B5EF4-FFF2-40B4-BE49-F238E27FC236}">
                      <a16:creationId xmlns:a16="http://schemas.microsoft.com/office/drawing/2014/main" id="{F5399A3A-2442-8F70-7BF3-75ED516D66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1447" y="4934356"/>
                  <a:ext cx="3250178" cy="1503549"/>
                </a:xfrm>
                <a:prstGeom prst="rect">
                  <a:avLst/>
                </a:prstGeom>
              </p:spPr>
            </p:pic>
            <p:sp>
              <p:nvSpPr>
                <p:cNvPr id="37" name="文本框 1039">
                  <a:extLst>
                    <a:ext uri="{FF2B5EF4-FFF2-40B4-BE49-F238E27FC236}">
                      <a16:creationId xmlns:a16="http://schemas.microsoft.com/office/drawing/2014/main" id="{42480897-FF93-796D-6236-063CE3AA5161}"/>
                    </a:ext>
                  </a:extLst>
                </p:cNvPr>
                <p:cNvSpPr txBox="1"/>
                <p:nvPr/>
              </p:nvSpPr>
              <p:spPr>
                <a:xfrm>
                  <a:off x="234559" y="6437906"/>
                  <a:ext cx="348395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latin typeface="Century Gothic" panose="020B0502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‘V’ PFC mock-up and HHF test </a:t>
                  </a:r>
                </a:p>
              </p:txBody>
            </p: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60E4412-DE4C-836E-049B-6B3A195A16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" t="-201" r="-419" b="14414"/>
              <a:stretch/>
            </p:blipFill>
            <p:spPr>
              <a:xfrm>
                <a:off x="2829727" y="2847293"/>
                <a:ext cx="2648083" cy="1703785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6ADBE57-EACC-2587-6C8A-0E2D68318BDC}"/>
                </a:ext>
              </a:extLst>
            </p:cNvPr>
            <p:cNvSpPr txBox="1"/>
            <p:nvPr/>
          </p:nvSpPr>
          <p:spPr>
            <a:xfrm>
              <a:off x="5920159" y="4825700"/>
              <a:ext cx="18598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620 </a:t>
              </a:r>
              <a:r>
                <a:rPr lang="zh-CN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℃ 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@ 10 MW/m</a:t>
              </a:r>
              <a:r>
                <a:rPr lang="en-US" altLang="zh-CN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2">
            <a:extLst>
              <a:ext uri="{FF2B5EF4-FFF2-40B4-BE49-F238E27FC236}">
                <a16:creationId xmlns:a16="http://schemas.microsoft.com/office/drawing/2014/main" id="{C225778F-D2FC-4B42-E3A3-97704B3DA4B4}"/>
              </a:ext>
            </a:extLst>
          </p:cNvPr>
          <p:cNvGrpSpPr/>
          <p:nvPr/>
        </p:nvGrpSpPr>
        <p:grpSpPr>
          <a:xfrm>
            <a:off x="8481762" y="3077835"/>
            <a:ext cx="2928037" cy="3597934"/>
            <a:chOff x="5940631" y="3199796"/>
            <a:chExt cx="2928037" cy="3597934"/>
          </a:xfrm>
        </p:grpSpPr>
        <p:sp>
          <p:nvSpPr>
            <p:cNvPr id="39" name="文本框 1039">
              <a:extLst>
                <a:ext uri="{FF2B5EF4-FFF2-40B4-BE49-F238E27FC236}">
                  <a16:creationId xmlns:a16="http://schemas.microsoft.com/office/drawing/2014/main" id="{EF4FAAEA-DF14-A646-A965-605AEF924A3F}"/>
                </a:ext>
              </a:extLst>
            </p:cNvPr>
            <p:cNvSpPr txBox="1"/>
            <p:nvPr/>
          </p:nvSpPr>
          <p:spPr>
            <a:xfrm>
              <a:off x="5940631" y="6459176"/>
              <a:ext cx="2928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Century Gothic" panose="020B0502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RH tool for PFC </a:t>
              </a:r>
              <a:endParaRPr lang="zh-CN" altLang="en-US" sz="1600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0" name="图片 113" descr="c8052910c1504c8160ae41ee805a822">
              <a:extLst>
                <a:ext uri="{FF2B5EF4-FFF2-40B4-BE49-F238E27FC236}">
                  <a16:creationId xmlns:a16="http://schemas.microsoft.com/office/drawing/2014/main" id="{291A47E2-0E0C-158B-0754-2B3019942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-1" b="2636"/>
            <a:stretch/>
          </p:blipFill>
          <p:spPr>
            <a:xfrm>
              <a:off x="6270905" y="3199796"/>
              <a:ext cx="2597763" cy="3259380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1146C94-BACE-02F1-4C34-1408031BC335}"/>
              </a:ext>
            </a:extLst>
          </p:cNvPr>
          <p:cNvSpPr txBox="1"/>
          <p:nvPr/>
        </p:nvSpPr>
        <p:spPr>
          <a:xfrm>
            <a:off x="525549" y="1989534"/>
            <a:ext cx="10160083" cy="1039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RH compatibility</a:t>
            </a:r>
          </a:p>
          <a:p>
            <a:pPr marL="285750" indent="-285750" algn="just">
              <a:lnSpc>
                <a:spcPct val="120000"/>
              </a:lnSpc>
              <a:buFont typeface="Century Gothic" panose="020B0502020202020204" pitchFamily="34" charset="0"/>
              <a:buChar char="−"/>
            </a:pP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Successfully tested for PFCs grabbing and move horizontally and vertically. </a:t>
            </a:r>
          </a:p>
          <a:p>
            <a:pPr marL="285750" indent="-285750" algn="just">
              <a:lnSpc>
                <a:spcPct val="120000"/>
              </a:lnSpc>
              <a:buFont typeface="Century Gothic" panose="020B0502020202020204" pitchFamily="34" charset="0"/>
              <a:buChar char="−"/>
            </a:pP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Pipe welding and cutting process are under developing and testing.</a:t>
            </a:r>
            <a:endParaRPr lang="en-US" sz="1600" dirty="0">
              <a:latin typeface="Century Gothic" panose="020B0502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灯片编号占位符 7">
            <a:extLst>
              <a:ext uri="{FF2B5EF4-FFF2-40B4-BE49-F238E27FC236}">
                <a16:creationId xmlns:a16="http://schemas.microsoft.com/office/drawing/2014/main" id="{6B4B0793-AD1B-FC56-180B-E980E8D14195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26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14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2130425" cy="68586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38555"/>
            <a:ext cx="2132330" cy="13823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132080" y="2293620"/>
            <a:ext cx="2360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00829-9428-B497-10F4-16234508DCCE}"/>
              </a:ext>
            </a:extLst>
          </p:cNvPr>
          <p:cNvSpPr txBox="1">
            <a:spLocks/>
          </p:cNvSpPr>
          <p:nvPr/>
        </p:nvSpPr>
        <p:spPr bwMode="auto">
          <a:xfrm>
            <a:off x="3017653" y="1138555"/>
            <a:ext cx="6636118" cy="477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ea typeface="Calibri" panose="020F0502020204030204" pitchFamily="34" charset="0"/>
                <a:cs typeface="Times New Roman" panose="02020603050405020304" pitchFamily="18" charset="0"/>
              </a:rPr>
              <a:t>Requirements and Considerations</a:t>
            </a:r>
            <a:endParaRPr lang="en-US" altLang="zh-CN" sz="2400" dirty="0"/>
          </a:p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cs typeface="Times New Roman" panose="02020603050405020304" pitchFamily="18" charset="0"/>
              </a:rPr>
              <a:t>Physics basis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cs typeface="Times New Roman" panose="02020603050405020304" pitchFamily="18" charset="0"/>
              </a:rPr>
              <a:t>Engineering design </a:t>
            </a: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Summary</a:t>
            </a:r>
          </a:p>
          <a:p>
            <a:pPr lvl="1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altLang="zh-CN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7">
            <a:extLst>
              <a:ext uri="{FF2B5EF4-FFF2-40B4-BE49-F238E27FC236}">
                <a16:creationId xmlns:a16="http://schemas.microsoft.com/office/drawing/2014/main" id="{2DEDE81F-8226-21E9-A503-55CAB959371C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27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732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07C0810-D18B-47DB-A8AC-4B3AC694051F}"/>
              </a:ext>
            </a:extLst>
          </p:cNvPr>
          <p:cNvSpPr txBox="1"/>
          <p:nvPr/>
        </p:nvSpPr>
        <p:spPr>
          <a:xfrm>
            <a:off x="1734410" y="192945"/>
            <a:ext cx="1045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  <a:cs typeface="+mn-ea"/>
                <a:sym typeface="+mn-lt"/>
              </a:rPr>
              <a:t>Summary</a:t>
            </a:r>
          </a:p>
        </p:txBody>
      </p:sp>
      <p:sp>
        <p:nvSpPr>
          <p:cNvPr id="91" name="Content Placeholder 1">
            <a:extLst>
              <a:ext uri="{FF2B5EF4-FFF2-40B4-BE49-F238E27FC236}">
                <a16:creationId xmlns:a16="http://schemas.microsoft.com/office/drawing/2014/main" id="{43536E09-AF70-44E9-8A15-2699DD458B28}"/>
              </a:ext>
            </a:extLst>
          </p:cNvPr>
          <p:cNvSpPr txBox="1">
            <a:spLocks/>
          </p:cNvSpPr>
          <p:nvPr/>
        </p:nvSpPr>
        <p:spPr bwMode="auto">
          <a:xfrm>
            <a:off x="420420" y="994959"/>
            <a:ext cx="11520619" cy="546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A conventional divertor solution has been designed and evaluated by edge modeling, which can meet the physics requirements for BEST divertor operation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Deeper detachment can be achieved with Ne seeding for the slope target compared to the vertical target.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Divertor engineering Design was performed to fulfill the requirements in heat flux, cooling, EM loads, RH maintenance, etc.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800" dirty="0">
                <a:ea typeface="Calibri" panose="020F0502020204030204" pitchFamily="34" charset="0"/>
                <a:cs typeface="Times New Roman" panose="02020603050405020304" pitchFamily="18" charset="0"/>
              </a:rPr>
              <a:t>Design loads including the coolant pressure, heat loads, EM loads (VDE, MD) were assessed against design criteria from the thermal, structural and fatigue points of view, justified the structural integrity.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Next step: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Full cycles of HHF test for PFCs mock-up.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Divertor cassette module fabrication and series test</a:t>
            </a:r>
            <a:r>
              <a:rPr lang="en-US" altLang="zh-CN" b="0" dirty="0">
                <a:ea typeface="Calibri" panose="020F0502020204030204" pitchFamily="34" charset="0"/>
                <a:cs typeface="Times New Roman" panose="02020603050405020304" pitchFamily="18" charset="0"/>
              </a:rPr>
              <a:t> (HHF, mass flow rate distribution, pressure drop, baking cycles, accuracy of manufacture and assembly)</a:t>
            </a: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Further RH test using CRAFT RH platforms </a:t>
            </a:r>
            <a:r>
              <a:rPr lang="en-US" altLang="zh-CN" b="0" dirty="0">
                <a:ea typeface="Calibri" panose="020F0502020204030204" pitchFamily="34" charset="0"/>
                <a:cs typeface="Times New Roman" panose="02020603050405020304" pitchFamily="18" charset="0"/>
              </a:rPr>
              <a:t>(bolting, unbolting, welding, leak test).</a:t>
            </a:r>
            <a:endParaRPr lang="en-US" altLang="zh-CN" sz="18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7">
            <a:extLst>
              <a:ext uri="{FF2B5EF4-FFF2-40B4-BE49-F238E27FC236}">
                <a16:creationId xmlns:a16="http://schemas.microsoft.com/office/drawing/2014/main" id="{E4726C50-121A-ABB6-13DC-D0DFA5AEEA14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28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22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1AF2CC8-16C7-D57E-0EBF-7956AA5079B7}"/>
              </a:ext>
            </a:extLst>
          </p:cNvPr>
          <p:cNvSpPr txBox="1"/>
          <p:nvPr/>
        </p:nvSpPr>
        <p:spPr>
          <a:xfrm>
            <a:off x="3769933" y="2731095"/>
            <a:ext cx="8008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微软雅黑" panose="020B0503020204020204" pitchFamily="34" charset="-122"/>
              </a:rPr>
              <a:t>Thank You for Your Attention!</a:t>
            </a:r>
          </a:p>
        </p:txBody>
      </p:sp>
      <p:pic>
        <p:nvPicPr>
          <p:cNvPr id="3" name="图片 2" descr="BEST logo 带阳光">
            <a:extLst>
              <a:ext uri="{FF2B5EF4-FFF2-40B4-BE49-F238E27FC236}">
                <a16:creationId xmlns:a16="http://schemas.microsoft.com/office/drawing/2014/main" id="{CD7E964D-3D82-1FF1-1637-5C2D137DF3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1937" y="-8677"/>
            <a:ext cx="1323975" cy="1209040"/>
          </a:xfrm>
          <a:prstGeom prst="rect">
            <a:avLst/>
          </a:prstGeom>
        </p:spPr>
      </p:pic>
      <p:pic>
        <p:nvPicPr>
          <p:cNvPr id="4" name="Picture 3" descr="G:\BEST\图片\BESTlogo的副本\BEST logo3.png">
            <a:extLst>
              <a:ext uri="{FF2B5EF4-FFF2-40B4-BE49-F238E27FC236}">
                <a16:creationId xmlns:a16="http://schemas.microsoft.com/office/drawing/2014/main" id="{2E8A5EEC-76E2-5A7F-E9BC-D91D5E04E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8" t="40870"/>
          <a:stretch/>
        </p:blipFill>
        <p:spPr bwMode="auto">
          <a:xfrm>
            <a:off x="1038195" y="271837"/>
            <a:ext cx="1341131" cy="9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05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9318265-EEFE-4FF6-88DF-367B77E6EC11}"/>
              </a:ext>
            </a:extLst>
          </p:cNvPr>
          <p:cNvSpPr txBox="1"/>
          <p:nvPr/>
        </p:nvSpPr>
        <p:spPr>
          <a:xfrm>
            <a:off x="1722612" y="221021"/>
            <a:ext cx="10257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  <a:cs typeface="+mn-ea"/>
                <a:sym typeface="+mn-lt"/>
              </a:rPr>
              <a:t>Requirements on Plasma Exhaust Solution for BEST</a:t>
            </a:r>
            <a:endParaRPr lang="en-US" altLang="zh-CN" sz="2400" b="1" dirty="0">
              <a:solidFill>
                <a:schemeClr val="tx1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DEB61A2-4B65-4221-BE13-C0BCC00A08C8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11" name="Picture 2" descr="G:\BEST\图片\BESTlogo的副本\BEST logo1.png">
              <a:extLst>
                <a:ext uri="{FF2B5EF4-FFF2-40B4-BE49-F238E27FC236}">
                  <a16:creationId xmlns:a16="http://schemas.microsoft.com/office/drawing/2014/main" id="{E3695441-3CF1-44EB-AEE6-53AC1B5F3F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G:\BEST\图片\BESTlogo的副本\BEST logo1.png">
              <a:extLst>
                <a:ext uri="{FF2B5EF4-FFF2-40B4-BE49-F238E27FC236}">
                  <a16:creationId xmlns:a16="http://schemas.microsoft.com/office/drawing/2014/main" id="{AB794030-F5F9-4438-8364-B03C99F7E9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8F52FBD-5460-63C8-C743-119A15AB3CBC}"/>
              </a:ext>
            </a:extLst>
          </p:cNvPr>
          <p:cNvSpPr txBox="1">
            <a:spLocks/>
          </p:cNvSpPr>
          <p:nvPr/>
        </p:nvSpPr>
        <p:spPr bwMode="auto">
          <a:xfrm>
            <a:off x="469968" y="1076036"/>
            <a:ext cx="6793621" cy="539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/>
              <a:t>Main requirements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/>
              <a:t>High heat load on divertor target (</a:t>
            </a:r>
            <a:r>
              <a:rPr lang="en-US" altLang="zh-CN" sz="2000" dirty="0" err="1"/>
              <a:t>P</a:t>
            </a:r>
            <a:r>
              <a:rPr lang="en-US" altLang="zh-CN" sz="2000" baseline="-25000" dirty="0" err="1"/>
              <a:t>Sep</a:t>
            </a:r>
            <a:r>
              <a:rPr lang="en-US" altLang="zh-CN" sz="2000" dirty="0"/>
              <a:t>/R</a:t>
            </a:r>
            <a:r>
              <a:rPr lang="en-US" altLang="zh-CN" sz="2000" baseline="0" dirty="0"/>
              <a:t> </a:t>
            </a:r>
            <a:r>
              <a:rPr lang="en-US" altLang="zh-CN" sz="2000" dirty="0"/>
              <a:t>~14)</a:t>
            </a:r>
            <a:endParaRPr lang="en-US" altLang="zh-CN" sz="2000" baseline="300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/>
              <a:t>Efficient particle exhaust for long pulse operation</a:t>
            </a:r>
            <a:endParaRPr lang="en-US" altLang="zh-CN" sz="2000" dirty="0"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Reliable and robust operation</a:t>
            </a:r>
            <a:endParaRPr lang="en-US" altLang="zh-CN" sz="20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Remote handling maintenance</a:t>
            </a:r>
            <a:endParaRPr lang="en-US" altLang="zh-CN" sz="2000" dirty="0"/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altLang="zh-CN" sz="2400" dirty="0"/>
              <a:t>Limits on Physics parameters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2000" dirty="0" err="1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P</a:t>
            </a:r>
            <a:r>
              <a:rPr lang="en-US" altLang="zh-CN" sz="2000" baseline="-25000" dirty="0" err="1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peak</a:t>
            </a:r>
            <a:r>
              <a:rPr lang="en-US" altLang="zh-CN" sz="2000" baseline="-25000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≤ 10 MW/m</a:t>
            </a:r>
            <a:r>
              <a:rPr lang="en-US" altLang="zh-CN" sz="2000" baseline="30000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en-US" altLang="zh-CN" sz="2000" baseline="-25000" dirty="0">
              <a:latin typeface="+mn-lt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2000" dirty="0" err="1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altLang="zh-CN" sz="2000" baseline="-25000" dirty="0" err="1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e</a:t>
            </a:r>
            <a:r>
              <a:rPr lang="en-US" altLang="zh-CN" sz="2000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 ≤ 5-10 eV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en-US" altLang="zh-CN" sz="2000" baseline="-25000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eff, </a:t>
            </a:r>
            <a:r>
              <a:rPr lang="en-US" altLang="zh-CN" sz="2000" baseline="-25000" dirty="0" err="1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sep</a:t>
            </a:r>
            <a:r>
              <a:rPr lang="en-US" altLang="zh-CN" sz="2000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 &lt; ~ 2.5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 err="1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sz="2000" baseline="-25000" dirty="0" err="1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He</a:t>
            </a:r>
            <a:r>
              <a:rPr lang="en-US" altLang="zh-CN" sz="2000" baseline="-25000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,</a:t>
            </a:r>
            <a:r>
              <a:rPr lang="zh-CN" altLang="en-US" sz="2000" baseline="-25000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aseline="-25000" dirty="0" err="1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sep</a:t>
            </a:r>
            <a:r>
              <a:rPr lang="en-US" altLang="zh-CN" sz="2000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 &lt; ~ 3%</a:t>
            </a:r>
            <a:endParaRPr lang="en-US" altLang="zh-CN" sz="24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432BC94-267E-900A-1CAD-4532B9FA9A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00" y="2762378"/>
            <a:ext cx="4655272" cy="2921138"/>
          </a:xfrm>
          <a:prstGeom prst="rect">
            <a:avLst/>
          </a:prstGeom>
          <a:ln>
            <a:noFill/>
            <a:prstDash val="lgDash"/>
          </a:ln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6AF9986C-52A9-A1F2-57C3-93F16EE27588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3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74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5163089C-C235-468F-A7DA-E4409EB1F6F7}"/>
              </a:ext>
            </a:extLst>
          </p:cNvPr>
          <p:cNvSpPr txBox="1"/>
          <p:nvPr/>
        </p:nvSpPr>
        <p:spPr>
          <a:xfrm>
            <a:off x="1734410" y="192945"/>
            <a:ext cx="1045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  <a:cs typeface="+mn-ea"/>
                <a:sym typeface="+mn-lt"/>
              </a:rPr>
              <a:t>The Conventional Divertor Design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B300310E-1414-4F2B-9220-1E0532F61006}"/>
              </a:ext>
            </a:extLst>
          </p:cNvPr>
          <p:cNvSpPr txBox="1">
            <a:spLocks/>
          </p:cNvSpPr>
          <p:nvPr/>
        </p:nvSpPr>
        <p:spPr bwMode="auto">
          <a:xfrm>
            <a:off x="294596" y="945123"/>
            <a:ext cx="6254039" cy="536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zh-CN" sz="2400" dirty="0"/>
              <a:t>A V-shape corner 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Higher neutrals compression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Same heat exhaust ability of vertical target and reflector plate </a:t>
            </a:r>
          </a:p>
          <a:p>
            <a:pPr>
              <a:spcAft>
                <a:spcPts val="600"/>
              </a:spcAft>
            </a:pPr>
            <a:r>
              <a:rPr lang="en-US" altLang="zh-CN" sz="2400" dirty="0"/>
              <a:t>Flexible OSP locations for the outer divertor</a:t>
            </a:r>
          </a:p>
          <a:p>
            <a:pPr lvl="1">
              <a:spcAft>
                <a:spcPts val="600"/>
              </a:spcAft>
            </a:pPr>
            <a:r>
              <a:rPr lang="en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Slope target: recycling of neutrals towards the SOL for </a:t>
            </a:r>
            <a:r>
              <a:rPr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deeper detachment 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Vertical target: easier detachment near strike point</a:t>
            </a:r>
          </a:p>
          <a:p>
            <a:pPr>
              <a:spcAft>
                <a:spcPts val="600"/>
              </a:spcAft>
            </a:pPr>
            <a:r>
              <a:rPr lang="en-US" altLang="zh-CN" sz="2400" dirty="0"/>
              <a:t>Pumping slot at the outer corner</a:t>
            </a:r>
          </a:p>
          <a:p>
            <a:pPr>
              <a:spcAft>
                <a:spcPts val="600"/>
              </a:spcAft>
            </a:pPr>
            <a:r>
              <a:rPr lang="en-US" altLang="zh-CN" sz="2400" dirty="0"/>
              <a:t>W-based materials for PFCs 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Impurity seeding for power dissipation</a:t>
            </a:r>
            <a:endParaRPr lang="en-US" altLang="zh-CN" sz="2000" dirty="0"/>
          </a:p>
          <a:p>
            <a:pPr>
              <a:spcAft>
                <a:spcPts val="600"/>
              </a:spcAft>
            </a:pPr>
            <a:endParaRPr lang="en-US" altLang="zh-CN" dirty="0"/>
          </a:p>
          <a:p>
            <a:pPr>
              <a:spcAft>
                <a:spcPts val="600"/>
              </a:spcAft>
            </a:pPr>
            <a:endParaRPr lang="en-US" altLang="zh-CN" dirty="0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09B8FC8F-82CA-1E17-F046-E79B925E77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12" r="12451"/>
          <a:stretch/>
        </p:blipFill>
        <p:spPr>
          <a:xfrm>
            <a:off x="7120816" y="1554031"/>
            <a:ext cx="4942095" cy="4363351"/>
          </a:xfrm>
          <a:prstGeom prst="rect">
            <a:avLst/>
          </a:prstGeom>
        </p:spPr>
      </p:pic>
      <p:sp>
        <p:nvSpPr>
          <p:cNvPr id="4" name="灯片编号占位符 7">
            <a:extLst>
              <a:ext uri="{FF2B5EF4-FFF2-40B4-BE49-F238E27FC236}">
                <a16:creationId xmlns:a16="http://schemas.microsoft.com/office/drawing/2014/main" id="{A735D115-E088-6FDB-5712-EDEE6E612404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4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40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2130425" cy="68586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38555"/>
            <a:ext cx="2132330" cy="13823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132080" y="2293620"/>
            <a:ext cx="2360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00829-9428-B497-10F4-16234508DCCE}"/>
              </a:ext>
            </a:extLst>
          </p:cNvPr>
          <p:cNvSpPr txBox="1">
            <a:spLocks/>
          </p:cNvSpPr>
          <p:nvPr/>
        </p:nvSpPr>
        <p:spPr bwMode="auto">
          <a:xfrm>
            <a:off x="3017653" y="1138555"/>
            <a:ext cx="6636118" cy="477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cs typeface="Times New Roman" panose="02020603050405020304" pitchFamily="18" charset="0"/>
              </a:rPr>
              <a:t>Requirements and Considerations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Physics basis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cs typeface="Times New Roman" panose="02020603050405020304" pitchFamily="18" charset="0"/>
              </a:rPr>
              <a:t>Engineering design </a:t>
            </a: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dirty="0">
                <a:cs typeface="Times New Roman" panose="02020603050405020304" pitchFamily="18" charset="0"/>
              </a:rPr>
              <a:t>Summary</a:t>
            </a:r>
          </a:p>
          <a:p>
            <a:pPr lvl="1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altLang="zh-CN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7">
            <a:extLst>
              <a:ext uri="{FF2B5EF4-FFF2-40B4-BE49-F238E27FC236}">
                <a16:creationId xmlns:a16="http://schemas.microsoft.com/office/drawing/2014/main" id="{B697FE47-B5C6-4051-0279-E5727933B4B6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5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30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87C9EDAB-958F-9378-94DB-184DAC63C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786" y="1054362"/>
            <a:ext cx="3566691" cy="298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72E3896-F683-4EB0-B213-5BC72B3CD915}"/>
              </a:ext>
            </a:extLst>
          </p:cNvPr>
          <p:cNvSpPr txBox="1"/>
          <p:nvPr/>
        </p:nvSpPr>
        <p:spPr>
          <a:xfrm>
            <a:off x="1753660" y="192945"/>
            <a:ext cx="1045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  <a:cs typeface="+mn-ea"/>
                <a:sym typeface="+mn-lt"/>
              </a:rPr>
              <a:t>Modeling of Edge Plasma for BEST Using the SOLPS-ITER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F25F02D-CF6F-4A73-9EA7-0D5FBBBF8276}"/>
              </a:ext>
            </a:extLst>
          </p:cNvPr>
          <p:cNvSpPr txBox="1">
            <a:spLocks/>
          </p:cNvSpPr>
          <p:nvPr/>
        </p:nvSpPr>
        <p:spPr bwMode="auto">
          <a:xfrm>
            <a:off x="507750" y="1036131"/>
            <a:ext cx="5785784" cy="52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ea typeface="微软雅黑" panose="020B0503020204020204" pitchFamily="34" charset="-122"/>
                <a:cs typeface="Arial Unicode MS" panose="020B0604020202020204" pitchFamily="34" charset="-122"/>
              </a:rPr>
              <a:t>S</a:t>
            </a:r>
            <a:r>
              <a:rPr lang="en-US" altLang="zh-CN" sz="24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imulation setup 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P</a:t>
            </a:r>
            <a:r>
              <a:rPr lang="en-US" altLang="zh-CN" sz="2000" baseline="-25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CEI</a:t>
            </a:r>
            <a:r>
              <a:rPr lang="en-US" altLang="zh-CN" sz="2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= </a:t>
            </a:r>
            <a:r>
              <a:rPr lang="en-US" altLang="zh-CN" sz="2000" dirty="0">
                <a:solidFill>
                  <a:srgbClr val="C00000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50MW (Q&gt;5)</a:t>
            </a:r>
            <a:r>
              <a:rPr lang="en-US" altLang="zh-CN" sz="2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, P</a:t>
            </a:r>
            <a:r>
              <a:rPr lang="en-US" altLang="zh-CN" sz="2000" baseline="-25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e</a:t>
            </a:r>
            <a:r>
              <a:rPr lang="en-US" altLang="zh-CN" sz="2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=P</a:t>
            </a:r>
            <a:r>
              <a:rPr lang="en-US" altLang="zh-CN" sz="2000" baseline="-25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i</a:t>
            </a:r>
            <a:endParaRPr lang="en-US" altLang="zh-CN" sz="2000" baseline="30000" dirty="0"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Transport coefficients for H mode condition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Impurity puffing at outer divertor: Ne/</a:t>
            </a:r>
            <a:r>
              <a:rPr lang="en-US" altLang="zh-CN" sz="2000" dirty="0" err="1">
                <a:ea typeface="Arial Unicode MS" panose="020B0604020202020204" pitchFamily="34" charset="-122"/>
                <a:cs typeface="Arial Unicode MS" panose="020B0604020202020204" pitchFamily="34" charset="-122"/>
              </a:rPr>
              <a:t>Ar</a:t>
            </a:r>
            <a:endParaRPr lang="en-US" altLang="zh-CN" sz="2000" dirty="0"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D</a:t>
            </a:r>
            <a:r>
              <a:rPr lang="en-US" altLang="zh-CN" sz="2000" baseline="-25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r>
              <a:rPr lang="en-US" altLang="zh-CN" sz="2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 puffing from upstream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Different strike point locations:          Slope target / Vertical target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Drift effects included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8B6E79F5-05E7-4B1F-A7F1-90AD847A4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3981" y="920699"/>
            <a:ext cx="1112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dirty="0">
                <a:solidFill>
                  <a:srgbClr val="C00000"/>
                </a:solidFill>
              </a:rPr>
              <a:t>D</a:t>
            </a:r>
            <a:r>
              <a:rPr lang="en-US" altLang="zh-CN" baseline="-25000" dirty="0">
                <a:solidFill>
                  <a:srgbClr val="C00000"/>
                </a:solidFill>
              </a:rPr>
              <a:t>2 </a:t>
            </a:r>
            <a:r>
              <a:rPr lang="en-US" altLang="zh-CN" dirty="0">
                <a:solidFill>
                  <a:srgbClr val="C00000"/>
                </a:solidFill>
              </a:rPr>
              <a:t>puff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B43ECE5-DFE7-45E0-988F-99A9C15FB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484" y="2984672"/>
            <a:ext cx="9900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dirty="0">
                <a:solidFill>
                  <a:srgbClr val="C00000"/>
                </a:solidFill>
              </a:rPr>
              <a:t>Ne, </a:t>
            </a:r>
            <a:r>
              <a:rPr lang="en-US" altLang="zh-CN" dirty="0" err="1">
                <a:solidFill>
                  <a:srgbClr val="C00000"/>
                </a:solidFill>
              </a:rPr>
              <a:t>Ar</a:t>
            </a:r>
            <a:endParaRPr lang="en-US" altLang="zh-CN" dirty="0">
              <a:solidFill>
                <a:srgbClr val="C00000"/>
              </a:solidFill>
            </a:endParaRPr>
          </a:p>
        </p:txBody>
      </p:sp>
      <p:sp>
        <p:nvSpPr>
          <p:cNvPr id="12" name="左箭头 1">
            <a:extLst>
              <a:ext uri="{FF2B5EF4-FFF2-40B4-BE49-F238E27FC236}">
                <a16:creationId xmlns:a16="http://schemas.microsoft.com/office/drawing/2014/main" id="{DCF8D28A-8452-48D3-8816-329EE7AA6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5745" y="3025128"/>
            <a:ext cx="457738" cy="319199"/>
          </a:xfrm>
          <a:prstGeom prst="leftArrow">
            <a:avLst>
              <a:gd name="adj1" fmla="val 50000"/>
              <a:gd name="adj2" fmla="val 50623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zh-CN" altLang="en-US" sz="2400" b="0"/>
          </a:p>
        </p:txBody>
      </p:sp>
      <p:sp>
        <p:nvSpPr>
          <p:cNvPr id="13" name="左箭头 1">
            <a:extLst>
              <a:ext uri="{FF2B5EF4-FFF2-40B4-BE49-F238E27FC236}">
                <a16:creationId xmlns:a16="http://schemas.microsoft.com/office/drawing/2014/main" id="{B48E711C-CAC2-4F8E-BE94-946F02C4B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4701" y="969579"/>
            <a:ext cx="457738" cy="319199"/>
          </a:xfrm>
          <a:prstGeom prst="leftArrow">
            <a:avLst>
              <a:gd name="adj1" fmla="val 50000"/>
              <a:gd name="adj2" fmla="val 50623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zh-CN" altLang="en-US" sz="2400" b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EB86B9A-EE4B-4528-BD66-BDAF38F26B55}"/>
              </a:ext>
            </a:extLst>
          </p:cNvPr>
          <p:cNvSpPr/>
          <p:nvPr/>
        </p:nvSpPr>
        <p:spPr>
          <a:xfrm>
            <a:off x="3400642" y="2671592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𝝀</a:t>
            </a:r>
            <a:r>
              <a:rPr lang="zh-CN" altLang="en-US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𝒒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 1.0mm</a:t>
            </a:r>
            <a:endParaRPr lang="zh-CN" altLang="en-US" dirty="0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6F54579-BC6D-43C6-94FE-2A3E9F3BD654}"/>
              </a:ext>
            </a:extLst>
          </p:cNvPr>
          <p:cNvCxnSpPr>
            <a:cxnSpLocks/>
          </p:cNvCxnSpPr>
          <p:nvPr/>
        </p:nvCxnSpPr>
        <p:spPr>
          <a:xfrm>
            <a:off x="2672158" y="2856258"/>
            <a:ext cx="504056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35F35DA6-413A-F69B-1C71-83548C7A8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734" y="4121744"/>
            <a:ext cx="3410799" cy="2606101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0F910251-5FBE-F283-25AA-DA2111BEE5FA}"/>
              </a:ext>
            </a:extLst>
          </p:cNvPr>
          <p:cNvCxnSpPr>
            <a:cxnSpLocks/>
          </p:cNvCxnSpPr>
          <p:nvPr/>
        </p:nvCxnSpPr>
        <p:spPr bwMode="auto">
          <a:xfrm>
            <a:off x="9058416" y="4000886"/>
            <a:ext cx="123911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C9769BE2-39E1-599B-A8C0-ACFC029009D5}"/>
              </a:ext>
            </a:extLst>
          </p:cNvPr>
          <p:cNvCxnSpPr>
            <a:cxnSpLocks/>
          </p:cNvCxnSpPr>
          <p:nvPr/>
        </p:nvCxnSpPr>
        <p:spPr bwMode="auto">
          <a:xfrm flipV="1">
            <a:off x="9195839" y="3869308"/>
            <a:ext cx="178775" cy="13157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箭头: 下 41">
            <a:extLst>
              <a:ext uri="{FF2B5EF4-FFF2-40B4-BE49-F238E27FC236}">
                <a16:creationId xmlns:a16="http://schemas.microsoft.com/office/drawing/2014/main" id="{CC42432B-27A9-802D-DBB1-B533D6AFC83F}"/>
              </a:ext>
            </a:extLst>
          </p:cNvPr>
          <p:cNvSpPr/>
          <p:nvPr/>
        </p:nvSpPr>
        <p:spPr bwMode="auto">
          <a:xfrm rot="16200000">
            <a:off x="9461557" y="3804789"/>
            <a:ext cx="233363" cy="364211"/>
          </a:xfrm>
          <a:prstGeom prst="down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43" name="矩形 33">
            <a:extLst>
              <a:ext uri="{FF2B5EF4-FFF2-40B4-BE49-F238E27FC236}">
                <a16:creationId xmlns:a16="http://schemas.microsoft.com/office/drawing/2014/main" id="{BB8999E9-F3F5-12AB-17C3-299A74D13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028" y="3739302"/>
            <a:ext cx="990086" cy="4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altLang="zh-CN" sz="1600" b="1" dirty="0">
                <a:solidFill>
                  <a:schemeClr val="accent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Pump</a:t>
            </a:r>
          </a:p>
        </p:txBody>
      </p:sp>
      <p:sp>
        <p:nvSpPr>
          <p:cNvPr id="4" name="灯片编号占位符 7">
            <a:extLst>
              <a:ext uri="{FF2B5EF4-FFF2-40B4-BE49-F238E27FC236}">
                <a16:creationId xmlns:a16="http://schemas.microsoft.com/office/drawing/2014/main" id="{E2981DE2-1EA6-26F2-1C19-C1F3DAFE7A6F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6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04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72E3896-F683-4EB0-B213-5BC72B3CD915}"/>
              </a:ext>
            </a:extLst>
          </p:cNvPr>
          <p:cNvSpPr txBox="1"/>
          <p:nvPr/>
        </p:nvSpPr>
        <p:spPr>
          <a:xfrm>
            <a:off x="1753660" y="192945"/>
            <a:ext cx="10457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Higher</a:t>
            </a:r>
            <a:r>
              <a:rPr lang="en-US" altLang="zh-CN" sz="2500" b="1" dirty="0">
                <a:latin typeface="Century Gothic" panose="020B0502020202020204" pitchFamily="34" charset="0"/>
                <a:cs typeface="+mn-ea"/>
              </a:rPr>
              <a:t> Power Dissipation and Core Contamination by </a:t>
            </a:r>
            <a:r>
              <a:rPr lang="en-US" altLang="zh-CN" sz="2500" b="1" dirty="0" err="1">
                <a:latin typeface="Century Gothic" panose="020B0502020202020204" pitchFamily="34" charset="0"/>
                <a:cs typeface="+mn-ea"/>
                <a:sym typeface="+mn-lt"/>
              </a:rPr>
              <a:t>Ar</a:t>
            </a:r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 seeding 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4E780E2-1598-492E-ABA8-CE182E192CD9}"/>
              </a:ext>
            </a:extLst>
          </p:cNvPr>
          <p:cNvSpPr txBox="1"/>
          <p:nvPr/>
        </p:nvSpPr>
        <p:spPr>
          <a:xfrm>
            <a:off x="2385451" y="898598"/>
            <a:ext cx="144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Upstream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BC8FC27-E52B-4F75-B0B2-86C79078A396}"/>
              </a:ext>
            </a:extLst>
          </p:cNvPr>
          <p:cNvSpPr txBox="1"/>
          <p:nvPr/>
        </p:nvSpPr>
        <p:spPr>
          <a:xfrm>
            <a:off x="8149429" y="898598"/>
            <a:ext cx="182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Downstream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348897C-7CBD-46A4-A719-C4334FF4C5EF}"/>
              </a:ext>
            </a:extLst>
          </p:cNvPr>
          <p:cNvSpPr txBox="1">
            <a:spLocks/>
          </p:cNvSpPr>
          <p:nvPr/>
        </p:nvSpPr>
        <p:spPr bwMode="auto">
          <a:xfrm>
            <a:off x="512098" y="5383533"/>
            <a:ext cx="11068708" cy="123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Radiation can be increased by higher impurity seeding rate and fueling rate, </a:t>
            </a:r>
            <a:r>
              <a:rPr lang="en-US" altLang="zh-CN" sz="2000" b="1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Z</a:t>
            </a:r>
            <a:r>
              <a:rPr lang="en-US" altLang="zh-CN" sz="2000" b="1" baseline="-25000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eff</a:t>
            </a:r>
            <a:r>
              <a:rPr lang="en-US" altLang="zh-CN" sz="2000" b="1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can be effectively reduced by enhancing D</a:t>
            </a:r>
            <a:r>
              <a:rPr lang="en-US" altLang="zh-CN" sz="2000" b="1" baseline="-25000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puffing</a:t>
            </a:r>
            <a:endParaRPr lang="en-US" altLang="zh-CN" dirty="0"/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 Much higher Z</a:t>
            </a:r>
            <a:r>
              <a:rPr lang="en-US" altLang="zh-CN" baseline="-25000" dirty="0"/>
              <a:t>eff</a:t>
            </a:r>
            <a:r>
              <a:rPr lang="en-US" altLang="zh-CN" dirty="0"/>
              <a:t> and Lower upstream pressure by </a:t>
            </a:r>
            <a:r>
              <a:rPr lang="en-US" altLang="zh-CN" dirty="0" err="1"/>
              <a:t>Ar</a:t>
            </a:r>
            <a:r>
              <a:rPr lang="en-US" altLang="zh-CN" dirty="0"/>
              <a:t> Seeding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Lower heat flux and </a:t>
            </a:r>
            <a:r>
              <a:rPr lang="en-US" altLang="zh-CN" dirty="0" err="1"/>
              <a:t>T</a:t>
            </a:r>
            <a:r>
              <a:rPr lang="en-US" altLang="zh-CN" baseline="-25000" dirty="0" err="1"/>
              <a:t>e</a:t>
            </a:r>
            <a:r>
              <a:rPr lang="en-US" altLang="zh-CN" dirty="0"/>
              <a:t> at the target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9722B77-B230-9269-9073-C565583432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" t="4053" r="18840"/>
          <a:stretch/>
        </p:blipFill>
        <p:spPr>
          <a:xfrm>
            <a:off x="6324224" y="1291684"/>
            <a:ext cx="4785971" cy="41913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F0E406-0760-B06C-3C0E-DD4F2F945A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t="3301" r="4768"/>
          <a:stretch/>
        </p:blipFill>
        <p:spPr>
          <a:xfrm>
            <a:off x="689178" y="1222890"/>
            <a:ext cx="5635046" cy="419132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41F160B-7278-B710-0AEF-DD7A834E78BF}"/>
              </a:ext>
            </a:extLst>
          </p:cNvPr>
          <p:cNvSpPr txBox="1"/>
          <p:nvPr/>
        </p:nvSpPr>
        <p:spPr>
          <a:xfrm>
            <a:off x="5151371" y="898598"/>
            <a:ext cx="202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Vertical targets</a:t>
            </a:r>
            <a:endParaRPr lang="zh-CN" altLang="en-US" b="1" dirty="0"/>
          </a:p>
        </p:txBody>
      </p:sp>
      <p:sp>
        <p:nvSpPr>
          <p:cNvPr id="4" name="灯片编号占位符 7">
            <a:extLst>
              <a:ext uri="{FF2B5EF4-FFF2-40B4-BE49-F238E27FC236}">
                <a16:creationId xmlns:a16="http://schemas.microsoft.com/office/drawing/2014/main" id="{E4DFAF22-8B70-EA08-CC71-AA61783C01B2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7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739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72E3896-F683-4EB0-B213-5BC72B3CD915}"/>
              </a:ext>
            </a:extLst>
          </p:cNvPr>
          <p:cNvSpPr txBox="1"/>
          <p:nvPr/>
        </p:nvSpPr>
        <p:spPr>
          <a:xfrm>
            <a:off x="1753660" y="192945"/>
            <a:ext cx="10457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Higher</a:t>
            </a:r>
            <a:r>
              <a:rPr lang="en-US" altLang="zh-CN" sz="2500" b="1" dirty="0">
                <a:latin typeface="Century Gothic" panose="020B0502020202020204" pitchFamily="34" charset="0"/>
                <a:cs typeface="+mn-ea"/>
              </a:rPr>
              <a:t> Power Dissipation and Core Contamination by </a:t>
            </a:r>
            <a:r>
              <a:rPr lang="en-US" altLang="zh-CN" sz="2500" b="1" dirty="0" err="1">
                <a:latin typeface="Century Gothic" panose="020B0502020202020204" pitchFamily="34" charset="0"/>
                <a:cs typeface="+mn-ea"/>
                <a:sym typeface="+mn-lt"/>
              </a:rPr>
              <a:t>Ar</a:t>
            </a:r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 seeding 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348897C-7CBD-46A4-A719-C4334FF4C5EF}"/>
              </a:ext>
            </a:extLst>
          </p:cNvPr>
          <p:cNvSpPr txBox="1">
            <a:spLocks/>
          </p:cNvSpPr>
          <p:nvPr/>
        </p:nvSpPr>
        <p:spPr bwMode="auto">
          <a:xfrm>
            <a:off x="462222" y="5315722"/>
            <a:ext cx="11475790" cy="123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Radiation fraction in the core plasma is much higher for </a:t>
            </a:r>
            <a:r>
              <a:rPr lang="en-US" altLang="zh-CN" dirty="0" err="1"/>
              <a:t>Ar</a:t>
            </a:r>
            <a:r>
              <a:rPr lang="en-US" altLang="zh-CN" dirty="0"/>
              <a:t> seeding even with lower seeding rates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6% for Ne, 26% for</a:t>
            </a:r>
            <a:r>
              <a:rPr lang="zh-CN" altLang="en-US" dirty="0"/>
              <a:t> </a:t>
            </a:r>
            <a:r>
              <a:rPr lang="en-US" altLang="zh-CN" dirty="0" err="1"/>
              <a:t>Ar</a:t>
            </a:r>
            <a:endParaRPr lang="en-US" altLang="zh-CN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2 times Z</a:t>
            </a:r>
            <a:r>
              <a:rPr lang="en-US" altLang="zh-CN" baseline="-25000" dirty="0"/>
              <a:t>eff</a:t>
            </a:r>
            <a:r>
              <a:rPr lang="en-US" altLang="zh-CN" dirty="0"/>
              <a:t> in the core for </a:t>
            </a:r>
            <a:r>
              <a:rPr lang="en-US" altLang="zh-CN" dirty="0" err="1"/>
              <a:t>Ar</a:t>
            </a:r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41F160B-7278-B710-0AEF-DD7A834E78BF}"/>
              </a:ext>
            </a:extLst>
          </p:cNvPr>
          <p:cNvSpPr txBox="1"/>
          <p:nvPr/>
        </p:nvSpPr>
        <p:spPr>
          <a:xfrm>
            <a:off x="7367552" y="880565"/>
            <a:ext cx="202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Vertical targets</a:t>
            </a:r>
            <a:endParaRPr lang="zh-CN" altLang="en-US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E455EA8-722C-D2C5-2BA9-A4B5E7AD9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165" y="1736897"/>
            <a:ext cx="3260966" cy="32415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820D2E-717D-1F05-E155-7609A0C54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16" y="1736897"/>
            <a:ext cx="3110348" cy="31150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16161E-C236-B3FF-CD6E-3B3A504FB6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4335" r="15307" b="2812"/>
          <a:stretch/>
        </p:blipFill>
        <p:spPr>
          <a:xfrm>
            <a:off x="126209" y="1081017"/>
            <a:ext cx="4968305" cy="4135380"/>
          </a:xfrm>
          <a:prstGeom prst="rect">
            <a:avLst/>
          </a:prstGeom>
        </p:spPr>
      </p:pic>
      <p:sp>
        <p:nvSpPr>
          <p:cNvPr id="10" name="矩形 33">
            <a:extLst>
              <a:ext uri="{FF2B5EF4-FFF2-40B4-BE49-F238E27FC236}">
                <a16:creationId xmlns:a16="http://schemas.microsoft.com/office/drawing/2014/main" id="{13B3C1AA-5F58-F261-F178-FE7640D60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856" y="1343692"/>
            <a:ext cx="3477334" cy="36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</a:pPr>
            <a:r>
              <a:rPr lang="el-GR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Γ</a:t>
            </a:r>
            <a:r>
              <a:rPr lang="en-US" altLang="zh-CN" sz="16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D2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=5.0×10</a:t>
            </a:r>
            <a:r>
              <a:rPr lang="en-US" altLang="zh-CN" sz="16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22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/s, </a:t>
            </a:r>
            <a:r>
              <a:rPr lang="el-GR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Γ</a:t>
            </a:r>
            <a:r>
              <a:rPr lang="en-US" altLang="zh-CN" sz="1600" b="1" baseline="-25000" dirty="0">
                <a:solidFill>
                  <a:srgbClr val="3333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=6.0×10</a:t>
            </a:r>
            <a:r>
              <a:rPr lang="en-US" altLang="zh-CN" sz="16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19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/s</a:t>
            </a:r>
          </a:p>
        </p:txBody>
      </p:sp>
      <p:sp>
        <p:nvSpPr>
          <p:cNvPr id="11" name="矩形 33">
            <a:extLst>
              <a:ext uri="{FF2B5EF4-FFF2-40B4-BE49-F238E27FC236}">
                <a16:creationId xmlns:a16="http://schemas.microsoft.com/office/drawing/2014/main" id="{4A419FCC-5E15-5B51-57CA-81F0648F1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7009" y="1341192"/>
            <a:ext cx="3073521" cy="36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</a:pPr>
            <a:r>
              <a:rPr lang="el-GR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Γ</a:t>
            </a:r>
            <a:r>
              <a:rPr lang="en-US" altLang="zh-CN" sz="16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D2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=5.5×10</a:t>
            </a:r>
            <a:r>
              <a:rPr lang="en-US" altLang="zh-CN" sz="16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22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/s, </a:t>
            </a:r>
            <a:r>
              <a:rPr lang="el-GR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Γ</a:t>
            </a:r>
            <a:r>
              <a:rPr lang="en-US" altLang="zh-CN" sz="1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Ar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=3.0×10</a:t>
            </a:r>
            <a:r>
              <a:rPr lang="en-US" altLang="zh-CN" sz="16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19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/s</a:t>
            </a:r>
          </a:p>
        </p:txBody>
      </p:sp>
      <p:sp>
        <p:nvSpPr>
          <p:cNvPr id="12" name="矩形 33">
            <a:extLst>
              <a:ext uri="{FF2B5EF4-FFF2-40B4-BE49-F238E27FC236}">
                <a16:creationId xmlns:a16="http://schemas.microsoft.com/office/drawing/2014/main" id="{84F72CAC-471B-EFF4-D78D-989F9FF2B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5445" y="2023441"/>
            <a:ext cx="1550464" cy="66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rad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24.8MW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1400" b="1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baseline="-250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Core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=0.8MW</a:t>
            </a:r>
          </a:p>
        </p:txBody>
      </p:sp>
      <p:sp>
        <p:nvSpPr>
          <p:cNvPr id="13" name="矩形 33">
            <a:extLst>
              <a:ext uri="{FF2B5EF4-FFF2-40B4-BE49-F238E27FC236}">
                <a16:creationId xmlns:a16="http://schemas.microsoft.com/office/drawing/2014/main" id="{422E33FE-5AC0-E4C7-F488-74388F153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3020" y="2023441"/>
            <a:ext cx="1550464" cy="66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rad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27. 3MW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1400" b="1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baseline="-250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Core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=6.8MW</a:t>
            </a:r>
          </a:p>
        </p:txBody>
      </p:sp>
      <p:sp>
        <p:nvSpPr>
          <p:cNvPr id="5" name="灯片编号占位符 7">
            <a:extLst>
              <a:ext uri="{FF2B5EF4-FFF2-40B4-BE49-F238E27FC236}">
                <a16:creationId xmlns:a16="http://schemas.microsoft.com/office/drawing/2014/main" id="{968DAD95-2128-409F-F11C-E36370B9A506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8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630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72E3896-F683-4EB0-B213-5BC72B3CD915}"/>
              </a:ext>
            </a:extLst>
          </p:cNvPr>
          <p:cNvSpPr txBox="1"/>
          <p:nvPr/>
        </p:nvSpPr>
        <p:spPr>
          <a:xfrm>
            <a:off x="1753660" y="192945"/>
            <a:ext cx="10457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Higher</a:t>
            </a:r>
            <a:r>
              <a:rPr lang="en-US" altLang="zh-CN" sz="2500" b="1" dirty="0">
                <a:latin typeface="Century Gothic" panose="020B0502020202020204" pitchFamily="34" charset="0"/>
                <a:cs typeface="+mn-ea"/>
              </a:rPr>
              <a:t> Power Dissipation and Core Contamination by </a:t>
            </a:r>
            <a:r>
              <a:rPr lang="en-US" altLang="zh-CN" sz="2500" b="1" dirty="0" err="1">
                <a:latin typeface="Century Gothic" panose="020B0502020202020204" pitchFamily="34" charset="0"/>
                <a:cs typeface="+mn-ea"/>
                <a:sym typeface="+mn-lt"/>
              </a:rPr>
              <a:t>Ar</a:t>
            </a:r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 seeding 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4E780E2-1598-492E-ABA8-CE182E192CD9}"/>
              </a:ext>
            </a:extLst>
          </p:cNvPr>
          <p:cNvSpPr txBox="1"/>
          <p:nvPr/>
        </p:nvSpPr>
        <p:spPr>
          <a:xfrm>
            <a:off x="2385450" y="898598"/>
            <a:ext cx="156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Inner target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BC8FC27-E52B-4F75-B0B2-86C79078A396}"/>
              </a:ext>
            </a:extLst>
          </p:cNvPr>
          <p:cNvSpPr txBox="1"/>
          <p:nvPr/>
        </p:nvSpPr>
        <p:spPr>
          <a:xfrm>
            <a:off x="8149429" y="898598"/>
            <a:ext cx="182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Outer target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348897C-7CBD-46A4-A719-C4334FF4C5EF}"/>
              </a:ext>
            </a:extLst>
          </p:cNvPr>
          <p:cNvSpPr txBox="1">
            <a:spLocks/>
          </p:cNvSpPr>
          <p:nvPr/>
        </p:nvSpPr>
        <p:spPr bwMode="auto">
          <a:xfrm>
            <a:off x="530115" y="5513305"/>
            <a:ext cx="11068708" cy="91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Deeper detachment at the inner target than the outer target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Higher </a:t>
            </a:r>
            <a:r>
              <a:rPr lang="en-US" altLang="zh-CN" dirty="0" err="1"/>
              <a:t>T</a:t>
            </a:r>
            <a:r>
              <a:rPr lang="en-US" altLang="zh-CN" baseline="-25000" dirty="0" err="1"/>
              <a:t>e</a:t>
            </a:r>
            <a:r>
              <a:rPr lang="en-US" altLang="zh-CN" dirty="0"/>
              <a:t> at the far-SOL region at the outer target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41F160B-7278-B710-0AEF-DD7A834E78BF}"/>
              </a:ext>
            </a:extLst>
          </p:cNvPr>
          <p:cNvSpPr txBox="1"/>
          <p:nvPr/>
        </p:nvSpPr>
        <p:spPr>
          <a:xfrm>
            <a:off x="5151371" y="898598"/>
            <a:ext cx="202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Vertical targets</a:t>
            </a:r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8C96E6-2B93-1C2E-EBC4-8D5EC2BC30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4095" r="14566" b="2542"/>
          <a:stretch/>
        </p:blipFill>
        <p:spPr>
          <a:xfrm>
            <a:off x="6316718" y="1267930"/>
            <a:ext cx="4884259" cy="39932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C96375-F6E1-B948-460B-B91ED1102B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4060" r="14355" b="2164"/>
          <a:stretch/>
        </p:blipFill>
        <p:spPr>
          <a:xfrm>
            <a:off x="738728" y="1301649"/>
            <a:ext cx="4773632" cy="3993248"/>
          </a:xfrm>
          <a:prstGeom prst="rect">
            <a:avLst/>
          </a:prstGeom>
        </p:spPr>
      </p:pic>
      <p:sp>
        <p:nvSpPr>
          <p:cNvPr id="3" name="灯片编号占位符 7">
            <a:extLst>
              <a:ext uri="{FF2B5EF4-FFF2-40B4-BE49-F238E27FC236}">
                <a16:creationId xmlns:a16="http://schemas.microsoft.com/office/drawing/2014/main" id="{2DCD9BCB-3B32-893A-803E-602B66470BC9}"/>
              </a:ext>
            </a:extLst>
          </p:cNvPr>
          <p:cNvSpPr txBox="1">
            <a:spLocks/>
          </p:cNvSpPr>
          <p:nvPr/>
        </p:nvSpPr>
        <p:spPr>
          <a:xfrm>
            <a:off x="11045497" y="6518437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9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797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9146</TotalTime>
  <Words>2226</Words>
  <Application>Microsoft Office PowerPoint</Application>
  <PresentationFormat>宽屏</PresentationFormat>
  <Paragraphs>604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Arial Unicode MS</vt:lpstr>
      <vt:lpstr>等线</vt:lpstr>
      <vt:lpstr>仿宋</vt:lpstr>
      <vt:lpstr>微软雅黑</vt:lpstr>
      <vt:lpstr>Arial</vt:lpstr>
      <vt:lpstr>Calibri</vt:lpstr>
      <vt:lpstr>Cambria Math</vt:lpstr>
      <vt:lpstr>Century Gothic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锐 丁</cp:lastModifiedBy>
  <cp:revision>259</cp:revision>
  <dcterms:created xsi:type="dcterms:W3CDTF">2019-06-19T02:08:00Z</dcterms:created>
  <dcterms:modified xsi:type="dcterms:W3CDTF">2024-03-20T11:23:04Z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2052-11.1.0.10578</vt:lpwstr>
  </property>
  <property fmtid="{D5CDD505-2E9C-101B-9397-08002B2CF9AE}" pid="3" name="ICV">
    <vt:lpwstr>DBE337D4AFED4386A95B7D333FB7AA56</vt:lpwstr>
  </property>
</Properties>
</file>