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75" r:id="rId1"/>
  </p:sldMasterIdLst>
  <p:notesMasterIdLst>
    <p:notesMasterId r:id="rId30"/>
  </p:notesMasterIdLst>
  <p:sldIdLst>
    <p:sldId id="461" r:id="rId2"/>
    <p:sldId id="436" r:id="rId3"/>
    <p:sldId id="490" r:id="rId4"/>
    <p:sldId id="464" r:id="rId5"/>
    <p:sldId id="11093017" r:id="rId6"/>
    <p:sldId id="484" r:id="rId7"/>
    <p:sldId id="511" r:id="rId8"/>
    <p:sldId id="11093029" r:id="rId9"/>
    <p:sldId id="11093009" r:id="rId10"/>
    <p:sldId id="519" r:id="rId11"/>
    <p:sldId id="342" r:id="rId12"/>
    <p:sldId id="11093023" r:id="rId13"/>
    <p:sldId id="504" r:id="rId14"/>
    <p:sldId id="411" r:id="rId15"/>
    <p:sldId id="516" r:id="rId16"/>
    <p:sldId id="11093028" r:id="rId17"/>
    <p:sldId id="11093026" r:id="rId18"/>
    <p:sldId id="11093015" r:id="rId19"/>
    <p:sldId id="11093016" r:id="rId20"/>
    <p:sldId id="11093024" r:id="rId21"/>
    <p:sldId id="11093021" r:id="rId22"/>
    <p:sldId id="509" r:id="rId23"/>
    <p:sldId id="488" r:id="rId24"/>
    <p:sldId id="375" r:id="rId25"/>
    <p:sldId id="675" r:id="rId26"/>
    <p:sldId id="11093027" r:id="rId27"/>
    <p:sldId id="11093030" r:id="rId28"/>
    <p:sldId id="11093031" r:id="rId29"/>
  </p:sldIdLst>
  <p:sldSz cx="12192000" cy="6858000"/>
  <p:notesSz cx="7315200" cy="9601200"/>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3300"/>
    <a:srgbClr val="000000"/>
    <a:srgbClr val="0066FF"/>
    <a:srgbClr val="00FF99"/>
    <a:srgbClr val="006600"/>
    <a:srgbClr val="0033CC"/>
    <a:srgbClr val="5B9BD5"/>
    <a:srgbClr val="F36E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81" autoAdjust="0"/>
    <p:restoredTop sz="83123" autoAdjust="0"/>
  </p:normalViewPr>
  <p:slideViewPr>
    <p:cSldViewPr snapToGrid="0">
      <p:cViewPr varScale="1">
        <p:scale>
          <a:sx n="77" d="100"/>
          <a:sy n="77" d="100"/>
        </p:scale>
        <p:origin x="658"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pPr>
              <a:defRPr/>
            </a:pPr>
            <a:fld id="{9DAD951A-18CB-40FD-B8AC-48604DCEAF89}" type="datetimeFigureOut">
              <a:rPr lang="zh-CN" altLang="en-US"/>
              <a:pPr>
                <a:defRPr/>
              </a:pPr>
              <a:t>2024/3/21</a:t>
            </a:fld>
            <a:endParaRPr lang="zh-CN" altLang="en-US"/>
          </a:p>
        </p:txBody>
      </p:sp>
      <p:sp>
        <p:nvSpPr>
          <p:cNvPr id="4" name="幻灯片图像占位符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pPr>
              <a:defRPr/>
            </a:pPr>
            <a:fld id="{D0DD0C53-6E73-4C32-AC2E-72C98C98F8CF}" type="slidenum">
              <a:rPr lang="zh-CN" altLang="en-US"/>
              <a:pPr>
                <a:defRPr/>
              </a:pPr>
              <a:t>‹Nr.›</a:t>
            </a:fld>
            <a:endParaRPr lang="zh-CN" altLang="en-US"/>
          </a:p>
        </p:txBody>
      </p:sp>
    </p:spTree>
    <p:extLst>
      <p:ext uri="{BB962C8B-B14F-4D97-AF65-F5344CB8AC3E}">
        <p14:creationId xmlns:p14="http://schemas.microsoft.com/office/powerpoint/2010/main" val="41261329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Hello, ladies and gentlemen!</a:t>
            </a:r>
          </a:p>
          <a:p>
            <a:r>
              <a:rPr lang="en-US" altLang="zh-CN" dirty="0"/>
              <a:t>I am Lei Chen, working in the</a:t>
            </a:r>
            <a:r>
              <a:rPr lang="en-US" altLang="zh-CN" baseline="0" dirty="0"/>
              <a:t> blanket</a:t>
            </a:r>
            <a:r>
              <a:rPr lang="en-US" altLang="zh-CN" dirty="0"/>
              <a:t> group in ASIPP.</a:t>
            </a:r>
          </a:p>
          <a:p>
            <a:r>
              <a:rPr lang="en-US" altLang="zh-CN" dirty="0"/>
              <a:t>Today, on behalf of my group, I will show a presentation titled “…”.</a:t>
            </a:r>
            <a:endParaRPr lang="zh-CN" altLang="en-US" dirty="0"/>
          </a:p>
        </p:txBody>
      </p:sp>
      <p:sp>
        <p:nvSpPr>
          <p:cNvPr id="4" name="灯片编号占位符 3"/>
          <p:cNvSpPr>
            <a:spLocks noGrp="1"/>
          </p:cNvSpPr>
          <p:nvPr>
            <p:ph type="sldNum" sz="quarter" idx="5"/>
          </p:nvPr>
        </p:nvSpPr>
        <p:spPr/>
        <p:txBody>
          <a:bodyPr/>
          <a:lstStyle/>
          <a:p>
            <a:pPr>
              <a:defRPr/>
            </a:pPr>
            <a:fld id="{D0DD0C53-6E73-4C32-AC2E-72C98C98F8CF}" type="slidenum">
              <a:rPr lang="zh-CN" altLang="en-US" smtClean="0"/>
              <a:pPr>
                <a:defRPr/>
              </a:pPr>
              <a:t>1</a:t>
            </a:fld>
            <a:endParaRPr lang="zh-CN" altLang="en-US"/>
          </a:p>
        </p:txBody>
      </p:sp>
    </p:spTree>
    <p:extLst>
      <p:ext uri="{BB962C8B-B14F-4D97-AF65-F5344CB8AC3E}">
        <p14:creationId xmlns:p14="http://schemas.microsoft.com/office/powerpoint/2010/main" val="879998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050" baseline="0" dirty="0">
                <a:latin typeface="Times New Roman" panose="02020603050405020304" pitchFamily="18" charset="0"/>
                <a:cs typeface="Times New Roman" panose="02020603050405020304" pitchFamily="18" charset="0"/>
              </a:rPr>
              <a:t>A preliminary conceptual design for Balance of Plant has been proposed. First I would like to talk the directly coupling </a:t>
            </a:r>
            <a:r>
              <a:rPr lang="en-US" altLang="zh-CN" sz="1050" baseline="0" dirty="0" err="1">
                <a:latin typeface="Times New Roman" panose="02020603050405020304" pitchFamily="18" charset="0"/>
                <a:cs typeface="Times New Roman" panose="02020603050405020304" pitchFamily="18" charset="0"/>
              </a:rPr>
              <a:t>BoP</a:t>
            </a:r>
            <a:r>
              <a:rPr lang="en-US" altLang="zh-CN" sz="1050" baseline="0" dirty="0">
                <a:latin typeface="Times New Roman" panose="02020603050405020304" pitchFamily="18" charset="0"/>
                <a:cs typeface="Times New Roman" panose="02020603050405020304" pitchFamily="18" charset="0"/>
              </a:rPr>
              <a:t> scheme.</a:t>
            </a:r>
          </a:p>
          <a:p>
            <a:pPr marL="228600" indent="-228600">
              <a:buAutoNum type="arabicParenBoth"/>
            </a:pPr>
            <a:r>
              <a:rPr lang="en-US" altLang="zh-CN" sz="1050" baseline="0" dirty="0">
                <a:latin typeface="Times New Roman" panose="02020603050405020304" pitchFamily="18" charset="0"/>
                <a:cs typeface="Times New Roman" panose="02020603050405020304" pitchFamily="18" charset="0"/>
              </a:rPr>
              <a:t>the </a:t>
            </a:r>
            <a:r>
              <a:rPr lang="en-US" altLang="zh-CN" sz="1050" baseline="0" dirty="0" err="1">
                <a:latin typeface="Times New Roman" panose="02020603050405020304" pitchFamily="18" charset="0"/>
                <a:cs typeface="Times New Roman" panose="02020603050405020304" pitchFamily="18" charset="0"/>
              </a:rPr>
              <a:t>BoP</a:t>
            </a:r>
            <a:r>
              <a:rPr lang="en-US" altLang="zh-CN" sz="1050" baseline="0" dirty="0">
                <a:latin typeface="Times New Roman" panose="02020603050405020304" pitchFamily="18" charset="0"/>
                <a:cs typeface="Times New Roman" panose="02020603050405020304" pitchFamily="18" charset="0"/>
              </a:rPr>
              <a:t> consists of two separate systems. Namely the BLK and Primary Heat Transfer System (PHTS), and the Power Conversion System (PCS). The efficient S-CO2 recompressing Brayton cycle is used in the PCS for thermoelectric conversion. The SCO2 coolant from PCS is initially preheated by S-CO2 to ~400 ℃ and then reheated by </a:t>
            </a:r>
            <a:r>
              <a:rPr lang="en-US" altLang="zh-CN" sz="1050" baseline="0" dirty="0" err="1">
                <a:latin typeface="Times New Roman" panose="02020603050405020304" pitchFamily="18" charset="0"/>
                <a:cs typeface="Times New Roman" panose="02020603050405020304" pitchFamily="18" charset="0"/>
              </a:rPr>
              <a:t>PbLi</a:t>
            </a:r>
            <a:r>
              <a:rPr lang="en-US" altLang="zh-CN" sz="1050" baseline="0" dirty="0">
                <a:latin typeface="Times New Roman" panose="02020603050405020304" pitchFamily="18" charset="0"/>
                <a:cs typeface="Times New Roman" panose="02020603050405020304" pitchFamily="18" charset="0"/>
              </a:rPr>
              <a:t> to 600-700 ℃. In case of pulse operation, IHTS equipped with the Energy Storage System (ESS) is used to convert the transient pulsed plasma heat production to the steady energy output. </a:t>
            </a:r>
          </a:p>
          <a:p>
            <a:pPr marL="228600" indent="-228600">
              <a:buAutoNum type="arabicParenBoth"/>
            </a:pPr>
            <a:r>
              <a:rPr lang="en-US" altLang="zh-CN" sz="1050" baseline="0" dirty="0">
                <a:latin typeface="Times New Roman" panose="02020603050405020304" pitchFamily="18" charset="0"/>
                <a:cs typeface="Times New Roman" panose="02020603050405020304" pitchFamily="18" charset="0"/>
              </a:rPr>
              <a:t>According to the calculation, the gross thermal efficiency has been estimated as 43%-48%, without consideration heat loss in PHTS. Results of serval cases at different turbine inlet temp. and pressures are listed in the table. We can see that High turbine inlet temp. and pressure is beneficial for high efficiency, but increases the S-CO2 inlet temp. in BLK.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altLang="zh-CN" sz="1050" baseline="0" dirty="0">
                <a:latin typeface="Times New Roman" panose="02020603050405020304" pitchFamily="18" charset="0"/>
                <a:cs typeface="Times New Roman" panose="02020603050405020304" pitchFamily="18" charset="0"/>
              </a:rPr>
              <a:t>Finally, a recommended operation condition for PCS is given as case 5, namely </a:t>
            </a:r>
            <a:r>
              <a:rPr lang="en-US" altLang="zh-CN" sz="1050" dirty="0">
                <a:latin typeface="Times New Roman" panose="02020603050405020304" pitchFamily="18" charset="0"/>
                <a:cs typeface="Times New Roman" panose="02020603050405020304" pitchFamily="18" charset="0"/>
              </a:rPr>
              <a:t>the turbine inlet condition is fixed at 580 ℃ and 30 MPa. In this case, thermal efficiency is about 45%. The necessary BLK S-CO</a:t>
            </a:r>
            <a:r>
              <a:rPr lang="en-US" altLang="zh-CN" sz="1050" baseline="-25000" dirty="0">
                <a:latin typeface="Times New Roman" panose="02020603050405020304" pitchFamily="18" charset="0"/>
                <a:cs typeface="Times New Roman" panose="02020603050405020304" pitchFamily="18" charset="0"/>
              </a:rPr>
              <a:t>2 </a:t>
            </a:r>
            <a:r>
              <a:rPr lang="en-US" altLang="zh-CN" sz="1050" dirty="0">
                <a:latin typeface="Times New Roman" panose="02020603050405020304" pitchFamily="18" charset="0"/>
                <a:cs typeface="Times New Roman" panose="02020603050405020304" pitchFamily="18" charset="0"/>
              </a:rPr>
              <a:t>inlet temp. is above 380 </a:t>
            </a:r>
            <a:r>
              <a:rPr lang="zh-CN" altLang="en-US" sz="1050" dirty="0">
                <a:latin typeface="Times New Roman" panose="02020603050405020304" pitchFamily="18" charset="0"/>
                <a:cs typeface="Times New Roman" panose="02020603050405020304" pitchFamily="18" charset="0"/>
              </a:rPr>
              <a:t>℃</a:t>
            </a:r>
            <a:r>
              <a:rPr lang="en-US" altLang="zh-CN" sz="1050" dirty="0">
                <a:latin typeface="Times New Roman" panose="02020603050405020304" pitchFamily="18" charset="0"/>
                <a:cs typeface="Times New Roman" panose="02020603050405020304" pitchFamily="18" charset="0"/>
              </a:rPr>
              <a:t>, and the necessary </a:t>
            </a:r>
            <a:r>
              <a:rPr lang="en-US" altLang="zh-CN" sz="1050" dirty="0" err="1">
                <a:latin typeface="Times New Roman" panose="02020603050405020304" pitchFamily="18" charset="0"/>
                <a:cs typeface="Times New Roman" panose="02020603050405020304" pitchFamily="18" charset="0"/>
              </a:rPr>
              <a:t>PbLi</a:t>
            </a:r>
            <a:r>
              <a:rPr lang="en-US" altLang="zh-CN" sz="1050" dirty="0">
                <a:latin typeface="Times New Roman" panose="02020603050405020304" pitchFamily="18" charset="0"/>
                <a:cs typeface="Times New Roman" panose="02020603050405020304" pitchFamily="18" charset="0"/>
              </a:rPr>
              <a:t> outlet temp. could be 600 </a:t>
            </a:r>
            <a:r>
              <a:rPr lang="zh-CN" altLang="en-US" sz="1050" dirty="0">
                <a:latin typeface="Times New Roman" panose="02020603050405020304" pitchFamily="18" charset="0"/>
                <a:cs typeface="Times New Roman" panose="02020603050405020304" pitchFamily="18" charset="0"/>
              </a:rPr>
              <a:t>℃</a:t>
            </a:r>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90D54C8C-9936-482B-8E24-9395A94F33F5}" type="slidenum">
              <a:rPr lang="zh-CN" altLang="en-US" smtClean="0"/>
              <a:t>10</a:t>
            </a:fld>
            <a:endParaRPr lang="zh-CN" altLang="en-US"/>
          </a:p>
        </p:txBody>
      </p:sp>
    </p:spTree>
    <p:extLst>
      <p:ext uri="{BB962C8B-B14F-4D97-AF65-F5344CB8AC3E}">
        <p14:creationId xmlns:p14="http://schemas.microsoft.com/office/powerpoint/2010/main" val="61827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E78C7-D707-1833-EBF8-C83C4560627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B0BB2F0-3A0C-180A-935E-D7AA8C67E23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4158125-904D-6D99-B94F-C32D6BDFB17B}"/>
              </a:ext>
            </a:extLst>
          </p:cNvPr>
          <p:cNvSpPr>
            <a:spLocks noGrp="1"/>
          </p:cNvSpPr>
          <p:nvPr>
            <p:ph type="body" idx="1"/>
          </p:nvPr>
        </p:nvSpPr>
        <p:spPr/>
        <p:txBody>
          <a:bodyPr/>
          <a:lstStyle/>
          <a:p>
            <a:r>
              <a:rPr lang="en-US" altLang="zh-CN" dirty="0"/>
              <a:t>We also have another option for the PCS, namely the </a:t>
            </a:r>
            <a:r>
              <a:rPr lang="it-IT" altLang="zh-CN" dirty="0"/>
              <a:t>Ultra-supercritical (USC) water generator units.</a:t>
            </a:r>
          </a:p>
          <a:p>
            <a:r>
              <a:rPr lang="en-US" altLang="zh-CN" sz="1200" dirty="0">
                <a:solidFill>
                  <a:schemeClr val="tx1"/>
                </a:solidFill>
                <a:latin typeface="微软雅黑" panose="020B0503020204020204" pitchFamily="34" charset="-122"/>
                <a:ea typeface="微软雅黑" panose="020B0503020204020204" pitchFamily="34" charset="-122"/>
              </a:rPr>
              <a:t>USC technology is mature, and domestic Shanghai Electric/</a:t>
            </a:r>
            <a:r>
              <a:rPr lang="en-US" altLang="zh-CN" sz="1200" dirty="0" err="1">
                <a:solidFill>
                  <a:schemeClr val="tx1"/>
                </a:solidFill>
                <a:latin typeface="微软雅黑" panose="020B0503020204020204" pitchFamily="34" charset="-122"/>
                <a:ea typeface="微软雅黑" panose="020B0503020204020204" pitchFamily="34" charset="-122"/>
              </a:rPr>
              <a:t>Dongfang</a:t>
            </a:r>
            <a:r>
              <a:rPr lang="en-US" altLang="zh-CN" sz="1200" dirty="0">
                <a:solidFill>
                  <a:schemeClr val="tx1"/>
                </a:solidFill>
                <a:latin typeface="微软雅黑" panose="020B0503020204020204" pitchFamily="34" charset="-122"/>
                <a:ea typeface="微软雅黑" panose="020B0503020204020204" pitchFamily="34" charset="-122"/>
              </a:rPr>
              <a:t> Electric/Harbin Electric have 1000MW </a:t>
            </a:r>
            <a:r>
              <a:rPr lang="en-US" altLang="zh-CN" sz="1200" dirty="0" err="1">
                <a:solidFill>
                  <a:schemeClr val="tx1"/>
                </a:solidFill>
                <a:latin typeface="微软雅黑" panose="020B0503020204020204" pitchFamily="34" charset="-122"/>
                <a:ea typeface="微软雅黑" panose="020B0503020204020204" pitchFamily="34" charset="-122"/>
              </a:rPr>
              <a:t>gernerator</a:t>
            </a:r>
            <a:r>
              <a:rPr lang="en-US" altLang="zh-CN" sz="1200" dirty="0">
                <a:solidFill>
                  <a:schemeClr val="tx1"/>
                </a:solidFill>
                <a:latin typeface="微软雅黑" panose="020B0503020204020204" pitchFamily="34" charset="-122"/>
                <a:ea typeface="微软雅黑" panose="020B0503020204020204" pitchFamily="34" charset="-122"/>
              </a:rPr>
              <a:t> units. Normally, with turbine inlet temperature of 600-630℃, pressure of 25-35MPa, and thermal efficiency is going to be 45%-50%.</a:t>
            </a:r>
            <a:endParaRPr lang="it-IT" altLang="zh-CN" dirty="0"/>
          </a:p>
          <a:p>
            <a:endParaRPr lang="it-IT" altLang="zh-CN" dirty="0"/>
          </a:p>
          <a:p>
            <a:endParaRPr lang="zh-CN" altLang="en-US" dirty="0"/>
          </a:p>
        </p:txBody>
      </p:sp>
      <p:sp>
        <p:nvSpPr>
          <p:cNvPr id="4" name="灯片编号占位符 3">
            <a:extLst>
              <a:ext uri="{FF2B5EF4-FFF2-40B4-BE49-F238E27FC236}">
                <a16:creationId xmlns:a16="http://schemas.microsoft.com/office/drawing/2014/main" id="{5A8F6A55-A1B2-3839-ACEB-1E3C0CFA4EF7}"/>
              </a:ext>
            </a:extLst>
          </p:cNvPr>
          <p:cNvSpPr>
            <a:spLocks noGrp="1"/>
          </p:cNvSpPr>
          <p:nvPr>
            <p:ph type="sldNum" sz="quarter" idx="5"/>
          </p:nvPr>
        </p:nvSpPr>
        <p:spPr/>
        <p:txBody>
          <a:bodyPr/>
          <a:lstStyle/>
          <a:p>
            <a:pPr>
              <a:defRPr/>
            </a:pPr>
            <a:fld id="{D0DD0C53-6E73-4C32-AC2E-72C98C98F8CF}" type="slidenum">
              <a:rPr lang="zh-CN" altLang="en-US" smtClean="0"/>
              <a:pPr>
                <a:defRPr/>
              </a:pPr>
              <a:t>11</a:t>
            </a:fld>
            <a:endParaRPr lang="zh-CN" altLang="en-US"/>
          </a:p>
        </p:txBody>
      </p:sp>
    </p:spTree>
    <p:extLst>
      <p:ext uri="{BB962C8B-B14F-4D97-AF65-F5344CB8AC3E}">
        <p14:creationId xmlns:p14="http://schemas.microsoft.com/office/powerpoint/2010/main" val="2532438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75" y="1200150"/>
            <a:ext cx="5759450" cy="3240088"/>
          </a:xfrm>
        </p:spPr>
      </p:sp>
      <p:sp>
        <p:nvSpPr>
          <p:cNvPr id="3" name="备注占位符 2"/>
          <p:cNvSpPr>
            <a:spLocks noGrp="1"/>
          </p:cNvSpPr>
          <p:nvPr>
            <p:ph type="body" idx="1"/>
          </p:nvPr>
        </p:nvSpPr>
        <p:spPr/>
        <p:txBody>
          <a:bodyPr/>
          <a:lstStyle/>
          <a:p>
            <a:r>
              <a:rPr lang="en-US" altLang="zh-CN" sz="1200" dirty="0">
                <a:latin typeface="Times New Roman" panose="02020603050405020304" pitchFamily="18" charset="0"/>
                <a:cs typeface="Times New Roman" panose="02020603050405020304" pitchFamily="18" charset="0"/>
              </a:rPr>
              <a:t>This is the outline of my presentation.</a:t>
            </a:r>
          </a:p>
          <a:p>
            <a:r>
              <a:rPr lang="en-US" altLang="zh-CN" sz="1200" dirty="0">
                <a:latin typeface="Times New Roman" panose="02020603050405020304" pitchFamily="18" charset="0"/>
                <a:cs typeface="Times New Roman" panose="02020603050405020304" pitchFamily="18" charset="0"/>
              </a:rPr>
              <a:t>First is going to</a:t>
            </a:r>
            <a:r>
              <a:rPr lang="en-US" altLang="zh-CN" sz="1200" baseline="0" dirty="0">
                <a:latin typeface="Times New Roman" panose="02020603050405020304" pitchFamily="18" charset="0"/>
                <a:cs typeface="Times New Roman" panose="02020603050405020304" pitchFamily="18" charset="0"/>
              </a:rPr>
              <a:t> be </a:t>
            </a:r>
            <a:r>
              <a:rPr lang="en-US" altLang="zh-CN" sz="1200" dirty="0">
                <a:latin typeface="Times New Roman" panose="02020603050405020304" pitchFamily="18" charset="0"/>
                <a:cs typeface="Times New Roman" panose="02020603050405020304" pitchFamily="18" charset="0"/>
              </a:rPr>
              <a:t>the introduction.</a:t>
            </a:r>
          </a:p>
          <a:p>
            <a:r>
              <a:rPr lang="en-US" altLang="zh-CN" sz="1200" dirty="0">
                <a:latin typeface="Times New Roman" panose="02020603050405020304" pitchFamily="18" charset="0"/>
                <a:cs typeface="Times New Roman" panose="02020603050405020304" pitchFamily="18" charset="0"/>
              </a:rPr>
              <a:t>Following</a:t>
            </a:r>
            <a:r>
              <a:rPr lang="en-US" altLang="zh-CN" sz="1200" baseline="0" dirty="0">
                <a:latin typeface="Times New Roman" panose="02020603050405020304" pitchFamily="18" charset="0"/>
                <a:cs typeface="Times New Roman" panose="02020603050405020304" pitchFamily="18" charset="0"/>
              </a:rPr>
              <a:t> that it is the performance analysis and the preliminary R&amp;D progress for COOL blanket</a:t>
            </a:r>
          </a:p>
          <a:p>
            <a:r>
              <a:rPr lang="en-US" altLang="zh-CN" sz="1200" dirty="0">
                <a:latin typeface="Times New Roman" panose="02020603050405020304" pitchFamily="18" charset="0"/>
                <a:cs typeface="Times New Roman" panose="02020603050405020304" pitchFamily="18" charset="0"/>
              </a:rPr>
              <a:t>Finally, I will give the summary.</a:t>
            </a:r>
          </a:p>
          <a:p>
            <a:endParaRPr lang="zh-CN" altLang="en-US" dirty="0"/>
          </a:p>
        </p:txBody>
      </p:sp>
      <p:sp>
        <p:nvSpPr>
          <p:cNvPr id="4" name="灯片编号占位符 3"/>
          <p:cNvSpPr>
            <a:spLocks noGrp="1"/>
          </p:cNvSpPr>
          <p:nvPr>
            <p:ph type="sldNum" sz="quarter" idx="10"/>
          </p:nvPr>
        </p:nvSpPr>
        <p:spPr/>
        <p:txBody>
          <a:bodyPr/>
          <a:lstStyle/>
          <a:p>
            <a:pPr>
              <a:defRPr/>
            </a:pPr>
            <a:fld id="{D0DD0C53-6E73-4C32-AC2E-72C98C98F8CF}" type="slidenum">
              <a:rPr lang="zh-CN" altLang="en-US" smtClean="0"/>
              <a:pPr>
                <a:defRPr/>
              </a:pPr>
              <a:t>12</a:t>
            </a:fld>
            <a:endParaRPr lang="zh-CN" altLang="en-US"/>
          </a:p>
        </p:txBody>
      </p:sp>
    </p:spTree>
    <p:extLst>
      <p:ext uri="{BB962C8B-B14F-4D97-AF65-F5344CB8AC3E}">
        <p14:creationId xmlns:p14="http://schemas.microsoft.com/office/powerpoint/2010/main" val="954607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333333"/>
                </a:solidFill>
                <a:effectLst/>
                <a:latin typeface="tahoma" panose="020B0604030504040204" pitchFamily="34" charset="0"/>
              </a:rPr>
              <a:t>SPND: Self-powered neutron detector</a:t>
            </a:r>
            <a:endParaRPr lang="zh-CN" altLang="en-US" dirty="0"/>
          </a:p>
        </p:txBody>
      </p:sp>
      <p:sp>
        <p:nvSpPr>
          <p:cNvPr id="4" name="灯片编号占位符 3"/>
          <p:cNvSpPr>
            <a:spLocks noGrp="1"/>
          </p:cNvSpPr>
          <p:nvPr>
            <p:ph type="sldNum" sz="quarter" idx="5"/>
          </p:nvPr>
        </p:nvSpPr>
        <p:spPr/>
        <p:txBody>
          <a:bodyPr/>
          <a:lstStyle/>
          <a:p>
            <a:pPr>
              <a:defRPr/>
            </a:pPr>
            <a:fld id="{D0DD0C53-6E73-4C32-AC2E-72C98C98F8CF}" type="slidenum">
              <a:rPr lang="zh-CN" altLang="en-US" smtClean="0"/>
              <a:pPr>
                <a:defRPr/>
              </a:pPr>
              <a:t>13</a:t>
            </a:fld>
            <a:endParaRPr lang="zh-CN" altLang="en-US"/>
          </a:p>
        </p:txBody>
      </p:sp>
    </p:spTree>
    <p:extLst>
      <p:ext uri="{BB962C8B-B14F-4D97-AF65-F5344CB8AC3E}">
        <p14:creationId xmlns:p14="http://schemas.microsoft.com/office/powerpoint/2010/main" val="3209521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75" y="1200150"/>
            <a:ext cx="5759450" cy="3240088"/>
          </a:xfrm>
        </p:spPr>
      </p:sp>
      <p:sp>
        <p:nvSpPr>
          <p:cNvPr id="3" name="备注占位符 2"/>
          <p:cNvSpPr>
            <a:spLocks noGrp="1"/>
          </p:cNvSpPr>
          <p:nvPr>
            <p:ph type="body" idx="1"/>
          </p:nvPr>
        </p:nvSpPr>
        <p:spPr/>
        <p:txBody>
          <a:bodyPr/>
          <a:lstStyle/>
          <a:p>
            <a:r>
              <a:rPr lang="en-US" altLang="zh-CN" sz="1200" dirty="0">
                <a:latin typeface="Times New Roman" panose="02020603050405020304" pitchFamily="18" charset="0"/>
                <a:cs typeface="Times New Roman" panose="02020603050405020304" pitchFamily="18" charset="0"/>
              </a:rPr>
              <a:t>This is the outline of my presentation.</a:t>
            </a:r>
          </a:p>
          <a:p>
            <a:r>
              <a:rPr lang="en-US" altLang="zh-CN" sz="1200" dirty="0">
                <a:latin typeface="Times New Roman" panose="02020603050405020304" pitchFamily="18" charset="0"/>
                <a:cs typeface="Times New Roman" panose="02020603050405020304" pitchFamily="18" charset="0"/>
              </a:rPr>
              <a:t>First is going to</a:t>
            </a:r>
            <a:r>
              <a:rPr lang="en-US" altLang="zh-CN" sz="1200" baseline="0" dirty="0">
                <a:latin typeface="Times New Roman" panose="02020603050405020304" pitchFamily="18" charset="0"/>
                <a:cs typeface="Times New Roman" panose="02020603050405020304" pitchFamily="18" charset="0"/>
              </a:rPr>
              <a:t> be </a:t>
            </a:r>
            <a:r>
              <a:rPr lang="en-US" altLang="zh-CN" sz="1200" dirty="0">
                <a:latin typeface="Times New Roman" panose="02020603050405020304" pitchFamily="18" charset="0"/>
                <a:cs typeface="Times New Roman" panose="02020603050405020304" pitchFamily="18" charset="0"/>
              </a:rPr>
              <a:t>the introduction.</a:t>
            </a:r>
          </a:p>
          <a:p>
            <a:r>
              <a:rPr lang="en-US" altLang="zh-CN" sz="1200" dirty="0">
                <a:latin typeface="Times New Roman" panose="02020603050405020304" pitchFamily="18" charset="0"/>
                <a:cs typeface="Times New Roman" panose="02020603050405020304" pitchFamily="18" charset="0"/>
              </a:rPr>
              <a:t>Following</a:t>
            </a:r>
            <a:r>
              <a:rPr lang="en-US" altLang="zh-CN" sz="1200" baseline="0" dirty="0">
                <a:latin typeface="Times New Roman" panose="02020603050405020304" pitchFamily="18" charset="0"/>
                <a:cs typeface="Times New Roman" panose="02020603050405020304" pitchFamily="18" charset="0"/>
              </a:rPr>
              <a:t> that it is the performance analysis and the preliminary R&amp;D progress for COOL blanket</a:t>
            </a:r>
          </a:p>
          <a:p>
            <a:r>
              <a:rPr lang="en-US" altLang="zh-CN" sz="1200" dirty="0">
                <a:latin typeface="Times New Roman" panose="02020603050405020304" pitchFamily="18" charset="0"/>
                <a:cs typeface="Times New Roman" panose="02020603050405020304" pitchFamily="18" charset="0"/>
              </a:rPr>
              <a:t>Finally, I will give the summary.</a:t>
            </a:r>
          </a:p>
          <a:p>
            <a:endParaRPr lang="zh-CN" altLang="en-US" dirty="0"/>
          </a:p>
        </p:txBody>
      </p:sp>
      <p:sp>
        <p:nvSpPr>
          <p:cNvPr id="4" name="灯片编号占位符 3"/>
          <p:cNvSpPr>
            <a:spLocks noGrp="1"/>
          </p:cNvSpPr>
          <p:nvPr>
            <p:ph type="sldNum" sz="quarter" idx="10"/>
          </p:nvPr>
        </p:nvSpPr>
        <p:spPr/>
        <p:txBody>
          <a:bodyPr/>
          <a:lstStyle/>
          <a:p>
            <a:pPr>
              <a:defRPr/>
            </a:pPr>
            <a:fld id="{D0DD0C53-6E73-4C32-AC2E-72C98C98F8CF}" type="slidenum">
              <a:rPr lang="zh-CN" altLang="en-US" smtClean="0"/>
              <a:pPr>
                <a:defRPr/>
              </a:pPr>
              <a:t>17</a:t>
            </a:fld>
            <a:endParaRPr lang="zh-CN" altLang="en-US"/>
          </a:p>
        </p:txBody>
      </p:sp>
    </p:spTree>
    <p:extLst>
      <p:ext uri="{BB962C8B-B14F-4D97-AF65-F5344CB8AC3E}">
        <p14:creationId xmlns:p14="http://schemas.microsoft.com/office/powerpoint/2010/main" val="2687076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75" y="1200150"/>
            <a:ext cx="5759450" cy="3240088"/>
          </a:xfrm>
        </p:spPr>
      </p:sp>
      <p:sp>
        <p:nvSpPr>
          <p:cNvPr id="3" name="备注占位符 2"/>
          <p:cNvSpPr>
            <a:spLocks noGrp="1"/>
          </p:cNvSpPr>
          <p:nvPr>
            <p:ph type="body" idx="1"/>
          </p:nvPr>
        </p:nvSpPr>
        <p:spPr/>
        <p:txBody>
          <a:bodyPr/>
          <a:lstStyle/>
          <a:p>
            <a:r>
              <a:rPr lang="en-US" altLang="zh-CN" sz="1200" dirty="0">
                <a:latin typeface="Times New Roman" panose="02020603050405020304" pitchFamily="18" charset="0"/>
                <a:cs typeface="Times New Roman" panose="02020603050405020304" pitchFamily="18" charset="0"/>
              </a:rPr>
              <a:t>This is the outline of my presentation.</a:t>
            </a:r>
          </a:p>
          <a:p>
            <a:r>
              <a:rPr lang="en-US" altLang="zh-CN" sz="1200" dirty="0">
                <a:latin typeface="Times New Roman" panose="02020603050405020304" pitchFamily="18" charset="0"/>
                <a:cs typeface="Times New Roman" panose="02020603050405020304" pitchFamily="18" charset="0"/>
              </a:rPr>
              <a:t>First is going to</a:t>
            </a:r>
            <a:r>
              <a:rPr lang="en-US" altLang="zh-CN" sz="1200" baseline="0" dirty="0">
                <a:latin typeface="Times New Roman" panose="02020603050405020304" pitchFamily="18" charset="0"/>
                <a:cs typeface="Times New Roman" panose="02020603050405020304" pitchFamily="18" charset="0"/>
              </a:rPr>
              <a:t> be </a:t>
            </a:r>
            <a:r>
              <a:rPr lang="en-US" altLang="zh-CN" sz="1200" dirty="0">
                <a:latin typeface="Times New Roman" panose="02020603050405020304" pitchFamily="18" charset="0"/>
                <a:cs typeface="Times New Roman" panose="02020603050405020304" pitchFamily="18" charset="0"/>
              </a:rPr>
              <a:t>the CFETR COOL blanket concept design.</a:t>
            </a:r>
          </a:p>
          <a:p>
            <a:r>
              <a:rPr lang="en-US" altLang="zh-CN" sz="1200" dirty="0">
                <a:latin typeface="Times New Roman" panose="02020603050405020304" pitchFamily="18" charset="0"/>
                <a:cs typeface="Times New Roman" panose="02020603050405020304" pitchFamily="18" charset="0"/>
              </a:rPr>
              <a:t>Following</a:t>
            </a:r>
            <a:r>
              <a:rPr lang="en-US" altLang="zh-CN" sz="1200" baseline="0" dirty="0">
                <a:latin typeface="Times New Roman" panose="02020603050405020304" pitchFamily="18" charset="0"/>
                <a:cs typeface="Times New Roman" panose="02020603050405020304" pitchFamily="18" charset="0"/>
              </a:rPr>
              <a:t> that it is the performance analysis and the preliminary R&amp;D plan for COOL blanket</a:t>
            </a:r>
          </a:p>
          <a:p>
            <a:r>
              <a:rPr lang="en-US" altLang="zh-CN" sz="1200" dirty="0">
                <a:latin typeface="Times New Roman" panose="02020603050405020304" pitchFamily="18" charset="0"/>
                <a:cs typeface="Times New Roman" panose="02020603050405020304" pitchFamily="18" charset="0"/>
              </a:rPr>
              <a:t>Finally, I will give the summary</a:t>
            </a:r>
          </a:p>
          <a:p>
            <a:endParaRPr lang="zh-CN" altLang="en-US" dirty="0"/>
          </a:p>
        </p:txBody>
      </p:sp>
      <p:sp>
        <p:nvSpPr>
          <p:cNvPr id="4" name="灯片编号占位符 3"/>
          <p:cNvSpPr>
            <a:spLocks noGrp="1"/>
          </p:cNvSpPr>
          <p:nvPr>
            <p:ph type="sldNum" sz="quarter" idx="10"/>
          </p:nvPr>
        </p:nvSpPr>
        <p:spPr/>
        <p:txBody>
          <a:bodyPr/>
          <a:lstStyle/>
          <a:p>
            <a:pPr>
              <a:defRPr/>
            </a:pPr>
            <a:fld id="{D0DD0C53-6E73-4C32-AC2E-72C98C98F8CF}" type="slidenum">
              <a:rPr lang="zh-CN" altLang="en-US" smtClean="0"/>
              <a:pPr>
                <a:defRPr/>
              </a:pPr>
              <a:t>22</a:t>
            </a:fld>
            <a:endParaRPr lang="zh-CN" altLang="en-US"/>
          </a:p>
        </p:txBody>
      </p:sp>
    </p:spTree>
    <p:extLst>
      <p:ext uri="{BB962C8B-B14F-4D97-AF65-F5344CB8AC3E}">
        <p14:creationId xmlns:p14="http://schemas.microsoft.com/office/powerpoint/2010/main" val="2175862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0D54C8C-9936-482B-8E24-9395A94F33F5}" type="slidenum">
              <a:rPr lang="zh-CN" altLang="en-US" smtClean="0"/>
              <a:t>23</a:t>
            </a:fld>
            <a:endParaRPr lang="zh-CN" altLang="en-US"/>
          </a:p>
        </p:txBody>
      </p:sp>
    </p:spTree>
    <p:extLst>
      <p:ext uri="{BB962C8B-B14F-4D97-AF65-F5344CB8AC3E}">
        <p14:creationId xmlns:p14="http://schemas.microsoft.com/office/powerpoint/2010/main" val="2291916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Q1: tritium transport, &gt;99%,</a:t>
            </a:r>
          </a:p>
          <a:p>
            <a:r>
              <a:rPr lang="en-US" altLang="zh-CN" dirty="0"/>
              <a:t>Q2: tritium extraction technology, 40% by PAV </a:t>
            </a:r>
            <a:r>
              <a:rPr lang="en-US" altLang="zh-CN" dirty="0" err="1"/>
              <a:t>technolgy</a:t>
            </a:r>
            <a:r>
              <a:rPr lang="en-US" altLang="zh-CN" dirty="0"/>
              <a:t>. R&amp;D will be done in 2024-2025 by ICEP.</a:t>
            </a:r>
          </a:p>
          <a:p>
            <a:r>
              <a:rPr lang="en-US" altLang="zh-CN" dirty="0"/>
              <a:t>Q3: safety analysis of in-box LOCA</a:t>
            </a:r>
            <a:endParaRPr lang="zh-CN" altLang="en-US" dirty="0"/>
          </a:p>
          <a:p>
            <a:r>
              <a:rPr lang="en-US" altLang="zh-CN" dirty="0"/>
              <a:t>Q4: Qualification</a:t>
            </a:r>
            <a:endParaRPr lang="zh-CN" altLang="en-US" dirty="0"/>
          </a:p>
        </p:txBody>
      </p:sp>
      <p:sp>
        <p:nvSpPr>
          <p:cNvPr id="4" name="灯片编号占位符 3"/>
          <p:cNvSpPr>
            <a:spLocks noGrp="1"/>
          </p:cNvSpPr>
          <p:nvPr>
            <p:ph type="sldNum" sz="quarter" idx="5"/>
          </p:nvPr>
        </p:nvSpPr>
        <p:spPr/>
        <p:txBody>
          <a:bodyPr/>
          <a:lstStyle/>
          <a:p>
            <a:pPr>
              <a:defRPr/>
            </a:pPr>
            <a:fld id="{D0DD0C53-6E73-4C32-AC2E-72C98C98F8CF}" type="slidenum">
              <a:rPr lang="zh-CN" altLang="en-US" smtClean="0"/>
              <a:pPr>
                <a:defRPr/>
              </a:pPr>
              <a:t>24</a:t>
            </a:fld>
            <a:endParaRPr lang="zh-CN" altLang="en-US"/>
          </a:p>
        </p:txBody>
      </p:sp>
    </p:spTree>
    <p:extLst>
      <p:ext uri="{BB962C8B-B14F-4D97-AF65-F5344CB8AC3E}">
        <p14:creationId xmlns:p14="http://schemas.microsoft.com/office/powerpoint/2010/main" val="4278189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75" y="1200150"/>
            <a:ext cx="5759450" cy="3240088"/>
          </a:xfrm>
        </p:spPr>
      </p:sp>
      <p:sp>
        <p:nvSpPr>
          <p:cNvPr id="3" name="备注占位符 2"/>
          <p:cNvSpPr>
            <a:spLocks noGrp="1"/>
          </p:cNvSpPr>
          <p:nvPr>
            <p:ph type="body" idx="1"/>
          </p:nvPr>
        </p:nvSpPr>
        <p:spPr/>
        <p:txBody>
          <a:bodyPr/>
          <a:lstStyle/>
          <a:p>
            <a:r>
              <a:rPr lang="en-US" altLang="zh-CN" sz="1200" dirty="0">
                <a:latin typeface="Times New Roman" panose="02020603050405020304" pitchFamily="18" charset="0"/>
                <a:cs typeface="Times New Roman" panose="02020603050405020304" pitchFamily="18" charset="0"/>
              </a:rPr>
              <a:t>This is the outline of my presentation.</a:t>
            </a:r>
          </a:p>
          <a:p>
            <a:r>
              <a:rPr lang="en-US" altLang="zh-CN" sz="1200" dirty="0">
                <a:latin typeface="Times New Roman" panose="02020603050405020304" pitchFamily="18" charset="0"/>
                <a:cs typeface="Times New Roman" panose="02020603050405020304" pitchFamily="18" charset="0"/>
              </a:rPr>
              <a:t>First is going to</a:t>
            </a:r>
            <a:r>
              <a:rPr lang="en-US" altLang="zh-CN" sz="1200" baseline="0" dirty="0">
                <a:latin typeface="Times New Roman" panose="02020603050405020304" pitchFamily="18" charset="0"/>
                <a:cs typeface="Times New Roman" panose="02020603050405020304" pitchFamily="18" charset="0"/>
              </a:rPr>
              <a:t> be </a:t>
            </a:r>
            <a:r>
              <a:rPr lang="en-US" altLang="zh-CN" sz="1200" dirty="0">
                <a:latin typeface="Times New Roman" panose="02020603050405020304" pitchFamily="18" charset="0"/>
                <a:cs typeface="Times New Roman" panose="02020603050405020304" pitchFamily="18" charset="0"/>
              </a:rPr>
              <a:t>the introduction.</a:t>
            </a:r>
          </a:p>
          <a:p>
            <a:r>
              <a:rPr lang="en-US" altLang="zh-CN" sz="1200" dirty="0">
                <a:latin typeface="Times New Roman" panose="02020603050405020304" pitchFamily="18" charset="0"/>
                <a:cs typeface="Times New Roman" panose="02020603050405020304" pitchFamily="18" charset="0"/>
              </a:rPr>
              <a:t>Following</a:t>
            </a:r>
            <a:r>
              <a:rPr lang="en-US" altLang="zh-CN" sz="1200" baseline="0" dirty="0">
                <a:latin typeface="Times New Roman" panose="02020603050405020304" pitchFamily="18" charset="0"/>
                <a:cs typeface="Times New Roman" panose="02020603050405020304" pitchFamily="18" charset="0"/>
              </a:rPr>
              <a:t> that it is the performance analysis and the preliminary R&amp;D progress for COOL blanket</a:t>
            </a:r>
          </a:p>
          <a:p>
            <a:r>
              <a:rPr lang="en-US" altLang="zh-CN" sz="1200" dirty="0">
                <a:latin typeface="Times New Roman" panose="02020603050405020304" pitchFamily="18" charset="0"/>
                <a:cs typeface="Times New Roman" panose="02020603050405020304" pitchFamily="18" charset="0"/>
              </a:rPr>
              <a:t>Finally, I will give the summary.</a:t>
            </a:r>
          </a:p>
          <a:p>
            <a:endParaRPr lang="zh-CN" altLang="en-US" dirty="0"/>
          </a:p>
        </p:txBody>
      </p:sp>
      <p:sp>
        <p:nvSpPr>
          <p:cNvPr id="4" name="灯片编号占位符 3"/>
          <p:cNvSpPr>
            <a:spLocks noGrp="1"/>
          </p:cNvSpPr>
          <p:nvPr>
            <p:ph type="sldNum" sz="quarter" idx="10"/>
          </p:nvPr>
        </p:nvSpPr>
        <p:spPr/>
        <p:txBody>
          <a:bodyPr/>
          <a:lstStyle/>
          <a:p>
            <a:pPr>
              <a:defRPr/>
            </a:pPr>
            <a:fld id="{D0DD0C53-6E73-4C32-AC2E-72C98C98F8CF}" type="slidenum">
              <a:rPr lang="zh-CN" altLang="en-US" smtClean="0"/>
              <a:pPr>
                <a:defRPr/>
              </a:pPr>
              <a:t>2</a:t>
            </a:fld>
            <a:endParaRPr lang="zh-CN" altLang="en-US"/>
          </a:p>
        </p:txBody>
      </p:sp>
    </p:spTree>
    <p:extLst>
      <p:ext uri="{BB962C8B-B14F-4D97-AF65-F5344CB8AC3E}">
        <p14:creationId xmlns:p14="http://schemas.microsoft.com/office/powerpoint/2010/main" val="3350117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latest design of CFETR ( with major radius of 7.2m and fusion power up to 1500MW), there are two solid blanket candidates for the near term, one is HCCB BLK designed by SWIP and </a:t>
            </a:r>
            <a:r>
              <a:rPr lang="en-US" altLang="zh-CN" dirty="0" err="1"/>
              <a:t>anther</a:t>
            </a:r>
            <a:r>
              <a:rPr lang="en-US" altLang="zh-CN" dirty="0"/>
              <a:t> one is the WCCB BLK designed by ASIPP.</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Both BLK options use the high-pressure coolant that may induce complicated safety problems, and the expensive neutron multiplier of beryllium or beryllide. Besides, the thermal efficiency is only about 36% and 33%, respectively.</a:t>
            </a:r>
          </a:p>
          <a:p>
            <a:r>
              <a:rPr lang="en-US" altLang="zh-CN" dirty="0"/>
              <a:t>On the contrary, a high-efficient and safe fusion blanket with low construction cost is more competitive for fusion energy application.</a:t>
            </a:r>
          </a:p>
        </p:txBody>
      </p:sp>
      <p:sp>
        <p:nvSpPr>
          <p:cNvPr id="4" name="灯片编号占位符 3"/>
          <p:cNvSpPr>
            <a:spLocks noGrp="1"/>
          </p:cNvSpPr>
          <p:nvPr>
            <p:ph type="sldNum" sz="quarter" idx="5"/>
          </p:nvPr>
        </p:nvSpPr>
        <p:spPr/>
        <p:txBody>
          <a:bodyPr/>
          <a:lstStyle/>
          <a:p>
            <a:pPr>
              <a:defRPr/>
            </a:pPr>
            <a:fld id="{D0DD0C53-6E73-4C32-AC2E-72C98C98F8CF}" type="slidenum">
              <a:rPr lang="zh-CN" altLang="en-US" smtClean="0"/>
              <a:pPr>
                <a:defRPr/>
              </a:pPr>
              <a:t>3</a:t>
            </a:fld>
            <a:endParaRPr lang="zh-CN" altLang="en-US"/>
          </a:p>
        </p:txBody>
      </p:sp>
    </p:spTree>
    <p:extLst>
      <p:ext uri="{BB962C8B-B14F-4D97-AF65-F5344CB8AC3E}">
        <p14:creationId xmlns:p14="http://schemas.microsoft.com/office/powerpoint/2010/main" val="1617982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Therefore, the supercritical CO2 Cooled Lithium-lead Blanket, or the COOL blanket, is</a:t>
            </a:r>
            <a:r>
              <a:rPr lang="en-US" altLang="zh-CN" baseline="0" dirty="0"/>
              <a:t> proposed as an advanced BLK option for CFETR in the long term.</a:t>
            </a:r>
          </a:p>
          <a:p>
            <a:r>
              <a:rPr lang="en-US" altLang="zh-CN" dirty="0"/>
              <a:t>It features</a:t>
            </a:r>
            <a:r>
              <a:rPr lang="en-US" altLang="zh-CN" baseline="0" dirty="0"/>
              <a:t> a single-module segment with once-through </a:t>
            </a:r>
            <a:r>
              <a:rPr lang="en-US" altLang="zh-CN" baseline="0" dirty="0" err="1"/>
              <a:t>PbLi</a:t>
            </a:r>
            <a:r>
              <a:rPr lang="en-US" altLang="zh-CN" baseline="0" dirty="0"/>
              <a:t> flow channels in the poloidal direction. Dual coolant is used in this blanket concept, namely S-CO2 of 8 MPa is used to cool the structures, and </a:t>
            </a:r>
            <a:r>
              <a:rPr lang="en-US" altLang="zh-CN" baseline="0" dirty="0" err="1"/>
              <a:t>PbLi</a:t>
            </a:r>
            <a:r>
              <a:rPr lang="en-US" altLang="zh-CN" baseline="0" dirty="0"/>
              <a:t> is used to cool the breeder zone of </a:t>
            </a:r>
            <a:r>
              <a:rPr lang="en-US" altLang="zh-CN" baseline="0" dirty="0" err="1"/>
              <a:t>PbLi</a:t>
            </a:r>
            <a:r>
              <a:rPr lang="en-US" altLang="zh-CN" baseline="0" dirty="0"/>
              <a:t>. As for the material selection, RAFM steel is used as structural material, tungsten as armor material, </a:t>
            </a:r>
            <a:r>
              <a:rPr lang="en-US" altLang="zh-CN" baseline="0" dirty="0" err="1"/>
              <a:t>SiCf</a:t>
            </a:r>
            <a:r>
              <a:rPr lang="en-US" altLang="zh-CN" baseline="0" dirty="0"/>
              <a:t>/</a:t>
            </a:r>
            <a:r>
              <a:rPr lang="en-US" altLang="zh-CN" baseline="0" dirty="0" err="1"/>
              <a:t>SiC</a:t>
            </a:r>
            <a:r>
              <a:rPr lang="en-US" altLang="zh-CN" baseline="0" dirty="0"/>
              <a:t> composites as FCI material.</a:t>
            </a:r>
          </a:p>
          <a:p>
            <a:r>
              <a:rPr lang="en-US" altLang="zh-CN" baseline="0" dirty="0"/>
              <a:t>This concept has a high thermal efficiency because it has a high </a:t>
            </a:r>
            <a:r>
              <a:rPr lang="en-US" altLang="zh-CN" baseline="0" dirty="0" err="1"/>
              <a:t>PbLi</a:t>
            </a:r>
            <a:r>
              <a:rPr lang="en-US" altLang="zh-CN" baseline="0" dirty="0"/>
              <a:t> outlet temp. up to 600-700 </a:t>
            </a:r>
            <a:r>
              <a:rPr lang="en-US" altLang="zh-CN" baseline="0" dirty="0" err="1"/>
              <a:t>degC</a:t>
            </a:r>
            <a:r>
              <a:rPr lang="en-US" altLang="zh-CN" baseline="0" dirty="0"/>
              <a:t> and more suitable for efficient power conversion. Besides, it uses cheaper neutron multiplier of </a:t>
            </a:r>
            <a:r>
              <a:rPr lang="en-US" altLang="zh-CN" baseline="0" dirty="0" err="1"/>
              <a:t>Pb</a:t>
            </a:r>
            <a:r>
              <a:rPr lang="en-US" altLang="zh-CN" baseline="0" dirty="0"/>
              <a:t> and abundant CO2, which will decrease the construction cost significantly. What’s more, it has enhanced heat removal capacity of S-CO2 for the FW cooling because S-CO2 has over 10 times of density larger than helium.</a:t>
            </a:r>
          </a:p>
          <a:p>
            <a:r>
              <a:rPr lang="en-US" altLang="zh-CN" baseline="0" dirty="0"/>
              <a:t>Of cause, It also has some drawbacks, for example, the MHD effect and metal corrosion problems, but this can be mitigated by using electrical and thermal insulating Flow Channel Inserts (FCIs).</a:t>
            </a:r>
            <a:endParaRPr lang="zh-CN" altLang="en-US" dirty="0"/>
          </a:p>
        </p:txBody>
      </p:sp>
      <p:sp>
        <p:nvSpPr>
          <p:cNvPr id="4" name="灯片编号占位符 3"/>
          <p:cNvSpPr>
            <a:spLocks noGrp="1"/>
          </p:cNvSpPr>
          <p:nvPr>
            <p:ph type="sldNum" sz="quarter" idx="10"/>
          </p:nvPr>
        </p:nvSpPr>
        <p:spPr/>
        <p:txBody>
          <a:bodyPr/>
          <a:lstStyle/>
          <a:p>
            <a:pPr>
              <a:defRPr/>
            </a:pPr>
            <a:fld id="{D0DD0C53-6E73-4C32-AC2E-72C98C98F8CF}" type="slidenum">
              <a:rPr lang="zh-CN" altLang="en-US" smtClean="0"/>
              <a:pPr>
                <a:defRPr/>
              </a:pPr>
              <a:t>4</a:t>
            </a:fld>
            <a:endParaRPr lang="zh-CN" altLang="en-US"/>
          </a:p>
        </p:txBody>
      </p:sp>
    </p:spTree>
    <p:extLst>
      <p:ext uri="{BB962C8B-B14F-4D97-AF65-F5344CB8AC3E}">
        <p14:creationId xmlns:p14="http://schemas.microsoft.com/office/powerpoint/2010/main" val="2969841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75" y="1200150"/>
            <a:ext cx="5759450" cy="3240088"/>
          </a:xfrm>
        </p:spPr>
      </p:sp>
      <p:sp>
        <p:nvSpPr>
          <p:cNvPr id="3" name="备注占位符 2"/>
          <p:cNvSpPr>
            <a:spLocks noGrp="1"/>
          </p:cNvSpPr>
          <p:nvPr>
            <p:ph type="body" idx="1"/>
          </p:nvPr>
        </p:nvSpPr>
        <p:spPr/>
        <p:txBody>
          <a:bodyPr/>
          <a:lstStyle/>
          <a:p>
            <a:r>
              <a:rPr lang="en-US" altLang="zh-CN" sz="1200" dirty="0">
                <a:latin typeface="Times New Roman" panose="02020603050405020304" pitchFamily="18" charset="0"/>
                <a:cs typeface="Times New Roman" panose="02020603050405020304" pitchFamily="18" charset="0"/>
              </a:rPr>
              <a:t>This is the outline of my presentation.</a:t>
            </a:r>
          </a:p>
          <a:p>
            <a:r>
              <a:rPr lang="en-US" altLang="zh-CN" sz="1200" dirty="0">
                <a:latin typeface="Times New Roman" panose="02020603050405020304" pitchFamily="18" charset="0"/>
                <a:cs typeface="Times New Roman" panose="02020603050405020304" pitchFamily="18" charset="0"/>
              </a:rPr>
              <a:t>First is going to</a:t>
            </a:r>
            <a:r>
              <a:rPr lang="en-US" altLang="zh-CN" sz="1200" baseline="0" dirty="0">
                <a:latin typeface="Times New Roman" panose="02020603050405020304" pitchFamily="18" charset="0"/>
                <a:cs typeface="Times New Roman" panose="02020603050405020304" pitchFamily="18" charset="0"/>
              </a:rPr>
              <a:t> be </a:t>
            </a:r>
            <a:r>
              <a:rPr lang="en-US" altLang="zh-CN" sz="1200" dirty="0">
                <a:latin typeface="Times New Roman" panose="02020603050405020304" pitchFamily="18" charset="0"/>
                <a:cs typeface="Times New Roman" panose="02020603050405020304" pitchFamily="18" charset="0"/>
              </a:rPr>
              <a:t>the introduction.</a:t>
            </a:r>
          </a:p>
          <a:p>
            <a:r>
              <a:rPr lang="en-US" altLang="zh-CN" sz="1200" dirty="0">
                <a:latin typeface="Times New Roman" panose="02020603050405020304" pitchFamily="18" charset="0"/>
                <a:cs typeface="Times New Roman" panose="02020603050405020304" pitchFamily="18" charset="0"/>
              </a:rPr>
              <a:t>Following</a:t>
            </a:r>
            <a:r>
              <a:rPr lang="en-US" altLang="zh-CN" sz="1200" baseline="0" dirty="0">
                <a:latin typeface="Times New Roman" panose="02020603050405020304" pitchFamily="18" charset="0"/>
                <a:cs typeface="Times New Roman" panose="02020603050405020304" pitchFamily="18" charset="0"/>
              </a:rPr>
              <a:t> that it is the performance analysis and the preliminary R&amp;D progress for COOL blanket</a:t>
            </a:r>
          </a:p>
          <a:p>
            <a:r>
              <a:rPr lang="en-US" altLang="zh-CN" sz="1200" dirty="0">
                <a:latin typeface="Times New Roman" panose="02020603050405020304" pitchFamily="18" charset="0"/>
                <a:cs typeface="Times New Roman" panose="02020603050405020304" pitchFamily="18" charset="0"/>
              </a:rPr>
              <a:t>Finally, I will give the summary.</a:t>
            </a:r>
          </a:p>
          <a:p>
            <a:endParaRPr lang="zh-CN" altLang="en-US" dirty="0"/>
          </a:p>
        </p:txBody>
      </p:sp>
      <p:sp>
        <p:nvSpPr>
          <p:cNvPr id="4" name="灯片编号占位符 3"/>
          <p:cNvSpPr>
            <a:spLocks noGrp="1"/>
          </p:cNvSpPr>
          <p:nvPr>
            <p:ph type="sldNum" sz="quarter" idx="10"/>
          </p:nvPr>
        </p:nvSpPr>
        <p:spPr/>
        <p:txBody>
          <a:bodyPr/>
          <a:lstStyle/>
          <a:p>
            <a:pPr>
              <a:defRPr/>
            </a:pPr>
            <a:fld id="{D0DD0C53-6E73-4C32-AC2E-72C98C98F8CF}" type="slidenum">
              <a:rPr lang="zh-CN" altLang="en-US" smtClean="0"/>
              <a:pPr>
                <a:defRPr/>
              </a:pPr>
              <a:t>5</a:t>
            </a:fld>
            <a:endParaRPr lang="zh-CN" altLang="en-US"/>
          </a:p>
        </p:txBody>
      </p:sp>
    </p:spTree>
    <p:extLst>
      <p:ext uri="{BB962C8B-B14F-4D97-AF65-F5344CB8AC3E}">
        <p14:creationId xmlns:p14="http://schemas.microsoft.com/office/powerpoint/2010/main" val="3277911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slide</a:t>
            </a:r>
            <a:r>
              <a:rPr lang="en-US" altLang="zh-CN" baseline="0" dirty="0"/>
              <a:t> gives the main results of nuclear performance analysis. </a:t>
            </a:r>
          </a:p>
          <a:p>
            <a:r>
              <a:rPr lang="en-US" altLang="zh-CN" baseline="0" dirty="0"/>
              <a:t>The total global TBR is 1.183 without considering port effects of heating and diagnostic systems of CFETR.</a:t>
            </a:r>
          </a:p>
          <a:p>
            <a:r>
              <a:rPr lang="en-US" altLang="zh-CN" baseline="0" dirty="0"/>
              <a:t>If the port effect is considered, TBR decreases to 1.113, still higher than the design limit of CFETR. When considering the contribution of divertor blankets, the total TBR increase to 1.166 by about 5%.</a:t>
            </a:r>
          </a:p>
        </p:txBody>
      </p:sp>
      <p:sp>
        <p:nvSpPr>
          <p:cNvPr id="4" name="灯片编号占位符 3"/>
          <p:cNvSpPr>
            <a:spLocks noGrp="1"/>
          </p:cNvSpPr>
          <p:nvPr>
            <p:ph type="sldNum" sz="quarter" idx="10"/>
          </p:nvPr>
        </p:nvSpPr>
        <p:spPr/>
        <p:txBody>
          <a:bodyPr/>
          <a:lstStyle/>
          <a:p>
            <a:pPr>
              <a:defRPr/>
            </a:pPr>
            <a:fld id="{D0DD0C53-6E73-4C32-AC2E-72C98C98F8CF}" type="slidenum">
              <a:rPr lang="zh-CN" altLang="en-US" smtClean="0"/>
              <a:pPr>
                <a:defRPr/>
              </a:pPr>
              <a:t>6</a:t>
            </a:fld>
            <a:endParaRPr lang="zh-CN" altLang="en-US"/>
          </a:p>
        </p:txBody>
      </p:sp>
    </p:spTree>
    <p:extLst>
      <p:ext uri="{BB962C8B-B14F-4D97-AF65-F5344CB8AC3E}">
        <p14:creationId xmlns:p14="http://schemas.microsoft.com/office/powerpoint/2010/main" val="1948556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latin typeface="Times New Roman" panose="02020603050405020304" pitchFamily="18" charset="0"/>
                <a:cs typeface="Times New Roman" panose="02020603050405020304" pitchFamily="18" charset="0"/>
              </a:rPr>
              <a:t>The irradiation damage including gas (H/He) production and DPA were calculated. </a:t>
            </a:r>
          </a:p>
          <a:p>
            <a:pPr marL="228600" indent="-228600">
              <a:buAutoNum type="arabicParenBoth"/>
            </a:pPr>
            <a:r>
              <a:rPr lang="en-US" altLang="zh-CN" sz="1200" dirty="0">
                <a:latin typeface="Times New Roman" panose="02020603050405020304" pitchFamily="18" charset="0"/>
                <a:cs typeface="Times New Roman" panose="02020603050405020304" pitchFamily="18" charset="0"/>
              </a:rPr>
              <a:t>The left three Figs. show the DPA, He production and H production of PFC and FW for each breeding unit, respectively, and results were normalized to full power year (FPY). the #3 and #9 units have the max damage due to larger NWL distribution, and the irradiation damage of FW is more severe than that of PFC.</a:t>
            </a:r>
          </a:p>
          <a:p>
            <a:pPr marL="228600" indent="-228600">
              <a:buAutoNum type="arabicParenBoth"/>
            </a:pPr>
            <a:r>
              <a:rPr lang="en-US" altLang="zh-CN" sz="1200" dirty="0">
                <a:latin typeface="Times New Roman" panose="02020603050405020304" pitchFamily="18" charset="0"/>
                <a:cs typeface="Times New Roman" panose="02020603050405020304" pitchFamily="18" charset="0"/>
              </a:rPr>
              <a:t>The irradiation results of breeding unit #3 and #9 were listed in the Table.</a:t>
            </a:r>
            <a:r>
              <a:rPr lang="en-US" altLang="zh-CN" sz="1200" baseline="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The maximum damage is located at the FW of breeding unit #3, which were 14.52 DPA/FPY, 146.80 He </a:t>
            </a:r>
            <a:r>
              <a:rPr lang="en-US" altLang="zh-CN" sz="1200" dirty="0" err="1">
                <a:latin typeface="Times New Roman" panose="02020603050405020304" pitchFamily="18" charset="0"/>
                <a:cs typeface="Times New Roman" panose="02020603050405020304" pitchFamily="18" charset="0"/>
              </a:rPr>
              <a:t>appm</a:t>
            </a:r>
            <a:r>
              <a:rPr lang="en-US" altLang="zh-CN" sz="1200" dirty="0">
                <a:latin typeface="Times New Roman" panose="02020603050405020304" pitchFamily="18" charset="0"/>
                <a:cs typeface="Times New Roman" panose="02020603050405020304" pitchFamily="18" charset="0"/>
              </a:rPr>
              <a:t>/FPY and 612.76 H </a:t>
            </a:r>
            <a:r>
              <a:rPr lang="en-US" altLang="zh-CN" sz="1200" dirty="0" err="1">
                <a:latin typeface="Times New Roman" panose="02020603050405020304" pitchFamily="18" charset="0"/>
                <a:cs typeface="Times New Roman" panose="02020603050405020304" pitchFamily="18" charset="0"/>
              </a:rPr>
              <a:t>appm</a:t>
            </a:r>
            <a:r>
              <a:rPr lang="en-US" altLang="zh-CN" sz="1200" dirty="0">
                <a:latin typeface="Times New Roman" panose="02020603050405020304" pitchFamily="18" charset="0"/>
                <a:cs typeface="Times New Roman" panose="02020603050405020304" pitchFamily="18" charset="0"/>
              </a:rPr>
              <a:t>/FPY, respectively.</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altLang="zh-CN" sz="1200" kern="1200" dirty="0">
                <a:solidFill>
                  <a:schemeClr val="tx1"/>
                </a:solidFill>
                <a:effectLst/>
                <a:latin typeface="Times New Roman" panose="02020603050405020304" pitchFamily="18" charset="0"/>
                <a:ea typeface="+mn-ea"/>
                <a:cs typeface="Times New Roman" panose="02020603050405020304" pitchFamily="18" charset="0"/>
              </a:rPr>
              <a:t>The</a:t>
            </a:r>
            <a:r>
              <a:rPr lang="en-US" altLang="zh-CN" sz="1200" kern="1200" baseline="0" dirty="0">
                <a:solidFill>
                  <a:schemeClr val="tx1"/>
                </a:solidFill>
                <a:effectLst/>
                <a:latin typeface="Times New Roman" panose="02020603050405020304" pitchFamily="18" charset="0"/>
                <a:ea typeface="+mn-ea"/>
                <a:cs typeface="Times New Roman" panose="02020603050405020304" pitchFamily="18" charset="0"/>
              </a:rPr>
              <a:t> right two Figs.</a:t>
            </a:r>
            <a:r>
              <a:rPr lang="en-US" altLang="zh-CN" sz="1200" kern="1200" dirty="0">
                <a:solidFill>
                  <a:schemeClr val="tx1"/>
                </a:solidFill>
                <a:effectLst/>
                <a:latin typeface="Times New Roman" panose="02020603050405020304" pitchFamily="18" charset="0"/>
                <a:ea typeface="+mn-ea"/>
                <a:cs typeface="Times New Roman" panose="02020603050405020304" pitchFamily="18" charset="0"/>
              </a:rPr>
              <a:t> present the DPA and gas production of structural and functional components for breeding unit #3, including FCI, CP and SB. It shows that nuclear responses decreased with the distance away from the plasma, and the irradiation damage of </a:t>
            </a:r>
            <a:r>
              <a:rPr lang="en-US" altLang="zh-CN" sz="1200" kern="1200" dirty="0" err="1">
                <a:solidFill>
                  <a:schemeClr val="tx1"/>
                </a:solidFill>
                <a:effectLst/>
                <a:latin typeface="Times New Roman" panose="02020603050405020304" pitchFamily="18" charset="0"/>
                <a:ea typeface="+mn-ea"/>
                <a:cs typeface="Times New Roman" panose="02020603050405020304" pitchFamily="18" charset="0"/>
              </a:rPr>
              <a:t>SiC</a:t>
            </a:r>
            <a:r>
              <a:rPr lang="en-US" altLang="zh-CN" sz="1200" kern="1200" dirty="0">
                <a:solidFill>
                  <a:schemeClr val="tx1"/>
                </a:solidFill>
                <a:effectLst/>
                <a:latin typeface="Times New Roman" panose="02020603050405020304" pitchFamily="18" charset="0"/>
                <a:ea typeface="+mn-ea"/>
                <a:cs typeface="Times New Roman" panose="02020603050405020304" pitchFamily="18" charset="0"/>
              </a:rPr>
              <a:t> is higher than that of the adjacent structural steel and PFC. He production is higher than H for </a:t>
            </a:r>
            <a:r>
              <a:rPr lang="en-US" altLang="zh-CN" sz="1200" kern="1200" dirty="0" err="1">
                <a:solidFill>
                  <a:schemeClr val="tx1"/>
                </a:solidFill>
                <a:effectLst/>
                <a:latin typeface="Times New Roman" panose="02020603050405020304" pitchFamily="18" charset="0"/>
                <a:ea typeface="+mn-ea"/>
                <a:cs typeface="Times New Roman" panose="02020603050405020304" pitchFamily="18" charset="0"/>
              </a:rPr>
              <a:t>SiC</a:t>
            </a:r>
            <a:r>
              <a:rPr lang="en-US" altLang="zh-CN" sz="1200" kern="1200" dirty="0">
                <a:solidFill>
                  <a:schemeClr val="tx1"/>
                </a:solidFill>
                <a:effectLst/>
                <a:latin typeface="Times New Roman" panose="02020603050405020304" pitchFamily="18" charset="0"/>
                <a:ea typeface="+mn-ea"/>
                <a:cs typeface="Times New Roman" panose="02020603050405020304" pitchFamily="18" charset="0"/>
              </a:rPr>
              <a:t>, especially for WC owing to its larger reaction cross section of </a:t>
            </a:r>
            <a:r>
              <a:rPr lang="en-US" altLang="zh-CN" sz="1200" kern="1200" dirty="0" err="1">
                <a:solidFill>
                  <a:schemeClr val="tx1"/>
                </a:solidFill>
                <a:effectLst/>
                <a:latin typeface="Times New Roman" panose="02020603050405020304" pitchFamily="18" charset="0"/>
                <a:ea typeface="+mn-ea"/>
                <a:cs typeface="Times New Roman" panose="02020603050405020304" pitchFamily="18" charset="0"/>
              </a:rPr>
              <a:t>He</a:t>
            </a:r>
            <a:r>
              <a:rPr lang="en-US" altLang="zh-CN" sz="1200" kern="1200" dirty="0">
                <a:solidFill>
                  <a:schemeClr val="tx1"/>
                </a:solidFill>
                <a:effectLst/>
                <a:latin typeface="Times New Roman" panose="02020603050405020304" pitchFamily="18" charset="0"/>
                <a:ea typeface="+mn-ea"/>
                <a:cs typeface="Times New Roman" panose="02020603050405020304" pitchFamily="18" charset="0"/>
              </a:rPr>
              <a:t> production. Whilst for the structural steel and W, the H production is higher than that of He.</a:t>
            </a:r>
            <a:endParaRPr lang="zh-CN" altLang="en-US" sz="1200"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D0DD0C53-6E73-4C32-AC2E-72C98C98F8CF}" type="slidenum">
              <a:rPr lang="zh-CN" altLang="en-US" smtClean="0"/>
              <a:pPr>
                <a:defRPr/>
              </a:pPr>
              <a:t>7</a:t>
            </a:fld>
            <a:endParaRPr lang="zh-CN" altLang="en-US"/>
          </a:p>
        </p:txBody>
      </p:sp>
    </p:spTree>
    <p:extLst>
      <p:ext uri="{BB962C8B-B14F-4D97-AF65-F5344CB8AC3E}">
        <p14:creationId xmlns:p14="http://schemas.microsoft.com/office/powerpoint/2010/main" val="1812770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slide shows the results of the TH/MHD/TM analysis for the blanket segment.</a:t>
            </a:r>
          </a:p>
          <a:p>
            <a:r>
              <a:rPr lang="en-US" altLang="zh-CN" dirty="0"/>
              <a:t>It can be seen that the </a:t>
            </a:r>
            <a:r>
              <a:rPr lang="en-US" altLang="zh-CN" dirty="0" err="1"/>
              <a:t>PbLi</a:t>
            </a:r>
            <a:r>
              <a:rPr lang="en-US" altLang="zh-CN" dirty="0"/>
              <a:t> outlet temp. at 600 ℃ and 700 ℃ is achievable by using thermal insulating </a:t>
            </a:r>
            <a:r>
              <a:rPr lang="en-US" altLang="zh-CN" dirty="0" err="1"/>
              <a:t>SiC</a:t>
            </a:r>
            <a:r>
              <a:rPr lang="en-US" altLang="zh-CN" dirty="0"/>
              <a:t> FCIs (k=3.5W/(</a:t>
            </a:r>
            <a:r>
              <a:rPr lang="en-US" altLang="zh-CN" dirty="0" err="1"/>
              <a:t>m·K</a:t>
            </a:r>
            <a:r>
              <a:rPr lang="en-US" altLang="zh-CN" dirty="0"/>
              <a:t>)). Meanwhile the RAFM-</a:t>
            </a:r>
            <a:r>
              <a:rPr lang="en-US" altLang="zh-CN" dirty="0" err="1"/>
              <a:t>PbLi</a:t>
            </a:r>
            <a:r>
              <a:rPr lang="en-US" altLang="zh-CN" dirty="0"/>
              <a:t> interface is below 480 ℃ (corrosion temp. limit for RAFM). </a:t>
            </a:r>
          </a:p>
          <a:p>
            <a:r>
              <a:rPr lang="en-US" altLang="zh-CN" dirty="0"/>
              <a:t>According to the TH analysis of full banana,</a:t>
            </a:r>
            <a:r>
              <a:rPr lang="zh-CN" altLang="en-US" dirty="0"/>
              <a:t> </a:t>
            </a:r>
            <a:r>
              <a:rPr lang="en-US" altLang="zh-CN" dirty="0"/>
              <a:t>Pressure drop of S-CO2 is 0.34 MPa in FWs and 82% of S-CO2 flow through FWs.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dirty="0"/>
              <a:t>For </a:t>
            </a:r>
            <a:r>
              <a:rPr lang="en-US" altLang="zh-CN" sz="1200" dirty="0" err="1"/>
              <a:t>PbLi</a:t>
            </a:r>
            <a:r>
              <a:rPr lang="en-US" altLang="zh-CN" sz="1200" dirty="0"/>
              <a:t> coolant, When neglecting the buoyancy effects but considering the MHD flow with electric insulating wall of </a:t>
            </a:r>
            <a:r>
              <a:rPr lang="en-US" altLang="zh-CN" sz="1200" dirty="0" err="1"/>
              <a:t>SiCf</a:t>
            </a:r>
            <a:r>
              <a:rPr lang="en-US" altLang="zh-CN" sz="1200" dirty="0"/>
              <a:t>/</a:t>
            </a:r>
            <a:r>
              <a:rPr lang="en-US" altLang="zh-CN" sz="1200" dirty="0" err="1"/>
              <a:t>SiC</a:t>
            </a:r>
            <a:r>
              <a:rPr lang="en-US" altLang="zh-CN" sz="1200" dirty="0"/>
              <a:t> FCI, the peak temperature is able to reach 740℃. And with the effects of MHD and buoyancy, there is a reversed flow for </a:t>
            </a:r>
            <a:r>
              <a:rPr lang="en-US" altLang="zh-CN" sz="1200" dirty="0" err="1"/>
              <a:t>PbLi</a:t>
            </a:r>
            <a:r>
              <a:rPr lang="en-US" altLang="zh-CN" sz="1200" dirty="0"/>
              <a:t> and the high speed jet will induce flow instability near the channel wall, which will be studied in particular in the future.</a:t>
            </a:r>
          </a:p>
          <a:p>
            <a:r>
              <a:rPr lang="en-US" altLang="zh-CN" sz="1200" dirty="0">
                <a:latin typeface="Times New Roman" panose="02020603050405020304" pitchFamily="18" charset="0"/>
                <a:cs typeface="Times New Roman" panose="02020603050405020304" pitchFamily="18" charset="0"/>
              </a:rPr>
              <a:t>These</a:t>
            </a:r>
            <a:r>
              <a:rPr lang="en-US" altLang="zh-CN" sz="1200" baseline="0" dirty="0">
                <a:latin typeface="Times New Roman" panose="02020603050405020304" pitchFamily="18" charset="0"/>
                <a:cs typeface="Times New Roman" panose="02020603050405020304" pitchFamily="18" charset="0"/>
              </a:rPr>
              <a:t> figs show the thermo-mechanical results for Breeding Unit 3.</a:t>
            </a:r>
          </a:p>
          <a:p>
            <a:pPr marL="228600" indent="-228600">
              <a:buAutoNum type="arabicParenBoth"/>
            </a:pPr>
            <a:r>
              <a:rPr lang="en-US" altLang="zh-CN" sz="1200" dirty="0">
                <a:latin typeface="Times New Roman" panose="02020603050405020304" pitchFamily="18" charset="0"/>
                <a:cs typeface="Times New Roman" panose="02020603050405020304" pitchFamily="18" charset="0"/>
              </a:rPr>
              <a:t>The peak temperatures of all the components meet temperature limit for materials.</a:t>
            </a:r>
          </a:p>
          <a:p>
            <a:pPr marL="228600" indent="-228600">
              <a:buAutoNum type="arabicParenBoth"/>
            </a:pPr>
            <a:r>
              <a:rPr lang="en-US" altLang="zh-CN" sz="1200" dirty="0">
                <a:latin typeface="Times New Roman" panose="02020603050405020304" pitchFamily="18" charset="0"/>
                <a:cs typeface="Times New Roman" panose="02020603050405020304" pitchFamily="18" charset="0"/>
              </a:rPr>
              <a:t>The von Mises stress of most structural components satisfies the 3Sm verification criteria, showing a global satisfying behavior. However, the structural strength of manifold need to be improved. Besides,</a:t>
            </a:r>
            <a:r>
              <a:rPr lang="en-US" altLang="zh-CN" sz="1200" baseline="0" dirty="0">
                <a:latin typeface="Times New Roman" panose="02020603050405020304" pitchFamily="18" charset="0"/>
                <a:cs typeface="Times New Roman" panose="02020603050405020304" pitchFamily="18" charset="0"/>
              </a:rPr>
              <a:t> Thermo-mechanical Analysis for the rest breeding unit need to be performed.</a:t>
            </a:r>
            <a:endParaRPr lang="en-US" altLang="zh-CN" sz="1200" dirty="0">
              <a:latin typeface="Times New Roman" panose="02020603050405020304" pitchFamily="18" charset="0"/>
              <a:cs typeface="Times New Roman" panose="02020603050405020304" pitchFamily="18" charset="0"/>
            </a:endParaRPr>
          </a:p>
          <a:p>
            <a:endParaRPr lang="en-US" altLang="zh-CN"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pPr>
              <a:defRPr/>
            </a:pPr>
            <a:fld id="{D0DD0C53-6E73-4C32-AC2E-72C98C98F8CF}" type="slidenum">
              <a:rPr lang="zh-CN" altLang="en-US" smtClean="0"/>
              <a:pPr>
                <a:defRPr/>
              </a:pPr>
              <a:t>8</a:t>
            </a:fld>
            <a:endParaRPr lang="zh-CN" altLang="en-US"/>
          </a:p>
        </p:txBody>
      </p:sp>
    </p:spTree>
    <p:extLst>
      <p:ext uri="{BB962C8B-B14F-4D97-AF65-F5344CB8AC3E}">
        <p14:creationId xmlns:p14="http://schemas.microsoft.com/office/powerpoint/2010/main" val="840130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And, we also perform the preliminary safety analysis for the COOL blanket.</a:t>
            </a:r>
          </a:p>
          <a:p>
            <a:r>
              <a:rPr lang="en-US" altLang="zh-CN" dirty="0"/>
              <a:t>First, we develop the safety model by Relap5. the physical properties and heat transfer equations have been implemented in Relap5.</a:t>
            </a:r>
            <a:r>
              <a:rPr lang="zh-CN" altLang="en-US" dirty="0"/>
              <a:t> </a:t>
            </a:r>
            <a:r>
              <a:rPr lang="en-US" altLang="zh-CN" dirty="0"/>
              <a:t>And,</a:t>
            </a:r>
            <a:r>
              <a:rPr lang="zh-CN" altLang="en-US" dirty="0"/>
              <a:t> </a:t>
            </a:r>
            <a:r>
              <a:rPr lang="en-US" altLang="zh-CN" dirty="0"/>
              <a:t>the model were verified by comparison with results from </a:t>
            </a:r>
            <a:r>
              <a:rPr lang="en-US" altLang="zh-CN" dirty="0" err="1"/>
              <a:t>litertures</a:t>
            </a:r>
            <a:r>
              <a:rPr lang="en-US" altLang="zh-CN" dirty="0"/>
              <a:t>. </a:t>
            </a:r>
          </a:p>
          <a:p>
            <a:r>
              <a:rPr lang="en-US" altLang="zh-CN" dirty="0"/>
              <a:t>This is the safety model and results for the outboard segment. The left figures show the coolant system and blanket structure </a:t>
            </a:r>
            <a:r>
              <a:rPr lang="en-US" altLang="zh-CN" dirty="0" err="1"/>
              <a:t>nodalization</a:t>
            </a:r>
            <a:r>
              <a:rPr lang="en-US" altLang="zh-CN" dirty="0"/>
              <a:t>. And, the nuclear heat and the FW heat flux have been considered as the input.</a:t>
            </a:r>
          </a:p>
          <a:p>
            <a:r>
              <a:rPr lang="en-US" altLang="zh-CN" dirty="0"/>
              <a:t>As it can be seen from the right figures, we can see overheating is possible during the Loss of Flow Accident of the SCO2 and </a:t>
            </a:r>
            <a:r>
              <a:rPr lang="en-US" altLang="zh-CN" dirty="0" err="1"/>
              <a:t>PbLI</a:t>
            </a:r>
            <a:r>
              <a:rPr lang="en-US" altLang="zh-CN" dirty="0"/>
              <a:t> coolant system.</a:t>
            </a:r>
            <a:r>
              <a:rPr lang="zh-CN" altLang="en-US" dirty="0"/>
              <a:t> </a:t>
            </a:r>
            <a:r>
              <a:rPr lang="en-US" altLang="zh-CN" dirty="0"/>
              <a:t>So</a:t>
            </a:r>
            <a:r>
              <a:rPr lang="zh-CN" altLang="en-US" dirty="0"/>
              <a:t> </a:t>
            </a:r>
            <a:r>
              <a:rPr lang="en-US" altLang="zh-CN" dirty="0"/>
              <a:t>in</a:t>
            </a:r>
            <a:r>
              <a:rPr lang="zh-CN" altLang="en-US" dirty="0"/>
              <a:t> </a:t>
            </a:r>
            <a:r>
              <a:rPr lang="en-US" altLang="zh-CN" dirty="0"/>
              <a:t>this case, it is necessary to start FPTS (Fusion Power Transport System) to shut down the fusion reactor and recover the coolant flow rate in time to mitigate LOFA.</a:t>
            </a:r>
          </a:p>
          <a:p>
            <a:endParaRPr lang="zh-CN" altLang="en-US" dirty="0"/>
          </a:p>
        </p:txBody>
      </p:sp>
      <p:sp>
        <p:nvSpPr>
          <p:cNvPr id="4" name="灯片编号占位符 3"/>
          <p:cNvSpPr>
            <a:spLocks noGrp="1"/>
          </p:cNvSpPr>
          <p:nvPr>
            <p:ph type="sldNum" sz="quarter" idx="5"/>
          </p:nvPr>
        </p:nvSpPr>
        <p:spPr/>
        <p:txBody>
          <a:bodyPr/>
          <a:lstStyle/>
          <a:p>
            <a:pPr>
              <a:defRPr/>
            </a:pPr>
            <a:fld id="{D0DD0C53-6E73-4C32-AC2E-72C98C98F8CF}" type="slidenum">
              <a:rPr lang="zh-CN" altLang="en-US" smtClean="0"/>
              <a:pPr>
                <a:defRPr/>
              </a:pPr>
              <a:t>9</a:t>
            </a:fld>
            <a:endParaRPr lang="zh-CN" altLang="en-US"/>
          </a:p>
        </p:txBody>
      </p:sp>
    </p:spTree>
    <p:extLst>
      <p:ext uri="{BB962C8B-B14F-4D97-AF65-F5344CB8AC3E}">
        <p14:creationId xmlns:p14="http://schemas.microsoft.com/office/powerpoint/2010/main" val="18990891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474997" y="1122363"/>
            <a:ext cx="11242006" cy="2387600"/>
          </a:xfrm>
        </p:spPr>
        <p:txBody>
          <a:bodyPr anchor="ctr"/>
          <a:lstStyle>
            <a:lvl1pPr algn="ctr">
              <a:lnSpc>
                <a:spcPct val="100000"/>
              </a:lnSpc>
              <a:defRPr sz="6000">
                <a:solidFill>
                  <a:srgbClr val="FF0000"/>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474997" y="3602038"/>
            <a:ext cx="11242006" cy="1655762"/>
          </a:xfrm>
        </p:spPr>
        <p:txBody>
          <a:bodyPr>
            <a:normAutofit/>
          </a:bodyPr>
          <a:lstStyle>
            <a:lvl1pPr marL="0" indent="0" algn="ctr">
              <a:buNone/>
              <a:defRPr sz="2800">
                <a:solidFill>
                  <a:srgbClr val="0000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6" name="Slide Number Placeholder 5"/>
          <p:cNvSpPr>
            <a:spLocks noGrp="1"/>
          </p:cNvSpPr>
          <p:nvPr>
            <p:ph type="sldNum" sz="quarter" idx="12"/>
          </p:nvPr>
        </p:nvSpPr>
        <p:spPr/>
        <p:txBody>
          <a:bodyPr/>
          <a:lstStyle/>
          <a:p>
            <a:pPr>
              <a:defRPr/>
            </a:pPr>
            <a:fld id="{2CBCE576-E967-4150-ADBD-4A8FF2805D25}" type="slidenum">
              <a:rPr lang="zh-CN" altLang="en-US" smtClean="0"/>
              <a:pPr>
                <a:defRPr/>
              </a:pPr>
              <a:t>‹Nr.›</a:t>
            </a:fld>
            <a:endParaRPr lang="zh-CN" altLang="en-US"/>
          </a:p>
        </p:txBody>
      </p:sp>
      <p:grpSp>
        <p:nvGrpSpPr>
          <p:cNvPr id="14" name="组合 13"/>
          <p:cNvGrpSpPr/>
          <p:nvPr userDrawn="1"/>
        </p:nvGrpSpPr>
        <p:grpSpPr>
          <a:xfrm>
            <a:off x="0" y="-54086"/>
            <a:ext cx="12186000" cy="760237"/>
            <a:chOff x="0" y="-54086"/>
            <a:chExt cx="12186000" cy="760237"/>
          </a:xfrm>
        </p:grpSpPr>
        <p:sp>
          <p:nvSpPr>
            <p:cNvPr id="13" name="矩形 12"/>
            <p:cNvSpPr/>
            <p:nvPr userDrawn="1"/>
          </p:nvSpPr>
          <p:spPr>
            <a:xfrm>
              <a:off x="0" y="-54086"/>
              <a:ext cx="12186000" cy="75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6107289" y="188032"/>
              <a:ext cx="5940000" cy="288000"/>
            </a:xfrm>
            <a:prstGeom prst="rect">
              <a:avLst/>
            </a:prstGeom>
            <a:gradFill flip="none" rotWithShape="1">
              <a:gsLst>
                <a:gs pos="0">
                  <a:schemeClr val="accent1">
                    <a:lumMod val="75000"/>
                  </a:schemeClr>
                </a:gs>
                <a:gs pos="77968">
                  <a:srgbClr val="BED7EE"/>
                </a:gs>
                <a:gs pos="22000">
                  <a:srgbClr val="8DB9E2"/>
                </a:gs>
                <a:gs pos="66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167289" y="188033"/>
              <a:ext cx="5940000" cy="288000"/>
            </a:xfrm>
            <a:prstGeom prst="rect">
              <a:avLst/>
            </a:prstGeom>
            <a:gradFill flip="none" rotWithShape="1">
              <a:gsLst>
                <a:gs pos="0">
                  <a:schemeClr val="accent1">
                    <a:lumMod val="75000"/>
                  </a:schemeClr>
                </a:gs>
                <a:gs pos="77968">
                  <a:srgbClr val="BED7EE"/>
                </a:gs>
                <a:gs pos="22000">
                  <a:srgbClr val="8DB9E2"/>
                </a:gs>
                <a:gs pos="66000">
                  <a:schemeClr val="accent1">
                    <a:lumMod val="45000"/>
                    <a:lumOff val="55000"/>
                  </a:schemeClr>
                </a:gs>
                <a:gs pos="100000">
                  <a:schemeClr val="accent1">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userDrawn="1"/>
          </p:nvSpPr>
          <p:spPr>
            <a:xfrm>
              <a:off x="5396355" y="39644"/>
              <a:ext cx="1394934" cy="584775"/>
            </a:xfrm>
            <a:prstGeom prst="rect">
              <a:avLst/>
            </a:prstGeom>
            <a:noFill/>
          </p:spPr>
          <p:txBody>
            <a:bodyPr wrap="none" rtlCol="0">
              <a:spAutoFit/>
            </a:bodyPr>
            <a:lstStyle/>
            <a:p>
              <a:r>
                <a:rPr lang="en-US" altLang="zh-CN" sz="3200" i="1">
                  <a:solidFill>
                    <a:srgbClr val="0033CC"/>
                  </a:solidFill>
                  <a:latin typeface="Arial" panose="020B0604020202020204" pitchFamily="34" charset="0"/>
                  <a:cs typeface="Arial" panose="020B0604020202020204" pitchFamily="34" charset="0"/>
                </a:rPr>
                <a:t>ASIPP</a:t>
              </a:r>
              <a:endParaRPr lang="zh-CN" altLang="en-US" sz="3200" i="1">
                <a:solidFill>
                  <a:srgbClr val="0033CC"/>
                </a:solidFill>
                <a:latin typeface="Arial" panose="020B0604020202020204" pitchFamily="34" charset="0"/>
                <a:cs typeface="Arial" panose="020B0604020202020204" pitchFamily="34" charset="0"/>
              </a:endParaRPr>
            </a:p>
          </p:txBody>
        </p:sp>
        <p:pic>
          <p:nvPicPr>
            <p:cNvPr id="12"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330" y="-49849"/>
              <a:ext cx="911781" cy="7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95439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74997" y="795644"/>
            <a:ext cx="11242870" cy="538131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6" name="Slide Number Placeholder 5"/>
          <p:cNvSpPr>
            <a:spLocks noGrp="1"/>
          </p:cNvSpPr>
          <p:nvPr>
            <p:ph type="sldNum" sz="quarter" idx="12"/>
          </p:nvPr>
        </p:nvSpPr>
        <p:spPr/>
        <p:txBody>
          <a:bodyPr/>
          <a:lstStyle/>
          <a:p>
            <a:pPr>
              <a:defRPr/>
            </a:pPr>
            <a:fld id="{27892EF7-30A2-4806-BAB7-155A5ECE3209}" type="slidenum">
              <a:rPr lang="zh-CN" altLang="en-US" smtClean="0"/>
              <a:pPr>
                <a:defRPr/>
              </a:pPr>
              <a:t>‹Nr.›</a:t>
            </a:fld>
            <a:endParaRPr lang="zh-CN" altLang="en-US"/>
          </a:p>
        </p:txBody>
      </p:sp>
      <p:grpSp>
        <p:nvGrpSpPr>
          <p:cNvPr id="14" name="组合 13"/>
          <p:cNvGrpSpPr/>
          <p:nvPr userDrawn="1"/>
        </p:nvGrpSpPr>
        <p:grpSpPr>
          <a:xfrm>
            <a:off x="0" y="-54086"/>
            <a:ext cx="12186000" cy="760237"/>
            <a:chOff x="0" y="-54086"/>
            <a:chExt cx="12186000" cy="760237"/>
          </a:xfrm>
        </p:grpSpPr>
        <p:sp>
          <p:nvSpPr>
            <p:cNvPr id="15" name="矩形 14"/>
            <p:cNvSpPr/>
            <p:nvPr userDrawn="1"/>
          </p:nvSpPr>
          <p:spPr>
            <a:xfrm>
              <a:off x="0" y="-54086"/>
              <a:ext cx="12186000" cy="75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6107289" y="188032"/>
              <a:ext cx="5940000" cy="288000"/>
            </a:xfrm>
            <a:prstGeom prst="rect">
              <a:avLst/>
            </a:prstGeom>
            <a:gradFill flip="none" rotWithShape="1">
              <a:gsLst>
                <a:gs pos="0">
                  <a:schemeClr val="accent1">
                    <a:lumMod val="75000"/>
                  </a:schemeClr>
                </a:gs>
                <a:gs pos="77968">
                  <a:srgbClr val="BED7EE"/>
                </a:gs>
                <a:gs pos="22000">
                  <a:srgbClr val="8DB9E2"/>
                </a:gs>
                <a:gs pos="66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nvSpPr>
          <p:spPr>
            <a:xfrm>
              <a:off x="167289" y="188033"/>
              <a:ext cx="5940000" cy="288000"/>
            </a:xfrm>
            <a:prstGeom prst="rect">
              <a:avLst/>
            </a:prstGeom>
            <a:gradFill flip="none" rotWithShape="1">
              <a:gsLst>
                <a:gs pos="0">
                  <a:schemeClr val="accent1">
                    <a:lumMod val="75000"/>
                  </a:schemeClr>
                </a:gs>
                <a:gs pos="77968">
                  <a:srgbClr val="BED7EE"/>
                </a:gs>
                <a:gs pos="22000">
                  <a:srgbClr val="8DB9E2"/>
                </a:gs>
                <a:gs pos="66000">
                  <a:schemeClr val="accent1">
                    <a:lumMod val="45000"/>
                    <a:lumOff val="55000"/>
                  </a:schemeClr>
                </a:gs>
                <a:gs pos="100000">
                  <a:schemeClr val="accent1">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userDrawn="1"/>
          </p:nvSpPr>
          <p:spPr>
            <a:xfrm>
              <a:off x="5396355" y="39644"/>
              <a:ext cx="1394934" cy="584775"/>
            </a:xfrm>
            <a:prstGeom prst="rect">
              <a:avLst/>
            </a:prstGeom>
            <a:noFill/>
          </p:spPr>
          <p:txBody>
            <a:bodyPr wrap="none" rtlCol="0">
              <a:spAutoFit/>
            </a:bodyPr>
            <a:lstStyle/>
            <a:p>
              <a:r>
                <a:rPr lang="en-US" altLang="zh-CN" sz="3200" i="1">
                  <a:solidFill>
                    <a:srgbClr val="0033CC"/>
                  </a:solidFill>
                  <a:latin typeface="Arial" panose="020B0604020202020204" pitchFamily="34" charset="0"/>
                  <a:cs typeface="Arial" panose="020B0604020202020204" pitchFamily="34" charset="0"/>
                </a:rPr>
                <a:t>ASIPP</a:t>
              </a:r>
              <a:endParaRPr lang="zh-CN" altLang="en-US" sz="3200" i="1">
                <a:solidFill>
                  <a:srgbClr val="0033CC"/>
                </a:solidFill>
                <a:latin typeface="Arial" panose="020B0604020202020204" pitchFamily="34" charset="0"/>
                <a:cs typeface="Arial" panose="020B0604020202020204" pitchFamily="34" charset="0"/>
              </a:endParaRPr>
            </a:p>
          </p:txBody>
        </p:sp>
        <p:pic>
          <p:nvPicPr>
            <p:cNvPr id="19"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330" y="-49849"/>
              <a:ext cx="911781" cy="7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13519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835377"/>
            <a:ext cx="2992967" cy="5341585"/>
          </a:xfrm>
        </p:spPr>
        <p:txBody>
          <a:bodyPr vert="eaVert"/>
          <a:lstStyle>
            <a:lvl1pPr>
              <a:defRPr>
                <a:solidFill>
                  <a:srgbClr val="FF0000"/>
                </a:solidFill>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4997" y="835377"/>
            <a:ext cx="8097503" cy="5341586"/>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6" name="Slide Number Placeholder 5"/>
          <p:cNvSpPr>
            <a:spLocks noGrp="1"/>
          </p:cNvSpPr>
          <p:nvPr>
            <p:ph type="sldNum" sz="quarter" idx="12"/>
          </p:nvPr>
        </p:nvSpPr>
        <p:spPr/>
        <p:txBody>
          <a:bodyPr/>
          <a:lstStyle/>
          <a:p>
            <a:pPr>
              <a:defRPr/>
            </a:pPr>
            <a:fld id="{680739DD-4542-4DFB-9C62-CBAB7C57DF5E}" type="slidenum">
              <a:rPr lang="zh-CN" altLang="en-US" smtClean="0"/>
              <a:pPr>
                <a:defRPr/>
              </a:pPr>
              <a:t>‹Nr.›</a:t>
            </a:fld>
            <a:endParaRPr lang="zh-CN" altLang="en-US"/>
          </a:p>
        </p:txBody>
      </p:sp>
    </p:spTree>
    <p:extLst>
      <p:ext uri="{BB962C8B-B14F-4D97-AF65-F5344CB8AC3E}">
        <p14:creationId xmlns:p14="http://schemas.microsoft.com/office/powerpoint/2010/main" val="2904580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F98E2B77-88D6-4997-ACEB-2DCF60A5D3D0}" type="slidenum">
              <a:rPr lang="zh-CN" altLang="en-US"/>
              <a:pPr>
                <a:defRPr/>
              </a:pPr>
              <a:t>‹Nr.›</a:t>
            </a:fld>
            <a:endParaRPr lang="zh-CN" altLang="en-US"/>
          </a:p>
        </p:txBody>
      </p:sp>
      <p:sp>
        <p:nvSpPr>
          <p:cNvPr id="6" name="Content Placeholder 2"/>
          <p:cNvSpPr>
            <a:spLocks noGrp="1"/>
          </p:cNvSpPr>
          <p:nvPr>
            <p:ph idx="1" hasCustomPrompt="1"/>
          </p:nvPr>
        </p:nvSpPr>
        <p:spPr>
          <a:xfrm>
            <a:off x="474997" y="850302"/>
            <a:ext cx="11242870" cy="5396674"/>
          </a:xfrm>
        </p:spPr>
        <p:txBody>
          <a:bodyPr/>
          <a:lstStyle>
            <a:lvl1pPr marL="0" indent="0" algn="ctr">
              <a:lnSpc>
                <a:spcPct val="120000"/>
              </a:lnSpc>
              <a:buFont typeface="Wingdings" panose="05000000000000000000" pitchFamily="2" charset="2"/>
              <a:buNone/>
              <a:defRPr sz="3200"/>
            </a:lvl1pPr>
            <a:lvl2pPr marL="685800" indent="-228600">
              <a:lnSpc>
                <a:spcPct val="120000"/>
              </a:lnSpc>
              <a:buFont typeface="Wingdings" panose="05000000000000000000" pitchFamily="2" charset="2"/>
              <a:buChar char="Ø"/>
              <a:defRPr sz="2800" b="1">
                <a:solidFill>
                  <a:srgbClr val="002060"/>
                </a:solidFill>
              </a:defRPr>
            </a:lvl2pPr>
            <a:lvl3pPr>
              <a:lnSpc>
                <a:spcPct val="120000"/>
              </a:lnSpc>
              <a:defRPr sz="2400" b="1">
                <a:solidFill>
                  <a:srgbClr val="0000FF"/>
                </a:solidFill>
              </a:defRPr>
            </a:lvl3pPr>
            <a:lvl4pPr>
              <a:lnSpc>
                <a:spcPct val="120000"/>
              </a:lnSpc>
              <a:defRPr sz="2000" b="1">
                <a:solidFill>
                  <a:srgbClr val="002060"/>
                </a:solidFill>
              </a:defRPr>
            </a:lvl4pPr>
            <a:lvl5pPr>
              <a:lnSpc>
                <a:spcPct val="120000"/>
              </a:lnSpc>
              <a:defRPr sz="1600" b="1">
                <a:solidFill>
                  <a:srgbClr val="002060"/>
                </a:solidFill>
              </a:defRPr>
            </a:lvl5pPr>
          </a:lstStyle>
          <a:p>
            <a:pPr lvl="0"/>
            <a:r>
              <a:rPr lang="zh-CN" altLang="en-US"/>
              <a:t>单击此处编辑母版文本样式</a:t>
            </a:r>
          </a:p>
        </p:txBody>
      </p:sp>
      <p:grpSp>
        <p:nvGrpSpPr>
          <p:cNvPr id="7" name="组合 6"/>
          <p:cNvGrpSpPr/>
          <p:nvPr userDrawn="1"/>
        </p:nvGrpSpPr>
        <p:grpSpPr>
          <a:xfrm>
            <a:off x="0" y="-54086"/>
            <a:ext cx="12186000" cy="760237"/>
            <a:chOff x="0" y="-54086"/>
            <a:chExt cx="12186000" cy="760237"/>
          </a:xfrm>
        </p:grpSpPr>
        <p:sp>
          <p:nvSpPr>
            <p:cNvPr id="8" name="矩形 7"/>
            <p:cNvSpPr/>
            <p:nvPr userDrawn="1"/>
          </p:nvSpPr>
          <p:spPr>
            <a:xfrm>
              <a:off x="0" y="-54086"/>
              <a:ext cx="12186000" cy="75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6107289" y="188032"/>
              <a:ext cx="5940000" cy="288000"/>
            </a:xfrm>
            <a:prstGeom prst="rect">
              <a:avLst/>
            </a:prstGeom>
            <a:gradFill flip="none" rotWithShape="1">
              <a:gsLst>
                <a:gs pos="0">
                  <a:schemeClr val="accent1">
                    <a:lumMod val="75000"/>
                  </a:schemeClr>
                </a:gs>
                <a:gs pos="77968">
                  <a:srgbClr val="BED7EE"/>
                </a:gs>
                <a:gs pos="22000">
                  <a:srgbClr val="8DB9E2"/>
                </a:gs>
                <a:gs pos="66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167289" y="188033"/>
              <a:ext cx="5940000" cy="288000"/>
            </a:xfrm>
            <a:prstGeom prst="rect">
              <a:avLst/>
            </a:prstGeom>
            <a:gradFill flip="none" rotWithShape="1">
              <a:gsLst>
                <a:gs pos="0">
                  <a:schemeClr val="accent1">
                    <a:lumMod val="75000"/>
                  </a:schemeClr>
                </a:gs>
                <a:gs pos="77968">
                  <a:srgbClr val="BED7EE"/>
                </a:gs>
                <a:gs pos="22000">
                  <a:srgbClr val="8DB9E2"/>
                </a:gs>
                <a:gs pos="66000">
                  <a:schemeClr val="accent1">
                    <a:lumMod val="45000"/>
                    <a:lumOff val="55000"/>
                  </a:schemeClr>
                </a:gs>
                <a:gs pos="100000">
                  <a:schemeClr val="accent1">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userDrawn="1"/>
          </p:nvSpPr>
          <p:spPr>
            <a:xfrm>
              <a:off x="5396355" y="39644"/>
              <a:ext cx="1394934" cy="584775"/>
            </a:xfrm>
            <a:prstGeom prst="rect">
              <a:avLst/>
            </a:prstGeom>
            <a:noFill/>
          </p:spPr>
          <p:txBody>
            <a:bodyPr wrap="none" rtlCol="0">
              <a:spAutoFit/>
            </a:bodyPr>
            <a:lstStyle/>
            <a:p>
              <a:r>
                <a:rPr lang="en-US" altLang="zh-CN" sz="3200" i="1">
                  <a:solidFill>
                    <a:srgbClr val="0033CC"/>
                  </a:solidFill>
                  <a:latin typeface="Arial" panose="020B0604020202020204" pitchFamily="34" charset="0"/>
                  <a:cs typeface="Arial" panose="020B0604020202020204" pitchFamily="34" charset="0"/>
                </a:rPr>
                <a:t>ASIPP</a:t>
              </a:r>
              <a:endParaRPr lang="zh-CN" altLang="en-US" sz="3200" i="1">
                <a:solidFill>
                  <a:srgbClr val="0033CC"/>
                </a:solidFill>
                <a:latin typeface="Arial" panose="020B0604020202020204" pitchFamily="34" charset="0"/>
                <a:cs typeface="Arial" panose="020B0604020202020204" pitchFamily="34" charset="0"/>
              </a:endParaRPr>
            </a:p>
          </p:txBody>
        </p:sp>
        <p:pic>
          <p:nvPicPr>
            <p:cNvPr id="12"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330" y="-49849"/>
              <a:ext cx="911781" cy="7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04676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6" name="Slide Number Placeholder 5"/>
          <p:cNvSpPr>
            <a:spLocks noGrp="1"/>
          </p:cNvSpPr>
          <p:nvPr>
            <p:ph type="sldNum" sz="quarter" idx="12"/>
          </p:nvPr>
        </p:nvSpPr>
        <p:spPr/>
        <p:txBody>
          <a:bodyPr/>
          <a:lstStyle/>
          <a:p>
            <a:pPr>
              <a:defRPr/>
            </a:pPr>
            <a:fld id="{2EE6453B-3B9F-4A11-A49C-F08C55479899}" type="slidenum">
              <a:rPr lang="zh-CN" altLang="en-US" smtClean="0"/>
              <a:pPr>
                <a:defRPr/>
              </a:pPr>
              <a:t>‹Nr.›</a:t>
            </a:fld>
            <a:endParaRPr lang="zh-CN" altLang="en-US"/>
          </a:p>
        </p:txBody>
      </p:sp>
    </p:spTree>
    <p:extLst>
      <p:ext uri="{BB962C8B-B14F-4D97-AF65-F5344CB8AC3E}">
        <p14:creationId xmlns:p14="http://schemas.microsoft.com/office/powerpoint/2010/main" val="3023282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74997" y="948270"/>
            <a:ext cx="11242006" cy="3614206"/>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474997" y="4589463"/>
            <a:ext cx="1124200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6" name="Slide Number Placeholder 5"/>
          <p:cNvSpPr>
            <a:spLocks noGrp="1"/>
          </p:cNvSpPr>
          <p:nvPr>
            <p:ph type="sldNum" sz="quarter" idx="12"/>
          </p:nvPr>
        </p:nvSpPr>
        <p:spPr/>
        <p:txBody>
          <a:bodyPr/>
          <a:lstStyle/>
          <a:p>
            <a:pPr>
              <a:defRPr/>
            </a:pPr>
            <a:fld id="{50A48FA7-1EC7-4581-8D6A-A27D434F9609}" type="slidenum">
              <a:rPr lang="zh-CN" altLang="en-US" smtClean="0"/>
              <a:pPr>
                <a:defRPr/>
              </a:pPr>
              <a:t>‹Nr.›</a:t>
            </a:fld>
            <a:endParaRPr lang="zh-CN" altLang="en-US"/>
          </a:p>
        </p:txBody>
      </p:sp>
      <p:grpSp>
        <p:nvGrpSpPr>
          <p:cNvPr id="8" name="组合 7"/>
          <p:cNvGrpSpPr/>
          <p:nvPr userDrawn="1"/>
        </p:nvGrpSpPr>
        <p:grpSpPr>
          <a:xfrm>
            <a:off x="0" y="-54086"/>
            <a:ext cx="12186000" cy="760237"/>
            <a:chOff x="0" y="-54086"/>
            <a:chExt cx="12186000" cy="760237"/>
          </a:xfrm>
        </p:grpSpPr>
        <p:sp>
          <p:nvSpPr>
            <p:cNvPr id="9" name="矩形 8"/>
            <p:cNvSpPr/>
            <p:nvPr userDrawn="1"/>
          </p:nvSpPr>
          <p:spPr>
            <a:xfrm>
              <a:off x="0" y="-54086"/>
              <a:ext cx="12186000" cy="75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6107289" y="188032"/>
              <a:ext cx="5940000" cy="288000"/>
            </a:xfrm>
            <a:prstGeom prst="rect">
              <a:avLst/>
            </a:prstGeom>
            <a:gradFill flip="none" rotWithShape="1">
              <a:gsLst>
                <a:gs pos="0">
                  <a:schemeClr val="accent1">
                    <a:lumMod val="75000"/>
                  </a:schemeClr>
                </a:gs>
                <a:gs pos="77968">
                  <a:srgbClr val="BED7EE"/>
                </a:gs>
                <a:gs pos="22000">
                  <a:srgbClr val="8DB9E2"/>
                </a:gs>
                <a:gs pos="66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167289" y="188033"/>
              <a:ext cx="5940000" cy="288000"/>
            </a:xfrm>
            <a:prstGeom prst="rect">
              <a:avLst/>
            </a:prstGeom>
            <a:gradFill flip="none" rotWithShape="1">
              <a:gsLst>
                <a:gs pos="0">
                  <a:schemeClr val="accent1">
                    <a:lumMod val="75000"/>
                  </a:schemeClr>
                </a:gs>
                <a:gs pos="77968">
                  <a:srgbClr val="BED7EE"/>
                </a:gs>
                <a:gs pos="22000">
                  <a:srgbClr val="8DB9E2"/>
                </a:gs>
                <a:gs pos="66000">
                  <a:schemeClr val="accent1">
                    <a:lumMod val="45000"/>
                    <a:lumOff val="55000"/>
                  </a:schemeClr>
                </a:gs>
                <a:gs pos="100000">
                  <a:schemeClr val="accent1">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5396355" y="39644"/>
              <a:ext cx="1394934" cy="584775"/>
            </a:xfrm>
            <a:prstGeom prst="rect">
              <a:avLst/>
            </a:prstGeom>
            <a:noFill/>
          </p:spPr>
          <p:txBody>
            <a:bodyPr wrap="none" rtlCol="0">
              <a:spAutoFit/>
            </a:bodyPr>
            <a:lstStyle/>
            <a:p>
              <a:r>
                <a:rPr lang="en-US" altLang="zh-CN" sz="3200" i="1">
                  <a:solidFill>
                    <a:srgbClr val="0033CC"/>
                  </a:solidFill>
                  <a:latin typeface="Arial" panose="020B0604020202020204" pitchFamily="34" charset="0"/>
                  <a:cs typeface="Arial" panose="020B0604020202020204" pitchFamily="34" charset="0"/>
                </a:rPr>
                <a:t>ASIPP</a:t>
              </a:r>
              <a:endParaRPr lang="zh-CN" altLang="en-US" sz="3200" i="1">
                <a:solidFill>
                  <a:srgbClr val="0033CC"/>
                </a:solidFill>
                <a:latin typeface="Arial" panose="020B0604020202020204" pitchFamily="34" charset="0"/>
                <a:cs typeface="Arial" panose="020B0604020202020204" pitchFamily="34" charset="0"/>
              </a:endParaRPr>
            </a:p>
          </p:txBody>
        </p:sp>
        <p:pic>
          <p:nvPicPr>
            <p:cNvPr id="13"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330" y="-49849"/>
              <a:ext cx="911781" cy="7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13760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4997" y="677334"/>
            <a:ext cx="5544803" cy="549962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199" y="677334"/>
            <a:ext cx="5545667" cy="549962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Slide Number Placeholder 6"/>
          <p:cNvSpPr>
            <a:spLocks noGrp="1"/>
          </p:cNvSpPr>
          <p:nvPr>
            <p:ph type="sldNum" sz="quarter" idx="12"/>
          </p:nvPr>
        </p:nvSpPr>
        <p:spPr/>
        <p:txBody>
          <a:bodyPr/>
          <a:lstStyle/>
          <a:p>
            <a:pPr>
              <a:defRPr/>
            </a:pPr>
            <a:fld id="{533F7ADF-6CB3-429E-B632-527570421F1C}" type="slidenum">
              <a:rPr lang="zh-CN" altLang="en-US" smtClean="0"/>
              <a:pPr>
                <a:defRPr/>
              </a:pPr>
              <a:t>‹Nr.›</a:t>
            </a:fld>
            <a:endParaRPr lang="zh-CN" altLang="en-US"/>
          </a:p>
        </p:txBody>
      </p:sp>
    </p:spTree>
    <p:extLst>
      <p:ext uri="{BB962C8B-B14F-4D97-AF65-F5344CB8AC3E}">
        <p14:creationId xmlns:p14="http://schemas.microsoft.com/office/powerpoint/2010/main" val="881036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91821" y="-22578"/>
            <a:ext cx="11300179" cy="687739"/>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4997" y="687740"/>
            <a:ext cx="553792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474997" y="1678339"/>
            <a:ext cx="5522579" cy="451132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687740"/>
            <a:ext cx="554566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199" y="1678339"/>
            <a:ext cx="5545667" cy="451132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9" name="Slide Number Placeholder 8"/>
          <p:cNvSpPr>
            <a:spLocks noGrp="1"/>
          </p:cNvSpPr>
          <p:nvPr>
            <p:ph type="sldNum" sz="quarter" idx="12"/>
          </p:nvPr>
        </p:nvSpPr>
        <p:spPr/>
        <p:txBody>
          <a:bodyPr/>
          <a:lstStyle/>
          <a:p>
            <a:pPr>
              <a:defRPr/>
            </a:pPr>
            <a:fld id="{680739DD-4542-4DFB-9C62-CBAB7C57DF5E}" type="slidenum">
              <a:rPr lang="zh-CN" altLang="en-US" smtClean="0"/>
              <a:pPr>
                <a:defRPr/>
              </a:pPr>
              <a:t>‹Nr.›</a:t>
            </a:fld>
            <a:endParaRPr lang="zh-CN" altLang="en-US"/>
          </a:p>
        </p:txBody>
      </p:sp>
    </p:spTree>
    <p:extLst>
      <p:ext uri="{BB962C8B-B14F-4D97-AF65-F5344CB8AC3E}">
        <p14:creationId xmlns:p14="http://schemas.microsoft.com/office/powerpoint/2010/main" val="2123129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5" name="Slide Number Placeholder 4"/>
          <p:cNvSpPr>
            <a:spLocks noGrp="1"/>
          </p:cNvSpPr>
          <p:nvPr>
            <p:ph type="sldNum" sz="quarter" idx="12"/>
          </p:nvPr>
        </p:nvSpPr>
        <p:spPr/>
        <p:txBody>
          <a:bodyPr/>
          <a:lstStyle/>
          <a:p>
            <a:pPr>
              <a:defRPr/>
            </a:pPr>
            <a:fld id="{02811D16-649F-4D1A-BCCA-054189BFD2F5}" type="slidenum">
              <a:rPr lang="zh-CN" altLang="en-US" smtClean="0"/>
              <a:pPr>
                <a:defRPr/>
              </a:pPr>
              <a:t>‹Nr.›</a:t>
            </a:fld>
            <a:endParaRPr lang="zh-CN" altLang="en-US"/>
          </a:p>
        </p:txBody>
      </p:sp>
    </p:spTree>
    <p:extLst>
      <p:ext uri="{BB962C8B-B14F-4D97-AF65-F5344CB8AC3E}">
        <p14:creationId xmlns:p14="http://schemas.microsoft.com/office/powerpoint/2010/main" val="55588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80739DD-4542-4DFB-9C62-CBAB7C57DF5E}" type="slidenum">
              <a:rPr lang="zh-CN" altLang="en-US" smtClean="0"/>
              <a:pPr>
                <a:defRPr/>
              </a:pPr>
              <a:t>‹Nr.›</a:t>
            </a:fld>
            <a:endParaRPr lang="zh-CN" altLang="en-US"/>
          </a:p>
        </p:txBody>
      </p:sp>
    </p:spTree>
    <p:extLst>
      <p:ext uri="{BB962C8B-B14F-4D97-AF65-F5344CB8AC3E}">
        <p14:creationId xmlns:p14="http://schemas.microsoft.com/office/powerpoint/2010/main" val="981114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4997" y="795645"/>
            <a:ext cx="4297029" cy="1031637"/>
          </a:xfrm>
        </p:spPr>
        <p:txBody>
          <a:bodyPr anchor="b"/>
          <a:lstStyle>
            <a:lvl1pPr>
              <a:defRPr sz="3200">
                <a:solidFill>
                  <a:srgbClr val="FF0000"/>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5183187" y="795645"/>
            <a:ext cx="6534679" cy="506540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474997" y="1916777"/>
            <a:ext cx="4297029" cy="3952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7" name="Slide Number Placeholder 6"/>
          <p:cNvSpPr>
            <a:spLocks noGrp="1"/>
          </p:cNvSpPr>
          <p:nvPr>
            <p:ph type="sldNum" sz="quarter" idx="12"/>
          </p:nvPr>
        </p:nvSpPr>
        <p:spPr/>
        <p:txBody>
          <a:bodyPr/>
          <a:lstStyle/>
          <a:p>
            <a:pPr>
              <a:defRPr/>
            </a:pPr>
            <a:fld id="{5649B3BC-5A6B-443D-AEF4-F1E6F8F0F5F8}" type="slidenum">
              <a:rPr lang="zh-CN" altLang="en-US" smtClean="0"/>
              <a:pPr>
                <a:defRPr/>
              </a:pPr>
              <a:t>‹Nr.›</a:t>
            </a:fld>
            <a:endParaRPr lang="zh-CN" altLang="en-US"/>
          </a:p>
        </p:txBody>
      </p:sp>
      <p:grpSp>
        <p:nvGrpSpPr>
          <p:cNvPr id="9" name="组合 8"/>
          <p:cNvGrpSpPr/>
          <p:nvPr userDrawn="1"/>
        </p:nvGrpSpPr>
        <p:grpSpPr>
          <a:xfrm>
            <a:off x="0" y="-54086"/>
            <a:ext cx="12186000" cy="760237"/>
            <a:chOff x="0" y="-54086"/>
            <a:chExt cx="12186000" cy="760237"/>
          </a:xfrm>
        </p:grpSpPr>
        <p:sp>
          <p:nvSpPr>
            <p:cNvPr id="10" name="矩形 9"/>
            <p:cNvSpPr/>
            <p:nvPr userDrawn="1"/>
          </p:nvSpPr>
          <p:spPr>
            <a:xfrm>
              <a:off x="0" y="-54086"/>
              <a:ext cx="12186000" cy="75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6107289" y="188032"/>
              <a:ext cx="5940000" cy="288000"/>
            </a:xfrm>
            <a:prstGeom prst="rect">
              <a:avLst/>
            </a:prstGeom>
            <a:gradFill flip="none" rotWithShape="1">
              <a:gsLst>
                <a:gs pos="0">
                  <a:schemeClr val="accent1">
                    <a:lumMod val="75000"/>
                  </a:schemeClr>
                </a:gs>
                <a:gs pos="77968">
                  <a:srgbClr val="BED7EE"/>
                </a:gs>
                <a:gs pos="22000">
                  <a:srgbClr val="8DB9E2"/>
                </a:gs>
                <a:gs pos="66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167289" y="188033"/>
              <a:ext cx="5940000" cy="288000"/>
            </a:xfrm>
            <a:prstGeom prst="rect">
              <a:avLst/>
            </a:prstGeom>
            <a:gradFill flip="none" rotWithShape="1">
              <a:gsLst>
                <a:gs pos="0">
                  <a:schemeClr val="accent1">
                    <a:lumMod val="75000"/>
                  </a:schemeClr>
                </a:gs>
                <a:gs pos="77968">
                  <a:srgbClr val="BED7EE"/>
                </a:gs>
                <a:gs pos="22000">
                  <a:srgbClr val="8DB9E2"/>
                </a:gs>
                <a:gs pos="66000">
                  <a:schemeClr val="accent1">
                    <a:lumMod val="45000"/>
                    <a:lumOff val="55000"/>
                  </a:schemeClr>
                </a:gs>
                <a:gs pos="100000">
                  <a:schemeClr val="accent1">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userDrawn="1"/>
          </p:nvSpPr>
          <p:spPr>
            <a:xfrm>
              <a:off x="5396355" y="39644"/>
              <a:ext cx="1394934" cy="584775"/>
            </a:xfrm>
            <a:prstGeom prst="rect">
              <a:avLst/>
            </a:prstGeom>
            <a:noFill/>
          </p:spPr>
          <p:txBody>
            <a:bodyPr wrap="none" rtlCol="0">
              <a:spAutoFit/>
            </a:bodyPr>
            <a:lstStyle/>
            <a:p>
              <a:r>
                <a:rPr lang="en-US" altLang="zh-CN" sz="3200" i="1">
                  <a:solidFill>
                    <a:srgbClr val="0033CC"/>
                  </a:solidFill>
                  <a:latin typeface="Arial" panose="020B0604020202020204" pitchFamily="34" charset="0"/>
                  <a:cs typeface="Arial" panose="020B0604020202020204" pitchFamily="34" charset="0"/>
                </a:rPr>
                <a:t>ASIPP</a:t>
              </a:r>
              <a:endParaRPr lang="zh-CN" altLang="en-US" sz="3200" i="1">
                <a:solidFill>
                  <a:srgbClr val="0033CC"/>
                </a:solidFill>
                <a:latin typeface="Arial" panose="020B0604020202020204" pitchFamily="34" charset="0"/>
                <a:cs typeface="Arial" panose="020B0604020202020204" pitchFamily="34" charset="0"/>
              </a:endParaRPr>
            </a:p>
          </p:txBody>
        </p:sp>
        <p:pic>
          <p:nvPicPr>
            <p:cNvPr id="14"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330" y="-49849"/>
              <a:ext cx="911781" cy="7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33520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4997" y="850301"/>
            <a:ext cx="4297029" cy="976981"/>
          </a:xfrm>
        </p:spPr>
        <p:txBody>
          <a:bodyPr anchor="b"/>
          <a:lstStyle>
            <a:lvl1pPr>
              <a:defRPr sz="3200">
                <a:solidFill>
                  <a:srgbClr val="FF0000"/>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7" y="850301"/>
            <a:ext cx="6534679" cy="501074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a:p>
        </p:txBody>
      </p:sp>
      <p:sp>
        <p:nvSpPr>
          <p:cNvPr id="4" name="Text Placeholder 3"/>
          <p:cNvSpPr>
            <a:spLocks noGrp="1"/>
          </p:cNvSpPr>
          <p:nvPr>
            <p:ph type="body" sz="half" idx="2"/>
          </p:nvPr>
        </p:nvSpPr>
        <p:spPr>
          <a:xfrm>
            <a:off x="474997" y="1894114"/>
            <a:ext cx="4297029" cy="39748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7" name="Slide Number Placeholder 6"/>
          <p:cNvSpPr>
            <a:spLocks noGrp="1"/>
          </p:cNvSpPr>
          <p:nvPr>
            <p:ph type="sldNum" sz="quarter" idx="12"/>
          </p:nvPr>
        </p:nvSpPr>
        <p:spPr/>
        <p:txBody>
          <a:bodyPr/>
          <a:lstStyle/>
          <a:p>
            <a:pPr>
              <a:defRPr/>
            </a:pPr>
            <a:fld id="{86FED147-8AD4-4216-AB38-03113E8226B6}" type="slidenum">
              <a:rPr lang="zh-CN" altLang="en-US" smtClean="0"/>
              <a:pPr>
                <a:defRPr/>
              </a:pPr>
              <a:t>‹Nr.›</a:t>
            </a:fld>
            <a:endParaRPr lang="zh-CN" altLang="en-US"/>
          </a:p>
        </p:txBody>
      </p:sp>
      <p:grpSp>
        <p:nvGrpSpPr>
          <p:cNvPr id="9" name="组合 8"/>
          <p:cNvGrpSpPr/>
          <p:nvPr userDrawn="1"/>
        </p:nvGrpSpPr>
        <p:grpSpPr>
          <a:xfrm>
            <a:off x="0" y="-54086"/>
            <a:ext cx="12186000" cy="760237"/>
            <a:chOff x="0" y="-54086"/>
            <a:chExt cx="12186000" cy="760237"/>
          </a:xfrm>
        </p:grpSpPr>
        <p:sp>
          <p:nvSpPr>
            <p:cNvPr id="10" name="矩形 9"/>
            <p:cNvSpPr/>
            <p:nvPr userDrawn="1"/>
          </p:nvSpPr>
          <p:spPr>
            <a:xfrm>
              <a:off x="0" y="-54086"/>
              <a:ext cx="12186000" cy="75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6107289" y="188032"/>
              <a:ext cx="5940000" cy="288000"/>
            </a:xfrm>
            <a:prstGeom prst="rect">
              <a:avLst/>
            </a:prstGeom>
            <a:gradFill flip="none" rotWithShape="1">
              <a:gsLst>
                <a:gs pos="0">
                  <a:schemeClr val="accent1">
                    <a:lumMod val="75000"/>
                  </a:schemeClr>
                </a:gs>
                <a:gs pos="77968">
                  <a:srgbClr val="BED7EE"/>
                </a:gs>
                <a:gs pos="22000">
                  <a:srgbClr val="8DB9E2"/>
                </a:gs>
                <a:gs pos="66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167289" y="188033"/>
              <a:ext cx="5940000" cy="288000"/>
            </a:xfrm>
            <a:prstGeom prst="rect">
              <a:avLst/>
            </a:prstGeom>
            <a:gradFill flip="none" rotWithShape="1">
              <a:gsLst>
                <a:gs pos="0">
                  <a:schemeClr val="accent1">
                    <a:lumMod val="75000"/>
                  </a:schemeClr>
                </a:gs>
                <a:gs pos="77968">
                  <a:srgbClr val="BED7EE"/>
                </a:gs>
                <a:gs pos="22000">
                  <a:srgbClr val="8DB9E2"/>
                </a:gs>
                <a:gs pos="66000">
                  <a:schemeClr val="accent1">
                    <a:lumMod val="45000"/>
                    <a:lumOff val="55000"/>
                  </a:schemeClr>
                </a:gs>
                <a:gs pos="100000">
                  <a:schemeClr val="accent1">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userDrawn="1"/>
          </p:nvSpPr>
          <p:spPr>
            <a:xfrm>
              <a:off x="5396355" y="39644"/>
              <a:ext cx="1394934" cy="584775"/>
            </a:xfrm>
            <a:prstGeom prst="rect">
              <a:avLst/>
            </a:prstGeom>
            <a:noFill/>
          </p:spPr>
          <p:txBody>
            <a:bodyPr wrap="none" rtlCol="0">
              <a:spAutoFit/>
            </a:bodyPr>
            <a:lstStyle/>
            <a:p>
              <a:r>
                <a:rPr lang="en-US" altLang="zh-CN" sz="3200" i="1">
                  <a:solidFill>
                    <a:srgbClr val="0033CC"/>
                  </a:solidFill>
                  <a:latin typeface="Arial" panose="020B0604020202020204" pitchFamily="34" charset="0"/>
                  <a:cs typeface="Arial" panose="020B0604020202020204" pitchFamily="34" charset="0"/>
                </a:rPr>
                <a:t>ASIPP</a:t>
              </a:r>
              <a:endParaRPr lang="zh-CN" altLang="en-US" sz="3200" i="1">
                <a:solidFill>
                  <a:srgbClr val="0033CC"/>
                </a:solidFill>
                <a:latin typeface="Arial" panose="020B0604020202020204" pitchFamily="34" charset="0"/>
                <a:cs typeface="Arial" panose="020B0604020202020204" pitchFamily="34" charset="0"/>
              </a:endParaRPr>
            </a:p>
          </p:txBody>
        </p:sp>
        <p:pic>
          <p:nvPicPr>
            <p:cNvPr id="14"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330" y="-49849"/>
              <a:ext cx="911781" cy="7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5877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4997" y="700590"/>
            <a:ext cx="11242006" cy="5472633"/>
          </a:xfrm>
          <a:prstGeom prst="rect">
            <a:avLst/>
          </a:prstGeom>
        </p:spPr>
        <p:txBody>
          <a:bodyPr vert="horz" lIns="91440" tIns="45720" rIns="91440" bIns="45720" rtlCol="0">
            <a:no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6" name="Slide Number Placeholder 5"/>
          <p:cNvSpPr>
            <a:spLocks noGrp="1"/>
          </p:cNvSpPr>
          <p:nvPr>
            <p:ph type="sldNum" sz="quarter" idx="4"/>
          </p:nvPr>
        </p:nvSpPr>
        <p:spPr>
          <a:xfrm>
            <a:off x="8973803" y="6333924"/>
            <a:ext cx="27432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pPr>
              <a:defRPr/>
            </a:pPr>
            <a:fld id="{680739DD-4542-4DFB-9C62-CBAB7C57DF5E}" type="slidenum">
              <a:rPr lang="zh-CN" altLang="en-US" smtClean="0"/>
              <a:pPr>
                <a:defRPr/>
              </a:pPr>
              <a:t>‹Nr.›</a:t>
            </a:fld>
            <a:endParaRPr lang="zh-CN" altLang="en-US"/>
          </a:p>
        </p:txBody>
      </p:sp>
      <p:sp>
        <p:nvSpPr>
          <p:cNvPr id="7" name="Rectangle 2"/>
          <p:cNvSpPr>
            <a:spLocks noChangeArrowheads="1"/>
          </p:cNvSpPr>
          <p:nvPr userDrawn="1"/>
        </p:nvSpPr>
        <p:spPr bwMode="auto">
          <a:xfrm rot="10800000">
            <a:off x="0" y="-42667"/>
            <a:ext cx="12192000" cy="720000"/>
          </a:xfrm>
          <a:prstGeom prst="rect">
            <a:avLst/>
          </a:prstGeom>
          <a:solidFill>
            <a:schemeClr val="accent5">
              <a:lumMod val="75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endParaRPr lang="zh-CN" altLang="zh-CN" sz="4800">
              <a:solidFill>
                <a:srgbClr val="002060"/>
              </a:solidFill>
              <a:latin typeface="Times New Roman" panose="02020603050405020304" pitchFamily="18" charset="0"/>
              <a:cs typeface="Times New Roman" panose="02020603050405020304" pitchFamily="18" charset="0"/>
            </a:endParaRPr>
          </a:p>
        </p:txBody>
      </p:sp>
      <p:pic>
        <p:nvPicPr>
          <p:cNvPr id="8" name="图片 1"/>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1667"/>
            <a:ext cx="890072" cy="73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890072" y="-60665"/>
            <a:ext cx="11301928" cy="737999"/>
          </a:xfrm>
          <a:prstGeom prst="rect">
            <a:avLst/>
          </a:prstGeom>
        </p:spPr>
        <p:txBody>
          <a:bodyPr vert="horz" lIns="91440" tIns="45720" rIns="91440" bIns="45720" rtlCol="0" anchor="ctr">
            <a:noAutofit/>
          </a:bodyPr>
          <a:lstStyle/>
          <a:p>
            <a:r>
              <a:rPr lang="zh-CN" altLang="en-US"/>
              <a:t>单击此处编辑母版标题样式</a:t>
            </a:r>
            <a:endParaRPr lang="en-US" dirty="0"/>
          </a:p>
        </p:txBody>
      </p:sp>
    </p:spTree>
    <p:extLst>
      <p:ext uri="{BB962C8B-B14F-4D97-AF65-F5344CB8AC3E}">
        <p14:creationId xmlns:p14="http://schemas.microsoft.com/office/powerpoint/2010/main" val="1528053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lvl1pPr algn="l" defTabSz="914400" rtl="0" eaLnBrk="1" latinLnBrk="0" hangingPunct="1">
        <a:lnSpc>
          <a:spcPct val="100000"/>
        </a:lnSpc>
        <a:spcBef>
          <a:spcPct val="0"/>
        </a:spcBef>
        <a:buNone/>
        <a:defRPr sz="4400" b="1" kern="1200" baseline="0">
          <a:solidFill>
            <a:schemeClr val="bg1"/>
          </a:solidFill>
          <a:latin typeface="Calibri" panose="020F0502020204030204" pitchFamily="34" charset="0"/>
          <a:ea typeface="黑体" panose="02010609060101010101" pitchFamily="49" charset="-122"/>
          <a:cs typeface="Arial" panose="020B0604020202020204" pitchFamily="34" charset="0"/>
        </a:defRPr>
      </a:lvl1pPr>
    </p:titleStyle>
    <p:bodyStyle>
      <a:lvl1pPr marL="228600" indent="-228600" algn="l" defTabSz="914400" rtl="0" eaLnBrk="1" latinLnBrk="0" hangingPunct="1">
        <a:lnSpc>
          <a:spcPct val="100000"/>
        </a:lnSpc>
        <a:spcBef>
          <a:spcPts val="600"/>
        </a:spcBef>
        <a:buFont typeface="Wingdings" panose="05000000000000000000" pitchFamily="2" charset="2"/>
        <a:buChar char="Ø"/>
        <a:defRPr sz="2800" b="1" kern="1200" baseline="0">
          <a:solidFill>
            <a:srgbClr val="FF0000"/>
          </a:solidFill>
          <a:latin typeface="Calibri" panose="020F0502020204030204" pitchFamily="34"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b="1" kern="1200" baseline="0">
          <a:solidFill>
            <a:schemeClr val="tx1"/>
          </a:solidFill>
          <a:latin typeface="Arial" panose="020B0604020202020204" pitchFamily="34" charset="0"/>
          <a:ea typeface="等线" panose="02010600030101010101" pitchFamily="2"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b="1" kern="1200" baseline="0">
          <a:solidFill>
            <a:schemeClr val="tx1"/>
          </a:solidFill>
          <a:latin typeface="Times New Roman" panose="02020603050405020304" pitchFamily="18" charset="0"/>
          <a:ea typeface="宋体" panose="02010600030101010101" pitchFamily="2"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3.xml"/><Relationship Id="rId7" Type="http://schemas.openxmlformats.org/officeDocument/2006/relationships/image" Target="../media/image39.jpeg"/><Relationship Id="rId12" Type="http://schemas.openxmlformats.org/officeDocument/2006/relationships/image" Target="../media/image44.tif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8.png"/><Relationship Id="rId11" Type="http://schemas.openxmlformats.org/officeDocument/2006/relationships/image" Target="../media/image43.tiff"/><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4.png"/><Relationship Id="rId9" Type="http://schemas.openxmlformats.org/officeDocument/2006/relationships/image" Target="../media/image41.tiff"/></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image" Target="../media/image52.jpeg"/><Relationship Id="rId26" Type="http://schemas.openxmlformats.org/officeDocument/2006/relationships/image" Target="../media/image60.GIF"/><Relationship Id="rId3" Type="http://schemas.openxmlformats.org/officeDocument/2006/relationships/tags" Target="../tags/tag4.xml"/><Relationship Id="rId21" Type="http://schemas.openxmlformats.org/officeDocument/2006/relationships/image" Target="../media/image55.jpe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51.jpeg"/><Relationship Id="rId25" Type="http://schemas.openxmlformats.org/officeDocument/2006/relationships/image" Target="../media/image59.jpeg"/><Relationship Id="rId33" Type="http://schemas.openxmlformats.org/officeDocument/2006/relationships/image" Target="../media/image67.png"/><Relationship Id="rId2" Type="http://schemas.openxmlformats.org/officeDocument/2006/relationships/tags" Target="../tags/tag3.xml"/><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58.png"/><Relationship Id="rId32" Type="http://schemas.openxmlformats.org/officeDocument/2006/relationships/image" Target="../media/image66.png"/><Relationship Id="rId5" Type="http://schemas.openxmlformats.org/officeDocument/2006/relationships/tags" Target="../tags/tag6.xml"/><Relationship Id="rId15" Type="http://schemas.openxmlformats.org/officeDocument/2006/relationships/slideLayout" Target="../slideLayouts/slideLayout2.xml"/><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tags" Target="../tags/tag11.xml"/><Relationship Id="rId19" Type="http://schemas.openxmlformats.org/officeDocument/2006/relationships/image" Target="../media/image53.jpeg"/><Relationship Id="rId31" Type="http://schemas.openxmlformats.org/officeDocument/2006/relationships/image" Target="../media/image65.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8" Type="http://schemas.openxmlformats.org/officeDocument/2006/relationships/tags" Target="../tags/tag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emf"/><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9026" y="1802755"/>
            <a:ext cx="11946835" cy="1456174"/>
          </a:xfrm>
        </p:spPr>
        <p:txBody>
          <a:bodyPr anchor="ctr"/>
          <a:lstStyle/>
          <a:p>
            <a:r>
              <a:rPr lang="en-US" altLang="zh-CN" sz="4400" dirty="0">
                <a:latin typeface="+mn-lt"/>
              </a:rPr>
              <a:t>Development of COOL blanket technology in ASIPP</a:t>
            </a:r>
            <a:endParaRPr lang="zh-CN" altLang="en-US" sz="4400" b="1" dirty="0">
              <a:latin typeface="+mn-lt"/>
            </a:endParaRPr>
          </a:p>
        </p:txBody>
      </p:sp>
      <p:sp>
        <p:nvSpPr>
          <p:cNvPr id="6" name="TextBox 5"/>
          <p:cNvSpPr txBox="1"/>
          <p:nvPr/>
        </p:nvSpPr>
        <p:spPr>
          <a:xfrm>
            <a:off x="327991" y="3429000"/>
            <a:ext cx="11529392" cy="1318181"/>
          </a:xfrm>
          <a:prstGeom prst="rect">
            <a:avLst/>
          </a:prstGeom>
          <a:noFill/>
        </p:spPr>
        <p:txBody>
          <a:bodyPr wrap="square" rtlCol="0">
            <a:spAutoFit/>
          </a:bodyPr>
          <a:lstStyle/>
          <a:p>
            <a:pPr algn="ctr">
              <a:lnSpc>
                <a:spcPct val="150000"/>
              </a:lnSpc>
            </a:pPr>
            <a:r>
              <a:rPr lang="en-US" altLang="zh-CN" sz="2800" b="1" dirty="0">
                <a:solidFill>
                  <a:srgbClr val="0000FF"/>
                </a:solidFill>
              </a:rPr>
              <a:t>Lei Chen</a:t>
            </a:r>
            <a:endParaRPr lang="en-US" altLang="zh-CN" sz="2800" b="1" baseline="30000" dirty="0">
              <a:solidFill>
                <a:srgbClr val="0000FF"/>
              </a:solidFill>
            </a:endParaRPr>
          </a:p>
          <a:p>
            <a:pPr algn="ctr">
              <a:lnSpc>
                <a:spcPct val="150000"/>
              </a:lnSpc>
            </a:pPr>
            <a:r>
              <a:rPr lang="en-US" altLang="zh-CN" sz="2800" b="1" dirty="0">
                <a:solidFill>
                  <a:srgbClr val="0000FF"/>
                </a:solidFill>
                <a:ea typeface="黑体" panose="02010609060101010101" pitchFamily="49" charset="-122"/>
                <a:cs typeface="Times New Roman" panose="02020603050405020304" pitchFamily="18" charset="0"/>
              </a:rPr>
              <a:t>On behalf of blanket team in ASIPP</a:t>
            </a:r>
          </a:p>
        </p:txBody>
      </p:sp>
      <p:sp>
        <p:nvSpPr>
          <p:cNvPr id="7" name="矩形 6"/>
          <p:cNvSpPr/>
          <p:nvPr/>
        </p:nvSpPr>
        <p:spPr>
          <a:xfrm>
            <a:off x="3943350" y="5376876"/>
            <a:ext cx="4298677" cy="646331"/>
          </a:xfrm>
          <a:prstGeom prst="rect">
            <a:avLst/>
          </a:prstGeom>
        </p:spPr>
        <p:txBody>
          <a:bodyPr wrap="none">
            <a:spAutoFit/>
          </a:bodyPr>
          <a:lstStyle/>
          <a:p>
            <a:pPr algn="ctr"/>
            <a:r>
              <a:rPr lang="en-US" altLang="zh-CN" b="1" dirty="0">
                <a:solidFill>
                  <a:srgbClr val="0000FF"/>
                </a:solidFill>
              </a:rPr>
              <a:t>Topic: </a:t>
            </a:r>
            <a:r>
              <a:rPr lang="en-US" altLang="zh-CN" b="1" dirty="0"/>
              <a:t>Breeding Blanket</a:t>
            </a:r>
          </a:p>
          <a:p>
            <a:pPr algn="ctr"/>
            <a:r>
              <a:rPr lang="en-US" altLang="zh-CN" b="1" dirty="0"/>
              <a:t>KIT, Karlsruhe</a:t>
            </a:r>
            <a:r>
              <a:rPr lang="es-ES" altLang="zh-CN" b="1" dirty="0"/>
              <a:t>, </a:t>
            </a:r>
            <a:r>
              <a:rPr lang="en-US" altLang="zh-CN" b="1" dirty="0"/>
              <a:t>Germany, 19-21 </a:t>
            </a:r>
            <a:r>
              <a:rPr lang="en-US" altLang="zh-CN" b="1" dirty="0" smtClean="0"/>
              <a:t>March </a:t>
            </a:r>
            <a:r>
              <a:rPr lang="en-US" altLang="zh-CN" b="1" dirty="0"/>
              <a:t>2024</a:t>
            </a:r>
            <a:endParaRPr lang="zh-CN" altLang="zh-CN" b="1" dirty="0"/>
          </a:p>
        </p:txBody>
      </p:sp>
      <p:sp>
        <p:nvSpPr>
          <p:cNvPr id="8" name="矩形 7"/>
          <p:cNvSpPr/>
          <p:nvPr/>
        </p:nvSpPr>
        <p:spPr>
          <a:xfrm>
            <a:off x="233635" y="1058246"/>
            <a:ext cx="11774556" cy="954107"/>
          </a:xfrm>
          <a:prstGeom prst="rect">
            <a:avLst/>
          </a:prstGeom>
        </p:spPr>
        <p:txBody>
          <a:bodyPr wrap="square">
            <a:spAutoFit/>
          </a:bodyPr>
          <a:lstStyle/>
          <a:p>
            <a:pPr algn="ctr">
              <a:spcAft>
                <a:spcPts val="0"/>
              </a:spcAft>
            </a:pPr>
            <a:r>
              <a:rPr lang="en-US" altLang="zh-CN" sz="2800" b="1">
                <a:solidFill>
                  <a:srgbClr val="0000FF"/>
                </a:solidFill>
                <a:latin typeface="+mn-lt"/>
              </a:rPr>
              <a:t>EU – China collaboration on CFETR and EU-DEMO Reactor Design</a:t>
            </a:r>
          </a:p>
          <a:p>
            <a:pPr algn="ctr">
              <a:spcAft>
                <a:spcPts val="0"/>
              </a:spcAft>
            </a:pPr>
            <a:r>
              <a:rPr lang="en-US" altLang="zh-CN" sz="2800" b="1">
                <a:solidFill>
                  <a:srgbClr val="0000FF"/>
                </a:solidFill>
                <a:latin typeface="+mn-lt"/>
              </a:rPr>
              <a:t>4th Technical Exchange Meeting</a:t>
            </a:r>
            <a:endParaRPr lang="zh-CN" altLang="zh-CN" sz="2800" b="1" dirty="0">
              <a:solidFill>
                <a:srgbClr val="0000FF"/>
              </a:solidFill>
              <a:latin typeface="+mn-lt"/>
            </a:endParaRPr>
          </a:p>
        </p:txBody>
      </p:sp>
    </p:spTree>
    <p:extLst>
      <p:ext uri="{BB962C8B-B14F-4D97-AF65-F5344CB8AC3E}">
        <p14:creationId xmlns:p14="http://schemas.microsoft.com/office/powerpoint/2010/main" val="2629148585"/>
      </p:ext>
    </p:extLst>
  </p:cSld>
  <p:clrMapOvr>
    <a:masterClrMapping/>
  </p:clrMapOvr>
  <mc:AlternateContent xmlns:mc="http://schemas.openxmlformats.org/markup-compatibility/2006" xmlns:p14="http://schemas.microsoft.com/office/powerpoint/2010/main">
    <mc:Choice Requires="p14">
      <p:transition spd="slow" p14:dur="2000" advTm="15283"/>
    </mc:Choice>
    <mc:Fallback xmlns="">
      <p:transition spd="slow" advTm="1528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nSpc>
                <a:spcPct val="120000"/>
              </a:lnSpc>
            </a:pPr>
            <a:r>
              <a:rPr lang="en-US" altLang="zh-CN" sz="3600">
                <a:ea typeface="黑体" panose="02010609060101010101" pitchFamily="49" charset="-122"/>
                <a:cs typeface="Calibri" panose="020F0502020204030204" pitchFamily="34" charset="0"/>
              </a:rPr>
              <a:t>BoP sheme 1</a:t>
            </a:r>
            <a:r>
              <a:rPr lang="en-US" altLang="zh-CN" sz="3600">
                <a:cs typeface="Calibri" panose="020F0502020204030204" pitchFamily="34" charset="0"/>
              </a:rPr>
              <a:t>: </a:t>
            </a:r>
            <a:r>
              <a:rPr lang="en-US" altLang="zh-CN" sz="3600">
                <a:ea typeface="黑体" panose="02010609060101010101" pitchFamily="49" charset="-122"/>
                <a:cs typeface="Calibri" panose="020F0502020204030204" pitchFamily="34" charset="0"/>
              </a:rPr>
              <a:t>PCS by S-CO</a:t>
            </a:r>
            <a:r>
              <a:rPr lang="en-US" altLang="zh-CN" sz="3600" baseline="-25000">
                <a:ea typeface="黑体" panose="02010609060101010101" pitchFamily="49" charset="-122"/>
                <a:cs typeface="Calibri" panose="020F0502020204030204" pitchFamily="34" charset="0"/>
              </a:rPr>
              <a:t>2</a:t>
            </a:r>
            <a:r>
              <a:rPr lang="en-US" altLang="zh-CN" sz="3600">
                <a:ea typeface="黑体" panose="02010609060101010101" pitchFamily="49" charset="-122"/>
                <a:cs typeface="Calibri" panose="020F0502020204030204" pitchFamily="34" charset="0"/>
              </a:rPr>
              <a:t> recompressing cycle </a:t>
            </a:r>
            <a:endParaRPr lang="en-US" altLang="zh-CN" sz="3600" dirty="0">
              <a:ea typeface="黑体" panose="02010609060101010101" pitchFamily="49" charset="-122"/>
              <a:cs typeface="Calibri" panose="020F0502020204030204" pitchFamily="34" charset="0"/>
            </a:endParaRPr>
          </a:p>
        </p:txBody>
      </p:sp>
      <p:sp>
        <p:nvSpPr>
          <p:cNvPr id="3" name="内容占位符 2"/>
          <p:cNvSpPr>
            <a:spLocks noGrp="1"/>
          </p:cNvSpPr>
          <p:nvPr>
            <p:ph idx="1"/>
          </p:nvPr>
        </p:nvSpPr>
        <p:spPr>
          <a:xfrm>
            <a:off x="415075" y="688458"/>
            <a:ext cx="11301928" cy="2551305"/>
          </a:xfrm>
        </p:spPr>
        <p:txBody>
          <a:bodyPr/>
          <a:lstStyle/>
          <a:p>
            <a:r>
              <a:rPr lang="en-US" altLang="zh-CN" sz="2400" dirty="0"/>
              <a:t>Preliminary conceptual design for Balance of Plant (</a:t>
            </a:r>
            <a:r>
              <a:rPr lang="en-US" altLang="zh-CN" sz="2400" dirty="0" err="1"/>
              <a:t>BoP</a:t>
            </a:r>
            <a:r>
              <a:rPr lang="en-US" altLang="zh-CN" sz="2400" dirty="0"/>
              <a:t>)</a:t>
            </a:r>
          </a:p>
          <a:p>
            <a:pPr lvl="1"/>
            <a:r>
              <a:rPr lang="en-US" altLang="zh-CN" sz="1600" dirty="0">
                <a:latin typeface="+mn-lt"/>
              </a:rPr>
              <a:t>BLK and Primary Heat Transfer System (PHTS): </a:t>
            </a:r>
            <a:r>
              <a:rPr lang="en-US" altLang="zh-CN" sz="1600" dirty="0">
                <a:solidFill>
                  <a:schemeClr val="tx1"/>
                </a:solidFill>
                <a:latin typeface="+mn-lt"/>
              </a:rPr>
              <a:t>preheated by S-CO</a:t>
            </a:r>
            <a:r>
              <a:rPr lang="en-US" altLang="zh-CN" sz="1600" baseline="-25000" dirty="0">
                <a:solidFill>
                  <a:schemeClr val="tx1"/>
                </a:solidFill>
                <a:latin typeface="+mn-lt"/>
              </a:rPr>
              <a:t>2</a:t>
            </a:r>
            <a:r>
              <a:rPr lang="en-US" altLang="zh-CN" sz="1600" dirty="0">
                <a:solidFill>
                  <a:schemeClr val="tx1"/>
                </a:solidFill>
                <a:latin typeface="+mn-lt"/>
              </a:rPr>
              <a:t> to ~400 ℃ and reheated by </a:t>
            </a:r>
            <a:r>
              <a:rPr lang="en-US" altLang="zh-CN" sz="1600" dirty="0" err="1">
                <a:solidFill>
                  <a:schemeClr val="tx1"/>
                </a:solidFill>
                <a:latin typeface="+mn-lt"/>
              </a:rPr>
              <a:t>PbLi</a:t>
            </a:r>
            <a:r>
              <a:rPr lang="en-US" altLang="zh-CN" sz="1600" dirty="0">
                <a:solidFill>
                  <a:schemeClr val="tx1"/>
                </a:solidFill>
                <a:latin typeface="+mn-lt"/>
              </a:rPr>
              <a:t> to 600-700 ℃</a:t>
            </a:r>
          </a:p>
          <a:p>
            <a:pPr lvl="1"/>
            <a:r>
              <a:rPr lang="en-US" altLang="zh-CN" sz="1600" dirty="0">
                <a:latin typeface="+mn-lt"/>
              </a:rPr>
              <a:t>Power Conversion System (PCS): </a:t>
            </a:r>
            <a:r>
              <a:rPr lang="en-US" altLang="zh-CN" sz="1600" dirty="0">
                <a:solidFill>
                  <a:schemeClr val="tx1"/>
                </a:solidFill>
                <a:latin typeface="+mn-lt"/>
              </a:rPr>
              <a:t>S-CO</a:t>
            </a:r>
            <a:r>
              <a:rPr lang="en-US" altLang="zh-CN" sz="1600" baseline="-25000" dirty="0">
                <a:solidFill>
                  <a:schemeClr val="tx1"/>
                </a:solidFill>
                <a:latin typeface="+mn-lt"/>
              </a:rPr>
              <a:t>2</a:t>
            </a:r>
            <a:r>
              <a:rPr lang="en-US" altLang="zh-CN" sz="1600" dirty="0">
                <a:solidFill>
                  <a:schemeClr val="tx1"/>
                </a:solidFill>
                <a:latin typeface="+mn-lt"/>
              </a:rPr>
              <a:t> recompressing cycle with turbine inlet conditions at 550-650 ℃, 25-30 MPa</a:t>
            </a:r>
          </a:p>
          <a:p>
            <a:r>
              <a:rPr lang="en-US" altLang="zh-CN" sz="2400" dirty="0"/>
              <a:t>Gross thermal efficiency: ~43%~48% </a:t>
            </a:r>
            <a:r>
              <a:rPr lang="en-US" altLang="zh-CN" sz="2400" dirty="0">
                <a:solidFill>
                  <a:srgbClr val="00B0F0"/>
                </a:solidFill>
              </a:rPr>
              <a:t>(without consideration heat loss in PHTS)</a:t>
            </a:r>
          </a:p>
          <a:p>
            <a:pPr lvl="1"/>
            <a:r>
              <a:rPr lang="en-US" altLang="zh-CN" sz="1600" dirty="0">
                <a:latin typeface="+mn-lt"/>
              </a:rPr>
              <a:t>High turbine inlet temp. and pressure is beneficial for high efficiency, but increases the S-CO</a:t>
            </a:r>
            <a:r>
              <a:rPr lang="en-US" altLang="zh-CN" sz="1600" baseline="-25000" dirty="0">
                <a:latin typeface="+mn-lt"/>
              </a:rPr>
              <a:t>2</a:t>
            </a:r>
            <a:r>
              <a:rPr lang="en-US" altLang="zh-CN" sz="1600" dirty="0">
                <a:latin typeface="+mn-lt"/>
              </a:rPr>
              <a:t> inlet temp. in BLK</a:t>
            </a:r>
          </a:p>
          <a:p>
            <a:pPr lvl="1"/>
            <a:r>
              <a:rPr lang="en-US" altLang="zh-CN" sz="1600" dirty="0">
                <a:latin typeface="+mn-lt"/>
              </a:rPr>
              <a:t>Recommended operation condition for PCS: turbine inlet condition fixed at 580 ℃ and 30 MPa, and thermal efficiency estimated as 45%. The necessary BLK S-CO</a:t>
            </a:r>
            <a:r>
              <a:rPr lang="en-US" altLang="zh-CN" sz="1600" baseline="-25000" dirty="0">
                <a:latin typeface="+mn-lt"/>
              </a:rPr>
              <a:t>2 </a:t>
            </a:r>
            <a:r>
              <a:rPr lang="en-US" altLang="zh-CN" sz="1600" dirty="0">
                <a:latin typeface="+mn-lt"/>
              </a:rPr>
              <a:t>inlet temp. is above 380 </a:t>
            </a:r>
            <a:r>
              <a:rPr lang="zh-CN" altLang="en-US" sz="1600" dirty="0">
                <a:latin typeface="+mn-lt"/>
              </a:rPr>
              <a:t>℃</a:t>
            </a:r>
            <a:r>
              <a:rPr lang="en-US" altLang="zh-CN" sz="1600" dirty="0">
                <a:latin typeface="+mn-lt"/>
              </a:rPr>
              <a:t>, and the necessary </a:t>
            </a:r>
            <a:r>
              <a:rPr lang="en-US" altLang="zh-CN" sz="1600" dirty="0" err="1">
                <a:latin typeface="+mn-lt"/>
              </a:rPr>
              <a:t>PbLi</a:t>
            </a:r>
            <a:r>
              <a:rPr lang="en-US" altLang="zh-CN" sz="1600" dirty="0">
                <a:latin typeface="+mn-lt"/>
              </a:rPr>
              <a:t> outlet temp. could be 600 </a:t>
            </a:r>
            <a:r>
              <a:rPr lang="zh-CN" altLang="en-US" sz="1600" dirty="0">
                <a:latin typeface="+mn-lt"/>
              </a:rPr>
              <a:t>℃</a:t>
            </a:r>
            <a:r>
              <a:rPr lang="en-US" altLang="zh-CN" sz="1600" dirty="0">
                <a:latin typeface="+mn-lt"/>
              </a:rPr>
              <a:t>.</a:t>
            </a:r>
            <a:endParaRPr lang="zh-CN" altLang="en-US" sz="1600" dirty="0">
              <a:latin typeface="+mn-lt"/>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10</a:t>
            </a:fld>
            <a:endParaRPr lang="zh-CN" altLang="en-US"/>
          </a:p>
        </p:txBody>
      </p:sp>
      <p:pic>
        <p:nvPicPr>
          <p:cNvPr id="5" name="图片 4">
            <a:extLst>
              <a:ext uri="{FF2B5EF4-FFF2-40B4-BE49-F238E27FC236}">
                <a16:creationId xmlns:a16="http://schemas.microsoft.com/office/drawing/2014/main" id="{5B72C6B7-D3B0-EC51-1D25-C63188AAFB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79" y="3163524"/>
            <a:ext cx="6613058" cy="3470697"/>
          </a:xfrm>
          <a:prstGeom prst="rect">
            <a:avLst/>
          </a:prstGeom>
          <a:noFill/>
        </p:spPr>
      </p:pic>
      <p:sp>
        <p:nvSpPr>
          <p:cNvPr id="7" name="矩形 6">
            <a:extLst>
              <a:ext uri="{FF2B5EF4-FFF2-40B4-BE49-F238E27FC236}">
                <a16:creationId xmlns:a16="http://schemas.microsoft.com/office/drawing/2014/main" id="{D80F0F22-FE6E-F100-35AD-ABF0B26C5E94}"/>
              </a:ext>
            </a:extLst>
          </p:cNvPr>
          <p:cNvSpPr/>
          <p:nvPr/>
        </p:nvSpPr>
        <p:spPr>
          <a:xfrm>
            <a:off x="1522968" y="3098697"/>
            <a:ext cx="1622612" cy="3600352"/>
          </a:xfrm>
          <a:prstGeom prst="rect">
            <a:avLst/>
          </a:prstGeom>
          <a:solidFill>
            <a:srgbClr val="FF3300">
              <a:alpha val="14902"/>
            </a:srgbClr>
          </a:solidFill>
          <a:ln w="19050">
            <a:solidFill>
              <a:srgbClr val="FF0000"/>
            </a:solidFill>
            <a:prstDash val="dash"/>
          </a:ln>
        </p:spPr>
        <p:style>
          <a:lnRef idx="2">
            <a:schemeClr val="dk1"/>
          </a:lnRef>
          <a:fillRef idx="1">
            <a:schemeClr val="lt1"/>
          </a:fillRef>
          <a:effectRef idx="0">
            <a:schemeClr val="dk1"/>
          </a:effectRef>
          <a:fontRef idx="minor">
            <a:schemeClr val="dk1"/>
          </a:fontRef>
        </p:style>
        <p:txBody>
          <a:bodyPr wrap="none" rtlCol="0" anchor="ctr">
            <a:spAutoFit/>
          </a:bodyPr>
          <a:lstStyle/>
          <a:p>
            <a:pPr algn="ctr"/>
            <a:endParaRPr lang="zh-CN" altLang="en-US" sz="1600" b="1">
              <a:solidFill>
                <a:srgbClr val="FF0000"/>
              </a:solidFill>
              <a:latin typeface="微软雅黑" panose="020B0503020204020204" pitchFamily="34" charset="-122"/>
              <a:ea typeface="微软雅黑" panose="020B0503020204020204" pitchFamily="34" charset="-122"/>
            </a:endParaRPr>
          </a:p>
        </p:txBody>
      </p:sp>
      <p:graphicFrame>
        <p:nvGraphicFramePr>
          <p:cNvPr id="8" name="表格 7">
            <a:extLst>
              <a:ext uri="{FF2B5EF4-FFF2-40B4-BE49-F238E27FC236}">
                <a16:creationId xmlns:a16="http://schemas.microsoft.com/office/drawing/2014/main" id="{61AD2018-56C6-71BC-C61B-12EC6447F8CE}"/>
              </a:ext>
            </a:extLst>
          </p:cNvPr>
          <p:cNvGraphicFramePr>
            <a:graphicFrameLocks noGrp="1"/>
          </p:cNvGraphicFramePr>
          <p:nvPr>
            <p:extLst>
              <p:ext uri="{D42A27DB-BD31-4B8C-83A1-F6EECF244321}">
                <p14:modId xmlns:p14="http://schemas.microsoft.com/office/powerpoint/2010/main" val="3050664276"/>
              </p:ext>
            </p:extLst>
          </p:nvPr>
        </p:nvGraphicFramePr>
        <p:xfrm>
          <a:off x="6758833" y="3373191"/>
          <a:ext cx="5337088" cy="3008698"/>
        </p:xfrm>
        <a:graphic>
          <a:graphicData uri="http://schemas.openxmlformats.org/drawingml/2006/table">
            <a:tbl>
              <a:tblPr firstRow="1" firstCol="1" bandRow="1">
                <a:tableStyleId>{5940675A-B579-460E-94D1-54222C63F5DA}</a:tableStyleId>
              </a:tblPr>
              <a:tblGrid>
                <a:gridCol w="810561">
                  <a:extLst>
                    <a:ext uri="{9D8B030D-6E8A-4147-A177-3AD203B41FA5}">
                      <a16:colId xmlns:a16="http://schemas.microsoft.com/office/drawing/2014/main" val="1430013211"/>
                    </a:ext>
                  </a:extLst>
                </a:gridCol>
                <a:gridCol w="1216798">
                  <a:extLst>
                    <a:ext uri="{9D8B030D-6E8A-4147-A177-3AD203B41FA5}">
                      <a16:colId xmlns:a16="http://schemas.microsoft.com/office/drawing/2014/main" val="3852644897"/>
                    </a:ext>
                  </a:extLst>
                </a:gridCol>
                <a:gridCol w="1361661">
                  <a:extLst>
                    <a:ext uri="{9D8B030D-6E8A-4147-A177-3AD203B41FA5}">
                      <a16:colId xmlns:a16="http://schemas.microsoft.com/office/drawing/2014/main" val="1219274962"/>
                    </a:ext>
                  </a:extLst>
                </a:gridCol>
                <a:gridCol w="1152938">
                  <a:extLst>
                    <a:ext uri="{9D8B030D-6E8A-4147-A177-3AD203B41FA5}">
                      <a16:colId xmlns:a16="http://schemas.microsoft.com/office/drawing/2014/main" val="3664263490"/>
                    </a:ext>
                  </a:extLst>
                </a:gridCol>
                <a:gridCol w="795130">
                  <a:extLst>
                    <a:ext uri="{9D8B030D-6E8A-4147-A177-3AD203B41FA5}">
                      <a16:colId xmlns:a16="http://schemas.microsoft.com/office/drawing/2014/main" val="3191483199"/>
                    </a:ext>
                  </a:extLst>
                </a:gridCol>
              </a:tblGrid>
              <a:tr h="626126">
                <a:tc>
                  <a:txBody>
                    <a:bodyPr/>
                    <a:lstStyle/>
                    <a:p>
                      <a:pPr indent="0" algn="just">
                        <a:lnSpc>
                          <a:spcPct val="150000"/>
                        </a:lnSpc>
                      </a:pPr>
                      <a:r>
                        <a:rPr lang="en-US" altLang="zh-CN" sz="1600" b="1">
                          <a:effectLst/>
                        </a:rPr>
                        <a:t>Cases</a:t>
                      </a:r>
                      <a:endParaRPr lang="zh-CN" sz="1600" b="1">
                        <a:effectLst/>
                        <a:latin typeface="+mn-lt"/>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50000"/>
                        </a:lnSpc>
                      </a:pPr>
                      <a:r>
                        <a:rPr lang="en-US" sz="1600" b="1">
                          <a:effectLst/>
                        </a:rPr>
                        <a:t>Turbine inlet </a:t>
                      </a:r>
                    </a:p>
                    <a:p>
                      <a:pPr indent="0" algn="ctr">
                        <a:lnSpc>
                          <a:spcPct val="150000"/>
                        </a:lnSpc>
                      </a:pPr>
                      <a:r>
                        <a:rPr lang="en-US" sz="1600" b="1">
                          <a:effectLst/>
                        </a:rPr>
                        <a:t> </a:t>
                      </a:r>
                      <a:r>
                        <a:rPr lang="en-US" altLang="zh-CN" sz="1600" b="1">
                          <a:effectLst/>
                        </a:rPr>
                        <a:t>T</a:t>
                      </a:r>
                      <a:r>
                        <a:rPr lang="en-US" sz="1600" b="1">
                          <a:effectLst/>
                        </a:rPr>
                        <a:t> / °C</a:t>
                      </a:r>
                      <a:endParaRPr lang="zh-CN" sz="1600" b="1">
                        <a:effectLst/>
                        <a:latin typeface="+mn-lt"/>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50000"/>
                        </a:lnSpc>
                      </a:pPr>
                      <a:r>
                        <a:rPr lang="en-US" sz="1600" b="1">
                          <a:effectLst/>
                        </a:rPr>
                        <a:t>Turbine inlet </a:t>
                      </a:r>
                    </a:p>
                    <a:p>
                      <a:pPr indent="0" algn="ctr">
                        <a:lnSpc>
                          <a:spcPct val="150000"/>
                        </a:lnSpc>
                      </a:pPr>
                      <a:r>
                        <a:rPr lang="en-US" altLang="zh-CN" sz="1600" b="1">
                          <a:effectLst/>
                        </a:rPr>
                        <a:t>P </a:t>
                      </a:r>
                      <a:r>
                        <a:rPr lang="en-US" sz="1600" b="1">
                          <a:effectLst/>
                        </a:rPr>
                        <a:t>/ MPa</a:t>
                      </a:r>
                      <a:endParaRPr lang="zh-CN" sz="1600" b="1">
                        <a:effectLst/>
                        <a:latin typeface="+mn-lt"/>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50000"/>
                        </a:lnSpc>
                      </a:pPr>
                      <a:r>
                        <a:rPr lang="en-US" altLang="zh-CN" sz="1600" b="1">
                          <a:effectLst/>
                        </a:rPr>
                        <a:t>BLK</a:t>
                      </a:r>
                      <a:r>
                        <a:rPr lang="en-US" sz="1600" b="1">
                          <a:effectLst/>
                        </a:rPr>
                        <a:t> </a:t>
                      </a:r>
                      <a:r>
                        <a:rPr lang="en-US" altLang="zh-CN" sz="1600" b="1">
                          <a:effectLst/>
                        </a:rPr>
                        <a:t>in</a:t>
                      </a:r>
                      <a:r>
                        <a:rPr lang="en-US" sz="1600" b="1">
                          <a:effectLst/>
                        </a:rPr>
                        <a:t>let </a:t>
                      </a:r>
                    </a:p>
                    <a:p>
                      <a:pPr indent="0" algn="ctr">
                        <a:lnSpc>
                          <a:spcPct val="150000"/>
                        </a:lnSpc>
                      </a:pPr>
                      <a:r>
                        <a:rPr lang="en-US" altLang="zh-CN" sz="1600" b="1">
                          <a:effectLst/>
                        </a:rPr>
                        <a:t>T</a:t>
                      </a:r>
                      <a:r>
                        <a:rPr lang="en-US" altLang="zh-CN" sz="1600" b="1" baseline="-25000">
                          <a:effectLst/>
                        </a:rPr>
                        <a:t>required</a:t>
                      </a:r>
                      <a:r>
                        <a:rPr lang="en-US" sz="1600" b="1">
                          <a:effectLst/>
                        </a:rPr>
                        <a:t> / °C</a:t>
                      </a:r>
                      <a:endParaRPr lang="zh-CN" sz="1600" b="1">
                        <a:effectLst/>
                        <a:latin typeface="+mn-lt"/>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50000"/>
                        </a:lnSpc>
                      </a:pPr>
                      <a:r>
                        <a:rPr lang="el-GR" sz="1600" b="1" i="1">
                          <a:effectLst/>
                        </a:rPr>
                        <a:t>η</a:t>
                      </a:r>
                      <a:r>
                        <a:rPr lang="en-US" altLang="zh-CN" sz="1600" b="1" baseline="-25000">
                          <a:effectLst/>
                        </a:rPr>
                        <a:t>gross</a:t>
                      </a:r>
                      <a:endParaRPr lang="zh-CN" sz="1600" b="1" baseline="-25000">
                        <a:effectLst/>
                        <a:latin typeface="+mn-lt"/>
                        <a:ea typeface="微软雅黑" panose="020B0503020204020204" pitchFamily="34" charset="-122"/>
                      </a:endParaRPr>
                    </a:p>
                  </a:txBody>
                  <a:tcPr marL="68580" marR="68580" marT="0" marB="0" anchor="ctr">
                    <a:solidFill>
                      <a:schemeClr val="bg1">
                        <a:lumMod val="85000"/>
                      </a:schemeClr>
                    </a:solidFill>
                  </a:tcPr>
                </a:tc>
                <a:extLst>
                  <a:ext uri="{0D108BD9-81ED-4DB2-BD59-A6C34878D82A}">
                    <a16:rowId xmlns:a16="http://schemas.microsoft.com/office/drawing/2014/main" val="219736167"/>
                  </a:ext>
                </a:extLst>
              </a:tr>
              <a:tr h="290185">
                <a:tc>
                  <a:txBody>
                    <a:bodyPr/>
                    <a:lstStyle/>
                    <a:p>
                      <a:pPr indent="0" algn="ctr">
                        <a:lnSpc>
                          <a:spcPct val="150000"/>
                        </a:lnSpc>
                      </a:pPr>
                      <a:r>
                        <a:rPr lang="en-US" sz="1400" b="1">
                          <a:effectLst/>
                        </a:rPr>
                        <a:t>1</a:t>
                      </a:r>
                      <a:endParaRPr lang="zh-CN" sz="1400" b="1">
                        <a:effectLst/>
                        <a:latin typeface="+mn-lt"/>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50000"/>
                        </a:lnSpc>
                      </a:pPr>
                      <a:r>
                        <a:rPr lang="en-US" sz="1400">
                          <a:effectLst/>
                        </a:rPr>
                        <a:t>650</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sz="1400">
                          <a:effectLst/>
                        </a:rPr>
                        <a:t>30</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altLang="zh-CN" sz="1400">
                          <a:effectLst/>
                          <a:latin typeface="+mn-lt"/>
                          <a:ea typeface="微软雅黑" panose="020B0503020204020204" pitchFamily="34" charset="-122"/>
                        </a:rPr>
                        <a:t>&gt;445</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sz="1400">
                          <a:effectLst/>
                        </a:rPr>
                        <a:t>48.4%</a:t>
                      </a:r>
                      <a:endParaRPr lang="zh-CN" sz="1400">
                        <a:effectLst/>
                        <a:latin typeface="+mn-lt"/>
                        <a:ea typeface="微软雅黑" panose="020B0503020204020204" pitchFamily="34" charset="-122"/>
                      </a:endParaRPr>
                    </a:p>
                  </a:txBody>
                  <a:tcPr marL="68580" marR="68580" marT="0" marB="0" anchor="ctr"/>
                </a:tc>
                <a:extLst>
                  <a:ext uri="{0D108BD9-81ED-4DB2-BD59-A6C34878D82A}">
                    <a16:rowId xmlns:a16="http://schemas.microsoft.com/office/drawing/2014/main" val="2578237533"/>
                  </a:ext>
                </a:extLst>
              </a:tr>
              <a:tr h="290185">
                <a:tc>
                  <a:txBody>
                    <a:bodyPr/>
                    <a:lstStyle/>
                    <a:p>
                      <a:pPr indent="0" algn="ctr">
                        <a:lnSpc>
                          <a:spcPct val="150000"/>
                        </a:lnSpc>
                      </a:pPr>
                      <a:r>
                        <a:rPr lang="en-US" altLang="zh-CN" sz="1400" b="1">
                          <a:effectLst/>
                        </a:rPr>
                        <a:t>2</a:t>
                      </a:r>
                      <a:endParaRPr lang="zh-CN" sz="1400" b="1">
                        <a:effectLst/>
                        <a:latin typeface="+mn-lt"/>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50000"/>
                        </a:lnSpc>
                      </a:pPr>
                      <a:r>
                        <a:rPr lang="en-US" altLang="zh-CN" sz="1400">
                          <a:effectLst/>
                        </a:rPr>
                        <a:t>650</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altLang="zh-CN" sz="1400">
                          <a:effectLst/>
                        </a:rPr>
                        <a:t>25</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altLang="zh-CN" sz="1400">
                          <a:effectLst/>
                          <a:latin typeface="+mn-lt"/>
                          <a:ea typeface="微软雅黑" panose="020B0503020204020204" pitchFamily="34" charset="-122"/>
                        </a:rPr>
                        <a:t>&gt;467</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altLang="zh-CN" sz="1400">
                          <a:effectLst/>
                          <a:latin typeface="+mn-lt"/>
                          <a:ea typeface="微软雅黑" panose="020B0503020204020204" pitchFamily="34" charset="-122"/>
                        </a:rPr>
                        <a:t>46.9%</a:t>
                      </a:r>
                      <a:endParaRPr lang="zh-CN" sz="1400">
                        <a:effectLst/>
                        <a:latin typeface="+mn-lt"/>
                        <a:ea typeface="微软雅黑" panose="020B0503020204020204" pitchFamily="34" charset="-122"/>
                      </a:endParaRPr>
                    </a:p>
                  </a:txBody>
                  <a:tcPr marL="68580" marR="68580" marT="0" marB="0" anchor="ctr"/>
                </a:tc>
                <a:extLst>
                  <a:ext uri="{0D108BD9-81ED-4DB2-BD59-A6C34878D82A}">
                    <a16:rowId xmlns:a16="http://schemas.microsoft.com/office/drawing/2014/main" val="1367531531"/>
                  </a:ext>
                </a:extLst>
              </a:tr>
              <a:tr h="290185">
                <a:tc>
                  <a:txBody>
                    <a:bodyPr/>
                    <a:lstStyle/>
                    <a:p>
                      <a:pPr indent="0" algn="ctr">
                        <a:lnSpc>
                          <a:spcPct val="150000"/>
                        </a:lnSpc>
                      </a:pPr>
                      <a:r>
                        <a:rPr lang="en-US" sz="1400" b="1">
                          <a:effectLst/>
                        </a:rPr>
                        <a:t>3</a:t>
                      </a:r>
                      <a:endParaRPr lang="zh-CN" sz="1400" b="1">
                        <a:effectLst/>
                        <a:latin typeface="+mn-lt"/>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50000"/>
                        </a:lnSpc>
                      </a:pPr>
                      <a:r>
                        <a:rPr lang="en-US" sz="1400">
                          <a:effectLst/>
                        </a:rPr>
                        <a:t>600</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sz="1400">
                          <a:effectLst/>
                        </a:rPr>
                        <a:t>30</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altLang="zh-CN" sz="1400">
                          <a:effectLst/>
                          <a:latin typeface="+mn-lt"/>
                          <a:ea typeface="微软雅黑" panose="020B0503020204020204" pitchFamily="34" charset="-122"/>
                        </a:rPr>
                        <a:t>&gt;403</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altLang="zh-CN" sz="1400">
                          <a:effectLst/>
                          <a:latin typeface="+mn-lt"/>
                          <a:ea typeface="微软雅黑" panose="020B0503020204020204" pitchFamily="34" charset="-122"/>
                        </a:rPr>
                        <a:t>46.6%</a:t>
                      </a:r>
                      <a:endParaRPr lang="zh-CN" sz="1400">
                        <a:effectLst/>
                        <a:latin typeface="+mn-lt"/>
                        <a:ea typeface="微软雅黑" panose="020B0503020204020204" pitchFamily="34" charset="-122"/>
                      </a:endParaRPr>
                    </a:p>
                  </a:txBody>
                  <a:tcPr marL="68580" marR="68580" marT="0" marB="0" anchor="ctr"/>
                </a:tc>
                <a:extLst>
                  <a:ext uri="{0D108BD9-81ED-4DB2-BD59-A6C34878D82A}">
                    <a16:rowId xmlns:a16="http://schemas.microsoft.com/office/drawing/2014/main" val="1562796985"/>
                  </a:ext>
                </a:extLst>
              </a:tr>
              <a:tr h="290185">
                <a:tc>
                  <a:txBody>
                    <a:bodyPr/>
                    <a:lstStyle/>
                    <a:p>
                      <a:pPr indent="0" algn="ctr">
                        <a:lnSpc>
                          <a:spcPct val="150000"/>
                        </a:lnSpc>
                      </a:pPr>
                      <a:r>
                        <a:rPr lang="en-US" sz="1400" b="1">
                          <a:effectLst/>
                        </a:rPr>
                        <a:t>4</a:t>
                      </a:r>
                      <a:endParaRPr lang="zh-CN" sz="1400" b="1">
                        <a:effectLst/>
                        <a:latin typeface="+mn-lt"/>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50000"/>
                        </a:lnSpc>
                      </a:pPr>
                      <a:r>
                        <a:rPr lang="en-US" sz="1400">
                          <a:effectLst/>
                        </a:rPr>
                        <a:t>600</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sz="1400">
                          <a:effectLst/>
                        </a:rPr>
                        <a:t>25</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altLang="zh-CN" sz="1400">
                          <a:effectLst/>
                          <a:latin typeface="+mn-lt"/>
                          <a:ea typeface="微软雅黑" panose="020B0503020204020204" pitchFamily="34" charset="-122"/>
                        </a:rPr>
                        <a:t>&gt;423</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altLang="zh-CN" sz="1400">
                          <a:effectLst/>
                          <a:latin typeface="+mn-lt"/>
                          <a:ea typeface="微软雅黑" panose="020B0503020204020204" pitchFamily="34" charset="-122"/>
                        </a:rPr>
                        <a:t>45.4%</a:t>
                      </a:r>
                      <a:endParaRPr lang="zh-CN" sz="1400">
                        <a:effectLst/>
                        <a:latin typeface="+mn-lt"/>
                        <a:ea typeface="微软雅黑" panose="020B0503020204020204" pitchFamily="34" charset="-122"/>
                      </a:endParaRPr>
                    </a:p>
                  </a:txBody>
                  <a:tcPr marL="68580" marR="68580" marT="0" marB="0" anchor="ctr"/>
                </a:tc>
                <a:extLst>
                  <a:ext uri="{0D108BD9-81ED-4DB2-BD59-A6C34878D82A}">
                    <a16:rowId xmlns:a16="http://schemas.microsoft.com/office/drawing/2014/main" val="3302925701"/>
                  </a:ext>
                </a:extLst>
              </a:tr>
              <a:tr h="290185">
                <a:tc>
                  <a:txBody>
                    <a:bodyPr/>
                    <a:lstStyle/>
                    <a:p>
                      <a:pPr indent="0" algn="ctr">
                        <a:lnSpc>
                          <a:spcPct val="150000"/>
                        </a:lnSpc>
                      </a:pPr>
                      <a:r>
                        <a:rPr lang="en-US" sz="1400" b="1">
                          <a:solidFill>
                            <a:srgbClr val="FF0000"/>
                          </a:solidFill>
                          <a:effectLst/>
                        </a:rPr>
                        <a:t>5</a:t>
                      </a:r>
                      <a:endParaRPr lang="zh-CN" sz="1400" b="1">
                        <a:solidFill>
                          <a:srgbClr val="FF0000"/>
                        </a:solidFill>
                        <a:effectLst/>
                        <a:latin typeface="+mn-lt"/>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50000"/>
                        </a:lnSpc>
                      </a:pPr>
                      <a:r>
                        <a:rPr lang="en-US" altLang="zh-CN" sz="1400">
                          <a:solidFill>
                            <a:srgbClr val="FF0000"/>
                          </a:solidFill>
                          <a:effectLst/>
                          <a:latin typeface="+mn-lt"/>
                          <a:ea typeface="微软雅黑" panose="020B0503020204020204" pitchFamily="34" charset="-122"/>
                        </a:rPr>
                        <a:t>580</a:t>
                      </a:r>
                      <a:endParaRPr lang="zh-CN" sz="1400">
                        <a:solidFill>
                          <a:srgbClr val="FF0000"/>
                        </a:solidFill>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altLang="zh-CN" sz="1400">
                          <a:solidFill>
                            <a:srgbClr val="FF0000"/>
                          </a:solidFill>
                          <a:effectLst/>
                          <a:latin typeface="+mn-lt"/>
                          <a:ea typeface="微软雅黑" panose="020B0503020204020204" pitchFamily="34" charset="-122"/>
                        </a:rPr>
                        <a:t>30</a:t>
                      </a:r>
                      <a:endParaRPr lang="zh-CN" sz="1400">
                        <a:solidFill>
                          <a:srgbClr val="FF0000"/>
                        </a:solidFill>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altLang="zh-CN" sz="1400">
                          <a:solidFill>
                            <a:srgbClr val="FF0000"/>
                          </a:solidFill>
                          <a:effectLst/>
                          <a:latin typeface="+mn-lt"/>
                          <a:ea typeface="微软雅黑" panose="020B0503020204020204" pitchFamily="34" charset="-122"/>
                        </a:rPr>
                        <a:t>&gt;387</a:t>
                      </a:r>
                      <a:endParaRPr lang="zh-CN" sz="1400">
                        <a:solidFill>
                          <a:srgbClr val="FF0000"/>
                        </a:solidFill>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altLang="zh-CN" sz="1400">
                          <a:solidFill>
                            <a:srgbClr val="FF0000"/>
                          </a:solidFill>
                          <a:effectLst/>
                          <a:latin typeface="+mn-lt"/>
                          <a:ea typeface="微软雅黑" panose="020B0503020204020204" pitchFamily="34" charset="-122"/>
                        </a:rPr>
                        <a:t>45.7%</a:t>
                      </a:r>
                      <a:endParaRPr lang="zh-CN" sz="1400">
                        <a:solidFill>
                          <a:srgbClr val="FF0000"/>
                        </a:solidFill>
                        <a:effectLst/>
                        <a:latin typeface="+mn-lt"/>
                        <a:ea typeface="微软雅黑" panose="020B0503020204020204" pitchFamily="34" charset="-122"/>
                      </a:endParaRPr>
                    </a:p>
                  </a:txBody>
                  <a:tcPr marL="68580" marR="68580" marT="0" marB="0" anchor="ctr"/>
                </a:tc>
                <a:extLst>
                  <a:ext uri="{0D108BD9-81ED-4DB2-BD59-A6C34878D82A}">
                    <a16:rowId xmlns:a16="http://schemas.microsoft.com/office/drawing/2014/main" val="274895033"/>
                  </a:ext>
                </a:extLst>
              </a:tr>
              <a:tr h="290185">
                <a:tc>
                  <a:txBody>
                    <a:bodyPr/>
                    <a:lstStyle/>
                    <a:p>
                      <a:pPr indent="0" algn="ctr">
                        <a:lnSpc>
                          <a:spcPct val="150000"/>
                        </a:lnSpc>
                      </a:pPr>
                      <a:r>
                        <a:rPr lang="en-US" sz="1400" b="1">
                          <a:effectLst/>
                        </a:rPr>
                        <a:t>6</a:t>
                      </a:r>
                      <a:endParaRPr lang="zh-CN" sz="1400" b="1">
                        <a:effectLst/>
                        <a:latin typeface="+mn-lt"/>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50000"/>
                        </a:lnSpc>
                      </a:pPr>
                      <a:r>
                        <a:rPr lang="en-US" altLang="zh-CN" sz="1400">
                          <a:effectLst/>
                          <a:latin typeface="+mn-lt"/>
                          <a:ea typeface="微软雅黑" panose="020B0503020204020204" pitchFamily="34" charset="-122"/>
                        </a:rPr>
                        <a:t>580</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altLang="zh-CN" sz="1400">
                          <a:effectLst/>
                          <a:latin typeface="+mn-lt"/>
                          <a:ea typeface="微软雅黑" panose="020B0503020204020204" pitchFamily="34" charset="-122"/>
                        </a:rPr>
                        <a:t>25</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altLang="zh-CN" sz="1400">
                          <a:effectLst/>
                          <a:latin typeface="+mn-lt"/>
                          <a:ea typeface="微软雅黑" panose="020B0503020204020204" pitchFamily="34" charset="-122"/>
                        </a:rPr>
                        <a:t>&gt;406</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altLang="zh-CN" sz="1400">
                          <a:effectLst/>
                          <a:latin typeface="+mn-lt"/>
                          <a:ea typeface="微软雅黑" panose="020B0503020204020204" pitchFamily="34" charset="-122"/>
                        </a:rPr>
                        <a:t>44.8%</a:t>
                      </a:r>
                      <a:endParaRPr lang="zh-CN" sz="1400">
                        <a:effectLst/>
                        <a:latin typeface="+mn-lt"/>
                        <a:ea typeface="微软雅黑" panose="020B0503020204020204" pitchFamily="34" charset="-122"/>
                      </a:endParaRPr>
                    </a:p>
                  </a:txBody>
                  <a:tcPr marL="68580" marR="68580" marT="0" marB="0" anchor="ctr"/>
                </a:tc>
                <a:extLst>
                  <a:ext uri="{0D108BD9-81ED-4DB2-BD59-A6C34878D82A}">
                    <a16:rowId xmlns:a16="http://schemas.microsoft.com/office/drawing/2014/main" val="2952868000"/>
                  </a:ext>
                </a:extLst>
              </a:tr>
              <a:tr h="233835">
                <a:tc>
                  <a:txBody>
                    <a:bodyPr/>
                    <a:lstStyle/>
                    <a:p>
                      <a:pPr indent="0" algn="ctr">
                        <a:lnSpc>
                          <a:spcPct val="150000"/>
                        </a:lnSpc>
                      </a:pPr>
                      <a:r>
                        <a:rPr lang="en-US" altLang="zh-CN" sz="1400" b="1">
                          <a:effectLst/>
                          <a:latin typeface="+mn-lt"/>
                          <a:ea typeface="微软雅黑" panose="020B0503020204020204" pitchFamily="34" charset="-122"/>
                        </a:rPr>
                        <a:t>7</a:t>
                      </a:r>
                      <a:endParaRPr lang="zh-CN" sz="1400" b="1">
                        <a:effectLst/>
                        <a:latin typeface="+mn-lt"/>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50000"/>
                        </a:lnSpc>
                      </a:pPr>
                      <a:r>
                        <a:rPr lang="en-US" altLang="zh-CN" sz="1400">
                          <a:effectLst/>
                          <a:latin typeface="+mn-lt"/>
                          <a:ea typeface="微软雅黑" panose="020B0503020204020204" pitchFamily="34" charset="-122"/>
                        </a:rPr>
                        <a:t>550</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altLang="zh-CN" sz="1400">
                          <a:effectLst/>
                          <a:latin typeface="+mn-lt"/>
                          <a:ea typeface="微软雅黑" panose="020B0503020204020204" pitchFamily="34" charset="-122"/>
                        </a:rPr>
                        <a:t>30</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altLang="zh-CN" sz="1400">
                          <a:effectLst/>
                          <a:latin typeface="+mn-lt"/>
                          <a:ea typeface="微软雅黑" panose="020B0503020204020204" pitchFamily="34" charset="-122"/>
                        </a:rPr>
                        <a:t>&gt;363</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altLang="zh-CN" sz="1400">
                          <a:effectLst/>
                          <a:latin typeface="+mn-lt"/>
                          <a:ea typeface="微软雅黑" panose="020B0503020204020204" pitchFamily="34" charset="-122"/>
                        </a:rPr>
                        <a:t>44.5%</a:t>
                      </a:r>
                      <a:endParaRPr lang="zh-CN" sz="1400">
                        <a:effectLst/>
                        <a:latin typeface="+mn-lt"/>
                        <a:ea typeface="微软雅黑" panose="020B0503020204020204" pitchFamily="34" charset="-122"/>
                      </a:endParaRPr>
                    </a:p>
                  </a:txBody>
                  <a:tcPr marL="68580" marR="68580" marT="0" marB="0" anchor="ctr"/>
                </a:tc>
                <a:extLst>
                  <a:ext uri="{0D108BD9-81ED-4DB2-BD59-A6C34878D82A}">
                    <a16:rowId xmlns:a16="http://schemas.microsoft.com/office/drawing/2014/main" val="3658531727"/>
                  </a:ext>
                </a:extLst>
              </a:tr>
              <a:tr h="233835">
                <a:tc>
                  <a:txBody>
                    <a:bodyPr/>
                    <a:lstStyle/>
                    <a:p>
                      <a:pPr indent="0" algn="ctr">
                        <a:lnSpc>
                          <a:spcPct val="150000"/>
                        </a:lnSpc>
                      </a:pPr>
                      <a:r>
                        <a:rPr lang="en-US" altLang="zh-CN" sz="1400" b="1">
                          <a:effectLst/>
                          <a:latin typeface="+mn-lt"/>
                          <a:ea typeface="微软雅黑" panose="020B0503020204020204" pitchFamily="34" charset="-122"/>
                        </a:rPr>
                        <a:t>8</a:t>
                      </a:r>
                      <a:endParaRPr lang="zh-CN" sz="1400" b="1">
                        <a:effectLst/>
                        <a:latin typeface="+mn-lt"/>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50000"/>
                        </a:lnSpc>
                      </a:pPr>
                      <a:r>
                        <a:rPr lang="en-US" altLang="zh-CN" sz="1400">
                          <a:effectLst/>
                          <a:latin typeface="+mn-lt"/>
                          <a:ea typeface="微软雅黑" panose="020B0503020204020204" pitchFamily="34" charset="-122"/>
                        </a:rPr>
                        <a:t>550</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altLang="zh-CN" sz="1400">
                          <a:effectLst/>
                          <a:latin typeface="+mn-lt"/>
                          <a:ea typeface="微软雅黑" panose="020B0503020204020204" pitchFamily="34" charset="-122"/>
                        </a:rPr>
                        <a:t>25</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altLang="zh-CN" sz="1400">
                          <a:effectLst/>
                          <a:latin typeface="+mn-lt"/>
                          <a:ea typeface="微软雅黑" panose="020B0503020204020204" pitchFamily="34" charset="-122"/>
                        </a:rPr>
                        <a:t>&gt;381</a:t>
                      </a:r>
                      <a:endParaRPr lang="zh-CN" sz="1400">
                        <a:effectLst/>
                        <a:latin typeface="+mn-lt"/>
                        <a:ea typeface="微软雅黑" panose="020B0503020204020204" pitchFamily="34" charset="-122"/>
                      </a:endParaRPr>
                    </a:p>
                  </a:txBody>
                  <a:tcPr marL="68580" marR="68580" marT="0" marB="0" anchor="ctr"/>
                </a:tc>
                <a:tc>
                  <a:txBody>
                    <a:bodyPr/>
                    <a:lstStyle/>
                    <a:p>
                      <a:pPr indent="0" algn="ctr">
                        <a:lnSpc>
                          <a:spcPct val="150000"/>
                        </a:lnSpc>
                      </a:pPr>
                      <a:r>
                        <a:rPr lang="en-US" altLang="zh-CN" sz="1400">
                          <a:effectLst/>
                          <a:latin typeface="+mn-lt"/>
                          <a:ea typeface="微软雅黑" panose="020B0503020204020204" pitchFamily="34" charset="-122"/>
                        </a:rPr>
                        <a:t>43.3%</a:t>
                      </a:r>
                      <a:endParaRPr lang="zh-CN" sz="1400">
                        <a:effectLst/>
                        <a:latin typeface="+mn-lt"/>
                        <a:ea typeface="微软雅黑" panose="020B0503020204020204" pitchFamily="34" charset="-122"/>
                      </a:endParaRPr>
                    </a:p>
                  </a:txBody>
                  <a:tcPr marL="68580" marR="68580" marT="0" marB="0" anchor="ctr"/>
                </a:tc>
                <a:extLst>
                  <a:ext uri="{0D108BD9-81ED-4DB2-BD59-A6C34878D82A}">
                    <a16:rowId xmlns:a16="http://schemas.microsoft.com/office/drawing/2014/main" val="2558252862"/>
                  </a:ext>
                </a:extLst>
              </a:tr>
            </a:tbl>
          </a:graphicData>
        </a:graphic>
      </p:graphicFrame>
      <p:pic>
        <p:nvPicPr>
          <p:cNvPr id="11" name="Picture 2">
            <a:extLst>
              <a:ext uri="{FF2B5EF4-FFF2-40B4-BE49-F238E27FC236}">
                <a16:creationId xmlns:a16="http://schemas.microsoft.com/office/drawing/2014/main" id="{ED6CE5F6-D0A5-8340-8602-CF369BEBD7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84727" y="-43975"/>
            <a:ext cx="1407273" cy="75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5063654"/>
      </p:ext>
    </p:extLst>
  </p:cSld>
  <p:clrMapOvr>
    <a:masterClrMapping/>
  </p:clrMapOvr>
  <mc:AlternateContent xmlns:mc="http://schemas.openxmlformats.org/markup-compatibility/2006" xmlns:p14="http://schemas.microsoft.com/office/powerpoint/2010/main">
    <mc:Choice Requires="p14">
      <p:transition spd="slow" p14:dur="2000" advTm="54879"/>
    </mc:Choice>
    <mc:Fallback xmlns="">
      <p:transition spd="slow" advTm="5487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1E44D-8412-0292-746D-A3BD37D5A4E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8046B81-487B-5EB8-D187-04F2EDD10AE6}"/>
              </a:ext>
            </a:extLst>
          </p:cNvPr>
          <p:cNvSpPr>
            <a:spLocks noGrp="1"/>
          </p:cNvSpPr>
          <p:nvPr>
            <p:ph type="title"/>
          </p:nvPr>
        </p:nvSpPr>
        <p:spPr/>
        <p:txBody>
          <a:bodyPr>
            <a:normAutofit/>
          </a:bodyPr>
          <a:lstStyle/>
          <a:p>
            <a:r>
              <a:rPr lang="en-US" altLang="zh-CN" sz="4000">
                <a:ea typeface="黑体" panose="02010609060101010101" pitchFamily="49" charset="-122"/>
                <a:cs typeface="Calibri" panose="020F0502020204030204" pitchFamily="34" charset="0"/>
              </a:rPr>
              <a:t>BoP sheme 2</a:t>
            </a:r>
            <a:r>
              <a:rPr lang="en-US" altLang="zh-CN" sz="4000">
                <a:cs typeface="Calibri" panose="020F0502020204030204" pitchFamily="34" charset="0"/>
              </a:rPr>
              <a:t>: </a:t>
            </a:r>
            <a:r>
              <a:rPr lang="en-US" altLang="zh-CN" sz="4000">
                <a:ea typeface="黑体" panose="02010609060101010101" pitchFamily="49" charset="-122"/>
                <a:cs typeface="Calibri" panose="020F0502020204030204" pitchFamily="34" charset="0"/>
              </a:rPr>
              <a:t>PCS by USC</a:t>
            </a:r>
            <a:endParaRPr lang="zh-CN" altLang="en-US" sz="4000" dirty="0"/>
          </a:p>
        </p:txBody>
      </p:sp>
      <p:sp>
        <p:nvSpPr>
          <p:cNvPr id="3" name="内容占位符 2">
            <a:extLst>
              <a:ext uri="{FF2B5EF4-FFF2-40B4-BE49-F238E27FC236}">
                <a16:creationId xmlns:a16="http://schemas.microsoft.com/office/drawing/2014/main" id="{1562CD40-A9C4-3B38-0729-71D3871BE7B7}"/>
              </a:ext>
            </a:extLst>
          </p:cNvPr>
          <p:cNvSpPr>
            <a:spLocks noGrp="1"/>
          </p:cNvSpPr>
          <p:nvPr>
            <p:ph idx="1"/>
          </p:nvPr>
        </p:nvSpPr>
        <p:spPr>
          <a:xfrm>
            <a:off x="96079" y="700590"/>
            <a:ext cx="11999842" cy="2423609"/>
          </a:xfrm>
        </p:spPr>
        <p:txBody>
          <a:bodyPr/>
          <a:lstStyle/>
          <a:p>
            <a:pPr>
              <a:lnSpc>
                <a:spcPct val="150000"/>
              </a:lnSpc>
            </a:pPr>
            <a:r>
              <a:rPr lang="it-IT" altLang="zh-CN" sz="2400" dirty="0">
                <a:solidFill>
                  <a:srgbClr val="0000FF"/>
                </a:solidFill>
              </a:rPr>
              <a:t>U</a:t>
            </a:r>
            <a:r>
              <a:rPr lang="it-IT" altLang="zh-CN" sz="2400" dirty="0"/>
              <a:t>ltra-</a:t>
            </a:r>
            <a:r>
              <a:rPr lang="it-IT" altLang="zh-CN" sz="2400" dirty="0">
                <a:solidFill>
                  <a:srgbClr val="0000FF"/>
                </a:solidFill>
              </a:rPr>
              <a:t>s</a:t>
            </a:r>
            <a:r>
              <a:rPr lang="it-IT" altLang="zh-CN" sz="2400" dirty="0"/>
              <a:t>uper</a:t>
            </a:r>
            <a:r>
              <a:rPr lang="it-IT" altLang="zh-CN" sz="2400" dirty="0">
                <a:solidFill>
                  <a:srgbClr val="0000FF"/>
                </a:solidFill>
              </a:rPr>
              <a:t>c</a:t>
            </a:r>
            <a:r>
              <a:rPr lang="it-IT" altLang="zh-CN" sz="2400" dirty="0"/>
              <a:t>ritical (USC) water generator units </a:t>
            </a:r>
          </a:p>
          <a:p>
            <a:pPr lvl="1" algn="just">
              <a:lnSpc>
                <a:spcPct val="125000"/>
              </a:lnSpc>
            </a:pPr>
            <a:r>
              <a:rPr lang="en-US" altLang="zh-CN" sz="1600" dirty="0">
                <a:solidFill>
                  <a:schemeClr val="tx1"/>
                </a:solidFill>
                <a:latin typeface="微软雅黑" panose="020B0503020204020204" pitchFamily="34" charset="-122"/>
                <a:ea typeface="微软雅黑" panose="020B0503020204020204" pitchFamily="34" charset="-122"/>
              </a:rPr>
              <a:t>Ultra-supercritical water generator unit (8-stage regenerator) is used in PCS, with turbine inlet temperature of 600-630℃, pressure of 25-35MPa, and thermal efficiency of 45%-50%;</a:t>
            </a:r>
          </a:p>
          <a:p>
            <a:pPr lvl="1" algn="just">
              <a:lnSpc>
                <a:spcPct val="125000"/>
              </a:lnSpc>
            </a:pPr>
            <a:r>
              <a:rPr lang="en-US" altLang="zh-CN" sz="1600" dirty="0">
                <a:solidFill>
                  <a:schemeClr val="tx1"/>
                </a:solidFill>
                <a:latin typeface="微软雅黑" panose="020B0503020204020204" pitchFamily="34" charset="-122"/>
                <a:ea typeface="微软雅黑" panose="020B0503020204020204" pitchFamily="34" charset="-122"/>
              </a:rPr>
              <a:t>USC technology is mature, and domestic Shanghai Electric/</a:t>
            </a:r>
            <a:r>
              <a:rPr lang="en-US" altLang="zh-CN" sz="1600" dirty="0" err="1">
                <a:solidFill>
                  <a:schemeClr val="tx1"/>
                </a:solidFill>
                <a:latin typeface="微软雅黑" panose="020B0503020204020204" pitchFamily="34" charset="-122"/>
                <a:ea typeface="微软雅黑" panose="020B0503020204020204" pitchFamily="34" charset="-122"/>
              </a:rPr>
              <a:t>Dongfang</a:t>
            </a:r>
            <a:r>
              <a:rPr lang="en-US" altLang="zh-CN" sz="1600" dirty="0">
                <a:solidFill>
                  <a:schemeClr val="tx1"/>
                </a:solidFill>
                <a:latin typeface="微软雅黑" panose="020B0503020204020204" pitchFamily="34" charset="-122"/>
                <a:ea typeface="微软雅黑" panose="020B0503020204020204" pitchFamily="34" charset="-122"/>
              </a:rPr>
              <a:t> Electric/Harbin Electric have 1000MW </a:t>
            </a:r>
            <a:r>
              <a:rPr lang="en-US" altLang="zh-CN" sz="1600" dirty="0" err="1">
                <a:solidFill>
                  <a:schemeClr val="tx1"/>
                </a:solidFill>
                <a:latin typeface="微软雅黑" panose="020B0503020204020204" pitchFamily="34" charset="-122"/>
                <a:ea typeface="微软雅黑" panose="020B0503020204020204" pitchFamily="34" charset="-122"/>
              </a:rPr>
              <a:t>gernerator</a:t>
            </a:r>
            <a:r>
              <a:rPr lang="en-US" altLang="zh-CN" sz="1600" dirty="0">
                <a:solidFill>
                  <a:schemeClr val="tx1"/>
                </a:solidFill>
                <a:latin typeface="微软雅黑" panose="020B0503020204020204" pitchFamily="34" charset="-122"/>
                <a:ea typeface="微软雅黑" panose="020B0503020204020204" pitchFamily="34" charset="-122"/>
              </a:rPr>
              <a:t> units.  But the systems are complex (generally 7-8 stages of regenerators), and the investment cost is high.</a:t>
            </a:r>
          </a:p>
        </p:txBody>
      </p:sp>
      <p:sp>
        <p:nvSpPr>
          <p:cNvPr id="6" name="灯片编号占位符 5">
            <a:extLst>
              <a:ext uri="{FF2B5EF4-FFF2-40B4-BE49-F238E27FC236}">
                <a16:creationId xmlns:a16="http://schemas.microsoft.com/office/drawing/2014/main" id="{A29D2757-A4D4-50AE-6AE2-6B3CF2D275F6}"/>
              </a:ext>
            </a:extLst>
          </p:cNvPr>
          <p:cNvSpPr>
            <a:spLocks noGrp="1"/>
          </p:cNvSpPr>
          <p:nvPr>
            <p:ph type="sldNum" sz="quarter" idx="12"/>
          </p:nvPr>
        </p:nvSpPr>
        <p:spPr/>
        <p:txBody>
          <a:bodyPr/>
          <a:lstStyle/>
          <a:p>
            <a:fld id="{0C913308-F349-4B6D-A68A-DD1791B4A57B}" type="slidenum">
              <a:rPr lang="zh-CN" altLang="en-US" smtClean="0"/>
              <a:pPr/>
              <a:t>11</a:t>
            </a:fld>
            <a:endParaRPr lang="zh-CN" altLang="en-US"/>
          </a:p>
        </p:txBody>
      </p:sp>
      <p:graphicFrame>
        <p:nvGraphicFramePr>
          <p:cNvPr id="5" name="表格 4">
            <a:extLst>
              <a:ext uri="{FF2B5EF4-FFF2-40B4-BE49-F238E27FC236}">
                <a16:creationId xmlns:a16="http://schemas.microsoft.com/office/drawing/2014/main" id="{466EB1FC-2AE4-AC1F-AAC8-FA7279FC9ED8}"/>
              </a:ext>
            </a:extLst>
          </p:cNvPr>
          <p:cNvGraphicFramePr>
            <a:graphicFrameLocks noGrp="1"/>
          </p:cNvGraphicFramePr>
          <p:nvPr>
            <p:extLst>
              <p:ext uri="{D42A27DB-BD31-4B8C-83A1-F6EECF244321}">
                <p14:modId xmlns:p14="http://schemas.microsoft.com/office/powerpoint/2010/main" val="2266860725"/>
              </p:ext>
            </p:extLst>
          </p:nvPr>
        </p:nvGraphicFramePr>
        <p:xfrm>
          <a:off x="5857765" y="3047052"/>
          <a:ext cx="6216914" cy="3379914"/>
        </p:xfrm>
        <a:graphic>
          <a:graphicData uri="http://schemas.openxmlformats.org/drawingml/2006/table">
            <a:tbl>
              <a:tblPr firstRow="1" firstCol="1" bandRow="1">
                <a:tableStyleId>{5940675A-B579-460E-94D1-54222C63F5DA}</a:tableStyleId>
              </a:tblPr>
              <a:tblGrid>
                <a:gridCol w="1387751">
                  <a:extLst>
                    <a:ext uri="{9D8B030D-6E8A-4147-A177-3AD203B41FA5}">
                      <a16:colId xmlns:a16="http://schemas.microsoft.com/office/drawing/2014/main" val="1430013211"/>
                    </a:ext>
                  </a:extLst>
                </a:gridCol>
                <a:gridCol w="1133061">
                  <a:extLst>
                    <a:ext uri="{9D8B030D-6E8A-4147-A177-3AD203B41FA5}">
                      <a16:colId xmlns:a16="http://schemas.microsoft.com/office/drawing/2014/main" val="3852644897"/>
                    </a:ext>
                  </a:extLst>
                </a:gridCol>
                <a:gridCol w="1113183">
                  <a:extLst>
                    <a:ext uri="{9D8B030D-6E8A-4147-A177-3AD203B41FA5}">
                      <a16:colId xmlns:a16="http://schemas.microsoft.com/office/drawing/2014/main" val="1219274962"/>
                    </a:ext>
                  </a:extLst>
                </a:gridCol>
                <a:gridCol w="1958008">
                  <a:extLst>
                    <a:ext uri="{9D8B030D-6E8A-4147-A177-3AD203B41FA5}">
                      <a16:colId xmlns:a16="http://schemas.microsoft.com/office/drawing/2014/main" val="3664263490"/>
                    </a:ext>
                  </a:extLst>
                </a:gridCol>
                <a:gridCol w="624911">
                  <a:extLst>
                    <a:ext uri="{9D8B030D-6E8A-4147-A177-3AD203B41FA5}">
                      <a16:colId xmlns:a16="http://schemas.microsoft.com/office/drawing/2014/main" val="3191483199"/>
                    </a:ext>
                  </a:extLst>
                </a:gridCol>
              </a:tblGrid>
              <a:tr h="537209">
                <a:tc>
                  <a:txBody>
                    <a:bodyPr/>
                    <a:lstStyle/>
                    <a:p>
                      <a:pPr indent="0" algn="ctr">
                        <a:lnSpc>
                          <a:spcPct val="100000"/>
                        </a:lnSpc>
                      </a:pPr>
                      <a:r>
                        <a:rPr lang="en-US" altLang="zh-CN" sz="1200" b="1">
                          <a:effectLst/>
                          <a:latin typeface="微软雅黑" panose="020B0503020204020204" pitchFamily="34" charset="-122"/>
                          <a:ea typeface="微软雅黑" panose="020B0503020204020204" pitchFamily="34" charset="-122"/>
                        </a:rPr>
                        <a:t>Type of PCS</a:t>
                      </a:r>
                      <a:endParaRPr lang="zh-CN" sz="1200" b="1">
                        <a:effectLst/>
                        <a:latin typeface="微软雅黑" panose="020B0503020204020204" pitchFamily="34" charset="-122"/>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00000"/>
                        </a:lnSpc>
                      </a:pPr>
                      <a:r>
                        <a:rPr lang="en-US" altLang="zh-CN" sz="1200" b="1">
                          <a:effectLst/>
                          <a:latin typeface="微软雅黑" panose="020B0503020204020204" pitchFamily="34" charset="-122"/>
                          <a:ea typeface="微软雅黑" panose="020B0503020204020204" pitchFamily="34" charset="-122"/>
                        </a:rPr>
                        <a:t>Turbine Inlet T</a:t>
                      </a:r>
                      <a:r>
                        <a:rPr lang="en-US" sz="1200" b="1">
                          <a:effectLst/>
                          <a:latin typeface="微软雅黑" panose="020B0503020204020204" pitchFamily="34" charset="-122"/>
                          <a:ea typeface="微软雅黑" panose="020B0503020204020204" pitchFamily="34" charset="-122"/>
                        </a:rPr>
                        <a:t>/ °C</a:t>
                      </a:r>
                      <a:endParaRPr lang="zh-CN" sz="1200" b="1">
                        <a:effectLst/>
                        <a:latin typeface="微软雅黑" panose="020B0503020204020204" pitchFamily="34" charset="-122"/>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00000"/>
                        </a:lnSpc>
                      </a:pPr>
                      <a:r>
                        <a:rPr lang="en-US" altLang="zh-CN" sz="1200" b="1">
                          <a:effectLst/>
                          <a:latin typeface="微软雅黑" panose="020B0503020204020204" pitchFamily="34" charset="-122"/>
                          <a:ea typeface="微软雅黑" panose="020B0503020204020204" pitchFamily="34" charset="-122"/>
                        </a:rPr>
                        <a:t>Turbine Inlet P</a:t>
                      </a:r>
                      <a:r>
                        <a:rPr lang="en-US" sz="1200" b="1">
                          <a:effectLst/>
                          <a:latin typeface="微软雅黑" panose="020B0503020204020204" pitchFamily="34" charset="-122"/>
                          <a:ea typeface="微软雅黑" panose="020B0503020204020204" pitchFamily="34" charset="-122"/>
                        </a:rPr>
                        <a:t>/ MPa</a:t>
                      </a:r>
                      <a:endParaRPr lang="zh-CN" sz="1200" b="1">
                        <a:effectLst/>
                        <a:latin typeface="微软雅黑" panose="020B0503020204020204" pitchFamily="34" charset="-122"/>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00000"/>
                        </a:lnSpc>
                      </a:pPr>
                      <a:r>
                        <a:rPr lang="en-US" altLang="zh-CN" sz="1200" b="1">
                          <a:effectLst/>
                          <a:latin typeface="微软雅黑" panose="020B0503020204020204" pitchFamily="34" charset="-122"/>
                          <a:ea typeface="微软雅黑" panose="020B0503020204020204" pitchFamily="34" charset="-122"/>
                        </a:rPr>
                        <a:t>Domestic commercial Cases</a:t>
                      </a:r>
                      <a:endParaRPr lang="zh-CN" sz="1200" b="1">
                        <a:effectLst/>
                        <a:latin typeface="微软雅黑" panose="020B0503020204020204" pitchFamily="34" charset="-122"/>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00000"/>
                        </a:lnSpc>
                      </a:pPr>
                      <a:r>
                        <a:rPr lang="el-GR" altLang="zh-CN" sz="1200" b="1" i="1">
                          <a:effectLst/>
                          <a:latin typeface="微软雅黑" panose="020B0503020204020204" pitchFamily="34" charset="-122"/>
                          <a:ea typeface="微软雅黑" panose="020B0503020204020204" pitchFamily="34" charset="-122"/>
                        </a:rPr>
                        <a:t>η</a:t>
                      </a:r>
                      <a:endParaRPr lang="zh-CN" sz="1200" b="1" i="1" baseline="-25000">
                        <a:effectLst/>
                        <a:latin typeface="微软雅黑" panose="020B0503020204020204" pitchFamily="34" charset="-122"/>
                        <a:ea typeface="微软雅黑" panose="020B0503020204020204" pitchFamily="34" charset="-122"/>
                      </a:endParaRPr>
                    </a:p>
                  </a:txBody>
                  <a:tcPr marL="68580" marR="68580" marT="0" marB="0" anchor="ctr">
                    <a:solidFill>
                      <a:schemeClr val="bg1">
                        <a:lumMod val="85000"/>
                      </a:schemeClr>
                    </a:solidFill>
                  </a:tcPr>
                </a:tc>
                <a:extLst>
                  <a:ext uri="{0D108BD9-81ED-4DB2-BD59-A6C34878D82A}">
                    <a16:rowId xmlns:a16="http://schemas.microsoft.com/office/drawing/2014/main" val="219736167"/>
                  </a:ext>
                </a:extLst>
              </a:tr>
              <a:tr h="511667">
                <a:tc>
                  <a:txBody>
                    <a:bodyPr/>
                    <a:lstStyle/>
                    <a:p>
                      <a:pPr indent="0" algn="ctr">
                        <a:lnSpc>
                          <a:spcPct val="100000"/>
                        </a:lnSpc>
                      </a:pPr>
                      <a:r>
                        <a:rPr lang="en-US" altLang="zh-CN" sz="1200" b="1">
                          <a:effectLst/>
                          <a:latin typeface="微软雅黑" panose="020B0503020204020204" pitchFamily="34" charset="-122"/>
                          <a:ea typeface="微软雅黑" panose="020B0503020204020204" pitchFamily="34" charset="-122"/>
                        </a:rPr>
                        <a:t>SC-600MW</a:t>
                      </a:r>
                      <a:endParaRPr lang="zh-CN" sz="1200" b="1">
                        <a:effectLst/>
                        <a:latin typeface="微软雅黑" panose="020B0503020204020204" pitchFamily="34" charset="-122"/>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00000"/>
                        </a:lnSpc>
                      </a:pPr>
                      <a:r>
                        <a:rPr lang="en-US" sz="1200">
                          <a:effectLst/>
                          <a:latin typeface="微软雅黑" panose="020B0503020204020204" pitchFamily="34" charset="-122"/>
                          <a:ea typeface="微软雅黑" panose="020B0503020204020204" pitchFamily="34" charset="-122"/>
                        </a:rPr>
                        <a:t>566</a:t>
                      </a:r>
                      <a:endParaRPr lang="zh-CN" sz="12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lnSpc>
                          <a:spcPct val="100000"/>
                        </a:lnSpc>
                      </a:pPr>
                      <a:r>
                        <a:rPr lang="en-US" sz="1200">
                          <a:effectLst/>
                          <a:latin typeface="微软雅黑" panose="020B0503020204020204" pitchFamily="34" charset="-122"/>
                          <a:ea typeface="微软雅黑" panose="020B0503020204020204" pitchFamily="34" charset="-122"/>
                        </a:rPr>
                        <a:t>24.2</a:t>
                      </a:r>
                      <a:endParaRPr lang="zh-CN" sz="12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lnSpc>
                          <a:spcPct val="100000"/>
                        </a:lnSpc>
                      </a:pPr>
                      <a:r>
                        <a:rPr lang="en-US" altLang="zh-CN" sz="1200">
                          <a:effectLst/>
                          <a:latin typeface="微软雅黑" panose="020B0503020204020204" pitchFamily="34" charset="-122"/>
                          <a:ea typeface="微软雅黑" panose="020B0503020204020204" pitchFamily="34" charset="-122"/>
                        </a:rPr>
                        <a:t>Xinbei, Henan</a:t>
                      </a:r>
                    </a:p>
                    <a:p>
                      <a:pPr indent="0" algn="ctr">
                        <a:lnSpc>
                          <a:spcPct val="100000"/>
                        </a:lnSpc>
                      </a:pPr>
                      <a:r>
                        <a:rPr lang="zh-CN" altLang="en-US" sz="1200">
                          <a:effectLst/>
                          <a:latin typeface="微软雅黑" panose="020B0503020204020204" pitchFamily="34" charset="-122"/>
                          <a:ea typeface="微软雅黑" panose="020B0503020204020204" pitchFamily="34" charset="-122"/>
                        </a:rPr>
                        <a:t>（</a:t>
                      </a:r>
                      <a:r>
                        <a:rPr lang="en-US" altLang="zh-CN" sz="1200">
                          <a:effectLst/>
                          <a:latin typeface="微软雅黑" panose="020B0503020204020204" pitchFamily="34" charset="-122"/>
                          <a:ea typeface="微软雅黑" panose="020B0503020204020204" pitchFamily="34" charset="-122"/>
                        </a:rPr>
                        <a:t>Harbin Electric, operated in 2004</a:t>
                      </a:r>
                      <a:r>
                        <a:rPr lang="zh-CN" altLang="en-US" sz="1200">
                          <a:effectLst/>
                          <a:latin typeface="微软雅黑" panose="020B0503020204020204" pitchFamily="34" charset="-122"/>
                          <a:ea typeface="微软雅黑" panose="020B0503020204020204" pitchFamily="34" charset="-122"/>
                        </a:rPr>
                        <a:t>）</a:t>
                      </a:r>
                      <a:endParaRPr lang="zh-CN" sz="12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lnSpc>
                          <a:spcPct val="100000"/>
                        </a:lnSpc>
                      </a:pPr>
                      <a:r>
                        <a:rPr lang="en-US" sz="1200">
                          <a:effectLst/>
                          <a:latin typeface="微软雅黑" panose="020B0503020204020204" pitchFamily="34" charset="-122"/>
                          <a:ea typeface="微软雅黑" panose="020B0503020204020204" pitchFamily="34" charset="-122"/>
                        </a:rPr>
                        <a:t>43.6%</a:t>
                      </a:r>
                      <a:endParaRPr lang="zh-CN" sz="1200">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2578237533"/>
                  </a:ext>
                </a:extLst>
              </a:tr>
              <a:tr h="511667">
                <a:tc>
                  <a:txBody>
                    <a:bodyPr/>
                    <a:lstStyle/>
                    <a:p>
                      <a:pPr indent="0" algn="ctr">
                        <a:lnSpc>
                          <a:spcPct val="100000"/>
                        </a:lnSpc>
                      </a:pPr>
                      <a:r>
                        <a:rPr lang="en-US" altLang="zh-CN" sz="1200" b="1">
                          <a:effectLst/>
                          <a:latin typeface="微软雅黑" panose="020B0503020204020204" pitchFamily="34" charset="-122"/>
                          <a:ea typeface="微软雅黑" panose="020B0503020204020204" pitchFamily="34" charset="-122"/>
                        </a:rPr>
                        <a:t>USC-600MW</a:t>
                      </a:r>
                      <a:endParaRPr lang="zh-CN" sz="1200" b="1">
                        <a:effectLst/>
                        <a:latin typeface="微软雅黑" panose="020B0503020204020204" pitchFamily="34" charset="-122"/>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00000"/>
                        </a:lnSpc>
                      </a:pPr>
                      <a:r>
                        <a:rPr lang="en-US" altLang="zh-CN" sz="1200">
                          <a:effectLst/>
                          <a:latin typeface="微软雅黑" panose="020B0503020204020204" pitchFamily="34" charset="-122"/>
                          <a:ea typeface="微软雅黑" panose="020B0503020204020204" pitchFamily="34" charset="-122"/>
                        </a:rPr>
                        <a:t>600</a:t>
                      </a:r>
                      <a:endParaRPr lang="zh-CN" sz="12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lnSpc>
                          <a:spcPct val="100000"/>
                        </a:lnSpc>
                      </a:pPr>
                      <a:r>
                        <a:rPr lang="en-US" altLang="zh-CN" sz="1200">
                          <a:effectLst/>
                          <a:latin typeface="微软雅黑" panose="020B0503020204020204" pitchFamily="34" charset="-122"/>
                          <a:ea typeface="微软雅黑" panose="020B0503020204020204" pitchFamily="34" charset="-122"/>
                        </a:rPr>
                        <a:t>25</a:t>
                      </a:r>
                      <a:endParaRPr lang="zh-CN" sz="12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lnSpc>
                          <a:spcPct val="100000"/>
                        </a:lnSpc>
                      </a:pPr>
                      <a:r>
                        <a:rPr lang="en-US" altLang="zh-CN" sz="1200">
                          <a:effectLst/>
                          <a:latin typeface="微软雅黑" panose="020B0503020204020204" pitchFamily="34" charset="-122"/>
                          <a:ea typeface="微软雅黑" panose="020B0503020204020204" pitchFamily="34" charset="-122"/>
                        </a:rPr>
                        <a:t>Zhouxian,</a:t>
                      </a:r>
                      <a:r>
                        <a:rPr lang="zh-CN" altLang="en-US" sz="1200">
                          <a:effectLst/>
                          <a:latin typeface="微软雅黑" panose="020B0503020204020204" pitchFamily="34" charset="-122"/>
                          <a:ea typeface="微软雅黑" panose="020B0503020204020204" pitchFamily="34" charset="-122"/>
                        </a:rPr>
                        <a:t> </a:t>
                      </a:r>
                      <a:r>
                        <a:rPr lang="en-US" altLang="zh-CN" sz="1200">
                          <a:effectLst/>
                          <a:latin typeface="微软雅黑" panose="020B0503020204020204" pitchFamily="34" charset="-122"/>
                          <a:ea typeface="微软雅黑" panose="020B0503020204020204" pitchFamily="34" charset="-122"/>
                        </a:rPr>
                        <a:t>Shandong</a:t>
                      </a:r>
                    </a:p>
                    <a:p>
                      <a:pPr indent="0" algn="ctr">
                        <a:lnSpc>
                          <a:spcPct val="100000"/>
                        </a:lnSpc>
                      </a:pPr>
                      <a:r>
                        <a:rPr lang="zh-CN" altLang="en-US" sz="1200">
                          <a:effectLst/>
                          <a:latin typeface="微软雅黑" panose="020B0503020204020204" pitchFamily="34" charset="-122"/>
                          <a:ea typeface="微软雅黑" panose="020B0503020204020204" pitchFamily="34" charset="-122"/>
                        </a:rPr>
                        <a:t>（</a:t>
                      </a:r>
                      <a:r>
                        <a:rPr lang="en-US" altLang="zh-CN" sz="1200">
                          <a:effectLst/>
                          <a:latin typeface="微软雅黑" panose="020B0503020204020204" pitchFamily="34" charset="-122"/>
                          <a:ea typeface="微软雅黑" panose="020B0503020204020204" pitchFamily="34" charset="-122"/>
                        </a:rPr>
                        <a:t>Dongfang Electric, operated in 2006</a:t>
                      </a:r>
                      <a:r>
                        <a:rPr lang="zh-CN" altLang="en-US" sz="1200">
                          <a:effectLst/>
                          <a:latin typeface="微软雅黑" panose="020B0503020204020204" pitchFamily="34" charset="-122"/>
                          <a:ea typeface="微软雅黑" panose="020B0503020204020204" pitchFamily="34" charset="-122"/>
                        </a:rPr>
                        <a:t>）</a:t>
                      </a:r>
                      <a:endParaRPr lang="zh-CN" sz="12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lnSpc>
                          <a:spcPct val="100000"/>
                        </a:lnSpc>
                      </a:pPr>
                      <a:r>
                        <a:rPr lang="en-US" altLang="zh-CN" sz="1200">
                          <a:effectLst/>
                          <a:latin typeface="微软雅黑" panose="020B0503020204020204" pitchFamily="34" charset="-122"/>
                          <a:ea typeface="微软雅黑" panose="020B0503020204020204" pitchFamily="34" charset="-122"/>
                        </a:rPr>
                        <a:t>45.4%</a:t>
                      </a:r>
                      <a:endParaRPr lang="zh-CN" sz="1200">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367531531"/>
                  </a:ext>
                </a:extLst>
              </a:tr>
              <a:tr h="511667">
                <a:tc>
                  <a:txBody>
                    <a:bodyPr/>
                    <a:lstStyle/>
                    <a:p>
                      <a:pPr indent="0" algn="ctr">
                        <a:lnSpc>
                          <a:spcPct val="100000"/>
                        </a:lnSpc>
                      </a:pPr>
                      <a:r>
                        <a:rPr lang="en-US" altLang="zh-CN" sz="1200" b="1">
                          <a:effectLst/>
                          <a:latin typeface="微软雅黑" panose="020B0503020204020204" pitchFamily="34" charset="-122"/>
                          <a:ea typeface="微软雅黑" panose="020B0503020204020204" pitchFamily="34" charset="-122"/>
                        </a:rPr>
                        <a:t>USC-1000MW</a:t>
                      </a:r>
                      <a:endParaRPr lang="zh-CN" sz="1200" b="1">
                        <a:effectLst/>
                        <a:latin typeface="微软雅黑" panose="020B0503020204020204" pitchFamily="34" charset="-122"/>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00000"/>
                        </a:lnSpc>
                      </a:pPr>
                      <a:r>
                        <a:rPr lang="en-US" sz="1200">
                          <a:effectLst/>
                          <a:latin typeface="微软雅黑" panose="020B0503020204020204" pitchFamily="34" charset="-122"/>
                          <a:ea typeface="微软雅黑" panose="020B0503020204020204" pitchFamily="34" charset="-122"/>
                        </a:rPr>
                        <a:t>600</a:t>
                      </a:r>
                      <a:endParaRPr lang="zh-CN" sz="12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lnSpc>
                          <a:spcPct val="100000"/>
                        </a:lnSpc>
                      </a:pPr>
                      <a:r>
                        <a:rPr lang="en-US" sz="1200">
                          <a:effectLst/>
                          <a:latin typeface="微软雅黑" panose="020B0503020204020204" pitchFamily="34" charset="-122"/>
                          <a:ea typeface="微软雅黑" panose="020B0503020204020204" pitchFamily="34" charset="-122"/>
                        </a:rPr>
                        <a:t>27</a:t>
                      </a:r>
                      <a:endParaRPr lang="zh-CN" sz="12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lnSpc>
                          <a:spcPct val="100000"/>
                        </a:lnSpc>
                      </a:pPr>
                      <a:r>
                        <a:rPr lang="en-US" altLang="zh-CN" sz="1200">
                          <a:effectLst/>
                          <a:latin typeface="微软雅黑" panose="020B0503020204020204" pitchFamily="34" charset="-122"/>
                          <a:ea typeface="微软雅黑" panose="020B0503020204020204" pitchFamily="34" charset="-122"/>
                        </a:rPr>
                        <a:t>Waigaoqiao, Shanghai</a:t>
                      </a:r>
                    </a:p>
                    <a:p>
                      <a:pPr indent="0" algn="ctr">
                        <a:lnSpc>
                          <a:spcPct val="100000"/>
                        </a:lnSpc>
                      </a:pPr>
                      <a:r>
                        <a:rPr lang="zh-CN" altLang="en-US" sz="1200">
                          <a:effectLst/>
                          <a:latin typeface="微软雅黑" panose="020B0503020204020204" pitchFamily="34" charset="-122"/>
                          <a:ea typeface="微软雅黑" panose="020B0503020204020204" pitchFamily="34" charset="-122"/>
                        </a:rPr>
                        <a:t>（</a:t>
                      </a:r>
                      <a:r>
                        <a:rPr lang="en-US" altLang="zh-CN" sz="1200">
                          <a:effectLst/>
                          <a:latin typeface="微软雅黑" panose="020B0503020204020204" pitchFamily="34" charset="-122"/>
                          <a:ea typeface="微软雅黑" panose="020B0503020204020204" pitchFamily="34" charset="-122"/>
                        </a:rPr>
                        <a:t>Shanghai Electric, operated in 2008</a:t>
                      </a:r>
                      <a:r>
                        <a:rPr lang="zh-CN" altLang="en-US" sz="1200">
                          <a:effectLst/>
                          <a:latin typeface="微软雅黑" panose="020B0503020204020204" pitchFamily="34" charset="-122"/>
                          <a:ea typeface="微软雅黑" panose="020B0503020204020204" pitchFamily="34" charset="-122"/>
                        </a:rPr>
                        <a:t>）</a:t>
                      </a:r>
                      <a:endParaRPr lang="zh-CN" sz="12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lnSpc>
                          <a:spcPct val="100000"/>
                        </a:lnSpc>
                      </a:pPr>
                      <a:r>
                        <a:rPr lang="en-US" altLang="zh-CN" sz="1200">
                          <a:effectLst/>
                          <a:latin typeface="微软雅黑" panose="020B0503020204020204" pitchFamily="34" charset="-122"/>
                          <a:ea typeface="微软雅黑" panose="020B0503020204020204" pitchFamily="34" charset="-122"/>
                        </a:rPr>
                        <a:t>45.7%</a:t>
                      </a:r>
                      <a:endParaRPr lang="zh-CN" sz="1200">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562796985"/>
                  </a:ext>
                </a:extLst>
              </a:tr>
              <a:tr h="648145">
                <a:tc>
                  <a:txBody>
                    <a:bodyPr/>
                    <a:lstStyle/>
                    <a:p>
                      <a:pPr indent="0" algn="ctr">
                        <a:lnSpc>
                          <a:spcPct val="100000"/>
                        </a:lnSpc>
                      </a:pPr>
                      <a:r>
                        <a:rPr lang="en-US" altLang="zh-CN" sz="1200" b="1">
                          <a:effectLst/>
                          <a:latin typeface="微软雅黑" panose="020B0503020204020204" pitchFamily="34" charset="-122"/>
                          <a:ea typeface="微软雅黑" panose="020B0503020204020204" pitchFamily="34" charset="-122"/>
                        </a:rPr>
                        <a:t>Double reheat USC-1000MW</a:t>
                      </a:r>
                      <a:endParaRPr lang="zh-CN" sz="1200" b="1">
                        <a:effectLst/>
                        <a:latin typeface="微软雅黑" panose="020B0503020204020204" pitchFamily="34" charset="-122"/>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00000"/>
                        </a:lnSpc>
                      </a:pPr>
                      <a:r>
                        <a:rPr lang="en-US" sz="1200">
                          <a:effectLst/>
                          <a:latin typeface="微软雅黑" panose="020B0503020204020204" pitchFamily="34" charset="-122"/>
                          <a:ea typeface="微软雅黑" panose="020B0503020204020204" pitchFamily="34" charset="-122"/>
                        </a:rPr>
                        <a:t>620</a:t>
                      </a:r>
                      <a:endParaRPr lang="zh-CN" sz="12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lnSpc>
                          <a:spcPct val="100000"/>
                        </a:lnSpc>
                      </a:pPr>
                      <a:r>
                        <a:rPr lang="en-US" sz="1200">
                          <a:effectLst/>
                          <a:latin typeface="微软雅黑" panose="020B0503020204020204" pitchFamily="34" charset="-122"/>
                          <a:ea typeface="微软雅黑" panose="020B0503020204020204" pitchFamily="34" charset="-122"/>
                        </a:rPr>
                        <a:t>31</a:t>
                      </a:r>
                      <a:endParaRPr lang="zh-CN" sz="12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lnSpc>
                          <a:spcPct val="100000"/>
                        </a:lnSpc>
                      </a:pPr>
                      <a:r>
                        <a:rPr lang="en-US" altLang="zh-CN" sz="1200">
                          <a:effectLst/>
                          <a:latin typeface="微软雅黑" panose="020B0503020204020204" pitchFamily="34" charset="-122"/>
                          <a:ea typeface="微软雅黑" panose="020B0503020204020204" pitchFamily="34" charset="-122"/>
                        </a:rPr>
                        <a:t>Taizhou, Jiangsu</a:t>
                      </a:r>
                    </a:p>
                    <a:p>
                      <a:pPr indent="0" algn="ctr">
                        <a:lnSpc>
                          <a:spcPct val="100000"/>
                        </a:lnSpc>
                      </a:pPr>
                      <a:r>
                        <a:rPr lang="zh-CN" altLang="en-US" sz="1200">
                          <a:effectLst/>
                          <a:latin typeface="微软雅黑" panose="020B0503020204020204" pitchFamily="34" charset="-122"/>
                          <a:ea typeface="微软雅黑" panose="020B0503020204020204" pitchFamily="34" charset="-122"/>
                        </a:rPr>
                        <a:t>（</a:t>
                      </a:r>
                      <a:r>
                        <a:rPr lang="en-US" altLang="zh-CN" sz="1200">
                          <a:effectLst/>
                          <a:latin typeface="微软雅黑" panose="020B0503020204020204" pitchFamily="34" charset="-122"/>
                          <a:ea typeface="微软雅黑" panose="020B0503020204020204" pitchFamily="34" charset="-122"/>
                        </a:rPr>
                        <a:t>Harbin Electric, operated in 2015</a:t>
                      </a:r>
                      <a:r>
                        <a:rPr lang="zh-CN" altLang="en-US" sz="1200">
                          <a:effectLst/>
                          <a:latin typeface="微软雅黑" panose="020B0503020204020204" pitchFamily="34" charset="-122"/>
                          <a:ea typeface="微软雅黑" panose="020B0503020204020204" pitchFamily="34" charset="-122"/>
                        </a:rPr>
                        <a:t>）</a:t>
                      </a:r>
                      <a:endParaRPr lang="zh-CN" sz="12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lnSpc>
                          <a:spcPct val="100000"/>
                        </a:lnSpc>
                      </a:pPr>
                      <a:r>
                        <a:rPr lang="en-US" altLang="zh-CN" sz="1200">
                          <a:effectLst/>
                          <a:latin typeface="微软雅黑" panose="020B0503020204020204" pitchFamily="34" charset="-122"/>
                          <a:ea typeface="微软雅黑" panose="020B0503020204020204" pitchFamily="34" charset="-122"/>
                        </a:rPr>
                        <a:t>47.8%</a:t>
                      </a:r>
                      <a:endParaRPr lang="zh-CN" sz="1200">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3302925701"/>
                  </a:ext>
                </a:extLst>
              </a:tr>
              <a:tr h="511667">
                <a:tc>
                  <a:txBody>
                    <a:bodyPr/>
                    <a:lstStyle/>
                    <a:p>
                      <a:pPr indent="0" algn="ctr">
                        <a:lnSpc>
                          <a:spcPct val="100000"/>
                        </a:lnSpc>
                      </a:pPr>
                      <a:r>
                        <a:rPr lang="en-US" altLang="zh-CN" sz="1200" b="1">
                          <a:effectLst/>
                          <a:latin typeface="微软雅黑" panose="020B0503020204020204" pitchFamily="34" charset="-122"/>
                          <a:ea typeface="微软雅黑" panose="020B0503020204020204" pitchFamily="34" charset="-122"/>
                        </a:rPr>
                        <a:t>Double reheat USC-1000MW</a:t>
                      </a:r>
                      <a:endParaRPr lang="zh-CN" altLang="zh-CN" sz="1200" b="1">
                        <a:effectLst/>
                        <a:latin typeface="微软雅黑" panose="020B0503020204020204" pitchFamily="34" charset="-122"/>
                        <a:ea typeface="微软雅黑" panose="020B0503020204020204" pitchFamily="34" charset="-122"/>
                      </a:endParaRPr>
                    </a:p>
                  </a:txBody>
                  <a:tcPr marL="68580" marR="68580" marT="0" marB="0" anchor="ctr">
                    <a:solidFill>
                      <a:schemeClr val="bg1">
                        <a:lumMod val="85000"/>
                      </a:schemeClr>
                    </a:solidFill>
                  </a:tcPr>
                </a:tc>
                <a:tc>
                  <a:txBody>
                    <a:bodyPr/>
                    <a:lstStyle/>
                    <a:p>
                      <a:pPr indent="0" algn="ctr">
                        <a:lnSpc>
                          <a:spcPct val="100000"/>
                        </a:lnSpc>
                      </a:pPr>
                      <a:r>
                        <a:rPr lang="en-US" altLang="zh-CN" sz="1200">
                          <a:solidFill>
                            <a:schemeClr val="tx1"/>
                          </a:solidFill>
                          <a:effectLst/>
                          <a:latin typeface="微软雅黑" panose="020B0503020204020204" pitchFamily="34" charset="-122"/>
                          <a:ea typeface="微软雅黑" panose="020B0503020204020204" pitchFamily="34" charset="-122"/>
                        </a:rPr>
                        <a:t>630</a:t>
                      </a:r>
                      <a:endParaRPr lang="zh-CN" sz="1200">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lnSpc>
                          <a:spcPct val="100000"/>
                        </a:lnSpc>
                      </a:pPr>
                      <a:r>
                        <a:rPr lang="en-US" altLang="zh-CN" sz="1200">
                          <a:solidFill>
                            <a:schemeClr val="tx1"/>
                          </a:solidFill>
                          <a:effectLst/>
                          <a:latin typeface="微软雅黑" panose="020B0503020204020204" pitchFamily="34" charset="-122"/>
                          <a:ea typeface="微软雅黑" panose="020B0503020204020204" pitchFamily="34" charset="-122"/>
                        </a:rPr>
                        <a:t>35</a:t>
                      </a:r>
                      <a:endParaRPr lang="zh-CN" sz="1200">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lnSpc>
                          <a:spcPct val="100000"/>
                        </a:lnSpc>
                      </a:pPr>
                      <a:r>
                        <a:rPr lang="en-US" altLang="zh-CN" sz="1200">
                          <a:solidFill>
                            <a:schemeClr val="tx1"/>
                          </a:solidFill>
                          <a:effectLst/>
                          <a:latin typeface="微软雅黑" panose="020B0503020204020204" pitchFamily="34" charset="-122"/>
                          <a:ea typeface="微软雅黑" panose="020B0503020204020204" pitchFamily="34" charset="-122"/>
                        </a:rPr>
                        <a:t>Yuncheng, Shandong</a:t>
                      </a:r>
                    </a:p>
                    <a:p>
                      <a:pPr indent="0" algn="ctr">
                        <a:lnSpc>
                          <a:spcPct val="100000"/>
                        </a:lnSpc>
                      </a:pPr>
                      <a:r>
                        <a:rPr lang="zh-CN" altLang="en-US" sz="1200">
                          <a:solidFill>
                            <a:schemeClr val="tx1"/>
                          </a:solidFill>
                          <a:effectLst/>
                          <a:latin typeface="微软雅黑" panose="020B0503020204020204" pitchFamily="34" charset="-122"/>
                          <a:ea typeface="微软雅黑" panose="020B0503020204020204" pitchFamily="34" charset="-122"/>
                        </a:rPr>
                        <a:t>（</a:t>
                      </a:r>
                      <a:r>
                        <a:rPr lang="en-US" altLang="zh-CN" sz="1200">
                          <a:effectLst/>
                          <a:latin typeface="微软雅黑" panose="020B0503020204020204" pitchFamily="34" charset="-122"/>
                          <a:ea typeface="微软雅黑" panose="020B0503020204020204" pitchFamily="34" charset="-122"/>
                        </a:rPr>
                        <a:t>Dongfang Electric, constructing from 2023</a:t>
                      </a:r>
                      <a:r>
                        <a:rPr lang="zh-CN" altLang="en-US" sz="1200">
                          <a:solidFill>
                            <a:schemeClr val="tx1"/>
                          </a:solidFill>
                          <a:effectLst/>
                          <a:latin typeface="微软雅黑" panose="020B0503020204020204" pitchFamily="34" charset="-122"/>
                          <a:ea typeface="微软雅黑" panose="020B0503020204020204" pitchFamily="34" charset="-122"/>
                        </a:rPr>
                        <a:t>）</a:t>
                      </a:r>
                      <a:endParaRPr lang="zh-CN" sz="1200">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lnSpc>
                          <a:spcPct val="100000"/>
                        </a:lnSpc>
                      </a:pPr>
                      <a:r>
                        <a:rPr lang="en-US" altLang="zh-CN" sz="1200">
                          <a:solidFill>
                            <a:schemeClr val="tx1"/>
                          </a:solidFill>
                          <a:effectLst/>
                          <a:latin typeface="微软雅黑" panose="020B0503020204020204" pitchFamily="34" charset="-122"/>
                          <a:ea typeface="微软雅黑" panose="020B0503020204020204" pitchFamily="34" charset="-122"/>
                        </a:rPr>
                        <a:t>&gt;50%</a:t>
                      </a:r>
                      <a:endParaRPr lang="zh-CN" sz="1200">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274895033"/>
                  </a:ext>
                </a:extLst>
              </a:tr>
            </a:tbl>
          </a:graphicData>
        </a:graphic>
      </p:graphicFrame>
      <p:sp>
        <p:nvSpPr>
          <p:cNvPr id="9" name="文本框 8">
            <a:extLst>
              <a:ext uri="{FF2B5EF4-FFF2-40B4-BE49-F238E27FC236}">
                <a16:creationId xmlns:a16="http://schemas.microsoft.com/office/drawing/2014/main" id="{748CA770-8197-FA31-A012-BC084D738AC2}"/>
              </a:ext>
            </a:extLst>
          </p:cNvPr>
          <p:cNvSpPr txBox="1"/>
          <p:nvPr/>
        </p:nvSpPr>
        <p:spPr>
          <a:xfrm>
            <a:off x="1839861" y="6329060"/>
            <a:ext cx="2892971" cy="276999"/>
          </a:xfrm>
          <a:prstGeom prst="rect">
            <a:avLst/>
          </a:prstGeom>
          <a:noFill/>
        </p:spPr>
        <p:txBody>
          <a:bodyPr wrap="none" rtlCol="0">
            <a:spAutoFit/>
          </a:bodyPr>
          <a:lstStyle/>
          <a:p>
            <a:r>
              <a:rPr lang="en-US" altLang="zh-CN" sz="1200" dirty="0">
                <a:latin typeface="微软雅黑" panose="020B0503020204020204" pitchFamily="34" charset="-122"/>
                <a:ea typeface="微软雅黑" panose="020B0503020204020204" pitchFamily="34" charset="-122"/>
              </a:rPr>
              <a:t>USC-1000MW at </a:t>
            </a:r>
            <a:r>
              <a:rPr lang="en-US" altLang="zh-CN" sz="1200" dirty="0" err="1">
                <a:latin typeface="微软雅黑" panose="020B0503020204020204" pitchFamily="34" charset="-122"/>
                <a:ea typeface="微软雅黑" panose="020B0503020204020204" pitchFamily="34" charset="-122"/>
              </a:rPr>
              <a:t>Dongfang</a:t>
            </a:r>
            <a:r>
              <a:rPr lang="en-US" altLang="zh-CN" sz="1200" dirty="0">
                <a:latin typeface="微软雅黑" panose="020B0503020204020204" pitchFamily="34" charset="-122"/>
                <a:ea typeface="微软雅黑" panose="020B0503020204020204" pitchFamily="34" charset="-122"/>
              </a:rPr>
              <a:t> Electric </a:t>
            </a:r>
            <a:endParaRPr lang="zh-CN" altLang="en-US" sz="1200" dirty="0">
              <a:latin typeface="微软雅黑" panose="020B0503020204020204" pitchFamily="34" charset="-122"/>
              <a:ea typeface="微软雅黑" panose="020B0503020204020204" pitchFamily="34" charset="-122"/>
            </a:endParaRPr>
          </a:p>
        </p:txBody>
      </p:sp>
      <p:pic>
        <p:nvPicPr>
          <p:cNvPr id="4" name="Picture 2">
            <a:extLst>
              <a:ext uri="{FF2B5EF4-FFF2-40B4-BE49-F238E27FC236}">
                <a16:creationId xmlns:a16="http://schemas.microsoft.com/office/drawing/2014/main" id="{2C5E65FC-E7EC-5445-EDF2-062388796E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84727" y="-43975"/>
            <a:ext cx="1407273" cy="75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6D3601F8-7899-717B-36A4-137D29BC3E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78" t="4632" r="4561" b="5049"/>
          <a:stretch/>
        </p:blipFill>
        <p:spPr bwMode="auto">
          <a:xfrm>
            <a:off x="96079" y="3097039"/>
            <a:ext cx="5761796" cy="3232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951889"/>
      </p:ext>
    </p:extLst>
  </p:cSld>
  <p:clrMapOvr>
    <a:masterClrMapping/>
  </p:clrMapOvr>
  <mc:AlternateContent xmlns:mc="http://schemas.openxmlformats.org/markup-compatibility/2006" xmlns:p14="http://schemas.microsoft.com/office/powerpoint/2010/main">
    <mc:Choice Requires="p14">
      <p:transition spd="slow" p14:dur="2000" advTm="43122"/>
    </mc:Choice>
    <mc:Fallback xmlns="">
      <p:transition spd="slow" advTm="4312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5C2F4C-AE69-4765-9DA6-C188CECCADB2}"/>
              </a:ext>
            </a:extLst>
          </p:cNvPr>
          <p:cNvSpPr>
            <a:spLocks noGrp="1"/>
          </p:cNvSpPr>
          <p:nvPr>
            <p:ph type="title"/>
          </p:nvPr>
        </p:nvSpPr>
        <p:spPr>
          <a:xfrm>
            <a:off x="890072" y="0"/>
            <a:ext cx="11301928" cy="677334"/>
          </a:xfrm>
        </p:spPr>
        <p:txBody>
          <a:bodyPr>
            <a:noAutofit/>
          </a:bodyPr>
          <a:lstStyle/>
          <a:p>
            <a:pPr>
              <a:lnSpc>
                <a:spcPct val="100000"/>
              </a:lnSpc>
            </a:pPr>
            <a:r>
              <a:rPr lang="en-US" altLang="zh-CN">
                <a:latin typeface="+mn-lt"/>
                <a:ea typeface="黑体" panose="02010609060101010101" pitchFamily="49" charset="-122"/>
              </a:rPr>
              <a:t>                                 Outline</a:t>
            </a:r>
            <a:endParaRPr lang="zh-CN" altLang="en-US">
              <a:latin typeface="+mn-lt"/>
              <a:ea typeface="黑体" panose="02010609060101010101" pitchFamily="49" charset="-122"/>
            </a:endParaRPr>
          </a:p>
        </p:txBody>
      </p:sp>
      <p:sp>
        <p:nvSpPr>
          <p:cNvPr id="4" name="内容占位符 3"/>
          <p:cNvSpPr>
            <a:spLocks noGrp="1"/>
          </p:cNvSpPr>
          <p:nvPr>
            <p:ph idx="1"/>
          </p:nvPr>
        </p:nvSpPr>
        <p:spPr>
          <a:xfrm>
            <a:off x="3767434" y="1296409"/>
            <a:ext cx="6838122" cy="4543945"/>
          </a:xfrm>
        </p:spPr>
        <p:txBody>
          <a:bodyPr>
            <a:normAutofit fontScale="85000" lnSpcReduction="10000"/>
          </a:bodyPr>
          <a:lstStyle/>
          <a:p>
            <a:pPr fontAlgn="auto">
              <a:lnSpc>
                <a:spcPct val="150000"/>
              </a:lnSpc>
              <a:spcBef>
                <a:spcPts val="0"/>
              </a:spcBef>
            </a:pPr>
            <a:r>
              <a:rPr lang="en-US" altLang="zh-CN" sz="3200" dirty="0">
                <a:solidFill>
                  <a:schemeClr val="bg1">
                    <a:lumMod val="50000"/>
                  </a:schemeClr>
                </a:solidFill>
                <a:latin typeface="+mn-lt"/>
              </a:rPr>
              <a:t>Introduction</a:t>
            </a:r>
          </a:p>
          <a:p>
            <a:pPr>
              <a:lnSpc>
                <a:spcPct val="150000"/>
              </a:lnSpc>
              <a:spcBef>
                <a:spcPts val="0"/>
              </a:spcBef>
            </a:pPr>
            <a:r>
              <a:rPr lang="en-US" altLang="zh-CN" sz="3200" dirty="0">
                <a:solidFill>
                  <a:schemeClr val="bg1">
                    <a:lumMod val="50000"/>
                  </a:schemeClr>
                </a:solidFill>
                <a:latin typeface="+mn-lt"/>
              </a:rPr>
              <a:t>COOL blanket analysis</a:t>
            </a:r>
          </a:p>
          <a:p>
            <a:pPr>
              <a:lnSpc>
                <a:spcPct val="150000"/>
              </a:lnSpc>
              <a:spcBef>
                <a:spcPts val="0"/>
              </a:spcBef>
            </a:pPr>
            <a:r>
              <a:rPr lang="en-US" altLang="zh-CN" sz="3200" dirty="0">
                <a:latin typeface="+mn-lt"/>
              </a:rPr>
              <a:t>R&amp;D progress</a:t>
            </a:r>
          </a:p>
          <a:p>
            <a:pPr lvl="1">
              <a:lnSpc>
                <a:spcPct val="150000"/>
              </a:lnSpc>
              <a:spcBef>
                <a:spcPts val="0"/>
              </a:spcBef>
            </a:pPr>
            <a:r>
              <a:rPr lang="en-US" altLang="zh-CN" sz="2800" dirty="0">
                <a:solidFill>
                  <a:srgbClr val="0000FF"/>
                </a:solidFill>
                <a:latin typeface="+mn-lt"/>
              </a:rPr>
              <a:t>Design of neutronics experiments</a:t>
            </a:r>
          </a:p>
          <a:p>
            <a:pPr lvl="1">
              <a:lnSpc>
                <a:spcPct val="150000"/>
              </a:lnSpc>
              <a:spcBef>
                <a:spcPts val="0"/>
              </a:spcBef>
            </a:pPr>
            <a:r>
              <a:rPr lang="en-US" altLang="zh-CN" sz="2800" dirty="0">
                <a:solidFill>
                  <a:srgbClr val="0000FF"/>
                </a:solidFill>
                <a:latin typeface="+mn-lt"/>
              </a:rPr>
              <a:t>Thermal hydraulic testing facilities</a:t>
            </a:r>
          </a:p>
          <a:p>
            <a:pPr lvl="1">
              <a:lnSpc>
                <a:spcPct val="150000"/>
              </a:lnSpc>
              <a:spcBef>
                <a:spcPts val="0"/>
              </a:spcBef>
            </a:pPr>
            <a:r>
              <a:rPr lang="en-US" altLang="zh-CN" sz="2800" dirty="0" err="1">
                <a:solidFill>
                  <a:srgbClr val="0000FF"/>
                </a:solidFill>
                <a:latin typeface="+mn-lt"/>
              </a:rPr>
              <a:t>SiC</a:t>
            </a:r>
            <a:r>
              <a:rPr lang="en-US" altLang="zh-CN" sz="2800" baseline="-25000" dirty="0" err="1">
                <a:solidFill>
                  <a:srgbClr val="0000FF"/>
                </a:solidFill>
                <a:latin typeface="+mn-lt"/>
              </a:rPr>
              <a:t>f</a:t>
            </a:r>
            <a:r>
              <a:rPr lang="en-US" altLang="zh-CN" sz="2800" dirty="0">
                <a:solidFill>
                  <a:srgbClr val="0000FF"/>
                </a:solidFill>
                <a:latin typeface="+mn-lt"/>
              </a:rPr>
              <a:t>/</a:t>
            </a:r>
            <a:r>
              <a:rPr lang="en-US" altLang="zh-CN" sz="2800" dirty="0" err="1">
                <a:solidFill>
                  <a:srgbClr val="0000FF"/>
                </a:solidFill>
                <a:latin typeface="+mn-lt"/>
              </a:rPr>
              <a:t>SiC</a:t>
            </a:r>
            <a:r>
              <a:rPr lang="en-US" altLang="zh-CN" sz="2800" dirty="0">
                <a:solidFill>
                  <a:srgbClr val="0000FF"/>
                </a:solidFill>
                <a:latin typeface="+mn-lt"/>
              </a:rPr>
              <a:t> material preparation</a:t>
            </a:r>
          </a:p>
          <a:p>
            <a:pPr>
              <a:lnSpc>
                <a:spcPct val="150000"/>
              </a:lnSpc>
              <a:spcBef>
                <a:spcPts val="0"/>
              </a:spcBef>
            </a:pPr>
            <a:r>
              <a:rPr lang="en-US" altLang="zh-CN" sz="3200" dirty="0">
                <a:solidFill>
                  <a:schemeClr val="bg1">
                    <a:lumMod val="50000"/>
                  </a:schemeClr>
                </a:solidFill>
                <a:latin typeface="+mn-lt"/>
              </a:rPr>
              <a:t>BEST Test Blanket System</a:t>
            </a:r>
          </a:p>
          <a:p>
            <a:pPr>
              <a:lnSpc>
                <a:spcPct val="150000"/>
              </a:lnSpc>
              <a:spcBef>
                <a:spcPts val="0"/>
              </a:spcBef>
            </a:pPr>
            <a:r>
              <a:rPr lang="en-US" altLang="zh-CN" sz="3200" dirty="0">
                <a:solidFill>
                  <a:schemeClr val="bg1">
                    <a:lumMod val="50000"/>
                  </a:schemeClr>
                </a:solidFill>
                <a:latin typeface="+mn-lt"/>
              </a:rPr>
              <a:t>Summary</a:t>
            </a:r>
          </a:p>
          <a:p>
            <a:pPr lvl="1">
              <a:lnSpc>
                <a:spcPct val="150000"/>
              </a:lnSpc>
              <a:spcBef>
                <a:spcPts val="0"/>
              </a:spcBef>
            </a:pPr>
            <a:endParaRPr lang="zh-CN" altLang="en-US" sz="2800" dirty="0">
              <a:latin typeface="+mn-lt"/>
            </a:endParaRPr>
          </a:p>
        </p:txBody>
      </p:sp>
      <p:sp>
        <p:nvSpPr>
          <p:cNvPr id="7" name="内容占位符 2"/>
          <p:cNvSpPr txBox="1">
            <a:spLocks/>
          </p:cNvSpPr>
          <p:nvPr/>
        </p:nvSpPr>
        <p:spPr>
          <a:xfrm>
            <a:off x="3671889" y="1795566"/>
            <a:ext cx="4848225" cy="456078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Font typeface="Arial" panose="020B0604020202020204" pitchFamily="34" charset="0"/>
              <a:buChar char="•"/>
              <a:defRPr sz="2800" b="1" kern="1200" baseline="0">
                <a:solidFill>
                  <a:srgbClr val="FF0000"/>
                </a:solidFill>
                <a:latin typeface="Calibri" panose="020F0502020204030204" pitchFamily="34"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b="1" kern="1200" baseline="0">
                <a:solidFill>
                  <a:srgbClr val="0000FF"/>
                </a:solidFill>
                <a:latin typeface="Arial" panose="020B0604020202020204" pitchFamily="34" charset="0"/>
                <a:ea typeface="等线" panose="02010600030101010101" pitchFamily="2"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b="1" kern="1200" baseline="0">
                <a:solidFill>
                  <a:schemeClr val="tx1"/>
                </a:solidFill>
                <a:latin typeface="Times New Roman" panose="02020603050405020304" pitchFamily="18" charset="0"/>
                <a:ea typeface="宋体" panose="02010600030101010101" pitchFamily="2"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en-US" altLang="zh-CN">
              <a:solidFill>
                <a:schemeClr val="bg1">
                  <a:lumMod val="50000"/>
                </a:schemeClr>
              </a:solidFill>
              <a:latin typeface="微软雅黑" panose="020B0503020204020204" pitchFamily="34" charset="-122"/>
            </a:endParaRPr>
          </a:p>
        </p:txBody>
      </p:sp>
      <p:sp>
        <p:nvSpPr>
          <p:cNvPr id="9" name="灯片编号占位符 8"/>
          <p:cNvSpPr>
            <a:spLocks noGrp="1"/>
          </p:cNvSpPr>
          <p:nvPr>
            <p:ph type="sldNum" sz="quarter" idx="12"/>
          </p:nvPr>
        </p:nvSpPr>
        <p:spPr/>
        <p:txBody>
          <a:bodyPr/>
          <a:lstStyle/>
          <a:p>
            <a:pPr>
              <a:defRPr/>
            </a:pPr>
            <a:fld id="{2EE6453B-3B9F-4A11-A49C-F08C55479899}" type="slidenum">
              <a:rPr lang="zh-CN" altLang="en-US" smtClean="0"/>
              <a:pPr>
                <a:defRPr/>
              </a:pPr>
              <a:t>12</a:t>
            </a:fld>
            <a:endParaRPr lang="zh-CN" altLang="en-US"/>
          </a:p>
        </p:txBody>
      </p:sp>
    </p:spTree>
    <p:extLst>
      <p:ext uri="{BB962C8B-B14F-4D97-AF65-F5344CB8AC3E}">
        <p14:creationId xmlns:p14="http://schemas.microsoft.com/office/powerpoint/2010/main" val="1455924917"/>
      </p:ext>
    </p:extLst>
  </p:cSld>
  <p:clrMapOvr>
    <a:masterClrMapping/>
  </p:clrMapOvr>
  <mc:AlternateContent xmlns:mc="http://schemas.openxmlformats.org/markup-compatibility/2006" xmlns:p14="http://schemas.microsoft.com/office/powerpoint/2010/main">
    <mc:Choice Requires="p14">
      <p:transition spd="slow" p14:dur="2000" advTm="10277"/>
    </mc:Choice>
    <mc:Fallback xmlns="">
      <p:transition spd="slow" advTm="1027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1054DF-8755-329F-15FA-C13F167CA17C}"/>
              </a:ext>
            </a:extLst>
          </p:cNvPr>
          <p:cNvSpPr>
            <a:spLocks noGrp="1"/>
          </p:cNvSpPr>
          <p:nvPr>
            <p:ph type="title"/>
          </p:nvPr>
        </p:nvSpPr>
        <p:spPr/>
        <p:txBody>
          <a:bodyPr/>
          <a:lstStyle/>
          <a:p>
            <a:r>
              <a:rPr lang="en-US" altLang="zh-CN" dirty="0">
                <a:latin typeface="+mn-lt"/>
              </a:rPr>
              <a:t>Design of n</a:t>
            </a:r>
            <a:r>
              <a:rPr lang="en-US" altLang="zh-CN" sz="4400" dirty="0">
                <a:latin typeface="+mn-lt"/>
              </a:rPr>
              <a:t>eutronics experiments</a:t>
            </a:r>
          </a:p>
        </p:txBody>
      </p:sp>
      <p:sp>
        <p:nvSpPr>
          <p:cNvPr id="4" name="灯片编号占位符 3">
            <a:extLst>
              <a:ext uri="{FF2B5EF4-FFF2-40B4-BE49-F238E27FC236}">
                <a16:creationId xmlns:a16="http://schemas.microsoft.com/office/drawing/2014/main" id="{9FEB3087-8ED7-5601-F882-35E58F8C6DDA}"/>
              </a:ext>
            </a:extLst>
          </p:cNvPr>
          <p:cNvSpPr>
            <a:spLocks noGrp="1"/>
          </p:cNvSpPr>
          <p:nvPr>
            <p:ph type="sldNum" sz="quarter" idx="12"/>
          </p:nvPr>
        </p:nvSpPr>
        <p:spPr/>
        <p:txBody>
          <a:bodyPr/>
          <a:lstStyle/>
          <a:p>
            <a:pPr>
              <a:defRPr/>
            </a:pPr>
            <a:fld id="{2EE6453B-3B9F-4A11-A49C-F08C55479899}" type="slidenum">
              <a:rPr lang="zh-CN" altLang="en-US" smtClean="0"/>
              <a:pPr>
                <a:defRPr/>
              </a:pPr>
              <a:t>13</a:t>
            </a:fld>
            <a:endParaRPr lang="zh-CN" altLang="en-US"/>
          </a:p>
        </p:txBody>
      </p:sp>
      <p:pic>
        <p:nvPicPr>
          <p:cNvPr id="6" name="Picture 2">
            <a:extLst>
              <a:ext uri="{FF2B5EF4-FFF2-40B4-BE49-F238E27FC236}">
                <a16:creationId xmlns:a16="http://schemas.microsoft.com/office/drawing/2014/main" id="{20EF755C-3074-9E24-73D5-B554271B8C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84727" y="-43975"/>
            <a:ext cx="1407273" cy="75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灯片编号占位符 2">
            <a:extLst>
              <a:ext uri="{FF2B5EF4-FFF2-40B4-BE49-F238E27FC236}">
                <a16:creationId xmlns:a16="http://schemas.microsoft.com/office/drawing/2014/main" id="{B00C1D4F-89C1-FA4F-BF90-7167B1D0FA29}"/>
              </a:ext>
            </a:extLst>
          </p:cNvPr>
          <p:cNvSpPr txBox="1">
            <a:spLocks/>
          </p:cNvSpPr>
          <p:nvPr/>
        </p:nvSpPr>
        <p:spPr>
          <a:xfrm>
            <a:off x="9196078" y="6376425"/>
            <a:ext cx="2700000" cy="316800"/>
          </a:xfrm>
          <a:prstGeom prst="rect">
            <a:avLst/>
          </a:prstGeom>
        </p:spPr>
        <p:txBody>
          <a:bodyPr vert="horz" lIns="91440" tIns="45720" rIns="91440" bIns="45720" rtlCol="0" anchor="ctr"/>
          <a:lstStyle>
            <a:defPPr>
              <a:defRPr lang="zh-CN"/>
            </a:defPPr>
            <a:lvl1pPr algn="r" rtl="0" eaLnBrk="0" fontAlgn="base" hangingPunct="0">
              <a:spcBef>
                <a:spcPct val="0"/>
              </a:spcBef>
              <a:spcAft>
                <a:spcPct val="0"/>
              </a:spcAft>
              <a:defRPr sz="1400" kern="1200">
                <a:solidFill>
                  <a:schemeClr val="tx1">
                    <a:tint val="75000"/>
                  </a:schemeClr>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fld id="{49AE70B2-8BF9-45C0-BB95-33D1B9D3A854}" type="slidenum">
              <a:rPr lang="zh-CN" altLang="en-US" smtClean="0"/>
              <a:pPr/>
              <a:t>13</a:t>
            </a:fld>
            <a:endParaRPr lang="zh-CN" altLang="en-US"/>
          </a:p>
        </p:txBody>
      </p:sp>
      <p:sp>
        <p:nvSpPr>
          <p:cNvPr id="10" name="内容占位符 3">
            <a:extLst>
              <a:ext uri="{FF2B5EF4-FFF2-40B4-BE49-F238E27FC236}">
                <a16:creationId xmlns:a16="http://schemas.microsoft.com/office/drawing/2014/main" id="{3E3D6055-C7DB-96FF-CF0B-16A6646BB9D5}"/>
              </a:ext>
            </a:extLst>
          </p:cNvPr>
          <p:cNvSpPr txBox="1">
            <a:spLocks/>
          </p:cNvSpPr>
          <p:nvPr/>
        </p:nvSpPr>
        <p:spPr>
          <a:xfrm>
            <a:off x="249709" y="756289"/>
            <a:ext cx="11638625" cy="5223224"/>
          </a:xfrm>
          <a:prstGeom prst="rect">
            <a:avLst/>
          </a:prstGeom>
        </p:spPr>
        <p:txBody>
          <a:bodyPr/>
          <a:lstStyle>
            <a:lvl1pPr marL="228600" indent="-228600" algn="l" defTabSz="914400" rtl="0" eaLnBrk="1" latinLnBrk="0" hangingPunct="1">
              <a:lnSpc>
                <a:spcPct val="100000"/>
              </a:lnSpc>
              <a:spcBef>
                <a:spcPts val="600"/>
              </a:spcBef>
              <a:buFont typeface="Wingdings" panose="05000000000000000000" pitchFamily="2" charset="2"/>
              <a:buChar char="Ø"/>
              <a:defRPr sz="2800" b="1" kern="1200" baseline="0">
                <a:solidFill>
                  <a:srgbClr val="FF0000"/>
                </a:solidFill>
                <a:latin typeface="Calibri" panose="020F0502020204030204" pitchFamily="34"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b="1" kern="1200" baseline="0">
                <a:solidFill>
                  <a:srgbClr val="0000FF"/>
                </a:solidFill>
                <a:latin typeface="Arial" panose="020B0604020202020204" pitchFamily="34" charset="0"/>
                <a:ea typeface="等线" panose="02010600030101010101" pitchFamily="2"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b="1" kern="1200" baseline="0">
                <a:solidFill>
                  <a:schemeClr val="tx1"/>
                </a:solidFill>
                <a:latin typeface="Times New Roman" panose="02020603050405020304" pitchFamily="18" charset="0"/>
                <a:ea typeface="宋体" panose="02010600030101010101" pitchFamily="2"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ltLang="zh-CN" sz="2400" dirty="0"/>
              <a:t>Self-power neutron detector (SPND) to monitor neutron flux, and lithium glass detector to measure tritium production rate</a:t>
            </a:r>
          </a:p>
          <a:p>
            <a:pPr fontAlgn="auto">
              <a:spcAft>
                <a:spcPts val="0"/>
              </a:spcAft>
            </a:pPr>
            <a:r>
              <a:rPr lang="en-US" altLang="zh-CN" sz="2400" dirty="0"/>
              <a:t>Testing for detectors is ongoing</a:t>
            </a:r>
          </a:p>
          <a:p>
            <a:pPr fontAlgn="auto">
              <a:spcAft>
                <a:spcPts val="0"/>
              </a:spcAft>
            </a:pPr>
            <a:endParaRPr lang="zh-CN" altLang="en-US" sz="2400" dirty="0"/>
          </a:p>
        </p:txBody>
      </p:sp>
      <p:pic>
        <p:nvPicPr>
          <p:cNvPr id="11" name="图片 10">
            <a:extLst>
              <a:ext uri="{FF2B5EF4-FFF2-40B4-BE49-F238E27FC236}">
                <a16:creationId xmlns:a16="http://schemas.microsoft.com/office/drawing/2014/main" id="{E122E333-9314-5C10-5D63-B861D5615652}"/>
              </a:ext>
            </a:extLst>
          </p:cNvPr>
          <p:cNvPicPr>
            <a:picLocks noChangeAspect="1"/>
          </p:cNvPicPr>
          <p:nvPr/>
        </p:nvPicPr>
        <p:blipFill>
          <a:blip r:embed="rId5"/>
          <a:stretch>
            <a:fillRect/>
          </a:stretch>
        </p:blipFill>
        <p:spPr>
          <a:xfrm>
            <a:off x="4341348" y="2168663"/>
            <a:ext cx="2594418" cy="1533663"/>
          </a:xfrm>
          <a:prstGeom prst="rect">
            <a:avLst/>
          </a:prstGeom>
        </p:spPr>
      </p:pic>
      <p:sp>
        <p:nvSpPr>
          <p:cNvPr id="15" name="文本框 14">
            <a:extLst>
              <a:ext uri="{FF2B5EF4-FFF2-40B4-BE49-F238E27FC236}">
                <a16:creationId xmlns:a16="http://schemas.microsoft.com/office/drawing/2014/main" id="{480EE9E6-971D-64F4-8F6B-1DEEB774472A}"/>
              </a:ext>
            </a:extLst>
          </p:cNvPr>
          <p:cNvSpPr txBox="1"/>
          <p:nvPr/>
        </p:nvSpPr>
        <p:spPr>
          <a:xfrm>
            <a:off x="2520860" y="3626236"/>
            <a:ext cx="1656997" cy="307777"/>
          </a:xfrm>
          <a:prstGeom prst="rect">
            <a:avLst/>
          </a:prstGeom>
          <a:noFill/>
        </p:spPr>
        <p:txBody>
          <a:bodyPr wrap="square">
            <a:spAutoFit/>
          </a:bodyPr>
          <a:lstStyle/>
          <a:p>
            <a:pPr algn="ctr"/>
            <a:r>
              <a:rPr lang="en-US" altLang="zh-CN" sz="1400"/>
              <a:t>SPND detector</a:t>
            </a:r>
            <a:endParaRPr lang="zh-CN" altLang="en-US" sz="1400"/>
          </a:p>
        </p:txBody>
      </p:sp>
      <p:sp>
        <p:nvSpPr>
          <p:cNvPr id="18" name="文本框 17">
            <a:extLst>
              <a:ext uri="{FF2B5EF4-FFF2-40B4-BE49-F238E27FC236}">
                <a16:creationId xmlns:a16="http://schemas.microsoft.com/office/drawing/2014/main" id="{F9655A48-00A3-A2A5-349D-67DF9E3B426C}"/>
              </a:ext>
            </a:extLst>
          </p:cNvPr>
          <p:cNvSpPr txBox="1"/>
          <p:nvPr/>
        </p:nvSpPr>
        <p:spPr>
          <a:xfrm>
            <a:off x="8470989" y="3672095"/>
            <a:ext cx="2157087" cy="307777"/>
          </a:xfrm>
          <a:prstGeom prst="rect">
            <a:avLst/>
          </a:prstGeom>
          <a:noFill/>
        </p:spPr>
        <p:txBody>
          <a:bodyPr wrap="square">
            <a:spAutoFit/>
          </a:bodyPr>
          <a:lstStyle/>
          <a:p>
            <a:pPr algn="ctr"/>
            <a:r>
              <a:rPr lang="en-US" altLang="zh-CN" sz="1400"/>
              <a:t>Li-glass detector</a:t>
            </a:r>
            <a:endParaRPr lang="zh-CN" altLang="en-US" sz="1400"/>
          </a:p>
        </p:txBody>
      </p:sp>
      <p:pic>
        <p:nvPicPr>
          <p:cNvPr id="21" name="图片 20" descr="图片3">
            <a:extLst>
              <a:ext uri="{FF2B5EF4-FFF2-40B4-BE49-F238E27FC236}">
                <a16:creationId xmlns:a16="http://schemas.microsoft.com/office/drawing/2014/main" id="{4C0F430A-DE18-D0CD-45AF-DBEE57553F62}"/>
              </a:ext>
            </a:extLst>
          </p:cNvPr>
          <p:cNvPicPr>
            <a:picLocks noChangeAspect="1"/>
          </p:cNvPicPr>
          <p:nvPr/>
        </p:nvPicPr>
        <p:blipFill>
          <a:blip r:embed="rId6"/>
          <a:stretch>
            <a:fillRect/>
          </a:stretch>
        </p:blipFill>
        <p:spPr>
          <a:xfrm rot="16200000">
            <a:off x="1540460" y="850520"/>
            <a:ext cx="1361415" cy="4132282"/>
          </a:xfrm>
          <a:prstGeom prst="rect">
            <a:avLst/>
          </a:prstGeom>
        </p:spPr>
      </p:pic>
      <p:pic>
        <p:nvPicPr>
          <p:cNvPr id="30" name="图片 14">
            <a:extLst>
              <a:ext uri="{FF2B5EF4-FFF2-40B4-BE49-F238E27FC236}">
                <a16:creationId xmlns:a16="http://schemas.microsoft.com/office/drawing/2014/main" id="{BA6779D6-508A-BC60-CD28-7119D0246C3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1481" y="2178162"/>
            <a:ext cx="2022307" cy="151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30" descr="tek00009">
            <a:extLst>
              <a:ext uri="{FF2B5EF4-FFF2-40B4-BE49-F238E27FC236}">
                <a16:creationId xmlns:a16="http://schemas.microsoft.com/office/drawing/2014/main" id="{CB98C20A-7264-5849-21DA-9BE59C852C1D}"/>
              </a:ext>
            </a:extLst>
          </p:cNvPr>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9612940" y="2178162"/>
            <a:ext cx="2156342" cy="149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内容占位符 1">
            <a:extLst>
              <a:ext uri="{FF2B5EF4-FFF2-40B4-BE49-F238E27FC236}">
                <a16:creationId xmlns:a16="http://schemas.microsoft.com/office/drawing/2014/main" id="{4B963CD8-3A40-9E23-32D7-2828D6A63635}"/>
              </a:ext>
            </a:extLst>
          </p:cNvPr>
          <p:cNvSpPr txBox="1">
            <a:spLocks/>
          </p:cNvSpPr>
          <p:nvPr/>
        </p:nvSpPr>
        <p:spPr>
          <a:xfrm>
            <a:off x="185851" y="3922505"/>
            <a:ext cx="11715750" cy="4019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baseline="0">
                <a:solidFill>
                  <a:srgbClr val="FF0000"/>
                </a:solidFill>
                <a:latin typeface="Calibri" panose="020F0502020204030204" pitchFamily="34" charset="0"/>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p"/>
            </a:pPr>
            <a:r>
              <a:rPr lang="en-US" altLang="zh-CN" sz="2000" dirty="0">
                <a:solidFill>
                  <a:srgbClr val="0000FF"/>
                </a:solidFill>
              </a:rPr>
              <a:t>Neutronics experiments of COOL blanket mockup will be performed by using DT neutron source in 2024 </a:t>
            </a:r>
          </a:p>
        </p:txBody>
      </p:sp>
      <p:pic>
        <p:nvPicPr>
          <p:cNvPr id="33" name="图片 32">
            <a:extLst>
              <a:ext uri="{FF2B5EF4-FFF2-40B4-BE49-F238E27FC236}">
                <a16:creationId xmlns:a16="http://schemas.microsoft.com/office/drawing/2014/main" id="{AE33DDCA-D53A-BD12-E388-600CBE60BE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9023" y="4259149"/>
            <a:ext cx="4900445" cy="2160000"/>
          </a:xfrm>
          <a:prstGeom prst="rect">
            <a:avLst/>
          </a:prstGeom>
        </p:spPr>
      </p:pic>
      <p:pic>
        <p:nvPicPr>
          <p:cNvPr id="34" name="图片 33" descr="图片包含 示意图&#10;&#10;描述已自动生成">
            <a:extLst>
              <a:ext uri="{FF2B5EF4-FFF2-40B4-BE49-F238E27FC236}">
                <a16:creationId xmlns:a16="http://schemas.microsoft.com/office/drawing/2014/main" id="{EE8657E1-45ED-5CAF-7DBE-C78BEC3B6988}"/>
              </a:ext>
            </a:extLst>
          </p:cNvPr>
          <p:cNvPicPr>
            <a:picLocks noChangeAspect="1"/>
          </p:cNvPicPr>
          <p:nvPr/>
        </p:nvPicPr>
        <p:blipFill rotWithShape="1">
          <a:blip r:embed="rId10"/>
          <a:srcRect b="782"/>
          <a:stretch/>
        </p:blipFill>
        <p:spPr>
          <a:xfrm>
            <a:off x="39923" y="4283179"/>
            <a:ext cx="1730724" cy="2160000"/>
          </a:xfrm>
          <a:prstGeom prst="rect">
            <a:avLst/>
          </a:prstGeom>
        </p:spPr>
      </p:pic>
      <p:sp>
        <p:nvSpPr>
          <p:cNvPr id="35" name="文本框 34">
            <a:extLst>
              <a:ext uri="{FF2B5EF4-FFF2-40B4-BE49-F238E27FC236}">
                <a16:creationId xmlns:a16="http://schemas.microsoft.com/office/drawing/2014/main" id="{19423D92-3D6E-3CB6-6C31-BD1394DB3D63}"/>
              </a:ext>
            </a:extLst>
          </p:cNvPr>
          <p:cNvSpPr txBox="1"/>
          <p:nvPr/>
        </p:nvSpPr>
        <p:spPr>
          <a:xfrm>
            <a:off x="1928925" y="6443179"/>
            <a:ext cx="2821819" cy="307777"/>
          </a:xfrm>
          <a:prstGeom prst="rect">
            <a:avLst/>
          </a:prstGeom>
          <a:noFill/>
        </p:spPr>
        <p:txBody>
          <a:bodyPr wrap="square">
            <a:spAutoFit/>
          </a:bodyPr>
          <a:lstStyle/>
          <a:p>
            <a:pPr algn="ctr"/>
            <a:r>
              <a:rPr lang="en-US" altLang="zh-CN" sz="1400"/>
              <a:t>Design of experimental mockup </a:t>
            </a:r>
            <a:endParaRPr lang="zh-CN" altLang="en-US" sz="1400"/>
          </a:p>
        </p:txBody>
      </p:sp>
      <p:pic>
        <p:nvPicPr>
          <p:cNvPr id="36" name="图片 35">
            <a:extLst>
              <a:ext uri="{FF2B5EF4-FFF2-40B4-BE49-F238E27FC236}">
                <a16:creationId xmlns:a16="http://schemas.microsoft.com/office/drawing/2014/main" id="{94F67529-2BA9-B82A-50D8-2316F0A3B090}"/>
              </a:ext>
            </a:extLst>
          </p:cNvPr>
          <p:cNvPicPr>
            <a:picLocks noChangeAspect="1"/>
          </p:cNvPicPr>
          <p:nvPr/>
        </p:nvPicPr>
        <p:blipFill>
          <a:blip r:embed="rId11"/>
          <a:stretch>
            <a:fillRect/>
          </a:stretch>
        </p:blipFill>
        <p:spPr>
          <a:xfrm>
            <a:off x="6544991" y="4420871"/>
            <a:ext cx="2822593" cy="2160000"/>
          </a:xfrm>
          <a:prstGeom prst="rect">
            <a:avLst/>
          </a:prstGeom>
        </p:spPr>
      </p:pic>
      <p:pic>
        <p:nvPicPr>
          <p:cNvPr id="37" name="图片 36">
            <a:extLst>
              <a:ext uri="{FF2B5EF4-FFF2-40B4-BE49-F238E27FC236}">
                <a16:creationId xmlns:a16="http://schemas.microsoft.com/office/drawing/2014/main" id="{BE38B3F8-EC0E-0267-9AF9-29ED65ED1397}"/>
              </a:ext>
            </a:extLst>
          </p:cNvPr>
          <p:cNvPicPr>
            <a:picLocks noChangeAspect="1"/>
          </p:cNvPicPr>
          <p:nvPr/>
        </p:nvPicPr>
        <p:blipFill>
          <a:blip r:embed="rId12"/>
          <a:stretch>
            <a:fillRect/>
          </a:stretch>
        </p:blipFill>
        <p:spPr>
          <a:xfrm>
            <a:off x="9329484" y="4431659"/>
            <a:ext cx="2822593" cy="2160000"/>
          </a:xfrm>
          <a:prstGeom prst="rect">
            <a:avLst/>
          </a:prstGeom>
        </p:spPr>
      </p:pic>
    </p:spTree>
    <p:extLst>
      <p:ext uri="{BB962C8B-B14F-4D97-AF65-F5344CB8AC3E}">
        <p14:creationId xmlns:p14="http://schemas.microsoft.com/office/powerpoint/2010/main" val="3727627961"/>
      </p:ext>
    </p:extLst>
  </p:cSld>
  <p:clrMapOvr>
    <a:masterClrMapping/>
  </p:clrMapOvr>
  <mc:AlternateContent xmlns:mc="http://schemas.openxmlformats.org/markup-compatibility/2006" xmlns:p14="http://schemas.microsoft.com/office/powerpoint/2010/main">
    <mc:Choice Requires="p14">
      <p:transition spd="slow" p14:dur="2000" advTm="41418"/>
    </mc:Choice>
    <mc:Fallback xmlns="">
      <p:transition spd="slow" advTm="4141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377A882-B6C7-BC05-0869-0C3B4024197B}"/>
              </a:ext>
            </a:extLst>
          </p:cNvPr>
          <p:cNvPicPr>
            <a:picLocks noChangeAspect="1"/>
          </p:cNvPicPr>
          <p:nvPr/>
        </p:nvPicPr>
        <p:blipFill rotWithShape="1">
          <a:blip r:embed="rId2"/>
          <a:srcRect l="28762" r="27064" b="6374"/>
          <a:stretch/>
        </p:blipFill>
        <p:spPr>
          <a:xfrm>
            <a:off x="418696" y="688745"/>
            <a:ext cx="3088174" cy="2599883"/>
          </a:xfrm>
          <a:prstGeom prst="rect">
            <a:avLst/>
          </a:prstGeom>
        </p:spPr>
      </p:pic>
      <p:sp>
        <p:nvSpPr>
          <p:cNvPr id="30" name="文本框 29">
            <a:extLst>
              <a:ext uri="{FF2B5EF4-FFF2-40B4-BE49-F238E27FC236}">
                <a16:creationId xmlns:a16="http://schemas.microsoft.com/office/drawing/2014/main" id="{474BDD6F-AA5A-F365-9111-F81799F7B408}"/>
              </a:ext>
            </a:extLst>
          </p:cNvPr>
          <p:cNvSpPr txBox="1"/>
          <p:nvPr/>
        </p:nvSpPr>
        <p:spPr>
          <a:xfrm>
            <a:off x="6090837" y="3410646"/>
            <a:ext cx="5984489" cy="2941831"/>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100"/>
              </a:spcBef>
            </a:pPr>
            <a:r>
              <a:rPr lang="en-US" altLang="zh-CN" sz="1600" b="1">
                <a:solidFill>
                  <a:srgbClr val="FF0000"/>
                </a:solidFill>
                <a:cs typeface="Times New Roman" panose="02020603050405020304" pitchFamily="18" charset="0"/>
              </a:rPr>
              <a:t>Key</a:t>
            </a:r>
            <a:r>
              <a:rPr lang="en-US" altLang="zh-CN" sz="1600" b="1">
                <a:solidFill>
                  <a:srgbClr val="0000FF"/>
                </a:solidFill>
                <a:cs typeface="Times New Roman" panose="02020603050405020304" pitchFamily="18" charset="0"/>
              </a:rPr>
              <a:t> </a:t>
            </a:r>
            <a:r>
              <a:rPr lang="en-US" altLang="zh-CN" sz="1600" b="1">
                <a:solidFill>
                  <a:srgbClr val="FF0000"/>
                </a:solidFill>
                <a:cs typeface="Times New Roman" panose="02020603050405020304" pitchFamily="18" charset="0"/>
              </a:rPr>
              <a:t>experiments</a:t>
            </a:r>
          </a:p>
          <a:p>
            <a:pPr marL="285750" indent="-285750">
              <a:spcBef>
                <a:spcPts val="100"/>
              </a:spcBef>
              <a:buFont typeface="Arial" panose="020B0604020202020204" pitchFamily="34" charset="0"/>
              <a:buChar char="•"/>
            </a:pPr>
            <a:r>
              <a:rPr lang="zh-CN" altLang="en-US" sz="1600" b="1">
                <a:solidFill>
                  <a:srgbClr val="0000FF"/>
                </a:solidFill>
                <a:cs typeface="Times New Roman" panose="02020603050405020304" pitchFamily="18" charset="0"/>
              </a:rPr>
              <a:t>Turbulent </a:t>
            </a:r>
            <a:r>
              <a:rPr lang="zh-CN" altLang="en-US" sz="1600" b="1" dirty="0">
                <a:solidFill>
                  <a:srgbClr val="0000FF"/>
                </a:solidFill>
                <a:cs typeface="Times New Roman" panose="02020603050405020304" pitchFamily="18" charset="0"/>
              </a:rPr>
              <a:t>heat transfer</a:t>
            </a:r>
          </a:p>
          <a:p>
            <a:pPr>
              <a:spcBef>
                <a:spcPts val="100"/>
              </a:spcBef>
            </a:pPr>
            <a:r>
              <a:rPr lang="zh-CN" altLang="en-US" sz="1400" dirty="0">
                <a:cs typeface="Times New Roman" panose="02020603050405020304" pitchFamily="18" charset="0"/>
              </a:rPr>
              <a:t>– Thermal boundary layer flow on forced convection </a:t>
            </a:r>
          </a:p>
          <a:p>
            <a:pPr>
              <a:spcBef>
                <a:spcPts val="100"/>
              </a:spcBef>
            </a:pPr>
            <a:r>
              <a:rPr lang="zh-CN" altLang="en-US" sz="1400" dirty="0">
                <a:cs typeface="Times New Roman" panose="02020603050405020304" pitchFamily="18" charset="0"/>
              </a:rPr>
              <a:t>– PbLi flow in complex </a:t>
            </a:r>
            <a:r>
              <a:rPr lang="zh-CN" altLang="en-US" sz="1400" dirty="0">
                <a:solidFill>
                  <a:schemeClr val="tx1"/>
                </a:solidFill>
                <a:cs typeface="Times New Roman" panose="02020603050405020304" pitchFamily="18" charset="0"/>
              </a:rPr>
              <a:t>geometry channe</a:t>
            </a:r>
            <a:r>
              <a:rPr lang="en-US" altLang="zh-CN" sz="1400" dirty="0">
                <a:solidFill>
                  <a:schemeClr val="tx1"/>
                </a:solidFill>
                <a:cs typeface="Times New Roman" panose="02020603050405020304" pitchFamily="18" charset="0"/>
              </a:rPr>
              <a:t>l</a:t>
            </a:r>
          </a:p>
          <a:p>
            <a:pPr marL="285750" indent="-285750">
              <a:spcBef>
                <a:spcPts val="100"/>
              </a:spcBef>
              <a:buFont typeface="Arial" panose="020B0604020202020204" pitchFamily="34" charset="0"/>
              <a:buChar char="•"/>
            </a:pPr>
            <a:r>
              <a:rPr lang="en-US" altLang="zh-CN" sz="1600" b="1" dirty="0">
                <a:solidFill>
                  <a:srgbClr val="0000FF"/>
                </a:solidFill>
                <a:cs typeface="Times New Roman" panose="02020603050405020304" pitchFamily="18" charset="0"/>
              </a:rPr>
              <a:t>MHD effects</a:t>
            </a:r>
          </a:p>
          <a:p>
            <a:pPr>
              <a:spcBef>
                <a:spcPts val="100"/>
              </a:spcBef>
            </a:pPr>
            <a:r>
              <a:rPr lang="en-US" altLang="zh-CN" sz="1400" dirty="0">
                <a:cs typeface="Times New Roman" panose="02020603050405020304" pitchFamily="18" charset="0"/>
              </a:rPr>
              <a:t>– Phase diagram and turbulent transition mechanism under different Re/Ha</a:t>
            </a:r>
          </a:p>
          <a:p>
            <a:pPr>
              <a:spcBef>
                <a:spcPts val="100"/>
              </a:spcBef>
            </a:pPr>
            <a:r>
              <a:rPr lang="en-US" altLang="zh-CN" sz="1400" dirty="0">
                <a:cs typeface="Times New Roman" panose="02020603050405020304" pitchFamily="18" charset="0"/>
              </a:rPr>
              <a:t>– The effects of FCI on the flow and heat transfer</a:t>
            </a:r>
          </a:p>
          <a:p>
            <a:pPr>
              <a:spcBef>
                <a:spcPts val="100"/>
              </a:spcBef>
            </a:pPr>
            <a:r>
              <a:rPr lang="en-US" altLang="zh-CN" sz="1400" dirty="0">
                <a:cs typeface="Times New Roman" panose="02020603050405020304" pitchFamily="18" charset="0"/>
              </a:rPr>
              <a:t>– MHD flow in complex geometry channel</a:t>
            </a:r>
          </a:p>
          <a:p>
            <a:pPr>
              <a:spcBef>
                <a:spcPts val="100"/>
              </a:spcBef>
            </a:pPr>
            <a:r>
              <a:rPr lang="en-US" altLang="zh-CN" sz="1400" dirty="0">
                <a:cs typeface="Times New Roman" panose="02020603050405020304" pitchFamily="18" charset="0"/>
              </a:rPr>
              <a:t>– Multi channel under electromagnetic coupling effect</a:t>
            </a:r>
          </a:p>
          <a:p>
            <a:pPr marL="285750" indent="-285750">
              <a:spcBef>
                <a:spcPts val="100"/>
              </a:spcBef>
              <a:buFont typeface="Arial" panose="020B0604020202020204" pitchFamily="34" charset="0"/>
              <a:buChar char="•"/>
            </a:pPr>
            <a:r>
              <a:rPr lang="en-US" altLang="zh-CN" sz="1600" b="1" dirty="0">
                <a:solidFill>
                  <a:srgbClr val="0000FF"/>
                </a:solidFill>
                <a:cs typeface="Times New Roman" panose="02020603050405020304" pitchFamily="18" charset="0"/>
              </a:rPr>
              <a:t>Mixed convection</a:t>
            </a:r>
          </a:p>
          <a:p>
            <a:pPr>
              <a:spcBef>
                <a:spcPts val="100"/>
              </a:spcBef>
            </a:pPr>
            <a:r>
              <a:rPr lang="en-US" altLang="zh-CN" sz="1400" dirty="0">
                <a:cs typeface="Times New Roman" panose="02020603050405020304" pitchFamily="18" charset="0"/>
              </a:rPr>
              <a:t>– One-side heat flux conditions</a:t>
            </a:r>
          </a:p>
          <a:p>
            <a:pPr>
              <a:spcBef>
                <a:spcPts val="100"/>
              </a:spcBef>
            </a:pPr>
            <a:r>
              <a:rPr lang="en-US" altLang="zh-CN" sz="1400" dirty="0">
                <a:cs typeface="Times New Roman" panose="02020603050405020304" pitchFamily="18" charset="0"/>
              </a:rPr>
              <a:t>– Large magnetic/heat source</a:t>
            </a:r>
            <a:endParaRPr lang="zh-CN" altLang="en-US" sz="1400" dirty="0">
              <a:cs typeface="Times New Roman" panose="02020603050405020304" pitchFamily="18" charset="0"/>
            </a:endParaRPr>
          </a:p>
        </p:txBody>
      </p:sp>
      <p:sp>
        <p:nvSpPr>
          <p:cNvPr id="5" name="标题 4">
            <a:extLst>
              <a:ext uri="{FF2B5EF4-FFF2-40B4-BE49-F238E27FC236}">
                <a16:creationId xmlns:a16="http://schemas.microsoft.com/office/drawing/2014/main" id="{A9C608D7-69DD-5E3D-5FB8-C330DB4ADEF4}"/>
              </a:ext>
            </a:extLst>
          </p:cNvPr>
          <p:cNvSpPr>
            <a:spLocks noGrp="1"/>
          </p:cNvSpPr>
          <p:nvPr>
            <p:ph type="title"/>
          </p:nvPr>
        </p:nvSpPr>
        <p:spPr/>
        <p:txBody>
          <a:bodyPr/>
          <a:lstStyle/>
          <a:p>
            <a:r>
              <a:rPr lang="en-US" altLang="zh-CN"/>
              <a:t>High temp. LiPb loop with 3T magnet</a:t>
            </a:r>
            <a:endParaRPr lang="zh-CN" altLang="en-US"/>
          </a:p>
        </p:txBody>
      </p:sp>
      <p:sp>
        <p:nvSpPr>
          <p:cNvPr id="6" name="灯片编号占位符 5"/>
          <p:cNvSpPr>
            <a:spLocks noGrp="1"/>
          </p:cNvSpPr>
          <p:nvPr>
            <p:ph type="sldNum" sz="quarter" idx="12"/>
          </p:nvPr>
        </p:nvSpPr>
        <p:spPr>
          <a:xfrm>
            <a:off x="8973803" y="6333924"/>
            <a:ext cx="2743200" cy="365125"/>
          </a:xfrm>
        </p:spPr>
        <p:txBody>
          <a:bodyPr/>
          <a:lstStyle/>
          <a:p>
            <a:fld id="{0C913308-F349-4B6D-A68A-DD1791B4A57B}" type="slidenum">
              <a:rPr lang="zh-CN" altLang="en-US" smtClean="0"/>
              <a:pPr/>
              <a:t>14</a:t>
            </a:fld>
            <a:endParaRPr lang="zh-CN" altLang="en-US"/>
          </a:p>
        </p:txBody>
      </p:sp>
      <p:pic>
        <p:nvPicPr>
          <p:cNvPr id="10" name="图片 9">
            <a:extLst>
              <a:ext uri="{FF2B5EF4-FFF2-40B4-BE49-F238E27FC236}">
                <a16:creationId xmlns:a16="http://schemas.microsoft.com/office/drawing/2014/main" id="{AA18DF7A-5677-82F4-C4D4-FBFED035EB6F}"/>
              </a:ext>
            </a:extLst>
          </p:cNvPr>
          <p:cNvPicPr>
            <a:picLocks noChangeAspect="1"/>
          </p:cNvPicPr>
          <p:nvPr/>
        </p:nvPicPr>
        <p:blipFill>
          <a:blip r:embed="rId3"/>
          <a:stretch>
            <a:fillRect/>
          </a:stretch>
        </p:blipFill>
        <p:spPr>
          <a:xfrm>
            <a:off x="3978957" y="781702"/>
            <a:ext cx="3701219" cy="2308356"/>
          </a:xfrm>
          <a:prstGeom prst="rect">
            <a:avLst/>
          </a:prstGeom>
        </p:spPr>
      </p:pic>
      <p:graphicFrame>
        <p:nvGraphicFramePr>
          <p:cNvPr id="11" name="表格 10">
            <a:extLst>
              <a:ext uri="{FF2B5EF4-FFF2-40B4-BE49-F238E27FC236}">
                <a16:creationId xmlns:a16="http://schemas.microsoft.com/office/drawing/2014/main" id="{B321B249-CBB6-E3A5-43D3-50547568553C}"/>
              </a:ext>
            </a:extLst>
          </p:cNvPr>
          <p:cNvGraphicFramePr>
            <a:graphicFrameLocks noGrp="1"/>
          </p:cNvGraphicFramePr>
          <p:nvPr>
            <p:extLst>
              <p:ext uri="{D42A27DB-BD31-4B8C-83A1-F6EECF244321}">
                <p14:modId xmlns:p14="http://schemas.microsoft.com/office/powerpoint/2010/main" val="2116382546"/>
              </p:ext>
            </p:extLst>
          </p:nvPr>
        </p:nvGraphicFramePr>
        <p:xfrm>
          <a:off x="106348" y="3418521"/>
          <a:ext cx="5984489" cy="2926080"/>
        </p:xfrm>
        <a:graphic>
          <a:graphicData uri="http://schemas.openxmlformats.org/drawingml/2006/table">
            <a:tbl>
              <a:tblPr firstRow="1" bandRow="1">
                <a:tableStyleId>{5C22544A-7EE6-4342-B048-85BDC9FD1C3A}</a:tableStyleId>
              </a:tblPr>
              <a:tblGrid>
                <a:gridCol w="1926456">
                  <a:extLst>
                    <a:ext uri="{9D8B030D-6E8A-4147-A177-3AD203B41FA5}">
                      <a16:colId xmlns:a16="http://schemas.microsoft.com/office/drawing/2014/main" val="3005904592"/>
                    </a:ext>
                  </a:extLst>
                </a:gridCol>
                <a:gridCol w="4058033">
                  <a:extLst>
                    <a:ext uri="{9D8B030D-6E8A-4147-A177-3AD203B41FA5}">
                      <a16:colId xmlns:a16="http://schemas.microsoft.com/office/drawing/2014/main" val="1815478991"/>
                    </a:ext>
                  </a:extLst>
                </a:gridCol>
              </a:tblGrid>
              <a:tr h="228985">
                <a:tc gridSpan="2">
                  <a:txBody>
                    <a:bodyPr/>
                    <a:lstStyle/>
                    <a:p>
                      <a:pPr marL="0" algn="ctr" defTabSz="914400" rtl="0" eaLnBrk="1" latinLnBrk="0" hangingPunct="1"/>
                      <a:r>
                        <a:rPr lang="en-US" altLang="zh-CN" sz="1200" b="1" kern="1200" dirty="0">
                          <a:solidFill>
                            <a:schemeClr val="tx1"/>
                          </a:solidFill>
                        </a:rPr>
                        <a:t>Main parameters</a:t>
                      </a:r>
                      <a:endParaRPr lang="zh-CN" altLang="en-US" sz="1200" b="1" i="0" kern="1200" dirty="0">
                        <a:solidFill>
                          <a:schemeClr val="tx1"/>
                        </a:solidFill>
                        <a:latin typeface="+mn-lt"/>
                        <a:ea typeface="黑体" panose="02010609060101010101" pitchFamily="49" charset="-122"/>
                        <a:cs typeface="Times New Roman" panose="02020603050405020304" pitchFamily="18" charset="0"/>
                      </a:endParaRPr>
                    </a:p>
                  </a:txBody>
                  <a:tcPr/>
                </a:tc>
                <a:tc hMerge="1">
                  <a:txBody>
                    <a:bodyPr/>
                    <a:lstStyle/>
                    <a:p>
                      <a:pPr algn="ctr"/>
                      <a:endParaRPr lang="zh-CN" altLang="en-US" sz="1200" dirty="0">
                        <a:latin typeface="黑体" panose="02010609060101010101" pitchFamily="49" charset="-122"/>
                        <a:ea typeface="黑体" panose="02010609060101010101" pitchFamily="49" charset="-122"/>
                      </a:endParaRPr>
                    </a:p>
                  </a:txBody>
                  <a:tcPr/>
                </a:tc>
                <a:extLst>
                  <a:ext uri="{0D108BD9-81ED-4DB2-BD59-A6C34878D82A}">
                    <a16:rowId xmlns:a16="http://schemas.microsoft.com/office/drawing/2014/main" val="1528860705"/>
                  </a:ext>
                </a:extLst>
              </a:tr>
              <a:tr h="228985">
                <a:tc>
                  <a:txBody>
                    <a:bodyPr/>
                    <a:lstStyle/>
                    <a:p>
                      <a:pPr algn="l"/>
                      <a:r>
                        <a:rPr lang="en-US" altLang="zh-CN" sz="1200" b="0" kern="1200" dirty="0">
                          <a:solidFill>
                            <a:schemeClr val="tx1"/>
                          </a:solidFill>
                        </a:rPr>
                        <a:t>Operating pressure</a:t>
                      </a:r>
                      <a:endParaRPr lang="zh-CN" altLang="en-US" sz="1200" b="0" i="0" kern="1200" dirty="0">
                        <a:solidFill>
                          <a:schemeClr val="tx1"/>
                        </a:solidFill>
                        <a:latin typeface="+mn-lt"/>
                        <a:ea typeface="黑体" panose="02010609060101010101" pitchFamily="49" charset="-122"/>
                        <a:cs typeface="Times New Roman" panose="02020603050405020304" pitchFamily="18" charset="0"/>
                      </a:endParaRPr>
                    </a:p>
                  </a:txBody>
                  <a:tcPr/>
                </a:tc>
                <a:tc>
                  <a:txBody>
                    <a:bodyPr/>
                    <a:lstStyle/>
                    <a:p>
                      <a:pPr algn="l"/>
                      <a:r>
                        <a:rPr lang="en-US" altLang="zh-CN" sz="1200" b="0" kern="1200" dirty="0">
                          <a:solidFill>
                            <a:schemeClr val="tx1"/>
                          </a:solidFill>
                        </a:rPr>
                        <a:t>1.5 MPa</a:t>
                      </a:r>
                      <a:endParaRPr lang="zh-CN" altLang="en-US" sz="1200" b="0" i="0" kern="1200" dirty="0">
                        <a:solidFill>
                          <a:schemeClr val="tx1"/>
                        </a:solidFill>
                        <a:latin typeface="+mn-lt"/>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575543570"/>
                  </a:ext>
                </a:extLst>
              </a:tr>
              <a:tr h="381642">
                <a:tc>
                  <a:txBody>
                    <a:bodyPr/>
                    <a:lstStyle/>
                    <a:p>
                      <a:pPr algn="l"/>
                      <a:r>
                        <a:rPr lang="en-US" altLang="zh-CN" sz="1200" b="0" kern="1200" dirty="0">
                          <a:solidFill>
                            <a:schemeClr val="tx1"/>
                          </a:solidFill>
                        </a:rPr>
                        <a:t>Design temperature</a:t>
                      </a:r>
                      <a:endParaRPr lang="zh-CN" altLang="en-US" sz="1200" b="0" i="0" kern="1200" dirty="0">
                        <a:solidFill>
                          <a:schemeClr val="tx1"/>
                        </a:solidFill>
                        <a:latin typeface="+mn-lt"/>
                        <a:ea typeface="黑体" panose="02010609060101010101" pitchFamily="49" charset="-122"/>
                        <a:cs typeface="Times New Roman" panose="02020603050405020304" pitchFamily="18" charset="0"/>
                      </a:endParaRPr>
                    </a:p>
                  </a:txBody>
                  <a:tcPr/>
                </a:tc>
                <a:tc>
                  <a:txBody>
                    <a:bodyPr/>
                    <a:lstStyle/>
                    <a:p>
                      <a:pPr algn="l"/>
                      <a:r>
                        <a:rPr lang="en-US" altLang="zh-CN" sz="1200" b="0" kern="1200" dirty="0">
                          <a:solidFill>
                            <a:schemeClr val="tx1"/>
                          </a:solidFill>
                        </a:rPr>
                        <a:t>High temp. section (310s) 750 </a:t>
                      </a:r>
                      <a:r>
                        <a:rPr lang="zh-CN" altLang="en-US" sz="1200" b="0" kern="1200" dirty="0">
                          <a:solidFill>
                            <a:schemeClr val="tx1"/>
                          </a:solidFill>
                        </a:rPr>
                        <a:t>℃</a:t>
                      </a:r>
                      <a:endParaRPr lang="en-US" altLang="zh-CN" sz="1200" b="0" kern="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tx1"/>
                          </a:solidFill>
                        </a:rPr>
                        <a:t>Low temp. section (316L) 550 </a:t>
                      </a:r>
                      <a:r>
                        <a:rPr lang="zh-CN" altLang="en-US" sz="1200" b="0" kern="1200" dirty="0">
                          <a:solidFill>
                            <a:schemeClr val="tx1"/>
                          </a:solidFill>
                        </a:rPr>
                        <a:t>℃</a:t>
                      </a:r>
                      <a:endParaRPr lang="en-US" altLang="zh-CN" sz="1200" b="0" i="0" kern="1200" dirty="0">
                        <a:solidFill>
                          <a:schemeClr val="tx1"/>
                        </a:solidFill>
                        <a:latin typeface="+mn-lt"/>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1633508491"/>
                  </a:ext>
                </a:extLst>
              </a:tr>
              <a:tr h="228985">
                <a:tc>
                  <a:txBody>
                    <a:bodyPr/>
                    <a:lstStyle/>
                    <a:p>
                      <a:pPr algn="l"/>
                      <a:r>
                        <a:rPr lang="en-US" altLang="zh-CN" sz="1200" b="0" kern="1200" dirty="0">
                          <a:solidFill>
                            <a:schemeClr val="tx1"/>
                          </a:solidFill>
                        </a:rPr>
                        <a:t>PbLi operation temperature</a:t>
                      </a:r>
                      <a:endParaRPr lang="zh-CN" altLang="en-US" sz="1200" b="0" i="0" kern="1200" dirty="0">
                        <a:solidFill>
                          <a:schemeClr val="tx1"/>
                        </a:solidFill>
                        <a:latin typeface="+mn-lt"/>
                        <a:ea typeface="黑体" panose="02010609060101010101" pitchFamily="49" charset="-122"/>
                        <a:cs typeface="Times New Roman" panose="02020603050405020304" pitchFamily="18" charset="0"/>
                      </a:endParaRPr>
                    </a:p>
                  </a:txBody>
                  <a:tcPr/>
                </a:tc>
                <a:tc>
                  <a:txBody>
                    <a:bodyPr/>
                    <a:lstStyle/>
                    <a:p>
                      <a:pPr algn="l"/>
                      <a:r>
                        <a:rPr lang="en-US" altLang="zh-CN" sz="1200" b="0" kern="1200" dirty="0">
                          <a:solidFill>
                            <a:srgbClr val="FF0000"/>
                          </a:solidFill>
                        </a:rPr>
                        <a:t>270-700 </a:t>
                      </a:r>
                      <a:r>
                        <a:rPr lang="zh-CN" altLang="en-US" sz="1200" b="0" kern="1200" dirty="0">
                          <a:solidFill>
                            <a:srgbClr val="FF0000"/>
                          </a:solidFill>
                        </a:rPr>
                        <a:t>℃</a:t>
                      </a:r>
                      <a:endParaRPr lang="zh-CN" altLang="en-US" sz="1200" b="0" i="0" kern="1200" dirty="0">
                        <a:solidFill>
                          <a:srgbClr val="FF0000"/>
                        </a:solidFill>
                        <a:latin typeface="+mn-lt"/>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2953360442"/>
                  </a:ext>
                </a:extLst>
              </a:tr>
              <a:tr h="228985">
                <a:tc>
                  <a:txBody>
                    <a:bodyPr/>
                    <a:lstStyle/>
                    <a:p>
                      <a:pPr algn="l"/>
                      <a:r>
                        <a:rPr lang="en-US" altLang="zh-CN" sz="1200" b="0" kern="1200" dirty="0" err="1">
                          <a:solidFill>
                            <a:schemeClr val="tx1"/>
                          </a:solidFill>
                        </a:rPr>
                        <a:t>PbLi</a:t>
                      </a:r>
                      <a:r>
                        <a:rPr lang="en-US" altLang="zh-CN" sz="1200" b="0" kern="1200" dirty="0">
                          <a:solidFill>
                            <a:schemeClr val="tx1"/>
                          </a:solidFill>
                        </a:rPr>
                        <a:t> flow rate</a:t>
                      </a:r>
                      <a:endParaRPr lang="zh-CN" altLang="en-US" sz="1200" b="0" i="0" kern="1200" dirty="0">
                        <a:solidFill>
                          <a:schemeClr val="tx1"/>
                        </a:solidFill>
                        <a:latin typeface="+mn-lt"/>
                        <a:ea typeface="黑体" panose="02010609060101010101" pitchFamily="49" charset="-122"/>
                        <a:cs typeface="Times New Roman" panose="02020603050405020304" pitchFamily="18" charset="0"/>
                      </a:endParaRPr>
                    </a:p>
                  </a:txBody>
                  <a:tcPr/>
                </a:tc>
                <a:tc>
                  <a:txBody>
                    <a:bodyPr/>
                    <a:lstStyle/>
                    <a:p>
                      <a:pPr algn="l"/>
                      <a:r>
                        <a:rPr lang="en-US" altLang="zh-CN" sz="1200" b="0" kern="1200" dirty="0">
                          <a:solidFill>
                            <a:srgbClr val="FF0000"/>
                          </a:solidFill>
                        </a:rPr>
                        <a:t>30 m</a:t>
                      </a:r>
                      <a:r>
                        <a:rPr lang="en-US" altLang="zh-CN" sz="1200" b="0" kern="1200" baseline="30000" dirty="0">
                          <a:solidFill>
                            <a:srgbClr val="FF0000"/>
                          </a:solidFill>
                        </a:rPr>
                        <a:t>3</a:t>
                      </a:r>
                      <a:r>
                        <a:rPr lang="en-US" altLang="zh-CN" sz="1200" b="0" kern="1200" dirty="0">
                          <a:solidFill>
                            <a:srgbClr val="FF0000"/>
                          </a:solidFill>
                        </a:rPr>
                        <a:t>/h</a:t>
                      </a:r>
                      <a:endParaRPr lang="en-US" altLang="zh-CN" sz="1200" b="0" i="0" kern="1200" dirty="0">
                        <a:solidFill>
                          <a:srgbClr val="FF0000"/>
                        </a:solidFill>
                        <a:latin typeface="+mn-lt"/>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1863322840"/>
                  </a:ext>
                </a:extLst>
              </a:tr>
              <a:tr h="228985">
                <a:tc>
                  <a:txBody>
                    <a:bodyPr/>
                    <a:lstStyle/>
                    <a:p>
                      <a:pPr algn="l"/>
                      <a:r>
                        <a:rPr lang="en-US" altLang="zh-CN" sz="1200" b="0" kern="1200" dirty="0">
                          <a:solidFill>
                            <a:schemeClr val="tx1"/>
                          </a:solidFill>
                        </a:rPr>
                        <a:t>PbLi inventory</a:t>
                      </a:r>
                      <a:endParaRPr lang="zh-CN" altLang="en-US" sz="1200" b="0" i="0" kern="1200" dirty="0">
                        <a:solidFill>
                          <a:schemeClr val="tx1"/>
                        </a:solidFill>
                        <a:latin typeface="+mn-lt"/>
                        <a:ea typeface="黑体" panose="02010609060101010101" pitchFamily="49" charset="-122"/>
                        <a:cs typeface="Times New Roman" panose="02020603050405020304" pitchFamily="18" charset="0"/>
                      </a:endParaRPr>
                    </a:p>
                  </a:txBody>
                  <a:tcPr/>
                </a:tc>
                <a:tc>
                  <a:txBody>
                    <a:bodyPr/>
                    <a:lstStyle/>
                    <a:p>
                      <a:pPr algn="l"/>
                      <a:r>
                        <a:rPr lang="en-US" altLang="zh-CN" sz="1200" b="0" kern="1200" dirty="0">
                          <a:solidFill>
                            <a:schemeClr val="tx1"/>
                          </a:solidFill>
                        </a:rPr>
                        <a:t>10 t</a:t>
                      </a:r>
                      <a:endParaRPr lang="zh-CN" altLang="en-US" sz="1200" b="0" i="0" kern="1200" dirty="0">
                        <a:solidFill>
                          <a:schemeClr val="tx1"/>
                        </a:solidFill>
                        <a:latin typeface="+mn-lt"/>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2763813067"/>
                  </a:ext>
                </a:extLst>
              </a:tr>
              <a:tr h="228985">
                <a:tc>
                  <a:txBody>
                    <a:bodyPr/>
                    <a:lstStyle/>
                    <a:p>
                      <a:pPr algn="l"/>
                      <a:r>
                        <a:rPr lang="en-US" altLang="zh-CN" sz="1200" b="0" kern="1200" dirty="0">
                          <a:solidFill>
                            <a:schemeClr val="tx1"/>
                          </a:solidFill>
                        </a:rPr>
                        <a:t>Magnetic field</a:t>
                      </a:r>
                      <a:endParaRPr lang="zh-CN" altLang="en-US" sz="1200" b="0" i="0" kern="1200" dirty="0">
                        <a:solidFill>
                          <a:schemeClr val="tx1"/>
                        </a:solidFill>
                        <a:latin typeface="+mn-lt"/>
                        <a:ea typeface="黑体" panose="02010609060101010101" pitchFamily="49" charset="-122"/>
                        <a:cs typeface="Times New Roman" panose="02020603050405020304" pitchFamily="18" charset="0"/>
                      </a:endParaRPr>
                    </a:p>
                  </a:txBody>
                  <a:tcPr/>
                </a:tc>
                <a:tc>
                  <a:txBody>
                    <a:bodyPr/>
                    <a:lstStyle/>
                    <a:p>
                      <a:pPr algn="l"/>
                      <a:r>
                        <a:rPr lang="en-US" altLang="zh-CN" sz="1200" b="0" kern="1200" dirty="0">
                          <a:solidFill>
                            <a:schemeClr val="tx1"/>
                          </a:solidFill>
                        </a:rPr>
                        <a:t>0~3 T, uniformity of 8% in </a:t>
                      </a:r>
                      <a:r>
                        <a:rPr lang="en-US" altLang="zh-CN" sz="1200" b="0" kern="1200" dirty="0">
                          <a:solidFill>
                            <a:srgbClr val="FF0000"/>
                          </a:solidFill>
                        </a:rPr>
                        <a:t>0.25 m*0.6 m*1.0 m region</a:t>
                      </a:r>
                      <a:endParaRPr lang="zh-CN" altLang="en-US" sz="1200" b="0" i="0" kern="1200" dirty="0">
                        <a:solidFill>
                          <a:srgbClr val="FF0000"/>
                        </a:solidFill>
                        <a:latin typeface="+mn-lt"/>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1865358836"/>
                  </a:ext>
                </a:extLst>
              </a:tr>
              <a:tr h="228985">
                <a:tc>
                  <a:txBody>
                    <a:bodyPr/>
                    <a:lstStyle/>
                    <a:p>
                      <a:pPr algn="l"/>
                      <a:r>
                        <a:rPr lang="en-US" altLang="zh-CN" sz="1200" b="0" kern="1200" dirty="0">
                          <a:solidFill>
                            <a:schemeClr val="tx1"/>
                          </a:solidFill>
                        </a:rPr>
                        <a:t>Oil design parameter</a:t>
                      </a:r>
                      <a:endParaRPr lang="zh-CN" altLang="en-US" sz="1200" b="0" i="0" kern="1200" dirty="0">
                        <a:solidFill>
                          <a:schemeClr val="tx1"/>
                        </a:solidFill>
                        <a:latin typeface="+mn-lt"/>
                        <a:ea typeface="黑体" panose="02010609060101010101" pitchFamily="49" charset="-122"/>
                        <a:cs typeface="Times New Roman" panose="02020603050405020304" pitchFamily="18" charset="0"/>
                      </a:endParaRPr>
                    </a:p>
                  </a:txBody>
                  <a:tcPr/>
                </a:tc>
                <a:tc>
                  <a:txBody>
                    <a:bodyPr/>
                    <a:lstStyle/>
                    <a:p>
                      <a:pPr algn="l"/>
                      <a:r>
                        <a:rPr lang="en-US" altLang="zh-CN" sz="1200" b="0" kern="1200" dirty="0">
                          <a:solidFill>
                            <a:schemeClr val="tx1"/>
                          </a:solidFill>
                        </a:rPr>
                        <a:t>1.6 MPa,</a:t>
                      </a:r>
                      <a:r>
                        <a:rPr lang="zh-CN" altLang="en-US" sz="1200" b="0" kern="1200" dirty="0">
                          <a:solidFill>
                            <a:schemeClr val="tx1"/>
                          </a:solidFill>
                        </a:rPr>
                        <a:t> </a:t>
                      </a:r>
                      <a:r>
                        <a:rPr lang="en-US" altLang="zh-CN" sz="1200" b="0" kern="1200" dirty="0">
                          <a:solidFill>
                            <a:schemeClr val="tx1"/>
                          </a:solidFill>
                        </a:rPr>
                        <a:t>350</a:t>
                      </a:r>
                      <a:r>
                        <a:rPr lang="zh-CN" altLang="en-US" sz="1200" b="0" kern="1200" dirty="0">
                          <a:solidFill>
                            <a:schemeClr val="tx1"/>
                          </a:solidFill>
                        </a:rPr>
                        <a:t> ℃</a:t>
                      </a:r>
                      <a:r>
                        <a:rPr lang="en-US" altLang="zh-CN" sz="1200" b="0" kern="1200" dirty="0">
                          <a:solidFill>
                            <a:schemeClr val="tx1"/>
                          </a:solidFill>
                        </a:rPr>
                        <a:t>, 130 m</a:t>
                      </a:r>
                      <a:r>
                        <a:rPr lang="en-US" altLang="zh-CN" sz="1200" b="0" kern="1200" baseline="30000" dirty="0">
                          <a:solidFill>
                            <a:schemeClr val="tx1"/>
                          </a:solidFill>
                        </a:rPr>
                        <a:t>3</a:t>
                      </a:r>
                      <a:r>
                        <a:rPr lang="en-US" altLang="zh-CN" sz="1200" b="0" kern="1200" dirty="0">
                          <a:solidFill>
                            <a:schemeClr val="tx1"/>
                          </a:solidFill>
                        </a:rPr>
                        <a:t>/h</a:t>
                      </a:r>
                      <a:endParaRPr lang="zh-CN" altLang="en-US" sz="1200" b="0" i="0" kern="1200" dirty="0">
                        <a:solidFill>
                          <a:schemeClr val="tx1"/>
                        </a:solidFill>
                        <a:latin typeface="+mn-lt"/>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1813646201"/>
                  </a:ext>
                </a:extLst>
              </a:tr>
              <a:tr h="228985">
                <a:tc>
                  <a:txBody>
                    <a:bodyPr/>
                    <a:lstStyle/>
                    <a:p>
                      <a:pPr algn="l"/>
                      <a:r>
                        <a:rPr lang="en-US" altLang="zh-CN" sz="1200" b="0" kern="1200" dirty="0">
                          <a:solidFill>
                            <a:schemeClr val="tx1"/>
                          </a:solidFill>
                        </a:rPr>
                        <a:t>Water design parameter</a:t>
                      </a:r>
                      <a:endParaRPr lang="zh-CN" altLang="en-US" sz="1200" b="0" i="0" kern="1200" dirty="0">
                        <a:solidFill>
                          <a:schemeClr val="tx1"/>
                        </a:solidFill>
                        <a:latin typeface="+mn-lt"/>
                        <a:ea typeface="黑体" panose="02010609060101010101" pitchFamily="49" charset="-122"/>
                        <a:cs typeface="Times New Roman" panose="02020603050405020304" pitchFamily="18" charset="0"/>
                      </a:endParaRPr>
                    </a:p>
                  </a:txBody>
                  <a:tcPr/>
                </a:tc>
                <a:tc>
                  <a:txBody>
                    <a:bodyPr/>
                    <a:lstStyle/>
                    <a:p>
                      <a:pPr algn="l"/>
                      <a:r>
                        <a:rPr lang="en-US" altLang="zh-CN" sz="1200" b="0" kern="1200" dirty="0">
                          <a:solidFill>
                            <a:schemeClr val="tx1"/>
                          </a:solidFill>
                        </a:rPr>
                        <a:t>0.5 MPa, 80 </a:t>
                      </a:r>
                      <a:r>
                        <a:rPr lang="zh-CN" altLang="en-US" sz="1200" b="0" kern="1200" dirty="0">
                          <a:solidFill>
                            <a:schemeClr val="tx1"/>
                          </a:solidFill>
                        </a:rPr>
                        <a:t>℃</a:t>
                      </a:r>
                      <a:endParaRPr lang="zh-CN" altLang="en-US" sz="1200" b="0" i="0" kern="1200" dirty="0">
                        <a:solidFill>
                          <a:schemeClr val="tx1"/>
                        </a:solidFill>
                        <a:latin typeface="+mn-lt"/>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3981692963"/>
                  </a:ext>
                </a:extLst>
              </a:tr>
              <a:tr h="228985">
                <a:tc>
                  <a:txBody>
                    <a:bodyPr/>
                    <a:lstStyle/>
                    <a:p>
                      <a:pPr algn="l"/>
                      <a:r>
                        <a:rPr lang="en-US" altLang="zh-CN" sz="1200" b="0" kern="1200" dirty="0">
                          <a:solidFill>
                            <a:schemeClr val="tx1"/>
                          </a:solidFill>
                        </a:rPr>
                        <a:t>Heating power</a:t>
                      </a:r>
                      <a:endParaRPr lang="zh-CN" altLang="en-US" sz="1200" b="0" i="0" kern="1200" dirty="0">
                        <a:solidFill>
                          <a:schemeClr val="tx1"/>
                        </a:solidFill>
                        <a:latin typeface="+mn-lt"/>
                        <a:ea typeface="黑体" panose="02010609060101010101" pitchFamily="49" charset="-122"/>
                        <a:cs typeface="Times New Roman" panose="02020603050405020304" pitchFamily="18" charset="0"/>
                      </a:endParaRPr>
                    </a:p>
                  </a:txBody>
                  <a:tcPr/>
                </a:tc>
                <a:tc>
                  <a:txBody>
                    <a:bodyPr/>
                    <a:lstStyle/>
                    <a:p>
                      <a:pPr algn="l"/>
                      <a:r>
                        <a:rPr lang="en-US" altLang="zh-CN" sz="1200" b="0" kern="1200" dirty="0">
                          <a:solidFill>
                            <a:schemeClr val="tx1"/>
                          </a:solidFill>
                        </a:rPr>
                        <a:t>1.5 MW</a:t>
                      </a:r>
                      <a:endParaRPr lang="zh-CN" altLang="en-US" sz="1200" b="0" i="0" kern="1200" dirty="0">
                        <a:solidFill>
                          <a:schemeClr val="tx1"/>
                        </a:solidFill>
                        <a:latin typeface="+mn-lt"/>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3386921724"/>
                  </a:ext>
                </a:extLst>
              </a:tr>
            </a:tbl>
          </a:graphicData>
        </a:graphic>
      </p:graphicFrame>
      <p:sp>
        <p:nvSpPr>
          <p:cNvPr id="14" name="文本框 13">
            <a:extLst>
              <a:ext uri="{FF2B5EF4-FFF2-40B4-BE49-F238E27FC236}">
                <a16:creationId xmlns:a16="http://schemas.microsoft.com/office/drawing/2014/main" id="{447E0AC0-E485-0CD0-1D6E-F91C3A10B4EC}"/>
              </a:ext>
            </a:extLst>
          </p:cNvPr>
          <p:cNvSpPr txBox="1"/>
          <p:nvPr/>
        </p:nvSpPr>
        <p:spPr>
          <a:xfrm>
            <a:off x="4943872" y="922565"/>
            <a:ext cx="1281934" cy="369332"/>
          </a:xfrm>
          <a:prstGeom prst="rect">
            <a:avLst/>
          </a:prstGeom>
          <a:solidFill>
            <a:srgbClr val="026CB9"/>
          </a:solidFill>
        </p:spPr>
        <p:txBody>
          <a:bodyPr wrap="square">
            <a:spAutoFit/>
          </a:bodyPr>
          <a:lstStyle/>
          <a:p>
            <a:pPr algn="ctr"/>
            <a:r>
              <a:rPr lang="en-US" altLang="zh-CN" sz="900" b="1" dirty="0">
                <a:solidFill>
                  <a:schemeClr val="bg1"/>
                </a:solidFill>
                <a:latin typeface="Times New Roman" panose="02020603050405020304" pitchFamily="18" charset="0"/>
                <a:cs typeface="Times New Roman" panose="02020603050405020304" pitchFamily="18" charset="0"/>
              </a:rPr>
              <a:t>Superconducting magnet</a:t>
            </a:r>
            <a:endParaRPr lang="zh-CN" altLang="en-US" sz="900" dirty="0">
              <a:solidFill>
                <a:schemeClr val="bg1"/>
              </a:solidFill>
              <a:latin typeface="Times New Roman" panose="02020603050405020304" pitchFamily="18" charset="0"/>
              <a:cs typeface="Times New Roman" panose="02020603050405020304" pitchFamily="18" charset="0"/>
            </a:endParaRPr>
          </a:p>
        </p:txBody>
      </p:sp>
      <p:pic>
        <p:nvPicPr>
          <p:cNvPr id="32" name="图片 31">
            <a:extLst>
              <a:ext uri="{FF2B5EF4-FFF2-40B4-BE49-F238E27FC236}">
                <a16:creationId xmlns:a16="http://schemas.microsoft.com/office/drawing/2014/main" id="{1F8A47E6-01D1-871F-7ED6-7E6FAA46722B}"/>
              </a:ext>
            </a:extLst>
          </p:cNvPr>
          <p:cNvPicPr>
            <a:picLocks noChangeAspect="1"/>
          </p:cNvPicPr>
          <p:nvPr/>
        </p:nvPicPr>
        <p:blipFill rotWithShape="1">
          <a:blip r:embed="rId4"/>
          <a:srcRect t="18034"/>
          <a:stretch/>
        </p:blipFill>
        <p:spPr>
          <a:xfrm>
            <a:off x="8036173" y="688745"/>
            <a:ext cx="3639428" cy="1403013"/>
          </a:xfrm>
          <a:prstGeom prst="rect">
            <a:avLst/>
          </a:prstGeom>
        </p:spPr>
      </p:pic>
      <p:pic>
        <p:nvPicPr>
          <p:cNvPr id="34" name="图片 33">
            <a:extLst>
              <a:ext uri="{FF2B5EF4-FFF2-40B4-BE49-F238E27FC236}">
                <a16:creationId xmlns:a16="http://schemas.microsoft.com/office/drawing/2014/main" id="{631BB10C-875F-49CD-1952-7988DFA237B7}"/>
              </a:ext>
            </a:extLst>
          </p:cNvPr>
          <p:cNvPicPr>
            <a:picLocks noChangeAspect="1"/>
          </p:cNvPicPr>
          <p:nvPr/>
        </p:nvPicPr>
        <p:blipFill>
          <a:blip r:embed="rId5"/>
          <a:stretch>
            <a:fillRect/>
          </a:stretch>
        </p:blipFill>
        <p:spPr>
          <a:xfrm>
            <a:off x="8401427" y="1999100"/>
            <a:ext cx="2908919" cy="1323890"/>
          </a:xfrm>
          <a:prstGeom prst="rect">
            <a:avLst/>
          </a:prstGeom>
        </p:spPr>
      </p:pic>
      <p:sp>
        <p:nvSpPr>
          <p:cNvPr id="12" name="对话气泡: 矩形 17">
            <a:extLst>
              <a:ext uri="{FF2B5EF4-FFF2-40B4-BE49-F238E27FC236}">
                <a16:creationId xmlns:a16="http://schemas.microsoft.com/office/drawing/2014/main" id="{60B4DF09-F0C9-9472-F59C-4A609399BC19}"/>
              </a:ext>
            </a:extLst>
          </p:cNvPr>
          <p:cNvSpPr/>
          <p:nvPr/>
        </p:nvSpPr>
        <p:spPr>
          <a:xfrm>
            <a:off x="3935761" y="714075"/>
            <a:ext cx="3744416" cy="2443611"/>
          </a:xfrm>
          <a:prstGeom prst="wedgeRectCallout">
            <a:avLst>
              <a:gd name="adj1" fmla="val -88661"/>
              <a:gd name="adj2" fmla="val -4056"/>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DCE2B74B-FB42-1CF0-C952-5A5A53A744D6}"/>
              </a:ext>
            </a:extLst>
          </p:cNvPr>
          <p:cNvSpPr txBox="1"/>
          <p:nvPr/>
        </p:nvSpPr>
        <p:spPr>
          <a:xfrm>
            <a:off x="3827519" y="3133725"/>
            <a:ext cx="4208653" cy="338554"/>
          </a:xfrm>
          <a:prstGeom prst="rect">
            <a:avLst/>
          </a:prstGeom>
          <a:noFill/>
        </p:spPr>
        <p:txBody>
          <a:bodyPr wrap="square">
            <a:spAutoFit/>
          </a:bodyPr>
          <a:lstStyle/>
          <a:p>
            <a:pPr algn="ctr"/>
            <a:r>
              <a:rPr lang="en-US" altLang="zh-CN" sz="1600" b="1" dirty="0">
                <a:solidFill>
                  <a:srgbClr val="FF0000"/>
                </a:solidFill>
                <a:latin typeface="Times New Roman" panose="02020603050405020304" pitchFamily="18" charset="0"/>
                <a:cs typeface="Times New Roman" panose="02020603050405020304" pitchFamily="18" charset="0"/>
              </a:rPr>
              <a:t>The construction will be finished in 2024</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858C87E2-E036-E90C-749A-2829FD337C22}"/>
              </a:ext>
            </a:extLst>
          </p:cNvPr>
          <p:cNvSpPr txBox="1"/>
          <p:nvPr/>
        </p:nvSpPr>
        <p:spPr>
          <a:xfrm>
            <a:off x="106348" y="6426453"/>
            <a:ext cx="11722901" cy="307777"/>
          </a:xfrm>
          <a:prstGeom prst="rect">
            <a:avLst/>
          </a:prstGeom>
          <a:noFill/>
        </p:spPr>
        <p:txBody>
          <a:bodyPr wrap="square">
            <a:spAutoFit/>
          </a:bodyPr>
          <a:lstStyle/>
          <a:p>
            <a:r>
              <a:rPr lang="en-US" altLang="zh-CN" sz="1400" i="1" dirty="0" err="1">
                <a:solidFill>
                  <a:srgbClr val="0000FF"/>
                </a:solidFill>
                <a:highlight>
                  <a:srgbClr val="FFFF00"/>
                </a:highlight>
              </a:rPr>
              <a:t>Kecheng</a:t>
            </a:r>
            <a:r>
              <a:rPr lang="en-US" altLang="zh-CN" sz="1400" i="1" dirty="0">
                <a:solidFill>
                  <a:srgbClr val="0000FF"/>
                </a:solidFill>
                <a:highlight>
                  <a:srgbClr val="FFFF00"/>
                </a:highlight>
              </a:rPr>
              <a:t> Jiang, et al. Development of the high temperature </a:t>
            </a:r>
            <a:r>
              <a:rPr lang="en-US" altLang="zh-CN" sz="1400" i="1" dirty="0" err="1">
                <a:solidFill>
                  <a:srgbClr val="0000FF"/>
                </a:solidFill>
                <a:highlight>
                  <a:srgbClr val="FFFF00"/>
                </a:highlight>
              </a:rPr>
              <a:t>PbLi</a:t>
            </a:r>
            <a:r>
              <a:rPr lang="en-US" altLang="zh-CN" sz="1400" i="1" dirty="0">
                <a:solidFill>
                  <a:srgbClr val="0000FF"/>
                </a:solidFill>
                <a:highlight>
                  <a:srgbClr val="FFFF00"/>
                </a:highlight>
              </a:rPr>
              <a:t> experimental loop for CFETR, ISFNT15 Blanket technology session, Monday, 11th Sept. 2023.   </a:t>
            </a:r>
            <a:endParaRPr lang="zh-CN" altLang="en-US" sz="1400" i="1" dirty="0">
              <a:solidFill>
                <a:srgbClr val="0000FF"/>
              </a:solidFill>
              <a:highlight>
                <a:srgbClr val="FFFF00"/>
              </a:highlight>
            </a:endParaRPr>
          </a:p>
        </p:txBody>
      </p:sp>
      <p:pic>
        <p:nvPicPr>
          <p:cNvPr id="3" name="Picture 2">
            <a:extLst>
              <a:ext uri="{FF2B5EF4-FFF2-40B4-BE49-F238E27FC236}">
                <a16:creationId xmlns:a16="http://schemas.microsoft.com/office/drawing/2014/main" id="{FE0295D8-7021-3464-BF3A-D3A54D123D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84727" y="-43975"/>
            <a:ext cx="1407273" cy="75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8069038"/>
      </p:ext>
    </p:extLst>
  </p:cSld>
  <p:clrMapOvr>
    <a:masterClrMapping/>
  </p:clrMapOvr>
  <mc:AlternateContent xmlns:mc="http://schemas.openxmlformats.org/markup-compatibility/2006" xmlns:p14="http://schemas.microsoft.com/office/powerpoint/2010/main">
    <mc:Choice Requires="p14">
      <p:transition spd="slow" p14:dur="2000" advTm="61847"/>
    </mc:Choice>
    <mc:Fallback xmlns="">
      <p:transition spd="slow" advTm="6184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3106E3-B46E-48C9-1649-61D062CDAC37}"/>
              </a:ext>
            </a:extLst>
          </p:cNvPr>
          <p:cNvSpPr>
            <a:spLocks noGrp="1"/>
          </p:cNvSpPr>
          <p:nvPr>
            <p:ph type="title"/>
          </p:nvPr>
        </p:nvSpPr>
        <p:spPr/>
        <p:txBody>
          <a:bodyPr/>
          <a:lstStyle/>
          <a:p>
            <a:r>
              <a:rPr lang="en-US" altLang="zh-CN"/>
              <a:t>High temp. S-CO</a:t>
            </a:r>
            <a:r>
              <a:rPr lang="en-US" altLang="zh-CN" baseline="-25000"/>
              <a:t>2</a:t>
            </a:r>
            <a:r>
              <a:rPr lang="en-US" altLang="zh-CN"/>
              <a:t> loop</a:t>
            </a:r>
            <a:endParaRPr lang="zh-CN" altLang="en-US"/>
          </a:p>
        </p:txBody>
      </p:sp>
      <p:sp>
        <p:nvSpPr>
          <p:cNvPr id="4" name="灯片编号占位符 3">
            <a:extLst>
              <a:ext uri="{FF2B5EF4-FFF2-40B4-BE49-F238E27FC236}">
                <a16:creationId xmlns:a16="http://schemas.microsoft.com/office/drawing/2014/main" id="{941ED057-D4CC-1980-A56E-1A0CB3014DBA}"/>
              </a:ext>
            </a:extLst>
          </p:cNvPr>
          <p:cNvSpPr>
            <a:spLocks noGrp="1"/>
          </p:cNvSpPr>
          <p:nvPr>
            <p:ph type="sldNum" sz="quarter" idx="12"/>
          </p:nvPr>
        </p:nvSpPr>
        <p:spPr/>
        <p:txBody>
          <a:bodyPr/>
          <a:lstStyle/>
          <a:p>
            <a:pPr>
              <a:defRPr/>
            </a:pPr>
            <a:fld id="{2EE6453B-3B9F-4A11-A49C-F08C55479899}" type="slidenum">
              <a:rPr lang="zh-CN" altLang="en-US" smtClean="0"/>
              <a:pPr>
                <a:defRPr/>
              </a:pPr>
              <a:t>15</a:t>
            </a:fld>
            <a:endParaRPr lang="zh-CN" altLang="en-US"/>
          </a:p>
        </p:txBody>
      </p:sp>
      <p:sp>
        <p:nvSpPr>
          <p:cNvPr id="5" name="文本框 7">
            <a:extLst>
              <a:ext uri="{FF2B5EF4-FFF2-40B4-BE49-F238E27FC236}">
                <a16:creationId xmlns:a16="http://schemas.microsoft.com/office/drawing/2014/main" id="{8BB69931-0DDF-6F1C-B7A9-3C3B47931316}"/>
              </a:ext>
            </a:extLst>
          </p:cNvPr>
          <p:cNvSpPr txBox="1"/>
          <p:nvPr/>
        </p:nvSpPr>
        <p:spPr>
          <a:xfrm>
            <a:off x="7398083" y="3778948"/>
            <a:ext cx="4318920" cy="2270109"/>
          </a:xfrm>
          <a:prstGeom prst="rect">
            <a:avLst/>
          </a:prstGeom>
          <a:solidFill>
            <a:schemeClr val="bg1">
              <a:lumMod val="9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spcBef>
                <a:spcPts val="0"/>
              </a:spcBef>
              <a:buFont typeface="Wingdings" panose="05000000000000000000" pitchFamily="2" charset="2"/>
              <a:buChar char="l"/>
            </a:pPr>
            <a:r>
              <a:rPr lang="en-US" altLang="zh-CN" sz="1600" b="1">
                <a:solidFill>
                  <a:srgbClr val="0000FF"/>
                </a:solidFill>
                <a:cs typeface="Times New Roman" panose="02020603050405020304" pitchFamily="18" charset="0"/>
                <a:sym typeface="+mn-ea"/>
              </a:rPr>
              <a:t>Key </a:t>
            </a:r>
            <a:r>
              <a:rPr lang="en-US" altLang="zh-CN" sz="1600" b="1" dirty="0">
                <a:solidFill>
                  <a:srgbClr val="0000FF"/>
                </a:solidFill>
                <a:cs typeface="Times New Roman" panose="02020603050405020304" pitchFamily="18" charset="0"/>
                <a:sym typeface="+mn-ea"/>
              </a:rPr>
              <a:t>experiments</a:t>
            </a:r>
          </a:p>
          <a:p>
            <a:pPr marL="285750" indent="-285750">
              <a:lnSpc>
                <a:spcPct val="150000"/>
              </a:lnSpc>
              <a:spcBef>
                <a:spcPts val="0"/>
              </a:spcBef>
              <a:buFontTx/>
              <a:buChar char="-"/>
            </a:pPr>
            <a:r>
              <a:rPr lang="en-US" altLang="zh-CN" sz="1600">
                <a:cs typeface="Times New Roman" panose="02020603050405020304" pitchFamily="18" charset="0"/>
                <a:sym typeface="+mn-ea"/>
              </a:rPr>
              <a:t>Heat </a:t>
            </a:r>
            <a:r>
              <a:rPr lang="en-US" altLang="zh-CN" sz="1600" dirty="0">
                <a:cs typeface="Times New Roman" panose="02020603050405020304" pitchFamily="18" charset="0"/>
                <a:sym typeface="+mn-ea"/>
              </a:rPr>
              <a:t>removal capability of S-CO</a:t>
            </a:r>
            <a:r>
              <a:rPr lang="en-US" altLang="zh-CN" sz="1600" baseline="-25000" dirty="0">
                <a:cs typeface="Times New Roman" panose="02020603050405020304" pitchFamily="18" charset="0"/>
                <a:sym typeface="+mn-ea"/>
              </a:rPr>
              <a:t>2</a:t>
            </a:r>
            <a:r>
              <a:rPr lang="en-US" altLang="zh-CN" sz="1600" dirty="0">
                <a:cs typeface="Times New Roman" panose="02020603050405020304" pitchFamily="18" charset="0"/>
                <a:sym typeface="+mn-ea"/>
              </a:rPr>
              <a:t> with one-side high heat flux</a:t>
            </a:r>
          </a:p>
          <a:p>
            <a:pPr marL="285750" indent="-285750">
              <a:lnSpc>
                <a:spcPct val="150000"/>
              </a:lnSpc>
              <a:spcBef>
                <a:spcPts val="0"/>
              </a:spcBef>
              <a:buFontTx/>
              <a:buChar char="-"/>
            </a:pPr>
            <a:r>
              <a:rPr lang="en-US" altLang="zh-CN" sz="1600" dirty="0">
                <a:cs typeface="Times New Roman" panose="02020603050405020304" pitchFamily="18" charset="0"/>
                <a:sym typeface="+mn-ea"/>
              </a:rPr>
              <a:t>Coupling heat transfer performance </a:t>
            </a:r>
            <a:r>
              <a:rPr lang="en-US" altLang="zh-CN" sz="1600">
                <a:cs typeface="Times New Roman" panose="02020603050405020304" pitchFamily="18" charset="0"/>
                <a:sym typeface="+mn-ea"/>
              </a:rPr>
              <a:t>with PbLi</a:t>
            </a:r>
          </a:p>
          <a:p>
            <a:pPr marL="285750" indent="-285750">
              <a:lnSpc>
                <a:spcPct val="150000"/>
              </a:lnSpc>
              <a:spcBef>
                <a:spcPts val="0"/>
              </a:spcBef>
              <a:buFontTx/>
              <a:buChar char="-"/>
            </a:pPr>
            <a:r>
              <a:rPr lang="en-US" altLang="zh-CN" sz="1600">
                <a:cs typeface="Times New Roman" panose="02020603050405020304" pitchFamily="18" charset="0"/>
                <a:sym typeface="+mn-ea"/>
              </a:rPr>
              <a:t>Flow characteristics of S-CO</a:t>
            </a:r>
            <a:r>
              <a:rPr lang="en-US" altLang="zh-CN" sz="1600" baseline="-25000">
                <a:cs typeface="Times New Roman" panose="02020603050405020304" pitchFamily="18" charset="0"/>
                <a:sym typeface="+mn-ea"/>
              </a:rPr>
              <a:t>2</a:t>
            </a:r>
            <a:r>
              <a:rPr lang="en-US" altLang="zh-CN" sz="1600">
                <a:cs typeface="Times New Roman" panose="02020603050405020304" pitchFamily="18" charset="0"/>
                <a:sym typeface="+mn-ea"/>
              </a:rPr>
              <a:t> in complex channels of blanket and heat exchangers</a:t>
            </a:r>
            <a:endParaRPr lang="en-US" altLang="zh-CN" sz="1600" dirty="0">
              <a:cs typeface="Times New Roman" panose="02020603050405020304" pitchFamily="18" charset="0"/>
              <a:sym typeface="+mn-ea"/>
            </a:endParaRPr>
          </a:p>
        </p:txBody>
      </p:sp>
      <p:sp>
        <p:nvSpPr>
          <p:cNvPr id="6" name="文本框 5">
            <a:extLst>
              <a:ext uri="{FF2B5EF4-FFF2-40B4-BE49-F238E27FC236}">
                <a16:creationId xmlns:a16="http://schemas.microsoft.com/office/drawing/2014/main" id="{639B4FF8-1F24-6ED3-E103-A88BDF6D4728}"/>
              </a:ext>
            </a:extLst>
          </p:cNvPr>
          <p:cNvSpPr txBox="1"/>
          <p:nvPr/>
        </p:nvSpPr>
        <p:spPr>
          <a:xfrm>
            <a:off x="2752051" y="6291269"/>
            <a:ext cx="2267224" cy="307777"/>
          </a:xfrm>
          <a:prstGeom prst="rect">
            <a:avLst/>
          </a:prstGeom>
          <a:noFill/>
        </p:spPr>
        <p:txBody>
          <a:bodyPr wrap="none" rtlCol="0">
            <a:spAutoFit/>
          </a:bodyPr>
          <a:lstStyle/>
          <a:p>
            <a:r>
              <a:rPr lang="en-US" altLang="zh-CN" sz="1400" b="1">
                <a:latin typeface="+mn-lt"/>
              </a:rPr>
              <a:t>S-CO</a:t>
            </a:r>
            <a:r>
              <a:rPr lang="en-US" altLang="zh-CN" sz="1400" b="1" baseline="-25000">
                <a:latin typeface="+mn-lt"/>
              </a:rPr>
              <a:t>2</a:t>
            </a:r>
            <a:r>
              <a:rPr lang="en-US" altLang="zh-CN" sz="1400" b="1" baseline="30000">
                <a:latin typeface="+mn-lt"/>
              </a:rPr>
              <a:t> </a:t>
            </a:r>
            <a:r>
              <a:rPr lang="en-US" altLang="zh-CN" sz="1400" b="1">
                <a:latin typeface="+mn-lt"/>
              </a:rPr>
              <a:t>loop (10×10×10 m</a:t>
            </a:r>
            <a:r>
              <a:rPr lang="en-US" altLang="zh-CN" sz="1400" b="1" baseline="30000">
                <a:latin typeface="+mn-lt"/>
              </a:rPr>
              <a:t>3</a:t>
            </a:r>
            <a:r>
              <a:rPr lang="en-US" altLang="zh-CN" sz="1400" b="1">
                <a:latin typeface="+mn-lt"/>
              </a:rPr>
              <a:t>)</a:t>
            </a:r>
            <a:endParaRPr lang="zh-CN" altLang="en-US" sz="1400" b="1">
              <a:latin typeface="+mn-lt"/>
            </a:endParaRPr>
          </a:p>
        </p:txBody>
      </p:sp>
      <p:graphicFrame>
        <p:nvGraphicFramePr>
          <p:cNvPr id="8" name="表格 7">
            <a:extLst>
              <a:ext uri="{FF2B5EF4-FFF2-40B4-BE49-F238E27FC236}">
                <a16:creationId xmlns:a16="http://schemas.microsoft.com/office/drawing/2014/main" id="{C6032E99-70FE-474B-2C7F-C747D4134F4E}"/>
              </a:ext>
            </a:extLst>
          </p:cNvPr>
          <p:cNvGraphicFramePr>
            <a:graphicFrameLocks noGrp="1"/>
          </p:cNvGraphicFramePr>
          <p:nvPr>
            <p:extLst>
              <p:ext uri="{D42A27DB-BD31-4B8C-83A1-F6EECF244321}">
                <p14:modId xmlns:p14="http://schemas.microsoft.com/office/powerpoint/2010/main" val="349673692"/>
              </p:ext>
            </p:extLst>
          </p:nvPr>
        </p:nvGraphicFramePr>
        <p:xfrm>
          <a:off x="7398083" y="1884162"/>
          <a:ext cx="4318920" cy="1676400"/>
        </p:xfrm>
        <a:graphic>
          <a:graphicData uri="http://schemas.openxmlformats.org/drawingml/2006/table">
            <a:tbl>
              <a:tblPr firstRow="1" bandRow="1">
                <a:tableStyleId>{5C22544A-7EE6-4342-B048-85BDC9FD1C3A}</a:tableStyleId>
              </a:tblPr>
              <a:tblGrid>
                <a:gridCol w="2408716">
                  <a:extLst>
                    <a:ext uri="{9D8B030D-6E8A-4147-A177-3AD203B41FA5}">
                      <a16:colId xmlns:a16="http://schemas.microsoft.com/office/drawing/2014/main" val="3005904592"/>
                    </a:ext>
                  </a:extLst>
                </a:gridCol>
                <a:gridCol w="1910204">
                  <a:extLst>
                    <a:ext uri="{9D8B030D-6E8A-4147-A177-3AD203B41FA5}">
                      <a16:colId xmlns:a16="http://schemas.microsoft.com/office/drawing/2014/main" val="1815478991"/>
                    </a:ext>
                  </a:extLst>
                </a:gridCol>
              </a:tblGrid>
              <a:tr h="277922">
                <a:tc gridSpan="2">
                  <a:txBody>
                    <a:bodyPr/>
                    <a:lstStyle/>
                    <a:p>
                      <a:pPr marL="0" algn="ctr" defTabSz="914400" rtl="0" eaLnBrk="1" latinLnBrk="0" hangingPunct="1"/>
                      <a:r>
                        <a:rPr lang="en-US" altLang="zh-CN" sz="1600" b="1" kern="1200" dirty="0">
                          <a:solidFill>
                            <a:schemeClr val="tx1"/>
                          </a:solidFill>
                        </a:rPr>
                        <a:t>Main parameters</a:t>
                      </a:r>
                      <a:endParaRPr lang="zh-CN" altLang="en-US" sz="1600" b="1" i="0" kern="1200" dirty="0">
                        <a:solidFill>
                          <a:schemeClr val="tx1"/>
                        </a:solidFill>
                        <a:latin typeface="+mn-lt"/>
                        <a:ea typeface="黑体" panose="02010609060101010101" pitchFamily="49" charset="-122"/>
                        <a:cs typeface="Times New Roman" panose="02020603050405020304" pitchFamily="18" charset="0"/>
                      </a:endParaRPr>
                    </a:p>
                  </a:txBody>
                  <a:tcPr/>
                </a:tc>
                <a:tc hMerge="1">
                  <a:txBody>
                    <a:bodyPr/>
                    <a:lstStyle/>
                    <a:p>
                      <a:pPr algn="ctr"/>
                      <a:endParaRPr lang="zh-CN" altLang="en-US" sz="1200" dirty="0">
                        <a:latin typeface="黑体" panose="02010609060101010101" pitchFamily="49" charset="-122"/>
                        <a:ea typeface="黑体" panose="02010609060101010101" pitchFamily="49" charset="-122"/>
                      </a:endParaRPr>
                    </a:p>
                  </a:txBody>
                  <a:tcPr/>
                </a:tc>
                <a:extLst>
                  <a:ext uri="{0D108BD9-81ED-4DB2-BD59-A6C34878D82A}">
                    <a16:rowId xmlns:a16="http://schemas.microsoft.com/office/drawing/2014/main" val="1528860705"/>
                  </a:ext>
                </a:extLst>
              </a:tr>
              <a:tr h="277922">
                <a:tc>
                  <a:txBody>
                    <a:bodyPr/>
                    <a:lstStyle/>
                    <a:p>
                      <a:pPr algn="l"/>
                      <a:r>
                        <a:rPr lang="en-US" altLang="zh-CN" sz="1600" b="0" kern="1200" dirty="0">
                          <a:solidFill>
                            <a:schemeClr val="tx1"/>
                          </a:solidFill>
                        </a:rPr>
                        <a:t>Operating pressure</a:t>
                      </a:r>
                      <a:endParaRPr lang="zh-CN" altLang="en-US" sz="1600" b="0" i="0" kern="1200" dirty="0">
                        <a:solidFill>
                          <a:schemeClr val="tx1"/>
                        </a:solidFill>
                        <a:latin typeface="+mn-lt"/>
                        <a:ea typeface="黑体" panose="02010609060101010101" pitchFamily="49" charset="-122"/>
                        <a:cs typeface="Times New Roman" panose="02020603050405020304" pitchFamily="18" charset="0"/>
                      </a:endParaRPr>
                    </a:p>
                  </a:txBody>
                  <a:tcPr/>
                </a:tc>
                <a:tc>
                  <a:txBody>
                    <a:bodyPr/>
                    <a:lstStyle/>
                    <a:p>
                      <a:pPr algn="l"/>
                      <a:r>
                        <a:rPr lang="en-US" altLang="zh-CN" sz="1600" b="0" kern="1200">
                          <a:solidFill>
                            <a:schemeClr val="tx1"/>
                          </a:solidFill>
                        </a:rPr>
                        <a:t>8-9 </a:t>
                      </a:r>
                      <a:r>
                        <a:rPr lang="en-US" altLang="zh-CN" sz="1600" b="0" kern="1200" dirty="0">
                          <a:solidFill>
                            <a:schemeClr val="tx1"/>
                          </a:solidFill>
                        </a:rPr>
                        <a:t>MPa</a:t>
                      </a:r>
                      <a:endParaRPr lang="zh-CN" altLang="en-US" sz="1600" b="0" i="0" kern="1200" dirty="0">
                        <a:solidFill>
                          <a:schemeClr val="tx1"/>
                        </a:solidFill>
                        <a:latin typeface="+mn-lt"/>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575543570"/>
                  </a:ext>
                </a:extLst>
              </a:tr>
              <a:tr h="314130">
                <a:tc>
                  <a:txBody>
                    <a:bodyPr/>
                    <a:lstStyle/>
                    <a:p>
                      <a:pPr algn="l"/>
                      <a:r>
                        <a:rPr lang="en-US" altLang="zh-CN" sz="1600" b="0" kern="1200">
                          <a:solidFill>
                            <a:schemeClr val="tx1"/>
                          </a:solidFill>
                        </a:rPr>
                        <a:t>Operating </a:t>
                      </a:r>
                      <a:r>
                        <a:rPr lang="en-US" altLang="zh-CN" sz="1600" b="0" kern="1200" dirty="0">
                          <a:solidFill>
                            <a:schemeClr val="tx1"/>
                          </a:solidFill>
                        </a:rPr>
                        <a:t>temperature</a:t>
                      </a:r>
                      <a:endParaRPr lang="zh-CN" altLang="en-US" sz="1600" b="0" i="0" kern="1200" dirty="0">
                        <a:solidFill>
                          <a:schemeClr val="tx1"/>
                        </a:solidFill>
                        <a:latin typeface="+mn-lt"/>
                        <a:ea typeface="黑体" panose="02010609060101010101" pitchFamily="49" charset="-122"/>
                        <a:cs typeface="Times New Roman" panose="02020603050405020304" pitchFamily="18" charset="0"/>
                      </a:endParaRPr>
                    </a:p>
                  </a:txBody>
                  <a:tcPr/>
                </a:tc>
                <a:tc>
                  <a:txBody>
                    <a:bodyPr/>
                    <a:lstStyle/>
                    <a:p>
                      <a:pPr algn="l"/>
                      <a:r>
                        <a:rPr lang="en-US" altLang="zh-CN" sz="1600" b="0" kern="1200">
                          <a:solidFill>
                            <a:schemeClr val="tx1"/>
                          </a:solidFill>
                        </a:rPr>
                        <a:t>300-500 </a:t>
                      </a:r>
                      <a:r>
                        <a:rPr lang="zh-CN" altLang="en-US" sz="1600" b="0" kern="1200">
                          <a:solidFill>
                            <a:schemeClr val="tx1"/>
                          </a:solidFill>
                        </a:rPr>
                        <a:t>℃</a:t>
                      </a:r>
                      <a:endParaRPr lang="en-US" altLang="zh-CN" sz="1600" b="0" i="0" kern="1200" dirty="0">
                        <a:solidFill>
                          <a:schemeClr val="tx1"/>
                        </a:solidFill>
                        <a:latin typeface="+mn-lt"/>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1633508491"/>
                  </a:ext>
                </a:extLst>
              </a:tr>
              <a:tr h="277922">
                <a:tc>
                  <a:txBody>
                    <a:bodyPr/>
                    <a:lstStyle/>
                    <a:p>
                      <a:pPr algn="l"/>
                      <a:r>
                        <a:rPr lang="en-US" altLang="zh-CN" sz="1600" b="0" kern="1200">
                          <a:solidFill>
                            <a:schemeClr val="tx1"/>
                          </a:solidFill>
                        </a:rPr>
                        <a:t>Flow </a:t>
                      </a:r>
                      <a:r>
                        <a:rPr lang="en-US" altLang="zh-CN" sz="1600" b="0" kern="1200" dirty="0">
                          <a:solidFill>
                            <a:schemeClr val="tx1"/>
                          </a:solidFill>
                        </a:rPr>
                        <a:t>rate</a:t>
                      </a:r>
                      <a:endParaRPr lang="zh-CN" altLang="en-US" sz="1600" b="0" i="0" kern="1200" dirty="0">
                        <a:solidFill>
                          <a:schemeClr val="tx1"/>
                        </a:solidFill>
                        <a:latin typeface="+mn-lt"/>
                        <a:ea typeface="黑体" panose="02010609060101010101" pitchFamily="49" charset="-122"/>
                        <a:cs typeface="Times New Roman" panose="02020603050405020304" pitchFamily="18" charset="0"/>
                      </a:endParaRPr>
                    </a:p>
                  </a:txBody>
                  <a:tcPr/>
                </a:tc>
                <a:tc>
                  <a:txBody>
                    <a:bodyPr/>
                    <a:lstStyle/>
                    <a:p>
                      <a:pPr algn="l"/>
                      <a:r>
                        <a:rPr lang="en-US" altLang="zh-CN" sz="1600" b="0" kern="1200">
                          <a:solidFill>
                            <a:schemeClr val="tx1"/>
                          </a:solidFill>
                        </a:rPr>
                        <a:t>0.2-6 kg/s</a:t>
                      </a:r>
                      <a:endParaRPr lang="en-US" altLang="zh-CN" sz="1600" b="0" i="0" kern="1200" dirty="0">
                        <a:solidFill>
                          <a:schemeClr val="tx1"/>
                        </a:solidFill>
                        <a:latin typeface="+mn-lt"/>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1863322840"/>
                  </a:ext>
                </a:extLst>
              </a:tr>
              <a:tr h="277922">
                <a:tc>
                  <a:txBody>
                    <a:bodyPr/>
                    <a:lstStyle/>
                    <a:p>
                      <a:pPr algn="l"/>
                      <a:r>
                        <a:rPr lang="en-US" altLang="zh-CN" sz="1600" b="0" kern="1200" dirty="0">
                          <a:solidFill>
                            <a:schemeClr val="tx1"/>
                          </a:solidFill>
                        </a:rPr>
                        <a:t>Heating power</a:t>
                      </a:r>
                      <a:endParaRPr lang="zh-CN" altLang="en-US" sz="1600" b="0" i="0" kern="1200" dirty="0">
                        <a:solidFill>
                          <a:schemeClr val="tx1"/>
                        </a:solidFill>
                        <a:latin typeface="+mn-lt"/>
                        <a:ea typeface="黑体" panose="02010609060101010101" pitchFamily="49" charset="-122"/>
                        <a:cs typeface="Times New Roman" panose="02020603050405020304" pitchFamily="18" charset="0"/>
                      </a:endParaRPr>
                    </a:p>
                  </a:txBody>
                  <a:tcPr/>
                </a:tc>
                <a:tc>
                  <a:txBody>
                    <a:bodyPr/>
                    <a:lstStyle/>
                    <a:p>
                      <a:pPr algn="l"/>
                      <a:r>
                        <a:rPr lang="en-US" altLang="zh-CN" sz="1600" b="0" kern="1200">
                          <a:solidFill>
                            <a:schemeClr val="tx1"/>
                          </a:solidFill>
                        </a:rPr>
                        <a:t>1.7 </a:t>
                      </a:r>
                      <a:r>
                        <a:rPr lang="en-US" altLang="zh-CN" sz="1600" b="0" kern="1200" dirty="0">
                          <a:solidFill>
                            <a:schemeClr val="tx1"/>
                          </a:solidFill>
                        </a:rPr>
                        <a:t>MW</a:t>
                      </a:r>
                      <a:endParaRPr lang="zh-CN" altLang="en-US" sz="1600" b="0" i="0" kern="1200" dirty="0">
                        <a:solidFill>
                          <a:schemeClr val="tx1"/>
                        </a:solidFill>
                        <a:latin typeface="+mn-lt"/>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3386921724"/>
                  </a:ext>
                </a:extLst>
              </a:tr>
            </a:tbl>
          </a:graphicData>
        </a:graphic>
      </p:graphicFrame>
      <p:sp>
        <p:nvSpPr>
          <p:cNvPr id="93" name="内容占位符 2">
            <a:extLst>
              <a:ext uri="{FF2B5EF4-FFF2-40B4-BE49-F238E27FC236}">
                <a16:creationId xmlns:a16="http://schemas.microsoft.com/office/drawing/2014/main" id="{9988EF69-DABB-1C55-1182-CA7AB5A51DB1}"/>
              </a:ext>
            </a:extLst>
          </p:cNvPr>
          <p:cNvSpPr txBox="1">
            <a:spLocks/>
          </p:cNvSpPr>
          <p:nvPr/>
        </p:nvSpPr>
        <p:spPr>
          <a:xfrm>
            <a:off x="229103" y="674360"/>
            <a:ext cx="11756838" cy="109601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buFont typeface="Wingdings" panose="05000000000000000000" pitchFamily="2" charset="2"/>
              <a:buChar char="Ø"/>
              <a:defRPr sz="2800" b="1" kern="1200" baseline="0">
                <a:solidFill>
                  <a:srgbClr val="FF0000"/>
                </a:solidFill>
                <a:latin typeface="Calibri" panose="020F0502020204030204" pitchFamily="34"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b="1" kern="1200" baseline="0">
                <a:solidFill>
                  <a:srgbClr val="0000FF"/>
                </a:solidFill>
                <a:latin typeface="Arial" panose="020B0604020202020204" pitchFamily="34" charset="0"/>
                <a:ea typeface="等线" panose="02010600030101010101" pitchFamily="2"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b="1" kern="1200" baseline="0">
                <a:solidFill>
                  <a:schemeClr val="tx1"/>
                </a:solidFill>
                <a:latin typeface="Times New Roman" panose="02020603050405020304" pitchFamily="18" charset="0"/>
                <a:ea typeface="宋体" panose="02010600030101010101" pitchFamily="2"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Bef>
                <a:spcPts val="300"/>
              </a:spcBef>
              <a:spcAft>
                <a:spcPts val="0"/>
              </a:spcAft>
            </a:pPr>
            <a:r>
              <a:rPr lang="en-US" altLang="zh-CN" sz="2400"/>
              <a:t>Objectives</a:t>
            </a:r>
          </a:p>
          <a:p>
            <a:pPr lvl="1" fontAlgn="auto">
              <a:spcBef>
                <a:spcPts val="300"/>
              </a:spcBef>
              <a:spcAft>
                <a:spcPts val="0"/>
              </a:spcAft>
            </a:pPr>
            <a:r>
              <a:rPr lang="en-US" altLang="zh-CN" sz="2000">
                <a:latin typeface="+mn-lt"/>
              </a:rPr>
              <a:t>Provide thermal-hydraulic testing environment of COOL blankets </a:t>
            </a:r>
          </a:p>
          <a:p>
            <a:pPr lvl="1" fontAlgn="auto">
              <a:spcBef>
                <a:spcPts val="300"/>
              </a:spcBef>
              <a:spcAft>
                <a:spcPts val="0"/>
              </a:spcAft>
            </a:pPr>
            <a:r>
              <a:rPr lang="en-US" altLang="zh-CN" sz="2000">
                <a:latin typeface="+mn-lt"/>
              </a:rPr>
              <a:t>Validate the design codes/methods/models</a:t>
            </a:r>
          </a:p>
        </p:txBody>
      </p:sp>
      <p:pic>
        <p:nvPicPr>
          <p:cNvPr id="65" name="Picture 2">
            <a:extLst>
              <a:ext uri="{FF2B5EF4-FFF2-40B4-BE49-F238E27FC236}">
                <a16:creationId xmlns:a16="http://schemas.microsoft.com/office/drawing/2014/main" id="{6D3467A3-9E6A-8EFC-EC13-687FE5C3A3D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84727" y="-43975"/>
            <a:ext cx="1407273" cy="75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图片 65">
            <a:extLst>
              <a:ext uri="{FF2B5EF4-FFF2-40B4-BE49-F238E27FC236}">
                <a16:creationId xmlns:a16="http://schemas.microsoft.com/office/drawing/2014/main" id="{5D568016-70C0-0015-94D2-76CD87F57B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0091" y="1807979"/>
            <a:ext cx="4760586" cy="4375662"/>
          </a:xfrm>
          <a:prstGeom prst="rect">
            <a:avLst/>
          </a:prstGeom>
        </p:spPr>
      </p:pic>
      <p:sp>
        <p:nvSpPr>
          <p:cNvPr id="3" name="文本框 2">
            <a:extLst>
              <a:ext uri="{FF2B5EF4-FFF2-40B4-BE49-F238E27FC236}">
                <a16:creationId xmlns:a16="http://schemas.microsoft.com/office/drawing/2014/main" id="{5D9311AC-B49A-AEDF-57AD-656DAED29256}"/>
              </a:ext>
            </a:extLst>
          </p:cNvPr>
          <p:cNvSpPr txBox="1"/>
          <p:nvPr/>
        </p:nvSpPr>
        <p:spPr>
          <a:xfrm>
            <a:off x="3189430" y="5898901"/>
            <a:ext cx="4208653" cy="338554"/>
          </a:xfrm>
          <a:prstGeom prst="rect">
            <a:avLst/>
          </a:prstGeom>
          <a:noFill/>
        </p:spPr>
        <p:txBody>
          <a:bodyPr wrap="square">
            <a:spAutoFit/>
          </a:bodyPr>
          <a:lstStyle/>
          <a:p>
            <a:pPr algn="ctr"/>
            <a:r>
              <a:rPr lang="en-US" altLang="zh-CN" sz="1600" b="1" dirty="0">
                <a:solidFill>
                  <a:srgbClr val="FF0000"/>
                </a:solidFill>
                <a:latin typeface="Times New Roman" panose="02020603050405020304" pitchFamily="18" charset="0"/>
                <a:cs typeface="Times New Roman" panose="02020603050405020304" pitchFamily="18" charset="0"/>
              </a:rPr>
              <a:t>The construction will be finished in 2025</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4833164"/>
      </p:ext>
    </p:extLst>
  </p:cSld>
  <p:clrMapOvr>
    <a:masterClrMapping/>
  </p:clrMapOvr>
  <mc:AlternateContent xmlns:mc="http://schemas.openxmlformats.org/markup-compatibility/2006" xmlns:p14="http://schemas.microsoft.com/office/powerpoint/2010/main">
    <mc:Choice Requires="p14">
      <p:transition spd="slow" p14:dur="2000" advTm="56086"/>
    </mc:Choice>
    <mc:Fallback xmlns="">
      <p:transition spd="slow" advTm="5608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8520A5-F74F-B966-73A4-010F0DBD3329}"/>
              </a:ext>
            </a:extLst>
          </p:cNvPr>
          <p:cNvSpPr>
            <a:spLocks noGrp="1"/>
          </p:cNvSpPr>
          <p:nvPr>
            <p:ph type="title"/>
          </p:nvPr>
        </p:nvSpPr>
        <p:spPr/>
        <p:txBody>
          <a:bodyPr/>
          <a:lstStyle/>
          <a:p>
            <a:r>
              <a:rPr lang="en-US" altLang="zh-CN"/>
              <a:t>SiC</a:t>
            </a:r>
            <a:r>
              <a:rPr lang="en-US" altLang="zh-CN" baseline="-25000"/>
              <a:t>f</a:t>
            </a:r>
            <a:r>
              <a:rPr lang="en-US" altLang="zh-CN"/>
              <a:t>/SiC composites preparation</a:t>
            </a:r>
            <a:endParaRPr lang="zh-CN" altLang="en-US"/>
          </a:p>
        </p:txBody>
      </p:sp>
      <p:sp>
        <p:nvSpPr>
          <p:cNvPr id="4" name="灯片编号占位符 3">
            <a:extLst>
              <a:ext uri="{FF2B5EF4-FFF2-40B4-BE49-F238E27FC236}">
                <a16:creationId xmlns:a16="http://schemas.microsoft.com/office/drawing/2014/main" id="{35E19D19-200D-AE71-0C7D-2DB1DD180383}"/>
              </a:ext>
            </a:extLst>
          </p:cNvPr>
          <p:cNvSpPr>
            <a:spLocks noGrp="1"/>
          </p:cNvSpPr>
          <p:nvPr>
            <p:ph type="sldNum" sz="quarter" idx="12"/>
          </p:nvPr>
        </p:nvSpPr>
        <p:spPr/>
        <p:txBody>
          <a:bodyPr/>
          <a:lstStyle/>
          <a:p>
            <a:pPr>
              <a:defRPr/>
            </a:pPr>
            <a:fld id="{2EE6453B-3B9F-4A11-A49C-F08C55479899}" type="slidenum">
              <a:rPr lang="zh-CN" altLang="en-US" smtClean="0"/>
              <a:pPr>
                <a:defRPr/>
              </a:pPr>
              <a:t>16</a:t>
            </a:fld>
            <a:endParaRPr lang="zh-CN" altLang="en-US"/>
          </a:p>
        </p:txBody>
      </p:sp>
      <p:pic>
        <p:nvPicPr>
          <p:cNvPr id="5" name="图片 4">
            <a:extLst>
              <a:ext uri="{FF2B5EF4-FFF2-40B4-BE49-F238E27FC236}">
                <a16:creationId xmlns:a16="http://schemas.microsoft.com/office/drawing/2014/main" id="{1BEC4CD7-6EED-6A00-48BD-8ECB27A1E17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15384" y="3575306"/>
            <a:ext cx="1740841" cy="1446934"/>
          </a:xfrm>
          <a:prstGeom prst="rect">
            <a:avLst/>
          </a:prstGeom>
        </p:spPr>
      </p:pic>
      <p:grpSp>
        <p:nvGrpSpPr>
          <p:cNvPr id="6" name="组合 5">
            <a:extLst>
              <a:ext uri="{FF2B5EF4-FFF2-40B4-BE49-F238E27FC236}">
                <a16:creationId xmlns:a16="http://schemas.microsoft.com/office/drawing/2014/main" id="{259782FF-8287-B760-155E-0940B060D006}"/>
              </a:ext>
            </a:extLst>
          </p:cNvPr>
          <p:cNvGrpSpPr/>
          <p:nvPr/>
        </p:nvGrpSpPr>
        <p:grpSpPr>
          <a:xfrm>
            <a:off x="7640817" y="2205671"/>
            <a:ext cx="4077824" cy="2756039"/>
            <a:chOff x="3001455" y="965766"/>
            <a:chExt cx="4460611" cy="3222901"/>
          </a:xfrm>
        </p:grpSpPr>
        <p:pic>
          <p:nvPicPr>
            <p:cNvPr id="7" name="图片 6" descr="图表&#10;&#10;描述已自动生成">
              <a:extLst>
                <a:ext uri="{FF2B5EF4-FFF2-40B4-BE49-F238E27FC236}">
                  <a16:creationId xmlns:a16="http://schemas.microsoft.com/office/drawing/2014/main" id="{0829E462-414F-6476-C718-CDB15727C8D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513" t="10428" r="11486" b="3540"/>
            <a:stretch>
              <a:fillRect/>
            </a:stretch>
          </p:blipFill>
          <p:spPr>
            <a:xfrm>
              <a:off x="5389670" y="965766"/>
              <a:ext cx="2012252" cy="1596197"/>
            </a:xfrm>
            <a:prstGeom prst="rect">
              <a:avLst/>
            </a:prstGeom>
          </p:spPr>
        </p:pic>
        <p:sp>
          <p:nvSpPr>
            <p:cNvPr id="8" name="文本框 7">
              <a:extLst>
                <a:ext uri="{FF2B5EF4-FFF2-40B4-BE49-F238E27FC236}">
                  <a16:creationId xmlns:a16="http://schemas.microsoft.com/office/drawing/2014/main" id="{B7236C0B-448A-BE99-1639-36575CB8F839}"/>
                </a:ext>
              </a:extLst>
            </p:cNvPr>
            <p:cNvSpPr txBox="1"/>
            <p:nvPr/>
          </p:nvSpPr>
          <p:spPr>
            <a:xfrm>
              <a:off x="5789935" y="1332738"/>
              <a:ext cx="1672131" cy="380741"/>
            </a:xfrm>
            <a:prstGeom prst="rect">
              <a:avLst/>
            </a:prstGeom>
            <a:noFill/>
          </p:spPr>
          <p:txBody>
            <a:bodyPr wrap="square" rtlCol="0">
              <a:spAutoFit/>
            </a:bodyPr>
            <a:lstStyle/>
            <a:p>
              <a:pPr algn="ctr"/>
              <a:r>
                <a:rPr lang="en-US" altLang="zh-CN" sz="16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High strength</a:t>
              </a:r>
              <a:endParaRPr lang="zh-CN" altLang="en-US" sz="16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a:extLst>
                <a:ext uri="{FF2B5EF4-FFF2-40B4-BE49-F238E27FC236}">
                  <a16:creationId xmlns:a16="http://schemas.microsoft.com/office/drawing/2014/main" id="{05C69251-DB04-1AA8-CA39-6098F2829B97}"/>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1656" b="6371"/>
            <a:stretch>
              <a:fillRect/>
            </a:stretch>
          </p:blipFill>
          <p:spPr>
            <a:xfrm>
              <a:off x="3038934" y="2649009"/>
              <a:ext cx="1936221" cy="1539658"/>
            </a:xfrm>
            <a:prstGeom prst="rect">
              <a:avLst/>
            </a:prstGeom>
          </p:spPr>
        </p:pic>
        <p:sp>
          <p:nvSpPr>
            <p:cNvPr id="10" name="文本框 9">
              <a:extLst>
                <a:ext uri="{FF2B5EF4-FFF2-40B4-BE49-F238E27FC236}">
                  <a16:creationId xmlns:a16="http://schemas.microsoft.com/office/drawing/2014/main" id="{97F3EBCD-FD34-6D46-4551-C27ABEB17BED}"/>
                </a:ext>
              </a:extLst>
            </p:cNvPr>
            <p:cNvSpPr txBox="1"/>
            <p:nvPr/>
          </p:nvSpPr>
          <p:spPr>
            <a:xfrm>
              <a:off x="5791265" y="2787546"/>
              <a:ext cx="1505949" cy="657642"/>
            </a:xfrm>
            <a:prstGeom prst="rect">
              <a:avLst/>
            </a:prstGeom>
            <a:noFill/>
          </p:spPr>
          <p:txBody>
            <a:bodyPr wrap="square" rtlCol="0">
              <a:spAutoFit/>
            </a:bodyPr>
            <a:lstStyle/>
            <a:p>
              <a:pPr algn="ctr"/>
              <a:r>
                <a:rPr lang="en-US" altLang="zh-CN" sz="16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High thermal conductivity</a:t>
              </a:r>
              <a:endParaRPr lang="zh-CN" altLang="en-US" sz="16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5E9FD0CE-6BE4-443C-33AE-C922790C2593}"/>
                </a:ext>
              </a:extLst>
            </p:cNvPr>
            <p:cNvSpPr txBox="1"/>
            <p:nvPr/>
          </p:nvSpPr>
          <p:spPr>
            <a:xfrm>
              <a:off x="3001455" y="2597946"/>
              <a:ext cx="2148700" cy="379201"/>
            </a:xfrm>
            <a:prstGeom prst="rect">
              <a:avLst/>
            </a:prstGeom>
            <a:noFill/>
          </p:spPr>
          <p:txBody>
            <a:bodyPr wrap="square" rtlCol="0">
              <a:spAutoFit/>
            </a:bodyPr>
            <a:lstStyle/>
            <a:p>
              <a:pPr algn="ctr"/>
              <a:r>
                <a:rPr lang="en-US" altLang="zh-CN" sz="16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Microstructure</a:t>
              </a:r>
              <a:endParaRPr lang="zh-CN" altLang="en-US" sz="16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2" name="组合 11">
            <a:extLst>
              <a:ext uri="{FF2B5EF4-FFF2-40B4-BE49-F238E27FC236}">
                <a16:creationId xmlns:a16="http://schemas.microsoft.com/office/drawing/2014/main" id="{8D7866CA-967A-3EB9-B406-5F89141CEC5E}"/>
              </a:ext>
            </a:extLst>
          </p:cNvPr>
          <p:cNvGrpSpPr/>
          <p:nvPr/>
        </p:nvGrpSpPr>
        <p:grpSpPr>
          <a:xfrm>
            <a:off x="228806" y="2433164"/>
            <a:ext cx="4930775" cy="2461617"/>
            <a:chOff x="7787252" y="1805874"/>
            <a:chExt cx="5599708" cy="2680151"/>
          </a:xfrm>
        </p:grpSpPr>
        <p:pic>
          <p:nvPicPr>
            <p:cNvPr id="13" name="图片 12">
              <a:extLst>
                <a:ext uri="{FF2B5EF4-FFF2-40B4-BE49-F238E27FC236}">
                  <a16:creationId xmlns:a16="http://schemas.microsoft.com/office/drawing/2014/main" id="{8D11AEA4-05FB-5B97-377F-EE0391CB1047}"/>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2542" t="6563" r="-1966" b="15558"/>
            <a:stretch>
              <a:fillRect/>
            </a:stretch>
          </p:blipFill>
          <p:spPr>
            <a:xfrm rot="16200000">
              <a:off x="7820872" y="2595860"/>
              <a:ext cx="1460871" cy="1525947"/>
            </a:xfrm>
            <a:prstGeom prst="rect">
              <a:avLst/>
            </a:prstGeom>
          </p:spPr>
        </p:pic>
        <p:pic>
          <p:nvPicPr>
            <p:cNvPr id="14" name="图片 13">
              <a:extLst>
                <a:ext uri="{FF2B5EF4-FFF2-40B4-BE49-F238E27FC236}">
                  <a16:creationId xmlns:a16="http://schemas.microsoft.com/office/drawing/2014/main" id="{C28AC7FA-CA71-4DDE-5B1D-CE7D88018DF7}"/>
                </a:ext>
              </a:extLst>
            </p:cNvPr>
            <p:cNvPicPr>
              <a:picLocks noChangeAspect="1"/>
            </p:cNvPicPr>
            <p:nvPr/>
          </p:nvPicPr>
          <p:blipFill rotWithShape="1">
            <a:blip r:embed="rId20"/>
            <a:srcRect l="7194" t="26919" r="5370" b="10878"/>
            <a:stretch>
              <a:fillRect/>
            </a:stretch>
          </p:blipFill>
          <p:spPr>
            <a:xfrm>
              <a:off x="7787252" y="1805874"/>
              <a:ext cx="5599708" cy="854537"/>
            </a:xfrm>
            <a:prstGeom prst="rect">
              <a:avLst/>
            </a:prstGeom>
          </p:spPr>
        </p:pic>
        <p:pic>
          <p:nvPicPr>
            <p:cNvPr id="15" name="图片 14">
              <a:extLst>
                <a:ext uri="{FF2B5EF4-FFF2-40B4-BE49-F238E27FC236}">
                  <a16:creationId xmlns:a16="http://schemas.microsoft.com/office/drawing/2014/main" id="{BD48B56E-4247-45DF-1FF9-42469E374A02}"/>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2362" t="12715" r="16459" b="25280"/>
            <a:stretch>
              <a:fillRect/>
            </a:stretch>
          </p:blipFill>
          <p:spPr>
            <a:xfrm>
              <a:off x="11795389" y="2643936"/>
              <a:ext cx="1570657" cy="1427686"/>
            </a:xfrm>
            <a:prstGeom prst="rect">
              <a:avLst/>
            </a:prstGeom>
          </p:spPr>
        </p:pic>
        <p:sp>
          <p:nvSpPr>
            <p:cNvPr id="16" name="文本框 15">
              <a:extLst>
                <a:ext uri="{FF2B5EF4-FFF2-40B4-BE49-F238E27FC236}">
                  <a16:creationId xmlns:a16="http://schemas.microsoft.com/office/drawing/2014/main" id="{06392D0D-0E76-F350-B784-C4C107841C27}"/>
                </a:ext>
              </a:extLst>
            </p:cNvPr>
            <p:cNvSpPr txBox="1"/>
            <p:nvPr/>
          </p:nvSpPr>
          <p:spPr>
            <a:xfrm>
              <a:off x="8944530" y="4065670"/>
              <a:ext cx="4127428" cy="420355"/>
            </a:xfrm>
            <a:prstGeom prst="rect">
              <a:avLst/>
            </a:prstGeom>
            <a:noFill/>
          </p:spPr>
          <p:txBody>
            <a:bodyPr wrap="square" rtlCol="0">
              <a:noAutofit/>
            </a:bodyPr>
            <a:lstStyle/>
            <a:p>
              <a:pPr algn="ctr"/>
              <a:r>
                <a:rPr lang="zh-CN" altLang="en-US" sz="16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SiC</a:t>
              </a:r>
              <a:r>
                <a:rPr lang="zh-CN" altLang="en-US" sz="1600" b="1" baseline="-25000"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f</a:t>
              </a:r>
              <a:r>
                <a:rPr lang="zh-CN" altLang="en-US" sz="16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/SiC </a:t>
              </a:r>
              <a:r>
                <a:rPr lang="en-US" altLang="zh-CN" sz="16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composite</a:t>
              </a:r>
              <a:r>
                <a:rPr lang="zh-CN" altLang="en-US" sz="16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plate and pipe</a:t>
              </a:r>
              <a:r>
                <a:rPr lang="zh-CN" altLang="en-US" sz="16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a:t>
              </a:r>
            </a:p>
          </p:txBody>
        </p:sp>
      </p:grpSp>
      <p:pic>
        <p:nvPicPr>
          <p:cNvPr id="17" name="图片 16">
            <a:extLst>
              <a:ext uri="{FF2B5EF4-FFF2-40B4-BE49-F238E27FC236}">
                <a16:creationId xmlns:a16="http://schemas.microsoft.com/office/drawing/2014/main" id="{8B1BB8BB-1A1E-0E94-CF5F-D50CAD5989BF}"/>
              </a:ext>
            </a:extLst>
          </p:cNvPr>
          <p:cNvPicPr>
            <a:picLocks noChangeAspect="1"/>
          </p:cNvPicPr>
          <p:nvPr>
            <p:custDataLst>
              <p:tags r:id="rId1"/>
            </p:custDataLst>
          </p:nvPr>
        </p:nvPicPr>
        <p:blipFill>
          <a:blip r:embed="rId22"/>
          <a:srcRect t="6281" b="2670"/>
          <a:stretch>
            <a:fillRect/>
          </a:stretch>
        </p:blipFill>
        <p:spPr>
          <a:xfrm rot="16200000">
            <a:off x="2027285" y="2829116"/>
            <a:ext cx="1276985" cy="2068195"/>
          </a:xfrm>
          <a:prstGeom prst="rect">
            <a:avLst/>
          </a:prstGeom>
        </p:spPr>
      </p:pic>
      <p:pic>
        <p:nvPicPr>
          <p:cNvPr id="18" name="图片 11">
            <a:extLst>
              <a:ext uri="{FF2B5EF4-FFF2-40B4-BE49-F238E27FC236}">
                <a16:creationId xmlns:a16="http://schemas.microsoft.com/office/drawing/2014/main" id="{61DF669A-5909-6A1A-5BCD-56E344A33976}"/>
              </a:ext>
            </a:extLst>
          </p:cNvPr>
          <p:cNvPicPr>
            <a:picLocks noChangeAspect="1"/>
          </p:cNvPicPr>
          <p:nvPr>
            <p:custDataLst>
              <p:tags r:id="rId2"/>
            </p:custDataLst>
          </p:nvPr>
        </p:nvPicPr>
        <p:blipFill>
          <a:blip r:embed="rId23" cstate="print"/>
          <a:srcRect l="59180"/>
          <a:stretch>
            <a:fillRect/>
          </a:stretch>
        </p:blipFill>
        <p:spPr>
          <a:xfrm>
            <a:off x="7629539" y="2263848"/>
            <a:ext cx="1839571" cy="1376612"/>
          </a:xfrm>
          <a:prstGeom prst="rect">
            <a:avLst/>
          </a:prstGeom>
          <a:noFill/>
          <a:ln>
            <a:noFill/>
          </a:ln>
        </p:spPr>
      </p:pic>
      <p:pic>
        <p:nvPicPr>
          <p:cNvPr id="19" name="图片 18">
            <a:extLst>
              <a:ext uri="{FF2B5EF4-FFF2-40B4-BE49-F238E27FC236}">
                <a16:creationId xmlns:a16="http://schemas.microsoft.com/office/drawing/2014/main" id="{5168D090-E31B-3CF3-19B2-D202FE05B8F6}"/>
              </a:ext>
            </a:extLst>
          </p:cNvPr>
          <p:cNvPicPr>
            <a:picLocks noChangeAspect="1"/>
          </p:cNvPicPr>
          <p:nvPr>
            <p:custDataLst>
              <p:tags r:id="rId3"/>
            </p:custDataLst>
          </p:nvPr>
        </p:nvPicPr>
        <p:blipFill>
          <a:blip r:embed="rId24"/>
          <a:stretch>
            <a:fillRect/>
          </a:stretch>
        </p:blipFill>
        <p:spPr>
          <a:xfrm>
            <a:off x="9050239" y="4681676"/>
            <a:ext cx="495300" cy="295275"/>
          </a:xfrm>
          <a:prstGeom prst="rect">
            <a:avLst/>
          </a:prstGeom>
        </p:spPr>
      </p:pic>
      <p:grpSp>
        <p:nvGrpSpPr>
          <p:cNvPr id="20" name="组合 19">
            <a:extLst>
              <a:ext uri="{FF2B5EF4-FFF2-40B4-BE49-F238E27FC236}">
                <a16:creationId xmlns:a16="http://schemas.microsoft.com/office/drawing/2014/main" id="{0DC46693-FACF-AD97-8D3D-5BD266A6E684}"/>
              </a:ext>
            </a:extLst>
          </p:cNvPr>
          <p:cNvGrpSpPr/>
          <p:nvPr/>
        </p:nvGrpSpPr>
        <p:grpSpPr>
          <a:xfrm>
            <a:off x="5265693" y="2438873"/>
            <a:ext cx="2127250" cy="2029460"/>
            <a:chOff x="5406913" y="2162392"/>
            <a:chExt cx="2113280" cy="1962568"/>
          </a:xfrm>
        </p:grpSpPr>
        <p:pic>
          <p:nvPicPr>
            <p:cNvPr id="21" name="图片 20">
              <a:extLst>
                <a:ext uri="{FF2B5EF4-FFF2-40B4-BE49-F238E27FC236}">
                  <a16:creationId xmlns:a16="http://schemas.microsoft.com/office/drawing/2014/main" id="{ACEE0E4B-16A8-2594-4909-BA68DE826982}"/>
                </a:ext>
              </a:extLst>
            </p:cNvPr>
            <p:cNvPicPr>
              <a:picLocks noChangeAspect="1"/>
            </p:cNvPicPr>
            <p:nvPr>
              <p:custDataLst>
                <p:tags r:id="rId13"/>
              </p:custDataLst>
            </p:nvPr>
          </p:nvPicPr>
          <p:blipFill rotWithShape="1">
            <a:blip r:embed="rId25" cstate="print">
              <a:extLst>
                <a:ext uri="{28A0092B-C50C-407E-A947-70E740481C1C}">
                  <a14:useLocalDpi xmlns:a14="http://schemas.microsoft.com/office/drawing/2010/main" val="0"/>
                </a:ext>
              </a:extLst>
            </a:blip>
            <a:srcRect l="21897" r="17785"/>
            <a:stretch>
              <a:fillRect/>
            </a:stretch>
          </p:blipFill>
          <p:spPr>
            <a:xfrm>
              <a:off x="5406913" y="2162392"/>
              <a:ext cx="2113280" cy="1953895"/>
            </a:xfrm>
            <a:prstGeom prst="rect">
              <a:avLst/>
            </a:prstGeom>
          </p:spPr>
        </p:pic>
        <p:pic>
          <p:nvPicPr>
            <p:cNvPr id="22" name="图片 21">
              <a:extLst>
                <a:ext uri="{FF2B5EF4-FFF2-40B4-BE49-F238E27FC236}">
                  <a16:creationId xmlns:a16="http://schemas.microsoft.com/office/drawing/2014/main" id="{22D57C07-4EF1-7C24-1EAD-7D95E45D6DB6}"/>
                </a:ext>
              </a:extLst>
            </p:cNvPr>
            <p:cNvPicPr>
              <a:picLocks noChangeAspect="1"/>
            </p:cNvPicPr>
            <p:nvPr>
              <p:custDataLst>
                <p:tags r:id="rId14"/>
              </p:custDataLst>
            </p:nvPr>
          </p:nvPicPr>
          <p:blipFill>
            <a:blip r:embed="rId26"/>
            <a:stretch>
              <a:fillRect/>
            </a:stretch>
          </p:blipFill>
          <p:spPr>
            <a:xfrm>
              <a:off x="5435600" y="3254375"/>
              <a:ext cx="998220" cy="870585"/>
            </a:xfrm>
            <a:prstGeom prst="rect">
              <a:avLst/>
            </a:prstGeom>
          </p:spPr>
        </p:pic>
      </p:grpSp>
      <p:sp>
        <p:nvSpPr>
          <p:cNvPr id="23" name="文本框 22">
            <a:extLst>
              <a:ext uri="{FF2B5EF4-FFF2-40B4-BE49-F238E27FC236}">
                <a16:creationId xmlns:a16="http://schemas.microsoft.com/office/drawing/2014/main" id="{552BA4D5-04A1-FEBB-EBB2-7602C93F94A9}"/>
              </a:ext>
            </a:extLst>
          </p:cNvPr>
          <p:cNvSpPr txBox="1"/>
          <p:nvPr>
            <p:custDataLst>
              <p:tags r:id="rId4"/>
            </p:custDataLst>
          </p:nvPr>
        </p:nvSpPr>
        <p:spPr>
          <a:xfrm>
            <a:off x="5222598" y="4550639"/>
            <a:ext cx="2297927" cy="338554"/>
          </a:xfrm>
          <a:prstGeom prst="rect">
            <a:avLst/>
          </a:prstGeom>
          <a:noFill/>
        </p:spPr>
        <p:txBody>
          <a:bodyPr wrap="square">
            <a:spAutoFit/>
          </a:bodyPr>
          <a:lstStyle/>
          <a:p>
            <a:r>
              <a:rPr lang="en-US" altLang="zh-CN" sz="1600" b="1" dirty="0" err="1">
                <a:highlight>
                  <a:srgbClr val="FFFF00"/>
                </a:highlight>
                <a:latin typeface="Times New Roman" panose="02020603050405020304" pitchFamily="18" charset="0"/>
                <a:cs typeface="Times New Roman" panose="02020603050405020304" pitchFamily="18" charset="0"/>
              </a:rPr>
              <a:t>Fibre</a:t>
            </a:r>
            <a:r>
              <a:rPr lang="en-US" altLang="zh-CN" sz="1600" b="1" dirty="0">
                <a:highlight>
                  <a:srgbClr val="FFFF00"/>
                </a:highlight>
                <a:latin typeface="Times New Roman" panose="02020603050405020304" pitchFamily="18" charset="0"/>
                <a:cs typeface="Times New Roman" panose="02020603050405020304" pitchFamily="18" charset="0"/>
              </a:rPr>
              <a:t> winding machine</a:t>
            </a:r>
            <a:endParaRPr lang="zh-CN" altLang="en-US" sz="1600" b="1" dirty="0">
              <a:highlight>
                <a:srgbClr val="FFFF00"/>
              </a:highlight>
              <a:latin typeface="Times New Roman" panose="02020603050405020304" pitchFamily="18" charset="0"/>
              <a:cs typeface="Times New Roman" panose="02020603050405020304" pitchFamily="18" charset="0"/>
            </a:endParaRPr>
          </a:p>
        </p:txBody>
      </p:sp>
      <p:pic>
        <p:nvPicPr>
          <p:cNvPr id="24" name="图片 23">
            <a:extLst>
              <a:ext uri="{FF2B5EF4-FFF2-40B4-BE49-F238E27FC236}">
                <a16:creationId xmlns:a16="http://schemas.microsoft.com/office/drawing/2014/main" id="{177D0D03-5E36-AA94-7D02-5B58FDEC4D02}"/>
              </a:ext>
            </a:extLst>
          </p:cNvPr>
          <p:cNvPicPr>
            <a:picLocks noChangeAspect="1"/>
          </p:cNvPicPr>
          <p:nvPr>
            <p:custDataLst>
              <p:tags r:id="rId5"/>
            </p:custDataLst>
          </p:nvPr>
        </p:nvPicPr>
        <p:blipFill rotWithShape="1">
          <a:blip r:embed="rId27"/>
          <a:srcRect l="14226" t="5820"/>
          <a:stretch>
            <a:fillRect/>
          </a:stretch>
        </p:blipFill>
        <p:spPr>
          <a:xfrm>
            <a:off x="540165" y="5379049"/>
            <a:ext cx="1807707" cy="1176495"/>
          </a:xfrm>
          <a:prstGeom prst="rect">
            <a:avLst/>
          </a:prstGeom>
        </p:spPr>
      </p:pic>
      <p:pic>
        <p:nvPicPr>
          <p:cNvPr id="25" name="图片 24">
            <a:extLst>
              <a:ext uri="{FF2B5EF4-FFF2-40B4-BE49-F238E27FC236}">
                <a16:creationId xmlns:a16="http://schemas.microsoft.com/office/drawing/2014/main" id="{6BE036D4-0314-7337-1F01-DB54E03EA579}"/>
              </a:ext>
            </a:extLst>
          </p:cNvPr>
          <p:cNvPicPr>
            <a:picLocks noChangeAspect="1"/>
          </p:cNvPicPr>
          <p:nvPr>
            <p:custDataLst>
              <p:tags r:id="rId6"/>
            </p:custDataLst>
          </p:nvPr>
        </p:nvPicPr>
        <p:blipFill rotWithShape="1">
          <a:blip r:embed="rId28"/>
          <a:srcRect l="10732" t="4666" b="-1996"/>
          <a:stretch>
            <a:fillRect/>
          </a:stretch>
        </p:blipFill>
        <p:spPr>
          <a:xfrm>
            <a:off x="2434885" y="5389560"/>
            <a:ext cx="1807707" cy="1122999"/>
          </a:xfrm>
          <a:prstGeom prst="rect">
            <a:avLst/>
          </a:prstGeom>
        </p:spPr>
      </p:pic>
      <p:sp>
        <p:nvSpPr>
          <p:cNvPr id="26" name="矩形 25">
            <a:extLst>
              <a:ext uri="{FF2B5EF4-FFF2-40B4-BE49-F238E27FC236}">
                <a16:creationId xmlns:a16="http://schemas.microsoft.com/office/drawing/2014/main" id="{2AE35A99-A7F8-082A-58B2-D5A417179795}"/>
              </a:ext>
            </a:extLst>
          </p:cNvPr>
          <p:cNvSpPr/>
          <p:nvPr>
            <p:custDataLst>
              <p:tags r:id="rId7"/>
            </p:custDataLst>
          </p:nvPr>
        </p:nvSpPr>
        <p:spPr>
          <a:xfrm>
            <a:off x="6703" y="4935651"/>
            <a:ext cx="11996420" cy="480131"/>
          </a:xfrm>
          <a:prstGeom prst="rect">
            <a:avLst/>
          </a:prstGeom>
        </p:spPr>
        <p:txBody>
          <a:bodyPr wrap="square">
            <a:spAutoFit/>
          </a:bodyPr>
          <a:lstStyle/>
          <a:p>
            <a:pPr marL="342900" indent="-342900" algn="just">
              <a:lnSpc>
                <a:spcPct val="90000"/>
              </a:lnSpc>
              <a:buFont typeface="Wingdings" panose="05000000000000000000" charset="0"/>
              <a:buChar char="n"/>
            </a:pPr>
            <a:r>
              <a:rPr lang="en-US" altLang="zh-CN" sz="1400" b="1" dirty="0">
                <a:solidFill>
                  <a:srgbClr val="C00000"/>
                </a:solidFill>
                <a:latin typeface="Calibri" panose="020F0502020204030204" pitchFamily="34" charset="0"/>
                <a:ea typeface="微软雅黑" panose="020B0503020204020204" pitchFamily="34" charset="-122"/>
                <a:cs typeface="Calibri" panose="020F0502020204030204" pitchFamily="34" charset="0"/>
                <a:sym typeface="+mn-ea"/>
              </a:rPr>
              <a:t>Master the 3D modeling technology of </a:t>
            </a:r>
            <a:r>
              <a:rPr lang="en-US" altLang="zh-CN" sz="14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sym typeface="+mn-ea"/>
              </a:rPr>
              <a:t>SiC</a:t>
            </a:r>
            <a:r>
              <a:rPr lang="en-US" altLang="zh-CN" sz="1400" b="1" dirty="0">
                <a:solidFill>
                  <a:srgbClr val="C00000"/>
                </a:solidFill>
                <a:latin typeface="Calibri" panose="020F0502020204030204" pitchFamily="34" charset="0"/>
                <a:ea typeface="微软雅黑" panose="020B0503020204020204" pitchFamily="34" charset="-122"/>
                <a:cs typeface="Calibri" panose="020F0502020204030204" pitchFamily="34" charset="0"/>
                <a:sym typeface="+mn-ea"/>
              </a:rPr>
              <a:t> composites from preform to interface layer to matrix and the life prediction method based on AI technology under multi-physical field </a:t>
            </a:r>
            <a:endParaRPr lang="zh-CN" altLang="en-US" sz="1400" b="1" dirty="0">
              <a:solidFill>
                <a:srgbClr val="C00000"/>
              </a:solidFill>
              <a:latin typeface="Calibri" panose="020F0502020204030204" pitchFamily="34" charset="0"/>
              <a:ea typeface="微软雅黑" panose="020B0503020204020204" pitchFamily="34" charset="-122"/>
              <a:cs typeface="Calibri" panose="020F0502020204030204" pitchFamily="34" charset="0"/>
              <a:sym typeface="+mn-ea"/>
            </a:endParaRPr>
          </a:p>
        </p:txBody>
      </p:sp>
      <p:pic>
        <p:nvPicPr>
          <p:cNvPr id="27" name="图片 26">
            <a:extLst>
              <a:ext uri="{FF2B5EF4-FFF2-40B4-BE49-F238E27FC236}">
                <a16:creationId xmlns:a16="http://schemas.microsoft.com/office/drawing/2014/main" id="{784D20AE-F2DF-F8F2-A080-7583C1C1A51A}"/>
              </a:ext>
            </a:extLst>
          </p:cNvPr>
          <p:cNvPicPr>
            <a:picLocks noChangeAspect="1"/>
          </p:cNvPicPr>
          <p:nvPr>
            <p:custDataLst>
              <p:tags r:id="rId8"/>
            </p:custDataLst>
          </p:nvPr>
        </p:nvPicPr>
        <p:blipFill rotWithShape="1">
          <a:blip r:embed="rId29"/>
          <a:srcRect l="66021" t="19702" r="3554" b="55695"/>
          <a:stretch>
            <a:fillRect/>
          </a:stretch>
        </p:blipFill>
        <p:spPr>
          <a:xfrm>
            <a:off x="6134105" y="5338946"/>
            <a:ext cx="2772839" cy="1222449"/>
          </a:xfrm>
          <a:prstGeom prst="rect">
            <a:avLst/>
          </a:prstGeom>
        </p:spPr>
      </p:pic>
      <p:sp>
        <p:nvSpPr>
          <p:cNvPr id="28" name="文本框 27">
            <a:extLst>
              <a:ext uri="{FF2B5EF4-FFF2-40B4-BE49-F238E27FC236}">
                <a16:creationId xmlns:a16="http://schemas.microsoft.com/office/drawing/2014/main" id="{E21A82CB-4D60-CD5E-F886-9660555E314D}"/>
              </a:ext>
            </a:extLst>
          </p:cNvPr>
          <p:cNvSpPr txBox="1"/>
          <p:nvPr>
            <p:custDataLst>
              <p:tags r:id="rId9"/>
            </p:custDataLst>
          </p:nvPr>
        </p:nvSpPr>
        <p:spPr>
          <a:xfrm>
            <a:off x="470973" y="6253731"/>
            <a:ext cx="1995803" cy="338554"/>
          </a:xfrm>
          <a:prstGeom prst="rect">
            <a:avLst/>
          </a:prstGeom>
          <a:noFill/>
        </p:spPr>
        <p:txBody>
          <a:bodyPr wrap="none" rtlCol="0">
            <a:spAutoFit/>
          </a:bodyPr>
          <a:lstStyle/>
          <a:p>
            <a:r>
              <a:rPr lang="en-US" altLang="zh-CN" sz="16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Weaving angle</a:t>
            </a:r>
            <a:r>
              <a:rPr lang="zh-CN" altLang="en-US" sz="16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：90°</a:t>
            </a:r>
          </a:p>
        </p:txBody>
      </p:sp>
      <p:sp>
        <p:nvSpPr>
          <p:cNvPr id="29" name="文本框 28">
            <a:extLst>
              <a:ext uri="{FF2B5EF4-FFF2-40B4-BE49-F238E27FC236}">
                <a16:creationId xmlns:a16="http://schemas.microsoft.com/office/drawing/2014/main" id="{66F097B7-35E6-1436-9BFF-3BC78197240B}"/>
              </a:ext>
            </a:extLst>
          </p:cNvPr>
          <p:cNvSpPr txBox="1"/>
          <p:nvPr>
            <p:custDataLst>
              <p:tags r:id="rId10"/>
            </p:custDataLst>
          </p:nvPr>
        </p:nvSpPr>
        <p:spPr>
          <a:xfrm>
            <a:off x="2333790" y="6230812"/>
            <a:ext cx="1995803" cy="338554"/>
          </a:xfrm>
          <a:prstGeom prst="rect">
            <a:avLst/>
          </a:prstGeom>
          <a:noFill/>
        </p:spPr>
        <p:txBody>
          <a:bodyPr wrap="none" rtlCol="0">
            <a:spAutoFit/>
          </a:bodyPr>
          <a:lstStyle/>
          <a:p>
            <a:pPr algn="l">
              <a:buClrTx/>
              <a:buSzTx/>
              <a:buFontTx/>
            </a:pPr>
            <a:r>
              <a:rPr lang="en-US" altLang="zh-CN" sz="16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Weaving angle</a:t>
            </a:r>
            <a:r>
              <a:rPr lang="zh-CN" altLang="en-US" sz="16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：30°</a:t>
            </a:r>
          </a:p>
        </p:txBody>
      </p:sp>
      <p:pic>
        <p:nvPicPr>
          <p:cNvPr id="30" name="图片 29">
            <a:extLst>
              <a:ext uri="{FF2B5EF4-FFF2-40B4-BE49-F238E27FC236}">
                <a16:creationId xmlns:a16="http://schemas.microsoft.com/office/drawing/2014/main" id="{C2392BEF-C4E6-A026-545C-53C0277BCB19}"/>
              </a:ext>
            </a:extLst>
          </p:cNvPr>
          <p:cNvPicPr>
            <a:picLocks noChangeAspect="1"/>
          </p:cNvPicPr>
          <p:nvPr>
            <p:custDataLst>
              <p:tags r:id="rId11"/>
            </p:custDataLst>
          </p:nvPr>
        </p:nvPicPr>
        <p:blipFill>
          <a:blip r:embed="rId30"/>
          <a:stretch>
            <a:fillRect/>
          </a:stretch>
        </p:blipFill>
        <p:spPr>
          <a:xfrm>
            <a:off x="4722045" y="5356073"/>
            <a:ext cx="1254027" cy="1133054"/>
          </a:xfrm>
          <a:prstGeom prst="rect">
            <a:avLst/>
          </a:prstGeom>
        </p:spPr>
      </p:pic>
      <p:sp>
        <p:nvSpPr>
          <p:cNvPr id="31" name="文本框 30">
            <a:extLst>
              <a:ext uri="{FF2B5EF4-FFF2-40B4-BE49-F238E27FC236}">
                <a16:creationId xmlns:a16="http://schemas.microsoft.com/office/drawing/2014/main" id="{3991A098-58C3-0BC7-4549-E021DC9EE00D}"/>
              </a:ext>
            </a:extLst>
          </p:cNvPr>
          <p:cNvSpPr txBox="1"/>
          <p:nvPr>
            <p:custDataLst>
              <p:tags r:id="rId12"/>
            </p:custDataLst>
          </p:nvPr>
        </p:nvSpPr>
        <p:spPr>
          <a:xfrm>
            <a:off x="4470593" y="6245299"/>
            <a:ext cx="1748684" cy="338554"/>
          </a:xfrm>
          <a:prstGeom prst="rect">
            <a:avLst/>
          </a:prstGeom>
          <a:noFill/>
        </p:spPr>
        <p:txBody>
          <a:bodyPr wrap="none" rtlCol="0">
            <a:spAutoFit/>
          </a:bodyPr>
          <a:lstStyle/>
          <a:p>
            <a:r>
              <a:rPr lang="en-US" altLang="zh-CN" sz="16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Matrix +preform </a:t>
            </a:r>
            <a:endParaRPr lang="zh-CN" altLang="en-US" sz="16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TextBox 15">
            <a:extLst>
              <a:ext uri="{FF2B5EF4-FFF2-40B4-BE49-F238E27FC236}">
                <a16:creationId xmlns:a16="http://schemas.microsoft.com/office/drawing/2014/main" id="{56F76BA4-2A99-69FA-6788-C5FD6C1DD750}"/>
              </a:ext>
            </a:extLst>
          </p:cNvPr>
          <p:cNvSpPr txBox="1"/>
          <p:nvPr/>
        </p:nvSpPr>
        <p:spPr>
          <a:xfrm>
            <a:off x="30480" y="705680"/>
            <a:ext cx="12161520" cy="1200329"/>
          </a:xfrm>
          <a:prstGeom prst="rect">
            <a:avLst/>
          </a:prstGeom>
          <a:noFill/>
        </p:spPr>
        <p:txBody>
          <a:bodyPr wrap="square" rtlCol="0">
            <a:spAutoFit/>
          </a:bodyPr>
          <a:lstStyle/>
          <a:p>
            <a:pPr marL="342900" indent="-342900">
              <a:buClr>
                <a:srgbClr val="C00000"/>
              </a:buClr>
              <a:buFont typeface="Wingdings" panose="05000000000000000000" charset="0"/>
              <a:buChar char="n"/>
            </a:pPr>
            <a:r>
              <a:rPr lang="en-US" altLang="zh-CN" sz="1600" b="1" dirty="0">
                <a:solidFill>
                  <a:srgbClr val="FF0000"/>
                </a:solidFill>
                <a:latin typeface="Calibri" panose="020F0502020204030204" pitchFamily="34" charset="0"/>
                <a:cs typeface="Calibri" panose="020F0502020204030204" pitchFamily="34" charset="0"/>
              </a:rPr>
              <a:t>Densification technology of </a:t>
            </a:r>
            <a:r>
              <a:rPr lang="en-US" altLang="zh-CN" sz="1600" b="1" dirty="0" err="1">
                <a:solidFill>
                  <a:srgbClr val="FF0000"/>
                </a:solidFill>
                <a:latin typeface="Calibri" panose="020F0502020204030204" pitchFamily="34" charset="0"/>
                <a:cs typeface="Calibri" panose="020F0502020204030204" pitchFamily="34" charset="0"/>
              </a:rPr>
              <a:t>SiC</a:t>
            </a:r>
            <a:r>
              <a:rPr lang="en-US" altLang="zh-CN" sz="1600" b="1" baseline="-25000" dirty="0" err="1">
                <a:solidFill>
                  <a:srgbClr val="FF0000"/>
                </a:solidFill>
                <a:latin typeface="Calibri" panose="020F0502020204030204" pitchFamily="34" charset="0"/>
                <a:cs typeface="Calibri" panose="020F0502020204030204" pitchFamily="34" charset="0"/>
              </a:rPr>
              <a:t>f</a:t>
            </a:r>
            <a:r>
              <a:rPr lang="en-US" altLang="zh-CN" sz="1600" b="1" dirty="0">
                <a:solidFill>
                  <a:srgbClr val="FF0000"/>
                </a:solidFill>
                <a:latin typeface="Calibri" panose="020F0502020204030204" pitchFamily="34" charset="0"/>
                <a:cs typeface="Calibri" panose="020F0502020204030204" pitchFamily="34" charset="0"/>
              </a:rPr>
              <a:t>/</a:t>
            </a:r>
            <a:r>
              <a:rPr lang="en-US" altLang="zh-CN" sz="1600" b="1" dirty="0" err="1">
                <a:solidFill>
                  <a:srgbClr val="FF0000"/>
                </a:solidFill>
                <a:latin typeface="Calibri" panose="020F0502020204030204" pitchFamily="34" charset="0"/>
                <a:cs typeface="Calibri" panose="020F0502020204030204" pitchFamily="34" charset="0"/>
              </a:rPr>
              <a:t>SiC</a:t>
            </a:r>
            <a:r>
              <a:rPr lang="en-US" altLang="zh-CN" sz="1600" b="1" dirty="0">
                <a:solidFill>
                  <a:srgbClr val="FF0000"/>
                </a:solidFill>
                <a:latin typeface="Calibri" panose="020F0502020204030204" pitchFamily="34" charset="0"/>
                <a:cs typeface="Calibri" panose="020F0502020204030204" pitchFamily="34" charset="0"/>
              </a:rPr>
              <a:t> composite</a:t>
            </a:r>
          </a:p>
          <a:p>
            <a:pPr indent="0" algn="just">
              <a:buFont typeface="+mj-ea"/>
              <a:buNone/>
            </a:pPr>
            <a:r>
              <a:rPr lang="en-US" altLang="zh-CN" sz="1400" b="1" dirty="0">
                <a:solidFill>
                  <a:srgbClr val="003399"/>
                </a:solidFill>
                <a:latin typeface="Calibri" panose="020F0502020204030204" pitchFamily="34" charset="0"/>
                <a:cs typeface="Calibri" panose="020F0502020204030204" pitchFamily="34" charset="0"/>
              </a:rPr>
              <a:t>(1) Functional nano slurry impregnation-pyrolysis: </a:t>
            </a:r>
            <a:r>
              <a:rPr lang="en-US" altLang="zh-CN" sz="1400" b="1" dirty="0">
                <a:latin typeface="Calibri" panose="020F0502020204030204" pitchFamily="34" charset="0"/>
                <a:cs typeface="Calibri" panose="020F0502020204030204" pitchFamily="34" charset="0"/>
              </a:rPr>
              <a:t>The introduction of functional nano metal powders can eliminate free carbon in the pyrolysis products of precursor </a:t>
            </a:r>
            <a:r>
              <a:rPr lang="en-US" altLang="zh-CN" sz="1400" b="1" dirty="0" err="1">
                <a:latin typeface="Calibri" panose="020F0502020204030204" pitchFamily="34" charset="0"/>
                <a:cs typeface="Calibri" panose="020F0502020204030204" pitchFamily="34" charset="0"/>
              </a:rPr>
              <a:t>polycarbosilane</a:t>
            </a:r>
            <a:r>
              <a:rPr lang="en-US" altLang="zh-CN" sz="1400" b="1" dirty="0">
                <a:latin typeface="Calibri" panose="020F0502020204030204" pitchFamily="34" charset="0"/>
                <a:cs typeface="Calibri" panose="020F0502020204030204" pitchFamily="34" charset="0"/>
              </a:rPr>
              <a:t>, while improving crystallinity and thermal conductivity</a:t>
            </a:r>
            <a:endParaRPr lang="zh-CN" altLang="en-US" sz="1400" b="1" dirty="0">
              <a:latin typeface="Calibri" panose="020F0502020204030204" pitchFamily="34" charset="0"/>
              <a:cs typeface="Calibri" panose="020F0502020204030204" pitchFamily="34" charset="0"/>
            </a:endParaRPr>
          </a:p>
          <a:p>
            <a:pPr indent="0" algn="just">
              <a:buFont typeface="+mj-ea"/>
              <a:buNone/>
            </a:pPr>
            <a:r>
              <a:rPr lang="en-US" altLang="zh-CN" sz="1400" b="1" dirty="0">
                <a:solidFill>
                  <a:srgbClr val="003399"/>
                </a:solidFill>
                <a:latin typeface="Calibri" panose="020F0502020204030204" pitchFamily="34" charset="0"/>
                <a:cs typeface="Calibri" panose="020F0502020204030204" pitchFamily="34" charset="0"/>
              </a:rPr>
              <a:t>(2) Reactive infiltration in mesoporous carbon networks: </a:t>
            </a:r>
            <a:r>
              <a:rPr lang="en-US" altLang="zh-CN" sz="1400" b="1" dirty="0">
                <a:latin typeface="Calibri" panose="020F0502020204030204" pitchFamily="34" charset="0"/>
                <a:cs typeface="Calibri" panose="020F0502020204030204" pitchFamily="34" charset="0"/>
              </a:rPr>
              <a:t>By regulating the pore structure of mesoporous carbon networks, efficient conversion, high density, high thermal conductivity and low Si residue can be achieved</a:t>
            </a:r>
            <a:endParaRPr lang="zh-CN" altLang="en-US" sz="1400" b="1" dirty="0">
              <a:latin typeface="Calibri" panose="020F0502020204030204" pitchFamily="34" charset="0"/>
              <a:cs typeface="Calibri" panose="020F0502020204030204" pitchFamily="34" charset="0"/>
            </a:endParaRPr>
          </a:p>
        </p:txBody>
      </p:sp>
      <p:sp>
        <p:nvSpPr>
          <p:cNvPr id="34" name="TextBox 15">
            <a:extLst>
              <a:ext uri="{FF2B5EF4-FFF2-40B4-BE49-F238E27FC236}">
                <a16:creationId xmlns:a16="http://schemas.microsoft.com/office/drawing/2014/main" id="{E7535C04-277C-F5D2-5493-AEE7AE79DC2E}"/>
              </a:ext>
            </a:extLst>
          </p:cNvPr>
          <p:cNvSpPr txBox="1"/>
          <p:nvPr/>
        </p:nvSpPr>
        <p:spPr>
          <a:xfrm>
            <a:off x="6703" y="1902374"/>
            <a:ext cx="12141368" cy="338554"/>
          </a:xfrm>
          <a:prstGeom prst="rect">
            <a:avLst/>
          </a:prstGeom>
          <a:noFill/>
        </p:spPr>
        <p:txBody>
          <a:bodyPr wrap="square" rtlCol="0">
            <a:spAutoFit/>
          </a:bodyPr>
          <a:lstStyle/>
          <a:p>
            <a:pPr marL="342900" indent="-342900">
              <a:buClr>
                <a:srgbClr val="C00000"/>
              </a:buClr>
              <a:buFont typeface="Wingdings" panose="05000000000000000000" charset="0"/>
              <a:buChar char="n"/>
            </a:pPr>
            <a:r>
              <a:rPr lang="en-US" altLang="zh-CN" sz="1600" b="1" dirty="0">
                <a:solidFill>
                  <a:srgbClr val="FF0000"/>
                </a:solidFill>
                <a:latin typeface="Calibri" panose="020F0502020204030204" pitchFamily="34" charset="0"/>
                <a:cs typeface="Calibri" panose="020F0502020204030204" pitchFamily="34" charset="0"/>
              </a:rPr>
              <a:t>Composite and properties </a:t>
            </a:r>
            <a:r>
              <a:rPr lang="en-US" altLang="zh-CN" sz="1400" b="1" dirty="0">
                <a:latin typeface="Calibri" panose="020F0502020204030204" pitchFamily="34" charset="0"/>
                <a:cs typeface="Calibri" panose="020F0502020204030204" pitchFamily="34" charset="0"/>
              </a:rPr>
              <a:t>(</a:t>
            </a:r>
            <a:r>
              <a:rPr lang="en-US" altLang="zh-CN" sz="1400" b="1" dirty="0">
                <a:latin typeface="Calibri" panose="020F0502020204030204" pitchFamily="34" charset="0"/>
                <a:cs typeface="Calibri" panose="020F0502020204030204" pitchFamily="34" charset="0"/>
                <a:sym typeface="+mn-ea"/>
              </a:rPr>
              <a:t>Density ~2.8g/cm</a:t>
            </a:r>
            <a:r>
              <a:rPr lang="en-US" altLang="zh-CN" sz="1400" b="1" baseline="30000" dirty="0">
                <a:latin typeface="Calibri" panose="020F0502020204030204" pitchFamily="34" charset="0"/>
                <a:cs typeface="Calibri" panose="020F0502020204030204" pitchFamily="34" charset="0"/>
                <a:sym typeface="+mn-ea"/>
              </a:rPr>
              <a:t>3</a:t>
            </a:r>
            <a:r>
              <a:rPr lang="en-US" altLang="zh-CN" sz="1400" b="1" dirty="0">
                <a:latin typeface="Calibri" panose="020F0502020204030204" pitchFamily="34" charset="0"/>
                <a:cs typeface="Calibri" panose="020F0502020204030204" pitchFamily="34" charset="0"/>
                <a:sym typeface="+mn-ea"/>
              </a:rPr>
              <a:t>, axial/circumferential tensile strength up to 280MPa/200MPa, resistant to 1600 ℃ water vapor corrosion)</a:t>
            </a:r>
            <a:endParaRPr lang="en-US" altLang="zh-CN" sz="1400" b="1" dirty="0">
              <a:latin typeface="Calibri" panose="020F0502020204030204" pitchFamily="34" charset="0"/>
              <a:cs typeface="Calibri" panose="020F0502020204030204" pitchFamily="34" charset="0"/>
            </a:endParaRPr>
          </a:p>
        </p:txBody>
      </p:sp>
      <p:pic>
        <p:nvPicPr>
          <p:cNvPr id="3" name="图片 2">
            <a:extLst>
              <a:ext uri="{FF2B5EF4-FFF2-40B4-BE49-F238E27FC236}">
                <a16:creationId xmlns:a16="http://schemas.microsoft.com/office/drawing/2014/main" id="{3D2A4903-3375-07E4-8227-A73DBF87B56E}"/>
              </a:ext>
            </a:extLst>
          </p:cNvPr>
          <p:cNvPicPr>
            <a:picLocks noChangeAspect="1"/>
          </p:cNvPicPr>
          <p:nvPr/>
        </p:nvPicPr>
        <p:blipFill>
          <a:blip r:embed="rId31"/>
          <a:stretch>
            <a:fillRect/>
          </a:stretch>
        </p:blipFill>
        <p:spPr>
          <a:xfrm>
            <a:off x="9050239" y="5318151"/>
            <a:ext cx="2775484" cy="540000"/>
          </a:xfrm>
          <a:prstGeom prst="rect">
            <a:avLst/>
          </a:prstGeom>
        </p:spPr>
      </p:pic>
      <p:pic>
        <p:nvPicPr>
          <p:cNvPr id="35" name="图片 34">
            <a:extLst>
              <a:ext uri="{FF2B5EF4-FFF2-40B4-BE49-F238E27FC236}">
                <a16:creationId xmlns:a16="http://schemas.microsoft.com/office/drawing/2014/main" id="{363534EC-C95F-1404-03C2-267A7F4EF1AE}"/>
              </a:ext>
            </a:extLst>
          </p:cNvPr>
          <p:cNvPicPr>
            <a:picLocks noChangeAspect="1"/>
          </p:cNvPicPr>
          <p:nvPr/>
        </p:nvPicPr>
        <p:blipFill>
          <a:blip r:embed="rId32"/>
          <a:stretch>
            <a:fillRect/>
          </a:stretch>
        </p:blipFill>
        <p:spPr>
          <a:xfrm>
            <a:off x="9622616" y="5932406"/>
            <a:ext cx="1668757" cy="439827"/>
          </a:xfrm>
          <a:prstGeom prst="rect">
            <a:avLst/>
          </a:prstGeom>
        </p:spPr>
      </p:pic>
      <p:pic>
        <p:nvPicPr>
          <p:cNvPr id="37" name="图片 36">
            <a:extLst>
              <a:ext uri="{FF2B5EF4-FFF2-40B4-BE49-F238E27FC236}">
                <a16:creationId xmlns:a16="http://schemas.microsoft.com/office/drawing/2014/main" id="{5A52F8DA-1F12-9EEF-5257-699CEE68A3A1}"/>
              </a:ext>
            </a:extLst>
          </p:cNvPr>
          <p:cNvPicPr>
            <a:picLocks noChangeAspect="1"/>
          </p:cNvPicPr>
          <p:nvPr/>
        </p:nvPicPr>
        <p:blipFill>
          <a:blip r:embed="rId33"/>
          <a:stretch>
            <a:fillRect/>
          </a:stretch>
        </p:blipFill>
        <p:spPr>
          <a:xfrm>
            <a:off x="9044935" y="5922600"/>
            <a:ext cx="497533" cy="494554"/>
          </a:xfrm>
          <a:prstGeom prst="rect">
            <a:avLst/>
          </a:prstGeom>
        </p:spPr>
      </p:pic>
    </p:spTree>
    <p:extLst>
      <p:ext uri="{BB962C8B-B14F-4D97-AF65-F5344CB8AC3E}">
        <p14:creationId xmlns:p14="http://schemas.microsoft.com/office/powerpoint/2010/main" val="4207048090"/>
      </p:ext>
    </p:extLst>
  </p:cSld>
  <p:clrMapOvr>
    <a:masterClrMapping/>
  </p:clrMapOvr>
  <mc:AlternateContent xmlns:mc="http://schemas.openxmlformats.org/markup-compatibility/2006" xmlns:p14="http://schemas.microsoft.com/office/powerpoint/2010/main">
    <mc:Choice Requires="p14">
      <p:transition spd="slow" p14:dur="2000" advTm="45594"/>
    </mc:Choice>
    <mc:Fallback xmlns="">
      <p:transition spd="slow" advTm="4559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5C2F4C-AE69-4765-9DA6-C188CECCADB2}"/>
              </a:ext>
            </a:extLst>
          </p:cNvPr>
          <p:cNvSpPr>
            <a:spLocks noGrp="1"/>
          </p:cNvSpPr>
          <p:nvPr>
            <p:ph type="title"/>
          </p:nvPr>
        </p:nvSpPr>
        <p:spPr>
          <a:xfrm>
            <a:off x="890072" y="0"/>
            <a:ext cx="11301928" cy="677334"/>
          </a:xfrm>
        </p:spPr>
        <p:txBody>
          <a:bodyPr>
            <a:noAutofit/>
          </a:bodyPr>
          <a:lstStyle/>
          <a:p>
            <a:pPr>
              <a:lnSpc>
                <a:spcPct val="100000"/>
              </a:lnSpc>
            </a:pPr>
            <a:r>
              <a:rPr lang="en-US" altLang="zh-CN">
                <a:latin typeface="+mn-lt"/>
                <a:ea typeface="黑体" panose="02010609060101010101" pitchFamily="49" charset="-122"/>
              </a:rPr>
              <a:t>                                 Outline</a:t>
            </a:r>
            <a:endParaRPr lang="zh-CN" altLang="en-US">
              <a:latin typeface="+mn-lt"/>
              <a:ea typeface="黑体" panose="02010609060101010101" pitchFamily="49" charset="-122"/>
            </a:endParaRPr>
          </a:p>
        </p:txBody>
      </p:sp>
      <p:sp>
        <p:nvSpPr>
          <p:cNvPr id="4" name="内容占位符 3"/>
          <p:cNvSpPr>
            <a:spLocks noGrp="1"/>
          </p:cNvSpPr>
          <p:nvPr>
            <p:ph idx="1"/>
          </p:nvPr>
        </p:nvSpPr>
        <p:spPr>
          <a:xfrm>
            <a:off x="3767434" y="1296409"/>
            <a:ext cx="6838122" cy="4543945"/>
          </a:xfrm>
        </p:spPr>
        <p:txBody>
          <a:bodyPr>
            <a:normAutofit fontScale="77500" lnSpcReduction="20000"/>
          </a:bodyPr>
          <a:lstStyle/>
          <a:p>
            <a:pPr fontAlgn="auto">
              <a:lnSpc>
                <a:spcPct val="150000"/>
              </a:lnSpc>
              <a:spcBef>
                <a:spcPts val="0"/>
              </a:spcBef>
            </a:pPr>
            <a:r>
              <a:rPr lang="en-US" altLang="zh-CN" sz="3200" dirty="0">
                <a:solidFill>
                  <a:schemeClr val="bg1">
                    <a:lumMod val="50000"/>
                  </a:schemeClr>
                </a:solidFill>
                <a:latin typeface="+mn-lt"/>
              </a:rPr>
              <a:t>Introduction</a:t>
            </a:r>
          </a:p>
          <a:p>
            <a:pPr>
              <a:lnSpc>
                <a:spcPct val="150000"/>
              </a:lnSpc>
              <a:spcBef>
                <a:spcPts val="0"/>
              </a:spcBef>
            </a:pPr>
            <a:r>
              <a:rPr lang="en-US" altLang="zh-CN" sz="3200" dirty="0">
                <a:solidFill>
                  <a:schemeClr val="bg1">
                    <a:lumMod val="50000"/>
                  </a:schemeClr>
                </a:solidFill>
                <a:latin typeface="+mn-lt"/>
              </a:rPr>
              <a:t>COOL blanket analysis</a:t>
            </a:r>
          </a:p>
          <a:p>
            <a:pPr>
              <a:lnSpc>
                <a:spcPct val="150000"/>
              </a:lnSpc>
              <a:spcBef>
                <a:spcPts val="0"/>
              </a:spcBef>
            </a:pPr>
            <a:r>
              <a:rPr lang="en-US" altLang="zh-CN" sz="3200" dirty="0">
                <a:solidFill>
                  <a:schemeClr val="bg1">
                    <a:lumMod val="50000"/>
                  </a:schemeClr>
                </a:solidFill>
                <a:latin typeface="+mn-lt"/>
              </a:rPr>
              <a:t>R&amp;D needs and progress</a:t>
            </a:r>
          </a:p>
          <a:p>
            <a:pPr>
              <a:lnSpc>
                <a:spcPct val="150000"/>
              </a:lnSpc>
              <a:spcBef>
                <a:spcPts val="0"/>
              </a:spcBef>
            </a:pPr>
            <a:r>
              <a:rPr lang="en-US" altLang="zh-CN" sz="3200" dirty="0">
                <a:latin typeface="+mn-lt"/>
              </a:rPr>
              <a:t>BEST Test Blanket System</a:t>
            </a:r>
          </a:p>
          <a:p>
            <a:pPr lvl="1">
              <a:lnSpc>
                <a:spcPct val="150000"/>
              </a:lnSpc>
              <a:spcBef>
                <a:spcPts val="0"/>
              </a:spcBef>
            </a:pPr>
            <a:r>
              <a:rPr lang="en-US" altLang="zh-CN" sz="2800" dirty="0">
                <a:solidFill>
                  <a:srgbClr val="0000FF"/>
                </a:solidFill>
                <a:latin typeface="+mn-lt"/>
              </a:rPr>
              <a:t>Objectives &amp; Strategies of BEST TBM</a:t>
            </a:r>
          </a:p>
          <a:p>
            <a:pPr lvl="1">
              <a:lnSpc>
                <a:spcPct val="150000"/>
              </a:lnSpc>
              <a:spcBef>
                <a:spcPts val="0"/>
              </a:spcBef>
            </a:pPr>
            <a:r>
              <a:rPr lang="en-US" altLang="zh-CN" sz="2800" dirty="0">
                <a:solidFill>
                  <a:srgbClr val="0000FF"/>
                </a:solidFill>
                <a:latin typeface="+mn-lt"/>
              </a:rPr>
              <a:t>Plan of BEST TBM</a:t>
            </a:r>
          </a:p>
          <a:p>
            <a:pPr lvl="1">
              <a:lnSpc>
                <a:spcPct val="150000"/>
              </a:lnSpc>
              <a:spcBef>
                <a:spcPts val="0"/>
              </a:spcBef>
            </a:pPr>
            <a:r>
              <a:rPr lang="en-US" altLang="zh-CN" sz="2800" dirty="0">
                <a:solidFill>
                  <a:srgbClr val="0000FF"/>
                </a:solidFill>
                <a:latin typeface="+mn-lt"/>
              </a:rPr>
              <a:t>Design of COOL TBS</a:t>
            </a:r>
          </a:p>
          <a:p>
            <a:pPr lvl="1">
              <a:lnSpc>
                <a:spcPct val="150000"/>
              </a:lnSpc>
              <a:spcBef>
                <a:spcPts val="0"/>
              </a:spcBef>
            </a:pPr>
            <a:r>
              <a:rPr lang="en-US" altLang="zh-CN" sz="2800" dirty="0">
                <a:solidFill>
                  <a:srgbClr val="0000FF"/>
                </a:solidFill>
                <a:latin typeface="+mn-lt"/>
              </a:rPr>
              <a:t>Comparison with ITER/CFETR</a:t>
            </a:r>
          </a:p>
          <a:p>
            <a:pPr>
              <a:lnSpc>
                <a:spcPct val="150000"/>
              </a:lnSpc>
              <a:spcBef>
                <a:spcPts val="0"/>
              </a:spcBef>
            </a:pPr>
            <a:r>
              <a:rPr lang="en-US" altLang="zh-CN" sz="3200" dirty="0">
                <a:solidFill>
                  <a:schemeClr val="bg1">
                    <a:lumMod val="50000"/>
                  </a:schemeClr>
                </a:solidFill>
                <a:latin typeface="+mn-lt"/>
              </a:rPr>
              <a:t>Summary</a:t>
            </a:r>
          </a:p>
          <a:p>
            <a:pPr lvl="1">
              <a:lnSpc>
                <a:spcPct val="150000"/>
              </a:lnSpc>
              <a:spcBef>
                <a:spcPts val="0"/>
              </a:spcBef>
            </a:pPr>
            <a:endParaRPr lang="zh-CN" altLang="en-US" sz="2800" dirty="0">
              <a:latin typeface="+mn-lt"/>
            </a:endParaRPr>
          </a:p>
        </p:txBody>
      </p:sp>
      <p:sp>
        <p:nvSpPr>
          <p:cNvPr id="7" name="内容占位符 2"/>
          <p:cNvSpPr txBox="1">
            <a:spLocks/>
          </p:cNvSpPr>
          <p:nvPr/>
        </p:nvSpPr>
        <p:spPr>
          <a:xfrm>
            <a:off x="3671889" y="1795566"/>
            <a:ext cx="4848225" cy="456078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Font typeface="Arial" panose="020B0604020202020204" pitchFamily="34" charset="0"/>
              <a:buChar char="•"/>
              <a:defRPr sz="2800" b="1" kern="1200" baseline="0">
                <a:solidFill>
                  <a:srgbClr val="FF0000"/>
                </a:solidFill>
                <a:latin typeface="Calibri" panose="020F0502020204030204" pitchFamily="34"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b="1" kern="1200" baseline="0">
                <a:solidFill>
                  <a:srgbClr val="0000FF"/>
                </a:solidFill>
                <a:latin typeface="Arial" panose="020B0604020202020204" pitchFamily="34" charset="0"/>
                <a:ea typeface="等线" panose="02010600030101010101" pitchFamily="2"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b="1" kern="1200" baseline="0">
                <a:solidFill>
                  <a:schemeClr val="tx1"/>
                </a:solidFill>
                <a:latin typeface="Times New Roman" panose="02020603050405020304" pitchFamily="18" charset="0"/>
                <a:ea typeface="宋体" panose="02010600030101010101" pitchFamily="2"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en-US" altLang="zh-CN">
              <a:solidFill>
                <a:schemeClr val="bg1">
                  <a:lumMod val="50000"/>
                </a:schemeClr>
              </a:solidFill>
              <a:latin typeface="微软雅黑" panose="020B0503020204020204" pitchFamily="34" charset="-122"/>
            </a:endParaRPr>
          </a:p>
        </p:txBody>
      </p:sp>
      <p:sp>
        <p:nvSpPr>
          <p:cNvPr id="9" name="灯片编号占位符 8"/>
          <p:cNvSpPr>
            <a:spLocks noGrp="1"/>
          </p:cNvSpPr>
          <p:nvPr>
            <p:ph type="sldNum" sz="quarter" idx="12"/>
          </p:nvPr>
        </p:nvSpPr>
        <p:spPr/>
        <p:txBody>
          <a:bodyPr/>
          <a:lstStyle/>
          <a:p>
            <a:pPr>
              <a:defRPr/>
            </a:pPr>
            <a:fld id="{2EE6453B-3B9F-4A11-A49C-F08C55479899}" type="slidenum">
              <a:rPr lang="zh-CN" altLang="en-US" smtClean="0"/>
              <a:pPr>
                <a:defRPr/>
              </a:pPr>
              <a:t>17</a:t>
            </a:fld>
            <a:endParaRPr lang="zh-CN" altLang="en-US"/>
          </a:p>
        </p:txBody>
      </p:sp>
    </p:spTree>
    <p:extLst>
      <p:ext uri="{BB962C8B-B14F-4D97-AF65-F5344CB8AC3E}">
        <p14:creationId xmlns:p14="http://schemas.microsoft.com/office/powerpoint/2010/main" val="4215753479"/>
      </p:ext>
    </p:extLst>
  </p:cSld>
  <p:clrMapOvr>
    <a:masterClrMapping/>
  </p:clrMapOvr>
  <mc:AlternateContent xmlns:mc="http://schemas.openxmlformats.org/markup-compatibility/2006" xmlns:p14="http://schemas.microsoft.com/office/powerpoint/2010/main">
    <mc:Choice Requires="p14">
      <p:transition spd="slow" p14:dur="2000" advTm="8151"/>
    </mc:Choice>
    <mc:Fallback xmlns="">
      <p:transition spd="slow" advTm="815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9D12BA-CB87-B21D-5664-D1776FF2DC55}"/>
              </a:ext>
            </a:extLst>
          </p:cNvPr>
          <p:cNvSpPr>
            <a:spLocks noGrp="1"/>
          </p:cNvSpPr>
          <p:nvPr>
            <p:ph type="title"/>
          </p:nvPr>
        </p:nvSpPr>
        <p:spPr/>
        <p:txBody>
          <a:bodyPr/>
          <a:lstStyle/>
          <a:p>
            <a:r>
              <a:rPr lang="en-US" altLang="zh-CN"/>
              <a:t>BEST </a:t>
            </a:r>
            <a:r>
              <a:rPr lang="en-US" altLang="zh-CN">
                <a:solidFill>
                  <a:srgbClr val="FF0000"/>
                </a:solidFill>
              </a:rPr>
              <a:t>T</a:t>
            </a:r>
            <a:r>
              <a:rPr lang="en-US" altLang="zh-CN"/>
              <a:t>est </a:t>
            </a:r>
            <a:r>
              <a:rPr lang="en-US" altLang="zh-CN">
                <a:solidFill>
                  <a:srgbClr val="FF0000"/>
                </a:solidFill>
              </a:rPr>
              <a:t>B</a:t>
            </a:r>
            <a:r>
              <a:rPr lang="en-US" altLang="zh-CN"/>
              <a:t>lanket </a:t>
            </a:r>
            <a:r>
              <a:rPr lang="en-US" altLang="zh-CN">
                <a:solidFill>
                  <a:srgbClr val="FF0000"/>
                </a:solidFill>
              </a:rPr>
              <a:t>S</a:t>
            </a:r>
            <a:r>
              <a:rPr lang="en-US" altLang="zh-CN"/>
              <a:t>ystems (TBS)</a:t>
            </a:r>
            <a:endParaRPr lang="zh-CN" altLang="en-US"/>
          </a:p>
        </p:txBody>
      </p:sp>
      <p:sp>
        <p:nvSpPr>
          <p:cNvPr id="4" name="灯片编号占位符 3">
            <a:extLst>
              <a:ext uri="{FF2B5EF4-FFF2-40B4-BE49-F238E27FC236}">
                <a16:creationId xmlns:a16="http://schemas.microsoft.com/office/drawing/2014/main" id="{5AD4C522-64A6-4071-4357-7D86D3794A3E}"/>
              </a:ext>
            </a:extLst>
          </p:cNvPr>
          <p:cNvSpPr>
            <a:spLocks noGrp="1"/>
          </p:cNvSpPr>
          <p:nvPr>
            <p:ph type="sldNum" sz="quarter" idx="12"/>
          </p:nvPr>
        </p:nvSpPr>
        <p:spPr/>
        <p:txBody>
          <a:bodyPr/>
          <a:lstStyle/>
          <a:p>
            <a:pPr>
              <a:defRPr/>
            </a:pPr>
            <a:fld id="{2EE6453B-3B9F-4A11-A49C-F08C55479899}" type="slidenum">
              <a:rPr lang="zh-CN" altLang="en-US" smtClean="0"/>
              <a:pPr>
                <a:defRPr/>
              </a:pPr>
              <a:t>18</a:t>
            </a:fld>
            <a:endParaRPr lang="zh-CN" altLang="en-US"/>
          </a:p>
        </p:txBody>
      </p:sp>
      <p:sp>
        <p:nvSpPr>
          <p:cNvPr id="5" name="文本框 4">
            <a:extLst>
              <a:ext uri="{FF2B5EF4-FFF2-40B4-BE49-F238E27FC236}">
                <a16:creationId xmlns:a16="http://schemas.microsoft.com/office/drawing/2014/main" id="{B79AF6B1-4A70-19E3-3269-F9A50F3B6F76}"/>
              </a:ext>
            </a:extLst>
          </p:cNvPr>
          <p:cNvSpPr txBox="1"/>
          <p:nvPr/>
        </p:nvSpPr>
        <p:spPr>
          <a:xfrm>
            <a:off x="132163" y="836594"/>
            <a:ext cx="6648968" cy="5336525"/>
          </a:xfrm>
          <a:prstGeom prst="rect">
            <a:avLst/>
          </a:prstGeom>
          <a:noFill/>
        </p:spPr>
        <p:txBody>
          <a:bodyPr wrap="square">
            <a:spAutoFit/>
          </a:bodyPr>
          <a:lstStyle/>
          <a:p>
            <a:pPr marL="285750" indent="-285750" algn="just">
              <a:lnSpc>
                <a:spcPct val="125000"/>
              </a:lnSpc>
              <a:spcBef>
                <a:spcPts val="300"/>
              </a:spcBef>
              <a:buFont typeface="Wingdings" panose="05000000000000000000" pitchFamily="2" charset="2"/>
              <a:buChar char="u"/>
            </a:pPr>
            <a:r>
              <a:rPr lang="en-US" altLang="zh-CN" b="1" i="0" dirty="0">
                <a:solidFill>
                  <a:srgbClr val="FF0000"/>
                </a:solidFill>
                <a:effectLst/>
              </a:rPr>
              <a:t>General </a:t>
            </a:r>
            <a:r>
              <a:rPr lang="en-US" altLang="zh-CN" b="1" dirty="0">
                <a:solidFill>
                  <a:srgbClr val="FF0000"/>
                </a:solidFill>
              </a:rPr>
              <a:t>o</a:t>
            </a:r>
            <a:r>
              <a:rPr lang="en-US" altLang="zh-CN" b="1" i="0" dirty="0">
                <a:solidFill>
                  <a:srgbClr val="FF0000"/>
                </a:solidFill>
                <a:effectLst/>
              </a:rPr>
              <a:t>bjective: </a:t>
            </a:r>
            <a:r>
              <a:rPr lang="en-US" altLang="zh-CN" sz="1400" i="0" dirty="0">
                <a:effectLst/>
                <a:latin typeface="Arial" panose="020B0604020202020204" pitchFamily="34" charset="0"/>
                <a:cs typeface="Arial" panose="020B0604020202020204" pitchFamily="34" charset="0"/>
              </a:rPr>
              <a:t>validate tritium breeding and energy extraction</a:t>
            </a:r>
            <a:endParaRPr lang="en-US" altLang="zh-CN" i="0" dirty="0">
              <a:effectLst/>
              <a:latin typeface="Arial" panose="020B0604020202020204" pitchFamily="34" charset="0"/>
              <a:cs typeface="Arial" panose="020B0604020202020204" pitchFamily="34" charset="0"/>
            </a:endParaRPr>
          </a:p>
          <a:p>
            <a:pPr marL="285750" indent="-285750" algn="just">
              <a:lnSpc>
                <a:spcPct val="125000"/>
              </a:lnSpc>
              <a:spcBef>
                <a:spcPts val="300"/>
              </a:spcBef>
              <a:buFont typeface="Wingdings" panose="05000000000000000000" pitchFamily="2" charset="2"/>
              <a:buChar char="u"/>
            </a:pPr>
            <a:r>
              <a:rPr lang="en-US" altLang="zh-CN" b="1" dirty="0">
                <a:solidFill>
                  <a:srgbClr val="FF0000"/>
                </a:solidFill>
              </a:rPr>
              <a:t>Strategies</a:t>
            </a:r>
          </a:p>
          <a:p>
            <a:pPr marL="540000" indent="-285750" algn="just">
              <a:lnSpc>
                <a:spcPct val="125000"/>
              </a:lnSpc>
              <a:buFont typeface="Arial" panose="020B0604020202020204" pitchFamily="34" charset="0"/>
              <a:buChar char="•"/>
            </a:pPr>
            <a:r>
              <a:rPr lang="en-US" altLang="zh-CN" sz="1400" i="0" dirty="0">
                <a:effectLst/>
                <a:latin typeface="Arial" panose="020B0604020202020204" pitchFamily="34" charset="0"/>
                <a:cs typeface="Arial" panose="020B0604020202020204" pitchFamily="34" charset="0"/>
              </a:rPr>
              <a:t>Keep relevancy to CFETR/DEMO to provide prediction for full size tritium breeding blanket designs</a:t>
            </a:r>
          </a:p>
          <a:p>
            <a:pPr marL="540000" indent="-285750" algn="just">
              <a:lnSpc>
                <a:spcPct val="125000"/>
              </a:lnSpc>
              <a:buFont typeface="Arial" panose="020B0604020202020204" pitchFamily="34" charset="0"/>
              <a:buChar char="•"/>
            </a:pPr>
            <a:r>
              <a:rPr lang="en-US" altLang="zh-CN" sz="1400" i="0" dirty="0">
                <a:effectLst/>
                <a:latin typeface="Arial" panose="020B0604020202020204" pitchFamily="34" charset="0"/>
                <a:cs typeface="Arial" panose="020B0604020202020204" pitchFamily="34" charset="0"/>
              </a:rPr>
              <a:t>Select </a:t>
            </a:r>
            <a:r>
              <a:rPr lang="en-US" altLang="zh-CN" sz="1400" dirty="0">
                <a:latin typeface="Arial" panose="020B0604020202020204" pitchFamily="34" charset="0"/>
                <a:cs typeface="Arial" panose="020B0604020202020204" pitchFamily="34" charset="0"/>
              </a:rPr>
              <a:t>o</a:t>
            </a:r>
            <a:r>
              <a:rPr lang="en-US" altLang="zh-CN" sz="1400" i="0" dirty="0">
                <a:effectLst/>
                <a:latin typeface="Arial" panose="020B0604020202020204" pitchFamily="34" charset="0"/>
                <a:cs typeface="Arial" panose="020B0604020202020204" pitchFamily="34" charset="0"/>
              </a:rPr>
              <a:t>ne solid blanket concept and one </a:t>
            </a:r>
            <a:r>
              <a:rPr lang="en-US" altLang="zh-CN" sz="1400" dirty="0">
                <a:latin typeface="Arial" panose="020B0604020202020204" pitchFamily="34" charset="0"/>
                <a:cs typeface="Arial" panose="020B0604020202020204" pitchFamily="34" charset="0"/>
              </a:rPr>
              <a:t>liquid concept to test</a:t>
            </a:r>
          </a:p>
          <a:p>
            <a:pPr marL="540000" indent="-285750" algn="just">
              <a:lnSpc>
                <a:spcPct val="125000"/>
              </a:lnSpc>
              <a:buFont typeface="Arial" panose="020B0604020202020204" pitchFamily="34" charset="0"/>
              <a:buChar char="•"/>
            </a:pPr>
            <a:r>
              <a:rPr lang="en-US" altLang="zh-CN" sz="1400" i="0" dirty="0">
                <a:effectLst/>
                <a:latin typeface="Arial" panose="020B0604020202020204" pitchFamily="34" charset="0"/>
                <a:cs typeface="Arial" panose="020B0604020202020204" pitchFamily="34" charset="0"/>
              </a:rPr>
              <a:t>Sta</a:t>
            </a:r>
            <a:r>
              <a:rPr lang="en-US" altLang="zh-CN" sz="1400" dirty="0">
                <a:latin typeface="Arial" panose="020B0604020202020204" pitchFamily="34" charset="0"/>
                <a:cs typeface="Arial" panose="020B0604020202020204" pitchFamily="34" charset="0"/>
              </a:rPr>
              <a:t>rt from low/near-term technology then move to high/long-term technology</a:t>
            </a:r>
          </a:p>
          <a:p>
            <a:pPr marL="540000" indent="-285750" algn="just">
              <a:lnSpc>
                <a:spcPct val="125000"/>
              </a:lnSpc>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Verify TBM thermal hydraulic performance out-of-pile before DT operation</a:t>
            </a:r>
            <a:endParaRPr lang="en-US" altLang="zh-CN" sz="1400" i="0" dirty="0">
              <a:effectLst/>
              <a:latin typeface="Arial" panose="020B0604020202020204" pitchFamily="34" charset="0"/>
              <a:cs typeface="Arial" panose="020B0604020202020204" pitchFamily="34" charset="0"/>
            </a:endParaRPr>
          </a:p>
          <a:p>
            <a:pPr marL="285750" indent="-285750" algn="just">
              <a:lnSpc>
                <a:spcPct val="125000"/>
              </a:lnSpc>
              <a:spcBef>
                <a:spcPts val="300"/>
              </a:spcBef>
              <a:buFont typeface="Wingdings" panose="05000000000000000000" pitchFamily="2" charset="2"/>
              <a:buChar char="u"/>
            </a:pPr>
            <a:r>
              <a:rPr lang="en-US" altLang="zh-CN" b="1" dirty="0">
                <a:solidFill>
                  <a:srgbClr val="FF0000"/>
                </a:solidFill>
              </a:rPr>
              <a:t>Port Configuration</a:t>
            </a:r>
          </a:p>
          <a:p>
            <a:pPr marL="540000" lvl="1" indent="-285750" algn="just">
              <a:lnSpc>
                <a:spcPct val="125000"/>
              </a:lnSpc>
              <a:spcBef>
                <a:spcPts val="3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Middle </a:t>
            </a:r>
            <a:r>
              <a:rPr lang="en-US" altLang="zh-CN" sz="1400" dirty="0">
                <a:solidFill>
                  <a:srgbClr val="026CB9"/>
                </a:solidFill>
                <a:latin typeface="Arial" panose="020B0604020202020204" pitchFamily="34" charset="0"/>
                <a:cs typeface="Arial" panose="020B0604020202020204" pitchFamily="34" charset="0"/>
              </a:rPr>
              <a:t>Port L</a:t>
            </a:r>
            <a:r>
              <a:rPr lang="en-US" altLang="zh-CN" sz="1400" dirty="0">
                <a:latin typeface="Arial" panose="020B0604020202020204" pitchFamily="34" charset="0"/>
                <a:cs typeface="Arial" panose="020B0604020202020204" pitchFamily="34" charset="0"/>
              </a:rPr>
              <a:t>: </a:t>
            </a:r>
            <a:r>
              <a:rPr lang="en-US" altLang="zh-CN" sz="1400" dirty="0">
                <a:solidFill>
                  <a:srgbClr val="026CB9"/>
                </a:solidFill>
                <a:latin typeface="Arial" panose="020B0604020202020204" pitchFamily="34" charset="0"/>
                <a:cs typeface="Arial" panose="020B0604020202020204" pitchFamily="34" charset="0"/>
              </a:rPr>
              <a:t>COOL TBM</a:t>
            </a:r>
          </a:p>
          <a:p>
            <a:pPr marL="540000" lvl="1" indent="-285750" algn="just">
              <a:lnSpc>
                <a:spcPct val="125000"/>
              </a:lnSpc>
              <a:spcBef>
                <a:spcPts val="3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Middle </a:t>
            </a:r>
            <a:r>
              <a:rPr lang="en-US" altLang="zh-CN" sz="1400" dirty="0">
                <a:solidFill>
                  <a:srgbClr val="026CB9"/>
                </a:solidFill>
                <a:latin typeface="Arial" panose="020B0604020202020204" pitchFamily="34" charset="0"/>
                <a:cs typeface="Arial" panose="020B0604020202020204" pitchFamily="34" charset="0"/>
              </a:rPr>
              <a:t>Port M: WCCB TBM</a:t>
            </a:r>
          </a:p>
          <a:p>
            <a:pPr marL="540000" lvl="1" indent="-285750" algn="just">
              <a:lnSpc>
                <a:spcPct val="125000"/>
              </a:lnSpc>
              <a:spcBef>
                <a:spcPts val="3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Module size:</a:t>
            </a:r>
            <a:r>
              <a:rPr lang="en-US" altLang="zh-CN" sz="1400" dirty="0">
                <a:solidFill>
                  <a:srgbClr val="0000FF"/>
                </a:solidFill>
                <a:latin typeface="Arial" panose="020B0604020202020204" pitchFamily="34" charset="0"/>
                <a:cs typeface="Arial" panose="020B0604020202020204" pitchFamily="34" charset="0"/>
              </a:rPr>
              <a:t> </a:t>
            </a:r>
            <a:r>
              <a:rPr lang="nn-NO" altLang="zh-CN" sz="1400" dirty="0">
                <a:latin typeface="Arial" panose="020B0604020202020204" pitchFamily="34" charset="0"/>
                <a:cs typeface="Arial" panose="020B0604020202020204" pitchFamily="34" charset="0"/>
              </a:rPr>
              <a:t>Tor.640mm×Pol.1000mm×Rad.700mm</a:t>
            </a:r>
            <a:endParaRPr lang="en-US" altLang="zh-CN" sz="1400" dirty="0">
              <a:latin typeface="Arial" panose="020B0604020202020204" pitchFamily="34" charset="0"/>
              <a:cs typeface="Arial" panose="020B0604020202020204" pitchFamily="34" charset="0"/>
            </a:endParaRPr>
          </a:p>
          <a:p>
            <a:pPr marL="285750" indent="-285750" algn="just">
              <a:lnSpc>
                <a:spcPct val="125000"/>
              </a:lnSpc>
              <a:spcBef>
                <a:spcPts val="300"/>
              </a:spcBef>
              <a:buFont typeface="Wingdings" panose="05000000000000000000" pitchFamily="2" charset="2"/>
              <a:buChar char="u"/>
            </a:pPr>
            <a:r>
              <a:rPr lang="en-US" altLang="zh-CN" b="1" dirty="0">
                <a:solidFill>
                  <a:srgbClr val="FF0000"/>
                </a:solidFill>
              </a:rPr>
              <a:t>Operation condition</a:t>
            </a:r>
          </a:p>
          <a:p>
            <a:pPr marL="540000" indent="-285750" algn="just">
              <a:lnSpc>
                <a:spcPct val="125000"/>
              </a:lnSpc>
              <a:spcBef>
                <a:spcPts val="300"/>
              </a:spcBef>
              <a:buFont typeface="Arial" panose="020B0604020202020204" pitchFamily="34" charset="0"/>
              <a:buChar char="•"/>
            </a:pP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rPr>
              <a:t>DT fusion power: 20~40 </a:t>
            </a:r>
            <a:r>
              <a:rPr lang="en-US" altLang="zh-CN" sz="1400" dirty="0">
                <a:latin typeface="Arial" panose="020B0604020202020204" pitchFamily="34" charset="0"/>
                <a:ea typeface="微软雅黑" panose="020B0503020204020204" pitchFamily="34" charset="-122"/>
                <a:cs typeface="Arial" panose="020B0604020202020204" pitchFamily="34" charset="0"/>
              </a:rPr>
              <a:t>MW </a:t>
            </a:r>
            <a:r>
              <a:rPr lang="en-US" altLang="zh-CN" sz="1400" dirty="0">
                <a:solidFill>
                  <a:srgbClr val="026CB9"/>
                </a:solidFill>
                <a:latin typeface="Arial" panose="020B0604020202020204" pitchFamily="34" charset="0"/>
                <a:ea typeface="微软雅黑" panose="020B0503020204020204" pitchFamily="34" charset="-122"/>
                <a:cs typeface="Arial" panose="020B0604020202020204" pitchFamily="34" charset="0"/>
              </a:rPr>
              <a:t>(40MW as the design basis condition)</a:t>
            </a:r>
          </a:p>
          <a:p>
            <a:pPr marL="540000" indent="-285750" algn="just">
              <a:lnSpc>
                <a:spcPct val="125000"/>
              </a:lnSpc>
              <a:spcBef>
                <a:spcPts val="300"/>
              </a:spcBef>
              <a:buFont typeface="Arial" panose="020B0604020202020204" pitchFamily="34" charset="0"/>
              <a:buChar char="•"/>
            </a:pP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rPr>
              <a:t>Burning time/cycle time: 1000 s/pulse and 10 pulses/day for 180 days</a:t>
            </a:r>
          </a:p>
          <a:p>
            <a:pPr marL="540000" indent="-285750" algn="just">
              <a:lnSpc>
                <a:spcPct val="125000"/>
              </a:lnSpc>
              <a:spcBef>
                <a:spcPts val="300"/>
              </a:spcBef>
              <a:buFont typeface="Arial" panose="020B0604020202020204" pitchFamily="34" charset="0"/>
              <a:buChar char="•"/>
            </a:pP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rPr>
              <a:t>Neutron Wall Loading: 0.085 MW/m</a:t>
            </a:r>
            <a:r>
              <a:rPr lang="en-US" altLang="zh-CN" sz="1400" baseline="30000" dirty="0">
                <a:solidFill>
                  <a:schemeClr val="tx1"/>
                </a:solidFill>
                <a:latin typeface="Arial" panose="020B0604020202020204" pitchFamily="34" charset="0"/>
                <a:ea typeface="微软雅黑" panose="020B0503020204020204" pitchFamily="34" charset="-122"/>
                <a:cs typeface="Arial" panose="020B0604020202020204" pitchFamily="34" charset="0"/>
              </a:rPr>
              <a:t>2 </a:t>
            </a: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rPr>
              <a:t>@ 20 MW and </a:t>
            </a:r>
            <a:r>
              <a:rPr lang="en-US" altLang="zh-CN" sz="1400" dirty="0">
                <a:solidFill>
                  <a:srgbClr val="0070C0"/>
                </a:solidFill>
                <a:latin typeface="Arial" panose="020B0604020202020204" pitchFamily="34" charset="0"/>
                <a:ea typeface="微软雅黑" panose="020B0503020204020204" pitchFamily="34" charset="-122"/>
                <a:cs typeface="Arial" panose="020B0604020202020204" pitchFamily="34" charset="0"/>
              </a:rPr>
              <a:t>0.17 MW/m</a:t>
            </a:r>
            <a:r>
              <a:rPr lang="en-US" altLang="zh-CN" sz="1400" baseline="30000" dirty="0">
                <a:solidFill>
                  <a:srgbClr val="0070C0"/>
                </a:solidFill>
                <a:latin typeface="Arial" panose="020B0604020202020204" pitchFamily="34" charset="0"/>
                <a:ea typeface="微软雅黑" panose="020B0503020204020204" pitchFamily="34" charset="-122"/>
                <a:cs typeface="Arial" panose="020B0604020202020204" pitchFamily="34" charset="0"/>
              </a:rPr>
              <a:t>2 </a:t>
            </a:r>
            <a:r>
              <a:rPr lang="en-US" altLang="zh-CN" sz="1400" dirty="0">
                <a:solidFill>
                  <a:srgbClr val="0070C0"/>
                </a:solidFill>
                <a:latin typeface="Arial" panose="020B0604020202020204" pitchFamily="34" charset="0"/>
                <a:ea typeface="微软雅黑" panose="020B0503020204020204" pitchFamily="34" charset="-122"/>
                <a:cs typeface="Arial" panose="020B0604020202020204" pitchFamily="34" charset="0"/>
              </a:rPr>
              <a:t>@ 40 MW</a:t>
            </a:r>
          </a:p>
          <a:p>
            <a:pPr marL="540000" indent="-285750" algn="just">
              <a:lnSpc>
                <a:spcPct val="125000"/>
              </a:lnSpc>
              <a:spcBef>
                <a:spcPts val="300"/>
              </a:spcBef>
              <a:buFont typeface="Arial" panose="020B0604020202020204" pitchFamily="34" charset="0"/>
              <a:buChar char="•"/>
            </a:pP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rPr>
              <a:t>FW plasma heat flux: 0.1 MW/m</a:t>
            </a:r>
            <a:r>
              <a:rPr lang="en-US" altLang="zh-CN" sz="1400" baseline="30000" dirty="0">
                <a:solidFill>
                  <a:schemeClr val="tx1"/>
                </a:solidFill>
                <a:latin typeface="Arial" panose="020B0604020202020204" pitchFamily="34" charset="0"/>
                <a:ea typeface="微软雅黑" panose="020B0503020204020204" pitchFamily="34" charset="-122"/>
                <a:cs typeface="Arial" panose="020B0604020202020204" pitchFamily="34" charset="0"/>
              </a:rPr>
              <a:t>2 </a:t>
            </a: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rPr>
              <a:t>@ 20 MW and 0.3 MW/m</a:t>
            </a:r>
            <a:r>
              <a:rPr lang="en-US" altLang="zh-CN" sz="1400" baseline="30000" dirty="0">
                <a:solidFill>
                  <a:schemeClr val="tx1"/>
                </a:solidFill>
                <a:latin typeface="Arial" panose="020B0604020202020204" pitchFamily="34" charset="0"/>
                <a:ea typeface="微软雅黑" panose="020B0503020204020204" pitchFamily="34" charset="-122"/>
                <a:cs typeface="Arial" panose="020B0604020202020204" pitchFamily="34" charset="0"/>
              </a:rPr>
              <a:t>2 </a:t>
            </a: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rPr>
              <a:t>@ 40 MW</a:t>
            </a:r>
          </a:p>
        </p:txBody>
      </p:sp>
      <p:pic>
        <p:nvPicPr>
          <p:cNvPr id="7" name="图片 6">
            <a:extLst>
              <a:ext uri="{FF2B5EF4-FFF2-40B4-BE49-F238E27FC236}">
                <a16:creationId xmlns:a16="http://schemas.microsoft.com/office/drawing/2014/main" id="{78299D15-2852-292E-82EC-81AAD0DDB787}"/>
              </a:ext>
            </a:extLst>
          </p:cNvPr>
          <p:cNvPicPr>
            <a:picLocks noChangeAspect="1"/>
          </p:cNvPicPr>
          <p:nvPr/>
        </p:nvPicPr>
        <p:blipFill>
          <a:blip r:embed="rId2"/>
          <a:stretch>
            <a:fillRect/>
          </a:stretch>
        </p:blipFill>
        <p:spPr>
          <a:xfrm>
            <a:off x="9476467" y="4128454"/>
            <a:ext cx="2700338" cy="2023296"/>
          </a:xfrm>
          <a:prstGeom prst="rect">
            <a:avLst/>
          </a:prstGeom>
        </p:spPr>
      </p:pic>
      <p:sp>
        <p:nvSpPr>
          <p:cNvPr id="8" name="文本框 7">
            <a:extLst>
              <a:ext uri="{FF2B5EF4-FFF2-40B4-BE49-F238E27FC236}">
                <a16:creationId xmlns:a16="http://schemas.microsoft.com/office/drawing/2014/main" id="{6D799424-AB3C-9B98-A583-D3AC5753D62C}"/>
              </a:ext>
            </a:extLst>
          </p:cNvPr>
          <p:cNvSpPr txBox="1"/>
          <p:nvPr/>
        </p:nvSpPr>
        <p:spPr>
          <a:xfrm>
            <a:off x="8592829" y="3462868"/>
            <a:ext cx="2393797" cy="338554"/>
          </a:xfrm>
          <a:prstGeom prst="rect">
            <a:avLst/>
          </a:prstGeom>
          <a:noFill/>
        </p:spPr>
        <p:txBody>
          <a:bodyPr wrap="none" rtlCol="0">
            <a:spAutoFit/>
          </a:bodyPr>
          <a:lstStyle/>
          <a:p>
            <a:r>
              <a:rPr lang="en-US" altLang="zh-CN" sz="1600" b="1" dirty="0"/>
              <a:t>Port configuration in BEST</a:t>
            </a:r>
            <a:endParaRPr lang="zh-CN" altLang="en-US" sz="1600" b="1" dirty="0"/>
          </a:p>
        </p:txBody>
      </p:sp>
      <p:sp>
        <p:nvSpPr>
          <p:cNvPr id="9" name="文本框 8">
            <a:extLst>
              <a:ext uri="{FF2B5EF4-FFF2-40B4-BE49-F238E27FC236}">
                <a16:creationId xmlns:a16="http://schemas.microsoft.com/office/drawing/2014/main" id="{B360FE40-B31D-5C60-6AAE-EE06F1893A92}"/>
              </a:ext>
            </a:extLst>
          </p:cNvPr>
          <p:cNvSpPr txBox="1"/>
          <p:nvPr/>
        </p:nvSpPr>
        <p:spPr>
          <a:xfrm>
            <a:off x="10106144" y="6161186"/>
            <a:ext cx="1421223" cy="307777"/>
          </a:xfrm>
          <a:prstGeom prst="rect">
            <a:avLst/>
          </a:prstGeom>
          <a:noFill/>
        </p:spPr>
        <p:txBody>
          <a:bodyPr wrap="none" rtlCol="0">
            <a:spAutoFit/>
          </a:bodyPr>
          <a:lstStyle/>
          <a:p>
            <a:pPr algn="ctr"/>
            <a:r>
              <a:rPr lang="en-US" altLang="zh-CN" sz="1400" b="1" dirty="0"/>
              <a:t>BEST WCCB TBM</a:t>
            </a:r>
            <a:endParaRPr lang="zh-CN" altLang="en-US" sz="1400" b="1" dirty="0"/>
          </a:p>
        </p:txBody>
      </p:sp>
      <p:pic>
        <p:nvPicPr>
          <p:cNvPr id="10" name="图片 9">
            <a:extLst>
              <a:ext uri="{FF2B5EF4-FFF2-40B4-BE49-F238E27FC236}">
                <a16:creationId xmlns:a16="http://schemas.microsoft.com/office/drawing/2014/main" id="{FA97A4F0-AF26-3E8D-3FA3-3CC180AC94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2084" y="4387345"/>
            <a:ext cx="2700338" cy="1785774"/>
          </a:xfrm>
          <a:prstGeom prst="rect">
            <a:avLst/>
          </a:prstGeom>
          <a:noFill/>
        </p:spPr>
      </p:pic>
      <p:sp>
        <p:nvSpPr>
          <p:cNvPr id="11" name="文本框 10">
            <a:extLst>
              <a:ext uri="{FF2B5EF4-FFF2-40B4-BE49-F238E27FC236}">
                <a16:creationId xmlns:a16="http://schemas.microsoft.com/office/drawing/2014/main" id="{C6B8C1CC-3325-0F3C-7F08-B834CA24D11B}"/>
              </a:ext>
            </a:extLst>
          </p:cNvPr>
          <p:cNvSpPr txBox="1"/>
          <p:nvPr/>
        </p:nvSpPr>
        <p:spPr>
          <a:xfrm>
            <a:off x="7176271" y="6173119"/>
            <a:ext cx="1382110" cy="307777"/>
          </a:xfrm>
          <a:prstGeom prst="rect">
            <a:avLst/>
          </a:prstGeom>
          <a:noFill/>
        </p:spPr>
        <p:txBody>
          <a:bodyPr wrap="none" rtlCol="0">
            <a:spAutoFit/>
          </a:bodyPr>
          <a:lstStyle/>
          <a:p>
            <a:r>
              <a:rPr lang="en-US" altLang="zh-CN" sz="1400" b="1" dirty="0"/>
              <a:t>BEST COOL TBM</a:t>
            </a:r>
            <a:endParaRPr lang="zh-CN" altLang="en-US" sz="1400" b="1" dirty="0"/>
          </a:p>
        </p:txBody>
      </p:sp>
      <p:pic>
        <p:nvPicPr>
          <p:cNvPr id="16" name="图片 15">
            <a:extLst>
              <a:ext uri="{FF2B5EF4-FFF2-40B4-BE49-F238E27FC236}">
                <a16:creationId xmlns:a16="http://schemas.microsoft.com/office/drawing/2014/main" id="{A53457C0-049D-BE09-CFFE-34DAECABC1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0076" y="859508"/>
            <a:ext cx="4869766" cy="2473130"/>
          </a:xfrm>
          <a:prstGeom prst="rect">
            <a:avLst/>
          </a:prstGeom>
        </p:spPr>
      </p:pic>
      <p:sp>
        <p:nvSpPr>
          <p:cNvPr id="3" name="文本框 2">
            <a:extLst>
              <a:ext uri="{FF2B5EF4-FFF2-40B4-BE49-F238E27FC236}">
                <a16:creationId xmlns:a16="http://schemas.microsoft.com/office/drawing/2014/main" id="{EC0C41CC-F3FC-468A-42F4-3F0CE9878DA6}"/>
              </a:ext>
            </a:extLst>
          </p:cNvPr>
          <p:cNvSpPr txBox="1"/>
          <p:nvPr/>
        </p:nvSpPr>
        <p:spPr>
          <a:xfrm>
            <a:off x="9600209" y="2915894"/>
            <a:ext cx="2452853" cy="338554"/>
          </a:xfrm>
          <a:prstGeom prst="rect">
            <a:avLst/>
          </a:prstGeom>
          <a:solidFill>
            <a:srgbClr val="0070C0"/>
          </a:solidFill>
          <a:ln>
            <a:noFill/>
          </a:ln>
        </p:spPr>
        <p:txBody>
          <a:bodyPr wrap="square">
            <a:spAutoFit/>
          </a:bodyPr>
          <a:lstStyle/>
          <a:p>
            <a:pPr algn="ctr"/>
            <a:r>
              <a:rPr lang="en-US" altLang="zh-CN" sz="1600" b="1" dirty="0">
                <a:solidFill>
                  <a:schemeClr val="bg1"/>
                </a:solidFill>
                <a:latin typeface="+mn-lt"/>
                <a:cs typeface="Arial" panose="020B0604020202020204" pitchFamily="34" charset="0"/>
              </a:rPr>
              <a:t>Ancillary Equipment Unit</a:t>
            </a:r>
            <a:endParaRPr lang="zh-CN" altLang="en-US" sz="1600" b="1" dirty="0">
              <a:solidFill>
                <a:schemeClr val="bg1"/>
              </a:solidFill>
              <a:latin typeface="+mn-lt"/>
              <a:cs typeface="Arial" panose="020B0604020202020204" pitchFamily="34" charset="0"/>
            </a:endParaRPr>
          </a:p>
        </p:txBody>
      </p:sp>
      <p:sp>
        <p:nvSpPr>
          <p:cNvPr id="6" name="文本框 5">
            <a:extLst>
              <a:ext uri="{FF2B5EF4-FFF2-40B4-BE49-F238E27FC236}">
                <a16:creationId xmlns:a16="http://schemas.microsoft.com/office/drawing/2014/main" id="{24AE27EA-5165-A308-7A43-4FA0FF906D3B}"/>
              </a:ext>
            </a:extLst>
          </p:cNvPr>
          <p:cNvSpPr txBox="1"/>
          <p:nvPr/>
        </p:nvSpPr>
        <p:spPr>
          <a:xfrm>
            <a:off x="7534373" y="2676891"/>
            <a:ext cx="1035759" cy="338554"/>
          </a:xfrm>
          <a:prstGeom prst="rect">
            <a:avLst/>
          </a:prstGeom>
          <a:solidFill>
            <a:srgbClr val="0070C0"/>
          </a:solidFill>
          <a:ln>
            <a:noFill/>
          </a:ln>
        </p:spPr>
        <p:txBody>
          <a:bodyPr wrap="square">
            <a:spAutoFit/>
          </a:bodyPr>
          <a:lstStyle/>
          <a:p>
            <a:pPr algn="ctr"/>
            <a:r>
              <a:rPr lang="en-US" altLang="zh-CN" sz="1600" b="1" dirty="0">
                <a:solidFill>
                  <a:schemeClr val="bg1"/>
                </a:solidFill>
                <a:latin typeface="+mn-lt"/>
                <a:cs typeface="Arial" panose="020B0604020202020204" pitchFamily="34" charset="0"/>
              </a:rPr>
              <a:t>TBM set</a:t>
            </a:r>
            <a:endParaRPr lang="zh-CN" altLang="en-US" sz="1600" b="1" dirty="0">
              <a:solidFill>
                <a:schemeClr val="bg1"/>
              </a:solidFill>
              <a:latin typeface="+mn-lt"/>
              <a:cs typeface="Arial" panose="020B0604020202020204" pitchFamily="34" charset="0"/>
            </a:endParaRPr>
          </a:p>
        </p:txBody>
      </p:sp>
      <p:sp>
        <p:nvSpPr>
          <p:cNvPr id="15" name="文本框 14">
            <a:extLst>
              <a:ext uri="{FF2B5EF4-FFF2-40B4-BE49-F238E27FC236}">
                <a16:creationId xmlns:a16="http://schemas.microsoft.com/office/drawing/2014/main" id="{931531A2-FAB6-D495-A902-ADA001083038}"/>
              </a:ext>
            </a:extLst>
          </p:cNvPr>
          <p:cNvSpPr txBox="1"/>
          <p:nvPr/>
        </p:nvSpPr>
        <p:spPr>
          <a:xfrm rot="16200000">
            <a:off x="8525072" y="1231767"/>
            <a:ext cx="1035759" cy="338554"/>
          </a:xfrm>
          <a:prstGeom prst="rect">
            <a:avLst/>
          </a:prstGeom>
          <a:solidFill>
            <a:srgbClr val="0070C0"/>
          </a:solidFill>
          <a:ln>
            <a:noFill/>
          </a:ln>
        </p:spPr>
        <p:txBody>
          <a:bodyPr wrap="square">
            <a:spAutoFit/>
          </a:bodyPr>
          <a:lstStyle/>
          <a:p>
            <a:r>
              <a:rPr lang="en-US" altLang="zh-CN" sz="1600" b="1" dirty="0">
                <a:solidFill>
                  <a:schemeClr val="bg1"/>
                </a:solidFill>
              </a:rPr>
              <a:t>Cryostat</a:t>
            </a:r>
            <a:endParaRPr lang="zh-CN" altLang="en-US" sz="1600" b="1" dirty="0">
              <a:solidFill>
                <a:schemeClr val="bg1"/>
              </a:solidFill>
            </a:endParaRPr>
          </a:p>
        </p:txBody>
      </p:sp>
      <p:sp>
        <p:nvSpPr>
          <p:cNvPr id="17" name="文本框 16">
            <a:extLst>
              <a:ext uri="{FF2B5EF4-FFF2-40B4-BE49-F238E27FC236}">
                <a16:creationId xmlns:a16="http://schemas.microsoft.com/office/drawing/2014/main" id="{09D8320C-7AF4-2D28-8C1A-22E9D82DE517}"/>
              </a:ext>
            </a:extLst>
          </p:cNvPr>
          <p:cNvSpPr txBox="1"/>
          <p:nvPr/>
        </p:nvSpPr>
        <p:spPr>
          <a:xfrm rot="16200000">
            <a:off x="9057978" y="1258641"/>
            <a:ext cx="1057745" cy="307777"/>
          </a:xfrm>
          <a:prstGeom prst="rect">
            <a:avLst/>
          </a:prstGeom>
          <a:solidFill>
            <a:srgbClr val="026CB9"/>
          </a:solidFill>
          <a:ln>
            <a:solidFill>
              <a:srgbClr val="026CB9"/>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400" b="1" dirty="0">
                <a:solidFill>
                  <a:schemeClr val="bg1"/>
                </a:solidFill>
              </a:rPr>
              <a:t>Bio-shield</a:t>
            </a:r>
            <a:endParaRPr lang="zh-CN" altLang="en-US" sz="1400" b="1" dirty="0">
              <a:solidFill>
                <a:schemeClr val="bg1"/>
              </a:solidFill>
            </a:endParaRPr>
          </a:p>
        </p:txBody>
      </p:sp>
      <p:cxnSp>
        <p:nvCxnSpPr>
          <p:cNvPr id="18" name="直接连接符 17">
            <a:extLst>
              <a:ext uri="{FF2B5EF4-FFF2-40B4-BE49-F238E27FC236}">
                <a16:creationId xmlns:a16="http://schemas.microsoft.com/office/drawing/2014/main" id="{614B9981-38DA-41BE-0F60-232C8E71481C}"/>
              </a:ext>
            </a:extLst>
          </p:cNvPr>
          <p:cNvCxnSpPr>
            <a:cxnSpLocks/>
            <a:stCxn id="6" idx="0"/>
          </p:cNvCxnSpPr>
          <p:nvPr/>
        </p:nvCxnSpPr>
        <p:spPr>
          <a:xfrm flipV="1">
            <a:off x="8052253" y="2096073"/>
            <a:ext cx="177347" cy="580818"/>
          </a:xfrm>
          <a:prstGeom prst="line">
            <a:avLst/>
          </a:prstGeom>
          <a:ln w="28575">
            <a:solidFill>
              <a:srgbClr val="FF0000"/>
            </a:solidFill>
            <a:tailEnd type="oval" w="sm" len="sm"/>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5A12AA66-AE4F-C510-E84C-98CC1153CCC0}"/>
              </a:ext>
            </a:extLst>
          </p:cNvPr>
          <p:cNvCxnSpPr>
            <a:cxnSpLocks/>
            <a:stCxn id="15" idx="1"/>
          </p:cNvCxnSpPr>
          <p:nvPr/>
        </p:nvCxnSpPr>
        <p:spPr>
          <a:xfrm>
            <a:off x="9042952" y="1918924"/>
            <a:ext cx="0" cy="467558"/>
          </a:xfrm>
          <a:prstGeom prst="line">
            <a:avLst/>
          </a:prstGeom>
          <a:ln w="28575">
            <a:solidFill>
              <a:srgbClr val="FF0000"/>
            </a:solidFill>
            <a:tailEnd type="oval" w="sm" len="sm"/>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2AF84A99-73B1-D1E0-D28A-604E7DA4AAC2}"/>
              </a:ext>
            </a:extLst>
          </p:cNvPr>
          <p:cNvCxnSpPr>
            <a:cxnSpLocks/>
            <a:stCxn id="3" idx="0"/>
          </p:cNvCxnSpPr>
          <p:nvPr/>
        </p:nvCxnSpPr>
        <p:spPr>
          <a:xfrm flipH="1" flipV="1">
            <a:off x="10551397" y="2541419"/>
            <a:ext cx="275239" cy="374475"/>
          </a:xfrm>
          <a:prstGeom prst="line">
            <a:avLst/>
          </a:prstGeom>
          <a:ln w="28575">
            <a:solidFill>
              <a:srgbClr val="FF0000"/>
            </a:solidFill>
            <a:tailEnd type="oval" w="sm" len="sm"/>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5D2AF43E-DCA6-572C-0708-8636D9BF4A28}"/>
              </a:ext>
            </a:extLst>
          </p:cNvPr>
          <p:cNvCxnSpPr>
            <a:cxnSpLocks/>
            <a:stCxn id="17" idx="1"/>
          </p:cNvCxnSpPr>
          <p:nvPr/>
        </p:nvCxnSpPr>
        <p:spPr>
          <a:xfrm>
            <a:off x="9586851" y="1941402"/>
            <a:ext cx="0" cy="363701"/>
          </a:xfrm>
          <a:prstGeom prst="line">
            <a:avLst/>
          </a:prstGeom>
          <a:ln w="28575">
            <a:solidFill>
              <a:srgbClr val="FF0000"/>
            </a:solidFill>
            <a:tailEnd type="oval"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454704"/>
      </p:ext>
    </p:extLst>
  </p:cSld>
  <p:clrMapOvr>
    <a:masterClrMapping/>
  </p:clrMapOvr>
  <mc:AlternateContent xmlns:mc="http://schemas.openxmlformats.org/markup-compatibility/2006" xmlns:p14="http://schemas.microsoft.com/office/powerpoint/2010/main">
    <mc:Choice Requires="p14">
      <p:transition spd="slow" p14:dur="2000" advTm="98759"/>
    </mc:Choice>
    <mc:Fallback xmlns="">
      <p:transition spd="slow" advTm="9875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1EF2E6-3BA8-76AF-B645-5A76F43CA101}"/>
              </a:ext>
            </a:extLst>
          </p:cNvPr>
          <p:cNvSpPr>
            <a:spLocks noGrp="1"/>
          </p:cNvSpPr>
          <p:nvPr>
            <p:ph type="title"/>
          </p:nvPr>
        </p:nvSpPr>
        <p:spPr/>
        <p:txBody>
          <a:bodyPr/>
          <a:lstStyle/>
          <a:p>
            <a:r>
              <a:rPr lang="en-US" altLang="zh-CN" sz="3600"/>
              <a:t>Design, R&amp;D, Fabrication, Assembly Plan of BEST TBS</a:t>
            </a:r>
            <a:endParaRPr lang="zh-CN" altLang="en-US" sz="3600"/>
          </a:p>
        </p:txBody>
      </p:sp>
      <p:sp>
        <p:nvSpPr>
          <p:cNvPr id="4" name="灯片编号占位符 3">
            <a:extLst>
              <a:ext uri="{FF2B5EF4-FFF2-40B4-BE49-F238E27FC236}">
                <a16:creationId xmlns:a16="http://schemas.microsoft.com/office/drawing/2014/main" id="{9716389F-4290-F713-6D37-629903875B8C}"/>
              </a:ext>
            </a:extLst>
          </p:cNvPr>
          <p:cNvSpPr>
            <a:spLocks noGrp="1"/>
          </p:cNvSpPr>
          <p:nvPr>
            <p:ph type="sldNum" sz="quarter" idx="12"/>
          </p:nvPr>
        </p:nvSpPr>
        <p:spPr/>
        <p:txBody>
          <a:bodyPr/>
          <a:lstStyle/>
          <a:p>
            <a:pPr>
              <a:defRPr/>
            </a:pPr>
            <a:fld id="{2EE6453B-3B9F-4A11-A49C-F08C55479899}" type="slidenum">
              <a:rPr lang="zh-CN" altLang="en-US" smtClean="0"/>
              <a:pPr>
                <a:defRPr/>
              </a:pPr>
              <a:t>19</a:t>
            </a:fld>
            <a:endParaRPr lang="zh-CN" altLang="en-US"/>
          </a:p>
        </p:txBody>
      </p:sp>
      <p:graphicFrame>
        <p:nvGraphicFramePr>
          <p:cNvPr id="5" name="表格 4">
            <a:extLst>
              <a:ext uri="{FF2B5EF4-FFF2-40B4-BE49-F238E27FC236}">
                <a16:creationId xmlns:a16="http://schemas.microsoft.com/office/drawing/2014/main" id="{087784A0-1D8C-C4E0-5DBB-582208DAA00A}"/>
              </a:ext>
            </a:extLst>
          </p:cNvPr>
          <p:cNvGraphicFramePr>
            <a:graphicFrameLocks noGrp="1"/>
          </p:cNvGraphicFramePr>
          <p:nvPr>
            <p:extLst>
              <p:ext uri="{D42A27DB-BD31-4B8C-83A1-F6EECF244321}">
                <p14:modId xmlns:p14="http://schemas.microsoft.com/office/powerpoint/2010/main" val="1089774449"/>
              </p:ext>
            </p:extLst>
          </p:nvPr>
        </p:nvGraphicFramePr>
        <p:xfrm>
          <a:off x="282799" y="2303819"/>
          <a:ext cx="11691493" cy="3229711"/>
        </p:xfrm>
        <a:graphic>
          <a:graphicData uri="http://schemas.openxmlformats.org/drawingml/2006/table">
            <a:tbl>
              <a:tblPr firstCol="1">
                <a:tableStyleId>{5940675A-B579-460E-94D1-54222C63F5DA}</a:tableStyleId>
              </a:tblPr>
              <a:tblGrid>
                <a:gridCol w="2337853">
                  <a:extLst>
                    <a:ext uri="{9D8B030D-6E8A-4147-A177-3AD203B41FA5}">
                      <a16:colId xmlns:a16="http://schemas.microsoft.com/office/drawing/2014/main" val="2744223643"/>
                    </a:ext>
                  </a:extLst>
                </a:gridCol>
                <a:gridCol w="389735">
                  <a:extLst>
                    <a:ext uri="{9D8B030D-6E8A-4147-A177-3AD203B41FA5}">
                      <a16:colId xmlns:a16="http://schemas.microsoft.com/office/drawing/2014/main" val="3054949793"/>
                    </a:ext>
                  </a:extLst>
                </a:gridCol>
                <a:gridCol w="389735">
                  <a:extLst>
                    <a:ext uri="{9D8B030D-6E8A-4147-A177-3AD203B41FA5}">
                      <a16:colId xmlns:a16="http://schemas.microsoft.com/office/drawing/2014/main" val="1050262597"/>
                    </a:ext>
                  </a:extLst>
                </a:gridCol>
                <a:gridCol w="389735">
                  <a:extLst>
                    <a:ext uri="{9D8B030D-6E8A-4147-A177-3AD203B41FA5}">
                      <a16:colId xmlns:a16="http://schemas.microsoft.com/office/drawing/2014/main" val="3464020166"/>
                    </a:ext>
                  </a:extLst>
                </a:gridCol>
                <a:gridCol w="389735">
                  <a:extLst>
                    <a:ext uri="{9D8B030D-6E8A-4147-A177-3AD203B41FA5}">
                      <a16:colId xmlns:a16="http://schemas.microsoft.com/office/drawing/2014/main" val="3043401112"/>
                    </a:ext>
                  </a:extLst>
                </a:gridCol>
                <a:gridCol w="389735">
                  <a:extLst>
                    <a:ext uri="{9D8B030D-6E8A-4147-A177-3AD203B41FA5}">
                      <a16:colId xmlns:a16="http://schemas.microsoft.com/office/drawing/2014/main" val="3192312344"/>
                    </a:ext>
                  </a:extLst>
                </a:gridCol>
                <a:gridCol w="389735">
                  <a:extLst>
                    <a:ext uri="{9D8B030D-6E8A-4147-A177-3AD203B41FA5}">
                      <a16:colId xmlns:a16="http://schemas.microsoft.com/office/drawing/2014/main" val="1356305179"/>
                    </a:ext>
                  </a:extLst>
                </a:gridCol>
                <a:gridCol w="389735">
                  <a:extLst>
                    <a:ext uri="{9D8B030D-6E8A-4147-A177-3AD203B41FA5}">
                      <a16:colId xmlns:a16="http://schemas.microsoft.com/office/drawing/2014/main" val="55247323"/>
                    </a:ext>
                  </a:extLst>
                </a:gridCol>
                <a:gridCol w="389735">
                  <a:extLst>
                    <a:ext uri="{9D8B030D-6E8A-4147-A177-3AD203B41FA5}">
                      <a16:colId xmlns:a16="http://schemas.microsoft.com/office/drawing/2014/main" val="1412033995"/>
                    </a:ext>
                  </a:extLst>
                </a:gridCol>
                <a:gridCol w="389735">
                  <a:extLst>
                    <a:ext uri="{9D8B030D-6E8A-4147-A177-3AD203B41FA5}">
                      <a16:colId xmlns:a16="http://schemas.microsoft.com/office/drawing/2014/main" val="4251644518"/>
                    </a:ext>
                  </a:extLst>
                </a:gridCol>
                <a:gridCol w="389735">
                  <a:extLst>
                    <a:ext uri="{9D8B030D-6E8A-4147-A177-3AD203B41FA5}">
                      <a16:colId xmlns:a16="http://schemas.microsoft.com/office/drawing/2014/main" val="4241359343"/>
                    </a:ext>
                  </a:extLst>
                </a:gridCol>
                <a:gridCol w="389735">
                  <a:extLst>
                    <a:ext uri="{9D8B030D-6E8A-4147-A177-3AD203B41FA5}">
                      <a16:colId xmlns:a16="http://schemas.microsoft.com/office/drawing/2014/main" val="441580476"/>
                    </a:ext>
                  </a:extLst>
                </a:gridCol>
                <a:gridCol w="389735">
                  <a:extLst>
                    <a:ext uri="{9D8B030D-6E8A-4147-A177-3AD203B41FA5}">
                      <a16:colId xmlns:a16="http://schemas.microsoft.com/office/drawing/2014/main" val="2250067072"/>
                    </a:ext>
                  </a:extLst>
                </a:gridCol>
                <a:gridCol w="389735">
                  <a:extLst>
                    <a:ext uri="{9D8B030D-6E8A-4147-A177-3AD203B41FA5}">
                      <a16:colId xmlns:a16="http://schemas.microsoft.com/office/drawing/2014/main" val="3337931464"/>
                    </a:ext>
                  </a:extLst>
                </a:gridCol>
                <a:gridCol w="389735">
                  <a:extLst>
                    <a:ext uri="{9D8B030D-6E8A-4147-A177-3AD203B41FA5}">
                      <a16:colId xmlns:a16="http://schemas.microsoft.com/office/drawing/2014/main" val="142451911"/>
                    </a:ext>
                  </a:extLst>
                </a:gridCol>
                <a:gridCol w="389735">
                  <a:extLst>
                    <a:ext uri="{9D8B030D-6E8A-4147-A177-3AD203B41FA5}">
                      <a16:colId xmlns:a16="http://schemas.microsoft.com/office/drawing/2014/main" val="229160483"/>
                    </a:ext>
                  </a:extLst>
                </a:gridCol>
                <a:gridCol w="389735">
                  <a:extLst>
                    <a:ext uri="{9D8B030D-6E8A-4147-A177-3AD203B41FA5}">
                      <a16:colId xmlns:a16="http://schemas.microsoft.com/office/drawing/2014/main" val="3081014734"/>
                    </a:ext>
                  </a:extLst>
                </a:gridCol>
                <a:gridCol w="389735">
                  <a:extLst>
                    <a:ext uri="{9D8B030D-6E8A-4147-A177-3AD203B41FA5}">
                      <a16:colId xmlns:a16="http://schemas.microsoft.com/office/drawing/2014/main" val="1503979224"/>
                    </a:ext>
                  </a:extLst>
                </a:gridCol>
                <a:gridCol w="389735">
                  <a:extLst>
                    <a:ext uri="{9D8B030D-6E8A-4147-A177-3AD203B41FA5}">
                      <a16:colId xmlns:a16="http://schemas.microsoft.com/office/drawing/2014/main" val="4600089"/>
                    </a:ext>
                  </a:extLst>
                </a:gridCol>
                <a:gridCol w="389735">
                  <a:extLst>
                    <a:ext uri="{9D8B030D-6E8A-4147-A177-3AD203B41FA5}">
                      <a16:colId xmlns:a16="http://schemas.microsoft.com/office/drawing/2014/main" val="2960909038"/>
                    </a:ext>
                  </a:extLst>
                </a:gridCol>
                <a:gridCol w="389735">
                  <a:extLst>
                    <a:ext uri="{9D8B030D-6E8A-4147-A177-3AD203B41FA5}">
                      <a16:colId xmlns:a16="http://schemas.microsoft.com/office/drawing/2014/main" val="1245161207"/>
                    </a:ext>
                  </a:extLst>
                </a:gridCol>
                <a:gridCol w="389735">
                  <a:extLst>
                    <a:ext uri="{9D8B030D-6E8A-4147-A177-3AD203B41FA5}">
                      <a16:colId xmlns:a16="http://schemas.microsoft.com/office/drawing/2014/main" val="2009578072"/>
                    </a:ext>
                  </a:extLst>
                </a:gridCol>
                <a:gridCol w="389735">
                  <a:extLst>
                    <a:ext uri="{9D8B030D-6E8A-4147-A177-3AD203B41FA5}">
                      <a16:colId xmlns:a16="http://schemas.microsoft.com/office/drawing/2014/main" val="2362650467"/>
                    </a:ext>
                  </a:extLst>
                </a:gridCol>
                <a:gridCol w="389735">
                  <a:extLst>
                    <a:ext uri="{9D8B030D-6E8A-4147-A177-3AD203B41FA5}">
                      <a16:colId xmlns:a16="http://schemas.microsoft.com/office/drawing/2014/main" val="1503857198"/>
                    </a:ext>
                  </a:extLst>
                </a:gridCol>
                <a:gridCol w="389735">
                  <a:extLst>
                    <a:ext uri="{9D8B030D-6E8A-4147-A177-3AD203B41FA5}">
                      <a16:colId xmlns:a16="http://schemas.microsoft.com/office/drawing/2014/main" val="1584307573"/>
                    </a:ext>
                  </a:extLst>
                </a:gridCol>
              </a:tblGrid>
              <a:tr h="264700">
                <a:tc rowSpan="2">
                  <a:txBody>
                    <a:bodyPr/>
                    <a:lstStyle/>
                    <a:p>
                      <a:pPr algn="ctr" fontAlgn="ctr"/>
                      <a:r>
                        <a:rPr lang="en-US" sz="1400" b="1" u="none" strike="noStrike">
                          <a:effectLst/>
                        </a:rPr>
                        <a:t>BEST Construction Phase</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solidFill>
                      <a:schemeClr val="bg1">
                        <a:lumMod val="85000"/>
                      </a:schemeClr>
                    </a:solidFill>
                  </a:tcPr>
                </a:tc>
                <a:tc gridSpan="4">
                  <a:txBody>
                    <a:bodyPr/>
                    <a:lstStyle/>
                    <a:p>
                      <a:pPr algn="ctr" fontAlgn="ctr"/>
                      <a:r>
                        <a:rPr lang="en-US" altLang="zh-CN" sz="1400" b="1" u="none" strike="noStrike">
                          <a:effectLst/>
                        </a:rPr>
                        <a:t>2022</a:t>
                      </a:r>
                      <a:endParaRPr lang="en-US" altLang="zh-CN"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solidFill>
                      <a:schemeClr val="bg1">
                        <a:lumMod val="85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400" b="1" u="none" strike="noStrike">
                          <a:effectLst/>
                        </a:rPr>
                        <a:t>2023</a:t>
                      </a:r>
                      <a:endParaRPr lang="en-US" altLang="zh-CN"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solidFill>
                      <a:schemeClr val="bg1">
                        <a:lumMod val="85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400" b="1" u="none" strike="noStrike">
                          <a:effectLst/>
                        </a:rPr>
                        <a:t>2024</a:t>
                      </a:r>
                      <a:endParaRPr lang="en-US" altLang="zh-CN"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solidFill>
                      <a:schemeClr val="bg1">
                        <a:lumMod val="85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400" b="1" u="none" strike="noStrike">
                          <a:effectLst/>
                        </a:rPr>
                        <a:t>2025</a:t>
                      </a:r>
                      <a:endParaRPr lang="en-US" altLang="zh-CN"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solidFill>
                      <a:schemeClr val="bg1">
                        <a:lumMod val="85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400" b="1" u="none" strike="noStrike">
                          <a:effectLst/>
                        </a:rPr>
                        <a:t>2026</a:t>
                      </a:r>
                      <a:endParaRPr lang="en-US" altLang="zh-CN"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solidFill>
                      <a:schemeClr val="bg1">
                        <a:lumMod val="85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400" b="1" u="none" strike="noStrike">
                          <a:effectLst/>
                        </a:rPr>
                        <a:t>2027</a:t>
                      </a:r>
                      <a:endParaRPr lang="en-US" altLang="zh-CN"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solidFill>
                      <a:schemeClr val="bg1">
                        <a:lumMod val="85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050154717"/>
                  </a:ext>
                </a:extLst>
              </a:tr>
              <a:tr h="264700">
                <a:tc vMerge="1">
                  <a:txBody>
                    <a:bodyPr/>
                    <a:lstStyle/>
                    <a:p>
                      <a:endParaRPr lang="zh-CN" altLang="en-US"/>
                    </a:p>
                  </a:txBody>
                  <a:tcPr/>
                </a:tc>
                <a:tc>
                  <a:txBody>
                    <a:bodyPr/>
                    <a:lstStyle/>
                    <a:p>
                      <a:pPr algn="ctr" fontAlgn="ctr"/>
                      <a:r>
                        <a:rPr lang="en-US" sz="1400" b="1" u="none" strike="noStrike">
                          <a:effectLst/>
                        </a:rPr>
                        <a:t>1</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2</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3</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4</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1</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2</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3</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4</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1</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2</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3</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4</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1</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2</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3</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4</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1</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2</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3</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4</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1</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2</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3</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u="none" strike="noStrike">
                          <a:effectLst/>
                        </a:rPr>
                        <a:t>4</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21067488"/>
                  </a:ext>
                </a:extLst>
              </a:tr>
              <a:tr h="518592">
                <a:tc>
                  <a:txBody>
                    <a:bodyPr/>
                    <a:lstStyle/>
                    <a:p>
                      <a:pPr algn="l" fontAlgn="ctr"/>
                      <a:r>
                        <a:rPr lang="en-US" sz="1200" b="1" i="0" u="none" strike="noStrike">
                          <a:solidFill>
                            <a:srgbClr val="000000"/>
                          </a:solidFill>
                          <a:effectLst/>
                          <a:latin typeface="+mn-lt"/>
                          <a:ea typeface="宋体" panose="02010600030101010101" pitchFamily="2" charset="-122"/>
                        </a:rPr>
                        <a:t>Conceptual Design</a:t>
                      </a:r>
                    </a:p>
                  </a:txBody>
                  <a:tcPr marL="9525" marR="9525" marT="9525" marB="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85087098"/>
                  </a:ext>
                </a:extLst>
              </a:tr>
              <a:tr h="518592">
                <a:tc>
                  <a:txBody>
                    <a:bodyPr/>
                    <a:lstStyle/>
                    <a:p>
                      <a:pPr algn="l" fontAlgn="ctr"/>
                      <a:r>
                        <a:rPr lang="en-US" sz="1200" b="1" i="0" u="none" strike="noStrike">
                          <a:solidFill>
                            <a:srgbClr val="000000"/>
                          </a:solidFill>
                          <a:effectLst/>
                          <a:latin typeface="+mn-lt"/>
                          <a:ea typeface="宋体" panose="02010600030101010101" pitchFamily="2" charset="-122"/>
                        </a:rPr>
                        <a:t>Engineering Design</a:t>
                      </a:r>
                    </a:p>
                  </a:txBody>
                  <a:tcPr marL="9525" marR="9525" marT="9525" marB="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83212308"/>
                  </a:ext>
                </a:extLst>
              </a:tr>
              <a:tr h="625943">
                <a:tc>
                  <a:txBody>
                    <a:bodyPr/>
                    <a:lstStyle/>
                    <a:p>
                      <a:pPr algn="l" fontAlgn="ctr"/>
                      <a:r>
                        <a:rPr lang="en-US" altLang="zh-CN" sz="1200" b="1" i="0" u="none" strike="noStrike">
                          <a:solidFill>
                            <a:srgbClr val="000000"/>
                          </a:solidFill>
                          <a:effectLst/>
                          <a:latin typeface="+mn-lt"/>
                          <a:ea typeface="宋体" panose="02010600030101010101" pitchFamily="2" charset="-122"/>
                        </a:rPr>
                        <a:t>R&amp;D of </a:t>
                      </a:r>
                      <a:r>
                        <a:rPr lang="en-US" sz="1200" b="1" i="0" u="none" strike="noStrike">
                          <a:solidFill>
                            <a:srgbClr val="000000"/>
                          </a:solidFill>
                          <a:effectLst/>
                          <a:latin typeface="+mn-lt"/>
                          <a:ea typeface="宋体" panose="02010600030101010101" pitchFamily="2" charset="-122"/>
                        </a:rPr>
                        <a:t>Material /Components /Subsystems</a:t>
                      </a:r>
                    </a:p>
                  </a:txBody>
                  <a:tcPr marL="9525" marR="9525" marT="9525" marB="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74595482"/>
                  </a:ext>
                </a:extLst>
              </a:tr>
              <a:tr h="518592">
                <a:tc>
                  <a:txBody>
                    <a:bodyPr/>
                    <a:lstStyle/>
                    <a:p>
                      <a:pPr algn="l" fontAlgn="ctr"/>
                      <a:r>
                        <a:rPr lang="en-US" sz="1200" b="1" i="0" u="none" strike="noStrike">
                          <a:solidFill>
                            <a:srgbClr val="000000"/>
                          </a:solidFill>
                          <a:effectLst/>
                          <a:latin typeface="+mn-lt"/>
                          <a:ea typeface="宋体" panose="02010600030101010101" pitchFamily="2" charset="-122"/>
                        </a:rPr>
                        <a:t>System Fabrication &amp; Testing</a:t>
                      </a:r>
                    </a:p>
                  </a:txBody>
                  <a:tcPr marL="9525" marR="9525" marT="9525" marB="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63688021"/>
                  </a:ext>
                </a:extLst>
              </a:tr>
              <a:tr h="518592">
                <a:tc>
                  <a:txBody>
                    <a:bodyPr/>
                    <a:lstStyle/>
                    <a:p>
                      <a:pPr algn="l" fontAlgn="ctr"/>
                      <a:r>
                        <a:rPr lang="en-US" sz="1200" b="1" i="0" u="none" strike="noStrike">
                          <a:solidFill>
                            <a:srgbClr val="000000"/>
                          </a:solidFill>
                          <a:effectLst/>
                          <a:latin typeface="+mn-lt"/>
                          <a:ea typeface="宋体" panose="02010600030101010101" pitchFamily="2" charset="-122"/>
                        </a:rPr>
                        <a:t>System Assembly</a:t>
                      </a:r>
                    </a:p>
                  </a:txBody>
                  <a:tcPr marL="9525" marR="9525" marT="9525" marB="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l" fontAlgn="ct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l" fontAlgn="ctr"/>
                      <a:r>
                        <a:rPr lang="zh-CN" altLang="en-US" sz="1400" b="1" u="none" strike="noStrike">
                          <a:effectLst/>
                        </a:rPr>
                        <a:t>　</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9087513"/>
                  </a:ext>
                </a:extLst>
              </a:tr>
            </a:tbl>
          </a:graphicData>
        </a:graphic>
      </p:graphicFrame>
      <p:pic>
        <p:nvPicPr>
          <p:cNvPr id="6" name="图片 5">
            <a:extLst>
              <a:ext uri="{FF2B5EF4-FFF2-40B4-BE49-F238E27FC236}">
                <a16:creationId xmlns:a16="http://schemas.microsoft.com/office/drawing/2014/main" id="{AFB92C3A-4149-2DE1-B27C-9BD85F241625}"/>
              </a:ext>
            </a:extLst>
          </p:cNvPr>
          <p:cNvPicPr>
            <a:picLocks noChangeAspect="1"/>
          </p:cNvPicPr>
          <p:nvPr/>
        </p:nvPicPr>
        <p:blipFill>
          <a:blip r:embed="rId2"/>
          <a:stretch>
            <a:fillRect/>
          </a:stretch>
        </p:blipFill>
        <p:spPr>
          <a:xfrm>
            <a:off x="38101" y="880378"/>
            <a:ext cx="12129419" cy="1353600"/>
          </a:xfrm>
          <a:prstGeom prst="rect">
            <a:avLst/>
          </a:prstGeom>
        </p:spPr>
      </p:pic>
      <p:sp>
        <p:nvSpPr>
          <p:cNvPr id="7" name="星形: 五角 6">
            <a:extLst>
              <a:ext uri="{FF2B5EF4-FFF2-40B4-BE49-F238E27FC236}">
                <a16:creationId xmlns:a16="http://schemas.microsoft.com/office/drawing/2014/main" id="{8346AD35-4A15-AC38-7DEC-D76EDABB4F07}"/>
              </a:ext>
            </a:extLst>
          </p:cNvPr>
          <p:cNvSpPr/>
          <p:nvPr/>
        </p:nvSpPr>
        <p:spPr>
          <a:xfrm>
            <a:off x="4072379" y="2951765"/>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8" name="星形: 五角 7">
            <a:extLst>
              <a:ext uri="{FF2B5EF4-FFF2-40B4-BE49-F238E27FC236}">
                <a16:creationId xmlns:a16="http://schemas.microsoft.com/office/drawing/2014/main" id="{DF0F9B0A-E2B8-9067-406A-305F3504EE8F}"/>
              </a:ext>
            </a:extLst>
          </p:cNvPr>
          <p:cNvSpPr/>
          <p:nvPr/>
        </p:nvSpPr>
        <p:spPr>
          <a:xfrm>
            <a:off x="5629373" y="3490664"/>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E99670CE-DA28-19CD-23F0-DD8EC2CEA3CD}"/>
              </a:ext>
            </a:extLst>
          </p:cNvPr>
          <p:cNvSpPr txBox="1"/>
          <p:nvPr/>
        </p:nvSpPr>
        <p:spPr>
          <a:xfrm>
            <a:off x="4305525" y="2934874"/>
            <a:ext cx="450764" cy="276999"/>
          </a:xfrm>
          <a:prstGeom prst="rect">
            <a:avLst/>
          </a:prstGeom>
          <a:noFill/>
        </p:spPr>
        <p:txBody>
          <a:bodyPr wrap="none" rtlCol="0">
            <a:spAutoFit/>
          </a:bodyPr>
          <a:lstStyle/>
          <a:p>
            <a:r>
              <a:rPr lang="en-US" altLang="zh-CN" sz="1200" b="1" dirty="0">
                <a:solidFill>
                  <a:srgbClr val="FF0000"/>
                </a:solidFill>
              </a:rPr>
              <a:t>PDR</a:t>
            </a:r>
            <a:endParaRPr lang="zh-CN" altLang="en-US" sz="1200" b="1" dirty="0">
              <a:solidFill>
                <a:srgbClr val="FF0000"/>
              </a:solidFill>
            </a:endParaRPr>
          </a:p>
        </p:txBody>
      </p:sp>
      <p:sp>
        <p:nvSpPr>
          <p:cNvPr id="10" name="星形: 五角 9">
            <a:extLst>
              <a:ext uri="{FF2B5EF4-FFF2-40B4-BE49-F238E27FC236}">
                <a16:creationId xmlns:a16="http://schemas.microsoft.com/office/drawing/2014/main" id="{D94D5CB9-0C67-1AE5-E2C1-B4E40611744F}"/>
              </a:ext>
            </a:extLst>
          </p:cNvPr>
          <p:cNvSpPr/>
          <p:nvPr/>
        </p:nvSpPr>
        <p:spPr>
          <a:xfrm>
            <a:off x="6799868" y="3501662"/>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B0609E8-17B5-328B-F507-C95C448A54E1}"/>
              </a:ext>
            </a:extLst>
          </p:cNvPr>
          <p:cNvSpPr txBox="1"/>
          <p:nvPr/>
        </p:nvSpPr>
        <p:spPr>
          <a:xfrm rot="19500000">
            <a:off x="5700281" y="3173252"/>
            <a:ext cx="1013419" cy="276999"/>
          </a:xfrm>
          <a:prstGeom prst="rect">
            <a:avLst/>
          </a:prstGeom>
          <a:noFill/>
        </p:spPr>
        <p:txBody>
          <a:bodyPr wrap="none" rtlCol="0">
            <a:spAutoFit/>
          </a:bodyPr>
          <a:lstStyle/>
          <a:p>
            <a:r>
              <a:rPr lang="en-US" altLang="zh-CN" sz="1200" b="1">
                <a:solidFill>
                  <a:srgbClr val="FF0000"/>
                </a:solidFill>
              </a:rPr>
              <a:t>WCCB FDR</a:t>
            </a:r>
            <a:endParaRPr lang="zh-CN" altLang="en-US" sz="1200" b="1">
              <a:solidFill>
                <a:srgbClr val="FF0000"/>
              </a:solidFill>
            </a:endParaRPr>
          </a:p>
        </p:txBody>
      </p:sp>
      <p:sp>
        <p:nvSpPr>
          <p:cNvPr id="12" name="文本框 11">
            <a:extLst>
              <a:ext uri="{FF2B5EF4-FFF2-40B4-BE49-F238E27FC236}">
                <a16:creationId xmlns:a16="http://schemas.microsoft.com/office/drawing/2014/main" id="{9B4070BF-4DBB-1459-C66A-9A5AB9DA73EA}"/>
              </a:ext>
            </a:extLst>
          </p:cNvPr>
          <p:cNvSpPr txBox="1"/>
          <p:nvPr/>
        </p:nvSpPr>
        <p:spPr>
          <a:xfrm rot="19500000">
            <a:off x="6874861" y="3199599"/>
            <a:ext cx="986617" cy="276999"/>
          </a:xfrm>
          <a:prstGeom prst="rect">
            <a:avLst/>
          </a:prstGeom>
          <a:noFill/>
        </p:spPr>
        <p:txBody>
          <a:bodyPr wrap="none" rtlCol="0">
            <a:spAutoFit/>
          </a:bodyPr>
          <a:lstStyle/>
          <a:p>
            <a:r>
              <a:rPr lang="en-US" altLang="zh-CN" sz="1200" b="1">
                <a:solidFill>
                  <a:srgbClr val="FF0000"/>
                </a:solidFill>
              </a:rPr>
              <a:t>COOL FDR</a:t>
            </a:r>
            <a:endParaRPr lang="zh-CN" altLang="en-US" sz="1200" b="1">
              <a:solidFill>
                <a:srgbClr val="FF0000"/>
              </a:solidFill>
            </a:endParaRPr>
          </a:p>
        </p:txBody>
      </p:sp>
      <p:sp>
        <p:nvSpPr>
          <p:cNvPr id="13" name="Rectangle 1733">
            <a:extLst>
              <a:ext uri="{FF2B5EF4-FFF2-40B4-BE49-F238E27FC236}">
                <a16:creationId xmlns:a16="http://schemas.microsoft.com/office/drawing/2014/main" id="{6C5390B8-BC5B-AF56-B45B-DF1BB97A90B0}"/>
              </a:ext>
            </a:extLst>
          </p:cNvPr>
          <p:cNvSpPr>
            <a:spLocks noChangeArrowheads="1"/>
          </p:cNvSpPr>
          <p:nvPr/>
        </p:nvSpPr>
        <p:spPr bwMode="auto">
          <a:xfrm rot="19500000">
            <a:off x="7505415" y="3654612"/>
            <a:ext cx="1278495" cy="26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7751" tIns="38876" rIns="77751" bIns="38876">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zh-CN" sz="1200" b="1" dirty="0" err="1">
                <a:solidFill>
                  <a:srgbClr val="FF0000"/>
                </a:solidFill>
                <a:latin typeface="+mn-lt"/>
              </a:rPr>
              <a:t>SiC</a:t>
            </a:r>
            <a:r>
              <a:rPr lang="en-US" altLang="zh-CN" sz="1200" b="1" baseline="-25000" dirty="0" err="1">
                <a:solidFill>
                  <a:srgbClr val="FF0000"/>
                </a:solidFill>
                <a:latin typeface="+mn-lt"/>
              </a:rPr>
              <a:t>f</a:t>
            </a:r>
            <a:r>
              <a:rPr lang="en-US" altLang="zh-CN" sz="1200" b="1">
                <a:solidFill>
                  <a:srgbClr val="FF0000"/>
                </a:solidFill>
                <a:latin typeface="+mn-lt"/>
              </a:rPr>
              <a:t>/SiC FCI</a:t>
            </a:r>
            <a:endParaRPr lang="zh-CN" altLang="en-US" sz="1200" b="1" dirty="0">
              <a:solidFill>
                <a:srgbClr val="FF0000"/>
              </a:solidFill>
              <a:latin typeface="+mn-lt"/>
            </a:endParaRPr>
          </a:p>
        </p:txBody>
      </p:sp>
      <p:sp>
        <p:nvSpPr>
          <p:cNvPr id="14" name="Rectangle 1733">
            <a:extLst>
              <a:ext uri="{FF2B5EF4-FFF2-40B4-BE49-F238E27FC236}">
                <a16:creationId xmlns:a16="http://schemas.microsoft.com/office/drawing/2014/main" id="{16A659EE-6D28-7188-6DB6-CDB75A089700}"/>
              </a:ext>
            </a:extLst>
          </p:cNvPr>
          <p:cNvSpPr>
            <a:spLocks noChangeArrowheads="1"/>
          </p:cNvSpPr>
          <p:nvPr/>
        </p:nvSpPr>
        <p:spPr bwMode="auto">
          <a:xfrm rot="19500000">
            <a:off x="7676642" y="3789705"/>
            <a:ext cx="1278495" cy="26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7751" tIns="38876" rIns="77751" bIns="38876">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zh-CN" sz="1200" b="1">
                <a:solidFill>
                  <a:srgbClr val="FF0000"/>
                </a:solidFill>
                <a:latin typeface="+mn-lt"/>
              </a:rPr>
              <a:t>Be</a:t>
            </a:r>
            <a:r>
              <a:rPr lang="en-US" altLang="zh-CN" sz="1200" b="1" baseline="-25000">
                <a:solidFill>
                  <a:srgbClr val="FF0000"/>
                </a:solidFill>
                <a:latin typeface="+mn-lt"/>
              </a:rPr>
              <a:t>12</a:t>
            </a:r>
            <a:r>
              <a:rPr lang="en-US" altLang="zh-CN" sz="1200" b="1">
                <a:solidFill>
                  <a:srgbClr val="FF0000"/>
                </a:solidFill>
                <a:latin typeface="+mn-lt"/>
              </a:rPr>
              <a:t>Ti</a:t>
            </a:r>
            <a:endParaRPr lang="zh-CN" altLang="en-US" sz="1200" b="1" dirty="0">
              <a:solidFill>
                <a:srgbClr val="FF0000"/>
              </a:solidFill>
              <a:latin typeface="+mn-lt"/>
            </a:endParaRPr>
          </a:p>
        </p:txBody>
      </p:sp>
      <p:sp>
        <p:nvSpPr>
          <p:cNvPr id="15" name="星形: 五角 14">
            <a:extLst>
              <a:ext uri="{FF2B5EF4-FFF2-40B4-BE49-F238E27FC236}">
                <a16:creationId xmlns:a16="http://schemas.microsoft.com/office/drawing/2014/main" id="{64DC5420-2001-4468-A2FC-5349393BFA9B}"/>
              </a:ext>
            </a:extLst>
          </p:cNvPr>
          <p:cNvSpPr/>
          <p:nvPr/>
        </p:nvSpPr>
        <p:spPr>
          <a:xfrm>
            <a:off x="7624746" y="4033754"/>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16" name="星形: 五角 15">
            <a:extLst>
              <a:ext uri="{FF2B5EF4-FFF2-40B4-BE49-F238E27FC236}">
                <a16:creationId xmlns:a16="http://schemas.microsoft.com/office/drawing/2014/main" id="{A5053062-25CC-F140-03F9-3158AF2D5E6E}"/>
              </a:ext>
            </a:extLst>
          </p:cNvPr>
          <p:cNvSpPr/>
          <p:nvPr/>
        </p:nvSpPr>
        <p:spPr>
          <a:xfrm>
            <a:off x="8293264" y="4033754"/>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17" name="Rectangle 1733">
            <a:extLst>
              <a:ext uri="{FF2B5EF4-FFF2-40B4-BE49-F238E27FC236}">
                <a16:creationId xmlns:a16="http://schemas.microsoft.com/office/drawing/2014/main" id="{38B38D0A-94BC-2698-52FC-667C6DD40306}"/>
              </a:ext>
            </a:extLst>
          </p:cNvPr>
          <p:cNvSpPr>
            <a:spLocks noChangeArrowheads="1"/>
          </p:cNvSpPr>
          <p:nvPr/>
        </p:nvSpPr>
        <p:spPr bwMode="auto">
          <a:xfrm rot="19500000">
            <a:off x="8101210" y="3747267"/>
            <a:ext cx="1278495" cy="26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7751" tIns="38876" rIns="77751" bIns="38876">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zh-CN" sz="1200" b="1">
                <a:solidFill>
                  <a:srgbClr val="FF0000"/>
                </a:solidFill>
                <a:latin typeface="+mn-lt"/>
              </a:rPr>
              <a:t>TES/TAS</a:t>
            </a:r>
            <a:endParaRPr lang="zh-CN" altLang="en-US" sz="1200" b="1" dirty="0">
              <a:solidFill>
                <a:srgbClr val="FF0000"/>
              </a:solidFill>
              <a:latin typeface="+mn-lt"/>
            </a:endParaRPr>
          </a:p>
        </p:txBody>
      </p:sp>
      <p:sp>
        <p:nvSpPr>
          <p:cNvPr id="18" name="星形: 五角 17">
            <a:extLst>
              <a:ext uri="{FF2B5EF4-FFF2-40B4-BE49-F238E27FC236}">
                <a16:creationId xmlns:a16="http://schemas.microsoft.com/office/drawing/2014/main" id="{26A48F36-56E9-8361-6BFC-6DDBE8CCA3BF}"/>
              </a:ext>
            </a:extLst>
          </p:cNvPr>
          <p:cNvSpPr/>
          <p:nvPr/>
        </p:nvSpPr>
        <p:spPr>
          <a:xfrm>
            <a:off x="7954915" y="4033754"/>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19" name="星形: 五角 18">
            <a:extLst>
              <a:ext uri="{FF2B5EF4-FFF2-40B4-BE49-F238E27FC236}">
                <a16:creationId xmlns:a16="http://schemas.microsoft.com/office/drawing/2014/main" id="{40FB0D56-794A-CA77-7275-C9AF9E41792A}"/>
              </a:ext>
            </a:extLst>
          </p:cNvPr>
          <p:cNvSpPr/>
          <p:nvPr/>
        </p:nvSpPr>
        <p:spPr>
          <a:xfrm>
            <a:off x="8753963" y="4034538"/>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20" name="星形: 五角 19">
            <a:extLst>
              <a:ext uri="{FF2B5EF4-FFF2-40B4-BE49-F238E27FC236}">
                <a16:creationId xmlns:a16="http://schemas.microsoft.com/office/drawing/2014/main" id="{D323EE6E-F03D-5C29-5B55-445CB82DD812}"/>
              </a:ext>
            </a:extLst>
          </p:cNvPr>
          <p:cNvSpPr/>
          <p:nvPr/>
        </p:nvSpPr>
        <p:spPr>
          <a:xfrm>
            <a:off x="9142037" y="4034538"/>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21" name="Rectangle 1733">
            <a:extLst>
              <a:ext uri="{FF2B5EF4-FFF2-40B4-BE49-F238E27FC236}">
                <a16:creationId xmlns:a16="http://schemas.microsoft.com/office/drawing/2014/main" id="{361EA4BF-CB81-B122-7975-A8760EA915CB}"/>
              </a:ext>
            </a:extLst>
          </p:cNvPr>
          <p:cNvSpPr>
            <a:spLocks noChangeArrowheads="1"/>
          </p:cNvSpPr>
          <p:nvPr/>
        </p:nvSpPr>
        <p:spPr bwMode="auto">
          <a:xfrm rot="19500000">
            <a:off x="8435834" y="3824286"/>
            <a:ext cx="1278495" cy="26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7751" tIns="38876" rIns="77751" bIns="38876">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zh-CN" sz="1200" b="1">
                <a:solidFill>
                  <a:srgbClr val="FF0000"/>
                </a:solidFill>
                <a:latin typeface="+mn-lt"/>
              </a:rPr>
              <a:t>NMS</a:t>
            </a:r>
            <a:endParaRPr lang="zh-CN" altLang="en-US" sz="1200" b="1" dirty="0">
              <a:solidFill>
                <a:srgbClr val="FF0000"/>
              </a:solidFill>
              <a:latin typeface="+mn-lt"/>
            </a:endParaRPr>
          </a:p>
        </p:txBody>
      </p:sp>
      <p:sp>
        <p:nvSpPr>
          <p:cNvPr id="22" name="Rectangle 1733">
            <a:extLst>
              <a:ext uri="{FF2B5EF4-FFF2-40B4-BE49-F238E27FC236}">
                <a16:creationId xmlns:a16="http://schemas.microsoft.com/office/drawing/2014/main" id="{E86C74EC-6286-E941-C6A8-6DE8B091F92F}"/>
              </a:ext>
            </a:extLst>
          </p:cNvPr>
          <p:cNvSpPr>
            <a:spLocks noChangeArrowheads="1"/>
          </p:cNvSpPr>
          <p:nvPr/>
        </p:nvSpPr>
        <p:spPr bwMode="auto">
          <a:xfrm rot="19500000">
            <a:off x="9047558" y="3588157"/>
            <a:ext cx="1450145" cy="26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7751" tIns="38876" rIns="77751" bIns="38876">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zh-CN" sz="1200" b="1">
                <a:solidFill>
                  <a:srgbClr val="FF0000"/>
                </a:solidFill>
                <a:latin typeface="+mn-lt"/>
              </a:rPr>
              <a:t>Li</a:t>
            </a:r>
            <a:r>
              <a:rPr lang="en-US" altLang="zh-CN" sz="1200" b="1" baseline="-25000">
                <a:solidFill>
                  <a:srgbClr val="FF0000"/>
                </a:solidFill>
                <a:latin typeface="+mn-lt"/>
              </a:rPr>
              <a:t>17</a:t>
            </a:r>
            <a:r>
              <a:rPr lang="en-US" altLang="zh-CN" sz="1200" b="1">
                <a:solidFill>
                  <a:srgbClr val="FF0000"/>
                </a:solidFill>
                <a:latin typeface="+mn-lt"/>
              </a:rPr>
              <a:t>Pb</a:t>
            </a:r>
            <a:r>
              <a:rPr lang="en-US" altLang="zh-CN" sz="1200" b="1" baseline="-25000">
                <a:solidFill>
                  <a:srgbClr val="FF0000"/>
                </a:solidFill>
                <a:latin typeface="+mn-lt"/>
              </a:rPr>
              <a:t>83</a:t>
            </a:r>
            <a:r>
              <a:rPr lang="en-US" altLang="zh-CN" sz="1200" b="1">
                <a:solidFill>
                  <a:srgbClr val="FF0000"/>
                </a:solidFill>
                <a:latin typeface="+mn-lt"/>
              </a:rPr>
              <a:t>/Li</a:t>
            </a:r>
            <a:r>
              <a:rPr lang="en-US" altLang="zh-CN" sz="1200" b="1" baseline="-25000">
                <a:solidFill>
                  <a:srgbClr val="FF0000"/>
                </a:solidFill>
                <a:latin typeface="+mn-lt"/>
              </a:rPr>
              <a:t>2</a:t>
            </a:r>
            <a:r>
              <a:rPr lang="en-US" altLang="zh-CN" sz="1200" b="1">
                <a:solidFill>
                  <a:srgbClr val="FF0000"/>
                </a:solidFill>
                <a:latin typeface="+mn-lt"/>
              </a:rPr>
              <a:t>TiO</a:t>
            </a:r>
            <a:r>
              <a:rPr lang="en-US" altLang="zh-CN" sz="1200" b="1" baseline="-25000">
                <a:solidFill>
                  <a:srgbClr val="FF0000"/>
                </a:solidFill>
                <a:latin typeface="+mn-lt"/>
              </a:rPr>
              <a:t>3</a:t>
            </a:r>
            <a:endParaRPr lang="zh-CN" altLang="en-US" sz="1200" b="1" baseline="-25000" dirty="0">
              <a:solidFill>
                <a:srgbClr val="FF0000"/>
              </a:solidFill>
              <a:latin typeface="+mn-lt"/>
            </a:endParaRPr>
          </a:p>
        </p:txBody>
      </p:sp>
      <p:sp>
        <p:nvSpPr>
          <p:cNvPr id="23" name="星形: 五角 22">
            <a:extLst>
              <a:ext uri="{FF2B5EF4-FFF2-40B4-BE49-F238E27FC236}">
                <a16:creationId xmlns:a16="http://schemas.microsoft.com/office/drawing/2014/main" id="{FD44974E-5241-86A9-41BA-10CDFDAC1ED1}"/>
              </a:ext>
            </a:extLst>
          </p:cNvPr>
          <p:cNvSpPr/>
          <p:nvPr/>
        </p:nvSpPr>
        <p:spPr>
          <a:xfrm>
            <a:off x="8425247" y="4619822"/>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24" name="Rectangle 1733">
            <a:extLst>
              <a:ext uri="{FF2B5EF4-FFF2-40B4-BE49-F238E27FC236}">
                <a16:creationId xmlns:a16="http://schemas.microsoft.com/office/drawing/2014/main" id="{A119D75D-AB09-0E1B-4143-D52481A798F2}"/>
              </a:ext>
            </a:extLst>
          </p:cNvPr>
          <p:cNvSpPr>
            <a:spLocks noChangeArrowheads="1"/>
          </p:cNvSpPr>
          <p:nvPr/>
        </p:nvSpPr>
        <p:spPr bwMode="auto">
          <a:xfrm rot="19500000">
            <a:off x="8092764" y="4420485"/>
            <a:ext cx="1278495" cy="26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7751" tIns="38876" rIns="77751" bIns="38876">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zh-CN" sz="1200" b="1">
                <a:solidFill>
                  <a:srgbClr val="FF0000"/>
                </a:solidFill>
                <a:latin typeface="+mn-lt"/>
              </a:rPr>
              <a:t>WCS</a:t>
            </a:r>
            <a:endParaRPr lang="zh-CN" altLang="en-US" sz="1200" b="1" dirty="0">
              <a:solidFill>
                <a:srgbClr val="FF0000"/>
              </a:solidFill>
              <a:latin typeface="+mn-lt"/>
            </a:endParaRPr>
          </a:p>
        </p:txBody>
      </p:sp>
      <p:sp>
        <p:nvSpPr>
          <p:cNvPr id="25" name="星形: 五角 24">
            <a:extLst>
              <a:ext uri="{FF2B5EF4-FFF2-40B4-BE49-F238E27FC236}">
                <a16:creationId xmlns:a16="http://schemas.microsoft.com/office/drawing/2014/main" id="{397F81A1-A8C6-9467-8699-0B8704D5ACD6}"/>
              </a:ext>
            </a:extLst>
          </p:cNvPr>
          <p:cNvSpPr/>
          <p:nvPr/>
        </p:nvSpPr>
        <p:spPr>
          <a:xfrm>
            <a:off x="9139796" y="4618234"/>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26" name="星形: 五角 25">
            <a:extLst>
              <a:ext uri="{FF2B5EF4-FFF2-40B4-BE49-F238E27FC236}">
                <a16:creationId xmlns:a16="http://schemas.microsoft.com/office/drawing/2014/main" id="{D7EC7058-3C7E-2D9B-3146-C30CF9CE7CFB}"/>
              </a:ext>
            </a:extLst>
          </p:cNvPr>
          <p:cNvSpPr/>
          <p:nvPr/>
        </p:nvSpPr>
        <p:spPr>
          <a:xfrm>
            <a:off x="8750321" y="4618470"/>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27" name="Rectangle 1733">
            <a:extLst>
              <a:ext uri="{FF2B5EF4-FFF2-40B4-BE49-F238E27FC236}">
                <a16:creationId xmlns:a16="http://schemas.microsoft.com/office/drawing/2014/main" id="{F126A5C9-6C34-EC91-9C8F-A40972C958D8}"/>
              </a:ext>
            </a:extLst>
          </p:cNvPr>
          <p:cNvSpPr>
            <a:spLocks noChangeArrowheads="1"/>
          </p:cNvSpPr>
          <p:nvPr/>
        </p:nvSpPr>
        <p:spPr bwMode="auto">
          <a:xfrm rot="19500000">
            <a:off x="8644933" y="4260224"/>
            <a:ext cx="1278495" cy="26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7751" tIns="38876" rIns="77751" bIns="38876">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zh-CN" sz="1200" b="1">
                <a:solidFill>
                  <a:srgbClr val="FF0000"/>
                </a:solidFill>
                <a:latin typeface="+mn-lt"/>
              </a:rPr>
              <a:t>S-CO</a:t>
            </a:r>
            <a:r>
              <a:rPr lang="en-US" altLang="zh-CN" sz="1200" b="1" baseline="-25000">
                <a:solidFill>
                  <a:srgbClr val="FF0000"/>
                </a:solidFill>
                <a:latin typeface="+mn-lt"/>
              </a:rPr>
              <a:t>2</a:t>
            </a:r>
            <a:r>
              <a:rPr lang="en-US" altLang="zh-CN" sz="1200" b="1">
                <a:solidFill>
                  <a:srgbClr val="FF0000"/>
                </a:solidFill>
                <a:latin typeface="+mn-lt"/>
              </a:rPr>
              <a:t> loop</a:t>
            </a:r>
            <a:endParaRPr lang="zh-CN" altLang="en-US" sz="1200" b="1" dirty="0">
              <a:solidFill>
                <a:srgbClr val="FF0000"/>
              </a:solidFill>
              <a:latin typeface="+mn-lt"/>
            </a:endParaRPr>
          </a:p>
        </p:txBody>
      </p:sp>
      <p:sp>
        <p:nvSpPr>
          <p:cNvPr id="28" name="Rectangle 1733">
            <a:extLst>
              <a:ext uri="{FF2B5EF4-FFF2-40B4-BE49-F238E27FC236}">
                <a16:creationId xmlns:a16="http://schemas.microsoft.com/office/drawing/2014/main" id="{658BF9DD-98C2-5122-0F66-0AFAA690ABAC}"/>
              </a:ext>
            </a:extLst>
          </p:cNvPr>
          <p:cNvSpPr>
            <a:spLocks noChangeArrowheads="1"/>
          </p:cNvSpPr>
          <p:nvPr/>
        </p:nvSpPr>
        <p:spPr bwMode="auto">
          <a:xfrm rot="19500000">
            <a:off x="8990577" y="4314369"/>
            <a:ext cx="1278495" cy="26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7751" tIns="38876" rIns="77751" bIns="38876">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zh-CN" sz="1200" b="1">
                <a:solidFill>
                  <a:srgbClr val="FF0000"/>
                </a:solidFill>
                <a:latin typeface="+mn-lt"/>
              </a:rPr>
              <a:t>PbLi loop</a:t>
            </a:r>
            <a:endParaRPr lang="zh-CN" altLang="en-US" sz="1200" b="1" dirty="0">
              <a:solidFill>
                <a:srgbClr val="FF0000"/>
              </a:solidFill>
              <a:latin typeface="+mn-lt"/>
            </a:endParaRPr>
          </a:p>
        </p:txBody>
      </p:sp>
      <p:sp>
        <p:nvSpPr>
          <p:cNvPr id="29" name="星形: 五角 28">
            <a:extLst>
              <a:ext uri="{FF2B5EF4-FFF2-40B4-BE49-F238E27FC236}">
                <a16:creationId xmlns:a16="http://schemas.microsoft.com/office/drawing/2014/main" id="{E5E6BEA2-1343-DF93-21A2-687054E89B11}"/>
              </a:ext>
            </a:extLst>
          </p:cNvPr>
          <p:cNvSpPr/>
          <p:nvPr/>
        </p:nvSpPr>
        <p:spPr>
          <a:xfrm>
            <a:off x="9934885" y="4618234"/>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30" name="星形: 五角 29">
            <a:extLst>
              <a:ext uri="{FF2B5EF4-FFF2-40B4-BE49-F238E27FC236}">
                <a16:creationId xmlns:a16="http://schemas.microsoft.com/office/drawing/2014/main" id="{94E1528F-1ED3-3FD0-863C-62303E1C48A5}"/>
              </a:ext>
            </a:extLst>
          </p:cNvPr>
          <p:cNvSpPr/>
          <p:nvPr/>
        </p:nvSpPr>
        <p:spPr>
          <a:xfrm>
            <a:off x="10310291" y="4618234"/>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31" name="Rectangle 1733">
            <a:extLst>
              <a:ext uri="{FF2B5EF4-FFF2-40B4-BE49-F238E27FC236}">
                <a16:creationId xmlns:a16="http://schemas.microsoft.com/office/drawing/2014/main" id="{1A978F1C-A360-44AE-5214-EE86AC075D25}"/>
              </a:ext>
            </a:extLst>
          </p:cNvPr>
          <p:cNvSpPr>
            <a:spLocks noChangeArrowheads="1"/>
          </p:cNvSpPr>
          <p:nvPr/>
        </p:nvSpPr>
        <p:spPr bwMode="auto">
          <a:xfrm rot="19500000">
            <a:off x="9714407" y="4314369"/>
            <a:ext cx="1278495" cy="26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7751" tIns="38876" rIns="77751" bIns="38876">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zh-CN" sz="1200" b="1">
                <a:solidFill>
                  <a:srgbClr val="FF0000"/>
                </a:solidFill>
                <a:latin typeface="+mn-lt"/>
              </a:rPr>
              <a:t>TES/TAS</a:t>
            </a:r>
            <a:endParaRPr lang="zh-CN" altLang="en-US" sz="1200" b="1" dirty="0">
              <a:solidFill>
                <a:srgbClr val="FF0000"/>
              </a:solidFill>
              <a:latin typeface="+mn-lt"/>
            </a:endParaRPr>
          </a:p>
        </p:txBody>
      </p:sp>
      <p:sp>
        <p:nvSpPr>
          <p:cNvPr id="32" name="Rectangle 1733">
            <a:extLst>
              <a:ext uri="{FF2B5EF4-FFF2-40B4-BE49-F238E27FC236}">
                <a16:creationId xmlns:a16="http://schemas.microsoft.com/office/drawing/2014/main" id="{A561410F-B758-1F7E-4B13-1CA17D602CED}"/>
              </a:ext>
            </a:extLst>
          </p:cNvPr>
          <p:cNvSpPr>
            <a:spLocks noChangeArrowheads="1"/>
          </p:cNvSpPr>
          <p:nvPr/>
        </p:nvSpPr>
        <p:spPr bwMode="auto">
          <a:xfrm rot="19500000">
            <a:off x="9994286" y="4374735"/>
            <a:ext cx="1278495" cy="26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7751" tIns="38876" rIns="77751" bIns="38876">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zh-CN" sz="1200" b="1">
                <a:solidFill>
                  <a:srgbClr val="FF0000"/>
                </a:solidFill>
                <a:latin typeface="+mn-lt"/>
              </a:rPr>
              <a:t>NMS</a:t>
            </a:r>
            <a:endParaRPr lang="zh-CN" altLang="en-US" sz="1200" b="1" dirty="0">
              <a:solidFill>
                <a:srgbClr val="FF0000"/>
              </a:solidFill>
              <a:latin typeface="+mn-lt"/>
            </a:endParaRPr>
          </a:p>
        </p:txBody>
      </p:sp>
      <p:sp>
        <p:nvSpPr>
          <p:cNvPr id="33" name="星形: 五角 32">
            <a:extLst>
              <a:ext uri="{FF2B5EF4-FFF2-40B4-BE49-F238E27FC236}">
                <a16:creationId xmlns:a16="http://schemas.microsoft.com/office/drawing/2014/main" id="{A77ADD43-0802-6169-9517-55AEA6C92E15}"/>
              </a:ext>
            </a:extLst>
          </p:cNvPr>
          <p:cNvSpPr/>
          <p:nvPr/>
        </p:nvSpPr>
        <p:spPr>
          <a:xfrm>
            <a:off x="11086237" y="4627979"/>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34" name="Rectangle 1733">
            <a:extLst>
              <a:ext uri="{FF2B5EF4-FFF2-40B4-BE49-F238E27FC236}">
                <a16:creationId xmlns:a16="http://schemas.microsoft.com/office/drawing/2014/main" id="{374A5361-B699-15B1-5905-6FD050331634}"/>
              </a:ext>
            </a:extLst>
          </p:cNvPr>
          <p:cNvSpPr>
            <a:spLocks noChangeArrowheads="1"/>
          </p:cNvSpPr>
          <p:nvPr/>
        </p:nvSpPr>
        <p:spPr bwMode="auto">
          <a:xfrm rot="19500000">
            <a:off x="10833124" y="4336471"/>
            <a:ext cx="1278495" cy="26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7751" tIns="38876" rIns="77751" bIns="38876">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zh-CN" sz="1200" b="1">
                <a:solidFill>
                  <a:srgbClr val="FF0000"/>
                </a:solidFill>
                <a:latin typeface="+mn-lt"/>
              </a:rPr>
              <a:t>TBM/PP</a:t>
            </a:r>
            <a:endParaRPr lang="zh-CN" altLang="en-US" sz="1200" b="1" dirty="0">
              <a:solidFill>
                <a:srgbClr val="FF0000"/>
              </a:solidFill>
              <a:latin typeface="+mn-lt"/>
            </a:endParaRPr>
          </a:p>
        </p:txBody>
      </p:sp>
      <p:sp>
        <p:nvSpPr>
          <p:cNvPr id="35" name="星形: 五角 34">
            <a:extLst>
              <a:ext uri="{FF2B5EF4-FFF2-40B4-BE49-F238E27FC236}">
                <a16:creationId xmlns:a16="http://schemas.microsoft.com/office/drawing/2014/main" id="{0831FA97-CC14-D046-2E74-3218FA497D07}"/>
              </a:ext>
            </a:extLst>
          </p:cNvPr>
          <p:cNvSpPr/>
          <p:nvPr/>
        </p:nvSpPr>
        <p:spPr>
          <a:xfrm>
            <a:off x="11469600" y="5114034"/>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36" name="Rectangle 1733">
            <a:extLst>
              <a:ext uri="{FF2B5EF4-FFF2-40B4-BE49-F238E27FC236}">
                <a16:creationId xmlns:a16="http://schemas.microsoft.com/office/drawing/2014/main" id="{B801D4D5-16AF-3C97-A3DB-B73B1A7688AD}"/>
              </a:ext>
            </a:extLst>
          </p:cNvPr>
          <p:cNvSpPr>
            <a:spLocks noChangeArrowheads="1"/>
          </p:cNvSpPr>
          <p:nvPr/>
        </p:nvSpPr>
        <p:spPr bwMode="auto">
          <a:xfrm>
            <a:off x="10380898" y="5248272"/>
            <a:ext cx="1800701" cy="26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7751" tIns="38876" rIns="77751" bIns="38876">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zh-CN" sz="1200" b="1">
                <a:solidFill>
                  <a:srgbClr val="FF0000"/>
                </a:solidFill>
                <a:latin typeface="+mn-lt"/>
              </a:rPr>
              <a:t>Integrated Assembly</a:t>
            </a:r>
            <a:endParaRPr lang="zh-CN" altLang="en-US" sz="1200" b="1" dirty="0">
              <a:solidFill>
                <a:srgbClr val="FF0000"/>
              </a:solidFill>
              <a:latin typeface="+mn-lt"/>
            </a:endParaRPr>
          </a:p>
        </p:txBody>
      </p:sp>
      <p:sp>
        <p:nvSpPr>
          <p:cNvPr id="37" name="文本框 36">
            <a:extLst>
              <a:ext uri="{FF2B5EF4-FFF2-40B4-BE49-F238E27FC236}">
                <a16:creationId xmlns:a16="http://schemas.microsoft.com/office/drawing/2014/main" id="{23FDA465-1280-A9E3-1816-BBFE00D3B0F1}"/>
              </a:ext>
            </a:extLst>
          </p:cNvPr>
          <p:cNvSpPr txBox="1"/>
          <p:nvPr/>
        </p:nvSpPr>
        <p:spPr>
          <a:xfrm>
            <a:off x="9629824" y="1031433"/>
            <a:ext cx="2547300" cy="276999"/>
          </a:xfrm>
          <a:prstGeom prst="rect">
            <a:avLst/>
          </a:prstGeom>
          <a:noFill/>
        </p:spPr>
        <p:txBody>
          <a:bodyPr wrap="none" rtlCol="0">
            <a:spAutoFit/>
          </a:bodyPr>
          <a:lstStyle/>
          <a:p>
            <a:r>
              <a:rPr lang="en-US" altLang="zh-CN" sz="1200" i="1">
                <a:solidFill>
                  <a:srgbClr val="0070C0"/>
                </a:solidFill>
              </a:rPr>
              <a:t>by Guosheng Xu,</a:t>
            </a:r>
            <a:r>
              <a:rPr lang="zh-CN" altLang="en-US" sz="1200" i="1">
                <a:solidFill>
                  <a:srgbClr val="0070C0"/>
                </a:solidFill>
              </a:rPr>
              <a:t> </a:t>
            </a:r>
            <a:r>
              <a:rPr lang="en-US" altLang="zh-CN" sz="1200" i="1">
                <a:solidFill>
                  <a:srgbClr val="0070C0"/>
                </a:solidFill>
              </a:rPr>
              <a:t>BEST PAC 2023</a:t>
            </a:r>
            <a:endParaRPr lang="zh-CN" altLang="en-US" sz="1200" i="1">
              <a:solidFill>
                <a:srgbClr val="0070C0"/>
              </a:solidFill>
            </a:endParaRPr>
          </a:p>
        </p:txBody>
      </p:sp>
      <p:sp>
        <p:nvSpPr>
          <p:cNvPr id="38" name="星形: 五角 37">
            <a:extLst>
              <a:ext uri="{FF2B5EF4-FFF2-40B4-BE49-F238E27FC236}">
                <a16:creationId xmlns:a16="http://schemas.microsoft.com/office/drawing/2014/main" id="{5F393465-9EE9-50FB-EBDC-05514C237170}"/>
              </a:ext>
            </a:extLst>
          </p:cNvPr>
          <p:cNvSpPr/>
          <p:nvPr/>
        </p:nvSpPr>
        <p:spPr>
          <a:xfrm>
            <a:off x="7192683" y="4044751"/>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39" name="Rectangle 1733">
            <a:extLst>
              <a:ext uri="{FF2B5EF4-FFF2-40B4-BE49-F238E27FC236}">
                <a16:creationId xmlns:a16="http://schemas.microsoft.com/office/drawing/2014/main" id="{DFB57398-3313-8477-C955-F9AB7CEC1CA2}"/>
              </a:ext>
            </a:extLst>
          </p:cNvPr>
          <p:cNvSpPr>
            <a:spLocks noChangeArrowheads="1"/>
          </p:cNvSpPr>
          <p:nvPr/>
        </p:nvSpPr>
        <p:spPr bwMode="auto">
          <a:xfrm rot="19500000">
            <a:off x="7107152" y="3629788"/>
            <a:ext cx="1278495" cy="26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7751" tIns="38876" rIns="77751" bIns="38876">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zh-CN" sz="1200" b="1">
                <a:solidFill>
                  <a:srgbClr val="FF0000"/>
                </a:solidFill>
                <a:latin typeface="+mn-lt"/>
              </a:rPr>
              <a:t>TBM mockup</a:t>
            </a:r>
            <a:endParaRPr lang="zh-CN" altLang="en-US" sz="1200" b="1" dirty="0">
              <a:solidFill>
                <a:srgbClr val="FF0000"/>
              </a:solidFill>
              <a:latin typeface="+mn-lt"/>
            </a:endParaRPr>
          </a:p>
        </p:txBody>
      </p:sp>
      <p:sp>
        <p:nvSpPr>
          <p:cNvPr id="3" name="文本框 2">
            <a:extLst>
              <a:ext uri="{FF2B5EF4-FFF2-40B4-BE49-F238E27FC236}">
                <a16:creationId xmlns:a16="http://schemas.microsoft.com/office/drawing/2014/main" id="{6A445798-A3A3-E14F-76EC-B1E21B39E19B}"/>
              </a:ext>
            </a:extLst>
          </p:cNvPr>
          <p:cNvSpPr txBox="1"/>
          <p:nvPr/>
        </p:nvSpPr>
        <p:spPr>
          <a:xfrm>
            <a:off x="191386" y="5608290"/>
            <a:ext cx="3793283" cy="369332"/>
          </a:xfrm>
          <a:prstGeom prst="rect">
            <a:avLst/>
          </a:prstGeom>
          <a:noFill/>
        </p:spPr>
        <p:txBody>
          <a:bodyPr wrap="none" rtlCol="0">
            <a:spAutoFit/>
          </a:bodyPr>
          <a:lstStyle/>
          <a:p>
            <a:r>
              <a:rPr lang="en-US" altLang="zh-CN" dirty="0"/>
              <a:t>*Both WCCB/COOL TBM plan included</a:t>
            </a:r>
            <a:endParaRPr lang="zh-CN" altLang="en-US" dirty="0"/>
          </a:p>
        </p:txBody>
      </p:sp>
    </p:spTree>
    <p:extLst>
      <p:ext uri="{BB962C8B-B14F-4D97-AF65-F5344CB8AC3E}">
        <p14:creationId xmlns:p14="http://schemas.microsoft.com/office/powerpoint/2010/main" val="1799456783"/>
      </p:ext>
    </p:extLst>
  </p:cSld>
  <p:clrMapOvr>
    <a:masterClrMapping/>
  </p:clrMapOvr>
  <mc:AlternateContent xmlns:mc="http://schemas.openxmlformats.org/markup-compatibility/2006" xmlns:p14="http://schemas.microsoft.com/office/powerpoint/2010/main">
    <mc:Choice Requires="p14">
      <p:transition spd="slow" p14:dur="2000" advTm="59585"/>
    </mc:Choice>
    <mc:Fallback xmlns="">
      <p:transition spd="slow" advTm="5958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5C2F4C-AE69-4765-9DA6-C188CECCADB2}"/>
              </a:ext>
            </a:extLst>
          </p:cNvPr>
          <p:cNvSpPr>
            <a:spLocks noGrp="1"/>
          </p:cNvSpPr>
          <p:nvPr>
            <p:ph type="title"/>
          </p:nvPr>
        </p:nvSpPr>
        <p:spPr>
          <a:xfrm>
            <a:off x="890072" y="0"/>
            <a:ext cx="11301928" cy="677334"/>
          </a:xfrm>
        </p:spPr>
        <p:txBody>
          <a:bodyPr>
            <a:noAutofit/>
          </a:bodyPr>
          <a:lstStyle/>
          <a:p>
            <a:pPr>
              <a:lnSpc>
                <a:spcPct val="100000"/>
              </a:lnSpc>
            </a:pPr>
            <a:r>
              <a:rPr lang="en-US" altLang="zh-CN">
                <a:latin typeface="+mn-lt"/>
                <a:ea typeface="黑体" panose="02010609060101010101" pitchFamily="49" charset="-122"/>
              </a:rPr>
              <a:t>                                 Outline</a:t>
            </a:r>
            <a:endParaRPr lang="zh-CN" altLang="en-US">
              <a:latin typeface="+mn-lt"/>
              <a:ea typeface="黑体" panose="02010609060101010101" pitchFamily="49" charset="-122"/>
            </a:endParaRPr>
          </a:p>
        </p:txBody>
      </p:sp>
      <p:sp>
        <p:nvSpPr>
          <p:cNvPr id="4" name="内容占位符 3"/>
          <p:cNvSpPr>
            <a:spLocks noGrp="1"/>
          </p:cNvSpPr>
          <p:nvPr>
            <p:ph idx="1"/>
          </p:nvPr>
        </p:nvSpPr>
        <p:spPr>
          <a:xfrm>
            <a:off x="3767434" y="1296409"/>
            <a:ext cx="6838122" cy="4543945"/>
          </a:xfrm>
        </p:spPr>
        <p:txBody>
          <a:bodyPr>
            <a:normAutofit/>
          </a:bodyPr>
          <a:lstStyle/>
          <a:p>
            <a:pPr fontAlgn="auto">
              <a:lnSpc>
                <a:spcPct val="150000"/>
              </a:lnSpc>
              <a:spcBef>
                <a:spcPts val="0"/>
              </a:spcBef>
            </a:pPr>
            <a:r>
              <a:rPr lang="en-US" altLang="zh-CN" sz="3200" dirty="0">
                <a:latin typeface="+mn-lt"/>
              </a:rPr>
              <a:t>Introduction</a:t>
            </a:r>
          </a:p>
          <a:p>
            <a:pPr>
              <a:lnSpc>
                <a:spcPct val="150000"/>
              </a:lnSpc>
              <a:spcBef>
                <a:spcPts val="0"/>
              </a:spcBef>
            </a:pPr>
            <a:r>
              <a:rPr lang="en-US" altLang="zh-CN" sz="3200" dirty="0">
                <a:solidFill>
                  <a:schemeClr val="bg1">
                    <a:lumMod val="50000"/>
                  </a:schemeClr>
                </a:solidFill>
                <a:latin typeface="+mn-lt"/>
              </a:rPr>
              <a:t>COOL blanket analysis</a:t>
            </a:r>
          </a:p>
          <a:p>
            <a:pPr>
              <a:lnSpc>
                <a:spcPct val="150000"/>
              </a:lnSpc>
              <a:spcBef>
                <a:spcPts val="0"/>
              </a:spcBef>
            </a:pPr>
            <a:r>
              <a:rPr lang="en-US" altLang="zh-CN" sz="3200" dirty="0">
                <a:solidFill>
                  <a:schemeClr val="bg1">
                    <a:lumMod val="50000"/>
                  </a:schemeClr>
                </a:solidFill>
                <a:latin typeface="+mn-lt"/>
              </a:rPr>
              <a:t>R&amp;D progress</a:t>
            </a:r>
          </a:p>
          <a:p>
            <a:pPr>
              <a:lnSpc>
                <a:spcPct val="150000"/>
              </a:lnSpc>
              <a:spcBef>
                <a:spcPts val="0"/>
              </a:spcBef>
            </a:pPr>
            <a:r>
              <a:rPr lang="en-US" altLang="zh-CN" sz="3200" dirty="0">
                <a:solidFill>
                  <a:schemeClr val="bg1">
                    <a:lumMod val="50000"/>
                  </a:schemeClr>
                </a:solidFill>
                <a:latin typeface="+mn-lt"/>
              </a:rPr>
              <a:t>BEST Test Blanket System</a:t>
            </a:r>
          </a:p>
          <a:p>
            <a:pPr>
              <a:lnSpc>
                <a:spcPct val="150000"/>
              </a:lnSpc>
              <a:spcBef>
                <a:spcPts val="0"/>
              </a:spcBef>
            </a:pPr>
            <a:r>
              <a:rPr lang="en-US" altLang="zh-CN" sz="3200" dirty="0">
                <a:solidFill>
                  <a:schemeClr val="bg1">
                    <a:lumMod val="50000"/>
                  </a:schemeClr>
                </a:solidFill>
                <a:latin typeface="+mn-lt"/>
              </a:rPr>
              <a:t>Summary</a:t>
            </a:r>
          </a:p>
          <a:p>
            <a:pPr lvl="1">
              <a:lnSpc>
                <a:spcPct val="150000"/>
              </a:lnSpc>
              <a:spcBef>
                <a:spcPts val="0"/>
              </a:spcBef>
            </a:pPr>
            <a:endParaRPr lang="zh-CN" altLang="en-US" sz="2800" dirty="0">
              <a:latin typeface="+mn-lt"/>
            </a:endParaRPr>
          </a:p>
        </p:txBody>
      </p:sp>
      <p:sp>
        <p:nvSpPr>
          <p:cNvPr id="7" name="内容占位符 2"/>
          <p:cNvSpPr txBox="1">
            <a:spLocks/>
          </p:cNvSpPr>
          <p:nvPr/>
        </p:nvSpPr>
        <p:spPr>
          <a:xfrm>
            <a:off x="3671889" y="1795566"/>
            <a:ext cx="4848225" cy="456078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Font typeface="Arial" panose="020B0604020202020204" pitchFamily="34" charset="0"/>
              <a:buChar char="•"/>
              <a:defRPr sz="2800" b="1" kern="1200" baseline="0">
                <a:solidFill>
                  <a:srgbClr val="FF0000"/>
                </a:solidFill>
                <a:latin typeface="Calibri" panose="020F0502020204030204" pitchFamily="34"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b="1" kern="1200" baseline="0">
                <a:solidFill>
                  <a:srgbClr val="0000FF"/>
                </a:solidFill>
                <a:latin typeface="Arial" panose="020B0604020202020204" pitchFamily="34" charset="0"/>
                <a:ea typeface="等线" panose="02010600030101010101" pitchFamily="2"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b="1" kern="1200" baseline="0">
                <a:solidFill>
                  <a:schemeClr val="tx1"/>
                </a:solidFill>
                <a:latin typeface="Times New Roman" panose="02020603050405020304" pitchFamily="18" charset="0"/>
                <a:ea typeface="宋体" panose="02010600030101010101" pitchFamily="2"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en-US" altLang="zh-CN">
              <a:solidFill>
                <a:schemeClr val="bg1">
                  <a:lumMod val="50000"/>
                </a:schemeClr>
              </a:solidFill>
              <a:latin typeface="微软雅黑" panose="020B0503020204020204" pitchFamily="34" charset="-122"/>
            </a:endParaRPr>
          </a:p>
        </p:txBody>
      </p:sp>
      <p:sp>
        <p:nvSpPr>
          <p:cNvPr id="9" name="灯片编号占位符 8"/>
          <p:cNvSpPr>
            <a:spLocks noGrp="1"/>
          </p:cNvSpPr>
          <p:nvPr>
            <p:ph type="sldNum" sz="quarter" idx="12"/>
          </p:nvPr>
        </p:nvSpPr>
        <p:spPr/>
        <p:txBody>
          <a:bodyPr/>
          <a:lstStyle/>
          <a:p>
            <a:pPr>
              <a:defRPr/>
            </a:pPr>
            <a:fld id="{2EE6453B-3B9F-4A11-A49C-F08C55479899}" type="slidenum">
              <a:rPr lang="zh-CN" altLang="en-US" smtClean="0"/>
              <a:pPr>
                <a:defRPr/>
              </a:pPr>
              <a:t>2</a:t>
            </a:fld>
            <a:endParaRPr lang="zh-CN" altLang="en-US"/>
          </a:p>
        </p:txBody>
      </p:sp>
    </p:spTree>
    <p:extLst>
      <p:ext uri="{BB962C8B-B14F-4D97-AF65-F5344CB8AC3E}">
        <p14:creationId xmlns:p14="http://schemas.microsoft.com/office/powerpoint/2010/main" val="3622688258"/>
      </p:ext>
    </p:extLst>
  </p:cSld>
  <p:clrMapOvr>
    <a:masterClrMapping/>
  </p:clrMapOvr>
  <mc:AlternateContent xmlns:mc="http://schemas.openxmlformats.org/markup-compatibility/2006" xmlns:p14="http://schemas.microsoft.com/office/powerpoint/2010/main">
    <mc:Choice Requires="p14">
      <p:transition spd="slow" p14:dur="2000" advTm="3341"/>
    </mc:Choice>
    <mc:Fallback xmlns="">
      <p:transition spd="slow" advTm="334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内容占位符 42">
            <a:extLst>
              <a:ext uri="{FF2B5EF4-FFF2-40B4-BE49-F238E27FC236}">
                <a16:creationId xmlns:a16="http://schemas.microsoft.com/office/drawing/2014/main" id="{B2289172-99C6-3FF8-1A52-AE8EBC8E882E}"/>
              </a:ext>
            </a:extLst>
          </p:cNvPr>
          <p:cNvSpPr>
            <a:spLocks noGrp="1"/>
          </p:cNvSpPr>
          <p:nvPr>
            <p:ph idx="1"/>
          </p:nvPr>
        </p:nvSpPr>
        <p:spPr>
          <a:xfrm>
            <a:off x="248884" y="700591"/>
            <a:ext cx="5847116" cy="2914520"/>
          </a:xfrm>
        </p:spPr>
        <p:txBody>
          <a:bodyPr/>
          <a:lstStyle/>
          <a:p>
            <a:pPr>
              <a:lnSpc>
                <a:spcPct val="110000"/>
              </a:lnSpc>
            </a:pPr>
            <a:r>
              <a:rPr lang="en-US" altLang="zh-CN" dirty="0"/>
              <a:t>Main design features</a:t>
            </a:r>
          </a:p>
          <a:p>
            <a:pPr lvl="1">
              <a:lnSpc>
                <a:spcPct val="110000"/>
              </a:lnSpc>
            </a:pPr>
            <a:r>
              <a:rPr lang="en-US" altLang="zh-CN" sz="1600" dirty="0"/>
              <a:t>CFETR/DEMO relevancy: </a:t>
            </a:r>
            <a:r>
              <a:rPr lang="en-US" altLang="zh-CN" sz="1600" dirty="0">
                <a:solidFill>
                  <a:schemeClr val="tx1"/>
                </a:solidFill>
              </a:rPr>
              <a:t>same material/TH cond.</a:t>
            </a:r>
          </a:p>
          <a:p>
            <a:pPr lvl="1">
              <a:lnSpc>
                <a:spcPct val="110000"/>
              </a:lnSpc>
            </a:pPr>
            <a:r>
              <a:rPr lang="en-US" altLang="zh-CN" sz="1600" dirty="0" err="1"/>
              <a:t>SiC</a:t>
            </a:r>
            <a:r>
              <a:rPr lang="en-US" altLang="zh-CN" sz="1600" baseline="-25000" dirty="0" err="1"/>
              <a:t>f</a:t>
            </a:r>
            <a:r>
              <a:rPr lang="en-US" altLang="zh-CN" sz="1600" dirty="0"/>
              <a:t>/</a:t>
            </a:r>
            <a:r>
              <a:rPr lang="en-US" altLang="zh-CN" sz="1600" dirty="0" err="1"/>
              <a:t>SiC</a:t>
            </a:r>
            <a:r>
              <a:rPr lang="en-US" altLang="zh-CN" sz="1600" dirty="0"/>
              <a:t> composites to mitigate MHD/corrosion</a:t>
            </a:r>
          </a:p>
          <a:p>
            <a:pPr lvl="1">
              <a:lnSpc>
                <a:spcPct val="110000"/>
              </a:lnSpc>
            </a:pPr>
            <a:r>
              <a:rPr lang="en-US" altLang="zh-CN" sz="1600" dirty="0"/>
              <a:t>Operation scheme starting from a low-temp. mode</a:t>
            </a:r>
          </a:p>
          <a:p>
            <a:pPr lvl="2">
              <a:lnSpc>
                <a:spcPct val="110000"/>
              </a:lnSpc>
            </a:pPr>
            <a:r>
              <a:rPr lang="en-US" altLang="zh-CN" sz="1200" dirty="0"/>
              <a:t>Low-temp. mode: S-CO</a:t>
            </a:r>
            <a:r>
              <a:rPr lang="en-US" altLang="zh-CN" sz="1200" baseline="-25000" dirty="0"/>
              <a:t>2</a:t>
            </a:r>
            <a:r>
              <a:rPr lang="en-US" altLang="zh-CN" sz="1200" dirty="0"/>
              <a:t>@8 MPa, 350/390 </a:t>
            </a:r>
            <a:r>
              <a:rPr lang="zh-CN" altLang="en-US" sz="1200" dirty="0"/>
              <a:t>℃</a:t>
            </a:r>
            <a:r>
              <a:rPr lang="en-US" altLang="zh-CN" sz="1200" dirty="0"/>
              <a:t>; </a:t>
            </a:r>
            <a:r>
              <a:rPr lang="en-US" altLang="zh-CN" sz="1200" dirty="0" err="1"/>
              <a:t>PbLi</a:t>
            </a:r>
            <a:r>
              <a:rPr lang="en-US" altLang="zh-CN" sz="1200" dirty="0"/>
              <a:t>@ 400/450 </a:t>
            </a:r>
            <a:r>
              <a:rPr lang="zh-CN" altLang="en-US" sz="1200" dirty="0"/>
              <a:t>℃ </a:t>
            </a:r>
            <a:endParaRPr lang="en-US" altLang="zh-CN" sz="1200" dirty="0"/>
          </a:p>
          <a:p>
            <a:pPr lvl="2">
              <a:lnSpc>
                <a:spcPct val="110000"/>
              </a:lnSpc>
            </a:pPr>
            <a:r>
              <a:rPr lang="en-US" altLang="zh-CN" sz="1200" dirty="0"/>
              <a:t>High-temp. mode: S-CO</a:t>
            </a:r>
            <a:r>
              <a:rPr lang="en-US" altLang="zh-CN" sz="1200" baseline="-25000" dirty="0"/>
              <a:t>2</a:t>
            </a:r>
            <a:r>
              <a:rPr lang="en-US" altLang="zh-CN" sz="1200" dirty="0"/>
              <a:t>@8 MPa, 350/410</a:t>
            </a:r>
            <a:r>
              <a:rPr lang="zh-CN" altLang="en-US" sz="1200" dirty="0"/>
              <a:t> ℃</a:t>
            </a:r>
            <a:r>
              <a:rPr lang="en-US" altLang="zh-CN" sz="1200" dirty="0"/>
              <a:t>; PbLi@460/600℃</a:t>
            </a:r>
          </a:p>
          <a:p>
            <a:pPr lvl="1">
              <a:lnSpc>
                <a:spcPct val="110000"/>
              </a:lnSpc>
            </a:pPr>
            <a:r>
              <a:rPr lang="en-US" altLang="zh-CN" sz="1600" dirty="0"/>
              <a:t>Out-of-pile test before operation in BEST</a:t>
            </a:r>
          </a:p>
          <a:p>
            <a:pPr lvl="1">
              <a:lnSpc>
                <a:spcPct val="110000"/>
              </a:lnSpc>
            </a:pPr>
            <a:r>
              <a:rPr lang="en-US" altLang="zh-CN" sz="1600" dirty="0"/>
              <a:t>Enriched lithium material will be used</a:t>
            </a:r>
            <a:endParaRPr lang="zh-CN" altLang="en-US" dirty="0"/>
          </a:p>
        </p:txBody>
      </p:sp>
      <p:sp>
        <p:nvSpPr>
          <p:cNvPr id="2" name="标题 1">
            <a:extLst>
              <a:ext uri="{FF2B5EF4-FFF2-40B4-BE49-F238E27FC236}">
                <a16:creationId xmlns:a16="http://schemas.microsoft.com/office/drawing/2014/main" id="{F087B692-107D-B05E-BECA-6B43FDBB5838}"/>
              </a:ext>
            </a:extLst>
          </p:cNvPr>
          <p:cNvSpPr>
            <a:spLocks noGrp="1"/>
          </p:cNvSpPr>
          <p:nvPr>
            <p:ph type="title"/>
          </p:nvPr>
        </p:nvSpPr>
        <p:spPr/>
        <p:txBody>
          <a:bodyPr/>
          <a:lstStyle/>
          <a:p>
            <a:r>
              <a:rPr lang="en-US" altLang="zh-CN"/>
              <a:t>Design of COOL TBS</a:t>
            </a:r>
            <a:endParaRPr lang="zh-CN" altLang="en-US"/>
          </a:p>
        </p:txBody>
      </p:sp>
      <p:sp>
        <p:nvSpPr>
          <p:cNvPr id="4" name="灯片编号占位符 3">
            <a:extLst>
              <a:ext uri="{FF2B5EF4-FFF2-40B4-BE49-F238E27FC236}">
                <a16:creationId xmlns:a16="http://schemas.microsoft.com/office/drawing/2014/main" id="{51BA77DA-D949-9019-C174-1D2EC5CD32E9}"/>
              </a:ext>
            </a:extLst>
          </p:cNvPr>
          <p:cNvSpPr>
            <a:spLocks noGrp="1"/>
          </p:cNvSpPr>
          <p:nvPr>
            <p:ph type="sldNum" sz="quarter" idx="12"/>
          </p:nvPr>
        </p:nvSpPr>
        <p:spPr/>
        <p:txBody>
          <a:bodyPr/>
          <a:lstStyle/>
          <a:p>
            <a:pPr>
              <a:defRPr/>
            </a:pPr>
            <a:fld id="{2EE6453B-3B9F-4A11-A49C-F08C55479899}" type="slidenum">
              <a:rPr lang="zh-CN" altLang="en-US" smtClean="0"/>
              <a:pPr>
                <a:defRPr/>
              </a:pPr>
              <a:t>20</a:t>
            </a:fld>
            <a:endParaRPr lang="zh-CN" altLang="en-US"/>
          </a:p>
        </p:txBody>
      </p:sp>
      <p:pic>
        <p:nvPicPr>
          <p:cNvPr id="5" name="图片 4">
            <a:extLst>
              <a:ext uri="{FF2B5EF4-FFF2-40B4-BE49-F238E27FC236}">
                <a16:creationId xmlns:a16="http://schemas.microsoft.com/office/drawing/2014/main" id="{9038A5A8-3403-4E29-407B-F821E58C9B12}"/>
              </a:ext>
            </a:extLst>
          </p:cNvPr>
          <p:cNvPicPr>
            <a:picLocks noChangeAspect="1"/>
          </p:cNvPicPr>
          <p:nvPr/>
        </p:nvPicPr>
        <p:blipFill>
          <a:blip r:embed="rId2"/>
          <a:stretch>
            <a:fillRect/>
          </a:stretch>
        </p:blipFill>
        <p:spPr>
          <a:xfrm>
            <a:off x="5923052" y="773409"/>
            <a:ext cx="3050751" cy="2520000"/>
          </a:xfrm>
          <a:prstGeom prst="rect">
            <a:avLst/>
          </a:prstGeom>
        </p:spPr>
      </p:pic>
      <p:pic>
        <p:nvPicPr>
          <p:cNvPr id="40" name="图片 39">
            <a:extLst>
              <a:ext uri="{FF2B5EF4-FFF2-40B4-BE49-F238E27FC236}">
                <a16:creationId xmlns:a16="http://schemas.microsoft.com/office/drawing/2014/main" id="{6DA275B3-07C1-DEB2-2258-C6249D428DC7}"/>
              </a:ext>
            </a:extLst>
          </p:cNvPr>
          <p:cNvPicPr>
            <a:picLocks noChangeAspect="1"/>
          </p:cNvPicPr>
          <p:nvPr/>
        </p:nvPicPr>
        <p:blipFill>
          <a:blip r:embed="rId3"/>
          <a:stretch>
            <a:fillRect/>
          </a:stretch>
        </p:blipFill>
        <p:spPr>
          <a:xfrm>
            <a:off x="545706" y="5072598"/>
            <a:ext cx="3297563" cy="1620000"/>
          </a:xfrm>
          <a:prstGeom prst="rect">
            <a:avLst/>
          </a:prstGeom>
        </p:spPr>
      </p:pic>
      <p:pic>
        <p:nvPicPr>
          <p:cNvPr id="41" name="图片 40">
            <a:extLst>
              <a:ext uri="{FF2B5EF4-FFF2-40B4-BE49-F238E27FC236}">
                <a16:creationId xmlns:a16="http://schemas.microsoft.com/office/drawing/2014/main" id="{74A7226F-80E5-6430-40C1-3463BF28A749}"/>
              </a:ext>
            </a:extLst>
          </p:cNvPr>
          <p:cNvPicPr>
            <a:picLocks noChangeAspect="1"/>
          </p:cNvPicPr>
          <p:nvPr/>
        </p:nvPicPr>
        <p:blipFill>
          <a:blip r:embed="rId4"/>
          <a:stretch>
            <a:fillRect/>
          </a:stretch>
        </p:blipFill>
        <p:spPr>
          <a:xfrm>
            <a:off x="4615885" y="5079049"/>
            <a:ext cx="3072951" cy="1620000"/>
          </a:xfrm>
          <a:prstGeom prst="rect">
            <a:avLst/>
          </a:prstGeom>
        </p:spPr>
      </p:pic>
      <p:pic>
        <p:nvPicPr>
          <p:cNvPr id="44" name="图片 43">
            <a:extLst>
              <a:ext uri="{FF2B5EF4-FFF2-40B4-BE49-F238E27FC236}">
                <a16:creationId xmlns:a16="http://schemas.microsoft.com/office/drawing/2014/main" id="{5D81EB18-7F16-8BF5-DE2B-CF95C1262F1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9583" y="773409"/>
            <a:ext cx="2827166" cy="2520000"/>
          </a:xfrm>
          <a:prstGeom prst="rect">
            <a:avLst/>
          </a:prstGeom>
          <a:noFill/>
        </p:spPr>
      </p:pic>
      <p:pic>
        <p:nvPicPr>
          <p:cNvPr id="3" name="图片 2">
            <a:extLst>
              <a:ext uri="{FF2B5EF4-FFF2-40B4-BE49-F238E27FC236}">
                <a16:creationId xmlns:a16="http://schemas.microsoft.com/office/drawing/2014/main" id="{FF982E55-0DFD-B2B1-B29E-B126773125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859" t="9118" r="8428" b="13653"/>
          <a:stretch/>
        </p:blipFill>
        <p:spPr bwMode="auto">
          <a:xfrm>
            <a:off x="8660943" y="4847714"/>
            <a:ext cx="2574598" cy="1844884"/>
          </a:xfrm>
          <a:prstGeom prst="rect">
            <a:avLst/>
          </a:prstGeom>
          <a:noFill/>
          <a:ln>
            <a:noFill/>
          </a:ln>
          <a:extLst>
            <a:ext uri="{53640926-AAD7-44D8-BBD7-CCE9431645EC}">
              <a14:shadowObscured xmlns:a14="http://schemas.microsoft.com/office/drawing/2010/main"/>
            </a:ext>
          </a:extLst>
        </p:spPr>
      </p:pic>
      <p:graphicFrame>
        <p:nvGraphicFramePr>
          <p:cNvPr id="7" name="表格 6">
            <a:extLst>
              <a:ext uri="{FF2B5EF4-FFF2-40B4-BE49-F238E27FC236}">
                <a16:creationId xmlns:a16="http://schemas.microsoft.com/office/drawing/2014/main" id="{118CFA1A-5F84-978E-3851-CBC4848C4BD9}"/>
              </a:ext>
            </a:extLst>
          </p:cNvPr>
          <p:cNvGraphicFramePr>
            <a:graphicFrameLocks noGrp="1"/>
          </p:cNvGraphicFramePr>
          <p:nvPr>
            <p:extLst>
              <p:ext uri="{D42A27DB-BD31-4B8C-83A1-F6EECF244321}">
                <p14:modId xmlns:p14="http://schemas.microsoft.com/office/powerpoint/2010/main" val="3832232289"/>
              </p:ext>
            </p:extLst>
          </p:nvPr>
        </p:nvGraphicFramePr>
        <p:xfrm>
          <a:off x="248885" y="3722094"/>
          <a:ext cx="3594384" cy="1245594"/>
        </p:xfrm>
        <a:graphic>
          <a:graphicData uri="http://schemas.openxmlformats.org/drawingml/2006/table">
            <a:tbl>
              <a:tblPr firstRow="1" firstCol="1" bandRow="1">
                <a:tableStyleId>{69012ECD-51FC-41F1-AA8D-1B2483CD663E}</a:tableStyleId>
              </a:tblPr>
              <a:tblGrid>
                <a:gridCol w="594846">
                  <a:extLst>
                    <a:ext uri="{9D8B030D-6E8A-4147-A177-3AD203B41FA5}">
                      <a16:colId xmlns:a16="http://schemas.microsoft.com/office/drawing/2014/main" val="325430747"/>
                    </a:ext>
                  </a:extLst>
                </a:gridCol>
                <a:gridCol w="730158">
                  <a:extLst>
                    <a:ext uri="{9D8B030D-6E8A-4147-A177-3AD203B41FA5}">
                      <a16:colId xmlns:a16="http://schemas.microsoft.com/office/drawing/2014/main" val="966803390"/>
                    </a:ext>
                  </a:extLst>
                </a:gridCol>
                <a:gridCol w="449298">
                  <a:extLst>
                    <a:ext uri="{9D8B030D-6E8A-4147-A177-3AD203B41FA5}">
                      <a16:colId xmlns:a16="http://schemas.microsoft.com/office/drawing/2014/main" val="3781128977"/>
                    </a:ext>
                  </a:extLst>
                </a:gridCol>
                <a:gridCol w="1050471">
                  <a:extLst>
                    <a:ext uri="{9D8B030D-6E8A-4147-A177-3AD203B41FA5}">
                      <a16:colId xmlns:a16="http://schemas.microsoft.com/office/drawing/2014/main" val="2068508518"/>
                    </a:ext>
                  </a:extLst>
                </a:gridCol>
                <a:gridCol w="769611">
                  <a:extLst>
                    <a:ext uri="{9D8B030D-6E8A-4147-A177-3AD203B41FA5}">
                      <a16:colId xmlns:a16="http://schemas.microsoft.com/office/drawing/2014/main" val="1758776237"/>
                    </a:ext>
                  </a:extLst>
                </a:gridCol>
              </a:tblGrid>
              <a:tr h="248620">
                <a:tc>
                  <a:txBody>
                    <a:bodyPr/>
                    <a:lstStyle/>
                    <a:p>
                      <a:pPr indent="0" algn="ctr">
                        <a:lnSpc>
                          <a:spcPct val="150000"/>
                        </a:lnSpc>
                        <a:spcAft>
                          <a:spcPts val="0"/>
                        </a:spcAft>
                      </a:pPr>
                      <a:r>
                        <a:rPr lang="en-US" altLang="zh-CN" sz="1100" dirty="0">
                          <a:effectLst/>
                        </a:rPr>
                        <a:t>Coolant</a:t>
                      </a:r>
                      <a:endParaRPr lang="zh-CN" sz="1100" dirty="0">
                        <a:effectLst/>
                        <a:latin typeface="+mn-lt"/>
                        <a:ea typeface="宋体" panose="02010600030101010101" pitchFamily="2" charset="-122"/>
                        <a:cs typeface="Times New Roman" panose="02020603050405020304" pitchFamily="18" charset="0"/>
                      </a:endParaRPr>
                    </a:p>
                  </a:txBody>
                  <a:tcPr marL="68580" marR="68580" marT="0" marB="0" anchor="ctr">
                    <a:solidFill>
                      <a:srgbClr val="026CB9"/>
                    </a:solidFill>
                  </a:tcPr>
                </a:tc>
                <a:tc>
                  <a:txBody>
                    <a:bodyPr/>
                    <a:lstStyle/>
                    <a:p>
                      <a:pPr indent="0" algn="ctr">
                        <a:lnSpc>
                          <a:spcPct val="150000"/>
                        </a:lnSpc>
                        <a:spcAft>
                          <a:spcPts val="0"/>
                        </a:spcAft>
                      </a:pPr>
                      <a:r>
                        <a:rPr lang="en-US" altLang="zh-CN" sz="1100" dirty="0">
                          <a:effectLst/>
                        </a:rPr>
                        <a:t>Items</a:t>
                      </a:r>
                      <a:endParaRPr lang="zh-CN" sz="1100" dirty="0">
                        <a:effectLst/>
                        <a:latin typeface="+mn-lt"/>
                        <a:ea typeface="宋体" panose="02010600030101010101" pitchFamily="2" charset="-122"/>
                        <a:cs typeface="Times New Roman" panose="02020603050405020304" pitchFamily="18" charset="0"/>
                      </a:endParaRPr>
                    </a:p>
                  </a:txBody>
                  <a:tcPr marL="68580" marR="68580" marT="0" marB="0" anchor="ctr">
                    <a:solidFill>
                      <a:srgbClr val="026CB9"/>
                    </a:solidFill>
                  </a:tcPr>
                </a:tc>
                <a:tc>
                  <a:txBody>
                    <a:bodyPr/>
                    <a:lstStyle/>
                    <a:p>
                      <a:pPr indent="0" algn="ctr">
                        <a:lnSpc>
                          <a:spcPct val="150000"/>
                        </a:lnSpc>
                        <a:spcAft>
                          <a:spcPts val="0"/>
                        </a:spcAft>
                      </a:pPr>
                      <a:r>
                        <a:rPr lang="en-US" altLang="zh-CN" sz="1100" dirty="0">
                          <a:effectLst/>
                        </a:rPr>
                        <a:t>Unit</a:t>
                      </a:r>
                      <a:endParaRPr lang="zh-CN" sz="1100" dirty="0">
                        <a:effectLst/>
                        <a:latin typeface="+mn-lt"/>
                        <a:ea typeface="宋体" panose="02010600030101010101" pitchFamily="2" charset="-122"/>
                        <a:cs typeface="Times New Roman" panose="02020603050405020304" pitchFamily="18" charset="0"/>
                      </a:endParaRPr>
                    </a:p>
                  </a:txBody>
                  <a:tcPr marL="68580" marR="68580" marT="0" marB="0" anchor="ctr">
                    <a:solidFill>
                      <a:srgbClr val="026CB9"/>
                    </a:solidFill>
                  </a:tcPr>
                </a:tc>
                <a:tc>
                  <a:txBody>
                    <a:bodyPr/>
                    <a:lstStyle/>
                    <a:p>
                      <a:pPr indent="0" algn="ctr">
                        <a:lnSpc>
                          <a:spcPct val="150000"/>
                        </a:lnSpc>
                        <a:spcAft>
                          <a:spcPts val="0"/>
                        </a:spcAft>
                      </a:pPr>
                      <a:r>
                        <a:rPr lang="en-US" altLang="zh-CN" sz="1100" dirty="0">
                          <a:effectLst/>
                        </a:rPr>
                        <a:t>High mode</a:t>
                      </a:r>
                      <a:endParaRPr lang="zh-CN" sz="1100" dirty="0">
                        <a:effectLst/>
                        <a:latin typeface="+mn-lt"/>
                        <a:ea typeface="宋体" panose="02010600030101010101" pitchFamily="2" charset="-122"/>
                        <a:cs typeface="Times New Roman" panose="02020603050405020304" pitchFamily="18" charset="0"/>
                      </a:endParaRPr>
                    </a:p>
                  </a:txBody>
                  <a:tcPr marL="68580" marR="68580" marT="0" marB="0" anchor="ctr">
                    <a:solidFill>
                      <a:srgbClr val="026CB9"/>
                    </a:solidFill>
                  </a:tcPr>
                </a:tc>
                <a:tc>
                  <a:txBody>
                    <a:bodyPr/>
                    <a:lstStyle/>
                    <a:p>
                      <a:pPr indent="0" algn="ctr">
                        <a:lnSpc>
                          <a:spcPct val="150000"/>
                        </a:lnSpc>
                        <a:spcAft>
                          <a:spcPts val="0"/>
                        </a:spcAft>
                      </a:pPr>
                      <a:r>
                        <a:rPr lang="en-US" altLang="zh-CN" sz="1100" dirty="0">
                          <a:effectLst/>
                        </a:rPr>
                        <a:t>Low mode</a:t>
                      </a:r>
                      <a:endParaRPr lang="zh-CN" sz="1100" dirty="0">
                        <a:effectLst/>
                        <a:latin typeface="+mn-lt"/>
                        <a:ea typeface="宋体" panose="02010600030101010101" pitchFamily="2" charset="-122"/>
                        <a:cs typeface="Times New Roman" panose="02020603050405020304" pitchFamily="18" charset="0"/>
                      </a:endParaRPr>
                    </a:p>
                  </a:txBody>
                  <a:tcPr marL="68580" marR="68580" marT="0" marB="0" anchor="ctr">
                    <a:solidFill>
                      <a:srgbClr val="026CB9"/>
                    </a:solidFill>
                  </a:tcPr>
                </a:tc>
                <a:extLst>
                  <a:ext uri="{0D108BD9-81ED-4DB2-BD59-A6C34878D82A}">
                    <a16:rowId xmlns:a16="http://schemas.microsoft.com/office/drawing/2014/main" val="3391291767"/>
                  </a:ext>
                </a:extLst>
              </a:tr>
              <a:tr h="248620">
                <a:tc rowSpan="4">
                  <a:txBody>
                    <a:bodyPr/>
                    <a:lstStyle/>
                    <a:p>
                      <a:pPr indent="0" algn="ctr">
                        <a:lnSpc>
                          <a:spcPct val="150000"/>
                        </a:lnSpc>
                        <a:spcAft>
                          <a:spcPts val="0"/>
                        </a:spcAft>
                      </a:pPr>
                      <a:r>
                        <a:rPr lang="en-US" altLang="zh-CN" sz="1100" dirty="0">
                          <a:effectLst/>
                        </a:rPr>
                        <a:t>PbLi</a:t>
                      </a:r>
                      <a:endParaRPr lang="zh-CN" sz="1100" dirty="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n-US" altLang="zh-CN" sz="1100" dirty="0">
                          <a:effectLst/>
                        </a:rPr>
                        <a:t>Power</a:t>
                      </a:r>
                      <a:endParaRPr lang="zh-CN" sz="1100" dirty="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n-US" sz="1100" dirty="0">
                          <a:effectLst/>
                        </a:rPr>
                        <a:t>kW</a:t>
                      </a:r>
                      <a:endParaRPr lang="zh-CN" sz="1100" dirty="0">
                        <a:effectLst/>
                        <a:latin typeface="+mn-lt"/>
                        <a:ea typeface="宋体" panose="02010600030101010101" pitchFamily="2" charset="-122"/>
                        <a:cs typeface="Times New Roman" panose="02020603050405020304" pitchFamily="18" charset="0"/>
                      </a:endParaRPr>
                    </a:p>
                  </a:txBody>
                  <a:tcPr marL="68580" marR="68580" marT="0" marB="0" anchor="ctr"/>
                </a:tc>
                <a:tc gridSpan="2">
                  <a:txBody>
                    <a:bodyPr/>
                    <a:lstStyle/>
                    <a:p>
                      <a:pPr indent="0" algn="ctr">
                        <a:lnSpc>
                          <a:spcPct val="150000"/>
                        </a:lnSpc>
                        <a:spcAft>
                          <a:spcPts val="0"/>
                        </a:spcAft>
                      </a:pPr>
                      <a:r>
                        <a:rPr lang="en-US" sz="1100" dirty="0">
                          <a:effectLst/>
                        </a:rPr>
                        <a:t>23</a:t>
                      </a:r>
                      <a:endParaRPr lang="zh-CN" sz="1100" dirty="0">
                        <a:effectLst/>
                        <a:latin typeface="+mn-lt"/>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3517892550"/>
                  </a:ext>
                </a:extLst>
              </a:tr>
              <a:tr h="249867">
                <a:tc vMerge="1">
                  <a:txBody>
                    <a:bodyPr/>
                    <a:lstStyle/>
                    <a:p>
                      <a:pPr indent="127000" algn="ctr">
                        <a:lnSpc>
                          <a:spcPct val="150000"/>
                        </a:lnSpc>
                        <a:spcAft>
                          <a:spcPts val="0"/>
                        </a:spcAft>
                      </a:pPr>
                      <a:endParaRPr lang="zh-CN" sz="1200" baseline="-250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indent="0" algn="ctr" defTabSz="914400" rtl="0" eaLnBrk="1" latinLnBrk="0" hangingPunct="1">
                        <a:lnSpc>
                          <a:spcPct val="150000"/>
                        </a:lnSpc>
                        <a:spcAft>
                          <a:spcPts val="0"/>
                        </a:spcAft>
                      </a:pPr>
                      <a:r>
                        <a:rPr lang="en-US" altLang="zh-CN" sz="1100" kern="1200" dirty="0">
                          <a:solidFill>
                            <a:schemeClr val="dk1"/>
                          </a:solidFill>
                          <a:effectLst/>
                        </a:rPr>
                        <a:t>Inlet T</a:t>
                      </a:r>
                      <a:endParaRPr lang="zh-CN" sz="1100" kern="1200" dirty="0">
                        <a:solidFill>
                          <a:schemeClr val="dk1"/>
                        </a:solidFill>
                        <a:effectLst/>
                        <a:latin typeface="+mn-lt"/>
                        <a:ea typeface="+mn-ea"/>
                        <a:cs typeface="+mn-cs"/>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100" dirty="0">
                          <a:effectLst/>
                        </a:rPr>
                        <a:t>℃</a:t>
                      </a:r>
                      <a:endParaRPr lang="zh-CN" altLang="zh-CN" sz="1100" dirty="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marL="0" indent="0" algn="ctr" defTabSz="914400" rtl="0" eaLnBrk="1" latinLnBrk="0" hangingPunct="1">
                        <a:lnSpc>
                          <a:spcPct val="150000"/>
                        </a:lnSpc>
                        <a:spcAft>
                          <a:spcPts val="0"/>
                        </a:spcAft>
                      </a:pPr>
                      <a:r>
                        <a:rPr lang="en-US" altLang="zh-CN" sz="1100" kern="1200" dirty="0">
                          <a:solidFill>
                            <a:schemeClr val="dk1"/>
                          </a:solidFill>
                          <a:effectLst/>
                        </a:rPr>
                        <a:t>460</a:t>
                      </a:r>
                      <a:endParaRPr lang="zh-CN" sz="1100" kern="1200" dirty="0">
                        <a:solidFill>
                          <a:schemeClr val="dk1"/>
                        </a:solidFill>
                        <a:effectLst/>
                        <a:latin typeface="+mn-lt"/>
                        <a:ea typeface="+mn-ea"/>
                        <a:cs typeface="+mn-cs"/>
                      </a:endParaRPr>
                    </a:p>
                  </a:txBody>
                  <a:tcPr marL="68580" marR="68580" marT="0" marB="0" anchor="ctr"/>
                </a:tc>
                <a:tc>
                  <a:txBody>
                    <a:bodyPr/>
                    <a:lstStyle/>
                    <a:p>
                      <a:pPr marL="0" indent="0" algn="ctr" defTabSz="914400" rtl="0" eaLnBrk="1" latinLnBrk="0" hangingPunct="1">
                        <a:lnSpc>
                          <a:spcPct val="150000"/>
                        </a:lnSpc>
                        <a:spcAft>
                          <a:spcPts val="0"/>
                        </a:spcAft>
                      </a:pPr>
                      <a:r>
                        <a:rPr lang="en-US" altLang="zh-CN" sz="1100" kern="1200" dirty="0">
                          <a:solidFill>
                            <a:schemeClr val="dk1"/>
                          </a:solidFill>
                          <a:effectLst/>
                        </a:rPr>
                        <a:t>400</a:t>
                      </a:r>
                      <a:endParaRPr lang="zh-CN" sz="11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47560238"/>
                  </a:ext>
                </a:extLst>
              </a:tr>
              <a:tr h="249867">
                <a:tc vMerge="1">
                  <a:txBody>
                    <a:bodyPr/>
                    <a:lstStyle/>
                    <a:p>
                      <a:pPr indent="127000" algn="ctr">
                        <a:lnSpc>
                          <a:spcPct val="150000"/>
                        </a:lnSpc>
                        <a:spcAft>
                          <a:spcPts val="0"/>
                        </a:spcAft>
                      </a:pPr>
                      <a:endParaRPr lang="zh-CN" sz="12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indent="0" algn="ctr" defTabSz="914400" rtl="0" eaLnBrk="1" latinLnBrk="0" hangingPunct="1">
                        <a:lnSpc>
                          <a:spcPct val="150000"/>
                        </a:lnSpc>
                        <a:spcAft>
                          <a:spcPts val="0"/>
                        </a:spcAft>
                      </a:pPr>
                      <a:r>
                        <a:rPr lang="en-US" altLang="zh-CN" sz="1100" kern="1200" dirty="0">
                          <a:solidFill>
                            <a:schemeClr val="dk1"/>
                          </a:solidFill>
                          <a:effectLst/>
                        </a:rPr>
                        <a:t>Outlet T</a:t>
                      </a:r>
                      <a:endParaRPr lang="zh-CN" sz="1100" kern="1200" dirty="0">
                        <a:solidFill>
                          <a:schemeClr val="dk1"/>
                        </a:solidFill>
                        <a:effectLst/>
                        <a:latin typeface="+mn-lt"/>
                        <a:ea typeface="+mn-ea"/>
                        <a:cs typeface="+mn-cs"/>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100" dirty="0">
                          <a:effectLst/>
                        </a:rPr>
                        <a:t>℃</a:t>
                      </a:r>
                      <a:endParaRPr lang="zh-CN" altLang="zh-CN" sz="1100" dirty="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marL="0" indent="0" algn="ctr" defTabSz="914400" rtl="0" eaLnBrk="1" latinLnBrk="0" hangingPunct="1">
                        <a:lnSpc>
                          <a:spcPct val="150000"/>
                        </a:lnSpc>
                        <a:spcAft>
                          <a:spcPts val="0"/>
                        </a:spcAft>
                      </a:pPr>
                      <a:r>
                        <a:rPr lang="en-US" altLang="zh-CN" sz="1100" kern="1200" dirty="0">
                          <a:solidFill>
                            <a:schemeClr val="dk1"/>
                          </a:solidFill>
                          <a:effectLst/>
                        </a:rPr>
                        <a:t>600</a:t>
                      </a:r>
                      <a:endParaRPr lang="zh-CN" sz="1100" kern="1200" dirty="0">
                        <a:solidFill>
                          <a:schemeClr val="dk1"/>
                        </a:solidFill>
                        <a:effectLst/>
                        <a:latin typeface="+mn-lt"/>
                        <a:ea typeface="+mn-ea"/>
                        <a:cs typeface="+mn-cs"/>
                      </a:endParaRPr>
                    </a:p>
                  </a:txBody>
                  <a:tcPr marL="68580" marR="68580" marT="0" marB="0" anchor="ctr"/>
                </a:tc>
                <a:tc>
                  <a:txBody>
                    <a:bodyPr/>
                    <a:lstStyle/>
                    <a:p>
                      <a:pPr marL="0" indent="0" algn="ctr" defTabSz="914400" rtl="0" eaLnBrk="1" latinLnBrk="0" hangingPunct="1">
                        <a:lnSpc>
                          <a:spcPct val="150000"/>
                        </a:lnSpc>
                        <a:spcAft>
                          <a:spcPts val="0"/>
                        </a:spcAft>
                      </a:pPr>
                      <a:r>
                        <a:rPr lang="en-US" altLang="zh-CN" sz="1100" kern="1200" dirty="0">
                          <a:solidFill>
                            <a:schemeClr val="dk1"/>
                          </a:solidFill>
                          <a:effectLst/>
                        </a:rPr>
                        <a:t>450</a:t>
                      </a:r>
                      <a:endParaRPr lang="zh-CN" altLang="en-US" sz="11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52891758"/>
                  </a:ext>
                </a:extLst>
              </a:tr>
              <a:tr h="248620">
                <a:tc vMerge="1">
                  <a:txBody>
                    <a:bodyPr/>
                    <a:lstStyle/>
                    <a:p>
                      <a:pPr indent="127000" algn="ctr">
                        <a:lnSpc>
                          <a:spcPct val="150000"/>
                        </a:lnSpc>
                        <a:spcAft>
                          <a:spcPts val="0"/>
                        </a:spcAft>
                      </a:pPr>
                      <a:endParaRPr lang="zh-CN" sz="12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indent="0" algn="ctr" defTabSz="914400" rtl="0" eaLnBrk="1" latinLnBrk="0" hangingPunct="1">
                        <a:lnSpc>
                          <a:spcPct val="150000"/>
                        </a:lnSpc>
                        <a:spcAft>
                          <a:spcPts val="0"/>
                        </a:spcAft>
                      </a:pPr>
                      <a:r>
                        <a:rPr lang="en-US" altLang="zh-CN" sz="1100" kern="1200" dirty="0">
                          <a:solidFill>
                            <a:schemeClr val="dk1"/>
                          </a:solidFill>
                          <a:effectLst/>
                        </a:rPr>
                        <a:t>Mass</a:t>
                      </a:r>
                      <a:r>
                        <a:rPr lang="en-US" altLang="zh-CN" sz="1100" kern="1200" baseline="0" dirty="0">
                          <a:solidFill>
                            <a:schemeClr val="dk1"/>
                          </a:solidFill>
                          <a:effectLst/>
                        </a:rPr>
                        <a:t> flow</a:t>
                      </a:r>
                      <a:endParaRPr lang="zh-CN" sz="1100" kern="1200" dirty="0">
                        <a:solidFill>
                          <a:schemeClr val="dk1"/>
                        </a:solidFill>
                        <a:effectLst/>
                        <a:latin typeface="+mn-lt"/>
                        <a:ea typeface="+mn-ea"/>
                        <a:cs typeface="+mn-cs"/>
                      </a:endParaRPr>
                    </a:p>
                  </a:txBody>
                  <a:tcPr marL="68580" marR="68580" marT="0" marB="0" anchor="ctr"/>
                </a:tc>
                <a:tc>
                  <a:txBody>
                    <a:bodyPr/>
                    <a:lstStyle/>
                    <a:p>
                      <a:pPr marL="0" indent="0" algn="ctr" defTabSz="914400" rtl="0" eaLnBrk="1" latinLnBrk="0" hangingPunct="1">
                        <a:lnSpc>
                          <a:spcPct val="150000"/>
                        </a:lnSpc>
                        <a:spcAft>
                          <a:spcPts val="0"/>
                        </a:spcAft>
                      </a:pPr>
                      <a:r>
                        <a:rPr lang="en-US" altLang="zh-CN" sz="1100" kern="1200" dirty="0">
                          <a:solidFill>
                            <a:schemeClr val="dk1"/>
                          </a:solidFill>
                          <a:effectLst/>
                        </a:rPr>
                        <a:t>kg/s</a:t>
                      </a:r>
                      <a:endParaRPr lang="zh-CN" sz="1100" kern="1200" dirty="0">
                        <a:solidFill>
                          <a:schemeClr val="dk1"/>
                        </a:solidFill>
                        <a:effectLst/>
                        <a:latin typeface="+mn-lt"/>
                        <a:ea typeface="+mn-ea"/>
                        <a:cs typeface="+mn-cs"/>
                      </a:endParaRPr>
                    </a:p>
                  </a:txBody>
                  <a:tcPr marL="68580" marR="68580" marT="0" marB="0" anchor="ctr"/>
                </a:tc>
                <a:tc>
                  <a:txBody>
                    <a:bodyPr/>
                    <a:lstStyle/>
                    <a:p>
                      <a:pPr marL="0" indent="0" algn="ctr" defTabSz="914400" rtl="0" eaLnBrk="1" latinLnBrk="0" hangingPunct="1">
                        <a:lnSpc>
                          <a:spcPct val="150000"/>
                        </a:lnSpc>
                        <a:spcAft>
                          <a:spcPts val="0"/>
                        </a:spcAft>
                      </a:pPr>
                      <a:r>
                        <a:rPr lang="en-US" altLang="zh-CN" sz="1100" kern="1200" dirty="0">
                          <a:solidFill>
                            <a:schemeClr val="dk1"/>
                          </a:solidFill>
                          <a:effectLst/>
                        </a:rPr>
                        <a:t>0.2</a:t>
                      </a:r>
                      <a:endParaRPr lang="zh-CN" sz="1100" kern="1200" dirty="0">
                        <a:solidFill>
                          <a:schemeClr val="dk1"/>
                        </a:solidFill>
                        <a:effectLst/>
                        <a:latin typeface="+mn-lt"/>
                        <a:ea typeface="+mn-ea"/>
                        <a:cs typeface="+mn-cs"/>
                      </a:endParaRPr>
                    </a:p>
                  </a:txBody>
                  <a:tcPr marL="68580" marR="68580" marT="0" marB="0" anchor="ctr"/>
                </a:tc>
                <a:tc>
                  <a:txBody>
                    <a:bodyPr/>
                    <a:lstStyle/>
                    <a:p>
                      <a:pPr marL="0" indent="0" algn="ctr" defTabSz="914400" rtl="0" eaLnBrk="1" latinLnBrk="0" hangingPunct="1">
                        <a:lnSpc>
                          <a:spcPct val="150000"/>
                        </a:lnSpc>
                        <a:spcAft>
                          <a:spcPts val="0"/>
                        </a:spcAft>
                      </a:pPr>
                      <a:r>
                        <a:rPr lang="en-US" altLang="zh-CN" sz="1100" kern="1200" dirty="0">
                          <a:solidFill>
                            <a:schemeClr val="dk1"/>
                          </a:solidFill>
                          <a:effectLst/>
                        </a:rPr>
                        <a:t>1.41</a:t>
                      </a:r>
                      <a:endParaRPr lang="zh-CN" altLang="en-US" sz="11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892479890"/>
                  </a:ext>
                </a:extLst>
              </a:tr>
            </a:tbl>
          </a:graphicData>
        </a:graphic>
      </p:graphicFrame>
      <p:graphicFrame>
        <p:nvGraphicFramePr>
          <p:cNvPr id="8" name="表格 7">
            <a:extLst>
              <a:ext uri="{FF2B5EF4-FFF2-40B4-BE49-F238E27FC236}">
                <a16:creationId xmlns:a16="http://schemas.microsoft.com/office/drawing/2014/main" id="{7E5CDBA9-E830-7685-38CC-6B3089324F55}"/>
              </a:ext>
            </a:extLst>
          </p:cNvPr>
          <p:cNvGraphicFramePr>
            <a:graphicFrameLocks noGrp="1"/>
          </p:cNvGraphicFramePr>
          <p:nvPr>
            <p:extLst>
              <p:ext uri="{D42A27DB-BD31-4B8C-83A1-F6EECF244321}">
                <p14:modId xmlns:p14="http://schemas.microsoft.com/office/powerpoint/2010/main" val="3160415836"/>
              </p:ext>
            </p:extLst>
          </p:nvPr>
        </p:nvGraphicFramePr>
        <p:xfrm>
          <a:off x="3908494" y="3726473"/>
          <a:ext cx="3871642" cy="1245593"/>
        </p:xfrm>
        <a:graphic>
          <a:graphicData uri="http://schemas.openxmlformats.org/drawingml/2006/table">
            <a:tbl>
              <a:tblPr firstRow="1" firstCol="1" bandRow="1">
                <a:tableStyleId>{69012ECD-51FC-41F1-AA8D-1B2483CD663E}</a:tableStyleId>
              </a:tblPr>
              <a:tblGrid>
                <a:gridCol w="640730">
                  <a:extLst>
                    <a:ext uri="{9D8B030D-6E8A-4147-A177-3AD203B41FA5}">
                      <a16:colId xmlns:a16="http://schemas.microsoft.com/office/drawing/2014/main" val="325430747"/>
                    </a:ext>
                  </a:extLst>
                </a:gridCol>
                <a:gridCol w="786480">
                  <a:extLst>
                    <a:ext uri="{9D8B030D-6E8A-4147-A177-3AD203B41FA5}">
                      <a16:colId xmlns:a16="http://schemas.microsoft.com/office/drawing/2014/main" val="966803390"/>
                    </a:ext>
                  </a:extLst>
                </a:gridCol>
                <a:gridCol w="483955">
                  <a:extLst>
                    <a:ext uri="{9D8B030D-6E8A-4147-A177-3AD203B41FA5}">
                      <a16:colId xmlns:a16="http://schemas.microsoft.com/office/drawing/2014/main" val="3781128977"/>
                    </a:ext>
                  </a:extLst>
                </a:gridCol>
                <a:gridCol w="1131501">
                  <a:extLst>
                    <a:ext uri="{9D8B030D-6E8A-4147-A177-3AD203B41FA5}">
                      <a16:colId xmlns:a16="http://schemas.microsoft.com/office/drawing/2014/main" val="2068508518"/>
                    </a:ext>
                  </a:extLst>
                </a:gridCol>
                <a:gridCol w="828976">
                  <a:extLst>
                    <a:ext uri="{9D8B030D-6E8A-4147-A177-3AD203B41FA5}">
                      <a16:colId xmlns:a16="http://schemas.microsoft.com/office/drawing/2014/main" val="1758776237"/>
                    </a:ext>
                  </a:extLst>
                </a:gridCol>
              </a:tblGrid>
              <a:tr h="188872">
                <a:tc>
                  <a:txBody>
                    <a:bodyPr/>
                    <a:lstStyle/>
                    <a:p>
                      <a:pPr indent="0" algn="ctr">
                        <a:lnSpc>
                          <a:spcPct val="150000"/>
                        </a:lnSpc>
                        <a:spcAft>
                          <a:spcPts val="0"/>
                        </a:spcAft>
                      </a:pPr>
                      <a:r>
                        <a:rPr lang="en-US" altLang="zh-CN" sz="1200" dirty="0">
                          <a:effectLst/>
                        </a:rPr>
                        <a:t>Coolant</a:t>
                      </a:r>
                      <a:endParaRPr lang="zh-CN" sz="1200" dirty="0">
                        <a:effectLst/>
                        <a:latin typeface="+mn-lt"/>
                        <a:ea typeface="宋体" panose="02010600030101010101" pitchFamily="2" charset="-122"/>
                        <a:cs typeface="Times New Roman" panose="02020603050405020304" pitchFamily="18" charset="0"/>
                      </a:endParaRPr>
                    </a:p>
                  </a:txBody>
                  <a:tcPr marL="68580" marR="68580" marT="0" marB="0" anchor="ctr">
                    <a:solidFill>
                      <a:srgbClr val="026CB9"/>
                    </a:solidFill>
                  </a:tcPr>
                </a:tc>
                <a:tc>
                  <a:txBody>
                    <a:bodyPr/>
                    <a:lstStyle/>
                    <a:p>
                      <a:pPr indent="0" algn="ctr">
                        <a:lnSpc>
                          <a:spcPct val="150000"/>
                        </a:lnSpc>
                        <a:spcAft>
                          <a:spcPts val="0"/>
                        </a:spcAft>
                      </a:pPr>
                      <a:r>
                        <a:rPr lang="en-US" altLang="zh-CN" sz="1200" dirty="0">
                          <a:effectLst/>
                        </a:rPr>
                        <a:t>Items</a:t>
                      </a:r>
                      <a:endParaRPr lang="zh-CN" sz="1200" dirty="0">
                        <a:effectLst/>
                        <a:latin typeface="+mn-lt"/>
                        <a:ea typeface="宋体" panose="02010600030101010101" pitchFamily="2" charset="-122"/>
                        <a:cs typeface="Times New Roman" panose="02020603050405020304" pitchFamily="18" charset="0"/>
                      </a:endParaRPr>
                    </a:p>
                  </a:txBody>
                  <a:tcPr marL="68580" marR="68580" marT="0" marB="0" anchor="ctr">
                    <a:solidFill>
                      <a:srgbClr val="026CB9"/>
                    </a:solidFill>
                  </a:tcPr>
                </a:tc>
                <a:tc>
                  <a:txBody>
                    <a:bodyPr/>
                    <a:lstStyle/>
                    <a:p>
                      <a:pPr indent="0" algn="ctr">
                        <a:lnSpc>
                          <a:spcPct val="150000"/>
                        </a:lnSpc>
                        <a:spcAft>
                          <a:spcPts val="0"/>
                        </a:spcAft>
                      </a:pPr>
                      <a:r>
                        <a:rPr lang="en-US" altLang="zh-CN" sz="1200" dirty="0">
                          <a:effectLst/>
                        </a:rPr>
                        <a:t>Unit</a:t>
                      </a:r>
                      <a:endParaRPr lang="zh-CN" sz="1200" dirty="0">
                        <a:effectLst/>
                        <a:latin typeface="+mn-lt"/>
                        <a:ea typeface="宋体" panose="02010600030101010101" pitchFamily="2" charset="-122"/>
                        <a:cs typeface="Times New Roman" panose="02020603050405020304" pitchFamily="18" charset="0"/>
                      </a:endParaRPr>
                    </a:p>
                  </a:txBody>
                  <a:tcPr marL="68580" marR="68580" marT="0" marB="0" anchor="ctr">
                    <a:solidFill>
                      <a:srgbClr val="026CB9"/>
                    </a:solidFill>
                  </a:tcPr>
                </a:tc>
                <a:tc>
                  <a:txBody>
                    <a:bodyPr/>
                    <a:lstStyle/>
                    <a:p>
                      <a:pPr indent="0" algn="ctr">
                        <a:lnSpc>
                          <a:spcPct val="150000"/>
                        </a:lnSpc>
                        <a:spcAft>
                          <a:spcPts val="0"/>
                        </a:spcAft>
                      </a:pPr>
                      <a:r>
                        <a:rPr lang="en-US" altLang="zh-CN" sz="1200" dirty="0">
                          <a:effectLst/>
                        </a:rPr>
                        <a:t>High mode</a:t>
                      </a:r>
                      <a:endParaRPr lang="zh-CN" sz="1200" dirty="0">
                        <a:effectLst/>
                        <a:latin typeface="+mn-lt"/>
                        <a:ea typeface="宋体" panose="02010600030101010101" pitchFamily="2" charset="-122"/>
                        <a:cs typeface="Times New Roman" panose="02020603050405020304" pitchFamily="18" charset="0"/>
                      </a:endParaRPr>
                    </a:p>
                  </a:txBody>
                  <a:tcPr marL="68580" marR="68580" marT="0" marB="0" anchor="ctr">
                    <a:solidFill>
                      <a:srgbClr val="026CB9"/>
                    </a:solidFill>
                  </a:tcPr>
                </a:tc>
                <a:tc>
                  <a:txBody>
                    <a:bodyPr/>
                    <a:lstStyle/>
                    <a:p>
                      <a:pPr indent="0" algn="ctr">
                        <a:lnSpc>
                          <a:spcPct val="150000"/>
                        </a:lnSpc>
                        <a:spcAft>
                          <a:spcPts val="0"/>
                        </a:spcAft>
                      </a:pPr>
                      <a:r>
                        <a:rPr lang="en-US" altLang="zh-CN" sz="1200" dirty="0">
                          <a:effectLst/>
                        </a:rPr>
                        <a:t>Low mode</a:t>
                      </a:r>
                      <a:endParaRPr lang="zh-CN" sz="1200" dirty="0">
                        <a:effectLst/>
                        <a:latin typeface="+mn-lt"/>
                        <a:ea typeface="宋体" panose="02010600030101010101" pitchFamily="2" charset="-122"/>
                        <a:cs typeface="Times New Roman" panose="02020603050405020304" pitchFamily="18" charset="0"/>
                      </a:endParaRPr>
                    </a:p>
                  </a:txBody>
                  <a:tcPr marL="68580" marR="68580" marT="0" marB="0" anchor="ctr">
                    <a:solidFill>
                      <a:srgbClr val="026CB9"/>
                    </a:solidFill>
                  </a:tcPr>
                </a:tc>
                <a:extLst>
                  <a:ext uri="{0D108BD9-81ED-4DB2-BD59-A6C34878D82A}">
                    <a16:rowId xmlns:a16="http://schemas.microsoft.com/office/drawing/2014/main" val="3391291767"/>
                  </a:ext>
                </a:extLst>
              </a:tr>
              <a:tr h="261597">
                <a:tc rowSpan="4">
                  <a:txBody>
                    <a:bodyPr/>
                    <a:lstStyle/>
                    <a:p>
                      <a:pPr indent="0" algn="ctr">
                        <a:lnSpc>
                          <a:spcPct val="150000"/>
                        </a:lnSpc>
                        <a:spcAft>
                          <a:spcPts val="0"/>
                        </a:spcAft>
                      </a:pPr>
                      <a:r>
                        <a:rPr lang="en-US" altLang="zh-CN" sz="1200" dirty="0">
                          <a:effectLst/>
                        </a:rPr>
                        <a:t>S-CO</a:t>
                      </a:r>
                      <a:r>
                        <a:rPr lang="en-US" altLang="zh-CN" sz="1200" baseline="-25000" dirty="0">
                          <a:effectLst/>
                        </a:rPr>
                        <a:t>2</a:t>
                      </a:r>
                      <a:endParaRPr lang="zh-CN" sz="1200" baseline="-25000" dirty="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n-US" altLang="zh-CN" sz="1200" dirty="0">
                          <a:effectLst/>
                        </a:rPr>
                        <a:t>Power</a:t>
                      </a:r>
                      <a:endParaRPr lang="zh-CN" sz="1200" dirty="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n-US" sz="1200" dirty="0">
                          <a:effectLst/>
                        </a:rPr>
                        <a:t>kW</a:t>
                      </a:r>
                      <a:endParaRPr lang="zh-CN" sz="1200" dirty="0">
                        <a:effectLst/>
                        <a:latin typeface="+mn-lt"/>
                        <a:ea typeface="宋体" panose="02010600030101010101" pitchFamily="2" charset="-122"/>
                        <a:cs typeface="Times New Roman" panose="02020603050405020304" pitchFamily="18" charset="0"/>
                      </a:endParaRPr>
                    </a:p>
                  </a:txBody>
                  <a:tcPr marL="68580" marR="68580" marT="0" marB="0" anchor="ctr"/>
                </a:tc>
                <a:tc gridSpan="2">
                  <a:txBody>
                    <a:bodyPr/>
                    <a:lstStyle/>
                    <a:p>
                      <a:pPr marL="0" indent="0" algn="ctr" defTabSz="914400" rtl="0" eaLnBrk="1" latinLnBrk="0" hangingPunct="1">
                        <a:lnSpc>
                          <a:spcPct val="150000"/>
                        </a:lnSpc>
                        <a:spcAft>
                          <a:spcPts val="0"/>
                        </a:spcAft>
                      </a:pPr>
                      <a:r>
                        <a:rPr lang="en-US" altLang="zh-CN" sz="1200" kern="1200" dirty="0">
                          <a:solidFill>
                            <a:schemeClr val="dk1"/>
                          </a:solidFill>
                          <a:effectLst/>
                        </a:rPr>
                        <a:t>76</a:t>
                      </a:r>
                      <a:endParaRPr lang="zh-CN" sz="1200" kern="1200" dirty="0">
                        <a:solidFill>
                          <a:schemeClr val="dk1"/>
                        </a:solidFill>
                        <a:effectLst/>
                        <a:latin typeface="+mn-lt"/>
                        <a:ea typeface="+mn-ea"/>
                        <a:cs typeface="+mn-cs"/>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3484560977"/>
                  </a:ext>
                </a:extLst>
              </a:tr>
              <a:tr h="188872">
                <a:tc vMerge="1">
                  <a:txBody>
                    <a:bodyPr/>
                    <a:lstStyle/>
                    <a:p>
                      <a:pPr indent="127000" algn="ctr">
                        <a:lnSpc>
                          <a:spcPct val="150000"/>
                        </a:lnSpc>
                        <a:spcAft>
                          <a:spcPts val="0"/>
                        </a:spcAft>
                      </a:pPr>
                      <a:endParaRPr lang="zh-CN" sz="12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indent="0" algn="ctr" defTabSz="914400" rtl="0" eaLnBrk="1" latinLnBrk="0" hangingPunct="1">
                        <a:lnSpc>
                          <a:spcPct val="150000"/>
                        </a:lnSpc>
                        <a:spcAft>
                          <a:spcPts val="0"/>
                        </a:spcAft>
                      </a:pPr>
                      <a:r>
                        <a:rPr lang="en-US" altLang="zh-CN" sz="1200" kern="1200" dirty="0">
                          <a:solidFill>
                            <a:schemeClr val="dk1"/>
                          </a:solidFill>
                          <a:effectLst/>
                        </a:rPr>
                        <a:t>Inlet T</a:t>
                      </a:r>
                      <a:endParaRPr lang="zh-CN" sz="1200" kern="1200" dirty="0">
                        <a:solidFill>
                          <a:schemeClr val="dk1"/>
                        </a:solidFill>
                        <a:effectLst/>
                        <a:latin typeface="+mn-lt"/>
                        <a:ea typeface="+mn-ea"/>
                        <a:cs typeface="+mn-cs"/>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200" dirty="0">
                          <a:effectLst/>
                        </a:rPr>
                        <a:t>℃</a:t>
                      </a:r>
                      <a:endParaRPr lang="zh-CN" altLang="zh-CN" sz="1200" dirty="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marL="0" indent="0" algn="ctr" defTabSz="914400" rtl="0" eaLnBrk="1" latinLnBrk="0" hangingPunct="1">
                        <a:lnSpc>
                          <a:spcPct val="150000"/>
                        </a:lnSpc>
                        <a:spcAft>
                          <a:spcPts val="0"/>
                        </a:spcAft>
                      </a:pPr>
                      <a:r>
                        <a:rPr lang="en-US" altLang="zh-CN" sz="1200" kern="1200" dirty="0">
                          <a:solidFill>
                            <a:schemeClr val="dk1"/>
                          </a:solidFill>
                          <a:effectLst/>
                        </a:rPr>
                        <a:t>350</a:t>
                      </a:r>
                      <a:endParaRPr lang="zh-CN" sz="1200" kern="1200" dirty="0">
                        <a:solidFill>
                          <a:schemeClr val="dk1"/>
                        </a:solidFill>
                        <a:effectLst/>
                        <a:latin typeface="+mn-lt"/>
                        <a:ea typeface="+mn-ea"/>
                        <a:cs typeface="+mn-cs"/>
                      </a:endParaRPr>
                    </a:p>
                  </a:txBody>
                  <a:tcPr marL="68580" marR="68580" marT="0" marB="0" anchor="ctr"/>
                </a:tc>
                <a:tc>
                  <a:txBody>
                    <a:bodyPr/>
                    <a:lstStyle/>
                    <a:p>
                      <a:pPr marL="0" indent="0" algn="ctr" defTabSz="914400" rtl="0" eaLnBrk="1" latinLnBrk="0" hangingPunct="1">
                        <a:lnSpc>
                          <a:spcPct val="150000"/>
                        </a:lnSpc>
                        <a:spcAft>
                          <a:spcPts val="0"/>
                        </a:spcAft>
                      </a:pPr>
                      <a:r>
                        <a:rPr lang="en-US" altLang="zh-CN" sz="1200" kern="1200" dirty="0">
                          <a:solidFill>
                            <a:schemeClr val="dk1"/>
                          </a:solidFill>
                          <a:effectLst/>
                        </a:rPr>
                        <a:t>350</a:t>
                      </a:r>
                      <a:endParaRPr lang="zh-CN" altLang="en-US" sz="12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64388362"/>
                  </a:ext>
                </a:extLst>
              </a:tr>
              <a:tr h="188872">
                <a:tc vMerge="1">
                  <a:txBody>
                    <a:bodyPr/>
                    <a:lstStyle/>
                    <a:p>
                      <a:pPr indent="127000" algn="ctr">
                        <a:lnSpc>
                          <a:spcPct val="150000"/>
                        </a:lnSpc>
                        <a:spcAft>
                          <a:spcPts val="0"/>
                        </a:spcAft>
                      </a:pPr>
                      <a:endParaRPr lang="zh-CN" sz="12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indent="0" algn="ctr" defTabSz="914400" rtl="0" eaLnBrk="1" latinLnBrk="0" hangingPunct="1">
                        <a:lnSpc>
                          <a:spcPct val="150000"/>
                        </a:lnSpc>
                        <a:spcAft>
                          <a:spcPts val="0"/>
                        </a:spcAft>
                      </a:pPr>
                      <a:r>
                        <a:rPr lang="en-US" altLang="zh-CN" sz="1200" kern="1200" dirty="0">
                          <a:solidFill>
                            <a:schemeClr val="dk1"/>
                          </a:solidFill>
                          <a:effectLst/>
                        </a:rPr>
                        <a:t>Outlet T</a:t>
                      </a:r>
                      <a:endParaRPr lang="zh-CN" sz="1200" kern="1200" dirty="0">
                        <a:solidFill>
                          <a:schemeClr val="dk1"/>
                        </a:solidFill>
                        <a:effectLst/>
                        <a:latin typeface="+mn-lt"/>
                        <a:ea typeface="+mn-ea"/>
                        <a:cs typeface="+mn-cs"/>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200" dirty="0">
                          <a:effectLst/>
                        </a:rPr>
                        <a:t>℃</a:t>
                      </a:r>
                      <a:endParaRPr lang="zh-CN" altLang="zh-CN" sz="1200" dirty="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marL="0" indent="0" algn="ctr" defTabSz="914400" rtl="0" eaLnBrk="1" latinLnBrk="0" hangingPunct="1">
                        <a:lnSpc>
                          <a:spcPct val="150000"/>
                        </a:lnSpc>
                        <a:spcAft>
                          <a:spcPts val="0"/>
                        </a:spcAft>
                      </a:pPr>
                      <a:r>
                        <a:rPr lang="en-US" altLang="zh-CN" sz="1200" kern="1200" dirty="0">
                          <a:solidFill>
                            <a:schemeClr val="dk1"/>
                          </a:solidFill>
                          <a:effectLst/>
                        </a:rPr>
                        <a:t>410</a:t>
                      </a:r>
                      <a:endParaRPr lang="zh-CN" sz="1200" kern="1200" dirty="0">
                        <a:solidFill>
                          <a:schemeClr val="dk1"/>
                        </a:solidFill>
                        <a:effectLst/>
                        <a:latin typeface="+mn-lt"/>
                        <a:ea typeface="+mn-ea"/>
                        <a:cs typeface="+mn-cs"/>
                      </a:endParaRPr>
                    </a:p>
                  </a:txBody>
                  <a:tcPr marL="68580" marR="68580" marT="0" marB="0" anchor="ctr"/>
                </a:tc>
                <a:tc>
                  <a:txBody>
                    <a:bodyPr/>
                    <a:lstStyle/>
                    <a:p>
                      <a:pPr marL="0" indent="0" algn="ctr" defTabSz="914400" rtl="0" eaLnBrk="1" latinLnBrk="0" hangingPunct="1">
                        <a:lnSpc>
                          <a:spcPct val="150000"/>
                        </a:lnSpc>
                        <a:spcAft>
                          <a:spcPts val="0"/>
                        </a:spcAft>
                      </a:pPr>
                      <a:r>
                        <a:rPr lang="en-US" altLang="zh-CN" sz="1200" kern="1200" dirty="0">
                          <a:solidFill>
                            <a:schemeClr val="dk1"/>
                          </a:solidFill>
                          <a:effectLst/>
                        </a:rPr>
                        <a:t>390</a:t>
                      </a:r>
                      <a:endParaRPr lang="zh-CN" altLang="en-US" sz="12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986132212"/>
                  </a:ext>
                </a:extLst>
              </a:tr>
              <a:tr h="188872">
                <a:tc vMerge="1">
                  <a:txBody>
                    <a:bodyPr/>
                    <a:lstStyle/>
                    <a:p>
                      <a:pPr indent="127000" algn="ctr">
                        <a:lnSpc>
                          <a:spcPct val="150000"/>
                        </a:lnSpc>
                        <a:spcAft>
                          <a:spcPts val="0"/>
                        </a:spcAft>
                      </a:pPr>
                      <a:endParaRPr lang="zh-CN" sz="12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indent="0" algn="ctr" defTabSz="914400" rtl="0" eaLnBrk="1" latinLnBrk="0" hangingPunct="1">
                        <a:lnSpc>
                          <a:spcPct val="150000"/>
                        </a:lnSpc>
                        <a:spcAft>
                          <a:spcPts val="0"/>
                        </a:spcAft>
                      </a:pPr>
                      <a:r>
                        <a:rPr lang="en-US" altLang="zh-CN" sz="1200" kern="1200" dirty="0">
                          <a:solidFill>
                            <a:schemeClr val="dk1"/>
                          </a:solidFill>
                          <a:effectLst/>
                        </a:rPr>
                        <a:t>Mass</a:t>
                      </a:r>
                      <a:r>
                        <a:rPr lang="en-US" altLang="zh-CN" sz="1200" kern="1200" baseline="0" dirty="0">
                          <a:solidFill>
                            <a:schemeClr val="dk1"/>
                          </a:solidFill>
                          <a:effectLst/>
                        </a:rPr>
                        <a:t> flow</a:t>
                      </a:r>
                      <a:endParaRPr lang="zh-CN" sz="1200" kern="1200" dirty="0">
                        <a:solidFill>
                          <a:schemeClr val="dk1"/>
                        </a:solidFill>
                        <a:effectLst/>
                        <a:latin typeface="+mn-lt"/>
                        <a:ea typeface="+mn-ea"/>
                        <a:cs typeface="+mn-cs"/>
                      </a:endParaRPr>
                    </a:p>
                  </a:txBody>
                  <a:tcPr marL="68580" marR="68580" marT="0" marB="0" anchor="ctr"/>
                </a:tc>
                <a:tc>
                  <a:txBody>
                    <a:bodyPr/>
                    <a:lstStyle/>
                    <a:p>
                      <a:pPr marL="0" indent="0" algn="ctr" defTabSz="914400" rtl="0" eaLnBrk="1" latinLnBrk="0" hangingPunct="1">
                        <a:lnSpc>
                          <a:spcPct val="150000"/>
                        </a:lnSpc>
                        <a:spcAft>
                          <a:spcPts val="0"/>
                        </a:spcAft>
                      </a:pPr>
                      <a:r>
                        <a:rPr lang="en-US" altLang="zh-CN" sz="1200" kern="1200" dirty="0">
                          <a:solidFill>
                            <a:schemeClr val="dk1"/>
                          </a:solidFill>
                          <a:effectLst/>
                        </a:rPr>
                        <a:t>kg/s</a:t>
                      </a:r>
                      <a:endParaRPr lang="zh-CN" sz="1200" kern="1200" dirty="0">
                        <a:solidFill>
                          <a:schemeClr val="dk1"/>
                        </a:solidFill>
                        <a:effectLst/>
                        <a:latin typeface="+mn-lt"/>
                        <a:ea typeface="+mn-ea"/>
                        <a:cs typeface="+mn-cs"/>
                      </a:endParaRPr>
                    </a:p>
                  </a:txBody>
                  <a:tcPr marL="68580" marR="68580" marT="0" marB="0" anchor="ctr"/>
                </a:tc>
                <a:tc>
                  <a:txBody>
                    <a:bodyPr/>
                    <a:lstStyle/>
                    <a:p>
                      <a:pPr marL="0" indent="0" algn="ctr" defTabSz="914400" rtl="0" eaLnBrk="1" latinLnBrk="0" hangingPunct="1">
                        <a:lnSpc>
                          <a:spcPct val="150000"/>
                        </a:lnSpc>
                        <a:spcAft>
                          <a:spcPts val="0"/>
                        </a:spcAft>
                      </a:pPr>
                      <a:r>
                        <a:rPr lang="en-US" altLang="zh-CN" sz="1200" kern="1200" dirty="0">
                          <a:solidFill>
                            <a:schemeClr val="dk1"/>
                          </a:solidFill>
                          <a:effectLst/>
                        </a:rPr>
                        <a:t>1.1</a:t>
                      </a:r>
                      <a:endParaRPr lang="zh-CN" sz="1200" kern="1200" dirty="0">
                        <a:solidFill>
                          <a:schemeClr val="dk1"/>
                        </a:solidFill>
                        <a:effectLst/>
                        <a:latin typeface="+mn-lt"/>
                        <a:ea typeface="+mn-ea"/>
                        <a:cs typeface="+mn-cs"/>
                      </a:endParaRPr>
                    </a:p>
                  </a:txBody>
                  <a:tcPr marL="68580" marR="68580" marT="0" marB="0" anchor="ctr"/>
                </a:tc>
                <a:tc>
                  <a:txBody>
                    <a:bodyPr/>
                    <a:lstStyle/>
                    <a:p>
                      <a:pPr marL="0" indent="0" algn="ctr" defTabSz="914400" rtl="0" eaLnBrk="1" latinLnBrk="0" hangingPunct="1">
                        <a:lnSpc>
                          <a:spcPct val="150000"/>
                        </a:lnSpc>
                        <a:spcAft>
                          <a:spcPts val="0"/>
                        </a:spcAft>
                      </a:pPr>
                      <a:r>
                        <a:rPr lang="en-US" altLang="zh-CN" sz="1200" kern="1200" dirty="0">
                          <a:solidFill>
                            <a:schemeClr val="dk1"/>
                          </a:solidFill>
                          <a:effectLst/>
                        </a:rPr>
                        <a:t>1.88</a:t>
                      </a:r>
                      <a:endParaRPr lang="zh-CN" altLang="en-US" sz="12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753565892"/>
                  </a:ext>
                </a:extLst>
              </a:tr>
            </a:tbl>
          </a:graphicData>
        </a:graphic>
      </p:graphicFrame>
      <p:graphicFrame>
        <p:nvGraphicFramePr>
          <p:cNvPr id="9" name="表格 8">
            <a:extLst>
              <a:ext uri="{FF2B5EF4-FFF2-40B4-BE49-F238E27FC236}">
                <a16:creationId xmlns:a16="http://schemas.microsoft.com/office/drawing/2014/main" id="{AD8B511C-FDE9-3A5F-3980-7B01BDE323B4}"/>
              </a:ext>
            </a:extLst>
          </p:cNvPr>
          <p:cNvGraphicFramePr>
            <a:graphicFrameLocks noGrp="1"/>
          </p:cNvGraphicFramePr>
          <p:nvPr>
            <p:extLst>
              <p:ext uri="{D42A27DB-BD31-4B8C-83A1-F6EECF244321}">
                <p14:modId xmlns:p14="http://schemas.microsoft.com/office/powerpoint/2010/main" val="3190006879"/>
              </p:ext>
            </p:extLst>
          </p:nvPr>
        </p:nvGraphicFramePr>
        <p:xfrm>
          <a:off x="7857619" y="3732255"/>
          <a:ext cx="4333111" cy="1245594"/>
        </p:xfrm>
        <a:graphic>
          <a:graphicData uri="http://schemas.openxmlformats.org/drawingml/2006/table">
            <a:tbl>
              <a:tblPr firstRow="1" bandRow="1">
                <a:tableStyleId>{69012ECD-51FC-41F1-AA8D-1B2483CD663E}</a:tableStyleId>
              </a:tblPr>
              <a:tblGrid>
                <a:gridCol w="1686957">
                  <a:extLst>
                    <a:ext uri="{9D8B030D-6E8A-4147-A177-3AD203B41FA5}">
                      <a16:colId xmlns:a16="http://schemas.microsoft.com/office/drawing/2014/main" val="336591140"/>
                    </a:ext>
                  </a:extLst>
                </a:gridCol>
                <a:gridCol w="2646154">
                  <a:extLst>
                    <a:ext uri="{9D8B030D-6E8A-4147-A177-3AD203B41FA5}">
                      <a16:colId xmlns:a16="http://schemas.microsoft.com/office/drawing/2014/main" val="2881027145"/>
                    </a:ext>
                  </a:extLst>
                </a:gridCol>
              </a:tblGrid>
              <a:tr h="177942">
                <a:tc>
                  <a:txBody>
                    <a:bodyPr/>
                    <a:lstStyle/>
                    <a:p>
                      <a:pPr indent="0" algn="just">
                        <a:lnSpc>
                          <a:spcPct val="100000"/>
                        </a:lnSpc>
                      </a:pPr>
                      <a:r>
                        <a:rPr lang="en-US" altLang="zh-CN" sz="1100" b="1" dirty="0">
                          <a:effectLst/>
                        </a:rPr>
                        <a:t>Item</a:t>
                      </a:r>
                      <a:endParaRPr lang="zh-CN" altLang="zh-CN" sz="1100" b="1" dirty="0">
                        <a:effectLst/>
                        <a:latin typeface="Calibri" panose="020F0502020204030204" pitchFamily="34" charset="0"/>
                        <a:ea typeface="宋体" panose="02010600030101010101" pitchFamily="2" charset="-122"/>
                        <a:cs typeface="Times New Roman" panose="02020603050405020304" pitchFamily="18" charset="0"/>
                      </a:endParaRPr>
                    </a:p>
                  </a:txBody>
                  <a:tcPr marL="65252" marR="65252" marT="0" marB="0" anchor="ctr">
                    <a:solidFill>
                      <a:srgbClr val="026CB9"/>
                    </a:solidFill>
                  </a:tcPr>
                </a:tc>
                <a:tc>
                  <a:txBody>
                    <a:bodyPr/>
                    <a:lstStyle/>
                    <a:p>
                      <a:pPr indent="0">
                        <a:lnSpc>
                          <a:spcPct val="100000"/>
                        </a:lnSpc>
                      </a:pPr>
                      <a:r>
                        <a:rPr lang="en-US" sz="1100" b="1" dirty="0">
                          <a:solidFill>
                            <a:schemeClr val="bg1"/>
                          </a:solidFill>
                          <a:effectLst/>
                        </a:rPr>
                        <a:t>Value</a:t>
                      </a:r>
                      <a:endParaRPr lang="zh-CN" sz="1100" b="1" dirty="0">
                        <a:solidFill>
                          <a:schemeClr val="bg1"/>
                        </a:solidFill>
                        <a:effectLst/>
                        <a:latin typeface="Calibri" panose="020F0502020204030204" pitchFamily="34" charset="0"/>
                        <a:ea typeface="宋体" panose="02010600030101010101" pitchFamily="2" charset="-122"/>
                        <a:cs typeface="Times New Roman" panose="02020603050405020304" pitchFamily="18" charset="0"/>
                      </a:endParaRPr>
                    </a:p>
                  </a:txBody>
                  <a:tcPr marL="65252" marR="65252" marT="0" marB="0" anchor="ctr">
                    <a:solidFill>
                      <a:srgbClr val="026CB9"/>
                    </a:solidFill>
                  </a:tcPr>
                </a:tc>
                <a:extLst>
                  <a:ext uri="{0D108BD9-81ED-4DB2-BD59-A6C34878D82A}">
                    <a16:rowId xmlns:a16="http://schemas.microsoft.com/office/drawing/2014/main" val="419545076"/>
                  </a:ext>
                </a:extLst>
              </a:tr>
              <a:tr h="177942">
                <a:tc>
                  <a:txBody>
                    <a:bodyPr/>
                    <a:lstStyle/>
                    <a:p>
                      <a:pPr indent="0">
                        <a:lnSpc>
                          <a:spcPct val="100000"/>
                        </a:lnSpc>
                      </a:pPr>
                      <a:r>
                        <a:rPr lang="en-US" sz="1100" b="0" dirty="0" err="1">
                          <a:effectLst/>
                        </a:rPr>
                        <a:t>PbLi</a:t>
                      </a:r>
                      <a:r>
                        <a:rPr lang="en-US" sz="1100" b="0" dirty="0">
                          <a:effectLst/>
                        </a:rPr>
                        <a:t> volume</a:t>
                      </a:r>
                      <a:endParaRPr lang="zh-CN" sz="1100" b="0" dirty="0">
                        <a:effectLst/>
                        <a:latin typeface="Calibri" panose="020F0502020204030204" pitchFamily="34" charset="0"/>
                        <a:ea typeface="宋体" panose="02010600030101010101" pitchFamily="2" charset="-122"/>
                        <a:cs typeface="Times New Roman" panose="02020603050405020304" pitchFamily="18" charset="0"/>
                      </a:endParaRPr>
                    </a:p>
                  </a:txBody>
                  <a:tcPr marL="65252" marR="65252" marT="0" marB="0" anchor="ctr"/>
                </a:tc>
                <a:tc>
                  <a:txBody>
                    <a:bodyPr/>
                    <a:lstStyle/>
                    <a:p>
                      <a:pPr indent="0">
                        <a:lnSpc>
                          <a:spcPct val="100000"/>
                        </a:lnSpc>
                      </a:pPr>
                      <a:r>
                        <a:rPr lang="en-US" sz="1100" b="0" dirty="0">
                          <a:effectLst/>
                        </a:rPr>
                        <a:t>0.3 m</a:t>
                      </a:r>
                      <a:r>
                        <a:rPr lang="en-US" sz="1100" b="0" baseline="30000" dirty="0">
                          <a:effectLst/>
                        </a:rPr>
                        <a:t>3</a:t>
                      </a:r>
                      <a:endParaRPr lang="zh-CN" sz="1100" b="0" dirty="0">
                        <a:effectLst/>
                        <a:latin typeface="Calibri" panose="020F0502020204030204" pitchFamily="34" charset="0"/>
                        <a:ea typeface="宋体" panose="02010600030101010101" pitchFamily="2" charset="-122"/>
                        <a:cs typeface="Times New Roman" panose="02020603050405020304" pitchFamily="18" charset="0"/>
                      </a:endParaRPr>
                    </a:p>
                  </a:txBody>
                  <a:tcPr marL="65252" marR="65252" marT="0" marB="0" anchor="ctr"/>
                </a:tc>
                <a:extLst>
                  <a:ext uri="{0D108BD9-81ED-4DB2-BD59-A6C34878D82A}">
                    <a16:rowId xmlns:a16="http://schemas.microsoft.com/office/drawing/2014/main" val="2533362796"/>
                  </a:ext>
                </a:extLst>
              </a:tr>
              <a:tr h="177942">
                <a:tc>
                  <a:txBody>
                    <a:bodyPr/>
                    <a:lstStyle/>
                    <a:p>
                      <a:pPr indent="0">
                        <a:lnSpc>
                          <a:spcPct val="100000"/>
                        </a:lnSpc>
                      </a:pPr>
                      <a:r>
                        <a:rPr lang="en-US" sz="1100" b="0" dirty="0" err="1">
                          <a:effectLst/>
                        </a:rPr>
                        <a:t>PbLi</a:t>
                      </a:r>
                      <a:r>
                        <a:rPr lang="en-US" sz="1100" b="0" dirty="0">
                          <a:effectLst/>
                        </a:rPr>
                        <a:t> mass flow rate in PAV</a:t>
                      </a:r>
                      <a:endParaRPr lang="zh-CN" sz="1100" b="0" dirty="0">
                        <a:effectLst/>
                        <a:latin typeface="Calibri" panose="020F0502020204030204" pitchFamily="34" charset="0"/>
                        <a:ea typeface="宋体" panose="02010600030101010101" pitchFamily="2" charset="-122"/>
                        <a:cs typeface="Times New Roman" panose="02020603050405020304" pitchFamily="18" charset="0"/>
                      </a:endParaRPr>
                    </a:p>
                  </a:txBody>
                  <a:tcPr marL="65252" marR="65252" marT="0" marB="0" anchor="ctr"/>
                </a:tc>
                <a:tc>
                  <a:txBody>
                    <a:bodyPr/>
                    <a:lstStyle/>
                    <a:p>
                      <a:pPr indent="0">
                        <a:lnSpc>
                          <a:spcPct val="100000"/>
                        </a:lnSpc>
                      </a:pPr>
                      <a:r>
                        <a:rPr lang="en-US" sz="1100" b="0" dirty="0">
                          <a:effectLst/>
                        </a:rPr>
                        <a:t>Low/</a:t>
                      </a:r>
                      <a:r>
                        <a:rPr lang="en-US" altLang="zh-CN" sz="1100" b="0" dirty="0">
                          <a:effectLst/>
                        </a:rPr>
                        <a:t>high</a:t>
                      </a:r>
                      <a:r>
                        <a:rPr lang="en-US" sz="1100" b="0" dirty="0">
                          <a:effectLst/>
                        </a:rPr>
                        <a:t> temp. mode: 0.8/0.3 kg/s</a:t>
                      </a:r>
                      <a:endParaRPr lang="zh-CN" sz="1100" b="0" dirty="0">
                        <a:effectLst/>
                      </a:endParaRPr>
                    </a:p>
                  </a:txBody>
                  <a:tcPr marL="65252" marR="65252" marT="0" marB="0" anchor="ctr"/>
                </a:tc>
                <a:extLst>
                  <a:ext uri="{0D108BD9-81ED-4DB2-BD59-A6C34878D82A}">
                    <a16:rowId xmlns:a16="http://schemas.microsoft.com/office/drawing/2014/main" val="403610638"/>
                  </a:ext>
                </a:extLst>
              </a:tr>
              <a:tr h="177942">
                <a:tc>
                  <a:txBody>
                    <a:bodyPr/>
                    <a:lstStyle/>
                    <a:p>
                      <a:pPr indent="0">
                        <a:lnSpc>
                          <a:spcPct val="100000"/>
                        </a:lnSpc>
                      </a:pPr>
                      <a:r>
                        <a:rPr lang="en-US" sz="1100" b="0" dirty="0">
                          <a:effectLst/>
                        </a:rPr>
                        <a:t>Extraction temp. in PAV</a:t>
                      </a:r>
                      <a:endParaRPr lang="zh-CN" sz="1100" b="0" dirty="0">
                        <a:effectLst/>
                        <a:latin typeface="Calibri" panose="020F0502020204030204" pitchFamily="34" charset="0"/>
                        <a:ea typeface="宋体" panose="02010600030101010101" pitchFamily="2" charset="-122"/>
                        <a:cs typeface="Times New Roman" panose="02020603050405020304" pitchFamily="18" charset="0"/>
                      </a:endParaRPr>
                    </a:p>
                  </a:txBody>
                  <a:tcPr marL="65252" marR="65252" marT="0" marB="0" anchor="ctr"/>
                </a:tc>
                <a:tc>
                  <a:txBody>
                    <a:bodyPr/>
                    <a:lstStyle/>
                    <a:p>
                      <a:pPr indent="0">
                        <a:lnSpc>
                          <a:spcPct val="100000"/>
                        </a:lnSpc>
                      </a:pPr>
                      <a:r>
                        <a:rPr lang="en-US" sz="1100" b="0" dirty="0">
                          <a:effectLst/>
                        </a:rPr>
                        <a:t>535 ℃</a:t>
                      </a:r>
                      <a:endParaRPr lang="zh-CN" sz="1100" b="0" dirty="0">
                        <a:effectLst/>
                        <a:latin typeface="Calibri" panose="020F0502020204030204" pitchFamily="34" charset="0"/>
                        <a:ea typeface="宋体" panose="02010600030101010101" pitchFamily="2" charset="-122"/>
                        <a:cs typeface="Times New Roman" panose="02020603050405020304" pitchFamily="18" charset="0"/>
                      </a:endParaRPr>
                    </a:p>
                  </a:txBody>
                  <a:tcPr marL="65252" marR="65252" marT="0" marB="0" anchor="ctr"/>
                </a:tc>
                <a:extLst>
                  <a:ext uri="{0D108BD9-81ED-4DB2-BD59-A6C34878D82A}">
                    <a16:rowId xmlns:a16="http://schemas.microsoft.com/office/drawing/2014/main" val="1730658484"/>
                  </a:ext>
                </a:extLst>
              </a:tr>
              <a:tr h="177942">
                <a:tc>
                  <a:txBody>
                    <a:bodyPr/>
                    <a:lstStyle/>
                    <a:p>
                      <a:pPr indent="0">
                        <a:lnSpc>
                          <a:spcPct val="100000"/>
                        </a:lnSpc>
                      </a:pPr>
                      <a:r>
                        <a:rPr lang="en-US" sz="1100" b="0" dirty="0">
                          <a:effectLst/>
                        </a:rPr>
                        <a:t>T at PAV inlet</a:t>
                      </a:r>
                      <a:endParaRPr lang="zh-CN" sz="1100" b="0" dirty="0">
                        <a:effectLst/>
                        <a:latin typeface="Calibri" panose="020F0502020204030204" pitchFamily="34" charset="0"/>
                        <a:ea typeface="宋体" panose="02010600030101010101" pitchFamily="2" charset="-122"/>
                        <a:cs typeface="Times New Roman" panose="02020603050405020304" pitchFamily="18" charset="0"/>
                      </a:endParaRPr>
                    </a:p>
                  </a:txBody>
                  <a:tcPr marL="65252" marR="65252" marT="0" marB="0" anchor="ctr"/>
                </a:tc>
                <a:tc>
                  <a:txBody>
                    <a:bodyPr/>
                    <a:lstStyle/>
                    <a:p>
                      <a:pPr indent="0">
                        <a:lnSpc>
                          <a:spcPct val="100000"/>
                        </a:lnSpc>
                      </a:pPr>
                      <a:r>
                        <a:rPr lang="en-US" sz="1100" b="0" dirty="0">
                          <a:effectLst/>
                        </a:rPr>
                        <a:t>Low/</a:t>
                      </a:r>
                      <a:r>
                        <a:rPr lang="en-US" altLang="zh-CN" sz="1100" b="0" dirty="0">
                          <a:effectLst/>
                        </a:rPr>
                        <a:t>high</a:t>
                      </a:r>
                      <a:r>
                        <a:rPr lang="en-US" sz="1100" b="0" dirty="0">
                          <a:effectLst/>
                        </a:rPr>
                        <a:t> temp. mode: &lt;0.001/0.004 ppm</a:t>
                      </a:r>
                      <a:endParaRPr lang="zh-CN" sz="1100" b="0" dirty="0">
                        <a:effectLst/>
                        <a:latin typeface="Calibri" panose="020F0502020204030204" pitchFamily="34" charset="0"/>
                        <a:ea typeface="宋体" panose="02010600030101010101" pitchFamily="2" charset="-122"/>
                        <a:cs typeface="Times New Roman" panose="02020603050405020304" pitchFamily="18" charset="0"/>
                      </a:endParaRPr>
                    </a:p>
                  </a:txBody>
                  <a:tcPr marL="65252" marR="65252" marT="0" marB="0" anchor="ctr"/>
                </a:tc>
                <a:extLst>
                  <a:ext uri="{0D108BD9-81ED-4DB2-BD59-A6C34878D82A}">
                    <a16:rowId xmlns:a16="http://schemas.microsoft.com/office/drawing/2014/main" val="703546422"/>
                  </a:ext>
                </a:extLst>
              </a:tr>
              <a:tr h="177942">
                <a:tc>
                  <a:txBody>
                    <a:bodyPr/>
                    <a:lstStyle/>
                    <a:p>
                      <a:pPr indent="0">
                        <a:lnSpc>
                          <a:spcPct val="100000"/>
                        </a:lnSpc>
                      </a:pPr>
                      <a:r>
                        <a:rPr lang="en-US" sz="1100" b="0" dirty="0">
                          <a:effectLst/>
                        </a:rPr>
                        <a:t>T extraction efficiency</a:t>
                      </a:r>
                      <a:endParaRPr lang="zh-CN" sz="1100" b="0" dirty="0">
                        <a:effectLst/>
                        <a:latin typeface="Calibri" panose="020F0502020204030204" pitchFamily="34" charset="0"/>
                        <a:ea typeface="宋体" panose="02010600030101010101" pitchFamily="2" charset="-122"/>
                        <a:cs typeface="Times New Roman" panose="02020603050405020304" pitchFamily="18" charset="0"/>
                      </a:endParaRPr>
                    </a:p>
                  </a:txBody>
                  <a:tcPr marL="65252" marR="65252" marT="0" marB="0" anchor="ctr"/>
                </a:tc>
                <a:tc>
                  <a:txBody>
                    <a:bodyPr/>
                    <a:lstStyle/>
                    <a:p>
                      <a:pPr indent="0">
                        <a:lnSpc>
                          <a:spcPct val="100000"/>
                        </a:lnSpc>
                      </a:pPr>
                      <a:r>
                        <a:rPr lang="zh-CN" altLang="en-US" sz="1100" b="0" dirty="0">
                          <a:effectLst/>
                        </a:rPr>
                        <a:t>≥ </a:t>
                      </a:r>
                      <a:r>
                        <a:rPr lang="en-US" sz="1100" b="0" dirty="0">
                          <a:effectLst/>
                        </a:rPr>
                        <a:t>90%</a:t>
                      </a:r>
                      <a:endParaRPr lang="zh-CN" sz="1100" b="0" dirty="0">
                        <a:effectLst/>
                        <a:latin typeface="Calibri" panose="020F0502020204030204" pitchFamily="34" charset="0"/>
                        <a:ea typeface="宋体" panose="02010600030101010101" pitchFamily="2" charset="-122"/>
                        <a:cs typeface="Times New Roman" panose="02020603050405020304" pitchFamily="18" charset="0"/>
                      </a:endParaRPr>
                    </a:p>
                  </a:txBody>
                  <a:tcPr marL="65252" marR="65252" marT="0" marB="0" anchor="ctr"/>
                </a:tc>
                <a:extLst>
                  <a:ext uri="{0D108BD9-81ED-4DB2-BD59-A6C34878D82A}">
                    <a16:rowId xmlns:a16="http://schemas.microsoft.com/office/drawing/2014/main" val="4030106601"/>
                  </a:ext>
                </a:extLst>
              </a:tr>
              <a:tr h="177942">
                <a:tc>
                  <a:txBody>
                    <a:bodyPr/>
                    <a:lstStyle/>
                    <a:p>
                      <a:pPr indent="0">
                        <a:lnSpc>
                          <a:spcPct val="100000"/>
                        </a:lnSpc>
                      </a:pPr>
                      <a:r>
                        <a:rPr lang="en-US" sz="1100" b="0" dirty="0">
                          <a:effectLst/>
                        </a:rPr>
                        <a:t>Vacuum of vacuum vessel</a:t>
                      </a:r>
                      <a:endParaRPr lang="zh-CN" sz="1100" b="0" dirty="0">
                        <a:effectLst/>
                        <a:latin typeface="Calibri" panose="020F0502020204030204" pitchFamily="34" charset="0"/>
                        <a:ea typeface="宋体" panose="02010600030101010101" pitchFamily="2" charset="-122"/>
                        <a:cs typeface="Times New Roman" panose="02020603050405020304" pitchFamily="18" charset="0"/>
                      </a:endParaRPr>
                    </a:p>
                  </a:txBody>
                  <a:tcPr marL="65252" marR="65252" marT="0" marB="0" anchor="ctr"/>
                </a:tc>
                <a:tc>
                  <a:txBody>
                    <a:bodyPr/>
                    <a:lstStyle/>
                    <a:p>
                      <a:pPr indent="0">
                        <a:lnSpc>
                          <a:spcPct val="100000"/>
                        </a:lnSpc>
                      </a:pPr>
                      <a:r>
                        <a:rPr lang="en-US" sz="1100" b="0" dirty="0">
                          <a:effectLst/>
                        </a:rPr>
                        <a:t>1×10</a:t>
                      </a:r>
                      <a:r>
                        <a:rPr lang="en-US" sz="1100" b="0" baseline="30000" dirty="0">
                          <a:effectLst/>
                        </a:rPr>
                        <a:t>-4</a:t>
                      </a:r>
                      <a:r>
                        <a:rPr lang="en-US" sz="1100" b="0" dirty="0">
                          <a:effectLst/>
                        </a:rPr>
                        <a:t> Pa</a:t>
                      </a:r>
                      <a:endParaRPr lang="zh-CN" sz="1100" b="0" dirty="0">
                        <a:effectLst/>
                        <a:latin typeface="Calibri" panose="020F0502020204030204" pitchFamily="34" charset="0"/>
                        <a:ea typeface="宋体" panose="02010600030101010101" pitchFamily="2" charset="-122"/>
                        <a:cs typeface="Times New Roman" panose="02020603050405020304" pitchFamily="18" charset="0"/>
                      </a:endParaRPr>
                    </a:p>
                  </a:txBody>
                  <a:tcPr marL="65252" marR="65252" marT="0" marB="0" anchor="ctr"/>
                </a:tc>
                <a:extLst>
                  <a:ext uri="{0D108BD9-81ED-4DB2-BD59-A6C34878D82A}">
                    <a16:rowId xmlns:a16="http://schemas.microsoft.com/office/drawing/2014/main" val="1811379020"/>
                  </a:ext>
                </a:extLst>
              </a:tr>
            </a:tbl>
          </a:graphicData>
        </a:graphic>
      </p:graphicFrame>
      <p:sp>
        <p:nvSpPr>
          <p:cNvPr id="12" name="文本框 11">
            <a:extLst>
              <a:ext uri="{FF2B5EF4-FFF2-40B4-BE49-F238E27FC236}">
                <a16:creationId xmlns:a16="http://schemas.microsoft.com/office/drawing/2014/main" id="{FAD20059-854A-FB44-19E8-A355BE84E3BC}"/>
              </a:ext>
            </a:extLst>
          </p:cNvPr>
          <p:cNvSpPr txBox="1"/>
          <p:nvPr/>
        </p:nvSpPr>
        <p:spPr>
          <a:xfrm rot="16200000">
            <a:off x="-171317" y="5704383"/>
            <a:ext cx="1064715" cy="369332"/>
          </a:xfrm>
          <a:prstGeom prst="rect">
            <a:avLst/>
          </a:prstGeom>
          <a:solidFill>
            <a:srgbClr val="0070C0"/>
          </a:solidFill>
          <a:ln>
            <a:noFill/>
          </a:ln>
        </p:spPr>
        <p:txBody>
          <a:bodyPr wrap="none" rtlCol="0">
            <a:spAutoFit/>
          </a:bodyPr>
          <a:lstStyle/>
          <a:p>
            <a:r>
              <a:rPr lang="en-US" altLang="zh-CN" b="1" dirty="0" err="1">
                <a:solidFill>
                  <a:schemeClr val="bg1"/>
                </a:solidFill>
              </a:rPr>
              <a:t>PbLi</a:t>
            </a:r>
            <a:r>
              <a:rPr lang="en-US" altLang="zh-CN" b="1" dirty="0">
                <a:solidFill>
                  <a:schemeClr val="bg1"/>
                </a:solidFill>
              </a:rPr>
              <a:t> loop</a:t>
            </a:r>
            <a:endParaRPr lang="zh-CN" altLang="en-US" b="1" dirty="0">
              <a:solidFill>
                <a:schemeClr val="bg1"/>
              </a:solidFill>
            </a:endParaRPr>
          </a:p>
        </p:txBody>
      </p:sp>
      <p:sp>
        <p:nvSpPr>
          <p:cNvPr id="13" name="文本框 12">
            <a:extLst>
              <a:ext uri="{FF2B5EF4-FFF2-40B4-BE49-F238E27FC236}">
                <a16:creationId xmlns:a16="http://schemas.microsoft.com/office/drawing/2014/main" id="{55DD2D57-F6B1-3BF8-12B8-12AE45B6D4B2}"/>
              </a:ext>
            </a:extLst>
          </p:cNvPr>
          <p:cNvSpPr txBox="1"/>
          <p:nvPr/>
        </p:nvSpPr>
        <p:spPr>
          <a:xfrm rot="16200000">
            <a:off x="3601118" y="5754123"/>
            <a:ext cx="1222964" cy="369332"/>
          </a:xfrm>
          <a:prstGeom prst="rect">
            <a:avLst/>
          </a:prstGeom>
          <a:solidFill>
            <a:srgbClr val="0070C0"/>
          </a:solidFill>
          <a:ln>
            <a:noFill/>
          </a:ln>
        </p:spPr>
        <p:txBody>
          <a:bodyPr wrap="none" rtlCol="0">
            <a:spAutoFit/>
          </a:bodyPr>
          <a:lstStyle/>
          <a:p>
            <a:r>
              <a:rPr lang="en-US" altLang="zh-CN" b="1" dirty="0">
                <a:solidFill>
                  <a:schemeClr val="bg1"/>
                </a:solidFill>
              </a:rPr>
              <a:t>S-CO</a:t>
            </a:r>
            <a:r>
              <a:rPr lang="en-US" altLang="zh-CN" b="1" baseline="-25000" dirty="0">
                <a:solidFill>
                  <a:schemeClr val="bg1"/>
                </a:solidFill>
              </a:rPr>
              <a:t>2</a:t>
            </a:r>
            <a:r>
              <a:rPr lang="en-US" altLang="zh-CN" b="1" dirty="0">
                <a:solidFill>
                  <a:schemeClr val="bg1"/>
                </a:solidFill>
              </a:rPr>
              <a:t> loop</a:t>
            </a:r>
            <a:endParaRPr lang="zh-CN" altLang="en-US" b="1" dirty="0">
              <a:solidFill>
                <a:schemeClr val="bg1"/>
              </a:solidFill>
            </a:endParaRPr>
          </a:p>
        </p:txBody>
      </p:sp>
      <p:sp>
        <p:nvSpPr>
          <p:cNvPr id="14" name="文本框 13">
            <a:extLst>
              <a:ext uri="{FF2B5EF4-FFF2-40B4-BE49-F238E27FC236}">
                <a16:creationId xmlns:a16="http://schemas.microsoft.com/office/drawing/2014/main" id="{746D6E6F-1EE2-2213-6CA0-181EC4DB29EC}"/>
              </a:ext>
            </a:extLst>
          </p:cNvPr>
          <p:cNvSpPr txBox="1"/>
          <p:nvPr/>
        </p:nvSpPr>
        <p:spPr>
          <a:xfrm rot="16200000">
            <a:off x="7685946" y="5720338"/>
            <a:ext cx="960969" cy="369332"/>
          </a:xfrm>
          <a:prstGeom prst="rect">
            <a:avLst/>
          </a:prstGeom>
          <a:solidFill>
            <a:srgbClr val="0070C0"/>
          </a:solidFill>
          <a:ln>
            <a:noFill/>
          </a:ln>
        </p:spPr>
        <p:txBody>
          <a:bodyPr wrap="none" rtlCol="0">
            <a:spAutoFit/>
          </a:bodyPr>
          <a:lstStyle/>
          <a:p>
            <a:r>
              <a:rPr lang="en-US" altLang="zh-CN" b="1" dirty="0">
                <a:solidFill>
                  <a:schemeClr val="bg1"/>
                </a:solidFill>
              </a:rPr>
              <a:t>TES/TAS</a:t>
            </a:r>
          </a:p>
        </p:txBody>
      </p:sp>
      <p:sp>
        <p:nvSpPr>
          <p:cNvPr id="15" name="文本框 14">
            <a:extLst>
              <a:ext uri="{FF2B5EF4-FFF2-40B4-BE49-F238E27FC236}">
                <a16:creationId xmlns:a16="http://schemas.microsoft.com/office/drawing/2014/main" id="{3610DEFE-71D2-CB76-24BB-CB78E55DC303}"/>
              </a:ext>
            </a:extLst>
          </p:cNvPr>
          <p:cNvSpPr txBox="1"/>
          <p:nvPr/>
        </p:nvSpPr>
        <p:spPr>
          <a:xfrm>
            <a:off x="7106317" y="3238271"/>
            <a:ext cx="1212127" cy="369332"/>
          </a:xfrm>
          <a:prstGeom prst="rect">
            <a:avLst/>
          </a:prstGeom>
          <a:solidFill>
            <a:srgbClr val="0070C0"/>
          </a:solidFill>
          <a:ln>
            <a:noFill/>
          </a:ln>
        </p:spPr>
        <p:txBody>
          <a:bodyPr wrap="none" rtlCol="0">
            <a:spAutoFit/>
          </a:bodyPr>
          <a:lstStyle/>
          <a:p>
            <a:r>
              <a:rPr lang="en-US" altLang="zh-CN" b="1" dirty="0">
                <a:solidFill>
                  <a:schemeClr val="bg1"/>
                </a:solidFill>
              </a:rPr>
              <a:t>COOL TBM</a:t>
            </a:r>
          </a:p>
        </p:txBody>
      </p:sp>
      <p:sp>
        <p:nvSpPr>
          <p:cNvPr id="16" name="文本框 15">
            <a:extLst>
              <a:ext uri="{FF2B5EF4-FFF2-40B4-BE49-F238E27FC236}">
                <a16:creationId xmlns:a16="http://schemas.microsoft.com/office/drawing/2014/main" id="{AF5B6A9E-3CCC-33F2-51A7-FD49CAE65458}"/>
              </a:ext>
            </a:extLst>
          </p:cNvPr>
          <p:cNvSpPr txBox="1"/>
          <p:nvPr/>
        </p:nvSpPr>
        <p:spPr>
          <a:xfrm>
            <a:off x="9828979" y="3238271"/>
            <a:ext cx="1054584" cy="369332"/>
          </a:xfrm>
          <a:prstGeom prst="rect">
            <a:avLst/>
          </a:prstGeom>
          <a:solidFill>
            <a:srgbClr val="0070C0"/>
          </a:solidFill>
          <a:ln>
            <a:noFill/>
          </a:ln>
        </p:spPr>
        <p:txBody>
          <a:bodyPr wrap="none" rtlCol="0">
            <a:spAutoFit/>
          </a:bodyPr>
          <a:lstStyle/>
          <a:p>
            <a:r>
              <a:rPr lang="en-US" altLang="zh-CN" b="1" dirty="0">
                <a:solidFill>
                  <a:schemeClr val="bg1"/>
                </a:solidFill>
              </a:rPr>
              <a:t>Port Plug</a:t>
            </a:r>
          </a:p>
        </p:txBody>
      </p:sp>
      <p:pic>
        <p:nvPicPr>
          <p:cNvPr id="10" name="图片 9">
            <a:extLst>
              <a:ext uri="{FF2B5EF4-FFF2-40B4-BE49-F238E27FC236}">
                <a16:creationId xmlns:a16="http://schemas.microsoft.com/office/drawing/2014/main" id="{F6E557CB-3063-CB48-B4A0-1822A4D03B1F}"/>
              </a:ext>
            </a:extLst>
          </p:cNvPr>
          <p:cNvPicPr>
            <a:picLocks noChangeAspect="1"/>
          </p:cNvPicPr>
          <p:nvPr/>
        </p:nvPicPr>
        <p:blipFill>
          <a:blip r:embed="rId7"/>
          <a:stretch>
            <a:fillRect/>
          </a:stretch>
        </p:blipFill>
        <p:spPr>
          <a:xfrm>
            <a:off x="11187077" y="5251410"/>
            <a:ext cx="918434" cy="841898"/>
          </a:xfrm>
          <a:prstGeom prst="rect">
            <a:avLst/>
          </a:prstGeom>
        </p:spPr>
      </p:pic>
    </p:spTree>
    <p:extLst>
      <p:ext uri="{BB962C8B-B14F-4D97-AF65-F5344CB8AC3E}">
        <p14:creationId xmlns:p14="http://schemas.microsoft.com/office/powerpoint/2010/main" val="3438677250"/>
      </p:ext>
    </p:extLst>
  </p:cSld>
  <p:clrMapOvr>
    <a:masterClrMapping/>
  </p:clrMapOvr>
  <mc:AlternateContent xmlns:mc="http://schemas.openxmlformats.org/markup-compatibility/2006" xmlns:p14="http://schemas.microsoft.com/office/powerpoint/2010/main">
    <mc:Choice Requires="p14">
      <p:transition spd="slow" p14:dur="2000" advTm="93416"/>
    </mc:Choice>
    <mc:Fallback xmlns="">
      <p:transition spd="slow" advTm="9341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E294BF-C23D-F76E-040B-49CF0D982186}"/>
              </a:ext>
            </a:extLst>
          </p:cNvPr>
          <p:cNvSpPr>
            <a:spLocks noGrp="1"/>
          </p:cNvSpPr>
          <p:nvPr>
            <p:ph type="title"/>
          </p:nvPr>
        </p:nvSpPr>
        <p:spPr/>
        <p:txBody>
          <a:bodyPr/>
          <a:lstStyle/>
          <a:p>
            <a:r>
              <a:rPr lang="en-US" altLang="zh-CN" dirty="0"/>
              <a:t>BEST COOL TBM compared with ITER/CFETR</a:t>
            </a:r>
            <a:endParaRPr lang="zh-CN" altLang="en-US" dirty="0"/>
          </a:p>
        </p:txBody>
      </p:sp>
      <p:sp>
        <p:nvSpPr>
          <p:cNvPr id="4" name="灯片编号占位符 3">
            <a:extLst>
              <a:ext uri="{FF2B5EF4-FFF2-40B4-BE49-F238E27FC236}">
                <a16:creationId xmlns:a16="http://schemas.microsoft.com/office/drawing/2014/main" id="{1F410961-2191-F596-2130-FA2F7590D45C}"/>
              </a:ext>
            </a:extLst>
          </p:cNvPr>
          <p:cNvSpPr>
            <a:spLocks noGrp="1"/>
          </p:cNvSpPr>
          <p:nvPr>
            <p:ph type="sldNum" sz="quarter" idx="12"/>
          </p:nvPr>
        </p:nvSpPr>
        <p:spPr/>
        <p:txBody>
          <a:bodyPr/>
          <a:lstStyle/>
          <a:p>
            <a:pPr>
              <a:defRPr/>
            </a:pPr>
            <a:fld id="{2EE6453B-3B9F-4A11-A49C-F08C55479899}" type="slidenum">
              <a:rPr lang="zh-CN" altLang="en-US" smtClean="0"/>
              <a:pPr>
                <a:defRPr/>
              </a:pPr>
              <a:t>21</a:t>
            </a:fld>
            <a:endParaRPr lang="zh-CN" altLang="en-US"/>
          </a:p>
        </p:txBody>
      </p:sp>
      <p:graphicFrame>
        <p:nvGraphicFramePr>
          <p:cNvPr id="5" name="表格 4">
            <a:extLst>
              <a:ext uri="{FF2B5EF4-FFF2-40B4-BE49-F238E27FC236}">
                <a16:creationId xmlns:a16="http://schemas.microsoft.com/office/drawing/2014/main" id="{9E546815-2761-988D-490D-2F7FE5ED31A4}"/>
              </a:ext>
            </a:extLst>
          </p:cNvPr>
          <p:cNvGraphicFramePr>
            <a:graphicFrameLocks noGrp="1"/>
          </p:cNvGraphicFramePr>
          <p:nvPr>
            <p:extLst>
              <p:ext uri="{D42A27DB-BD31-4B8C-83A1-F6EECF244321}">
                <p14:modId xmlns:p14="http://schemas.microsoft.com/office/powerpoint/2010/main" val="280311210"/>
              </p:ext>
            </p:extLst>
          </p:nvPr>
        </p:nvGraphicFramePr>
        <p:xfrm>
          <a:off x="294967" y="3156763"/>
          <a:ext cx="11602066" cy="3542286"/>
        </p:xfrm>
        <a:graphic>
          <a:graphicData uri="http://schemas.openxmlformats.org/drawingml/2006/table">
            <a:tbl>
              <a:tblPr firstRow="1" bandRow="1">
                <a:tableStyleId>{3B4B98B0-60AC-42C2-AFA5-B58CD77FA1E5}</a:tableStyleId>
              </a:tblPr>
              <a:tblGrid>
                <a:gridCol w="2113937">
                  <a:extLst>
                    <a:ext uri="{9D8B030D-6E8A-4147-A177-3AD203B41FA5}">
                      <a16:colId xmlns:a16="http://schemas.microsoft.com/office/drawing/2014/main" val="123012672"/>
                    </a:ext>
                  </a:extLst>
                </a:gridCol>
                <a:gridCol w="2822972">
                  <a:extLst>
                    <a:ext uri="{9D8B030D-6E8A-4147-A177-3AD203B41FA5}">
                      <a16:colId xmlns:a16="http://schemas.microsoft.com/office/drawing/2014/main" val="4106038956"/>
                    </a:ext>
                  </a:extLst>
                </a:gridCol>
                <a:gridCol w="3930978">
                  <a:extLst>
                    <a:ext uri="{9D8B030D-6E8A-4147-A177-3AD203B41FA5}">
                      <a16:colId xmlns:a16="http://schemas.microsoft.com/office/drawing/2014/main" val="959695712"/>
                    </a:ext>
                  </a:extLst>
                </a:gridCol>
                <a:gridCol w="2734179">
                  <a:extLst>
                    <a:ext uri="{9D8B030D-6E8A-4147-A177-3AD203B41FA5}">
                      <a16:colId xmlns:a16="http://schemas.microsoft.com/office/drawing/2014/main" val="3844424073"/>
                    </a:ext>
                  </a:extLst>
                </a:gridCol>
              </a:tblGrid>
              <a:tr h="336014">
                <a:tc>
                  <a:txBody>
                    <a:bodyPr/>
                    <a:lstStyle/>
                    <a:p>
                      <a:endParaRPr lang="zh-CN" altLang="en-US" sz="1400" dirty="0"/>
                    </a:p>
                  </a:txBody>
                  <a:tcPr/>
                </a:tc>
                <a:tc>
                  <a:txBody>
                    <a:bodyPr/>
                    <a:lstStyle/>
                    <a:p>
                      <a:pPr algn="ctr"/>
                      <a:r>
                        <a:rPr lang="en-US" altLang="zh-CN" sz="1400" dirty="0"/>
                        <a:t>BEST COOL TBM</a:t>
                      </a:r>
                      <a:endParaRPr lang="zh-CN" altLang="en-US" sz="1400" dirty="0"/>
                    </a:p>
                  </a:txBody>
                  <a:tcPr anchor="ctr"/>
                </a:tc>
                <a:tc>
                  <a:txBody>
                    <a:bodyPr/>
                    <a:lstStyle/>
                    <a:p>
                      <a:pPr algn="ctr"/>
                      <a:r>
                        <a:rPr lang="en-US" altLang="zh-CN" sz="1400" dirty="0"/>
                        <a:t>ITER WCLL TBM</a:t>
                      </a:r>
                      <a:endParaRPr lang="zh-CN" altLang="en-US" sz="1400" dirty="0"/>
                    </a:p>
                  </a:txBody>
                  <a:tcPr anchor="ctr"/>
                </a:tc>
                <a:tc>
                  <a:txBody>
                    <a:bodyPr/>
                    <a:lstStyle/>
                    <a:p>
                      <a:pPr algn="ctr"/>
                      <a:r>
                        <a:rPr lang="en-US" altLang="zh-CN" sz="1400" dirty="0"/>
                        <a:t>CFETR COOL (BU #3)</a:t>
                      </a:r>
                      <a:endParaRPr lang="zh-CN" altLang="en-US" sz="1400" dirty="0"/>
                    </a:p>
                  </a:txBody>
                  <a:tcPr anchor="ctr"/>
                </a:tc>
                <a:extLst>
                  <a:ext uri="{0D108BD9-81ED-4DB2-BD59-A6C34878D82A}">
                    <a16:rowId xmlns:a16="http://schemas.microsoft.com/office/drawing/2014/main" val="1933059942"/>
                  </a:ext>
                </a:extLst>
              </a:tr>
              <a:tr h="336014">
                <a:tc>
                  <a:txBody>
                    <a:bodyPr/>
                    <a:lstStyle/>
                    <a:p>
                      <a:pPr algn="ctr"/>
                      <a:r>
                        <a:rPr lang="en-US" altLang="zh-CN" sz="1400"/>
                        <a:t>FP of plant</a:t>
                      </a:r>
                      <a:endParaRPr lang="zh-CN" altLang="en-US" sz="1400" dirty="0"/>
                    </a:p>
                  </a:txBody>
                  <a:tcPr/>
                </a:tc>
                <a:tc>
                  <a:txBody>
                    <a:bodyPr/>
                    <a:lstStyle/>
                    <a:p>
                      <a:pPr algn="ctr"/>
                      <a:r>
                        <a:rPr lang="en-US" altLang="zh-CN" sz="1400"/>
                        <a:t>40 </a:t>
                      </a:r>
                      <a:r>
                        <a:rPr lang="en-US" altLang="zh-CN" sz="1400" dirty="0"/>
                        <a:t>MW</a:t>
                      </a:r>
                      <a:endParaRPr lang="zh-CN" altLang="en-US" sz="1400" dirty="0"/>
                    </a:p>
                  </a:txBody>
                  <a:tcPr anchor="ctr"/>
                </a:tc>
                <a:tc>
                  <a:txBody>
                    <a:bodyPr/>
                    <a:lstStyle/>
                    <a:p>
                      <a:pPr algn="ctr"/>
                      <a:r>
                        <a:rPr lang="en-US" altLang="zh-CN" sz="1400" dirty="0"/>
                        <a:t>500 MW</a:t>
                      </a:r>
                      <a:endParaRPr lang="zh-CN" altLang="en-US" sz="1400" dirty="0"/>
                    </a:p>
                  </a:txBody>
                  <a:tcPr anchor="ctr"/>
                </a:tc>
                <a:tc>
                  <a:txBody>
                    <a:bodyPr/>
                    <a:lstStyle/>
                    <a:p>
                      <a:pPr algn="ctr"/>
                      <a:r>
                        <a:rPr lang="en-US" altLang="zh-CN" sz="1400" dirty="0"/>
                        <a:t>1500 MW</a:t>
                      </a:r>
                      <a:endParaRPr lang="zh-CN" altLang="en-US" sz="1400" dirty="0"/>
                    </a:p>
                  </a:txBody>
                  <a:tcPr anchor="ctr"/>
                </a:tc>
                <a:extLst>
                  <a:ext uri="{0D108BD9-81ED-4DB2-BD59-A6C34878D82A}">
                    <a16:rowId xmlns:a16="http://schemas.microsoft.com/office/drawing/2014/main" val="3990059615"/>
                  </a:ext>
                </a:extLst>
              </a:tr>
              <a:tr h="336014">
                <a:tc>
                  <a:txBody>
                    <a:bodyPr/>
                    <a:lstStyle/>
                    <a:p>
                      <a:pPr algn="ctr"/>
                      <a:r>
                        <a:rPr lang="en-US" altLang="zh-CN" sz="1400" dirty="0"/>
                        <a:t>NWL</a:t>
                      </a:r>
                      <a:endParaRPr lang="zh-CN" altLang="en-US" sz="1400" dirty="0"/>
                    </a:p>
                  </a:txBody>
                  <a:tcPr/>
                </a:tc>
                <a:tc>
                  <a:txBody>
                    <a:bodyPr/>
                    <a:lstStyle/>
                    <a:p>
                      <a:pPr algn="ctr"/>
                      <a:r>
                        <a:rPr lang="en-US" altLang="zh-CN" sz="1400"/>
                        <a:t>0.17 </a:t>
                      </a:r>
                      <a:r>
                        <a:rPr lang="en-US" altLang="zh-CN" sz="1400" dirty="0"/>
                        <a:t>MW/m</a:t>
                      </a:r>
                      <a:r>
                        <a:rPr lang="en-US" altLang="zh-CN" sz="1400" baseline="30000" dirty="0"/>
                        <a:t>2</a:t>
                      </a:r>
                      <a:endParaRPr lang="zh-CN" altLang="en-US" sz="1400" baseline="30000" dirty="0"/>
                    </a:p>
                  </a:txBody>
                  <a:tcPr anchor="ctr"/>
                </a:tc>
                <a:tc>
                  <a:txBody>
                    <a:bodyPr/>
                    <a:lstStyle/>
                    <a:p>
                      <a:pPr algn="ctr"/>
                      <a:r>
                        <a:rPr lang="en-US" altLang="zh-CN" sz="1400" dirty="0"/>
                        <a:t>0.78 MW/m</a:t>
                      </a:r>
                      <a:r>
                        <a:rPr lang="en-US" altLang="zh-CN" sz="1400" baseline="30000" dirty="0"/>
                        <a:t>2</a:t>
                      </a:r>
                      <a:endParaRPr lang="zh-CN" altLang="en-US" sz="1400" baseline="30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1.82 MW/m</a:t>
                      </a:r>
                      <a:r>
                        <a:rPr lang="en-US" altLang="zh-CN" sz="1400" baseline="30000" dirty="0"/>
                        <a:t>2</a:t>
                      </a:r>
                      <a:endParaRPr lang="zh-CN" altLang="en-US" sz="1400" dirty="0"/>
                    </a:p>
                  </a:txBody>
                  <a:tcPr anchor="ctr"/>
                </a:tc>
                <a:extLst>
                  <a:ext uri="{0D108BD9-81ED-4DB2-BD59-A6C34878D82A}">
                    <a16:rowId xmlns:a16="http://schemas.microsoft.com/office/drawing/2014/main" val="3040431269"/>
                  </a:ext>
                </a:extLst>
              </a:tr>
              <a:tr h="336014">
                <a:tc>
                  <a:txBody>
                    <a:bodyPr/>
                    <a:lstStyle/>
                    <a:p>
                      <a:pPr algn="ctr"/>
                      <a:r>
                        <a:rPr lang="en-US" altLang="zh-CN" sz="1400" dirty="0"/>
                        <a:t>FW heat flux</a:t>
                      </a:r>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a:t>Average </a:t>
                      </a:r>
                      <a:r>
                        <a:rPr lang="zh-CN" altLang="en-US" sz="1400"/>
                        <a:t>≤</a:t>
                      </a:r>
                      <a:r>
                        <a:rPr lang="en-US" altLang="zh-CN" sz="1400"/>
                        <a:t>0.3 </a:t>
                      </a:r>
                      <a:r>
                        <a:rPr lang="en-US" altLang="zh-CN" sz="1400" dirty="0"/>
                        <a:t>MW/m</a:t>
                      </a:r>
                      <a:r>
                        <a:rPr lang="en-US" altLang="zh-CN" sz="1400" baseline="30000" dirty="0"/>
                        <a:t>2</a:t>
                      </a:r>
                      <a:endParaRPr lang="zh-CN" altLang="en-US" sz="1400" baseline="30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Average 0.3 MW/m</a:t>
                      </a:r>
                      <a:r>
                        <a:rPr lang="en-US" altLang="zh-CN" sz="1400" baseline="30000" dirty="0"/>
                        <a:t>2</a:t>
                      </a:r>
                      <a:endParaRPr lang="zh-CN" altLang="en-US" sz="1400" baseline="30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Average 0.5 MW/m</a:t>
                      </a:r>
                      <a:r>
                        <a:rPr lang="en-US" altLang="zh-CN" sz="1400" baseline="30000" dirty="0"/>
                        <a:t>2</a:t>
                      </a:r>
                      <a:endParaRPr lang="zh-CN" altLang="en-US" sz="1400" dirty="0"/>
                    </a:p>
                  </a:txBody>
                  <a:tcPr anchor="ctr"/>
                </a:tc>
                <a:extLst>
                  <a:ext uri="{0D108BD9-81ED-4DB2-BD59-A6C34878D82A}">
                    <a16:rowId xmlns:a16="http://schemas.microsoft.com/office/drawing/2014/main" val="3365768350"/>
                  </a:ext>
                </a:extLst>
              </a:tr>
              <a:tr h="336014">
                <a:tc>
                  <a:txBody>
                    <a:bodyPr/>
                    <a:lstStyle/>
                    <a:p>
                      <a:pPr algn="ctr"/>
                      <a:r>
                        <a:rPr lang="en-US" altLang="zh-CN" sz="1400" dirty="0"/>
                        <a:t>Burning time</a:t>
                      </a:r>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1000s/pulse</a:t>
                      </a:r>
                      <a:endParaRPr lang="zh-CN" alt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a:t>450s/pulse </a:t>
                      </a:r>
                      <a:r>
                        <a:rPr lang="en-US" altLang="zh-CN" sz="1400" dirty="0"/>
                        <a:t>per 1800s</a:t>
                      </a:r>
                      <a:endParaRPr lang="zh-CN" altLang="en-US" sz="1400" dirty="0"/>
                    </a:p>
                  </a:txBody>
                  <a:tcPr anchor="ctr"/>
                </a:tc>
                <a:tc>
                  <a:txBody>
                    <a:bodyPr/>
                    <a:lstStyle/>
                    <a:p>
                      <a:pPr algn="ctr"/>
                      <a:r>
                        <a:rPr lang="en-US" altLang="zh-CN" sz="1400" dirty="0"/>
                        <a:t>8h running &amp;15min dwell</a:t>
                      </a:r>
                      <a:endParaRPr lang="zh-CN" altLang="en-US" sz="1400" dirty="0"/>
                    </a:p>
                  </a:txBody>
                  <a:tcPr anchor="ctr"/>
                </a:tc>
                <a:extLst>
                  <a:ext uri="{0D108BD9-81ED-4DB2-BD59-A6C34878D82A}">
                    <a16:rowId xmlns:a16="http://schemas.microsoft.com/office/drawing/2014/main" val="1828606259"/>
                  </a:ext>
                </a:extLst>
              </a:tr>
              <a:tr h="336014">
                <a:tc>
                  <a:txBody>
                    <a:bodyPr/>
                    <a:lstStyle/>
                    <a:p>
                      <a:pPr algn="ctr"/>
                      <a:r>
                        <a:rPr lang="en-US" altLang="zh-CN" sz="1400" dirty="0"/>
                        <a:t>Size (</a:t>
                      </a:r>
                      <a:r>
                        <a:rPr lang="en-US" altLang="zh-CN" sz="1400" dirty="0" err="1"/>
                        <a:t>Rad.×Tor.×Pol</a:t>
                      </a:r>
                      <a:r>
                        <a:rPr lang="en-US" altLang="zh-CN" sz="1400" dirty="0"/>
                        <a:t>.)</a:t>
                      </a:r>
                      <a:endParaRPr lang="zh-CN" altLang="en-US" sz="1400" dirty="0"/>
                    </a:p>
                  </a:txBody>
                  <a:tcPr/>
                </a:tc>
                <a:tc>
                  <a:txBody>
                    <a:bodyPr/>
                    <a:lstStyle/>
                    <a:p>
                      <a:pPr algn="ctr"/>
                      <a:r>
                        <a:rPr lang="en-US" altLang="zh-CN" sz="1400"/>
                        <a:t>780×640×1000</a:t>
                      </a:r>
                      <a:endParaRPr lang="zh-CN" alt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685×462×1670</a:t>
                      </a:r>
                      <a:endParaRPr lang="zh-CN" alt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948×1249×2090</a:t>
                      </a:r>
                      <a:endParaRPr lang="zh-CN" altLang="en-US" sz="1400" dirty="0"/>
                    </a:p>
                  </a:txBody>
                  <a:tcPr anchor="ctr"/>
                </a:tc>
                <a:extLst>
                  <a:ext uri="{0D108BD9-81ED-4DB2-BD59-A6C34878D82A}">
                    <a16:rowId xmlns:a16="http://schemas.microsoft.com/office/drawing/2014/main" val="178974653"/>
                  </a:ext>
                </a:extLst>
              </a:tr>
              <a:tr h="3360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Total power</a:t>
                      </a:r>
                      <a:endParaRPr lang="zh-CN" altLang="en-US" sz="1400" dirty="0"/>
                    </a:p>
                  </a:txBody>
                  <a:tcPr/>
                </a:tc>
                <a:tc>
                  <a:txBody>
                    <a:bodyPr/>
                    <a:lstStyle/>
                    <a:p>
                      <a:pPr algn="ctr"/>
                      <a:r>
                        <a:rPr lang="zh-CN" altLang="en-US" sz="1400"/>
                        <a:t>≤</a:t>
                      </a:r>
                      <a:r>
                        <a:rPr lang="en-US" altLang="zh-CN" sz="1400"/>
                        <a:t>262 </a:t>
                      </a:r>
                      <a:r>
                        <a:rPr lang="en-US" altLang="zh-CN" sz="1400" dirty="0"/>
                        <a:t>kW</a:t>
                      </a:r>
                      <a:endParaRPr lang="zh-CN" altLang="en-US" sz="1400" dirty="0"/>
                    </a:p>
                  </a:txBody>
                  <a:tcPr anchor="ctr"/>
                </a:tc>
                <a:tc>
                  <a:txBody>
                    <a:bodyPr/>
                    <a:lstStyle/>
                    <a:p>
                      <a:pPr algn="ctr"/>
                      <a:r>
                        <a:rPr lang="en-US" altLang="zh-CN" sz="1400" dirty="0"/>
                        <a:t>722 kW</a:t>
                      </a:r>
                      <a:endParaRPr lang="zh-CN" alt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5.56 MW</a:t>
                      </a:r>
                      <a:endParaRPr lang="zh-CN" altLang="en-US" sz="1400" dirty="0"/>
                    </a:p>
                  </a:txBody>
                  <a:tcPr anchor="ctr"/>
                </a:tc>
                <a:extLst>
                  <a:ext uri="{0D108BD9-81ED-4DB2-BD59-A6C34878D82A}">
                    <a16:rowId xmlns:a16="http://schemas.microsoft.com/office/drawing/2014/main" val="3542053690"/>
                  </a:ext>
                </a:extLst>
              </a:tr>
              <a:tr h="336014">
                <a:tc>
                  <a:txBody>
                    <a:bodyPr/>
                    <a:lstStyle/>
                    <a:p>
                      <a:pPr algn="ctr"/>
                      <a:r>
                        <a:rPr lang="en-US" altLang="zh-CN" sz="1400" dirty="0"/>
                        <a:t>Nuclear heat</a:t>
                      </a:r>
                      <a:endParaRPr lang="zh-CN" altLang="en-US" sz="1400" dirty="0"/>
                    </a:p>
                  </a:txBody>
                  <a:tcPr/>
                </a:tc>
                <a:tc>
                  <a:txBody>
                    <a:bodyPr/>
                    <a:lstStyle/>
                    <a:p>
                      <a:pPr algn="ctr"/>
                      <a:r>
                        <a:rPr lang="en-US" altLang="zh-CN" sz="1400"/>
                        <a:t>70 </a:t>
                      </a:r>
                      <a:r>
                        <a:rPr lang="en-US" altLang="zh-CN" sz="1400" dirty="0"/>
                        <a:t>kW</a:t>
                      </a:r>
                      <a:endParaRPr lang="zh-CN" altLang="en-US" sz="1400" dirty="0"/>
                    </a:p>
                  </a:txBody>
                  <a:tcPr anchor="ctr"/>
                </a:tc>
                <a:tc>
                  <a:txBody>
                    <a:bodyPr/>
                    <a:lstStyle/>
                    <a:p>
                      <a:pPr algn="ctr"/>
                      <a:r>
                        <a:rPr lang="en-US" altLang="zh-CN" sz="1400" dirty="0"/>
                        <a:t>488 kW</a:t>
                      </a:r>
                      <a:endParaRPr lang="zh-CN" altLang="en-US" sz="1400" dirty="0"/>
                    </a:p>
                  </a:txBody>
                  <a:tcPr anchor="ctr"/>
                </a:tc>
                <a:tc>
                  <a:txBody>
                    <a:bodyPr/>
                    <a:lstStyle/>
                    <a:p>
                      <a:pPr algn="ctr"/>
                      <a:r>
                        <a:rPr lang="en-US" altLang="zh-CN" sz="1400" dirty="0"/>
                        <a:t>4.24 MW</a:t>
                      </a:r>
                      <a:endParaRPr lang="zh-CN" altLang="en-US" sz="1400" dirty="0"/>
                    </a:p>
                  </a:txBody>
                  <a:tcPr anchor="ctr"/>
                </a:tc>
                <a:extLst>
                  <a:ext uri="{0D108BD9-81ED-4DB2-BD59-A6C34878D82A}">
                    <a16:rowId xmlns:a16="http://schemas.microsoft.com/office/drawing/2014/main" val="2925413730"/>
                  </a:ext>
                </a:extLst>
              </a:tr>
              <a:tr h="336014">
                <a:tc>
                  <a:txBody>
                    <a:bodyPr/>
                    <a:lstStyle/>
                    <a:p>
                      <a:pPr algn="ctr"/>
                      <a:r>
                        <a:rPr lang="en-US" altLang="zh-CN" sz="1400" dirty="0"/>
                        <a:t>Irradiation damage </a:t>
                      </a:r>
                      <a:endParaRPr lang="zh-CN" altLang="en-US" sz="1400" dirty="0"/>
                    </a:p>
                  </a:txBody>
                  <a:tcPr/>
                </a:tc>
                <a:tc>
                  <a:txBody>
                    <a:bodyPr/>
                    <a:lstStyle/>
                    <a:p>
                      <a:pPr algn="ctr"/>
                      <a:r>
                        <a:rPr lang="en-US" altLang="zh-CN" sz="1400" dirty="0"/>
                        <a:t>Max. ~0.02</a:t>
                      </a:r>
                      <a:r>
                        <a:rPr lang="en-US" altLang="zh-CN" sz="1400" baseline="0" dirty="0"/>
                        <a:t> dpa/life</a:t>
                      </a:r>
                      <a:endParaRPr lang="zh-CN" altLang="en-US" sz="1400" dirty="0"/>
                    </a:p>
                  </a:txBody>
                  <a:tcPr anchor="ctr"/>
                </a:tc>
                <a:tc>
                  <a:txBody>
                    <a:bodyPr/>
                    <a:lstStyle/>
                    <a:p>
                      <a:pPr algn="ctr"/>
                      <a:r>
                        <a:rPr lang="en-US" altLang="zh-CN" sz="1400"/>
                        <a:t>~&lt;0.2 dpa/DT-1 &amp; ~&lt;0.5 dpa/DT-2</a:t>
                      </a:r>
                      <a:endParaRPr lang="zh-CN" alt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Max. ~14.5</a:t>
                      </a:r>
                      <a:r>
                        <a:rPr lang="en-US" altLang="zh-CN" sz="1400" baseline="0" dirty="0"/>
                        <a:t> </a:t>
                      </a:r>
                      <a:r>
                        <a:rPr lang="en-US" altLang="zh-CN" sz="1400" baseline="0" dirty="0" err="1"/>
                        <a:t>dpa</a:t>
                      </a:r>
                      <a:r>
                        <a:rPr lang="en-US" altLang="zh-CN" sz="1400" baseline="0" dirty="0"/>
                        <a:t>/FPY</a:t>
                      </a:r>
                      <a:endParaRPr lang="zh-CN" altLang="en-US" sz="1400" dirty="0"/>
                    </a:p>
                  </a:txBody>
                  <a:tcPr anchor="ctr"/>
                </a:tc>
                <a:extLst>
                  <a:ext uri="{0D108BD9-81ED-4DB2-BD59-A6C34878D82A}">
                    <a16:rowId xmlns:a16="http://schemas.microsoft.com/office/drawing/2014/main" val="1038320943"/>
                  </a:ext>
                </a:extLst>
              </a:tr>
              <a:tr h="469499">
                <a:tc>
                  <a:txBody>
                    <a:bodyPr/>
                    <a:lstStyle/>
                    <a:p>
                      <a:pPr algn="ctr"/>
                      <a:r>
                        <a:rPr lang="en-US" altLang="zh-CN" sz="1400" dirty="0"/>
                        <a:t>TPR</a:t>
                      </a:r>
                    </a:p>
                    <a:p>
                      <a:pPr algn="ctr"/>
                      <a:r>
                        <a:rPr lang="en-US" altLang="zh-CN" sz="1400" dirty="0"/>
                        <a:t>(Tritium Production Rate)</a:t>
                      </a:r>
                      <a:endParaRPr lang="zh-CN" altLang="en-US" sz="1400" dirty="0"/>
                    </a:p>
                  </a:txBody>
                  <a:tcPr/>
                </a:tc>
                <a:tc>
                  <a:txBody>
                    <a:bodyPr/>
                    <a:lstStyle/>
                    <a:p>
                      <a:pPr algn="ctr"/>
                      <a:r>
                        <a:rPr lang="en-US" altLang="zh-CN" sz="1400" baseline="0"/>
                        <a:t>0.094 mg/pulse (8.1 </a:t>
                      </a:r>
                      <a:r>
                        <a:rPr lang="en-US" altLang="zh-CN" sz="1400" baseline="0" dirty="0"/>
                        <a:t>m</a:t>
                      </a:r>
                      <a:r>
                        <a:rPr lang="en-US" altLang="zh-CN" sz="1400" dirty="0"/>
                        <a:t>g/FPD)</a:t>
                      </a:r>
                    </a:p>
                    <a:p>
                      <a:pPr algn="ctr"/>
                      <a:r>
                        <a:rPr lang="en-US" altLang="zh-CN" sz="1400" dirty="0"/>
                        <a:t>(1000s/pulse</a:t>
                      </a:r>
                      <a:r>
                        <a:rPr lang="en-US" altLang="zh-CN" sz="1400"/>
                        <a:t>, 1 pulse/</a:t>
                      </a:r>
                      <a:r>
                        <a:rPr lang="en-US" altLang="zh-CN" sz="1400" dirty="0"/>
                        <a:t>day)</a:t>
                      </a:r>
                      <a:endParaRPr lang="zh-CN" alt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a:t>0.35 mg/pulse </a:t>
                      </a:r>
                      <a:r>
                        <a:rPr lang="en-US" altLang="zh-CN" sz="1400" dirty="0"/>
                        <a:t>(66.4</a:t>
                      </a:r>
                      <a:r>
                        <a:rPr lang="en-US" altLang="zh-CN" sz="1400" baseline="0" dirty="0"/>
                        <a:t> mg/FPD</a:t>
                      </a:r>
                      <a:r>
                        <a:rPr lang="en-US" altLang="zh-CN" sz="1400" dirty="0"/>
                        <a:t>)</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a:t>(450s/pulse, 48 </a:t>
                      </a:r>
                      <a:r>
                        <a:rPr lang="en-US" altLang="zh-CN" sz="1400" dirty="0"/>
                        <a:t>pulses/day, duty</a:t>
                      </a:r>
                      <a:r>
                        <a:rPr lang="en-US" altLang="zh-CN" sz="1400" baseline="0" dirty="0"/>
                        <a:t> factor=0.25)</a:t>
                      </a:r>
                      <a:endParaRPr lang="zh-CN" alt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15.2 g/FPD</a:t>
                      </a:r>
                      <a:endParaRPr lang="zh-CN" altLang="en-US" sz="1400" dirty="0"/>
                    </a:p>
                  </a:txBody>
                  <a:tcPr anchor="ctr"/>
                </a:tc>
                <a:extLst>
                  <a:ext uri="{0D108BD9-81ED-4DB2-BD59-A6C34878D82A}">
                    <a16:rowId xmlns:a16="http://schemas.microsoft.com/office/drawing/2014/main" val="3664532238"/>
                  </a:ext>
                </a:extLst>
              </a:tr>
            </a:tbl>
          </a:graphicData>
        </a:graphic>
      </p:graphicFrame>
      <p:sp>
        <p:nvSpPr>
          <p:cNvPr id="3" name="内容占位符 3">
            <a:extLst>
              <a:ext uri="{FF2B5EF4-FFF2-40B4-BE49-F238E27FC236}">
                <a16:creationId xmlns:a16="http://schemas.microsoft.com/office/drawing/2014/main" id="{B2586352-B5FB-4C41-948F-D2B1319B3E8A}"/>
              </a:ext>
            </a:extLst>
          </p:cNvPr>
          <p:cNvSpPr txBox="1">
            <a:spLocks/>
          </p:cNvSpPr>
          <p:nvPr/>
        </p:nvSpPr>
        <p:spPr>
          <a:xfrm>
            <a:off x="258408" y="817388"/>
            <a:ext cx="11638625" cy="5223224"/>
          </a:xfrm>
          <a:prstGeom prst="rect">
            <a:avLst/>
          </a:prstGeom>
        </p:spPr>
        <p:txBody>
          <a:bodyPr>
            <a:normAutofit/>
          </a:bodyPr>
          <a:lstStyle>
            <a:lvl1pPr marL="228600" indent="-228600" algn="l" defTabSz="914400" rtl="0" eaLnBrk="1" latinLnBrk="0" hangingPunct="1">
              <a:lnSpc>
                <a:spcPct val="100000"/>
              </a:lnSpc>
              <a:spcBef>
                <a:spcPts val="600"/>
              </a:spcBef>
              <a:buFont typeface="Wingdings" panose="05000000000000000000" pitchFamily="2" charset="2"/>
              <a:buChar char="Ø"/>
              <a:defRPr sz="2800" b="1" kern="1200" baseline="0">
                <a:solidFill>
                  <a:srgbClr val="FF0000"/>
                </a:solidFill>
                <a:latin typeface="Calibri" panose="020F0502020204030204" pitchFamily="34"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b="1" kern="1200" baseline="0">
                <a:solidFill>
                  <a:schemeClr val="tx1"/>
                </a:solidFill>
                <a:latin typeface="Arial" panose="020B0604020202020204" pitchFamily="34" charset="0"/>
                <a:ea typeface="等线" panose="02010600030101010101" pitchFamily="2"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b="1" kern="1200" baseline="0">
                <a:solidFill>
                  <a:schemeClr val="tx1"/>
                </a:solidFill>
                <a:latin typeface="Times New Roman" panose="02020603050405020304" pitchFamily="18" charset="0"/>
                <a:ea typeface="宋体" panose="02010600030101010101" pitchFamily="2"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Bef>
                <a:spcPts val="0"/>
              </a:spcBef>
              <a:spcAft>
                <a:spcPts val="0"/>
              </a:spcAft>
            </a:pPr>
            <a:r>
              <a:rPr lang="en-US" altLang="zh-CN" sz="1600" b="0" dirty="0">
                <a:solidFill>
                  <a:schemeClr val="tx1"/>
                </a:solidFill>
              </a:rPr>
              <a:t>NWL of BEST is ~20% of that of ITER and the maximum irradiation damage is ~0.02 DPA in BEST TBM. Therefore, the material irradiation effect cannot be tested in BEST.</a:t>
            </a:r>
          </a:p>
          <a:p>
            <a:pPr algn="just" fontAlgn="auto">
              <a:spcBef>
                <a:spcPts val="0"/>
              </a:spcBef>
              <a:spcAft>
                <a:spcPts val="0"/>
              </a:spcAft>
            </a:pPr>
            <a:r>
              <a:rPr lang="en-US" altLang="zh-CN" sz="1600" b="0" dirty="0">
                <a:solidFill>
                  <a:schemeClr val="tx1"/>
                </a:solidFill>
              </a:rPr>
              <a:t>Neutron yield of BEST is 2.5E25, close to that of ITER in DT-1 operation stage (3E25), which indicates BEST will have a comparable tritium production with ITER in DT-1 by similar FW size of TBM.</a:t>
            </a:r>
          </a:p>
          <a:p>
            <a:pPr algn="just" fontAlgn="auto">
              <a:spcBef>
                <a:spcPts val="0"/>
              </a:spcBef>
              <a:spcAft>
                <a:spcPts val="0"/>
              </a:spcAft>
            </a:pPr>
            <a:r>
              <a:rPr lang="en-US" altLang="zh-CN" sz="1600" b="0" dirty="0">
                <a:solidFill>
                  <a:schemeClr val="tx1"/>
                </a:solidFill>
              </a:rPr>
              <a:t>Similar systems (PHTS/TES/TAS/NMS) and technologies (BLK fabrication, BLK test facilities) will be tested by BEST TBS, which are also beneficial and applicable to ITER.</a:t>
            </a:r>
          </a:p>
          <a:p>
            <a:pPr algn="just" fontAlgn="auto">
              <a:spcBef>
                <a:spcPts val="0"/>
              </a:spcBef>
              <a:spcAft>
                <a:spcPts val="0"/>
              </a:spcAft>
            </a:pPr>
            <a:r>
              <a:rPr lang="en-US" altLang="zh-CN" sz="1600" b="0" dirty="0">
                <a:solidFill>
                  <a:schemeClr val="tx1"/>
                </a:solidFill>
              </a:rPr>
              <a:t>BEST probably starts the TBM testing and acquire data before ITER,</a:t>
            </a:r>
            <a:r>
              <a:rPr lang="zh-CN" altLang="en-US" sz="1600" b="0" dirty="0">
                <a:solidFill>
                  <a:schemeClr val="tx1"/>
                </a:solidFill>
              </a:rPr>
              <a:t> </a:t>
            </a:r>
            <a:r>
              <a:rPr lang="en-US" altLang="zh-CN" sz="1600" b="0" dirty="0">
                <a:solidFill>
                  <a:schemeClr val="tx1"/>
                </a:solidFill>
              </a:rPr>
              <a:t>which should be able to provide a reference for ITER.</a:t>
            </a:r>
          </a:p>
          <a:p>
            <a:pPr algn="just" fontAlgn="auto">
              <a:spcBef>
                <a:spcPts val="0"/>
              </a:spcBef>
              <a:spcAft>
                <a:spcPts val="0"/>
              </a:spcAft>
            </a:pPr>
            <a:r>
              <a:rPr lang="en-US" altLang="zh-CN" sz="1600" b="0" dirty="0">
                <a:solidFill>
                  <a:schemeClr val="tx1"/>
                </a:solidFill>
              </a:rPr>
              <a:t>The concept of dual coolant blanket will be demonstrated for the first time in the world by BEST COOL TBS under relevant fusion environment, which is an important supplement to ITER TBM.</a:t>
            </a:r>
            <a:endParaRPr lang="zh-CN" altLang="en-US" sz="1600" b="0" dirty="0">
              <a:solidFill>
                <a:schemeClr val="tx1"/>
              </a:solidFill>
            </a:endParaRPr>
          </a:p>
          <a:p>
            <a:pPr algn="just" fontAlgn="auto">
              <a:spcBef>
                <a:spcPts val="0"/>
              </a:spcBef>
              <a:spcAft>
                <a:spcPts val="0"/>
              </a:spcAft>
            </a:pPr>
            <a:endParaRPr lang="zh-CN" altLang="en-US" sz="1600" dirty="0"/>
          </a:p>
        </p:txBody>
      </p:sp>
    </p:spTree>
    <p:extLst>
      <p:ext uri="{BB962C8B-B14F-4D97-AF65-F5344CB8AC3E}">
        <p14:creationId xmlns:p14="http://schemas.microsoft.com/office/powerpoint/2010/main" val="3627714783"/>
      </p:ext>
    </p:extLst>
  </p:cSld>
  <p:clrMapOvr>
    <a:masterClrMapping/>
  </p:clrMapOvr>
  <mc:AlternateContent xmlns:mc="http://schemas.openxmlformats.org/markup-compatibility/2006" xmlns:p14="http://schemas.microsoft.com/office/powerpoint/2010/main">
    <mc:Choice Requires="p14">
      <p:transition spd="slow" p14:dur="2000" advTm="112968"/>
    </mc:Choice>
    <mc:Fallback xmlns="">
      <p:transition spd="slow" advTm="11296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5C2F4C-AE69-4765-9DA6-C188CECCADB2}"/>
              </a:ext>
            </a:extLst>
          </p:cNvPr>
          <p:cNvSpPr>
            <a:spLocks noGrp="1"/>
          </p:cNvSpPr>
          <p:nvPr>
            <p:ph type="title"/>
          </p:nvPr>
        </p:nvSpPr>
        <p:spPr>
          <a:xfrm>
            <a:off x="890072" y="0"/>
            <a:ext cx="11301928" cy="677334"/>
          </a:xfrm>
        </p:spPr>
        <p:txBody>
          <a:bodyPr>
            <a:noAutofit/>
          </a:bodyPr>
          <a:lstStyle/>
          <a:p>
            <a:pPr>
              <a:lnSpc>
                <a:spcPct val="100000"/>
              </a:lnSpc>
            </a:pPr>
            <a:r>
              <a:rPr lang="en-US" altLang="zh-CN">
                <a:latin typeface="+mn-lt"/>
                <a:ea typeface="黑体" panose="02010609060101010101" pitchFamily="49" charset="-122"/>
              </a:rPr>
              <a:t>                                 Outline</a:t>
            </a:r>
            <a:endParaRPr lang="zh-CN" altLang="en-US">
              <a:latin typeface="+mn-lt"/>
              <a:ea typeface="黑体" panose="02010609060101010101" pitchFamily="49" charset="-122"/>
            </a:endParaRPr>
          </a:p>
        </p:txBody>
      </p:sp>
      <p:sp>
        <p:nvSpPr>
          <p:cNvPr id="4" name="内容占位符 3"/>
          <p:cNvSpPr>
            <a:spLocks noGrp="1"/>
          </p:cNvSpPr>
          <p:nvPr>
            <p:ph idx="1"/>
          </p:nvPr>
        </p:nvSpPr>
        <p:spPr>
          <a:xfrm>
            <a:off x="2910932" y="890957"/>
            <a:ext cx="7515215" cy="5465393"/>
          </a:xfrm>
        </p:spPr>
        <p:txBody>
          <a:bodyPr>
            <a:normAutofit/>
          </a:bodyPr>
          <a:lstStyle/>
          <a:p>
            <a:pPr fontAlgn="auto">
              <a:lnSpc>
                <a:spcPct val="150000"/>
              </a:lnSpc>
              <a:spcBef>
                <a:spcPts val="0"/>
              </a:spcBef>
            </a:pPr>
            <a:r>
              <a:rPr lang="en-US" altLang="zh-CN" sz="3600" dirty="0">
                <a:solidFill>
                  <a:schemeClr val="bg1">
                    <a:lumMod val="50000"/>
                  </a:schemeClr>
                </a:solidFill>
                <a:latin typeface="+mn-lt"/>
              </a:rPr>
              <a:t>Introduction</a:t>
            </a:r>
          </a:p>
          <a:p>
            <a:pPr>
              <a:lnSpc>
                <a:spcPct val="150000"/>
              </a:lnSpc>
              <a:spcBef>
                <a:spcPts val="0"/>
              </a:spcBef>
            </a:pPr>
            <a:r>
              <a:rPr lang="en-US" altLang="zh-CN" sz="3600" dirty="0">
                <a:solidFill>
                  <a:schemeClr val="bg1">
                    <a:lumMod val="50000"/>
                  </a:schemeClr>
                </a:solidFill>
                <a:latin typeface="+mn-lt"/>
              </a:rPr>
              <a:t>COOL blanket analysis</a:t>
            </a:r>
          </a:p>
          <a:p>
            <a:pPr>
              <a:lnSpc>
                <a:spcPct val="150000"/>
              </a:lnSpc>
              <a:spcBef>
                <a:spcPts val="0"/>
              </a:spcBef>
            </a:pPr>
            <a:r>
              <a:rPr lang="en-US" altLang="zh-CN" sz="3600" dirty="0">
                <a:solidFill>
                  <a:schemeClr val="bg1">
                    <a:lumMod val="50000"/>
                  </a:schemeClr>
                </a:solidFill>
                <a:latin typeface="+mn-lt"/>
              </a:rPr>
              <a:t>R&amp;D needs and progress</a:t>
            </a:r>
          </a:p>
          <a:p>
            <a:pPr>
              <a:lnSpc>
                <a:spcPct val="150000"/>
              </a:lnSpc>
              <a:spcBef>
                <a:spcPts val="0"/>
              </a:spcBef>
            </a:pPr>
            <a:r>
              <a:rPr lang="en-US" altLang="zh-CN" sz="3600" dirty="0">
                <a:solidFill>
                  <a:schemeClr val="bg1">
                    <a:lumMod val="50000"/>
                  </a:schemeClr>
                </a:solidFill>
                <a:latin typeface="+mn-lt"/>
              </a:rPr>
              <a:t>BEST Test Blanket System</a:t>
            </a:r>
          </a:p>
          <a:p>
            <a:pPr>
              <a:lnSpc>
                <a:spcPct val="150000"/>
              </a:lnSpc>
              <a:spcBef>
                <a:spcPts val="0"/>
              </a:spcBef>
            </a:pPr>
            <a:r>
              <a:rPr lang="en-US" altLang="zh-CN" sz="3600" dirty="0">
                <a:latin typeface="+mn-lt"/>
              </a:rPr>
              <a:t>Summary</a:t>
            </a:r>
            <a:endParaRPr lang="zh-CN" altLang="en-US" sz="3200" dirty="0">
              <a:latin typeface="+mn-lt"/>
            </a:endParaRPr>
          </a:p>
        </p:txBody>
      </p:sp>
      <p:sp>
        <p:nvSpPr>
          <p:cNvPr id="7" name="内容占位符 2"/>
          <p:cNvSpPr txBox="1">
            <a:spLocks/>
          </p:cNvSpPr>
          <p:nvPr/>
        </p:nvSpPr>
        <p:spPr>
          <a:xfrm>
            <a:off x="3671889" y="1795566"/>
            <a:ext cx="4848225" cy="456078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Font typeface="Arial" panose="020B0604020202020204" pitchFamily="34" charset="0"/>
              <a:buChar char="•"/>
              <a:defRPr sz="2800" b="1" kern="1200" baseline="0">
                <a:solidFill>
                  <a:srgbClr val="FF0000"/>
                </a:solidFill>
                <a:latin typeface="Calibri" panose="020F0502020204030204" pitchFamily="34"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b="1" kern="1200" baseline="0">
                <a:solidFill>
                  <a:srgbClr val="0000FF"/>
                </a:solidFill>
                <a:latin typeface="Arial" panose="020B0604020202020204" pitchFamily="34" charset="0"/>
                <a:ea typeface="等线" panose="02010600030101010101" pitchFamily="2"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b="1" kern="1200" baseline="0">
                <a:solidFill>
                  <a:schemeClr val="tx1"/>
                </a:solidFill>
                <a:latin typeface="Times New Roman" panose="02020603050405020304" pitchFamily="18" charset="0"/>
                <a:ea typeface="宋体" panose="02010600030101010101" pitchFamily="2"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en-US" altLang="zh-CN">
              <a:solidFill>
                <a:schemeClr val="bg1">
                  <a:lumMod val="50000"/>
                </a:schemeClr>
              </a:solidFill>
              <a:latin typeface="微软雅黑" panose="020B0503020204020204" pitchFamily="34" charset="-122"/>
            </a:endParaRPr>
          </a:p>
        </p:txBody>
      </p:sp>
      <p:sp>
        <p:nvSpPr>
          <p:cNvPr id="9" name="灯片编号占位符 8"/>
          <p:cNvSpPr>
            <a:spLocks noGrp="1"/>
          </p:cNvSpPr>
          <p:nvPr>
            <p:ph type="sldNum" sz="quarter" idx="12"/>
          </p:nvPr>
        </p:nvSpPr>
        <p:spPr/>
        <p:txBody>
          <a:bodyPr/>
          <a:lstStyle/>
          <a:p>
            <a:pPr>
              <a:defRPr/>
            </a:pPr>
            <a:fld id="{2EE6453B-3B9F-4A11-A49C-F08C55479899}" type="slidenum">
              <a:rPr lang="zh-CN" altLang="en-US" smtClean="0"/>
              <a:pPr>
                <a:defRPr/>
              </a:pPr>
              <a:t>22</a:t>
            </a:fld>
            <a:endParaRPr lang="zh-CN" altLang="en-US"/>
          </a:p>
        </p:txBody>
      </p:sp>
    </p:spTree>
    <p:extLst>
      <p:ext uri="{BB962C8B-B14F-4D97-AF65-F5344CB8AC3E}">
        <p14:creationId xmlns:p14="http://schemas.microsoft.com/office/powerpoint/2010/main" val="138068953"/>
      </p:ext>
    </p:extLst>
  </p:cSld>
  <p:clrMapOvr>
    <a:masterClrMapping/>
  </p:clrMapOvr>
  <mc:AlternateContent xmlns:mc="http://schemas.openxmlformats.org/markup-compatibility/2006" xmlns:p14="http://schemas.microsoft.com/office/powerpoint/2010/main">
    <mc:Choice Requires="p14">
      <p:transition spd="slow" p14:dur="2000" advTm="1759"/>
    </mc:Choice>
    <mc:Fallback xmlns="">
      <p:transition spd="slow" advTm="175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Summary</a:t>
            </a:r>
            <a:endParaRPr lang="zh-CN" altLang="en-US"/>
          </a:p>
        </p:txBody>
      </p:sp>
      <p:sp>
        <p:nvSpPr>
          <p:cNvPr id="3" name="内容占位符 2"/>
          <p:cNvSpPr>
            <a:spLocks noGrp="1"/>
          </p:cNvSpPr>
          <p:nvPr>
            <p:ph idx="1"/>
          </p:nvPr>
        </p:nvSpPr>
        <p:spPr>
          <a:xfrm>
            <a:off x="474997" y="847459"/>
            <a:ext cx="11242006" cy="5472633"/>
          </a:xfrm>
        </p:spPr>
        <p:txBody>
          <a:bodyPr/>
          <a:lstStyle/>
          <a:p>
            <a:pPr algn="just">
              <a:lnSpc>
                <a:spcPct val="150000"/>
              </a:lnSpc>
            </a:pPr>
            <a:r>
              <a:rPr lang="en-US" altLang="zh-CN" sz="2000" dirty="0">
                <a:solidFill>
                  <a:schemeClr val="tx1"/>
                </a:solidFill>
              </a:rPr>
              <a:t>COOL blanket is proposed as an advanced BLK option for CFETR and related N /TH /MHD /TM /safety analyses prove </a:t>
            </a:r>
            <a:r>
              <a:rPr lang="en-US" altLang="zh-CN" sz="2000" dirty="0" err="1">
                <a:solidFill>
                  <a:schemeClr val="tx1"/>
                </a:solidFill>
              </a:rPr>
              <a:t>fesiblity</a:t>
            </a:r>
            <a:r>
              <a:rPr lang="en-US" altLang="zh-CN" sz="2000" dirty="0">
                <a:solidFill>
                  <a:schemeClr val="tx1"/>
                </a:solidFill>
              </a:rPr>
              <a:t> of the BLK concept. </a:t>
            </a:r>
          </a:p>
          <a:p>
            <a:pPr algn="just">
              <a:lnSpc>
                <a:spcPct val="150000"/>
              </a:lnSpc>
            </a:pPr>
            <a:r>
              <a:rPr lang="en-US" altLang="zh-CN" sz="2000" dirty="0">
                <a:solidFill>
                  <a:schemeClr val="tx1"/>
                </a:solidFill>
              </a:rPr>
              <a:t>Preliminary schemes of PCS based on the S-CO</a:t>
            </a:r>
            <a:r>
              <a:rPr lang="en-US" altLang="zh-CN" sz="2000" baseline="-25000" dirty="0">
                <a:solidFill>
                  <a:schemeClr val="tx1"/>
                </a:solidFill>
              </a:rPr>
              <a:t>2</a:t>
            </a:r>
            <a:r>
              <a:rPr lang="en-US" altLang="zh-CN" sz="2000" dirty="0">
                <a:solidFill>
                  <a:schemeClr val="tx1"/>
                </a:solidFill>
              </a:rPr>
              <a:t> recompressing cycle &amp; Ultra-supercritical water generator unit are proposed for COOL BLK and the gross thermal efficiency is estimated to be ~ 45% at high turbine outlet temp. of ~600 ℃. </a:t>
            </a:r>
          </a:p>
          <a:p>
            <a:pPr algn="just">
              <a:lnSpc>
                <a:spcPct val="150000"/>
              </a:lnSpc>
            </a:pPr>
            <a:r>
              <a:rPr lang="en-US" altLang="zh-CN" sz="2000" dirty="0">
                <a:solidFill>
                  <a:schemeClr val="tx1"/>
                </a:solidFill>
              </a:rPr>
              <a:t>R&amp;D related to design of neutronics experiment is being done, and construction of high temp. </a:t>
            </a:r>
            <a:r>
              <a:rPr lang="en-US" altLang="zh-CN" sz="2000" dirty="0" err="1">
                <a:solidFill>
                  <a:schemeClr val="tx1"/>
                </a:solidFill>
              </a:rPr>
              <a:t>LiPb</a:t>
            </a:r>
            <a:r>
              <a:rPr lang="en-US" altLang="zh-CN" sz="2000" dirty="0">
                <a:solidFill>
                  <a:schemeClr val="tx1"/>
                </a:solidFill>
              </a:rPr>
              <a:t> loop with 3T magnet, high temp. S-CO</a:t>
            </a:r>
            <a:r>
              <a:rPr lang="en-US" altLang="zh-CN" sz="2000" baseline="-25000" dirty="0">
                <a:solidFill>
                  <a:schemeClr val="tx1"/>
                </a:solidFill>
              </a:rPr>
              <a:t>2</a:t>
            </a:r>
            <a:r>
              <a:rPr lang="en-US" altLang="zh-CN" sz="2000" dirty="0">
                <a:solidFill>
                  <a:schemeClr val="tx1"/>
                </a:solidFill>
              </a:rPr>
              <a:t> loop,</a:t>
            </a:r>
            <a:r>
              <a:rPr lang="zh-CN" altLang="en-US" sz="2000" dirty="0">
                <a:solidFill>
                  <a:schemeClr val="tx1"/>
                </a:solidFill>
              </a:rPr>
              <a:t> </a:t>
            </a:r>
            <a:r>
              <a:rPr lang="en-US" altLang="zh-CN" sz="2000" dirty="0">
                <a:solidFill>
                  <a:schemeClr val="tx1"/>
                </a:solidFill>
              </a:rPr>
              <a:t>&amp; FCI material preparation are ongoing.</a:t>
            </a:r>
          </a:p>
          <a:p>
            <a:pPr algn="just">
              <a:lnSpc>
                <a:spcPct val="150000"/>
              </a:lnSpc>
            </a:pPr>
            <a:r>
              <a:rPr lang="en-US" altLang="zh-CN" sz="2000" dirty="0">
                <a:solidFill>
                  <a:schemeClr val="tx1"/>
                </a:solidFill>
              </a:rPr>
              <a:t>Both WCCB and COOL TBM will be tested by the BEST machine. TBM system design has been updated and test plan will start from 2027.</a:t>
            </a:r>
          </a:p>
        </p:txBody>
      </p:sp>
      <p:sp>
        <p:nvSpPr>
          <p:cNvPr id="7" name="灯片编号占位符 6"/>
          <p:cNvSpPr>
            <a:spLocks noGrp="1"/>
          </p:cNvSpPr>
          <p:nvPr>
            <p:ph type="sldNum" sz="quarter" idx="12"/>
          </p:nvPr>
        </p:nvSpPr>
        <p:spPr/>
        <p:txBody>
          <a:bodyPr/>
          <a:lstStyle/>
          <a:p>
            <a:fld id="{2EE6453B-3B9F-4A11-A49C-F08C55479899}" type="slidenum">
              <a:rPr lang="zh-CN" altLang="en-US" smtClean="0"/>
              <a:pPr/>
              <a:t>23</a:t>
            </a:fld>
            <a:endParaRPr lang="zh-CN" altLang="en-US" dirty="0"/>
          </a:p>
        </p:txBody>
      </p:sp>
    </p:spTree>
    <p:extLst>
      <p:ext uri="{BB962C8B-B14F-4D97-AF65-F5344CB8AC3E}">
        <p14:creationId xmlns:p14="http://schemas.microsoft.com/office/powerpoint/2010/main" val="1473316718"/>
      </p:ext>
    </p:extLst>
  </p:cSld>
  <p:clrMapOvr>
    <a:masterClrMapping/>
  </p:clrMapOvr>
  <mc:AlternateContent xmlns:mc="http://schemas.openxmlformats.org/markup-compatibility/2006" xmlns:p14="http://schemas.microsoft.com/office/powerpoint/2010/main">
    <mc:Choice Requires="p14">
      <p:transition spd="slow" p14:dur="2000" advTm="45889"/>
    </mc:Choice>
    <mc:Fallback xmlns="">
      <p:transition spd="slow" advTm="4588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F98E2B77-88D6-4997-ACEB-2DCF60A5D3D0}" type="slidenum">
              <a:rPr lang="zh-CN" altLang="en-US" smtClean="0"/>
              <a:pPr>
                <a:defRPr/>
              </a:pPr>
              <a:t>24</a:t>
            </a:fld>
            <a:endParaRPr lang="zh-CN" altLang="en-US"/>
          </a:p>
        </p:txBody>
      </p:sp>
      <p:sp>
        <p:nvSpPr>
          <p:cNvPr id="4" name="内容占位符 3"/>
          <p:cNvSpPr>
            <a:spLocks noGrp="1"/>
          </p:cNvSpPr>
          <p:nvPr>
            <p:ph idx="1"/>
          </p:nvPr>
        </p:nvSpPr>
        <p:spPr/>
        <p:txBody>
          <a:bodyPr anchor="ctr">
            <a:normAutofit/>
          </a:bodyPr>
          <a:lstStyle/>
          <a:p>
            <a:r>
              <a:rPr lang="en-US" altLang="zh-CN" sz="5400" i="1">
                <a:solidFill>
                  <a:srgbClr val="002060"/>
                </a:solidFill>
                <a:latin typeface="Arial" panose="020B0604020202020204" pitchFamily="34" charset="0"/>
                <a:cs typeface="Arial" panose="020B0604020202020204" pitchFamily="34" charset="0"/>
              </a:rPr>
              <a:t>Thank you for your attention</a:t>
            </a:r>
            <a:r>
              <a:rPr lang="zh-CN" altLang="en-US" sz="5400" i="1">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73060920"/>
      </p:ext>
    </p:extLst>
  </p:cSld>
  <p:clrMapOvr>
    <a:masterClrMapping/>
  </p:clrMapOvr>
  <mc:AlternateContent xmlns:mc="http://schemas.openxmlformats.org/markup-compatibility/2006" xmlns:p14="http://schemas.microsoft.com/office/powerpoint/2010/main">
    <mc:Choice Requires="p14">
      <p:transition spd="slow" p14:dur="2000" advTm="3477"/>
    </mc:Choice>
    <mc:Fallback xmlns="">
      <p:transition spd="slow" advTm="347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表格 60">
            <a:extLst>
              <a:ext uri="{FF2B5EF4-FFF2-40B4-BE49-F238E27FC236}">
                <a16:creationId xmlns:a16="http://schemas.microsoft.com/office/drawing/2014/main" id="{B9579EB1-45A8-450A-860D-D7A2BD80C514}"/>
              </a:ext>
            </a:extLst>
          </p:cNvPr>
          <p:cNvGraphicFramePr/>
          <p:nvPr>
            <p:custDataLst>
              <p:tags r:id="rId1"/>
            </p:custDataLst>
          </p:nvPr>
        </p:nvGraphicFramePr>
        <p:xfrm>
          <a:off x="6757988" y="1161164"/>
          <a:ext cx="5259387" cy="1993900"/>
        </p:xfrm>
        <a:graphic>
          <a:graphicData uri="http://schemas.openxmlformats.org/drawingml/2006/table">
            <a:tbl>
              <a:tblPr firstRow="1" bandRow="1">
                <a:tableStyleId>{7DF18680-E054-41AD-8BC1-D1AEF772440D}</a:tableStyleId>
              </a:tblPr>
              <a:tblGrid>
                <a:gridCol w="973514">
                  <a:extLst>
                    <a:ext uri="{9D8B030D-6E8A-4147-A177-3AD203B41FA5}">
                      <a16:colId xmlns:a16="http://schemas.microsoft.com/office/drawing/2014/main" val="20000"/>
                    </a:ext>
                  </a:extLst>
                </a:gridCol>
                <a:gridCol w="1153230">
                  <a:extLst>
                    <a:ext uri="{9D8B030D-6E8A-4147-A177-3AD203B41FA5}">
                      <a16:colId xmlns:a16="http://schemas.microsoft.com/office/drawing/2014/main" val="20001"/>
                    </a:ext>
                  </a:extLst>
                </a:gridCol>
                <a:gridCol w="3132643">
                  <a:extLst>
                    <a:ext uri="{9D8B030D-6E8A-4147-A177-3AD203B41FA5}">
                      <a16:colId xmlns:a16="http://schemas.microsoft.com/office/drawing/2014/main" val="20002"/>
                    </a:ext>
                  </a:extLst>
                </a:gridCol>
              </a:tblGrid>
              <a:tr h="392430">
                <a:tc>
                  <a:txBody>
                    <a:bodyPr/>
                    <a:lstStyle/>
                    <a:p>
                      <a:pPr indent="0" algn="ctr">
                        <a:buNone/>
                      </a:pPr>
                      <a:r>
                        <a:rPr lang="en-US" altLang="en-US" sz="1400" b="0" dirty="0">
                          <a:solidFill>
                            <a:schemeClr val="tx1"/>
                          </a:solidFill>
                          <a:latin typeface="Arial" panose="020B0604020202020204" pitchFamily="34" charset="0"/>
                          <a:cs typeface="Arial" panose="020B0604020202020204" pitchFamily="34" charset="0"/>
                        </a:rPr>
                        <a:t>Nuclide</a:t>
                      </a:r>
                      <a:endParaRPr lang="en-US"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dirty="0">
                          <a:solidFill>
                            <a:schemeClr val="tx1"/>
                          </a:solidFill>
                          <a:latin typeface="Arial" panose="020B0604020202020204" pitchFamily="34" charset="0"/>
                          <a:cs typeface="Arial" panose="020B0604020202020204" pitchFamily="34" charset="0"/>
                        </a:rPr>
                        <a:t>Half-life (s)</a:t>
                      </a:r>
                      <a:endParaRPr lang="en-US"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altLang="en-US" sz="1400" b="0">
                          <a:solidFill>
                            <a:schemeClr val="tx1"/>
                          </a:solidFill>
                          <a:latin typeface="Arial" panose="020B0604020202020204" pitchFamily="34" charset="0"/>
                          <a:cs typeface="Arial" panose="020B0604020202020204" pitchFamily="34" charset="0"/>
                        </a:rPr>
                        <a:t>Origin (Fusion FW spectrum)</a:t>
                      </a:r>
                      <a:endParaRPr lang="en-US" altLang="en-US" sz="1400" b="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tc>
                <a:extLst>
                  <a:ext uri="{0D108BD9-81ED-4DB2-BD59-A6C34878D82A}">
                    <a16:rowId xmlns:a16="http://schemas.microsoft.com/office/drawing/2014/main" val="10000"/>
                  </a:ext>
                </a:extLst>
              </a:tr>
              <a:tr h="469900">
                <a:tc>
                  <a:txBody>
                    <a:bodyPr/>
                    <a:lstStyle/>
                    <a:p>
                      <a:pPr indent="0" algn="ctr">
                        <a:buNone/>
                      </a:pPr>
                      <a:r>
                        <a:rPr lang="en-US" sz="1400" b="0">
                          <a:solidFill>
                            <a:schemeClr val="tx1"/>
                          </a:solidFill>
                          <a:latin typeface="Arial" panose="020B0604020202020204" pitchFamily="34" charset="0"/>
                          <a:cs typeface="Arial" panose="020B0604020202020204" pitchFamily="34" charset="0"/>
                        </a:rPr>
                        <a:t>H3</a:t>
                      </a:r>
                      <a:endParaRPr lang="en-US" altLang="en-US" sz="1400" b="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dirty="0">
                          <a:solidFill>
                            <a:schemeClr val="tx1"/>
                          </a:solidFill>
                          <a:latin typeface="Arial" panose="020B0604020202020204" pitchFamily="34" charset="0"/>
                          <a:cs typeface="Arial" panose="020B0604020202020204" pitchFamily="34" charset="0"/>
                        </a:rPr>
                        <a:t>3.891E8</a:t>
                      </a:r>
                      <a:endParaRPr lang="en-US"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dirty="0">
                          <a:solidFill>
                            <a:schemeClr val="tx1"/>
                          </a:solidFill>
                          <a:latin typeface="Arial" panose="020B0604020202020204" pitchFamily="34" charset="0"/>
                          <a:cs typeface="Arial" panose="020B0604020202020204" pitchFamily="34" charset="0"/>
                        </a:rPr>
                        <a:t>C13(</a:t>
                      </a:r>
                      <a:r>
                        <a:rPr lang="en-US" sz="1400" b="0" dirty="0" err="1">
                          <a:solidFill>
                            <a:schemeClr val="tx1"/>
                          </a:solidFill>
                          <a:latin typeface="Arial" panose="020B0604020202020204" pitchFamily="34" charset="0"/>
                          <a:cs typeface="Arial" panose="020B0604020202020204" pitchFamily="34" charset="0"/>
                        </a:rPr>
                        <a:t>n,t</a:t>
                      </a:r>
                      <a:r>
                        <a:rPr lang="en-US" sz="1400" b="0" dirty="0">
                          <a:solidFill>
                            <a:schemeClr val="tx1"/>
                          </a:solidFill>
                          <a:latin typeface="Arial" panose="020B0604020202020204" pitchFamily="34" charset="0"/>
                          <a:cs typeface="Arial" panose="020B0604020202020204" pitchFamily="34" charset="0"/>
                        </a:rPr>
                        <a:t>)H3 (86.596%)</a:t>
                      </a:r>
                    </a:p>
                    <a:p>
                      <a:pPr indent="0" algn="ctr">
                        <a:buNone/>
                      </a:pPr>
                      <a:r>
                        <a:rPr lang="en-US" sz="1400" b="0" dirty="0">
                          <a:solidFill>
                            <a:schemeClr val="tx1"/>
                          </a:solidFill>
                          <a:latin typeface="Arial" panose="020B0604020202020204" pitchFamily="34" charset="0"/>
                          <a:cs typeface="Arial" panose="020B0604020202020204" pitchFamily="34" charset="0"/>
                        </a:rPr>
                        <a:t>O17(</a:t>
                      </a:r>
                      <a:r>
                        <a:rPr lang="en-US" sz="1400" b="0" dirty="0" err="1">
                          <a:solidFill>
                            <a:schemeClr val="tx1"/>
                          </a:solidFill>
                          <a:latin typeface="Arial" panose="020B0604020202020204" pitchFamily="34" charset="0"/>
                          <a:cs typeface="Arial" panose="020B0604020202020204" pitchFamily="34" charset="0"/>
                        </a:rPr>
                        <a:t>n,t</a:t>
                      </a:r>
                      <a:r>
                        <a:rPr lang="en-US" sz="1400" b="0" dirty="0">
                          <a:solidFill>
                            <a:schemeClr val="tx1"/>
                          </a:solidFill>
                          <a:latin typeface="Arial" panose="020B0604020202020204" pitchFamily="34" charset="0"/>
                          <a:cs typeface="Arial" panose="020B0604020202020204" pitchFamily="34" charset="0"/>
                        </a:rPr>
                        <a:t>)H3 (13.238%)</a:t>
                      </a:r>
                      <a:endParaRPr lang="en-US"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extLst>
                  <a:ext uri="{0D108BD9-81ED-4DB2-BD59-A6C34878D82A}">
                    <a16:rowId xmlns:a16="http://schemas.microsoft.com/office/drawing/2014/main" val="10001"/>
                  </a:ext>
                </a:extLst>
              </a:tr>
              <a:tr h="704850">
                <a:tc>
                  <a:txBody>
                    <a:bodyPr/>
                    <a:lstStyle/>
                    <a:p>
                      <a:pPr indent="0" algn="ctr">
                        <a:buNone/>
                      </a:pPr>
                      <a:r>
                        <a:rPr lang="en-US" sz="1400" b="0">
                          <a:solidFill>
                            <a:schemeClr val="tx1"/>
                          </a:solidFill>
                          <a:latin typeface="Arial" panose="020B0604020202020204" pitchFamily="34" charset="0"/>
                          <a:cs typeface="Arial" panose="020B0604020202020204" pitchFamily="34" charset="0"/>
                        </a:rPr>
                        <a:t>C14</a:t>
                      </a:r>
                      <a:endParaRPr lang="en-US" altLang="en-US" sz="1400" b="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a:solidFill>
                            <a:schemeClr val="tx1"/>
                          </a:solidFill>
                          <a:latin typeface="Arial" panose="020B0604020202020204" pitchFamily="34" charset="0"/>
                          <a:cs typeface="Arial" panose="020B0604020202020204" pitchFamily="34" charset="0"/>
                        </a:rPr>
                        <a:t>1.799E11</a:t>
                      </a:r>
                      <a:endParaRPr lang="en-US" altLang="en-US" sz="1400" b="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dirty="0">
                          <a:solidFill>
                            <a:schemeClr val="tx1"/>
                          </a:solidFill>
                          <a:latin typeface="Arial" panose="020B0604020202020204" pitchFamily="34" charset="0"/>
                          <a:cs typeface="Arial" panose="020B0604020202020204" pitchFamily="34" charset="0"/>
                        </a:rPr>
                        <a:t>O17(</a:t>
                      </a:r>
                      <a:r>
                        <a:rPr lang="en-US" sz="1400" b="0" dirty="0" err="1">
                          <a:solidFill>
                            <a:schemeClr val="tx1"/>
                          </a:solidFill>
                          <a:latin typeface="Arial" panose="020B0604020202020204" pitchFamily="34" charset="0"/>
                          <a:cs typeface="Arial" panose="020B0604020202020204" pitchFamily="34" charset="0"/>
                        </a:rPr>
                        <a:t>n,a</a:t>
                      </a:r>
                      <a:r>
                        <a:rPr lang="en-US" sz="1400" b="0" dirty="0">
                          <a:solidFill>
                            <a:schemeClr val="tx1"/>
                          </a:solidFill>
                          <a:latin typeface="Arial" panose="020B0604020202020204" pitchFamily="34" charset="0"/>
                          <a:cs typeface="Arial" panose="020B0604020202020204" pitchFamily="34" charset="0"/>
                        </a:rPr>
                        <a:t>)C14 (55.177%)</a:t>
                      </a:r>
                    </a:p>
                    <a:p>
                      <a:pPr indent="0" algn="ctr">
                        <a:buNone/>
                      </a:pPr>
                      <a:r>
                        <a:rPr lang="en-US" sz="1400" b="0" dirty="0">
                          <a:solidFill>
                            <a:schemeClr val="tx1"/>
                          </a:solidFill>
                          <a:latin typeface="Arial" panose="020B0604020202020204" pitchFamily="34" charset="0"/>
                          <a:cs typeface="Arial" panose="020B0604020202020204" pitchFamily="34" charset="0"/>
                        </a:rPr>
                        <a:t>O18(</a:t>
                      </a:r>
                      <a:r>
                        <a:rPr lang="en-US" sz="1400" b="0" dirty="0" err="1">
                          <a:solidFill>
                            <a:schemeClr val="tx1"/>
                          </a:solidFill>
                          <a:latin typeface="Arial" panose="020B0604020202020204" pitchFamily="34" charset="0"/>
                          <a:cs typeface="Arial" panose="020B0604020202020204" pitchFamily="34" charset="0"/>
                        </a:rPr>
                        <a:t>n,na</a:t>
                      </a:r>
                      <a:r>
                        <a:rPr lang="en-US" sz="1400" b="0" dirty="0">
                          <a:solidFill>
                            <a:schemeClr val="tx1"/>
                          </a:solidFill>
                          <a:latin typeface="Arial" panose="020B0604020202020204" pitchFamily="34" charset="0"/>
                          <a:cs typeface="Arial" panose="020B0604020202020204" pitchFamily="34" charset="0"/>
                        </a:rPr>
                        <a:t>)C14 (40.491%)</a:t>
                      </a:r>
                    </a:p>
                    <a:p>
                      <a:pPr indent="0" algn="ctr">
                        <a:buNone/>
                      </a:pPr>
                      <a:r>
                        <a:rPr lang="en-US" sz="1400" b="0" dirty="0">
                          <a:solidFill>
                            <a:schemeClr val="tx1"/>
                          </a:solidFill>
                          <a:latin typeface="Arial" panose="020B0604020202020204" pitchFamily="34" charset="0"/>
                          <a:cs typeface="Arial" panose="020B0604020202020204" pitchFamily="34" charset="0"/>
                        </a:rPr>
                        <a:t>C13(</a:t>
                      </a:r>
                      <a:r>
                        <a:rPr lang="en-US" sz="1400" b="0" dirty="0" err="1">
                          <a:solidFill>
                            <a:schemeClr val="tx1"/>
                          </a:solidFill>
                          <a:latin typeface="Arial" panose="020B0604020202020204" pitchFamily="34" charset="0"/>
                          <a:cs typeface="Arial" panose="020B0604020202020204" pitchFamily="34" charset="0"/>
                        </a:rPr>
                        <a:t>n,g</a:t>
                      </a:r>
                      <a:r>
                        <a:rPr lang="en-US" sz="1400" b="0" dirty="0">
                          <a:solidFill>
                            <a:schemeClr val="tx1"/>
                          </a:solidFill>
                          <a:latin typeface="Arial" panose="020B0604020202020204" pitchFamily="34" charset="0"/>
                          <a:cs typeface="Arial" panose="020B0604020202020204" pitchFamily="34" charset="0"/>
                        </a:rPr>
                        <a:t>)C14 (4.317%)</a:t>
                      </a:r>
                      <a:endParaRPr lang="en-US"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extLst>
                  <a:ext uri="{0D108BD9-81ED-4DB2-BD59-A6C34878D82A}">
                    <a16:rowId xmlns:a16="http://schemas.microsoft.com/office/drawing/2014/main" val="10002"/>
                  </a:ext>
                </a:extLst>
              </a:tr>
              <a:tr h="213360">
                <a:tc>
                  <a:txBody>
                    <a:bodyPr/>
                    <a:lstStyle/>
                    <a:p>
                      <a:pPr indent="0" algn="ctr">
                        <a:buNone/>
                      </a:pPr>
                      <a:r>
                        <a:rPr lang="en-US" sz="1400" b="0">
                          <a:solidFill>
                            <a:schemeClr val="tx1"/>
                          </a:solidFill>
                          <a:latin typeface="Arial" panose="020B0604020202020204" pitchFamily="34" charset="0"/>
                          <a:cs typeface="Arial" panose="020B0604020202020204" pitchFamily="34" charset="0"/>
                        </a:rPr>
                        <a:t>N16</a:t>
                      </a:r>
                      <a:endParaRPr lang="en-US" altLang="en-US" sz="1400" b="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a:solidFill>
                            <a:schemeClr val="tx1"/>
                          </a:solidFill>
                          <a:latin typeface="Arial" panose="020B0604020202020204" pitchFamily="34" charset="0"/>
                          <a:cs typeface="Arial" panose="020B0604020202020204" pitchFamily="34" charset="0"/>
                        </a:rPr>
                        <a:t>7.130E0</a:t>
                      </a:r>
                      <a:endParaRPr lang="en-US" altLang="en-US" sz="1400" b="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dirty="0">
                          <a:solidFill>
                            <a:schemeClr val="tx1"/>
                          </a:solidFill>
                          <a:latin typeface="Arial" panose="020B0604020202020204" pitchFamily="34" charset="0"/>
                          <a:cs typeface="Arial" panose="020B0604020202020204" pitchFamily="34" charset="0"/>
                        </a:rPr>
                        <a:t>O16(</a:t>
                      </a:r>
                      <a:r>
                        <a:rPr lang="en-US" sz="1400" b="0" dirty="0" err="1">
                          <a:solidFill>
                            <a:schemeClr val="tx1"/>
                          </a:solidFill>
                          <a:latin typeface="Arial" panose="020B0604020202020204" pitchFamily="34" charset="0"/>
                          <a:cs typeface="Arial" panose="020B0604020202020204" pitchFamily="34" charset="0"/>
                        </a:rPr>
                        <a:t>n,p</a:t>
                      </a:r>
                      <a:r>
                        <a:rPr lang="en-US" sz="1400" b="0" dirty="0">
                          <a:solidFill>
                            <a:schemeClr val="tx1"/>
                          </a:solidFill>
                          <a:latin typeface="Arial" panose="020B0604020202020204" pitchFamily="34" charset="0"/>
                          <a:cs typeface="Arial" panose="020B0604020202020204" pitchFamily="34" charset="0"/>
                        </a:rPr>
                        <a:t>)N16</a:t>
                      </a:r>
                      <a:endParaRPr lang="en-US"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extLst>
                  <a:ext uri="{0D108BD9-81ED-4DB2-BD59-A6C34878D82A}">
                    <a16:rowId xmlns:a16="http://schemas.microsoft.com/office/drawing/2014/main" val="10003"/>
                  </a:ext>
                </a:extLst>
              </a:tr>
              <a:tr h="213360">
                <a:tc>
                  <a:txBody>
                    <a:bodyPr/>
                    <a:lstStyle/>
                    <a:p>
                      <a:pPr indent="0" algn="ctr">
                        <a:buNone/>
                      </a:pPr>
                      <a:r>
                        <a:rPr lang="en-US" sz="1400" b="0">
                          <a:solidFill>
                            <a:schemeClr val="tx1"/>
                          </a:solidFill>
                          <a:latin typeface="Arial" panose="020B0604020202020204" pitchFamily="34" charset="0"/>
                          <a:cs typeface="Arial" panose="020B0604020202020204" pitchFamily="34" charset="0"/>
                        </a:rPr>
                        <a:t>N17</a:t>
                      </a:r>
                      <a:endParaRPr lang="en-US" altLang="en-US" sz="1400" b="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a:solidFill>
                            <a:schemeClr val="tx1"/>
                          </a:solidFill>
                          <a:latin typeface="Arial" panose="020B0604020202020204" pitchFamily="34" charset="0"/>
                          <a:cs typeface="Arial" panose="020B0604020202020204" pitchFamily="34" charset="0"/>
                        </a:rPr>
                        <a:t>4.170E0</a:t>
                      </a:r>
                      <a:endParaRPr lang="en-US" altLang="en-US" sz="1400" b="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dirty="0">
                          <a:solidFill>
                            <a:schemeClr val="tx1"/>
                          </a:solidFill>
                          <a:latin typeface="Arial" panose="020B0604020202020204" pitchFamily="34" charset="0"/>
                          <a:cs typeface="Arial" panose="020B0604020202020204" pitchFamily="34" charset="0"/>
                        </a:rPr>
                        <a:t>O17(</a:t>
                      </a:r>
                      <a:r>
                        <a:rPr lang="en-US" sz="1400" b="0" dirty="0" err="1">
                          <a:solidFill>
                            <a:schemeClr val="tx1"/>
                          </a:solidFill>
                          <a:latin typeface="Arial" panose="020B0604020202020204" pitchFamily="34" charset="0"/>
                          <a:cs typeface="Arial" panose="020B0604020202020204" pitchFamily="34" charset="0"/>
                        </a:rPr>
                        <a:t>n,p</a:t>
                      </a:r>
                      <a:r>
                        <a:rPr lang="en-US" sz="1400" b="0" dirty="0">
                          <a:solidFill>
                            <a:schemeClr val="tx1"/>
                          </a:solidFill>
                          <a:latin typeface="Arial" panose="020B0604020202020204" pitchFamily="34" charset="0"/>
                          <a:cs typeface="Arial" panose="020B0604020202020204" pitchFamily="34" charset="0"/>
                        </a:rPr>
                        <a:t>)N17</a:t>
                      </a:r>
                      <a:endParaRPr lang="en-US"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extLst>
                  <a:ext uri="{0D108BD9-81ED-4DB2-BD59-A6C34878D82A}">
                    <a16:rowId xmlns:a16="http://schemas.microsoft.com/office/drawing/2014/main" val="10004"/>
                  </a:ext>
                </a:extLst>
              </a:tr>
            </a:tbl>
          </a:graphicData>
        </a:graphic>
      </p:graphicFrame>
      <p:graphicFrame>
        <p:nvGraphicFramePr>
          <p:cNvPr id="62" name="表格 61">
            <a:extLst>
              <a:ext uri="{FF2B5EF4-FFF2-40B4-BE49-F238E27FC236}">
                <a16:creationId xmlns:a16="http://schemas.microsoft.com/office/drawing/2014/main" id="{FE194759-E508-4BAB-9249-2EA32CA0D3BC}"/>
              </a:ext>
            </a:extLst>
          </p:cNvPr>
          <p:cNvGraphicFramePr/>
          <p:nvPr>
            <p:custDataLst>
              <p:tags r:id="rId2"/>
            </p:custDataLst>
          </p:nvPr>
        </p:nvGraphicFramePr>
        <p:xfrm>
          <a:off x="6757988" y="3537651"/>
          <a:ext cx="5259388" cy="2782888"/>
        </p:xfrm>
        <a:graphic>
          <a:graphicData uri="http://schemas.openxmlformats.org/drawingml/2006/table">
            <a:tbl>
              <a:tblPr firstRow="1" bandRow="1">
                <a:tableStyleId>{7DF18680-E054-41AD-8BC1-D1AEF772440D}</a:tableStyleId>
              </a:tblPr>
              <a:tblGrid>
                <a:gridCol w="1356442">
                  <a:extLst>
                    <a:ext uri="{9D8B030D-6E8A-4147-A177-3AD203B41FA5}">
                      <a16:colId xmlns:a16="http://schemas.microsoft.com/office/drawing/2014/main" val="20000"/>
                    </a:ext>
                  </a:extLst>
                </a:gridCol>
                <a:gridCol w="589316">
                  <a:extLst>
                    <a:ext uri="{9D8B030D-6E8A-4147-A177-3AD203B41FA5}">
                      <a16:colId xmlns:a16="http://schemas.microsoft.com/office/drawing/2014/main" val="20001"/>
                    </a:ext>
                  </a:extLst>
                </a:gridCol>
                <a:gridCol w="1657450">
                  <a:extLst>
                    <a:ext uri="{9D8B030D-6E8A-4147-A177-3AD203B41FA5}">
                      <a16:colId xmlns:a16="http://schemas.microsoft.com/office/drawing/2014/main" val="20002"/>
                    </a:ext>
                  </a:extLst>
                </a:gridCol>
                <a:gridCol w="1656180">
                  <a:extLst>
                    <a:ext uri="{9D8B030D-6E8A-4147-A177-3AD203B41FA5}">
                      <a16:colId xmlns:a16="http://schemas.microsoft.com/office/drawing/2014/main" val="20003"/>
                    </a:ext>
                  </a:extLst>
                </a:gridCol>
              </a:tblGrid>
              <a:tr h="586212">
                <a:tc>
                  <a:txBody>
                    <a:bodyPr/>
                    <a:lstStyle/>
                    <a:p>
                      <a:pPr indent="0" algn="ctr">
                        <a:buNone/>
                      </a:pPr>
                      <a:r>
                        <a:rPr lang="en-US" sz="1400" b="0" dirty="0">
                          <a:solidFill>
                            <a:schemeClr val="tx1"/>
                          </a:solidFill>
                          <a:latin typeface="Arial" panose="020B0604020202020204" pitchFamily="34" charset="0"/>
                          <a:cs typeface="Arial" panose="020B0604020202020204" pitchFamily="34" charset="0"/>
                        </a:rPr>
                        <a:t>P</a:t>
                      </a:r>
                      <a:r>
                        <a:rPr lang="en-US" sz="1400" b="0" baseline="-25000" dirty="0">
                          <a:solidFill>
                            <a:schemeClr val="tx1"/>
                          </a:solidFill>
                          <a:latin typeface="Arial" panose="020B0604020202020204" pitchFamily="34" charset="0"/>
                          <a:cs typeface="Arial" panose="020B0604020202020204" pitchFamily="34" charset="0"/>
                        </a:rPr>
                        <a:t>fu</a:t>
                      </a:r>
                      <a:r>
                        <a:rPr lang="en-US" sz="1400" b="0" dirty="0">
                          <a:solidFill>
                            <a:schemeClr val="tx1"/>
                          </a:solidFill>
                          <a:latin typeface="Arial" panose="020B0604020202020204" pitchFamily="34" charset="0"/>
                          <a:cs typeface="Arial" panose="020B0604020202020204" pitchFamily="34" charset="0"/>
                        </a:rPr>
                        <a:t> (MW)</a:t>
                      </a:r>
                      <a:endParaRPr lang="en-US"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a:solidFill>
                            <a:schemeClr val="tx1"/>
                          </a:solidFill>
                          <a:latin typeface="Arial" panose="020B0604020202020204" pitchFamily="34" charset="0"/>
                          <a:cs typeface="Arial" panose="020B0604020202020204" pitchFamily="34" charset="0"/>
                        </a:rPr>
                        <a:t>FPY</a:t>
                      </a:r>
                      <a:endParaRPr lang="en-US" altLang="en-US" sz="1400" b="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baseline="30000">
                          <a:solidFill>
                            <a:schemeClr val="tx1"/>
                          </a:solidFill>
                          <a:latin typeface="Arial" panose="020B0604020202020204" pitchFamily="34" charset="0"/>
                          <a:cs typeface="Arial" panose="020B0604020202020204" pitchFamily="34" charset="0"/>
                        </a:rPr>
                        <a:t>14</a:t>
                      </a:r>
                      <a:r>
                        <a:rPr lang="en-US" sz="1400" b="0">
                          <a:solidFill>
                            <a:schemeClr val="tx1"/>
                          </a:solidFill>
                          <a:latin typeface="Arial" panose="020B0604020202020204" pitchFamily="34" charset="0"/>
                          <a:cs typeface="Arial" panose="020B0604020202020204" pitchFamily="34" charset="0"/>
                        </a:rPr>
                        <a:t>C atoms (atoms/kg)</a:t>
                      </a:r>
                      <a:endParaRPr lang="en-US" altLang="en-US" sz="1400" b="0" baseline="3000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baseline="30000" dirty="0">
                          <a:solidFill>
                            <a:schemeClr val="tx1"/>
                          </a:solidFill>
                          <a:latin typeface="Arial" panose="020B0604020202020204" pitchFamily="34" charset="0"/>
                          <a:cs typeface="Arial" panose="020B0604020202020204" pitchFamily="34" charset="0"/>
                        </a:rPr>
                        <a:t>14</a:t>
                      </a:r>
                      <a:r>
                        <a:rPr lang="en-US" sz="1400" b="0" dirty="0">
                          <a:solidFill>
                            <a:schemeClr val="tx1"/>
                          </a:solidFill>
                          <a:latin typeface="Arial" panose="020B0604020202020204" pitchFamily="34" charset="0"/>
                          <a:cs typeface="Arial" panose="020B0604020202020204" pitchFamily="34" charset="0"/>
                        </a:rPr>
                        <a:t>C activity (</a:t>
                      </a:r>
                      <a:r>
                        <a:rPr lang="en-US" sz="1400" b="0" dirty="0" err="1">
                          <a:solidFill>
                            <a:schemeClr val="tx1"/>
                          </a:solidFill>
                          <a:latin typeface="Arial" panose="020B0604020202020204" pitchFamily="34" charset="0"/>
                          <a:cs typeface="Arial" panose="020B0604020202020204" pitchFamily="34" charset="0"/>
                        </a:rPr>
                        <a:t>Bq</a:t>
                      </a:r>
                      <a:r>
                        <a:rPr lang="en-US" sz="1400" b="0" dirty="0">
                          <a:solidFill>
                            <a:schemeClr val="tx1"/>
                          </a:solidFill>
                          <a:latin typeface="Arial" panose="020B0604020202020204" pitchFamily="34" charset="0"/>
                          <a:cs typeface="Arial" panose="020B0604020202020204" pitchFamily="34" charset="0"/>
                        </a:rPr>
                        <a:t>/kg)</a:t>
                      </a:r>
                      <a:endParaRPr lang="en-US" altLang="en-US" sz="1400" b="0" baseline="30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extLst>
                  <a:ext uri="{0D108BD9-81ED-4DB2-BD59-A6C34878D82A}">
                    <a16:rowId xmlns:a16="http://schemas.microsoft.com/office/drawing/2014/main" val="10000"/>
                  </a:ext>
                </a:extLst>
              </a:tr>
              <a:tr h="549169">
                <a:tc>
                  <a:txBody>
                    <a:bodyPr/>
                    <a:lstStyle/>
                    <a:p>
                      <a:pPr indent="0" algn="ctr">
                        <a:buNone/>
                      </a:pPr>
                      <a:r>
                        <a:rPr lang="en-US" sz="1400" b="0" dirty="0">
                          <a:solidFill>
                            <a:schemeClr val="tx1"/>
                          </a:solidFill>
                          <a:latin typeface="Arial" panose="020B0604020202020204" pitchFamily="34" charset="0"/>
                          <a:cs typeface="Arial" panose="020B0604020202020204" pitchFamily="34" charset="0"/>
                        </a:rPr>
                        <a:t>200</a:t>
                      </a:r>
                      <a:endParaRPr lang="en-US"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a:solidFill>
                            <a:schemeClr val="tx1"/>
                          </a:solidFill>
                          <a:latin typeface="Arial" panose="020B0604020202020204" pitchFamily="34" charset="0"/>
                          <a:cs typeface="Arial" panose="020B0604020202020204" pitchFamily="34" charset="0"/>
                        </a:rPr>
                        <a:t>1</a:t>
                      </a:r>
                      <a:endParaRPr lang="en-US" altLang="en-US" sz="1400" b="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dirty="0">
                          <a:solidFill>
                            <a:schemeClr val="tx1"/>
                          </a:solidFill>
                          <a:latin typeface="Arial" panose="020B0604020202020204" pitchFamily="34" charset="0"/>
                          <a:cs typeface="Arial" panose="020B0604020202020204" pitchFamily="34" charset="0"/>
                        </a:rPr>
                        <a:t>1.56796E+15</a:t>
                      </a:r>
                      <a:endParaRPr lang="en-US"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a:solidFill>
                            <a:schemeClr val="tx1"/>
                          </a:solidFill>
                          <a:latin typeface="Arial" panose="020B0604020202020204" pitchFamily="34" charset="0"/>
                          <a:cs typeface="Arial" panose="020B0604020202020204" pitchFamily="34" charset="0"/>
                        </a:rPr>
                        <a:t>6.042E+03</a:t>
                      </a:r>
                      <a:endParaRPr lang="en-US" altLang="en-US" sz="1400" b="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extLst>
                  <a:ext uri="{0D108BD9-81ED-4DB2-BD59-A6C34878D82A}">
                    <a16:rowId xmlns:a16="http://schemas.microsoft.com/office/drawing/2014/main" val="10001"/>
                  </a:ext>
                </a:extLst>
              </a:tr>
              <a:tr h="549169">
                <a:tc>
                  <a:txBody>
                    <a:bodyPr/>
                    <a:lstStyle/>
                    <a:p>
                      <a:pPr indent="0" algn="ctr">
                        <a:buNone/>
                      </a:pPr>
                      <a:r>
                        <a:rPr lang="en-US" sz="1400" b="0">
                          <a:solidFill>
                            <a:schemeClr val="tx1"/>
                          </a:solidFill>
                          <a:latin typeface="Arial" panose="020B0604020202020204" pitchFamily="34" charset="0"/>
                          <a:cs typeface="Arial" panose="020B0604020202020204" pitchFamily="34" charset="0"/>
                        </a:rPr>
                        <a:t>500</a:t>
                      </a:r>
                      <a:endParaRPr lang="en-US" altLang="en-US" sz="1400" b="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a:solidFill>
                            <a:schemeClr val="tx1"/>
                          </a:solidFill>
                          <a:latin typeface="Arial" panose="020B0604020202020204" pitchFamily="34" charset="0"/>
                          <a:cs typeface="Arial" panose="020B0604020202020204" pitchFamily="34" charset="0"/>
                        </a:rPr>
                        <a:t>2</a:t>
                      </a:r>
                      <a:endParaRPr lang="en-US" altLang="en-US" sz="1400" b="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dirty="0">
                          <a:solidFill>
                            <a:schemeClr val="tx1"/>
                          </a:solidFill>
                          <a:latin typeface="Arial" panose="020B0604020202020204" pitchFamily="34" charset="0"/>
                          <a:cs typeface="Arial" panose="020B0604020202020204" pitchFamily="34" charset="0"/>
                        </a:rPr>
                        <a:t>7.84378E+15</a:t>
                      </a:r>
                      <a:endParaRPr lang="en-US"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a:solidFill>
                            <a:schemeClr val="tx1"/>
                          </a:solidFill>
                          <a:latin typeface="Arial" panose="020B0604020202020204" pitchFamily="34" charset="0"/>
                          <a:cs typeface="Arial" panose="020B0604020202020204" pitchFamily="34" charset="0"/>
                        </a:rPr>
                        <a:t>3.023E+04</a:t>
                      </a:r>
                      <a:endParaRPr lang="en-US" altLang="en-US" sz="1400" b="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extLst>
                  <a:ext uri="{0D108BD9-81ED-4DB2-BD59-A6C34878D82A}">
                    <a16:rowId xmlns:a16="http://schemas.microsoft.com/office/drawing/2014/main" val="10002"/>
                  </a:ext>
                </a:extLst>
              </a:tr>
              <a:tr h="549169">
                <a:tc>
                  <a:txBody>
                    <a:bodyPr/>
                    <a:lstStyle/>
                    <a:p>
                      <a:pPr indent="0" algn="ctr">
                        <a:buNone/>
                      </a:pPr>
                      <a:r>
                        <a:rPr lang="en-US" sz="1400" b="0">
                          <a:solidFill>
                            <a:schemeClr val="tx1"/>
                          </a:solidFill>
                          <a:latin typeface="Arial" panose="020B0604020202020204" pitchFamily="34" charset="0"/>
                          <a:cs typeface="Arial" panose="020B0604020202020204" pitchFamily="34" charset="0"/>
                        </a:rPr>
                        <a:t>1000</a:t>
                      </a:r>
                      <a:endParaRPr lang="en-US" altLang="en-US" sz="1400" b="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a:solidFill>
                            <a:schemeClr val="tx1"/>
                          </a:solidFill>
                          <a:latin typeface="Arial" panose="020B0604020202020204" pitchFamily="34" charset="0"/>
                          <a:cs typeface="Arial" panose="020B0604020202020204" pitchFamily="34" charset="0"/>
                        </a:rPr>
                        <a:t>5</a:t>
                      </a:r>
                      <a:endParaRPr lang="en-US" altLang="en-US" sz="1400" b="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dirty="0">
                          <a:solidFill>
                            <a:schemeClr val="tx1"/>
                          </a:solidFill>
                          <a:latin typeface="Arial" panose="020B0604020202020204" pitchFamily="34" charset="0"/>
                          <a:cs typeface="Arial" panose="020B0604020202020204" pitchFamily="34" charset="0"/>
                        </a:rPr>
                        <a:t>3.92210E+16</a:t>
                      </a:r>
                      <a:endParaRPr lang="en-US"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dirty="0">
                          <a:solidFill>
                            <a:schemeClr val="tx1"/>
                          </a:solidFill>
                          <a:latin typeface="Arial" panose="020B0604020202020204" pitchFamily="34" charset="0"/>
                          <a:cs typeface="Arial" panose="020B0604020202020204" pitchFamily="34" charset="0"/>
                        </a:rPr>
                        <a:t>1.511E+05</a:t>
                      </a:r>
                      <a:endParaRPr lang="en-US"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extLst>
                  <a:ext uri="{0D108BD9-81ED-4DB2-BD59-A6C34878D82A}">
                    <a16:rowId xmlns:a16="http://schemas.microsoft.com/office/drawing/2014/main" val="10003"/>
                  </a:ext>
                </a:extLst>
              </a:tr>
              <a:tr h="549169">
                <a:tc>
                  <a:txBody>
                    <a:bodyPr/>
                    <a:lstStyle/>
                    <a:p>
                      <a:pPr indent="0" algn="ctr">
                        <a:buNone/>
                      </a:pPr>
                      <a:r>
                        <a:rPr lang="en-US" sz="1400" b="0">
                          <a:solidFill>
                            <a:schemeClr val="tx1"/>
                          </a:solidFill>
                          <a:latin typeface="Arial" panose="020B0604020202020204" pitchFamily="34" charset="0"/>
                          <a:cs typeface="Arial" panose="020B0604020202020204" pitchFamily="34" charset="0"/>
                        </a:rPr>
                        <a:t>1500</a:t>
                      </a:r>
                      <a:endParaRPr lang="en-US" altLang="en-US" sz="1400" b="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a:solidFill>
                            <a:schemeClr val="tx1"/>
                          </a:solidFill>
                          <a:latin typeface="Arial" panose="020B0604020202020204" pitchFamily="34" charset="0"/>
                          <a:cs typeface="Arial" panose="020B0604020202020204" pitchFamily="34" charset="0"/>
                        </a:rPr>
                        <a:t>2</a:t>
                      </a:r>
                      <a:endParaRPr lang="en-US" altLang="en-US" sz="1400" b="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dirty="0">
                          <a:solidFill>
                            <a:schemeClr val="tx1"/>
                          </a:solidFill>
                          <a:latin typeface="Arial" panose="020B0604020202020204" pitchFamily="34" charset="0"/>
                          <a:cs typeface="Arial" panose="020B0604020202020204" pitchFamily="34" charset="0"/>
                        </a:rPr>
                        <a:t>2.35315E+16</a:t>
                      </a:r>
                      <a:endParaRPr lang="en-US"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tc>
                  <a:txBody>
                    <a:bodyPr/>
                    <a:lstStyle/>
                    <a:p>
                      <a:pPr indent="0" algn="ctr">
                        <a:buNone/>
                      </a:pPr>
                      <a:r>
                        <a:rPr lang="en-US" sz="1400" b="0" dirty="0">
                          <a:solidFill>
                            <a:schemeClr val="tx1"/>
                          </a:solidFill>
                          <a:latin typeface="Arial" panose="020B0604020202020204" pitchFamily="34" charset="0"/>
                          <a:cs typeface="Arial" panose="020B0604020202020204" pitchFamily="34" charset="0"/>
                        </a:rPr>
                        <a:t>9.068E+04</a:t>
                      </a:r>
                      <a:endParaRPr lang="en-US"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4" marR="68584" marT="0" marB="0" anchor="ctr"/>
                </a:tc>
                <a:extLst>
                  <a:ext uri="{0D108BD9-81ED-4DB2-BD59-A6C34878D82A}">
                    <a16:rowId xmlns:a16="http://schemas.microsoft.com/office/drawing/2014/main" val="10004"/>
                  </a:ext>
                </a:extLst>
              </a:tr>
            </a:tbl>
          </a:graphicData>
        </a:graphic>
      </p:graphicFrame>
      <p:sp>
        <p:nvSpPr>
          <p:cNvPr id="63" name="文本框 8">
            <a:extLst>
              <a:ext uri="{FF2B5EF4-FFF2-40B4-BE49-F238E27FC236}">
                <a16:creationId xmlns:a16="http://schemas.microsoft.com/office/drawing/2014/main" id="{BFDB7CE1-97BE-4C1D-B8DF-D335C89348EE}"/>
              </a:ext>
            </a:extLst>
          </p:cNvPr>
          <p:cNvSpPr txBox="1">
            <a:spLocks noChangeArrowheads="1"/>
          </p:cNvSpPr>
          <p:nvPr/>
        </p:nvSpPr>
        <p:spPr bwMode="auto">
          <a:xfrm>
            <a:off x="6757988" y="792864"/>
            <a:ext cx="5259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b="1" dirty="0">
                <a:latin typeface="Arial" panose="020B0604020202020204" pitchFamily="34" charset="0"/>
                <a:cs typeface="Arial" panose="020B0604020202020204" pitchFamily="34" charset="0"/>
              </a:rPr>
              <a:t>Activation products origin</a:t>
            </a:r>
          </a:p>
        </p:txBody>
      </p:sp>
      <p:sp>
        <p:nvSpPr>
          <p:cNvPr id="64" name="文本框 9">
            <a:extLst>
              <a:ext uri="{FF2B5EF4-FFF2-40B4-BE49-F238E27FC236}">
                <a16:creationId xmlns:a16="http://schemas.microsoft.com/office/drawing/2014/main" id="{AFAF9CCA-780B-4169-A0F7-DF95B16536D5}"/>
              </a:ext>
            </a:extLst>
          </p:cNvPr>
          <p:cNvSpPr txBox="1">
            <a:spLocks noChangeArrowheads="1"/>
          </p:cNvSpPr>
          <p:nvPr/>
        </p:nvSpPr>
        <p:spPr bwMode="auto">
          <a:xfrm>
            <a:off x="6757988" y="3169351"/>
            <a:ext cx="5259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b="1" dirty="0">
                <a:latin typeface="Arial" panose="020B0604020202020204" pitchFamily="34" charset="0"/>
                <a:cs typeface="Arial" panose="020B0604020202020204" pitchFamily="34" charset="0"/>
                <a:sym typeface="等线" panose="02010600030101010101" pitchFamily="2" charset="-122"/>
              </a:rPr>
              <a:t>Activation products concentration</a:t>
            </a:r>
            <a:endParaRPr lang="zh-CN" altLang="en-US" b="1" dirty="0">
              <a:latin typeface="Arial" panose="020B0604020202020204" pitchFamily="34" charset="0"/>
              <a:cs typeface="Arial" panose="020B0604020202020204" pitchFamily="34" charset="0"/>
            </a:endParaRPr>
          </a:p>
        </p:txBody>
      </p:sp>
      <p:sp>
        <p:nvSpPr>
          <p:cNvPr id="65" name="文本框 1">
            <a:extLst>
              <a:ext uri="{FF2B5EF4-FFF2-40B4-BE49-F238E27FC236}">
                <a16:creationId xmlns:a16="http://schemas.microsoft.com/office/drawing/2014/main" id="{0E3748A9-8E67-417C-98B2-B14F6FFDB594}"/>
              </a:ext>
            </a:extLst>
          </p:cNvPr>
          <p:cNvSpPr txBox="1">
            <a:spLocks noChangeArrowheads="1"/>
          </p:cNvSpPr>
          <p:nvPr/>
        </p:nvSpPr>
        <p:spPr bwMode="auto">
          <a:xfrm>
            <a:off x="162369" y="747620"/>
            <a:ext cx="6413056"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等线" panose="02010600030101010101" pitchFamily="2" charset="-122"/>
                <a:ea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buFont typeface="Wingdings" panose="05000000000000000000" pitchFamily="2" charset="2"/>
              <a:buChar char="u"/>
            </a:pPr>
            <a:r>
              <a:rPr lang="en-US" altLang="en-US" sz="2000" b="1" dirty="0">
                <a:solidFill>
                  <a:srgbClr val="FF0000"/>
                </a:solidFill>
                <a:latin typeface="Arial" panose="020B0604020202020204" pitchFamily="34" charset="0"/>
                <a:cs typeface="Arial" panose="020B0604020202020204" pitchFamily="34" charset="0"/>
              </a:rPr>
              <a:t>Activation products</a:t>
            </a:r>
          </a:p>
          <a:p>
            <a:pPr lvl="1" eaLnBrk="1" hangingPunct="1">
              <a:buFont typeface="Wingdings" panose="05000000000000000000" pitchFamily="2" charset="2"/>
              <a:buChar char="p"/>
            </a:pPr>
            <a:r>
              <a:rPr lang="en-US" altLang="en-US" baseline="30000" dirty="0">
                <a:latin typeface="Arial" panose="020B0604020202020204" pitchFamily="34" charset="0"/>
                <a:cs typeface="Arial" panose="020B0604020202020204" pitchFamily="34" charset="0"/>
              </a:rPr>
              <a:t>3</a:t>
            </a:r>
            <a:r>
              <a:rPr lang="en-US" altLang="en-US" dirty="0">
                <a:latin typeface="Arial" panose="020B0604020202020204" pitchFamily="34" charset="0"/>
                <a:cs typeface="Arial" panose="020B0604020202020204" pitchFamily="34" charset="0"/>
              </a:rPr>
              <a:t>H, </a:t>
            </a:r>
            <a:r>
              <a:rPr lang="en-US" altLang="en-US" baseline="30000" dirty="0">
                <a:latin typeface="Arial" panose="020B0604020202020204" pitchFamily="34" charset="0"/>
                <a:cs typeface="Arial" panose="020B0604020202020204" pitchFamily="34" charset="0"/>
              </a:rPr>
              <a:t>14</a:t>
            </a:r>
            <a:r>
              <a:rPr lang="en-US" altLang="en-US" dirty="0">
                <a:latin typeface="Arial" panose="020B0604020202020204" pitchFamily="34" charset="0"/>
                <a:cs typeface="Arial" panose="020B0604020202020204" pitchFamily="34" charset="0"/>
              </a:rPr>
              <a:t>C, </a:t>
            </a:r>
            <a:r>
              <a:rPr lang="en-US" altLang="en-US" baseline="30000" dirty="0">
                <a:latin typeface="Arial" panose="020B0604020202020204" pitchFamily="34" charset="0"/>
                <a:cs typeface="Arial" panose="020B0604020202020204" pitchFamily="34" charset="0"/>
              </a:rPr>
              <a:t>16</a:t>
            </a:r>
            <a:r>
              <a:rPr lang="en-US" altLang="en-US" dirty="0">
                <a:latin typeface="Arial" panose="020B0604020202020204" pitchFamily="34" charset="0"/>
                <a:cs typeface="Arial" panose="020B0604020202020204" pitchFamily="34" charset="0"/>
              </a:rPr>
              <a:t>N, </a:t>
            </a:r>
            <a:r>
              <a:rPr lang="en-US" altLang="en-US" baseline="30000" dirty="0">
                <a:latin typeface="Arial" panose="020B0604020202020204" pitchFamily="34" charset="0"/>
                <a:cs typeface="Arial" panose="020B0604020202020204" pitchFamily="34" charset="0"/>
              </a:rPr>
              <a:t>17</a:t>
            </a:r>
            <a:r>
              <a:rPr lang="en-US" altLang="en-US" dirty="0">
                <a:latin typeface="Arial" panose="020B0604020202020204" pitchFamily="34" charset="0"/>
                <a:cs typeface="Arial" panose="020B0604020202020204" pitchFamily="34" charset="0"/>
              </a:rPr>
              <a:t>N</a:t>
            </a:r>
          </a:p>
          <a:p>
            <a:pPr lvl="1" eaLnBrk="1" hangingPunct="1">
              <a:buFont typeface="Wingdings" panose="05000000000000000000" pitchFamily="2" charset="2"/>
              <a:buChar char="p"/>
            </a:pPr>
            <a:r>
              <a:rPr lang="en-US" altLang="en-US" baseline="30000" dirty="0">
                <a:latin typeface="Arial" panose="020B0604020202020204" pitchFamily="34" charset="0"/>
                <a:cs typeface="Arial" panose="020B0604020202020204" pitchFamily="34" charset="0"/>
              </a:rPr>
              <a:t>14</a:t>
            </a:r>
            <a:r>
              <a:rPr lang="en-US" altLang="en-US" dirty="0">
                <a:latin typeface="Arial" panose="020B0604020202020204" pitchFamily="34" charset="0"/>
                <a:cs typeface="Arial" panose="020B0604020202020204" pitchFamily="34" charset="0"/>
              </a:rPr>
              <a:t>C comes mainly (&gt;95%) from O</a:t>
            </a:r>
          </a:p>
          <a:p>
            <a:pPr lvl="1" eaLnBrk="1" hangingPunct="1">
              <a:buFont typeface="Wingdings" panose="05000000000000000000" pitchFamily="2" charset="2"/>
              <a:buChar char="p"/>
            </a:pPr>
            <a:r>
              <a:rPr lang="en-US" altLang="en-US" dirty="0">
                <a:latin typeface="Arial" panose="020B0604020202020204" pitchFamily="34" charset="0"/>
                <a:cs typeface="Arial" panose="020B0604020202020204" pitchFamily="34" charset="0"/>
              </a:rPr>
              <a:t>COOL &lt; WCCB </a:t>
            </a:r>
          </a:p>
          <a:p>
            <a:pPr eaLnBrk="1" hangingPunct="1">
              <a:buFont typeface="Wingdings" panose="05000000000000000000" pitchFamily="2" charset="2"/>
              <a:buChar char="u"/>
            </a:pPr>
            <a:r>
              <a:rPr lang="en-US" altLang="en-US" sz="2000" b="1" dirty="0">
                <a:solidFill>
                  <a:srgbClr val="FF0000"/>
                </a:solidFill>
                <a:latin typeface="Arial" panose="020B0604020202020204" pitchFamily="34" charset="0"/>
                <a:cs typeface="Arial" panose="020B0604020202020204" pitchFamily="34" charset="0"/>
              </a:rPr>
              <a:t>Activation decomposition</a:t>
            </a:r>
          </a:p>
          <a:p>
            <a:pPr lvl="1" eaLnBrk="1" hangingPunct="1">
              <a:buFont typeface="Wingdings" panose="05000000000000000000" pitchFamily="2" charset="2"/>
              <a:buChar char="p"/>
            </a:pPr>
            <a:r>
              <a:rPr lang="en-US" altLang="en-US" dirty="0">
                <a:latin typeface="Arial" panose="020B0604020202020204" pitchFamily="34" charset="0"/>
                <a:cs typeface="Arial" panose="020B0604020202020204" pitchFamily="34" charset="0"/>
              </a:rPr>
              <a:t>Decomposition fraction is very small, less than 1.7% under 0.9~1.7×10</a:t>
            </a:r>
            <a:r>
              <a:rPr lang="en-US" altLang="en-US" baseline="30000" dirty="0">
                <a:latin typeface="Arial" panose="020B0604020202020204" pitchFamily="34" charset="0"/>
                <a:cs typeface="Arial" panose="020B0604020202020204" pitchFamily="34" charset="0"/>
              </a:rPr>
              <a:t>18</a:t>
            </a:r>
            <a:r>
              <a:rPr lang="en-US" altLang="en-US" dirty="0">
                <a:latin typeface="Arial" panose="020B0604020202020204" pitchFamily="34" charset="0"/>
                <a:cs typeface="Arial" panose="020B0604020202020204" pitchFamily="34" charset="0"/>
              </a:rPr>
              <a:t> eV•g</a:t>
            </a:r>
            <a:r>
              <a:rPr lang="en-US" altLang="en-US" baseline="30000" dirty="0">
                <a:latin typeface="Arial" panose="020B0604020202020204" pitchFamily="34" charset="0"/>
                <a:cs typeface="Arial" panose="020B0604020202020204" pitchFamily="34" charset="0"/>
              </a:rPr>
              <a:t>-1</a:t>
            </a:r>
            <a:r>
              <a:rPr lang="en-US" altLang="en-US" dirty="0">
                <a:latin typeface="Arial" panose="020B0604020202020204" pitchFamily="34" charset="0"/>
                <a:cs typeface="Arial" panose="020B0604020202020204" pitchFamily="34" charset="0"/>
              </a:rPr>
              <a:t>•min</a:t>
            </a:r>
            <a:r>
              <a:rPr lang="en-US" altLang="en-US" baseline="30000" dirty="0">
                <a:latin typeface="Arial" panose="020B0604020202020204" pitchFamily="34" charset="0"/>
                <a:cs typeface="Arial" panose="020B0604020202020204" pitchFamily="34" charset="0"/>
              </a:rPr>
              <a:t>-1</a:t>
            </a:r>
            <a:r>
              <a:rPr lang="en-US" altLang="en-US" dirty="0">
                <a:latin typeface="Arial" panose="020B0604020202020204" pitchFamily="34" charset="0"/>
                <a:cs typeface="Arial" panose="020B0604020202020204" pitchFamily="34" charset="0"/>
              </a:rPr>
              <a:t>) . It does not impact the CO</a:t>
            </a:r>
            <a:r>
              <a:rPr lang="en-US" altLang="en-US" baseline="-25000" dirty="0">
                <a:latin typeface="Arial" panose="020B0604020202020204" pitchFamily="34" charset="0"/>
                <a:cs typeface="Arial" panose="020B0604020202020204" pitchFamily="34" charset="0"/>
              </a:rPr>
              <a:t>2</a:t>
            </a:r>
            <a:r>
              <a:rPr lang="en-US" altLang="en-US" dirty="0">
                <a:latin typeface="Arial" panose="020B0604020202020204" pitchFamily="34" charset="0"/>
                <a:cs typeface="Arial" panose="020B0604020202020204" pitchFamily="34" charset="0"/>
              </a:rPr>
              <a:t> stability.</a:t>
            </a:r>
          </a:p>
        </p:txBody>
      </p:sp>
      <p:graphicFrame>
        <p:nvGraphicFramePr>
          <p:cNvPr id="66" name="表格 65">
            <a:extLst>
              <a:ext uri="{FF2B5EF4-FFF2-40B4-BE49-F238E27FC236}">
                <a16:creationId xmlns:a16="http://schemas.microsoft.com/office/drawing/2014/main" id="{8B31E312-FF75-4C7C-B073-F5384CCDBD54}"/>
              </a:ext>
            </a:extLst>
          </p:cNvPr>
          <p:cNvGraphicFramePr>
            <a:graphicFrameLocks noGrp="1"/>
          </p:cNvGraphicFramePr>
          <p:nvPr>
            <p:custDataLst>
              <p:tags r:id="rId3"/>
            </p:custDataLst>
          </p:nvPr>
        </p:nvGraphicFramePr>
        <p:xfrm>
          <a:off x="228600" y="3537651"/>
          <a:ext cx="6346825" cy="2782889"/>
        </p:xfrm>
        <a:graphic>
          <a:graphicData uri="http://schemas.openxmlformats.org/drawingml/2006/table">
            <a:tbl>
              <a:tblPr/>
              <a:tblGrid>
                <a:gridCol w="2116138">
                  <a:extLst>
                    <a:ext uri="{9D8B030D-6E8A-4147-A177-3AD203B41FA5}">
                      <a16:colId xmlns:a16="http://schemas.microsoft.com/office/drawing/2014/main" val="20000"/>
                    </a:ext>
                  </a:extLst>
                </a:gridCol>
                <a:gridCol w="2116137">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tblGrid>
              <a:tr h="257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FFFFFF"/>
                        </a:solidFill>
                        <a:effectLst/>
                        <a:latin typeface="微软雅黑" pitchFamily="34" charset="-122"/>
                        <a:ea typeface="微软雅黑" pitchFamily="34" charset="-122"/>
                      </a:endParaRP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5B9BD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微软雅黑" pitchFamily="34" charset="-122"/>
                          <a:ea typeface="微软雅黑" pitchFamily="34" charset="-122"/>
                        </a:rPr>
                        <a:t>COOL</a:t>
                      </a:r>
                      <a:endParaRPr kumimoji="0" lang="en-US" altLang="en-US" sz="1200" b="0" i="0" u="none" strike="noStrike" cap="none" normalizeH="0" baseline="0" dirty="0">
                        <a:ln>
                          <a:noFill/>
                        </a:ln>
                        <a:solidFill>
                          <a:srgbClr val="000000"/>
                        </a:solidFill>
                        <a:effectLst/>
                        <a:latin typeface="微软雅黑" pitchFamily="34" charset="-122"/>
                        <a:ea typeface="微软雅黑" pitchFamily="34" charset="-122"/>
                      </a:endParaRP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5B9BD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微软雅黑" pitchFamily="34" charset="-122"/>
                          <a:ea typeface="微软雅黑" pitchFamily="34" charset="-122"/>
                        </a:rPr>
                        <a:t>WCCB</a:t>
                      </a:r>
                      <a:endParaRPr kumimoji="0" lang="en-US" altLang="en-US" sz="1200" b="0" i="0" u="none" strike="noStrike" cap="none" normalizeH="0" baseline="0" dirty="0">
                        <a:ln>
                          <a:noFill/>
                        </a:ln>
                        <a:solidFill>
                          <a:srgbClr val="000000"/>
                        </a:solidFill>
                        <a:effectLst/>
                        <a:latin typeface="微软雅黑" pitchFamily="34" charset="-122"/>
                        <a:ea typeface="微软雅黑" pitchFamily="34" charset="-122"/>
                      </a:endParaRP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5B9BD5"/>
                    </a:solidFill>
                  </a:tcPr>
                </a:tc>
                <a:extLst>
                  <a:ext uri="{0D108BD9-81ED-4DB2-BD59-A6C34878D82A}">
                    <a16:rowId xmlns:a16="http://schemas.microsoft.com/office/drawing/2014/main" val="10000"/>
                  </a:ext>
                </a:extLst>
              </a:tr>
              <a:tr h="25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微软雅黑" pitchFamily="34" charset="-122"/>
                          <a:ea typeface="微软雅黑" pitchFamily="34" charset="-122"/>
                        </a:rPr>
                        <a:t>Operation time</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2DEEF"/>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微软雅黑" pitchFamily="34" charset="-122"/>
                          <a:ea typeface="微软雅黑" pitchFamily="34" charset="-122"/>
                        </a:rPr>
                        <a:t>1.5GW 2FPY; pulse time 3600 s, </a:t>
                      </a:r>
                      <a:r>
                        <a:rPr kumimoji="0" lang="en-US" altLang="zh-CN" sz="1200" b="0" i="0" u="none" strike="noStrike" cap="none" normalizeH="0" baseline="0" dirty="0" err="1">
                          <a:ln>
                            <a:noFill/>
                          </a:ln>
                          <a:solidFill>
                            <a:srgbClr val="000000"/>
                          </a:solidFill>
                          <a:effectLst/>
                          <a:latin typeface="微软雅黑" pitchFamily="34" charset="-122"/>
                          <a:ea typeface="微软雅黑" pitchFamily="34" charset="-122"/>
                        </a:rPr>
                        <a:t>dewell</a:t>
                      </a:r>
                      <a:r>
                        <a:rPr kumimoji="0" lang="en-US" altLang="zh-CN" sz="1200" b="0" i="0" u="none" strike="noStrike" cap="none" normalizeH="0" baseline="0" dirty="0">
                          <a:ln>
                            <a:noFill/>
                          </a:ln>
                          <a:solidFill>
                            <a:srgbClr val="000000"/>
                          </a:solidFill>
                          <a:effectLst/>
                          <a:latin typeface="微软雅黑" pitchFamily="34" charset="-122"/>
                          <a:ea typeface="微软雅黑" pitchFamily="34" charset="-122"/>
                        </a:rPr>
                        <a:t> 3600 s</a:t>
                      </a:r>
                      <a:endParaRPr kumimoji="0" lang="en-US" altLang="en-US" sz="1200" b="0" i="0" u="none" strike="noStrike" cap="none" normalizeH="0" baseline="0" dirty="0">
                        <a:ln>
                          <a:noFill/>
                        </a:ln>
                        <a:solidFill>
                          <a:srgbClr val="000000"/>
                        </a:solidFill>
                        <a:effectLst/>
                        <a:latin typeface="微软雅黑" pitchFamily="34" charset="-122"/>
                        <a:ea typeface="微软雅黑" pitchFamily="34" charset="-122"/>
                      </a:endParaRP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2DEEF"/>
                    </a:solidFill>
                  </a:tcPr>
                </a:tc>
                <a:tc hMerge="1">
                  <a:txBody>
                    <a:bodyPr/>
                    <a:lstStyle/>
                    <a:p>
                      <a:endParaRPr lang="zh-CN" altLang="en-US"/>
                    </a:p>
                  </a:txBody>
                  <a:tcPr/>
                </a:tc>
                <a:extLst>
                  <a:ext uri="{0D108BD9-81ED-4DB2-BD59-A6C34878D82A}">
                    <a16:rowId xmlns:a16="http://schemas.microsoft.com/office/drawing/2014/main" val="10001"/>
                  </a:ext>
                </a:extLst>
              </a:tr>
              <a:tr h="25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微软雅黑" pitchFamily="34" charset="-122"/>
                          <a:ea typeface="微软雅黑" pitchFamily="34" charset="-122"/>
                        </a:rPr>
                        <a:t>Coolant</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微软雅黑" pitchFamily="34" charset="-122"/>
                          <a:ea typeface="微软雅黑" pitchFamily="34" charset="-122"/>
                        </a:rPr>
                        <a:t>S-CO2</a:t>
                      </a: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微软雅黑" pitchFamily="34" charset="-122"/>
                          <a:ea typeface="微软雅黑" pitchFamily="34" charset="-122"/>
                        </a:rPr>
                        <a:t>Pressiured water</a:t>
                      </a: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2"/>
                  </a:ext>
                </a:extLst>
              </a:tr>
              <a:tr h="257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微软雅黑" pitchFamily="34" charset="-122"/>
                          <a:ea typeface="微软雅黑" pitchFamily="34" charset="-122"/>
                        </a:rPr>
                        <a:t>Density (g/cm</a:t>
                      </a:r>
                      <a:r>
                        <a:rPr kumimoji="0" lang="en-US" altLang="zh-CN" sz="1200" b="0" i="0" u="none" strike="noStrike" cap="none" normalizeH="0" baseline="30000">
                          <a:ln>
                            <a:noFill/>
                          </a:ln>
                          <a:solidFill>
                            <a:srgbClr val="000000"/>
                          </a:solidFill>
                          <a:effectLst/>
                          <a:latin typeface="微软雅黑" pitchFamily="34" charset="-122"/>
                          <a:ea typeface="微软雅黑" pitchFamily="34" charset="-122"/>
                        </a:rPr>
                        <a:t>3</a:t>
                      </a:r>
                      <a:r>
                        <a:rPr kumimoji="0" lang="en-US" altLang="zh-CN" sz="1200" b="0" i="0" u="none" strike="noStrike" cap="none" normalizeH="0" baseline="0">
                          <a:ln>
                            <a:noFill/>
                          </a:ln>
                          <a:solidFill>
                            <a:srgbClr val="000000"/>
                          </a:solidFill>
                          <a:effectLst/>
                          <a:latin typeface="微软雅黑" pitchFamily="34" charset="-122"/>
                          <a:ea typeface="微软雅黑" pitchFamily="34" charset="-122"/>
                        </a:rPr>
                        <a:t>)</a:t>
                      </a:r>
                      <a:endParaRPr kumimoji="0" lang="en-US" altLang="en-US" sz="1200" b="0" i="0" u="none" strike="noStrike" cap="none" normalizeH="0" baseline="0">
                        <a:ln>
                          <a:noFill/>
                        </a:ln>
                        <a:solidFill>
                          <a:srgbClr val="000000"/>
                        </a:solidFill>
                        <a:effectLst/>
                        <a:latin typeface="微软雅黑" pitchFamily="34" charset="-122"/>
                        <a:ea typeface="微软雅黑" pitchFamily="34" charset="-122"/>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微软雅黑" pitchFamily="34" charset="-122"/>
                          <a:ea typeface="微软雅黑" pitchFamily="34" charset="-122"/>
                        </a:rPr>
                        <a:t>0.065</a:t>
                      </a:r>
                      <a:endParaRPr kumimoji="0" lang="en-US" altLang="en-US" sz="1200" b="0" i="0" u="none" strike="noStrike" cap="none" normalizeH="0" baseline="0" dirty="0">
                        <a:ln>
                          <a:noFill/>
                        </a:ln>
                        <a:solidFill>
                          <a:srgbClr val="000000"/>
                        </a:solidFill>
                        <a:effectLst/>
                        <a:latin typeface="微软雅黑" pitchFamily="34" charset="-122"/>
                        <a:ea typeface="微软雅黑" pitchFamily="34" charset="-122"/>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微软雅黑" pitchFamily="34" charset="-122"/>
                          <a:ea typeface="微软雅黑" pitchFamily="34" charset="-122"/>
                        </a:rPr>
                        <a:t>0.75</a:t>
                      </a:r>
                      <a:endParaRPr kumimoji="0" lang="en-US" altLang="en-US" sz="1200" b="0" i="0" u="none" strike="noStrike" cap="none" normalizeH="0" baseline="0">
                        <a:ln>
                          <a:noFill/>
                        </a:ln>
                        <a:solidFill>
                          <a:srgbClr val="000000"/>
                        </a:solidFill>
                        <a:effectLst/>
                        <a:latin typeface="微软雅黑" pitchFamily="34" charset="-122"/>
                        <a:ea typeface="微软雅黑" pitchFamily="34" charset="-122"/>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3"/>
                  </a:ext>
                </a:extLst>
              </a:tr>
              <a:tr h="25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微软雅黑" pitchFamily="34" charset="-122"/>
                          <a:ea typeface="微软雅黑" pitchFamily="34" charset="-122"/>
                        </a:rPr>
                        <a:t>Neutron flux (n/cm</a:t>
                      </a:r>
                      <a:r>
                        <a:rPr kumimoji="0" lang="en-US" altLang="zh-CN" sz="1200" b="0" i="0" u="none" strike="noStrike" cap="none" normalizeH="0" baseline="30000">
                          <a:ln>
                            <a:noFill/>
                          </a:ln>
                          <a:solidFill>
                            <a:srgbClr val="000000"/>
                          </a:solidFill>
                          <a:effectLst/>
                          <a:latin typeface="微软雅黑" pitchFamily="34" charset="-122"/>
                          <a:ea typeface="微软雅黑" pitchFamily="34" charset="-122"/>
                        </a:rPr>
                        <a:t>2</a:t>
                      </a:r>
                      <a:r>
                        <a:rPr kumimoji="0" lang="en-US" altLang="zh-CN" sz="1200" b="0" i="0" u="none" strike="noStrike" cap="none" normalizeH="0" baseline="0">
                          <a:ln>
                            <a:noFill/>
                          </a:ln>
                          <a:solidFill>
                            <a:srgbClr val="000000"/>
                          </a:solidFill>
                          <a:effectLst/>
                          <a:latin typeface="微软雅黑" pitchFamily="34" charset="-122"/>
                          <a:ea typeface="微软雅黑" pitchFamily="34" charset="-122"/>
                        </a:rPr>
                        <a:t>/s)</a:t>
                      </a:r>
                      <a:endParaRPr kumimoji="0" lang="en-US" altLang="en-US" sz="1200" b="0" i="0" u="none" strike="noStrike" cap="none" normalizeH="0" baseline="0">
                        <a:ln>
                          <a:noFill/>
                        </a:ln>
                        <a:solidFill>
                          <a:srgbClr val="000000"/>
                        </a:solidFill>
                        <a:effectLst/>
                        <a:latin typeface="微软雅黑" pitchFamily="34" charset="-122"/>
                        <a:ea typeface="微软雅黑" pitchFamily="34" charset="-122"/>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微软雅黑" pitchFamily="34" charset="-122"/>
                          <a:ea typeface="微软雅黑" pitchFamily="34" charset="-122"/>
                        </a:rPr>
                        <a:t>1.76046E+14 @blanket</a:t>
                      </a:r>
                      <a:endParaRPr kumimoji="0" lang="en-US" altLang="en-US" sz="1200" b="0" i="0" u="none" strike="noStrike" cap="none" normalizeH="0" baseline="0">
                        <a:ln>
                          <a:noFill/>
                        </a:ln>
                        <a:solidFill>
                          <a:srgbClr val="000000"/>
                        </a:solidFill>
                        <a:effectLst/>
                        <a:latin typeface="微软雅黑" pitchFamily="34" charset="-122"/>
                        <a:ea typeface="微软雅黑" pitchFamily="34" charset="-122"/>
                      </a:endParaRP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微软雅黑" pitchFamily="34" charset="-122"/>
                          <a:ea typeface="微软雅黑" pitchFamily="34" charset="-122"/>
                        </a:rPr>
                        <a:t>3.43368E+14 @blanket </a:t>
                      </a:r>
                      <a:endParaRPr kumimoji="0" lang="en-US" altLang="en-US" sz="1200" b="0" i="0" u="none" strike="noStrike" cap="none" normalizeH="0" baseline="0">
                        <a:ln>
                          <a:noFill/>
                        </a:ln>
                        <a:solidFill>
                          <a:srgbClr val="000000"/>
                        </a:solidFill>
                        <a:effectLst/>
                        <a:latin typeface="微软雅黑" pitchFamily="34" charset="-122"/>
                        <a:ea typeface="微软雅黑" pitchFamily="34" charset="-122"/>
                      </a:endParaRP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4"/>
                  </a:ext>
                </a:extLst>
              </a:tr>
              <a:tr h="549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微软雅黑" pitchFamily="34" charset="-122"/>
                          <a:ea typeface="微软雅黑" pitchFamily="34" charset="-122"/>
                        </a:rPr>
                        <a:t>Residue time of (irradiation/non-irradiation) (s)</a:t>
                      </a:r>
                      <a:endParaRPr kumimoji="0" lang="en-US" altLang="en-US" sz="1200" b="0" i="0" u="none" strike="noStrike" cap="none" normalizeH="0" baseline="0">
                        <a:ln>
                          <a:noFill/>
                        </a:ln>
                        <a:solidFill>
                          <a:srgbClr val="000000"/>
                        </a:solidFill>
                        <a:effectLst/>
                        <a:latin typeface="微软雅黑" pitchFamily="34" charset="-122"/>
                        <a:ea typeface="微软雅黑" pitchFamily="34" charset="-122"/>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微软雅黑" pitchFamily="34" charset="-122"/>
                          <a:ea typeface="微软雅黑" pitchFamily="34" charset="-122"/>
                        </a:rPr>
                        <a:t>0.067/20</a:t>
                      </a:r>
                      <a:endParaRPr kumimoji="0" lang="en-US" altLang="en-US" sz="1200" b="0" i="0" u="none" strike="noStrike" cap="none" normalizeH="0" baseline="0">
                        <a:ln>
                          <a:noFill/>
                        </a:ln>
                        <a:solidFill>
                          <a:srgbClr val="000000"/>
                        </a:solidFill>
                        <a:effectLst/>
                        <a:latin typeface="微软雅黑" pitchFamily="34" charset="-122"/>
                        <a:ea typeface="微软雅黑" pitchFamily="34" charset="-122"/>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微软雅黑" pitchFamily="34" charset="-122"/>
                          <a:ea typeface="微软雅黑" pitchFamily="34" charset="-122"/>
                        </a:rPr>
                        <a:t>1.38/20</a:t>
                      </a:r>
                      <a:endParaRPr kumimoji="0" lang="en-US" altLang="en-US" sz="1200" b="0" i="0" u="none" strike="noStrike" cap="none" normalizeH="0" baseline="0">
                        <a:ln>
                          <a:noFill/>
                        </a:ln>
                        <a:solidFill>
                          <a:srgbClr val="000000"/>
                        </a:solidFill>
                        <a:effectLst/>
                        <a:latin typeface="微软雅黑" pitchFamily="34" charset="-122"/>
                        <a:ea typeface="微软雅黑" pitchFamily="34" charset="-122"/>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5"/>
                  </a:ext>
                </a:extLst>
              </a:tr>
              <a:tr h="317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30000">
                          <a:ln>
                            <a:noFill/>
                          </a:ln>
                          <a:solidFill>
                            <a:srgbClr val="000000"/>
                          </a:solidFill>
                          <a:effectLst/>
                          <a:latin typeface="微软雅黑" pitchFamily="34" charset="-122"/>
                          <a:ea typeface="微软雅黑" pitchFamily="34" charset="-122"/>
                        </a:rPr>
                        <a:t>14</a:t>
                      </a:r>
                      <a:r>
                        <a:rPr kumimoji="0" lang="en-US" altLang="zh-CN" sz="1200" b="0" i="0" u="none" strike="noStrike" cap="none" normalizeH="0" baseline="0">
                          <a:ln>
                            <a:noFill/>
                          </a:ln>
                          <a:solidFill>
                            <a:srgbClr val="000000"/>
                          </a:solidFill>
                          <a:effectLst/>
                          <a:latin typeface="微软雅黑" pitchFamily="34" charset="-122"/>
                          <a:ea typeface="微软雅黑" pitchFamily="34" charset="-122"/>
                        </a:rPr>
                        <a:t>C specific activity (Bq/kg)</a:t>
                      </a:r>
                      <a:endParaRPr kumimoji="0" lang="en-US" altLang="en-US" sz="1200" b="0" i="0" u="none" strike="noStrike" cap="none" normalizeH="0" baseline="30000">
                        <a:ln>
                          <a:noFill/>
                        </a:ln>
                        <a:solidFill>
                          <a:srgbClr val="000000"/>
                        </a:solidFill>
                        <a:effectLst/>
                        <a:latin typeface="微软雅黑" pitchFamily="34" charset="-122"/>
                        <a:ea typeface="微软雅黑" pitchFamily="34" charset="-122"/>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微软雅黑" pitchFamily="34" charset="-122"/>
                          <a:ea typeface="微软雅黑" pitchFamily="34" charset="-122"/>
                        </a:rPr>
                        <a:t>9.068E+04</a:t>
                      </a:r>
                      <a:endParaRPr kumimoji="0" lang="en-US" altLang="en-US" sz="1200" b="0" i="0" u="none" strike="noStrike" cap="none" normalizeH="0" baseline="0">
                        <a:ln>
                          <a:noFill/>
                        </a:ln>
                        <a:solidFill>
                          <a:srgbClr val="000000"/>
                        </a:solidFill>
                        <a:effectLst/>
                        <a:latin typeface="微软雅黑" pitchFamily="34" charset="-122"/>
                        <a:ea typeface="微软雅黑" pitchFamily="34" charset="-122"/>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微软雅黑" pitchFamily="34" charset="-122"/>
                          <a:ea typeface="微软雅黑" pitchFamily="34" charset="-122"/>
                        </a:rPr>
                        <a:t>1.177E+07</a:t>
                      </a:r>
                      <a:endParaRPr kumimoji="0" lang="en-US" altLang="en-US" sz="1200" b="0" i="0" u="none" strike="noStrike" cap="none" normalizeH="0" baseline="0">
                        <a:ln>
                          <a:noFill/>
                        </a:ln>
                        <a:solidFill>
                          <a:srgbClr val="000000"/>
                        </a:solidFill>
                        <a:effectLst/>
                        <a:latin typeface="微软雅黑" pitchFamily="34" charset="-122"/>
                        <a:ea typeface="微软雅黑" pitchFamily="34" charset="-122"/>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6"/>
                  </a:ext>
                </a:extLst>
              </a:tr>
              <a:tr h="317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30000">
                          <a:ln>
                            <a:noFill/>
                          </a:ln>
                          <a:solidFill>
                            <a:srgbClr val="000000"/>
                          </a:solidFill>
                          <a:effectLst/>
                          <a:latin typeface="微软雅黑" pitchFamily="34" charset="-122"/>
                          <a:ea typeface="微软雅黑" pitchFamily="34" charset="-122"/>
                        </a:rPr>
                        <a:t>16</a:t>
                      </a:r>
                      <a:r>
                        <a:rPr kumimoji="0" lang="en-US" altLang="zh-CN" sz="1200" b="0" i="0" u="none" strike="noStrike" cap="none" normalizeH="0" baseline="0">
                          <a:ln>
                            <a:noFill/>
                          </a:ln>
                          <a:solidFill>
                            <a:srgbClr val="000000"/>
                          </a:solidFill>
                          <a:effectLst/>
                          <a:latin typeface="微软雅黑" pitchFamily="34" charset="-122"/>
                          <a:ea typeface="微软雅黑" pitchFamily="34" charset="-122"/>
                        </a:rPr>
                        <a:t>N specific activity (Bq/kg)</a:t>
                      </a:r>
                      <a:endParaRPr kumimoji="0" lang="en-US" altLang="en-US" sz="1200" b="0" i="0" u="none" strike="noStrike" cap="none" normalizeH="0" baseline="30000">
                        <a:ln>
                          <a:noFill/>
                        </a:ln>
                        <a:solidFill>
                          <a:srgbClr val="000000"/>
                        </a:solidFill>
                        <a:effectLst/>
                        <a:latin typeface="微软雅黑" pitchFamily="34" charset="-122"/>
                        <a:ea typeface="微软雅黑" pitchFamily="34" charset="-122"/>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微软雅黑" pitchFamily="34" charset="-122"/>
                          <a:ea typeface="微软雅黑" pitchFamily="34" charset="-122"/>
                        </a:rPr>
                        <a:t>1.958E+10</a:t>
                      </a:r>
                      <a:endParaRPr kumimoji="0" lang="en-US" altLang="en-US" sz="1200" b="0" i="0" u="none" strike="noStrike" cap="none" normalizeH="0" baseline="0">
                        <a:ln>
                          <a:noFill/>
                        </a:ln>
                        <a:solidFill>
                          <a:srgbClr val="000000"/>
                        </a:solidFill>
                        <a:effectLst/>
                        <a:latin typeface="微软雅黑" pitchFamily="34" charset="-122"/>
                        <a:ea typeface="微软雅黑" pitchFamily="34" charset="-122"/>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微软雅黑" pitchFamily="34" charset="-122"/>
                          <a:ea typeface="微软雅黑" pitchFamily="34" charset="-122"/>
                        </a:rPr>
                        <a:t>1.758E+13</a:t>
                      </a:r>
                      <a:endParaRPr kumimoji="0" lang="en-US" altLang="en-US" sz="1200" b="0" i="0" u="none" strike="noStrike" cap="none" normalizeH="0" baseline="0">
                        <a:ln>
                          <a:noFill/>
                        </a:ln>
                        <a:solidFill>
                          <a:srgbClr val="000000"/>
                        </a:solidFill>
                        <a:effectLst/>
                        <a:latin typeface="微软雅黑" pitchFamily="34" charset="-122"/>
                        <a:ea typeface="微软雅黑" pitchFamily="34" charset="-122"/>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7"/>
                  </a:ext>
                </a:extLst>
              </a:tr>
              <a:tr h="317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30000">
                          <a:ln>
                            <a:noFill/>
                          </a:ln>
                          <a:solidFill>
                            <a:srgbClr val="000000"/>
                          </a:solidFill>
                          <a:effectLst/>
                          <a:latin typeface="微软雅黑" pitchFamily="34" charset="-122"/>
                          <a:ea typeface="微软雅黑" pitchFamily="34" charset="-122"/>
                        </a:rPr>
                        <a:t>17</a:t>
                      </a:r>
                      <a:r>
                        <a:rPr kumimoji="0" lang="en-US" altLang="zh-CN" sz="1200" b="0" i="0" u="none" strike="noStrike" cap="none" normalizeH="0" baseline="0">
                          <a:ln>
                            <a:noFill/>
                          </a:ln>
                          <a:solidFill>
                            <a:srgbClr val="000000"/>
                          </a:solidFill>
                          <a:effectLst/>
                          <a:latin typeface="微软雅黑" pitchFamily="34" charset="-122"/>
                          <a:ea typeface="微软雅黑" pitchFamily="34" charset="-122"/>
                        </a:rPr>
                        <a:t>N specific activity (Bq/kg)</a:t>
                      </a:r>
                      <a:endParaRPr kumimoji="0" lang="en-US" altLang="en-US" sz="1200" b="0" i="0" u="none" strike="noStrike" cap="none" normalizeH="0" baseline="30000">
                        <a:ln>
                          <a:noFill/>
                        </a:ln>
                        <a:solidFill>
                          <a:srgbClr val="000000"/>
                        </a:solidFill>
                        <a:effectLst/>
                        <a:latin typeface="微软雅黑" pitchFamily="34" charset="-122"/>
                        <a:ea typeface="微软雅黑" pitchFamily="34" charset="-122"/>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微软雅黑" pitchFamily="34" charset="-122"/>
                          <a:ea typeface="微软雅黑" pitchFamily="34" charset="-122"/>
                        </a:rPr>
                        <a:t>3.534E+06</a:t>
                      </a:r>
                      <a:endParaRPr kumimoji="0" lang="en-US" altLang="en-US" sz="1200" b="0" i="0" u="none" strike="noStrike" cap="none" normalizeH="0" baseline="0">
                        <a:ln>
                          <a:noFill/>
                        </a:ln>
                        <a:solidFill>
                          <a:srgbClr val="000000"/>
                        </a:solidFill>
                        <a:effectLst/>
                        <a:latin typeface="微软雅黑" pitchFamily="34" charset="-122"/>
                        <a:ea typeface="微软雅黑" pitchFamily="34" charset="-122"/>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微软雅黑" pitchFamily="34" charset="-122"/>
                          <a:ea typeface="微软雅黑" pitchFamily="34" charset="-122"/>
                        </a:rPr>
                        <a:t>4.937E+09</a:t>
                      </a:r>
                      <a:endParaRPr kumimoji="0" lang="en-US" altLang="en-US" sz="1200" b="0" i="0" u="none" strike="noStrike" cap="none" normalizeH="0" baseline="0" dirty="0">
                        <a:ln>
                          <a:noFill/>
                        </a:ln>
                        <a:solidFill>
                          <a:srgbClr val="000000"/>
                        </a:solidFill>
                        <a:effectLst/>
                        <a:latin typeface="微软雅黑" pitchFamily="34" charset="-122"/>
                        <a:ea typeface="微软雅黑" pitchFamily="34" charset="-122"/>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8"/>
                  </a:ext>
                </a:extLst>
              </a:tr>
            </a:tbl>
          </a:graphicData>
        </a:graphic>
      </p:graphicFrame>
      <p:sp>
        <p:nvSpPr>
          <p:cNvPr id="67" name="文本框 7">
            <a:extLst>
              <a:ext uri="{FF2B5EF4-FFF2-40B4-BE49-F238E27FC236}">
                <a16:creationId xmlns:a16="http://schemas.microsoft.com/office/drawing/2014/main" id="{B7211FF3-6829-4CBC-B01D-927072779F5C}"/>
              </a:ext>
            </a:extLst>
          </p:cNvPr>
          <p:cNvSpPr txBox="1">
            <a:spLocks noChangeArrowheads="1"/>
          </p:cNvSpPr>
          <p:nvPr/>
        </p:nvSpPr>
        <p:spPr bwMode="auto">
          <a:xfrm>
            <a:off x="404813" y="3153601"/>
            <a:ext cx="5691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b="1" dirty="0">
                <a:latin typeface="Arial" panose="020B0604020202020204" pitchFamily="34" charset="0"/>
                <a:cs typeface="Arial" panose="020B0604020202020204" pitchFamily="34" charset="0"/>
              </a:rPr>
              <a:t>Coolant activation COOL vs. WCCB</a:t>
            </a:r>
          </a:p>
        </p:txBody>
      </p:sp>
      <p:sp>
        <p:nvSpPr>
          <p:cNvPr id="68" name="文本框 99">
            <a:extLst>
              <a:ext uri="{FF2B5EF4-FFF2-40B4-BE49-F238E27FC236}">
                <a16:creationId xmlns:a16="http://schemas.microsoft.com/office/drawing/2014/main" id="{8FABFC52-2F7C-4917-A026-515A0EB8402F}"/>
              </a:ext>
            </a:extLst>
          </p:cNvPr>
          <p:cNvSpPr txBox="1">
            <a:spLocks noChangeArrowheads="1"/>
          </p:cNvSpPr>
          <p:nvPr/>
        </p:nvSpPr>
        <p:spPr bwMode="auto">
          <a:xfrm>
            <a:off x="228600" y="6320539"/>
            <a:ext cx="6451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0" eaLnBrk="0" hangingPunct="0">
              <a:defRPr>
                <a:solidFill>
                  <a:schemeClr val="tx1"/>
                </a:solidFill>
                <a:latin typeface="等线" panose="02010600030101010101" pitchFamily="2" charset="-122"/>
                <a:ea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zh-CN" sz="1000">
                <a:latin typeface="Arial" panose="020B0604020202020204" pitchFamily="34" charset="0"/>
                <a:cs typeface="Arial" panose="020B0604020202020204" pitchFamily="34" charset="0"/>
              </a:rPr>
              <a:t>T. B. COPESTAKE, N. S. CORNEY. Irradiation Decomposition of Carbon Dioxide[J]. Nature, 1961, 191:1192</a:t>
            </a:r>
            <a:endParaRPr lang="zh-CN" altLang="en-US">
              <a:latin typeface="Arial" panose="020B0604020202020204" pitchFamily="34" charset="0"/>
              <a:cs typeface="Arial" panose="020B0604020202020204" pitchFamily="34" charset="0"/>
            </a:endParaRPr>
          </a:p>
        </p:txBody>
      </p:sp>
      <p:sp>
        <p:nvSpPr>
          <p:cNvPr id="2" name="标题 1">
            <a:extLst>
              <a:ext uri="{FF2B5EF4-FFF2-40B4-BE49-F238E27FC236}">
                <a16:creationId xmlns:a16="http://schemas.microsoft.com/office/drawing/2014/main" id="{54505ED7-C69F-C703-B02B-B453D60FBB35}"/>
              </a:ext>
            </a:extLst>
          </p:cNvPr>
          <p:cNvSpPr>
            <a:spLocks noGrp="1"/>
          </p:cNvSpPr>
          <p:nvPr>
            <p:ph type="title"/>
          </p:nvPr>
        </p:nvSpPr>
        <p:spPr/>
        <p:txBody>
          <a:bodyPr/>
          <a:lstStyle/>
          <a:p>
            <a:r>
              <a:rPr lang="en-US" altLang="zh-CN" dirty="0"/>
              <a:t>CO</a:t>
            </a:r>
            <a:r>
              <a:rPr lang="en-US" altLang="zh-CN" baseline="-25000" dirty="0"/>
              <a:t>2</a:t>
            </a:r>
            <a:r>
              <a:rPr lang="en-US" altLang="zh-CN" dirty="0"/>
              <a:t> activation results</a:t>
            </a:r>
            <a:endParaRPr lang="zh-CN" altLang="en-US" dirty="0"/>
          </a:p>
        </p:txBody>
      </p:sp>
    </p:spTree>
    <p:extLst>
      <p:ext uri="{BB962C8B-B14F-4D97-AF65-F5344CB8AC3E}">
        <p14:creationId xmlns:p14="http://schemas.microsoft.com/office/powerpoint/2010/main" val="1444729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2EA506-2E6A-3E9C-2FDC-D886420DA5C2}"/>
              </a:ext>
            </a:extLst>
          </p:cNvPr>
          <p:cNvSpPr>
            <a:spLocks noGrp="1"/>
          </p:cNvSpPr>
          <p:nvPr>
            <p:ph type="title"/>
          </p:nvPr>
        </p:nvSpPr>
        <p:spPr/>
        <p:txBody>
          <a:bodyPr/>
          <a:lstStyle/>
          <a:p>
            <a:r>
              <a:rPr lang="en-US" altLang="zh-CN" sz="4400"/>
              <a:t>BEST WCCB TBM compared with ITER/CFETR</a:t>
            </a:r>
            <a:endParaRPr lang="zh-CN" altLang="en-US"/>
          </a:p>
        </p:txBody>
      </p:sp>
      <p:sp>
        <p:nvSpPr>
          <p:cNvPr id="4" name="灯片编号占位符 3">
            <a:extLst>
              <a:ext uri="{FF2B5EF4-FFF2-40B4-BE49-F238E27FC236}">
                <a16:creationId xmlns:a16="http://schemas.microsoft.com/office/drawing/2014/main" id="{A11C1D60-1942-3DAF-2952-580982FC680A}"/>
              </a:ext>
            </a:extLst>
          </p:cNvPr>
          <p:cNvSpPr>
            <a:spLocks noGrp="1"/>
          </p:cNvSpPr>
          <p:nvPr>
            <p:ph type="sldNum" sz="quarter" idx="12"/>
          </p:nvPr>
        </p:nvSpPr>
        <p:spPr/>
        <p:txBody>
          <a:bodyPr/>
          <a:lstStyle/>
          <a:p>
            <a:pPr>
              <a:defRPr/>
            </a:pPr>
            <a:fld id="{2EE6453B-3B9F-4A11-A49C-F08C55479899}" type="slidenum">
              <a:rPr lang="zh-CN" altLang="en-US" smtClean="0"/>
              <a:pPr>
                <a:defRPr/>
              </a:pPr>
              <a:t>26</a:t>
            </a:fld>
            <a:endParaRPr lang="zh-CN" altLang="en-US"/>
          </a:p>
        </p:txBody>
      </p:sp>
      <p:graphicFrame>
        <p:nvGraphicFramePr>
          <p:cNvPr id="5" name="表格 4">
            <a:extLst>
              <a:ext uri="{FF2B5EF4-FFF2-40B4-BE49-F238E27FC236}">
                <a16:creationId xmlns:a16="http://schemas.microsoft.com/office/drawing/2014/main" id="{87C4EE2E-EAD8-3324-7B61-91454197615A}"/>
              </a:ext>
            </a:extLst>
          </p:cNvPr>
          <p:cNvGraphicFramePr>
            <a:graphicFrameLocks noGrp="1"/>
          </p:cNvGraphicFramePr>
          <p:nvPr>
            <p:extLst>
              <p:ext uri="{D42A27DB-BD31-4B8C-83A1-F6EECF244321}">
                <p14:modId xmlns:p14="http://schemas.microsoft.com/office/powerpoint/2010/main" val="2245529329"/>
              </p:ext>
            </p:extLst>
          </p:nvPr>
        </p:nvGraphicFramePr>
        <p:xfrm>
          <a:off x="244994" y="922797"/>
          <a:ext cx="11602066" cy="3855720"/>
        </p:xfrm>
        <a:graphic>
          <a:graphicData uri="http://schemas.openxmlformats.org/drawingml/2006/table">
            <a:tbl>
              <a:tblPr firstRow="1" bandRow="1">
                <a:tableStyleId>{3B4B98B0-60AC-42C2-AFA5-B58CD77FA1E5}</a:tableStyleId>
              </a:tblPr>
              <a:tblGrid>
                <a:gridCol w="2113937">
                  <a:extLst>
                    <a:ext uri="{9D8B030D-6E8A-4147-A177-3AD203B41FA5}">
                      <a16:colId xmlns:a16="http://schemas.microsoft.com/office/drawing/2014/main" val="123012672"/>
                    </a:ext>
                  </a:extLst>
                </a:gridCol>
                <a:gridCol w="2844665">
                  <a:extLst>
                    <a:ext uri="{9D8B030D-6E8A-4147-A177-3AD203B41FA5}">
                      <a16:colId xmlns:a16="http://schemas.microsoft.com/office/drawing/2014/main" val="4106038956"/>
                    </a:ext>
                  </a:extLst>
                </a:gridCol>
                <a:gridCol w="3949831">
                  <a:extLst>
                    <a:ext uri="{9D8B030D-6E8A-4147-A177-3AD203B41FA5}">
                      <a16:colId xmlns:a16="http://schemas.microsoft.com/office/drawing/2014/main" val="959695712"/>
                    </a:ext>
                  </a:extLst>
                </a:gridCol>
                <a:gridCol w="2693633">
                  <a:extLst>
                    <a:ext uri="{9D8B030D-6E8A-4147-A177-3AD203B41FA5}">
                      <a16:colId xmlns:a16="http://schemas.microsoft.com/office/drawing/2014/main" val="3844424073"/>
                    </a:ext>
                  </a:extLst>
                </a:gridCol>
              </a:tblGrid>
              <a:tr h="370840">
                <a:tc>
                  <a:txBody>
                    <a:bodyPr/>
                    <a:lstStyle/>
                    <a:p>
                      <a:endParaRPr lang="zh-CN" altLang="en-US" sz="1400" dirty="0"/>
                    </a:p>
                  </a:txBody>
                  <a:tcPr/>
                </a:tc>
                <a:tc>
                  <a:txBody>
                    <a:bodyPr/>
                    <a:lstStyle/>
                    <a:p>
                      <a:pPr algn="ctr"/>
                      <a:r>
                        <a:rPr lang="en-US" altLang="zh-CN" sz="1400" dirty="0"/>
                        <a:t>BEST WCCB TBM</a:t>
                      </a:r>
                      <a:endParaRPr lang="zh-CN" altLang="en-US" sz="1400" dirty="0"/>
                    </a:p>
                  </a:txBody>
                  <a:tcPr anchor="ctr"/>
                </a:tc>
                <a:tc>
                  <a:txBody>
                    <a:bodyPr/>
                    <a:lstStyle/>
                    <a:p>
                      <a:pPr algn="ctr"/>
                      <a:r>
                        <a:rPr lang="en-US" altLang="zh-CN" sz="1400" dirty="0"/>
                        <a:t>ITER WCCB TBM</a:t>
                      </a:r>
                      <a:endParaRPr lang="zh-CN" altLang="en-US" sz="1400" dirty="0"/>
                    </a:p>
                  </a:txBody>
                  <a:tcPr anchor="ctr"/>
                </a:tc>
                <a:tc>
                  <a:txBody>
                    <a:bodyPr/>
                    <a:lstStyle/>
                    <a:p>
                      <a:pPr algn="ctr"/>
                      <a:r>
                        <a:rPr lang="en-US" altLang="zh-CN" sz="1400" dirty="0"/>
                        <a:t>CFETR WCCB (BLK #3)</a:t>
                      </a:r>
                      <a:endParaRPr lang="zh-CN" altLang="en-US" sz="1400" dirty="0"/>
                    </a:p>
                  </a:txBody>
                  <a:tcPr anchor="ctr"/>
                </a:tc>
                <a:extLst>
                  <a:ext uri="{0D108BD9-81ED-4DB2-BD59-A6C34878D82A}">
                    <a16:rowId xmlns:a16="http://schemas.microsoft.com/office/drawing/2014/main" val="1933059942"/>
                  </a:ext>
                </a:extLst>
              </a:tr>
              <a:tr h="370840">
                <a:tc>
                  <a:txBody>
                    <a:bodyPr/>
                    <a:lstStyle/>
                    <a:p>
                      <a:pPr algn="ctr"/>
                      <a:r>
                        <a:rPr lang="en-US" altLang="zh-CN" sz="1400" dirty="0"/>
                        <a:t>FP</a:t>
                      </a:r>
                      <a:endParaRPr lang="zh-CN" altLang="en-US" sz="1400" dirty="0"/>
                    </a:p>
                  </a:txBody>
                  <a:tcPr/>
                </a:tc>
                <a:tc>
                  <a:txBody>
                    <a:bodyPr/>
                    <a:lstStyle/>
                    <a:p>
                      <a:pPr algn="ctr"/>
                      <a:r>
                        <a:rPr lang="en-US" altLang="zh-CN" sz="1400" dirty="0"/>
                        <a:t>4</a:t>
                      </a:r>
                      <a:r>
                        <a:rPr lang="en-US" altLang="zh-CN" sz="1400"/>
                        <a:t>0 </a:t>
                      </a:r>
                      <a:r>
                        <a:rPr lang="en-US" altLang="zh-CN" sz="1400" dirty="0"/>
                        <a:t>MW</a:t>
                      </a:r>
                      <a:endParaRPr lang="zh-CN" altLang="en-US" sz="1400" dirty="0"/>
                    </a:p>
                  </a:txBody>
                  <a:tcPr anchor="ctr"/>
                </a:tc>
                <a:tc>
                  <a:txBody>
                    <a:bodyPr/>
                    <a:lstStyle/>
                    <a:p>
                      <a:pPr algn="ctr"/>
                      <a:r>
                        <a:rPr lang="en-US" altLang="zh-CN" sz="1400" dirty="0"/>
                        <a:t>500 MW</a:t>
                      </a:r>
                      <a:endParaRPr lang="zh-CN" altLang="en-US" sz="1400" dirty="0"/>
                    </a:p>
                  </a:txBody>
                  <a:tcPr anchor="ctr"/>
                </a:tc>
                <a:tc>
                  <a:txBody>
                    <a:bodyPr/>
                    <a:lstStyle/>
                    <a:p>
                      <a:pPr algn="ctr"/>
                      <a:r>
                        <a:rPr lang="en-US" altLang="zh-CN" sz="1400" dirty="0"/>
                        <a:t>1500 MW</a:t>
                      </a:r>
                      <a:endParaRPr lang="zh-CN" altLang="en-US" sz="1400" dirty="0"/>
                    </a:p>
                  </a:txBody>
                  <a:tcPr anchor="ctr"/>
                </a:tc>
                <a:extLst>
                  <a:ext uri="{0D108BD9-81ED-4DB2-BD59-A6C34878D82A}">
                    <a16:rowId xmlns:a16="http://schemas.microsoft.com/office/drawing/2014/main" val="3990059615"/>
                  </a:ext>
                </a:extLst>
              </a:tr>
              <a:tr h="370840">
                <a:tc>
                  <a:txBody>
                    <a:bodyPr/>
                    <a:lstStyle/>
                    <a:p>
                      <a:pPr algn="ctr"/>
                      <a:r>
                        <a:rPr lang="en-US" altLang="zh-CN" sz="1400" dirty="0"/>
                        <a:t>NWL</a:t>
                      </a:r>
                      <a:endParaRPr lang="zh-CN" altLang="en-US" sz="1400" dirty="0"/>
                    </a:p>
                  </a:txBody>
                  <a:tcPr/>
                </a:tc>
                <a:tc>
                  <a:txBody>
                    <a:bodyPr/>
                    <a:lstStyle/>
                    <a:p>
                      <a:pPr algn="ctr"/>
                      <a:r>
                        <a:rPr lang="en-US" altLang="zh-CN" sz="1400"/>
                        <a:t>0.17 </a:t>
                      </a:r>
                      <a:r>
                        <a:rPr lang="en-US" altLang="zh-CN" sz="1400" dirty="0"/>
                        <a:t>MW/m</a:t>
                      </a:r>
                      <a:r>
                        <a:rPr lang="en-US" altLang="zh-CN" sz="1400" baseline="30000" dirty="0"/>
                        <a:t>2</a:t>
                      </a:r>
                      <a:endParaRPr lang="zh-CN" altLang="en-US" sz="1400" baseline="30000" dirty="0"/>
                    </a:p>
                  </a:txBody>
                  <a:tcPr anchor="ctr"/>
                </a:tc>
                <a:tc>
                  <a:txBody>
                    <a:bodyPr/>
                    <a:lstStyle/>
                    <a:p>
                      <a:pPr algn="ctr"/>
                      <a:r>
                        <a:rPr lang="en-US" altLang="zh-CN" sz="1400" dirty="0"/>
                        <a:t>0.78 MW/m</a:t>
                      </a:r>
                      <a:r>
                        <a:rPr lang="en-US" altLang="zh-CN" sz="1400" baseline="30000" dirty="0"/>
                        <a:t>2</a:t>
                      </a:r>
                      <a:endParaRPr lang="zh-CN" altLang="en-US" sz="1400" baseline="30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1.82 MW/m</a:t>
                      </a:r>
                      <a:r>
                        <a:rPr lang="en-US" altLang="zh-CN" sz="1400" baseline="30000" dirty="0"/>
                        <a:t>2</a:t>
                      </a:r>
                      <a:endParaRPr lang="zh-CN" altLang="en-US" sz="1400" dirty="0"/>
                    </a:p>
                  </a:txBody>
                  <a:tcPr anchor="ctr"/>
                </a:tc>
                <a:extLst>
                  <a:ext uri="{0D108BD9-81ED-4DB2-BD59-A6C34878D82A}">
                    <a16:rowId xmlns:a16="http://schemas.microsoft.com/office/drawing/2014/main" val="3040431269"/>
                  </a:ext>
                </a:extLst>
              </a:tr>
              <a:tr h="370840">
                <a:tc>
                  <a:txBody>
                    <a:bodyPr/>
                    <a:lstStyle/>
                    <a:p>
                      <a:pPr algn="ctr"/>
                      <a:r>
                        <a:rPr lang="en-US" altLang="zh-CN" sz="1400" dirty="0"/>
                        <a:t>FW heat flux</a:t>
                      </a:r>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a:t>Average </a:t>
                      </a:r>
                      <a:r>
                        <a:rPr lang="zh-CN" altLang="en-US" sz="1400"/>
                        <a:t>≤</a:t>
                      </a:r>
                      <a:r>
                        <a:rPr lang="en-US" altLang="zh-CN" sz="1400"/>
                        <a:t>0.3 MW/m</a:t>
                      </a:r>
                      <a:r>
                        <a:rPr lang="en-US" altLang="zh-CN" sz="1400" baseline="30000"/>
                        <a:t>2</a:t>
                      </a:r>
                      <a:endParaRPr lang="zh-CN" altLang="en-US" sz="1400" baseline="30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Average 0.3 MW/m</a:t>
                      </a:r>
                      <a:r>
                        <a:rPr lang="en-US" altLang="zh-CN" sz="1400" baseline="30000" dirty="0"/>
                        <a:t>2</a:t>
                      </a:r>
                      <a:endParaRPr lang="zh-CN" altLang="en-US" sz="1400" baseline="30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Average 0.5 MW/m</a:t>
                      </a:r>
                      <a:r>
                        <a:rPr lang="en-US" altLang="zh-CN" sz="1400" baseline="30000" dirty="0"/>
                        <a:t>2</a:t>
                      </a:r>
                      <a:endParaRPr lang="zh-CN" altLang="en-US" sz="1400" dirty="0"/>
                    </a:p>
                  </a:txBody>
                  <a:tcPr anchor="ctr"/>
                </a:tc>
                <a:extLst>
                  <a:ext uri="{0D108BD9-81ED-4DB2-BD59-A6C34878D82A}">
                    <a16:rowId xmlns:a16="http://schemas.microsoft.com/office/drawing/2014/main" val="3365768350"/>
                  </a:ext>
                </a:extLst>
              </a:tr>
              <a:tr h="370840">
                <a:tc>
                  <a:txBody>
                    <a:bodyPr/>
                    <a:lstStyle/>
                    <a:p>
                      <a:pPr algn="ctr"/>
                      <a:r>
                        <a:rPr lang="en-US" altLang="zh-CN" sz="1400" dirty="0"/>
                        <a:t>Burning time</a:t>
                      </a:r>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1000s/pulse</a:t>
                      </a:r>
                      <a:endParaRPr lang="zh-CN" alt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400s per 2000s</a:t>
                      </a:r>
                      <a:endParaRPr lang="zh-CN" altLang="en-US" sz="1400" dirty="0"/>
                    </a:p>
                  </a:txBody>
                  <a:tcPr anchor="ctr"/>
                </a:tc>
                <a:tc>
                  <a:txBody>
                    <a:bodyPr/>
                    <a:lstStyle/>
                    <a:p>
                      <a:pPr algn="ctr"/>
                      <a:r>
                        <a:rPr lang="en-US" altLang="zh-CN" sz="1400" dirty="0"/>
                        <a:t>8h running &amp;15min dwell</a:t>
                      </a:r>
                      <a:endParaRPr lang="zh-CN" altLang="en-US" sz="1400" dirty="0"/>
                    </a:p>
                  </a:txBody>
                  <a:tcPr anchor="ctr"/>
                </a:tc>
                <a:extLst>
                  <a:ext uri="{0D108BD9-81ED-4DB2-BD59-A6C34878D82A}">
                    <a16:rowId xmlns:a16="http://schemas.microsoft.com/office/drawing/2014/main" val="1828606259"/>
                  </a:ext>
                </a:extLst>
              </a:tr>
              <a:tr h="370840">
                <a:tc>
                  <a:txBody>
                    <a:bodyPr/>
                    <a:lstStyle/>
                    <a:p>
                      <a:pPr algn="ctr"/>
                      <a:r>
                        <a:rPr lang="en-US" altLang="zh-CN" sz="1400" dirty="0"/>
                        <a:t>Size (</a:t>
                      </a:r>
                      <a:r>
                        <a:rPr lang="en-US" altLang="zh-CN" sz="1400" dirty="0" err="1"/>
                        <a:t>Rad.×Tor.×Pol</a:t>
                      </a:r>
                      <a:r>
                        <a:rPr lang="en-US" altLang="zh-CN" sz="1400" dirty="0"/>
                        <a:t>.)</a:t>
                      </a:r>
                      <a:endParaRPr lang="zh-CN" altLang="en-US" sz="1400" dirty="0"/>
                    </a:p>
                  </a:txBody>
                  <a:tcPr/>
                </a:tc>
                <a:tc>
                  <a:txBody>
                    <a:bodyPr/>
                    <a:lstStyle/>
                    <a:p>
                      <a:pPr algn="ctr"/>
                      <a:r>
                        <a:rPr lang="en-US" altLang="zh-CN" sz="1400" dirty="0"/>
                        <a:t>700×640×1000</a:t>
                      </a:r>
                      <a:endParaRPr lang="zh-CN" alt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600×680×1940</a:t>
                      </a:r>
                      <a:endParaRPr lang="zh-CN" alt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948×1249×2090</a:t>
                      </a:r>
                      <a:endParaRPr lang="zh-CN" altLang="en-US" sz="1400" dirty="0"/>
                    </a:p>
                  </a:txBody>
                  <a:tcPr anchor="ctr"/>
                </a:tc>
                <a:extLst>
                  <a:ext uri="{0D108BD9-81ED-4DB2-BD59-A6C34878D82A}">
                    <a16:rowId xmlns:a16="http://schemas.microsoft.com/office/drawing/2014/main" val="17897465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Total power</a:t>
                      </a:r>
                      <a:endParaRPr lang="zh-CN" altLang="en-US" sz="1400" dirty="0"/>
                    </a:p>
                  </a:txBody>
                  <a:tcPr/>
                </a:tc>
                <a:tc>
                  <a:txBody>
                    <a:bodyPr/>
                    <a:lstStyle/>
                    <a:p>
                      <a:pPr algn="ctr"/>
                      <a:r>
                        <a:rPr lang="zh-CN" altLang="en-US" sz="1400"/>
                        <a:t>≤</a:t>
                      </a:r>
                      <a:r>
                        <a:rPr lang="en-US" altLang="zh-CN" sz="1400"/>
                        <a:t>284 </a:t>
                      </a:r>
                      <a:r>
                        <a:rPr lang="en-US" altLang="zh-CN" sz="1400" dirty="0"/>
                        <a:t>kW</a:t>
                      </a:r>
                      <a:endParaRPr lang="zh-CN" altLang="en-US" sz="1400" dirty="0"/>
                    </a:p>
                  </a:txBody>
                  <a:tcPr anchor="ctr"/>
                </a:tc>
                <a:tc>
                  <a:txBody>
                    <a:bodyPr/>
                    <a:lstStyle/>
                    <a:p>
                      <a:pPr algn="ctr"/>
                      <a:r>
                        <a:rPr lang="en-US" altLang="zh-CN" sz="1400" dirty="0"/>
                        <a:t>1.55 MW</a:t>
                      </a:r>
                      <a:endParaRPr lang="zh-CN" alt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6.57 MW</a:t>
                      </a:r>
                      <a:endParaRPr lang="zh-CN" altLang="en-US" sz="1400" dirty="0"/>
                    </a:p>
                  </a:txBody>
                  <a:tcPr anchor="ctr"/>
                </a:tc>
                <a:extLst>
                  <a:ext uri="{0D108BD9-81ED-4DB2-BD59-A6C34878D82A}">
                    <a16:rowId xmlns:a16="http://schemas.microsoft.com/office/drawing/2014/main" val="3542053690"/>
                  </a:ext>
                </a:extLst>
              </a:tr>
              <a:tr h="370840">
                <a:tc>
                  <a:txBody>
                    <a:bodyPr/>
                    <a:lstStyle/>
                    <a:p>
                      <a:pPr algn="ctr"/>
                      <a:r>
                        <a:rPr lang="en-US" altLang="zh-CN" sz="1400" dirty="0"/>
                        <a:t>Nuclear heat</a:t>
                      </a:r>
                      <a:endParaRPr lang="zh-CN" altLang="en-US" sz="1400" dirty="0"/>
                    </a:p>
                  </a:txBody>
                  <a:tcPr/>
                </a:tc>
                <a:tc>
                  <a:txBody>
                    <a:bodyPr/>
                    <a:lstStyle/>
                    <a:p>
                      <a:pPr algn="ctr"/>
                      <a:r>
                        <a:rPr lang="en-US" altLang="zh-CN" sz="1400"/>
                        <a:t>92 </a:t>
                      </a:r>
                      <a:r>
                        <a:rPr lang="en-US" altLang="zh-CN" sz="1400" dirty="0"/>
                        <a:t>kW</a:t>
                      </a:r>
                      <a:endParaRPr lang="zh-CN" altLang="en-US" sz="1400" dirty="0"/>
                    </a:p>
                  </a:txBody>
                  <a:tcPr anchor="ctr"/>
                </a:tc>
                <a:tc>
                  <a:txBody>
                    <a:bodyPr/>
                    <a:lstStyle/>
                    <a:p>
                      <a:pPr algn="ctr"/>
                      <a:r>
                        <a:rPr lang="en-US" altLang="zh-CN" sz="1400" dirty="0"/>
                        <a:t>1.15 MW</a:t>
                      </a:r>
                      <a:endParaRPr lang="zh-CN" altLang="en-US" sz="1400" dirty="0"/>
                    </a:p>
                  </a:txBody>
                  <a:tcPr anchor="ctr"/>
                </a:tc>
                <a:tc>
                  <a:txBody>
                    <a:bodyPr/>
                    <a:lstStyle/>
                    <a:p>
                      <a:pPr algn="ctr"/>
                      <a:r>
                        <a:rPr lang="en-US" altLang="zh-CN" sz="1400" dirty="0"/>
                        <a:t>5.25 MW</a:t>
                      </a:r>
                      <a:endParaRPr lang="zh-CN" altLang="en-US" sz="1400" dirty="0"/>
                    </a:p>
                  </a:txBody>
                  <a:tcPr anchor="ctr"/>
                </a:tc>
                <a:extLst>
                  <a:ext uri="{0D108BD9-81ED-4DB2-BD59-A6C34878D82A}">
                    <a16:rowId xmlns:a16="http://schemas.microsoft.com/office/drawing/2014/main" val="2925413730"/>
                  </a:ext>
                </a:extLst>
              </a:tr>
              <a:tr h="370840">
                <a:tc>
                  <a:txBody>
                    <a:bodyPr/>
                    <a:lstStyle/>
                    <a:p>
                      <a:pPr algn="ctr"/>
                      <a:r>
                        <a:rPr lang="en-US" altLang="zh-CN" sz="1400" dirty="0"/>
                        <a:t>Irradiation damage </a:t>
                      </a:r>
                      <a:endParaRPr lang="zh-CN" altLang="en-US" sz="1400" dirty="0"/>
                    </a:p>
                  </a:txBody>
                  <a:tcPr/>
                </a:tc>
                <a:tc>
                  <a:txBody>
                    <a:bodyPr/>
                    <a:lstStyle/>
                    <a:p>
                      <a:pPr algn="ctr"/>
                      <a:r>
                        <a:rPr lang="en-US" altLang="zh-CN" sz="1400" dirty="0"/>
                        <a:t>Max. ~0.02</a:t>
                      </a:r>
                      <a:r>
                        <a:rPr lang="en-US" altLang="zh-CN" sz="1400" baseline="0" dirty="0"/>
                        <a:t> dpa/life</a:t>
                      </a:r>
                      <a:endParaRPr lang="zh-CN" altLang="en-US" sz="1400" dirty="0"/>
                    </a:p>
                  </a:txBody>
                  <a:tcPr anchor="ctr"/>
                </a:tc>
                <a:tc>
                  <a:txBody>
                    <a:bodyPr/>
                    <a:lstStyle/>
                    <a:p>
                      <a:pPr algn="ctr"/>
                      <a:r>
                        <a:rPr lang="en-US" altLang="zh-CN" sz="1400"/>
                        <a:t>~&lt;0.2 dpa/DT-1 &amp; ~&lt;0.5 dpa/DT-2</a:t>
                      </a:r>
                      <a:endParaRPr lang="zh-CN" alt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Max. ~10</a:t>
                      </a:r>
                      <a:r>
                        <a:rPr lang="en-US" altLang="zh-CN" sz="1400" baseline="0" dirty="0"/>
                        <a:t> </a:t>
                      </a:r>
                      <a:r>
                        <a:rPr lang="en-US" altLang="zh-CN" sz="1400" baseline="0" dirty="0" err="1"/>
                        <a:t>dpa</a:t>
                      </a:r>
                      <a:r>
                        <a:rPr lang="en-US" altLang="zh-CN" sz="1400" baseline="0" dirty="0"/>
                        <a:t>/FPY</a:t>
                      </a:r>
                      <a:endParaRPr lang="zh-CN" altLang="en-US" sz="1400" dirty="0"/>
                    </a:p>
                  </a:txBody>
                  <a:tcPr anchor="ctr"/>
                </a:tc>
                <a:extLst>
                  <a:ext uri="{0D108BD9-81ED-4DB2-BD59-A6C34878D82A}">
                    <a16:rowId xmlns:a16="http://schemas.microsoft.com/office/drawing/2014/main" val="1038320943"/>
                  </a:ext>
                </a:extLst>
              </a:tr>
              <a:tr h="370840">
                <a:tc>
                  <a:txBody>
                    <a:bodyPr/>
                    <a:lstStyle/>
                    <a:p>
                      <a:pPr algn="ctr"/>
                      <a:r>
                        <a:rPr lang="en-US" altLang="zh-CN" sz="1400" dirty="0"/>
                        <a:t>TPR</a:t>
                      </a:r>
                      <a:endParaRPr lang="zh-CN" altLang="en-US" sz="1400" dirty="0"/>
                    </a:p>
                  </a:txBody>
                  <a:tcPr/>
                </a:tc>
                <a:tc>
                  <a:txBody>
                    <a:bodyPr/>
                    <a:lstStyle/>
                    <a:p>
                      <a:pPr algn="ctr"/>
                      <a:r>
                        <a:rPr lang="en-US" altLang="zh-CN" sz="1400"/>
                        <a:t>0.147 mg/pulse (12.7</a:t>
                      </a:r>
                      <a:r>
                        <a:rPr lang="en-US" altLang="zh-CN" sz="1400" baseline="0"/>
                        <a:t> </a:t>
                      </a:r>
                      <a:r>
                        <a:rPr lang="en-US" altLang="zh-CN" sz="1400" baseline="0" dirty="0"/>
                        <a:t>m</a:t>
                      </a:r>
                      <a:r>
                        <a:rPr lang="en-US" altLang="zh-CN" sz="1400" dirty="0"/>
                        <a:t>g/FPD)</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(1000s/pulse</a:t>
                      </a:r>
                      <a:r>
                        <a:rPr lang="en-US" altLang="zh-CN" sz="1400"/>
                        <a:t>, 1 pulse/</a:t>
                      </a:r>
                      <a:r>
                        <a:rPr lang="en-US" altLang="zh-CN" sz="1400" dirty="0"/>
                        <a:t>day)</a:t>
                      </a:r>
                      <a:endParaRPr lang="zh-CN" alt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a:t>~0.42 mg/pulse (~80</a:t>
                      </a:r>
                      <a:r>
                        <a:rPr lang="en-US" altLang="zh-CN" sz="1400" baseline="0"/>
                        <a:t> mg/FPD</a:t>
                      </a:r>
                      <a:r>
                        <a:rPr lang="en-US" altLang="zh-CN" sz="1400"/>
                        <a:t>)</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a:t>(450s/pulse, 48 pulses/day, duty</a:t>
                      </a:r>
                      <a:r>
                        <a:rPr lang="en-US" altLang="zh-CN" sz="1400" baseline="0"/>
                        <a:t> factor=0.25)</a:t>
                      </a:r>
                      <a:endParaRPr lang="zh-CN" alt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15.7 g/FPD</a:t>
                      </a:r>
                      <a:endParaRPr lang="zh-CN" altLang="en-US" sz="1400" dirty="0"/>
                    </a:p>
                  </a:txBody>
                  <a:tcPr anchor="ctr"/>
                </a:tc>
                <a:extLst>
                  <a:ext uri="{0D108BD9-81ED-4DB2-BD59-A6C34878D82A}">
                    <a16:rowId xmlns:a16="http://schemas.microsoft.com/office/drawing/2014/main" val="3664532238"/>
                  </a:ext>
                </a:extLst>
              </a:tr>
            </a:tbl>
          </a:graphicData>
        </a:graphic>
      </p:graphicFrame>
      <p:sp>
        <p:nvSpPr>
          <p:cNvPr id="6" name="文本框 5">
            <a:extLst>
              <a:ext uri="{FF2B5EF4-FFF2-40B4-BE49-F238E27FC236}">
                <a16:creationId xmlns:a16="http://schemas.microsoft.com/office/drawing/2014/main" id="{0C0BC8EA-1E47-ABB0-C98C-33F629B7A717}"/>
              </a:ext>
            </a:extLst>
          </p:cNvPr>
          <p:cNvSpPr txBox="1"/>
          <p:nvPr/>
        </p:nvSpPr>
        <p:spPr>
          <a:xfrm>
            <a:off x="132121" y="5034178"/>
            <a:ext cx="11790103" cy="1384995"/>
          </a:xfrm>
          <a:prstGeom prst="rect">
            <a:avLst/>
          </a:prstGeom>
          <a:noFill/>
        </p:spPr>
        <p:txBody>
          <a:bodyPr wrap="square" rtlCol="0">
            <a:spAutoFit/>
          </a:bodyPr>
          <a:lstStyle/>
          <a:p>
            <a:pPr algn="just">
              <a:lnSpc>
                <a:spcPct val="150000"/>
              </a:lnSpc>
            </a:pPr>
            <a:r>
              <a:rPr lang="en-US" altLang="zh-CN" sz="1400" dirty="0">
                <a:solidFill>
                  <a:srgbClr val="FF0000"/>
                </a:solidFill>
              </a:rPr>
              <a:t>Technology ready: </a:t>
            </a:r>
            <a:r>
              <a:rPr lang="en-US" altLang="zh-CN" sz="1400" dirty="0"/>
              <a:t>Pressurized water loop, EBG for high heat flux, Preparation of Li</a:t>
            </a:r>
            <a:r>
              <a:rPr lang="en-US" altLang="zh-CN" sz="1400" baseline="-25000" dirty="0"/>
              <a:t>2</a:t>
            </a:r>
            <a:r>
              <a:rPr lang="en-US" altLang="zh-CN" sz="1400" dirty="0"/>
              <a:t>TiO</a:t>
            </a:r>
            <a:r>
              <a:rPr lang="en-US" altLang="zh-CN" sz="1400" baseline="-25000" dirty="0"/>
              <a:t>3</a:t>
            </a:r>
            <a:r>
              <a:rPr lang="en-US" altLang="zh-CN" sz="1400" dirty="0"/>
              <a:t> of nature abundance, FW mock up fabrication, out-of-pile </a:t>
            </a:r>
            <a:r>
              <a:rPr lang="en-US" altLang="zh-CN" sz="1400" dirty="0" err="1"/>
              <a:t>neutronics</a:t>
            </a:r>
            <a:r>
              <a:rPr lang="en-US" altLang="zh-CN" sz="1400" dirty="0"/>
              <a:t> experiments</a:t>
            </a:r>
          </a:p>
          <a:p>
            <a:pPr algn="just">
              <a:lnSpc>
                <a:spcPct val="150000"/>
              </a:lnSpc>
            </a:pPr>
            <a:r>
              <a:rPr lang="en-US" altLang="zh-CN" sz="1400" dirty="0">
                <a:solidFill>
                  <a:srgbClr val="FF0000"/>
                </a:solidFill>
              </a:rPr>
              <a:t>R&amp;D needs: </a:t>
            </a:r>
            <a:r>
              <a:rPr lang="en-US" altLang="zh-CN" sz="1400" dirty="0"/>
              <a:t>Key components fabrication &amp; module assembly, production of Be</a:t>
            </a:r>
            <a:r>
              <a:rPr lang="en-US" altLang="zh-CN" sz="1400" baseline="-25000" dirty="0"/>
              <a:t>12</a:t>
            </a:r>
            <a:r>
              <a:rPr lang="en-US" altLang="zh-CN" sz="1400" dirty="0"/>
              <a:t>Ti and enriched Li</a:t>
            </a:r>
            <a:r>
              <a:rPr lang="en-US" altLang="zh-CN" sz="1400" baseline="-25000" dirty="0"/>
              <a:t>2</a:t>
            </a:r>
            <a:r>
              <a:rPr lang="en-US" altLang="zh-CN" sz="1400" dirty="0"/>
              <a:t>TiO</a:t>
            </a:r>
            <a:r>
              <a:rPr lang="en-US" altLang="zh-CN" sz="1400" baseline="-25000" dirty="0"/>
              <a:t>3</a:t>
            </a:r>
            <a:r>
              <a:rPr lang="en-US" altLang="zh-CN" sz="1400" dirty="0"/>
              <a:t>, R&amp;D </a:t>
            </a:r>
            <a:r>
              <a:rPr lang="en-US" altLang="zh-CN" sz="1400"/>
              <a:t>for TES</a:t>
            </a:r>
            <a:r>
              <a:rPr lang="en-US" altLang="zh-CN" sz="1400" dirty="0"/>
              <a:t>/TAS/NMS, out-of-pile thermal hydraulic test </a:t>
            </a:r>
            <a:endParaRPr lang="zh-CN" altLang="en-US" sz="1400" dirty="0"/>
          </a:p>
        </p:txBody>
      </p:sp>
    </p:spTree>
    <p:extLst>
      <p:ext uri="{BB962C8B-B14F-4D97-AF65-F5344CB8AC3E}">
        <p14:creationId xmlns:p14="http://schemas.microsoft.com/office/powerpoint/2010/main" val="3042971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38D132-F543-405A-B068-C45D3AB45828}"/>
              </a:ext>
            </a:extLst>
          </p:cNvPr>
          <p:cNvSpPr>
            <a:spLocks noGrp="1"/>
          </p:cNvSpPr>
          <p:nvPr>
            <p:ph type="title"/>
          </p:nvPr>
        </p:nvSpPr>
        <p:spPr/>
        <p:txBody>
          <a:bodyPr/>
          <a:lstStyle/>
          <a:p>
            <a:r>
              <a:rPr lang="en-US" altLang="zh-CN" dirty="0"/>
              <a:t>Preliminary Test Plan of BEST TBM</a:t>
            </a:r>
            <a:endParaRPr lang="zh-CN" altLang="en-US" dirty="0"/>
          </a:p>
        </p:txBody>
      </p:sp>
      <p:sp>
        <p:nvSpPr>
          <p:cNvPr id="4" name="灯片编号占位符 3">
            <a:extLst>
              <a:ext uri="{FF2B5EF4-FFF2-40B4-BE49-F238E27FC236}">
                <a16:creationId xmlns:a16="http://schemas.microsoft.com/office/drawing/2014/main" id="{DD0DF523-D767-916B-7ECC-ACED3CEB0AA9}"/>
              </a:ext>
            </a:extLst>
          </p:cNvPr>
          <p:cNvSpPr>
            <a:spLocks noGrp="1"/>
          </p:cNvSpPr>
          <p:nvPr>
            <p:ph type="sldNum" sz="quarter" idx="12"/>
          </p:nvPr>
        </p:nvSpPr>
        <p:spPr/>
        <p:txBody>
          <a:bodyPr/>
          <a:lstStyle/>
          <a:p>
            <a:pPr>
              <a:defRPr/>
            </a:pPr>
            <a:fld id="{2EE6453B-3B9F-4A11-A49C-F08C55479899}" type="slidenum">
              <a:rPr lang="zh-CN" altLang="en-US" smtClean="0"/>
              <a:pPr>
                <a:defRPr/>
              </a:pPr>
              <a:t>27</a:t>
            </a:fld>
            <a:endParaRPr lang="zh-CN" altLang="en-US"/>
          </a:p>
        </p:txBody>
      </p:sp>
      <p:sp>
        <p:nvSpPr>
          <p:cNvPr id="5" name="灯片编号占位符 1">
            <a:extLst>
              <a:ext uri="{FF2B5EF4-FFF2-40B4-BE49-F238E27FC236}">
                <a16:creationId xmlns:a16="http://schemas.microsoft.com/office/drawing/2014/main" id="{4A843BA8-8638-FDFC-70A9-D9ACDE215876}"/>
              </a:ext>
            </a:extLst>
          </p:cNvPr>
          <p:cNvSpPr txBox="1">
            <a:spLocks/>
          </p:cNvSpPr>
          <p:nvPr/>
        </p:nvSpPr>
        <p:spPr>
          <a:xfrm>
            <a:off x="8877600" y="6314400"/>
            <a:ext cx="2700000" cy="316800"/>
          </a:xfrm>
          <a:prstGeom prst="rect">
            <a:avLst/>
          </a:prstGeom>
        </p:spPr>
        <p:txBody>
          <a:bodyPr vert="horz" lIns="91440" tIns="45720" rIns="91440" bIns="45720" rtlCol="0" anchor="ctr"/>
          <a:lstStyle>
            <a:defPPr>
              <a:defRPr lang="zh-CN"/>
            </a:defPPr>
            <a:lvl1pPr algn="r" rtl="0" eaLnBrk="0" fontAlgn="base" hangingPunct="0">
              <a:spcBef>
                <a:spcPct val="0"/>
              </a:spcBef>
              <a:spcAft>
                <a:spcPct val="0"/>
              </a:spcAft>
              <a:defRPr sz="1400" kern="1200">
                <a:solidFill>
                  <a:schemeClr val="tx1">
                    <a:tint val="75000"/>
                  </a:schemeClr>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fld id="{49AE70B2-8BF9-45C0-BB95-33D1B9D3A854}" type="slidenum">
              <a:rPr lang="zh-CN" altLang="en-US" smtClean="0"/>
              <a:pPr/>
              <a:t>27</a:t>
            </a:fld>
            <a:endParaRPr lang="zh-CN" altLang="en-US"/>
          </a:p>
        </p:txBody>
      </p:sp>
      <p:graphicFrame>
        <p:nvGraphicFramePr>
          <p:cNvPr id="6" name="表格 5">
            <a:extLst>
              <a:ext uri="{FF2B5EF4-FFF2-40B4-BE49-F238E27FC236}">
                <a16:creationId xmlns:a16="http://schemas.microsoft.com/office/drawing/2014/main" id="{E4F59613-3D91-4094-6829-F9F9D983A2CA}"/>
              </a:ext>
            </a:extLst>
          </p:cNvPr>
          <p:cNvGraphicFramePr>
            <a:graphicFrameLocks noGrp="1"/>
          </p:cNvGraphicFramePr>
          <p:nvPr>
            <p:extLst>
              <p:ext uri="{D42A27DB-BD31-4B8C-83A1-F6EECF244321}">
                <p14:modId xmlns:p14="http://schemas.microsoft.com/office/powerpoint/2010/main" val="178662013"/>
              </p:ext>
            </p:extLst>
          </p:nvPr>
        </p:nvGraphicFramePr>
        <p:xfrm>
          <a:off x="118615" y="2253006"/>
          <a:ext cx="11928857" cy="4378186"/>
        </p:xfrm>
        <a:graphic>
          <a:graphicData uri="http://schemas.openxmlformats.org/drawingml/2006/table">
            <a:tbl>
              <a:tblPr firstCol="1">
                <a:tableStyleId>{5940675A-B579-460E-94D1-54222C63F5DA}</a:tableStyleId>
              </a:tblPr>
              <a:tblGrid>
                <a:gridCol w="2810169">
                  <a:extLst>
                    <a:ext uri="{9D8B030D-6E8A-4147-A177-3AD203B41FA5}">
                      <a16:colId xmlns:a16="http://schemas.microsoft.com/office/drawing/2014/main" val="2744223643"/>
                    </a:ext>
                  </a:extLst>
                </a:gridCol>
                <a:gridCol w="284959">
                  <a:extLst>
                    <a:ext uri="{9D8B030D-6E8A-4147-A177-3AD203B41FA5}">
                      <a16:colId xmlns:a16="http://schemas.microsoft.com/office/drawing/2014/main" val="2009578072"/>
                    </a:ext>
                  </a:extLst>
                </a:gridCol>
                <a:gridCol w="284959">
                  <a:extLst>
                    <a:ext uri="{9D8B030D-6E8A-4147-A177-3AD203B41FA5}">
                      <a16:colId xmlns:a16="http://schemas.microsoft.com/office/drawing/2014/main" val="2362650467"/>
                    </a:ext>
                  </a:extLst>
                </a:gridCol>
                <a:gridCol w="284959">
                  <a:extLst>
                    <a:ext uri="{9D8B030D-6E8A-4147-A177-3AD203B41FA5}">
                      <a16:colId xmlns:a16="http://schemas.microsoft.com/office/drawing/2014/main" val="1503857198"/>
                    </a:ext>
                  </a:extLst>
                </a:gridCol>
                <a:gridCol w="284959">
                  <a:extLst>
                    <a:ext uri="{9D8B030D-6E8A-4147-A177-3AD203B41FA5}">
                      <a16:colId xmlns:a16="http://schemas.microsoft.com/office/drawing/2014/main" val="1584307573"/>
                    </a:ext>
                  </a:extLst>
                </a:gridCol>
                <a:gridCol w="284959">
                  <a:extLst>
                    <a:ext uri="{9D8B030D-6E8A-4147-A177-3AD203B41FA5}">
                      <a16:colId xmlns:a16="http://schemas.microsoft.com/office/drawing/2014/main" val="538754058"/>
                    </a:ext>
                  </a:extLst>
                </a:gridCol>
                <a:gridCol w="284959">
                  <a:extLst>
                    <a:ext uri="{9D8B030D-6E8A-4147-A177-3AD203B41FA5}">
                      <a16:colId xmlns:a16="http://schemas.microsoft.com/office/drawing/2014/main" val="2279867680"/>
                    </a:ext>
                  </a:extLst>
                </a:gridCol>
                <a:gridCol w="284959">
                  <a:extLst>
                    <a:ext uri="{9D8B030D-6E8A-4147-A177-3AD203B41FA5}">
                      <a16:colId xmlns:a16="http://schemas.microsoft.com/office/drawing/2014/main" val="3103594900"/>
                    </a:ext>
                  </a:extLst>
                </a:gridCol>
                <a:gridCol w="284959">
                  <a:extLst>
                    <a:ext uri="{9D8B030D-6E8A-4147-A177-3AD203B41FA5}">
                      <a16:colId xmlns:a16="http://schemas.microsoft.com/office/drawing/2014/main" val="4193926335"/>
                    </a:ext>
                  </a:extLst>
                </a:gridCol>
                <a:gridCol w="284959">
                  <a:extLst>
                    <a:ext uri="{9D8B030D-6E8A-4147-A177-3AD203B41FA5}">
                      <a16:colId xmlns:a16="http://schemas.microsoft.com/office/drawing/2014/main" val="2126755489"/>
                    </a:ext>
                  </a:extLst>
                </a:gridCol>
                <a:gridCol w="284959">
                  <a:extLst>
                    <a:ext uri="{9D8B030D-6E8A-4147-A177-3AD203B41FA5}">
                      <a16:colId xmlns:a16="http://schemas.microsoft.com/office/drawing/2014/main" val="2402309469"/>
                    </a:ext>
                  </a:extLst>
                </a:gridCol>
                <a:gridCol w="284959">
                  <a:extLst>
                    <a:ext uri="{9D8B030D-6E8A-4147-A177-3AD203B41FA5}">
                      <a16:colId xmlns:a16="http://schemas.microsoft.com/office/drawing/2014/main" val="3382502247"/>
                    </a:ext>
                  </a:extLst>
                </a:gridCol>
                <a:gridCol w="284959">
                  <a:extLst>
                    <a:ext uri="{9D8B030D-6E8A-4147-A177-3AD203B41FA5}">
                      <a16:colId xmlns:a16="http://schemas.microsoft.com/office/drawing/2014/main" val="779972600"/>
                    </a:ext>
                  </a:extLst>
                </a:gridCol>
                <a:gridCol w="284959">
                  <a:extLst>
                    <a:ext uri="{9D8B030D-6E8A-4147-A177-3AD203B41FA5}">
                      <a16:colId xmlns:a16="http://schemas.microsoft.com/office/drawing/2014/main" val="2099809019"/>
                    </a:ext>
                  </a:extLst>
                </a:gridCol>
                <a:gridCol w="284959">
                  <a:extLst>
                    <a:ext uri="{9D8B030D-6E8A-4147-A177-3AD203B41FA5}">
                      <a16:colId xmlns:a16="http://schemas.microsoft.com/office/drawing/2014/main" val="1810800630"/>
                    </a:ext>
                  </a:extLst>
                </a:gridCol>
                <a:gridCol w="284959">
                  <a:extLst>
                    <a:ext uri="{9D8B030D-6E8A-4147-A177-3AD203B41FA5}">
                      <a16:colId xmlns:a16="http://schemas.microsoft.com/office/drawing/2014/main" val="3384787590"/>
                    </a:ext>
                  </a:extLst>
                </a:gridCol>
                <a:gridCol w="284959">
                  <a:extLst>
                    <a:ext uri="{9D8B030D-6E8A-4147-A177-3AD203B41FA5}">
                      <a16:colId xmlns:a16="http://schemas.microsoft.com/office/drawing/2014/main" val="3130777291"/>
                    </a:ext>
                  </a:extLst>
                </a:gridCol>
                <a:gridCol w="284959">
                  <a:extLst>
                    <a:ext uri="{9D8B030D-6E8A-4147-A177-3AD203B41FA5}">
                      <a16:colId xmlns:a16="http://schemas.microsoft.com/office/drawing/2014/main" val="1337414857"/>
                    </a:ext>
                  </a:extLst>
                </a:gridCol>
                <a:gridCol w="284959">
                  <a:extLst>
                    <a:ext uri="{9D8B030D-6E8A-4147-A177-3AD203B41FA5}">
                      <a16:colId xmlns:a16="http://schemas.microsoft.com/office/drawing/2014/main" val="3394987131"/>
                    </a:ext>
                  </a:extLst>
                </a:gridCol>
                <a:gridCol w="284959">
                  <a:extLst>
                    <a:ext uri="{9D8B030D-6E8A-4147-A177-3AD203B41FA5}">
                      <a16:colId xmlns:a16="http://schemas.microsoft.com/office/drawing/2014/main" val="1809189215"/>
                    </a:ext>
                  </a:extLst>
                </a:gridCol>
                <a:gridCol w="284959">
                  <a:extLst>
                    <a:ext uri="{9D8B030D-6E8A-4147-A177-3AD203B41FA5}">
                      <a16:colId xmlns:a16="http://schemas.microsoft.com/office/drawing/2014/main" val="4094777216"/>
                    </a:ext>
                  </a:extLst>
                </a:gridCol>
                <a:gridCol w="284959">
                  <a:extLst>
                    <a:ext uri="{9D8B030D-6E8A-4147-A177-3AD203B41FA5}">
                      <a16:colId xmlns:a16="http://schemas.microsoft.com/office/drawing/2014/main" val="2453020701"/>
                    </a:ext>
                  </a:extLst>
                </a:gridCol>
                <a:gridCol w="284959">
                  <a:extLst>
                    <a:ext uri="{9D8B030D-6E8A-4147-A177-3AD203B41FA5}">
                      <a16:colId xmlns:a16="http://schemas.microsoft.com/office/drawing/2014/main" val="3629731552"/>
                    </a:ext>
                  </a:extLst>
                </a:gridCol>
                <a:gridCol w="284959">
                  <a:extLst>
                    <a:ext uri="{9D8B030D-6E8A-4147-A177-3AD203B41FA5}">
                      <a16:colId xmlns:a16="http://schemas.microsoft.com/office/drawing/2014/main" val="3000021466"/>
                    </a:ext>
                  </a:extLst>
                </a:gridCol>
                <a:gridCol w="284959">
                  <a:extLst>
                    <a:ext uri="{9D8B030D-6E8A-4147-A177-3AD203B41FA5}">
                      <a16:colId xmlns:a16="http://schemas.microsoft.com/office/drawing/2014/main" val="2531470247"/>
                    </a:ext>
                  </a:extLst>
                </a:gridCol>
                <a:gridCol w="284959">
                  <a:extLst>
                    <a:ext uri="{9D8B030D-6E8A-4147-A177-3AD203B41FA5}">
                      <a16:colId xmlns:a16="http://schemas.microsoft.com/office/drawing/2014/main" val="1539218585"/>
                    </a:ext>
                  </a:extLst>
                </a:gridCol>
                <a:gridCol w="284959">
                  <a:extLst>
                    <a:ext uri="{9D8B030D-6E8A-4147-A177-3AD203B41FA5}">
                      <a16:colId xmlns:a16="http://schemas.microsoft.com/office/drawing/2014/main" val="3230984644"/>
                    </a:ext>
                  </a:extLst>
                </a:gridCol>
                <a:gridCol w="284959">
                  <a:extLst>
                    <a:ext uri="{9D8B030D-6E8A-4147-A177-3AD203B41FA5}">
                      <a16:colId xmlns:a16="http://schemas.microsoft.com/office/drawing/2014/main" val="4122571091"/>
                    </a:ext>
                  </a:extLst>
                </a:gridCol>
                <a:gridCol w="284959">
                  <a:extLst>
                    <a:ext uri="{9D8B030D-6E8A-4147-A177-3AD203B41FA5}">
                      <a16:colId xmlns:a16="http://schemas.microsoft.com/office/drawing/2014/main" val="3437048957"/>
                    </a:ext>
                  </a:extLst>
                </a:gridCol>
                <a:gridCol w="284959">
                  <a:extLst>
                    <a:ext uri="{9D8B030D-6E8A-4147-A177-3AD203B41FA5}">
                      <a16:colId xmlns:a16="http://schemas.microsoft.com/office/drawing/2014/main" val="1248398115"/>
                    </a:ext>
                  </a:extLst>
                </a:gridCol>
                <a:gridCol w="284959">
                  <a:extLst>
                    <a:ext uri="{9D8B030D-6E8A-4147-A177-3AD203B41FA5}">
                      <a16:colId xmlns:a16="http://schemas.microsoft.com/office/drawing/2014/main" val="3812080991"/>
                    </a:ext>
                  </a:extLst>
                </a:gridCol>
                <a:gridCol w="284959">
                  <a:extLst>
                    <a:ext uri="{9D8B030D-6E8A-4147-A177-3AD203B41FA5}">
                      <a16:colId xmlns:a16="http://schemas.microsoft.com/office/drawing/2014/main" val="4286163000"/>
                    </a:ext>
                  </a:extLst>
                </a:gridCol>
                <a:gridCol w="284959">
                  <a:extLst>
                    <a:ext uri="{9D8B030D-6E8A-4147-A177-3AD203B41FA5}">
                      <a16:colId xmlns:a16="http://schemas.microsoft.com/office/drawing/2014/main" val="3920116512"/>
                    </a:ext>
                  </a:extLst>
                </a:gridCol>
              </a:tblGrid>
              <a:tr h="289991">
                <a:tc rowSpan="2">
                  <a:txBody>
                    <a:bodyPr/>
                    <a:lstStyle/>
                    <a:p>
                      <a:pPr algn="ctr" fontAlgn="ctr"/>
                      <a:r>
                        <a:rPr lang="en-US" altLang="zh-CN" sz="1200" b="1" u="none" strike="noStrike">
                          <a:effectLst/>
                        </a:rPr>
                        <a:t>BEST Operation Phase</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solidFill>
                      <a:schemeClr val="bg1">
                        <a:lumMod val="85000"/>
                      </a:schemeClr>
                    </a:solidFill>
                  </a:tcPr>
                </a:tc>
                <a:tc gridSpan="4">
                  <a:txBody>
                    <a:bodyPr/>
                    <a:lstStyle/>
                    <a:p>
                      <a:pPr algn="ctr" fontAlgn="ctr"/>
                      <a:r>
                        <a:rPr lang="en-US" altLang="zh-CN" sz="1200" b="1" u="none" strike="noStrike">
                          <a:effectLst/>
                        </a:rPr>
                        <a:t>2027</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solidFill>
                      <a:schemeClr val="bg1">
                        <a:lumMod val="85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200" b="1" u="none" strike="noStrike">
                          <a:effectLst/>
                        </a:rPr>
                        <a:t>2028</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solidFill>
                      <a:schemeClr val="bg1">
                        <a:lumMod val="85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200" b="1" u="none" strike="noStrike">
                          <a:effectLst/>
                        </a:rPr>
                        <a:t>2029</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solidFill>
                      <a:schemeClr val="bg1">
                        <a:lumMod val="85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200" b="1" u="none" strike="noStrike">
                          <a:effectLst/>
                        </a:rPr>
                        <a:t>2030</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solidFill>
                      <a:schemeClr val="bg1">
                        <a:lumMod val="85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200" b="1" u="none" strike="noStrike">
                          <a:effectLst/>
                        </a:rPr>
                        <a:t>2031</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solidFill>
                      <a:schemeClr val="bg1">
                        <a:lumMod val="85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200" b="1" u="none" strike="noStrike">
                          <a:effectLst/>
                        </a:rPr>
                        <a:t>2032</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solidFill>
                      <a:schemeClr val="bg1">
                        <a:lumMod val="85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200" b="1" u="none" strike="noStrike">
                          <a:effectLst/>
                        </a:rPr>
                        <a:t>2033</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solidFill>
                      <a:schemeClr val="bg1">
                        <a:lumMod val="85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200" b="1" u="none" strike="noStrike">
                          <a:effectLst/>
                        </a:rPr>
                        <a:t>2034-2043</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solidFill>
                      <a:schemeClr val="bg1">
                        <a:lumMod val="85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050154717"/>
                  </a:ext>
                </a:extLst>
              </a:tr>
              <a:tr h="289991">
                <a:tc vMerge="1">
                  <a:txBody>
                    <a:bodyPr/>
                    <a:lstStyle/>
                    <a:p>
                      <a:endParaRPr lang="zh-CN" altLang="en-US"/>
                    </a:p>
                  </a:txBody>
                  <a:tcPr/>
                </a:tc>
                <a:tc>
                  <a:txBody>
                    <a:bodyPr/>
                    <a:lstStyle/>
                    <a:p>
                      <a:pPr algn="ctr" fontAlgn="ctr"/>
                      <a:r>
                        <a:rPr lang="en-US" sz="1200" b="1" u="none" strike="noStrike">
                          <a:effectLst/>
                        </a:rPr>
                        <a:t>1</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2</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3</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4</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1</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2</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3</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4</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1</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2</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3</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4</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1</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2</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3</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4</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1</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2</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3</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4</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1</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2</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3</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4</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1</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2</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3</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u="none" strike="noStrike">
                          <a:effectLst/>
                        </a:rPr>
                        <a:t>4</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R w="12700" cmpd="sng">
                      <a:noFill/>
                    </a:ln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21067488"/>
                  </a:ext>
                </a:extLst>
              </a:tr>
              <a:tr h="289991">
                <a:tc>
                  <a:txBody>
                    <a:bodyPr/>
                    <a:lstStyle/>
                    <a:p>
                      <a:pPr algn="l" fontAlgn="ctr"/>
                      <a:r>
                        <a:rPr lang="en-US" sz="1200" b="1" u="none" strike="noStrike">
                          <a:effectLst/>
                        </a:rPr>
                        <a:t>Integrated Commission 1</a:t>
                      </a:r>
                      <a:endParaRPr lang="en-US" sz="1200" b="1" i="0" u="none" strike="noStrike">
                        <a:solidFill>
                          <a:srgbClr val="000000"/>
                        </a:solidFill>
                        <a:effectLst/>
                        <a:latin typeface="宋体" panose="02010600030101010101" pitchFamily="2" charset="-122"/>
                        <a:ea typeface="宋体" panose="02010600030101010101" pitchFamily="2" charset="-122"/>
                      </a:endParaRPr>
                    </a:p>
                  </a:txBody>
                  <a:tcPr marL="5945" marR="5945" marT="5945" marB="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85087098"/>
                  </a:ext>
                </a:extLst>
              </a:tr>
              <a:tr h="289991">
                <a:tc>
                  <a:txBody>
                    <a:bodyPr/>
                    <a:lstStyle/>
                    <a:p>
                      <a:pPr algn="l" fontAlgn="ctr"/>
                      <a:r>
                        <a:rPr lang="en-US" sz="1200" b="1" u="none" strike="noStrike">
                          <a:effectLst/>
                        </a:rPr>
                        <a:t>DD-1: B~3T</a:t>
                      </a:r>
                      <a:endParaRPr lang="en-US" sz="1200" b="1" i="0" u="none" strike="noStrike">
                        <a:solidFill>
                          <a:srgbClr val="000000"/>
                        </a:solidFill>
                        <a:effectLst/>
                        <a:latin typeface="宋体" panose="02010600030101010101" pitchFamily="2" charset="-122"/>
                        <a:ea typeface="宋体" panose="02010600030101010101" pitchFamily="2" charset="-122"/>
                      </a:endParaRPr>
                    </a:p>
                  </a:txBody>
                  <a:tcPr marL="5945" marR="5945" marT="5945" marB="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83212308"/>
                  </a:ext>
                </a:extLst>
              </a:tr>
              <a:tr h="289991">
                <a:tc>
                  <a:txBody>
                    <a:bodyPr/>
                    <a:lstStyle/>
                    <a:p>
                      <a:pPr algn="l" fontAlgn="ctr"/>
                      <a:r>
                        <a:rPr lang="en-US" sz="1200" b="1" u="none" strike="noStrike">
                          <a:effectLst/>
                        </a:rPr>
                        <a:t>DD-1: B~6T</a:t>
                      </a:r>
                      <a:endParaRPr lang="en-US" sz="1200" b="1" i="0" u="none" strike="noStrike">
                        <a:solidFill>
                          <a:srgbClr val="000000"/>
                        </a:solidFill>
                        <a:effectLst/>
                        <a:latin typeface="宋体" panose="02010600030101010101" pitchFamily="2" charset="-122"/>
                        <a:ea typeface="宋体" panose="02010600030101010101" pitchFamily="2" charset="-122"/>
                      </a:endParaRPr>
                    </a:p>
                  </a:txBody>
                  <a:tcPr marL="5945" marR="5945" marT="5945" marB="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74595482"/>
                  </a:ext>
                </a:extLst>
              </a:tr>
              <a:tr h="289991">
                <a:tc>
                  <a:txBody>
                    <a:bodyPr/>
                    <a:lstStyle/>
                    <a:p>
                      <a:pPr algn="l" fontAlgn="ctr"/>
                      <a:r>
                        <a:rPr lang="en-US" sz="1200" b="1" u="none" strike="noStrike">
                          <a:effectLst/>
                        </a:rPr>
                        <a:t>Post-DD Assembly</a:t>
                      </a:r>
                      <a:endParaRPr lang="en-US" sz="1200" b="1" i="0" u="none" strike="noStrike">
                        <a:solidFill>
                          <a:srgbClr val="000000"/>
                        </a:solidFill>
                        <a:effectLst/>
                        <a:latin typeface="宋体" panose="02010600030101010101" pitchFamily="2" charset="-122"/>
                        <a:ea typeface="宋体" panose="02010600030101010101" pitchFamily="2" charset="-122"/>
                      </a:endParaRPr>
                    </a:p>
                  </a:txBody>
                  <a:tcPr marL="5945" marR="5945" marT="5945" marB="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63688021"/>
                  </a:ext>
                </a:extLst>
              </a:tr>
              <a:tr h="289991">
                <a:tc>
                  <a:txBody>
                    <a:bodyPr/>
                    <a:lstStyle/>
                    <a:p>
                      <a:pPr algn="l" fontAlgn="ctr"/>
                      <a:r>
                        <a:rPr lang="en-US" sz="1200" b="1" u="none" strike="noStrike">
                          <a:effectLst/>
                        </a:rPr>
                        <a:t>Integrated Commission 2</a:t>
                      </a:r>
                      <a:endParaRPr lang="en-US" sz="1200" b="1" i="0" u="none" strike="noStrike">
                        <a:solidFill>
                          <a:srgbClr val="000000"/>
                        </a:solidFill>
                        <a:effectLst/>
                        <a:latin typeface="宋体" panose="02010600030101010101" pitchFamily="2" charset="-122"/>
                        <a:ea typeface="宋体" panose="02010600030101010101" pitchFamily="2" charset="-122"/>
                      </a:endParaRPr>
                    </a:p>
                  </a:txBody>
                  <a:tcPr marL="5945" marR="5945" marT="5945" marB="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99087513"/>
                  </a:ext>
                </a:extLst>
              </a:tr>
              <a:tr h="289991">
                <a:tc>
                  <a:txBody>
                    <a:bodyPr/>
                    <a:lstStyle/>
                    <a:p>
                      <a:pPr algn="l" fontAlgn="ctr"/>
                      <a:r>
                        <a:rPr lang="en-US" sz="1200" b="1" u="none" strike="noStrike">
                          <a:effectLst/>
                        </a:rPr>
                        <a:t>DT-1: Trace T</a:t>
                      </a:r>
                      <a:endParaRPr lang="en-US" sz="1200" b="1" i="0" u="none" strike="noStrike">
                        <a:solidFill>
                          <a:srgbClr val="000000"/>
                        </a:solidFill>
                        <a:effectLst/>
                        <a:latin typeface="宋体" panose="02010600030101010101" pitchFamily="2" charset="-122"/>
                        <a:ea typeface="宋体" panose="02010600030101010101" pitchFamily="2" charset="-122"/>
                      </a:endParaRPr>
                    </a:p>
                  </a:txBody>
                  <a:tcPr marL="5945" marR="5945" marT="5945" marB="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96211756"/>
                  </a:ext>
                </a:extLst>
              </a:tr>
              <a:tr h="289991">
                <a:tc>
                  <a:txBody>
                    <a:bodyPr/>
                    <a:lstStyle/>
                    <a:p>
                      <a:pPr algn="l" fontAlgn="ctr"/>
                      <a:r>
                        <a:rPr lang="en-US" sz="1200" b="1" u="none" strike="noStrike">
                          <a:effectLst/>
                        </a:rPr>
                        <a:t>DT-1: DT short,Q~1,20-50MW for ~10s</a:t>
                      </a:r>
                      <a:endParaRPr lang="en-US" sz="1200" b="1" i="0" u="none" strike="noStrike">
                        <a:solidFill>
                          <a:srgbClr val="000000"/>
                        </a:solidFill>
                        <a:effectLst/>
                        <a:latin typeface="宋体" panose="02010600030101010101" pitchFamily="2" charset="-122"/>
                        <a:ea typeface="宋体" panose="02010600030101010101" pitchFamily="2" charset="-122"/>
                      </a:endParaRPr>
                    </a:p>
                  </a:txBody>
                  <a:tcPr marL="5945" marR="5945" marT="5945" marB="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91995425"/>
                  </a:ext>
                </a:extLst>
              </a:tr>
              <a:tr h="449147">
                <a:tc>
                  <a:txBody>
                    <a:bodyPr/>
                    <a:lstStyle/>
                    <a:p>
                      <a:pPr algn="l" fontAlgn="ctr"/>
                      <a:r>
                        <a:rPr lang="en-US" sz="1200" b="1" u="none" strike="noStrike">
                          <a:effectLst/>
                        </a:rPr>
                        <a:t>DT-1：DT short,Q~5,120-200MW for ~10s</a:t>
                      </a:r>
                      <a:endParaRPr lang="en-US" sz="1200" b="1" i="0" u="none" strike="noStrike">
                        <a:solidFill>
                          <a:srgbClr val="000000"/>
                        </a:solidFill>
                        <a:effectLst/>
                        <a:latin typeface="宋体" panose="02010600030101010101" pitchFamily="2" charset="-122"/>
                        <a:ea typeface="宋体" panose="02010600030101010101" pitchFamily="2" charset="-122"/>
                      </a:endParaRPr>
                    </a:p>
                  </a:txBody>
                  <a:tcPr marL="5945" marR="5945" marT="5945" marB="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77937007"/>
                  </a:ext>
                </a:extLst>
              </a:tr>
              <a:tr h="449147">
                <a:tc>
                  <a:txBody>
                    <a:bodyPr/>
                    <a:lstStyle/>
                    <a:p>
                      <a:pPr algn="l" fontAlgn="ctr"/>
                      <a:r>
                        <a:rPr lang="en-US" sz="1200" b="1" u="none" strike="noStrike">
                          <a:solidFill>
                            <a:srgbClr val="0070C0"/>
                          </a:solidFill>
                          <a:effectLst/>
                        </a:rPr>
                        <a:t>DT-1: DT long,Q~1,20-50MW for ~1000s</a:t>
                      </a:r>
                      <a:endParaRPr lang="en-US" sz="1200" b="1" i="0" u="none" strike="noStrike">
                        <a:solidFill>
                          <a:srgbClr val="0070C0"/>
                        </a:solidFill>
                        <a:effectLst/>
                        <a:latin typeface="宋体" panose="02010600030101010101" pitchFamily="2" charset="-122"/>
                        <a:ea typeface="宋体" panose="02010600030101010101" pitchFamily="2" charset="-122"/>
                      </a:endParaRPr>
                    </a:p>
                  </a:txBody>
                  <a:tcPr marL="5945" marR="5945" marT="5945" marB="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52345750"/>
                  </a:ext>
                </a:extLst>
              </a:tr>
              <a:tr h="289991">
                <a:tc>
                  <a:txBody>
                    <a:bodyPr/>
                    <a:lstStyle/>
                    <a:p>
                      <a:pPr algn="l" fontAlgn="ctr"/>
                      <a:r>
                        <a:rPr lang="en-US" sz="1200" b="1" u="none" strike="noStrike">
                          <a:effectLst/>
                        </a:rPr>
                        <a:t>Remote Maintenance</a:t>
                      </a:r>
                      <a:endParaRPr lang="en-US" sz="1200" b="1" i="0" u="none" strike="noStrike">
                        <a:solidFill>
                          <a:srgbClr val="000000"/>
                        </a:solidFill>
                        <a:effectLst/>
                        <a:latin typeface="宋体" panose="02010600030101010101" pitchFamily="2" charset="-122"/>
                        <a:ea typeface="宋体" panose="02010600030101010101" pitchFamily="2" charset="-122"/>
                      </a:endParaRPr>
                    </a:p>
                  </a:txBody>
                  <a:tcPr marL="5945" marR="5945" marT="5945" marB="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6261942"/>
                  </a:ext>
                </a:extLst>
              </a:tr>
              <a:tr h="289991">
                <a:tc>
                  <a:txBody>
                    <a:bodyPr/>
                    <a:lstStyle/>
                    <a:p>
                      <a:pPr algn="l" fontAlgn="ctr"/>
                      <a:r>
                        <a:rPr lang="en-US" sz="1200" b="1" u="none" strike="noStrike">
                          <a:solidFill>
                            <a:srgbClr val="0070C0"/>
                          </a:solidFill>
                          <a:effectLst/>
                        </a:rPr>
                        <a:t>DT-2：Q~0.3,10MW for ~1h</a:t>
                      </a:r>
                      <a:endParaRPr lang="en-US" sz="1200" b="1" i="0" u="none" strike="noStrike">
                        <a:solidFill>
                          <a:srgbClr val="0070C0"/>
                        </a:solidFill>
                        <a:effectLst/>
                        <a:latin typeface="宋体" panose="02010600030101010101" pitchFamily="2" charset="-122"/>
                        <a:ea typeface="宋体" panose="02010600030101010101" pitchFamily="2" charset="-122"/>
                      </a:endParaRPr>
                    </a:p>
                  </a:txBody>
                  <a:tcPr marL="5945" marR="5945" marT="5945" marB="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001175292"/>
                  </a:ext>
                </a:extLst>
              </a:tr>
              <a:tr h="289991">
                <a:tc>
                  <a:txBody>
                    <a:bodyPr/>
                    <a:lstStyle/>
                    <a:p>
                      <a:pPr algn="l" fontAlgn="ctr"/>
                      <a:r>
                        <a:rPr lang="en-US" sz="1200" b="1" u="none" strike="noStrike">
                          <a:effectLst/>
                        </a:rPr>
                        <a:t>DT-2：Q~10,400MW for &lt;5s</a:t>
                      </a:r>
                      <a:endParaRPr lang="en-US" sz="1200" b="1" i="0" u="none" strike="noStrike">
                        <a:solidFill>
                          <a:srgbClr val="000000"/>
                        </a:solidFill>
                        <a:effectLst/>
                        <a:latin typeface="宋体" panose="02010600030101010101" pitchFamily="2" charset="-122"/>
                        <a:ea typeface="宋体" panose="02010600030101010101" pitchFamily="2" charset="-122"/>
                      </a:endParaRPr>
                    </a:p>
                  </a:txBody>
                  <a:tcPr marL="5945" marR="5945" marT="594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l" fontAlgn="ctr"/>
                      <a:r>
                        <a:rPr lang="zh-CN" altLang="en-US" sz="1200" b="1" u="none" strike="noStrike">
                          <a:effectLst/>
                        </a:rPr>
                        <a:t>　</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5945" marR="5945" marT="5945"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4037608631"/>
                  </a:ext>
                </a:extLst>
              </a:tr>
            </a:tbl>
          </a:graphicData>
        </a:graphic>
      </p:graphicFrame>
      <p:pic>
        <p:nvPicPr>
          <p:cNvPr id="7" name="图片 6">
            <a:extLst>
              <a:ext uri="{FF2B5EF4-FFF2-40B4-BE49-F238E27FC236}">
                <a16:creationId xmlns:a16="http://schemas.microsoft.com/office/drawing/2014/main" id="{0DBF11BB-0040-A5C5-9CDC-8CB0D73CEAAB}"/>
              </a:ext>
            </a:extLst>
          </p:cNvPr>
          <p:cNvPicPr>
            <a:picLocks noChangeAspect="1"/>
          </p:cNvPicPr>
          <p:nvPr/>
        </p:nvPicPr>
        <p:blipFill>
          <a:blip r:embed="rId2"/>
          <a:stretch>
            <a:fillRect/>
          </a:stretch>
        </p:blipFill>
        <p:spPr>
          <a:xfrm>
            <a:off x="38100" y="880377"/>
            <a:ext cx="12153900" cy="1372629"/>
          </a:xfrm>
          <a:prstGeom prst="rect">
            <a:avLst/>
          </a:prstGeom>
        </p:spPr>
      </p:pic>
      <p:sp>
        <p:nvSpPr>
          <p:cNvPr id="8" name="星形: 五角 7">
            <a:extLst>
              <a:ext uri="{FF2B5EF4-FFF2-40B4-BE49-F238E27FC236}">
                <a16:creationId xmlns:a16="http://schemas.microsoft.com/office/drawing/2014/main" id="{178B1907-05E2-779E-C097-D81DDEBFD2CD}"/>
              </a:ext>
            </a:extLst>
          </p:cNvPr>
          <p:cNvSpPr/>
          <p:nvPr/>
        </p:nvSpPr>
        <p:spPr>
          <a:xfrm>
            <a:off x="3959257" y="2846733"/>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57E0A8E0-6727-7CD0-B711-05FAB36EAD24}"/>
              </a:ext>
            </a:extLst>
          </p:cNvPr>
          <p:cNvSpPr txBox="1"/>
          <p:nvPr/>
        </p:nvSpPr>
        <p:spPr>
          <a:xfrm>
            <a:off x="4175257" y="2826901"/>
            <a:ext cx="1109599" cy="276999"/>
          </a:xfrm>
          <a:prstGeom prst="rect">
            <a:avLst/>
          </a:prstGeom>
          <a:noFill/>
        </p:spPr>
        <p:txBody>
          <a:bodyPr wrap="none" rtlCol="0">
            <a:spAutoFit/>
          </a:bodyPr>
          <a:lstStyle/>
          <a:p>
            <a:r>
              <a:rPr lang="en-US" altLang="zh-CN" sz="1200" b="1">
                <a:solidFill>
                  <a:srgbClr val="FF0000"/>
                </a:solidFill>
              </a:rPr>
              <a:t>Int. Comm. 1</a:t>
            </a:r>
            <a:endParaRPr lang="zh-CN" altLang="en-US" sz="1200" b="1">
              <a:solidFill>
                <a:srgbClr val="FF0000"/>
              </a:solidFill>
            </a:endParaRPr>
          </a:p>
        </p:txBody>
      </p:sp>
      <p:sp>
        <p:nvSpPr>
          <p:cNvPr id="10" name="星形: 五角 9">
            <a:extLst>
              <a:ext uri="{FF2B5EF4-FFF2-40B4-BE49-F238E27FC236}">
                <a16:creationId xmlns:a16="http://schemas.microsoft.com/office/drawing/2014/main" id="{985C6673-6F6A-E008-8E95-B93C6361F0E8}"/>
              </a:ext>
            </a:extLst>
          </p:cNvPr>
          <p:cNvSpPr/>
          <p:nvPr/>
        </p:nvSpPr>
        <p:spPr>
          <a:xfrm>
            <a:off x="4529655" y="3150471"/>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742E26BC-4650-4AF8-624D-FE4D30484AF9}"/>
              </a:ext>
            </a:extLst>
          </p:cNvPr>
          <p:cNvSpPr txBox="1"/>
          <p:nvPr/>
        </p:nvSpPr>
        <p:spPr>
          <a:xfrm>
            <a:off x="4722498" y="3119971"/>
            <a:ext cx="1438022" cy="276999"/>
          </a:xfrm>
          <a:prstGeom prst="rect">
            <a:avLst/>
          </a:prstGeom>
          <a:noFill/>
        </p:spPr>
        <p:txBody>
          <a:bodyPr wrap="none" rtlCol="0">
            <a:spAutoFit/>
          </a:bodyPr>
          <a:lstStyle/>
          <a:p>
            <a:r>
              <a:rPr lang="en-US" altLang="zh-CN" sz="1200" b="1">
                <a:solidFill>
                  <a:srgbClr val="FF0000"/>
                </a:solidFill>
              </a:rPr>
              <a:t>EM/S/MHD-Test 1</a:t>
            </a:r>
            <a:endParaRPr lang="zh-CN" altLang="en-US" sz="1200" b="1">
              <a:solidFill>
                <a:srgbClr val="FF0000"/>
              </a:solidFill>
            </a:endParaRPr>
          </a:p>
        </p:txBody>
      </p:sp>
      <p:sp>
        <p:nvSpPr>
          <p:cNvPr id="12" name="星形: 五角 11">
            <a:extLst>
              <a:ext uri="{FF2B5EF4-FFF2-40B4-BE49-F238E27FC236}">
                <a16:creationId xmlns:a16="http://schemas.microsoft.com/office/drawing/2014/main" id="{FBC17ED9-A4E5-4086-2D20-F70682954E0B}"/>
              </a:ext>
            </a:extLst>
          </p:cNvPr>
          <p:cNvSpPr/>
          <p:nvPr/>
        </p:nvSpPr>
        <p:spPr>
          <a:xfrm>
            <a:off x="5379639" y="3454925"/>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BD6DE271-5E3B-0376-EBD6-3F39B70CC1B4}"/>
              </a:ext>
            </a:extLst>
          </p:cNvPr>
          <p:cNvSpPr txBox="1"/>
          <p:nvPr/>
        </p:nvSpPr>
        <p:spPr>
          <a:xfrm>
            <a:off x="5533354" y="3424425"/>
            <a:ext cx="1438022" cy="276999"/>
          </a:xfrm>
          <a:prstGeom prst="rect">
            <a:avLst/>
          </a:prstGeom>
          <a:noFill/>
        </p:spPr>
        <p:txBody>
          <a:bodyPr wrap="none" rtlCol="0">
            <a:spAutoFit/>
          </a:bodyPr>
          <a:lstStyle/>
          <a:p>
            <a:r>
              <a:rPr lang="en-US" altLang="zh-CN" sz="1200" b="1">
                <a:solidFill>
                  <a:srgbClr val="FF0000"/>
                </a:solidFill>
              </a:rPr>
              <a:t>EM/S/MHD-Test 2</a:t>
            </a:r>
            <a:endParaRPr lang="zh-CN" altLang="en-US" sz="1200" b="1">
              <a:solidFill>
                <a:srgbClr val="FF0000"/>
              </a:solidFill>
            </a:endParaRPr>
          </a:p>
        </p:txBody>
      </p:sp>
      <p:sp>
        <p:nvSpPr>
          <p:cNvPr id="14" name="星形: 五角 13">
            <a:extLst>
              <a:ext uri="{FF2B5EF4-FFF2-40B4-BE49-F238E27FC236}">
                <a16:creationId xmlns:a16="http://schemas.microsoft.com/office/drawing/2014/main" id="{805AB111-C3A8-C6B7-2394-51585D45FCBD}"/>
              </a:ext>
            </a:extLst>
          </p:cNvPr>
          <p:cNvSpPr/>
          <p:nvPr/>
        </p:nvSpPr>
        <p:spPr>
          <a:xfrm>
            <a:off x="5946762" y="3731374"/>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F373DE4F-14BA-743D-A112-315DCED0B783}"/>
              </a:ext>
            </a:extLst>
          </p:cNvPr>
          <p:cNvSpPr txBox="1"/>
          <p:nvPr/>
        </p:nvSpPr>
        <p:spPr>
          <a:xfrm>
            <a:off x="6104354" y="3701424"/>
            <a:ext cx="3391121" cy="276999"/>
          </a:xfrm>
          <a:prstGeom prst="rect">
            <a:avLst/>
          </a:prstGeom>
          <a:noFill/>
        </p:spPr>
        <p:txBody>
          <a:bodyPr wrap="none" rtlCol="0">
            <a:spAutoFit/>
          </a:bodyPr>
          <a:lstStyle/>
          <a:p>
            <a:r>
              <a:rPr lang="en-US" altLang="zh-CN" sz="1200" b="1">
                <a:solidFill>
                  <a:srgbClr val="FF0000"/>
                </a:solidFill>
              </a:rPr>
              <a:t>TBM replaced with enriched </a:t>
            </a:r>
            <a:r>
              <a:rPr lang="en-US" altLang="zh-CN" sz="1200" b="1">
                <a:solidFill>
                  <a:srgbClr val="FF0000"/>
                </a:solidFill>
                <a:latin typeface="+mn-lt"/>
              </a:rPr>
              <a:t>Li</a:t>
            </a:r>
            <a:r>
              <a:rPr lang="en-US" altLang="zh-CN" sz="1200" b="1" baseline="-25000">
                <a:solidFill>
                  <a:srgbClr val="FF0000"/>
                </a:solidFill>
                <a:latin typeface="+mn-lt"/>
              </a:rPr>
              <a:t>17</a:t>
            </a:r>
            <a:r>
              <a:rPr lang="en-US" altLang="zh-CN" sz="1200" b="1">
                <a:solidFill>
                  <a:srgbClr val="FF0000"/>
                </a:solidFill>
                <a:latin typeface="+mn-lt"/>
              </a:rPr>
              <a:t>Pb</a:t>
            </a:r>
            <a:r>
              <a:rPr lang="en-US" altLang="zh-CN" sz="1200" b="1" baseline="-25000">
                <a:solidFill>
                  <a:srgbClr val="FF0000"/>
                </a:solidFill>
                <a:latin typeface="+mn-lt"/>
              </a:rPr>
              <a:t>83</a:t>
            </a:r>
            <a:r>
              <a:rPr lang="en-US" altLang="zh-CN" sz="1200" b="1">
                <a:solidFill>
                  <a:srgbClr val="FF0000"/>
                </a:solidFill>
                <a:latin typeface="+mn-lt"/>
              </a:rPr>
              <a:t>/Li</a:t>
            </a:r>
            <a:r>
              <a:rPr lang="en-US" altLang="zh-CN" sz="1200" b="1" baseline="-25000">
                <a:solidFill>
                  <a:srgbClr val="FF0000"/>
                </a:solidFill>
                <a:latin typeface="+mn-lt"/>
              </a:rPr>
              <a:t>2</a:t>
            </a:r>
            <a:r>
              <a:rPr lang="en-US" altLang="zh-CN" sz="1200" b="1">
                <a:solidFill>
                  <a:srgbClr val="FF0000"/>
                </a:solidFill>
                <a:latin typeface="+mn-lt"/>
              </a:rPr>
              <a:t>TiO</a:t>
            </a:r>
            <a:r>
              <a:rPr lang="en-US" altLang="zh-CN" sz="1200" b="1" baseline="-25000">
                <a:solidFill>
                  <a:srgbClr val="FF0000"/>
                </a:solidFill>
                <a:latin typeface="+mn-lt"/>
              </a:rPr>
              <a:t>3</a:t>
            </a:r>
            <a:endParaRPr lang="zh-CN" altLang="en-US" sz="1200" b="1">
              <a:solidFill>
                <a:srgbClr val="FF0000"/>
              </a:solidFill>
            </a:endParaRPr>
          </a:p>
        </p:txBody>
      </p:sp>
      <p:sp>
        <p:nvSpPr>
          <p:cNvPr id="16" name="文本框 15">
            <a:extLst>
              <a:ext uri="{FF2B5EF4-FFF2-40B4-BE49-F238E27FC236}">
                <a16:creationId xmlns:a16="http://schemas.microsoft.com/office/drawing/2014/main" id="{62A6A223-C258-F5F7-A0E7-1728272D424C}"/>
              </a:ext>
            </a:extLst>
          </p:cNvPr>
          <p:cNvSpPr txBox="1"/>
          <p:nvPr/>
        </p:nvSpPr>
        <p:spPr>
          <a:xfrm>
            <a:off x="6460883" y="3980903"/>
            <a:ext cx="1109599" cy="276999"/>
          </a:xfrm>
          <a:prstGeom prst="rect">
            <a:avLst/>
          </a:prstGeom>
          <a:noFill/>
        </p:spPr>
        <p:txBody>
          <a:bodyPr wrap="none" rtlCol="0">
            <a:spAutoFit/>
          </a:bodyPr>
          <a:lstStyle/>
          <a:p>
            <a:r>
              <a:rPr lang="en-US" altLang="zh-CN" sz="1200" b="1">
                <a:solidFill>
                  <a:srgbClr val="FF0000"/>
                </a:solidFill>
              </a:rPr>
              <a:t>Int. Comm. 2</a:t>
            </a:r>
            <a:endParaRPr lang="zh-CN" altLang="en-US" sz="1200" b="1">
              <a:solidFill>
                <a:srgbClr val="FF0000"/>
              </a:solidFill>
            </a:endParaRPr>
          </a:p>
        </p:txBody>
      </p:sp>
      <p:sp>
        <p:nvSpPr>
          <p:cNvPr id="17" name="星形: 五角 16">
            <a:extLst>
              <a:ext uri="{FF2B5EF4-FFF2-40B4-BE49-F238E27FC236}">
                <a16:creationId xmlns:a16="http://schemas.microsoft.com/office/drawing/2014/main" id="{C037AED2-E487-3887-B42E-118601AC40AB}"/>
              </a:ext>
            </a:extLst>
          </p:cNvPr>
          <p:cNvSpPr/>
          <p:nvPr/>
        </p:nvSpPr>
        <p:spPr>
          <a:xfrm>
            <a:off x="6244883" y="4011403"/>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49BF445C-38A1-6E77-F48D-EFFD5CAFD5E9}"/>
              </a:ext>
            </a:extLst>
          </p:cNvPr>
          <p:cNvSpPr txBox="1"/>
          <p:nvPr/>
        </p:nvSpPr>
        <p:spPr>
          <a:xfrm>
            <a:off x="7800585" y="4577855"/>
            <a:ext cx="908582" cy="276999"/>
          </a:xfrm>
          <a:prstGeom prst="rect">
            <a:avLst/>
          </a:prstGeom>
          <a:noFill/>
        </p:spPr>
        <p:txBody>
          <a:bodyPr wrap="none" rtlCol="0">
            <a:spAutoFit/>
          </a:bodyPr>
          <a:lstStyle/>
          <a:p>
            <a:r>
              <a:rPr lang="en-US" altLang="zh-CN" sz="1200" b="1">
                <a:solidFill>
                  <a:srgbClr val="FF0000"/>
                </a:solidFill>
              </a:rPr>
              <a:t>N/T-Test 1</a:t>
            </a:r>
            <a:endParaRPr lang="zh-CN" altLang="en-US" sz="1200" b="1">
              <a:solidFill>
                <a:srgbClr val="FF0000"/>
              </a:solidFill>
            </a:endParaRPr>
          </a:p>
        </p:txBody>
      </p:sp>
      <p:sp>
        <p:nvSpPr>
          <p:cNvPr id="19" name="星形: 五角 18">
            <a:extLst>
              <a:ext uri="{FF2B5EF4-FFF2-40B4-BE49-F238E27FC236}">
                <a16:creationId xmlns:a16="http://schemas.microsoft.com/office/drawing/2014/main" id="{685664B7-AB8F-2DF5-8823-1EBBF1E5EC8A}"/>
              </a:ext>
            </a:extLst>
          </p:cNvPr>
          <p:cNvSpPr/>
          <p:nvPr/>
        </p:nvSpPr>
        <p:spPr>
          <a:xfrm>
            <a:off x="7669428" y="4598928"/>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20" name="星形: 五角 19">
            <a:extLst>
              <a:ext uri="{FF2B5EF4-FFF2-40B4-BE49-F238E27FC236}">
                <a16:creationId xmlns:a16="http://schemas.microsoft.com/office/drawing/2014/main" id="{2B898DCE-D2BE-DF02-772A-E9BB9FFDFF56}"/>
              </a:ext>
            </a:extLst>
          </p:cNvPr>
          <p:cNvSpPr/>
          <p:nvPr/>
        </p:nvSpPr>
        <p:spPr>
          <a:xfrm>
            <a:off x="9933432" y="5412086"/>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819CA309-40B5-51C1-2668-83EF8EC38F9B}"/>
              </a:ext>
            </a:extLst>
          </p:cNvPr>
          <p:cNvSpPr txBox="1"/>
          <p:nvPr/>
        </p:nvSpPr>
        <p:spPr>
          <a:xfrm>
            <a:off x="8944200" y="4939857"/>
            <a:ext cx="908582" cy="276999"/>
          </a:xfrm>
          <a:prstGeom prst="rect">
            <a:avLst/>
          </a:prstGeom>
          <a:noFill/>
        </p:spPr>
        <p:txBody>
          <a:bodyPr wrap="none" rtlCol="0">
            <a:spAutoFit/>
          </a:bodyPr>
          <a:lstStyle/>
          <a:p>
            <a:r>
              <a:rPr lang="en-US" altLang="zh-CN" sz="1200" b="1">
                <a:solidFill>
                  <a:srgbClr val="FF0000"/>
                </a:solidFill>
              </a:rPr>
              <a:t>N/T-Test 2</a:t>
            </a:r>
            <a:endParaRPr lang="zh-CN" altLang="en-US" sz="1200" b="1">
              <a:solidFill>
                <a:srgbClr val="FF0000"/>
              </a:solidFill>
            </a:endParaRPr>
          </a:p>
        </p:txBody>
      </p:sp>
      <p:sp>
        <p:nvSpPr>
          <p:cNvPr id="22" name="星形: 五角 21">
            <a:extLst>
              <a:ext uri="{FF2B5EF4-FFF2-40B4-BE49-F238E27FC236}">
                <a16:creationId xmlns:a16="http://schemas.microsoft.com/office/drawing/2014/main" id="{898E8F4E-EED3-5C8D-AB74-700E3107858A}"/>
              </a:ext>
            </a:extLst>
          </p:cNvPr>
          <p:cNvSpPr/>
          <p:nvPr/>
        </p:nvSpPr>
        <p:spPr>
          <a:xfrm>
            <a:off x="8794189" y="4970356"/>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7B075BB5-C0F6-B1B7-59BD-49D059A5D015}"/>
              </a:ext>
            </a:extLst>
          </p:cNvPr>
          <p:cNvSpPr txBox="1"/>
          <p:nvPr/>
        </p:nvSpPr>
        <p:spPr>
          <a:xfrm>
            <a:off x="10064589" y="5381586"/>
            <a:ext cx="1176284" cy="276999"/>
          </a:xfrm>
          <a:prstGeom prst="rect">
            <a:avLst/>
          </a:prstGeom>
          <a:noFill/>
        </p:spPr>
        <p:txBody>
          <a:bodyPr wrap="none" rtlCol="0">
            <a:spAutoFit/>
          </a:bodyPr>
          <a:lstStyle/>
          <a:p>
            <a:r>
              <a:rPr lang="en-US" altLang="zh-CN" sz="1200" b="1">
                <a:solidFill>
                  <a:srgbClr val="FF0000"/>
                </a:solidFill>
              </a:rPr>
              <a:t>TM/T/Int-Test</a:t>
            </a:r>
            <a:endParaRPr lang="zh-CN" altLang="en-US" sz="1200" b="1">
              <a:solidFill>
                <a:srgbClr val="FF0000"/>
              </a:solidFill>
            </a:endParaRPr>
          </a:p>
        </p:txBody>
      </p:sp>
      <p:sp>
        <p:nvSpPr>
          <p:cNvPr id="24" name="星形: 五角 23">
            <a:extLst>
              <a:ext uri="{FF2B5EF4-FFF2-40B4-BE49-F238E27FC236}">
                <a16:creationId xmlns:a16="http://schemas.microsoft.com/office/drawing/2014/main" id="{1A90FAAC-0B8A-2646-DAFA-29C81A2BB95A}"/>
              </a:ext>
            </a:extLst>
          </p:cNvPr>
          <p:cNvSpPr/>
          <p:nvPr/>
        </p:nvSpPr>
        <p:spPr>
          <a:xfrm>
            <a:off x="11075646" y="5770493"/>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04B7A1C1-25B5-70DC-1F51-B499650F9D24}"/>
              </a:ext>
            </a:extLst>
          </p:cNvPr>
          <p:cNvSpPr txBox="1"/>
          <p:nvPr/>
        </p:nvSpPr>
        <p:spPr>
          <a:xfrm>
            <a:off x="11210641" y="5734948"/>
            <a:ext cx="981359" cy="276999"/>
          </a:xfrm>
          <a:prstGeom prst="rect">
            <a:avLst/>
          </a:prstGeom>
          <a:noFill/>
        </p:spPr>
        <p:txBody>
          <a:bodyPr wrap="none" rtlCol="0">
            <a:spAutoFit/>
          </a:bodyPr>
          <a:lstStyle/>
          <a:p>
            <a:r>
              <a:rPr lang="en-US" altLang="zh-CN" sz="1200" b="1">
                <a:solidFill>
                  <a:srgbClr val="FF0000"/>
                </a:solidFill>
              </a:rPr>
              <a:t>TBS Maint.</a:t>
            </a:r>
            <a:endParaRPr lang="zh-CN" altLang="en-US" sz="1200" b="1">
              <a:solidFill>
                <a:srgbClr val="FF0000"/>
              </a:solidFill>
            </a:endParaRPr>
          </a:p>
        </p:txBody>
      </p:sp>
      <p:sp>
        <p:nvSpPr>
          <p:cNvPr id="26" name="星形: 五角 25">
            <a:extLst>
              <a:ext uri="{FF2B5EF4-FFF2-40B4-BE49-F238E27FC236}">
                <a16:creationId xmlns:a16="http://schemas.microsoft.com/office/drawing/2014/main" id="{206BAF1D-4164-0A05-EF35-23ADEB244E07}"/>
              </a:ext>
            </a:extLst>
          </p:cNvPr>
          <p:cNvSpPr/>
          <p:nvPr/>
        </p:nvSpPr>
        <p:spPr>
          <a:xfrm>
            <a:off x="11934276" y="6206400"/>
            <a:ext cx="216000" cy="216000"/>
          </a:xfrm>
          <a:prstGeom prst="star5">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A41EF634-F4F1-1569-0241-DEE66BFC3B54}"/>
              </a:ext>
            </a:extLst>
          </p:cNvPr>
          <p:cNvSpPr txBox="1"/>
          <p:nvPr/>
        </p:nvSpPr>
        <p:spPr>
          <a:xfrm>
            <a:off x="10686946" y="6183070"/>
            <a:ext cx="1287340" cy="276999"/>
          </a:xfrm>
          <a:prstGeom prst="rect">
            <a:avLst/>
          </a:prstGeom>
          <a:noFill/>
        </p:spPr>
        <p:txBody>
          <a:bodyPr wrap="none" rtlCol="0">
            <a:spAutoFit/>
          </a:bodyPr>
          <a:lstStyle/>
          <a:p>
            <a:r>
              <a:rPr lang="en-US" altLang="zh-CN" sz="1200" b="1">
                <a:solidFill>
                  <a:srgbClr val="FF0000"/>
                </a:solidFill>
              </a:rPr>
              <a:t>Additional Test</a:t>
            </a:r>
            <a:endParaRPr lang="zh-CN" altLang="en-US" sz="1200" b="1">
              <a:solidFill>
                <a:srgbClr val="FF0000"/>
              </a:solidFill>
            </a:endParaRPr>
          </a:p>
        </p:txBody>
      </p:sp>
      <p:sp>
        <p:nvSpPr>
          <p:cNvPr id="28" name="文本框 27">
            <a:extLst>
              <a:ext uri="{FF2B5EF4-FFF2-40B4-BE49-F238E27FC236}">
                <a16:creationId xmlns:a16="http://schemas.microsoft.com/office/drawing/2014/main" id="{DC4D3C7B-2AB8-04B7-508B-B96433FCE698}"/>
              </a:ext>
            </a:extLst>
          </p:cNvPr>
          <p:cNvSpPr txBox="1"/>
          <p:nvPr/>
        </p:nvSpPr>
        <p:spPr>
          <a:xfrm>
            <a:off x="3474639" y="5077995"/>
            <a:ext cx="3274871" cy="1384995"/>
          </a:xfrm>
          <a:prstGeom prst="rect">
            <a:avLst/>
          </a:prstGeom>
          <a:solidFill>
            <a:srgbClr val="00B0F0"/>
          </a:solidFill>
        </p:spPr>
        <p:txBody>
          <a:bodyPr wrap="none" rtlCol="0">
            <a:spAutoFit/>
          </a:bodyPr>
          <a:lstStyle/>
          <a:p>
            <a:pPr marL="171450" indent="-171450">
              <a:buFont typeface="Arial" panose="020B0604020202020204" pitchFamily="34" charset="0"/>
              <a:buChar char="•"/>
            </a:pPr>
            <a:r>
              <a:rPr lang="en-US" altLang="zh-CN" sz="1200" b="1">
                <a:solidFill>
                  <a:schemeClr val="bg1"/>
                </a:solidFill>
              </a:rPr>
              <a:t>EM-Test: Electromagnetic Test</a:t>
            </a:r>
          </a:p>
          <a:p>
            <a:pPr marL="171450" indent="-171450">
              <a:buFont typeface="Arial" panose="020B0604020202020204" pitchFamily="34" charset="0"/>
              <a:buChar char="•"/>
            </a:pPr>
            <a:r>
              <a:rPr lang="en-US" altLang="zh-CN" sz="1200" b="1">
                <a:solidFill>
                  <a:schemeClr val="bg1"/>
                </a:solidFill>
              </a:rPr>
              <a:t>S-Test: Structural Test</a:t>
            </a:r>
          </a:p>
          <a:p>
            <a:pPr marL="171450" indent="-171450">
              <a:buFont typeface="Arial" panose="020B0604020202020204" pitchFamily="34" charset="0"/>
              <a:buChar char="•"/>
            </a:pPr>
            <a:r>
              <a:rPr lang="en-US" altLang="zh-CN" sz="1200" b="1">
                <a:solidFill>
                  <a:schemeClr val="bg1"/>
                </a:solidFill>
              </a:rPr>
              <a:t>MHD-Test: Magnetohydrodynamics Test</a:t>
            </a:r>
          </a:p>
          <a:p>
            <a:pPr marL="171450" indent="-171450">
              <a:buFont typeface="Arial" panose="020B0604020202020204" pitchFamily="34" charset="0"/>
              <a:buChar char="•"/>
            </a:pPr>
            <a:r>
              <a:rPr lang="en-US" altLang="zh-CN" sz="1200" b="1">
                <a:solidFill>
                  <a:schemeClr val="bg1"/>
                </a:solidFill>
              </a:rPr>
              <a:t>N-Test: Neutronics Test</a:t>
            </a:r>
          </a:p>
          <a:p>
            <a:pPr marL="171450" indent="-171450">
              <a:buFont typeface="Arial" panose="020B0604020202020204" pitchFamily="34" charset="0"/>
              <a:buChar char="•"/>
            </a:pPr>
            <a:r>
              <a:rPr lang="en-US" altLang="zh-CN" sz="1200" b="1">
                <a:solidFill>
                  <a:schemeClr val="bg1"/>
                </a:solidFill>
              </a:rPr>
              <a:t>T-Test:</a:t>
            </a:r>
            <a:r>
              <a:rPr lang="zh-CN" altLang="en-US" sz="1200" b="1">
                <a:solidFill>
                  <a:schemeClr val="bg1"/>
                </a:solidFill>
              </a:rPr>
              <a:t> </a:t>
            </a:r>
            <a:r>
              <a:rPr lang="en-US" altLang="zh-CN" sz="1200" b="1">
                <a:solidFill>
                  <a:schemeClr val="bg1"/>
                </a:solidFill>
              </a:rPr>
              <a:t>Tritium-operating Test</a:t>
            </a:r>
          </a:p>
          <a:p>
            <a:pPr marL="171450" indent="-171450">
              <a:buFont typeface="Arial" panose="020B0604020202020204" pitchFamily="34" charset="0"/>
              <a:buChar char="•"/>
            </a:pPr>
            <a:r>
              <a:rPr lang="en-US" altLang="zh-CN" sz="1200" b="1">
                <a:solidFill>
                  <a:schemeClr val="bg1"/>
                </a:solidFill>
              </a:rPr>
              <a:t>TM-Test: Thermal Hydraulic/MHD Test</a:t>
            </a:r>
          </a:p>
          <a:p>
            <a:pPr marL="171450" indent="-171450">
              <a:buFont typeface="Arial" panose="020B0604020202020204" pitchFamily="34" charset="0"/>
              <a:buChar char="•"/>
            </a:pPr>
            <a:r>
              <a:rPr lang="en-US" altLang="zh-CN" sz="1200" b="1">
                <a:solidFill>
                  <a:schemeClr val="bg1"/>
                </a:solidFill>
              </a:rPr>
              <a:t>Int-Test: Integrated Test</a:t>
            </a:r>
            <a:endParaRPr lang="zh-CN" altLang="en-US" sz="1200" b="1">
              <a:solidFill>
                <a:schemeClr val="bg1"/>
              </a:solidFill>
            </a:endParaRPr>
          </a:p>
        </p:txBody>
      </p:sp>
      <p:sp>
        <p:nvSpPr>
          <p:cNvPr id="29" name="文本框 28">
            <a:extLst>
              <a:ext uri="{FF2B5EF4-FFF2-40B4-BE49-F238E27FC236}">
                <a16:creationId xmlns:a16="http://schemas.microsoft.com/office/drawing/2014/main" id="{D4D69D47-A017-D5D2-316C-598120A54836}"/>
              </a:ext>
            </a:extLst>
          </p:cNvPr>
          <p:cNvSpPr txBox="1"/>
          <p:nvPr/>
        </p:nvSpPr>
        <p:spPr>
          <a:xfrm>
            <a:off x="9629824" y="1031433"/>
            <a:ext cx="2547300" cy="276999"/>
          </a:xfrm>
          <a:prstGeom prst="rect">
            <a:avLst/>
          </a:prstGeom>
          <a:noFill/>
        </p:spPr>
        <p:txBody>
          <a:bodyPr wrap="none" rtlCol="0">
            <a:spAutoFit/>
          </a:bodyPr>
          <a:lstStyle/>
          <a:p>
            <a:r>
              <a:rPr lang="en-US" altLang="zh-CN" sz="1200" i="1">
                <a:solidFill>
                  <a:srgbClr val="0070C0"/>
                </a:solidFill>
              </a:rPr>
              <a:t>by Guosheng Xu,</a:t>
            </a:r>
            <a:r>
              <a:rPr lang="zh-CN" altLang="en-US" sz="1200" i="1">
                <a:solidFill>
                  <a:srgbClr val="0070C0"/>
                </a:solidFill>
              </a:rPr>
              <a:t> </a:t>
            </a:r>
            <a:r>
              <a:rPr lang="en-US" altLang="zh-CN" sz="1200" i="1">
                <a:solidFill>
                  <a:srgbClr val="0070C0"/>
                </a:solidFill>
              </a:rPr>
              <a:t>BEST PAC 2023</a:t>
            </a:r>
            <a:endParaRPr lang="zh-CN" altLang="en-US" sz="1200" i="1">
              <a:solidFill>
                <a:srgbClr val="0070C0"/>
              </a:solidFill>
            </a:endParaRPr>
          </a:p>
        </p:txBody>
      </p:sp>
    </p:spTree>
    <p:extLst>
      <p:ext uri="{BB962C8B-B14F-4D97-AF65-F5344CB8AC3E}">
        <p14:creationId xmlns:p14="http://schemas.microsoft.com/office/powerpoint/2010/main" val="1383832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3CEDA-4B25-AB13-9140-8967FC773EF0}"/>
              </a:ext>
            </a:extLst>
          </p:cNvPr>
          <p:cNvSpPr>
            <a:spLocks noGrp="1"/>
          </p:cNvSpPr>
          <p:nvPr>
            <p:ph type="title"/>
          </p:nvPr>
        </p:nvSpPr>
        <p:spPr/>
        <p:txBody>
          <a:bodyPr/>
          <a:lstStyle/>
          <a:p>
            <a:r>
              <a:rPr lang="en-US" altLang="zh-CN" sz="4400" dirty="0"/>
              <a:t>Test Plan of BEST TBM during DT-1 and DT-2</a:t>
            </a:r>
            <a:endParaRPr lang="zh-CN" altLang="en-US" dirty="0"/>
          </a:p>
        </p:txBody>
      </p:sp>
      <p:sp>
        <p:nvSpPr>
          <p:cNvPr id="4" name="灯片编号占位符 3">
            <a:extLst>
              <a:ext uri="{FF2B5EF4-FFF2-40B4-BE49-F238E27FC236}">
                <a16:creationId xmlns:a16="http://schemas.microsoft.com/office/drawing/2014/main" id="{7B6590E3-522E-5028-0F02-D4F1C533F614}"/>
              </a:ext>
            </a:extLst>
          </p:cNvPr>
          <p:cNvSpPr>
            <a:spLocks noGrp="1"/>
          </p:cNvSpPr>
          <p:nvPr>
            <p:ph type="sldNum" sz="quarter" idx="12"/>
          </p:nvPr>
        </p:nvSpPr>
        <p:spPr/>
        <p:txBody>
          <a:bodyPr/>
          <a:lstStyle/>
          <a:p>
            <a:pPr>
              <a:defRPr/>
            </a:pPr>
            <a:fld id="{2EE6453B-3B9F-4A11-A49C-F08C55479899}" type="slidenum">
              <a:rPr lang="zh-CN" altLang="en-US" smtClean="0"/>
              <a:pPr>
                <a:defRPr/>
              </a:pPr>
              <a:t>28</a:t>
            </a:fld>
            <a:endParaRPr lang="zh-CN" altLang="en-US"/>
          </a:p>
        </p:txBody>
      </p:sp>
      <p:sp>
        <p:nvSpPr>
          <p:cNvPr id="5" name="内容占位符 3">
            <a:extLst>
              <a:ext uri="{FF2B5EF4-FFF2-40B4-BE49-F238E27FC236}">
                <a16:creationId xmlns:a16="http://schemas.microsoft.com/office/drawing/2014/main" id="{72479298-FA4B-0676-4010-05094047441A}"/>
              </a:ext>
            </a:extLst>
          </p:cNvPr>
          <p:cNvSpPr txBox="1">
            <a:spLocks/>
          </p:cNvSpPr>
          <p:nvPr/>
        </p:nvSpPr>
        <p:spPr>
          <a:xfrm>
            <a:off x="257453" y="864067"/>
            <a:ext cx="11638625" cy="5223224"/>
          </a:xfrm>
          <a:prstGeom prst="rect">
            <a:avLst/>
          </a:prstGeom>
        </p:spPr>
        <p:txBody>
          <a:bodyPr>
            <a:normAutofit fontScale="85000" lnSpcReduction="10000"/>
          </a:bodyPr>
          <a:lstStyle>
            <a:lvl1pPr marL="228600" indent="-228600" algn="l" defTabSz="914400" rtl="0" eaLnBrk="1" latinLnBrk="0" hangingPunct="1">
              <a:lnSpc>
                <a:spcPct val="100000"/>
              </a:lnSpc>
              <a:spcBef>
                <a:spcPts val="600"/>
              </a:spcBef>
              <a:buFont typeface="Wingdings" panose="05000000000000000000" pitchFamily="2" charset="2"/>
              <a:buChar char="Ø"/>
              <a:defRPr sz="2800" b="1" kern="1200" baseline="0">
                <a:solidFill>
                  <a:srgbClr val="FF0000"/>
                </a:solidFill>
                <a:latin typeface="Calibri" panose="020F0502020204030204" pitchFamily="34"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b="1" kern="1200" baseline="0">
                <a:solidFill>
                  <a:schemeClr val="tx1"/>
                </a:solidFill>
                <a:latin typeface="Arial" panose="020B0604020202020204" pitchFamily="34" charset="0"/>
                <a:ea typeface="等线" panose="02010600030101010101" pitchFamily="2"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b="1" kern="1200" baseline="0">
                <a:solidFill>
                  <a:schemeClr val="tx1"/>
                </a:solidFill>
                <a:latin typeface="Times New Roman" panose="02020603050405020304" pitchFamily="18" charset="0"/>
                <a:ea typeface="宋体" panose="02010600030101010101" pitchFamily="2"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ltLang="zh-CN" dirty="0"/>
              <a:t>DT-1: </a:t>
            </a:r>
            <a:r>
              <a:rPr lang="en-US" altLang="zh-CN" sz="2400" dirty="0"/>
              <a:t>DT long </a:t>
            </a:r>
            <a:r>
              <a:rPr lang="en-US" altLang="zh-CN" sz="2400" dirty="0" err="1"/>
              <a:t>pluse</a:t>
            </a:r>
            <a:r>
              <a:rPr lang="en-US" altLang="zh-CN" sz="2400" dirty="0"/>
              <a:t>, Q~1, 20-50MW for ~1000s</a:t>
            </a:r>
            <a:endParaRPr lang="en-US" altLang="zh-CN" dirty="0"/>
          </a:p>
          <a:p>
            <a:pPr lvl="1" fontAlgn="auto">
              <a:spcAft>
                <a:spcPts val="0"/>
              </a:spcAft>
            </a:pPr>
            <a:r>
              <a:rPr lang="en-US" altLang="zh-CN" dirty="0"/>
              <a:t>N-yield during DT-1: </a:t>
            </a:r>
            <a:r>
              <a:rPr lang="en-US" altLang="zh-CN" b="0" dirty="0"/>
              <a:t>~1E24</a:t>
            </a:r>
          </a:p>
          <a:p>
            <a:pPr lvl="1" fontAlgn="auto">
              <a:spcAft>
                <a:spcPts val="0"/>
              </a:spcAft>
            </a:pPr>
            <a:r>
              <a:rPr lang="en-US" altLang="zh-CN" dirty="0"/>
              <a:t>Tritium production during DT-1: </a:t>
            </a:r>
            <a:r>
              <a:rPr lang="en-US" altLang="zh-CN" b="0" dirty="0"/>
              <a:t>~105mg by COOL TBM &amp; ~165mg by WCCB TBM </a:t>
            </a:r>
          </a:p>
          <a:p>
            <a:pPr lvl="1" fontAlgn="auto">
              <a:spcAft>
                <a:spcPts val="0"/>
              </a:spcAft>
            </a:pPr>
            <a:r>
              <a:rPr lang="en-US" altLang="zh-CN" dirty="0"/>
              <a:t>Testing Plan: </a:t>
            </a:r>
          </a:p>
          <a:p>
            <a:pPr lvl="2" fontAlgn="auto">
              <a:spcAft>
                <a:spcPts val="0"/>
              </a:spcAft>
            </a:pPr>
            <a:r>
              <a:rPr lang="en-US" altLang="zh-CN" dirty="0">
                <a:solidFill>
                  <a:srgbClr val="0070C0"/>
                </a:solidFill>
              </a:rPr>
              <a:t>Thermal Hydraulic Test </a:t>
            </a:r>
            <a:r>
              <a:rPr lang="en-US" altLang="zh-CN" dirty="0"/>
              <a:t>at high temp. for high-grade energy extraction</a:t>
            </a:r>
          </a:p>
          <a:p>
            <a:pPr lvl="2" fontAlgn="auto">
              <a:spcAft>
                <a:spcPts val="0"/>
              </a:spcAft>
            </a:pPr>
            <a:r>
              <a:rPr lang="en-US" altLang="zh-CN" dirty="0">
                <a:solidFill>
                  <a:srgbClr val="0070C0"/>
                </a:solidFill>
              </a:rPr>
              <a:t>MHD Test </a:t>
            </a:r>
            <a:r>
              <a:rPr lang="en-US" altLang="zh-CN" dirty="0"/>
              <a:t>at low/high temp. mode </a:t>
            </a:r>
          </a:p>
          <a:p>
            <a:pPr lvl="2" fontAlgn="auto">
              <a:spcAft>
                <a:spcPts val="0"/>
              </a:spcAft>
            </a:pPr>
            <a:r>
              <a:rPr lang="en-US" altLang="zh-CN" dirty="0">
                <a:solidFill>
                  <a:srgbClr val="0070C0"/>
                </a:solidFill>
              </a:rPr>
              <a:t>Tritium-operating Test </a:t>
            </a:r>
            <a:r>
              <a:rPr lang="en-US" altLang="zh-CN" dirty="0"/>
              <a:t>periodically for tritium extraction and accountancy</a:t>
            </a:r>
          </a:p>
          <a:p>
            <a:pPr lvl="2" fontAlgn="auto">
              <a:spcAft>
                <a:spcPts val="0"/>
              </a:spcAft>
            </a:pPr>
            <a:r>
              <a:rPr lang="en-US" altLang="zh-CN" dirty="0">
                <a:solidFill>
                  <a:srgbClr val="0070C0"/>
                </a:solidFill>
              </a:rPr>
              <a:t>Integrated Test </a:t>
            </a:r>
            <a:r>
              <a:rPr lang="en-US" altLang="zh-CN" dirty="0"/>
              <a:t>of the whole TBS including all sub-systems</a:t>
            </a:r>
          </a:p>
          <a:p>
            <a:pPr fontAlgn="auto">
              <a:spcAft>
                <a:spcPts val="0"/>
              </a:spcAft>
            </a:pPr>
            <a:r>
              <a:rPr lang="en-US" altLang="zh-CN" dirty="0"/>
              <a:t>DT-2: </a:t>
            </a:r>
            <a:r>
              <a:rPr lang="en-US" altLang="zh-CN" sz="2400" dirty="0"/>
              <a:t>DT long </a:t>
            </a:r>
            <a:r>
              <a:rPr lang="en-US" altLang="zh-CN" sz="2400" dirty="0" err="1"/>
              <a:t>pluse</a:t>
            </a:r>
            <a:r>
              <a:rPr lang="en-US" altLang="zh-CN" sz="2400" dirty="0"/>
              <a:t>, Q~0.3, 10MW for ~1h</a:t>
            </a:r>
            <a:endParaRPr lang="en-US" altLang="zh-CN" dirty="0"/>
          </a:p>
          <a:p>
            <a:pPr lvl="1" fontAlgn="auto">
              <a:spcAft>
                <a:spcPts val="0"/>
              </a:spcAft>
            </a:pPr>
            <a:r>
              <a:rPr lang="en-US" altLang="zh-CN" dirty="0"/>
              <a:t>N-yield during DT-2: </a:t>
            </a:r>
            <a:r>
              <a:rPr lang="en-US" altLang="zh-CN" b="0" dirty="0"/>
              <a:t>~2.5E25</a:t>
            </a:r>
          </a:p>
          <a:p>
            <a:pPr lvl="1" fontAlgn="auto">
              <a:spcAft>
                <a:spcPts val="0"/>
              </a:spcAft>
            </a:pPr>
            <a:r>
              <a:rPr lang="en-US" altLang="zh-CN" dirty="0"/>
              <a:t>Tritium production during DT-2: </a:t>
            </a:r>
            <a:r>
              <a:rPr lang="en-US" altLang="zh-CN" b="0" dirty="0"/>
              <a:t>~2600mg by COOL TBM &amp; ~4100mg by WCCB TBM </a:t>
            </a:r>
          </a:p>
          <a:p>
            <a:pPr lvl="1" fontAlgn="auto">
              <a:spcAft>
                <a:spcPts val="0"/>
              </a:spcAft>
            </a:pPr>
            <a:r>
              <a:rPr lang="en-US" altLang="zh-CN" dirty="0"/>
              <a:t>Testing Plan: </a:t>
            </a:r>
          </a:p>
          <a:p>
            <a:pPr lvl="2" fontAlgn="auto">
              <a:spcAft>
                <a:spcPts val="0"/>
              </a:spcAft>
            </a:pPr>
            <a:r>
              <a:rPr lang="en-US" altLang="zh-CN" dirty="0">
                <a:solidFill>
                  <a:srgbClr val="0070C0"/>
                </a:solidFill>
              </a:rPr>
              <a:t>Thermal Hydraulic Test </a:t>
            </a:r>
            <a:r>
              <a:rPr lang="en-US" altLang="zh-CN" dirty="0"/>
              <a:t>at steady state for high-grade energy extraction</a:t>
            </a:r>
          </a:p>
          <a:p>
            <a:pPr lvl="2" fontAlgn="auto">
              <a:spcAft>
                <a:spcPts val="0"/>
              </a:spcAft>
            </a:pPr>
            <a:r>
              <a:rPr lang="en-US" altLang="zh-CN" dirty="0">
                <a:solidFill>
                  <a:srgbClr val="0070C0"/>
                </a:solidFill>
              </a:rPr>
              <a:t>Tritium-operating Test </a:t>
            </a:r>
            <a:r>
              <a:rPr lang="en-US" altLang="zh-CN" dirty="0"/>
              <a:t>periodically for tritium extraction and accountancy</a:t>
            </a:r>
          </a:p>
          <a:p>
            <a:pPr lvl="2" fontAlgn="auto">
              <a:spcAft>
                <a:spcPts val="0"/>
              </a:spcAft>
            </a:pPr>
            <a:r>
              <a:rPr lang="en-US" altLang="zh-CN" dirty="0">
                <a:solidFill>
                  <a:srgbClr val="0070C0"/>
                </a:solidFill>
              </a:rPr>
              <a:t>Integrated Test </a:t>
            </a:r>
            <a:r>
              <a:rPr lang="en-US" altLang="zh-CN" dirty="0"/>
              <a:t>for an extended period of time in order to obtain initial reliability data</a:t>
            </a:r>
            <a:endParaRPr lang="zh-CN" altLang="en-US" dirty="0"/>
          </a:p>
        </p:txBody>
      </p:sp>
    </p:spTree>
    <p:extLst>
      <p:ext uri="{BB962C8B-B14F-4D97-AF65-F5344CB8AC3E}">
        <p14:creationId xmlns:p14="http://schemas.microsoft.com/office/powerpoint/2010/main" val="2517774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3BF359-0E47-570A-F85C-B78F407656C0}"/>
              </a:ext>
            </a:extLst>
          </p:cNvPr>
          <p:cNvSpPr>
            <a:spLocks noGrp="1"/>
          </p:cNvSpPr>
          <p:nvPr>
            <p:ph type="title"/>
          </p:nvPr>
        </p:nvSpPr>
        <p:spPr/>
        <p:txBody>
          <a:bodyPr/>
          <a:lstStyle/>
          <a:p>
            <a:r>
              <a:rPr lang="en-US" altLang="zh-CN"/>
              <a:t>CFETR Solid Blanket Candidates</a:t>
            </a:r>
            <a:endParaRPr lang="zh-CN" altLang="en-US"/>
          </a:p>
        </p:txBody>
      </p:sp>
      <p:sp>
        <p:nvSpPr>
          <p:cNvPr id="3" name="内容占位符 2">
            <a:extLst>
              <a:ext uri="{FF2B5EF4-FFF2-40B4-BE49-F238E27FC236}">
                <a16:creationId xmlns:a16="http://schemas.microsoft.com/office/drawing/2014/main" id="{C192B323-8E78-EF03-DEEE-A03C084D48B6}"/>
              </a:ext>
            </a:extLst>
          </p:cNvPr>
          <p:cNvSpPr>
            <a:spLocks noGrp="1"/>
          </p:cNvSpPr>
          <p:nvPr>
            <p:ph idx="1"/>
          </p:nvPr>
        </p:nvSpPr>
        <p:spPr/>
        <p:txBody>
          <a:bodyPr/>
          <a:lstStyle/>
          <a:p>
            <a:r>
              <a:rPr lang="en-US" altLang="zh-CN"/>
              <a:t>HCCB &amp; WCCB concepts in the near term</a:t>
            </a:r>
            <a:endParaRPr lang="zh-CN" altLang="en-US"/>
          </a:p>
        </p:txBody>
      </p:sp>
      <p:sp>
        <p:nvSpPr>
          <p:cNvPr id="4" name="灯片编号占位符 3">
            <a:extLst>
              <a:ext uri="{FF2B5EF4-FFF2-40B4-BE49-F238E27FC236}">
                <a16:creationId xmlns:a16="http://schemas.microsoft.com/office/drawing/2014/main" id="{D6A200D9-0EC0-EE82-4BCE-77FD35078D16}"/>
              </a:ext>
            </a:extLst>
          </p:cNvPr>
          <p:cNvSpPr>
            <a:spLocks noGrp="1"/>
          </p:cNvSpPr>
          <p:nvPr>
            <p:ph type="sldNum" sz="quarter" idx="12"/>
          </p:nvPr>
        </p:nvSpPr>
        <p:spPr/>
        <p:txBody>
          <a:bodyPr/>
          <a:lstStyle/>
          <a:p>
            <a:pPr>
              <a:defRPr/>
            </a:pPr>
            <a:fld id="{2EE6453B-3B9F-4A11-A49C-F08C55479899}" type="slidenum">
              <a:rPr lang="zh-CN" altLang="en-US" smtClean="0"/>
              <a:pPr>
                <a:defRPr/>
              </a:pPr>
              <a:t>3</a:t>
            </a:fld>
            <a:endParaRPr lang="zh-CN" altLang="en-US"/>
          </a:p>
        </p:txBody>
      </p:sp>
      <p:sp>
        <p:nvSpPr>
          <p:cNvPr id="5" name="文本框 4">
            <a:extLst>
              <a:ext uri="{FF2B5EF4-FFF2-40B4-BE49-F238E27FC236}">
                <a16:creationId xmlns:a16="http://schemas.microsoft.com/office/drawing/2014/main" id="{AF64BE9B-FFE0-B2CF-0167-5FF12909AFB1}"/>
              </a:ext>
            </a:extLst>
          </p:cNvPr>
          <p:cNvSpPr txBox="1"/>
          <p:nvPr/>
        </p:nvSpPr>
        <p:spPr>
          <a:xfrm>
            <a:off x="4276447" y="3237481"/>
            <a:ext cx="3522033" cy="43858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1200" b="1">
                <a:solidFill>
                  <a:srgbClr val="0000FF"/>
                </a:solidFill>
                <a:latin typeface="微软雅黑" panose="020B0503020204020204" pitchFamily="34" charset="-122"/>
                <a:ea typeface="微软雅黑" panose="020B0503020204020204" pitchFamily="34" charset="-122"/>
              </a:rPr>
              <a:t>CFETR configuration</a:t>
            </a:r>
          </a:p>
          <a:p>
            <a:pPr algn="ctr"/>
            <a:r>
              <a:rPr lang="zh-CN" altLang="en-US" sz="1050" b="1">
                <a:solidFill>
                  <a:srgbClr val="0000FF"/>
                </a:solidFill>
                <a:latin typeface="微软雅黑" panose="020B0503020204020204" pitchFamily="34" charset="-122"/>
                <a:ea typeface="微软雅黑" panose="020B0503020204020204" pitchFamily="34" charset="-122"/>
              </a:rPr>
              <a:t>（</a:t>
            </a:r>
            <a:r>
              <a:rPr lang="en-US" altLang="zh-CN" sz="1050" b="1">
                <a:solidFill>
                  <a:srgbClr val="0000FF"/>
                </a:solidFill>
                <a:latin typeface="微软雅黑" panose="020B0503020204020204" pitchFamily="34" charset="-122"/>
                <a:ea typeface="微软雅黑" panose="020B0503020204020204" pitchFamily="34" charset="-122"/>
              </a:rPr>
              <a:t>R=7.2m, a=2.2m, </a:t>
            </a:r>
            <a:r>
              <a:rPr lang="en-US" altLang="zh-CN" sz="1050" b="1">
                <a:solidFill>
                  <a:srgbClr val="FF0000"/>
                </a:solidFill>
                <a:latin typeface="微软雅黑" panose="020B0503020204020204" pitchFamily="34" charset="-122"/>
                <a:ea typeface="微软雅黑" panose="020B0503020204020204" pitchFamily="34" charset="-122"/>
              </a:rPr>
              <a:t>FP200/500/1000/1500MW</a:t>
            </a:r>
            <a:r>
              <a:rPr lang="zh-CN" altLang="en-US" sz="1050" b="1">
                <a:solidFill>
                  <a:srgbClr val="0000FF"/>
                </a:solidFill>
                <a:latin typeface="微软雅黑" panose="020B0503020204020204" pitchFamily="34" charset="-122"/>
                <a:ea typeface="微软雅黑" panose="020B0503020204020204" pitchFamily="34" charset="-122"/>
              </a:rPr>
              <a:t>）</a:t>
            </a:r>
          </a:p>
        </p:txBody>
      </p:sp>
      <p:pic>
        <p:nvPicPr>
          <p:cNvPr id="6" name="图片 5">
            <a:extLst>
              <a:ext uri="{FF2B5EF4-FFF2-40B4-BE49-F238E27FC236}">
                <a16:creationId xmlns:a16="http://schemas.microsoft.com/office/drawing/2014/main" id="{E1BB693F-A91E-449D-CE25-225B687D17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845"/>
          <a:stretch/>
        </p:blipFill>
        <p:spPr bwMode="auto">
          <a:xfrm>
            <a:off x="5174739" y="3717471"/>
            <a:ext cx="1668488" cy="2160000"/>
          </a:xfrm>
          <a:prstGeom prst="rect">
            <a:avLst/>
          </a:prstGeom>
          <a:noFill/>
          <a:ln>
            <a:noFill/>
          </a:ln>
        </p:spPr>
      </p:pic>
      <p:pic>
        <p:nvPicPr>
          <p:cNvPr id="7" name="图片 6">
            <a:extLst>
              <a:ext uri="{FF2B5EF4-FFF2-40B4-BE49-F238E27FC236}">
                <a16:creationId xmlns:a16="http://schemas.microsoft.com/office/drawing/2014/main" id="{F09BB659-0F38-B5D3-B644-6228F29663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0125" y="3686959"/>
            <a:ext cx="2145562" cy="2134446"/>
          </a:xfrm>
          <a:prstGeom prst="rect">
            <a:avLst/>
          </a:prstGeom>
        </p:spPr>
      </p:pic>
      <p:sp>
        <p:nvSpPr>
          <p:cNvPr id="8" name="文本框 7">
            <a:extLst>
              <a:ext uri="{FF2B5EF4-FFF2-40B4-BE49-F238E27FC236}">
                <a16:creationId xmlns:a16="http://schemas.microsoft.com/office/drawing/2014/main" id="{7293689A-8199-303E-67F5-00A51A79B661}"/>
              </a:ext>
            </a:extLst>
          </p:cNvPr>
          <p:cNvSpPr txBox="1"/>
          <p:nvPr/>
        </p:nvSpPr>
        <p:spPr>
          <a:xfrm>
            <a:off x="4623436" y="5825337"/>
            <a:ext cx="2858815" cy="6001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1200" b="1">
                <a:solidFill>
                  <a:srgbClr val="0000FF"/>
                </a:solidFill>
                <a:latin typeface="Arial" panose="020B0604020202020204" pitchFamily="34" charset="0"/>
                <a:ea typeface="微软雅黑" panose="020B0503020204020204" pitchFamily="34" charset="-122"/>
                <a:cs typeface="Arial" panose="020B0604020202020204" pitchFamily="34" charset="0"/>
              </a:rPr>
              <a:t>Same blanket sector configuration</a:t>
            </a:r>
          </a:p>
          <a:p>
            <a:pPr algn="ctr"/>
            <a:r>
              <a:rPr lang="zh-CN" altLang="en-US" sz="1050" b="1">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en-US" altLang="zh-CN" sz="1050" b="1">
                <a:solidFill>
                  <a:srgbClr val="FF0000"/>
                </a:solidFill>
                <a:latin typeface="Arial" panose="020B0604020202020204" pitchFamily="34" charset="0"/>
                <a:ea typeface="微软雅黑" panose="020B0503020204020204" pitchFamily="34" charset="-122"/>
                <a:cs typeface="Arial" panose="020B0604020202020204" pitchFamily="34" charset="0"/>
              </a:rPr>
              <a:t>16</a:t>
            </a:r>
            <a:r>
              <a:rPr lang="zh-CN" altLang="en-US" sz="1050" b="1">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1050" b="1">
                <a:solidFill>
                  <a:srgbClr val="FF0000"/>
                </a:solidFill>
                <a:latin typeface="Arial" panose="020B0604020202020204" pitchFamily="34" charset="0"/>
                <a:ea typeface="微软雅黑" panose="020B0503020204020204" pitchFamily="34" charset="-122"/>
                <a:cs typeface="Arial" panose="020B0604020202020204" pitchFamily="34" charset="0"/>
              </a:rPr>
              <a:t>sectors, each including 3×5 outboard and 2×6 inboard blankets</a:t>
            </a:r>
            <a:r>
              <a:rPr lang="zh-CN" altLang="en-US" sz="1050" b="1">
                <a:solidFill>
                  <a:srgbClr val="FF0000"/>
                </a:solidFill>
                <a:latin typeface="Arial" panose="020B0604020202020204" pitchFamily="34" charset="0"/>
                <a:ea typeface="微软雅黑" panose="020B0503020204020204" pitchFamily="34" charset="-122"/>
                <a:cs typeface="Arial" panose="020B0604020202020204" pitchFamily="34" charset="0"/>
              </a:rPr>
              <a:t>）</a:t>
            </a:r>
          </a:p>
        </p:txBody>
      </p:sp>
      <p:sp>
        <p:nvSpPr>
          <p:cNvPr id="9" name="文本框 8">
            <a:extLst>
              <a:ext uri="{FF2B5EF4-FFF2-40B4-BE49-F238E27FC236}">
                <a16:creationId xmlns:a16="http://schemas.microsoft.com/office/drawing/2014/main" id="{D5349831-8F75-A921-9065-96826E4ADD2D}"/>
              </a:ext>
            </a:extLst>
          </p:cNvPr>
          <p:cNvSpPr txBox="1"/>
          <p:nvPr/>
        </p:nvSpPr>
        <p:spPr>
          <a:xfrm>
            <a:off x="8078313" y="5896105"/>
            <a:ext cx="3431875"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1200" b="1">
                <a:solidFill>
                  <a:srgbClr val="0000FF"/>
                </a:solidFill>
                <a:latin typeface="Arial" panose="020B0604020202020204" pitchFamily="34" charset="0"/>
                <a:ea typeface="微软雅黑" panose="020B0503020204020204" pitchFamily="34" charset="-122"/>
                <a:cs typeface="Arial" panose="020B0604020202020204" pitchFamily="34" charset="0"/>
              </a:rPr>
              <a:t>Typical </a:t>
            </a:r>
            <a:r>
              <a:rPr lang="en-US" altLang="zh-CN" sz="1200" b="1">
                <a:solidFill>
                  <a:srgbClr val="FF0000"/>
                </a:solidFill>
                <a:latin typeface="Arial" panose="020B0604020202020204" pitchFamily="34" charset="0"/>
                <a:ea typeface="微软雅黑" panose="020B0503020204020204" pitchFamily="34" charset="-122"/>
                <a:cs typeface="Arial" panose="020B0604020202020204" pitchFamily="34" charset="0"/>
              </a:rPr>
              <a:t>W</a:t>
            </a:r>
            <a:r>
              <a:rPr lang="en-US" altLang="zh-CN" sz="1200" b="1">
                <a:solidFill>
                  <a:srgbClr val="0000FF"/>
                </a:solidFill>
                <a:latin typeface="Arial" panose="020B0604020202020204" pitchFamily="34" charset="0"/>
                <a:ea typeface="微软雅黑" panose="020B0503020204020204" pitchFamily="34" charset="-122"/>
                <a:cs typeface="Arial" panose="020B0604020202020204" pitchFamily="34" charset="0"/>
              </a:rPr>
              <a:t>ater </a:t>
            </a:r>
            <a:r>
              <a:rPr lang="en-US" altLang="zh-CN" sz="1200" b="1">
                <a:solidFill>
                  <a:srgbClr val="FF0000"/>
                </a:solidFill>
                <a:latin typeface="Arial" panose="020B0604020202020204" pitchFamily="34" charset="0"/>
                <a:ea typeface="微软雅黑" panose="020B0503020204020204" pitchFamily="34" charset="-122"/>
                <a:cs typeface="Arial" panose="020B0604020202020204" pitchFamily="34" charset="0"/>
              </a:rPr>
              <a:t>C</a:t>
            </a:r>
            <a:r>
              <a:rPr lang="en-US" altLang="zh-CN" sz="1200" b="1">
                <a:solidFill>
                  <a:srgbClr val="0000FF"/>
                </a:solidFill>
                <a:latin typeface="Arial" panose="020B0604020202020204" pitchFamily="34" charset="0"/>
                <a:ea typeface="微软雅黑" panose="020B0503020204020204" pitchFamily="34" charset="-122"/>
                <a:cs typeface="Arial" panose="020B0604020202020204" pitchFamily="34" charset="0"/>
              </a:rPr>
              <a:t>ooled </a:t>
            </a:r>
            <a:r>
              <a:rPr lang="en-US" altLang="zh-CN" sz="1200" b="1">
                <a:solidFill>
                  <a:srgbClr val="FF0000"/>
                </a:solidFill>
                <a:latin typeface="Arial" panose="020B0604020202020204" pitchFamily="34" charset="0"/>
                <a:ea typeface="微软雅黑" panose="020B0503020204020204" pitchFamily="34" charset="-122"/>
                <a:cs typeface="Arial" panose="020B0604020202020204" pitchFamily="34" charset="0"/>
              </a:rPr>
              <a:t>C</a:t>
            </a:r>
            <a:r>
              <a:rPr lang="en-US" altLang="zh-CN" sz="1200" b="1">
                <a:solidFill>
                  <a:srgbClr val="0000FF"/>
                </a:solidFill>
                <a:latin typeface="Arial" panose="020B0604020202020204" pitchFamily="34" charset="0"/>
                <a:ea typeface="微软雅黑" panose="020B0503020204020204" pitchFamily="34" charset="-122"/>
                <a:cs typeface="Arial" panose="020B0604020202020204" pitchFamily="34" charset="0"/>
              </a:rPr>
              <a:t>eramic </a:t>
            </a:r>
            <a:r>
              <a:rPr lang="en-US" altLang="zh-CN" sz="1200" b="1">
                <a:solidFill>
                  <a:srgbClr val="FF0000"/>
                </a:solidFill>
                <a:latin typeface="Arial" panose="020B0604020202020204" pitchFamily="34" charset="0"/>
                <a:ea typeface="微软雅黑" panose="020B0503020204020204" pitchFamily="34" charset="-122"/>
                <a:cs typeface="Arial" panose="020B0604020202020204" pitchFamily="34" charset="0"/>
              </a:rPr>
              <a:t>B</a:t>
            </a:r>
            <a:r>
              <a:rPr lang="en-US" altLang="zh-CN" sz="1200" b="1">
                <a:solidFill>
                  <a:srgbClr val="0000FF"/>
                </a:solidFill>
                <a:latin typeface="Arial" panose="020B0604020202020204" pitchFamily="34" charset="0"/>
                <a:ea typeface="微软雅黑" panose="020B0503020204020204" pitchFamily="34" charset="-122"/>
                <a:cs typeface="Arial" panose="020B0604020202020204" pitchFamily="34" charset="0"/>
              </a:rPr>
              <a:t>reeder (</a:t>
            </a:r>
            <a:r>
              <a:rPr lang="en-US" altLang="zh-CN" sz="1200" b="1">
                <a:solidFill>
                  <a:srgbClr val="FF0000"/>
                </a:solidFill>
                <a:latin typeface="Arial" panose="020B0604020202020204" pitchFamily="34" charset="0"/>
                <a:ea typeface="微软雅黑" panose="020B0503020204020204" pitchFamily="34" charset="-122"/>
                <a:cs typeface="Arial" panose="020B0604020202020204" pitchFamily="34" charset="0"/>
              </a:rPr>
              <a:t>WCCB</a:t>
            </a:r>
            <a:r>
              <a:rPr lang="en-US" altLang="zh-CN" sz="1200" b="1">
                <a:solidFill>
                  <a:srgbClr val="0000FF"/>
                </a:solidFill>
                <a:latin typeface="Arial" panose="020B0604020202020204" pitchFamily="34" charset="0"/>
                <a:ea typeface="微软雅黑" panose="020B0503020204020204" pitchFamily="34" charset="-122"/>
                <a:cs typeface="Arial" panose="020B0604020202020204" pitchFamily="34" charset="0"/>
              </a:rPr>
              <a:t>) Blanket module 3#</a:t>
            </a:r>
            <a:endParaRPr lang="zh-CN" altLang="en-US" sz="1200" b="1">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右箭头 11">
            <a:extLst>
              <a:ext uri="{FF2B5EF4-FFF2-40B4-BE49-F238E27FC236}">
                <a16:creationId xmlns:a16="http://schemas.microsoft.com/office/drawing/2014/main" id="{96BF9273-8CB8-5F8F-F7EA-000C4B0912A3}"/>
              </a:ext>
            </a:extLst>
          </p:cNvPr>
          <p:cNvSpPr/>
          <p:nvPr/>
        </p:nvSpPr>
        <p:spPr>
          <a:xfrm>
            <a:off x="6743480" y="4754182"/>
            <a:ext cx="396943" cy="368840"/>
          </a:xfrm>
          <a:prstGeom prst="rightArrow">
            <a:avLst/>
          </a:prstGeom>
          <a:solidFill>
            <a:srgbClr val="0000FF"/>
          </a:solidFill>
        </p:spPr>
        <p:txBody>
          <a:bodyPr wrap="square" rtlCol="0" anchor="ctr">
            <a:spAutoFit/>
          </a:bodyPr>
          <a:lstStyle/>
          <a:p>
            <a:pPr algn="ctr"/>
            <a:endParaRPr lang="zh-CN" altLang="en-US" sz="2800" b="1"/>
          </a:p>
        </p:txBody>
      </p:sp>
      <p:sp>
        <p:nvSpPr>
          <p:cNvPr id="11" name="文本框 10">
            <a:extLst>
              <a:ext uri="{FF2B5EF4-FFF2-40B4-BE49-F238E27FC236}">
                <a16:creationId xmlns:a16="http://schemas.microsoft.com/office/drawing/2014/main" id="{0B86836D-88EF-1358-911A-7AF72C08943C}"/>
              </a:ext>
            </a:extLst>
          </p:cNvPr>
          <p:cNvSpPr txBox="1"/>
          <p:nvPr/>
        </p:nvSpPr>
        <p:spPr>
          <a:xfrm>
            <a:off x="7441138" y="1294672"/>
            <a:ext cx="4507844" cy="2059538"/>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nSpc>
                <a:spcPct val="130000"/>
              </a:lnSpc>
              <a:buFont typeface="Wingdings" panose="05000000000000000000" pitchFamily="2" charset="2"/>
              <a:buChar char="u"/>
            </a:pP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WCCB BLK option by ASIPP</a:t>
            </a:r>
          </a:p>
          <a:p>
            <a:pPr marL="342900" indent="-342900">
              <a:lnSpc>
                <a:spcPct val="130000"/>
              </a:lnSpc>
              <a:buFont typeface="Arial" panose="020B0604020202020204" pitchFamily="34" charset="0"/>
              <a:buChar char="•"/>
            </a:pPr>
            <a:r>
              <a:rPr lang="en-US" altLang="zh-CN" sz="1200" b="1" dirty="0">
                <a:solidFill>
                  <a:srgbClr val="FF0000"/>
                </a:solidFill>
                <a:latin typeface="Arial" panose="020B0604020202020204" pitchFamily="34" charset="0"/>
                <a:ea typeface="微软雅黑" panose="020B0503020204020204" pitchFamily="34" charset="-122"/>
                <a:cs typeface="Arial" panose="020B0604020202020204" pitchFamily="34" charset="0"/>
              </a:rPr>
              <a:t>Coolant: </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pressurized water of </a:t>
            </a:r>
            <a:r>
              <a:rPr lang="en-US" altLang="zh-CN" sz="1600" b="1" dirty="0">
                <a:solidFill>
                  <a:schemeClr val="tx1"/>
                </a:solidFill>
                <a:latin typeface="Arial" panose="020B0604020202020204" pitchFamily="34" charset="0"/>
                <a:ea typeface="微软雅黑" panose="020B0503020204020204" pitchFamily="34" charset="-122"/>
                <a:cs typeface="Arial" panose="020B0604020202020204" pitchFamily="34" charset="0"/>
              </a:rPr>
              <a:t>15.5 MPa</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 285 ℃/325 ℃</a:t>
            </a:r>
          </a:p>
          <a:p>
            <a:pPr marL="342900" indent="-342900">
              <a:lnSpc>
                <a:spcPct val="130000"/>
              </a:lnSpc>
              <a:buFont typeface="Arial" panose="020B0604020202020204" pitchFamily="34" charset="0"/>
              <a:buChar char="•"/>
            </a:pPr>
            <a:r>
              <a:rPr lang="en-US" altLang="zh-CN" sz="1200" b="1" dirty="0">
                <a:solidFill>
                  <a:srgbClr val="0000FF"/>
                </a:solidFill>
                <a:latin typeface="Arial" panose="020B0604020202020204" pitchFamily="34" charset="0"/>
                <a:ea typeface="微软雅黑" panose="020B0503020204020204" pitchFamily="34" charset="-122"/>
                <a:cs typeface="Arial" panose="020B0604020202020204" pitchFamily="34" charset="0"/>
              </a:rPr>
              <a:t>Structure: </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RAFM/ODS steel</a:t>
            </a:r>
          </a:p>
          <a:p>
            <a:pPr marL="342900" indent="-342900">
              <a:lnSpc>
                <a:spcPct val="130000"/>
              </a:lnSpc>
              <a:buFont typeface="Arial" panose="020B0604020202020204" pitchFamily="34" charset="0"/>
              <a:buChar char="•"/>
            </a:pPr>
            <a:r>
              <a:rPr lang="en-US" altLang="zh-CN" sz="1200" b="1" dirty="0">
                <a:solidFill>
                  <a:srgbClr val="0000FF"/>
                </a:solidFill>
                <a:latin typeface="Arial" panose="020B0604020202020204" pitchFamily="34" charset="0"/>
                <a:ea typeface="微软雅黑" panose="020B0503020204020204" pitchFamily="34" charset="-122"/>
                <a:cs typeface="Arial" panose="020B0604020202020204" pitchFamily="34" charset="0"/>
              </a:rPr>
              <a:t>FW armor: </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2 mm Tungsten</a:t>
            </a:r>
          </a:p>
          <a:p>
            <a:pPr marL="342900" indent="-342900">
              <a:lnSpc>
                <a:spcPct val="130000"/>
              </a:lnSpc>
              <a:buFont typeface="Arial" panose="020B0604020202020204" pitchFamily="34" charset="0"/>
              <a:buChar char="•"/>
            </a:pPr>
            <a:r>
              <a:rPr lang="en-US" altLang="zh-CN" sz="1200" b="1" dirty="0">
                <a:solidFill>
                  <a:srgbClr val="FF0000"/>
                </a:solidFill>
                <a:latin typeface="Arial" panose="020B0604020202020204" pitchFamily="34" charset="0"/>
                <a:ea typeface="微软雅黑" panose="020B0503020204020204" pitchFamily="34" charset="-122"/>
                <a:cs typeface="Arial" panose="020B0604020202020204" pitchFamily="34" charset="0"/>
              </a:rPr>
              <a:t>Breeder/Multiplier: </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Li</a:t>
            </a:r>
            <a:r>
              <a:rPr lang="en-US" altLang="zh-CN" sz="1200" baseline="-25000" dirty="0">
                <a:solidFill>
                  <a:schemeClr val="tx1"/>
                </a:solidFill>
                <a:latin typeface="Arial" panose="020B0604020202020204" pitchFamily="34" charset="0"/>
                <a:ea typeface="微软雅黑" panose="020B0503020204020204" pitchFamily="34" charset="-122"/>
                <a:cs typeface="Arial" panose="020B0604020202020204" pitchFamily="34" charset="0"/>
              </a:rPr>
              <a:t>2</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TiO</a:t>
            </a:r>
            <a:r>
              <a:rPr lang="en-US" altLang="zh-CN" sz="1200" baseline="-25000" dirty="0">
                <a:solidFill>
                  <a:schemeClr val="tx1"/>
                </a:solidFill>
                <a:latin typeface="Arial" panose="020B0604020202020204" pitchFamily="34" charset="0"/>
                <a:ea typeface="微软雅黑" panose="020B0503020204020204" pitchFamily="34" charset="-122"/>
                <a:cs typeface="Arial" panose="020B0604020202020204" pitchFamily="34" charset="0"/>
              </a:rPr>
              <a:t>3</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a:t>
            </a:r>
            <a:r>
              <a:rPr lang="en-US" altLang="zh-CN" sz="1600" b="1" dirty="0">
                <a:solidFill>
                  <a:schemeClr val="tx1"/>
                </a:solidFill>
                <a:latin typeface="Arial" panose="020B0604020202020204" pitchFamily="34" charset="0"/>
                <a:ea typeface="微软雅黑" panose="020B0503020204020204" pitchFamily="34" charset="-122"/>
                <a:cs typeface="Arial" panose="020B0604020202020204" pitchFamily="34" charset="0"/>
              </a:rPr>
              <a:t>Be</a:t>
            </a:r>
            <a:r>
              <a:rPr lang="en-US" altLang="zh-CN" sz="1600" b="1" baseline="-25000" dirty="0">
                <a:solidFill>
                  <a:schemeClr val="tx1"/>
                </a:solidFill>
                <a:latin typeface="Arial" panose="020B0604020202020204" pitchFamily="34" charset="0"/>
                <a:ea typeface="微软雅黑" panose="020B0503020204020204" pitchFamily="34" charset="-122"/>
                <a:cs typeface="Arial" panose="020B0604020202020204" pitchFamily="34" charset="0"/>
              </a:rPr>
              <a:t>12</a:t>
            </a:r>
            <a:r>
              <a:rPr lang="en-US" altLang="zh-CN" sz="1600" b="1" dirty="0">
                <a:solidFill>
                  <a:schemeClr val="tx1"/>
                </a:solidFill>
                <a:latin typeface="Arial" panose="020B0604020202020204" pitchFamily="34" charset="0"/>
                <a:ea typeface="微软雅黑" panose="020B0503020204020204" pitchFamily="34" charset="-122"/>
                <a:cs typeface="Arial" panose="020B0604020202020204" pitchFamily="34" charset="0"/>
              </a:rPr>
              <a:t>Ti</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 mixed bed</a:t>
            </a:r>
          </a:p>
          <a:p>
            <a:pPr marL="342900" indent="-342900">
              <a:lnSpc>
                <a:spcPct val="130000"/>
              </a:lnSpc>
              <a:buFont typeface="Arial" panose="020B0604020202020204" pitchFamily="34" charset="0"/>
              <a:buChar char="•"/>
            </a:pPr>
            <a:r>
              <a:rPr lang="en-US" altLang="zh-CN" sz="1200" b="1" dirty="0">
                <a:solidFill>
                  <a:srgbClr val="0000FF"/>
                </a:solidFill>
                <a:latin typeface="Arial" panose="020B0604020202020204" pitchFamily="34" charset="0"/>
                <a:ea typeface="微软雅黑" panose="020B0503020204020204" pitchFamily="34" charset="-122"/>
                <a:cs typeface="Arial" panose="020B0604020202020204" pitchFamily="34" charset="0"/>
              </a:rPr>
              <a:t>Purge gas:  </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He + 0.1vol% H</a:t>
            </a:r>
            <a:r>
              <a:rPr lang="en-US" altLang="zh-CN" sz="1200" baseline="-25000" dirty="0">
                <a:solidFill>
                  <a:schemeClr val="tx1"/>
                </a:solidFill>
                <a:latin typeface="Arial" panose="020B0604020202020204" pitchFamily="34" charset="0"/>
                <a:ea typeface="微软雅黑" panose="020B0503020204020204" pitchFamily="34" charset="-122"/>
                <a:cs typeface="Arial" panose="020B0604020202020204" pitchFamily="34" charset="0"/>
              </a:rPr>
              <a:t>2</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 @1-3 bar</a:t>
            </a:r>
          </a:p>
          <a:p>
            <a:pPr marL="342900" indent="-342900">
              <a:lnSpc>
                <a:spcPct val="130000"/>
              </a:lnSpc>
              <a:buFont typeface="Arial" panose="020B0604020202020204" pitchFamily="34" charset="0"/>
              <a:buChar char="•"/>
            </a:pPr>
            <a:r>
              <a:rPr lang="en-US" altLang="zh-CN" sz="1200" b="1" dirty="0">
                <a:solidFill>
                  <a:srgbClr val="0000FF"/>
                </a:solidFill>
                <a:latin typeface="Arial" panose="020B0604020202020204" pitchFamily="34" charset="0"/>
                <a:ea typeface="微软雅黑" panose="020B0503020204020204" pitchFamily="34" charset="-122"/>
                <a:cs typeface="Arial" panose="020B0604020202020204" pitchFamily="34" charset="0"/>
              </a:rPr>
              <a:t>Thermal efficiency: </a:t>
            </a:r>
            <a:r>
              <a:rPr lang="en-US" altLang="zh-CN" sz="1600" b="1" dirty="0">
                <a:solidFill>
                  <a:schemeClr val="tx1"/>
                </a:solidFill>
                <a:latin typeface="Arial" panose="020B0604020202020204" pitchFamily="34" charset="0"/>
                <a:ea typeface="微软雅黑" panose="020B0503020204020204" pitchFamily="34" charset="-122"/>
                <a:cs typeface="Arial" panose="020B0604020202020204" pitchFamily="34" charset="0"/>
              </a:rPr>
              <a:t>~33%</a:t>
            </a:r>
            <a:endParaRPr lang="zh-CN" altLang="en-US" sz="12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文本框 11">
            <a:extLst>
              <a:ext uri="{FF2B5EF4-FFF2-40B4-BE49-F238E27FC236}">
                <a16:creationId xmlns:a16="http://schemas.microsoft.com/office/drawing/2014/main" id="{DEB09107-D9B8-0DF8-72C7-46820819E238}"/>
              </a:ext>
            </a:extLst>
          </p:cNvPr>
          <p:cNvSpPr txBox="1"/>
          <p:nvPr/>
        </p:nvSpPr>
        <p:spPr>
          <a:xfrm>
            <a:off x="231775" y="1298406"/>
            <a:ext cx="4184670" cy="2059538"/>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nSpc>
                <a:spcPct val="130000"/>
              </a:lnSpc>
              <a:buFont typeface="Wingdings" panose="05000000000000000000" pitchFamily="2" charset="2"/>
              <a:buChar char="u"/>
            </a:pP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HCCB BLK option by SWIP</a:t>
            </a:r>
          </a:p>
          <a:p>
            <a:pPr marL="342900" indent="-342900">
              <a:lnSpc>
                <a:spcPct val="130000"/>
              </a:lnSpc>
              <a:buFont typeface="Arial" panose="020B0604020202020204" pitchFamily="34" charset="0"/>
              <a:buChar char="•"/>
            </a:pPr>
            <a:r>
              <a:rPr lang="en-US" altLang="zh-CN" sz="1200" b="1" dirty="0">
                <a:solidFill>
                  <a:srgbClr val="FF0000"/>
                </a:solidFill>
                <a:latin typeface="Arial" panose="020B0604020202020204" pitchFamily="34" charset="0"/>
                <a:ea typeface="微软雅黑" panose="020B0503020204020204" pitchFamily="34" charset="-122"/>
                <a:cs typeface="Arial" panose="020B0604020202020204" pitchFamily="34" charset="0"/>
              </a:rPr>
              <a:t>Coolant:</a:t>
            </a:r>
            <a:r>
              <a:rPr lang="en-US" altLang="zh-CN" sz="1200" b="1" dirty="0">
                <a:solidFill>
                  <a:srgbClr val="0000FF"/>
                </a:solidFill>
                <a:latin typeface="Arial" panose="020B0604020202020204" pitchFamily="34" charset="0"/>
                <a:ea typeface="微软雅黑" panose="020B0503020204020204" pitchFamily="34" charset="-122"/>
                <a:cs typeface="Arial" panose="020B0604020202020204" pitchFamily="34" charset="0"/>
              </a:rPr>
              <a:t> </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Helium @ </a:t>
            </a:r>
            <a:r>
              <a:rPr lang="en-US" altLang="zh-CN" sz="1600" b="1" dirty="0">
                <a:solidFill>
                  <a:schemeClr val="tx1"/>
                </a:solidFill>
                <a:latin typeface="Arial" panose="020B0604020202020204" pitchFamily="34" charset="0"/>
                <a:ea typeface="微软雅黑" panose="020B0503020204020204" pitchFamily="34" charset="-122"/>
                <a:cs typeface="Arial" panose="020B0604020202020204" pitchFamily="34" charset="0"/>
              </a:rPr>
              <a:t>12 MPa</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 300 ℃/ 550 ℃ </a:t>
            </a:r>
          </a:p>
          <a:p>
            <a:pPr marL="342900" indent="-342900">
              <a:lnSpc>
                <a:spcPct val="130000"/>
              </a:lnSpc>
              <a:buFont typeface="Arial" panose="020B0604020202020204" pitchFamily="34" charset="0"/>
              <a:buChar char="•"/>
            </a:pPr>
            <a:r>
              <a:rPr lang="en-US" altLang="zh-CN" sz="1200" b="1" dirty="0">
                <a:solidFill>
                  <a:srgbClr val="0000FF"/>
                </a:solidFill>
                <a:latin typeface="Arial" panose="020B0604020202020204" pitchFamily="34" charset="0"/>
                <a:ea typeface="微软雅黑" panose="020B0503020204020204" pitchFamily="34" charset="-122"/>
                <a:cs typeface="Arial" panose="020B0604020202020204" pitchFamily="34" charset="0"/>
              </a:rPr>
              <a:t>Structure: </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RAFM/ODS steel</a:t>
            </a:r>
          </a:p>
          <a:p>
            <a:pPr marL="342900" indent="-342900">
              <a:lnSpc>
                <a:spcPct val="130000"/>
              </a:lnSpc>
              <a:buFont typeface="Arial" panose="020B0604020202020204" pitchFamily="34" charset="0"/>
              <a:buChar char="•"/>
            </a:pPr>
            <a:r>
              <a:rPr lang="en-US" altLang="zh-CN" sz="1200" b="1" dirty="0">
                <a:solidFill>
                  <a:srgbClr val="0000FF"/>
                </a:solidFill>
                <a:latin typeface="Arial" panose="020B0604020202020204" pitchFamily="34" charset="0"/>
                <a:ea typeface="微软雅黑" panose="020B0503020204020204" pitchFamily="34" charset="-122"/>
                <a:cs typeface="Arial" panose="020B0604020202020204" pitchFamily="34" charset="0"/>
              </a:rPr>
              <a:t>FW armor: </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2 mm Tungsten</a:t>
            </a:r>
          </a:p>
          <a:p>
            <a:pPr marL="342900" indent="-342900">
              <a:lnSpc>
                <a:spcPct val="130000"/>
              </a:lnSpc>
              <a:buFont typeface="Arial" panose="020B0604020202020204" pitchFamily="34" charset="0"/>
              <a:buChar char="•"/>
            </a:pPr>
            <a:r>
              <a:rPr lang="en-US" altLang="zh-CN" sz="1200" b="1" dirty="0">
                <a:solidFill>
                  <a:srgbClr val="FF0000"/>
                </a:solidFill>
                <a:latin typeface="Arial" panose="020B0604020202020204" pitchFamily="34" charset="0"/>
                <a:ea typeface="微软雅黑" panose="020B0503020204020204" pitchFamily="34" charset="-122"/>
                <a:cs typeface="Arial" panose="020B0604020202020204" pitchFamily="34" charset="0"/>
              </a:rPr>
              <a:t>Breeder/Multiplier: </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Li</a:t>
            </a:r>
            <a:r>
              <a:rPr lang="en-US" altLang="zh-CN" sz="1200" baseline="-25000" dirty="0">
                <a:solidFill>
                  <a:schemeClr val="tx1"/>
                </a:solidFill>
                <a:latin typeface="Arial" panose="020B0604020202020204" pitchFamily="34" charset="0"/>
                <a:ea typeface="微软雅黑" panose="020B0503020204020204" pitchFamily="34" charset="-122"/>
                <a:cs typeface="Arial" panose="020B0604020202020204" pitchFamily="34" charset="0"/>
              </a:rPr>
              <a:t>4</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SiO</a:t>
            </a:r>
            <a:r>
              <a:rPr lang="en-US" altLang="zh-CN" sz="1200" baseline="-25000" dirty="0">
                <a:solidFill>
                  <a:schemeClr val="tx1"/>
                </a:solidFill>
                <a:latin typeface="Arial" panose="020B0604020202020204" pitchFamily="34" charset="0"/>
                <a:ea typeface="微软雅黑" panose="020B0503020204020204" pitchFamily="34" charset="-122"/>
                <a:cs typeface="Arial" panose="020B0604020202020204" pitchFamily="34" charset="0"/>
              </a:rPr>
              <a:t>4</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a:t>
            </a:r>
            <a:r>
              <a:rPr lang="en-US" altLang="zh-CN" sz="1600" b="1" dirty="0">
                <a:solidFill>
                  <a:schemeClr val="tx1"/>
                </a:solidFill>
                <a:latin typeface="Arial" panose="020B0604020202020204" pitchFamily="34" charset="0"/>
                <a:ea typeface="微软雅黑" panose="020B0503020204020204" pitchFamily="34" charset="-122"/>
                <a:cs typeface="Arial" panose="020B0604020202020204" pitchFamily="34" charset="0"/>
              </a:rPr>
              <a:t>Be</a:t>
            </a:r>
            <a:endParaRPr lang="en-US" altLang="zh-CN" sz="12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ct val="130000"/>
              </a:lnSpc>
              <a:buFont typeface="Arial" panose="020B0604020202020204" pitchFamily="34" charset="0"/>
              <a:buChar char="•"/>
            </a:pPr>
            <a:r>
              <a:rPr lang="en-US" altLang="zh-CN" sz="1200" b="1" dirty="0">
                <a:solidFill>
                  <a:srgbClr val="0000FF"/>
                </a:solidFill>
                <a:latin typeface="Arial" panose="020B0604020202020204" pitchFamily="34" charset="0"/>
                <a:ea typeface="微软雅黑" panose="020B0503020204020204" pitchFamily="34" charset="-122"/>
                <a:cs typeface="Arial" panose="020B0604020202020204" pitchFamily="34" charset="0"/>
              </a:rPr>
              <a:t>Purge gas:  </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He + 0.1vol% H</a:t>
            </a:r>
            <a:r>
              <a:rPr lang="en-US" altLang="zh-CN" sz="1200" baseline="-25000" dirty="0">
                <a:solidFill>
                  <a:schemeClr val="tx1"/>
                </a:solidFill>
                <a:latin typeface="Arial" panose="020B0604020202020204" pitchFamily="34" charset="0"/>
                <a:ea typeface="微软雅黑" panose="020B0503020204020204" pitchFamily="34" charset="-122"/>
                <a:cs typeface="Arial" panose="020B0604020202020204" pitchFamily="34" charset="0"/>
              </a:rPr>
              <a:t>2</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 @1-3 bar</a:t>
            </a:r>
          </a:p>
          <a:p>
            <a:pPr marL="342900" indent="-342900">
              <a:lnSpc>
                <a:spcPct val="130000"/>
              </a:lnSpc>
              <a:buFont typeface="Arial" panose="020B0604020202020204" pitchFamily="34" charset="0"/>
              <a:buChar char="•"/>
            </a:pPr>
            <a:r>
              <a:rPr lang="en-US" altLang="zh-CN" sz="1200" b="1" dirty="0">
                <a:solidFill>
                  <a:srgbClr val="0000FF"/>
                </a:solidFill>
                <a:latin typeface="Arial" panose="020B0604020202020204" pitchFamily="34" charset="0"/>
                <a:ea typeface="微软雅黑" panose="020B0503020204020204" pitchFamily="34" charset="-122"/>
                <a:cs typeface="Arial" panose="020B0604020202020204" pitchFamily="34" charset="0"/>
              </a:rPr>
              <a:t>Thermal efficiency: </a:t>
            </a:r>
            <a:r>
              <a:rPr lang="en-US" altLang="zh-CN" sz="1600" b="1" dirty="0">
                <a:solidFill>
                  <a:schemeClr val="tx1"/>
                </a:solidFill>
                <a:latin typeface="Arial" panose="020B0604020202020204" pitchFamily="34" charset="0"/>
                <a:ea typeface="微软雅黑" panose="020B0503020204020204" pitchFamily="34" charset="-122"/>
                <a:cs typeface="Arial" panose="020B0604020202020204" pitchFamily="34" charset="0"/>
              </a:rPr>
              <a:t>~36%</a:t>
            </a:r>
            <a:endParaRPr lang="zh-CN" altLang="en-US" sz="12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pic>
        <p:nvPicPr>
          <p:cNvPr id="13" name="图片 12">
            <a:extLst>
              <a:ext uri="{FF2B5EF4-FFF2-40B4-BE49-F238E27FC236}">
                <a16:creationId xmlns:a16="http://schemas.microsoft.com/office/drawing/2014/main" id="{422D0C8A-DA8C-89DA-D3B4-5256C7D7C85B}"/>
              </a:ext>
            </a:extLst>
          </p:cNvPr>
          <p:cNvPicPr>
            <a:picLocks noChangeAspect="1"/>
          </p:cNvPicPr>
          <p:nvPr/>
        </p:nvPicPr>
        <p:blipFill rotWithShape="1">
          <a:blip r:embed="rId5"/>
          <a:srcRect l="3009" t="54852" r="49064"/>
          <a:stretch/>
        </p:blipFill>
        <p:spPr>
          <a:xfrm>
            <a:off x="9782222" y="3971549"/>
            <a:ext cx="2209043" cy="1565266"/>
          </a:xfrm>
          <a:prstGeom prst="rect">
            <a:avLst/>
          </a:prstGeom>
        </p:spPr>
      </p:pic>
      <p:sp>
        <p:nvSpPr>
          <p:cNvPr id="14" name="文本框 13">
            <a:extLst>
              <a:ext uri="{FF2B5EF4-FFF2-40B4-BE49-F238E27FC236}">
                <a16:creationId xmlns:a16="http://schemas.microsoft.com/office/drawing/2014/main" id="{30CC5DF1-6660-857F-9817-A1CE8307E9CC}"/>
              </a:ext>
            </a:extLst>
          </p:cNvPr>
          <p:cNvSpPr txBox="1"/>
          <p:nvPr/>
        </p:nvSpPr>
        <p:spPr>
          <a:xfrm>
            <a:off x="376746" y="5833287"/>
            <a:ext cx="3431875"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1200" b="1">
                <a:solidFill>
                  <a:srgbClr val="0000FF"/>
                </a:solidFill>
                <a:latin typeface="Arial" panose="020B0604020202020204" pitchFamily="34" charset="0"/>
                <a:ea typeface="微软雅黑" panose="020B0503020204020204" pitchFamily="34" charset="-122"/>
                <a:cs typeface="Arial" panose="020B0604020202020204" pitchFamily="34" charset="0"/>
              </a:rPr>
              <a:t>Typical </a:t>
            </a:r>
            <a:r>
              <a:rPr lang="en-US" altLang="zh-CN" sz="1200" b="1">
                <a:solidFill>
                  <a:srgbClr val="FF0000"/>
                </a:solidFill>
                <a:latin typeface="Arial" panose="020B0604020202020204" pitchFamily="34" charset="0"/>
                <a:ea typeface="微软雅黑" panose="020B0503020204020204" pitchFamily="34" charset="-122"/>
                <a:cs typeface="Arial" panose="020B0604020202020204" pitchFamily="34" charset="0"/>
              </a:rPr>
              <a:t>H</a:t>
            </a:r>
            <a:r>
              <a:rPr lang="en-US" altLang="zh-CN" sz="1200" b="1">
                <a:solidFill>
                  <a:srgbClr val="0000FF"/>
                </a:solidFill>
                <a:latin typeface="Arial" panose="020B0604020202020204" pitchFamily="34" charset="0"/>
                <a:ea typeface="微软雅黑" panose="020B0503020204020204" pitchFamily="34" charset="-122"/>
                <a:cs typeface="Arial" panose="020B0604020202020204" pitchFamily="34" charset="0"/>
              </a:rPr>
              <a:t>elium </a:t>
            </a:r>
            <a:r>
              <a:rPr lang="en-US" altLang="zh-CN" sz="1200" b="1">
                <a:solidFill>
                  <a:srgbClr val="FF0000"/>
                </a:solidFill>
                <a:latin typeface="Arial" panose="020B0604020202020204" pitchFamily="34" charset="0"/>
                <a:ea typeface="微软雅黑" panose="020B0503020204020204" pitchFamily="34" charset="-122"/>
                <a:cs typeface="Arial" panose="020B0604020202020204" pitchFamily="34" charset="0"/>
              </a:rPr>
              <a:t>C</a:t>
            </a:r>
            <a:r>
              <a:rPr lang="en-US" altLang="zh-CN" sz="1200" b="1">
                <a:solidFill>
                  <a:srgbClr val="0000FF"/>
                </a:solidFill>
                <a:latin typeface="Arial" panose="020B0604020202020204" pitchFamily="34" charset="0"/>
                <a:ea typeface="微软雅黑" panose="020B0503020204020204" pitchFamily="34" charset="-122"/>
                <a:cs typeface="Arial" panose="020B0604020202020204" pitchFamily="34" charset="0"/>
              </a:rPr>
              <a:t>ooled </a:t>
            </a:r>
            <a:r>
              <a:rPr lang="en-US" altLang="zh-CN" sz="1200" b="1">
                <a:solidFill>
                  <a:srgbClr val="FF0000"/>
                </a:solidFill>
                <a:latin typeface="Arial" panose="020B0604020202020204" pitchFamily="34" charset="0"/>
                <a:ea typeface="微软雅黑" panose="020B0503020204020204" pitchFamily="34" charset="-122"/>
                <a:cs typeface="Arial" panose="020B0604020202020204" pitchFamily="34" charset="0"/>
              </a:rPr>
              <a:t>C</a:t>
            </a:r>
            <a:r>
              <a:rPr lang="en-US" altLang="zh-CN" sz="1200" b="1">
                <a:solidFill>
                  <a:srgbClr val="0000FF"/>
                </a:solidFill>
                <a:latin typeface="Arial" panose="020B0604020202020204" pitchFamily="34" charset="0"/>
                <a:ea typeface="微软雅黑" panose="020B0503020204020204" pitchFamily="34" charset="-122"/>
                <a:cs typeface="Arial" panose="020B0604020202020204" pitchFamily="34" charset="0"/>
              </a:rPr>
              <a:t>eramic </a:t>
            </a:r>
            <a:r>
              <a:rPr lang="en-US" altLang="zh-CN" sz="1200" b="1">
                <a:solidFill>
                  <a:srgbClr val="FF0000"/>
                </a:solidFill>
                <a:latin typeface="Arial" panose="020B0604020202020204" pitchFamily="34" charset="0"/>
                <a:ea typeface="微软雅黑" panose="020B0503020204020204" pitchFamily="34" charset="-122"/>
                <a:cs typeface="Arial" panose="020B0604020202020204" pitchFamily="34" charset="0"/>
              </a:rPr>
              <a:t>B</a:t>
            </a:r>
            <a:r>
              <a:rPr lang="en-US" altLang="zh-CN" sz="1200" b="1">
                <a:solidFill>
                  <a:srgbClr val="0000FF"/>
                </a:solidFill>
                <a:latin typeface="Arial" panose="020B0604020202020204" pitchFamily="34" charset="0"/>
                <a:ea typeface="微软雅黑" panose="020B0503020204020204" pitchFamily="34" charset="-122"/>
                <a:cs typeface="Arial" panose="020B0604020202020204" pitchFamily="34" charset="0"/>
              </a:rPr>
              <a:t>reeder (</a:t>
            </a:r>
            <a:r>
              <a:rPr lang="en-US" altLang="zh-CN" sz="1200" b="1">
                <a:solidFill>
                  <a:srgbClr val="FF0000"/>
                </a:solidFill>
                <a:latin typeface="Arial" panose="020B0604020202020204" pitchFamily="34" charset="0"/>
                <a:ea typeface="微软雅黑" panose="020B0503020204020204" pitchFamily="34" charset="-122"/>
                <a:cs typeface="Arial" panose="020B0604020202020204" pitchFamily="34" charset="0"/>
              </a:rPr>
              <a:t>HCCB</a:t>
            </a:r>
            <a:r>
              <a:rPr lang="en-US" altLang="zh-CN" sz="1200" b="1">
                <a:solidFill>
                  <a:srgbClr val="0000FF"/>
                </a:solidFill>
                <a:latin typeface="Arial" panose="020B0604020202020204" pitchFamily="34" charset="0"/>
                <a:ea typeface="微软雅黑" panose="020B0503020204020204" pitchFamily="34" charset="-122"/>
                <a:cs typeface="Arial" panose="020B0604020202020204" pitchFamily="34" charset="0"/>
              </a:rPr>
              <a:t>) Blanket module 3#</a:t>
            </a:r>
            <a:endParaRPr lang="zh-CN" altLang="en-US" sz="1200" b="1">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右箭头 16">
            <a:extLst>
              <a:ext uri="{FF2B5EF4-FFF2-40B4-BE49-F238E27FC236}">
                <a16:creationId xmlns:a16="http://schemas.microsoft.com/office/drawing/2014/main" id="{41C1DC88-9EC0-5C5B-614A-C0E7562BE983}"/>
              </a:ext>
            </a:extLst>
          </p:cNvPr>
          <p:cNvSpPr/>
          <p:nvPr/>
        </p:nvSpPr>
        <p:spPr>
          <a:xfrm rot="10800000">
            <a:off x="4623437" y="4731983"/>
            <a:ext cx="400416" cy="372067"/>
          </a:xfrm>
          <a:prstGeom prst="rightArrow">
            <a:avLst/>
          </a:prstGeom>
          <a:solidFill>
            <a:srgbClr val="0000FF"/>
          </a:solidFill>
        </p:spPr>
        <p:txBody>
          <a:bodyPr wrap="square" rtlCol="0" anchor="ctr">
            <a:spAutoFit/>
          </a:bodyPr>
          <a:lstStyle/>
          <a:p>
            <a:pPr algn="ctr"/>
            <a:endParaRPr lang="zh-CN" altLang="en-US" sz="2800" b="1"/>
          </a:p>
        </p:txBody>
      </p:sp>
      <p:grpSp>
        <p:nvGrpSpPr>
          <p:cNvPr id="16" name="组合 15">
            <a:extLst>
              <a:ext uri="{FF2B5EF4-FFF2-40B4-BE49-F238E27FC236}">
                <a16:creationId xmlns:a16="http://schemas.microsoft.com/office/drawing/2014/main" id="{963605BF-A688-5DC2-38C6-3A309B8C0DC9}"/>
              </a:ext>
            </a:extLst>
          </p:cNvPr>
          <p:cNvGrpSpPr/>
          <p:nvPr/>
        </p:nvGrpSpPr>
        <p:grpSpPr>
          <a:xfrm>
            <a:off x="45787" y="3475416"/>
            <a:ext cx="4698556" cy="2290273"/>
            <a:chOff x="1317" y="3859239"/>
            <a:chExt cx="4698556" cy="2290273"/>
          </a:xfrm>
        </p:grpSpPr>
        <p:sp>
          <p:nvSpPr>
            <p:cNvPr id="17" name="文本框 16">
              <a:extLst>
                <a:ext uri="{FF2B5EF4-FFF2-40B4-BE49-F238E27FC236}">
                  <a16:creationId xmlns:a16="http://schemas.microsoft.com/office/drawing/2014/main" id="{21CB0A5F-8110-AC43-0D7C-1E280C4A9741}"/>
                </a:ext>
              </a:extLst>
            </p:cNvPr>
            <p:cNvSpPr txBox="1"/>
            <p:nvPr/>
          </p:nvSpPr>
          <p:spPr>
            <a:xfrm>
              <a:off x="1317" y="4385241"/>
              <a:ext cx="572593" cy="272382"/>
            </a:xfrm>
            <a:prstGeom prst="rect">
              <a:avLst/>
            </a:prstGeom>
            <a:solidFill>
              <a:schemeClr val="bg1"/>
            </a:solidFill>
          </p:spPr>
          <p:txBody>
            <a:bodyPr wrap="none" rtlCol="0">
              <a:spAutoFit/>
            </a:bodyPr>
            <a:lstStyle/>
            <a:p>
              <a:pPr algn="ctr">
                <a:lnSpc>
                  <a:spcPct val="130000"/>
                </a:lnSpc>
              </a:pPr>
              <a:r>
                <a:rPr lang="en-US" altLang="zh-CN" sz="900" b="1">
                  <a:latin typeface="Arial" panose="020B0604020202020204" pitchFamily="34" charset="0"/>
                  <a:ea typeface="微软雅黑" panose="020B0503020204020204" pitchFamily="34" charset="-122"/>
                  <a:cs typeface="Arial" panose="020B0604020202020204" pitchFamily="34" charset="0"/>
                </a:rPr>
                <a:t>Li</a:t>
              </a:r>
              <a:r>
                <a:rPr lang="en-US" altLang="zh-CN" sz="900" b="1" baseline="-25000">
                  <a:latin typeface="Arial" panose="020B0604020202020204" pitchFamily="34" charset="0"/>
                  <a:ea typeface="微软雅黑" panose="020B0503020204020204" pitchFamily="34" charset="-122"/>
                  <a:cs typeface="Arial" panose="020B0604020202020204" pitchFamily="34" charset="0"/>
                </a:rPr>
                <a:t>4</a:t>
              </a:r>
              <a:r>
                <a:rPr lang="en-US" altLang="zh-CN" sz="900" b="1">
                  <a:latin typeface="Arial" panose="020B0604020202020204" pitchFamily="34" charset="0"/>
                  <a:ea typeface="微软雅黑" panose="020B0503020204020204" pitchFamily="34" charset="-122"/>
                  <a:cs typeface="Arial" panose="020B0604020202020204" pitchFamily="34" charset="0"/>
                </a:rPr>
                <a:t>SiO</a:t>
              </a:r>
              <a:r>
                <a:rPr lang="en-US" altLang="zh-CN" sz="900" b="1" baseline="-25000">
                  <a:latin typeface="Arial" panose="020B0604020202020204" pitchFamily="34" charset="0"/>
                  <a:ea typeface="微软雅黑" panose="020B0503020204020204" pitchFamily="34" charset="-122"/>
                  <a:cs typeface="Arial" panose="020B0604020202020204" pitchFamily="34" charset="0"/>
                </a:rPr>
                <a:t>4</a:t>
              </a:r>
              <a:endParaRPr lang="zh-CN" altLang="en-US" sz="900" b="1" baseline="-25000">
                <a:latin typeface="Arial" panose="020B0604020202020204" pitchFamily="34" charset="0"/>
                <a:ea typeface="微软雅黑" panose="020B0503020204020204" pitchFamily="34" charset="-122"/>
                <a:cs typeface="Arial" panose="020B0604020202020204" pitchFamily="34" charset="0"/>
              </a:endParaRPr>
            </a:p>
          </p:txBody>
        </p:sp>
        <p:sp>
          <p:nvSpPr>
            <p:cNvPr id="18" name="文本框 17">
              <a:extLst>
                <a:ext uri="{FF2B5EF4-FFF2-40B4-BE49-F238E27FC236}">
                  <a16:creationId xmlns:a16="http://schemas.microsoft.com/office/drawing/2014/main" id="{700C2558-2D47-524C-19C1-C434DC60E300}"/>
                </a:ext>
              </a:extLst>
            </p:cNvPr>
            <p:cNvSpPr txBox="1"/>
            <p:nvPr/>
          </p:nvSpPr>
          <p:spPr>
            <a:xfrm>
              <a:off x="38164" y="3950572"/>
              <a:ext cx="566673" cy="272382"/>
            </a:xfrm>
            <a:prstGeom prst="rect">
              <a:avLst/>
            </a:prstGeom>
            <a:solidFill>
              <a:schemeClr val="bg1"/>
            </a:solidFill>
          </p:spPr>
          <p:txBody>
            <a:bodyPr wrap="square" rtlCol="0">
              <a:spAutoFit/>
            </a:bodyPr>
            <a:lstStyle/>
            <a:p>
              <a:pPr algn="ctr">
                <a:lnSpc>
                  <a:spcPct val="130000"/>
                </a:lnSpc>
              </a:pPr>
              <a:r>
                <a:rPr lang="en-US" altLang="zh-CN" sz="900" b="1">
                  <a:latin typeface="Arial" panose="020B0604020202020204" pitchFamily="34" charset="0"/>
                  <a:ea typeface="微软雅黑" panose="020B0503020204020204" pitchFamily="34" charset="-122"/>
                  <a:cs typeface="Arial" panose="020B0604020202020204" pitchFamily="34" charset="0"/>
                </a:rPr>
                <a:t>Cover</a:t>
              </a:r>
              <a:endParaRPr lang="zh-CN" altLang="en-US" sz="900" b="1" baseline="-25000">
                <a:latin typeface="Arial" panose="020B0604020202020204" pitchFamily="34" charset="0"/>
                <a:ea typeface="微软雅黑" panose="020B0503020204020204" pitchFamily="34" charset="-122"/>
                <a:cs typeface="Arial" panose="020B0604020202020204" pitchFamily="34" charset="0"/>
              </a:endParaRPr>
            </a:p>
          </p:txBody>
        </p:sp>
        <p:sp>
          <p:nvSpPr>
            <p:cNvPr id="19" name="文本框 18">
              <a:extLst>
                <a:ext uri="{FF2B5EF4-FFF2-40B4-BE49-F238E27FC236}">
                  <a16:creationId xmlns:a16="http://schemas.microsoft.com/office/drawing/2014/main" id="{13EFD43B-DE0D-294E-AA47-A70E41D2284D}"/>
                </a:ext>
              </a:extLst>
            </p:cNvPr>
            <p:cNvSpPr txBox="1"/>
            <p:nvPr/>
          </p:nvSpPr>
          <p:spPr>
            <a:xfrm>
              <a:off x="121541" y="4633718"/>
              <a:ext cx="332143" cy="253596"/>
            </a:xfrm>
            <a:prstGeom prst="rect">
              <a:avLst/>
            </a:prstGeom>
            <a:solidFill>
              <a:schemeClr val="bg1"/>
            </a:solidFill>
          </p:spPr>
          <p:txBody>
            <a:bodyPr wrap="none" rtlCol="0">
              <a:spAutoFit/>
            </a:bodyPr>
            <a:lstStyle/>
            <a:p>
              <a:pPr algn="ctr">
                <a:lnSpc>
                  <a:spcPct val="130000"/>
                </a:lnSpc>
              </a:pPr>
              <a:r>
                <a:rPr lang="en-US" altLang="zh-CN" sz="900" b="1">
                  <a:latin typeface="Arial" panose="020B0604020202020204" pitchFamily="34" charset="0"/>
                  <a:ea typeface="微软雅黑" panose="020B0503020204020204" pitchFamily="34" charset="-122"/>
                  <a:cs typeface="Arial" panose="020B0604020202020204" pitchFamily="34" charset="0"/>
                </a:rPr>
                <a:t>Be</a:t>
              </a:r>
              <a:endParaRPr lang="zh-CN" altLang="en-US" sz="900" b="1" baseline="-25000">
                <a:latin typeface="Arial" panose="020B0604020202020204" pitchFamily="34" charset="0"/>
                <a:ea typeface="微软雅黑" panose="020B0503020204020204" pitchFamily="34" charset="-122"/>
                <a:cs typeface="Arial" panose="020B0604020202020204" pitchFamily="34" charset="0"/>
              </a:endParaRPr>
            </a:p>
          </p:txBody>
        </p:sp>
        <p:sp>
          <p:nvSpPr>
            <p:cNvPr id="20" name="文本框 19">
              <a:extLst>
                <a:ext uri="{FF2B5EF4-FFF2-40B4-BE49-F238E27FC236}">
                  <a16:creationId xmlns:a16="http://schemas.microsoft.com/office/drawing/2014/main" id="{7BE7C202-D3E5-93E2-877C-94937D6727CD}"/>
                </a:ext>
              </a:extLst>
            </p:cNvPr>
            <p:cNvSpPr txBox="1"/>
            <p:nvPr/>
          </p:nvSpPr>
          <p:spPr>
            <a:xfrm>
              <a:off x="99179" y="4919900"/>
              <a:ext cx="364203" cy="253596"/>
            </a:xfrm>
            <a:prstGeom prst="rect">
              <a:avLst/>
            </a:prstGeom>
            <a:solidFill>
              <a:schemeClr val="bg1"/>
            </a:solidFill>
          </p:spPr>
          <p:txBody>
            <a:bodyPr wrap="none" rtlCol="0">
              <a:spAutoFit/>
            </a:bodyPr>
            <a:lstStyle/>
            <a:p>
              <a:pPr algn="ctr">
                <a:lnSpc>
                  <a:spcPct val="130000"/>
                </a:lnSpc>
              </a:pPr>
              <a:r>
                <a:rPr lang="en-US" altLang="zh-CN" sz="900" b="1">
                  <a:latin typeface="Arial" panose="020B0604020202020204" pitchFamily="34" charset="0"/>
                  <a:ea typeface="微软雅黑" panose="020B0503020204020204" pitchFamily="34" charset="-122"/>
                  <a:cs typeface="Arial" panose="020B0604020202020204" pitchFamily="34" charset="0"/>
                </a:rPr>
                <a:t>FW</a:t>
              </a:r>
              <a:endParaRPr lang="zh-CN" altLang="en-US" sz="900" b="1" baseline="-25000">
                <a:latin typeface="Arial" panose="020B0604020202020204" pitchFamily="34" charset="0"/>
                <a:ea typeface="微软雅黑" panose="020B0503020204020204" pitchFamily="34" charset="-122"/>
                <a:cs typeface="Arial" panose="020B0604020202020204" pitchFamily="34" charset="0"/>
              </a:endParaRPr>
            </a:p>
          </p:txBody>
        </p:sp>
        <p:grpSp>
          <p:nvGrpSpPr>
            <p:cNvPr id="21" name="组合 20">
              <a:extLst>
                <a:ext uri="{FF2B5EF4-FFF2-40B4-BE49-F238E27FC236}">
                  <a16:creationId xmlns:a16="http://schemas.microsoft.com/office/drawing/2014/main" id="{F1D09EE5-2B68-5DA3-320A-CF3D70919E42}"/>
                </a:ext>
              </a:extLst>
            </p:cNvPr>
            <p:cNvGrpSpPr/>
            <p:nvPr/>
          </p:nvGrpSpPr>
          <p:grpSpPr>
            <a:xfrm>
              <a:off x="2225161" y="4412705"/>
              <a:ext cx="2474712" cy="1586520"/>
              <a:chOff x="2225161" y="4412705"/>
              <a:chExt cx="2474712" cy="1586520"/>
            </a:xfrm>
          </p:grpSpPr>
          <p:pic>
            <p:nvPicPr>
              <p:cNvPr id="27" name="图片 26">
                <a:extLst>
                  <a:ext uri="{FF2B5EF4-FFF2-40B4-BE49-F238E27FC236}">
                    <a16:creationId xmlns:a16="http://schemas.microsoft.com/office/drawing/2014/main" id="{88919833-B87B-0B18-4F31-E54AB9F10EB7}"/>
                  </a:ext>
                </a:extLst>
              </p:cNvPr>
              <p:cNvPicPr>
                <a:picLocks noChangeAspect="1"/>
              </p:cNvPicPr>
              <p:nvPr/>
            </p:nvPicPr>
            <p:blipFill rotWithShape="1">
              <a:blip r:embed="rId6"/>
              <a:srcRect r="2269"/>
              <a:stretch/>
            </p:blipFill>
            <p:spPr>
              <a:xfrm>
                <a:off x="2225161" y="4412705"/>
                <a:ext cx="2146814" cy="1459722"/>
              </a:xfrm>
              <a:prstGeom prst="rect">
                <a:avLst/>
              </a:prstGeom>
            </p:spPr>
          </p:pic>
          <p:sp>
            <p:nvSpPr>
              <p:cNvPr id="28" name="文本框 27">
                <a:extLst>
                  <a:ext uri="{FF2B5EF4-FFF2-40B4-BE49-F238E27FC236}">
                    <a16:creationId xmlns:a16="http://schemas.microsoft.com/office/drawing/2014/main" id="{5CB9A4E6-C1CF-0412-70C5-BA12678945FF}"/>
                  </a:ext>
                </a:extLst>
              </p:cNvPr>
              <p:cNvSpPr txBox="1"/>
              <p:nvPr/>
            </p:nvSpPr>
            <p:spPr>
              <a:xfrm>
                <a:off x="4052916" y="5335644"/>
                <a:ext cx="530916" cy="253596"/>
              </a:xfrm>
              <a:prstGeom prst="rect">
                <a:avLst/>
              </a:prstGeom>
              <a:solidFill>
                <a:schemeClr val="bg1"/>
              </a:solidFill>
            </p:spPr>
            <p:txBody>
              <a:bodyPr wrap="none" rtlCol="0">
                <a:spAutoFit/>
              </a:bodyPr>
              <a:lstStyle/>
              <a:p>
                <a:pPr algn="ctr">
                  <a:lnSpc>
                    <a:spcPct val="130000"/>
                  </a:lnSpc>
                </a:pPr>
                <a:r>
                  <a:rPr lang="en-US" altLang="zh-CN" sz="900" b="1">
                    <a:latin typeface="Arial" panose="020B0604020202020204" pitchFamily="34" charset="0"/>
                    <a:ea typeface="微软雅黑" panose="020B0503020204020204" pitchFamily="34" charset="-122"/>
                    <a:cs typeface="Arial" panose="020B0604020202020204" pitchFamily="34" charset="0"/>
                  </a:rPr>
                  <a:t>Shield</a:t>
                </a:r>
                <a:endParaRPr lang="zh-CN" altLang="en-US" sz="900" b="1" baseline="-25000">
                  <a:latin typeface="Arial" panose="020B0604020202020204" pitchFamily="34" charset="0"/>
                  <a:ea typeface="微软雅黑" panose="020B0503020204020204" pitchFamily="34" charset="-122"/>
                  <a:cs typeface="Arial" panose="020B0604020202020204" pitchFamily="34" charset="0"/>
                </a:endParaRPr>
              </a:p>
            </p:txBody>
          </p:sp>
          <p:sp>
            <p:nvSpPr>
              <p:cNvPr id="29" name="文本框 28">
                <a:extLst>
                  <a:ext uri="{FF2B5EF4-FFF2-40B4-BE49-F238E27FC236}">
                    <a16:creationId xmlns:a16="http://schemas.microsoft.com/office/drawing/2014/main" id="{F9C03D69-446A-8F84-A3DB-4B49D4B807C0}"/>
                  </a:ext>
                </a:extLst>
              </p:cNvPr>
              <p:cNvSpPr txBox="1"/>
              <p:nvPr/>
            </p:nvSpPr>
            <p:spPr>
              <a:xfrm>
                <a:off x="4008658" y="4919715"/>
                <a:ext cx="691215" cy="253596"/>
              </a:xfrm>
              <a:prstGeom prst="rect">
                <a:avLst/>
              </a:prstGeom>
              <a:solidFill>
                <a:schemeClr val="bg1"/>
              </a:solidFill>
            </p:spPr>
            <p:txBody>
              <a:bodyPr wrap="none" rtlCol="0">
                <a:spAutoFit/>
              </a:bodyPr>
              <a:lstStyle/>
              <a:p>
                <a:pPr algn="ctr">
                  <a:lnSpc>
                    <a:spcPct val="130000"/>
                  </a:lnSpc>
                </a:pPr>
                <a:r>
                  <a:rPr lang="en-US" altLang="zh-CN" sz="900" b="1">
                    <a:latin typeface="Arial" panose="020B0604020202020204" pitchFamily="34" charset="0"/>
                    <a:ea typeface="微软雅黑" panose="020B0503020204020204" pitchFamily="34" charset="-122"/>
                    <a:cs typeface="Arial" panose="020B0604020202020204" pitchFamily="34" charset="0"/>
                  </a:rPr>
                  <a:t>Mainifold</a:t>
                </a:r>
                <a:endParaRPr lang="zh-CN" altLang="en-US" sz="900" b="1">
                  <a:latin typeface="Arial" panose="020B0604020202020204" pitchFamily="34" charset="0"/>
                  <a:ea typeface="微软雅黑" panose="020B0503020204020204" pitchFamily="34" charset="-122"/>
                  <a:cs typeface="Arial" panose="020B0604020202020204" pitchFamily="34" charset="0"/>
                </a:endParaRPr>
              </a:p>
            </p:txBody>
          </p:sp>
          <p:sp>
            <p:nvSpPr>
              <p:cNvPr id="30" name="文本框 29">
                <a:extLst>
                  <a:ext uri="{FF2B5EF4-FFF2-40B4-BE49-F238E27FC236}">
                    <a16:creationId xmlns:a16="http://schemas.microsoft.com/office/drawing/2014/main" id="{87BAB04E-192D-D5F1-E756-D5C904504B11}"/>
                  </a:ext>
                </a:extLst>
              </p:cNvPr>
              <p:cNvSpPr txBox="1"/>
              <p:nvPr/>
            </p:nvSpPr>
            <p:spPr>
              <a:xfrm>
                <a:off x="4029253" y="4585043"/>
                <a:ext cx="342722" cy="272382"/>
              </a:xfrm>
              <a:prstGeom prst="rect">
                <a:avLst/>
              </a:prstGeom>
              <a:solidFill>
                <a:schemeClr val="bg1"/>
              </a:solidFill>
            </p:spPr>
            <p:txBody>
              <a:bodyPr wrap="square" rtlCol="0">
                <a:spAutoFit/>
              </a:bodyPr>
              <a:lstStyle/>
              <a:p>
                <a:pPr algn="ctr">
                  <a:lnSpc>
                    <a:spcPct val="130000"/>
                  </a:lnSpc>
                </a:pPr>
                <a:r>
                  <a:rPr lang="en-US" altLang="zh-CN" sz="900" b="1">
                    <a:latin typeface="Arial" panose="020B0604020202020204" pitchFamily="34" charset="0"/>
                    <a:ea typeface="微软雅黑" panose="020B0503020204020204" pitchFamily="34" charset="-122"/>
                    <a:cs typeface="Arial" panose="020B0604020202020204" pitchFamily="34" charset="0"/>
                  </a:rPr>
                  <a:t>BZ</a:t>
                </a:r>
                <a:endParaRPr lang="zh-CN" altLang="en-US" sz="900" b="1" baseline="-25000">
                  <a:latin typeface="Arial" panose="020B0604020202020204" pitchFamily="34" charset="0"/>
                  <a:ea typeface="微软雅黑" panose="020B0503020204020204" pitchFamily="34" charset="-122"/>
                  <a:cs typeface="Arial" panose="020B0604020202020204" pitchFamily="34" charset="0"/>
                </a:endParaRPr>
              </a:p>
            </p:txBody>
          </p:sp>
          <p:sp>
            <p:nvSpPr>
              <p:cNvPr id="31" name="文本框 30">
                <a:extLst>
                  <a:ext uri="{FF2B5EF4-FFF2-40B4-BE49-F238E27FC236}">
                    <a16:creationId xmlns:a16="http://schemas.microsoft.com/office/drawing/2014/main" id="{BC9A0114-1D14-E2EC-35A3-AE860DAFC8C6}"/>
                  </a:ext>
                </a:extLst>
              </p:cNvPr>
              <p:cNvSpPr txBox="1"/>
              <p:nvPr/>
            </p:nvSpPr>
            <p:spPr>
              <a:xfrm>
                <a:off x="3359696" y="5745629"/>
                <a:ext cx="1103955" cy="253596"/>
              </a:xfrm>
              <a:prstGeom prst="rect">
                <a:avLst/>
              </a:prstGeom>
              <a:solidFill>
                <a:schemeClr val="bg1"/>
              </a:solidFill>
            </p:spPr>
            <p:txBody>
              <a:bodyPr wrap="square" rtlCol="0">
                <a:spAutoFit/>
              </a:bodyPr>
              <a:lstStyle/>
              <a:p>
                <a:pPr algn="ctr">
                  <a:lnSpc>
                    <a:spcPct val="130000"/>
                  </a:lnSpc>
                </a:pPr>
                <a:endParaRPr lang="zh-CN" altLang="en-US" sz="900" b="1">
                  <a:latin typeface="Arial" panose="020B0604020202020204" pitchFamily="34" charset="0"/>
                  <a:ea typeface="微软雅黑" panose="020B0503020204020204" pitchFamily="34" charset="-122"/>
                  <a:cs typeface="Arial" panose="020B0604020202020204" pitchFamily="34" charset="0"/>
                </a:endParaRPr>
              </a:p>
            </p:txBody>
          </p:sp>
        </p:grpSp>
        <p:pic>
          <p:nvPicPr>
            <p:cNvPr id="22" name="图片 21">
              <a:extLst>
                <a:ext uri="{FF2B5EF4-FFF2-40B4-BE49-F238E27FC236}">
                  <a16:creationId xmlns:a16="http://schemas.microsoft.com/office/drawing/2014/main" id="{AD2CFCA0-C0D7-BB16-DD60-11AC9A1686FB}"/>
                </a:ext>
              </a:extLst>
            </p:cNvPr>
            <p:cNvPicPr>
              <a:picLocks noChangeAspect="1"/>
            </p:cNvPicPr>
            <p:nvPr/>
          </p:nvPicPr>
          <p:blipFill>
            <a:blip r:embed="rId7"/>
            <a:stretch>
              <a:fillRect/>
            </a:stretch>
          </p:blipFill>
          <p:spPr>
            <a:xfrm>
              <a:off x="560369" y="3859239"/>
              <a:ext cx="1573117" cy="2290273"/>
            </a:xfrm>
            <a:prstGeom prst="rect">
              <a:avLst/>
            </a:prstGeom>
          </p:spPr>
        </p:pic>
        <p:cxnSp>
          <p:nvCxnSpPr>
            <p:cNvPr id="23" name="直接连接符 22">
              <a:extLst>
                <a:ext uri="{FF2B5EF4-FFF2-40B4-BE49-F238E27FC236}">
                  <a16:creationId xmlns:a16="http://schemas.microsoft.com/office/drawing/2014/main" id="{D5326B91-73C5-5F66-61B9-166F7EE1586C}"/>
                </a:ext>
              </a:extLst>
            </p:cNvPr>
            <p:cNvCxnSpPr>
              <a:stCxn id="18" idx="3"/>
            </p:cNvCxnSpPr>
            <p:nvPr/>
          </p:nvCxnSpPr>
          <p:spPr>
            <a:xfrm>
              <a:off x="604837" y="4086763"/>
              <a:ext cx="426282" cy="208028"/>
            </a:xfrm>
            <a:prstGeom prst="line">
              <a:avLst/>
            </a:prstGeom>
            <a:ln w="19050">
              <a:tailEnd type="oval" w="sm" len="sm"/>
            </a:ln>
          </p:spPr>
          <p:style>
            <a:lnRef idx="1">
              <a:schemeClr val="dk1"/>
            </a:lnRef>
            <a:fillRef idx="0">
              <a:schemeClr val="dk1"/>
            </a:fillRef>
            <a:effectRef idx="0">
              <a:schemeClr val="dk1"/>
            </a:effectRef>
            <a:fontRef idx="minor">
              <a:schemeClr val="tx1"/>
            </a:fontRef>
          </p:style>
        </p:cxnSp>
        <p:cxnSp>
          <p:nvCxnSpPr>
            <p:cNvPr id="24" name="直接连接符 23">
              <a:extLst>
                <a:ext uri="{FF2B5EF4-FFF2-40B4-BE49-F238E27FC236}">
                  <a16:creationId xmlns:a16="http://schemas.microsoft.com/office/drawing/2014/main" id="{819AB7C1-6473-BFD0-6D57-567A44C2D9F7}"/>
                </a:ext>
              </a:extLst>
            </p:cNvPr>
            <p:cNvCxnSpPr>
              <a:stCxn id="17" idx="3"/>
            </p:cNvCxnSpPr>
            <p:nvPr/>
          </p:nvCxnSpPr>
          <p:spPr>
            <a:xfrm>
              <a:off x="573910" y="4521432"/>
              <a:ext cx="297196" cy="71837"/>
            </a:xfrm>
            <a:prstGeom prst="line">
              <a:avLst/>
            </a:prstGeom>
            <a:ln w="19050">
              <a:tailEnd type="oval" w="sm" len="sm"/>
            </a:ln>
          </p:spPr>
          <p:style>
            <a:lnRef idx="1">
              <a:schemeClr val="dk1"/>
            </a:lnRef>
            <a:fillRef idx="0">
              <a:schemeClr val="dk1"/>
            </a:fillRef>
            <a:effectRef idx="0">
              <a:schemeClr val="dk1"/>
            </a:effectRef>
            <a:fontRef idx="minor">
              <a:schemeClr val="tx1"/>
            </a:fontRef>
          </p:style>
        </p:cxnSp>
        <p:cxnSp>
          <p:nvCxnSpPr>
            <p:cNvPr id="25" name="直接连接符 24">
              <a:extLst>
                <a:ext uri="{FF2B5EF4-FFF2-40B4-BE49-F238E27FC236}">
                  <a16:creationId xmlns:a16="http://schemas.microsoft.com/office/drawing/2014/main" id="{B31BF212-26AD-06A3-B82B-C37B986F0FC8}"/>
                </a:ext>
              </a:extLst>
            </p:cNvPr>
            <p:cNvCxnSpPr/>
            <p:nvPr/>
          </p:nvCxnSpPr>
          <p:spPr>
            <a:xfrm>
              <a:off x="427919" y="5056737"/>
              <a:ext cx="297196" cy="71837"/>
            </a:xfrm>
            <a:prstGeom prst="line">
              <a:avLst/>
            </a:prstGeom>
            <a:ln w="19050">
              <a:tailEnd type="oval" w="sm" len="sm"/>
            </a:ln>
          </p:spPr>
          <p:style>
            <a:lnRef idx="1">
              <a:schemeClr val="dk1"/>
            </a:lnRef>
            <a:fillRef idx="0">
              <a:schemeClr val="dk1"/>
            </a:fillRef>
            <a:effectRef idx="0">
              <a:schemeClr val="dk1"/>
            </a:effectRef>
            <a:fontRef idx="minor">
              <a:schemeClr val="tx1"/>
            </a:fontRef>
          </p:style>
        </p:cxnSp>
        <p:cxnSp>
          <p:nvCxnSpPr>
            <p:cNvPr id="26" name="直接连接符 25">
              <a:extLst>
                <a:ext uri="{FF2B5EF4-FFF2-40B4-BE49-F238E27FC236}">
                  <a16:creationId xmlns:a16="http://schemas.microsoft.com/office/drawing/2014/main" id="{1E6BA669-5310-46AE-6CBC-21C27526568C}"/>
                </a:ext>
              </a:extLst>
            </p:cNvPr>
            <p:cNvCxnSpPr/>
            <p:nvPr/>
          </p:nvCxnSpPr>
          <p:spPr>
            <a:xfrm flipV="1">
              <a:off x="407339" y="4684425"/>
              <a:ext cx="380388" cy="94538"/>
            </a:xfrm>
            <a:prstGeom prst="line">
              <a:avLst/>
            </a:prstGeom>
            <a:ln w="19050">
              <a:tailEnd type="oval" w="sm" len="sm"/>
            </a:ln>
          </p:spPr>
          <p:style>
            <a:lnRef idx="1">
              <a:schemeClr val="dk1"/>
            </a:lnRef>
            <a:fillRef idx="0">
              <a:schemeClr val="dk1"/>
            </a:fillRef>
            <a:effectRef idx="0">
              <a:schemeClr val="dk1"/>
            </a:effectRef>
            <a:fontRef idx="minor">
              <a:schemeClr val="tx1"/>
            </a:fontRef>
          </p:style>
        </p:cxnSp>
      </p:grpSp>
      <p:pic>
        <p:nvPicPr>
          <p:cNvPr id="32" name="图片 31">
            <a:extLst>
              <a:ext uri="{FF2B5EF4-FFF2-40B4-BE49-F238E27FC236}">
                <a16:creationId xmlns:a16="http://schemas.microsoft.com/office/drawing/2014/main" id="{EB2FAE74-35D4-F2A2-EF05-C31ED9144A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22103" y="1102182"/>
            <a:ext cx="2439011" cy="2160000"/>
          </a:xfrm>
          <a:prstGeom prst="rect">
            <a:avLst/>
          </a:prstGeom>
        </p:spPr>
      </p:pic>
      <p:sp>
        <p:nvSpPr>
          <p:cNvPr id="33" name="文本框 32">
            <a:extLst>
              <a:ext uri="{FF2B5EF4-FFF2-40B4-BE49-F238E27FC236}">
                <a16:creationId xmlns:a16="http://schemas.microsoft.com/office/drawing/2014/main" id="{E640499B-2FBE-3B98-AED3-17B9AC8C1C2B}"/>
              </a:ext>
            </a:extLst>
          </p:cNvPr>
          <p:cNvSpPr txBox="1"/>
          <p:nvPr/>
        </p:nvSpPr>
        <p:spPr>
          <a:xfrm>
            <a:off x="325750" y="6408168"/>
            <a:ext cx="11510188" cy="369332"/>
          </a:xfrm>
          <a:prstGeom prst="rect">
            <a:avLst/>
          </a:prstGeom>
          <a:solidFill>
            <a:schemeClr val="bg1">
              <a:lumMod val="95000"/>
            </a:schemeClr>
          </a:solidFill>
          <a:ln>
            <a:no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altLang="zh-CN" b="1" dirty="0">
                <a:solidFill>
                  <a:srgbClr val="0066FF"/>
                </a:solidFill>
              </a:rPr>
              <a:t>High-efficient and safe fusion blanket with low construction cost is more competitive for fusion energy application    </a:t>
            </a:r>
            <a:endParaRPr lang="zh-CN" altLang="en-US" b="1" dirty="0">
              <a:solidFill>
                <a:srgbClr val="0066FF"/>
              </a:solidFill>
            </a:endParaRPr>
          </a:p>
        </p:txBody>
      </p:sp>
    </p:spTree>
    <p:extLst>
      <p:ext uri="{BB962C8B-B14F-4D97-AF65-F5344CB8AC3E}">
        <p14:creationId xmlns:p14="http://schemas.microsoft.com/office/powerpoint/2010/main" val="2989406242"/>
      </p:ext>
    </p:extLst>
  </p:cSld>
  <p:clrMapOvr>
    <a:masterClrMapping/>
  </p:clrMapOvr>
  <mc:AlternateContent xmlns:mc="http://schemas.openxmlformats.org/markup-compatibility/2006" xmlns:p14="http://schemas.microsoft.com/office/powerpoint/2010/main">
    <mc:Choice Requires="p14">
      <p:transition spd="slow" p14:dur="2000" advTm="50977"/>
    </mc:Choice>
    <mc:Fallback xmlns="">
      <p:transition spd="slow" advTm="5097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dirty="0"/>
              <a:t>Supercritical </a:t>
            </a:r>
            <a:r>
              <a:rPr lang="en-US" altLang="zh-CN" sz="3600" dirty="0">
                <a:solidFill>
                  <a:srgbClr val="FF0000"/>
                </a:solidFill>
              </a:rPr>
              <a:t>CO</a:t>
            </a:r>
            <a:r>
              <a:rPr lang="en-US" altLang="zh-CN" sz="3600" baseline="-25000" dirty="0"/>
              <a:t>2</a:t>
            </a:r>
            <a:r>
              <a:rPr lang="en-US" altLang="zh-CN" sz="3600" dirty="0"/>
              <a:t> C</a:t>
            </a:r>
            <a:r>
              <a:rPr lang="en-US" altLang="zh-CN" sz="3600" dirty="0">
                <a:solidFill>
                  <a:srgbClr val="FF0000"/>
                </a:solidFill>
              </a:rPr>
              <a:t>o</a:t>
            </a:r>
            <a:r>
              <a:rPr lang="en-US" altLang="zh-CN" sz="3600" dirty="0"/>
              <a:t>oled </a:t>
            </a:r>
            <a:r>
              <a:rPr lang="en-US" altLang="zh-CN" sz="3600" dirty="0">
                <a:solidFill>
                  <a:srgbClr val="FF0000"/>
                </a:solidFill>
              </a:rPr>
              <a:t>L</a:t>
            </a:r>
            <a:r>
              <a:rPr lang="en-US" altLang="zh-CN" sz="3600" dirty="0"/>
              <a:t>ithium-lead (</a:t>
            </a:r>
            <a:r>
              <a:rPr lang="en-US" altLang="zh-CN" sz="3600" dirty="0">
                <a:solidFill>
                  <a:srgbClr val="FF0000"/>
                </a:solidFill>
              </a:rPr>
              <a:t>COOL</a:t>
            </a:r>
            <a:r>
              <a:rPr lang="en-US" altLang="zh-CN" sz="3600" dirty="0"/>
              <a:t>) Blanket</a:t>
            </a:r>
            <a:endParaRPr lang="zh-CN" altLang="en-US" sz="3600" dirty="0"/>
          </a:p>
        </p:txBody>
      </p:sp>
      <p:sp>
        <p:nvSpPr>
          <p:cNvPr id="3" name="内容占位符 2"/>
          <p:cNvSpPr>
            <a:spLocks noGrp="1"/>
          </p:cNvSpPr>
          <p:nvPr>
            <p:ph idx="1"/>
          </p:nvPr>
        </p:nvSpPr>
        <p:spPr>
          <a:xfrm>
            <a:off x="474997" y="700591"/>
            <a:ext cx="11242006" cy="502570"/>
          </a:xfrm>
        </p:spPr>
        <p:txBody>
          <a:bodyPr>
            <a:normAutofit/>
          </a:bodyPr>
          <a:lstStyle/>
          <a:p>
            <a:r>
              <a:rPr lang="en-US" altLang="zh-CN" sz="2400" dirty="0"/>
              <a:t>COOL blanket (BLK): </a:t>
            </a:r>
            <a:r>
              <a:rPr lang="en-US" altLang="zh-CN" sz="2400" dirty="0">
                <a:solidFill>
                  <a:srgbClr val="0066FF"/>
                </a:solidFill>
              </a:rPr>
              <a:t>an advanced BLK option for </a:t>
            </a:r>
            <a:r>
              <a:rPr lang="en-US" altLang="zh-CN" sz="2400">
                <a:solidFill>
                  <a:srgbClr val="0066FF"/>
                </a:solidFill>
              </a:rPr>
              <a:t>CFETR in </a:t>
            </a:r>
            <a:r>
              <a:rPr lang="en-US" altLang="zh-CN" sz="2400" dirty="0">
                <a:solidFill>
                  <a:srgbClr val="0066FF"/>
                </a:solidFill>
              </a:rPr>
              <a:t>the long term</a:t>
            </a:r>
            <a:endParaRPr lang="zh-CN" altLang="en-US" sz="2400" dirty="0">
              <a:solidFill>
                <a:srgbClr val="0066FF"/>
              </a:solidFill>
            </a:endParaRPr>
          </a:p>
        </p:txBody>
      </p:sp>
      <p:sp>
        <p:nvSpPr>
          <p:cNvPr id="4" name="灯片编号占位符 3"/>
          <p:cNvSpPr>
            <a:spLocks noGrp="1"/>
          </p:cNvSpPr>
          <p:nvPr>
            <p:ph type="sldNum" sz="quarter" idx="12"/>
          </p:nvPr>
        </p:nvSpPr>
        <p:spPr>
          <a:xfrm>
            <a:off x="9293292" y="6351546"/>
            <a:ext cx="2743200" cy="365125"/>
          </a:xfrm>
        </p:spPr>
        <p:txBody>
          <a:bodyPr/>
          <a:lstStyle/>
          <a:p>
            <a:pPr>
              <a:defRPr/>
            </a:pPr>
            <a:fld id="{2EE6453B-3B9F-4A11-A49C-F08C55479899}" type="slidenum">
              <a:rPr lang="zh-CN" altLang="en-US" smtClean="0"/>
              <a:pPr>
                <a:defRPr/>
              </a:pPr>
              <a:t>4</a:t>
            </a:fld>
            <a:endParaRPr lang="zh-CN" altLang="en-US"/>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32" y="1111897"/>
            <a:ext cx="2845513" cy="2520000"/>
          </a:xfrm>
          <a:prstGeom prst="rect">
            <a:avLst/>
          </a:prstGeom>
        </p:spPr>
      </p:pic>
      <p:sp>
        <p:nvSpPr>
          <p:cNvPr id="14" name="文本框 13"/>
          <p:cNvSpPr txBox="1"/>
          <p:nvPr/>
        </p:nvSpPr>
        <p:spPr>
          <a:xfrm>
            <a:off x="-129760" y="3653997"/>
            <a:ext cx="2882874" cy="4385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1200" b="1">
                <a:solidFill>
                  <a:schemeClr val="tx1"/>
                </a:solidFill>
                <a:latin typeface="微软雅黑" panose="020B0503020204020204" pitchFamily="34" charset="-122"/>
                <a:ea typeface="微软雅黑" panose="020B0503020204020204" pitchFamily="34" charset="-122"/>
              </a:rPr>
              <a:t>CFETR configuration</a:t>
            </a:r>
          </a:p>
          <a:p>
            <a:pPr algn="ctr"/>
            <a:r>
              <a:rPr lang="zh-CN" altLang="en-US" sz="1050" b="1">
                <a:solidFill>
                  <a:schemeClr val="tx1"/>
                </a:solidFill>
                <a:latin typeface="微软雅黑" panose="020B0503020204020204" pitchFamily="34" charset="-122"/>
                <a:ea typeface="微软雅黑" panose="020B0503020204020204" pitchFamily="34" charset="-122"/>
              </a:rPr>
              <a:t>（</a:t>
            </a:r>
            <a:r>
              <a:rPr lang="en-US" altLang="zh-CN" sz="1050" b="1">
                <a:solidFill>
                  <a:schemeClr val="tx1"/>
                </a:solidFill>
                <a:latin typeface="微软雅黑" panose="020B0503020204020204" pitchFamily="34" charset="-122"/>
                <a:ea typeface="微软雅黑" panose="020B0503020204020204" pitchFamily="34" charset="-122"/>
              </a:rPr>
              <a:t>R=7.2m, a=2.2m, 0.2/0.5/1/1.5GW</a:t>
            </a:r>
            <a:r>
              <a:rPr lang="zh-CN" altLang="en-US" sz="1050" b="1">
                <a:solidFill>
                  <a:schemeClr val="tx1"/>
                </a:solidFill>
                <a:latin typeface="微软雅黑" panose="020B0503020204020204" pitchFamily="34" charset="-122"/>
                <a:ea typeface="微软雅黑" panose="020B0503020204020204" pitchFamily="34" charset="-122"/>
              </a:rPr>
              <a:t>）</a:t>
            </a:r>
          </a:p>
        </p:txBody>
      </p:sp>
      <p:sp>
        <p:nvSpPr>
          <p:cNvPr id="16" name="文本框 15"/>
          <p:cNvSpPr txBox="1"/>
          <p:nvPr/>
        </p:nvSpPr>
        <p:spPr>
          <a:xfrm>
            <a:off x="2656579" y="3734789"/>
            <a:ext cx="2756536" cy="2769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1200" b="1">
                <a:solidFill>
                  <a:schemeClr val="tx1"/>
                </a:solidFill>
                <a:latin typeface="Arial" panose="020B0604020202020204" pitchFamily="34" charset="0"/>
                <a:ea typeface="微软雅黑" panose="020B0503020204020204" pitchFamily="34" charset="-122"/>
                <a:cs typeface="Arial" panose="020B0604020202020204" pitchFamily="34" charset="0"/>
              </a:rPr>
              <a:t>Typical COOL BLK segment</a:t>
            </a:r>
            <a:endParaRPr lang="zh-CN" altLang="en-US" sz="1200" b="1">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pic>
        <p:nvPicPr>
          <p:cNvPr id="20" name="图片 19"/>
          <p:cNvPicPr>
            <a:picLocks noChangeAspect="1"/>
          </p:cNvPicPr>
          <p:nvPr/>
        </p:nvPicPr>
        <p:blipFill>
          <a:blip r:embed="rId4"/>
          <a:stretch>
            <a:fillRect/>
          </a:stretch>
        </p:blipFill>
        <p:spPr>
          <a:xfrm>
            <a:off x="2965734" y="1135154"/>
            <a:ext cx="2470444" cy="2520000"/>
          </a:xfrm>
          <a:prstGeom prst="rect">
            <a:avLst/>
          </a:prstGeom>
        </p:spPr>
      </p:pic>
      <p:grpSp>
        <p:nvGrpSpPr>
          <p:cNvPr id="23" name="组合 22"/>
          <p:cNvGrpSpPr/>
          <p:nvPr/>
        </p:nvGrpSpPr>
        <p:grpSpPr>
          <a:xfrm>
            <a:off x="5226741" y="1111897"/>
            <a:ext cx="1834211" cy="2481442"/>
            <a:chOff x="5222457" y="4240034"/>
            <a:chExt cx="1834211" cy="2481442"/>
          </a:xfrm>
        </p:grpSpPr>
        <p:pic>
          <p:nvPicPr>
            <p:cNvPr id="24" name="图片 23">
              <a:extLst>
                <a:ext uri="{FF2B5EF4-FFF2-40B4-BE49-F238E27FC236}">
                  <a16:creationId xmlns:a16="http://schemas.microsoft.com/office/drawing/2014/main" id="{90EAC485-B01C-42DF-AFFC-A466C93B5A1A}"/>
                </a:ext>
              </a:extLst>
            </p:cNvPr>
            <p:cNvPicPr>
              <a:picLocks noChangeAspect="1"/>
            </p:cNvPicPr>
            <p:nvPr/>
          </p:nvPicPr>
          <p:blipFill>
            <a:blip r:embed="rId5"/>
            <a:stretch>
              <a:fillRect/>
            </a:stretch>
          </p:blipFill>
          <p:spPr>
            <a:xfrm>
              <a:off x="5336285" y="4481890"/>
              <a:ext cx="1720383" cy="2239586"/>
            </a:xfrm>
            <a:prstGeom prst="rect">
              <a:avLst/>
            </a:prstGeom>
          </p:spPr>
        </p:pic>
        <p:sp>
          <p:nvSpPr>
            <p:cNvPr id="25" name="文本框 24"/>
            <p:cNvSpPr txBox="1"/>
            <p:nvPr/>
          </p:nvSpPr>
          <p:spPr>
            <a:xfrm>
              <a:off x="5647385" y="4240034"/>
              <a:ext cx="1321391" cy="2539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1050" b="1">
                  <a:solidFill>
                    <a:srgbClr val="0000FF"/>
                  </a:solidFill>
                  <a:latin typeface="Arial" panose="020B0604020202020204" pitchFamily="34" charset="0"/>
                  <a:ea typeface="微软雅黑" panose="020B0503020204020204" pitchFamily="34" charset="-122"/>
                  <a:cs typeface="Arial" panose="020B0604020202020204" pitchFamily="34" charset="0"/>
                </a:rPr>
                <a:t>S-CO</a:t>
              </a:r>
              <a:r>
                <a:rPr lang="en-US" altLang="zh-CN" sz="1050" b="1" baseline="-25000">
                  <a:solidFill>
                    <a:srgbClr val="0000FF"/>
                  </a:solidFill>
                  <a:latin typeface="Arial" panose="020B0604020202020204" pitchFamily="34" charset="0"/>
                  <a:ea typeface="微软雅黑" panose="020B0503020204020204" pitchFamily="34" charset="-122"/>
                  <a:cs typeface="Arial" panose="020B0604020202020204" pitchFamily="34" charset="0"/>
                </a:rPr>
                <a:t>2</a:t>
              </a:r>
              <a:r>
                <a:rPr lang="en-US" altLang="zh-CN" sz="1050" b="1">
                  <a:solidFill>
                    <a:srgbClr val="0000FF"/>
                  </a:solidFill>
                  <a:latin typeface="Arial" panose="020B0604020202020204" pitchFamily="34" charset="0"/>
                  <a:ea typeface="微软雅黑" panose="020B0503020204020204" pitchFamily="34" charset="-122"/>
                  <a:cs typeface="Arial" panose="020B0604020202020204" pitchFamily="34" charset="0"/>
                </a:rPr>
                <a:t> manifold</a:t>
              </a:r>
              <a:endParaRPr lang="zh-CN" altLang="en-US" sz="1050" b="1">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文本框 25"/>
            <p:cNvSpPr txBox="1"/>
            <p:nvPr/>
          </p:nvSpPr>
          <p:spPr>
            <a:xfrm>
              <a:off x="6231311" y="5679626"/>
              <a:ext cx="515294" cy="2539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1050" b="1" dirty="0">
                  <a:solidFill>
                    <a:srgbClr val="0000FF"/>
                  </a:solidFill>
                  <a:latin typeface="Arial" panose="020B0604020202020204" pitchFamily="34" charset="0"/>
                  <a:ea typeface="微软雅黑" panose="020B0503020204020204" pitchFamily="34" charset="-122"/>
                  <a:cs typeface="Arial" panose="020B0604020202020204" pitchFamily="34" charset="0"/>
                </a:rPr>
                <a:t>FW</a:t>
              </a:r>
              <a:endParaRPr lang="zh-CN" altLang="en-US" sz="105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文本框 26"/>
            <p:cNvSpPr txBox="1"/>
            <p:nvPr/>
          </p:nvSpPr>
          <p:spPr>
            <a:xfrm>
              <a:off x="5468406" y="5857309"/>
              <a:ext cx="613057" cy="2539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1050" b="1">
                  <a:solidFill>
                    <a:srgbClr val="0000FF"/>
                  </a:solidFill>
                  <a:latin typeface="Arial" panose="020B0604020202020204" pitchFamily="34" charset="0"/>
                  <a:ea typeface="微软雅黑" panose="020B0503020204020204" pitchFamily="34" charset="-122"/>
                  <a:cs typeface="Arial" panose="020B0604020202020204" pitchFamily="34" charset="0"/>
                </a:rPr>
                <a:t>Armor</a:t>
              </a:r>
              <a:endParaRPr lang="zh-CN" altLang="en-US" sz="1050" b="1">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28" name="文本框 27"/>
            <p:cNvSpPr txBox="1"/>
            <p:nvPr/>
          </p:nvSpPr>
          <p:spPr>
            <a:xfrm>
              <a:off x="6258413" y="5075574"/>
              <a:ext cx="515294" cy="2539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1050" b="1" dirty="0">
                  <a:solidFill>
                    <a:srgbClr val="0000FF"/>
                  </a:solidFill>
                  <a:latin typeface="Arial" panose="020B0604020202020204" pitchFamily="34" charset="0"/>
                  <a:ea typeface="微软雅黑" panose="020B0503020204020204" pitchFamily="34" charset="-122"/>
                  <a:cs typeface="Arial" panose="020B0604020202020204" pitchFamily="34" charset="0"/>
                </a:rPr>
                <a:t>CP</a:t>
              </a:r>
              <a:endParaRPr lang="zh-CN" altLang="en-US" sz="105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9" name="直接连接符 28"/>
            <p:cNvCxnSpPr>
              <a:endCxn id="28" idx="0"/>
            </p:cNvCxnSpPr>
            <p:nvPr/>
          </p:nvCxnSpPr>
          <p:spPr>
            <a:xfrm>
              <a:off x="6350675" y="4941168"/>
              <a:ext cx="165385" cy="134406"/>
            </a:xfrm>
            <a:prstGeom prst="line">
              <a:avLst/>
            </a:prstGeom>
            <a:ln w="19050">
              <a:solidFill>
                <a:srgbClr val="FF0000">
                  <a:alpha val="75000"/>
                </a:srgb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30" name="直接连接符 29"/>
            <p:cNvCxnSpPr>
              <a:endCxn id="28" idx="0"/>
            </p:cNvCxnSpPr>
            <p:nvPr/>
          </p:nvCxnSpPr>
          <p:spPr>
            <a:xfrm>
              <a:off x="6209351" y="5046706"/>
              <a:ext cx="306709" cy="28868"/>
            </a:xfrm>
            <a:prstGeom prst="line">
              <a:avLst/>
            </a:prstGeom>
            <a:ln w="19050">
              <a:solidFill>
                <a:srgbClr val="FF0000">
                  <a:alpha val="75000"/>
                </a:srgb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27" idx="0"/>
            </p:cNvCxnSpPr>
            <p:nvPr/>
          </p:nvCxnSpPr>
          <p:spPr>
            <a:xfrm>
              <a:off x="5647385" y="5601683"/>
              <a:ext cx="127550" cy="255626"/>
            </a:xfrm>
            <a:prstGeom prst="line">
              <a:avLst/>
            </a:prstGeom>
            <a:ln w="19050">
              <a:solidFill>
                <a:srgbClr val="FF0000">
                  <a:alpha val="75000"/>
                </a:srgb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6350675" y="5400492"/>
              <a:ext cx="138283" cy="256706"/>
            </a:xfrm>
            <a:prstGeom prst="line">
              <a:avLst/>
            </a:prstGeom>
            <a:ln w="19050">
              <a:solidFill>
                <a:srgbClr val="FF0000">
                  <a:alpha val="75000"/>
                </a:srgb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33" name="直接连接符 32"/>
            <p:cNvCxnSpPr>
              <a:endCxn id="24" idx="0"/>
            </p:cNvCxnSpPr>
            <p:nvPr/>
          </p:nvCxnSpPr>
          <p:spPr>
            <a:xfrm flipV="1">
              <a:off x="6072053" y="4481890"/>
              <a:ext cx="124424" cy="136424"/>
            </a:xfrm>
            <a:prstGeom prst="line">
              <a:avLst/>
            </a:prstGeom>
            <a:ln w="19050">
              <a:solidFill>
                <a:srgbClr val="FF0000">
                  <a:alpha val="75000"/>
                </a:srgbClr>
              </a:solidFill>
              <a:headEnd type="oval" w="sm" len="sm"/>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5222457" y="4451376"/>
              <a:ext cx="452284" cy="2539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1050" b="1">
                  <a:solidFill>
                    <a:srgbClr val="0000FF"/>
                  </a:solidFill>
                  <a:latin typeface="Arial" panose="020B0604020202020204" pitchFamily="34" charset="0"/>
                  <a:ea typeface="微软雅黑" panose="020B0503020204020204" pitchFamily="34" charset="-122"/>
                  <a:cs typeface="Arial" panose="020B0604020202020204" pitchFamily="34" charset="0"/>
                </a:rPr>
                <a:t>SP</a:t>
              </a:r>
              <a:endParaRPr lang="zh-CN" altLang="en-US" sz="1050" b="1">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35" name="直接连接符 34"/>
            <p:cNvCxnSpPr>
              <a:endCxn id="34" idx="3"/>
            </p:cNvCxnSpPr>
            <p:nvPr/>
          </p:nvCxnSpPr>
          <p:spPr>
            <a:xfrm flipH="1" flipV="1">
              <a:off x="5674741" y="4578334"/>
              <a:ext cx="306171" cy="172103"/>
            </a:xfrm>
            <a:prstGeom prst="line">
              <a:avLst/>
            </a:prstGeom>
            <a:ln w="19050">
              <a:solidFill>
                <a:srgbClr val="FF0000">
                  <a:alpha val="75000"/>
                </a:srgbClr>
              </a:solidFill>
              <a:headEnd type="oval" w="sm" len="sm"/>
            </a:ln>
          </p:spPr>
          <p:style>
            <a:lnRef idx="1">
              <a:schemeClr val="accent1"/>
            </a:lnRef>
            <a:fillRef idx="0">
              <a:schemeClr val="accent1"/>
            </a:fillRef>
            <a:effectRef idx="0">
              <a:schemeClr val="accent1"/>
            </a:effectRef>
            <a:fontRef idx="minor">
              <a:schemeClr val="tx1"/>
            </a:fontRef>
          </p:style>
        </p:cxnSp>
      </p:grpSp>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r="4025"/>
          <a:stretch/>
        </p:blipFill>
        <p:spPr bwMode="auto">
          <a:xfrm>
            <a:off x="7060952" y="1286372"/>
            <a:ext cx="5143798" cy="2525037"/>
          </a:xfrm>
          <a:prstGeom prst="rect">
            <a:avLst/>
          </a:prstGeom>
          <a:noFill/>
        </p:spPr>
      </p:pic>
      <p:sp>
        <p:nvSpPr>
          <p:cNvPr id="11" name="圆角矩形标注 10"/>
          <p:cNvSpPr/>
          <p:nvPr/>
        </p:nvSpPr>
        <p:spPr>
          <a:xfrm>
            <a:off x="1653869" y="1841313"/>
            <a:ext cx="432048" cy="720080"/>
          </a:xfrm>
          <a:prstGeom prst="wedgeRoundRectCallout">
            <a:avLst>
              <a:gd name="adj1" fmla="val 342946"/>
              <a:gd name="adj2" fmla="val 41475"/>
              <a:gd name="adj3" fmla="val 16667"/>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标注 36"/>
          <p:cNvSpPr/>
          <p:nvPr/>
        </p:nvSpPr>
        <p:spPr>
          <a:xfrm>
            <a:off x="4546957" y="2181051"/>
            <a:ext cx="569733" cy="548121"/>
          </a:xfrm>
          <a:prstGeom prst="wedgeRoundRectCallout">
            <a:avLst>
              <a:gd name="adj1" fmla="val 122505"/>
              <a:gd name="adj2" fmla="val 35445"/>
              <a:gd name="adj3" fmla="val 16667"/>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8581257" y="3734789"/>
            <a:ext cx="2756536" cy="2769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1200" b="1">
                <a:solidFill>
                  <a:schemeClr val="tx1"/>
                </a:solidFill>
                <a:latin typeface="Arial" panose="020B0604020202020204" pitchFamily="34" charset="0"/>
                <a:ea typeface="微软雅黑" panose="020B0503020204020204" pitchFamily="34" charset="-122"/>
                <a:cs typeface="Arial" panose="020B0604020202020204" pitchFamily="34" charset="0"/>
              </a:rPr>
              <a:t>Cross section</a:t>
            </a:r>
            <a:endParaRPr lang="zh-CN" altLang="en-US" sz="1200" b="1">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39" name="文本框 38"/>
          <p:cNvSpPr txBox="1"/>
          <p:nvPr/>
        </p:nvSpPr>
        <p:spPr>
          <a:xfrm>
            <a:off x="5284113" y="3734789"/>
            <a:ext cx="2756536" cy="2769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1200" b="1">
                <a:solidFill>
                  <a:schemeClr val="tx1"/>
                </a:solidFill>
                <a:latin typeface="Arial" panose="020B0604020202020204" pitchFamily="34" charset="0"/>
                <a:ea typeface="微软雅黑" panose="020B0503020204020204" pitchFamily="34" charset="-122"/>
                <a:cs typeface="Arial" panose="020B0604020202020204" pitchFamily="34" charset="0"/>
              </a:rPr>
              <a:t>Typical COOL breeding unit</a:t>
            </a:r>
            <a:endParaRPr lang="zh-CN" altLang="en-US" sz="1200" b="1">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41" name="内容占位符 2"/>
          <p:cNvSpPr txBox="1">
            <a:spLocks/>
          </p:cNvSpPr>
          <p:nvPr/>
        </p:nvSpPr>
        <p:spPr>
          <a:xfrm>
            <a:off x="107932" y="4126790"/>
            <a:ext cx="5427077" cy="268835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600"/>
              </a:spcBef>
              <a:buFont typeface="Wingdings" panose="05000000000000000000" pitchFamily="2" charset="2"/>
              <a:buChar char="Ø"/>
              <a:defRPr sz="2800" b="1" kern="1200" baseline="0">
                <a:solidFill>
                  <a:srgbClr val="FF0000"/>
                </a:solidFill>
                <a:latin typeface="Calibri" panose="020F0502020204030204" pitchFamily="34"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b="1" kern="1200" baseline="0">
                <a:solidFill>
                  <a:srgbClr val="0000FF"/>
                </a:solidFill>
                <a:latin typeface="Arial" panose="020B0604020202020204" pitchFamily="34" charset="0"/>
                <a:ea typeface="等线" panose="02010600030101010101" pitchFamily="2"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b="1" kern="1200" baseline="0">
                <a:solidFill>
                  <a:schemeClr val="tx1"/>
                </a:solidFill>
                <a:latin typeface="Times New Roman" panose="02020603050405020304" pitchFamily="18" charset="0"/>
                <a:ea typeface="宋体" panose="02010600030101010101" pitchFamily="2"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10000"/>
              </a:lnSpc>
              <a:spcBef>
                <a:spcPts val="300"/>
              </a:spcBef>
              <a:spcAft>
                <a:spcPts val="0"/>
              </a:spcAft>
            </a:pPr>
            <a:r>
              <a:rPr lang="en-US" altLang="zh-CN" sz="2400" dirty="0"/>
              <a:t>Design features</a:t>
            </a:r>
          </a:p>
          <a:p>
            <a:pPr lvl="1" fontAlgn="auto">
              <a:lnSpc>
                <a:spcPct val="110000"/>
              </a:lnSpc>
              <a:spcBef>
                <a:spcPts val="300"/>
              </a:spcBef>
              <a:spcAft>
                <a:spcPts val="0"/>
              </a:spcAft>
            </a:pPr>
            <a:r>
              <a:rPr lang="en-US" altLang="zh-CN" sz="1600" dirty="0"/>
              <a:t>Single-module segment</a:t>
            </a:r>
          </a:p>
          <a:p>
            <a:pPr lvl="1" fontAlgn="auto">
              <a:lnSpc>
                <a:spcPct val="110000"/>
              </a:lnSpc>
              <a:spcBef>
                <a:spcPts val="300"/>
              </a:spcBef>
              <a:spcAft>
                <a:spcPts val="0"/>
              </a:spcAft>
            </a:pPr>
            <a:r>
              <a:rPr lang="en-US" altLang="zh-CN" sz="1600" dirty="0"/>
              <a:t>Dual coolant</a:t>
            </a:r>
          </a:p>
          <a:p>
            <a:pPr lvl="2" fontAlgn="auto">
              <a:lnSpc>
                <a:spcPct val="110000"/>
              </a:lnSpc>
              <a:spcBef>
                <a:spcPts val="300"/>
              </a:spcBef>
              <a:spcAft>
                <a:spcPts val="0"/>
              </a:spcAft>
            </a:pPr>
            <a:r>
              <a:rPr lang="en-US" altLang="zh-CN" sz="1200" dirty="0"/>
              <a:t>8-9 MPa S-CO</a:t>
            </a:r>
            <a:r>
              <a:rPr lang="en-US" altLang="zh-CN" sz="1200" baseline="-25000" dirty="0"/>
              <a:t>2</a:t>
            </a:r>
            <a:r>
              <a:rPr lang="en-US" altLang="zh-CN" sz="1200" dirty="0"/>
              <a:t> cooling structures, </a:t>
            </a:r>
            <a:r>
              <a:rPr lang="en-US" altLang="zh-CN" sz="1200" dirty="0">
                <a:cs typeface="Times New Roman" panose="02020603050405020304" pitchFamily="18" charset="0"/>
              </a:rPr>
              <a:t>350 ℃ ~390 ℃</a:t>
            </a:r>
          </a:p>
          <a:p>
            <a:pPr lvl="2" fontAlgn="auto">
              <a:lnSpc>
                <a:spcPct val="110000"/>
              </a:lnSpc>
              <a:spcBef>
                <a:spcPts val="300"/>
              </a:spcBef>
              <a:spcAft>
                <a:spcPts val="0"/>
              </a:spcAft>
            </a:pPr>
            <a:r>
              <a:rPr lang="en-US" altLang="zh-CN" sz="1200" dirty="0" err="1">
                <a:cs typeface="Times New Roman" panose="02020603050405020304" pitchFamily="18" charset="0"/>
              </a:rPr>
              <a:t>PbLi</a:t>
            </a:r>
            <a:r>
              <a:rPr lang="en-US" altLang="zh-CN" sz="1200" dirty="0">
                <a:cs typeface="Times New Roman" panose="02020603050405020304" pitchFamily="18" charset="0"/>
              </a:rPr>
              <a:t> self-cooling BZ, outlet 600-700 ℃</a:t>
            </a:r>
          </a:p>
          <a:p>
            <a:pPr lvl="1" fontAlgn="auto">
              <a:lnSpc>
                <a:spcPct val="110000"/>
              </a:lnSpc>
              <a:spcBef>
                <a:spcPts val="300"/>
              </a:spcBef>
              <a:spcAft>
                <a:spcPts val="0"/>
              </a:spcAft>
            </a:pPr>
            <a:r>
              <a:rPr lang="en-US" altLang="zh-CN" sz="1600" dirty="0">
                <a:cs typeface="Times New Roman" panose="02020603050405020304" pitchFamily="18" charset="0"/>
              </a:rPr>
              <a:t>RAFM steel as structural material</a:t>
            </a:r>
          </a:p>
          <a:p>
            <a:pPr lvl="1" fontAlgn="auto">
              <a:lnSpc>
                <a:spcPct val="110000"/>
              </a:lnSpc>
              <a:spcBef>
                <a:spcPts val="300"/>
              </a:spcBef>
              <a:spcAft>
                <a:spcPts val="0"/>
              </a:spcAft>
            </a:pPr>
            <a:r>
              <a:rPr lang="en-US" altLang="zh-CN" sz="1600" dirty="0">
                <a:cs typeface="Times New Roman" panose="02020603050405020304" pitchFamily="18" charset="0"/>
              </a:rPr>
              <a:t>Tungsten as armor material</a:t>
            </a:r>
          </a:p>
          <a:p>
            <a:pPr lvl="1" fontAlgn="auto">
              <a:lnSpc>
                <a:spcPct val="110000"/>
              </a:lnSpc>
              <a:spcBef>
                <a:spcPts val="300"/>
              </a:spcBef>
              <a:spcAft>
                <a:spcPts val="0"/>
              </a:spcAft>
            </a:pPr>
            <a:r>
              <a:rPr lang="en-US" altLang="zh-CN" sz="1600" dirty="0" err="1">
                <a:cs typeface="Times New Roman" panose="02020603050405020304" pitchFamily="18" charset="0"/>
              </a:rPr>
              <a:t>SiC</a:t>
            </a:r>
            <a:r>
              <a:rPr lang="en-US" altLang="zh-CN" sz="1600" baseline="-25000" dirty="0" err="1">
                <a:cs typeface="Times New Roman" panose="02020603050405020304" pitchFamily="18" charset="0"/>
              </a:rPr>
              <a:t>f</a:t>
            </a:r>
            <a:r>
              <a:rPr lang="en-US" altLang="zh-CN" sz="1600" dirty="0">
                <a:cs typeface="Times New Roman" panose="02020603050405020304" pitchFamily="18" charset="0"/>
              </a:rPr>
              <a:t>/</a:t>
            </a:r>
            <a:r>
              <a:rPr lang="en-US" altLang="zh-CN" sz="1600" dirty="0" err="1">
                <a:cs typeface="Times New Roman" panose="02020603050405020304" pitchFamily="18" charset="0"/>
              </a:rPr>
              <a:t>SiC</a:t>
            </a:r>
            <a:r>
              <a:rPr lang="en-US" altLang="zh-CN" sz="1600" dirty="0">
                <a:cs typeface="Times New Roman" panose="02020603050405020304" pitchFamily="18" charset="0"/>
              </a:rPr>
              <a:t> composites as </a:t>
            </a:r>
            <a:r>
              <a:rPr lang="en-US" altLang="zh-CN" sz="1600" dirty="0"/>
              <a:t>Flow Channel Inserts (</a:t>
            </a:r>
            <a:r>
              <a:rPr lang="en-US" altLang="zh-CN" sz="1600" dirty="0">
                <a:cs typeface="Times New Roman" panose="02020603050405020304" pitchFamily="18" charset="0"/>
              </a:rPr>
              <a:t>FCI) material</a:t>
            </a:r>
          </a:p>
          <a:p>
            <a:pPr lvl="1" fontAlgn="auto">
              <a:lnSpc>
                <a:spcPct val="110000"/>
              </a:lnSpc>
              <a:spcBef>
                <a:spcPts val="300"/>
              </a:spcBef>
              <a:spcAft>
                <a:spcPts val="0"/>
              </a:spcAft>
            </a:pPr>
            <a:r>
              <a:rPr lang="en-US" altLang="zh-CN" sz="1600" dirty="0">
                <a:cs typeface="Times New Roman" panose="02020603050405020304" pitchFamily="18" charset="0"/>
              </a:rPr>
              <a:t>Thermoelectric conversion efficiency: ~45%</a:t>
            </a:r>
            <a:endParaRPr lang="zh-CN" altLang="en-US" sz="1600" dirty="0"/>
          </a:p>
        </p:txBody>
      </p:sp>
      <p:sp>
        <p:nvSpPr>
          <p:cNvPr id="43" name="内容占位符 2"/>
          <p:cNvSpPr txBox="1">
            <a:spLocks/>
          </p:cNvSpPr>
          <p:nvPr/>
        </p:nvSpPr>
        <p:spPr>
          <a:xfrm>
            <a:off x="5401645" y="4146118"/>
            <a:ext cx="6634847" cy="268835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600"/>
              </a:spcBef>
              <a:buFont typeface="Wingdings" panose="05000000000000000000" pitchFamily="2" charset="2"/>
              <a:buChar char="Ø"/>
              <a:defRPr sz="2800" b="1" kern="1200" baseline="0">
                <a:solidFill>
                  <a:srgbClr val="FF0000"/>
                </a:solidFill>
                <a:latin typeface="Calibri" panose="020F0502020204030204" pitchFamily="34"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b="1" kern="1200" baseline="0">
                <a:solidFill>
                  <a:srgbClr val="0000FF"/>
                </a:solidFill>
                <a:latin typeface="Arial" panose="020B0604020202020204" pitchFamily="34" charset="0"/>
                <a:ea typeface="等线" panose="02010600030101010101" pitchFamily="2"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b="1" kern="1200" baseline="0">
                <a:solidFill>
                  <a:schemeClr val="tx1"/>
                </a:solidFill>
                <a:latin typeface="Times New Roman" panose="02020603050405020304" pitchFamily="18" charset="0"/>
                <a:ea typeface="宋体" panose="02010600030101010101" pitchFamily="2"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ltLang="zh-CN" sz="2400" dirty="0"/>
              <a:t>Advantages and disadvantages</a:t>
            </a:r>
          </a:p>
          <a:p>
            <a:pPr lvl="1" fontAlgn="auto">
              <a:lnSpc>
                <a:spcPct val="110000"/>
              </a:lnSpc>
              <a:spcBef>
                <a:spcPts val="300"/>
              </a:spcBef>
              <a:spcAft>
                <a:spcPts val="0"/>
              </a:spcAft>
            </a:pPr>
            <a:r>
              <a:rPr lang="en-US" altLang="zh-CN" sz="1600" dirty="0"/>
              <a:t>High thermal efficiency: </a:t>
            </a:r>
            <a:r>
              <a:rPr lang="en-US" altLang="zh-CN" sz="1600" dirty="0">
                <a:solidFill>
                  <a:schemeClr val="tx1"/>
                </a:solidFill>
              </a:rPr>
              <a:t>high </a:t>
            </a:r>
            <a:r>
              <a:rPr lang="en-US" altLang="zh-CN" sz="1600" dirty="0" err="1">
                <a:solidFill>
                  <a:schemeClr val="tx1"/>
                </a:solidFill>
              </a:rPr>
              <a:t>PbLi</a:t>
            </a:r>
            <a:r>
              <a:rPr lang="en-US" altLang="zh-CN" sz="1600" dirty="0">
                <a:solidFill>
                  <a:schemeClr val="tx1"/>
                </a:solidFill>
              </a:rPr>
              <a:t> outlet temp. and more suitable for efficient power conversion</a:t>
            </a:r>
          </a:p>
          <a:p>
            <a:pPr lvl="1" fontAlgn="auto">
              <a:lnSpc>
                <a:spcPct val="110000"/>
              </a:lnSpc>
              <a:spcBef>
                <a:spcPts val="300"/>
              </a:spcBef>
              <a:spcAft>
                <a:spcPts val="0"/>
              </a:spcAft>
            </a:pPr>
            <a:r>
              <a:rPr lang="en-US" altLang="zh-CN" sz="1600" dirty="0"/>
              <a:t>Acceptable construction cost: </a:t>
            </a:r>
            <a:r>
              <a:rPr lang="en-US" altLang="zh-CN" sz="1600" dirty="0">
                <a:solidFill>
                  <a:schemeClr val="tx1"/>
                </a:solidFill>
              </a:rPr>
              <a:t>(1) cheaper neutron multiplier of </a:t>
            </a:r>
            <a:r>
              <a:rPr lang="en-US" altLang="zh-CN" sz="1600" dirty="0" err="1">
                <a:solidFill>
                  <a:schemeClr val="tx1"/>
                </a:solidFill>
              </a:rPr>
              <a:t>Pb</a:t>
            </a:r>
            <a:r>
              <a:rPr lang="en-US" altLang="zh-CN" sz="1600" dirty="0">
                <a:solidFill>
                  <a:schemeClr val="tx1"/>
                </a:solidFill>
              </a:rPr>
              <a:t>; (2) abundant CO</a:t>
            </a:r>
            <a:r>
              <a:rPr lang="en-US" altLang="zh-CN" sz="1600" baseline="-25000" dirty="0">
                <a:solidFill>
                  <a:schemeClr val="tx1"/>
                </a:solidFill>
              </a:rPr>
              <a:t>2</a:t>
            </a:r>
            <a:r>
              <a:rPr lang="en-US" altLang="zh-CN" sz="1600" dirty="0">
                <a:solidFill>
                  <a:schemeClr val="tx1"/>
                </a:solidFill>
              </a:rPr>
              <a:t> in natural world</a:t>
            </a:r>
          </a:p>
          <a:p>
            <a:pPr lvl="1" fontAlgn="auto">
              <a:lnSpc>
                <a:spcPct val="110000"/>
              </a:lnSpc>
              <a:spcBef>
                <a:spcPts val="300"/>
              </a:spcBef>
              <a:spcAft>
                <a:spcPts val="0"/>
              </a:spcAft>
            </a:pPr>
            <a:r>
              <a:rPr lang="en-US" altLang="zh-CN" sz="1600" dirty="0"/>
              <a:t>Enhanced heat removal capacity of S-CO</a:t>
            </a:r>
            <a:r>
              <a:rPr lang="en-US" altLang="zh-CN" sz="1600" baseline="-25000" dirty="0"/>
              <a:t>2 </a:t>
            </a:r>
            <a:r>
              <a:rPr lang="en-US" altLang="zh-CN" sz="1600" dirty="0"/>
              <a:t>for FW cooling: </a:t>
            </a:r>
            <a:r>
              <a:rPr lang="en-US" altLang="zh-CN" sz="1600" dirty="0">
                <a:solidFill>
                  <a:schemeClr val="tx1"/>
                </a:solidFill>
              </a:rPr>
              <a:t>larger density than helium (over 10 times @8MPa, 400℃)</a:t>
            </a:r>
          </a:p>
          <a:p>
            <a:pPr lvl="1" fontAlgn="auto">
              <a:lnSpc>
                <a:spcPct val="110000"/>
              </a:lnSpc>
              <a:spcBef>
                <a:spcPts val="300"/>
              </a:spcBef>
              <a:spcAft>
                <a:spcPts val="0"/>
              </a:spcAft>
            </a:pPr>
            <a:r>
              <a:rPr lang="en-US" altLang="zh-CN" sz="1600" dirty="0"/>
              <a:t>MHD effect and metal corrosion problems: </a:t>
            </a:r>
            <a:r>
              <a:rPr lang="en-US" altLang="zh-CN" sz="1600" dirty="0">
                <a:solidFill>
                  <a:schemeClr val="tx1"/>
                </a:solidFill>
              </a:rPr>
              <a:t>mitigate by using electrical and thermal insulating Flow Channel Inserts (FCIs)</a:t>
            </a:r>
          </a:p>
        </p:txBody>
      </p:sp>
    </p:spTree>
    <p:extLst>
      <p:ext uri="{BB962C8B-B14F-4D97-AF65-F5344CB8AC3E}">
        <p14:creationId xmlns:p14="http://schemas.microsoft.com/office/powerpoint/2010/main" val="487544344"/>
      </p:ext>
    </p:extLst>
  </p:cSld>
  <p:clrMapOvr>
    <a:masterClrMapping/>
  </p:clrMapOvr>
  <mc:AlternateContent xmlns:mc="http://schemas.openxmlformats.org/markup-compatibility/2006" xmlns:p14="http://schemas.microsoft.com/office/powerpoint/2010/main">
    <mc:Choice Requires="p14">
      <p:transition spd="slow" p14:dur="2000" advTm="102320"/>
    </mc:Choice>
    <mc:Fallback xmlns="">
      <p:transition spd="slow" advTm="10232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5C2F4C-AE69-4765-9DA6-C188CECCADB2}"/>
              </a:ext>
            </a:extLst>
          </p:cNvPr>
          <p:cNvSpPr>
            <a:spLocks noGrp="1"/>
          </p:cNvSpPr>
          <p:nvPr>
            <p:ph type="title"/>
          </p:nvPr>
        </p:nvSpPr>
        <p:spPr>
          <a:xfrm>
            <a:off x="890072" y="0"/>
            <a:ext cx="11301928" cy="677334"/>
          </a:xfrm>
        </p:spPr>
        <p:txBody>
          <a:bodyPr>
            <a:noAutofit/>
          </a:bodyPr>
          <a:lstStyle/>
          <a:p>
            <a:pPr>
              <a:lnSpc>
                <a:spcPct val="100000"/>
              </a:lnSpc>
            </a:pPr>
            <a:r>
              <a:rPr lang="en-US" altLang="zh-CN">
                <a:latin typeface="+mn-lt"/>
                <a:ea typeface="黑体" panose="02010609060101010101" pitchFamily="49" charset="-122"/>
              </a:rPr>
              <a:t>                                 Outline</a:t>
            </a:r>
            <a:endParaRPr lang="zh-CN" altLang="en-US">
              <a:latin typeface="+mn-lt"/>
              <a:ea typeface="黑体" panose="02010609060101010101" pitchFamily="49" charset="-122"/>
            </a:endParaRPr>
          </a:p>
        </p:txBody>
      </p:sp>
      <p:sp>
        <p:nvSpPr>
          <p:cNvPr id="4" name="内容占位符 3"/>
          <p:cNvSpPr>
            <a:spLocks noGrp="1"/>
          </p:cNvSpPr>
          <p:nvPr>
            <p:ph idx="1"/>
          </p:nvPr>
        </p:nvSpPr>
        <p:spPr>
          <a:xfrm>
            <a:off x="3767434" y="1296409"/>
            <a:ext cx="6838122" cy="4543945"/>
          </a:xfrm>
        </p:spPr>
        <p:txBody>
          <a:bodyPr>
            <a:normAutofit fontScale="92500" lnSpcReduction="10000"/>
          </a:bodyPr>
          <a:lstStyle/>
          <a:p>
            <a:pPr fontAlgn="auto">
              <a:lnSpc>
                <a:spcPct val="150000"/>
              </a:lnSpc>
              <a:spcBef>
                <a:spcPts val="0"/>
              </a:spcBef>
            </a:pPr>
            <a:r>
              <a:rPr lang="en-US" altLang="zh-CN" sz="3200" dirty="0">
                <a:solidFill>
                  <a:schemeClr val="bg1">
                    <a:lumMod val="50000"/>
                  </a:schemeClr>
                </a:solidFill>
                <a:latin typeface="+mn-lt"/>
              </a:rPr>
              <a:t>Introduction</a:t>
            </a:r>
          </a:p>
          <a:p>
            <a:pPr>
              <a:lnSpc>
                <a:spcPct val="150000"/>
              </a:lnSpc>
              <a:spcBef>
                <a:spcPts val="0"/>
              </a:spcBef>
            </a:pPr>
            <a:r>
              <a:rPr lang="en-US" altLang="zh-CN" sz="3200" dirty="0">
                <a:latin typeface="+mn-lt"/>
              </a:rPr>
              <a:t>COOL blanket analysis</a:t>
            </a:r>
          </a:p>
          <a:p>
            <a:pPr lvl="1">
              <a:lnSpc>
                <a:spcPct val="120000"/>
              </a:lnSpc>
              <a:spcBef>
                <a:spcPts val="0"/>
              </a:spcBef>
            </a:pPr>
            <a:r>
              <a:rPr lang="en-US" altLang="zh-CN" sz="3000" dirty="0">
                <a:solidFill>
                  <a:srgbClr val="0000FF"/>
                </a:solidFill>
                <a:latin typeface="+mn-lt"/>
              </a:rPr>
              <a:t>BLK performance analysis</a:t>
            </a:r>
          </a:p>
          <a:p>
            <a:pPr lvl="1">
              <a:lnSpc>
                <a:spcPct val="120000"/>
              </a:lnSpc>
              <a:spcBef>
                <a:spcPts val="0"/>
              </a:spcBef>
            </a:pPr>
            <a:r>
              <a:rPr lang="en-US" altLang="zh-CN" sz="3000" dirty="0">
                <a:solidFill>
                  <a:srgbClr val="0000FF"/>
                </a:solidFill>
                <a:latin typeface="+mn-lt"/>
              </a:rPr>
              <a:t>Thermal efficiency estimation</a:t>
            </a:r>
          </a:p>
          <a:p>
            <a:pPr>
              <a:lnSpc>
                <a:spcPct val="150000"/>
              </a:lnSpc>
              <a:spcBef>
                <a:spcPts val="0"/>
              </a:spcBef>
            </a:pPr>
            <a:r>
              <a:rPr lang="en-US" altLang="zh-CN" sz="3200" dirty="0">
                <a:solidFill>
                  <a:schemeClr val="bg1">
                    <a:lumMod val="50000"/>
                  </a:schemeClr>
                </a:solidFill>
                <a:latin typeface="+mn-lt"/>
              </a:rPr>
              <a:t>R&amp;D needs and progress</a:t>
            </a:r>
          </a:p>
          <a:p>
            <a:pPr>
              <a:lnSpc>
                <a:spcPct val="150000"/>
              </a:lnSpc>
              <a:spcBef>
                <a:spcPts val="0"/>
              </a:spcBef>
            </a:pPr>
            <a:r>
              <a:rPr lang="en-US" altLang="zh-CN" sz="3200" dirty="0">
                <a:solidFill>
                  <a:schemeClr val="bg1">
                    <a:lumMod val="50000"/>
                  </a:schemeClr>
                </a:solidFill>
                <a:latin typeface="+mn-lt"/>
              </a:rPr>
              <a:t>BEST Test Blanket System</a:t>
            </a:r>
          </a:p>
          <a:p>
            <a:pPr>
              <a:lnSpc>
                <a:spcPct val="150000"/>
              </a:lnSpc>
              <a:spcBef>
                <a:spcPts val="0"/>
              </a:spcBef>
            </a:pPr>
            <a:r>
              <a:rPr lang="en-US" altLang="zh-CN" sz="3200" dirty="0">
                <a:solidFill>
                  <a:schemeClr val="bg1">
                    <a:lumMod val="50000"/>
                  </a:schemeClr>
                </a:solidFill>
                <a:latin typeface="+mn-lt"/>
              </a:rPr>
              <a:t>Summary</a:t>
            </a:r>
          </a:p>
          <a:p>
            <a:pPr lvl="1">
              <a:lnSpc>
                <a:spcPct val="150000"/>
              </a:lnSpc>
              <a:spcBef>
                <a:spcPts val="0"/>
              </a:spcBef>
            </a:pPr>
            <a:endParaRPr lang="zh-CN" altLang="en-US" sz="2800" dirty="0">
              <a:latin typeface="+mn-lt"/>
            </a:endParaRPr>
          </a:p>
        </p:txBody>
      </p:sp>
      <p:sp>
        <p:nvSpPr>
          <p:cNvPr id="7" name="内容占位符 2"/>
          <p:cNvSpPr txBox="1">
            <a:spLocks/>
          </p:cNvSpPr>
          <p:nvPr/>
        </p:nvSpPr>
        <p:spPr>
          <a:xfrm>
            <a:off x="3671889" y="1795566"/>
            <a:ext cx="4848225" cy="456078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Font typeface="Arial" panose="020B0604020202020204" pitchFamily="34" charset="0"/>
              <a:buChar char="•"/>
              <a:defRPr sz="2800" b="1" kern="1200" baseline="0">
                <a:solidFill>
                  <a:srgbClr val="FF0000"/>
                </a:solidFill>
                <a:latin typeface="Calibri" panose="020F0502020204030204" pitchFamily="34"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b="1" kern="1200" baseline="0">
                <a:solidFill>
                  <a:srgbClr val="0000FF"/>
                </a:solidFill>
                <a:latin typeface="Arial" panose="020B0604020202020204" pitchFamily="34" charset="0"/>
                <a:ea typeface="等线" panose="02010600030101010101" pitchFamily="2"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b="1" kern="1200" baseline="0">
                <a:solidFill>
                  <a:schemeClr val="tx1"/>
                </a:solidFill>
                <a:latin typeface="Times New Roman" panose="02020603050405020304" pitchFamily="18" charset="0"/>
                <a:ea typeface="宋体" panose="02010600030101010101" pitchFamily="2"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en-US" altLang="zh-CN">
              <a:solidFill>
                <a:schemeClr val="bg1">
                  <a:lumMod val="50000"/>
                </a:schemeClr>
              </a:solidFill>
              <a:latin typeface="微软雅黑" panose="020B0503020204020204" pitchFamily="34" charset="-122"/>
            </a:endParaRPr>
          </a:p>
        </p:txBody>
      </p:sp>
      <p:sp>
        <p:nvSpPr>
          <p:cNvPr id="9" name="灯片编号占位符 8"/>
          <p:cNvSpPr>
            <a:spLocks noGrp="1"/>
          </p:cNvSpPr>
          <p:nvPr>
            <p:ph type="sldNum" sz="quarter" idx="12"/>
          </p:nvPr>
        </p:nvSpPr>
        <p:spPr/>
        <p:txBody>
          <a:bodyPr/>
          <a:lstStyle/>
          <a:p>
            <a:pPr>
              <a:defRPr/>
            </a:pPr>
            <a:fld id="{2EE6453B-3B9F-4A11-A49C-F08C55479899}" type="slidenum">
              <a:rPr lang="zh-CN" altLang="en-US" smtClean="0"/>
              <a:pPr>
                <a:defRPr/>
              </a:pPr>
              <a:t>5</a:t>
            </a:fld>
            <a:endParaRPr lang="zh-CN" altLang="en-US"/>
          </a:p>
        </p:txBody>
      </p:sp>
    </p:spTree>
    <p:extLst>
      <p:ext uri="{BB962C8B-B14F-4D97-AF65-F5344CB8AC3E}">
        <p14:creationId xmlns:p14="http://schemas.microsoft.com/office/powerpoint/2010/main" val="2766030088"/>
      </p:ext>
    </p:extLst>
  </p:cSld>
  <p:clrMapOvr>
    <a:masterClrMapping/>
  </p:clrMapOvr>
  <mc:AlternateContent xmlns:mc="http://schemas.openxmlformats.org/markup-compatibility/2006" xmlns:p14="http://schemas.microsoft.com/office/powerpoint/2010/main">
    <mc:Choice Requires="p14">
      <p:transition spd="slow" p14:dur="2000" advTm="5778"/>
    </mc:Choice>
    <mc:Fallback xmlns="">
      <p:transition spd="slow" advTm="577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Nuclear Analysis (1/2)</a:t>
            </a:r>
            <a:endParaRPr lang="zh-CN" altLang="en-US" dirty="0"/>
          </a:p>
        </p:txBody>
      </p:sp>
      <p:sp>
        <p:nvSpPr>
          <p:cNvPr id="3" name="内容占位符 2"/>
          <p:cNvSpPr>
            <a:spLocks noGrp="1"/>
          </p:cNvSpPr>
          <p:nvPr>
            <p:ph idx="1"/>
          </p:nvPr>
        </p:nvSpPr>
        <p:spPr>
          <a:xfrm>
            <a:off x="99153" y="700590"/>
            <a:ext cx="6293593" cy="2160001"/>
          </a:xfrm>
        </p:spPr>
        <p:txBody>
          <a:bodyPr/>
          <a:lstStyle/>
          <a:p>
            <a:r>
              <a:rPr lang="en-US" altLang="zh-CN" sz="2400" dirty="0"/>
              <a:t>Tritium breeding ratio (TBR)</a:t>
            </a:r>
          </a:p>
          <a:p>
            <a:pPr lvl="1">
              <a:lnSpc>
                <a:spcPct val="110000"/>
              </a:lnSpc>
            </a:pPr>
            <a:r>
              <a:rPr lang="en-US" altLang="zh-CN" sz="1800" dirty="0">
                <a:latin typeface="+mn-lt"/>
              </a:rPr>
              <a:t>TBR=1.183 </a:t>
            </a:r>
            <a:r>
              <a:rPr lang="en-US" altLang="zh-CN" sz="1800" b="0" dirty="0">
                <a:solidFill>
                  <a:schemeClr val="tx1"/>
                </a:solidFill>
                <a:latin typeface="+mn-lt"/>
              </a:rPr>
              <a:t>without considering port effects of heating and diagnostic systems of CFETR</a:t>
            </a:r>
          </a:p>
          <a:p>
            <a:pPr lvl="1">
              <a:lnSpc>
                <a:spcPct val="110000"/>
              </a:lnSpc>
            </a:pPr>
            <a:r>
              <a:rPr lang="en-US" altLang="zh-CN" sz="1800" dirty="0">
                <a:latin typeface="+mn-lt"/>
              </a:rPr>
              <a:t>TBR=1.113 </a:t>
            </a:r>
            <a:r>
              <a:rPr lang="en-US" altLang="zh-CN" sz="1800" b="0" dirty="0">
                <a:solidFill>
                  <a:schemeClr val="tx1"/>
                </a:solidFill>
                <a:latin typeface="+mn-lt"/>
              </a:rPr>
              <a:t>considering port effects of CFETR</a:t>
            </a:r>
          </a:p>
          <a:p>
            <a:pPr lvl="1">
              <a:lnSpc>
                <a:spcPct val="110000"/>
              </a:lnSpc>
            </a:pPr>
            <a:r>
              <a:rPr lang="en-US" altLang="zh-CN" sz="1800" dirty="0">
                <a:latin typeface="+mn-lt"/>
              </a:rPr>
              <a:t>TBR=1.166 </a:t>
            </a:r>
            <a:r>
              <a:rPr lang="en-US" altLang="zh-CN" sz="1800" b="0" dirty="0">
                <a:solidFill>
                  <a:schemeClr val="tx1"/>
                </a:solidFill>
                <a:latin typeface="+mn-lt"/>
              </a:rPr>
              <a:t>considering port effects of CFETR and contribution of divertor blankets behind divertors</a:t>
            </a:r>
          </a:p>
        </p:txBody>
      </p:sp>
      <p:sp>
        <p:nvSpPr>
          <p:cNvPr id="4" name="灯片编号占位符 3"/>
          <p:cNvSpPr>
            <a:spLocks noGrp="1"/>
          </p:cNvSpPr>
          <p:nvPr>
            <p:ph type="sldNum" sz="quarter" idx="12"/>
          </p:nvPr>
        </p:nvSpPr>
        <p:spPr/>
        <p:txBody>
          <a:bodyPr/>
          <a:lstStyle/>
          <a:p>
            <a:pPr>
              <a:defRPr/>
            </a:pPr>
            <a:fld id="{2EE6453B-3B9F-4A11-A49C-F08C55479899}" type="slidenum">
              <a:rPr lang="zh-CN" altLang="en-US" smtClean="0"/>
              <a:pPr>
                <a:defRPr/>
              </a:pPr>
              <a:t>6</a:t>
            </a:fld>
            <a:endParaRPr lang="zh-CN" altLang="en-US"/>
          </a:p>
        </p:txBody>
      </p:sp>
      <p:pic>
        <p:nvPicPr>
          <p:cNvPr id="6" name="Picture 5" descr="all"/>
          <p:cNvPicPr>
            <a:picLocks noChangeAspect="1" noChangeArrowheads="1"/>
          </p:cNvPicPr>
          <p:nvPr/>
        </p:nvPicPr>
        <p:blipFill>
          <a:blip r:embed="rId3" cstate="print">
            <a:extLst>
              <a:ext uri="{28A0092B-C50C-407E-A947-70E740481C1C}">
                <a14:useLocalDpi xmlns:a14="http://schemas.microsoft.com/office/drawing/2010/main" val="0"/>
              </a:ext>
            </a:extLst>
          </a:blip>
          <a:srcRect l="5264" b="30240"/>
          <a:stretch>
            <a:fillRect/>
          </a:stretch>
        </p:blipFill>
        <p:spPr bwMode="auto">
          <a:xfrm rot="5400000">
            <a:off x="6357325" y="734127"/>
            <a:ext cx="222707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5499" t="8741" r="9631" b="10427"/>
          <a:stretch/>
        </p:blipFill>
        <p:spPr>
          <a:xfrm>
            <a:off x="8711012" y="767664"/>
            <a:ext cx="3247062" cy="2160000"/>
          </a:xfrm>
          <a:prstGeom prst="rect">
            <a:avLst/>
          </a:prstGeom>
        </p:spPr>
      </p:pic>
      <p:sp>
        <p:nvSpPr>
          <p:cNvPr id="11" name="矩形 10"/>
          <p:cNvSpPr/>
          <p:nvPr/>
        </p:nvSpPr>
        <p:spPr>
          <a:xfrm>
            <a:off x="10550711" y="945056"/>
            <a:ext cx="1175322" cy="307777"/>
          </a:xfrm>
          <a:prstGeom prst="rect">
            <a:avLst/>
          </a:prstGeom>
        </p:spPr>
        <p:txBody>
          <a:bodyPr wrap="none">
            <a:spAutoFit/>
          </a:bodyPr>
          <a:lstStyle/>
          <a:p>
            <a:r>
              <a:rPr lang="en-US" altLang="zh-CN" sz="1400" b="1">
                <a:solidFill>
                  <a:srgbClr val="FF0000"/>
                </a:solidFill>
                <a:latin typeface="微软雅黑" panose="020B0503020204020204" pitchFamily="34" charset="-122"/>
                <a:ea typeface="微软雅黑" panose="020B0503020204020204" pitchFamily="34" charset="-122"/>
              </a:rPr>
              <a:t>TBR=1.183</a:t>
            </a:r>
          </a:p>
        </p:txBody>
      </p:sp>
      <p:sp>
        <p:nvSpPr>
          <p:cNvPr id="14" name="矩形 13"/>
          <p:cNvSpPr/>
          <p:nvPr/>
        </p:nvSpPr>
        <p:spPr>
          <a:xfrm>
            <a:off x="6783085" y="2951166"/>
            <a:ext cx="1522596" cy="307777"/>
          </a:xfrm>
          <a:prstGeom prst="rect">
            <a:avLst/>
          </a:prstGeom>
        </p:spPr>
        <p:txBody>
          <a:bodyPr wrap="none">
            <a:spAutoFit/>
          </a:bodyPr>
          <a:lstStyle/>
          <a:p>
            <a:r>
              <a:rPr lang="en-US" altLang="zh-CN" sz="1400" b="1" err="1">
                <a:latin typeface="+mn-lt"/>
                <a:ea typeface="微软雅黑" panose="020B0503020204020204" pitchFamily="34" charset="-122"/>
              </a:rPr>
              <a:t>Neutronics</a:t>
            </a:r>
            <a:r>
              <a:rPr lang="en-US" altLang="zh-CN" sz="1400" b="1">
                <a:latin typeface="+mn-lt"/>
                <a:ea typeface="微软雅黑" panose="020B0503020204020204" pitchFamily="34" charset="-122"/>
              </a:rPr>
              <a:t> Model</a:t>
            </a:r>
          </a:p>
        </p:txBody>
      </p:sp>
      <p:sp>
        <p:nvSpPr>
          <p:cNvPr id="15" name="矩形 14"/>
          <p:cNvSpPr/>
          <p:nvPr/>
        </p:nvSpPr>
        <p:spPr>
          <a:xfrm>
            <a:off x="10227722" y="2951167"/>
            <a:ext cx="474810" cy="307777"/>
          </a:xfrm>
          <a:prstGeom prst="rect">
            <a:avLst/>
          </a:prstGeom>
        </p:spPr>
        <p:txBody>
          <a:bodyPr wrap="none">
            <a:spAutoFit/>
          </a:bodyPr>
          <a:lstStyle/>
          <a:p>
            <a:r>
              <a:rPr lang="en-US" altLang="zh-CN" sz="1400" b="1">
                <a:latin typeface="+mn-lt"/>
                <a:ea typeface="微软雅黑" panose="020B0503020204020204" pitchFamily="34" charset="-122"/>
              </a:rPr>
              <a:t>TBR</a:t>
            </a:r>
          </a:p>
        </p:txBody>
      </p:sp>
      <p:sp>
        <p:nvSpPr>
          <p:cNvPr id="8" name="内容占位符 18">
            <a:extLst>
              <a:ext uri="{FF2B5EF4-FFF2-40B4-BE49-F238E27FC236}">
                <a16:creationId xmlns:a16="http://schemas.microsoft.com/office/drawing/2014/main" id="{9E1D6C05-7292-4348-EB3B-57DE7AE5281C}"/>
              </a:ext>
            </a:extLst>
          </p:cNvPr>
          <p:cNvSpPr txBox="1">
            <a:spLocks/>
          </p:cNvSpPr>
          <p:nvPr/>
        </p:nvSpPr>
        <p:spPr>
          <a:xfrm>
            <a:off x="202019" y="3117904"/>
            <a:ext cx="5893981" cy="116915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buFont typeface="Wingdings" panose="05000000000000000000" pitchFamily="2" charset="2"/>
              <a:buChar char="Ø"/>
              <a:defRPr sz="2800" b="1" kern="1200" baseline="0">
                <a:solidFill>
                  <a:srgbClr val="FF0000"/>
                </a:solidFill>
                <a:latin typeface="Calibri" panose="020F0502020204030204" pitchFamily="34"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b="1" kern="1200" baseline="0">
                <a:solidFill>
                  <a:schemeClr val="tx1"/>
                </a:solidFill>
                <a:latin typeface="Arial" panose="020B0604020202020204" pitchFamily="34" charset="0"/>
                <a:ea typeface="等线" panose="02010600030101010101" pitchFamily="2"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b="1" kern="1200" baseline="0">
                <a:solidFill>
                  <a:schemeClr val="tx1"/>
                </a:solidFill>
                <a:latin typeface="Times New Roman" panose="02020603050405020304" pitchFamily="18" charset="0"/>
                <a:ea typeface="宋体" panose="02010600030101010101" pitchFamily="2"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ltLang="zh-CN" sz="2400" dirty="0"/>
              <a:t>Nuclear heating</a:t>
            </a:r>
          </a:p>
          <a:p>
            <a:pPr lvl="1" fontAlgn="auto">
              <a:spcAft>
                <a:spcPts val="0"/>
              </a:spcAft>
            </a:pPr>
            <a:r>
              <a:rPr lang="en-US" altLang="zh-CN" sz="1800" b="0" dirty="0"/>
              <a:t>Total nuclear heat is 1.2 GW at FP of 1.5 GW</a:t>
            </a:r>
          </a:p>
          <a:p>
            <a:pPr lvl="1" fontAlgn="auto">
              <a:spcAft>
                <a:spcPts val="0"/>
              </a:spcAft>
            </a:pPr>
            <a:r>
              <a:rPr lang="en-US" altLang="zh-CN" sz="1800" b="0" dirty="0"/>
              <a:t>Exponential decay along the radial direction</a:t>
            </a:r>
            <a:endParaRPr lang="zh-CN" altLang="en-US" sz="1800" b="0" dirty="0"/>
          </a:p>
        </p:txBody>
      </p:sp>
      <p:pic>
        <p:nvPicPr>
          <p:cNvPr id="9" name="图片 8" descr="D:\work\LLBLK\blk_v6\nhd.emf">
            <a:extLst>
              <a:ext uri="{FF2B5EF4-FFF2-40B4-BE49-F238E27FC236}">
                <a16:creationId xmlns:a16="http://schemas.microsoft.com/office/drawing/2014/main" id="{A1FEA585-E855-CE0D-1243-37A8681EC9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08" t="7717" r="9676" b="4748"/>
          <a:stretch/>
        </p:blipFill>
        <p:spPr bwMode="auto">
          <a:xfrm>
            <a:off x="2633650" y="4275938"/>
            <a:ext cx="2908435" cy="2255986"/>
          </a:xfrm>
          <a:prstGeom prst="rect">
            <a:avLst/>
          </a:prstGeom>
          <a:noFill/>
          <a:ln>
            <a:noFill/>
          </a:ln>
          <a:extLst>
            <a:ext uri="{53640926-AAD7-44D8-BBD7-CCE9431645EC}">
              <a14:shadowObscured xmlns:a14="http://schemas.microsoft.com/office/drawing/2010/main"/>
            </a:ext>
          </a:extLst>
        </p:spPr>
      </p:pic>
      <p:pic>
        <p:nvPicPr>
          <p:cNvPr id="10" name="图片 9">
            <a:extLst>
              <a:ext uri="{FF2B5EF4-FFF2-40B4-BE49-F238E27FC236}">
                <a16:creationId xmlns:a16="http://schemas.microsoft.com/office/drawing/2014/main" id="{01B07654-A3A4-6590-7C5A-168FA5AEF9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857" r="15395"/>
          <a:stretch/>
        </p:blipFill>
        <p:spPr>
          <a:xfrm>
            <a:off x="474997" y="4154244"/>
            <a:ext cx="1810198" cy="2340000"/>
          </a:xfrm>
          <a:prstGeom prst="rect">
            <a:avLst/>
          </a:prstGeom>
        </p:spPr>
      </p:pic>
      <p:sp>
        <p:nvSpPr>
          <p:cNvPr id="12" name="矩形 11">
            <a:extLst>
              <a:ext uri="{FF2B5EF4-FFF2-40B4-BE49-F238E27FC236}">
                <a16:creationId xmlns:a16="http://schemas.microsoft.com/office/drawing/2014/main" id="{F2708B6B-0F26-DD35-75E9-C5C6DB592A28}"/>
              </a:ext>
            </a:extLst>
          </p:cNvPr>
          <p:cNvSpPr/>
          <p:nvPr/>
        </p:nvSpPr>
        <p:spPr>
          <a:xfrm>
            <a:off x="3006574" y="4374847"/>
            <a:ext cx="1983910" cy="584775"/>
          </a:xfrm>
          <a:prstGeom prst="rect">
            <a:avLst/>
          </a:prstGeom>
        </p:spPr>
        <p:txBody>
          <a:bodyPr wrap="square">
            <a:spAutoFit/>
          </a:bodyPr>
          <a:lstStyle/>
          <a:p>
            <a:pPr>
              <a:spcBef>
                <a:spcPts val="600"/>
              </a:spcBef>
              <a:spcAft>
                <a:spcPts val="600"/>
              </a:spcAft>
            </a:pPr>
            <a:r>
              <a:rPr lang="en-US" altLang="zh-CN" sz="1600" b="1" dirty="0">
                <a:solidFill>
                  <a:srgbClr val="FF0000"/>
                </a:solidFill>
                <a:latin typeface="+mn-lt"/>
                <a:cs typeface="Times New Roman" panose="02020603050405020304" pitchFamily="18" charset="0"/>
              </a:rPr>
              <a:t>Total nuclear heat</a:t>
            </a:r>
            <a:r>
              <a:rPr lang="zh-CN" altLang="en-US" sz="1600" b="1" dirty="0">
                <a:solidFill>
                  <a:srgbClr val="FF0000"/>
                </a:solidFill>
                <a:latin typeface="+mn-lt"/>
                <a:cs typeface="Times New Roman" panose="02020603050405020304" pitchFamily="18" charset="0"/>
              </a:rPr>
              <a:t>：</a:t>
            </a:r>
            <a:r>
              <a:rPr lang="en-US" altLang="zh-CN" sz="1600" b="1" dirty="0">
                <a:solidFill>
                  <a:srgbClr val="FF0000"/>
                </a:solidFill>
                <a:latin typeface="+mn-lt"/>
                <a:cs typeface="Times New Roman" panose="02020603050405020304" pitchFamily="18" charset="0"/>
              </a:rPr>
              <a:t> 1191.64MW </a:t>
            </a:r>
          </a:p>
        </p:txBody>
      </p:sp>
      <p:sp>
        <p:nvSpPr>
          <p:cNvPr id="13" name="矩形 12">
            <a:extLst>
              <a:ext uri="{FF2B5EF4-FFF2-40B4-BE49-F238E27FC236}">
                <a16:creationId xmlns:a16="http://schemas.microsoft.com/office/drawing/2014/main" id="{2C6B2A13-4B66-13E8-B8DF-899376FA9533}"/>
              </a:ext>
            </a:extLst>
          </p:cNvPr>
          <p:cNvSpPr/>
          <p:nvPr/>
        </p:nvSpPr>
        <p:spPr>
          <a:xfrm>
            <a:off x="2689890" y="6500141"/>
            <a:ext cx="2532616" cy="307777"/>
          </a:xfrm>
          <a:prstGeom prst="rect">
            <a:avLst/>
          </a:prstGeom>
        </p:spPr>
        <p:txBody>
          <a:bodyPr wrap="none">
            <a:spAutoFit/>
          </a:bodyPr>
          <a:lstStyle/>
          <a:p>
            <a:r>
              <a:rPr lang="en-US" altLang="zh-CN" sz="1400" b="1">
                <a:latin typeface="+mn-lt"/>
                <a:ea typeface="微软雅黑" panose="020B0503020204020204" pitchFamily="34" charset="-122"/>
              </a:rPr>
              <a:t>Radial nuclear heat distribution</a:t>
            </a:r>
          </a:p>
        </p:txBody>
      </p:sp>
      <p:sp>
        <p:nvSpPr>
          <p:cNvPr id="16" name="矩形 15">
            <a:extLst>
              <a:ext uri="{FF2B5EF4-FFF2-40B4-BE49-F238E27FC236}">
                <a16:creationId xmlns:a16="http://schemas.microsoft.com/office/drawing/2014/main" id="{319122AA-5FD0-B616-1644-63A1D3CA0685}"/>
              </a:ext>
            </a:extLst>
          </p:cNvPr>
          <p:cNvSpPr/>
          <p:nvPr/>
        </p:nvSpPr>
        <p:spPr>
          <a:xfrm>
            <a:off x="306033" y="6530919"/>
            <a:ext cx="1988045" cy="276999"/>
          </a:xfrm>
          <a:prstGeom prst="rect">
            <a:avLst/>
          </a:prstGeom>
        </p:spPr>
        <p:txBody>
          <a:bodyPr wrap="none">
            <a:spAutoFit/>
          </a:bodyPr>
          <a:lstStyle/>
          <a:p>
            <a:r>
              <a:rPr lang="en-US" altLang="zh-CN" sz="1200" b="1" kern="100" dirty="0">
                <a:latin typeface="微软雅黑" panose="020B0503020204020204" pitchFamily="34" charset="-122"/>
                <a:ea typeface="微软雅黑" panose="020B0503020204020204" pitchFamily="34" charset="-122"/>
              </a:rPr>
              <a:t>Nuclear heating in TFC </a:t>
            </a:r>
            <a:endParaRPr lang="zh-CN" altLang="en-US" sz="1200" dirty="0">
              <a:latin typeface="微软雅黑" panose="020B0503020204020204" pitchFamily="34" charset="-122"/>
              <a:ea typeface="微软雅黑" panose="020B0503020204020204" pitchFamily="34" charset="-122"/>
            </a:endParaRPr>
          </a:p>
        </p:txBody>
      </p:sp>
      <p:sp>
        <p:nvSpPr>
          <p:cNvPr id="18" name="内容占位符 19">
            <a:extLst>
              <a:ext uri="{FF2B5EF4-FFF2-40B4-BE49-F238E27FC236}">
                <a16:creationId xmlns:a16="http://schemas.microsoft.com/office/drawing/2014/main" id="{FEE57237-0E1E-846B-14F0-C34A5E2EDE68}"/>
              </a:ext>
            </a:extLst>
          </p:cNvPr>
          <p:cNvSpPr txBox="1">
            <a:spLocks/>
          </p:cNvSpPr>
          <p:nvPr/>
        </p:nvSpPr>
        <p:spPr>
          <a:xfrm>
            <a:off x="6172202" y="3282445"/>
            <a:ext cx="5727095" cy="898846"/>
          </a:xfrm>
          <a:prstGeom prst="rect">
            <a:avLst/>
          </a:prstGeom>
        </p:spPr>
        <p:txBody>
          <a:bodyPr/>
          <a:lstStyle>
            <a:lvl1pPr marL="228600" indent="-228600" algn="l" defTabSz="914400" rtl="0" eaLnBrk="1" latinLnBrk="0" hangingPunct="1">
              <a:lnSpc>
                <a:spcPct val="100000"/>
              </a:lnSpc>
              <a:spcBef>
                <a:spcPts val="600"/>
              </a:spcBef>
              <a:buFont typeface="Wingdings" panose="05000000000000000000" pitchFamily="2" charset="2"/>
              <a:buChar char="Ø"/>
              <a:defRPr sz="2800" b="1" kern="1200" baseline="0">
                <a:solidFill>
                  <a:srgbClr val="FF0000"/>
                </a:solidFill>
                <a:latin typeface="Calibri" panose="020F0502020204030204" pitchFamily="34"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b="1" kern="1200" baseline="0">
                <a:solidFill>
                  <a:schemeClr val="tx1"/>
                </a:solidFill>
                <a:latin typeface="Arial" panose="020B0604020202020204" pitchFamily="34" charset="0"/>
                <a:ea typeface="等线" panose="02010600030101010101" pitchFamily="2"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b="1" kern="1200" baseline="0">
                <a:solidFill>
                  <a:schemeClr val="tx1"/>
                </a:solidFill>
                <a:latin typeface="Times New Roman" panose="02020603050405020304" pitchFamily="18" charset="0"/>
                <a:ea typeface="宋体" panose="02010600030101010101" pitchFamily="2"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ltLang="zh-CN" sz="2400" dirty="0"/>
              <a:t>Shielding performance</a:t>
            </a:r>
            <a:endParaRPr lang="en-US" altLang="zh-CN" sz="2400" dirty="0">
              <a:solidFill>
                <a:srgbClr val="0066FF"/>
              </a:solidFill>
            </a:endParaRPr>
          </a:p>
          <a:p>
            <a:pPr lvl="1" fontAlgn="auto">
              <a:spcAft>
                <a:spcPts val="0"/>
              </a:spcAft>
            </a:pPr>
            <a:r>
              <a:rPr lang="en-US" altLang="zh-CN" sz="1800" b="0" dirty="0"/>
              <a:t>Enough shielding for the magnet coils</a:t>
            </a:r>
            <a:endParaRPr lang="zh-CN" altLang="en-US" sz="1800" b="0" dirty="0"/>
          </a:p>
        </p:txBody>
      </p:sp>
      <p:pic>
        <p:nvPicPr>
          <p:cNvPr id="19" name="Picture 26" descr="tfc%20fast%20neutron">
            <a:extLst>
              <a:ext uri="{FF2B5EF4-FFF2-40B4-BE49-F238E27FC236}">
                <a16:creationId xmlns:a16="http://schemas.microsoft.com/office/drawing/2014/main" id="{A25A3E63-3A80-338C-5AE6-09B85778433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85" t="7077" r="12428" b="3830"/>
          <a:stretch/>
        </p:blipFill>
        <p:spPr bwMode="auto">
          <a:xfrm>
            <a:off x="5901603" y="4181291"/>
            <a:ext cx="3033345" cy="2340000"/>
          </a:xfrm>
          <a:prstGeom prst="rect">
            <a:avLst/>
          </a:prstGeom>
          <a:noFill/>
          <a:ln>
            <a:noFill/>
          </a:ln>
          <a:extLst>
            <a:ext uri="{53640926-AAD7-44D8-BBD7-CCE9431645EC}">
              <a14:shadowObscured xmlns:a14="http://schemas.microsoft.com/office/drawing/2010/main"/>
            </a:ext>
          </a:extLst>
        </p:spPr>
      </p:pic>
      <p:pic>
        <p:nvPicPr>
          <p:cNvPr id="20" name="Picture 27" descr="tfc%20nuclear%20heat">
            <a:extLst>
              <a:ext uri="{FF2B5EF4-FFF2-40B4-BE49-F238E27FC236}">
                <a16:creationId xmlns:a16="http://schemas.microsoft.com/office/drawing/2014/main" id="{162CA6D4-14E0-3BF3-13C3-85AA6C2E085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23" t="7391" r="12526" b="2531"/>
          <a:stretch/>
        </p:blipFill>
        <p:spPr bwMode="auto">
          <a:xfrm>
            <a:off x="9103506" y="4181291"/>
            <a:ext cx="2986342" cy="2340000"/>
          </a:xfrm>
          <a:prstGeom prst="rect">
            <a:avLst/>
          </a:prstGeom>
          <a:noFill/>
          <a:ln>
            <a:noFill/>
          </a:ln>
          <a:extLst>
            <a:ext uri="{53640926-AAD7-44D8-BBD7-CCE9431645EC}">
              <a14:shadowObscured xmlns:a14="http://schemas.microsoft.com/office/drawing/2010/main"/>
            </a:ext>
          </a:extLst>
        </p:spPr>
      </p:pic>
      <p:sp>
        <p:nvSpPr>
          <p:cNvPr id="21" name="矩形 20">
            <a:extLst>
              <a:ext uri="{FF2B5EF4-FFF2-40B4-BE49-F238E27FC236}">
                <a16:creationId xmlns:a16="http://schemas.microsoft.com/office/drawing/2014/main" id="{686AEB39-97FA-C5B1-9F34-C6B509FDF123}"/>
              </a:ext>
            </a:extLst>
          </p:cNvPr>
          <p:cNvSpPr/>
          <p:nvPr/>
        </p:nvSpPr>
        <p:spPr>
          <a:xfrm>
            <a:off x="6506666" y="6517747"/>
            <a:ext cx="2310761" cy="276999"/>
          </a:xfrm>
          <a:prstGeom prst="rect">
            <a:avLst/>
          </a:prstGeom>
        </p:spPr>
        <p:txBody>
          <a:bodyPr wrap="none">
            <a:spAutoFit/>
          </a:bodyPr>
          <a:lstStyle/>
          <a:p>
            <a:r>
              <a:rPr lang="en-US" altLang="zh-CN" sz="1200" b="1" kern="100" dirty="0">
                <a:latin typeface="微软雅黑" panose="020B0503020204020204" pitchFamily="34" charset="-122"/>
                <a:ea typeface="微软雅黑" panose="020B0503020204020204" pitchFamily="34" charset="-122"/>
              </a:rPr>
              <a:t>Fast neutron </a:t>
            </a:r>
            <a:r>
              <a:rPr lang="en-US" altLang="zh-CN" sz="1200" b="1" kern="100" dirty="0" err="1">
                <a:latin typeface="微软雅黑" panose="020B0503020204020204" pitchFamily="34" charset="-122"/>
                <a:ea typeface="微软雅黑" panose="020B0503020204020204" pitchFamily="34" charset="-122"/>
              </a:rPr>
              <a:t>ﬂuence</a:t>
            </a:r>
            <a:r>
              <a:rPr lang="en-US" altLang="zh-CN" sz="1200" b="1" kern="100" dirty="0">
                <a:latin typeface="微软雅黑" panose="020B0503020204020204" pitchFamily="34" charset="-122"/>
                <a:ea typeface="微软雅黑" panose="020B0503020204020204" pitchFamily="34" charset="-122"/>
              </a:rPr>
              <a:t> in TFC </a:t>
            </a:r>
            <a:endParaRPr lang="zh-CN" altLang="en-US" sz="1200" dirty="0">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18689A5A-B5EC-72AE-ED14-069A6FB9B959}"/>
              </a:ext>
            </a:extLst>
          </p:cNvPr>
          <p:cNvSpPr/>
          <p:nvPr/>
        </p:nvSpPr>
        <p:spPr>
          <a:xfrm>
            <a:off x="9656793" y="6517747"/>
            <a:ext cx="1988045" cy="276999"/>
          </a:xfrm>
          <a:prstGeom prst="rect">
            <a:avLst/>
          </a:prstGeom>
        </p:spPr>
        <p:txBody>
          <a:bodyPr wrap="none">
            <a:spAutoFit/>
          </a:bodyPr>
          <a:lstStyle/>
          <a:p>
            <a:r>
              <a:rPr lang="en-US" altLang="zh-CN" sz="1200" b="1" kern="100" dirty="0">
                <a:latin typeface="微软雅黑" panose="020B0503020204020204" pitchFamily="34" charset="-122"/>
                <a:ea typeface="微软雅黑" panose="020B0503020204020204" pitchFamily="34" charset="-122"/>
              </a:rPr>
              <a:t>Nuclear heating in TFC </a:t>
            </a:r>
            <a:endParaRPr lang="zh-CN" altLang="en-US"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09814585"/>
      </p:ext>
    </p:extLst>
  </p:cSld>
  <p:clrMapOvr>
    <a:masterClrMapping/>
  </p:clrMapOvr>
  <mc:AlternateContent xmlns:mc="http://schemas.openxmlformats.org/markup-compatibility/2006" xmlns:p14="http://schemas.microsoft.com/office/powerpoint/2010/main">
    <mc:Choice Requires="p14">
      <p:transition spd="slow" p14:dur="2000" advTm="76556"/>
    </mc:Choice>
    <mc:Fallback xmlns="">
      <p:transition spd="slow" advTm="7655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62F8DA-F83D-F854-8172-2B523CA34E20}"/>
              </a:ext>
            </a:extLst>
          </p:cNvPr>
          <p:cNvSpPr>
            <a:spLocks noGrp="1"/>
          </p:cNvSpPr>
          <p:nvPr>
            <p:ph type="title"/>
          </p:nvPr>
        </p:nvSpPr>
        <p:spPr>
          <a:xfrm>
            <a:off x="890072" y="-60665"/>
            <a:ext cx="11301928" cy="737999"/>
          </a:xfrm>
        </p:spPr>
        <p:txBody>
          <a:bodyPr/>
          <a:lstStyle/>
          <a:p>
            <a:r>
              <a:rPr lang="en-US" altLang="zh-CN" dirty="0"/>
              <a:t>Nuclear Analysis (2/2)</a:t>
            </a:r>
            <a:endParaRPr lang="zh-CN" altLang="en-US" dirty="0"/>
          </a:p>
        </p:txBody>
      </p:sp>
      <p:sp>
        <p:nvSpPr>
          <p:cNvPr id="15" name="内容占位符 14">
            <a:extLst>
              <a:ext uri="{FF2B5EF4-FFF2-40B4-BE49-F238E27FC236}">
                <a16:creationId xmlns:a16="http://schemas.microsoft.com/office/drawing/2014/main" id="{0E09F823-2FBE-4AA3-BDE3-FD1EBB9904F6}"/>
              </a:ext>
            </a:extLst>
          </p:cNvPr>
          <p:cNvSpPr>
            <a:spLocks noGrp="1"/>
          </p:cNvSpPr>
          <p:nvPr>
            <p:ph idx="1"/>
          </p:nvPr>
        </p:nvSpPr>
        <p:spPr/>
        <p:txBody>
          <a:bodyPr/>
          <a:lstStyle/>
          <a:p>
            <a:r>
              <a:rPr lang="en-US" altLang="zh-CN"/>
              <a:t>Irradiation damage and gas(He/H) production rate in one FPY @1.5GW</a:t>
            </a:r>
          </a:p>
          <a:p>
            <a:endParaRPr lang="zh-CN" altLang="en-US"/>
          </a:p>
        </p:txBody>
      </p:sp>
      <p:sp>
        <p:nvSpPr>
          <p:cNvPr id="4" name="灯片编号占位符 3">
            <a:extLst>
              <a:ext uri="{FF2B5EF4-FFF2-40B4-BE49-F238E27FC236}">
                <a16:creationId xmlns:a16="http://schemas.microsoft.com/office/drawing/2014/main" id="{2726285D-59F7-9DA5-3957-E7D7C1AAD6A9}"/>
              </a:ext>
            </a:extLst>
          </p:cNvPr>
          <p:cNvSpPr>
            <a:spLocks noGrp="1"/>
          </p:cNvSpPr>
          <p:nvPr>
            <p:ph type="sldNum" sz="quarter" idx="12"/>
          </p:nvPr>
        </p:nvSpPr>
        <p:spPr>
          <a:xfrm>
            <a:off x="8973803" y="6333924"/>
            <a:ext cx="2743200" cy="365125"/>
          </a:xfrm>
        </p:spPr>
        <p:txBody>
          <a:bodyPr/>
          <a:lstStyle/>
          <a:p>
            <a:fld id="{2EE6453B-3B9F-4A11-A49C-F08C55479899}" type="slidenum">
              <a:rPr lang="zh-CN" altLang="en-US" smtClean="0"/>
              <a:pPr/>
              <a:t>7</a:t>
            </a:fld>
            <a:endParaRPr lang="zh-CN" altLang="en-US"/>
          </a:p>
        </p:txBody>
      </p:sp>
      <p:sp>
        <p:nvSpPr>
          <p:cNvPr id="16" name="矩形 15">
            <a:extLst>
              <a:ext uri="{FF2B5EF4-FFF2-40B4-BE49-F238E27FC236}">
                <a16:creationId xmlns:a16="http://schemas.microsoft.com/office/drawing/2014/main" id="{B3E54F55-D2CB-A5A6-C0ED-3ECADBD02D06}"/>
              </a:ext>
            </a:extLst>
          </p:cNvPr>
          <p:cNvSpPr/>
          <p:nvPr/>
        </p:nvSpPr>
        <p:spPr>
          <a:xfrm>
            <a:off x="1771550" y="6053779"/>
            <a:ext cx="4567797" cy="458074"/>
          </a:xfrm>
          <a:prstGeom prst="rect">
            <a:avLst/>
          </a:prstGeom>
        </p:spPr>
        <p:txBody>
          <a:bodyPr wrap="square">
            <a:spAutoFit/>
          </a:bodyPr>
          <a:lstStyle/>
          <a:p>
            <a:pPr algn="ctr" hangingPunct="0">
              <a:lnSpc>
                <a:spcPct val="150000"/>
              </a:lnSpc>
              <a:spcAft>
                <a:spcPts val="600"/>
              </a:spcAft>
            </a:pPr>
            <a:r>
              <a:rPr lang="en-US" altLang="zh-CN" b="1">
                <a:solidFill>
                  <a:srgbClr val="0000FF"/>
                </a:solidFill>
                <a:latin typeface="Times New Roman" panose="02020603050405020304" pitchFamily="18" charset="0"/>
              </a:rPr>
              <a:t>Irradiation on PFC and FW for unit #1-11</a:t>
            </a:r>
            <a:endParaRPr lang="zh-CN" altLang="zh-CN" b="1">
              <a:solidFill>
                <a:srgbClr val="0000FF"/>
              </a:solidFill>
              <a:latin typeface="Times New Roman" panose="02020603050405020304" pitchFamily="18" charset="0"/>
            </a:endParaRPr>
          </a:p>
        </p:txBody>
      </p:sp>
      <p:grpSp>
        <p:nvGrpSpPr>
          <p:cNvPr id="17" name="组合 16">
            <a:extLst>
              <a:ext uri="{FF2B5EF4-FFF2-40B4-BE49-F238E27FC236}">
                <a16:creationId xmlns:a16="http://schemas.microsoft.com/office/drawing/2014/main" id="{52EA3BA0-B4F5-9A9A-2435-91AD8BCCC441}"/>
              </a:ext>
            </a:extLst>
          </p:cNvPr>
          <p:cNvGrpSpPr/>
          <p:nvPr/>
        </p:nvGrpSpPr>
        <p:grpSpPr>
          <a:xfrm>
            <a:off x="191344" y="1408411"/>
            <a:ext cx="6394896" cy="4671769"/>
            <a:chOff x="-397025" y="-47171"/>
            <a:chExt cx="5178961" cy="3783955"/>
          </a:xfrm>
        </p:grpSpPr>
        <p:pic>
          <p:nvPicPr>
            <p:cNvPr id="18" name="图片 17" descr="D:\work\LLBLK\blk_v6\H.emf">
              <a:extLst>
                <a:ext uri="{FF2B5EF4-FFF2-40B4-BE49-F238E27FC236}">
                  <a16:creationId xmlns:a16="http://schemas.microsoft.com/office/drawing/2014/main" id="{82A93F1A-295C-1CF9-F453-2FC4603D2C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88" t="9002" r="12362" b="4480"/>
            <a:stretch/>
          </p:blipFill>
          <p:spPr bwMode="auto">
            <a:xfrm>
              <a:off x="-397025" y="1835657"/>
              <a:ext cx="2559488" cy="1901127"/>
            </a:xfrm>
            <a:prstGeom prst="rect">
              <a:avLst/>
            </a:prstGeom>
            <a:noFill/>
            <a:ln>
              <a:noFill/>
            </a:ln>
            <a:extLst>
              <a:ext uri="{53640926-AAD7-44D8-BBD7-CCE9431645EC}">
                <a14:shadowObscured xmlns:a14="http://schemas.microsoft.com/office/drawing/2010/main"/>
              </a:ext>
            </a:extLst>
          </p:spPr>
        </p:pic>
        <p:pic>
          <p:nvPicPr>
            <p:cNvPr id="19" name="图片 18" descr="D:\work\LLBLK\blk_v6\HE.emf">
              <a:extLst>
                <a:ext uri="{FF2B5EF4-FFF2-40B4-BE49-F238E27FC236}">
                  <a16:creationId xmlns:a16="http://schemas.microsoft.com/office/drawing/2014/main" id="{2B97665A-9381-A10D-B4D9-4AFA55356C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05" t="9291" r="12754" b="4480"/>
            <a:stretch/>
          </p:blipFill>
          <p:spPr bwMode="auto">
            <a:xfrm>
              <a:off x="2269047" y="-47171"/>
              <a:ext cx="2512889" cy="1898111"/>
            </a:xfrm>
            <a:prstGeom prst="rect">
              <a:avLst/>
            </a:prstGeom>
            <a:noFill/>
            <a:ln>
              <a:noFill/>
            </a:ln>
            <a:extLst>
              <a:ext uri="{53640926-AAD7-44D8-BBD7-CCE9431645EC}">
                <a14:shadowObscured xmlns:a14="http://schemas.microsoft.com/office/drawing/2010/main"/>
              </a:ext>
            </a:extLst>
          </p:spPr>
        </p:pic>
        <p:pic>
          <p:nvPicPr>
            <p:cNvPr id="20" name="图片 19" descr="D:\work\LLBLK\blk_v6\DPA.emf">
              <a:extLst>
                <a:ext uri="{FF2B5EF4-FFF2-40B4-BE49-F238E27FC236}">
                  <a16:creationId xmlns:a16="http://schemas.microsoft.com/office/drawing/2014/main" id="{6532B49A-EB54-69DB-BD15-95776EC6EA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27" t="10164" r="12366" b="4731"/>
            <a:stretch/>
          </p:blipFill>
          <p:spPr bwMode="auto">
            <a:xfrm>
              <a:off x="-352094" y="-31669"/>
              <a:ext cx="2469625" cy="1870343"/>
            </a:xfrm>
            <a:prstGeom prst="rect">
              <a:avLst/>
            </a:prstGeom>
            <a:noFill/>
            <a:ln>
              <a:noFill/>
            </a:ln>
            <a:extLst>
              <a:ext uri="{53640926-AAD7-44D8-BBD7-CCE9431645EC}">
                <a14:shadowObscured xmlns:a14="http://schemas.microsoft.com/office/drawing/2010/main"/>
              </a:ext>
            </a:extLst>
          </p:spPr>
        </p:pic>
      </p:grpSp>
      <p:graphicFrame>
        <p:nvGraphicFramePr>
          <p:cNvPr id="21" name="表格 20">
            <a:extLst>
              <a:ext uri="{FF2B5EF4-FFF2-40B4-BE49-F238E27FC236}">
                <a16:creationId xmlns:a16="http://schemas.microsoft.com/office/drawing/2014/main" id="{AF9B1FC1-96CC-E8CD-BDAB-0AFD0816D2C6}"/>
              </a:ext>
            </a:extLst>
          </p:cNvPr>
          <p:cNvGraphicFramePr>
            <a:graphicFrameLocks noGrp="1"/>
          </p:cNvGraphicFramePr>
          <p:nvPr/>
        </p:nvGraphicFramePr>
        <p:xfrm>
          <a:off x="3675501" y="4090386"/>
          <a:ext cx="3078181" cy="1578103"/>
        </p:xfrm>
        <a:graphic>
          <a:graphicData uri="http://schemas.openxmlformats.org/drawingml/2006/table">
            <a:tbl>
              <a:tblPr>
                <a:tableStyleId>{3B4B98B0-60AC-42C2-AFA5-B58CD77FA1E5}</a:tableStyleId>
              </a:tblPr>
              <a:tblGrid>
                <a:gridCol w="1025513">
                  <a:extLst>
                    <a:ext uri="{9D8B030D-6E8A-4147-A177-3AD203B41FA5}">
                      <a16:colId xmlns:a16="http://schemas.microsoft.com/office/drawing/2014/main" val="3533543650"/>
                    </a:ext>
                  </a:extLst>
                </a:gridCol>
                <a:gridCol w="513167">
                  <a:extLst>
                    <a:ext uri="{9D8B030D-6E8A-4147-A177-3AD203B41FA5}">
                      <a16:colId xmlns:a16="http://schemas.microsoft.com/office/drawing/2014/main" val="839595997"/>
                    </a:ext>
                  </a:extLst>
                </a:gridCol>
                <a:gridCol w="513167">
                  <a:extLst>
                    <a:ext uri="{9D8B030D-6E8A-4147-A177-3AD203B41FA5}">
                      <a16:colId xmlns:a16="http://schemas.microsoft.com/office/drawing/2014/main" val="1726865576"/>
                    </a:ext>
                  </a:extLst>
                </a:gridCol>
                <a:gridCol w="513167">
                  <a:extLst>
                    <a:ext uri="{9D8B030D-6E8A-4147-A177-3AD203B41FA5}">
                      <a16:colId xmlns:a16="http://schemas.microsoft.com/office/drawing/2014/main" val="569812069"/>
                    </a:ext>
                  </a:extLst>
                </a:gridCol>
                <a:gridCol w="513167">
                  <a:extLst>
                    <a:ext uri="{9D8B030D-6E8A-4147-A177-3AD203B41FA5}">
                      <a16:colId xmlns:a16="http://schemas.microsoft.com/office/drawing/2014/main" val="1657203729"/>
                    </a:ext>
                  </a:extLst>
                </a:gridCol>
              </a:tblGrid>
              <a:tr h="259707">
                <a:tc>
                  <a:txBody>
                    <a:bodyPr/>
                    <a:lstStyle/>
                    <a:p>
                      <a:endParaRPr lang="zh-CN" sz="1300" kern="100">
                        <a:effectLst/>
                        <a:latin typeface="等线" panose="02010600030101010101" pitchFamily="2" charset="-122"/>
                        <a:ea typeface="等线" panose="02010600030101010101" pitchFamily="2" charset="-122"/>
                      </a:endParaRPr>
                    </a:p>
                  </a:txBody>
                  <a:tcPr marL="14513" marR="14513" marT="14513" marB="0" anchor="ctr"/>
                </a:tc>
                <a:tc gridSpan="2">
                  <a:txBody>
                    <a:bodyPr/>
                    <a:lstStyle/>
                    <a:p>
                      <a:pPr algn="ctr">
                        <a:spcAft>
                          <a:spcPts val="0"/>
                        </a:spcAft>
                      </a:pPr>
                      <a:r>
                        <a:rPr lang="en-US" sz="1300" kern="100">
                          <a:effectLst/>
                        </a:rPr>
                        <a:t>3#</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tc hMerge="1">
                  <a:txBody>
                    <a:bodyPr/>
                    <a:lstStyle/>
                    <a:p>
                      <a:endParaRPr lang="zh-CN" altLang="en-US"/>
                    </a:p>
                  </a:txBody>
                  <a:tcPr/>
                </a:tc>
                <a:tc gridSpan="2">
                  <a:txBody>
                    <a:bodyPr/>
                    <a:lstStyle/>
                    <a:p>
                      <a:pPr algn="ctr">
                        <a:spcAft>
                          <a:spcPts val="0"/>
                        </a:spcAft>
                      </a:pPr>
                      <a:r>
                        <a:rPr lang="en-US" sz="1300" kern="100">
                          <a:effectLst/>
                        </a:rPr>
                        <a:t>9#</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tc hMerge="1">
                  <a:txBody>
                    <a:bodyPr/>
                    <a:lstStyle/>
                    <a:p>
                      <a:endParaRPr lang="zh-CN" altLang="en-US"/>
                    </a:p>
                  </a:txBody>
                  <a:tcPr/>
                </a:tc>
                <a:extLst>
                  <a:ext uri="{0D108BD9-81ED-4DB2-BD59-A6C34878D82A}">
                    <a16:rowId xmlns:a16="http://schemas.microsoft.com/office/drawing/2014/main" val="493403984"/>
                  </a:ext>
                </a:extLst>
              </a:tr>
              <a:tr h="259707">
                <a:tc>
                  <a:txBody>
                    <a:bodyPr/>
                    <a:lstStyle/>
                    <a:p>
                      <a:endParaRPr lang="zh-CN" sz="1300" kern="100">
                        <a:effectLst/>
                        <a:latin typeface="等线" panose="02010600030101010101" pitchFamily="2" charset="-122"/>
                        <a:ea typeface="等线" panose="02010600030101010101" pitchFamily="2" charset="-122"/>
                      </a:endParaRPr>
                    </a:p>
                  </a:txBody>
                  <a:tcPr marL="14513" marR="14513" marT="14513" marB="0" anchor="ctr"/>
                </a:tc>
                <a:tc>
                  <a:txBody>
                    <a:bodyPr/>
                    <a:lstStyle/>
                    <a:p>
                      <a:pPr algn="ctr">
                        <a:spcAft>
                          <a:spcPts val="0"/>
                        </a:spcAft>
                      </a:pPr>
                      <a:r>
                        <a:rPr lang="en-US" sz="1300" kern="100">
                          <a:effectLst/>
                        </a:rPr>
                        <a:t>PFC</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tc>
                  <a:txBody>
                    <a:bodyPr/>
                    <a:lstStyle/>
                    <a:p>
                      <a:pPr algn="ctr">
                        <a:spcAft>
                          <a:spcPts val="0"/>
                        </a:spcAft>
                      </a:pPr>
                      <a:r>
                        <a:rPr lang="en-US" sz="1300" kern="100">
                          <a:effectLst/>
                        </a:rPr>
                        <a:t>FW</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tc>
                  <a:txBody>
                    <a:bodyPr/>
                    <a:lstStyle/>
                    <a:p>
                      <a:pPr algn="ctr">
                        <a:spcAft>
                          <a:spcPts val="0"/>
                        </a:spcAft>
                      </a:pPr>
                      <a:r>
                        <a:rPr lang="en-US" sz="1300" kern="100">
                          <a:effectLst/>
                        </a:rPr>
                        <a:t>PFC</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tc>
                  <a:txBody>
                    <a:bodyPr/>
                    <a:lstStyle/>
                    <a:p>
                      <a:pPr algn="ctr">
                        <a:spcAft>
                          <a:spcPts val="0"/>
                        </a:spcAft>
                      </a:pPr>
                      <a:r>
                        <a:rPr lang="en-US" sz="1300" kern="100">
                          <a:effectLst/>
                        </a:rPr>
                        <a:t>FW</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extLst>
                  <a:ext uri="{0D108BD9-81ED-4DB2-BD59-A6C34878D82A}">
                    <a16:rowId xmlns:a16="http://schemas.microsoft.com/office/drawing/2014/main" val="3915888256"/>
                  </a:ext>
                </a:extLst>
              </a:tr>
              <a:tr h="259707">
                <a:tc>
                  <a:txBody>
                    <a:bodyPr/>
                    <a:lstStyle/>
                    <a:p>
                      <a:pPr algn="ctr">
                        <a:spcAft>
                          <a:spcPts val="0"/>
                        </a:spcAft>
                      </a:pPr>
                      <a:r>
                        <a:rPr lang="en-US" sz="1300" kern="100">
                          <a:effectLst/>
                        </a:rPr>
                        <a:t>DPA/FPY</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tc>
                  <a:txBody>
                    <a:bodyPr/>
                    <a:lstStyle/>
                    <a:p>
                      <a:pPr algn="ctr">
                        <a:spcAft>
                          <a:spcPts val="0"/>
                        </a:spcAft>
                      </a:pPr>
                      <a:r>
                        <a:rPr lang="en-US" sz="1300" kern="100">
                          <a:effectLst/>
                        </a:rPr>
                        <a:t>5.96</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tc>
                  <a:txBody>
                    <a:bodyPr/>
                    <a:lstStyle/>
                    <a:p>
                      <a:pPr algn="ctr">
                        <a:spcAft>
                          <a:spcPts val="0"/>
                        </a:spcAft>
                      </a:pPr>
                      <a:r>
                        <a:rPr lang="en-US" sz="1300" kern="100" dirty="0">
                          <a:solidFill>
                            <a:srgbClr val="FF0000"/>
                          </a:solidFill>
                          <a:effectLst/>
                        </a:rPr>
                        <a:t>14.52</a:t>
                      </a:r>
                      <a:endParaRPr lang="zh-CN" sz="13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tc>
                  <a:txBody>
                    <a:bodyPr/>
                    <a:lstStyle/>
                    <a:p>
                      <a:pPr algn="ctr">
                        <a:spcAft>
                          <a:spcPts val="0"/>
                        </a:spcAft>
                      </a:pPr>
                      <a:r>
                        <a:rPr lang="en-US" sz="1300" kern="100">
                          <a:effectLst/>
                        </a:rPr>
                        <a:t>5.33</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tc>
                  <a:txBody>
                    <a:bodyPr/>
                    <a:lstStyle/>
                    <a:p>
                      <a:pPr algn="ctr">
                        <a:spcAft>
                          <a:spcPts val="0"/>
                        </a:spcAft>
                      </a:pPr>
                      <a:r>
                        <a:rPr lang="en-US" sz="1300" kern="100">
                          <a:effectLst/>
                        </a:rPr>
                        <a:t>12.33</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extLst>
                  <a:ext uri="{0D108BD9-81ED-4DB2-BD59-A6C34878D82A}">
                    <a16:rowId xmlns:a16="http://schemas.microsoft.com/office/drawing/2014/main" val="1125327667"/>
                  </a:ext>
                </a:extLst>
              </a:tr>
              <a:tr h="399491">
                <a:tc>
                  <a:txBody>
                    <a:bodyPr/>
                    <a:lstStyle/>
                    <a:p>
                      <a:pPr algn="ctr">
                        <a:spcAft>
                          <a:spcPts val="0"/>
                        </a:spcAft>
                      </a:pPr>
                      <a:r>
                        <a:rPr lang="en-US" sz="1300" kern="100">
                          <a:effectLst/>
                        </a:rPr>
                        <a:t>He appm/FPY</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tc>
                  <a:txBody>
                    <a:bodyPr/>
                    <a:lstStyle/>
                    <a:p>
                      <a:pPr algn="ctr">
                        <a:spcAft>
                          <a:spcPts val="0"/>
                        </a:spcAft>
                      </a:pPr>
                      <a:r>
                        <a:rPr lang="en-US" sz="1300" kern="100">
                          <a:effectLst/>
                        </a:rPr>
                        <a:t>7.86</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tc>
                  <a:txBody>
                    <a:bodyPr/>
                    <a:lstStyle/>
                    <a:p>
                      <a:pPr algn="ctr">
                        <a:spcAft>
                          <a:spcPts val="0"/>
                        </a:spcAft>
                      </a:pPr>
                      <a:r>
                        <a:rPr lang="en-US" sz="1300" kern="100" dirty="0">
                          <a:solidFill>
                            <a:srgbClr val="FF0000"/>
                          </a:solidFill>
                          <a:effectLst/>
                        </a:rPr>
                        <a:t>146.80</a:t>
                      </a:r>
                      <a:endParaRPr lang="zh-CN" sz="13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tc>
                  <a:txBody>
                    <a:bodyPr/>
                    <a:lstStyle/>
                    <a:p>
                      <a:pPr algn="ctr">
                        <a:spcAft>
                          <a:spcPts val="0"/>
                        </a:spcAft>
                      </a:pPr>
                      <a:r>
                        <a:rPr lang="en-US" sz="1300" kern="100">
                          <a:effectLst/>
                        </a:rPr>
                        <a:t>6.62</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tc>
                  <a:txBody>
                    <a:bodyPr/>
                    <a:lstStyle/>
                    <a:p>
                      <a:pPr algn="ctr">
                        <a:spcAft>
                          <a:spcPts val="0"/>
                        </a:spcAft>
                      </a:pPr>
                      <a:r>
                        <a:rPr lang="en-US" sz="1300" kern="100">
                          <a:effectLst/>
                        </a:rPr>
                        <a:t>113.64</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extLst>
                  <a:ext uri="{0D108BD9-81ED-4DB2-BD59-A6C34878D82A}">
                    <a16:rowId xmlns:a16="http://schemas.microsoft.com/office/drawing/2014/main" val="1495412728"/>
                  </a:ext>
                </a:extLst>
              </a:tr>
              <a:tr h="399491">
                <a:tc>
                  <a:txBody>
                    <a:bodyPr/>
                    <a:lstStyle/>
                    <a:p>
                      <a:pPr algn="ctr">
                        <a:spcAft>
                          <a:spcPts val="0"/>
                        </a:spcAft>
                      </a:pPr>
                      <a:r>
                        <a:rPr lang="en-US" sz="1300" kern="100">
                          <a:effectLst/>
                        </a:rPr>
                        <a:t>H appm/FPY</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tc>
                  <a:txBody>
                    <a:bodyPr/>
                    <a:lstStyle/>
                    <a:p>
                      <a:pPr algn="ctr">
                        <a:spcAft>
                          <a:spcPts val="0"/>
                        </a:spcAft>
                      </a:pPr>
                      <a:r>
                        <a:rPr lang="en-US" sz="1300" kern="100">
                          <a:effectLst/>
                        </a:rPr>
                        <a:t>19.26</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tc>
                  <a:txBody>
                    <a:bodyPr/>
                    <a:lstStyle/>
                    <a:p>
                      <a:pPr algn="ctr">
                        <a:spcAft>
                          <a:spcPts val="0"/>
                        </a:spcAft>
                      </a:pPr>
                      <a:r>
                        <a:rPr lang="en-US" sz="1300" kern="100" dirty="0">
                          <a:solidFill>
                            <a:srgbClr val="FF0000"/>
                          </a:solidFill>
                          <a:effectLst/>
                        </a:rPr>
                        <a:t>612.76</a:t>
                      </a:r>
                      <a:endParaRPr lang="zh-CN" sz="13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tc>
                  <a:txBody>
                    <a:bodyPr/>
                    <a:lstStyle/>
                    <a:p>
                      <a:pPr algn="ctr">
                        <a:spcAft>
                          <a:spcPts val="0"/>
                        </a:spcAft>
                      </a:pPr>
                      <a:r>
                        <a:rPr lang="en-US" sz="1300" kern="100">
                          <a:effectLst/>
                        </a:rPr>
                        <a:t>16.21</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tc>
                  <a:txBody>
                    <a:bodyPr/>
                    <a:lstStyle/>
                    <a:p>
                      <a:pPr algn="ctr">
                        <a:spcAft>
                          <a:spcPts val="0"/>
                        </a:spcAft>
                      </a:pPr>
                      <a:r>
                        <a:rPr lang="en-US" sz="1300" kern="100" dirty="0">
                          <a:effectLst/>
                        </a:rPr>
                        <a:t>475.12</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14513" marR="14513" marT="14513" marB="0" anchor="ctr"/>
                </a:tc>
                <a:extLst>
                  <a:ext uri="{0D108BD9-81ED-4DB2-BD59-A6C34878D82A}">
                    <a16:rowId xmlns:a16="http://schemas.microsoft.com/office/drawing/2014/main" val="2435783326"/>
                  </a:ext>
                </a:extLst>
              </a:tr>
            </a:tbl>
          </a:graphicData>
        </a:graphic>
      </p:graphicFrame>
      <p:cxnSp>
        <p:nvCxnSpPr>
          <p:cNvPr id="22" name="直接连接符 21">
            <a:extLst>
              <a:ext uri="{FF2B5EF4-FFF2-40B4-BE49-F238E27FC236}">
                <a16:creationId xmlns:a16="http://schemas.microsoft.com/office/drawing/2014/main" id="{F3728329-4D38-2987-96C7-0A40CD2B72C8}"/>
              </a:ext>
            </a:extLst>
          </p:cNvPr>
          <p:cNvCxnSpPr/>
          <p:nvPr/>
        </p:nvCxnSpPr>
        <p:spPr>
          <a:xfrm flipH="1" flipV="1">
            <a:off x="6960096" y="1383210"/>
            <a:ext cx="27204" cy="4973141"/>
          </a:xfrm>
          <a:prstGeom prst="line">
            <a:avLst/>
          </a:prstGeom>
          <a:ln w="25400">
            <a:solidFill>
              <a:srgbClr val="FF0000">
                <a:alpha val="75000"/>
              </a:srgbClr>
            </a:solidFill>
            <a:prstDash val="dash"/>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08BE83A1-9C92-C87D-BDD9-BBB43D3A5028}"/>
              </a:ext>
            </a:extLst>
          </p:cNvPr>
          <p:cNvSpPr/>
          <p:nvPr/>
        </p:nvSpPr>
        <p:spPr>
          <a:xfrm>
            <a:off x="7102785" y="6053779"/>
            <a:ext cx="5089215" cy="458074"/>
          </a:xfrm>
          <a:prstGeom prst="rect">
            <a:avLst/>
          </a:prstGeom>
        </p:spPr>
        <p:txBody>
          <a:bodyPr wrap="square">
            <a:spAutoFit/>
          </a:bodyPr>
          <a:lstStyle/>
          <a:p>
            <a:pPr algn="ctr" hangingPunct="0">
              <a:lnSpc>
                <a:spcPct val="150000"/>
              </a:lnSpc>
              <a:spcAft>
                <a:spcPts val="600"/>
              </a:spcAft>
            </a:pPr>
            <a:r>
              <a:rPr lang="en-US" altLang="zh-CN" b="1" dirty="0">
                <a:solidFill>
                  <a:srgbClr val="0000FF"/>
                </a:solidFill>
                <a:latin typeface="Times New Roman" panose="02020603050405020304" pitchFamily="18" charset="0"/>
              </a:rPr>
              <a:t>Irradiation on structural components for unit #3</a:t>
            </a:r>
            <a:endParaRPr lang="zh-CN" altLang="zh-CN" b="1" dirty="0">
              <a:solidFill>
                <a:srgbClr val="0000FF"/>
              </a:solidFill>
              <a:latin typeface="Times New Roman" panose="02020603050405020304" pitchFamily="18" charset="0"/>
            </a:endParaRPr>
          </a:p>
        </p:txBody>
      </p:sp>
      <p:sp>
        <p:nvSpPr>
          <p:cNvPr id="24" name="矩形 23">
            <a:extLst>
              <a:ext uri="{FF2B5EF4-FFF2-40B4-BE49-F238E27FC236}">
                <a16:creationId xmlns:a16="http://schemas.microsoft.com/office/drawing/2014/main" id="{F662EC40-EF90-5E82-5AD9-CDF5A045A127}"/>
              </a:ext>
            </a:extLst>
          </p:cNvPr>
          <p:cNvSpPr/>
          <p:nvPr/>
        </p:nvSpPr>
        <p:spPr>
          <a:xfrm>
            <a:off x="10399982" y="2180496"/>
            <a:ext cx="1520609" cy="369332"/>
          </a:xfrm>
          <a:prstGeom prst="rect">
            <a:avLst/>
          </a:prstGeom>
        </p:spPr>
        <p:txBody>
          <a:bodyPr wrap="none">
            <a:spAutoFit/>
          </a:bodyPr>
          <a:lstStyle/>
          <a:p>
            <a:r>
              <a:rPr lang="en-US" altLang="zh-CN" b="1" err="1">
                <a:solidFill>
                  <a:srgbClr val="0000FF"/>
                </a:solidFill>
                <a:latin typeface="Times New Roman" panose="02020603050405020304" pitchFamily="18" charset="0"/>
              </a:rPr>
              <a:t>SiC</a:t>
            </a:r>
            <a:r>
              <a:rPr lang="en-US" altLang="zh-CN" b="1">
                <a:solidFill>
                  <a:srgbClr val="0000FF"/>
                </a:solidFill>
                <a:latin typeface="Times New Roman" panose="02020603050405020304" pitchFamily="18" charset="0"/>
              </a:rPr>
              <a:t> &gt; SS &gt; W</a:t>
            </a:r>
            <a:endParaRPr lang="zh-CN" altLang="en-US">
              <a:solidFill>
                <a:srgbClr val="0000FF"/>
              </a:solidFill>
            </a:endParaRPr>
          </a:p>
        </p:txBody>
      </p:sp>
      <p:sp>
        <p:nvSpPr>
          <p:cNvPr id="25" name="矩形 24">
            <a:extLst>
              <a:ext uri="{FF2B5EF4-FFF2-40B4-BE49-F238E27FC236}">
                <a16:creationId xmlns:a16="http://schemas.microsoft.com/office/drawing/2014/main" id="{D3FC86D3-8B1F-4E8F-8F70-676CECAD6A87}"/>
              </a:ext>
            </a:extLst>
          </p:cNvPr>
          <p:cNvSpPr/>
          <p:nvPr/>
        </p:nvSpPr>
        <p:spPr>
          <a:xfrm>
            <a:off x="10335652" y="4327962"/>
            <a:ext cx="1733167" cy="646331"/>
          </a:xfrm>
          <a:prstGeom prst="rect">
            <a:avLst/>
          </a:prstGeom>
        </p:spPr>
        <p:txBody>
          <a:bodyPr wrap="none">
            <a:spAutoFit/>
          </a:bodyPr>
          <a:lstStyle/>
          <a:p>
            <a:r>
              <a:rPr lang="en-US" altLang="zh-CN" b="1" err="1">
                <a:solidFill>
                  <a:srgbClr val="0000FF"/>
                </a:solidFill>
                <a:latin typeface="Times New Roman" panose="02020603050405020304" pitchFamily="18" charset="0"/>
              </a:rPr>
              <a:t>SiC</a:t>
            </a:r>
            <a:r>
              <a:rPr lang="en-US" altLang="zh-CN" b="1">
                <a:solidFill>
                  <a:srgbClr val="0000FF"/>
                </a:solidFill>
                <a:latin typeface="Times New Roman" panose="02020603050405020304" pitchFamily="18" charset="0"/>
              </a:rPr>
              <a:t>/WC: He&gt;H</a:t>
            </a:r>
          </a:p>
          <a:p>
            <a:r>
              <a:rPr lang="en-US" altLang="zh-CN" b="1">
                <a:solidFill>
                  <a:srgbClr val="0000FF"/>
                </a:solidFill>
                <a:latin typeface="Times New Roman" panose="02020603050405020304" pitchFamily="18" charset="0"/>
              </a:rPr>
              <a:t>SS/W: H&gt;He</a:t>
            </a:r>
            <a:endParaRPr lang="zh-CN" altLang="en-US">
              <a:solidFill>
                <a:srgbClr val="0000FF"/>
              </a:solidFill>
            </a:endParaRPr>
          </a:p>
        </p:txBody>
      </p:sp>
      <p:grpSp>
        <p:nvGrpSpPr>
          <p:cNvPr id="26" name="组合 25">
            <a:extLst>
              <a:ext uri="{FF2B5EF4-FFF2-40B4-BE49-F238E27FC236}">
                <a16:creationId xmlns:a16="http://schemas.microsoft.com/office/drawing/2014/main" id="{52D099BC-23FF-3214-45E4-022294AA4F68}"/>
              </a:ext>
            </a:extLst>
          </p:cNvPr>
          <p:cNvGrpSpPr/>
          <p:nvPr/>
        </p:nvGrpSpPr>
        <p:grpSpPr>
          <a:xfrm>
            <a:off x="7018127" y="1285011"/>
            <a:ext cx="3285624" cy="4985293"/>
            <a:chOff x="163343" y="-130814"/>
            <a:chExt cx="2623864" cy="3981098"/>
          </a:xfrm>
        </p:grpSpPr>
        <p:pic>
          <p:nvPicPr>
            <p:cNvPr id="27" name="图片 26">
              <a:extLst>
                <a:ext uri="{FF2B5EF4-FFF2-40B4-BE49-F238E27FC236}">
                  <a16:creationId xmlns:a16="http://schemas.microsoft.com/office/drawing/2014/main" id="{4CC8F97E-D6FF-4BDE-84C1-34FC98619F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24" t="8784" r="12977" b="4021"/>
            <a:stretch/>
          </p:blipFill>
          <p:spPr bwMode="auto">
            <a:xfrm>
              <a:off x="163343" y="-130814"/>
              <a:ext cx="2618740" cy="1951355"/>
            </a:xfrm>
            <a:prstGeom prst="rect">
              <a:avLst/>
            </a:prstGeom>
            <a:ln>
              <a:noFill/>
            </a:ln>
            <a:extLst>
              <a:ext uri="{53640926-AAD7-44D8-BBD7-CCE9431645EC}">
                <a14:shadowObscured xmlns:a14="http://schemas.microsoft.com/office/drawing/2010/main"/>
              </a:ext>
            </a:extLst>
          </p:spPr>
        </p:pic>
        <p:pic>
          <p:nvPicPr>
            <p:cNvPr id="28" name="图片 27">
              <a:extLst>
                <a:ext uri="{FF2B5EF4-FFF2-40B4-BE49-F238E27FC236}">
                  <a16:creationId xmlns:a16="http://schemas.microsoft.com/office/drawing/2014/main" id="{E2D22E44-8020-E98D-0EFD-9EF36753E2A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66" t="8888" r="12876" b="3457"/>
            <a:stretch/>
          </p:blipFill>
          <p:spPr bwMode="auto">
            <a:xfrm>
              <a:off x="163387" y="1882419"/>
              <a:ext cx="2623820" cy="1967865"/>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824634982"/>
      </p:ext>
    </p:extLst>
  </p:cSld>
  <p:clrMapOvr>
    <a:masterClrMapping/>
  </p:clrMapOvr>
  <mc:AlternateContent xmlns:mc="http://schemas.openxmlformats.org/markup-compatibility/2006" xmlns:p14="http://schemas.microsoft.com/office/powerpoint/2010/main">
    <mc:Choice Requires="p14">
      <p:transition spd="slow" p14:dur="2000" advTm="62638"/>
    </mc:Choice>
    <mc:Fallback xmlns="">
      <p:transition spd="slow" advTm="6263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5">
            <a:extLst>
              <a:ext uri="{FF2B5EF4-FFF2-40B4-BE49-F238E27FC236}">
                <a16:creationId xmlns:a16="http://schemas.microsoft.com/office/drawing/2014/main" id="{8B4123C5-527A-E5B0-3581-276CC6709848}"/>
              </a:ext>
            </a:extLst>
          </p:cNvPr>
          <p:cNvPicPr>
            <a:picLocks noChangeAspect="1"/>
          </p:cNvPicPr>
          <p:nvPr/>
        </p:nvPicPr>
        <p:blipFill>
          <a:blip r:embed="rId3"/>
          <a:srcRect l="19130" r="1277"/>
          <a:stretch>
            <a:fillRect/>
          </a:stretch>
        </p:blipFill>
        <p:spPr>
          <a:xfrm>
            <a:off x="6449569" y="831123"/>
            <a:ext cx="1134110" cy="2403475"/>
          </a:xfrm>
          <a:prstGeom prst="rect">
            <a:avLst/>
          </a:prstGeom>
          <a:ln>
            <a:noFill/>
          </a:ln>
        </p:spPr>
      </p:pic>
      <p:pic>
        <p:nvPicPr>
          <p:cNvPr id="9" name="图片 8">
            <a:extLst>
              <a:ext uri="{FF2B5EF4-FFF2-40B4-BE49-F238E27FC236}">
                <a16:creationId xmlns:a16="http://schemas.microsoft.com/office/drawing/2014/main" id="{BF731B67-E74B-57E0-AEFF-C61BD5565DD0}"/>
              </a:ext>
            </a:extLst>
          </p:cNvPr>
          <p:cNvPicPr>
            <a:picLocks noChangeAspect="1"/>
          </p:cNvPicPr>
          <p:nvPr/>
        </p:nvPicPr>
        <p:blipFill>
          <a:blip r:embed="rId4"/>
          <a:srcRect t="1343" b="1099"/>
          <a:stretch>
            <a:fillRect/>
          </a:stretch>
        </p:blipFill>
        <p:spPr>
          <a:xfrm>
            <a:off x="4774577" y="839141"/>
            <a:ext cx="1376070" cy="2403475"/>
          </a:xfrm>
          <a:prstGeom prst="rect">
            <a:avLst/>
          </a:prstGeom>
        </p:spPr>
      </p:pic>
      <p:sp>
        <p:nvSpPr>
          <p:cNvPr id="2" name="标题 1">
            <a:extLst>
              <a:ext uri="{FF2B5EF4-FFF2-40B4-BE49-F238E27FC236}">
                <a16:creationId xmlns:a16="http://schemas.microsoft.com/office/drawing/2014/main" id="{9DA18A78-74AF-9E79-945B-829304BCBBBD}"/>
              </a:ext>
            </a:extLst>
          </p:cNvPr>
          <p:cNvSpPr>
            <a:spLocks noGrp="1"/>
          </p:cNvSpPr>
          <p:nvPr>
            <p:ph type="title"/>
          </p:nvPr>
        </p:nvSpPr>
        <p:spPr/>
        <p:txBody>
          <a:bodyPr/>
          <a:lstStyle/>
          <a:p>
            <a:r>
              <a:rPr lang="en-US" altLang="zh-CN" dirty="0"/>
              <a:t>TH/MHD/TM analysis</a:t>
            </a:r>
            <a:endParaRPr lang="zh-CN" altLang="en-US" dirty="0"/>
          </a:p>
        </p:txBody>
      </p:sp>
      <p:sp>
        <p:nvSpPr>
          <p:cNvPr id="3" name="内容占位符 2">
            <a:extLst>
              <a:ext uri="{FF2B5EF4-FFF2-40B4-BE49-F238E27FC236}">
                <a16:creationId xmlns:a16="http://schemas.microsoft.com/office/drawing/2014/main" id="{4891C2C7-3F95-6D0C-CFDA-2B6EF792EAC9}"/>
              </a:ext>
            </a:extLst>
          </p:cNvPr>
          <p:cNvSpPr>
            <a:spLocks noGrp="1"/>
          </p:cNvSpPr>
          <p:nvPr>
            <p:ph idx="1"/>
          </p:nvPr>
        </p:nvSpPr>
        <p:spPr>
          <a:xfrm>
            <a:off x="119335" y="663552"/>
            <a:ext cx="4610957" cy="3083612"/>
          </a:xfrm>
        </p:spPr>
        <p:txBody>
          <a:bodyPr/>
          <a:lstStyle/>
          <a:p>
            <a:r>
              <a:rPr lang="en-US" altLang="zh-CN" sz="2400" dirty="0"/>
              <a:t>TH/MHD analysis</a:t>
            </a:r>
          </a:p>
          <a:p>
            <a:pPr lvl="1"/>
            <a:r>
              <a:rPr lang="en-US" altLang="zh-CN" sz="1400" dirty="0"/>
              <a:t>600~700 ℃ is achievable by using thermal insulating </a:t>
            </a:r>
            <a:r>
              <a:rPr lang="en-US" altLang="zh-CN" sz="1400" dirty="0" err="1"/>
              <a:t>SiC</a:t>
            </a:r>
            <a:r>
              <a:rPr lang="en-US" altLang="zh-CN" sz="1400" dirty="0"/>
              <a:t> FCIs</a:t>
            </a:r>
          </a:p>
          <a:p>
            <a:pPr lvl="1"/>
            <a:r>
              <a:rPr lang="en-US" altLang="zh-CN" sz="1400" dirty="0"/>
              <a:t>Pressure drop of S-CO</a:t>
            </a:r>
            <a:r>
              <a:rPr lang="en-US" altLang="zh-CN" sz="1400" baseline="-25000" dirty="0"/>
              <a:t>2</a:t>
            </a:r>
            <a:r>
              <a:rPr lang="en-US" altLang="zh-CN" sz="1400" dirty="0"/>
              <a:t> is 0.34 MPa in FWs and 82% flow through FWs.</a:t>
            </a:r>
          </a:p>
          <a:p>
            <a:pPr lvl="1"/>
            <a:r>
              <a:rPr lang="en-US" altLang="zh-CN" sz="1400" dirty="0"/>
              <a:t>Pressure drop is 2.5kPa in straight part of </a:t>
            </a:r>
            <a:r>
              <a:rPr lang="en-US" altLang="zh-CN" sz="1400" dirty="0" err="1"/>
              <a:t>PbLi</a:t>
            </a:r>
            <a:r>
              <a:rPr lang="en-US" altLang="zh-CN" sz="1400" dirty="0"/>
              <a:t> flow channels and peak temperature is 740℃ when MHD considered but neglecting the buoyancy effects.</a:t>
            </a:r>
          </a:p>
          <a:p>
            <a:pPr lvl="1"/>
            <a:r>
              <a:rPr lang="en-US" altLang="zh-CN" sz="1400" dirty="0"/>
              <a:t>Reversed flow for </a:t>
            </a:r>
            <a:r>
              <a:rPr lang="en-US" altLang="zh-CN" sz="1400" dirty="0" err="1"/>
              <a:t>PbLi</a:t>
            </a:r>
            <a:r>
              <a:rPr lang="en-US" altLang="zh-CN" sz="1400" dirty="0"/>
              <a:t> and high speed jet will induce flow instability near the channel wall when considering buoyancy effects.</a:t>
            </a:r>
          </a:p>
          <a:p>
            <a:pPr lvl="1"/>
            <a:endParaRPr lang="zh-CN" altLang="en-US" sz="1600" dirty="0"/>
          </a:p>
        </p:txBody>
      </p:sp>
      <p:sp>
        <p:nvSpPr>
          <p:cNvPr id="4" name="灯片编号占位符 3">
            <a:extLst>
              <a:ext uri="{FF2B5EF4-FFF2-40B4-BE49-F238E27FC236}">
                <a16:creationId xmlns:a16="http://schemas.microsoft.com/office/drawing/2014/main" id="{D5C2BA1F-3133-3E10-B331-9D8E29E31814}"/>
              </a:ext>
            </a:extLst>
          </p:cNvPr>
          <p:cNvSpPr>
            <a:spLocks noGrp="1"/>
          </p:cNvSpPr>
          <p:nvPr>
            <p:ph type="sldNum" sz="quarter" idx="12"/>
          </p:nvPr>
        </p:nvSpPr>
        <p:spPr/>
        <p:txBody>
          <a:bodyPr/>
          <a:lstStyle/>
          <a:p>
            <a:pPr>
              <a:defRPr/>
            </a:pPr>
            <a:fld id="{2EE6453B-3B9F-4A11-A49C-F08C55479899}" type="slidenum">
              <a:rPr lang="zh-CN" altLang="en-US" smtClean="0"/>
              <a:pPr>
                <a:defRPr/>
              </a:pPr>
              <a:t>8</a:t>
            </a:fld>
            <a:endParaRPr lang="zh-CN" altLang="en-US"/>
          </a:p>
        </p:txBody>
      </p:sp>
      <p:sp>
        <p:nvSpPr>
          <p:cNvPr id="5" name="TextBox 28">
            <a:extLst>
              <a:ext uri="{FF2B5EF4-FFF2-40B4-BE49-F238E27FC236}">
                <a16:creationId xmlns:a16="http://schemas.microsoft.com/office/drawing/2014/main" id="{98BBF097-7B28-2D8F-952E-4E3C316C16F4}"/>
              </a:ext>
            </a:extLst>
          </p:cNvPr>
          <p:cNvSpPr txBox="1">
            <a:spLocks noChangeArrowheads="1"/>
          </p:cNvSpPr>
          <p:nvPr/>
        </p:nvSpPr>
        <p:spPr bwMode="auto">
          <a:xfrm>
            <a:off x="1965946" y="5983419"/>
            <a:ext cx="18785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3200" b="1">
                <a:solidFill>
                  <a:srgbClr val="FF0000"/>
                </a:solidFill>
                <a:latin typeface="Times New Roman" panose="02020603050405020304" pitchFamily="18" charset="0"/>
                <a:cs typeface="Times New Roman" panose="02020603050405020304" pitchFamily="18" charset="0"/>
              </a:defRPr>
            </a:lvl1pPr>
            <a:lvl2pPr marL="742950" indent="-285750">
              <a:spcBef>
                <a:spcPct val="20000"/>
              </a:spcBef>
              <a:buFont typeface="Wingdings" panose="05000000000000000000" pitchFamily="2" charset="2"/>
              <a:buChar char="ü"/>
              <a:defRPr sz="2800">
                <a:solidFill>
                  <a:schemeClr val="tx2"/>
                </a:solidFill>
                <a:latin typeface="黑体" panose="02010609060101010101" pitchFamily="49" charset="-122"/>
                <a:ea typeface="黑体" panose="02010609060101010101" pitchFamily="49" charset="-122"/>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华文细黑" panose="02010600040101010101" pitchFamily="2" charset="-122"/>
                <a:ea typeface="华文细黑" panose="02010600040101010101" pitchFamily="2" charset="-122"/>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9pPr>
          </a:lstStyle>
          <a:p>
            <a:pPr algn="ctr">
              <a:spcBef>
                <a:spcPct val="0"/>
              </a:spcBef>
              <a:buNone/>
            </a:pPr>
            <a:r>
              <a:rPr lang="en-US" altLang="zh-CN" sz="1200">
                <a:solidFill>
                  <a:srgbClr val="0000FF"/>
                </a:solidFill>
                <a:latin typeface="微软雅黑" panose="020B0503020204020204" pitchFamily="34" charset="-122"/>
                <a:ea typeface="微软雅黑" panose="020B0503020204020204" pitchFamily="34" charset="-122"/>
              </a:rPr>
              <a:t>Temperature field of BU#3</a:t>
            </a:r>
            <a:endParaRPr lang="zh-CN" altLang="en-US" sz="1200" dirty="0">
              <a:solidFill>
                <a:srgbClr val="0000FF"/>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CB3B578E-EDAE-FD3F-17EC-6584AC9E7D1D}"/>
              </a:ext>
            </a:extLst>
          </p:cNvPr>
          <p:cNvSpPr/>
          <p:nvPr/>
        </p:nvSpPr>
        <p:spPr>
          <a:xfrm>
            <a:off x="4151390" y="6501335"/>
            <a:ext cx="1915909" cy="307777"/>
          </a:xfrm>
          <a:prstGeom prst="rect">
            <a:avLst/>
          </a:prstGeom>
          <a:solidFill>
            <a:srgbClr val="FFFF00"/>
          </a:solidFill>
        </p:spPr>
        <p:txBody>
          <a:bodyPr wrap="none">
            <a:spAutoFit/>
          </a:bodyPr>
          <a:lstStyle/>
          <a:p>
            <a:r>
              <a:rPr lang="en-US" altLang="zh-CN" sz="1400" b="1" dirty="0" err="1">
                <a:solidFill>
                  <a:srgbClr val="0000FF"/>
                </a:solidFill>
                <a:latin typeface="微软雅黑" panose="020B0503020204020204" pitchFamily="34" charset="-122"/>
                <a:ea typeface="微软雅黑" panose="020B0503020204020204" pitchFamily="34" charset="-122"/>
              </a:rPr>
              <a:t>PbLi</a:t>
            </a:r>
            <a:r>
              <a:rPr lang="zh-CN" altLang="en-US" sz="1400" b="1" dirty="0">
                <a:solidFill>
                  <a:srgbClr val="0000FF"/>
                </a:solidFill>
                <a:latin typeface="微软雅黑" panose="020B0503020204020204" pitchFamily="34" charset="-122"/>
                <a:ea typeface="微软雅黑" panose="020B0503020204020204" pitchFamily="34" charset="-122"/>
              </a:rPr>
              <a:t> </a:t>
            </a:r>
            <a:r>
              <a:rPr lang="en-US" altLang="zh-CN" sz="1400" b="1" dirty="0">
                <a:solidFill>
                  <a:srgbClr val="0000FF"/>
                </a:solidFill>
                <a:latin typeface="微软雅黑" panose="020B0503020204020204" pitchFamily="34" charset="-122"/>
                <a:ea typeface="微软雅黑" panose="020B0503020204020204" pitchFamily="34" charset="-122"/>
              </a:rPr>
              <a:t>outlet @</a:t>
            </a:r>
            <a:r>
              <a:rPr lang="en-US" altLang="zh-CN" sz="1400" b="1" dirty="0">
                <a:solidFill>
                  <a:srgbClr val="FF0000"/>
                </a:solidFill>
                <a:latin typeface="微软雅黑" panose="020B0503020204020204" pitchFamily="34" charset="-122"/>
                <a:ea typeface="微软雅黑" panose="020B0503020204020204" pitchFamily="34" charset="-122"/>
              </a:rPr>
              <a:t>700</a:t>
            </a:r>
            <a:r>
              <a:rPr lang="zh-CN" altLang="en-US" sz="1400" b="1" dirty="0">
                <a:solidFill>
                  <a:srgbClr val="FF0000"/>
                </a:solidFill>
                <a:latin typeface="微软雅黑" panose="020B0503020204020204" pitchFamily="34" charset="-122"/>
                <a:ea typeface="微软雅黑" panose="020B0503020204020204" pitchFamily="34" charset="-122"/>
              </a:rPr>
              <a:t>℃</a:t>
            </a:r>
            <a:endParaRPr lang="zh-CN" altLang="en-US" sz="1400" b="1" dirty="0">
              <a:solidFill>
                <a:srgbClr val="0000FF"/>
              </a:solidFill>
            </a:endParaRPr>
          </a:p>
        </p:txBody>
      </p:sp>
      <p:sp>
        <p:nvSpPr>
          <p:cNvPr id="7" name="TextBox 28">
            <a:extLst>
              <a:ext uri="{FF2B5EF4-FFF2-40B4-BE49-F238E27FC236}">
                <a16:creationId xmlns:a16="http://schemas.microsoft.com/office/drawing/2014/main" id="{00EAAEAF-7670-8475-94B1-7C9CC2BF5CAF}"/>
              </a:ext>
            </a:extLst>
          </p:cNvPr>
          <p:cNvSpPr txBox="1">
            <a:spLocks noChangeArrowheads="1"/>
          </p:cNvSpPr>
          <p:nvPr/>
        </p:nvSpPr>
        <p:spPr bwMode="auto">
          <a:xfrm>
            <a:off x="4165221" y="5983419"/>
            <a:ext cx="17281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3200" b="1">
                <a:solidFill>
                  <a:srgbClr val="FF0000"/>
                </a:solidFill>
                <a:latin typeface="Times New Roman" panose="02020603050405020304" pitchFamily="18" charset="0"/>
                <a:cs typeface="Times New Roman" panose="02020603050405020304" pitchFamily="18" charset="0"/>
              </a:defRPr>
            </a:lvl1pPr>
            <a:lvl2pPr marL="742950" indent="-285750">
              <a:spcBef>
                <a:spcPct val="20000"/>
              </a:spcBef>
              <a:buFont typeface="Wingdings" panose="05000000000000000000" pitchFamily="2" charset="2"/>
              <a:buChar char="ü"/>
              <a:defRPr sz="2800">
                <a:solidFill>
                  <a:schemeClr val="tx2"/>
                </a:solidFill>
                <a:latin typeface="黑体" panose="02010609060101010101" pitchFamily="49" charset="-122"/>
                <a:ea typeface="黑体" panose="02010609060101010101" pitchFamily="49" charset="-122"/>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华文细黑" panose="02010600040101010101" pitchFamily="2" charset="-122"/>
                <a:ea typeface="华文细黑" panose="02010600040101010101" pitchFamily="2" charset="-122"/>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9pPr>
          </a:lstStyle>
          <a:p>
            <a:pPr algn="ctr">
              <a:spcBef>
                <a:spcPct val="0"/>
              </a:spcBef>
              <a:buNone/>
            </a:pPr>
            <a:r>
              <a:rPr lang="en-US" altLang="zh-CN" sz="1200" dirty="0" err="1">
                <a:solidFill>
                  <a:srgbClr val="0000FF"/>
                </a:solidFill>
                <a:latin typeface="微软雅黑" panose="020B0503020204020204" pitchFamily="34" charset="-122"/>
                <a:ea typeface="微软雅黑" panose="020B0503020204020204" pitchFamily="34" charset="-122"/>
              </a:rPr>
              <a:t>BU#</a:t>
            </a:r>
            <a:r>
              <a:rPr lang="en-US" altLang="zh-CN" sz="1200" err="1">
                <a:solidFill>
                  <a:srgbClr val="0000FF"/>
                </a:solidFill>
                <a:latin typeface="微软雅黑" panose="020B0503020204020204" pitchFamily="34" charset="-122"/>
                <a:ea typeface="微软雅黑" panose="020B0503020204020204" pitchFamily="34" charset="-122"/>
              </a:rPr>
              <a:t>3</a:t>
            </a:r>
            <a:r>
              <a:rPr lang="en-US" altLang="zh-CN" sz="1200">
                <a:solidFill>
                  <a:srgbClr val="0000FF"/>
                </a:solidFill>
                <a:latin typeface="微软雅黑" panose="020B0503020204020204" pitchFamily="34" charset="-122"/>
                <a:ea typeface="微软雅黑" panose="020B0503020204020204" pitchFamily="34" charset="-122"/>
              </a:rPr>
              <a:t> stress field in normal condition</a:t>
            </a:r>
            <a:endParaRPr lang="zh-CN" altLang="en-US" sz="1200" dirty="0">
              <a:solidFill>
                <a:srgbClr val="0000FF"/>
              </a:solidFill>
              <a:latin typeface="微软雅黑" panose="020B0503020204020204" pitchFamily="34" charset="-122"/>
              <a:ea typeface="微软雅黑" panose="020B0503020204020204" pitchFamily="34" charset="-122"/>
            </a:endParaRPr>
          </a:p>
        </p:txBody>
      </p:sp>
      <p:sp>
        <p:nvSpPr>
          <p:cNvPr id="8" name="TextBox 28">
            <a:extLst>
              <a:ext uri="{FF2B5EF4-FFF2-40B4-BE49-F238E27FC236}">
                <a16:creationId xmlns:a16="http://schemas.microsoft.com/office/drawing/2014/main" id="{9A2A9D51-C076-B51A-CEFC-523C40C3506A}"/>
              </a:ext>
            </a:extLst>
          </p:cNvPr>
          <p:cNvSpPr txBox="1">
            <a:spLocks noChangeArrowheads="1"/>
          </p:cNvSpPr>
          <p:nvPr/>
        </p:nvSpPr>
        <p:spPr bwMode="auto">
          <a:xfrm>
            <a:off x="6308002" y="5983419"/>
            <a:ext cx="23918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3200" b="1">
                <a:solidFill>
                  <a:srgbClr val="FF0000"/>
                </a:solidFill>
                <a:latin typeface="Times New Roman" panose="02020603050405020304" pitchFamily="18" charset="0"/>
                <a:cs typeface="Times New Roman" panose="02020603050405020304" pitchFamily="18" charset="0"/>
              </a:defRPr>
            </a:lvl1pPr>
            <a:lvl2pPr marL="742950" indent="-285750">
              <a:spcBef>
                <a:spcPct val="20000"/>
              </a:spcBef>
              <a:buFont typeface="Wingdings" panose="05000000000000000000" pitchFamily="2" charset="2"/>
              <a:buChar char="ü"/>
              <a:defRPr sz="2800">
                <a:solidFill>
                  <a:schemeClr val="tx2"/>
                </a:solidFill>
                <a:latin typeface="黑体" panose="02010609060101010101" pitchFamily="49" charset="-122"/>
                <a:ea typeface="黑体" panose="02010609060101010101" pitchFamily="49" charset="-122"/>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华文细黑" panose="02010600040101010101" pitchFamily="2" charset="-122"/>
                <a:ea typeface="华文细黑" panose="02010600040101010101" pitchFamily="2" charset="-122"/>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9pPr>
          </a:lstStyle>
          <a:p>
            <a:pPr algn="ctr">
              <a:spcBef>
                <a:spcPct val="0"/>
              </a:spcBef>
              <a:buNone/>
            </a:pPr>
            <a:r>
              <a:rPr lang="en-US" altLang="zh-CN" sz="1200">
                <a:solidFill>
                  <a:srgbClr val="0000FF"/>
                </a:solidFill>
                <a:latin typeface="微软雅黑" panose="020B0503020204020204" pitchFamily="34" charset="-122"/>
                <a:ea typeface="微软雅黑" panose="020B0503020204020204" pitchFamily="34" charset="-122"/>
              </a:rPr>
              <a:t>BU#3 stress field in in-box LOCA condition</a:t>
            </a:r>
            <a:endParaRPr lang="zh-CN" altLang="en-US" sz="1200" dirty="0">
              <a:solidFill>
                <a:srgbClr val="0000FF"/>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graphicFrame>
            <p:nvGraphicFramePr>
              <p:cNvPr id="10" name="表格 9">
                <a:extLst>
                  <a:ext uri="{FF2B5EF4-FFF2-40B4-BE49-F238E27FC236}">
                    <a16:creationId xmlns:a16="http://schemas.microsoft.com/office/drawing/2014/main" id="{8180AB17-4B13-E73B-F30E-BACF02FC23E9}"/>
                  </a:ext>
                </a:extLst>
              </p:cNvPr>
              <p:cNvGraphicFramePr>
                <a:graphicFrameLocks noGrp="1"/>
              </p:cNvGraphicFramePr>
              <p:nvPr>
                <p:extLst>
                  <p:ext uri="{D42A27DB-BD31-4B8C-83A1-F6EECF244321}">
                    <p14:modId xmlns:p14="http://schemas.microsoft.com/office/powerpoint/2010/main" val="2670603468"/>
                  </p:ext>
                </p:extLst>
              </p:nvPr>
            </p:nvGraphicFramePr>
            <p:xfrm>
              <a:off x="8804020" y="4502559"/>
              <a:ext cx="3252297" cy="1941322"/>
            </p:xfrm>
            <a:graphic>
              <a:graphicData uri="http://schemas.openxmlformats.org/drawingml/2006/table">
                <a:tbl>
                  <a:tblPr firstRow="1" firstCol="1" bandRow="1">
                    <a:tableStyleId>{5C22544A-7EE6-4342-B048-85BDC9FD1C3A}</a:tableStyleId>
                  </a:tblPr>
                  <a:tblGrid>
                    <a:gridCol w="919100">
                      <a:extLst>
                        <a:ext uri="{9D8B030D-6E8A-4147-A177-3AD203B41FA5}">
                          <a16:colId xmlns:a16="http://schemas.microsoft.com/office/drawing/2014/main" val="3770513159"/>
                        </a:ext>
                      </a:extLst>
                    </a:gridCol>
                    <a:gridCol w="485301">
                      <a:extLst>
                        <a:ext uri="{9D8B030D-6E8A-4147-A177-3AD203B41FA5}">
                          <a16:colId xmlns:a16="http://schemas.microsoft.com/office/drawing/2014/main" val="2257799102"/>
                        </a:ext>
                      </a:extLst>
                    </a:gridCol>
                    <a:gridCol w="665243">
                      <a:extLst>
                        <a:ext uri="{9D8B030D-6E8A-4147-A177-3AD203B41FA5}">
                          <a16:colId xmlns:a16="http://schemas.microsoft.com/office/drawing/2014/main" val="1698207459"/>
                        </a:ext>
                      </a:extLst>
                    </a:gridCol>
                    <a:gridCol w="665286">
                      <a:extLst>
                        <a:ext uri="{9D8B030D-6E8A-4147-A177-3AD203B41FA5}">
                          <a16:colId xmlns:a16="http://schemas.microsoft.com/office/drawing/2014/main" val="59155231"/>
                        </a:ext>
                      </a:extLst>
                    </a:gridCol>
                    <a:gridCol w="517367">
                      <a:extLst>
                        <a:ext uri="{9D8B030D-6E8A-4147-A177-3AD203B41FA5}">
                          <a16:colId xmlns:a16="http://schemas.microsoft.com/office/drawing/2014/main" val="1083240965"/>
                        </a:ext>
                      </a:extLst>
                    </a:gridCol>
                  </a:tblGrid>
                  <a:tr h="0">
                    <a:tc rowSpan="2">
                      <a:txBody>
                        <a:bodyPr/>
                        <a:lstStyle/>
                        <a:p>
                          <a:pPr indent="0" algn="ctr">
                            <a:lnSpc>
                              <a:spcPct val="150000"/>
                            </a:lnSpc>
                            <a:spcAft>
                              <a:spcPts val="0"/>
                            </a:spcAft>
                          </a:pPr>
                          <a:r>
                            <a:rPr lang="en-US" altLang="zh-CN" sz="1050" b="1" dirty="0">
                              <a:effectLst/>
                              <a:latin typeface="Times New Roman" panose="02020603050405020304" pitchFamily="18" charset="0"/>
                              <a:ea typeface="宋体" panose="02010600030101010101" pitchFamily="2" charset="-122"/>
                            </a:rPr>
                            <a:t>Components</a:t>
                          </a:r>
                          <a:endParaRPr lang="zh-CN" sz="1050" b="1" dirty="0">
                            <a:effectLst/>
                            <a:latin typeface="Times New Roman" panose="02020603050405020304" pitchFamily="18" charset="0"/>
                            <a:ea typeface="宋体" panose="02010600030101010101" pitchFamily="2" charset="-122"/>
                          </a:endParaRPr>
                        </a:p>
                      </a:txBody>
                      <a:tcPr marL="68580" marR="68580" marT="0" marB="0" anchor="ctr"/>
                    </a:tc>
                    <a:tc rowSpan="2">
                      <a:txBody>
                        <a:bodyPr/>
                        <a:lstStyle/>
                        <a:p>
                          <a:pPr indent="0" algn="ctr">
                            <a:lnSpc>
                              <a:spcPct val="150000"/>
                            </a:lnSpc>
                            <a:spcAft>
                              <a:spcPts val="0"/>
                            </a:spcAft>
                          </a:pPr>
                          <a:r>
                            <a:rPr lang="en-US" altLang="zh-CN" sz="1050" b="1" dirty="0">
                              <a:effectLst/>
                            </a:rPr>
                            <a:t>Temp.</a:t>
                          </a:r>
                          <a:r>
                            <a:rPr lang="zh-CN" sz="1050" b="1" dirty="0">
                              <a:effectLst/>
                            </a:rPr>
                            <a:t>（</a:t>
                          </a:r>
                          <a:r>
                            <a:rPr lang="en-US" sz="1050" b="1" dirty="0">
                              <a:effectLst/>
                            </a:rPr>
                            <a:t>℃</a:t>
                          </a:r>
                          <a:r>
                            <a:rPr lang="zh-CN" sz="1050" b="1" dirty="0">
                              <a:effectLst/>
                            </a:rPr>
                            <a:t>）</a:t>
                          </a:r>
                          <a:endParaRPr lang="zh-CN" sz="1050" b="1" dirty="0">
                            <a:effectLst/>
                            <a:latin typeface="Times New Roman" panose="02020603050405020304" pitchFamily="18" charset="0"/>
                            <a:ea typeface="宋体" panose="02010600030101010101" pitchFamily="2" charset="-122"/>
                          </a:endParaRPr>
                        </a:p>
                      </a:txBody>
                      <a:tcPr marL="68580" marR="68580" marT="0" marB="0" anchor="ctr"/>
                    </a:tc>
                    <a:tc gridSpan="3">
                      <a:txBody>
                        <a:bodyPr/>
                        <a:lstStyle/>
                        <a:p>
                          <a:pPr indent="0" algn="ctr">
                            <a:lnSpc>
                              <a:spcPct val="150000"/>
                            </a:lnSpc>
                            <a:spcAft>
                              <a:spcPts val="0"/>
                            </a:spcAft>
                          </a:pPr>
                          <a:r>
                            <a:rPr lang="en-US" sz="1050" b="1" kern="100" dirty="0" err="1">
                              <a:effectLst/>
                            </a:rPr>
                            <a:t>SEQV</a:t>
                          </a:r>
                          <a:r>
                            <a:rPr lang="en-US" sz="1050" b="1" kern="100" dirty="0">
                              <a:effectLst/>
                            </a:rPr>
                            <a:t>≤</a:t>
                          </a:r>
                          <a14:m>
                            <m:oMath xmlns:m="http://schemas.openxmlformats.org/officeDocument/2006/math">
                              <m:r>
                                <a:rPr lang="en-US" sz="1050" b="1" i="1" kern="100">
                                  <a:effectLst/>
                                  <a:latin typeface="Cambria Math" panose="02040503050406030204" pitchFamily="18" charset="0"/>
                                </a:rPr>
                                <m:t>𝟑</m:t>
                              </m:r>
                              <m:sSup>
                                <m:sSupPr>
                                  <m:ctrlPr>
                                    <a:rPr lang="zh-CN" sz="1050" b="1" i="1" kern="100">
                                      <a:effectLst/>
                                      <a:latin typeface="Cambria Math" panose="02040503050406030204" pitchFamily="18" charset="0"/>
                                    </a:rPr>
                                  </m:ctrlPr>
                                </m:sSupPr>
                                <m:e>
                                  <m:sSub>
                                    <m:sSubPr>
                                      <m:ctrlPr>
                                        <a:rPr lang="zh-CN" sz="1050" b="1" i="1" kern="100">
                                          <a:effectLst/>
                                          <a:latin typeface="Cambria Math" panose="02040503050406030204" pitchFamily="18" charset="0"/>
                                        </a:rPr>
                                      </m:ctrlPr>
                                    </m:sSubPr>
                                    <m:e>
                                      <m:r>
                                        <a:rPr lang="en-US" sz="1050" b="1" i="1" kern="100">
                                          <a:effectLst/>
                                          <a:latin typeface="Cambria Math" panose="02040503050406030204" pitchFamily="18" charset="0"/>
                                        </a:rPr>
                                        <m:t>𝐒</m:t>
                                      </m:r>
                                    </m:e>
                                    <m:sub>
                                      <m:r>
                                        <a:rPr lang="en-US" sz="1050" b="1" i="1" kern="100">
                                          <a:effectLst/>
                                          <a:latin typeface="Cambria Math" panose="02040503050406030204" pitchFamily="18" charset="0"/>
                                        </a:rPr>
                                        <m:t>𝐦</m:t>
                                      </m:r>
                                    </m:sub>
                                  </m:sSub>
                                </m:e>
                                <m:sup>
                                  <m:r>
                                    <a:rPr lang="en-US" sz="1050" b="1" i="1" kern="100">
                                      <a:effectLst/>
                                      <a:latin typeface="Cambria Math" panose="02040503050406030204" pitchFamily="18" charset="0"/>
                                    </a:rPr>
                                    <m:t>𝐃</m:t>
                                  </m:r>
                                </m:sup>
                              </m:sSup>
                            </m:oMath>
                          </a14:m>
                          <a:endParaRPr lang="zh-CN" sz="1050" b="1" dirty="0">
                            <a:effectLst/>
                            <a:latin typeface="Times New Roman" panose="02020603050405020304" pitchFamily="18" charset="0"/>
                            <a:ea typeface="宋体" panose="02010600030101010101" pitchFamily="2" charset="-122"/>
                          </a:endParaRPr>
                        </a:p>
                      </a:txBody>
                      <a:tcPr marL="68580" marR="68580" marT="0" marB="0"/>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388743181"/>
                      </a:ext>
                    </a:extLst>
                  </a:tr>
                  <a:tr h="0">
                    <a:tc vMerge="1">
                      <a:txBody>
                        <a:bodyPr/>
                        <a:lstStyle/>
                        <a:p>
                          <a:endParaRPr lang="zh-CN" altLang="en-US"/>
                        </a:p>
                      </a:txBody>
                      <a:tcPr/>
                    </a:tc>
                    <a:tc vMerge="1">
                      <a:txBody>
                        <a:bodyPr/>
                        <a:lstStyle/>
                        <a:p>
                          <a:endParaRPr lang="zh-CN" altLang="en-US"/>
                        </a:p>
                      </a:txBody>
                      <a:tcPr/>
                    </a:tc>
                    <a:tc>
                      <a:txBody>
                        <a:bodyPr/>
                        <a:lstStyle/>
                        <a:p>
                          <a:pPr indent="0" algn="ctr">
                            <a:lnSpc>
                              <a:spcPct val="150000"/>
                            </a:lnSpc>
                            <a:spcAft>
                              <a:spcPts val="0"/>
                            </a:spcAft>
                          </a:pPr>
                          <a:r>
                            <a:rPr lang="en-US" sz="1050" b="1" dirty="0" err="1">
                              <a:effectLst/>
                            </a:rPr>
                            <a:t>SEQV</a:t>
                          </a:r>
                          <a:endParaRPr lang="en-US" sz="1050" b="1" dirty="0">
                            <a:effectLst/>
                          </a:endParaRPr>
                        </a:p>
                        <a:p>
                          <a:pPr indent="0" algn="ctr">
                            <a:lnSpc>
                              <a:spcPct val="150000"/>
                            </a:lnSpc>
                            <a:spcAft>
                              <a:spcPts val="0"/>
                            </a:spcAft>
                          </a:pPr>
                          <a:r>
                            <a:rPr lang="zh-CN" sz="1050" b="1" dirty="0">
                              <a:effectLst/>
                            </a:rPr>
                            <a:t>（</a:t>
                          </a:r>
                          <a:r>
                            <a:rPr lang="en-US" sz="1050" b="1" dirty="0">
                              <a:effectLst/>
                            </a:rPr>
                            <a:t>MPa</a:t>
                          </a:r>
                          <a:r>
                            <a:rPr lang="zh-CN" sz="1050" b="1" dirty="0">
                              <a:effectLst/>
                            </a:rPr>
                            <a:t>）</a:t>
                          </a:r>
                          <a:endParaRPr lang="zh-CN" sz="1050" b="1" dirty="0">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altLang="zh-CN" sz="1050" b="1">
                              <a:effectLst/>
                            </a:rPr>
                            <a:t>Design limit</a:t>
                          </a:r>
                          <a:endParaRPr lang="en-US" altLang="zh-CN" sz="1050" b="1" dirty="0">
                            <a:effectLst/>
                          </a:endParaRPr>
                        </a:p>
                        <a:p>
                          <a:pPr indent="0" algn="ctr">
                            <a:lnSpc>
                              <a:spcPct val="150000"/>
                            </a:lnSpc>
                            <a:spcAft>
                              <a:spcPts val="0"/>
                            </a:spcAft>
                          </a:pPr>
                          <a:r>
                            <a:rPr lang="zh-CN" sz="1050" b="1" dirty="0">
                              <a:effectLst/>
                            </a:rPr>
                            <a:t>（</a:t>
                          </a:r>
                          <a:r>
                            <a:rPr lang="en-US" sz="1050" b="1" dirty="0">
                              <a:effectLst/>
                            </a:rPr>
                            <a:t>MPa</a:t>
                          </a:r>
                          <a:r>
                            <a:rPr lang="zh-CN" sz="1050" b="1" dirty="0">
                              <a:effectLst/>
                            </a:rPr>
                            <a:t>）</a:t>
                          </a:r>
                          <a:endParaRPr lang="zh-CN" sz="1050" b="1" dirty="0">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altLang="zh-CN" sz="1050" b="1">
                              <a:effectLst/>
                              <a:latin typeface="Times New Roman" panose="02020603050405020304" pitchFamily="18" charset="0"/>
                              <a:ea typeface="宋体" panose="02010600030101010101" pitchFamily="2" charset="-122"/>
                            </a:rPr>
                            <a:t>Margin</a:t>
                          </a:r>
                          <a:endParaRPr lang="zh-CN" sz="1050" b="1">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2086705679"/>
                      </a:ext>
                    </a:extLst>
                  </a:tr>
                  <a:tr h="0">
                    <a:tc>
                      <a:txBody>
                        <a:bodyPr/>
                        <a:lstStyle/>
                        <a:p>
                          <a:pPr indent="0" algn="ctr">
                            <a:lnSpc>
                              <a:spcPct val="150000"/>
                            </a:lnSpc>
                            <a:spcAft>
                              <a:spcPts val="0"/>
                            </a:spcAft>
                          </a:pPr>
                          <a:r>
                            <a:rPr lang="en-US" sz="1050" b="1" dirty="0">
                              <a:effectLst/>
                            </a:rPr>
                            <a:t>FW</a:t>
                          </a:r>
                          <a:endParaRPr lang="zh-CN" sz="1050" b="1" dirty="0">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sz="1050" b="1">
                              <a:effectLst/>
                            </a:rPr>
                            <a:t>358</a:t>
                          </a:r>
                          <a:endParaRPr lang="zh-CN" sz="1050" b="1" dirty="0">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altLang="zh-CN" sz="1050" b="1">
                              <a:effectLst/>
                              <a:latin typeface="+mn-lt"/>
                              <a:ea typeface="+mn-ea"/>
                            </a:rPr>
                            <a:t>537</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sz="1050" b="1">
                              <a:effectLst/>
                            </a:rPr>
                            <a:t>1010</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sz="1050" b="1">
                              <a:effectLst/>
                            </a:rPr>
                            <a:t>47%</a:t>
                          </a:r>
                          <a:endParaRPr lang="zh-CN" sz="1050" b="1">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860998177"/>
                      </a:ext>
                    </a:extLst>
                  </a:tr>
                  <a:tr h="0">
                    <a:tc>
                      <a:txBody>
                        <a:bodyPr/>
                        <a:lstStyle/>
                        <a:p>
                          <a:pPr indent="0" algn="ctr">
                            <a:lnSpc>
                              <a:spcPct val="150000"/>
                            </a:lnSpc>
                            <a:spcAft>
                              <a:spcPts val="0"/>
                            </a:spcAft>
                          </a:pPr>
                          <a:r>
                            <a:rPr lang="en-US" altLang="zh-CN" sz="1050" b="1" dirty="0">
                              <a:effectLst/>
                              <a:latin typeface="Times New Roman" panose="02020603050405020304" pitchFamily="18" charset="0"/>
                              <a:ea typeface="+mn-ea"/>
                            </a:rPr>
                            <a:t>CP</a:t>
                          </a:r>
                          <a:endParaRPr lang="zh-CN" sz="1050" b="1" dirty="0">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altLang="zh-CN" sz="1050" b="1">
                              <a:effectLst/>
                              <a:latin typeface="Times New Roman" panose="02020603050405020304" pitchFamily="18" charset="0"/>
                              <a:ea typeface="宋体" panose="02010600030101010101" pitchFamily="2" charset="-122"/>
                            </a:rPr>
                            <a:t>418</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altLang="zh-CN" sz="1050" b="1">
                              <a:effectLst/>
                              <a:latin typeface="+mn-lt"/>
                              <a:ea typeface="+mn-ea"/>
                            </a:rPr>
                            <a:t>560</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altLang="zh-CN" sz="1050" b="1">
                              <a:effectLst/>
                              <a:latin typeface="Times New Roman" panose="02020603050405020304" pitchFamily="18" charset="0"/>
                              <a:ea typeface="宋体" panose="02010600030101010101" pitchFamily="2" charset="-122"/>
                            </a:rPr>
                            <a:t>948</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sz="1050" b="1">
                              <a:effectLst/>
                            </a:rPr>
                            <a:t>41%</a:t>
                          </a:r>
                          <a:endParaRPr lang="zh-CN" sz="1050" b="1">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264886391"/>
                      </a:ext>
                    </a:extLst>
                  </a:tr>
                  <a:tr h="0">
                    <a:tc>
                      <a:txBody>
                        <a:bodyPr/>
                        <a:lstStyle/>
                        <a:p>
                          <a:pPr indent="0" algn="ctr">
                            <a:lnSpc>
                              <a:spcPct val="150000"/>
                            </a:lnSpc>
                            <a:spcAft>
                              <a:spcPts val="0"/>
                            </a:spcAft>
                          </a:pPr>
                          <a:r>
                            <a:rPr lang="en-US" altLang="zh-CN" sz="1050" b="1" dirty="0" err="1">
                              <a:effectLst/>
                              <a:latin typeface="Times New Roman" panose="02020603050405020304" pitchFamily="18" charset="0"/>
                              <a:ea typeface="+mn-ea"/>
                            </a:rPr>
                            <a:t>SP</a:t>
                          </a:r>
                          <a:endParaRPr lang="zh-CN" sz="1050" b="1" dirty="0">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sz="1050" b="1">
                              <a:effectLst/>
                            </a:rPr>
                            <a:t>417</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altLang="zh-CN" sz="1050" b="1">
                              <a:effectLst/>
                              <a:latin typeface="+mn-lt"/>
                              <a:ea typeface="+mn-ea"/>
                            </a:rPr>
                            <a:t>411</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sz="1050" b="1">
                              <a:effectLst/>
                            </a:rPr>
                            <a:t>949</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sz="1050" b="1">
                              <a:effectLst/>
                            </a:rPr>
                            <a:t>57%</a:t>
                          </a:r>
                          <a:endParaRPr lang="zh-CN" sz="1050" b="1">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552854293"/>
                      </a:ext>
                    </a:extLst>
                  </a:tr>
                  <a:tr h="0">
                    <a:tc>
                      <a:txBody>
                        <a:bodyPr/>
                        <a:lstStyle/>
                        <a:p>
                          <a:pPr indent="0" algn="ctr">
                            <a:lnSpc>
                              <a:spcPct val="150000"/>
                            </a:lnSpc>
                            <a:spcAft>
                              <a:spcPts val="0"/>
                            </a:spcAft>
                          </a:pPr>
                          <a:r>
                            <a:rPr lang="en-US" altLang="zh-CN" sz="1050" b="1" dirty="0">
                              <a:effectLst/>
                              <a:latin typeface="Times New Roman" panose="02020603050405020304" pitchFamily="18" charset="0"/>
                              <a:ea typeface="宋体" panose="02010600030101010101" pitchFamily="2" charset="-122"/>
                            </a:rPr>
                            <a:t>MF</a:t>
                          </a:r>
                          <a:endParaRPr lang="zh-CN" sz="1050" b="1" dirty="0">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sz="1050" b="1">
                              <a:effectLst/>
                            </a:rPr>
                            <a:t>400</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altLang="zh-CN" sz="1050" b="1">
                              <a:effectLst/>
                              <a:latin typeface="+mn-lt"/>
                              <a:ea typeface="+mn-ea"/>
                            </a:rPr>
                            <a:t>588</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sz="1050" b="1">
                              <a:effectLst/>
                            </a:rPr>
                            <a:t>973</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sz="1050" b="1" dirty="0">
                              <a:effectLst/>
                            </a:rPr>
                            <a:t>40%</a:t>
                          </a:r>
                          <a:endParaRPr lang="zh-CN" sz="1050" b="1"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2014428477"/>
                      </a:ext>
                    </a:extLst>
                  </a:tr>
                </a:tbl>
              </a:graphicData>
            </a:graphic>
          </p:graphicFrame>
        </mc:Choice>
        <mc:Fallback xmlns="">
          <p:graphicFrame>
            <p:nvGraphicFramePr>
              <p:cNvPr id="10" name="表格 9">
                <a:extLst>
                  <a:ext uri="{FF2B5EF4-FFF2-40B4-BE49-F238E27FC236}">
                    <a16:creationId xmlns:a16="http://schemas.microsoft.com/office/drawing/2014/main" id="{8180AB17-4B13-E73B-F30E-BACF02FC23E9}"/>
                  </a:ext>
                </a:extLst>
              </p:cNvPr>
              <p:cNvGraphicFramePr>
                <a:graphicFrameLocks noGrp="1"/>
              </p:cNvGraphicFramePr>
              <p:nvPr>
                <p:extLst>
                  <p:ext uri="{D42A27DB-BD31-4B8C-83A1-F6EECF244321}">
                    <p14:modId xmlns:p14="http://schemas.microsoft.com/office/powerpoint/2010/main" val="2670603468"/>
                  </p:ext>
                </p:extLst>
              </p:nvPr>
            </p:nvGraphicFramePr>
            <p:xfrm>
              <a:off x="8804020" y="4502559"/>
              <a:ext cx="3252297" cy="1782192"/>
            </p:xfrm>
            <a:graphic>
              <a:graphicData uri="http://schemas.openxmlformats.org/drawingml/2006/table">
                <a:tbl>
                  <a:tblPr firstRow="1" firstCol="1" bandRow="1">
                    <a:tableStyleId>{5C22544A-7EE6-4342-B048-85BDC9FD1C3A}</a:tableStyleId>
                  </a:tblPr>
                  <a:tblGrid>
                    <a:gridCol w="919100">
                      <a:extLst>
                        <a:ext uri="{9D8B030D-6E8A-4147-A177-3AD203B41FA5}">
                          <a16:colId xmlns:a16="http://schemas.microsoft.com/office/drawing/2014/main" val="3770513159"/>
                        </a:ext>
                      </a:extLst>
                    </a:gridCol>
                    <a:gridCol w="485301">
                      <a:extLst>
                        <a:ext uri="{9D8B030D-6E8A-4147-A177-3AD203B41FA5}">
                          <a16:colId xmlns:a16="http://schemas.microsoft.com/office/drawing/2014/main" val="2257799102"/>
                        </a:ext>
                      </a:extLst>
                    </a:gridCol>
                    <a:gridCol w="665243">
                      <a:extLst>
                        <a:ext uri="{9D8B030D-6E8A-4147-A177-3AD203B41FA5}">
                          <a16:colId xmlns:a16="http://schemas.microsoft.com/office/drawing/2014/main" val="1698207459"/>
                        </a:ext>
                      </a:extLst>
                    </a:gridCol>
                    <a:gridCol w="665286">
                      <a:extLst>
                        <a:ext uri="{9D8B030D-6E8A-4147-A177-3AD203B41FA5}">
                          <a16:colId xmlns:a16="http://schemas.microsoft.com/office/drawing/2014/main" val="59155231"/>
                        </a:ext>
                      </a:extLst>
                    </a:gridCol>
                    <a:gridCol w="517367">
                      <a:extLst>
                        <a:ext uri="{9D8B030D-6E8A-4147-A177-3AD203B41FA5}">
                          <a16:colId xmlns:a16="http://schemas.microsoft.com/office/drawing/2014/main" val="1083240965"/>
                        </a:ext>
                      </a:extLst>
                    </a:gridCol>
                  </a:tblGrid>
                  <a:tr h="229934">
                    <a:tc rowSpan="2">
                      <a:txBody>
                        <a:bodyPr/>
                        <a:lstStyle/>
                        <a:p>
                          <a:pPr indent="0" algn="ctr">
                            <a:lnSpc>
                              <a:spcPct val="150000"/>
                            </a:lnSpc>
                            <a:spcAft>
                              <a:spcPts val="0"/>
                            </a:spcAft>
                          </a:pPr>
                          <a:r>
                            <a:rPr lang="en-US" altLang="zh-CN" sz="1050" b="1" dirty="0">
                              <a:effectLst/>
                              <a:latin typeface="Times New Roman" panose="02020603050405020304" pitchFamily="18" charset="0"/>
                              <a:ea typeface="宋体" panose="02010600030101010101" pitchFamily="2" charset="-122"/>
                            </a:rPr>
                            <a:t>Components</a:t>
                          </a:r>
                          <a:endParaRPr lang="zh-CN" sz="1050" b="1" dirty="0">
                            <a:effectLst/>
                            <a:latin typeface="Times New Roman" panose="02020603050405020304" pitchFamily="18" charset="0"/>
                            <a:ea typeface="宋体" panose="02010600030101010101" pitchFamily="2" charset="-122"/>
                          </a:endParaRPr>
                        </a:p>
                      </a:txBody>
                      <a:tcPr marL="68580" marR="68580" marT="0" marB="0" anchor="ctr"/>
                    </a:tc>
                    <a:tc rowSpan="2">
                      <a:txBody>
                        <a:bodyPr/>
                        <a:lstStyle/>
                        <a:p>
                          <a:pPr indent="0" algn="ctr">
                            <a:lnSpc>
                              <a:spcPct val="150000"/>
                            </a:lnSpc>
                            <a:spcAft>
                              <a:spcPts val="0"/>
                            </a:spcAft>
                          </a:pPr>
                          <a:r>
                            <a:rPr lang="en-US" altLang="zh-CN" sz="1050" b="1" dirty="0">
                              <a:effectLst/>
                            </a:rPr>
                            <a:t>Temp.</a:t>
                          </a:r>
                          <a:r>
                            <a:rPr lang="zh-CN" sz="1050" b="1" dirty="0">
                              <a:effectLst/>
                            </a:rPr>
                            <a:t>（</a:t>
                          </a:r>
                          <a:r>
                            <a:rPr lang="en-US" sz="1050" b="1" dirty="0">
                              <a:effectLst/>
                            </a:rPr>
                            <a:t>℃</a:t>
                          </a:r>
                          <a:r>
                            <a:rPr lang="zh-CN" sz="1050" b="1" dirty="0">
                              <a:effectLst/>
                            </a:rPr>
                            <a:t>）</a:t>
                          </a:r>
                          <a:endParaRPr lang="zh-CN" sz="1050" b="1" dirty="0">
                            <a:effectLst/>
                            <a:latin typeface="Times New Roman" panose="02020603050405020304" pitchFamily="18" charset="0"/>
                            <a:ea typeface="宋体" panose="02010600030101010101" pitchFamily="2" charset="-122"/>
                          </a:endParaRPr>
                        </a:p>
                      </a:txBody>
                      <a:tcPr marL="68580" marR="68580" marT="0" marB="0" anchor="ctr"/>
                    </a:tc>
                    <a:tc gridSpan="3">
                      <a:txBody>
                        <a:bodyPr/>
                        <a:lstStyle/>
                        <a:p>
                          <a:endParaRPr lang="zh-CN"/>
                        </a:p>
                      </a:txBody>
                      <a:tcPr marL="68580" marR="68580" marT="0" marB="0">
                        <a:blipFill>
                          <a:blip r:embed="rId5"/>
                          <a:stretch>
                            <a:fillRect l="-76568" t="-2632" r="-1320" b="-707895"/>
                          </a:stretch>
                        </a:blip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388743181"/>
                      </a:ext>
                    </a:extLst>
                  </a:tr>
                  <a:tr h="694754">
                    <a:tc vMerge="1">
                      <a:txBody>
                        <a:bodyPr/>
                        <a:lstStyle/>
                        <a:p>
                          <a:endParaRPr lang="zh-CN" altLang="en-US"/>
                        </a:p>
                      </a:txBody>
                      <a:tcPr/>
                    </a:tc>
                    <a:tc vMerge="1">
                      <a:txBody>
                        <a:bodyPr/>
                        <a:lstStyle/>
                        <a:p>
                          <a:endParaRPr lang="zh-CN" altLang="en-US"/>
                        </a:p>
                      </a:txBody>
                      <a:tcPr/>
                    </a:tc>
                    <a:tc>
                      <a:txBody>
                        <a:bodyPr/>
                        <a:lstStyle/>
                        <a:p>
                          <a:pPr indent="0" algn="ctr">
                            <a:lnSpc>
                              <a:spcPct val="150000"/>
                            </a:lnSpc>
                            <a:spcAft>
                              <a:spcPts val="0"/>
                            </a:spcAft>
                          </a:pPr>
                          <a:r>
                            <a:rPr lang="en-US" sz="1050" b="1" dirty="0" err="1">
                              <a:effectLst/>
                            </a:rPr>
                            <a:t>SEQV</a:t>
                          </a:r>
                          <a:endParaRPr lang="en-US" sz="1050" b="1" dirty="0">
                            <a:effectLst/>
                          </a:endParaRPr>
                        </a:p>
                        <a:p>
                          <a:pPr indent="0" algn="ctr">
                            <a:lnSpc>
                              <a:spcPct val="150000"/>
                            </a:lnSpc>
                            <a:spcAft>
                              <a:spcPts val="0"/>
                            </a:spcAft>
                          </a:pPr>
                          <a:r>
                            <a:rPr lang="zh-CN" sz="1050" b="1" dirty="0">
                              <a:effectLst/>
                            </a:rPr>
                            <a:t>（</a:t>
                          </a:r>
                          <a:r>
                            <a:rPr lang="en-US" sz="1050" b="1" dirty="0">
                              <a:effectLst/>
                            </a:rPr>
                            <a:t>MPa</a:t>
                          </a:r>
                          <a:r>
                            <a:rPr lang="zh-CN" sz="1050" b="1" dirty="0">
                              <a:effectLst/>
                            </a:rPr>
                            <a:t>）</a:t>
                          </a:r>
                          <a:endParaRPr lang="zh-CN" sz="1050" b="1" dirty="0">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altLang="zh-CN" sz="1050" b="1">
                              <a:effectLst/>
                            </a:rPr>
                            <a:t>Design limit</a:t>
                          </a:r>
                          <a:endParaRPr lang="en-US" altLang="zh-CN" sz="1050" b="1" dirty="0">
                            <a:effectLst/>
                          </a:endParaRPr>
                        </a:p>
                        <a:p>
                          <a:pPr indent="0" algn="ctr">
                            <a:lnSpc>
                              <a:spcPct val="150000"/>
                            </a:lnSpc>
                            <a:spcAft>
                              <a:spcPts val="0"/>
                            </a:spcAft>
                          </a:pPr>
                          <a:r>
                            <a:rPr lang="zh-CN" sz="1050" b="1" dirty="0">
                              <a:effectLst/>
                            </a:rPr>
                            <a:t>（</a:t>
                          </a:r>
                          <a:r>
                            <a:rPr lang="en-US" sz="1050" b="1" dirty="0">
                              <a:effectLst/>
                            </a:rPr>
                            <a:t>MPa</a:t>
                          </a:r>
                          <a:r>
                            <a:rPr lang="zh-CN" sz="1050" b="1" dirty="0">
                              <a:effectLst/>
                            </a:rPr>
                            <a:t>）</a:t>
                          </a:r>
                          <a:endParaRPr lang="zh-CN" sz="1050" b="1" dirty="0">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altLang="zh-CN" sz="1050" b="1">
                              <a:effectLst/>
                              <a:latin typeface="Times New Roman" panose="02020603050405020304" pitchFamily="18" charset="0"/>
                              <a:ea typeface="宋体" panose="02010600030101010101" pitchFamily="2" charset="-122"/>
                            </a:rPr>
                            <a:t>Margin</a:t>
                          </a:r>
                          <a:endParaRPr lang="zh-CN" sz="1050" b="1">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2086705679"/>
                      </a:ext>
                    </a:extLst>
                  </a:tr>
                  <a:tr h="214376">
                    <a:tc>
                      <a:txBody>
                        <a:bodyPr/>
                        <a:lstStyle/>
                        <a:p>
                          <a:pPr indent="0" algn="ctr">
                            <a:lnSpc>
                              <a:spcPct val="150000"/>
                            </a:lnSpc>
                            <a:spcAft>
                              <a:spcPts val="0"/>
                            </a:spcAft>
                          </a:pPr>
                          <a:r>
                            <a:rPr lang="en-US" sz="1050" b="1" dirty="0">
                              <a:effectLst/>
                            </a:rPr>
                            <a:t>FW</a:t>
                          </a:r>
                          <a:endParaRPr lang="zh-CN" sz="1050" b="1" dirty="0">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sz="1050" b="1">
                              <a:effectLst/>
                            </a:rPr>
                            <a:t>358</a:t>
                          </a:r>
                          <a:endParaRPr lang="zh-CN" sz="1050" b="1" dirty="0">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altLang="zh-CN" sz="1050" b="1">
                              <a:effectLst/>
                              <a:latin typeface="+mn-lt"/>
                              <a:ea typeface="+mn-ea"/>
                            </a:rPr>
                            <a:t>537</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sz="1050" b="1">
                              <a:effectLst/>
                            </a:rPr>
                            <a:t>1010</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sz="1050" b="1">
                              <a:effectLst/>
                            </a:rPr>
                            <a:t>47%</a:t>
                          </a:r>
                          <a:endParaRPr lang="zh-CN" sz="1050" b="1">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860998177"/>
                      </a:ext>
                    </a:extLst>
                  </a:tr>
                  <a:tr h="214376">
                    <a:tc>
                      <a:txBody>
                        <a:bodyPr/>
                        <a:lstStyle/>
                        <a:p>
                          <a:pPr indent="0" algn="ctr">
                            <a:lnSpc>
                              <a:spcPct val="150000"/>
                            </a:lnSpc>
                            <a:spcAft>
                              <a:spcPts val="0"/>
                            </a:spcAft>
                          </a:pPr>
                          <a:r>
                            <a:rPr lang="en-US" altLang="zh-CN" sz="1050" b="1" dirty="0">
                              <a:effectLst/>
                              <a:latin typeface="Times New Roman" panose="02020603050405020304" pitchFamily="18" charset="0"/>
                              <a:ea typeface="+mn-ea"/>
                            </a:rPr>
                            <a:t>CP</a:t>
                          </a:r>
                          <a:endParaRPr lang="zh-CN" sz="1050" b="1" dirty="0">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altLang="zh-CN" sz="1050" b="1">
                              <a:effectLst/>
                              <a:latin typeface="Times New Roman" panose="02020603050405020304" pitchFamily="18" charset="0"/>
                              <a:ea typeface="宋体" panose="02010600030101010101" pitchFamily="2" charset="-122"/>
                            </a:rPr>
                            <a:t>418</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altLang="zh-CN" sz="1050" b="1">
                              <a:effectLst/>
                              <a:latin typeface="+mn-lt"/>
                              <a:ea typeface="+mn-ea"/>
                            </a:rPr>
                            <a:t>560</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altLang="zh-CN" sz="1050" b="1">
                              <a:effectLst/>
                              <a:latin typeface="Times New Roman" panose="02020603050405020304" pitchFamily="18" charset="0"/>
                              <a:ea typeface="宋体" panose="02010600030101010101" pitchFamily="2" charset="-122"/>
                            </a:rPr>
                            <a:t>948</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sz="1050" b="1">
                              <a:effectLst/>
                            </a:rPr>
                            <a:t>41%</a:t>
                          </a:r>
                          <a:endParaRPr lang="zh-CN" sz="1050" b="1">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264886391"/>
                      </a:ext>
                    </a:extLst>
                  </a:tr>
                  <a:tr h="214376">
                    <a:tc>
                      <a:txBody>
                        <a:bodyPr/>
                        <a:lstStyle/>
                        <a:p>
                          <a:pPr indent="0" algn="ctr">
                            <a:lnSpc>
                              <a:spcPct val="150000"/>
                            </a:lnSpc>
                            <a:spcAft>
                              <a:spcPts val="0"/>
                            </a:spcAft>
                          </a:pPr>
                          <a:r>
                            <a:rPr lang="en-US" altLang="zh-CN" sz="1050" b="1" dirty="0" err="1">
                              <a:effectLst/>
                              <a:latin typeface="Times New Roman" panose="02020603050405020304" pitchFamily="18" charset="0"/>
                              <a:ea typeface="+mn-ea"/>
                            </a:rPr>
                            <a:t>SP</a:t>
                          </a:r>
                          <a:endParaRPr lang="zh-CN" sz="1050" b="1" dirty="0">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sz="1050" b="1">
                              <a:effectLst/>
                            </a:rPr>
                            <a:t>417</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altLang="zh-CN" sz="1050" b="1">
                              <a:effectLst/>
                              <a:latin typeface="+mn-lt"/>
                              <a:ea typeface="+mn-ea"/>
                            </a:rPr>
                            <a:t>411</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sz="1050" b="1">
                              <a:effectLst/>
                            </a:rPr>
                            <a:t>949</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sz="1050" b="1">
                              <a:effectLst/>
                            </a:rPr>
                            <a:t>57%</a:t>
                          </a:r>
                          <a:endParaRPr lang="zh-CN" sz="1050" b="1">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552854293"/>
                      </a:ext>
                    </a:extLst>
                  </a:tr>
                  <a:tr h="214376">
                    <a:tc>
                      <a:txBody>
                        <a:bodyPr/>
                        <a:lstStyle/>
                        <a:p>
                          <a:pPr indent="0" algn="ctr">
                            <a:lnSpc>
                              <a:spcPct val="150000"/>
                            </a:lnSpc>
                            <a:spcAft>
                              <a:spcPts val="0"/>
                            </a:spcAft>
                          </a:pPr>
                          <a:r>
                            <a:rPr lang="en-US" altLang="zh-CN" sz="1050" b="1" dirty="0">
                              <a:effectLst/>
                              <a:latin typeface="Times New Roman" panose="02020603050405020304" pitchFamily="18" charset="0"/>
                              <a:ea typeface="宋体" panose="02010600030101010101" pitchFamily="2" charset="-122"/>
                            </a:rPr>
                            <a:t>MF</a:t>
                          </a:r>
                          <a:endParaRPr lang="zh-CN" sz="1050" b="1" dirty="0">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sz="1050" b="1">
                              <a:effectLst/>
                            </a:rPr>
                            <a:t>400</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altLang="zh-CN" sz="1050" b="1">
                              <a:effectLst/>
                              <a:latin typeface="+mn-lt"/>
                              <a:ea typeface="+mn-ea"/>
                            </a:rPr>
                            <a:t>588</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sz="1050" b="1">
                              <a:effectLst/>
                            </a:rPr>
                            <a:t>973</a:t>
                          </a:r>
                          <a:endParaRPr lang="zh-CN" sz="1050" b="1">
                            <a:effectLst/>
                            <a:latin typeface="Times New Roman" panose="02020603050405020304" pitchFamily="18" charset="0"/>
                            <a:ea typeface="宋体" panose="02010600030101010101" pitchFamily="2" charset="-122"/>
                          </a:endParaRPr>
                        </a:p>
                      </a:txBody>
                      <a:tcPr marL="68580" marR="68580" marT="0" marB="0"/>
                    </a:tc>
                    <a:tc>
                      <a:txBody>
                        <a:bodyPr/>
                        <a:lstStyle/>
                        <a:p>
                          <a:pPr indent="0" algn="ctr">
                            <a:lnSpc>
                              <a:spcPct val="150000"/>
                            </a:lnSpc>
                            <a:spcAft>
                              <a:spcPts val="0"/>
                            </a:spcAft>
                          </a:pPr>
                          <a:r>
                            <a:rPr lang="en-US" sz="1050" b="1" dirty="0">
                              <a:effectLst/>
                            </a:rPr>
                            <a:t>40%</a:t>
                          </a:r>
                          <a:endParaRPr lang="zh-CN" sz="1050" b="1"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2014428477"/>
                      </a:ext>
                    </a:extLst>
                  </a:tr>
                </a:tbl>
              </a:graphicData>
            </a:graphic>
          </p:graphicFrame>
        </mc:Fallback>
      </mc:AlternateContent>
      <p:pic>
        <p:nvPicPr>
          <p:cNvPr id="11" name="图片 10">
            <a:extLst>
              <a:ext uri="{FF2B5EF4-FFF2-40B4-BE49-F238E27FC236}">
                <a16:creationId xmlns:a16="http://schemas.microsoft.com/office/drawing/2014/main" id="{FCF5C980-3864-9F34-102D-A1F814C5A127}"/>
              </a:ext>
            </a:extLst>
          </p:cNvPr>
          <p:cNvPicPr>
            <a:picLocks noChangeAspect="1"/>
          </p:cNvPicPr>
          <p:nvPr/>
        </p:nvPicPr>
        <p:blipFill>
          <a:blip r:embed="rId6"/>
          <a:stretch>
            <a:fillRect/>
          </a:stretch>
        </p:blipFill>
        <p:spPr>
          <a:xfrm>
            <a:off x="1595293" y="4532733"/>
            <a:ext cx="2365285" cy="1440000"/>
          </a:xfrm>
          <a:prstGeom prst="rect">
            <a:avLst/>
          </a:prstGeom>
        </p:spPr>
      </p:pic>
      <p:pic>
        <p:nvPicPr>
          <p:cNvPr id="12" name="图片 11">
            <a:extLst>
              <a:ext uri="{FF2B5EF4-FFF2-40B4-BE49-F238E27FC236}">
                <a16:creationId xmlns:a16="http://schemas.microsoft.com/office/drawing/2014/main" id="{48967A05-3E86-D297-0304-F6F723E1605F}"/>
              </a:ext>
            </a:extLst>
          </p:cNvPr>
          <p:cNvPicPr>
            <a:picLocks noChangeAspect="1"/>
          </p:cNvPicPr>
          <p:nvPr/>
        </p:nvPicPr>
        <p:blipFill>
          <a:blip r:embed="rId7"/>
          <a:stretch>
            <a:fillRect/>
          </a:stretch>
        </p:blipFill>
        <p:spPr>
          <a:xfrm>
            <a:off x="3985353" y="4561479"/>
            <a:ext cx="2351489" cy="1440000"/>
          </a:xfrm>
          <a:prstGeom prst="rect">
            <a:avLst/>
          </a:prstGeom>
        </p:spPr>
      </p:pic>
      <p:pic>
        <p:nvPicPr>
          <p:cNvPr id="13" name="图片 12">
            <a:extLst>
              <a:ext uri="{FF2B5EF4-FFF2-40B4-BE49-F238E27FC236}">
                <a16:creationId xmlns:a16="http://schemas.microsoft.com/office/drawing/2014/main" id="{7A56120B-10CD-32E9-9E01-FDBDC8F5C78C}"/>
              </a:ext>
            </a:extLst>
          </p:cNvPr>
          <p:cNvPicPr>
            <a:picLocks noChangeAspect="1"/>
          </p:cNvPicPr>
          <p:nvPr/>
        </p:nvPicPr>
        <p:blipFill>
          <a:blip r:embed="rId8"/>
          <a:stretch>
            <a:fillRect/>
          </a:stretch>
        </p:blipFill>
        <p:spPr>
          <a:xfrm>
            <a:off x="6380306" y="4545806"/>
            <a:ext cx="2332800" cy="1440000"/>
          </a:xfrm>
          <a:prstGeom prst="rect">
            <a:avLst/>
          </a:prstGeom>
        </p:spPr>
      </p:pic>
      <p:pic>
        <p:nvPicPr>
          <p:cNvPr id="16" name="图片 15">
            <a:extLst>
              <a:ext uri="{FF2B5EF4-FFF2-40B4-BE49-F238E27FC236}">
                <a16:creationId xmlns:a16="http://schemas.microsoft.com/office/drawing/2014/main" id="{5D74B44C-284A-1232-5CCE-D532967AE60C}"/>
              </a:ext>
            </a:extLst>
          </p:cNvPr>
          <p:cNvPicPr>
            <a:picLocks noChangeAspect="1"/>
          </p:cNvPicPr>
          <p:nvPr/>
        </p:nvPicPr>
        <p:blipFill>
          <a:blip r:embed="rId9"/>
          <a:stretch>
            <a:fillRect/>
          </a:stretch>
        </p:blipFill>
        <p:spPr>
          <a:xfrm rot="16200000">
            <a:off x="-132689" y="5211498"/>
            <a:ext cx="2316306" cy="740302"/>
          </a:xfrm>
          <a:prstGeom prst="rect">
            <a:avLst/>
          </a:prstGeom>
        </p:spPr>
      </p:pic>
      <p:sp>
        <p:nvSpPr>
          <p:cNvPr id="17" name="TextBox 28">
            <a:extLst>
              <a:ext uri="{FF2B5EF4-FFF2-40B4-BE49-F238E27FC236}">
                <a16:creationId xmlns:a16="http://schemas.microsoft.com/office/drawing/2014/main" id="{0BF67891-4810-04F7-9BB8-E9DDEF246305}"/>
              </a:ext>
            </a:extLst>
          </p:cNvPr>
          <p:cNvSpPr txBox="1">
            <a:spLocks noChangeArrowheads="1"/>
          </p:cNvSpPr>
          <p:nvPr/>
        </p:nvSpPr>
        <p:spPr bwMode="auto">
          <a:xfrm>
            <a:off x="523245" y="5525777"/>
            <a:ext cx="14789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3200" b="1">
                <a:solidFill>
                  <a:srgbClr val="FF0000"/>
                </a:solidFill>
                <a:latin typeface="Times New Roman" panose="02020603050405020304" pitchFamily="18" charset="0"/>
                <a:cs typeface="Times New Roman" panose="02020603050405020304" pitchFamily="18" charset="0"/>
              </a:defRPr>
            </a:lvl1pPr>
            <a:lvl2pPr marL="742950" indent="-285750">
              <a:spcBef>
                <a:spcPct val="20000"/>
              </a:spcBef>
              <a:buFont typeface="Wingdings" panose="05000000000000000000" pitchFamily="2" charset="2"/>
              <a:buChar char="ü"/>
              <a:defRPr sz="2800">
                <a:solidFill>
                  <a:schemeClr val="tx2"/>
                </a:solidFill>
                <a:latin typeface="黑体" panose="02010609060101010101" pitchFamily="49" charset="-122"/>
                <a:ea typeface="黑体" panose="02010609060101010101" pitchFamily="49" charset="-122"/>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华文细黑" panose="02010600040101010101" pitchFamily="2" charset="-122"/>
                <a:ea typeface="华文细黑" panose="02010600040101010101" pitchFamily="2" charset="-122"/>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9pPr>
          </a:lstStyle>
          <a:p>
            <a:pPr algn="ctr">
              <a:spcBef>
                <a:spcPct val="0"/>
              </a:spcBef>
              <a:buNone/>
            </a:pPr>
            <a:r>
              <a:rPr lang="en-US" altLang="zh-CN" sz="1200" dirty="0">
                <a:solidFill>
                  <a:srgbClr val="0000FF"/>
                </a:solidFill>
                <a:latin typeface="微软雅黑" panose="020B0503020204020204" pitchFamily="34" charset="-122"/>
                <a:ea typeface="微软雅黑" panose="020B0503020204020204" pitchFamily="34" charset="-122"/>
              </a:rPr>
              <a:t>BU#3</a:t>
            </a:r>
            <a:endParaRPr lang="zh-CN" altLang="en-US" sz="1200" dirty="0">
              <a:solidFill>
                <a:srgbClr val="0000FF"/>
              </a:solidFill>
              <a:latin typeface="微软雅黑" panose="020B0503020204020204" pitchFamily="34" charset="-122"/>
              <a:ea typeface="微软雅黑" panose="020B0503020204020204" pitchFamily="34" charset="-122"/>
            </a:endParaRPr>
          </a:p>
        </p:txBody>
      </p:sp>
      <p:sp>
        <p:nvSpPr>
          <p:cNvPr id="19" name="内容占位符 2">
            <a:extLst>
              <a:ext uri="{FF2B5EF4-FFF2-40B4-BE49-F238E27FC236}">
                <a16:creationId xmlns:a16="http://schemas.microsoft.com/office/drawing/2014/main" id="{AFA4BB9A-45B9-F8F0-D608-209D4B996E6D}"/>
              </a:ext>
            </a:extLst>
          </p:cNvPr>
          <p:cNvSpPr txBox="1">
            <a:spLocks/>
          </p:cNvSpPr>
          <p:nvPr/>
        </p:nvSpPr>
        <p:spPr>
          <a:xfrm>
            <a:off x="119335" y="3671805"/>
            <a:ext cx="11737304" cy="96278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Font typeface="Wingdings" panose="05000000000000000000" pitchFamily="2" charset="2"/>
              <a:buChar char="Ø"/>
              <a:defRPr sz="2800" b="1" kern="1200" baseline="0">
                <a:solidFill>
                  <a:srgbClr val="FF0000"/>
                </a:solidFill>
                <a:latin typeface="Calibri" panose="020F0502020204030204" pitchFamily="34"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b="1" kern="1200" baseline="0">
                <a:solidFill>
                  <a:schemeClr val="tx1"/>
                </a:solidFill>
                <a:latin typeface="Arial" panose="020B0604020202020204" pitchFamily="34" charset="0"/>
                <a:ea typeface="等线" panose="02010600030101010101" pitchFamily="2"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b="1" kern="1200" baseline="0">
                <a:solidFill>
                  <a:schemeClr val="tx1"/>
                </a:solidFill>
                <a:latin typeface="Times New Roman" panose="02020603050405020304" pitchFamily="18" charset="0"/>
                <a:ea typeface="宋体" panose="02010600030101010101" pitchFamily="2"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altLang="zh-CN" sz="2400" dirty="0"/>
              <a:t>Thermo-mechanical analysis for typical outboard breeder unit (BU#3)</a:t>
            </a:r>
          </a:p>
          <a:p>
            <a:pPr lvl="1" fontAlgn="auto">
              <a:spcAft>
                <a:spcPts val="0"/>
              </a:spcAft>
              <a:defRPr/>
            </a:pPr>
            <a:r>
              <a:rPr lang="en-US" altLang="zh-CN" sz="1400" dirty="0">
                <a:latin typeface="微软雅黑" panose="020B0503020204020204" pitchFamily="34" charset="-122"/>
                <a:ea typeface="微软雅黑" panose="020B0503020204020204" pitchFamily="34" charset="-122"/>
                <a:cs typeface="Arial" panose="020B0604020202020204" pitchFamily="34" charset="0"/>
              </a:rPr>
              <a:t>BU#3 is below material temperature limits and stresses under normal &amp; in-box LOCA satisfy ITER SDC-IC code</a:t>
            </a:r>
          </a:p>
        </p:txBody>
      </p:sp>
      <p:sp>
        <p:nvSpPr>
          <p:cNvPr id="20" name="TextBox 28">
            <a:extLst>
              <a:ext uri="{FF2B5EF4-FFF2-40B4-BE49-F238E27FC236}">
                <a16:creationId xmlns:a16="http://schemas.microsoft.com/office/drawing/2014/main" id="{607AD347-DE13-BADC-7C85-0546407D6F4B}"/>
              </a:ext>
            </a:extLst>
          </p:cNvPr>
          <p:cNvSpPr txBox="1">
            <a:spLocks noChangeArrowheads="1"/>
          </p:cNvSpPr>
          <p:nvPr/>
        </p:nvSpPr>
        <p:spPr bwMode="auto">
          <a:xfrm>
            <a:off x="303054" y="5102368"/>
            <a:ext cx="523220" cy="93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Wingdings" panose="05000000000000000000" pitchFamily="2" charset="2"/>
              <a:buChar char="Ø"/>
              <a:defRPr sz="3200" b="1">
                <a:solidFill>
                  <a:srgbClr val="FF0000"/>
                </a:solidFill>
                <a:latin typeface="Times New Roman" panose="02020603050405020304" pitchFamily="18" charset="0"/>
                <a:cs typeface="Times New Roman" panose="02020603050405020304" pitchFamily="18" charset="0"/>
              </a:defRPr>
            </a:lvl1pPr>
            <a:lvl2pPr marL="742950" indent="-285750">
              <a:spcBef>
                <a:spcPct val="20000"/>
              </a:spcBef>
              <a:buFont typeface="Wingdings" panose="05000000000000000000" pitchFamily="2" charset="2"/>
              <a:buChar char="ü"/>
              <a:defRPr sz="2800">
                <a:solidFill>
                  <a:schemeClr val="tx2"/>
                </a:solidFill>
                <a:latin typeface="黑体" panose="02010609060101010101" pitchFamily="49" charset="-122"/>
                <a:ea typeface="黑体" panose="02010609060101010101" pitchFamily="49" charset="-122"/>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华文细黑" panose="02010600040101010101" pitchFamily="2" charset="-122"/>
                <a:ea typeface="华文细黑" panose="02010600040101010101" pitchFamily="2" charset="-122"/>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华文细黑" panose="02010600040101010101" pitchFamily="2" charset="-122"/>
                <a:cs typeface="Times New Roman" panose="02020603050405020304" pitchFamily="18" charset="0"/>
              </a:defRPr>
            </a:lvl9pPr>
          </a:lstStyle>
          <a:p>
            <a:pPr algn="ctr">
              <a:spcBef>
                <a:spcPct val="0"/>
              </a:spcBef>
              <a:buNone/>
            </a:pPr>
            <a:r>
              <a:rPr lang="en-US" altLang="zh-CN" sz="1100" dirty="0"/>
              <a:t>Outboard segment</a:t>
            </a:r>
            <a:endParaRPr lang="zh-CN" altLang="en-US" sz="1200" dirty="0">
              <a:solidFill>
                <a:srgbClr val="0000FF"/>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7ED51E47-D7CB-E589-767A-6EFFF7ADCC55}"/>
              </a:ext>
            </a:extLst>
          </p:cNvPr>
          <p:cNvSpPr/>
          <p:nvPr/>
        </p:nvSpPr>
        <p:spPr>
          <a:xfrm>
            <a:off x="4584461" y="2444264"/>
            <a:ext cx="1156920" cy="276999"/>
          </a:xfrm>
          <a:prstGeom prst="rect">
            <a:avLst/>
          </a:prstGeom>
        </p:spPr>
        <p:txBody>
          <a:bodyPr wrap="none">
            <a:spAutoFit/>
          </a:bodyPr>
          <a:lstStyle/>
          <a:p>
            <a:r>
              <a:rPr lang="en-US" altLang="zh-CN" sz="1200" b="1" dirty="0" err="1">
                <a:solidFill>
                  <a:srgbClr val="FF0000"/>
                </a:solidFill>
                <a:latin typeface="Arial" panose="020B0604020202020204" pitchFamily="34" charset="0"/>
                <a:cs typeface="Arial" panose="020B0604020202020204" pitchFamily="34" charset="0"/>
              </a:rPr>
              <a:t>T</a:t>
            </a:r>
            <a:r>
              <a:rPr lang="en-US" altLang="zh-CN" sz="1200" b="1" baseline="-25000" dirty="0" err="1">
                <a:solidFill>
                  <a:srgbClr val="FF0000"/>
                </a:solidFill>
                <a:latin typeface="Arial" panose="020B0604020202020204" pitchFamily="34" charset="0"/>
                <a:cs typeface="Arial" panose="020B0604020202020204" pitchFamily="34" charset="0"/>
              </a:rPr>
              <a:t>Ave.Out</a:t>
            </a:r>
            <a:r>
              <a:rPr lang="en-US" altLang="zh-CN" sz="1200" b="1" dirty="0">
                <a:solidFill>
                  <a:srgbClr val="FF0000"/>
                </a:solidFill>
                <a:latin typeface="Arial" panose="020B0604020202020204" pitchFamily="34" charset="0"/>
                <a:cs typeface="Arial" panose="020B0604020202020204" pitchFamily="34" charset="0"/>
              </a:rPr>
              <a:t>=700℃</a:t>
            </a:r>
            <a:endParaRPr lang="zh-CN" altLang="en-US" sz="1200" b="1" dirty="0">
              <a:solidFill>
                <a:srgbClr val="FF0000"/>
              </a:solidFill>
              <a:latin typeface="Arial" panose="020B0604020202020204" pitchFamily="34" charset="0"/>
              <a:cs typeface="Arial" panose="020B0604020202020204" pitchFamily="34" charset="0"/>
            </a:endParaRPr>
          </a:p>
        </p:txBody>
      </p:sp>
      <p:pic>
        <p:nvPicPr>
          <p:cNvPr id="25" name="图片 24">
            <a:extLst>
              <a:ext uri="{FF2B5EF4-FFF2-40B4-BE49-F238E27FC236}">
                <a16:creationId xmlns:a16="http://schemas.microsoft.com/office/drawing/2014/main" id="{E2ECA0A5-47AD-4D97-3178-1727D44764A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19070" y="942230"/>
            <a:ext cx="1487612" cy="2340000"/>
          </a:xfrm>
          <a:prstGeom prst="rect">
            <a:avLst/>
          </a:prstGeom>
        </p:spPr>
      </p:pic>
      <p:pic>
        <p:nvPicPr>
          <p:cNvPr id="26" name="图片 25">
            <a:extLst>
              <a:ext uri="{FF2B5EF4-FFF2-40B4-BE49-F238E27FC236}">
                <a16:creationId xmlns:a16="http://schemas.microsoft.com/office/drawing/2014/main" id="{7DCC1E6B-1B92-AED5-740B-22E8D318AB8C}"/>
              </a:ext>
            </a:extLst>
          </p:cNvPr>
          <p:cNvPicPr>
            <a:picLocks noChangeAspect="1"/>
          </p:cNvPicPr>
          <p:nvPr/>
        </p:nvPicPr>
        <p:blipFill rotWithShape="1">
          <a:blip r:embed="rId11"/>
          <a:srcRect l="7470"/>
          <a:stretch/>
        </p:blipFill>
        <p:spPr>
          <a:xfrm>
            <a:off x="9210866" y="861301"/>
            <a:ext cx="1235990" cy="2340000"/>
          </a:xfrm>
          <a:prstGeom prst="rect">
            <a:avLst/>
          </a:prstGeom>
        </p:spPr>
      </p:pic>
      <p:sp>
        <p:nvSpPr>
          <p:cNvPr id="27" name="文本框 26">
            <a:extLst>
              <a:ext uri="{FF2B5EF4-FFF2-40B4-BE49-F238E27FC236}">
                <a16:creationId xmlns:a16="http://schemas.microsoft.com/office/drawing/2014/main" id="{0D05A461-F2C1-DF0F-E392-E988BEB1FB81}"/>
              </a:ext>
            </a:extLst>
          </p:cNvPr>
          <p:cNvSpPr txBox="1"/>
          <p:nvPr/>
        </p:nvSpPr>
        <p:spPr>
          <a:xfrm>
            <a:off x="7110423" y="3194064"/>
            <a:ext cx="1891104" cy="313034"/>
          </a:xfrm>
          <a:prstGeom prst="rect">
            <a:avLst/>
          </a:prstGeom>
          <a:noFill/>
        </p:spPr>
        <p:txBody>
          <a:bodyPr wrap="square" rtlCol="0">
            <a:spAutoFit/>
          </a:bodyPr>
          <a:lstStyle/>
          <a:p>
            <a:pPr algn="ctr">
              <a:lnSpc>
                <a:spcPct val="130000"/>
              </a:lnSpc>
            </a:pPr>
            <a:r>
              <a:rPr lang="en-US" altLang="zh-CN" sz="1200" b="1" dirty="0">
                <a:solidFill>
                  <a:srgbClr val="0000FF"/>
                </a:solidFill>
                <a:latin typeface="+mn-lt"/>
                <a:ea typeface="微软雅黑" panose="020B0503020204020204" pitchFamily="34" charset="-122"/>
                <a:cs typeface="Times New Roman" panose="02020603050405020304" pitchFamily="18" charset="0"/>
              </a:rPr>
              <a:t>MHD Pressure field (MPa)</a:t>
            </a:r>
            <a:endParaRPr lang="zh-CN" altLang="en-US" sz="1200" b="1" dirty="0">
              <a:solidFill>
                <a:srgbClr val="0000FF"/>
              </a:solidFill>
              <a:latin typeface="+mn-lt"/>
              <a:ea typeface="微软雅黑" panose="020B0503020204020204" pitchFamily="34" charset="-122"/>
              <a:cs typeface="Times New Roman" panose="02020603050405020304" pitchFamily="18" charset="0"/>
            </a:endParaRPr>
          </a:p>
        </p:txBody>
      </p:sp>
      <p:sp>
        <p:nvSpPr>
          <p:cNvPr id="28" name="文本框 27">
            <a:extLst>
              <a:ext uri="{FF2B5EF4-FFF2-40B4-BE49-F238E27FC236}">
                <a16:creationId xmlns:a16="http://schemas.microsoft.com/office/drawing/2014/main" id="{78B05F3E-F7A1-8E88-AF7A-19F4BB877944}"/>
              </a:ext>
            </a:extLst>
          </p:cNvPr>
          <p:cNvSpPr txBox="1"/>
          <p:nvPr/>
        </p:nvSpPr>
        <p:spPr>
          <a:xfrm>
            <a:off x="8936918" y="3037968"/>
            <a:ext cx="1783886" cy="553100"/>
          </a:xfrm>
          <a:prstGeom prst="rect">
            <a:avLst/>
          </a:prstGeom>
          <a:noFill/>
        </p:spPr>
        <p:txBody>
          <a:bodyPr wrap="none" rtlCol="0">
            <a:spAutoFit/>
          </a:bodyPr>
          <a:lstStyle/>
          <a:p>
            <a:pPr algn="ctr">
              <a:lnSpc>
                <a:spcPct val="130000"/>
              </a:lnSpc>
            </a:pPr>
            <a:r>
              <a:rPr lang="en-US" altLang="zh-CN" sz="1200" b="1" dirty="0">
                <a:solidFill>
                  <a:srgbClr val="0000FF"/>
                </a:solidFill>
                <a:latin typeface="+mn-lt"/>
                <a:ea typeface="微软雅黑" panose="020B0503020204020204" pitchFamily="34" charset="-122"/>
                <a:cs typeface="Times New Roman" panose="02020603050405020304" pitchFamily="18" charset="0"/>
              </a:rPr>
              <a:t>Temperature field (MHD)</a:t>
            </a:r>
          </a:p>
          <a:p>
            <a:pPr algn="ctr">
              <a:lnSpc>
                <a:spcPct val="130000"/>
              </a:lnSpc>
            </a:pPr>
            <a:r>
              <a:rPr lang="pl-PL" altLang="zh-CN" sz="1200" b="1" dirty="0">
                <a:solidFill>
                  <a:srgbClr val="0000FF"/>
                </a:solidFill>
                <a:latin typeface="+mn-lt"/>
                <a:ea typeface="微软雅黑" panose="020B0503020204020204" pitchFamily="34" charset="-122"/>
                <a:cs typeface="Times New Roman" panose="02020603050405020304" pitchFamily="18" charset="0"/>
              </a:rPr>
              <a:t>(B=5T, k</a:t>
            </a:r>
            <a:r>
              <a:rPr lang="pl-PL" altLang="zh-CN" sz="1200" b="1" baseline="-25000" dirty="0">
                <a:solidFill>
                  <a:srgbClr val="0000FF"/>
                </a:solidFill>
                <a:latin typeface="+mn-lt"/>
                <a:ea typeface="微软雅黑" panose="020B0503020204020204" pitchFamily="34" charset="-122"/>
                <a:cs typeface="Times New Roman" panose="02020603050405020304" pitchFamily="18" charset="0"/>
              </a:rPr>
              <a:t>SiC</a:t>
            </a:r>
            <a:r>
              <a:rPr lang="pl-PL" altLang="zh-CN" sz="1200" b="1" dirty="0">
                <a:solidFill>
                  <a:srgbClr val="0000FF"/>
                </a:solidFill>
                <a:latin typeface="+mn-lt"/>
                <a:ea typeface="微软雅黑" panose="020B0503020204020204" pitchFamily="34" charset="-122"/>
                <a:cs typeface="Times New Roman" panose="02020603050405020304" pitchFamily="18" charset="0"/>
              </a:rPr>
              <a:t>= 3.5 W/(m·K))</a:t>
            </a:r>
            <a:endParaRPr lang="en-US" altLang="zh-CN" sz="1200" b="1" dirty="0">
              <a:solidFill>
                <a:srgbClr val="0000FF"/>
              </a:solidFill>
              <a:latin typeface="+mn-lt"/>
              <a:ea typeface="微软雅黑" panose="020B0503020204020204" pitchFamily="34" charset="-122"/>
              <a:cs typeface="Times New Roman" panose="02020603050405020304" pitchFamily="18" charset="0"/>
            </a:endParaRPr>
          </a:p>
        </p:txBody>
      </p:sp>
      <p:pic>
        <p:nvPicPr>
          <p:cNvPr id="29" name="图片 28">
            <a:extLst>
              <a:ext uri="{FF2B5EF4-FFF2-40B4-BE49-F238E27FC236}">
                <a16:creationId xmlns:a16="http://schemas.microsoft.com/office/drawing/2014/main" id="{E3079BD7-68BA-12AD-396D-CD6CAB4B9497}"/>
              </a:ext>
            </a:extLst>
          </p:cNvPr>
          <p:cNvPicPr>
            <a:picLocks noChangeAspect="1"/>
          </p:cNvPicPr>
          <p:nvPr/>
        </p:nvPicPr>
        <p:blipFill>
          <a:blip r:embed="rId12"/>
          <a:stretch>
            <a:fillRect/>
          </a:stretch>
        </p:blipFill>
        <p:spPr>
          <a:xfrm rot="5400000">
            <a:off x="10634775" y="1515810"/>
            <a:ext cx="2035925" cy="916250"/>
          </a:xfrm>
          <a:prstGeom prst="rect">
            <a:avLst/>
          </a:prstGeom>
        </p:spPr>
      </p:pic>
      <p:pic>
        <p:nvPicPr>
          <p:cNvPr id="30" name="图片 29">
            <a:extLst>
              <a:ext uri="{FF2B5EF4-FFF2-40B4-BE49-F238E27FC236}">
                <a16:creationId xmlns:a16="http://schemas.microsoft.com/office/drawing/2014/main" id="{CFB92EB5-5798-EF3D-9D68-C0567BAE04C7}"/>
              </a:ext>
            </a:extLst>
          </p:cNvPr>
          <p:cNvPicPr>
            <a:picLocks noChangeAspect="1"/>
          </p:cNvPicPr>
          <p:nvPr/>
        </p:nvPicPr>
        <p:blipFill>
          <a:blip r:embed="rId13"/>
          <a:stretch>
            <a:fillRect/>
          </a:stretch>
        </p:blipFill>
        <p:spPr>
          <a:xfrm>
            <a:off x="10534264" y="967821"/>
            <a:ext cx="395546" cy="1996564"/>
          </a:xfrm>
          <a:prstGeom prst="rect">
            <a:avLst/>
          </a:prstGeom>
          <a:ln w="28575">
            <a:solidFill>
              <a:srgbClr val="FF0000"/>
            </a:solidFill>
          </a:ln>
        </p:spPr>
      </p:pic>
      <p:sp>
        <p:nvSpPr>
          <p:cNvPr id="31" name="矩形 30">
            <a:extLst>
              <a:ext uri="{FF2B5EF4-FFF2-40B4-BE49-F238E27FC236}">
                <a16:creationId xmlns:a16="http://schemas.microsoft.com/office/drawing/2014/main" id="{73E11D71-4F03-6FB5-D7FF-9879B3D27A26}"/>
              </a:ext>
            </a:extLst>
          </p:cNvPr>
          <p:cNvSpPr/>
          <p:nvPr/>
        </p:nvSpPr>
        <p:spPr>
          <a:xfrm>
            <a:off x="11618773" y="1712325"/>
            <a:ext cx="127561" cy="523220"/>
          </a:xfrm>
          <a:prstGeom prst="rect">
            <a:avLst/>
          </a:prstGeom>
          <a:noFill/>
          <a:ln w="28575">
            <a:solidFill>
              <a:srgbClr val="FF0000"/>
            </a:solidFill>
            <a:prstDash val="sysDash"/>
          </a:ln>
        </p:spPr>
        <p:txBody>
          <a:bodyPr wrap="square" rtlCol="0" anchor="ctr">
            <a:spAutoFit/>
          </a:bodyPr>
          <a:lstStyle/>
          <a:p>
            <a:pPr algn="ctr"/>
            <a:endParaRPr lang="zh-CN" altLang="en-US" sz="2800" b="1" dirty="0">
              <a:latin typeface="Times New Roman" panose="02020603050405020304" pitchFamily="18" charset="0"/>
              <a:cs typeface="Times New Roman" panose="02020603050405020304" pitchFamily="18" charset="0"/>
            </a:endParaRPr>
          </a:p>
        </p:txBody>
      </p:sp>
      <p:sp>
        <p:nvSpPr>
          <p:cNvPr id="32" name="椭圆 31">
            <a:extLst>
              <a:ext uri="{FF2B5EF4-FFF2-40B4-BE49-F238E27FC236}">
                <a16:creationId xmlns:a16="http://schemas.microsoft.com/office/drawing/2014/main" id="{804E79AF-0A52-0C54-2582-6842AB6C4AC0}"/>
              </a:ext>
            </a:extLst>
          </p:cNvPr>
          <p:cNvSpPr/>
          <p:nvPr/>
        </p:nvSpPr>
        <p:spPr>
          <a:xfrm rot="20463209">
            <a:off x="11595534" y="1174175"/>
            <a:ext cx="174038" cy="497274"/>
          </a:xfrm>
          <a:prstGeom prst="ellipse">
            <a:avLst/>
          </a:prstGeom>
          <a:noFill/>
          <a:ln>
            <a:solidFill>
              <a:srgbClr val="FF0000"/>
            </a:solidFill>
            <a:prstDash val="dash"/>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endParaRPr lang="zh-CN" altLang="en-US" sz="2800" b="1" dirty="0">
              <a:solidFill>
                <a:srgbClr val="FF0000"/>
              </a:solidFill>
            </a:endParaRPr>
          </a:p>
        </p:txBody>
      </p:sp>
      <p:sp>
        <p:nvSpPr>
          <p:cNvPr id="33" name="矩形 32">
            <a:extLst>
              <a:ext uri="{FF2B5EF4-FFF2-40B4-BE49-F238E27FC236}">
                <a16:creationId xmlns:a16="http://schemas.microsoft.com/office/drawing/2014/main" id="{5A9EA8FF-0AD6-EECE-FE02-80DB1977B0DA}"/>
              </a:ext>
            </a:extLst>
          </p:cNvPr>
          <p:cNvSpPr/>
          <p:nvPr/>
        </p:nvSpPr>
        <p:spPr>
          <a:xfrm>
            <a:off x="11151662" y="919490"/>
            <a:ext cx="990339" cy="253916"/>
          </a:xfrm>
          <a:prstGeom prst="rect">
            <a:avLst/>
          </a:prstGeom>
          <a:solidFill>
            <a:srgbClr val="FFFF00"/>
          </a:solidFill>
        </p:spPr>
        <p:txBody>
          <a:bodyPr wrap="square">
            <a:spAutoFit/>
          </a:bodyPr>
          <a:lstStyle/>
          <a:p>
            <a:pPr algn="ctr"/>
            <a:r>
              <a:rPr lang="en-US" altLang="zh-CN" sz="1050" b="1">
                <a:latin typeface="+mn-lt"/>
                <a:ea typeface="微软雅黑" panose="020B0503020204020204" pitchFamily="34" charset="-122"/>
                <a:cs typeface="Times New Roman" panose="02020603050405020304" pitchFamily="18" charset="0"/>
              </a:rPr>
              <a:t>Reverse flow</a:t>
            </a:r>
            <a:endParaRPr lang="en-US" altLang="zh-CN" sz="1050" b="1" dirty="0">
              <a:latin typeface="+mn-lt"/>
              <a:ea typeface="微软雅黑" panose="020B0503020204020204" pitchFamily="34" charset="-122"/>
              <a:cs typeface="Times New Roman" panose="02020603050405020304" pitchFamily="18" charset="0"/>
            </a:endParaRPr>
          </a:p>
        </p:txBody>
      </p:sp>
      <p:cxnSp>
        <p:nvCxnSpPr>
          <p:cNvPr id="34" name="直接连接符 33">
            <a:extLst>
              <a:ext uri="{FF2B5EF4-FFF2-40B4-BE49-F238E27FC236}">
                <a16:creationId xmlns:a16="http://schemas.microsoft.com/office/drawing/2014/main" id="{974F6948-15D6-CAE1-50D0-0CB31010B365}"/>
              </a:ext>
            </a:extLst>
          </p:cNvPr>
          <p:cNvCxnSpPr>
            <a:cxnSpLocks/>
          </p:cNvCxnSpPr>
          <p:nvPr/>
        </p:nvCxnSpPr>
        <p:spPr>
          <a:xfrm flipH="1" flipV="1">
            <a:off x="10918419" y="934267"/>
            <a:ext cx="700354" cy="778058"/>
          </a:xfrm>
          <a:prstGeom prst="line">
            <a:avLst/>
          </a:prstGeom>
          <a:ln w="31750">
            <a:solidFill>
              <a:srgbClr val="FF0000">
                <a:alpha val="75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CF088816-BCB5-734E-301F-D62C0916372E}"/>
              </a:ext>
            </a:extLst>
          </p:cNvPr>
          <p:cNvCxnSpPr>
            <a:cxnSpLocks/>
          </p:cNvCxnSpPr>
          <p:nvPr/>
        </p:nvCxnSpPr>
        <p:spPr>
          <a:xfrm flipH="1">
            <a:off x="10932995" y="2188098"/>
            <a:ext cx="685778" cy="789333"/>
          </a:xfrm>
          <a:prstGeom prst="line">
            <a:avLst/>
          </a:prstGeom>
          <a:ln w="31750">
            <a:solidFill>
              <a:srgbClr val="FF0000">
                <a:alpha val="75000"/>
              </a:srgbClr>
            </a:solidFill>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B5076734-764D-109C-C0E7-F248A999F4B7}"/>
              </a:ext>
            </a:extLst>
          </p:cNvPr>
          <p:cNvSpPr txBox="1"/>
          <p:nvPr/>
        </p:nvSpPr>
        <p:spPr>
          <a:xfrm>
            <a:off x="10913192" y="3069608"/>
            <a:ext cx="1156214" cy="313034"/>
          </a:xfrm>
          <a:prstGeom prst="rect">
            <a:avLst/>
          </a:prstGeom>
          <a:noFill/>
        </p:spPr>
        <p:txBody>
          <a:bodyPr wrap="none" rtlCol="0">
            <a:spAutoFit/>
          </a:bodyPr>
          <a:lstStyle/>
          <a:p>
            <a:pPr algn="ctr">
              <a:lnSpc>
                <a:spcPct val="130000"/>
              </a:lnSpc>
            </a:pPr>
            <a:r>
              <a:rPr lang="en-US" altLang="zh-CN" sz="1200" b="1" dirty="0">
                <a:solidFill>
                  <a:srgbClr val="0000FF"/>
                </a:solidFill>
                <a:latin typeface="+mn-lt"/>
                <a:ea typeface="微软雅黑" panose="020B0503020204020204" pitchFamily="34" charset="-122"/>
                <a:cs typeface="Times New Roman" panose="02020603050405020304" pitchFamily="18" charset="0"/>
              </a:rPr>
              <a:t>Velocity (MHD)</a:t>
            </a:r>
          </a:p>
        </p:txBody>
      </p:sp>
      <p:sp>
        <p:nvSpPr>
          <p:cNvPr id="38" name="文本框 37">
            <a:extLst>
              <a:ext uri="{FF2B5EF4-FFF2-40B4-BE49-F238E27FC236}">
                <a16:creationId xmlns:a16="http://schemas.microsoft.com/office/drawing/2014/main" id="{656C389F-21BD-1106-71AA-8AFB1960EAA8}"/>
              </a:ext>
            </a:extLst>
          </p:cNvPr>
          <p:cNvSpPr txBox="1"/>
          <p:nvPr/>
        </p:nvSpPr>
        <p:spPr>
          <a:xfrm>
            <a:off x="4895740" y="3194064"/>
            <a:ext cx="1051635" cy="553100"/>
          </a:xfrm>
          <a:prstGeom prst="rect">
            <a:avLst/>
          </a:prstGeom>
          <a:noFill/>
        </p:spPr>
        <p:txBody>
          <a:bodyPr wrap="none" rtlCol="0">
            <a:spAutoFit/>
          </a:bodyPr>
          <a:lstStyle/>
          <a:p>
            <a:pPr algn="ctr">
              <a:lnSpc>
                <a:spcPct val="130000"/>
              </a:lnSpc>
            </a:pPr>
            <a:r>
              <a:rPr lang="en-US" altLang="zh-CN" sz="1200" b="1" dirty="0">
                <a:solidFill>
                  <a:srgbClr val="0000FF"/>
                </a:solidFill>
                <a:latin typeface="+mn-lt"/>
                <a:ea typeface="微软雅黑" panose="020B0503020204020204" pitchFamily="34" charset="-122"/>
                <a:cs typeface="Times New Roman" panose="02020603050405020304" pitchFamily="18" charset="0"/>
              </a:rPr>
              <a:t>Pressure field</a:t>
            </a:r>
          </a:p>
          <a:p>
            <a:pPr algn="ctr">
              <a:lnSpc>
                <a:spcPct val="130000"/>
              </a:lnSpc>
            </a:pPr>
            <a:r>
              <a:rPr lang="en-US" altLang="zh-CN" sz="1200" b="1" dirty="0">
                <a:solidFill>
                  <a:srgbClr val="0000FF"/>
                </a:solidFill>
                <a:latin typeface="+mn-lt"/>
                <a:ea typeface="微软雅黑" panose="020B0503020204020204" pitchFamily="34" charset="-122"/>
                <a:cs typeface="Times New Roman" panose="02020603050405020304" pitchFamily="18" charset="0"/>
              </a:rPr>
              <a:t> (non-MHD)</a:t>
            </a:r>
          </a:p>
        </p:txBody>
      </p:sp>
      <p:sp>
        <p:nvSpPr>
          <p:cNvPr id="22" name="矩形 21">
            <a:extLst>
              <a:ext uri="{FF2B5EF4-FFF2-40B4-BE49-F238E27FC236}">
                <a16:creationId xmlns:a16="http://schemas.microsoft.com/office/drawing/2014/main" id="{B58010DB-AA46-A7FB-46D1-ADD7013689BF}"/>
              </a:ext>
            </a:extLst>
          </p:cNvPr>
          <p:cNvSpPr/>
          <p:nvPr/>
        </p:nvSpPr>
        <p:spPr>
          <a:xfrm>
            <a:off x="6669829" y="2767540"/>
            <a:ext cx="1156920" cy="276999"/>
          </a:xfrm>
          <a:prstGeom prst="rect">
            <a:avLst/>
          </a:prstGeom>
        </p:spPr>
        <p:txBody>
          <a:bodyPr wrap="none">
            <a:spAutoFit/>
          </a:bodyPr>
          <a:lstStyle/>
          <a:p>
            <a:r>
              <a:rPr lang="en-US" altLang="zh-CN" sz="1200" b="1" dirty="0" err="1">
                <a:solidFill>
                  <a:srgbClr val="FF0000"/>
                </a:solidFill>
                <a:latin typeface="Arial" panose="020B0604020202020204" pitchFamily="34" charset="0"/>
                <a:cs typeface="Arial" panose="020B0604020202020204" pitchFamily="34" charset="0"/>
              </a:rPr>
              <a:t>T</a:t>
            </a:r>
            <a:r>
              <a:rPr lang="en-US" altLang="zh-CN" sz="1200" b="1" baseline="-25000" dirty="0" err="1">
                <a:solidFill>
                  <a:srgbClr val="FF0000"/>
                </a:solidFill>
                <a:latin typeface="Arial" panose="020B0604020202020204" pitchFamily="34" charset="0"/>
                <a:cs typeface="Arial" panose="020B0604020202020204" pitchFamily="34" charset="0"/>
              </a:rPr>
              <a:t>Ave.Out</a:t>
            </a:r>
            <a:r>
              <a:rPr lang="en-US" altLang="zh-CN" sz="1200" b="1" dirty="0">
                <a:solidFill>
                  <a:srgbClr val="FF0000"/>
                </a:solidFill>
                <a:latin typeface="Arial" panose="020B0604020202020204" pitchFamily="34" charset="0"/>
                <a:cs typeface="Arial" panose="020B0604020202020204" pitchFamily="34" charset="0"/>
              </a:rPr>
              <a:t>=700℃</a:t>
            </a:r>
            <a:endParaRPr lang="zh-CN" altLang="en-US" sz="1200" b="1" dirty="0">
              <a:solidFill>
                <a:srgbClr val="FF0000"/>
              </a:solidFill>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7720F3AA-3920-46F9-B3A8-DD93FCB4E05C}"/>
              </a:ext>
            </a:extLst>
          </p:cNvPr>
          <p:cNvSpPr txBox="1"/>
          <p:nvPr/>
        </p:nvSpPr>
        <p:spPr>
          <a:xfrm>
            <a:off x="6248643" y="3155823"/>
            <a:ext cx="907620" cy="553100"/>
          </a:xfrm>
          <a:prstGeom prst="rect">
            <a:avLst/>
          </a:prstGeom>
          <a:noFill/>
        </p:spPr>
        <p:txBody>
          <a:bodyPr wrap="none" rtlCol="0">
            <a:spAutoFit/>
          </a:bodyPr>
          <a:lstStyle/>
          <a:p>
            <a:pPr algn="ctr">
              <a:lnSpc>
                <a:spcPct val="130000"/>
              </a:lnSpc>
            </a:pPr>
            <a:r>
              <a:rPr lang="en-US" altLang="zh-CN" sz="1200" b="1" dirty="0">
                <a:solidFill>
                  <a:srgbClr val="0000FF"/>
                </a:solidFill>
                <a:latin typeface="+mn-lt"/>
                <a:ea typeface="微软雅黑" panose="020B0503020204020204" pitchFamily="34" charset="-122"/>
                <a:cs typeface="Times New Roman" panose="02020603050405020304" pitchFamily="18" charset="0"/>
              </a:rPr>
              <a:t>Temp. field</a:t>
            </a:r>
          </a:p>
          <a:p>
            <a:pPr algn="ctr">
              <a:lnSpc>
                <a:spcPct val="130000"/>
              </a:lnSpc>
            </a:pPr>
            <a:r>
              <a:rPr lang="en-US" altLang="zh-CN" sz="1200" b="1" dirty="0">
                <a:solidFill>
                  <a:srgbClr val="0000FF"/>
                </a:solidFill>
                <a:latin typeface="+mn-lt"/>
                <a:ea typeface="微软雅黑" panose="020B0503020204020204" pitchFamily="34" charset="-122"/>
                <a:cs typeface="Times New Roman" panose="02020603050405020304" pitchFamily="18" charset="0"/>
              </a:rPr>
              <a:t>(non-MHD)</a:t>
            </a:r>
          </a:p>
        </p:txBody>
      </p:sp>
    </p:spTree>
    <p:extLst>
      <p:ext uri="{BB962C8B-B14F-4D97-AF65-F5344CB8AC3E}">
        <p14:creationId xmlns:p14="http://schemas.microsoft.com/office/powerpoint/2010/main" val="2845155429"/>
      </p:ext>
    </p:extLst>
  </p:cSld>
  <p:clrMapOvr>
    <a:masterClrMapping/>
  </p:clrMapOvr>
  <mc:AlternateContent xmlns:mc="http://schemas.openxmlformats.org/markup-compatibility/2006" xmlns:p14="http://schemas.microsoft.com/office/powerpoint/2010/main">
    <mc:Choice Requires="p14">
      <p:transition spd="slow" p14:dur="2000" advTm="105135"/>
    </mc:Choice>
    <mc:Fallback xmlns="">
      <p:transition spd="slow" advTm="10513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2A2E8C-A079-445E-18E0-046CA3AD210F}"/>
              </a:ext>
            </a:extLst>
          </p:cNvPr>
          <p:cNvSpPr>
            <a:spLocks noGrp="1"/>
          </p:cNvSpPr>
          <p:nvPr>
            <p:ph type="title"/>
          </p:nvPr>
        </p:nvSpPr>
        <p:spPr/>
        <p:txBody>
          <a:bodyPr/>
          <a:lstStyle/>
          <a:p>
            <a:r>
              <a:rPr lang="en-US" altLang="zh-CN" dirty="0"/>
              <a:t>Preliminary safety</a:t>
            </a:r>
            <a:r>
              <a:rPr lang="en-US" altLang="zh-CN" sz="4400" dirty="0"/>
              <a:t> analysis</a:t>
            </a:r>
            <a:endParaRPr lang="zh-CN" altLang="en-US" dirty="0"/>
          </a:p>
        </p:txBody>
      </p:sp>
      <p:sp>
        <p:nvSpPr>
          <p:cNvPr id="4" name="灯片编号占位符 3">
            <a:extLst>
              <a:ext uri="{FF2B5EF4-FFF2-40B4-BE49-F238E27FC236}">
                <a16:creationId xmlns:a16="http://schemas.microsoft.com/office/drawing/2014/main" id="{B64D859D-4306-57DC-F4BA-BD8F1EBCC91A}"/>
              </a:ext>
            </a:extLst>
          </p:cNvPr>
          <p:cNvSpPr>
            <a:spLocks noGrp="1"/>
          </p:cNvSpPr>
          <p:nvPr>
            <p:ph type="sldNum" sz="quarter" idx="12"/>
          </p:nvPr>
        </p:nvSpPr>
        <p:spPr/>
        <p:txBody>
          <a:bodyPr/>
          <a:lstStyle/>
          <a:p>
            <a:pPr>
              <a:defRPr/>
            </a:pPr>
            <a:fld id="{2EE6453B-3B9F-4A11-A49C-F08C55479899}" type="slidenum">
              <a:rPr lang="zh-CN" altLang="en-US" smtClean="0"/>
              <a:pPr>
                <a:defRPr/>
              </a:pPr>
              <a:t>9</a:t>
            </a:fld>
            <a:endParaRPr lang="zh-CN" altLang="en-US"/>
          </a:p>
        </p:txBody>
      </p:sp>
      <p:pic>
        <p:nvPicPr>
          <p:cNvPr id="16" name="图片 15">
            <a:extLst>
              <a:ext uri="{FF2B5EF4-FFF2-40B4-BE49-F238E27FC236}">
                <a16:creationId xmlns:a16="http://schemas.microsoft.com/office/drawing/2014/main" id="{BF6FE10B-6565-6D39-E0FD-6A87DAE9BF00}"/>
              </a:ext>
            </a:extLst>
          </p:cNvPr>
          <p:cNvPicPr>
            <a:picLocks noChangeAspect="1"/>
          </p:cNvPicPr>
          <p:nvPr/>
        </p:nvPicPr>
        <p:blipFill>
          <a:blip r:embed="rId3"/>
          <a:stretch>
            <a:fillRect/>
          </a:stretch>
        </p:blipFill>
        <p:spPr>
          <a:xfrm>
            <a:off x="543349" y="849104"/>
            <a:ext cx="11173654" cy="5521274"/>
          </a:xfrm>
          <a:prstGeom prst="rect">
            <a:avLst/>
          </a:prstGeom>
          <a:ln>
            <a:noFill/>
          </a:ln>
        </p:spPr>
      </p:pic>
      <p:pic>
        <p:nvPicPr>
          <p:cNvPr id="3" name="Picture 2">
            <a:extLst>
              <a:ext uri="{FF2B5EF4-FFF2-40B4-BE49-F238E27FC236}">
                <a16:creationId xmlns:a16="http://schemas.microsoft.com/office/drawing/2014/main" id="{B15DF7E1-C2E1-BFC6-96BD-156199F8F0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84727" y="-43975"/>
            <a:ext cx="1407273" cy="75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453814"/>
      </p:ext>
    </p:extLst>
  </p:cSld>
  <p:clrMapOvr>
    <a:masterClrMapping/>
  </p:clrMapOvr>
  <mc:AlternateContent xmlns:mc="http://schemas.openxmlformats.org/markup-compatibility/2006" xmlns:p14="http://schemas.microsoft.com/office/powerpoint/2010/main">
    <mc:Choice Requires="p14">
      <p:transition spd="slow" p14:dur="2000" advTm="60234"/>
    </mc:Choice>
    <mc:Fallback xmlns="">
      <p:transition spd="slow" advTm="60234"/>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30,&quot;width&quot;:6549}"/>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UNIT_TABLE_BEAUTIFY" val="smartTable{9eb86bef-cec1-4011-9bbf-532d5e29a442}"/>
  <p:tag name="TABLE_ENDDRAG_ORIGIN_RECT" val="414*154"/>
  <p:tag name="TABLE_ENDDRAG_RECT" val="532*122*414*154"/>
</p:tagLst>
</file>

<file path=ppt/tags/tag17.xml><?xml version="1.0" encoding="utf-8"?>
<p:tagLst xmlns:a="http://schemas.openxmlformats.org/drawingml/2006/main" xmlns:r="http://schemas.openxmlformats.org/officeDocument/2006/relationships" xmlns:p="http://schemas.openxmlformats.org/presentationml/2006/main">
  <p:tag name="KSO_WM_UNIT_TABLE_BEAUTIFY" val="smartTable{d5adca6b-4f7a-4c13-9514-85ba92c0ec13}"/>
  <p:tag name="TABLE_ENDDRAG_ORIGIN_RECT" val="414*236"/>
  <p:tag name="TABLE_ENDDRAG_RECT" val="532*298*414*236"/>
</p:tagLst>
</file>

<file path=ppt/tags/tag18.xml><?xml version="1.0" encoding="utf-8"?>
<p:tagLst xmlns:a="http://schemas.openxmlformats.org/drawingml/2006/main" xmlns:r="http://schemas.openxmlformats.org/officeDocument/2006/relationships" xmlns:p="http://schemas.openxmlformats.org/presentationml/2006/main">
  <p:tag name="KSO_WM_UNIT_TABLE_BEAUTIFY" val="smartTable{3db11982-5a31-403d-963c-18dc93d3aa7e}"/>
  <p:tag name="TABLE_ENDDRAG_ORIGIN_RECT" val="499*258"/>
  <p:tag name="TABLE_ENDDRAG_RECT" val="18*301*499*258"/>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rtlCol="0" anchor="ctr">
        <a:spAutoFit/>
      </a:bodyPr>
      <a:lstStyle>
        <a:defPPr algn="ctr">
          <a:defRPr sz="1600" b="1">
            <a:solidFill>
              <a:srgbClr val="FF0000"/>
            </a:solidFill>
            <a:latin typeface="微软雅黑" panose="020B0503020204020204" pitchFamily="34" charset="-122"/>
            <a:ea typeface="微软雅黑" panose="020B0503020204020204" pitchFamily="34" charset="-122"/>
          </a:defRPr>
        </a:defPPr>
      </a:lstStyle>
      <a:style>
        <a:lnRef idx="2">
          <a:schemeClr val="dk1"/>
        </a:lnRef>
        <a:fillRef idx="1">
          <a:schemeClr val="lt1"/>
        </a:fillRef>
        <a:effectRef idx="0">
          <a:schemeClr val="dk1"/>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5090</Words>
  <Application>Microsoft Office PowerPoint</Application>
  <PresentationFormat>Breitbild</PresentationFormat>
  <Paragraphs>1038</Paragraphs>
  <Slides>28</Slides>
  <Notes>17</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28</vt:i4>
      </vt:variant>
    </vt:vector>
  </HeadingPairs>
  <TitlesOfParts>
    <vt:vector size="39" baseType="lpstr">
      <vt:lpstr>微软雅黑</vt:lpstr>
      <vt:lpstr>宋体</vt:lpstr>
      <vt:lpstr>Arial</vt:lpstr>
      <vt:lpstr>Calibri</vt:lpstr>
      <vt:lpstr>Cambria Math</vt:lpstr>
      <vt:lpstr>等线</vt:lpstr>
      <vt:lpstr>黑体</vt:lpstr>
      <vt:lpstr>tahoma</vt:lpstr>
      <vt:lpstr>Times New Roman</vt:lpstr>
      <vt:lpstr>Wingdings</vt:lpstr>
      <vt:lpstr>Office 主题</vt:lpstr>
      <vt:lpstr>Development of COOL blanket technology in ASIPP</vt:lpstr>
      <vt:lpstr>                                 Outline</vt:lpstr>
      <vt:lpstr>CFETR Solid Blanket Candidates</vt:lpstr>
      <vt:lpstr>Supercritical CO2 Cooled Lithium-lead (COOL) Blanket</vt:lpstr>
      <vt:lpstr>                                 Outline</vt:lpstr>
      <vt:lpstr>Nuclear Analysis (1/2)</vt:lpstr>
      <vt:lpstr>Nuclear Analysis (2/2)</vt:lpstr>
      <vt:lpstr>TH/MHD/TM analysis</vt:lpstr>
      <vt:lpstr>Preliminary safety analysis</vt:lpstr>
      <vt:lpstr>BoP sheme 1: PCS by S-CO2 recompressing cycle </vt:lpstr>
      <vt:lpstr>BoP sheme 2: PCS by USC</vt:lpstr>
      <vt:lpstr>                                 Outline</vt:lpstr>
      <vt:lpstr>Design of neutronics experiments</vt:lpstr>
      <vt:lpstr>High temp. LiPb loop with 3T magnet</vt:lpstr>
      <vt:lpstr>High temp. S-CO2 loop</vt:lpstr>
      <vt:lpstr>SiCf/SiC composites preparation</vt:lpstr>
      <vt:lpstr>                                 Outline</vt:lpstr>
      <vt:lpstr>BEST Test Blanket Systems (TBS)</vt:lpstr>
      <vt:lpstr>Design, R&amp;D, Fabrication, Assembly Plan of BEST TBS</vt:lpstr>
      <vt:lpstr>Design of COOL TBS</vt:lpstr>
      <vt:lpstr>BEST COOL TBM compared with ITER/CFETR</vt:lpstr>
      <vt:lpstr>                                 Outline</vt:lpstr>
      <vt:lpstr>Summary</vt:lpstr>
      <vt:lpstr>PowerPoint-Präsentation</vt:lpstr>
      <vt:lpstr>CO2 activation results</vt:lpstr>
      <vt:lpstr>BEST WCCB TBM compared with ITER/CFETR</vt:lpstr>
      <vt:lpstr>Preliminary Test Plan of BEST TBM</vt:lpstr>
      <vt:lpstr>Test Plan of BEST TBM during DT-1 and DT-2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LEI</dc:creator>
  <cp:lastModifiedBy>Aula</cp:lastModifiedBy>
  <cp:revision>2605</cp:revision>
  <dcterms:created xsi:type="dcterms:W3CDTF">2013-12-16T05:10:17Z</dcterms:created>
  <dcterms:modified xsi:type="dcterms:W3CDTF">2024-03-21T09:33:59Z</dcterms:modified>
</cp:coreProperties>
</file>