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5"/>
  </p:notesMasterIdLst>
  <p:sldIdLst>
    <p:sldId id="256" r:id="rId5"/>
    <p:sldId id="259" r:id="rId6"/>
    <p:sldId id="286" r:id="rId7"/>
    <p:sldId id="262" r:id="rId8"/>
    <p:sldId id="261" r:id="rId9"/>
    <p:sldId id="263" r:id="rId10"/>
    <p:sldId id="264" r:id="rId11"/>
    <p:sldId id="289" r:id="rId12"/>
    <p:sldId id="268" r:id="rId13"/>
    <p:sldId id="269" r:id="rId14"/>
    <p:sldId id="271" r:id="rId15"/>
    <p:sldId id="287" r:id="rId16"/>
    <p:sldId id="281" r:id="rId17"/>
    <p:sldId id="257" r:id="rId18"/>
    <p:sldId id="282" r:id="rId19"/>
    <p:sldId id="290" r:id="rId20"/>
    <p:sldId id="258" r:id="rId21"/>
    <p:sldId id="283" r:id="rId22"/>
    <p:sldId id="284" r:id="rId23"/>
    <p:sldId id="288" r:id="rId24"/>
    <p:sldId id="265" r:id="rId25"/>
    <p:sldId id="267" r:id="rId26"/>
    <p:sldId id="273" r:id="rId27"/>
    <p:sldId id="274" r:id="rId28"/>
    <p:sldId id="277" r:id="rId29"/>
    <p:sldId id="276" r:id="rId30"/>
    <p:sldId id="266" r:id="rId31"/>
    <p:sldId id="270" r:id="rId32"/>
    <p:sldId id="272"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4660"/>
  </p:normalViewPr>
  <p:slideViewPr>
    <p:cSldViewPr snapToGrid="0">
      <p:cViewPr>
        <p:scale>
          <a:sx n="75" d="100"/>
          <a:sy n="75" d="100"/>
        </p:scale>
        <p:origin x="2094"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AFA6D-E5D0-4B90-97B8-EAC86216B59E}"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de-DE"/>
        </a:p>
      </dgm:t>
    </dgm:pt>
    <dgm:pt modelId="{75424388-B48B-452A-B006-FB735CEB2C79}">
      <dgm:prSet phldrT="[Text]"/>
      <dgm:spPr>
        <a:ln w="28575">
          <a:solidFill>
            <a:schemeClr val="accent5"/>
          </a:solidFill>
        </a:ln>
      </dgm:spPr>
      <dgm:t>
        <a:bodyPr/>
        <a:lstStyle/>
        <a:p>
          <a:r>
            <a:rPr lang="de-DE" b="1" dirty="0"/>
            <a:t>WLCB</a:t>
          </a:r>
        </a:p>
      </dgm:t>
    </dgm:pt>
    <dgm:pt modelId="{C3A79549-0028-4AF5-8554-38A0E822DD7D}" type="parTrans" cxnId="{E6633AD4-2EC9-48E9-BBFF-B2E670893F8B}">
      <dgm:prSet/>
      <dgm:spPr/>
      <dgm:t>
        <a:bodyPr/>
        <a:lstStyle/>
        <a:p>
          <a:endParaRPr lang="de-DE"/>
        </a:p>
      </dgm:t>
    </dgm:pt>
    <dgm:pt modelId="{292516A0-018B-4331-9C2B-5D5435046A50}" type="sibTrans" cxnId="{E6633AD4-2EC9-48E9-BBFF-B2E670893F8B}">
      <dgm:prSet/>
      <dgm:spPr/>
      <dgm:t>
        <a:bodyPr/>
        <a:lstStyle/>
        <a:p>
          <a:endParaRPr lang="de-DE"/>
        </a:p>
      </dgm:t>
    </dgm:pt>
    <dgm:pt modelId="{1CDEF4FA-5FD3-4FC1-BE15-1D4CDE990D66}">
      <dgm:prSet phldrT="[Text]"/>
      <dgm:spPr/>
      <dgm:t>
        <a:bodyPr/>
        <a:lstStyle/>
        <a:p>
          <a:r>
            <a:rPr lang="de-DE" b="0" dirty="0"/>
            <a:t>HCPB</a:t>
          </a:r>
        </a:p>
      </dgm:t>
    </dgm:pt>
    <dgm:pt modelId="{41F612DA-B71D-4D59-8025-DC620ADFE774}" type="parTrans" cxnId="{413716AD-B713-49D6-818C-5A7432C64500}">
      <dgm:prSet/>
      <dgm:spPr/>
      <dgm:t>
        <a:bodyPr/>
        <a:lstStyle/>
        <a:p>
          <a:endParaRPr lang="de-DE"/>
        </a:p>
      </dgm:t>
    </dgm:pt>
    <dgm:pt modelId="{2FDACF1C-1EBA-4B31-A1DC-5AE6039FD14E}" type="sibTrans" cxnId="{413716AD-B713-49D6-818C-5A7432C64500}">
      <dgm:prSet/>
      <dgm:spPr/>
      <dgm:t>
        <a:bodyPr/>
        <a:lstStyle/>
        <a:p>
          <a:endParaRPr lang="de-DE"/>
        </a:p>
      </dgm:t>
    </dgm:pt>
    <dgm:pt modelId="{5E56896F-BD28-4811-8C81-EB7FD3308F6F}">
      <dgm:prSet phldrT="[Text]"/>
      <dgm:spPr/>
      <dgm:t>
        <a:bodyPr/>
        <a:lstStyle/>
        <a:p>
          <a:r>
            <a:rPr lang="de-DE" b="0" dirty="0"/>
            <a:t>WCLL</a:t>
          </a:r>
        </a:p>
      </dgm:t>
    </dgm:pt>
    <dgm:pt modelId="{F259185F-9C8F-4DB1-B45F-F66F4A4C6627}" type="parTrans" cxnId="{0FC44B29-0317-46FF-85FD-5283D39363D2}">
      <dgm:prSet/>
      <dgm:spPr/>
      <dgm:t>
        <a:bodyPr/>
        <a:lstStyle/>
        <a:p>
          <a:endParaRPr lang="de-DE"/>
        </a:p>
      </dgm:t>
    </dgm:pt>
    <dgm:pt modelId="{F13262E5-EB2F-45FD-98FE-F72AA5D0C8C9}" type="sibTrans" cxnId="{0FC44B29-0317-46FF-85FD-5283D39363D2}">
      <dgm:prSet/>
      <dgm:spPr/>
      <dgm:t>
        <a:bodyPr/>
        <a:lstStyle/>
        <a:p>
          <a:endParaRPr lang="de-DE"/>
        </a:p>
      </dgm:t>
    </dgm:pt>
    <dgm:pt modelId="{80C1AA6B-38B6-4D7F-8E70-91A295D75BFA}" type="pres">
      <dgm:prSet presAssocID="{DE5AFA6D-E5D0-4B90-97B8-EAC86216B59E}" presName="composite" presStyleCnt="0">
        <dgm:presLayoutVars>
          <dgm:chMax val="1"/>
          <dgm:dir/>
          <dgm:resizeHandles val="exact"/>
        </dgm:presLayoutVars>
      </dgm:prSet>
      <dgm:spPr/>
    </dgm:pt>
    <dgm:pt modelId="{12DFF951-C459-49B9-943A-D0F5E9BFCF91}" type="pres">
      <dgm:prSet presAssocID="{DE5AFA6D-E5D0-4B90-97B8-EAC86216B59E}" presName="radial" presStyleCnt="0">
        <dgm:presLayoutVars>
          <dgm:animLvl val="ctr"/>
        </dgm:presLayoutVars>
      </dgm:prSet>
      <dgm:spPr/>
    </dgm:pt>
    <dgm:pt modelId="{63870726-2CB9-4EA6-B71B-170EDF24B0B0}" type="pres">
      <dgm:prSet presAssocID="{75424388-B48B-452A-B006-FB735CEB2C79}" presName="centerShape" presStyleLbl="vennNode1" presStyleIdx="0" presStyleCnt="3" custScaleX="79849" custScaleY="79849" custLinFactNeighborX="-11754" custLinFactNeighborY="3138"/>
      <dgm:spPr/>
    </dgm:pt>
    <dgm:pt modelId="{E7CB6296-EEC1-4ED1-A045-895D760B6C58}" type="pres">
      <dgm:prSet presAssocID="{1CDEF4FA-5FD3-4FC1-BE15-1D4CDE990D66}" presName="node" presStyleLbl="vennNode1" presStyleIdx="1" presStyleCnt="3" custScaleX="159698" custScaleY="159698" custRadScaleRad="124603" custRadScaleInc="-38450">
        <dgm:presLayoutVars>
          <dgm:bulletEnabled val="1"/>
        </dgm:presLayoutVars>
      </dgm:prSet>
      <dgm:spPr/>
    </dgm:pt>
    <dgm:pt modelId="{BCB7DB3B-E6D9-4176-B2C8-B234AA404A00}" type="pres">
      <dgm:prSet presAssocID="{5E56896F-BD28-4811-8C81-EB7FD3308F6F}" presName="node" presStyleLbl="vennNode1" presStyleIdx="2" presStyleCnt="3" custScaleX="159698" custScaleY="159698" custRadScaleRad="81702" custRadScaleInc="-68080">
        <dgm:presLayoutVars>
          <dgm:bulletEnabled val="1"/>
        </dgm:presLayoutVars>
      </dgm:prSet>
      <dgm:spPr/>
    </dgm:pt>
  </dgm:ptLst>
  <dgm:cxnLst>
    <dgm:cxn modelId="{0FC44B29-0317-46FF-85FD-5283D39363D2}" srcId="{75424388-B48B-452A-B006-FB735CEB2C79}" destId="{5E56896F-BD28-4811-8C81-EB7FD3308F6F}" srcOrd="1" destOrd="0" parTransId="{F259185F-9C8F-4DB1-B45F-F66F4A4C6627}" sibTransId="{F13262E5-EB2F-45FD-98FE-F72AA5D0C8C9}"/>
    <dgm:cxn modelId="{A6D5D963-D298-4E53-8FA8-EEC0258A02B2}" type="presOf" srcId="{5E56896F-BD28-4811-8C81-EB7FD3308F6F}" destId="{BCB7DB3B-E6D9-4176-B2C8-B234AA404A00}" srcOrd="0" destOrd="0" presId="urn:microsoft.com/office/officeart/2005/8/layout/radial3"/>
    <dgm:cxn modelId="{A322C04C-99B0-454B-8451-5A568ED16CA8}" type="presOf" srcId="{1CDEF4FA-5FD3-4FC1-BE15-1D4CDE990D66}" destId="{E7CB6296-EEC1-4ED1-A045-895D760B6C58}" srcOrd="0" destOrd="0" presId="urn:microsoft.com/office/officeart/2005/8/layout/radial3"/>
    <dgm:cxn modelId="{413716AD-B713-49D6-818C-5A7432C64500}" srcId="{75424388-B48B-452A-B006-FB735CEB2C79}" destId="{1CDEF4FA-5FD3-4FC1-BE15-1D4CDE990D66}" srcOrd="0" destOrd="0" parTransId="{41F612DA-B71D-4D59-8025-DC620ADFE774}" sibTransId="{2FDACF1C-1EBA-4B31-A1DC-5AE6039FD14E}"/>
    <dgm:cxn modelId="{EB1829BF-16A3-4F4F-8E38-CF02BEFCF0D5}" type="presOf" srcId="{75424388-B48B-452A-B006-FB735CEB2C79}" destId="{63870726-2CB9-4EA6-B71B-170EDF24B0B0}" srcOrd="0" destOrd="0" presId="urn:microsoft.com/office/officeart/2005/8/layout/radial3"/>
    <dgm:cxn modelId="{E6633AD4-2EC9-48E9-BBFF-B2E670893F8B}" srcId="{DE5AFA6D-E5D0-4B90-97B8-EAC86216B59E}" destId="{75424388-B48B-452A-B006-FB735CEB2C79}" srcOrd="0" destOrd="0" parTransId="{C3A79549-0028-4AF5-8554-38A0E822DD7D}" sibTransId="{292516A0-018B-4331-9C2B-5D5435046A50}"/>
    <dgm:cxn modelId="{3B17EEE9-871D-414B-9581-1A29FF830D12}" type="presOf" srcId="{DE5AFA6D-E5D0-4B90-97B8-EAC86216B59E}" destId="{80C1AA6B-38B6-4D7F-8E70-91A295D75BFA}" srcOrd="0" destOrd="0" presId="urn:microsoft.com/office/officeart/2005/8/layout/radial3"/>
    <dgm:cxn modelId="{C4533C90-1DCE-477E-B976-4A19B0C3952B}" type="presParOf" srcId="{80C1AA6B-38B6-4D7F-8E70-91A295D75BFA}" destId="{12DFF951-C459-49B9-943A-D0F5E9BFCF91}" srcOrd="0" destOrd="0" presId="urn:microsoft.com/office/officeart/2005/8/layout/radial3"/>
    <dgm:cxn modelId="{DD4FC77C-50F5-423F-9CF9-2BF593101C0B}" type="presParOf" srcId="{12DFF951-C459-49B9-943A-D0F5E9BFCF91}" destId="{63870726-2CB9-4EA6-B71B-170EDF24B0B0}" srcOrd="0" destOrd="0" presId="urn:microsoft.com/office/officeart/2005/8/layout/radial3"/>
    <dgm:cxn modelId="{3D1C449D-A491-49EA-BC8B-50273801BD3C}" type="presParOf" srcId="{12DFF951-C459-49B9-943A-D0F5E9BFCF91}" destId="{E7CB6296-EEC1-4ED1-A045-895D760B6C58}" srcOrd="1" destOrd="0" presId="urn:microsoft.com/office/officeart/2005/8/layout/radial3"/>
    <dgm:cxn modelId="{09975933-AEE3-4681-BBD0-E3F140B63FEB}" type="presParOf" srcId="{12DFF951-C459-49B9-943A-D0F5E9BFCF91}" destId="{BCB7DB3B-E6D9-4176-B2C8-B234AA404A00}" srcOrd="2"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70726-2CB9-4EA6-B71B-170EDF24B0B0}">
      <dsp:nvSpPr>
        <dsp:cNvPr id="0" name=""/>
        <dsp:cNvSpPr/>
      </dsp:nvSpPr>
      <dsp:spPr>
        <a:xfrm>
          <a:off x="963095" y="610436"/>
          <a:ext cx="897598" cy="897598"/>
        </a:xfrm>
        <a:prstGeom prst="ellipse">
          <a:avLst/>
        </a:prstGeom>
        <a:solidFill>
          <a:schemeClr val="accent5">
            <a:alpha val="50000"/>
            <a:hueOff val="0"/>
            <a:satOff val="0"/>
            <a:lumOff val="0"/>
            <a:alphaOff val="0"/>
          </a:schemeClr>
        </a:solidFill>
        <a:ln w="28575" cap="flat" cmpd="sng" algn="ctr">
          <a:solidFill>
            <a:schemeClr val="accent5"/>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DE" sz="1900" b="1" kern="1200" dirty="0"/>
            <a:t>WLCB</a:t>
          </a:r>
        </a:p>
      </dsp:txBody>
      <dsp:txXfrm>
        <a:off x="1094545" y="741886"/>
        <a:ext cx="634698" cy="634698"/>
      </dsp:txXfrm>
    </dsp:sp>
    <dsp:sp modelId="{E7CB6296-EEC1-4ED1-A045-895D760B6C58}">
      <dsp:nvSpPr>
        <dsp:cNvPr id="0" name=""/>
        <dsp:cNvSpPr/>
      </dsp:nvSpPr>
      <dsp:spPr>
        <a:xfrm>
          <a:off x="282411" y="240723"/>
          <a:ext cx="897598" cy="897598"/>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DE" sz="1900" b="0" kern="1200" dirty="0"/>
            <a:t>HCPB</a:t>
          </a:r>
        </a:p>
      </dsp:txBody>
      <dsp:txXfrm>
        <a:off x="413861" y="372173"/>
        <a:ext cx="634698" cy="634698"/>
      </dsp:txXfrm>
    </dsp:sp>
    <dsp:sp modelId="{BCB7DB3B-E6D9-4176-B2C8-B234AA404A00}">
      <dsp:nvSpPr>
        <dsp:cNvPr id="0" name=""/>
        <dsp:cNvSpPr/>
      </dsp:nvSpPr>
      <dsp:spPr>
        <a:xfrm>
          <a:off x="1639380" y="242741"/>
          <a:ext cx="897598" cy="897598"/>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DE" sz="1900" b="0" kern="1200" dirty="0"/>
            <a:t>WCLL</a:t>
          </a:r>
        </a:p>
      </dsp:txBody>
      <dsp:txXfrm>
        <a:off x="1770830" y="374191"/>
        <a:ext cx="634698" cy="63469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1CF0F-66DE-4C20-9CDE-4CFA5EAE68ED}" type="datetimeFigureOut">
              <a:rPr lang="de-DE" smtClean="0"/>
              <a:t>21.03.2024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CAA60-9EDA-46C7-A5F1-C137D89445D5}" type="slidenum">
              <a:rPr lang="de-DE" smtClean="0"/>
              <a:t>‹Nr.›</a:t>
            </a:fld>
            <a:endParaRPr lang="de-DE"/>
          </a:p>
        </p:txBody>
      </p:sp>
    </p:spTree>
    <p:extLst>
      <p:ext uri="{BB962C8B-B14F-4D97-AF65-F5344CB8AC3E}">
        <p14:creationId xmlns:p14="http://schemas.microsoft.com/office/powerpoint/2010/main" val="41773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1295942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dirty="0">
                <a:solidFill>
                  <a:prstClr val="white"/>
                </a:solidFill>
              </a:rPr>
              <a:t>EUROfusion Governance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405400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dirty="0">
                <a:solidFill>
                  <a:prstClr val="white"/>
                </a:solidFill>
              </a:rPr>
              <a:t>EUROfusion Internal Organization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304891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members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TextBox 2">
            <a:extLst>
              <a:ext uri="{FF2B5EF4-FFF2-40B4-BE49-F238E27FC236}">
                <a16:creationId xmlns:a16="http://schemas.microsoft.com/office/drawing/2014/main" id="{4BA57AEE-F70B-F78F-1F75-FE8286677E8D}"/>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6" name="Freeform 670">
            <a:extLst>
              <a:ext uri="{FF2B5EF4-FFF2-40B4-BE49-F238E27FC236}">
                <a16:creationId xmlns:a16="http://schemas.microsoft.com/office/drawing/2014/main" id="{BA71D73C-0479-D367-17FA-22B37DB0849E}"/>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7" name="Freeform 670">
            <a:extLst>
              <a:ext uri="{FF2B5EF4-FFF2-40B4-BE49-F238E27FC236}">
                <a16:creationId xmlns:a16="http://schemas.microsoft.com/office/drawing/2014/main" id="{E49FE98A-7654-93C4-7B90-5884DCF95B7C}"/>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8" name="Freeform 670">
            <a:extLst>
              <a:ext uri="{FF2B5EF4-FFF2-40B4-BE49-F238E27FC236}">
                <a16:creationId xmlns:a16="http://schemas.microsoft.com/office/drawing/2014/main" id="{6208B5AC-8915-ECD3-5695-A45474D589E7}"/>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9" name="Freeform 670">
            <a:extLst>
              <a:ext uri="{FF2B5EF4-FFF2-40B4-BE49-F238E27FC236}">
                <a16:creationId xmlns:a16="http://schemas.microsoft.com/office/drawing/2014/main" id="{4E268A58-A654-DA49-1AF4-EEC1F1D12891}"/>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0" name="Freeform 670">
            <a:extLst>
              <a:ext uri="{FF2B5EF4-FFF2-40B4-BE49-F238E27FC236}">
                <a16:creationId xmlns:a16="http://schemas.microsoft.com/office/drawing/2014/main" id="{D493A47F-3CA6-A6EE-9A1A-FCFF3B68247A}"/>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1" name="Freeform 670">
            <a:extLst>
              <a:ext uri="{FF2B5EF4-FFF2-40B4-BE49-F238E27FC236}">
                <a16:creationId xmlns:a16="http://schemas.microsoft.com/office/drawing/2014/main" id="{FEC6A588-EBF8-9F0A-8AB6-FEF6BAF36F83}"/>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2" name="Freeform 670">
            <a:extLst>
              <a:ext uri="{FF2B5EF4-FFF2-40B4-BE49-F238E27FC236}">
                <a16:creationId xmlns:a16="http://schemas.microsoft.com/office/drawing/2014/main" id="{8014AFE5-54AA-1069-7326-C9B986862FD3}"/>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3" name="Freeform 670">
            <a:extLst>
              <a:ext uri="{FF2B5EF4-FFF2-40B4-BE49-F238E27FC236}">
                <a16:creationId xmlns:a16="http://schemas.microsoft.com/office/drawing/2014/main" id="{F15BBABA-234B-EACE-8847-319F09799BF2}"/>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4" name="Freeform 670">
            <a:extLst>
              <a:ext uri="{FF2B5EF4-FFF2-40B4-BE49-F238E27FC236}">
                <a16:creationId xmlns:a16="http://schemas.microsoft.com/office/drawing/2014/main" id="{96B307C3-F591-FDBC-3F04-0DAD454DF06F}"/>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5" name="Freeform 670">
            <a:extLst>
              <a:ext uri="{FF2B5EF4-FFF2-40B4-BE49-F238E27FC236}">
                <a16:creationId xmlns:a16="http://schemas.microsoft.com/office/drawing/2014/main" id="{E347CC83-A407-D90C-BBA4-3C2B55234EEA}"/>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6" name="Freeform 670">
            <a:extLst>
              <a:ext uri="{FF2B5EF4-FFF2-40B4-BE49-F238E27FC236}">
                <a16:creationId xmlns:a16="http://schemas.microsoft.com/office/drawing/2014/main" id="{1A5B5367-9546-1904-6BAA-DF7943938D32}"/>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7" name="Freeform 670">
            <a:extLst>
              <a:ext uri="{FF2B5EF4-FFF2-40B4-BE49-F238E27FC236}">
                <a16:creationId xmlns:a16="http://schemas.microsoft.com/office/drawing/2014/main" id="{E3732BB7-108C-E73E-60C3-6F876CB9E9AF}"/>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8" name="Freeform 670">
            <a:extLst>
              <a:ext uri="{FF2B5EF4-FFF2-40B4-BE49-F238E27FC236}">
                <a16:creationId xmlns:a16="http://schemas.microsoft.com/office/drawing/2014/main" id="{1BA49914-A986-472A-7B62-1C8640B38A2D}"/>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9" name="Freeform 670">
            <a:extLst>
              <a:ext uri="{FF2B5EF4-FFF2-40B4-BE49-F238E27FC236}">
                <a16:creationId xmlns:a16="http://schemas.microsoft.com/office/drawing/2014/main" id="{3D039071-79E7-DB1F-463A-512F1C75461C}"/>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0" name="Freeform 670">
            <a:extLst>
              <a:ext uri="{FF2B5EF4-FFF2-40B4-BE49-F238E27FC236}">
                <a16:creationId xmlns:a16="http://schemas.microsoft.com/office/drawing/2014/main" id="{654CC3EF-986F-CD2E-EBDC-0FA475B922CE}"/>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1" name="Freeform 670">
            <a:extLst>
              <a:ext uri="{FF2B5EF4-FFF2-40B4-BE49-F238E27FC236}">
                <a16:creationId xmlns:a16="http://schemas.microsoft.com/office/drawing/2014/main" id="{0A5091F6-2AAA-FA06-4271-EFD769842C94}"/>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2" name="Freeform 670">
            <a:extLst>
              <a:ext uri="{FF2B5EF4-FFF2-40B4-BE49-F238E27FC236}">
                <a16:creationId xmlns:a16="http://schemas.microsoft.com/office/drawing/2014/main" id="{86262FB3-353B-A283-D49D-252B1231809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3" name="Freeform 670">
            <a:extLst>
              <a:ext uri="{FF2B5EF4-FFF2-40B4-BE49-F238E27FC236}">
                <a16:creationId xmlns:a16="http://schemas.microsoft.com/office/drawing/2014/main" id="{0262F6CC-3E25-BD4D-DF93-5F62BF0336D1}"/>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4" name="Freeform 670">
            <a:extLst>
              <a:ext uri="{FF2B5EF4-FFF2-40B4-BE49-F238E27FC236}">
                <a16:creationId xmlns:a16="http://schemas.microsoft.com/office/drawing/2014/main" id="{21F8F9CA-5849-F1B3-0AAE-08B23B23F745}"/>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5" name="Freeform 670">
            <a:extLst>
              <a:ext uri="{FF2B5EF4-FFF2-40B4-BE49-F238E27FC236}">
                <a16:creationId xmlns:a16="http://schemas.microsoft.com/office/drawing/2014/main" id="{8FBF3BA7-7543-3484-ECDD-E2192E170884}"/>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6" name="Freeform 670">
            <a:extLst>
              <a:ext uri="{FF2B5EF4-FFF2-40B4-BE49-F238E27FC236}">
                <a16:creationId xmlns:a16="http://schemas.microsoft.com/office/drawing/2014/main" id="{1B3B05E8-85FE-4D15-3818-397D9491DC7D}"/>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7" name="Freeform 670">
            <a:extLst>
              <a:ext uri="{FF2B5EF4-FFF2-40B4-BE49-F238E27FC236}">
                <a16:creationId xmlns:a16="http://schemas.microsoft.com/office/drawing/2014/main" id="{57A9C987-8B16-86F8-F930-DFAB32D51B6E}"/>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1098" name="Picture 1097" descr="ENEA-Logo.eps">
            <a:extLst>
              <a:ext uri="{FF2B5EF4-FFF2-40B4-BE49-F238E27FC236}">
                <a16:creationId xmlns:a16="http://schemas.microsoft.com/office/drawing/2014/main" id="{0E6AA9B2-EFAD-8650-9CC7-AFE62251A1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4593" y="2697770"/>
            <a:ext cx="958158" cy="287448"/>
          </a:xfrm>
          <a:prstGeom prst="rect">
            <a:avLst/>
          </a:prstGeom>
        </p:spPr>
      </p:pic>
      <p:pic>
        <p:nvPicPr>
          <p:cNvPr id="1099" name="Picture 4" descr="\\de-ews-fs01\efdawork\PI team\PICTURES AND GRAPHICS\LOGOS\Logos Consortium Members\Logos Consortium Members as on Users Website\Spain (Ciemat).jpg">
            <a:extLst>
              <a:ext uri="{FF2B5EF4-FFF2-40B4-BE49-F238E27FC236}">
                <a16:creationId xmlns:a16="http://schemas.microsoft.com/office/drawing/2014/main" id="{CD76CF68-7598-8E1D-815E-8C86EB89C5A3}"/>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2" descr="\\de-ews-fs01\efdawork\PI team\PICTURES AND GRAPHICS\LOGOS\Logos Consortium Members\Logos Consortium Members as on Users Website\Finland (VTT).jpg">
            <a:extLst>
              <a:ext uri="{FF2B5EF4-FFF2-40B4-BE49-F238E27FC236}">
                <a16:creationId xmlns:a16="http://schemas.microsoft.com/office/drawing/2014/main" id="{96CD30E5-F111-83B0-E6FB-4F03802479E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1100">
            <a:extLst>
              <a:ext uri="{FF2B5EF4-FFF2-40B4-BE49-F238E27FC236}">
                <a16:creationId xmlns:a16="http://schemas.microsoft.com/office/drawing/2014/main" id="{42C5CD80-4001-2364-2A60-F6C5578FE7E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27866" y="2710091"/>
            <a:ext cx="946647" cy="275127"/>
          </a:xfrm>
          <a:prstGeom prst="rect">
            <a:avLst/>
          </a:prstGeom>
        </p:spPr>
      </p:pic>
      <p:pic>
        <p:nvPicPr>
          <p:cNvPr id="1102" name="Picture 1101" descr="Logo_Asocjacji_PL.tif">
            <a:extLst>
              <a:ext uri="{FF2B5EF4-FFF2-40B4-BE49-F238E27FC236}">
                <a16:creationId xmlns:a16="http://schemas.microsoft.com/office/drawing/2014/main" id="{F40CA58C-C9E2-60CF-DD0B-36859BAEB7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24598" y="3949509"/>
            <a:ext cx="982700" cy="407279"/>
          </a:xfrm>
          <a:prstGeom prst="rect">
            <a:avLst/>
          </a:prstGeom>
        </p:spPr>
      </p:pic>
      <p:pic>
        <p:nvPicPr>
          <p:cNvPr id="1103" name="Picture 1102" descr="ifa von MEdC_1 KLEIN.tif">
            <a:extLst>
              <a:ext uri="{FF2B5EF4-FFF2-40B4-BE49-F238E27FC236}">
                <a16:creationId xmlns:a16="http://schemas.microsoft.com/office/drawing/2014/main" id="{7A07BA60-F78A-E8F6-CACE-5D7E0E59F4A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02826" y="3799232"/>
            <a:ext cx="697640" cy="594792"/>
          </a:xfrm>
          <a:prstGeom prst="rect">
            <a:avLst/>
          </a:prstGeom>
        </p:spPr>
      </p:pic>
      <p:pic>
        <p:nvPicPr>
          <p:cNvPr id="1104" name="Picture 1103" descr="kit_logo_en_4c_positiv.tif">
            <a:extLst>
              <a:ext uri="{FF2B5EF4-FFF2-40B4-BE49-F238E27FC236}">
                <a16:creationId xmlns:a16="http://schemas.microsoft.com/office/drawing/2014/main" id="{1923DCD3-A29E-146D-9A55-8048253D412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32848" y="2675499"/>
            <a:ext cx="765809" cy="354697"/>
          </a:xfrm>
          <a:prstGeom prst="rect">
            <a:avLst/>
          </a:prstGeom>
        </p:spPr>
      </p:pic>
      <p:pic>
        <p:nvPicPr>
          <p:cNvPr id="1105" name="Picture 1104" descr="Greece.tif">
            <a:extLst>
              <a:ext uri="{FF2B5EF4-FFF2-40B4-BE49-F238E27FC236}">
                <a16:creationId xmlns:a16="http://schemas.microsoft.com/office/drawing/2014/main" id="{FEC111A0-D866-48B5-7DC6-FB55BF29EBC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286289" y="2414750"/>
            <a:ext cx="712234" cy="712234"/>
          </a:xfrm>
          <a:prstGeom prst="rect">
            <a:avLst/>
          </a:prstGeom>
        </p:spPr>
      </p:pic>
      <p:pic>
        <p:nvPicPr>
          <p:cNvPr id="1106" name="Picture 1105">
            <a:extLst>
              <a:ext uri="{FF2B5EF4-FFF2-40B4-BE49-F238E27FC236}">
                <a16:creationId xmlns:a16="http://schemas.microsoft.com/office/drawing/2014/main" id="{116E6619-1BC3-8D45-0807-21C8C2B20DC0}"/>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168163" y="1282246"/>
            <a:ext cx="950661" cy="464502"/>
          </a:xfrm>
          <a:prstGeom prst="rect">
            <a:avLst/>
          </a:prstGeom>
        </p:spPr>
      </p:pic>
      <p:pic>
        <p:nvPicPr>
          <p:cNvPr id="1107" name="Picture 2" descr="\\de-ews-fs01\efdawork\PI team\PICTURES AND GRAPHICS\LOGOS\Logos Consortium Members\Logos Consortium Members as on Users Website\Croatia (IRB).jpg">
            <a:extLst>
              <a:ext uri="{FF2B5EF4-FFF2-40B4-BE49-F238E27FC236}">
                <a16:creationId xmlns:a16="http://schemas.microsoft.com/office/drawing/2014/main" id="{DF1F52A6-56F0-8E80-A92B-F972BA1D63EE}"/>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1107">
            <a:extLst>
              <a:ext uri="{FF2B5EF4-FFF2-40B4-BE49-F238E27FC236}">
                <a16:creationId xmlns:a16="http://schemas.microsoft.com/office/drawing/2014/main" id="{4D918712-3145-12BA-9E8C-BECAB4328D4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88607" y="1178980"/>
            <a:ext cx="861759" cy="618059"/>
          </a:xfrm>
          <a:prstGeom prst="rect">
            <a:avLst/>
          </a:prstGeom>
        </p:spPr>
      </p:pic>
      <p:pic>
        <p:nvPicPr>
          <p:cNvPr id="1109" name="Picture 1108">
            <a:extLst>
              <a:ext uri="{FF2B5EF4-FFF2-40B4-BE49-F238E27FC236}">
                <a16:creationId xmlns:a16="http://schemas.microsoft.com/office/drawing/2014/main" id="{902A12D1-58E4-3479-E3F3-7CB078587F1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9045" y="1321917"/>
            <a:ext cx="980207" cy="424831"/>
          </a:xfrm>
          <a:prstGeom prst="rect">
            <a:avLst/>
          </a:prstGeom>
        </p:spPr>
      </p:pic>
      <p:sp>
        <p:nvSpPr>
          <p:cNvPr id="1110" name="Freeform 670">
            <a:extLst>
              <a:ext uri="{FF2B5EF4-FFF2-40B4-BE49-F238E27FC236}">
                <a16:creationId xmlns:a16="http://schemas.microsoft.com/office/drawing/2014/main" id="{EDF34B99-3B1D-A56E-19FA-19A5201CE3A3}"/>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111" name="Group 1110">
            <a:extLst>
              <a:ext uri="{FF2B5EF4-FFF2-40B4-BE49-F238E27FC236}">
                <a16:creationId xmlns:a16="http://schemas.microsoft.com/office/drawing/2014/main" id="{5AA0177B-D0E4-8608-F5CB-AF09B8371602}"/>
              </a:ext>
            </a:extLst>
          </p:cNvPr>
          <p:cNvGrpSpPr/>
          <p:nvPr userDrawn="1"/>
        </p:nvGrpSpPr>
        <p:grpSpPr>
          <a:xfrm>
            <a:off x="1673150" y="1862511"/>
            <a:ext cx="8810965" cy="4134636"/>
            <a:chOff x="149150" y="1992560"/>
            <a:chExt cx="8810965" cy="4134636"/>
          </a:xfrm>
        </p:grpSpPr>
        <p:grpSp>
          <p:nvGrpSpPr>
            <p:cNvPr id="1112" name="Group 1111">
              <a:extLst>
                <a:ext uri="{FF2B5EF4-FFF2-40B4-BE49-F238E27FC236}">
                  <a16:creationId xmlns:a16="http://schemas.microsoft.com/office/drawing/2014/main" id="{1A3B746D-CB99-96B6-3BDB-15A4D3B3BE5B}"/>
                </a:ext>
              </a:extLst>
            </p:cNvPr>
            <p:cNvGrpSpPr/>
            <p:nvPr/>
          </p:nvGrpSpPr>
          <p:grpSpPr>
            <a:xfrm>
              <a:off x="163175" y="1992560"/>
              <a:ext cx="8796940" cy="223152"/>
              <a:chOff x="163175" y="1992560"/>
              <a:chExt cx="8796940" cy="223152"/>
            </a:xfrm>
          </p:grpSpPr>
          <p:sp>
            <p:nvSpPr>
              <p:cNvPr id="1136" name="TextBox 1135">
                <a:extLst>
                  <a:ext uri="{FF2B5EF4-FFF2-40B4-BE49-F238E27FC236}">
                    <a16:creationId xmlns:a16="http://schemas.microsoft.com/office/drawing/2014/main" id="{D54B8534-CA9F-4867-DABF-DFB5F5E1076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137" name="TextBox 1136">
                <a:extLst>
                  <a:ext uri="{FF2B5EF4-FFF2-40B4-BE49-F238E27FC236}">
                    <a16:creationId xmlns:a16="http://schemas.microsoft.com/office/drawing/2014/main" id="{D01F5C5E-7A7A-BC5E-A1A8-2999A4EBB454}"/>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138" name="TextBox 1137">
                <a:extLst>
                  <a:ext uri="{FF2B5EF4-FFF2-40B4-BE49-F238E27FC236}">
                    <a16:creationId xmlns:a16="http://schemas.microsoft.com/office/drawing/2014/main" id="{03E77522-1963-2369-8337-4B357FAECAA2}"/>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139" name="TextBox 1138">
                <a:extLst>
                  <a:ext uri="{FF2B5EF4-FFF2-40B4-BE49-F238E27FC236}">
                    <a16:creationId xmlns:a16="http://schemas.microsoft.com/office/drawing/2014/main" id="{D902028B-380F-CB9C-A156-0887E6F2C64F}"/>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140" name="TextBox 1139">
                <a:extLst>
                  <a:ext uri="{FF2B5EF4-FFF2-40B4-BE49-F238E27FC236}">
                    <a16:creationId xmlns:a16="http://schemas.microsoft.com/office/drawing/2014/main" id="{8F0944EE-CF24-4FB2-5AB0-6B2843CFAD51}"/>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141" name="TextBox 1140">
                <a:extLst>
                  <a:ext uri="{FF2B5EF4-FFF2-40B4-BE49-F238E27FC236}">
                    <a16:creationId xmlns:a16="http://schemas.microsoft.com/office/drawing/2014/main" id="{49513479-7878-5328-0FEA-5C7CC21EB128}"/>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142" name="TextBox 1141">
                <a:extLst>
                  <a:ext uri="{FF2B5EF4-FFF2-40B4-BE49-F238E27FC236}">
                    <a16:creationId xmlns:a16="http://schemas.microsoft.com/office/drawing/2014/main" id="{C1645BAD-4421-BE28-0A5B-31E6A121F86C}"/>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143" name="TextBox 1142">
                <a:extLst>
                  <a:ext uri="{FF2B5EF4-FFF2-40B4-BE49-F238E27FC236}">
                    <a16:creationId xmlns:a16="http://schemas.microsoft.com/office/drawing/2014/main" id="{AB244FC3-2F03-3C1A-645D-FA1DB368F362}"/>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1113" name="TextBox 1112">
              <a:extLst>
                <a:ext uri="{FF2B5EF4-FFF2-40B4-BE49-F238E27FC236}">
                  <a16:creationId xmlns:a16="http://schemas.microsoft.com/office/drawing/2014/main" id="{94B6AAA6-D4C0-56DF-E3C4-00C8194234BB}"/>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1114" name="TextBox 1113">
              <a:extLst>
                <a:ext uri="{FF2B5EF4-FFF2-40B4-BE49-F238E27FC236}">
                  <a16:creationId xmlns:a16="http://schemas.microsoft.com/office/drawing/2014/main" id="{08907613-1488-DCFE-9250-5AAE0C8917CD}"/>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1115" name="TextBox 1114">
              <a:extLst>
                <a:ext uri="{FF2B5EF4-FFF2-40B4-BE49-F238E27FC236}">
                  <a16:creationId xmlns:a16="http://schemas.microsoft.com/office/drawing/2014/main" id="{5E7B5504-5E98-FC3D-9A5C-095440F0D30B}"/>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1116" name="TextBox 1115">
              <a:extLst>
                <a:ext uri="{FF2B5EF4-FFF2-40B4-BE49-F238E27FC236}">
                  <a16:creationId xmlns:a16="http://schemas.microsoft.com/office/drawing/2014/main" id="{0D8FFE0B-0800-EA59-CBC4-CE5E29598847}"/>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1117" name="TextBox 1116">
              <a:extLst>
                <a:ext uri="{FF2B5EF4-FFF2-40B4-BE49-F238E27FC236}">
                  <a16:creationId xmlns:a16="http://schemas.microsoft.com/office/drawing/2014/main" id="{087958C9-8B27-D96E-B70D-8703419BA6AE}"/>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1118" name="TextBox 1117">
              <a:extLst>
                <a:ext uri="{FF2B5EF4-FFF2-40B4-BE49-F238E27FC236}">
                  <a16:creationId xmlns:a16="http://schemas.microsoft.com/office/drawing/2014/main" id="{A95150AD-4534-2E8F-56F7-1CBF952A02CB}"/>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1119" name="TextBox 1118">
              <a:extLst>
                <a:ext uri="{FF2B5EF4-FFF2-40B4-BE49-F238E27FC236}">
                  <a16:creationId xmlns:a16="http://schemas.microsoft.com/office/drawing/2014/main" id="{8A074214-3CF0-51DD-E910-4084A4F4B1FF}"/>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1120" name="TextBox 1119">
              <a:extLst>
                <a:ext uri="{FF2B5EF4-FFF2-40B4-BE49-F238E27FC236}">
                  <a16:creationId xmlns:a16="http://schemas.microsoft.com/office/drawing/2014/main" id="{7D8B2656-38D4-FD1E-3BF8-7186F513C3F4}"/>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1121" name="TextBox 1120">
              <a:extLst>
                <a:ext uri="{FF2B5EF4-FFF2-40B4-BE49-F238E27FC236}">
                  <a16:creationId xmlns:a16="http://schemas.microsoft.com/office/drawing/2014/main" id="{94A3CE72-666C-9464-F6CB-67A8788A7E4C}"/>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1122" name="TextBox 1121">
              <a:extLst>
                <a:ext uri="{FF2B5EF4-FFF2-40B4-BE49-F238E27FC236}">
                  <a16:creationId xmlns:a16="http://schemas.microsoft.com/office/drawing/2014/main" id="{975D09E6-ADD7-E19C-6972-35B5C8574E3D}"/>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1123" name="TextBox 1122">
              <a:extLst>
                <a:ext uri="{FF2B5EF4-FFF2-40B4-BE49-F238E27FC236}">
                  <a16:creationId xmlns:a16="http://schemas.microsoft.com/office/drawing/2014/main" id="{93CAD37F-38FB-1E55-3CCC-101B219DCFF9}"/>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124" name="TextBox 1123">
              <a:extLst>
                <a:ext uri="{FF2B5EF4-FFF2-40B4-BE49-F238E27FC236}">
                  <a16:creationId xmlns:a16="http://schemas.microsoft.com/office/drawing/2014/main" id="{D62D40FE-CAC3-AB8F-5201-B79FE97FE830}"/>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125" name="TextBox 1124">
              <a:extLst>
                <a:ext uri="{FF2B5EF4-FFF2-40B4-BE49-F238E27FC236}">
                  <a16:creationId xmlns:a16="http://schemas.microsoft.com/office/drawing/2014/main" id="{FAF106F1-4B62-DACA-7286-3E9AB27F700C}"/>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126" name="TextBox 1125">
              <a:extLst>
                <a:ext uri="{FF2B5EF4-FFF2-40B4-BE49-F238E27FC236}">
                  <a16:creationId xmlns:a16="http://schemas.microsoft.com/office/drawing/2014/main" id="{9C8F736E-8154-7D95-F5AE-F05885B93347}"/>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127" name="TextBox 1126">
              <a:extLst>
                <a:ext uri="{FF2B5EF4-FFF2-40B4-BE49-F238E27FC236}">
                  <a16:creationId xmlns:a16="http://schemas.microsoft.com/office/drawing/2014/main" id="{72548AC6-83C3-DEAB-C29B-497FAEAAE458}"/>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128" name="TextBox 1127">
              <a:extLst>
                <a:ext uri="{FF2B5EF4-FFF2-40B4-BE49-F238E27FC236}">
                  <a16:creationId xmlns:a16="http://schemas.microsoft.com/office/drawing/2014/main" id="{1933354A-33D5-5B5B-29EA-43FB4B59BEAF}"/>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129" name="TextBox 1128">
              <a:extLst>
                <a:ext uri="{FF2B5EF4-FFF2-40B4-BE49-F238E27FC236}">
                  <a16:creationId xmlns:a16="http://schemas.microsoft.com/office/drawing/2014/main" id="{CB387575-9FD2-582A-DCA0-39CF86A7B52F}"/>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130" name="TextBox 1129">
              <a:extLst>
                <a:ext uri="{FF2B5EF4-FFF2-40B4-BE49-F238E27FC236}">
                  <a16:creationId xmlns:a16="http://schemas.microsoft.com/office/drawing/2014/main" id="{833FA54C-ADBE-39A1-7F8F-0E53B45B4F57}"/>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131" name="TextBox 1130">
              <a:extLst>
                <a:ext uri="{FF2B5EF4-FFF2-40B4-BE49-F238E27FC236}">
                  <a16:creationId xmlns:a16="http://schemas.microsoft.com/office/drawing/2014/main" id="{B482A69B-0462-15F9-92E3-DE92478D29EA}"/>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132" name="TextBox 1131">
              <a:extLst>
                <a:ext uri="{FF2B5EF4-FFF2-40B4-BE49-F238E27FC236}">
                  <a16:creationId xmlns:a16="http://schemas.microsoft.com/office/drawing/2014/main" id="{41F5CDF7-C89A-171A-AA8C-9A4D4CE9133C}"/>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133" name="TextBox 1132">
              <a:extLst>
                <a:ext uri="{FF2B5EF4-FFF2-40B4-BE49-F238E27FC236}">
                  <a16:creationId xmlns:a16="http://schemas.microsoft.com/office/drawing/2014/main" id="{E8D00044-1A7A-BBC2-2FA5-0D9177D7AAA2}"/>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134" name="TextBox 1133">
              <a:extLst>
                <a:ext uri="{FF2B5EF4-FFF2-40B4-BE49-F238E27FC236}">
                  <a16:creationId xmlns:a16="http://schemas.microsoft.com/office/drawing/2014/main" id="{F9E0736E-7767-F64F-D5F5-667A2CA841F8}"/>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135" name="TextBox 1134">
              <a:extLst>
                <a:ext uri="{FF2B5EF4-FFF2-40B4-BE49-F238E27FC236}">
                  <a16:creationId xmlns:a16="http://schemas.microsoft.com/office/drawing/2014/main" id="{2321386A-98C6-2A5D-0377-EC30AF7F732A}"/>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144" name="Picture 1143" descr="Logo, circle&#10;&#10;Description automatically generated">
            <a:extLst>
              <a:ext uri="{FF2B5EF4-FFF2-40B4-BE49-F238E27FC236}">
                <a16:creationId xmlns:a16="http://schemas.microsoft.com/office/drawing/2014/main" id="{2B9DC61D-8A52-7AEB-79E7-14F60D87437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072697" y="3632985"/>
            <a:ext cx="913794" cy="913794"/>
          </a:xfrm>
          <a:prstGeom prst="rect">
            <a:avLst/>
          </a:prstGeom>
        </p:spPr>
      </p:pic>
      <p:pic>
        <p:nvPicPr>
          <p:cNvPr id="1145" name="Picture 1144" descr="Logo&#10;&#10;Description automatically generated with low confidence">
            <a:extLst>
              <a:ext uri="{FF2B5EF4-FFF2-40B4-BE49-F238E27FC236}">
                <a16:creationId xmlns:a16="http://schemas.microsoft.com/office/drawing/2014/main" id="{7DD4CF71-9515-4967-D906-38A19FDDC52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1821" y="5285110"/>
            <a:ext cx="976396" cy="246794"/>
          </a:xfrm>
          <a:prstGeom prst="rect">
            <a:avLst/>
          </a:prstGeom>
        </p:spPr>
      </p:pic>
      <p:pic>
        <p:nvPicPr>
          <p:cNvPr id="1146" name="Picture 1145">
            <a:extLst>
              <a:ext uri="{FF2B5EF4-FFF2-40B4-BE49-F238E27FC236}">
                <a16:creationId xmlns:a16="http://schemas.microsoft.com/office/drawing/2014/main" id="{29D2C426-DD72-1760-1386-5BB761B2ADC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01514" y="2494300"/>
            <a:ext cx="1068051" cy="578171"/>
          </a:xfrm>
          <a:prstGeom prst="rect">
            <a:avLst/>
          </a:prstGeom>
        </p:spPr>
      </p:pic>
      <p:pic>
        <p:nvPicPr>
          <p:cNvPr id="1147" name="Picture 1146" descr="Graphical user interface, text, application&#10;&#10;Description automatically generated">
            <a:extLst>
              <a:ext uri="{FF2B5EF4-FFF2-40B4-BE49-F238E27FC236}">
                <a16:creationId xmlns:a16="http://schemas.microsoft.com/office/drawing/2014/main" id="{C9D4BFA4-DAEA-7C42-1DE5-1C3C78876E2F}"/>
              </a:ext>
            </a:extLst>
          </p:cNvPr>
          <p:cNvPicPr>
            <a:picLocks noChangeAspect="1"/>
          </p:cNvPicPr>
          <p:nvPr userDrawn="1"/>
        </p:nvPicPr>
        <p:blipFill rotWithShape="1">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882006" y="4988980"/>
            <a:ext cx="649139" cy="663110"/>
          </a:xfrm>
          <a:prstGeom prst="rect">
            <a:avLst/>
          </a:prstGeom>
        </p:spPr>
      </p:pic>
      <p:pic>
        <p:nvPicPr>
          <p:cNvPr id="1148" name="Picture 1147" descr="Graphical user interface, text, application&#10;&#10;Description automatically generated">
            <a:extLst>
              <a:ext uri="{FF2B5EF4-FFF2-40B4-BE49-F238E27FC236}">
                <a16:creationId xmlns:a16="http://schemas.microsoft.com/office/drawing/2014/main" id="{46119284-EF60-F7DC-62EC-CADC9205C9C3}"/>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741604" y="5674780"/>
            <a:ext cx="945760" cy="102577"/>
          </a:xfrm>
          <a:prstGeom prst="rect">
            <a:avLst/>
          </a:prstGeom>
        </p:spPr>
      </p:pic>
      <p:pic>
        <p:nvPicPr>
          <p:cNvPr id="1149" name="Picture 1148" descr="Text&#10;&#10;Description automatically generated with low confidence">
            <a:extLst>
              <a:ext uri="{FF2B5EF4-FFF2-40B4-BE49-F238E27FC236}">
                <a16:creationId xmlns:a16="http://schemas.microsoft.com/office/drawing/2014/main" id="{4433223D-7024-E597-2E23-9973319A7AC8}"/>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64079" y="5001420"/>
            <a:ext cx="746785" cy="746785"/>
          </a:xfrm>
          <a:prstGeom prst="rect">
            <a:avLst/>
          </a:prstGeom>
        </p:spPr>
      </p:pic>
      <p:pic>
        <p:nvPicPr>
          <p:cNvPr id="1150" name="Picture 1149" descr="Logo, icon&#10;&#10;Description automatically generated">
            <a:extLst>
              <a:ext uri="{FF2B5EF4-FFF2-40B4-BE49-F238E27FC236}">
                <a16:creationId xmlns:a16="http://schemas.microsoft.com/office/drawing/2014/main" id="{A6BB5F71-2257-44A8-FA08-3C4AD3F33DF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66440" y="5107031"/>
            <a:ext cx="567796" cy="620726"/>
          </a:xfrm>
          <a:prstGeom prst="rect">
            <a:avLst/>
          </a:prstGeom>
        </p:spPr>
      </p:pic>
      <p:pic>
        <p:nvPicPr>
          <p:cNvPr id="1151" name="Picture 1150" descr="Diagram, logo&#10;&#10;Description automatically generated">
            <a:extLst>
              <a:ext uri="{FF2B5EF4-FFF2-40B4-BE49-F238E27FC236}">
                <a16:creationId xmlns:a16="http://schemas.microsoft.com/office/drawing/2014/main" id="{7DFDA90C-ECCC-8BE6-BA06-0B6B04606976}"/>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955742" y="1164702"/>
            <a:ext cx="690897" cy="690897"/>
          </a:xfrm>
          <a:prstGeom prst="rect">
            <a:avLst/>
          </a:prstGeom>
        </p:spPr>
      </p:pic>
      <p:pic>
        <p:nvPicPr>
          <p:cNvPr id="1152" name="Picture 1151" descr="A picture containing icon&#10;&#10;Description automatically generated">
            <a:extLst>
              <a:ext uri="{FF2B5EF4-FFF2-40B4-BE49-F238E27FC236}">
                <a16:creationId xmlns:a16="http://schemas.microsoft.com/office/drawing/2014/main" id="{F5B731E6-BB7C-1CC2-8FBD-2F6FAD1222E0}"/>
              </a:ext>
            </a:extLst>
          </p:cNvPr>
          <p:cNvPicPr>
            <a:picLocks noChangeAspect="1"/>
          </p:cNvPicPr>
          <p:nvPr userDrawn="1"/>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933" y="1085995"/>
            <a:ext cx="555286" cy="785333"/>
          </a:xfrm>
          <a:prstGeom prst="rect">
            <a:avLst/>
          </a:prstGeom>
        </p:spPr>
      </p:pic>
      <p:pic>
        <p:nvPicPr>
          <p:cNvPr id="1153" name="Picture 1152" descr="Logo&#10;&#10;Description automatically generated">
            <a:extLst>
              <a:ext uri="{FF2B5EF4-FFF2-40B4-BE49-F238E27FC236}">
                <a16:creationId xmlns:a16="http://schemas.microsoft.com/office/drawing/2014/main" id="{FACB5A6D-B455-C70A-8AD1-86DC8F22F50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7621" y="1095983"/>
            <a:ext cx="748635" cy="752929"/>
          </a:xfrm>
          <a:prstGeom prst="rect">
            <a:avLst/>
          </a:prstGeom>
        </p:spPr>
      </p:pic>
      <p:pic>
        <p:nvPicPr>
          <p:cNvPr id="1154" name="Picture 1153" descr="Text&#10;&#10;Description automatically generated">
            <a:extLst>
              <a:ext uri="{FF2B5EF4-FFF2-40B4-BE49-F238E27FC236}">
                <a16:creationId xmlns:a16="http://schemas.microsoft.com/office/drawing/2014/main" id="{65E425EE-D819-74E4-22C2-1EDAC3269A69}"/>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8399866" y="2334384"/>
            <a:ext cx="903561" cy="865664"/>
          </a:xfrm>
          <a:prstGeom prst="rect">
            <a:avLst/>
          </a:prstGeom>
        </p:spPr>
      </p:pic>
      <p:pic>
        <p:nvPicPr>
          <p:cNvPr id="1155" name="Picture 1154" descr="Text&#10;&#10;Description automatically generated">
            <a:extLst>
              <a:ext uri="{FF2B5EF4-FFF2-40B4-BE49-F238E27FC236}">
                <a16:creationId xmlns:a16="http://schemas.microsoft.com/office/drawing/2014/main" id="{F3DAE050-A027-10AE-92D5-5D22C0A49964}"/>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1922816" y="3655101"/>
            <a:ext cx="615277" cy="608950"/>
          </a:xfrm>
          <a:prstGeom prst="rect">
            <a:avLst/>
          </a:prstGeom>
        </p:spPr>
      </p:pic>
      <p:pic>
        <p:nvPicPr>
          <p:cNvPr id="1156" name="Picture 1155" descr="Icon&#10;&#10;Description automatically generated with medium confidence">
            <a:extLst>
              <a:ext uri="{FF2B5EF4-FFF2-40B4-BE49-F238E27FC236}">
                <a16:creationId xmlns:a16="http://schemas.microsoft.com/office/drawing/2014/main" id="{24BB37C0-3375-FD2D-60F0-68EE0576FBC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84708" y="3659670"/>
            <a:ext cx="470384" cy="811163"/>
          </a:xfrm>
          <a:prstGeom prst="rect">
            <a:avLst/>
          </a:prstGeom>
        </p:spPr>
      </p:pic>
      <p:pic>
        <p:nvPicPr>
          <p:cNvPr id="1157" name="Picture 1156" descr="Logo, company name&#10;&#10;Description automatically generated">
            <a:extLst>
              <a:ext uri="{FF2B5EF4-FFF2-40B4-BE49-F238E27FC236}">
                <a16:creationId xmlns:a16="http://schemas.microsoft.com/office/drawing/2014/main" id="{692ABABA-CF07-DFC9-0452-989178950F92}"/>
              </a:ext>
            </a:extLst>
          </p:cNvPr>
          <p:cNvPicPr>
            <a:picLocks noChangeAspect="1"/>
          </p:cNvPicPr>
          <p:nvPr userDrawn="1"/>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17008" y="4001369"/>
            <a:ext cx="1017570" cy="340223"/>
          </a:xfrm>
          <a:prstGeom prst="rect">
            <a:avLst/>
          </a:prstGeom>
        </p:spPr>
      </p:pic>
      <p:pic>
        <p:nvPicPr>
          <p:cNvPr id="1158" name="Picture 1157" descr="A picture containing logo&#10;&#10;Description automatically generated">
            <a:extLst>
              <a:ext uri="{FF2B5EF4-FFF2-40B4-BE49-F238E27FC236}">
                <a16:creationId xmlns:a16="http://schemas.microsoft.com/office/drawing/2014/main" id="{D772F26C-99FE-3142-3F72-D577EBAC4E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32848" y="5002776"/>
            <a:ext cx="807124" cy="748204"/>
          </a:xfrm>
          <a:prstGeom prst="rect">
            <a:avLst/>
          </a:prstGeom>
        </p:spPr>
      </p:pic>
      <p:pic>
        <p:nvPicPr>
          <p:cNvPr id="1159" name="Picture 1158" descr="Logo&#10;&#10;Description automatically generated">
            <a:extLst>
              <a:ext uri="{FF2B5EF4-FFF2-40B4-BE49-F238E27FC236}">
                <a16:creationId xmlns:a16="http://schemas.microsoft.com/office/drawing/2014/main" id="{9A01E653-6721-DF16-3979-8A587FEAAC12}"/>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083900" y="5279485"/>
            <a:ext cx="905507" cy="263163"/>
          </a:xfrm>
          <a:prstGeom prst="rect">
            <a:avLst/>
          </a:prstGeom>
        </p:spPr>
      </p:pic>
      <p:pic>
        <p:nvPicPr>
          <p:cNvPr id="1160" name="Picture 1159" descr="Shape&#10;&#10;Description automatically generated with medium confidence">
            <a:extLst>
              <a:ext uri="{FF2B5EF4-FFF2-40B4-BE49-F238E27FC236}">
                <a16:creationId xmlns:a16="http://schemas.microsoft.com/office/drawing/2014/main" id="{6743F919-9D03-E14D-2C4C-8D03E2917305}"/>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25764" t="24182" r="27526" b="17142"/>
          <a:stretch/>
        </p:blipFill>
        <p:spPr>
          <a:xfrm>
            <a:off x="9619342" y="3583411"/>
            <a:ext cx="621855" cy="939417"/>
          </a:xfrm>
          <a:prstGeom prst="rect">
            <a:avLst/>
          </a:prstGeom>
        </p:spPr>
      </p:pic>
      <p:pic>
        <p:nvPicPr>
          <p:cNvPr id="1161" name="Picture 1160" descr="Icon&#10;&#10;Description automatically generated with medium confidence">
            <a:extLst>
              <a:ext uri="{FF2B5EF4-FFF2-40B4-BE49-F238E27FC236}">
                <a16:creationId xmlns:a16="http://schemas.microsoft.com/office/drawing/2014/main" id="{D0988B91-741E-DA35-2D56-C155D6FE7D9A}"/>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860424" y="2414750"/>
            <a:ext cx="717109" cy="714421"/>
          </a:xfrm>
          <a:prstGeom prst="rect">
            <a:avLst/>
          </a:prstGeom>
        </p:spPr>
      </p:pic>
      <p:pic>
        <p:nvPicPr>
          <p:cNvPr id="1162" name="Picture 1161" descr="A blue sign with white letters&#10;&#10;Description automatically generated with low confidence">
            <a:extLst>
              <a:ext uri="{FF2B5EF4-FFF2-40B4-BE49-F238E27FC236}">
                <a16:creationId xmlns:a16="http://schemas.microsoft.com/office/drawing/2014/main" id="{D151501B-5A1E-68DA-8B55-21368D45C3C6}"/>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38917" y="3724542"/>
            <a:ext cx="603837" cy="731038"/>
          </a:xfrm>
          <a:prstGeom prst="rect">
            <a:avLst/>
          </a:prstGeom>
        </p:spPr>
      </p:pic>
      <p:pic>
        <p:nvPicPr>
          <p:cNvPr id="1163" name="Picture 1162" descr="Text&#10;&#10;Description automatically generated">
            <a:extLst>
              <a:ext uri="{FF2B5EF4-FFF2-40B4-BE49-F238E27FC236}">
                <a16:creationId xmlns:a16="http://schemas.microsoft.com/office/drawing/2014/main" id="{9B53A880-C127-AB9E-38BE-8FC6674673CE}"/>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716765" y="4271188"/>
            <a:ext cx="979619" cy="214076"/>
          </a:xfrm>
          <a:prstGeom prst="rect">
            <a:avLst/>
          </a:prstGeom>
        </p:spPr>
      </p:pic>
      <p:pic>
        <p:nvPicPr>
          <p:cNvPr id="1164" name="Picture 1163" descr="A picture containing shape&#10;&#10;Description automatically generated">
            <a:extLst>
              <a:ext uri="{FF2B5EF4-FFF2-40B4-BE49-F238E27FC236}">
                <a16:creationId xmlns:a16="http://schemas.microsoft.com/office/drawing/2014/main" id="{D605EAF2-2FF1-21EE-E2BF-1F3B7A41D994}"/>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204591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7" r:id="rId7"/>
    <p:sldLayoutId id="2147483668" r:id="rId8"/>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emf"/></Relationships>
</file>

<file path=ppt/slides/_rels/slide14.xml.rels><?xml version="1.0" encoding="UTF-8" standalone="yes"?>
<Relationships xmlns="http://schemas.openxmlformats.org/package/2006/relationships"><Relationship Id="rId8" Type="http://schemas.openxmlformats.org/officeDocument/2006/relationships/image" Target="../media/image95.emf"/><Relationship Id="rId3" Type="http://schemas.microsoft.com/office/2007/relationships/hdphoto" Target="../media/hdphoto4.wdp"/><Relationship Id="rId7" Type="http://schemas.openxmlformats.org/officeDocument/2006/relationships/image" Target="../media/image94.emf"/><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hyperlink" Target="https://www.wieland-thermalsolutions.com/en/products/finned-tubes/safety-tubes" TargetMode="External"/><Relationship Id="rId4" Type="http://schemas.openxmlformats.org/officeDocument/2006/relationships/image" Target="../media/image92.jpeg"/></Relationships>
</file>

<file path=ppt/slides/_rels/slide15.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hdphoto" Target="../media/hdphoto5.wdp"/><Relationship Id="rId7" Type="http://schemas.openxmlformats.org/officeDocument/2006/relationships/image" Target="../media/image100.emf"/><Relationship Id="rId12" Type="http://schemas.openxmlformats.org/officeDocument/2006/relationships/image" Target="../media/image105.emf"/><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7.jpeg"/><Relationship Id="rId7" Type="http://schemas.openxmlformats.org/officeDocument/2006/relationships/diagramColors" Target="../diagrams/colors1.xml"/><Relationship Id="rId2" Type="http://schemas.openxmlformats.org/officeDocument/2006/relationships/image" Target="../media/image106.em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3.png"/><Relationship Id="rId12" Type="http://schemas.openxmlformats.org/officeDocument/2006/relationships/image" Target="../media/image117.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6.png"/><Relationship Id="rId5" Type="http://schemas.openxmlformats.org/officeDocument/2006/relationships/image" Target="../media/image111.png"/><Relationship Id="rId10" Type="http://schemas.microsoft.com/office/2007/relationships/hdphoto" Target="../media/hdphoto6.wdp"/><Relationship Id="rId4" Type="http://schemas.openxmlformats.org/officeDocument/2006/relationships/image" Target="../media/image110.jpeg"/><Relationship Id="rId9"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wmf"/><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48.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47.png"/><Relationship Id="rId5" Type="http://schemas.openxmlformats.org/officeDocument/2006/relationships/image" Target="../media/image144.png"/><Relationship Id="rId10" Type="http://schemas.openxmlformats.org/officeDocument/2006/relationships/image" Target="../media/image87.png"/><Relationship Id="rId4" Type="http://schemas.openxmlformats.org/officeDocument/2006/relationships/image" Target="../media/image143.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emf"/></Relationships>
</file>

<file path=ppt/slides/_rels/slide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6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368" y="2074188"/>
            <a:ext cx="6563955" cy="620251"/>
          </a:xfrm>
        </p:spPr>
        <p:txBody>
          <a:bodyPr>
            <a:normAutofit fontScale="90000"/>
          </a:bodyPr>
          <a:lstStyle/>
          <a:p>
            <a:r>
              <a:rPr lang="de-DE" dirty="0"/>
              <a:t>European </a:t>
            </a:r>
            <a:r>
              <a:rPr lang="de-DE" dirty="0" err="1"/>
              <a:t>Breeding</a:t>
            </a:r>
            <a:r>
              <a:rPr lang="de-DE" dirty="0"/>
              <a:t> </a:t>
            </a:r>
            <a:r>
              <a:rPr lang="de-DE" dirty="0" err="1"/>
              <a:t>Blanket</a:t>
            </a:r>
            <a:r>
              <a:rPr lang="de-DE" dirty="0"/>
              <a:t> </a:t>
            </a:r>
            <a:r>
              <a:rPr lang="de-DE" dirty="0" err="1"/>
              <a:t>Concepts</a:t>
            </a:r>
            <a:endParaRPr lang="de-DE" dirty="0"/>
          </a:p>
        </p:txBody>
      </p:sp>
      <p:sp>
        <p:nvSpPr>
          <p:cNvPr id="3" name="Textplatzhalter 2"/>
          <p:cNvSpPr>
            <a:spLocks noGrp="1"/>
          </p:cNvSpPr>
          <p:nvPr>
            <p:ph type="body" sz="quarter" idx="10"/>
          </p:nvPr>
        </p:nvSpPr>
        <p:spPr>
          <a:xfrm>
            <a:off x="407367" y="2893992"/>
            <a:ext cx="11448571" cy="906480"/>
          </a:xfrm>
        </p:spPr>
        <p:txBody>
          <a:bodyPr>
            <a:normAutofit/>
          </a:bodyPr>
          <a:lstStyle/>
          <a:p>
            <a:r>
              <a:rPr lang="de-DE" dirty="0"/>
              <a:t>Francisco A. Hernández</a:t>
            </a:r>
            <a:r>
              <a:rPr lang="es-ES" baseline="30000" dirty="0"/>
              <a:t>1</a:t>
            </a:r>
            <a:r>
              <a:rPr lang="es-ES" dirty="0"/>
              <a:t>, P. Arena</a:t>
            </a:r>
            <a:r>
              <a:rPr lang="es-ES" baseline="30000" dirty="0"/>
              <a:t>2</a:t>
            </a:r>
            <a:r>
              <a:rPr lang="es-ES" dirty="0"/>
              <a:t>, I. Cristescu</a:t>
            </a:r>
            <a:r>
              <a:rPr lang="es-ES" baseline="30000" dirty="0"/>
              <a:t>1</a:t>
            </a:r>
            <a:r>
              <a:rPr lang="es-ES" dirty="0"/>
              <a:t>, S. D’Amico</a:t>
            </a:r>
            <a:r>
              <a:rPr lang="es-ES" baseline="30000" dirty="0"/>
              <a:t>1,3</a:t>
            </a:r>
            <a:r>
              <a:rPr lang="es-ES" dirty="0"/>
              <a:t>, A. Venturini</a:t>
            </a:r>
            <a:r>
              <a:rPr lang="es-ES" baseline="30000" dirty="0"/>
              <a:t>3</a:t>
            </a:r>
            <a:r>
              <a:rPr lang="es-ES" dirty="0"/>
              <a:t>, G. Zhou</a:t>
            </a:r>
            <a:r>
              <a:rPr lang="es-ES" baseline="30000" dirty="0"/>
              <a:t>1</a:t>
            </a:r>
            <a:endParaRPr lang="de-DE" dirty="0"/>
          </a:p>
          <a:p>
            <a:r>
              <a:rPr lang="de-DE" dirty="0" err="1"/>
              <a:t>and</a:t>
            </a:r>
            <a:r>
              <a:rPr lang="de-DE" dirty="0"/>
              <a:t> </a:t>
            </a:r>
            <a:r>
              <a:rPr lang="de-DE" dirty="0" err="1"/>
              <a:t>the</a:t>
            </a:r>
            <a:r>
              <a:rPr lang="de-DE" dirty="0"/>
              <a:t> WPBB Team</a:t>
            </a:r>
          </a:p>
        </p:txBody>
      </p:sp>
      <p:sp>
        <p:nvSpPr>
          <p:cNvPr id="5" name="Textplatzhalter 4"/>
          <p:cNvSpPr>
            <a:spLocks noGrp="1"/>
          </p:cNvSpPr>
          <p:nvPr>
            <p:ph type="body" sz="quarter" idx="12"/>
          </p:nvPr>
        </p:nvSpPr>
        <p:spPr>
          <a:xfrm>
            <a:off x="407367" y="1650286"/>
            <a:ext cx="6845309" cy="338554"/>
          </a:xfrm>
        </p:spPr>
        <p:txBody>
          <a:bodyPr>
            <a:normAutofit fontScale="85000" lnSpcReduction="10000"/>
          </a:bodyPr>
          <a:lstStyle/>
          <a:p>
            <a:r>
              <a:rPr lang="de-DE" dirty="0"/>
              <a:t>4th Technical Exchange on </a:t>
            </a:r>
            <a:r>
              <a:rPr lang="de-DE" dirty="0" err="1"/>
              <a:t>the</a:t>
            </a:r>
            <a:r>
              <a:rPr lang="de-DE" dirty="0"/>
              <a:t> CH-EU </a:t>
            </a:r>
            <a:r>
              <a:rPr lang="de-DE" dirty="0" err="1"/>
              <a:t>Collaboration</a:t>
            </a:r>
            <a:r>
              <a:rPr lang="de-DE" dirty="0"/>
              <a:t> on CFETR </a:t>
            </a:r>
            <a:r>
              <a:rPr lang="de-DE" dirty="0" err="1"/>
              <a:t>and</a:t>
            </a:r>
            <a:r>
              <a:rPr lang="de-DE" dirty="0"/>
              <a:t> EU-DEMO </a:t>
            </a:r>
            <a:r>
              <a:rPr lang="de-DE" dirty="0" err="1"/>
              <a:t>Reactor</a:t>
            </a:r>
            <a:r>
              <a:rPr lang="de-DE" dirty="0"/>
              <a:t> Design</a:t>
            </a:r>
          </a:p>
        </p:txBody>
      </p:sp>
      <p:sp>
        <p:nvSpPr>
          <p:cNvPr id="8" name="Textplatzhalter 2"/>
          <p:cNvSpPr txBox="1">
            <a:spLocks/>
          </p:cNvSpPr>
          <p:nvPr/>
        </p:nvSpPr>
        <p:spPr>
          <a:xfrm>
            <a:off x="407366" y="3825213"/>
            <a:ext cx="8627219" cy="879649"/>
          </a:xfrm>
          <a:prstGeom prst="rect">
            <a:avLst/>
          </a:prstGeom>
        </p:spPr>
        <p:txBody>
          <a:bodyPr vert="horz" lIns="91440" tIns="45720" rIns="91440" bIns="45720" rtlCol="0">
            <a:normAutofit fontScale="70000" lnSpcReduction="20000"/>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de-DE" b="0" baseline="30000" dirty="0"/>
              <a:t>1</a:t>
            </a:r>
            <a:r>
              <a:rPr lang="de-DE" b="0" dirty="0"/>
              <a:t>Karlsruhe Institute </a:t>
            </a:r>
            <a:r>
              <a:rPr lang="de-DE" b="0" dirty="0" err="1"/>
              <a:t>of</a:t>
            </a:r>
            <a:r>
              <a:rPr lang="de-DE" b="0" dirty="0"/>
              <a:t> Technology</a:t>
            </a:r>
          </a:p>
          <a:p>
            <a:r>
              <a:rPr lang="de-DE" b="0" baseline="30000" dirty="0"/>
              <a:t>2</a:t>
            </a:r>
            <a:r>
              <a:rPr lang="de-DE" b="0" dirty="0"/>
              <a:t>ENEA </a:t>
            </a:r>
            <a:r>
              <a:rPr lang="de-DE" b="0" dirty="0" err="1"/>
              <a:t>Brasimone</a:t>
            </a:r>
            <a:endParaRPr lang="de-DE" b="0" dirty="0"/>
          </a:p>
          <a:p>
            <a:r>
              <a:rPr lang="de-DE" b="0" baseline="30000" dirty="0"/>
              <a:t>3</a:t>
            </a:r>
            <a:r>
              <a:rPr lang="de-DE" b="0" dirty="0"/>
              <a:t>EUROfusion </a:t>
            </a:r>
            <a:endParaRPr lang="de-DE" b="0" baseline="30000" dirty="0"/>
          </a:p>
          <a:p>
            <a:endParaRPr lang="de-DE" b="0" baseline="30000" dirty="0"/>
          </a:p>
        </p:txBody>
      </p:sp>
      <p:pic>
        <p:nvPicPr>
          <p:cNvPr id="10" name="Grafik 35">
            <a:extLst>
              <a:ext uri="{FF2B5EF4-FFF2-40B4-BE49-F238E27FC236}">
                <a16:creationId xmlns:a16="http://schemas.microsoft.com/office/drawing/2014/main" id="{5754B805-D9E2-42A5-8948-244EB934E5CF}"/>
              </a:ext>
            </a:extLst>
          </p:cNvPr>
          <p:cNvPicPr>
            <a:picLocks noChangeAspect="1"/>
          </p:cNvPicPr>
          <p:nvPr/>
        </p:nvPicPr>
        <p:blipFill>
          <a:blip r:embed="rId2"/>
          <a:stretch>
            <a:fillRect/>
          </a:stretch>
        </p:blipFill>
        <p:spPr>
          <a:xfrm>
            <a:off x="407366" y="4843702"/>
            <a:ext cx="6151089" cy="991934"/>
          </a:xfrm>
          <a:prstGeom prst="rect">
            <a:avLst/>
          </a:prstGeom>
        </p:spPr>
      </p:pic>
    </p:spTree>
    <p:extLst>
      <p:ext uri="{BB962C8B-B14F-4D97-AF65-F5344CB8AC3E}">
        <p14:creationId xmlns:p14="http://schemas.microsoft.com/office/powerpoint/2010/main" val="225876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HCPB BB: </a:t>
            </a:r>
            <a:r>
              <a:rPr lang="de-DE" dirty="0" err="1"/>
              <a:t>Architecture</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69" name="Inhaltsplatzhalter 2"/>
          <p:cNvSpPr txBox="1">
            <a:spLocks/>
          </p:cNvSpPr>
          <p:nvPr/>
        </p:nvSpPr>
        <p:spPr bwMode="auto">
          <a:xfrm>
            <a:off x="250599" y="891119"/>
            <a:ext cx="6698841"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314325" indent="-314325" algn="l" rtl="0" eaLnBrk="1" fontAlgn="base" hangingPunct="1">
              <a:spcBef>
                <a:spcPct val="20000"/>
              </a:spcBef>
              <a:spcAft>
                <a:spcPct val="0"/>
              </a:spcAft>
              <a:buBlip>
                <a:blip r:embed="rId2"/>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3"/>
              </a:buBlip>
              <a:defRPr>
                <a:solidFill>
                  <a:schemeClr val="tx1"/>
                </a:solidFill>
                <a:latin typeface="+mn-lt"/>
              </a:defRPr>
            </a:lvl2pPr>
            <a:lvl3pPr marL="1209675" indent="-276225" algn="l" rtl="0" eaLnBrk="1" fontAlgn="base" hangingPunct="1">
              <a:spcBef>
                <a:spcPct val="20000"/>
              </a:spcBef>
              <a:spcAft>
                <a:spcPct val="0"/>
              </a:spcAft>
              <a:buBlip>
                <a:blip r:embed="rId4"/>
              </a:buBlip>
              <a:defRPr sz="1600">
                <a:solidFill>
                  <a:schemeClr val="tx1"/>
                </a:solidFill>
                <a:latin typeface="+mn-lt"/>
              </a:defRPr>
            </a:lvl3pPr>
            <a:lvl4pPr marL="1657350" indent="-276225" algn="l" rtl="0" eaLnBrk="1" fontAlgn="base" hangingPunct="1">
              <a:spcBef>
                <a:spcPct val="20000"/>
              </a:spcBef>
              <a:spcAft>
                <a:spcPct val="0"/>
              </a:spcAft>
              <a:buBlip>
                <a:blip r:embed="rId4"/>
              </a:buBlip>
              <a:defRPr sz="1600">
                <a:solidFill>
                  <a:schemeClr val="tx1"/>
                </a:solidFill>
                <a:latin typeface="+mn-lt"/>
              </a:defRPr>
            </a:lvl4pPr>
            <a:lvl5pPr marL="2095500" indent="-276225" algn="l" rtl="0" eaLnBrk="1" fontAlgn="base" hangingPunct="1">
              <a:spcBef>
                <a:spcPct val="20000"/>
              </a:spcBef>
              <a:spcAft>
                <a:spcPct val="0"/>
              </a:spcAft>
              <a:buBlip>
                <a:blip r:embed="rId4"/>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5"/>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5"/>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5"/>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5"/>
              </a:buBlip>
              <a:defRPr sz="1400">
                <a:solidFill>
                  <a:schemeClr val="tx1"/>
                </a:solidFill>
                <a:latin typeface="+mn-lt"/>
              </a:defRPr>
            </a:lvl9pPr>
          </a:lstStyle>
          <a:p>
            <a:pPr marL="266700" lvl="1" indent="-182563">
              <a:spcBef>
                <a:spcPts val="600"/>
              </a:spcBef>
              <a:spcAft>
                <a:spcPts val="600"/>
              </a:spcAft>
              <a:buClr>
                <a:schemeClr val="tx2"/>
              </a:buClr>
              <a:buSzPct val="140000"/>
              <a:buFont typeface="Wingdings" panose="05000000000000000000" pitchFamily="2" charset="2"/>
              <a:buChar char="§"/>
              <a:defRPr/>
            </a:pPr>
            <a:r>
              <a:rPr lang="en-US" dirty="0"/>
              <a:t>Coolant: He @80 bar, 300-520°C</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Structural steel: EUROFER97</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Fuel-pins: ACB pebble bed (</a:t>
            </a:r>
            <a:r>
              <a:rPr lang="en-US" baseline="30000" dirty="0"/>
              <a:t>6</a:t>
            </a:r>
            <a:r>
              <a:rPr lang="en-US" dirty="0"/>
              <a:t>Li 60%) + TiBe</a:t>
            </a:r>
            <a:r>
              <a:rPr lang="en-US" baseline="-25000" dirty="0"/>
              <a:t>12</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T-extraction: He + 200 Pa H</a:t>
            </a:r>
            <a:r>
              <a:rPr lang="en-US" baseline="-25000" dirty="0"/>
              <a:t>2</a:t>
            </a:r>
            <a:r>
              <a:rPr lang="en-US" dirty="0"/>
              <a:t> @80 bar</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TiBe</a:t>
            </a:r>
            <a:r>
              <a:rPr lang="en-US" baseline="-25000" dirty="0"/>
              <a:t>12</a:t>
            </a:r>
            <a:r>
              <a:rPr lang="en-US" dirty="0"/>
              <a:t> neutron multiplier triangular prismatic blocks</a:t>
            </a:r>
          </a:p>
        </p:txBody>
      </p:sp>
      <p:sp>
        <p:nvSpPr>
          <p:cNvPr id="70" name="Rectangle 14"/>
          <p:cNvSpPr/>
          <p:nvPr/>
        </p:nvSpPr>
        <p:spPr>
          <a:xfrm>
            <a:off x="8070786" y="6173484"/>
            <a:ext cx="1664238"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HCPB-BL2017-HP-v1</a:t>
            </a:r>
            <a:endParaRPr lang="de-DE" sz="1400" dirty="0"/>
          </a:p>
        </p:txBody>
      </p:sp>
      <p:pic>
        <p:nvPicPr>
          <p:cNvPr id="75" name="Picture 19"/>
          <p:cNvPicPr>
            <a:picLocks noChangeAspect="1"/>
          </p:cNvPicPr>
          <p:nvPr/>
        </p:nvPicPr>
        <p:blipFill>
          <a:blip r:embed="rId6"/>
          <a:stretch>
            <a:fillRect/>
          </a:stretch>
        </p:blipFill>
        <p:spPr>
          <a:xfrm>
            <a:off x="8368933" y="205876"/>
            <a:ext cx="3197661" cy="3137943"/>
          </a:xfrm>
          <a:prstGeom prst="rect">
            <a:avLst/>
          </a:prstGeom>
        </p:spPr>
      </p:pic>
      <p:grpSp>
        <p:nvGrpSpPr>
          <p:cNvPr id="3" name="Gruppieren 2"/>
          <p:cNvGrpSpPr>
            <a:grpSpLocks noChangeAspect="1"/>
          </p:cNvGrpSpPr>
          <p:nvPr/>
        </p:nvGrpSpPr>
        <p:grpSpPr>
          <a:xfrm>
            <a:off x="221860" y="2981260"/>
            <a:ext cx="5966402" cy="3450651"/>
            <a:chOff x="867247" y="3442547"/>
            <a:chExt cx="5105400" cy="2952693"/>
          </a:xfrm>
        </p:grpSpPr>
        <p:pic>
          <p:nvPicPr>
            <p:cNvPr id="72" name="Picture 8"/>
            <p:cNvPicPr/>
            <p:nvPr/>
          </p:nvPicPr>
          <p:blipFill>
            <a:blip r:embed="rId7"/>
            <a:stretch>
              <a:fillRect/>
            </a:stretch>
          </p:blipFill>
          <p:spPr>
            <a:xfrm>
              <a:off x="867247" y="3499640"/>
              <a:ext cx="5105400" cy="2895600"/>
            </a:xfrm>
            <a:prstGeom prst="rect">
              <a:avLst/>
            </a:prstGeom>
          </p:spPr>
        </p:pic>
        <p:sp>
          <p:nvSpPr>
            <p:cNvPr id="73" name="TextBox 15"/>
            <p:cNvSpPr txBox="1"/>
            <p:nvPr/>
          </p:nvSpPr>
          <p:spPr>
            <a:xfrm>
              <a:off x="2813910" y="3442547"/>
              <a:ext cx="519394" cy="268556"/>
            </a:xfrm>
            <a:prstGeom prst="rect">
              <a:avLst/>
            </a:prstGeom>
            <a:noFill/>
          </p:spPr>
          <p:txBody>
            <a:bodyPr wrap="none" rtlCol="0">
              <a:spAutoFit/>
            </a:bodyPr>
            <a:lstStyle/>
            <a:p>
              <a:r>
                <a:rPr lang="de-DE" sz="1400" dirty="0">
                  <a:latin typeface="Arial Narrow" panose="020B0606020202030204" pitchFamily="34" charset="0"/>
                </a:rPr>
                <a:t>Shield</a:t>
              </a:r>
              <a:endParaRPr lang="de-DE" sz="2400" dirty="0">
                <a:latin typeface="Arial Narrow" panose="020B0606020202030204" pitchFamily="34" charset="0"/>
              </a:endParaRPr>
            </a:p>
          </p:txBody>
        </p:sp>
        <p:cxnSp>
          <p:nvCxnSpPr>
            <p:cNvPr id="74" name="Straight Arrow Connector 17"/>
            <p:cNvCxnSpPr/>
            <p:nvPr/>
          </p:nvCxnSpPr>
          <p:spPr>
            <a:xfrm flipV="1">
              <a:off x="2989392" y="3674890"/>
              <a:ext cx="100977" cy="231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53">
              <a:extLst>
                <a:ext uri="{FF2B5EF4-FFF2-40B4-BE49-F238E27FC236}">
                  <a16:creationId xmlns:a16="http://schemas.microsoft.com/office/drawing/2014/main" id="{71E26576-FC57-4D9D-955D-A3B66F2BF6AB}"/>
                </a:ext>
              </a:extLst>
            </p:cNvPr>
            <p:cNvSpPr txBox="1"/>
            <p:nvPr/>
          </p:nvSpPr>
          <p:spPr>
            <a:xfrm>
              <a:off x="2002648" y="5469970"/>
              <a:ext cx="527165" cy="268556"/>
            </a:xfrm>
            <a:prstGeom prst="rect">
              <a:avLst/>
            </a:prstGeom>
            <a:noFill/>
          </p:spPr>
          <p:txBody>
            <a:bodyPr wrap="none" rtlCol="0">
              <a:spAutoFit/>
            </a:bodyPr>
            <a:lstStyle/>
            <a:p>
              <a:r>
                <a:rPr lang="de-DE" sz="1200" dirty="0">
                  <a:latin typeface="Arial Narrow" panose="020B0606020202030204" pitchFamily="34" charset="0"/>
                </a:rPr>
                <a:t>80 bar</a:t>
              </a:r>
              <a:endParaRPr lang="de-DE" sz="2000" dirty="0">
                <a:latin typeface="Arial Narrow" panose="020B0606020202030204" pitchFamily="34" charset="0"/>
              </a:endParaRPr>
            </a:p>
          </p:txBody>
        </p:sp>
        <p:sp>
          <p:nvSpPr>
            <p:cNvPr id="103" name="Rectangle 2"/>
            <p:cNvSpPr/>
            <p:nvPr/>
          </p:nvSpPr>
          <p:spPr>
            <a:xfrm>
              <a:off x="3322788" y="4626091"/>
              <a:ext cx="459701" cy="137160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6" name="Group 51"/>
          <p:cNvGrpSpPr>
            <a:grpSpLocks noChangeAspect="1"/>
          </p:cNvGrpSpPr>
          <p:nvPr/>
        </p:nvGrpSpPr>
        <p:grpSpPr>
          <a:xfrm>
            <a:off x="5829267" y="3654229"/>
            <a:ext cx="6180484" cy="2754566"/>
            <a:chOff x="5427392" y="3774608"/>
            <a:chExt cx="10846675" cy="4834234"/>
          </a:xfrm>
        </p:grpSpPr>
        <p:pic>
          <p:nvPicPr>
            <p:cNvPr id="77" name="Picture 26"/>
            <p:cNvPicPr>
              <a:picLocks noChangeAspect="1"/>
            </p:cNvPicPr>
            <p:nvPr/>
          </p:nvPicPr>
          <p:blipFill>
            <a:blip r:embed="rId8"/>
            <a:stretch>
              <a:fillRect/>
            </a:stretch>
          </p:blipFill>
          <p:spPr>
            <a:xfrm rot="16200000" flipV="1">
              <a:off x="9437499" y="2096350"/>
              <a:ext cx="3116460" cy="8551333"/>
            </a:xfrm>
            <a:prstGeom prst="rect">
              <a:avLst/>
            </a:prstGeom>
          </p:spPr>
        </p:pic>
        <p:sp>
          <p:nvSpPr>
            <p:cNvPr id="78" name="TextBox 27"/>
            <p:cNvSpPr txBox="1"/>
            <p:nvPr/>
          </p:nvSpPr>
          <p:spPr>
            <a:xfrm>
              <a:off x="14255934" y="4010556"/>
              <a:ext cx="775041" cy="537606"/>
            </a:xfrm>
            <a:prstGeom prst="rect">
              <a:avLst/>
            </a:prstGeom>
            <a:noFill/>
          </p:spPr>
          <p:txBody>
            <a:bodyPr wrap="square" rtlCol="0">
              <a:spAutoFit/>
            </a:bodyPr>
            <a:lstStyle/>
            <a:p>
              <a:pPr algn="ctr"/>
              <a:r>
                <a:rPr lang="de-DE" sz="1250" dirty="0">
                  <a:latin typeface="Arial Narrow" panose="020B0606020202030204" pitchFamily="34" charset="0"/>
                </a:rPr>
                <a:t>FW</a:t>
              </a:r>
            </a:p>
          </p:txBody>
        </p:sp>
        <p:cxnSp>
          <p:nvCxnSpPr>
            <p:cNvPr id="79" name="Straight Arrow Connector 28"/>
            <p:cNvCxnSpPr/>
            <p:nvPr/>
          </p:nvCxnSpPr>
          <p:spPr>
            <a:xfrm flipH="1" flipV="1">
              <a:off x="14681572" y="4475921"/>
              <a:ext cx="395174" cy="780598"/>
            </a:xfrm>
            <a:prstGeom prst="straightConnector1">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80" name="TextBox 29"/>
            <p:cNvSpPr txBox="1"/>
            <p:nvPr/>
          </p:nvSpPr>
          <p:spPr>
            <a:xfrm>
              <a:off x="15065589" y="4247718"/>
              <a:ext cx="1208478" cy="537606"/>
            </a:xfrm>
            <a:prstGeom prst="rect">
              <a:avLst/>
            </a:prstGeom>
            <a:ln w="12700">
              <a:noFill/>
              <a:headEnd type="triangle" w="med" len="med"/>
              <a:tailEnd type="none" w="med" len="med"/>
            </a:ln>
          </p:spPr>
          <p:style>
            <a:lnRef idx="1">
              <a:schemeClr val="dk1"/>
            </a:lnRef>
            <a:fillRef idx="0">
              <a:schemeClr val="dk1"/>
            </a:fillRef>
            <a:effectRef idx="0">
              <a:schemeClr val="dk1"/>
            </a:effectRef>
            <a:fontRef idx="minor">
              <a:schemeClr val="tx1"/>
            </a:fontRef>
          </p:style>
          <p:txBody>
            <a:bodyPr wrap="square" rtlCol="0">
              <a:spAutoFit/>
            </a:bodyPr>
            <a:lstStyle/>
            <a:p>
              <a:pPr algn="ctr"/>
              <a:r>
                <a:rPr lang="de-DE" sz="1250" dirty="0" err="1">
                  <a:latin typeface="Arial Narrow" panose="020B0606020202030204" pitchFamily="34" charset="0"/>
                </a:rPr>
                <a:t>Armor</a:t>
              </a:r>
              <a:endParaRPr lang="de-DE" sz="1250" dirty="0">
                <a:latin typeface="Arial Narrow" panose="020B0606020202030204" pitchFamily="34" charset="0"/>
              </a:endParaRPr>
            </a:p>
          </p:txBody>
        </p:sp>
        <p:cxnSp>
          <p:nvCxnSpPr>
            <p:cNvPr id="81" name="Straight Arrow Connector 30"/>
            <p:cNvCxnSpPr/>
            <p:nvPr/>
          </p:nvCxnSpPr>
          <p:spPr>
            <a:xfrm flipV="1">
              <a:off x="15238389" y="4787579"/>
              <a:ext cx="334044" cy="462940"/>
            </a:xfrm>
            <a:prstGeom prst="straightConnector1">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82" name="Straight Arrow Connector 31"/>
            <p:cNvCxnSpPr/>
            <p:nvPr/>
          </p:nvCxnSpPr>
          <p:spPr>
            <a:xfrm flipH="1" flipV="1">
              <a:off x="13510415" y="4610662"/>
              <a:ext cx="92735" cy="639857"/>
            </a:xfrm>
            <a:prstGeom prst="straightConnector1">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83" name="TextBox 32"/>
            <p:cNvSpPr txBox="1"/>
            <p:nvPr/>
          </p:nvSpPr>
          <p:spPr>
            <a:xfrm>
              <a:off x="12520198" y="3776703"/>
              <a:ext cx="1537619" cy="837225"/>
            </a:xfrm>
            <a:prstGeom prst="rect">
              <a:avLst/>
            </a:prstGeom>
            <a:noFill/>
          </p:spPr>
          <p:txBody>
            <a:bodyPr wrap="square" rtlCol="0">
              <a:spAutoFit/>
            </a:bodyPr>
            <a:lstStyle/>
            <a:p>
              <a:pPr algn="ctr"/>
              <a:r>
                <a:rPr lang="de-DE" sz="1250" dirty="0">
                  <a:latin typeface="Arial Narrow" panose="020B0606020202030204" pitchFamily="34" charset="0"/>
                </a:rPr>
                <a:t>TiBe12 </a:t>
              </a:r>
              <a:r>
                <a:rPr lang="de-DE" sz="1250" dirty="0" err="1">
                  <a:latin typeface="Arial Narrow" panose="020B0606020202030204" pitchFamily="34" charset="0"/>
                </a:rPr>
                <a:t>outer</a:t>
              </a:r>
              <a:r>
                <a:rPr lang="de-DE" sz="1250" dirty="0">
                  <a:latin typeface="Arial Narrow" panose="020B0606020202030204" pitchFamily="34" charset="0"/>
                </a:rPr>
                <a:t> block</a:t>
              </a:r>
            </a:p>
          </p:txBody>
        </p:sp>
        <p:sp>
          <p:nvSpPr>
            <p:cNvPr id="84" name="TextBox 33"/>
            <p:cNvSpPr txBox="1"/>
            <p:nvPr/>
          </p:nvSpPr>
          <p:spPr>
            <a:xfrm>
              <a:off x="10776005" y="3774608"/>
              <a:ext cx="1476180" cy="837225"/>
            </a:xfrm>
            <a:prstGeom prst="rect">
              <a:avLst/>
            </a:prstGeom>
            <a:noFill/>
          </p:spPr>
          <p:txBody>
            <a:bodyPr wrap="square" rtlCol="0">
              <a:spAutoFit/>
            </a:bodyPr>
            <a:lstStyle/>
            <a:p>
              <a:pPr algn="ctr"/>
              <a:r>
                <a:rPr lang="de-DE" sz="1250" dirty="0">
                  <a:latin typeface="Arial Narrow" panose="020B0606020202030204" pitchFamily="34" charset="0"/>
                </a:rPr>
                <a:t>TiBe12 </a:t>
              </a:r>
              <a:r>
                <a:rPr lang="de-DE" sz="1250" dirty="0" err="1">
                  <a:latin typeface="Arial Narrow" panose="020B0606020202030204" pitchFamily="34" charset="0"/>
                </a:rPr>
                <a:t>inner</a:t>
              </a:r>
              <a:r>
                <a:rPr lang="de-DE" sz="1250" dirty="0">
                  <a:latin typeface="Arial Narrow" panose="020B0606020202030204" pitchFamily="34" charset="0"/>
                </a:rPr>
                <a:t> block</a:t>
              </a:r>
            </a:p>
          </p:txBody>
        </p:sp>
        <p:cxnSp>
          <p:nvCxnSpPr>
            <p:cNvPr id="85" name="Straight Arrow Connector 34"/>
            <p:cNvCxnSpPr/>
            <p:nvPr/>
          </p:nvCxnSpPr>
          <p:spPr>
            <a:xfrm flipH="1" flipV="1">
              <a:off x="11762914" y="4610662"/>
              <a:ext cx="445293" cy="1527058"/>
            </a:xfrm>
            <a:prstGeom prst="straightConnector1">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86" name="TextBox 35"/>
            <p:cNvSpPr txBox="1"/>
            <p:nvPr/>
          </p:nvSpPr>
          <p:spPr>
            <a:xfrm>
              <a:off x="8942780" y="3829106"/>
              <a:ext cx="1494857" cy="837225"/>
            </a:xfrm>
            <a:prstGeom prst="rect">
              <a:avLst/>
            </a:prstGeom>
            <a:noFill/>
          </p:spPr>
          <p:txBody>
            <a:bodyPr wrap="square" rtlCol="0">
              <a:spAutoFit/>
            </a:bodyPr>
            <a:lstStyle/>
            <a:p>
              <a:pPr algn="ctr"/>
              <a:r>
                <a:rPr lang="de-DE" sz="1250" dirty="0">
                  <a:latin typeface="Arial Narrow" panose="020B0606020202030204" pitchFamily="34" charset="0"/>
                </a:rPr>
                <a:t>ACB </a:t>
              </a:r>
              <a:r>
                <a:rPr lang="de-DE" sz="1250" dirty="0" err="1">
                  <a:latin typeface="Arial Narrow" panose="020B0606020202030204" pitchFamily="34" charset="0"/>
                </a:rPr>
                <a:t>pebble</a:t>
              </a:r>
              <a:r>
                <a:rPr lang="de-DE" sz="1250" dirty="0">
                  <a:latin typeface="Arial Narrow" panose="020B0606020202030204" pitchFamily="34" charset="0"/>
                </a:rPr>
                <a:t> </a:t>
              </a:r>
              <a:r>
                <a:rPr lang="de-DE" sz="1250" dirty="0" err="1">
                  <a:latin typeface="Arial Narrow" panose="020B0606020202030204" pitchFamily="34" charset="0"/>
                </a:rPr>
                <a:t>bed</a:t>
              </a:r>
              <a:endParaRPr lang="de-DE" sz="1250" dirty="0">
                <a:latin typeface="Arial Narrow" panose="020B0606020202030204" pitchFamily="34" charset="0"/>
              </a:endParaRPr>
            </a:p>
          </p:txBody>
        </p:sp>
        <p:cxnSp>
          <p:nvCxnSpPr>
            <p:cNvPr id="87" name="Straight Arrow Connector 36"/>
            <p:cNvCxnSpPr/>
            <p:nvPr/>
          </p:nvCxnSpPr>
          <p:spPr>
            <a:xfrm flipH="1" flipV="1">
              <a:off x="9922730" y="4650936"/>
              <a:ext cx="587356" cy="1451422"/>
            </a:xfrm>
            <a:prstGeom prst="straightConnector1">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Arrow Connector 69"/>
            <p:cNvCxnSpPr/>
            <p:nvPr/>
          </p:nvCxnSpPr>
          <p:spPr>
            <a:xfrm flipH="1" flipV="1">
              <a:off x="14751489" y="5812205"/>
              <a:ext cx="9320" cy="457493"/>
            </a:xfrm>
            <a:prstGeom prst="straightConnector1">
              <a:avLst/>
            </a:prstGeom>
            <a:noFill/>
            <a:ln w="28575" cap="flat" cmpd="sng" algn="ctr">
              <a:solidFill>
                <a:srgbClr val="F23CA8"/>
              </a:solidFill>
              <a:prstDash val="solid"/>
              <a:tailEnd type="triangle" w="med" len="med"/>
            </a:ln>
            <a:effectLst/>
          </p:spPr>
        </p:cxnSp>
        <p:grpSp>
          <p:nvGrpSpPr>
            <p:cNvPr id="89" name="Group 38"/>
            <p:cNvGrpSpPr/>
            <p:nvPr/>
          </p:nvGrpSpPr>
          <p:grpSpPr>
            <a:xfrm>
              <a:off x="6807222" y="5803241"/>
              <a:ext cx="1249890" cy="1157288"/>
              <a:chOff x="2856579" y="7937954"/>
              <a:chExt cx="1589229" cy="1085292"/>
            </a:xfrm>
          </p:grpSpPr>
          <p:cxnSp>
            <p:nvCxnSpPr>
              <p:cNvPr id="100" name="Straight Arrow Connector 76"/>
              <p:cNvCxnSpPr/>
              <p:nvPr/>
            </p:nvCxnSpPr>
            <p:spPr>
              <a:xfrm rot="16200000" flipV="1">
                <a:off x="3651194" y="8228631"/>
                <a:ext cx="0" cy="1589229"/>
              </a:xfrm>
              <a:prstGeom prst="straightConnector1">
                <a:avLst/>
              </a:prstGeom>
              <a:noFill/>
              <a:ln w="28575" cap="flat" cmpd="sng" algn="ctr">
                <a:solidFill>
                  <a:srgbClr val="FF0000"/>
                </a:solidFill>
                <a:prstDash val="dash"/>
                <a:tailEnd type="triangle" w="med" len="med"/>
              </a:ln>
              <a:effectLst/>
            </p:spPr>
          </p:cxnSp>
          <p:cxnSp>
            <p:nvCxnSpPr>
              <p:cNvPr id="101" name="Straight Arrow Connector 77"/>
              <p:cNvCxnSpPr/>
              <p:nvPr/>
            </p:nvCxnSpPr>
            <p:spPr>
              <a:xfrm rot="16200000" flipV="1">
                <a:off x="3651194" y="7143339"/>
                <a:ext cx="0" cy="1589229"/>
              </a:xfrm>
              <a:prstGeom prst="straightConnector1">
                <a:avLst/>
              </a:prstGeom>
              <a:noFill/>
              <a:ln w="28575" cap="flat" cmpd="sng" algn="ctr">
                <a:solidFill>
                  <a:srgbClr val="FF0000"/>
                </a:solidFill>
                <a:prstDash val="dash"/>
                <a:tailEnd type="triangle" w="med" len="med"/>
              </a:ln>
              <a:effectLst/>
            </p:spPr>
          </p:cxnSp>
        </p:grpSp>
        <p:cxnSp>
          <p:nvCxnSpPr>
            <p:cNvPr id="90" name="Straight Arrow Connector 80"/>
            <p:cNvCxnSpPr/>
            <p:nvPr/>
          </p:nvCxnSpPr>
          <p:spPr>
            <a:xfrm rot="16200000" flipV="1">
              <a:off x="10262459" y="4016794"/>
              <a:ext cx="0" cy="3574995"/>
            </a:xfrm>
            <a:prstGeom prst="straightConnector1">
              <a:avLst/>
            </a:prstGeom>
            <a:noFill/>
            <a:ln w="28575" cap="flat" cmpd="sng" algn="ctr">
              <a:gradFill>
                <a:gsLst>
                  <a:gs pos="0">
                    <a:srgbClr val="F23CA8"/>
                  </a:gs>
                  <a:gs pos="100000">
                    <a:srgbClr val="FF0000"/>
                  </a:gs>
                </a:gsLst>
                <a:lin ang="5400000" scaled="1"/>
              </a:gradFill>
              <a:prstDash val="solid"/>
              <a:tailEnd type="triangle" w="med" len="med"/>
            </a:ln>
            <a:effectLst/>
          </p:spPr>
        </p:cxnSp>
        <p:cxnSp>
          <p:nvCxnSpPr>
            <p:cNvPr id="91" name="Straight Arrow Connector 69"/>
            <p:cNvCxnSpPr/>
            <p:nvPr/>
          </p:nvCxnSpPr>
          <p:spPr>
            <a:xfrm flipH="1">
              <a:off x="14751489" y="6442494"/>
              <a:ext cx="9320" cy="457493"/>
            </a:xfrm>
            <a:prstGeom prst="straightConnector1">
              <a:avLst/>
            </a:prstGeom>
            <a:noFill/>
            <a:ln w="28575" cap="flat" cmpd="sng" algn="ctr">
              <a:solidFill>
                <a:srgbClr val="F23CA8"/>
              </a:solidFill>
              <a:prstDash val="solid"/>
              <a:tailEnd type="triangle" w="med" len="med"/>
            </a:ln>
            <a:effectLst/>
          </p:spPr>
        </p:cxnSp>
        <p:cxnSp>
          <p:nvCxnSpPr>
            <p:cNvPr id="92" name="Straight Arrow Connector 80"/>
            <p:cNvCxnSpPr/>
            <p:nvPr/>
          </p:nvCxnSpPr>
          <p:spPr>
            <a:xfrm rot="16200000" flipV="1">
              <a:off x="10262458" y="5181996"/>
              <a:ext cx="0" cy="3574995"/>
            </a:xfrm>
            <a:prstGeom prst="straightConnector1">
              <a:avLst/>
            </a:prstGeom>
            <a:noFill/>
            <a:ln w="28575" cap="flat" cmpd="sng" algn="ctr">
              <a:gradFill>
                <a:gsLst>
                  <a:gs pos="0">
                    <a:srgbClr val="F23CA8"/>
                  </a:gs>
                  <a:gs pos="100000">
                    <a:srgbClr val="FF0000"/>
                  </a:gs>
                </a:gsLst>
                <a:lin ang="5400000" scaled="1"/>
              </a:gradFill>
              <a:prstDash val="solid"/>
              <a:tailEnd type="triangle" w="med" len="med"/>
            </a:ln>
            <a:effectLst/>
          </p:spPr>
        </p:cxnSp>
        <p:cxnSp>
          <p:nvCxnSpPr>
            <p:cNvPr id="93" name="Straight Arrow Connector 65"/>
            <p:cNvCxnSpPr/>
            <p:nvPr/>
          </p:nvCxnSpPr>
          <p:spPr>
            <a:xfrm rot="16200000">
              <a:off x="12649705" y="4391369"/>
              <a:ext cx="0" cy="3987501"/>
            </a:xfrm>
            <a:prstGeom prst="straightConnector1">
              <a:avLst/>
            </a:prstGeom>
            <a:noFill/>
            <a:ln w="28575" cap="flat" cmpd="sng" algn="ctr">
              <a:gradFill>
                <a:gsLst>
                  <a:gs pos="0">
                    <a:srgbClr val="F79646"/>
                  </a:gs>
                  <a:gs pos="100000">
                    <a:srgbClr val="F23CA8"/>
                  </a:gs>
                </a:gsLst>
                <a:lin ang="5400000" scaled="1"/>
              </a:gradFill>
              <a:prstDash val="solid"/>
              <a:tailEnd type="triangle" w="med" len="med"/>
            </a:ln>
            <a:effectLst/>
          </p:spPr>
        </p:cxnSp>
        <p:cxnSp>
          <p:nvCxnSpPr>
            <p:cNvPr id="94" name="Straight Arrow Connector 65"/>
            <p:cNvCxnSpPr/>
            <p:nvPr/>
          </p:nvCxnSpPr>
          <p:spPr>
            <a:xfrm rot="16200000">
              <a:off x="8058518" y="6226568"/>
              <a:ext cx="0" cy="317102"/>
            </a:xfrm>
            <a:prstGeom prst="straightConnector1">
              <a:avLst/>
            </a:prstGeom>
            <a:noFill/>
            <a:ln w="28575" cap="flat" cmpd="sng" algn="ctr">
              <a:solidFill>
                <a:srgbClr val="F79646"/>
              </a:solidFill>
              <a:prstDash val="solid"/>
              <a:tailEnd type="triangle" w="med" len="med"/>
            </a:ln>
            <a:effectLst/>
          </p:spPr>
        </p:cxnSp>
        <p:sp>
          <p:nvSpPr>
            <p:cNvPr id="95" name="TextBox 46"/>
            <p:cNvSpPr txBox="1"/>
            <p:nvPr/>
          </p:nvSpPr>
          <p:spPr>
            <a:xfrm>
              <a:off x="5717470" y="3835573"/>
              <a:ext cx="3343912" cy="837225"/>
            </a:xfrm>
            <a:prstGeom prst="rect">
              <a:avLst/>
            </a:prstGeom>
            <a:noFill/>
          </p:spPr>
          <p:txBody>
            <a:bodyPr wrap="square" rtlCol="0">
              <a:spAutoFit/>
            </a:bodyPr>
            <a:lstStyle/>
            <a:p>
              <a:r>
                <a:rPr lang="de-DE" sz="1250" dirty="0">
                  <a:latin typeface="Arial Narrow" panose="020B0606020202030204" pitchFamily="34" charset="0"/>
                </a:rPr>
                <a:t>Detail A: </a:t>
              </a:r>
            </a:p>
            <a:p>
              <a:r>
                <a:rPr lang="de-DE" sz="1250" dirty="0">
                  <a:latin typeface="Arial Narrow" panose="020B0606020202030204" pitchFamily="34" charset="0"/>
                </a:rPr>
                <a:t>Fuel-</a:t>
              </a:r>
              <a:r>
                <a:rPr lang="de-DE" sz="1250" dirty="0" err="1">
                  <a:latin typeface="Arial Narrow" panose="020B0606020202030204" pitchFamily="34" charset="0"/>
                </a:rPr>
                <a:t>breeder</a:t>
              </a:r>
              <a:r>
                <a:rPr lang="de-DE" sz="1250" dirty="0">
                  <a:latin typeface="Arial Narrow" panose="020B0606020202030204" pitchFamily="34" charset="0"/>
                </a:rPr>
                <a:t> </a:t>
              </a:r>
              <a:r>
                <a:rPr lang="de-DE" sz="1250" dirty="0" err="1">
                  <a:latin typeface="Arial Narrow" panose="020B0606020202030204" pitchFamily="34" charset="0"/>
                </a:rPr>
                <a:t>pin</a:t>
              </a:r>
              <a:endParaRPr lang="de-DE" sz="1250" dirty="0">
                <a:latin typeface="Arial Narrow" panose="020B0606020202030204" pitchFamily="34" charset="0"/>
              </a:endParaRPr>
            </a:p>
          </p:txBody>
        </p:sp>
        <p:cxnSp>
          <p:nvCxnSpPr>
            <p:cNvPr id="96" name="Straight Arrow Connector 47"/>
            <p:cNvCxnSpPr/>
            <p:nvPr/>
          </p:nvCxnSpPr>
          <p:spPr>
            <a:xfrm>
              <a:off x="13510416" y="6990865"/>
              <a:ext cx="315284" cy="1130487"/>
            </a:xfrm>
            <a:prstGeom prst="straightConnector1">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97" name="TextBox 48"/>
            <p:cNvSpPr txBox="1"/>
            <p:nvPr/>
          </p:nvSpPr>
          <p:spPr>
            <a:xfrm>
              <a:off x="12442758" y="8071238"/>
              <a:ext cx="2450597" cy="537604"/>
            </a:xfrm>
            <a:prstGeom prst="rect">
              <a:avLst/>
            </a:prstGeom>
            <a:noFill/>
          </p:spPr>
          <p:txBody>
            <a:bodyPr wrap="square" rtlCol="0">
              <a:spAutoFit/>
            </a:bodyPr>
            <a:lstStyle/>
            <a:p>
              <a:pPr algn="ctr"/>
              <a:r>
                <a:rPr lang="de-DE" sz="1250" dirty="0" err="1">
                  <a:latin typeface="Arial Narrow" panose="020B0606020202030204" pitchFamily="34" charset="0"/>
                </a:rPr>
                <a:t>Pressure</a:t>
              </a:r>
              <a:r>
                <a:rPr lang="de-DE" sz="1250" dirty="0">
                  <a:latin typeface="Arial Narrow" panose="020B0606020202030204" pitchFamily="34" charset="0"/>
                </a:rPr>
                <a:t> </a:t>
              </a:r>
              <a:r>
                <a:rPr lang="de-DE" sz="1250" dirty="0" err="1">
                  <a:latin typeface="Arial Narrow" panose="020B0606020202030204" pitchFamily="34" charset="0"/>
                </a:rPr>
                <a:t>tube</a:t>
              </a:r>
              <a:endParaRPr lang="de-DE" sz="1250" dirty="0">
                <a:latin typeface="Arial Narrow" panose="020B0606020202030204" pitchFamily="34" charset="0"/>
              </a:endParaRPr>
            </a:p>
          </p:txBody>
        </p:sp>
        <p:sp>
          <p:nvSpPr>
            <p:cNvPr id="98" name="TextBox 49"/>
            <p:cNvSpPr txBox="1"/>
            <p:nvPr/>
          </p:nvSpPr>
          <p:spPr>
            <a:xfrm>
              <a:off x="5427392" y="7700487"/>
              <a:ext cx="1975367" cy="537606"/>
            </a:xfrm>
            <a:prstGeom prst="rect">
              <a:avLst/>
            </a:prstGeom>
            <a:noFill/>
          </p:spPr>
          <p:txBody>
            <a:bodyPr wrap="square" rtlCol="0">
              <a:spAutoFit/>
            </a:bodyPr>
            <a:lstStyle/>
            <a:p>
              <a:pPr algn="ctr"/>
              <a:r>
                <a:rPr lang="de-DE" sz="1250" dirty="0" err="1">
                  <a:latin typeface="Arial Narrow" panose="020B0606020202030204" pitchFamily="34" charset="0"/>
                </a:rPr>
                <a:t>Closing</a:t>
              </a:r>
              <a:r>
                <a:rPr lang="de-DE" sz="1250" dirty="0">
                  <a:latin typeface="Arial Narrow" panose="020B0606020202030204" pitchFamily="34" charset="0"/>
                </a:rPr>
                <a:t> </a:t>
              </a:r>
              <a:r>
                <a:rPr lang="de-DE" sz="1250" dirty="0" err="1">
                  <a:latin typeface="Arial Narrow" panose="020B0606020202030204" pitchFamily="34" charset="0"/>
                </a:rPr>
                <a:t>disk</a:t>
              </a:r>
              <a:endParaRPr lang="de-DE" sz="1250" dirty="0">
                <a:latin typeface="Arial Narrow" panose="020B0606020202030204" pitchFamily="34" charset="0"/>
              </a:endParaRPr>
            </a:p>
          </p:txBody>
        </p:sp>
        <p:cxnSp>
          <p:nvCxnSpPr>
            <p:cNvPr id="99" name="Straight Arrow Connector 50"/>
            <p:cNvCxnSpPr/>
            <p:nvPr/>
          </p:nvCxnSpPr>
          <p:spPr>
            <a:xfrm flipH="1">
              <a:off x="6866073" y="6652682"/>
              <a:ext cx="452213" cy="1100959"/>
            </a:xfrm>
            <a:prstGeom prst="straightConnector1">
              <a:avLst/>
            </a:prstGeom>
            <a:ln w="12700">
              <a:headEnd type="triangle" w="med" len="med"/>
              <a:tailEnd type="none" w="med" len="med"/>
            </a:ln>
          </p:spPr>
          <p:style>
            <a:lnRef idx="1">
              <a:schemeClr val="dk1"/>
            </a:lnRef>
            <a:fillRef idx="0">
              <a:schemeClr val="dk1"/>
            </a:fillRef>
            <a:effectRef idx="0">
              <a:schemeClr val="dk1"/>
            </a:effectRef>
            <a:fontRef idx="minor">
              <a:schemeClr val="tx1"/>
            </a:fontRef>
          </p:style>
        </p:cxnSp>
      </p:grpSp>
      <p:pic>
        <p:nvPicPr>
          <p:cNvPr id="65" name="Picture 10"/>
          <p:cNvPicPr>
            <a:picLocks noChangeAspect="1"/>
          </p:cNvPicPr>
          <p:nvPr/>
        </p:nvPicPr>
        <p:blipFill>
          <a:blip r:embed="rId9"/>
          <a:stretch>
            <a:fillRect/>
          </a:stretch>
        </p:blipFill>
        <p:spPr>
          <a:xfrm>
            <a:off x="5673248" y="171721"/>
            <a:ext cx="2526259" cy="3502313"/>
          </a:xfrm>
          <a:prstGeom prst="rect">
            <a:avLst/>
          </a:prstGeom>
        </p:spPr>
      </p:pic>
      <p:grpSp>
        <p:nvGrpSpPr>
          <p:cNvPr id="66" name="Group 22"/>
          <p:cNvGrpSpPr/>
          <p:nvPr/>
        </p:nvGrpSpPr>
        <p:grpSpPr>
          <a:xfrm>
            <a:off x="6842029" y="1668601"/>
            <a:ext cx="1584185" cy="796167"/>
            <a:chOff x="1691017" y="2520608"/>
            <a:chExt cx="1171215" cy="796167"/>
          </a:xfrm>
        </p:grpSpPr>
        <p:sp>
          <p:nvSpPr>
            <p:cNvPr id="67" name="Rectangle 11"/>
            <p:cNvSpPr/>
            <p:nvPr/>
          </p:nvSpPr>
          <p:spPr>
            <a:xfrm>
              <a:off x="1691017" y="2845710"/>
              <a:ext cx="274201" cy="25180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Arc 12"/>
            <p:cNvSpPr/>
            <p:nvPr/>
          </p:nvSpPr>
          <p:spPr>
            <a:xfrm rot="295866" flipV="1">
              <a:off x="1772009" y="2520608"/>
              <a:ext cx="1090223" cy="796167"/>
            </a:xfrm>
            <a:prstGeom prst="arc">
              <a:avLst>
                <a:gd name="adj1" fmla="val 12297232"/>
                <a:gd name="adj2" fmla="val 20485275"/>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415515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HCPB BB: Performance </a:t>
            </a:r>
            <a:r>
              <a:rPr lang="de-DE" dirty="0" err="1"/>
              <a:t>Figures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grpSp>
        <p:nvGrpSpPr>
          <p:cNvPr id="17" name="Gruppieren 16"/>
          <p:cNvGrpSpPr>
            <a:grpSpLocks noChangeAspect="1"/>
          </p:cNvGrpSpPr>
          <p:nvPr/>
        </p:nvGrpSpPr>
        <p:grpSpPr>
          <a:xfrm>
            <a:off x="1771253" y="4693797"/>
            <a:ext cx="3221028" cy="1834836"/>
            <a:chOff x="8524890" y="4190722"/>
            <a:chExt cx="3534459" cy="1965423"/>
          </a:xfrm>
        </p:grpSpPr>
        <p:pic>
          <p:nvPicPr>
            <p:cNvPr id="65" name="Picture 4"/>
            <p:cNvPicPr>
              <a:picLocks noChangeAspect="1"/>
            </p:cNvPicPr>
            <p:nvPr/>
          </p:nvPicPr>
          <p:blipFill>
            <a:blip r:embed="rId2"/>
            <a:stretch>
              <a:fillRect/>
            </a:stretch>
          </p:blipFill>
          <p:spPr>
            <a:xfrm>
              <a:off x="8524890" y="4190722"/>
              <a:ext cx="3534459" cy="1965423"/>
            </a:xfrm>
            <a:prstGeom prst="rect">
              <a:avLst/>
            </a:prstGeom>
          </p:spPr>
        </p:pic>
        <p:sp>
          <p:nvSpPr>
            <p:cNvPr id="79" name="TextBox 63">
              <a:extLst>
                <a:ext uri="{FF2B5EF4-FFF2-40B4-BE49-F238E27FC236}">
                  <a16:creationId xmlns:a16="http://schemas.microsoft.com/office/drawing/2014/main" id="{F88B534E-DBC8-4981-B2CC-5632A4E6C759}"/>
                </a:ext>
              </a:extLst>
            </p:cNvPr>
            <p:cNvSpPr txBox="1"/>
            <p:nvPr/>
          </p:nvSpPr>
          <p:spPr>
            <a:xfrm>
              <a:off x="9065331" y="4260930"/>
              <a:ext cx="1543023" cy="461665"/>
            </a:xfrm>
            <a:prstGeom prst="rect">
              <a:avLst/>
            </a:prstGeom>
            <a:noFill/>
          </p:spPr>
          <p:txBody>
            <a:bodyPr wrap="square" rtlCol="0">
              <a:spAutoFit/>
            </a:bodyPr>
            <a:lstStyle/>
            <a:p>
              <a:r>
                <a:rPr lang="de-DE" sz="1200" dirty="0" err="1">
                  <a:latin typeface="Arial Narrow" panose="020B0606020202030204" pitchFamily="34" charset="0"/>
                  <a:cs typeface="Arial" panose="020B0604020202020204" pitchFamily="34" charset="0"/>
                </a:rPr>
                <a:t>Mass</a:t>
              </a:r>
              <a:r>
                <a:rPr lang="de-DE" sz="1200" dirty="0">
                  <a:latin typeface="Arial Narrow" panose="020B0606020202030204" pitchFamily="34" charset="0"/>
                  <a:cs typeface="Arial" panose="020B0604020202020204" pitchFamily="34" charset="0"/>
                </a:rPr>
                <a:t> </a:t>
              </a:r>
              <a:r>
                <a:rPr lang="de-DE" sz="1200" dirty="0" err="1">
                  <a:latin typeface="Arial Narrow" panose="020B0606020202030204" pitchFamily="34" charset="0"/>
                  <a:cs typeface="Arial" panose="020B0604020202020204" pitchFamily="34" charset="0"/>
                </a:rPr>
                <a:t>flow</a:t>
              </a:r>
              <a:r>
                <a:rPr lang="de-DE" sz="1200" dirty="0">
                  <a:latin typeface="Arial Narrow" panose="020B0606020202030204" pitchFamily="34" charset="0"/>
                  <a:cs typeface="Arial" panose="020B0604020202020204" pitchFamily="34" charset="0"/>
                </a:rPr>
                <a:t> rate </a:t>
              </a:r>
              <a:r>
                <a:rPr lang="de-DE" sz="1200" dirty="0" err="1">
                  <a:latin typeface="Arial Narrow" panose="020B0606020202030204" pitchFamily="34" charset="0"/>
                  <a:cs typeface="Arial" panose="020B0604020202020204" pitchFamily="34" charset="0"/>
                </a:rPr>
                <a:t>distribution</a:t>
              </a:r>
              <a:r>
                <a:rPr lang="de-DE" sz="1200" dirty="0">
                  <a:latin typeface="Arial Narrow" panose="020B0606020202030204" pitchFamily="34" charset="0"/>
                  <a:cs typeface="Arial" panose="020B0604020202020204" pitchFamily="34" charset="0"/>
                </a:rPr>
                <a:t> in </a:t>
              </a:r>
              <a:r>
                <a:rPr lang="de-DE" sz="1200" dirty="0" err="1">
                  <a:latin typeface="Arial Narrow" panose="020B0606020202030204" pitchFamily="34" charset="0"/>
                  <a:cs typeface="Arial" panose="020B0604020202020204" pitchFamily="34" charset="0"/>
                </a:rPr>
                <a:t>pins</a:t>
              </a:r>
              <a:endParaRPr lang="de-DE" sz="1200" dirty="0">
                <a:latin typeface="Arial Narrow" panose="020B0606020202030204" pitchFamily="34" charset="0"/>
                <a:cs typeface="Arial" panose="020B0604020202020204" pitchFamily="34" charset="0"/>
              </a:endParaRPr>
            </a:p>
          </p:txBody>
        </p:sp>
        <p:sp>
          <p:nvSpPr>
            <p:cNvPr id="83" name="Rectangle 76"/>
            <p:cNvSpPr/>
            <p:nvPr/>
          </p:nvSpPr>
          <p:spPr>
            <a:xfrm>
              <a:off x="9814293" y="5195118"/>
              <a:ext cx="1228661" cy="461665"/>
            </a:xfrm>
            <a:prstGeom prst="rect">
              <a:avLst/>
            </a:prstGeom>
            <a:noFill/>
          </p:spPr>
          <p:txBody>
            <a:bodyPr wrap="square">
              <a:spAutoFit/>
            </a:bodyPr>
            <a:lstStyle/>
            <a:p>
              <a:pPr algn="ctr"/>
              <a:r>
                <a:rPr lang="de-DE" sz="1200" dirty="0">
                  <a:latin typeface="Arial Narrow" panose="020B0606020202030204" pitchFamily="34" charset="0"/>
                  <a:cs typeface="Arial" panose="020B0604020202020204" pitchFamily="34" charset="0"/>
                </a:rPr>
                <a:t>1469 </a:t>
              </a:r>
              <a:r>
                <a:rPr lang="de-DE" sz="1200" dirty="0" err="1">
                  <a:latin typeface="Arial Narrow" panose="020B0606020202030204" pitchFamily="34" charset="0"/>
                  <a:cs typeface="Arial" panose="020B0604020202020204" pitchFamily="34" charset="0"/>
                </a:rPr>
                <a:t>pins</a:t>
              </a:r>
              <a:r>
                <a:rPr lang="de-DE" sz="1200" dirty="0">
                  <a:latin typeface="Arial Narrow" panose="020B0606020202030204" pitchFamily="34" charset="0"/>
                  <a:cs typeface="Arial" panose="020B0604020202020204" pitchFamily="34" charset="0"/>
                </a:rPr>
                <a:t> max. </a:t>
              </a:r>
              <a:r>
                <a:rPr lang="de-DE" sz="1200" dirty="0" err="1">
                  <a:latin typeface="Arial Narrow" panose="020B0606020202030204" pitchFamily="34" charset="0"/>
                  <a:cs typeface="Arial" panose="020B0604020202020204" pitchFamily="34" charset="0"/>
                </a:rPr>
                <a:t>dev</a:t>
              </a:r>
              <a:r>
                <a:rPr lang="de-DE" sz="1200" dirty="0">
                  <a:latin typeface="Arial Narrow" panose="020B0606020202030204" pitchFamily="34" charset="0"/>
                  <a:cs typeface="Arial" panose="020B0604020202020204" pitchFamily="34" charset="0"/>
                </a:rPr>
                <a:t>. 17.3%</a:t>
              </a:r>
            </a:p>
          </p:txBody>
        </p:sp>
        <p:pic>
          <p:nvPicPr>
            <p:cNvPr id="77" name="Picture 3" descr="pins"/>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0901" t="7792" r="47903"/>
            <a:stretch/>
          </p:blipFill>
          <p:spPr bwMode="auto">
            <a:xfrm>
              <a:off x="10757164" y="4323510"/>
              <a:ext cx="898938" cy="135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Arrow Connector 64"/>
            <p:cNvCxnSpPr/>
            <p:nvPr/>
          </p:nvCxnSpPr>
          <p:spPr>
            <a:xfrm flipV="1">
              <a:off x="9938803" y="4722616"/>
              <a:ext cx="1083190" cy="138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uppieren 2"/>
          <p:cNvGrpSpPr>
            <a:grpSpLocks noChangeAspect="1"/>
          </p:cNvGrpSpPr>
          <p:nvPr/>
        </p:nvGrpSpPr>
        <p:grpSpPr>
          <a:xfrm>
            <a:off x="1694226" y="2875417"/>
            <a:ext cx="3257415" cy="1906041"/>
            <a:chOff x="152400" y="3860800"/>
            <a:chExt cx="3448883" cy="1991558"/>
          </a:xfrm>
        </p:grpSpPr>
        <p:pic>
          <p:nvPicPr>
            <p:cNvPr id="46" name="Picture 7"/>
            <p:cNvPicPr>
              <a:picLocks noChangeAspect="1"/>
            </p:cNvPicPr>
            <p:nvPr/>
          </p:nvPicPr>
          <p:blipFill rotWithShape="1">
            <a:blip r:embed="rId4"/>
            <a:srcRect t="9038"/>
            <a:stretch/>
          </p:blipFill>
          <p:spPr>
            <a:xfrm>
              <a:off x="152400" y="3860800"/>
              <a:ext cx="3448883" cy="1991558"/>
            </a:xfrm>
            <a:prstGeom prst="rect">
              <a:avLst/>
            </a:prstGeom>
          </p:spPr>
        </p:pic>
        <p:sp>
          <p:nvSpPr>
            <p:cNvPr id="76" name="TextBox 59">
              <a:extLst>
                <a:ext uri="{FF2B5EF4-FFF2-40B4-BE49-F238E27FC236}">
                  <a16:creationId xmlns:a16="http://schemas.microsoft.com/office/drawing/2014/main" id="{F88B534E-DBC8-4981-B2CC-5632A4E6C759}"/>
                </a:ext>
              </a:extLst>
            </p:cNvPr>
            <p:cNvSpPr txBox="1"/>
            <p:nvPr/>
          </p:nvSpPr>
          <p:spPr>
            <a:xfrm>
              <a:off x="762945" y="3941664"/>
              <a:ext cx="1500027" cy="461665"/>
            </a:xfrm>
            <a:prstGeom prst="rect">
              <a:avLst/>
            </a:prstGeom>
            <a:noFill/>
          </p:spPr>
          <p:txBody>
            <a:bodyPr wrap="square" rtlCol="0">
              <a:spAutoFit/>
            </a:bodyPr>
            <a:lstStyle/>
            <a:p>
              <a:r>
                <a:rPr lang="de-DE" sz="1200" dirty="0" err="1">
                  <a:latin typeface="Arial Narrow" panose="020B0606020202030204" pitchFamily="34" charset="0"/>
                  <a:cs typeface="Arial" panose="020B0604020202020204" pitchFamily="34" charset="0"/>
                </a:rPr>
                <a:t>Mass</a:t>
              </a:r>
              <a:r>
                <a:rPr lang="de-DE" sz="1200" dirty="0">
                  <a:latin typeface="Arial Narrow" panose="020B0606020202030204" pitchFamily="34" charset="0"/>
                  <a:cs typeface="Arial" panose="020B0604020202020204" pitchFamily="34" charset="0"/>
                </a:rPr>
                <a:t> </a:t>
              </a:r>
              <a:r>
                <a:rPr lang="de-DE" sz="1200" dirty="0" err="1">
                  <a:latin typeface="Arial Narrow" panose="020B0606020202030204" pitchFamily="34" charset="0"/>
                  <a:cs typeface="Arial" panose="020B0604020202020204" pitchFamily="34" charset="0"/>
                </a:rPr>
                <a:t>flow</a:t>
              </a:r>
              <a:r>
                <a:rPr lang="de-DE" sz="1200" dirty="0">
                  <a:latin typeface="Arial Narrow" panose="020B0606020202030204" pitchFamily="34" charset="0"/>
                  <a:cs typeface="Arial" panose="020B0604020202020204" pitchFamily="34" charset="0"/>
                </a:rPr>
                <a:t> rate </a:t>
              </a:r>
              <a:r>
                <a:rPr lang="de-DE" sz="1200" dirty="0" err="1">
                  <a:latin typeface="Arial Narrow" panose="020B0606020202030204" pitchFamily="34" charset="0"/>
                  <a:cs typeface="Arial" panose="020B0604020202020204" pitchFamily="34" charset="0"/>
                </a:rPr>
                <a:t>distribution</a:t>
              </a:r>
              <a:r>
                <a:rPr lang="de-DE" sz="1200" dirty="0">
                  <a:latin typeface="Arial Narrow" panose="020B0606020202030204" pitchFamily="34" charset="0"/>
                  <a:cs typeface="Arial" panose="020B0604020202020204" pitchFamily="34" charset="0"/>
                </a:rPr>
                <a:t> in FW</a:t>
              </a:r>
            </a:p>
          </p:txBody>
        </p:sp>
        <p:sp>
          <p:nvSpPr>
            <p:cNvPr id="84" name="Rectangle 84"/>
            <p:cNvSpPr/>
            <p:nvPr/>
          </p:nvSpPr>
          <p:spPr>
            <a:xfrm>
              <a:off x="1497951" y="4841881"/>
              <a:ext cx="1167306" cy="461665"/>
            </a:xfrm>
            <a:prstGeom prst="rect">
              <a:avLst/>
            </a:prstGeom>
            <a:noFill/>
          </p:spPr>
          <p:txBody>
            <a:bodyPr wrap="none">
              <a:spAutoFit/>
            </a:bodyPr>
            <a:lstStyle/>
            <a:p>
              <a:pPr algn="ctr"/>
              <a:r>
                <a:rPr lang="de-DE" sz="1200" dirty="0">
                  <a:latin typeface="Arial Narrow" panose="020B0606020202030204" pitchFamily="34" charset="0"/>
                  <a:cs typeface="Arial" panose="020B0604020202020204" pitchFamily="34" charset="0"/>
                </a:rPr>
                <a:t>860 FW </a:t>
              </a:r>
              <a:r>
                <a:rPr lang="de-DE" sz="1200" dirty="0" err="1">
                  <a:latin typeface="Arial Narrow" panose="020B0606020202030204" pitchFamily="34" charset="0"/>
                  <a:cs typeface="Arial" panose="020B0604020202020204" pitchFamily="34" charset="0"/>
                </a:rPr>
                <a:t>channels</a:t>
              </a:r>
              <a:endParaRPr lang="de-DE" sz="1200" dirty="0">
                <a:latin typeface="Arial Narrow" panose="020B0606020202030204" pitchFamily="34" charset="0"/>
                <a:cs typeface="Arial" panose="020B0604020202020204" pitchFamily="34" charset="0"/>
              </a:endParaRPr>
            </a:p>
            <a:p>
              <a:pPr algn="ctr"/>
              <a:r>
                <a:rPr lang="de-DE" sz="1200" dirty="0">
                  <a:latin typeface="Arial Narrow" panose="020B0606020202030204" pitchFamily="34" charset="0"/>
                  <a:cs typeface="Arial" panose="020B0604020202020204" pitchFamily="34" charset="0"/>
                </a:rPr>
                <a:t>max. </a:t>
              </a:r>
              <a:r>
                <a:rPr lang="de-DE" sz="1200" dirty="0" err="1">
                  <a:latin typeface="Arial Narrow" panose="020B0606020202030204" pitchFamily="34" charset="0"/>
                  <a:cs typeface="Arial" panose="020B0604020202020204" pitchFamily="34" charset="0"/>
                </a:rPr>
                <a:t>dev</a:t>
              </a:r>
              <a:r>
                <a:rPr lang="de-DE" sz="1200" dirty="0">
                  <a:latin typeface="Arial Narrow" panose="020B0606020202030204" pitchFamily="34" charset="0"/>
                  <a:cs typeface="Arial" panose="020B0604020202020204" pitchFamily="34" charset="0"/>
                </a:rPr>
                <a:t>. 4.4%</a:t>
              </a:r>
            </a:p>
          </p:txBody>
        </p:sp>
      </p:grpSp>
      <p:grpSp>
        <p:nvGrpSpPr>
          <p:cNvPr id="11" name="Gruppieren 10"/>
          <p:cNvGrpSpPr>
            <a:grpSpLocks noChangeAspect="1"/>
          </p:cNvGrpSpPr>
          <p:nvPr/>
        </p:nvGrpSpPr>
        <p:grpSpPr>
          <a:xfrm>
            <a:off x="156457" y="2980876"/>
            <a:ext cx="1437992" cy="3442180"/>
            <a:chOff x="8580934" y="797810"/>
            <a:chExt cx="1101718" cy="2637227"/>
          </a:xfrm>
        </p:grpSpPr>
        <p:pic>
          <p:nvPicPr>
            <p:cNvPr id="71" name="Kép 7" descr="C:\Users\kiss\AppData\Local\Microsoft\Windows\INetCache\Content.Word\segment_2022_005_vel.png"/>
            <p:cNvPicPr/>
            <p:nvPr/>
          </p:nvPicPr>
          <p:blipFill rotWithShape="1">
            <a:blip r:embed="rId5" cstate="print">
              <a:extLst>
                <a:ext uri="{28A0092B-C50C-407E-A947-70E740481C1C}">
                  <a14:useLocalDpi xmlns:a14="http://schemas.microsoft.com/office/drawing/2010/main" val="0"/>
                </a:ext>
              </a:extLst>
            </a:blip>
            <a:srcRect l="14749" t="2970" r="61117" b="4778"/>
            <a:stretch/>
          </p:blipFill>
          <p:spPr bwMode="auto">
            <a:xfrm>
              <a:off x="8580934" y="797810"/>
              <a:ext cx="1101718" cy="2637227"/>
            </a:xfrm>
            <a:prstGeom prst="rect">
              <a:avLst/>
            </a:prstGeom>
            <a:noFill/>
            <a:ln>
              <a:noFill/>
            </a:ln>
            <a:extLst>
              <a:ext uri="{53640926-AAD7-44D8-BBD7-CCE9431645EC}">
                <a14:shadowObscured xmlns:a14="http://schemas.microsoft.com/office/drawing/2010/main"/>
              </a:ext>
            </a:extLst>
          </p:spPr>
        </p:pic>
        <p:pic>
          <p:nvPicPr>
            <p:cNvPr id="90" name="Kép 3" descr="C:\Users\kiss\AppData\Local\Microsoft\Windows\INetCache\Content.Word\chimney_stream7.png"/>
            <p:cNvPicPr/>
            <p:nvPr/>
          </p:nvPicPr>
          <p:blipFill rotWithShape="1">
            <a:blip r:embed="rId6" cstate="print">
              <a:extLst>
                <a:ext uri="{28A0092B-C50C-407E-A947-70E740481C1C}">
                  <a14:useLocalDpi xmlns:a14="http://schemas.microsoft.com/office/drawing/2010/main" val="0"/>
                </a:ext>
              </a:extLst>
            </a:blip>
            <a:srcRect t="3654" r="90570" b="40809"/>
            <a:stretch/>
          </p:blipFill>
          <p:spPr bwMode="auto">
            <a:xfrm>
              <a:off x="8609300" y="1105571"/>
              <a:ext cx="385923" cy="1604387"/>
            </a:xfrm>
            <a:prstGeom prst="rect">
              <a:avLst/>
            </a:prstGeom>
            <a:noFill/>
            <a:ln>
              <a:noFill/>
            </a:ln>
            <a:extLst>
              <a:ext uri="{53640926-AAD7-44D8-BBD7-CCE9431645EC}">
                <a14:shadowObscured xmlns:a14="http://schemas.microsoft.com/office/drawing/2010/main"/>
              </a:ext>
            </a:extLst>
          </p:spPr>
        </p:pic>
      </p:grpSp>
      <p:grpSp>
        <p:nvGrpSpPr>
          <p:cNvPr id="19" name="Gruppieren 18"/>
          <p:cNvGrpSpPr>
            <a:grpSpLocks noChangeAspect="1"/>
          </p:cNvGrpSpPr>
          <p:nvPr/>
        </p:nvGrpSpPr>
        <p:grpSpPr>
          <a:xfrm>
            <a:off x="8549997" y="94235"/>
            <a:ext cx="3588856" cy="2297172"/>
            <a:chOff x="4744960" y="687917"/>
            <a:chExt cx="3588856" cy="2297172"/>
          </a:xfrm>
        </p:grpSpPr>
        <p:sp>
          <p:nvSpPr>
            <p:cNvPr id="66" name="TextBox 37">
              <a:extLst>
                <a:ext uri="{FF2B5EF4-FFF2-40B4-BE49-F238E27FC236}">
                  <a16:creationId xmlns:a16="http://schemas.microsoft.com/office/drawing/2014/main" id="{F88B534E-DBC8-4981-B2CC-5632A4E6C759}"/>
                </a:ext>
              </a:extLst>
            </p:cNvPr>
            <p:cNvSpPr txBox="1"/>
            <p:nvPr/>
          </p:nvSpPr>
          <p:spPr>
            <a:xfrm>
              <a:off x="5364958" y="2677312"/>
              <a:ext cx="2487925" cy="307777"/>
            </a:xfrm>
            <a:prstGeom prst="rect">
              <a:avLst/>
            </a:prstGeom>
            <a:noFill/>
          </p:spPr>
          <p:txBody>
            <a:bodyPr wrap="none" rtlCol="0">
              <a:spAutoFit/>
            </a:bodyPr>
            <a:lstStyle/>
            <a:p>
              <a:r>
                <a:rPr lang="de-DE" sz="1400" dirty="0" err="1">
                  <a:latin typeface="Arial Narrow" panose="020B0606020202030204" pitchFamily="34" charset="0"/>
                  <a:cs typeface="Arial" panose="020B0604020202020204" pitchFamily="34" charset="0"/>
                </a:rPr>
                <a:t>Temp</a:t>
              </a:r>
              <a:r>
                <a:rPr lang="de-DE" sz="1400" dirty="0">
                  <a:latin typeface="Arial Narrow" panose="020B0606020202030204" pitchFamily="34" charset="0"/>
                  <a:cs typeface="Arial" panose="020B0604020202020204" pitchFamily="34" charset="0"/>
                </a:rPr>
                <a:t>. </a:t>
              </a:r>
              <a:r>
                <a:rPr lang="de-DE" sz="1400" dirty="0" err="1">
                  <a:latin typeface="Arial Narrow" panose="020B0606020202030204" pitchFamily="34" charset="0"/>
                  <a:cs typeface="Arial" panose="020B0604020202020204" pitchFamily="34" charset="0"/>
                </a:rPr>
                <a:t>field</a:t>
              </a:r>
              <a:r>
                <a:rPr lang="de-DE" sz="1400" dirty="0">
                  <a:latin typeface="Arial Narrow" panose="020B0606020202030204" pitchFamily="34" charset="0"/>
                  <a:cs typeface="Arial" panose="020B0604020202020204" pitchFamily="34" charset="0"/>
                </a:rPr>
                <a:t> </a:t>
              </a:r>
              <a:r>
                <a:rPr lang="de-DE" sz="1400" dirty="0" err="1">
                  <a:latin typeface="Arial Narrow" panose="020B0606020202030204" pitchFamily="34" charset="0"/>
                  <a:cs typeface="Arial" panose="020B0604020202020204" pitchFamily="34" charset="0"/>
                </a:rPr>
                <a:t>of</a:t>
              </a:r>
              <a:r>
                <a:rPr lang="de-DE" sz="1400" dirty="0">
                  <a:latin typeface="Arial Narrow" panose="020B0606020202030204" pitchFamily="34" charset="0"/>
                  <a:cs typeface="Arial" panose="020B0604020202020204" pitchFamily="34" charset="0"/>
                </a:rPr>
                <a:t> half </a:t>
              </a:r>
              <a:r>
                <a:rPr lang="de-DE" sz="1400" dirty="0" err="1">
                  <a:latin typeface="Arial Narrow" panose="020B0606020202030204" pitchFamily="34" charset="0"/>
                  <a:cs typeface="Arial" panose="020B0604020202020204" pitchFamily="34" charset="0"/>
                </a:rPr>
                <a:t>unit</a:t>
              </a:r>
              <a:r>
                <a:rPr lang="de-DE" sz="1400" dirty="0">
                  <a:latin typeface="Arial Narrow" panose="020B0606020202030204" pitchFamily="34" charset="0"/>
                  <a:cs typeface="Arial" panose="020B0604020202020204" pitchFamily="34" charset="0"/>
                </a:rPr>
                <a:t>-slice </a:t>
              </a:r>
              <a:r>
                <a:rPr lang="de-DE" sz="1400" dirty="0" err="1">
                  <a:latin typeface="Arial Narrow" panose="020B0606020202030204" pitchFamily="34" charset="0"/>
                  <a:cs typeface="Arial" panose="020B0604020202020204" pitchFamily="34" charset="0"/>
                </a:rPr>
                <a:t>of</a:t>
              </a:r>
              <a:r>
                <a:rPr lang="de-DE" sz="1400" dirty="0">
                  <a:latin typeface="Arial Narrow" panose="020B0606020202030204" pitchFamily="34" charset="0"/>
                  <a:cs typeface="Arial" panose="020B0604020202020204" pitchFamily="34" charset="0"/>
                </a:rPr>
                <a:t> COB</a:t>
              </a:r>
            </a:p>
          </p:txBody>
        </p:sp>
        <p:grpSp>
          <p:nvGrpSpPr>
            <p:cNvPr id="67" name="Group 40"/>
            <p:cNvGrpSpPr/>
            <p:nvPr/>
          </p:nvGrpSpPr>
          <p:grpSpPr>
            <a:xfrm>
              <a:off x="4744960" y="697938"/>
              <a:ext cx="549364" cy="1835192"/>
              <a:chOff x="638167" y="1000762"/>
              <a:chExt cx="549364" cy="1835192"/>
            </a:xfrm>
          </p:grpSpPr>
          <p:sp>
            <p:nvSpPr>
              <p:cNvPr id="68" name="TextBox 36"/>
              <p:cNvSpPr txBox="1"/>
              <p:nvPr/>
            </p:nvSpPr>
            <p:spPr>
              <a:xfrm>
                <a:off x="693172" y="2605122"/>
                <a:ext cx="434734" cy="230832"/>
              </a:xfrm>
              <a:prstGeom prst="rect">
                <a:avLst/>
              </a:prstGeom>
              <a:noFill/>
            </p:spPr>
            <p:txBody>
              <a:bodyPr wrap="none" rtlCol="0">
                <a:spAutoFit/>
              </a:bodyPr>
              <a:lstStyle/>
              <a:p>
                <a:r>
                  <a:rPr lang="de-DE" sz="900" dirty="0">
                    <a:latin typeface="Arial Narrow" panose="020B0606020202030204" pitchFamily="34" charset="0"/>
                  </a:rPr>
                  <a:t>T [°C]</a:t>
                </a:r>
              </a:p>
            </p:txBody>
          </p:sp>
          <p:pic>
            <p:nvPicPr>
              <p:cNvPr id="69" name="Picture 39"/>
              <p:cNvPicPr>
                <a:picLocks noChangeAspect="1"/>
              </p:cNvPicPr>
              <p:nvPr/>
            </p:nvPicPr>
            <p:blipFill>
              <a:blip r:embed="rId7">
                <a:clrChange>
                  <a:clrFrom>
                    <a:srgbClr val="FFFFFF"/>
                  </a:clrFrom>
                  <a:clrTo>
                    <a:srgbClr val="FFFFFF">
                      <a:alpha val="0"/>
                    </a:srgbClr>
                  </a:clrTo>
                </a:clrChange>
              </a:blip>
              <a:stretch>
                <a:fillRect/>
              </a:stretch>
            </p:blipFill>
            <p:spPr>
              <a:xfrm>
                <a:off x="638167" y="1000762"/>
                <a:ext cx="549364" cy="1624933"/>
              </a:xfrm>
              <a:prstGeom prst="rect">
                <a:avLst/>
              </a:prstGeom>
            </p:spPr>
          </p:pic>
        </p:grpSp>
        <p:pic>
          <p:nvPicPr>
            <p:cNvPr id="93" name="Picture 13"/>
            <p:cNvPicPr>
              <a:picLocks noChangeAspect="1"/>
            </p:cNvPicPr>
            <p:nvPr/>
          </p:nvPicPr>
          <p:blipFill>
            <a:blip r:embed="rId8"/>
            <a:stretch>
              <a:fillRect/>
            </a:stretch>
          </p:blipFill>
          <p:spPr>
            <a:xfrm>
              <a:off x="5289703" y="687917"/>
              <a:ext cx="2970963" cy="1893125"/>
            </a:xfrm>
            <a:prstGeom prst="rect">
              <a:avLst/>
            </a:prstGeom>
          </p:spPr>
        </p:pic>
        <p:sp>
          <p:nvSpPr>
            <p:cNvPr id="97" name="TextBox 57"/>
            <p:cNvSpPr txBox="1"/>
            <p:nvPr/>
          </p:nvSpPr>
          <p:spPr>
            <a:xfrm>
              <a:off x="5325706" y="2318083"/>
              <a:ext cx="583814" cy="276999"/>
            </a:xfrm>
            <a:prstGeom prst="rect">
              <a:avLst/>
            </a:prstGeom>
            <a:noFill/>
          </p:spPr>
          <p:txBody>
            <a:bodyPr wrap="none" rtlCol="0">
              <a:spAutoFit/>
            </a:bodyPr>
            <a:lstStyle/>
            <a:p>
              <a:r>
                <a:rPr lang="de-DE" sz="1200" dirty="0">
                  <a:latin typeface="Arial Narrow" panose="020B0606020202030204" pitchFamily="34" charset="0"/>
                  <a:cs typeface="Arial" panose="020B0604020202020204" pitchFamily="34" charset="0"/>
                </a:rPr>
                <a:t>441 °C</a:t>
              </a:r>
            </a:p>
          </p:txBody>
        </p:sp>
        <p:cxnSp>
          <p:nvCxnSpPr>
            <p:cNvPr id="98" name="Straight Arrow Connector 58"/>
            <p:cNvCxnSpPr/>
            <p:nvPr/>
          </p:nvCxnSpPr>
          <p:spPr>
            <a:xfrm flipV="1">
              <a:off x="5914379" y="2318083"/>
              <a:ext cx="272758" cy="122963"/>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99" name="TextBox 61"/>
            <p:cNvSpPr txBox="1"/>
            <p:nvPr/>
          </p:nvSpPr>
          <p:spPr>
            <a:xfrm>
              <a:off x="5484694" y="781028"/>
              <a:ext cx="583814" cy="276999"/>
            </a:xfrm>
            <a:prstGeom prst="rect">
              <a:avLst/>
            </a:prstGeom>
            <a:noFill/>
          </p:spPr>
          <p:txBody>
            <a:bodyPr wrap="none" rtlCol="0">
              <a:spAutoFit/>
            </a:bodyPr>
            <a:lstStyle/>
            <a:p>
              <a:r>
                <a:rPr lang="de-DE" sz="1200" dirty="0">
                  <a:latin typeface="Arial Narrow" panose="020B0606020202030204" pitchFamily="34" charset="0"/>
                  <a:cs typeface="Arial" panose="020B0604020202020204" pitchFamily="34" charset="0"/>
                </a:rPr>
                <a:t>388 °C</a:t>
              </a:r>
            </a:p>
          </p:txBody>
        </p:sp>
        <p:sp>
          <p:nvSpPr>
            <p:cNvPr id="100" name="TextBox 62"/>
            <p:cNvSpPr txBox="1"/>
            <p:nvPr/>
          </p:nvSpPr>
          <p:spPr>
            <a:xfrm>
              <a:off x="7366181" y="1985021"/>
              <a:ext cx="583814" cy="276999"/>
            </a:xfrm>
            <a:prstGeom prst="rect">
              <a:avLst/>
            </a:prstGeom>
            <a:noFill/>
          </p:spPr>
          <p:txBody>
            <a:bodyPr wrap="none" rtlCol="0">
              <a:spAutoFit/>
            </a:bodyPr>
            <a:lstStyle/>
            <a:p>
              <a:r>
                <a:rPr lang="de-DE" sz="1200" dirty="0">
                  <a:latin typeface="Arial Narrow" panose="020B0606020202030204" pitchFamily="34" charset="0"/>
                  <a:cs typeface="Arial" panose="020B0604020202020204" pitchFamily="34" charset="0"/>
                </a:rPr>
                <a:t>432 °C</a:t>
              </a:r>
            </a:p>
          </p:txBody>
        </p:sp>
        <p:cxnSp>
          <p:nvCxnSpPr>
            <p:cNvPr id="101" name="Straight Arrow Connector 65"/>
            <p:cNvCxnSpPr/>
            <p:nvPr/>
          </p:nvCxnSpPr>
          <p:spPr>
            <a:xfrm flipH="1" flipV="1">
              <a:off x="7275838" y="1815261"/>
              <a:ext cx="231617" cy="209071"/>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02" name="Straight Arrow Connector 66"/>
            <p:cNvCxnSpPr/>
            <p:nvPr/>
          </p:nvCxnSpPr>
          <p:spPr>
            <a:xfrm>
              <a:off x="5947038" y="1024403"/>
              <a:ext cx="342773" cy="230467"/>
            </a:xfrm>
            <a:prstGeom prst="straightConnector1">
              <a:avLst/>
            </a:prstGeom>
            <a:ln w="1270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27" name="TextBox 75"/>
            <p:cNvSpPr txBox="1"/>
            <p:nvPr/>
          </p:nvSpPr>
          <p:spPr>
            <a:xfrm>
              <a:off x="7004926" y="2249050"/>
              <a:ext cx="1328890" cy="276999"/>
            </a:xfrm>
            <a:prstGeom prst="rect">
              <a:avLst/>
            </a:prstGeom>
            <a:noFill/>
          </p:spPr>
          <p:txBody>
            <a:bodyPr wrap="none" rtlCol="0">
              <a:spAutoFit/>
            </a:bodyPr>
            <a:lstStyle/>
            <a:p>
              <a:r>
                <a:rPr lang="de-DE" sz="1200" dirty="0">
                  <a:latin typeface="Arial Narrow" panose="020B0606020202030204" pitchFamily="34" charset="0"/>
                  <a:cs typeface="Arial" panose="020B0604020202020204" pitchFamily="34" charset="0"/>
                </a:rPr>
                <a:t>Press. Tube: 513 °C</a:t>
              </a:r>
            </a:p>
          </p:txBody>
        </p:sp>
      </p:grpSp>
      <p:grpSp>
        <p:nvGrpSpPr>
          <p:cNvPr id="10" name="Gruppieren 9"/>
          <p:cNvGrpSpPr>
            <a:grpSpLocks noChangeAspect="1"/>
          </p:cNvGrpSpPr>
          <p:nvPr/>
        </p:nvGrpSpPr>
        <p:grpSpPr>
          <a:xfrm>
            <a:off x="4857489" y="4407098"/>
            <a:ext cx="3869341" cy="2068210"/>
            <a:chOff x="8393283" y="3870605"/>
            <a:chExt cx="3505200" cy="1844167"/>
          </a:xfrm>
        </p:grpSpPr>
        <p:pic>
          <p:nvPicPr>
            <p:cNvPr id="86" name="Picture 3"/>
            <p:cNvPicPr>
              <a:picLocks noChangeAspect="1"/>
            </p:cNvPicPr>
            <p:nvPr/>
          </p:nvPicPr>
          <p:blipFill rotWithShape="1">
            <a:blip r:embed="rId9"/>
            <a:srcRect b="12313"/>
            <a:stretch/>
          </p:blipFill>
          <p:spPr>
            <a:xfrm>
              <a:off x="8393283" y="3870605"/>
              <a:ext cx="3505200" cy="1844167"/>
            </a:xfrm>
            <a:prstGeom prst="rect">
              <a:avLst/>
            </a:prstGeom>
          </p:spPr>
        </p:pic>
        <p:sp>
          <p:nvSpPr>
            <p:cNvPr id="80" name="TextBox 71">
              <a:extLst>
                <a:ext uri="{FF2B5EF4-FFF2-40B4-BE49-F238E27FC236}">
                  <a16:creationId xmlns:a16="http://schemas.microsoft.com/office/drawing/2014/main" id="{F88B534E-DBC8-4981-B2CC-5632A4E6C759}"/>
                </a:ext>
              </a:extLst>
            </p:cNvPr>
            <p:cNvSpPr txBox="1"/>
            <p:nvPr/>
          </p:nvSpPr>
          <p:spPr>
            <a:xfrm>
              <a:off x="9620204" y="4055282"/>
              <a:ext cx="1105972" cy="502157"/>
            </a:xfrm>
            <a:prstGeom prst="rect">
              <a:avLst/>
            </a:prstGeom>
            <a:noFill/>
          </p:spPr>
          <p:txBody>
            <a:bodyPr wrap="square" rtlCol="0">
              <a:spAutoFit/>
            </a:bodyPr>
            <a:lstStyle/>
            <a:p>
              <a:pPr algn="ctr"/>
              <a:r>
                <a:rPr lang="de-DE" sz="1050" dirty="0" err="1">
                  <a:latin typeface="Arial" panose="020B0604020202020204" pitchFamily="34" charset="0"/>
                  <a:cs typeface="Arial" panose="020B0604020202020204" pitchFamily="34" charset="0"/>
                </a:rPr>
                <a:t>Pressure</a:t>
              </a:r>
              <a:r>
                <a:rPr lang="de-DE" sz="1050" dirty="0">
                  <a:latin typeface="Arial" panose="020B0604020202020204" pitchFamily="34" charset="0"/>
                  <a:cs typeface="Arial" panose="020B0604020202020204" pitchFamily="34" charset="0"/>
                </a:rPr>
                <a:t> </a:t>
              </a:r>
              <a:r>
                <a:rPr lang="de-DE" sz="1050" dirty="0" err="1">
                  <a:latin typeface="Arial" panose="020B0604020202020204" pitchFamily="34" charset="0"/>
                  <a:cs typeface="Arial" panose="020B0604020202020204" pitchFamily="34" charset="0"/>
                </a:rPr>
                <a:t>drop</a:t>
              </a:r>
              <a:r>
                <a:rPr lang="de-DE" sz="1050" dirty="0">
                  <a:latin typeface="Arial" panose="020B0604020202020204" pitchFamily="34" charset="0"/>
                  <a:cs typeface="Arial" panose="020B0604020202020204" pitchFamily="34" charset="0"/>
                </a:rPr>
                <a:t> </a:t>
              </a:r>
              <a:r>
                <a:rPr lang="de-DE" sz="1050" dirty="0" err="1">
                  <a:latin typeface="Arial" panose="020B0604020202020204" pitchFamily="34" charset="0"/>
                  <a:cs typeface="Arial" panose="020B0604020202020204" pitchFamily="34" charset="0"/>
                </a:rPr>
                <a:t>distribution</a:t>
              </a:r>
              <a:endParaRPr lang="de-DE" sz="1050" dirty="0">
                <a:latin typeface="Arial" panose="020B0604020202020204" pitchFamily="34" charset="0"/>
                <a:cs typeface="Arial" panose="020B0604020202020204" pitchFamily="34" charset="0"/>
              </a:endParaRPr>
            </a:p>
            <a:p>
              <a:pPr algn="ctr"/>
              <a:r>
                <a:rPr lang="de-DE" sz="1050" dirty="0">
                  <a:latin typeface="Arial" panose="020B0604020202020204" pitchFamily="34" charset="0"/>
                  <a:cs typeface="Arial" panose="020B0604020202020204" pitchFamily="34" charset="0"/>
                </a:rPr>
                <a:t>(total: 0.89 bar)</a:t>
              </a:r>
            </a:p>
          </p:txBody>
        </p:sp>
        <p:sp>
          <p:nvSpPr>
            <p:cNvPr id="129" name="Rectangle 79"/>
            <p:cNvSpPr/>
            <p:nvPr/>
          </p:nvSpPr>
          <p:spPr>
            <a:xfrm>
              <a:off x="11340974" y="4295481"/>
              <a:ext cx="381000" cy="626684"/>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tangle 80"/>
            <p:cNvSpPr/>
            <p:nvPr/>
          </p:nvSpPr>
          <p:spPr>
            <a:xfrm>
              <a:off x="8997756" y="4314256"/>
              <a:ext cx="381000" cy="626684"/>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32" name="Inhaltsplatzhalter 2">
            <a:extLst>
              <a:ext uri="{FF2B5EF4-FFF2-40B4-BE49-F238E27FC236}">
                <a16:creationId xmlns:a16="http://schemas.microsoft.com/office/drawing/2014/main" id="{BDF95B5B-4DF1-9C03-28C1-28E9AE191096}"/>
              </a:ext>
            </a:extLst>
          </p:cNvPr>
          <p:cNvSpPr txBox="1">
            <a:spLocks/>
          </p:cNvSpPr>
          <p:nvPr/>
        </p:nvSpPr>
        <p:spPr bwMode="auto">
          <a:xfrm>
            <a:off x="186671" y="716816"/>
            <a:ext cx="4913649" cy="211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1463" lvl="2" indent="-271463">
              <a:spcBef>
                <a:spcPts val="600"/>
              </a:spcBef>
              <a:spcAft>
                <a:spcPts val="600"/>
              </a:spcAft>
              <a:buClr>
                <a:schemeClr val="tx2"/>
              </a:buClr>
              <a:buSzPct val="100000"/>
              <a:buFont typeface="+mj-lt"/>
              <a:buAutoNum type="arabicPeriod"/>
              <a:defRPr/>
            </a:pPr>
            <a:r>
              <a:rPr lang="en-US" dirty="0"/>
              <a:t>Nuclear analyses in sector. TBR=1.17, shielding performances marginally acceptable</a:t>
            </a:r>
          </a:p>
          <a:p>
            <a:pPr marL="271463" lvl="2" indent="-271463">
              <a:spcBef>
                <a:spcPts val="600"/>
              </a:spcBef>
              <a:spcAft>
                <a:spcPts val="600"/>
              </a:spcAft>
              <a:buClr>
                <a:schemeClr val="tx2"/>
              </a:buClr>
              <a:buSzPct val="100000"/>
              <a:buFont typeface="+mj-lt"/>
              <a:buAutoNum type="arabicPeriod"/>
              <a:defRPr/>
            </a:pPr>
            <a:r>
              <a:rPr lang="en-US" dirty="0"/>
              <a:t>Thermal and hydraulic analyses of the OB &amp; IB: mass flow distribution and pressure drops</a:t>
            </a:r>
          </a:p>
          <a:p>
            <a:pPr marL="271463" lvl="2" indent="-271463">
              <a:spcBef>
                <a:spcPts val="600"/>
              </a:spcBef>
              <a:spcAft>
                <a:spcPts val="600"/>
              </a:spcAft>
              <a:buClr>
                <a:schemeClr val="tx2"/>
              </a:buClr>
              <a:buSzPct val="100000"/>
              <a:buFont typeface="+mj-lt"/>
              <a:buAutoNum type="arabicPeriod"/>
              <a:defRPr/>
            </a:pPr>
            <a:r>
              <a:rPr lang="en-US" dirty="0"/>
              <a:t>Structural analyses of COB segment, global + sub-modelling technique + RCC-</a:t>
            </a:r>
            <a:r>
              <a:rPr lang="en-US" dirty="0" err="1"/>
              <a:t>MRx</a:t>
            </a:r>
            <a:r>
              <a:rPr lang="en-US" dirty="0"/>
              <a:t> evaluation</a:t>
            </a:r>
          </a:p>
        </p:txBody>
      </p:sp>
      <p:grpSp>
        <p:nvGrpSpPr>
          <p:cNvPr id="20" name="Gruppieren 19"/>
          <p:cNvGrpSpPr>
            <a:grpSpLocks noChangeAspect="1"/>
          </p:cNvGrpSpPr>
          <p:nvPr/>
        </p:nvGrpSpPr>
        <p:grpSpPr>
          <a:xfrm>
            <a:off x="9135110" y="2475945"/>
            <a:ext cx="2905914" cy="2762871"/>
            <a:chOff x="9203780" y="2680484"/>
            <a:chExt cx="2656972" cy="2526182"/>
          </a:xfrm>
        </p:grpSpPr>
        <p:sp>
          <p:nvSpPr>
            <p:cNvPr id="133" name="TextBox 48"/>
            <p:cNvSpPr txBox="1"/>
            <p:nvPr/>
          </p:nvSpPr>
          <p:spPr>
            <a:xfrm>
              <a:off x="9344321" y="4898889"/>
              <a:ext cx="2361544" cy="307777"/>
            </a:xfrm>
            <a:prstGeom prst="rect">
              <a:avLst/>
            </a:prstGeom>
            <a:noFill/>
          </p:spPr>
          <p:txBody>
            <a:bodyPr wrap="none" rtlCol="0">
              <a:spAutoFit/>
            </a:bodyPr>
            <a:lstStyle/>
            <a:p>
              <a:r>
                <a:rPr lang="de-DE" sz="1400" dirty="0" err="1">
                  <a:latin typeface="Arial Narrow" panose="020B0606020202030204" pitchFamily="34" charset="0"/>
                  <a:cs typeface="Arial" panose="020B0604020202020204" pitchFamily="34" charset="0"/>
                </a:rPr>
                <a:t>Primary+Secodary</a:t>
              </a:r>
              <a:r>
                <a:rPr lang="de-DE" sz="1400" dirty="0">
                  <a:latin typeface="Arial Narrow" panose="020B0606020202030204" pitchFamily="34" charset="0"/>
                  <a:cs typeface="Arial" panose="020B0604020202020204" pitchFamily="34" charset="0"/>
                </a:rPr>
                <a:t> stress </a:t>
              </a:r>
              <a:r>
                <a:rPr lang="de-DE" sz="1400" dirty="0" err="1">
                  <a:latin typeface="Arial Narrow" panose="020B0606020202030204" pitchFamily="34" charset="0"/>
                  <a:cs typeface="Arial" panose="020B0604020202020204" pitchFamily="34" charset="0"/>
                </a:rPr>
                <a:t>of</a:t>
              </a:r>
              <a:r>
                <a:rPr lang="de-DE" sz="1400" dirty="0">
                  <a:latin typeface="Arial Narrow" panose="020B0606020202030204" pitchFamily="34" charset="0"/>
                  <a:cs typeface="Arial" panose="020B0604020202020204" pitchFamily="34" charset="0"/>
                </a:rPr>
                <a:t> COB</a:t>
              </a:r>
            </a:p>
          </p:txBody>
        </p:sp>
        <p:pic>
          <p:nvPicPr>
            <p:cNvPr id="134" name="Picture 1"/>
            <p:cNvPicPr>
              <a:picLocks noChangeAspect="1"/>
            </p:cNvPicPr>
            <p:nvPr/>
          </p:nvPicPr>
          <p:blipFill>
            <a:blip r:embed="rId10"/>
            <a:stretch>
              <a:fillRect/>
            </a:stretch>
          </p:blipFill>
          <p:spPr>
            <a:xfrm>
              <a:off x="9203780" y="2680484"/>
              <a:ext cx="2656972" cy="1730324"/>
            </a:xfrm>
            <a:prstGeom prst="rect">
              <a:avLst/>
            </a:prstGeom>
          </p:spPr>
        </p:pic>
        <p:grpSp>
          <p:nvGrpSpPr>
            <p:cNvPr id="135" name="Group 7"/>
            <p:cNvGrpSpPr/>
            <p:nvPr/>
          </p:nvGrpSpPr>
          <p:grpSpPr>
            <a:xfrm>
              <a:off x="9569642" y="4334154"/>
              <a:ext cx="2135012" cy="628100"/>
              <a:chOff x="4581844" y="5454395"/>
              <a:chExt cx="2135012" cy="628100"/>
            </a:xfrm>
          </p:grpSpPr>
          <p:sp>
            <p:nvSpPr>
              <p:cNvPr id="136" name="TextBox 37"/>
              <p:cNvSpPr txBox="1"/>
              <p:nvPr/>
            </p:nvSpPr>
            <p:spPr>
              <a:xfrm>
                <a:off x="6098954" y="5828579"/>
                <a:ext cx="617902" cy="253916"/>
              </a:xfrm>
              <a:prstGeom prst="rect">
                <a:avLst/>
              </a:prstGeom>
              <a:noFill/>
            </p:spPr>
            <p:txBody>
              <a:bodyPr wrap="square" rtlCol="0">
                <a:spAutoFit/>
              </a:bodyPr>
              <a:lstStyle/>
              <a:p>
                <a:r>
                  <a:rPr lang="de-DE" sz="1050" dirty="0">
                    <a:latin typeface="Arial Narrow" panose="020B0606020202030204" pitchFamily="34" charset="0"/>
                  </a:rPr>
                  <a:t>[MPa]</a:t>
                </a:r>
              </a:p>
            </p:txBody>
          </p:sp>
          <p:pic>
            <p:nvPicPr>
              <p:cNvPr id="137" name="Picture 5"/>
              <p:cNvPicPr>
                <a:picLocks noChangeAspect="1"/>
              </p:cNvPicPr>
              <p:nvPr/>
            </p:nvPicPr>
            <p:blipFill>
              <a:blip r:embed="rId11">
                <a:clrChange>
                  <a:clrFrom>
                    <a:srgbClr val="FFFFFF"/>
                  </a:clrFrom>
                  <a:clrTo>
                    <a:srgbClr val="FFFFFF">
                      <a:alpha val="0"/>
                    </a:srgbClr>
                  </a:clrTo>
                </a:clrChange>
              </a:blip>
              <a:stretch>
                <a:fillRect/>
              </a:stretch>
            </p:blipFill>
            <p:spPr>
              <a:xfrm rot="16200000">
                <a:off x="5081716" y="4954523"/>
                <a:ext cx="602831" cy="1602576"/>
              </a:xfrm>
              <a:prstGeom prst="rect">
                <a:avLst/>
              </a:prstGeom>
            </p:spPr>
          </p:pic>
        </p:grpSp>
      </p:grpSp>
      <p:sp>
        <p:nvSpPr>
          <p:cNvPr id="138" name="Ovale 16">
            <a:extLst>
              <a:ext uri="{FF2B5EF4-FFF2-40B4-BE49-F238E27FC236}">
                <a16:creationId xmlns:a16="http://schemas.microsoft.com/office/drawing/2014/main" id="{6C6FC9E1-4F46-7812-94B3-317678AA1C43}"/>
              </a:ext>
            </a:extLst>
          </p:cNvPr>
          <p:cNvSpPr/>
          <p:nvPr/>
        </p:nvSpPr>
        <p:spPr>
          <a:xfrm>
            <a:off x="4826985" y="3936878"/>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2</a:t>
            </a:r>
          </a:p>
        </p:txBody>
      </p:sp>
      <p:sp>
        <p:nvSpPr>
          <p:cNvPr id="139" name="Ovale 16">
            <a:extLst>
              <a:ext uri="{FF2B5EF4-FFF2-40B4-BE49-F238E27FC236}">
                <a16:creationId xmlns:a16="http://schemas.microsoft.com/office/drawing/2014/main" id="{6C6FC9E1-4F46-7812-94B3-317678AA1C43}"/>
              </a:ext>
            </a:extLst>
          </p:cNvPr>
          <p:cNvSpPr/>
          <p:nvPr/>
        </p:nvSpPr>
        <p:spPr>
          <a:xfrm>
            <a:off x="11603491" y="60921"/>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2</a:t>
            </a:r>
          </a:p>
        </p:txBody>
      </p:sp>
      <p:sp>
        <p:nvSpPr>
          <p:cNvPr id="140" name="Ovale 16">
            <a:extLst>
              <a:ext uri="{FF2B5EF4-FFF2-40B4-BE49-F238E27FC236}">
                <a16:creationId xmlns:a16="http://schemas.microsoft.com/office/drawing/2014/main" id="{6C6FC9E1-4F46-7812-94B3-317678AA1C43}"/>
              </a:ext>
            </a:extLst>
          </p:cNvPr>
          <p:cNvSpPr/>
          <p:nvPr/>
        </p:nvSpPr>
        <p:spPr>
          <a:xfrm>
            <a:off x="9175353" y="2535211"/>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3</a:t>
            </a:r>
          </a:p>
        </p:txBody>
      </p:sp>
      <p:pic>
        <p:nvPicPr>
          <p:cNvPr id="142" name="Picture 9"/>
          <p:cNvPicPr>
            <a:picLocks noChangeAspect="1"/>
          </p:cNvPicPr>
          <p:nvPr/>
        </p:nvPicPr>
        <p:blipFill>
          <a:blip r:embed="rId12">
            <a:clrChange>
              <a:clrFrom>
                <a:srgbClr val="FFFFFF"/>
              </a:clrFrom>
              <a:clrTo>
                <a:srgbClr val="FFFFFF">
                  <a:alpha val="0"/>
                </a:srgbClr>
              </a:clrTo>
            </a:clrChange>
          </a:blip>
          <a:stretch>
            <a:fillRect/>
          </a:stretch>
        </p:blipFill>
        <p:spPr>
          <a:xfrm rot="245235">
            <a:off x="8197280" y="2388534"/>
            <a:ext cx="913236" cy="2134997"/>
          </a:xfrm>
          <a:prstGeom prst="rect">
            <a:avLst/>
          </a:prstGeom>
        </p:spPr>
      </p:pic>
      <p:sp>
        <p:nvSpPr>
          <p:cNvPr id="22" name="Rechteck 21"/>
          <p:cNvSpPr/>
          <p:nvPr/>
        </p:nvSpPr>
        <p:spPr>
          <a:xfrm rot="21206926">
            <a:off x="8805416" y="3134501"/>
            <a:ext cx="393711" cy="2101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 Verbindung mit Pfeil 23"/>
          <p:cNvCxnSpPr>
            <a:stCxn id="22" idx="3"/>
          </p:cNvCxnSpPr>
          <p:nvPr/>
        </p:nvCxnSpPr>
        <p:spPr>
          <a:xfrm flipV="1">
            <a:off x="9197842" y="3199884"/>
            <a:ext cx="382188" cy="172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8" name="Picture 262"/>
          <p:cNvPicPr>
            <a:picLocks noChangeAspect="1"/>
          </p:cNvPicPr>
          <p:nvPr/>
        </p:nvPicPr>
        <p:blipFill>
          <a:blip r:embed="rId13"/>
          <a:srcRect l="7735" t="8549" r="10762" b="4289"/>
          <a:stretch/>
        </p:blipFill>
        <p:spPr bwMode="auto">
          <a:xfrm>
            <a:off x="5050298" y="695703"/>
            <a:ext cx="3214580" cy="2631749"/>
          </a:xfrm>
          <a:prstGeom prst="rect">
            <a:avLst/>
          </a:prstGeom>
          <a:ln>
            <a:noFill/>
          </a:ln>
        </p:spPr>
      </p:pic>
      <p:sp>
        <p:nvSpPr>
          <p:cNvPr id="146" name="Ovale 16">
            <a:extLst>
              <a:ext uri="{FF2B5EF4-FFF2-40B4-BE49-F238E27FC236}">
                <a16:creationId xmlns:a16="http://schemas.microsoft.com/office/drawing/2014/main" id="{6C6FC9E1-4F46-7812-94B3-317678AA1C43}"/>
              </a:ext>
            </a:extLst>
          </p:cNvPr>
          <p:cNvSpPr/>
          <p:nvPr/>
        </p:nvSpPr>
        <p:spPr>
          <a:xfrm>
            <a:off x="7172177" y="1166906"/>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1</a:t>
            </a:r>
          </a:p>
        </p:txBody>
      </p:sp>
      <p:grpSp>
        <p:nvGrpSpPr>
          <p:cNvPr id="143" name="Group 25"/>
          <p:cNvGrpSpPr>
            <a:grpSpLocks noChangeAspect="1"/>
          </p:cNvGrpSpPr>
          <p:nvPr/>
        </p:nvGrpSpPr>
        <p:grpSpPr>
          <a:xfrm>
            <a:off x="8180531" y="2660623"/>
            <a:ext cx="487963" cy="1523090"/>
            <a:chOff x="10291585" y="415382"/>
            <a:chExt cx="678539" cy="2117941"/>
          </a:xfrm>
        </p:grpSpPr>
        <p:pic>
          <p:nvPicPr>
            <p:cNvPr id="144" name="Picture 19"/>
            <p:cNvPicPr>
              <a:picLocks noChangeAspect="1"/>
            </p:cNvPicPr>
            <p:nvPr/>
          </p:nvPicPr>
          <p:blipFill>
            <a:blip r:embed="rId14"/>
            <a:stretch>
              <a:fillRect/>
            </a:stretch>
          </p:blipFill>
          <p:spPr>
            <a:xfrm>
              <a:off x="10471372" y="694835"/>
              <a:ext cx="479826" cy="1838488"/>
            </a:xfrm>
            <a:prstGeom prst="rect">
              <a:avLst/>
            </a:prstGeom>
          </p:spPr>
        </p:pic>
        <p:sp>
          <p:nvSpPr>
            <p:cNvPr id="145" name="TextBox 50"/>
            <p:cNvSpPr txBox="1"/>
            <p:nvPr/>
          </p:nvSpPr>
          <p:spPr>
            <a:xfrm>
              <a:off x="10291585" y="415382"/>
              <a:ext cx="678539" cy="353084"/>
            </a:xfrm>
            <a:prstGeom prst="rect">
              <a:avLst/>
            </a:prstGeom>
            <a:noFill/>
          </p:spPr>
          <p:txBody>
            <a:bodyPr wrap="square" rtlCol="0">
              <a:spAutoFit/>
            </a:bodyPr>
            <a:lstStyle/>
            <a:p>
              <a:pPr algn="ctr"/>
              <a:r>
                <a:rPr lang="de-DE" sz="1050" dirty="0">
                  <a:latin typeface="Arial Narrow" panose="020B0606020202030204" pitchFamily="34" charset="0"/>
                </a:rPr>
                <a:t>[mm] </a:t>
              </a:r>
            </a:p>
          </p:txBody>
        </p:sp>
      </p:grpSp>
    </p:spTree>
    <p:extLst>
      <p:ext uri="{BB962C8B-B14F-4D97-AF65-F5344CB8AC3E}">
        <p14:creationId xmlns:p14="http://schemas.microsoft.com/office/powerpoint/2010/main" val="4044142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5485" y="3118595"/>
            <a:ext cx="7483234" cy="457200"/>
          </a:xfrm>
        </p:spPr>
        <p:txBody>
          <a:bodyPr/>
          <a:lstStyle/>
          <a:p>
            <a:r>
              <a:rPr lang="de-DE" dirty="0"/>
              <a:t>New </a:t>
            </a:r>
            <a:r>
              <a:rPr lang="de-DE" dirty="0" err="1"/>
              <a:t>water-cooled</a:t>
            </a:r>
            <a:r>
              <a:rPr lang="de-DE" dirty="0"/>
              <a:t> </a:t>
            </a:r>
            <a:r>
              <a:rPr lang="de-DE" dirty="0" err="1"/>
              <a:t>variants</a:t>
            </a:r>
            <a:r>
              <a:rPr lang="de-DE" dirty="0"/>
              <a:t>: WCLL-DB</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Tree>
    <p:extLst>
      <p:ext uri="{BB962C8B-B14F-4D97-AF65-F5344CB8AC3E}">
        <p14:creationId xmlns:p14="http://schemas.microsoft.com/office/powerpoint/2010/main" val="3369178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piè di pagina 3"/>
          <p:cNvSpPr>
            <a:spLocks noGrp="1"/>
          </p:cNvSpPr>
          <p:nvPr>
            <p:ph type="ftr" sz="quarter" idx="11"/>
          </p:nvPr>
        </p:nvSpPr>
        <p:spPr>
          <a:xfrm>
            <a:off x="623392" y="6545237"/>
            <a:ext cx="10986971" cy="268139"/>
          </a:xfrm>
        </p:spPr>
        <p:txBody>
          <a:bodyPr/>
          <a:lstStyle/>
          <a:p>
            <a:pPr algn="r"/>
            <a:r>
              <a:rPr lang="en-GB" dirty="0"/>
              <a:t>F.A. Hernández et al. | Alternative water-cooled BB concepts for EU-DEMO | ISFNT, Las Palmas | 12.09.2023</a:t>
            </a:r>
            <a:r>
              <a:rPr lang="de-DE" dirty="0"/>
              <a:t> </a:t>
            </a:r>
            <a:r>
              <a:rPr lang="en-GB" dirty="0"/>
              <a:t>| Page </a:t>
            </a:r>
            <a:fld id="{6A6D9FA1-99C7-4910-8E32-B85D378B0060}" type="slidenum">
              <a:rPr lang="en-GB"/>
              <a:pPr algn="r"/>
              <a:t>13</a:t>
            </a:fld>
            <a:endParaRPr lang="en-GB" dirty="0"/>
          </a:p>
        </p:txBody>
      </p:sp>
      <p:graphicFrame>
        <p:nvGraphicFramePr>
          <p:cNvPr id="20" name="Tabelle 19"/>
          <p:cNvGraphicFramePr>
            <a:graphicFrameLocks noGrp="1"/>
          </p:cNvGraphicFramePr>
          <p:nvPr/>
        </p:nvGraphicFramePr>
        <p:xfrm>
          <a:off x="239350" y="1220755"/>
          <a:ext cx="4224471" cy="5048729"/>
        </p:xfrm>
        <a:graphic>
          <a:graphicData uri="http://schemas.openxmlformats.org/drawingml/2006/table">
            <a:tbl>
              <a:tblPr>
                <a:tableStyleId>{5C22544A-7EE6-4342-B048-85BDC9FD1C3A}</a:tableStyleId>
              </a:tblPr>
              <a:tblGrid>
                <a:gridCol w="316597">
                  <a:extLst>
                    <a:ext uri="{9D8B030D-6E8A-4147-A177-3AD203B41FA5}">
                      <a16:colId xmlns:a16="http://schemas.microsoft.com/office/drawing/2014/main" val="3088472484"/>
                    </a:ext>
                  </a:extLst>
                </a:gridCol>
                <a:gridCol w="259467">
                  <a:extLst>
                    <a:ext uri="{9D8B030D-6E8A-4147-A177-3AD203B41FA5}">
                      <a16:colId xmlns:a16="http://schemas.microsoft.com/office/drawing/2014/main" val="133559626"/>
                    </a:ext>
                  </a:extLst>
                </a:gridCol>
                <a:gridCol w="2803512">
                  <a:extLst>
                    <a:ext uri="{9D8B030D-6E8A-4147-A177-3AD203B41FA5}">
                      <a16:colId xmlns:a16="http://schemas.microsoft.com/office/drawing/2014/main" val="1520702916"/>
                    </a:ext>
                  </a:extLst>
                </a:gridCol>
                <a:gridCol w="844895">
                  <a:extLst>
                    <a:ext uri="{9D8B030D-6E8A-4147-A177-3AD203B41FA5}">
                      <a16:colId xmlns:a16="http://schemas.microsoft.com/office/drawing/2014/main" val="1069478160"/>
                    </a:ext>
                  </a:extLst>
                </a:gridCol>
              </a:tblGrid>
              <a:tr h="457200">
                <a:tc rowSpan="10">
                  <a:txBody>
                    <a:bodyPr/>
                    <a:lstStyle/>
                    <a:p>
                      <a:pPr algn="ctr" fontAlgn="t"/>
                      <a:r>
                        <a:rPr lang="de-DE" sz="1500" b="1" i="0" u="none" strike="noStrike" dirty="0">
                          <a:effectLst/>
                          <a:latin typeface="Arial Narrow" panose="020B0606020202030204" pitchFamily="34" charset="0"/>
                        </a:rPr>
                        <a:t>WCLL</a:t>
                      </a:r>
                    </a:p>
                  </a:txBody>
                  <a:tcPr marL="7533" marR="7533" marT="7533" marB="0" vert="vert270" anchor="ctr"/>
                </a:tc>
                <a:tc>
                  <a:txBody>
                    <a:bodyPr/>
                    <a:lstStyle/>
                    <a:p>
                      <a:pPr algn="ctr" fontAlgn="t"/>
                      <a:r>
                        <a:rPr lang="de-DE" sz="1500" b="1" i="0" u="none" strike="noStrike" dirty="0">
                          <a:effectLst/>
                          <a:latin typeface="Arial Narrow" panose="020B0606020202030204" pitchFamily="34" charset="0"/>
                        </a:rPr>
                        <a:t>ID</a:t>
                      </a:r>
                    </a:p>
                  </a:txBody>
                  <a:tcPr marL="7533" marR="7533" marT="7533" marB="0" anchor="ctr"/>
                </a:tc>
                <a:tc>
                  <a:txBody>
                    <a:bodyPr/>
                    <a:lstStyle/>
                    <a:p>
                      <a:pPr algn="ctr" fontAlgn="ctr"/>
                      <a:r>
                        <a:rPr lang="de-DE" sz="1500" b="1" i="0" u="none" strike="noStrike" dirty="0" err="1">
                          <a:effectLst/>
                          <a:latin typeface="Arial Narrow" panose="020B0606020202030204" pitchFamily="34" charset="0"/>
                        </a:rPr>
                        <a:t>Risk</a:t>
                      </a:r>
                      <a:endParaRPr lang="de-DE" sz="1500" b="1" i="0" u="none" strike="noStrike" dirty="0">
                        <a:effectLst/>
                        <a:latin typeface="Arial Narrow" panose="020B0606020202030204" pitchFamily="34" charset="0"/>
                      </a:endParaRPr>
                    </a:p>
                  </a:txBody>
                  <a:tcPr marL="10160" marR="10160" marT="10160" marB="0" anchor="ctr"/>
                </a:tc>
                <a:tc>
                  <a:txBody>
                    <a:bodyPr/>
                    <a:lstStyle/>
                    <a:p>
                      <a:pPr algn="ctr" fontAlgn="ctr"/>
                      <a:r>
                        <a:rPr lang="de-DE" sz="1500" b="1" i="0" u="none" strike="noStrike" dirty="0" err="1">
                          <a:effectLst/>
                          <a:latin typeface="Arial Narrow" panose="020B0606020202030204" pitchFamily="34" charset="0"/>
                        </a:rPr>
                        <a:t>Addressed</a:t>
                      </a:r>
                      <a:r>
                        <a:rPr lang="de-DE" sz="1500" b="1" i="0" u="none" strike="noStrike" dirty="0">
                          <a:effectLst/>
                          <a:latin typeface="Arial Narrow" panose="020B0606020202030204" pitchFamily="34" charset="0"/>
                        </a:rPr>
                        <a:t> </a:t>
                      </a:r>
                      <a:r>
                        <a:rPr lang="de-DE" sz="1500" b="1" i="0" u="none" strike="noStrike" dirty="0" err="1">
                          <a:effectLst/>
                          <a:latin typeface="Arial Narrow" panose="020B0606020202030204" pitchFamily="34" charset="0"/>
                        </a:rPr>
                        <a:t>by</a:t>
                      </a:r>
                      <a:endParaRPr lang="de-DE" sz="1500" b="1" i="0" u="none" strike="noStrike" dirty="0">
                        <a:effectLst/>
                        <a:latin typeface="Arial Narrow" panose="020B0606020202030204" pitchFamily="34" charset="0"/>
                      </a:endParaRPr>
                    </a:p>
                  </a:txBody>
                  <a:tcPr marL="10160" marR="10160" marT="10160" marB="0" anchor="ctr"/>
                </a:tc>
                <a:extLst>
                  <a:ext uri="{0D108BD9-81ED-4DB2-BD59-A6C34878D82A}">
                    <a16:rowId xmlns:a16="http://schemas.microsoft.com/office/drawing/2014/main" val="2902103555"/>
                  </a:ext>
                </a:extLst>
              </a:tr>
              <a:tr h="385997">
                <a:tc vMerge="1">
                  <a:txBody>
                    <a:bodyPr/>
                    <a:lstStyle/>
                    <a:p>
                      <a:pPr algn="ctr" fontAlgn="t"/>
                      <a:endParaRPr lang="de-DE" sz="1000" b="1" i="0" u="none" strike="noStrike" dirty="0">
                        <a:effectLst/>
                        <a:latin typeface="Arial Narrow" panose="020B0606020202030204" pitchFamily="34" charset="0"/>
                      </a:endParaRPr>
                    </a:p>
                  </a:txBody>
                  <a:tcPr marL="5650" marR="5650" marT="5650" marB="0" anchor="ctr"/>
                </a:tc>
                <a:tc>
                  <a:txBody>
                    <a:bodyPr/>
                    <a:lstStyle/>
                    <a:p>
                      <a:pPr algn="ctr" fontAlgn="t"/>
                      <a:r>
                        <a:rPr lang="de-DE" sz="1500" b="1" u="none" strike="noStrike" dirty="0">
                          <a:solidFill>
                            <a:srgbClr val="FF0000"/>
                          </a:solidFill>
                          <a:effectLst/>
                          <a:latin typeface="Arial Narrow" panose="020B0606020202030204" pitchFamily="34" charset="0"/>
                        </a:rPr>
                        <a:t>1</a:t>
                      </a:r>
                      <a:endParaRPr lang="de-DE" sz="1500" b="1" i="0" u="none" strike="noStrike" dirty="0">
                        <a:solidFill>
                          <a:srgbClr val="FF0000"/>
                        </a:solidFill>
                        <a:effectLst/>
                        <a:latin typeface="Arial Narrow" panose="020B0606020202030204" pitchFamily="34" charset="0"/>
                      </a:endParaRPr>
                    </a:p>
                  </a:txBody>
                  <a:tcPr marL="7533" marR="7533" marT="7533" marB="0" anchor="ctr"/>
                </a:tc>
                <a:tc>
                  <a:txBody>
                    <a:bodyPr/>
                    <a:lstStyle/>
                    <a:p>
                      <a:pPr algn="l" fontAlgn="ctr"/>
                      <a:r>
                        <a:rPr lang="en-US" sz="1500" b="1" u="none" strike="noStrike" dirty="0">
                          <a:solidFill>
                            <a:srgbClr val="FF0000"/>
                          </a:solidFill>
                          <a:effectLst/>
                          <a:latin typeface="Arial Narrow" panose="020B0606020202030204" pitchFamily="34" charset="0"/>
                        </a:rPr>
                        <a:t>Low reliability of BB system</a:t>
                      </a:r>
                      <a:endParaRPr lang="en-US" sz="1500" b="1" i="0" u="none" strike="noStrike" dirty="0">
                        <a:solidFill>
                          <a:srgbClr val="FF0000"/>
                        </a:solidFill>
                        <a:effectLst/>
                        <a:latin typeface="Arial Narrow" panose="020B0606020202030204" pitchFamily="34" charset="0"/>
                      </a:endParaRPr>
                    </a:p>
                  </a:txBody>
                  <a:tcPr marL="7533" marR="7533" marT="7533" marB="0" anchor="ctr"/>
                </a:tc>
                <a:tc>
                  <a:txBody>
                    <a:bodyPr/>
                    <a:lstStyle/>
                    <a:p>
                      <a:pPr algn="ctr" fontAlgn="ctr"/>
                      <a:r>
                        <a:rPr lang="en-US" sz="1500" b="1" i="0" u="none" strike="noStrike" dirty="0">
                          <a:solidFill>
                            <a:schemeClr val="tx2"/>
                          </a:solidFill>
                          <a:effectLst/>
                          <a:latin typeface="Arial Narrow" panose="020B0606020202030204" pitchFamily="34" charset="0"/>
                        </a:rPr>
                        <a:t>(1)</a:t>
                      </a:r>
                    </a:p>
                  </a:txBody>
                  <a:tcPr marL="7533" marR="7533" marT="7533" marB="0" anchor="ctr"/>
                </a:tc>
                <a:extLst>
                  <a:ext uri="{0D108BD9-81ED-4DB2-BD59-A6C34878D82A}">
                    <a16:rowId xmlns:a16="http://schemas.microsoft.com/office/drawing/2014/main" val="4202556130"/>
                  </a:ext>
                </a:extLst>
              </a:tr>
              <a:tr h="352052">
                <a:tc vMerge="1">
                  <a:txBody>
                    <a:bodyPr/>
                    <a:lstStyle/>
                    <a:p>
                      <a:pPr algn="ctr" fontAlgn="t"/>
                      <a:endParaRPr lang="de-DE" sz="1000" b="1" i="0" u="none" strike="noStrike" dirty="0">
                        <a:effectLst/>
                        <a:latin typeface="Arial Narrow" panose="020B0606020202030204" pitchFamily="34" charset="0"/>
                      </a:endParaRPr>
                    </a:p>
                  </a:txBody>
                  <a:tcPr marL="5650" marR="5650" marT="5650" marB="0" anchor="ctr"/>
                </a:tc>
                <a:tc>
                  <a:txBody>
                    <a:bodyPr/>
                    <a:lstStyle/>
                    <a:p>
                      <a:pPr algn="ctr" fontAlgn="t"/>
                      <a:r>
                        <a:rPr lang="de-DE" sz="1500" b="1" u="none" strike="noStrike" dirty="0">
                          <a:solidFill>
                            <a:schemeClr val="tx1"/>
                          </a:solidFill>
                          <a:effectLst/>
                          <a:latin typeface="Arial Narrow" panose="020B0606020202030204" pitchFamily="34" charset="0"/>
                        </a:rPr>
                        <a:t>2</a:t>
                      </a:r>
                      <a:endParaRPr lang="de-DE" sz="1500" b="1" i="0" u="none" strike="noStrike" dirty="0">
                        <a:solidFill>
                          <a:schemeClr val="tx1"/>
                        </a:solidFill>
                        <a:effectLst/>
                        <a:latin typeface="Arial Narrow" panose="020B0606020202030204" pitchFamily="34" charset="0"/>
                      </a:endParaRPr>
                    </a:p>
                  </a:txBody>
                  <a:tcPr marL="7533" marR="7533" marT="7533" marB="0" anchor="ctr"/>
                </a:tc>
                <a:tc>
                  <a:txBody>
                    <a:bodyPr/>
                    <a:lstStyle/>
                    <a:p>
                      <a:pPr marL="0" algn="l" defTabSz="914400" rtl="0" eaLnBrk="1" fontAlgn="t" latinLnBrk="0" hangingPunct="1"/>
                      <a:r>
                        <a:rPr lang="en-US" sz="1500" u="none" strike="noStrike" kern="1200" dirty="0">
                          <a:solidFill>
                            <a:schemeClr val="tx1"/>
                          </a:solidFill>
                          <a:effectLst/>
                          <a:latin typeface="Arial Narrow" panose="020B0606020202030204" pitchFamily="34" charset="0"/>
                          <a:ea typeface="+mn-ea"/>
                          <a:cs typeface="+mn-cs"/>
                        </a:rPr>
                        <a:t>Low efficiency of </a:t>
                      </a:r>
                      <a:r>
                        <a:rPr lang="en-US" sz="1500" u="none" strike="noStrike" kern="1200" dirty="0" err="1">
                          <a:solidFill>
                            <a:schemeClr val="tx1"/>
                          </a:solidFill>
                          <a:effectLst/>
                          <a:latin typeface="Arial Narrow" panose="020B0606020202030204" pitchFamily="34" charset="0"/>
                          <a:ea typeface="+mn-ea"/>
                          <a:cs typeface="+mn-cs"/>
                        </a:rPr>
                        <a:t>PbLi</a:t>
                      </a:r>
                      <a:r>
                        <a:rPr lang="en-US" sz="1500" u="none" strike="noStrike" kern="1200" dirty="0">
                          <a:solidFill>
                            <a:schemeClr val="tx1"/>
                          </a:solidFill>
                          <a:effectLst/>
                          <a:latin typeface="Arial Narrow" panose="020B0606020202030204" pitchFamily="34" charset="0"/>
                          <a:ea typeface="+mn-ea"/>
                          <a:cs typeface="+mn-cs"/>
                        </a:rPr>
                        <a:t> draining</a:t>
                      </a:r>
                    </a:p>
                  </a:txBody>
                  <a:tcPr marL="7533" marR="7533" marT="7533" marB="0" anchor="ctr"/>
                </a:tc>
                <a:tc>
                  <a:txBody>
                    <a:bodyPr/>
                    <a:lstStyle/>
                    <a:p>
                      <a:pPr marL="0" algn="ctr" defTabSz="914400" rtl="0" eaLnBrk="1" fontAlgn="t" latinLnBrk="0" hangingPunct="1"/>
                      <a:r>
                        <a:rPr lang="en-US" sz="1500" u="none" strike="noStrike" kern="1200" dirty="0">
                          <a:solidFill>
                            <a:schemeClr val="tx2"/>
                          </a:solidFill>
                          <a:effectLst/>
                          <a:latin typeface="Arial Narrow" panose="020B0606020202030204" pitchFamily="34" charset="0"/>
                          <a:ea typeface="+mn-ea"/>
                          <a:cs typeface="+mn-cs"/>
                        </a:rPr>
                        <a:t>(4)</a:t>
                      </a:r>
                    </a:p>
                  </a:txBody>
                  <a:tcPr marL="7533" marR="7533" marT="7533" marB="0" anchor="ctr"/>
                </a:tc>
                <a:extLst>
                  <a:ext uri="{0D108BD9-81ED-4DB2-BD59-A6C34878D82A}">
                    <a16:rowId xmlns:a16="http://schemas.microsoft.com/office/drawing/2014/main" val="2999365913"/>
                  </a:ext>
                </a:extLst>
              </a:tr>
              <a:tr h="441659">
                <a:tc vMerge="1">
                  <a:txBody>
                    <a:bodyPr/>
                    <a:lstStyle/>
                    <a:p>
                      <a:pPr algn="ctr" fontAlgn="t"/>
                      <a:endParaRPr lang="de-DE" sz="1000" b="1" i="0" u="none" strike="noStrike" dirty="0">
                        <a:effectLst/>
                        <a:latin typeface="Arial Narrow" panose="020B0606020202030204" pitchFamily="34" charset="0"/>
                      </a:endParaRPr>
                    </a:p>
                  </a:txBody>
                  <a:tcPr marL="5650" marR="5650" marT="5650" marB="0" anchor="ctr"/>
                </a:tc>
                <a:tc>
                  <a:txBody>
                    <a:bodyPr/>
                    <a:lstStyle/>
                    <a:p>
                      <a:pPr algn="ctr" fontAlgn="t"/>
                      <a:r>
                        <a:rPr lang="de-DE" sz="1500" b="1" u="none" strike="noStrike" dirty="0">
                          <a:effectLst/>
                          <a:latin typeface="Arial Narrow" panose="020B0606020202030204" pitchFamily="34" charset="0"/>
                        </a:rPr>
                        <a:t>3</a:t>
                      </a:r>
                      <a:endParaRPr lang="de-DE" sz="1500" b="1" i="0" u="none" strike="noStrike" dirty="0">
                        <a:effectLst/>
                        <a:latin typeface="Arial Narrow" panose="020B0606020202030204" pitchFamily="34" charset="0"/>
                      </a:endParaRPr>
                    </a:p>
                  </a:txBody>
                  <a:tcPr marL="7533" marR="7533" marT="7533" marB="0" anchor="ctr"/>
                </a:tc>
                <a:tc>
                  <a:txBody>
                    <a:bodyPr/>
                    <a:lstStyle/>
                    <a:p>
                      <a:pPr algn="l" fontAlgn="t"/>
                      <a:r>
                        <a:rPr lang="en-US" sz="1500" u="none" strike="noStrike" dirty="0">
                          <a:effectLst/>
                          <a:latin typeface="Arial Narrow" panose="020B0606020202030204" pitchFamily="34" charset="0"/>
                        </a:rPr>
                        <a:t>FW based on thin EUROFER + W-armor</a:t>
                      </a:r>
                      <a:endParaRPr lang="en-US" sz="1500" b="0" i="0" u="none" strike="noStrike" dirty="0">
                        <a:effectLst/>
                        <a:latin typeface="Arial Narrow" panose="020B0606020202030204" pitchFamily="34" charset="0"/>
                      </a:endParaRPr>
                    </a:p>
                  </a:txBody>
                  <a:tcPr marL="7533" marR="7533" marT="7533" marB="0" anchor="ctr"/>
                </a:tc>
                <a:tc>
                  <a:txBody>
                    <a:bodyPr/>
                    <a:lstStyle/>
                    <a:p>
                      <a:pPr algn="ctr" fontAlgn="t"/>
                      <a:r>
                        <a:rPr lang="en-US" sz="1500" b="0" i="0" u="none" strike="noStrike" dirty="0">
                          <a:solidFill>
                            <a:schemeClr val="tx2"/>
                          </a:solidFill>
                          <a:effectLst/>
                          <a:latin typeface="Arial Narrow" panose="020B0606020202030204" pitchFamily="34" charset="0"/>
                        </a:rPr>
                        <a:t>limiters</a:t>
                      </a:r>
                    </a:p>
                  </a:txBody>
                  <a:tcPr marL="7533" marR="7533" marT="7533" marB="0" anchor="ctr"/>
                </a:tc>
                <a:extLst>
                  <a:ext uri="{0D108BD9-81ED-4DB2-BD59-A6C34878D82A}">
                    <a16:rowId xmlns:a16="http://schemas.microsoft.com/office/drawing/2014/main" val="3183610629"/>
                  </a:ext>
                </a:extLst>
              </a:tr>
              <a:tr h="356437">
                <a:tc vMerge="1">
                  <a:txBody>
                    <a:bodyPr/>
                    <a:lstStyle/>
                    <a:p>
                      <a:pPr algn="ctr" fontAlgn="t"/>
                      <a:endParaRPr lang="de-DE" sz="1000" b="1" i="0" u="none" strike="noStrike" dirty="0">
                        <a:effectLst/>
                        <a:latin typeface="Arial Narrow" panose="020B0606020202030204" pitchFamily="34" charset="0"/>
                      </a:endParaRPr>
                    </a:p>
                  </a:txBody>
                  <a:tcPr marL="7620" marR="7620" marT="7620" marB="0" anchor="ctr"/>
                </a:tc>
                <a:tc>
                  <a:txBody>
                    <a:bodyPr/>
                    <a:lstStyle/>
                    <a:p>
                      <a:pPr algn="ctr" fontAlgn="t"/>
                      <a:r>
                        <a:rPr lang="de-DE" sz="1500" b="1" i="0" u="none" strike="noStrike" dirty="0">
                          <a:solidFill>
                            <a:schemeClr val="tx1"/>
                          </a:solidFill>
                          <a:effectLst/>
                          <a:latin typeface="Arial Narrow" panose="020B0606020202030204" pitchFamily="34" charset="0"/>
                        </a:rPr>
                        <a:t>5</a:t>
                      </a:r>
                    </a:p>
                  </a:txBody>
                  <a:tcPr marL="10160" marR="10160" marT="10160" marB="0" anchor="ctr"/>
                </a:tc>
                <a:tc>
                  <a:txBody>
                    <a:bodyPr/>
                    <a:lstStyle/>
                    <a:p>
                      <a:pPr marL="0" algn="l" defTabSz="914400" rtl="0" eaLnBrk="1" fontAlgn="t" latinLnBrk="0" hangingPunct="1"/>
                      <a:r>
                        <a:rPr lang="de-DE" sz="1500" u="none" strike="noStrike" kern="1200" dirty="0">
                          <a:solidFill>
                            <a:schemeClr val="tx1"/>
                          </a:solidFill>
                          <a:effectLst/>
                          <a:latin typeface="Arial Narrow" panose="020B0606020202030204" pitchFamily="34" charset="0"/>
                          <a:ea typeface="+mn-ea"/>
                          <a:cs typeface="+mn-cs"/>
                        </a:rPr>
                        <a:t>Low </a:t>
                      </a:r>
                      <a:r>
                        <a:rPr lang="de-DE" sz="1500" u="none" strike="noStrike" kern="1200" dirty="0" err="1">
                          <a:solidFill>
                            <a:schemeClr val="tx1"/>
                          </a:solidFill>
                          <a:effectLst/>
                          <a:latin typeface="Arial Narrow" panose="020B0606020202030204" pitchFamily="34" charset="0"/>
                          <a:ea typeface="+mn-ea"/>
                          <a:cs typeface="+mn-cs"/>
                        </a:rPr>
                        <a:t>tritium</a:t>
                      </a:r>
                      <a:r>
                        <a:rPr lang="de-DE" sz="1500" u="none" strike="noStrike" kern="1200" dirty="0">
                          <a:solidFill>
                            <a:schemeClr val="tx1"/>
                          </a:solidFill>
                          <a:effectLst/>
                          <a:latin typeface="Arial Narrow" panose="020B0606020202030204" pitchFamily="34" charset="0"/>
                          <a:ea typeface="+mn-ea"/>
                          <a:cs typeface="+mn-cs"/>
                        </a:rPr>
                        <a:t> </a:t>
                      </a:r>
                      <a:r>
                        <a:rPr lang="de-DE" sz="1500" u="none" strike="noStrike" kern="1200" dirty="0" err="1">
                          <a:solidFill>
                            <a:schemeClr val="tx1"/>
                          </a:solidFill>
                          <a:effectLst/>
                          <a:latin typeface="Arial Narrow" panose="020B0606020202030204" pitchFamily="34" charset="0"/>
                          <a:ea typeface="+mn-ea"/>
                          <a:cs typeface="+mn-cs"/>
                        </a:rPr>
                        <a:t>breeding</a:t>
                      </a:r>
                      <a:r>
                        <a:rPr lang="de-DE" sz="1500" u="none" strike="noStrike" kern="1200" dirty="0">
                          <a:solidFill>
                            <a:schemeClr val="tx1"/>
                          </a:solidFill>
                          <a:effectLst/>
                          <a:latin typeface="Arial Narrow" panose="020B0606020202030204" pitchFamily="34" charset="0"/>
                          <a:ea typeface="+mn-ea"/>
                          <a:cs typeface="+mn-cs"/>
                        </a:rPr>
                        <a:t> </a:t>
                      </a:r>
                      <a:r>
                        <a:rPr lang="de-DE" sz="1500" u="none" strike="noStrike" kern="1200" dirty="0" err="1">
                          <a:solidFill>
                            <a:schemeClr val="tx1"/>
                          </a:solidFill>
                          <a:effectLst/>
                          <a:latin typeface="Arial Narrow" panose="020B0606020202030204" pitchFamily="34" charset="0"/>
                          <a:ea typeface="+mn-ea"/>
                          <a:cs typeface="+mn-cs"/>
                        </a:rPr>
                        <a:t>performance</a:t>
                      </a:r>
                      <a:endParaRPr lang="de-DE" sz="1500" u="none" strike="noStrike" kern="1200" dirty="0">
                        <a:solidFill>
                          <a:schemeClr val="tx1"/>
                        </a:solidFill>
                        <a:effectLst/>
                        <a:latin typeface="Arial Narrow" panose="020B0606020202030204" pitchFamily="34" charset="0"/>
                        <a:ea typeface="+mn-ea"/>
                        <a:cs typeface="+mn-cs"/>
                      </a:endParaRPr>
                    </a:p>
                  </a:txBody>
                  <a:tcPr marL="10160" marR="10160" marT="1016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500" u="none" strike="noStrike" kern="1200" dirty="0">
                          <a:solidFill>
                            <a:schemeClr val="tx2"/>
                          </a:solidFill>
                          <a:effectLst/>
                          <a:latin typeface="Arial Narrow" panose="020B0606020202030204" pitchFamily="34" charset="0"/>
                          <a:ea typeface="+mn-ea"/>
                          <a:cs typeface="+mn-cs"/>
                        </a:rPr>
                        <a:t>(3)</a:t>
                      </a:r>
                    </a:p>
                  </a:txBody>
                  <a:tcPr marL="10160" marR="10160" marT="10160" marB="0" anchor="ctr"/>
                </a:tc>
                <a:extLst>
                  <a:ext uri="{0D108BD9-81ED-4DB2-BD59-A6C34878D82A}">
                    <a16:rowId xmlns:a16="http://schemas.microsoft.com/office/drawing/2014/main" val="2904013747"/>
                  </a:ext>
                </a:extLst>
              </a:tr>
              <a:tr h="457200">
                <a:tc vMerge="1">
                  <a:txBody>
                    <a:bodyPr/>
                    <a:lstStyle/>
                    <a:p>
                      <a:pPr algn="ctr" fontAlgn="t"/>
                      <a:endParaRPr lang="de-DE" sz="1000" b="1" i="0" u="none" strike="noStrike" dirty="0">
                        <a:effectLst/>
                        <a:latin typeface="Arial Narrow" panose="020B0606020202030204" pitchFamily="34" charset="0"/>
                      </a:endParaRPr>
                    </a:p>
                  </a:txBody>
                  <a:tcPr marL="7620" marR="7620" marT="7620" marB="0" anchor="ctr"/>
                </a:tc>
                <a:tc>
                  <a:txBody>
                    <a:bodyPr/>
                    <a:lstStyle/>
                    <a:p>
                      <a:pPr algn="ctr" fontAlgn="t"/>
                      <a:r>
                        <a:rPr lang="de-DE" sz="1500" b="1" i="0" u="none" strike="noStrike" dirty="0">
                          <a:effectLst/>
                          <a:latin typeface="Arial Narrow" panose="020B0606020202030204" pitchFamily="34" charset="0"/>
                        </a:rPr>
                        <a:t>6</a:t>
                      </a:r>
                    </a:p>
                  </a:txBody>
                  <a:tcPr marL="10160" marR="10160" marT="10160" marB="0" anchor="ctr"/>
                </a:tc>
                <a:tc>
                  <a:txBody>
                    <a:bodyPr/>
                    <a:lstStyle/>
                    <a:p>
                      <a:pPr algn="l" fontAlgn="t"/>
                      <a:r>
                        <a:rPr lang="en-US" sz="1500" b="0" i="0" u="none" strike="noStrike" dirty="0">
                          <a:effectLst/>
                          <a:latin typeface="Arial Narrow" panose="020B0606020202030204" pitchFamily="34" charset="0"/>
                        </a:rPr>
                        <a:t>Large amount of transmutation He in </a:t>
                      </a:r>
                      <a:r>
                        <a:rPr lang="en-US" sz="1500" b="0" i="0" u="none" strike="noStrike" dirty="0" err="1">
                          <a:effectLst/>
                          <a:latin typeface="Arial Narrow" panose="020B0606020202030204" pitchFamily="34" charset="0"/>
                        </a:rPr>
                        <a:t>PbLi</a:t>
                      </a:r>
                      <a:r>
                        <a:rPr lang="en-US" sz="1500" b="0" i="0" u="none" strike="noStrike" dirty="0">
                          <a:effectLst/>
                          <a:latin typeface="Arial Narrow" panose="020B0606020202030204" pitchFamily="34" charset="0"/>
                        </a:rPr>
                        <a:t> </a:t>
                      </a:r>
                    </a:p>
                  </a:txBody>
                  <a:tcPr marL="10160" marR="10160" marT="10160" marB="0" anchor="ctr"/>
                </a:tc>
                <a:tc>
                  <a:txBody>
                    <a:bodyPr/>
                    <a:lstStyle/>
                    <a:p>
                      <a:pPr algn="ctr" fontAlgn="t"/>
                      <a:endParaRPr lang="en-US" sz="1500" b="0" i="0" u="none" strike="noStrike" dirty="0">
                        <a:solidFill>
                          <a:schemeClr val="tx2"/>
                        </a:solidFill>
                        <a:effectLst/>
                        <a:latin typeface="Arial Narrow" panose="020B0606020202030204" pitchFamily="34" charset="0"/>
                      </a:endParaRPr>
                    </a:p>
                  </a:txBody>
                  <a:tcPr marL="10160" marR="10160" marT="10160" marB="0" anchor="ctr"/>
                </a:tc>
                <a:extLst>
                  <a:ext uri="{0D108BD9-81ED-4DB2-BD59-A6C34878D82A}">
                    <a16:rowId xmlns:a16="http://schemas.microsoft.com/office/drawing/2014/main" val="69159515"/>
                  </a:ext>
                </a:extLst>
              </a:tr>
              <a:tr h="424329">
                <a:tc vMerge="1">
                  <a:txBody>
                    <a:bodyPr/>
                    <a:lstStyle/>
                    <a:p>
                      <a:pPr algn="ctr" fontAlgn="t"/>
                      <a:endParaRPr lang="de-DE" sz="1000" b="1" i="0" u="none" strike="noStrike" dirty="0">
                        <a:effectLst/>
                        <a:latin typeface="Arial Narrow" panose="020B0606020202030204" pitchFamily="34" charset="0"/>
                      </a:endParaRPr>
                    </a:p>
                  </a:txBody>
                  <a:tcPr marL="7620" marR="7620" marT="7620" marB="0" anchor="ctr"/>
                </a:tc>
                <a:tc>
                  <a:txBody>
                    <a:bodyPr/>
                    <a:lstStyle/>
                    <a:p>
                      <a:pPr algn="ctr" fontAlgn="t"/>
                      <a:r>
                        <a:rPr lang="de-DE" sz="1500" b="1" i="0" u="none" strike="noStrike" dirty="0">
                          <a:solidFill>
                            <a:srgbClr val="FF0000"/>
                          </a:solidFill>
                          <a:effectLst/>
                          <a:latin typeface="Arial Narrow" panose="020B0606020202030204" pitchFamily="34" charset="0"/>
                        </a:rPr>
                        <a:t>10</a:t>
                      </a:r>
                    </a:p>
                  </a:txBody>
                  <a:tcPr marL="10160" marR="10160" marT="10160" marB="0" anchor="ctr"/>
                </a:tc>
                <a:tc>
                  <a:txBody>
                    <a:bodyPr/>
                    <a:lstStyle/>
                    <a:p>
                      <a:pPr algn="l" fontAlgn="t"/>
                      <a:r>
                        <a:rPr lang="en-US" sz="1500" b="1" i="0" u="none" strike="noStrike" dirty="0">
                          <a:solidFill>
                            <a:srgbClr val="FF0000"/>
                          </a:solidFill>
                          <a:effectLst/>
                          <a:latin typeface="Arial Narrow" panose="020B0606020202030204" pitchFamily="34" charset="0"/>
                        </a:rPr>
                        <a:t>Large T permeation to coolant</a:t>
                      </a:r>
                    </a:p>
                  </a:txBody>
                  <a:tcPr marL="10160" marR="10160" marT="1016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500" u="none" strike="noStrike" kern="1200" dirty="0">
                          <a:solidFill>
                            <a:schemeClr val="tx2"/>
                          </a:solidFill>
                          <a:effectLst/>
                          <a:latin typeface="Arial Narrow" panose="020B0606020202030204" pitchFamily="34" charset="0"/>
                          <a:ea typeface="+mn-ea"/>
                          <a:cs typeface="+mn-cs"/>
                        </a:rPr>
                        <a:t>(2)(6)</a:t>
                      </a:r>
                    </a:p>
                  </a:txBody>
                  <a:tcPr marL="10160" marR="10160" marT="10160" marB="0" anchor="ctr"/>
                </a:tc>
                <a:extLst>
                  <a:ext uri="{0D108BD9-81ED-4DB2-BD59-A6C34878D82A}">
                    <a16:rowId xmlns:a16="http://schemas.microsoft.com/office/drawing/2014/main" val="2520530510"/>
                  </a:ext>
                </a:extLst>
              </a:tr>
              <a:tr h="670473">
                <a:tc vMerge="1">
                  <a:txBody>
                    <a:bodyPr/>
                    <a:lstStyle/>
                    <a:p>
                      <a:pPr algn="ctr" fontAlgn="t"/>
                      <a:endParaRPr lang="de-DE" sz="1000" b="1" i="0" u="none" strike="noStrike" dirty="0">
                        <a:effectLst/>
                        <a:latin typeface="Arial Narrow" panose="020B0606020202030204" pitchFamily="34" charset="0"/>
                      </a:endParaRPr>
                    </a:p>
                  </a:txBody>
                  <a:tcPr marL="7620" marR="7620" marT="7620" marB="0" anchor="ctr"/>
                </a:tc>
                <a:tc>
                  <a:txBody>
                    <a:bodyPr/>
                    <a:lstStyle/>
                    <a:p>
                      <a:pPr algn="ctr" fontAlgn="t"/>
                      <a:r>
                        <a:rPr lang="de-DE" sz="1500" b="1" i="0" u="none" strike="noStrike" dirty="0">
                          <a:effectLst/>
                          <a:latin typeface="Arial Narrow" panose="020B0606020202030204" pitchFamily="34" charset="0"/>
                        </a:rPr>
                        <a:t>12</a:t>
                      </a:r>
                    </a:p>
                  </a:txBody>
                  <a:tcPr marL="10160" marR="10160" marT="10160" marB="0" anchor="ctr"/>
                </a:tc>
                <a:tc>
                  <a:txBody>
                    <a:bodyPr/>
                    <a:lstStyle/>
                    <a:p>
                      <a:pPr marL="0" algn="l" defTabSz="914400" rtl="0" eaLnBrk="1" fontAlgn="t" latinLnBrk="0" hangingPunct="1"/>
                      <a:r>
                        <a:rPr lang="en-US" sz="1500" u="none" strike="noStrike" kern="1200" dirty="0">
                          <a:solidFill>
                            <a:schemeClr val="dk1"/>
                          </a:solidFill>
                          <a:effectLst/>
                          <a:latin typeface="Arial Narrow" panose="020B0606020202030204" pitchFamily="34" charset="0"/>
                          <a:ea typeface="+mn-ea"/>
                          <a:cs typeface="+mn-cs"/>
                        </a:rPr>
                        <a:t>WCLL operating with EUROFER temp. irradiated &lt;400 °C (DBTT shift)</a:t>
                      </a:r>
                    </a:p>
                  </a:txBody>
                  <a:tcPr marL="10160" marR="10160" marT="10160" marB="0" anchor="ctr"/>
                </a:tc>
                <a:tc>
                  <a:txBody>
                    <a:bodyPr/>
                    <a:lstStyle/>
                    <a:p>
                      <a:pPr marL="0" algn="ctr" defTabSz="914400" rtl="0" eaLnBrk="1" fontAlgn="t" latinLnBrk="0" hangingPunct="1"/>
                      <a:endParaRPr lang="en-US" sz="1500" u="none" strike="noStrike" kern="1200" dirty="0">
                        <a:solidFill>
                          <a:schemeClr val="tx2"/>
                        </a:solidFill>
                        <a:effectLst/>
                        <a:latin typeface="Arial Narrow" panose="020B0606020202030204" pitchFamily="34" charset="0"/>
                        <a:ea typeface="+mn-ea"/>
                        <a:cs typeface="+mn-cs"/>
                      </a:endParaRPr>
                    </a:p>
                  </a:txBody>
                  <a:tcPr marL="10160" marR="10160" marT="10160" marB="0" anchor="ctr"/>
                </a:tc>
                <a:extLst>
                  <a:ext uri="{0D108BD9-81ED-4DB2-BD59-A6C34878D82A}">
                    <a16:rowId xmlns:a16="http://schemas.microsoft.com/office/drawing/2014/main" val="1045988446"/>
                  </a:ext>
                </a:extLst>
              </a:tr>
              <a:tr h="764028">
                <a:tc vMerge="1">
                  <a:txBody>
                    <a:bodyPr/>
                    <a:lstStyle/>
                    <a:p>
                      <a:pPr algn="ctr" fontAlgn="t"/>
                      <a:endParaRPr lang="de-DE" sz="1000" b="1" i="0" u="none" strike="noStrike" dirty="0">
                        <a:effectLst/>
                        <a:latin typeface="Arial Narrow" panose="020B0606020202030204" pitchFamily="34" charset="0"/>
                      </a:endParaRPr>
                    </a:p>
                  </a:txBody>
                  <a:tcPr marL="7620" marR="7620" marT="7620" marB="0" anchor="ctr"/>
                </a:tc>
                <a:tc>
                  <a:txBody>
                    <a:bodyPr/>
                    <a:lstStyle/>
                    <a:p>
                      <a:pPr algn="ctr" fontAlgn="t"/>
                      <a:r>
                        <a:rPr lang="de-DE" sz="1500" b="1" i="0" u="none" strike="noStrike" dirty="0">
                          <a:solidFill>
                            <a:srgbClr val="FF0000"/>
                          </a:solidFill>
                          <a:effectLst/>
                          <a:latin typeface="Arial Narrow" panose="020B0606020202030204" pitchFamily="34" charset="0"/>
                        </a:rPr>
                        <a:t>13</a:t>
                      </a:r>
                    </a:p>
                  </a:txBody>
                  <a:tcPr marL="10160" marR="10160" marT="10160" marB="0" anchor="ctr"/>
                </a:tc>
                <a:tc>
                  <a:txBody>
                    <a:bodyPr/>
                    <a:lstStyle/>
                    <a:p>
                      <a:pPr algn="l" fontAlgn="t"/>
                      <a:r>
                        <a:rPr lang="en-US" sz="1500" b="1" i="0" u="none" strike="noStrike" dirty="0">
                          <a:solidFill>
                            <a:srgbClr val="FF0000"/>
                          </a:solidFill>
                          <a:effectLst/>
                          <a:latin typeface="Arial Narrow" panose="020B0606020202030204" pitchFamily="34" charset="0"/>
                        </a:rPr>
                        <a:t>Pressure transient uncertainties due to </a:t>
                      </a:r>
                      <a:r>
                        <a:rPr lang="en-US" sz="1500" b="1" i="0" u="none" strike="noStrike" dirty="0" err="1">
                          <a:solidFill>
                            <a:srgbClr val="FF0000"/>
                          </a:solidFill>
                          <a:effectLst/>
                          <a:latin typeface="Arial Narrow" panose="020B0606020202030204" pitchFamily="34" charset="0"/>
                        </a:rPr>
                        <a:t>PbLi</a:t>
                      </a:r>
                      <a:r>
                        <a:rPr lang="en-US" sz="1500" b="1" i="0" u="none" strike="noStrike" dirty="0">
                          <a:solidFill>
                            <a:srgbClr val="FF0000"/>
                          </a:solidFill>
                          <a:effectLst/>
                          <a:latin typeface="Arial Narrow" panose="020B0606020202030204" pitchFamily="34" charset="0"/>
                        </a:rPr>
                        <a:t>-water interaction: </a:t>
                      </a:r>
                    </a:p>
                  </a:txBody>
                  <a:tcPr marL="10160" marR="10160" marT="10160" marB="0" anchor="ctr"/>
                </a:tc>
                <a:tc>
                  <a:txBody>
                    <a:bodyPr/>
                    <a:lstStyle/>
                    <a:p>
                      <a:pPr algn="ctr" fontAlgn="t"/>
                      <a:r>
                        <a:rPr lang="en-US" sz="1500" u="none" strike="noStrike" kern="1200" dirty="0">
                          <a:solidFill>
                            <a:schemeClr val="tx2"/>
                          </a:solidFill>
                          <a:effectLst/>
                          <a:latin typeface="Arial Narrow" panose="020B0606020202030204" pitchFamily="34" charset="0"/>
                          <a:ea typeface="+mn-ea"/>
                          <a:cs typeface="+mn-cs"/>
                        </a:rPr>
                        <a:t>(5)</a:t>
                      </a:r>
                      <a:endParaRPr lang="en-US" sz="1500" b="1" i="0" u="none" strike="noStrike" dirty="0">
                        <a:solidFill>
                          <a:schemeClr val="tx2"/>
                        </a:solidFill>
                        <a:effectLst/>
                        <a:latin typeface="Arial Narrow" panose="020B0606020202030204" pitchFamily="34" charset="0"/>
                      </a:endParaRPr>
                    </a:p>
                  </a:txBody>
                  <a:tcPr marL="10160" marR="10160" marT="10160" marB="0" anchor="ctr"/>
                </a:tc>
                <a:extLst>
                  <a:ext uri="{0D108BD9-81ED-4DB2-BD59-A6C34878D82A}">
                    <a16:rowId xmlns:a16="http://schemas.microsoft.com/office/drawing/2014/main" val="1703162934"/>
                  </a:ext>
                </a:extLst>
              </a:tr>
              <a:tr h="680720">
                <a:tc vMerge="1">
                  <a:txBody>
                    <a:bodyPr/>
                    <a:lstStyle/>
                    <a:p>
                      <a:pPr algn="ctr" fontAlgn="t"/>
                      <a:endParaRPr lang="de-DE" sz="1800" b="1" i="0" u="none" strike="noStrike" dirty="0">
                        <a:effectLst/>
                        <a:latin typeface="Arial Narrow" panose="020B0606020202030204" pitchFamily="34" charset="0"/>
                      </a:endParaRPr>
                    </a:p>
                  </a:txBody>
                  <a:tcPr marL="5650" marR="5650" marT="5650" marB="0" vert="vert270" anchor="ctr"/>
                </a:tc>
                <a:tc>
                  <a:txBody>
                    <a:bodyPr/>
                    <a:lstStyle/>
                    <a:p>
                      <a:pPr algn="ctr" fontAlgn="t"/>
                      <a:r>
                        <a:rPr lang="de-DE" sz="1500" b="1" i="0" u="none" strike="noStrike" dirty="0">
                          <a:solidFill>
                            <a:schemeClr val="tx1"/>
                          </a:solidFill>
                          <a:effectLst/>
                          <a:latin typeface="Arial Narrow" panose="020B0606020202030204" pitchFamily="34" charset="0"/>
                        </a:rPr>
                        <a:t>22</a:t>
                      </a:r>
                    </a:p>
                  </a:txBody>
                  <a:tcPr marL="10160" marR="10160" marT="10160" marB="0" anchor="ctr"/>
                </a:tc>
                <a:tc>
                  <a:txBody>
                    <a:bodyPr/>
                    <a:lstStyle/>
                    <a:p>
                      <a:pPr marL="0" algn="l" defTabSz="914400" rtl="0" eaLnBrk="1" fontAlgn="t" latinLnBrk="0" hangingPunct="1"/>
                      <a:r>
                        <a:rPr lang="en-US" sz="1500" u="none" strike="noStrike" kern="1200" dirty="0">
                          <a:solidFill>
                            <a:schemeClr val="tx1"/>
                          </a:solidFill>
                          <a:effectLst/>
                          <a:latin typeface="Arial Narrow" panose="020B0606020202030204" pitchFamily="34" charset="0"/>
                          <a:ea typeface="+mn-ea"/>
                          <a:cs typeface="+mn-cs"/>
                        </a:rPr>
                        <a:t>Diffusion of Li into anti-permeation barriers and production of He there</a:t>
                      </a:r>
                    </a:p>
                  </a:txBody>
                  <a:tcPr marL="10160" marR="10160" marT="1016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500" u="none" strike="noStrike" kern="1200" dirty="0">
                          <a:solidFill>
                            <a:schemeClr val="tx2"/>
                          </a:solidFill>
                          <a:effectLst/>
                          <a:latin typeface="Arial Narrow" panose="020B0606020202030204" pitchFamily="34" charset="0"/>
                          <a:ea typeface="+mn-ea"/>
                          <a:cs typeface="+mn-cs"/>
                        </a:rPr>
                        <a:t>(2)(6) may avoid barriers</a:t>
                      </a:r>
                    </a:p>
                  </a:txBody>
                  <a:tcPr marL="10160" marR="10160" marT="10160" marB="0" anchor="ctr"/>
                </a:tc>
                <a:extLst>
                  <a:ext uri="{0D108BD9-81ED-4DB2-BD59-A6C34878D82A}">
                    <a16:rowId xmlns:a16="http://schemas.microsoft.com/office/drawing/2014/main" val="1847479232"/>
                  </a:ext>
                </a:extLst>
              </a:tr>
            </a:tbl>
          </a:graphicData>
        </a:graphic>
      </p:graphicFrame>
      <p:sp>
        <p:nvSpPr>
          <p:cNvPr id="21" name="Rechteck 20"/>
          <p:cNvSpPr/>
          <p:nvPr/>
        </p:nvSpPr>
        <p:spPr>
          <a:xfrm>
            <a:off x="4627" y="796770"/>
            <a:ext cx="4385223" cy="400110"/>
          </a:xfrm>
          <a:prstGeom prst="rect">
            <a:avLst/>
          </a:prstGeom>
        </p:spPr>
        <p:txBody>
          <a:bodyPr wrap="square">
            <a:spAutoFit/>
          </a:bodyPr>
          <a:lstStyle/>
          <a:p>
            <a:pPr marL="266700" lvl="1" indent="-182563" fontAlgn="base">
              <a:spcBef>
                <a:spcPts val="600"/>
              </a:spcBef>
              <a:spcAft>
                <a:spcPts val="600"/>
              </a:spcAft>
              <a:buClr>
                <a:schemeClr val="tx2"/>
              </a:buClr>
              <a:buSzPct val="140000"/>
              <a:buFont typeface="Wingdings" panose="05000000000000000000" pitchFamily="2" charset="2"/>
              <a:buChar char="§"/>
              <a:defRPr/>
            </a:pPr>
            <a:r>
              <a:rPr lang="de-DE" sz="2000" dirty="0"/>
              <a:t>Motivation:</a:t>
            </a:r>
          </a:p>
        </p:txBody>
      </p:sp>
      <p:sp>
        <p:nvSpPr>
          <p:cNvPr id="22" name="Rechteck 21"/>
          <p:cNvSpPr/>
          <p:nvPr/>
        </p:nvSpPr>
        <p:spPr>
          <a:xfrm>
            <a:off x="4389851" y="805180"/>
            <a:ext cx="4958560" cy="3467744"/>
          </a:xfrm>
          <a:prstGeom prst="rect">
            <a:avLst/>
          </a:prstGeom>
        </p:spPr>
        <p:txBody>
          <a:bodyPr wrap="square">
            <a:spAutoFit/>
          </a:bodyPr>
          <a:lstStyle/>
          <a:p>
            <a:pPr marL="266700" lvl="1" indent="-182563" fontAlgn="base">
              <a:spcBef>
                <a:spcPts val="600"/>
              </a:spcBef>
              <a:spcAft>
                <a:spcPts val="600"/>
              </a:spcAft>
              <a:buClr>
                <a:schemeClr val="tx2"/>
              </a:buClr>
              <a:buSzPct val="140000"/>
              <a:buFont typeface="Wingdings" panose="05000000000000000000" pitchFamily="2" charset="2"/>
              <a:buChar char="§"/>
              <a:defRPr/>
            </a:pPr>
            <a:r>
              <a:rPr lang="de-DE" sz="2000" dirty="0" err="1"/>
              <a:t>Poloidal</a:t>
            </a:r>
            <a:r>
              <a:rPr lang="de-DE" sz="2000" dirty="0"/>
              <a:t> </a:t>
            </a:r>
            <a:r>
              <a:rPr lang="de-DE" sz="2000" dirty="0" err="1"/>
              <a:t>water</a:t>
            </a:r>
            <a:r>
              <a:rPr lang="de-DE" sz="2000" dirty="0"/>
              <a:t> </a:t>
            </a:r>
            <a:r>
              <a:rPr lang="de-DE" sz="2000" dirty="0" err="1"/>
              <a:t>tube</a:t>
            </a:r>
            <a:r>
              <a:rPr lang="de-DE" sz="2000" dirty="0"/>
              <a:t> </a:t>
            </a:r>
            <a:r>
              <a:rPr lang="de-DE" sz="2000" dirty="0" err="1"/>
              <a:t>distribution</a:t>
            </a:r>
            <a:r>
              <a:rPr lang="de-DE" sz="2000" dirty="0"/>
              <a:t>:</a:t>
            </a:r>
          </a:p>
          <a:p>
            <a:pPr marL="536575" lvl="2" indent="-238125">
              <a:spcAft>
                <a:spcPts val="400"/>
              </a:spcAft>
              <a:buClr>
                <a:schemeClr val="tx2"/>
              </a:buClr>
              <a:buSzPct val="120000"/>
              <a:buFont typeface="Arial" panose="020B0604020202020204" pitchFamily="34" charset="0"/>
              <a:buChar char="•"/>
              <a:tabLst>
                <a:tab pos="1917652" algn="l"/>
              </a:tabLst>
              <a:defRPr/>
            </a:pPr>
            <a:r>
              <a:rPr lang="de-DE" sz="1867" dirty="0" err="1"/>
              <a:t>Poloidal</a:t>
            </a:r>
            <a:r>
              <a:rPr lang="de-DE" sz="1867" dirty="0"/>
              <a:t> </a:t>
            </a:r>
            <a:r>
              <a:rPr lang="de-DE" sz="1867" dirty="0" err="1"/>
              <a:t>tubes</a:t>
            </a:r>
            <a:r>
              <a:rPr lang="de-DE" sz="1867" dirty="0"/>
              <a:t>:</a:t>
            </a:r>
          </a:p>
          <a:p>
            <a:pPr marL="898525" lvl="3" indent="-303213">
              <a:spcAft>
                <a:spcPts val="400"/>
              </a:spcAft>
              <a:buClr>
                <a:schemeClr val="tx2"/>
              </a:buClr>
              <a:buSzPct val="120000"/>
              <a:buFont typeface="+mj-lt"/>
              <a:buAutoNum type="arabicParenBoth"/>
              <a:tabLst>
                <a:tab pos="1917652" algn="l"/>
              </a:tabLst>
              <a:defRPr/>
            </a:pPr>
            <a:r>
              <a:rPr lang="de-DE" sz="1600" dirty="0" err="1"/>
              <a:t>Less</a:t>
            </a:r>
            <a:r>
              <a:rPr lang="de-DE" sz="1600" dirty="0"/>
              <a:t> </a:t>
            </a:r>
            <a:r>
              <a:rPr lang="de-DE" sz="1600" dirty="0" err="1"/>
              <a:t>tubes</a:t>
            </a:r>
            <a:r>
              <a:rPr lang="de-DE" sz="1600" dirty="0"/>
              <a:t>, </a:t>
            </a:r>
            <a:r>
              <a:rPr lang="de-DE" sz="1600" dirty="0" err="1"/>
              <a:t>less</a:t>
            </a:r>
            <a:r>
              <a:rPr lang="de-DE" sz="1600" dirty="0"/>
              <a:t> </a:t>
            </a:r>
            <a:r>
              <a:rPr lang="de-DE" sz="1600" dirty="0" err="1"/>
              <a:t>welds</a:t>
            </a:r>
            <a:r>
              <a:rPr lang="de-DE" sz="1600" dirty="0"/>
              <a:t>, </a:t>
            </a:r>
            <a:r>
              <a:rPr lang="de-DE" sz="1600" dirty="0">
                <a:sym typeface="Wingdings" panose="05000000000000000000" pitchFamily="2" charset="2"/>
              </a:rPr>
              <a:t></a:t>
            </a:r>
            <a:r>
              <a:rPr lang="de-DE" sz="1600" dirty="0"/>
              <a:t> </a:t>
            </a:r>
            <a:r>
              <a:rPr lang="de-DE" sz="1600" b="1" dirty="0" err="1"/>
              <a:t>reliability</a:t>
            </a:r>
            <a:endParaRPr lang="de-DE" sz="1600" b="1" dirty="0"/>
          </a:p>
          <a:p>
            <a:pPr marL="898525" lvl="3" indent="-303213">
              <a:spcAft>
                <a:spcPts val="400"/>
              </a:spcAft>
              <a:buClr>
                <a:schemeClr val="tx2"/>
              </a:buClr>
              <a:buSzPct val="120000"/>
              <a:buFont typeface="+mj-lt"/>
              <a:buAutoNum type="arabicParenBoth"/>
              <a:tabLst>
                <a:tab pos="1917652" algn="l"/>
              </a:tabLst>
              <a:defRPr/>
            </a:pPr>
            <a:r>
              <a:rPr lang="de-DE" sz="1600" dirty="0" err="1"/>
              <a:t>Less</a:t>
            </a:r>
            <a:r>
              <a:rPr lang="de-DE" sz="1600" dirty="0"/>
              <a:t> </a:t>
            </a:r>
            <a:r>
              <a:rPr lang="de-DE" sz="1600" dirty="0" err="1"/>
              <a:t>tubes</a:t>
            </a:r>
            <a:r>
              <a:rPr lang="de-DE" sz="1600" dirty="0"/>
              <a:t>, </a:t>
            </a:r>
            <a:r>
              <a:rPr lang="de-DE" sz="1600" dirty="0" err="1"/>
              <a:t>less</a:t>
            </a:r>
            <a:r>
              <a:rPr lang="de-DE" sz="1600" dirty="0"/>
              <a:t> </a:t>
            </a:r>
            <a:r>
              <a:rPr lang="de-DE" sz="1600" dirty="0" err="1"/>
              <a:t>surface</a:t>
            </a:r>
            <a:r>
              <a:rPr lang="de-DE" sz="1600" dirty="0"/>
              <a:t>, </a:t>
            </a:r>
            <a:r>
              <a:rPr lang="de-DE" sz="1600" dirty="0">
                <a:sym typeface="Wingdings" panose="05000000000000000000" pitchFamily="2" charset="2"/>
              </a:rPr>
              <a:t> </a:t>
            </a:r>
            <a:r>
              <a:rPr lang="de-DE" sz="1600" b="1" dirty="0">
                <a:sym typeface="Wingdings" panose="05000000000000000000" pitchFamily="2" charset="2"/>
              </a:rPr>
              <a:t>T-</a:t>
            </a:r>
            <a:r>
              <a:rPr lang="de-DE" sz="1600" b="1" dirty="0" err="1">
                <a:sym typeface="Wingdings" panose="05000000000000000000" pitchFamily="2" charset="2"/>
              </a:rPr>
              <a:t>permeation</a:t>
            </a:r>
            <a:endParaRPr lang="de-DE" sz="1600" b="1" dirty="0"/>
          </a:p>
          <a:p>
            <a:pPr marL="898525" lvl="3" indent="-303213">
              <a:spcAft>
                <a:spcPts val="400"/>
              </a:spcAft>
              <a:buClr>
                <a:schemeClr val="tx2"/>
              </a:buClr>
              <a:buSzPct val="120000"/>
              <a:buFont typeface="+mj-lt"/>
              <a:buAutoNum type="arabicParenBoth"/>
              <a:tabLst>
                <a:tab pos="1917652" algn="l"/>
              </a:tabLst>
              <a:defRPr/>
            </a:pPr>
            <a:r>
              <a:rPr lang="de-DE" sz="1600" dirty="0" err="1"/>
              <a:t>Less</a:t>
            </a:r>
            <a:r>
              <a:rPr lang="de-DE" sz="1600" dirty="0"/>
              <a:t> </a:t>
            </a:r>
            <a:r>
              <a:rPr lang="de-DE" sz="1600" dirty="0" err="1"/>
              <a:t>tubes</a:t>
            </a:r>
            <a:r>
              <a:rPr lang="de-DE" sz="1600" dirty="0"/>
              <a:t>, </a:t>
            </a:r>
            <a:r>
              <a:rPr lang="de-DE" sz="1600" dirty="0" err="1"/>
              <a:t>less</a:t>
            </a:r>
            <a:r>
              <a:rPr lang="de-DE" sz="1600" dirty="0"/>
              <a:t> </a:t>
            </a:r>
            <a:r>
              <a:rPr lang="de-DE" sz="1600" dirty="0" err="1"/>
              <a:t>water</a:t>
            </a:r>
            <a:r>
              <a:rPr lang="de-DE" sz="1600" dirty="0"/>
              <a:t>, </a:t>
            </a:r>
            <a:r>
              <a:rPr lang="de-DE" sz="1600" dirty="0" err="1"/>
              <a:t>more</a:t>
            </a:r>
            <a:r>
              <a:rPr lang="de-DE" sz="1600" dirty="0"/>
              <a:t> </a:t>
            </a:r>
            <a:r>
              <a:rPr lang="de-DE" sz="1600" dirty="0" err="1"/>
              <a:t>PbLi</a:t>
            </a:r>
            <a:r>
              <a:rPr lang="de-DE" sz="1600" dirty="0"/>
              <a:t>, </a:t>
            </a:r>
            <a:r>
              <a:rPr lang="de-DE" sz="1600" dirty="0">
                <a:sym typeface="Wingdings" panose="05000000000000000000" pitchFamily="2" charset="2"/>
              </a:rPr>
              <a:t></a:t>
            </a:r>
            <a:r>
              <a:rPr lang="de-DE" sz="1600" dirty="0"/>
              <a:t> </a:t>
            </a:r>
            <a:r>
              <a:rPr lang="de-DE" sz="1600" b="1" dirty="0"/>
              <a:t>TBR</a:t>
            </a:r>
          </a:p>
          <a:p>
            <a:pPr marL="898525" lvl="3" indent="-303213">
              <a:spcAft>
                <a:spcPts val="400"/>
              </a:spcAft>
              <a:buClr>
                <a:schemeClr val="tx2"/>
              </a:buClr>
              <a:buSzPct val="120000"/>
              <a:buFont typeface="+mj-lt"/>
              <a:buAutoNum type="arabicParenBoth"/>
              <a:tabLst>
                <a:tab pos="1917652" algn="l"/>
              </a:tabLst>
              <a:defRPr/>
            </a:pPr>
            <a:r>
              <a:rPr lang="de-DE" sz="1600" dirty="0" err="1"/>
              <a:t>Easier</a:t>
            </a:r>
            <a:r>
              <a:rPr lang="de-DE" sz="1600" dirty="0"/>
              <a:t> </a:t>
            </a:r>
            <a:r>
              <a:rPr lang="de-DE" sz="1600" dirty="0" err="1"/>
              <a:t>draining</a:t>
            </a:r>
            <a:r>
              <a:rPr lang="de-DE" sz="1600" dirty="0"/>
              <a:t> </a:t>
            </a:r>
            <a:r>
              <a:rPr lang="de-DE" sz="1600" dirty="0" err="1"/>
              <a:t>and</a:t>
            </a:r>
            <a:r>
              <a:rPr lang="de-DE" sz="1600" dirty="0"/>
              <a:t> </a:t>
            </a:r>
            <a:r>
              <a:rPr lang="de-DE" sz="1600" dirty="0" err="1"/>
              <a:t>less</a:t>
            </a:r>
            <a:r>
              <a:rPr lang="de-DE" sz="1600" dirty="0"/>
              <a:t> He </a:t>
            </a:r>
            <a:r>
              <a:rPr lang="de-DE" sz="1600" dirty="0" err="1"/>
              <a:t>accum</a:t>
            </a:r>
            <a:r>
              <a:rPr lang="de-DE" sz="1600" dirty="0"/>
              <a:t>. </a:t>
            </a:r>
            <a:r>
              <a:rPr lang="de-DE" sz="1600" dirty="0" err="1"/>
              <a:t>risks</a:t>
            </a:r>
            <a:endParaRPr lang="de-DE" sz="1600" dirty="0"/>
          </a:p>
          <a:p>
            <a:pPr marL="536575" lvl="2" indent="-238125">
              <a:spcAft>
                <a:spcPts val="400"/>
              </a:spcAft>
              <a:buClr>
                <a:schemeClr val="tx2"/>
              </a:buClr>
              <a:buSzPct val="120000"/>
              <a:buFont typeface="Arial" panose="020B0604020202020204" pitchFamily="34" charset="0"/>
              <a:buChar char="•"/>
              <a:tabLst>
                <a:tab pos="1917652" algn="l"/>
              </a:tabLst>
              <a:defRPr/>
            </a:pPr>
            <a:r>
              <a:rPr lang="de-DE" sz="1867" dirty="0"/>
              <a:t>BB </a:t>
            </a:r>
            <a:r>
              <a:rPr lang="de-DE" sz="1867" dirty="0" err="1"/>
              <a:t>similar</a:t>
            </a:r>
            <a:r>
              <a:rPr lang="de-DE" sz="1867" dirty="0"/>
              <a:t> </a:t>
            </a:r>
            <a:r>
              <a:rPr lang="de-DE" sz="1867" dirty="0" err="1"/>
              <a:t>to</a:t>
            </a:r>
            <a:r>
              <a:rPr lang="de-DE" sz="1867" dirty="0"/>
              <a:t> HX/SG =&gt; </a:t>
            </a:r>
            <a:r>
              <a:rPr lang="de-DE" sz="1867" dirty="0">
                <a:sym typeface="Wingdings" panose="05000000000000000000" pitchFamily="2" charset="2"/>
              </a:rPr>
              <a:t></a:t>
            </a:r>
            <a:r>
              <a:rPr lang="de-DE" sz="1867" dirty="0"/>
              <a:t> </a:t>
            </a:r>
            <a:r>
              <a:rPr lang="de-DE" sz="1867" b="1" dirty="0"/>
              <a:t>TRL/</a:t>
            </a:r>
            <a:r>
              <a:rPr lang="de-DE" sz="1867" b="1" dirty="0" err="1"/>
              <a:t>RoX</a:t>
            </a:r>
            <a:endParaRPr lang="de-DE" sz="1867" b="1" dirty="0"/>
          </a:p>
          <a:p>
            <a:pPr marL="536575" lvl="2" indent="-238125">
              <a:spcAft>
                <a:spcPts val="400"/>
              </a:spcAft>
              <a:buClr>
                <a:schemeClr val="tx2"/>
              </a:buClr>
              <a:buSzPct val="120000"/>
              <a:buFont typeface="Arial" panose="020B0604020202020204" pitchFamily="34" charset="0"/>
              <a:buChar char="•"/>
              <a:tabLst>
                <a:tab pos="1917652" algn="l"/>
              </a:tabLst>
              <a:defRPr/>
            </a:pPr>
            <a:r>
              <a:rPr lang="de-DE" sz="1867" dirty="0"/>
              <a:t>Segments </a:t>
            </a:r>
            <a:r>
              <a:rPr lang="de-DE" sz="1867" dirty="0" err="1"/>
              <a:t>split</a:t>
            </a:r>
            <a:r>
              <a:rPr lang="de-DE" sz="1867" dirty="0"/>
              <a:t> in </a:t>
            </a:r>
            <a:r>
              <a:rPr lang="de-DE" sz="1867" dirty="0" err="1"/>
              <a:t>several</a:t>
            </a:r>
            <a:r>
              <a:rPr lang="de-DE" sz="1867" dirty="0"/>
              <a:t> </a:t>
            </a:r>
            <a:r>
              <a:rPr lang="de-DE" sz="1867" dirty="0" err="1"/>
              <a:t>poloidal</a:t>
            </a:r>
            <a:r>
              <a:rPr lang="de-DE" sz="1867" dirty="0"/>
              <a:t> </a:t>
            </a:r>
            <a:r>
              <a:rPr lang="de-DE" sz="1867" dirty="0" err="1"/>
              <a:t>regions</a:t>
            </a:r>
            <a:r>
              <a:rPr lang="de-DE" sz="1867" dirty="0"/>
              <a:t> </a:t>
            </a:r>
          </a:p>
          <a:p>
            <a:pPr marL="898525" lvl="3" indent="-263525">
              <a:spcAft>
                <a:spcPts val="400"/>
              </a:spcAft>
              <a:buClr>
                <a:schemeClr val="tx2"/>
              </a:buClr>
              <a:buSzPct val="120000"/>
              <a:buFont typeface="Symbol" panose="05050102010706020507" pitchFamily="18" charset="2"/>
              <a:buChar char="-"/>
              <a:tabLst>
                <a:tab pos="1917652" algn="l"/>
              </a:tabLst>
              <a:defRPr/>
            </a:pPr>
            <a:r>
              <a:rPr lang="de-DE" sz="1600" dirty="0"/>
              <a:t>Limit </a:t>
            </a:r>
            <a:r>
              <a:rPr lang="de-DE" sz="1600" dirty="0" err="1"/>
              <a:t>heat</a:t>
            </a:r>
            <a:r>
              <a:rPr lang="de-DE" sz="1600" dirty="0"/>
              <a:t> </a:t>
            </a:r>
            <a:r>
              <a:rPr lang="de-DE" sz="1600" dirty="0" err="1"/>
              <a:t>flux</a:t>
            </a:r>
            <a:r>
              <a:rPr lang="de-DE" sz="1600" dirty="0"/>
              <a:t> per </a:t>
            </a:r>
            <a:r>
              <a:rPr lang="de-DE" sz="1600" dirty="0" err="1"/>
              <a:t>tube</a:t>
            </a:r>
            <a:endParaRPr lang="de-DE" sz="1600" dirty="0"/>
          </a:p>
          <a:p>
            <a:pPr marL="898525" lvl="3" indent="-263525">
              <a:spcAft>
                <a:spcPts val="400"/>
              </a:spcAft>
              <a:buClr>
                <a:schemeClr val="tx2"/>
              </a:buClr>
              <a:buSzPct val="120000"/>
              <a:buFont typeface="Symbol" panose="05050102010706020507" pitchFamily="18" charset="2"/>
              <a:buChar char="-"/>
              <a:tabLst>
                <a:tab pos="1917652" algn="l"/>
              </a:tabLst>
              <a:defRPr/>
            </a:pPr>
            <a:r>
              <a:rPr lang="de-DE" sz="1600" dirty="0" err="1"/>
              <a:t>Allows</a:t>
            </a:r>
            <a:r>
              <a:rPr lang="de-DE" sz="1600" dirty="0"/>
              <a:t> </a:t>
            </a:r>
            <a:r>
              <a:rPr lang="de-DE" sz="1600" dirty="0" err="1"/>
              <a:t>systems</a:t>
            </a:r>
            <a:r>
              <a:rPr lang="de-DE" sz="1600" dirty="0"/>
              <a:t> </a:t>
            </a:r>
            <a:r>
              <a:rPr lang="de-DE" sz="1600" dirty="0" err="1"/>
              <a:t>integration</a:t>
            </a:r>
            <a:r>
              <a:rPr lang="de-DE" sz="1600" dirty="0"/>
              <a:t> (H/CD, </a:t>
            </a:r>
            <a:r>
              <a:rPr lang="de-DE" sz="1600" dirty="0" err="1"/>
              <a:t>limiters</a:t>
            </a:r>
            <a:r>
              <a:rPr lang="de-DE" sz="1600" dirty="0"/>
              <a:t>…) w/o </a:t>
            </a:r>
            <a:r>
              <a:rPr lang="de-DE" sz="1600" dirty="0" err="1"/>
              <a:t>splitting</a:t>
            </a:r>
            <a:r>
              <a:rPr lang="de-DE" sz="1600" dirty="0"/>
              <a:t> </a:t>
            </a:r>
            <a:r>
              <a:rPr lang="de-DE" sz="1600" dirty="0" err="1"/>
              <a:t>segments</a:t>
            </a:r>
            <a:endParaRPr lang="de-DE" sz="1600" dirty="0"/>
          </a:p>
        </p:txBody>
      </p:sp>
      <p:sp>
        <p:nvSpPr>
          <p:cNvPr id="23" name="Rechteck 22"/>
          <p:cNvSpPr/>
          <p:nvPr/>
        </p:nvSpPr>
        <p:spPr>
          <a:xfrm>
            <a:off x="4367808" y="4471092"/>
            <a:ext cx="5136881" cy="1913409"/>
          </a:xfrm>
          <a:prstGeom prst="rect">
            <a:avLst/>
          </a:prstGeom>
        </p:spPr>
        <p:txBody>
          <a:bodyPr wrap="square">
            <a:spAutoFit/>
          </a:bodyPr>
          <a:lstStyle/>
          <a:p>
            <a:pPr marL="266700" lvl="1" indent="-182563" fontAlgn="base">
              <a:spcBef>
                <a:spcPts val="600"/>
              </a:spcBef>
              <a:spcAft>
                <a:spcPts val="600"/>
              </a:spcAft>
              <a:buClr>
                <a:schemeClr val="tx2"/>
              </a:buClr>
              <a:buSzPct val="140000"/>
              <a:buFont typeface="Wingdings" panose="05000000000000000000" pitchFamily="2" charset="2"/>
              <a:buChar char="§"/>
              <a:defRPr/>
            </a:pPr>
            <a:r>
              <a:rPr lang="de-DE" sz="2000" dirty="0"/>
              <a:t>„Double </a:t>
            </a:r>
            <a:r>
              <a:rPr lang="de-DE" sz="2000" dirty="0" err="1"/>
              <a:t>bundle</a:t>
            </a:r>
            <a:r>
              <a:rPr lang="de-DE" sz="2000" dirty="0"/>
              <a:t>“ </a:t>
            </a:r>
            <a:r>
              <a:rPr lang="de-DE" sz="2000" dirty="0" err="1"/>
              <a:t>of</a:t>
            </a:r>
            <a:r>
              <a:rPr lang="de-DE" sz="2000" dirty="0"/>
              <a:t> simple </a:t>
            </a:r>
            <a:r>
              <a:rPr lang="de-DE" sz="2000" dirty="0" err="1"/>
              <a:t>tubes</a:t>
            </a:r>
            <a:endParaRPr lang="de-DE" sz="2000" dirty="0"/>
          </a:p>
          <a:p>
            <a:pPr marL="536575" lvl="2" indent="-238125">
              <a:spcAft>
                <a:spcPts val="400"/>
              </a:spcAft>
              <a:buClr>
                <a:schemeClr val="tx2"/>
              </a:buClr>
              <a:buSzPct val="120000"/>
              <a:buFont typeface="Arial" panose="020B0604020202020204" pitchFamily="34" charset="0"/>
              <a:buChar char="•"/>
              <a:tabLst>
                <a:tab pos="1917652" algn="l"/>
              </a:tabLst>
              <a:defRPr/>
            </a:pPr>
            <a:r>
              <a:rPr lang="de-DE" sz="1867" dirty="0"/>
              <a:t>3-chamber </a:t>
            </a:r>
            <a:r>
              <a:rPr lang="de-DE" sz="1867" dirty="0" err="1"/>
              <a:t>idea</a:t>
            </a:r>
            <a:r>
              <a:rPr lang="de-DE" sz="1867" dirty="0"/>
              <a:t> </a:t>
            </a:r>
            <a:r>
              <a:rPr lang="de-DE" sz="1867" dirty="0" err="1"/>
              <a:t>of</a:t>
            </a:r>
            <a:r>
              <a:rPr lang="de-DE" sz="1867" dirty="0"/>
              <a:t> S&amp;T HX (K.-H. Funke)</a:t>
            </a:r>
          </a:p>
          <a:p>
            <a:pPr marL="898525" lvl="3" indent="-303213">
              <a:spcAft>
                <a:spcPts val="400"/>
              </a:spcAft>
              <a:buClr>
                <a:schemeClr val="tx2"/>
              </a:buClr>
              <a:buSzPct val="120000"/>
              <a:buFont typeface="+mj-lt"/>
              <a:buAutoNum type="arabicParenBoth" startAt="5"/>
              <a:tabLst>
                <a:tab pos="1917652" algn="l"/>
              </a:tabLst>
              <a:defRPr/>
            </a:pPr>
            <a:r>
              <a:rPr lang="de-DE" sz="1600" dirty="0"/>
              <a:t>Intermediate </a:t>
            </a:r>
            <a:r>
              <a:rPr lang="de-DE" sz="1600" dirty="0" err="1"/>
              <a:t>chamber</a:t>
            </a:r>
            <a:r>
              <a:rPr lang="de-DE" sz="1600" dirty="0"/>
              <a:t> </a:t>
            </a:r>
            <a:r>
              <a:rPr lang="de-DE" sz="1600" dirty="0" err="1"/>
              <a:t>between</a:t>
            </a:r>
            <a:r>
              <a:rPr lang="de-DE" sz="1600" dirty="0"/>
              <a:t> </a:t>
            </a:r>
            <a:r>
              <a:rPr lang="de-DE" sz="1600" dirty="0" err="1"/>
              <a:t>PbLi</a:t>
            </a:r>
            <a:r>
              <a:rPr lang="de-DE" sz="1600" dirty="0"/>
              <a:t> </a:t>
            </a:r>
            <a:r>
              <a:rPr lang="de-DE" sz="1600" dirty="0" err="1"/>
              <a:t>and</a:t>
            </a:r>
            <a:r>
              <a:rPr lang="de-DE" sz="1600" dirty="0"/>
              <a:t> </a:t>
            </a:r>
            <a:r>
              <a:rPr lang="de-DE" sz="1600" dirty="0" err="1"/>
              <a:t>water</a:t>
            </a:r>
            <a:r>
              <a:rPr lang="de-DE" sz="1600" dirty="0"/>
              <a:t> </a:t>
            </a:r>
            <a:r>
              <a:rPr lang="de-DE" sz="1600" dirty="0" err="1"/>
              <a:t>to</a:t>
            </a:r>
            <a:r>
              <a:rPr lang="de-DE" sz="1600" dirty="0"/>
              <a:t> </a:t>
            </a:r>
            <a:r>
              <a:rPr lang="de-DE" sz="1600" dirty="0" err="1"/>
              <a:t>avoid</a:t>
            </a:r>
            <a:r>
              <a:rPr lang="de-DE" sz="1600" dirty="0"/>
              <a:t> </a:t>
            </a:r>
            <a:r>
              <a:rPr lang="de-DE" sz="1600" dirty="0" err="1"/>
              <a:t>contact</a:t>
            </a:r>
            <a:r>
              <a:rPr lang="de-DE" sz="1600" dirty="0"/>
              <a:t> in </a:t>
            </a:r>
            <a:r>
              <a:rPr lang="de-DE" sz="1600" dirty="0" err="1"/>
              <a:t>case</a:t>
            </a:r>
            <a:r>
              <a:rPr lang="de-DE" sz="1600" dirty="0"/>
              <a:t> </a:t>
            </a:r>
            <a:r>
              <a:rPr lang="de-DE" sz="1600" dirty="0" err="1"/>
              <a:t>of</a:t>
            </a:r>
            <a:r>
              <a:rPr lang="de-DE" sz="1600" dirty="0"/>
              <a:t> internal LOCA</a:t>
            </a:r>
          </a:p>
          <a:p>
            <a:pPr marL="898525" lvl="3" indent="-303213">
              <a:spcAft>
                <a:spcPts val="400"/>
              </a:spcAft>
              <a:buClr>
                <a:schemeClr val="tx2"/>
              </a:buClr>
              <a:buSzPct val="120000"/>
              <a:buFont typeface="+mj-lt"/>
              <a:buAutoNum type="arabicParenBoth" startAt="5"/>
              <a:tabLst>
                <a:tab pos="1917652" algn="l"/>
              </a:tabLst>
              <a:defRPr/>
            </a:pPr>
            <a:r>
              <a:rPr lang="de-DE" sz="1600" dirty="0"/>
              <a:t>3rd </a:t>
            </a:r>
            <a:r>
              <a:rPr lang="de-DE" sz="1600" dirty="0" err="1"/>
              <a:t>chamber</a:t>
            </a:r>
            <a:r>
              <a:rPr lang="de-DE" sz="1600" dirty="0"/>
              <a:t> </a:t>
            </a:r>
            <a:r>
              <a:rPr lang="de-DE" sz="1600" dirty="0" err="1"/>
              <a:t>filled</a:t>
            </a:r>
            <a:r>
              <a:rPr lang="de-DE" sz="1600" dirty="0"/>
              <a:t> </a:t>
            </a:r>
            <a:r>
              <a:rPr lang="de-DE" sz="1600" dirty="0" err="1"/>
              <a:t>with</a:t>
            </a:r>
            <a:r>
              <a:rPr lang="de-DE" sz="1600" dirty="0"/>
              <a:t> He gas: </a:t>
            </a:r>
            <a:r>
              <a:rPr lang="de-DE" sz="1600" dirty="0" err="1"/>
              <a:t>used</a:t>
            </a:r>
            <a:r>
              <a:rPr lang="de-DE" sz="1600" dirty="0"/>
              <a:t> </a:t>
            </a:r>
            <a:r>
              <a:rPr lang="de-DE" sz="1600" dirty="0" err="1"/>
              <a:t>to</a:t>
            </a:r>
            <a:r>
              <a:rPr lang="de-DE" sz="1600" dirty="0"/>
              <a:t> </a:t>
            </a:r>
            <a:r>
              <a:rPr lang="de-DE" sz="1600" dirty="0" err="1"/>
              <a:t>remove</a:t>
            </a:r>
            <a:r>
              <a:rPr lang="de-DE" sz="1600" dirty="0"/>
              <a:t> </a:t>
            </a:r>
            <a:r>
              <a:rPr lang="de-DE" sz="1600" dirty="0" err="1"/>
              <a:t>permeated</a:t>
            </a:r>
            <a:r>
              <a:rPr lang="de-DE" sz="1600" dirty="0"/>
              <a:t> T </a:t>
            </a:r>
            <a:r>
              <a:rPr lang="de-DE" sz="1600" dirty="0" err="1"/>
              <a:t>before</a:t>
            </a:r>
            <a:r>
              <a:rPr lang="de-DE" sz="1600" dirty="0"/>
              <a:t> </a:t>
            </a:r>
            <a:r>
              <a:rPr lang="de-DE" sz="1600" dirty="0" err="1"/>
              <a:t>it</a:t>
            </a:r>
            <a:r>
              <a:rPr lang="de-DE" sz="1600" dirty="0"/>
              <a:t> </a:t>
            </a:r>
            <a:r>
              <a:rPr lang="de-DE" sz="1600" dirty="0" err="1"/>
              <a:t>reaches</a:t>
            </a:r>
            <a:r>
              <a:rPr lang="de-DE" sz="1600" dirty="0"/>
              <a:t> </a:t>
            </a:r>
            <a:r>
              <a:rPr lang="de-DE" sz="1600" dirty="0" err="1"/>
              <a:t>water</a:t>
            </a:r>
            <a:endParaRPr lang="de-DE" sz="1600" dirty="0"/>
          </a:p>
        </p:txBody>
      </p:sp>
      <p:grpSp>
        <p:nvGrpSpPr>
          <p:cNvPr id="17" name="Gruppieren 16"/>
          <p:cNvGrpSpPr>
            <a:grpSpLocks noChangeAspect="1"/>
          </p:cNvGrpSpPr>
          <p:nvPr/>
        </p:nvGrpSpPr>
        <p:grpSpPr>
          <a:xfrm>
            <a:off x="9180650" y="335666"/>
            <a:ext cx="2868015" cy="3414331"/>
            <a:chOff x="6939093" y="574163"/>
            <a:chExt cx="2161849" cy="2573651"/>
          </a:xfrm>
        </p:grpSpPr>
        <p:pic>
          <p:nvPicPr>
            <p:cNvPr id="26" name="Image 4"/>
            <p:cNvPicPr>
              <a:picLocks noChangeAspect="1"/>
            </p:cNvPicPr>
            <p:nvPr/>
          </p:nvPicPr>
          <p:blipFill rotWithShape="1">
            <a:blip r:embed="rId3" cstate="print">
              <a:extLst>
                <a:ext uri="{28A0092B-C50C-407E-A947-70E740481C1C}">
                  <a14:useLocalDpi xmlns:a14="http://schemas.microsoft.com/office/drawing/2010/main"/>
                </a:ext>
              </a:extLst>
            </a:blip>
            <a:srcRect t="5377"/>
            <a:stretch/>
          </p:blipFill>
          <p:spPr bwMode="auto">
            <a:xfrm>
              <a:off x="6948264" y="574163"/>
              <a:ext cx="2152678" cy="2573651"/>
            </a:xfrm>
            <a:prstGeom prst="rect">
              <a:avLst/>
            </a:prstGeom>
            <a:noFill/>
            <a:ln>
              <a:noFill/>
            </a:ln>
          </p:spPr>
        </p:pic>
        <p:grpSp>
          <p:nvGrpSpPr>
            <p:cNvPr id="27" name="Gruppieren 26"/>
            <p:cNvGrpSpPr/>
            <p:nvPr/>
          </p:nvGrpSpPr>
          <p:grpSpPr>
            <a:xfrm>
              <a:off x="8071049" y="917227"/>
              <a:ext cx="460707" cy="1682724"/>
              <a:chOff x="7279350" y="1096724"/>
              <a:chExt cx="726787" cy="2654576"/>
            </a:xfrm>
          </p:grpSpPr>
          <p:pic>
            <p:nvPicPr>
              <p:cNvPr id="28" name="Image 117"/>
              <p:cNvPicPr>
                <a:picLocks noChangeAspect="1"/>
              </p:cNvPicPr>
              <p:nvPr/>
            </p:nvPicPr>
            <p:blipFill rotWithShape="1">
              <a:blip r:embed="rId4" cstate="print">
                <a:extLst>
                  <a:ext uri="{28A0092B-C50C-407E-A947-70E740481C1C}">
                    <a14:useLocalDpi xmlns:a14="http://schemas.microsoft.com/office/drawing/2010/main"/>
                  </a:ext>
                </a:extLst>
              </a:blip>
              <a:srcRect l="40762" t="38868" r="27177" b="21187"/>
              <a:stretch/>
            </p:blipFill>
            <p:spPr bwMode="auto">
              <a:xfrm rot="799129">
                <a:off x="7646763" y="2858342"/>
                <a:ext cx="266236" cy="229877"/>
              </a:xfrm>
              <a:prstGeom prst="rect">
                <a:avLst/>
              </a:prstGeom>
              <a:noFill/>
              <a:ln>
                <a:noFill/>
              </a:ln>
            </p:spPr>
          </p:pic>
          <p:pic>
            <p:nvPicPr>
              <p:cNvPr id="29" name="Image 117"/>
              <p:cNvPicPr>
                <a:picLocks noChangeAspect="1"/>
              </p:cNvPicPr>
              <p:nvPr/>
            </p:nvPicPr>
            <p:blipFill rotWithShape="1">
              <a:blip r:embed="rId4" cstate="print">
                <a:extLst>
                  <a:ext uri="{28A0092B-C50C-407E-A947-70E740481C1C}">
                    <a14:useLocalDpi xmlns:a14="http://schemas.microsoft.com/office/drawing/2010/main"/>
                  </a:ext>
                </a:extLst>
              </a:blip>
              <a:srcRect l="40762" t="34033" r="27177" b="21187"/>
              <a:stretch/>
            </p:blipFill>
            <p:spPr bwMode="auto">
              <a:xfrm rot="20725770">
                <a:off x="7598063" y="1908279"/>
                <a:ext cx="266236" cy="257697"/>
              </a:xfrm>
              <a:prstGeom prst="rect">
                <a:avLst/>
              </a:prstGeom>
              <a:noFill/>
              <a:ln>
                <a:noFill/>
              </a:ln>
            </p:spPr>
          </p:pic>
          <p:sp>
            <p:nvSpPr>
              <p:cNvPr id="30" name="Rectangle 61"/>
              <p:cNvSpPr/>
              <p:nvPr/>
            </p:nvSpPr>
            <p:spPr>
              <a:xfrm>
                <a:off x="7279350" y="1096724"/>
                <a:ext cx="726787" cy="2654576"/>
              </a:xfrm>
              <a:prstGeom prst="roundRect">
                <a:avLst/>
              </a:prstGeom>
              <a:solidFill>
                <a:srgbClr val="FFFFCC">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32" name="TextBox 4"/>
            <p:cNvSpPr txBox="1"/>
            <p:nvPr/>
          </p:nvSpPr>
          <p:spPr>
            <a:xfrm rot="16200000">
              <a:off x="6196634" y="1709167"/>
              <a:ext cx="1716914" cy="231996"/>
            </a:xfrm>
            <a:prstGeom prst="rect">
              <a:avLst/>
            </a:prstGeom>
            <a:noFill/>
          </p:spPr>
          <p:txBody>
            <a:bodyPr wrap="square" rtlCol="0">
              <a:spAutoFit/>
            </a:bodyPr>
            <a:lstStyle/>
            <a:p>
              <a:pPr algn="ctr"/>
              <a:r>
                <a:rPr lang="en-US" sz="1400" dirty="0">
                  <a:latin typeface="Arial Narrow" panose="020B0606020202030204" pitchFamily="34" charset="0"/>
                </a:rPr>
                <a:t>L. </a:t>
              </a:r>
              <a:r>
                <a:rPr lang="en-US" sz="1400" dirty="0" err="1">
                  <a:latin typeface="Arial Narrow" panose="020B0606020202030204" pitchFamily="34" charset="0"/>
                </a:rPr>
                <a:t>Giancarli</a:t>
              </a:r>
              <a:r>
                <a:rPr lang="en-US" sz="1400" dirty="0">
                  <a:latin typeface="Arial Narrow" panose="020B0606020202030204" pitchFamily="34" charset="0"/>
                </a:rPr>
                <a:t> et al. (1995)</a:t>
              </a:r>
              <a:endParaRPr lang="en-GB" sz="1400" dirty="0">
                <a:latin typeface="Arial Narrow" panose="020B0606020202030204" pitchFamily="34" charset="0"/>
              </a:endParaRPr>
            </a:p>
          </p:txBody>
        </p:sp>
      </p:grpSp>
      <p:grpSp>
        <p:nvGrpSpPr>
          <p:cNvPr id="34" name="Gruppieren 33"/>
          <p:cNvGrpSpPr>
            <a:grpSpLocks noChangeAspect="1"/>
          </p:cNvGrpSpPr>
          <p:nvPr/>
        </p:nvGrpSpPr>
        <p:grpSpPr>
          <a:xfrm>
            <a:off x="9744408" y="3709471"/>
            <a:ext cx="2438665" cy="2841957"/>
            <a:chOff x="5940152" y="580852"/>
            <a:chExt cx="3798547" cy="5018903"/>
          </a:xfrm>
        </p:grpSpPr>
        <p:pic>
          <p:nvPicPr>
            <p:cNvPr id="35"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645815" y="2174153"/>
              <a:ext cx="4602088" cy="2013414"/>
            </a:xfrm>
            <a:prstGeom prst="rect">
              <a:avLst/>
            </a:prstGeom>
          </p:spPr>
        </p:pic>
        <p:sp>
          <p:nvSpPr>
            <p:cNvPr id="36" name="TextBox 12"/>
            <p:cNvSpPr txBox="1"/>
            <p:nvPr/>
          </p:nvSpPr>
          <p:spPr>
            <a:xfrm>
              <a:off x="6793809" y="5056220"/>
              <a:ext cx="2944890" cy="543535"/>
            </a:xfrm>
            <a:prstGeom prst="rect">
              <a:avLst/>
            </a:prstGeom>
            <a:noFill/>
          </p:spPr>
          <p:txBody>
            <a:bodyPr wrap="square" rtlCol="0">
              <a:spAutoFit/>
            </a:bodyPr>
            <a:lstStyle/>
            <a:p>
              <a:pPr algn="ctr"/>
              <a:r>
                <a:rPr lang="en-US" sz="1400" dirty="0">
                  <a:latin typeface="Arial Narrow" panose="020B0606020202030204" pitchFamily="34" charset="0"/>
                </a:rPr>
                <a:t>Water at PWR conditions</a:t>
              </a:r>
              <a:endParaRPr lang="en-GB" sz="1400" dirty="0">
                <a:latin typeface="Arial Narrow" panose="020B0606020202030204" pitchFamily="34" charset="0"/>
              </a:endParaRPr>
            </a:p>
          </p:txBody>
        </p:sp>
        <p:sp>
          <p:nvSpPr>
            <p:cNvPr id="37" name="TextBox 13"/>
            <p:cNvSpPr txBox="1"/>
            <p:nvPr/>
          </p:nvSpPr>
          <p:spPr>
            <a:xfrm>
              <a:off x="7573381" y="1487489"/>
              <a:ext cx="1571924" cy="543535"/>
            </a:xfrm>
            <a:prstGeom prst="rect">
              <a:avLst/>
            </a:prstGeom>
            <a:noFill/>
          </p:spPr>
          <p:txBody>
            <a:bodyPr wrap="square" rtlCol="0">
              <a:spAutoFit/>
            </a:bodyPr>
            <a:lstStyle/>
            <a:p>
              <a:pPr algn="ctr"/>
              <a:r>
                <a:rPr lang="en-US" sz="1400" dirty="0" err="1">
                  <a:latin typeface="Arial Narrow" panose="020B0606020202030204" pitchFamily="34" charset="0"/>
                </a:rPr>
                <a:t>PbLi</a:t>
              </a:r>
              <a:r>
                <a:rPr lang="en-US" sz="1400" dirty="0">
                  <a:latin typeface="Arial Narrow" panose="020B0606020202030204" pitchFamily="34" charset="0"/>
                </a:rPr>
                <a:t> inflow</a:t>
              </a:r>
              <a:endParaRPr lang="en-GB" sz="1400" dirty="0">
                <a:latin typeface="Arial Narrow" panose="020B0606020202030204" pitchFamily="34" charset="0"/>
              </a:endParaRPr>
            </a:p>
          </p:txBody>
        </p:sp>
        <p:sp>
          <p:nvSpPr>
            <p:cNvPr id="38" name="TextBox 14"/>
            <p:cNvSpPr txBox="1"/>
            <p:nvPr/>
          </p:nvSpPr>
          <p:spPr>
            <a:xfrm>
              <a:off x="7457494" y="3799123"/>
              <a:ext cx="1825075" cy="543535"/>
            </a:xfrm>
            <a:prstGeom prst="rect">
              <a:avLst/>
            </a:prstGeom>
            <a:noFill/>
          </p:spPr>
          <p:txBody>
            <a:bodyPr wrap="square" rtlCol="0">
              <a:spAutoFit/>
            </a:bodyPr>
            <a:lstStyle/>
            <a:p>
              <a:pPr algn="ctr"/>
              <a:r>
                <a:rPr lang="en-US" sz="1400" dirty="0" err="1">
                  <a:latin typeface="Arial Narrow" panose="020B0606020202030204" pitchFamily="34" charset="0"/>
                </a:rPr>
                <a:t>PbLi</a:t>
              </a:r>
              <a:r>
                <a:rPr lang="en-US" sz="1400" dirty="0">
                  <a:latin typeface="Arial Narrow" panose="020B0606020202030204" pitchFamily="34" charset="0"/>
                </a:rPr>
                <a:t> outflow</a:t>
              </a:r>
              <a:endParaRPr lang="en-GB" sz="1400" dirty="0">
                <a:latin typeface="Arial Narrow" panose="020B0606020202030204" pitchFamily="34" charset="0"/>
              </a:endParaRPr>
            </a:p>
          </p:txBody>
        </p:sp>
        <p:sp>
          <p:nvSpPr>
            <p:cNvPr id="39" name="TextBox 15"/>
            <p:cNvSpPr txBox="1"/>
            <p:nvPr/>
          </p:nvSpPr>
          <p:spPr>
            <a:xfrm>
              <a:off x="7182915" y="4606757"/>
              <a:ext cx="2539032" cy="543535"/>
            </a:xfrm>
            <a:prstGeom prst="rect">
              <a:avLst/>
            </a:prstGeom>
            <a:noFill/>
          </p:spPr>
          <p:txBody>
            <a:bodyPr wrap="square" rtlCol="0">
              <a:spAutoFit/>
            </a:bodyPr>
            <a:lstStyle/>
            <a:p>
              <a:pPr algn="ctr"/>
              <a:r>
                <a:rPr lang="en-US" sz="1400" dirty="0">
                  <a:latin typeface="Arial Narrow" panose="020B0606020202030204" pitchFamily="34" charset="0"/>
                </a:rPr>
                <a:t>“3</a:t>
              </a:r>
              <a:r>
                <a:rPr lang="en-US" sz="1400" baseline="30000" dirty="0">
                  <a:latin typeface="Arial Narrow" panose="020B0606020202030204" pitchFamily="34" charset="0"/>
                </a:rPr>
                <a:t>rd</a:t>
              </a:r>
              <a:r>
                <a:rPr lang="en-US" sz="1400" dirty="0">
                  <a:latin typeface="Arial Narrow" panose="020B0606020202030204" pitchFamily="34" charset="0"/>
                </a:rPr>
                <a:t> chamber”</a:t>
              </a:r>
              <a:endParaRPr lang="en-GB" sz="1400" dirty="0">
                <a:latin typeface="Arial Narrow" panose="020B0606020202030204" pitchFamily="34" charset="0"/>
              </a:endParaRPr>
            </a:p>
          </p:txBody>
        </p:sp>
        <p:cxnSp>
          <p:nvCxnSpPr>
            <p:cNvPr id="40" name="Straight Arrow Connector 16"/>
            <p:cNvCxnSpPr/>
            <p:nvPr/>
          </p:nvCxnSpPr>
          <p:spPr>
            <a:xfrm flipH="1" flipV="1">
              <a:off x="6946862" y="4453730"/>
              <a:ext cx="757578" cy="3740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17"/>
            <p:cNvCxnSpPr/>
            <p:nvPr/>
          </p:nvCxnSpPr>
          <p:spPr>
            <a:xfrm flipH="1">
              <a:off x="7040325" y="873827"/>
              <a:ext cx="720043" cy="5104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TextBox 18"/>
            <p:cNvSpPr txBox="1"/>
            <p:nvPr/>
          </p:nvSpPr>
          <p:spPr>
            <a:xfrm>
              <a:off x="7532870" y="580852"/>
              <a:ext cx="1944489" cy="543535"/>
            </a:xfrm>
            <a:prstGeom prst="rect">
              <a:avLst/>
            </a:prstGeom>
            <a:noFill/>
          </p:spPr>
          <p:txBody>
            <a:bodyPr wrap="square" rtlCol="0">
              <a:spAutoFit/>
            </a:bodyPr>
            <a:lstStyle/>
            <a:p>
              <a:pPr algn="ctr"/>
              <a:r>
                <a:rPr lang="en-US" sz="1400" dirty="0">
                  <a:latin typeface="Arial Narrow" panose="020B0606020202030204" pitchFamily="34" charset="0"/>
                </a:rPr>
                <a:t>“3</a:t>
              </a:r>
              <a:r>
                <a:rPr lang="en-US" sz="1400" baseline="30000" dirty="0">
                  <a:latin typeface="Arial Narrow" panose="020B0606020202030204" pitchFamily="34" charset="0"/>
                </a:rPr>
                <a:t>rd</a:t>
              </a:r>
              <a:r>
                <a:rPr lang="en-US" sz="1400" dirty="0">
                  <a:latin typeface="Arial Narrow" panose="020B0606020202030204" pitchFamily="34" charset="0"/>
                </a:rPr>
                <a:t> chamber”</a:t>
              </a:r>
              <a:endParaRPr lang="en-GB" sz="1400" dirty="0">
                <a:latin typeface="Arial Narrow" panose="020B0606020202030204" pitchFamily="34" charset="0"/>
              </a:endParaRPr>
            </a:p>
          </p:txBody>
        </p:sp>
        <p:cxnSp>
          <p:nvCxnSpPr>
            <p:cNvPr id="43" name="Straight Arrow Connector 19"/>
            <p:cNvCxnSpPr/>
            <p:nvPr/>
          </p:nvCxnSpPr>
          <p:spPr>
            <a:xfrm flipH="1" flipV="1">
              <a:off x="6804248" y="2662328"/>
              <a:ext cx="679394" cy="2488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20"/>
            <p:cNvSpPr txBox="1"/>
            <p:nvPr/>
          </p:nvSpPr>
          <p:spPr>
            <a:xfrm>
              <a:off x="7263997" y="2690635"/>
              <a:ext cx="1940707" cy="543535"/>
            </a:xfrm>
            <a:prstGeom prst="rect">
              <a:avLst/>
            </a:prstGeom>
            <a:noFill/>
          </p:spPr>
          <p:txBody>
            <a:bodyPr wrap="square" rtlCol="0">
              <a:spAutoFit/>
            </a:bodyPr>
            <a:lstStyle/>
            <a:p>
              <a:pPr algn="ctr"/>
              <a:r>
                <a:rPr lang="en-US" sz="1400" dirty="0">
                  <a:latin typeface="Arial Narrow" panose="020B0606020202030204" pitchFamily="34" charset="0"/>
                </a:rPr>
                <a:t>“3</a:t>
              </a:r>
              <a:r>
                <a:rPr lang="en-US" sz="1400" baseline="30000" dirty="0">
                  <a:latin typeface="Arial Narrow" panose="020B0606020202030204" pitchFamily="34" charset="0"/>
                </a:rPr>
                <a:t>rd</a:t>
              </a:r>
              <a:r>
                <a:rPr lang="en-US" sz="1400" dirty="0">
                  <a:latin typeface="Arial Narrow" panose="020B0606020202030204" pitchFamily="34" charset="0"/>
                </a:rPr>
                <a:t> chamber”</a:t>
              </a:r>
              <a:endParaRPr lang="en-GB" sz="1400" dirty="0">
                <a:latin typeface="Arial Narrow" panose="020B0606020202030204" pitchFamily="34" charset="0"/>
              </a:endParaRPr>
            </a:p>
          </p:txBody>
        </p:sp>
      </p:grpSp>
      <p:sp>
        <p:nvSpPr>
          <p:cNvPr id="3" name="Titel 2"/>
          <p:cNvSpPr>
            <a:spLocks noGrp="1"/>
          </p:cNvSpPr>
          <p:nvPr>
            <p:ph type="title"/>
          </p:nvPr>
        </p:nvSpPr>
        <p:spPr/>
        <p:txBody>
          <a:bodyPr/>
          <a:lstStyle/>
          <a:p>
            <a:r>
              <a:rPr lang="de-DE" dirty="0"/>
              <a:t>WCLL „Double Bundle“: Motivation</a:t>
            </a:r>
          </a:p>
        </p:txBody>
      </p:sp>
    </p:spTree>
    <p:extLst>
      <p:ext uri="{BB962C8B-B14F-4D97-AF65-F5344CB8AC3E}">
        <p14:creationId xmlns:p14="http://schemas.microsoft.com/office/powerpoint/2010/main" val="3040005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WCLL „Double Bundle“: </a:t>
            </a:r>
            <a:r>
              <a:rPr lang="de-DE" dirty="0" err="1"/>
              <a:t>Architecture</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135" name="Rechteck 134"/>
          <p:cNvSpPr/>
          <p:nvPr/>
        </p:nvSpPr>
        <p:spPr>
          <a:xfrm>
            <a:off x="7152119" y="1102179"/>
            <a:ext cx="5039883" cy="1682833"/>
          </a:xfrm>
          <a:prstGeom prst="rect">
            <a:avLst/>
          </a:prstGeom>
        </p:spPr>
        <p:txBody>
          <a:bodyPr wrap="square">
            <a:spAutoFit/>
          </a:bodyPr>
          <a:lstStyle/>
          <a:p>
            <a:pPr marL="630238" lvl="2" indent="-238125">
              <a:spcAft>
                <a:spcPts val="400"/>
              </a:spcAft>
              <a:buClr>
                <a:schemeClr val="tx2"/>
              </a:buClr>
              <a:buSzPct val="120000"/>
              <a:buFont typeface="Arial" panose="020B0604020202020204" pitchFamily="34" charset="0"/>
              <a:buChar char="•"/>
              <a:tabLst>
                <a:tab pos="1917652" algn="l"/>
              </a:tabLst>
              <a:defRPr/>
            </a:pPr>
            <a:r>
              <a:rPr lang="de-DE" dirty="0"/>
              <a:t>PWR </a:t>
            </a:r>
            <a:r>
              <a:rPr lang="de-DE" dirty="0" err="1"/>
              <a:t>cooling</a:t>
            </a:r>
            <a:r>
              <a:rPr lang="de-DE" dirty="0"/>
              <a:t> (285-325°C, @15.5 MPa)</a:t>
            </a:r>
          </a:p>
          <a:p>
            <a:pPr marL="630238" lvl="2" indent="-238125">
              <a:spcAft>
                <a:spcPts val="400"/>
              </a:spcAft>
              <a:buClr>
                <a:schemeClr val="tx2"/>
              </a:buClr>
              <a:buSzPct val="120000"/>
              <a:buFont typeface="Arial" panose="020B0604020202020204" pitchFamily="34" charset="0"/>
              <a:buChar char="•"/>
              <a:tabLst>
                <a:tab pos="1917652" algn="l"/>
              </a:tabLst>
              <a:defRPr/>
            </a:pPr>
            <a:r>
              <a:rPr lang="de-DE" dirty="0"/>
              <a:t>BZ </a:t>
            </a:r>
            <a:r>
              <a:rPr lang="de-DE" dirty="0" err="1"/>
              <a:t>and</a:t>
            </a:r>
            <a:r>
              <a:rPr lang="de-DE" dirty="0"/>
              <a:t> FW in </a:t>
            </a:r>
            <a:r>
              <a:rPr lang="de-DE" dirty="0" err="1"/>
              <a:t>series</a:t>
            </a:r>
            <a:r>
              <a:rPr lang="de-DE" dirty="0"/>
              <a:t> (T</a:t>
            </a:r>
            <a:r>
              <a:rPr lang="de-DE" baseline="-25000" dirty="0"/>
              <a:t>in,FW</a:t>
            </a:r>
            <a:r>
              <a:rPr lang="de-DE" dirty="0"/>
              <a:t>≈315 °C)</a:t>
            </a:r>
          </a:p>
          <a:p>
            <a:pPr marL="630238" lvl="2" indent="-238125">
              <a:spcAft>
                <a:spcPts val="400"/>
              </a:spcAft>
              <a:buClr>
                <a:schemeClr val="tx2"/>
              </a:buClr>
              <a:buSzPct val="120000"/>
              <a:buFont typeface="Arial" panose="020B0604020202020204" pitchFamily="34" charset="0"/>
              <a:buChar char="•"/>
              <a:tabLst>
                <a:tab pos="1917652" algn="l"/>
              </a:tabLst>
              <a:defRPr/>
            </a:pPr>
            <a:r>
              <a:rPr lang="de-DE" dirty="0"/>
              <a:t>5 BZRs, </a:t>
            </a:r>
            <a:r>
              <a:rPr lang="de-DE" dirty="0" err="1"/>
              <a:t>poloidal</a:t>
            </a:r>
            <a:r>
              <a:rPr lang="de-DE" dirty="0"/>
              <a:t> </a:t>
            </a:r>
            <a:r>
              <a:rPr lang="de-DE" dirty="0" err="1"/>
              <a:t>PbLi</a:t>
            </a:r>
            <a:r>
              <a:rPr lang="de-DE" dirty="0"/>
              <a:t> </a:t>
            </a:r>
            <a:r>
              <a:rPr lang="de-DE" dirty="0" err="1"/>
              <a:t>flow</a:t>
            </a:r>
            <a:endParaRPr lang="de-DE" dirty="0"/>
          </a:p>
          <a:p>
            <a:pPr marL="630238" lvl="2" indent="-238125">
              <a:spcAft>
                <a:spcPts val="400"/>
              </a:spcAft>
              <a:buClr>
                <a:schemeClr val="tx2"/>
              </a:buClr>
              <a:buSzPct val="120000"/>
              <a:buFont typeface="Arial" panose="020B0604020202020204" pitchFamily="34" charset="0"/>
              <a:buChar char="•"/>
              <a:tabLst>
                <a:tab pos="1917652" algn="l"/>
              </a:tabLst>
              <a:defRPr/>
            </a:pPr>
            <a:r>
              <a:rPr lang="de-DE" dirty="0"/>
              <a:t>„3rd </a:t>
            </a:r>
            <a:r>
              <a:rPr lang="de-DE" dirty="0" err="1"/>
              <a:t>chamber</a:t>
            </a:r>
            <a:r>
              <a:rPr lang="de-DE" dirty="0"/>
              <a:t>“ </a:t>
            </a:r>
            <a:r>
              <a:rPr lang="de-DE" dirty="0" err="1"/>
              <a:t>between</a:t>
            </a:r>
            <a:r>
              <a:rPr lang="de-DE" dirty="0"/>
              <a:t> </a:t>
            </a:r>
            <a:r>
              <a:rPr lang="de-DE" dirty="0" err="1"/>
              <a:t>the</a:t>
            </a:r>
            <a:r>
              <a:rPr lang="de-DE" dirty="0"/>
              <a:t> double </a:t>
            </a:r>
            <a:r>
              <a:rPr lang="de-DE" dirty="0" err="1"/>
              <a:t>bundle</a:t>
            </a:r>
            <a:r>
              <a:rPr lang="de-DE" dirty="0"/>
              <a:t>, </a:t>
            </a:r>
            <a:r>
              <a:rPr lang="de-DE" dirty="0" err="1"/>
              <a:t>filled</a:t>
            </a:r>
            <a:r>
              <a:rPr lang="de-DE" dirty="0"/>
              <a:t> </a:t>
            </a:r>
            <a:r>
              <a:rPr lang="de-DE" i="1" dirty="0" err="1"/>
              <a:t>with</a:t>
            </a:r>
            <a:r>
              <a:rPr lang="de-DE" i="1" dirty="0"/>
              <a:t> a He </a:t>
            </a:r>
            <a:r>
              <a:rPr lang="de-DE" i="1" dirty="0" err="1"/>
              <a:t>purge</a:t>
            </a:r>
            <a:r>
              <a:rPr lang="de-DE" i="1" dirty="0"/>
              <a:t> gas</a:t>
            </a:r>
          </a:p>
        </p:txBody>
      </p:sp>
      <p:sp>
        <p:nvSpPr>
          <p:cNvPr id="156" name="Rechteck 155"/>
          <p:cNvSpPr/>
          <p:nvPr/>
        </p:nvSpPr>
        <p:spPr>
          <a:xfrm>
            <a:off x="7154430" y="685987"/>
            <a:ext cx="2541530" cy="400110"/>
          </a:xfrm>
          <a:prstGeom prst="rect">
            <a:avLst/>
          </a:prstGeom>
        </p:spPr>
        <p:txBody>
          <a:bodyPr wrap="none">
            <a:spAutoFit/>
          </a:bodyPr>
          <a:lstStyle/>
          <a:p>
            <a:pPr marL="355591" lvl="1" indent="-243411">
              <a:spcBef>
                <a:spcPts val="800"/>
              </a:spcBef>
              <a:spcAft>
                <a:spcPts val="800"/>
              </a:spcAft>
              <a:buClr>
                <a:schemeClr val="tx2"/>
              </a:buClr>
              <a:buSzPct val="140000"/>
              <a:buFont typeface="Wingdings" panose="05000000000000000000" pitchFamily="2" charset="2"/>
              <a:buChar char="§"/>
              <a:defRPr/>
            </a:pPr>
            <a:r>
              <a:rPr lang="de-DE" sz="2000" dirty="0"/>
              <a:t>Design </a:t>
            </a:r>
            <a:r>
              <a:rPr lang="de-DE" sz="2000" dirty="0" err="1"/>
              <a:t>description</a:t>
            </a:r>
            <a:r>
              <a:rPr lang="de-DE" sz="2000" dirty="0"/>
              <a:t>:</a:t>
            </a:r>
          </a:p>
        </p:txBody>
      </p:sp>
      <p:grpSp>
        <p:nvGrpSpPr>
          <p:cNvPr id="162" name="Gruppieren 161"/>
          <p:cNvGrpSpPr>
            <a:grpSpLocks noChangeAspect="1"/>
          </p:cNvGrpSpPr>
          <p:nvPr/>
        </p:nvGrpSpPr>
        <p:grpSpPr>
          <a:xfrm>
            <a:off x="-133529" y="699193"/>
            <a:ext cx="2090977" cy="5725900"/>
            <a:chOff x="-219266" y="490743"/>
            <a:chExt cx="1590930" cy="4356578"/>
          </a:xfrm>
        </p:grpSpPr>
        <p:pic>
          <p:nvPicPr>
            <p:cNvPr id="163" name="Grafik 16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34834" t="11430" r="54428" b="14806"/>
            <a:stretch/>
          </p:blipFill>
          <p:spPr>
            <a:xfrm>
              <a:off x="66347" y="490743"/>
              <a:ext cx="1281346" cy="4356578"/>
            </a:xfrm>
            <a:prstGeom prst="rect">
              <a:avLst/>
            </a:prstGeom>
          </p:spPr>
        </p:pic>
        <p:sp>
          <p:nvSpPr>
            <p:cNvPr id="164" name="Freihandform 163"/>
            <p:cNvSpPr/>
            <p:nvPr/>
          </p:nvSpPr>
          <p:spPr>
            <a:xfrm>
              <a:off x="521674" y="4244988"/>
              <a:ext cx="169812" cy="563880"/>
            </a:xfrm>
            <a:custGeom>
              <a:avLst/>
              <a:gdLst>
                <a:gd name="connsiteX0" fmla="*/ 0 w 169812"/>
                <a:gd name="connsiteY0" fmla="*/ 563880 h 563880"/>
                <a:gd name="connsiteX1" fmla="*/ 106680 w 169812"/>
                <a:gd name="connsiteY1" fmla="*/ 483870 h 563880"/>
                <a:gd name="connsiteX2" fmla="*/ 167640 w 169812"/>
                <a:gd name="connsiteY2" fmla="*/ 400050 h 563880"/>
                <a:gd name="connsiteX3" fmla="*/ 148590 w 169812"/>
                <a:gd name="connsiteY3" fmla="*/ 251460 h 563880"/>
                <a:gd name="connsiteX4" fmla="*/ 76200 w 169812"/>
                <a:gd name="connsiteY4" fmla="*/ 0 h 56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12" h="563880">
                  <a:moveTo>
                    <a:pt x="0" y="563880"/>
                  </a:moveTo>
                  <a:cubicBezTo>
                    <a:pt x="39370" y="537527"/>
                    <a:pt x="78740" y="511175"/>
                    <a:pt x="106680" y="483870"/>
                  </a:cubicBezTo>
                  <a:cubicBezTo>
                    <a:pt x="134620" y="456565"/>
                    <a:pt x="160655" y="438785"/>
                    <a:pt x="167640" y="400050"/>
                  </a:cubicBezTo>
                  <a:cubicBezTo>
                    <a:pt x="174625" y="361315"/>
                    <a:pt x="163830" y="318135"/>
                    <a:pt x="148590" y="251460"/>
                  </a:cubicBezTo>
                  <a:cubicBezTo>
                    <a:pt x="133350" y="184785"/>
                    <a:pt x="104775" y="92392"/>
                    <a:pt x="76200" y="0"/>
                  </a:cubicBezTo>
                </a:path>
              </a:pathLst>
            </a:custGeom>
            <a:noFill/>
            <a:ln>
              <a:solidFill>
                <a:srgbClr val="FFC000"/>
              </a:solidFill>
              <a:headEnd type="none" w="med" len="me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5" name="Freihandform 164"/>
            <p:cNvSpPr/>
            <p:nvPr/>
          </p:nvSpPr>
          <p:spPr>
            <a:xfrm>
              <a:off x="275677" y="2381250"/>
              <a:ext cx="162714" cy="1116330"/>
            </a:xfrm>
            <a:custGeom>
              <a:avLst/>
              <a:gdLst>
                <a:gd name="connsiteX0" fmla="*/ 162714 w 162714"/>
                <a:gd name="connsiteY0" fmla="*/ 1116330 h 1116330"/>
                <a:gd name="connsiteX1" fmla="*/ 21744 w 162714"/>
                <a:gd name="connsiteY1" fmla="*/ 609600 h 1116330"/>
                <a:gd name="connsiteX2" fmla="*/ 2694 w 162714"/>
                <a:gd name="connsiteY2" fmla="*/ 0 h 1116330"/>
              </a:gdLst>
              <a:ahLst/>
              <a:cxnLst>
                <a:cxn ang="0">
                  <a:pos x="connsiteX0" y="connsiteY0"/>
                </a:cxn>
                <a:cxn ang="0">
                  <a:pos x="connsiteX1" y="connsiteY1"/>
                </a:cxn>
                <a:cxn ang="0">
                  <a:pos x="connsiteX2" y="connsiteY2"/>
                </a:cxn>
              </a:cxnLst>
              <a:rect l="l" t="t" r="r" b="b"/>
              <a:pathLst>
                <a:path w="162714" h="1116330">
                  <a:moveTo>
                    <a:pt x="162714" y="1116330"/>
                  </a:moveTo>
                  <a:cubicBezTo>
                    <a:pt x="105564" y="955992"/>
                    <a:pt x="48414" y="795655"/>
                    <a:pt x="21744" y="609600"/>
                  </a:cubicBezTo>
                  <a:cubicBezTo>
                    <a:pt x="-4926" y="423545"/>
                    <a:pt x="-1116" y="211772"/>
                    <a:pt x="2694" y="0"/>
                  </a:cubicBezTo>
                </a:path>
              </a:pathLst>
            </a:custGeom>
            <a:noFill/>
            <a:ln>
              <a:solidFill>
                <a:srgbClr val="FFC000"/>
              </a:solidFill>
              <a:headEnd type="none" w="med" len="me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6" name="Freihandform 165"/>
            <p:cNvSpPr/>
            <p:nvPr/>
          </p:nvSpPr>
          <p:spPr>
            <a:xfrm>
              <a:off x="727951" y="755800"/>
              <a:ext cx="270787" cy="253850"/>
            </a:xfrm>
            <a:custGeom>
              <a:avLst/>
              <a:gdLst>
                <a:gd name="connsiteX0" fmla="*/ 0 w 270787"/>
                <a:gd name="connsiteY0" fmla="*/ 253850 h 253850"/>
                <a:gd name="connsiteX1" fmla="*/ 163830 w 270787"/>
                <a:gd name="connsiteY1" fmla="*/ 147170 h 253850"/>
                <a:gd name="connsiteX2" fmla="*/ 255270 w 270787"/>
                <a:gd name="connsiteY2" fmla="*/ 93830 h 253850"/>
                <a:gd name="connsiteX3" fmla="*/ 270510 w 270787"/>
                <a:gd name="connsiteY3" fmla="*/ 59540 h 253850"/>
                <a:gd name="connsiteX4" fmla="*/ 259080 w 270787"/>
                <a:gd name="connsiteY4" fmla="*/ 6200 h 253850"/>
                <a:gd name="connsiteX5" fmla="*/ 194310 w 270787"/>
                <a:gd name="connsiteY5" fmla="*/ 6200 h 253850"/>
                <a:gd name="connsiteX6" fmla="*/ 118110 w 270787"/>
                <a:gd name="connsiteY6" fmla="*/ 51920 h 253850"/>
                <a:gd name="connsiteX7" fmla="*/ 34290 w 270787"/>
                <a:gd name="connsiteY7" fmla="*/ 97640 h 25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787" h="253850">
                  <a:moveTo>
                    <a:pt x="0" y="253850"/>
                  </a:moveTo>
                  <a:lnTo>
                    <a:pt x="163830" y="147170"/>
                  </a:lnTo>
                  <a:cubicBezTo>
                    <a:pt x="206375" y="120500"/>
                    <a:pt x="237490" y="108435"/>
                    <a:pt x="255270" y="93830"/>
                  </a:cubicBezTo>
                  <a:cubicBezTo>
                    <a:pt x="273050" y="79225"/>
                    <a:pt x="269875" y="74145"/>
                    <a:pt x="270510" y="59540"/>
                  </a:cubicBezTo>
                  <a:cubicBezTo>
                    <a:pt x="271145" y="44935"/>
                    <a:pt x="271780" y="15090"/>
                    <a:pt x="259080" y="6200"/>
                  </a:cubicBezTo>
                  <a:cubicBezTo>
                    <a:pt x="246380" y="-2690"/>
                    <a:pt x="217805" y="-1420"/>
                    <a:pt x="194310" y="6200"/>
                  </a:cubicBezTo>
                  <a:cubicBezTo>
                    <a:pt x="170815" y="13820"/>
                    <a:pt x="144780" y="36680"/>
                    <a:pt x="118110" y="51920"/>
                  </a:cubicBezTo>
                  <a:cubicBezTo>
                    <a:pt x="91440" y="67160"/>
                    <a:pt x="62865" y="82400"/>
                    <a:pt x="34290" y="97640"/>
                  </a:cubicBezTo>
                </a:path>
              </a:pathLst>
            </a:custGeom>
            <a:noFill/>
            <a:ln>
              <a:solidFill>
                <a:srgbClr val="FFC000"/>
              </a:solidFill>
              <a:headEnd type="none" w="med" len="me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7" name="Freihandform 166"/>
            <p:cNvSpPr/>
            <p:nvPr/>
          </p:nvSpPr>
          <p:spPr>
            <a:xfrm>
              <a:off x="372521" y="842010"/>
              <a:ext cx="92540" cy="472447"/>
            </a:xfrm>
            <a:custGeom>
              <a:avLst/>
              <a:gdLst>
                <a:gd name="connsiteX0" fmla="*/ 92540 w 92540"/>
                <a:gd name="connsiteY0" fmla="*/ 407670 h 472447"/>
                <a:gd name="connsiteX1" fmla="*/ 39200 w 92540"/>
                <a:gd name="connsiteY1" fmla="*/ 472440 h 472447"/>
                <a:gd name="connsiteX2" fmla="*/ 16340 w 92540"/>
                <a:gd name="connsiteY2" fmla="*/ 411480 h 472447"/>
                <a:gd name="connsiteX3" fmla="*/ 12530 w 92540"/>
                <a:gd name="connsiteY3" fmla="*/ 331470 h 472447"/>
                <a:gd name="connsiteX4" fmla="*/ 1100 w 92540"/>
                <a:gd name="connsiteY4" fmla="*/ 209550 h 472447"/>
                <a:gd name="connsiteX5" fmla="*/ 1100 w 92540"/>
                <a:gd name="connsiteY5" fmla="*/ 0 h 47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40" h="472447">
                  <a:moveTo>
                    <a:pt x="92540" y="407670"/>
                  </a:moveTo>
                  <a:cubicBezTo>
                    <a:pt x="72220" y="439737"/>
                    <a:pt x="51900" y="471805"/>
                    <a:pt x="39200" y="472440"/>
                  </a:cubicBezTo>
                  <a:cubicBezTo>
                    <a:pt x="26500" y="473075"/>
                    <a:pt x="20785" y="434975"/>
                    <a:pt x="16340" y="411480"/>
                  </a:cubicBezTo>
                  <a:cubicBezTo>
                    <a:pt x="11895" y="387985"/>
                    <a:pt x="15070" y="365125"/>
                    <a:pt x="12530" y="331470"/>
                  </a:cubicBezTo>
                  <a:cubicBezTo>
                    <a:pt x="9990" y="297815"/>
                    <a:pt x="3005" y="264795"/>
                    <a:pt x="1100" y="209550"/>
                  </a:cubicBezTo>
                  <a:cubicBezTo>
                    <a:pt x="-805" y="154305"/>
                    <a:pt x="147" y="77152"/>
                    <a:pt x="1100" y="0"/>
                  </a:cubicBezTo>
                </a:path>
              </a:pathLst>
            </a:custGeom>
            <a:noFill/>
            <a:ln>
              <a:solidFill>
                <a:srgbClr val="FFC000"/>
              </a:solidFill>
              <a:headEnd type="none" w="med" len="med"/>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8" name="Geschweifte Klammer rechts 167"/>
            <p:cNvSpPr/>
            <p:nvPr/>
          </p:nvSpPr>
          <p:spPr>
            <a:xfrm>
              <a:off x="806312" y="1965986"/>
              <a:ext cx="96899" cy="965804"/>
            </a:xfrm>
            <a:prstGeom prst="rightBrace">
              <a:avLst>
                <a:gd name="adj1" fmla="val 5859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a:p>
          </p:txBody>
        </p:sp>
        <p:sp>
          <p:nvSpPr>
            <p:cNvPr id="169" name="Rechteck 168"/>
            <p:cNvSpPr/>
            <p:nvPr/>
          </p:nvSpPr>
          <p:spPr>
            <a:xfrm>
              <a:off x="766434" y="2319099"/>
              <a:ext cx="605230" cy="444929"/>
            </a:xfrm>
            <a:prstGeom prst="rect">
              <a:avLst/>
            </a:prstGeom>
          </p:spPr>
          <p:txBody>
            <a:bodyPr wrap="square">
              <a:spAutoFit/>
            </a:bodyPr>
            <a:lstStyle/>
            <a:p>
              <a:pPr algn="ctr"/>
              <a:r>
                <a:rPr lang="de-DE" sz="1600" dirty="0">
                  <a:latin typeface="Arial Narrow" panose="020B0606020202030204" pitchFamily="34" charset="0"/>
                </a:rPr>
                <a:t>BZR</a:t>
              </a:r>
            </a:p>
            <a:p>
              <a:pPr algn="ctr"/>
              <a:r>
                <a:rPr lang="de-DE" sz="1600" dirty="0">
                  <a:latin typeface="Arial Narrow" panose="020B0606020202030204" pitchFamily="34" charset="0"/>
                </a:rPr>
                <a:t>3</a:t>
              </a:r>
            </a:p>
          </p:txBody>
        </p:sp>
        <p:sp>
          <p:nvSpPr>
            <p:cNvPr id="170" name="Rechteck 169"/>
            <p:cNvSpPr/>
            <p:nvPr/>
          </p:nvSpPr>
          <p:spPr>
            <a:xfrm>
              <a:off x="-219266" y="4284639"/>
              <a:ext cx="913643" cy="242816"/>
            </a:xfrm>
            <a:prstGeom prst="rect">
              <a:avLst/>
            </a:prstGeom>
          </p:spPr>
          <p:txBody>
            <a:bodyPr wrap="square">
              <a:spAutoFit/>
            </a:bodyPr>
            <a:lstStyle/>
            <a:p>
              <a:pPr algn="ctr"/>
              <a:r>
                <a:rPr lang="de-DE" sz="1600" dirty="0">
                  <a:latin typeface="Arial Narrow" panose="020B0606020202030204" pitchFamily="34" charset="0"/>
                </a:rPr>
                <a:t>COB </a:t>
              </a:r>
              <a:r>
                <a:rPr lang="de-DE" sz="1600" dirty="0" err="1">
                  <a:latin typeface="Arial Narrow" panose="020B0606020202030204" pitchFamily="34" charset="0"/>
                </a:rPr>
                <a:t>segment</a:t>
              </a:r>
              <a:endParaRPr lang="de-DE" sz="1600" dirty="0">
                <a:latin typeface="Arial Narrow" panose="020B0606020202030204" pitchFamily="34" charset="0"/>
              </a:endParaRPr>
            </a:p>
          </p:txBody>
        </p:sp>
      </p:grpSp>
      <p:pic>
        <p:nvPicPr>
          <p:cNvPr id="171" name="Picture 2" descr="Safety tubes - Wieland Thermal Solutions"/>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441778" y="5409965"/>
            <a:ext cx="2878692" cy="1073916"/>
          </a:xfrm>
          <a:prstGeom prst="rect">
            <a:avLst/>
          </a:prstGeom>
          <a:noFill/>
          <a:extLst>
            <a:ext uri="{909E8E84-426E-40DD-AFC4-6F175D3DCCD1}">
              <a14:hiddenFill xmlns:a14="http://schemas.microsoft.com/office/drawing/2010/main">
                <a:solidFill>
                  <a:srgbClr val="FFFFFF"/>
                </a:solidFill>
              </a14:hiddenFill>
            </a:ext>
          </a:extLst>
        </p:spPr>
      </p:pic>
      <p:sp>
        <p:nvSpPr>
          <p:cNvPr id="172" name="Rechteck 171"/>
          <p:cNvSpPr/>
          <p:nvPr/>
        </p:nvSpPr>
        <p:spPr>
          <a:xfrm>
            <a:off x="10320469" y="5832567"/>
            <a:ext cx="1924748" cy="666786"/>
          </a:xfrm>
          <a:prstGeom prst="rect">
            <a:avLst/>
          </a:prstGeom>
        </p:spPr>
        <p:txBody>
          <a:bodyPr wrap="square">
            <a:spAutoFit/>
          </a:bodyPr>
          <a:lstStyle/>
          <a:p>
            <a:pPr marL="0" lvl="2">
              <a:buClr>
                <a:schemeClr val="tx2"/>
              </a:buClr>
              <a:buSzPct val="120000"/>
              <a:tabLst>
                <a:tab pos="1917652" algn="l"/>
              </a:tabLst>
              <a:defRPr/>
            </a:pPr>
            <a:r>
              <a:rPr lang="de-DE" sz="1333" dirty="0">
                <a:latin typeface="Arial Narrow" panose="020B0606020202030204" pitchFamily="34" charset="0"/>
              </a:rPr>
              <a:t>E.g. Wieland </a:t>
            </a:r>
            <a:r>
              <a:rPr lang="de-DE" sz="1333" dirty="0" err="1">
                <a:latin typeface="Arial Narrow" panose="020B0606020202030204" pitchFamily="34" charset="0"/>
              </a:rPr>
              <a:t>Safety</a:t>
            </a:r>
            <a:r>
              <a:rPr lang="de-DE" sz="1333" dirty="0">
                <a:latin typeface="Arial Narrow" panose="020B0606020202030204" pitchFamily="34" charset="0"/>
              </a:rPr>
              <a:t> </a:t>
            </a:r>
            <a:r>
              <a:rPr lang="de-DE" sz="1333" dirty="0" err="1">
                <a:latin typeface="Arial Narrow" panose="020B0606020202030204" pitchFamily="34" charset="0"/>
              </a:rPr>
              <a:t>Tubes</a:t>
            </a:r>
            <a:r>
              <a:rPr lang="de-DE" sz="1333" dirty="0">
                <a:latin typeface="Arial Narrow" panose="020B0606020202030204" pitchFamily="34" charset="0"/>
              </a:rPr>
              <a:t>: </a:t>
            </a:r>
          </a:p>
          <a:p>
            <a:pPr marL="0" lvl="2">
              <a:buClr>
                <a:schemeClr val="tx2"/>
              </a:buClr>
              <a:buSzPct val="120000"/>
              <a:tabLst>
                <a:tab pos="1917652" algn="l"/>
              </a:tabLst>
              <a:defRPr/>
            </a:pPr>
            <a:r>
              <a:rPr lang="de-DE" sz="1200" dirty="0">
                <a:latin typeface="Arial Narrow" panose="020B0606020202030204" pitchFamily="34" charset="0"/>
                <a:hlinkClick r:id="rId5"/>
              </a:rPr>
              <a:t>https://www.wieland-thermalsolutions.com</a:t>
            </a:r>
            <a:endParaRPr lang="de-DE" sz="1200" dirty="0">
              <a:latin typeface="Arial Narrow" panose="020B0606020202030204" pitchFamily="34" charset="0"/>
            </a:endParaRPr>
          </a:p>
        </p:txBody>
      </p:sp>
      <p:grpSp>
        <p:nvGrpSpPr>
          <p:cNvPr id="173" name="Gruppieren 172"/>
          <p:cNvGrpSpPr>
            <a:grpSpLocks noChangeAspect="1"/>
          </p:cNvGrpSpPr>
          <p:nvPr/>
        </p:nvGrpSpPr>
        <p:grpSpPr>
          <a:xfrm>
            <a:off x="7441418" y="2852936"/>
            <a:ext cx="4756308" cy="2661708"/>
            <a:chOff x="5581063" y="2139702"/>
            <a:chExt cx="3567231" cy="1996281"/>
          </a:xfrm>
        </p:grpSpPr>
        <p:pic>
          <p:nvPicPr>
            <p:cNvPr id="174" name="Grafik 17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81063" y="2284072"/>
              <a:ext cx="1739611" cy="1851911"/>
            </a:xfrm>
            <a:prstGeom prst="rect">
              <a:avLst/>
            </a:prstGeom>
          </p:spPr>
        </p:pic>
        <p:sp>
          <p:nvSpPr>
            <p:cNvPr id="175" name="Rechteck 174"/>
            <p:cNvSpPr/>
            <p:nvPr/>
          </p:nvSpPr>
          <p:spPr>
            <a:xfrm>
              <a:off x="6531285" y="2546015"/>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76" name="Rechteck 175"/>
            <p:cNvSpPr/>
            <p:nvPr/>
          </p:nvSpPr>
          <p:spPr>
            <a:xfrm>
              <a:off x="6530313" y="3543530"/>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77" name="Rechteck 176"/>
            <p:cNvSpPr/>
            <p:nvPr/>
          </p:nvSpPr>
          <p:spPr>
            <a:xfrm rot="5400000">
              <a:off x="7025296" y="3046869"/>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78" name="Rechteck 177"/>
            <p:cNvSpPr/>
            <p:nvPr/>
          </p:nvSpPr>
          <p:spPr>
            <a:xfrm rot="5400000">
              <a:off x="6034005" y="3038480"/>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79" name="Rechteck 178"/>
            <p:cNvSpPr/>
            <p:nvPr/>
          </p:nvSpPr>
          <p:spPr>
            <a:xfrm rot="8156939">
              <a:off x="6186360" y="2689166"/>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80" name="Rechteck 179"/>
            <p:cNvSpPr/>
            <p:nvPr/>
          </p:nvSpPr>
          <p:spPr>
            <a:xfrm rot="8156939">
              <a:off x="6876610" y="3403648"/>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81" name="Rechteck 180"/>
            <p:cNvSpPr/>
            <p:nvPr/>
          </p:nvSpPr>
          <p:spPr>
            <a:xfrm rot="13461735">
              <a:off x="6185449" y="3402891"/>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82" name="Rechteck 181"/>
            <p:cNvSpPr/>
            <p:nvPr/>
          </p:nvSpPr>
          <p:spPr>
            <a:xfrm rot="13462047">
              <a:off x="6881781" y="2692297"/>
              <a:ext cx="113476" cy="6805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cxnSp>
          <p:nvCxnSpPr>
            <p:cNvPr id="183" name="Gerade Verbindung mit Pfeil 182"/>
            <p:cNvCxnSpPr/>
            <p:nvPr/>
          </p:nvCxnSpPr>
          <p:spPr>
            <a:xfrm>
              <a:off x="6039774" y="2313921"/>
              <a:ext cx="192196" cy="421398"/>
            </a:xfrm>
            <a:prstGeom prst="straightConnector1">
              <a:avLst/>
            </a:prstGeom>
            <a:ln>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84" name="Textfeld 183"/>
            <p:cNvSpPr txBox="1"/>
            <p:nvPr/>
          </p:nvSpPr>
          <p:spPr>
            <a:xfrm>
              <a:off x="5846170" y="2141267"/>
              <a:ext cx="302006" cy="223091"/>
            </a:xfrm>
            <a:prstGeom prst="rect">
              <a:avLst/>
            </a:prstGeom>
            <a:noFill/>
          </p:spPr>
          <p:txBody>
            <a:bodyPr wrap="none" rtlCol="0">
              <a:spAutoFit/>
            </a:bodyPr>
            <a:lstStyle/>
            <a:p>
              <a:r>
                <a:rPr lang="de-DE" sz="1333" dirty="0" err="1">
                  <a:latin typeface="Arial Narrow" panose="020B0606020202030204" pitchFamily="34" charset="0"/>
                </a:rPr>
                <a:t>fins</a:t>
              </a:r>
              <a:endParaRPr lang="de-DE" sz="1333" dirty="0">
                <a:latin typeface="Arial Narrow" panose="020B0606020202030204" pitchFamily="34" charset="0"/>
              </a:endParaRPr>
            </a:p>
          </p:txBody>
        </p:sp>
        <p:cxnSp>
          <p:nvCxnSpPr>
            <p:cNvPr id="185" name="Gerade Verbindung mit Pfeil 184"/>
            <p:cNvCxnSpPr/>
            <p:nvPr/>
          </p:nvCxnSpPr>
          <p:spPr>
            <a:xfrm flipH="1">
              <a:off x="7096028" y="2815519"/>
              <a:ext cx="126259" cy="292082"/>
            </a:xfrm>
            <a:prstGeom prst="straightConnector1">
              <a:avLst/>
            </a:prstGeom>
            <a:ln>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86" name="Textfeld 185"/>
            <p:cNvSpPr txBox="1"/>
            <p:nvPr/>
          </p:nvSpPr>
          <p:spPr>
            <a:xfrm>
              <a:off x="7165239" y="2361605"/>
              <a:ext cx="884839" cy="684611"/>
            </a:xfrm>
            <a:prstGeom prst="rect">
              <a:avLst/>
            </a:prstGeom>
            <a:noFill/>
          </p:spPr>
          <p:txBody>
            <a:bodyPr wrap="square" rtlCol="0">
              <a:spAutoFit/>
            </a:bodyPr>
            <a:lstStyle/>
            <a:p>
              <a:r>
                <a:rPr lang="de-DE" sz="1333" dirty="0">
                  <a:latin typeface="Arial Narrow" panose="020B0606020202030204" pitchFamily="34" charset="0"/>
                </a:rPr>
                <a:t>Thermal </a:t>
              </a:r>
              <a:r>
                <a:rPr lang="de-DE" sz="1333" dirty="0" err="1">
                  <a:latin typeface="Arial Narrow" panose="020B0606020202030204" pitchFamily="34" charset="0"/>
                </a:rPr>
                <a:t>contact</a:t>
              </a:r>
              <a:r>
                <a:rPr lang="de-DE" sz="1333" dirty="0">
                  <a:latin typeface="Arial Narrow" panose="020B0606020202030204" pitchFamily="34" charset="0"/>
                </a:rPr>
                <a:t> </a:t>
              </a:r>
              <a:r>
                <a:rPr lang="de-DE" sz="1333" dirty="0" err="1">
                  <a:latin typeface="Arial Narrow" panose="020B0606020202030204" pitchFamily="34" charset="0"/>
                </a:rPr>
                <a:t>conductance</a:t>
              </a:r>
              <a:r>
                <a:rPr lang="de-DE" sz="1333" dirty="0">
                  <a:latin typeface="Arial Narrow" panose="020B0606020202030204" pitchFamily="34" charset="0"/>
                </a:rPr>
                <a:t> (TCC)</a:t>
              </a:r>
            </a:p>
          </p:txBody>
        </p:sp>
        <p:cxnSp>
          <p:nvCxnSpPr>
            <p:cNvPr id="187" name="Gerade Verbindung mit Pfeil 186"/>
            <p:cNvCxnSpPr/>
            <p:nvPr/>
          </p:nvCxnSpPr>
          <p:spPr>
            <a:xfrm flipH="1" flipV="1">
              <a:off x="7035359" y="3291323"/>
              <a:ext cx="485466" cy="375163"/>
            </a:xfrm>
            <a:prstGeom prst="straightConnector1">
              <a:avLst/>
            </a:prstGeom>
            <a:ln>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88" name="Rechteck 187"/>
            <p:cNvSpPr/>
            <p:nvPr/>
          </p:nvSpPr>
          <p:spPr>
            <a:xfrm rot="16200000">
              <a:off x="7606638" y="2913332"/>
              <a:ext cx="1608741" cy="530649"/>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89" name="Rechteck 188"/>
            <p:cNvSpPr/>
            <p:nvPr/>
          </p:nvSpPr>
          <p:spPr>
            <a:xfrm rot="16200000">
              <a:off x="7906609" y="3138566"/>
              <a:ext cx="1612450" cy="76470"/>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90" name="Rechteck 189"/>
            <p:cNvSpPr/>
            <p:nvPr/>
          </p:nvSpPr>
          <p:spPr>
            <a:xfrm>
              <a:off x="8245116" y="2372529"/>
              <a:ext cx="320980" cy="1610498"/>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91" name="Rechteck 190"/>
            <p:cNvSpPr/>
            <p:nvPr/>
          </p:nvSpPr>
          <p:spPr>
            <a:xfrm rot="16200000">
              <a:off x="8043184" y="3082710"/>
              <a:ext cx="1608204" cy="19242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92" name="Rechteck 191"/>
            <p:cNvSpPr/>
            <p:nvPr/>
          </p:nvSpPr>
          <p:spPr>
            <a:xfrm rot="5400000">
              <a:off x="8754416" y="2416145"/>
              <a:ext cx="113476" cy="264693"/>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193" name="Rechteck 192"/>
            <p:cNvSpPr/>
            <p:nvPr/>
          </p:nvSpPr>
          <p:spPr>
            <a:xfrm rot="5400000">
              <a:off x="8754319" y="3675509"/>
              <a:ext cx="113476" cy="264884"/>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cxnSp>
          <p:nvCxnSpPr>
            <p:cNvPr id="194" name="Gerade Verbindung mit Pfeil 193"/>
            <p:cNvCxnSpPr/>
            <p:nvPr/>
          </p:nvCxnSpPr>
          <p:spPr>
            <a:xfrm flipV="1">
              <a:off x="8023651" y="3602991"/>
              <a:ext cx="688817" cy="100034"/>
            </a:xfrm>
            <a:prstGeom prst="straightConnector1">
              <a:avLst/>
            </a:prstGeom>
            <a:ln>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95" name="Textfeld 194"/>
            <p:cNvSpPr txBox="1"/>
            <p:nvPr/>
          </p:nvSpPr>
          <p:spPr>
            <a:xfrm>
              <a:off x="7474014" y="3381975"/>
              <a:ext cx="728055" cy="553998"/>
            </a:xfrm>
            <a:prstGeom prst="rect">
              <a:avLst/>
            </a:prstGeom>
            <a:noFill/>
          </p:spPr>
          <p:txBody>
            <a:bodyPr wrap="square" rtlCol="0">
              <a:spAutoFit/>
            </a:bodyPr>
            <a:lstStyle/>
            <a:p>
              <a:r>
                <a:rPr lang="de-DE" sz="1400" dirty="0">
                  <a:latin typeface="Arial Narrow" panose="020B0606020202030204" pitchFamily="34" charset="0"/>
                </a:rPr>
                <a:t>Gas </a:t>
              </a:r>
              <a:r>
                <a:rPr lang="de-DE" sz="1400" dirty="0" err="1">
                  <a:latin typeface="Arial Narrow" panose="020B0606020202030204" pitchFamily="34" charset="0"/>
                </a:rPr>
                <a:t>gaps</a:t>
              </a:r>
              <a:r>
                <a:rPr lang="de-DE" sz="1400" dirty="0">
                  <a:latin typeface="Arial Narrow" panose="020B0606020202030204" pitchFamily="34" charset="0"/>
                </a:rPr>
                <a:t> (e.g. He </a:t>
              </a:r>
              <a:r>
                <a:rPr lang="de-DE" sz="1400" dirty="0" err="1">
                  <a:latin typeface="Arial Narrow" panose="020B0606020202030204" pitchFamily="34" charset="0"/>
                </a:rPr>
                <a:t>purge</a:t>
              </a:r>
              <a:r>
                <a:rPr lang="de-DE" sz="1400" dirty="0">
                  <a:latin typeface="Arial Narrow" panose="020B0606020202030204" pitchFamily="34" charset="0"/>
                </a:rPr>
                <a:t> gas)</a:t>
              </a:r>
            </a:p>
          </p:txBody>
        </p:sp>
        <p:sp>
          <p:nvSpPr>
            <p:cNvPr id="196" name="Textfeld 195"/>
            <p:cNvSpPr txBox="1"/>
            <p:nvPr/>
          </p:nvSpPr>
          <p:spPr>
            <a:xfrm>
              <a:off x="8071673" y="2139702"/>
              <a:ext cx="1076621" cy="238575"/>
            </a:xfrm>
            <a:prstGeom prst="rect">
              <a:avLst/>
            </a:prstGeom>
            <a:noFill/>
          </p:spPr>
          <p:txBody>
            <a:bodyPr wrap="square" rtlCol="0">
              <a:spAutoFit/>
            </a:bodyPr>
            <a:lstStyle/>
            <a:p>
              <a:r>
                <a:rPr lang="de-DE" sz="1467" b="1" dirty="0"/>
                <a:t>WCLL-DB, FW</a:t>
              </a:r>
            </a:p>
          </p:txBody>
        </p:sp>
        <p:cxnSp>
          <p:nvCxnSpPr>
            <p:cNvPr id="197" name="Gerade Verbindung mit Pfeil 196"/>
            <p:cNvCxnSpPr/>
            <p:nvPr/>
          </p:nvCxnSpPr>
          <p:spPr>
            <a:xfrm flipV="1">
              <a:off x="8004318" y="2843048"/>
              <a:ext cx="703503" cy="462406"/>
            </a:xfrm>
            <a:prstGeom prst="straightConnector1">
              <a:avLst/>
            </a:prstGeom>
            <a:ln>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98" name="Textfeld 197"/>
            <p:cNvSpPr txBox="1"/>
            <p:nvPr/>
          </p:nvSpPr>
          <p:spPr>
            <a:xfrm>
              <a:off x="7686475" y="3143572"/>
              <a:ext cx="484905" cy="253916"/>
            </a:xfrm>
            <a:prstGeom prst="rect">
              <a:avLst/>
            </a:prstGeom>
            <a:noFill/>
          </p:spPr>
          <p:txBody>
            <a:bodyPr wrap="square" rtlCol="0">
              <a:spAutoFit/>
            </a:bodyPr>
            <a:lstStyle/>
            <a:p>
              <a:r>
                <a:rPr lang="de-DE" sz="1600" dirty="0" err="1">
                  <a:latin typeface="Arial Narrow" panose="020B0606020202030204" pitchFamily="34" charset="0"/>
                </a:rPr>
                <a:t>fins</a:t>
              </a:r>
              <a:endParaRPr lang="de-DE" sz="1600" dirty="0">
                <a:latin typeface="Arial Narrow" panose="020B0606020202030204" pitchFamily="34" charset="0"/>
              </a:endParaRPr>
            </a:p>
          </p:txBody>
        </p:sp>
        <p:sp>
          <p:nvSpPr>
            <p:cNvPr id="199" name="Rechteck 198"/>
            <p:cNvSpPr/>
            <p:nvPr/>
          </p:nvSpPr>
          <p:spPr>
            <a:xfrm rot="5400000">
              <a:off x="8644927" y="2821653"/>
              <a:ext cx="113476" cy="45719"/>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200" name="Rechteck 199"/>
            <p:cNvSpPr/>
            <p:nvPr/>
          </p:nvSpPr>
          <p:spPr>
            <a:xfrm rot="5400000">
              <a:off x="8650986" y="3140224"/>
              <a:ext cx="113476" cy="45719"/>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sp>
          <p:nvSpPr>
            <p:cNvPr id="201" name="Rechteck 200"/>
            <p:cNvSpPr/>
            <p:nvPr/>
          </p:nvSpPr>
          <p:spPr>
            <a:xfrm rot="5400000">
              <a:off x="8650985" y="3469725"/>
              <a:ext cx="113476" cy="45719"/>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grpSp>
      <p:grpSp>
        <p:nvGrpSpPr>
          <p:cNvPr id="3" name="Gruppieren 2"/>
          <p:cNvGrpSpPr>
            <a:grpSpLocks noChangeAspect="1"/>
          </p:cNvGrpSpPr>
          <p:nvPr/>
        </p:nvGrpSpPr>
        <p:grpSpPr>
          <a:xfrm>
            <a:off x="1594604" y="836712"/>
            <a:ext cx="6005152" cy="5663591"/>
            <a:chOff x="1373104" y="836712"/>
            <a:chExt cx="6297772" cy="5939567"/>
          </a:xfrm>
        </p:grpSpPr>
        <p:grpSp>
          <p:nvGrpSpPr>
            <p:cNvPr id="124" name="Gruppieren 123"/>
            <p:cNvGrpSpPr/>
            <p:nvPr/>
          </p:nvGrpSpPr>
          <p:grpSpPr>
            <a:xfrm>
              <a:off x="2914347" y="836712"/>
              <a:ext cx="4393357" cy="3168352"/>
              <a:chOff x="5820259" y="627534"/>
              <a:chExt cx="3295018" cy="2376264"/>
            </a:xfrm>
          </p:grpSpPr>
          <p:pic>
            <p:nvPicPr>
              <p:cNvPr id="125" name="Grafik 124"/>
              <p:cNvPicPr>
                <a:picLocks noChangeAspect="1"/>
              </p:cNvPicPr>
              <p:nvPr/>
            </p:nvPicPr>
            <p:blipFill rotWithShape="1">
              <a:blip r:embed="rId7" cstate="print">
                <a:lum bright="10000"/>
                <a:extLst>
                  <a:ext uri="{28A0092B-C50C-407E-A947-70E740481C1C}">
                    <a14:useLocalDpi xmlns:a14="http://schemas.microsoft.com/office/drawing/2010/main"/>
                  </a:ext>
                </a:extLst>
              </a:blip>
              <a:srcRect l="33425" t="-1" r="37486" b="56155"/>
              <a:stretch/>
            </p:blipFill>
            <p:spPr>
              <a:xfrm>
                <a:off x="5820259" y="627534"/>
                <a:ext cx="3295018" cy="2376264"/>
              </a:xfrm>
              <a:prstGeom prst="rect">
                <a:avLst/>
              </a:prstGeom>
            </p:spPr>
          </p:pic>
          <p:pic>
            <p:nvPicPr>
              <p:cNvPr id="126" name="Grafik 125"/>
              <p:cNvPicPr>
                <a:picLocks noChangeAspect="1"/>
              </p:cNvPicPr>
              <p:nvPr/>
            </p:nvPicPr>
            <p:blipFill rotWithShape="1">
              <a:blip r:embed="rId7" cstate="print">
                <a:lum bright="10000"/>
                <a:extLst>
                  <a:ext uri="{28A0092B-C50C-407E-A947-70E740481C1C}">
                    <a14:useLocalDpi xmlns:a14="http://schemas.microsoft.com/office/drawing/2010/main"/>
                  </a:ext>
                </a:extLst>
              </a:blip>
              <a:srcRect l="52941" t="72081" r="37306" b="4335"/>
              <a:stretch/>
            </p:blipFill>
            <p:spPr>
              <a:xfrm>
                <a:off x="7931182" y="1640386"/>
                <a:ext cx="1177320" cy="1362097"/>
              </a:xfrm>
              <a:prstGeom prst="rect">
                <a:avLst/>
              </a:prstGeom>
            </p:spPr>
          </p:pic>
          <p:sp>
            <p:nvSpPr>
              <p:cNvPr id="127" name="Pfeil nach unten 126"/>
              <p:cNvSpPr/>
              <p:nvPr/>
            </p:nvSpPr>
            <p:spPr>
              <a:xfrm rot="5608385">
                <a:off x="6893836" y="714331"/>
                <a:ext cx="87281" cy="206661"/>
              </a:xfrm>
              <a:prstGeom prst="downArrow">
                <a:avLst>
                  <a:gd name="adj1" fmla="val 50000"/>
                  <a:gd name="adj2" fmla="val 10155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28" name="Freihandform 127"/>
              <p:cNvSpPr/>
              <p:nvPr/>
            </p:nvSpPr>
            <p:spPr>
              <a:xfrm>
                <a:off x="6486298" y="779466"/>
                <a:ext cx="221063" cy="342871"/>
              </a:xfrm>
              <a:custGeom>
                <a:avLst/>
                <a:gdLst>
                  <a:gd name="connsiteX0" fmla="*/ 320758 w 320758"/>
                  <a:gd name="connsiteY0" fmla="*/ 14298 h 482928"/>
                  <a:gd name="connsiteX1" fmla="*/ 88348 w 320758"/>
                  <a:gd name="connsiteY1" fmla="*/ 14298 h 482928"/>
                  <a:gd name="connsiteX2" fmla="*/ 4528 w 320758"/>
                  <a:gd name="connsiteY2" fmla="*/ 162888 h 482928"/>
                  <a:gd name="connsiteX3" fmla="*/ 12148 w 320758"/>
                  <a:gd name="connsiteY3" fmla="*/ 330528 h 482928"/>
                  <a:gd name="connsiteX4" fmla="*/ 19768 w 320758"/>
                  <a:gd name="connsiteY4" fmla="*/ 482928 h 482928"/>
                  <a:gd name="connsiteX0" fmla="*/ 308659 w 308659"/>
                  <a:gd name="connsiteY0" fmla="*/ 12966 h 481596"/>
                  <a:gd name="connsiteX1" fmla="*/ 76249 w 308659"/>
                  <a:gd name="connsiteY1" fmla="*/ 12966 h 481596"/>
                  <a:gd name="connsiteX2" fmla="*/ 11479 w 308659"/>
                  <a:gd name="connsiteY2" fmla="*/ 142506 h 481596"/>
                  <a:gd name="connsiteX3" fmla="*/ 49 w 308659"/>
                  <a:gd name="connsiteY3" fmla="*/ 329196 h 481596"/>
                  <a:gd name="connsiteX4" fmla="*/ 7669 w 308659"/>
                  <a:gd name="connsiteY4" fmla="*/ 481596 h 481596"/>
                  <a:gd name="connsiteX0" fmla="*/ 303235 w 303235"/>
                  <a:gd name="connsiteY0" fmla="*/ 12966 h 481596"/>
                  <a:gd name="connsiteX1" fmla="*/ 70825 w 303235"/>
                  <a:gd name="connsiteY1" fmla="*/ 12966 h 481596"/>
                  <a:gd name="connsiteX2" fmla="*/ 6055 w 303235"/>
                  <a:gd name="connsiteY2" fmla="*/ 142506 h 481596"/>
                  <a:gd name="connsiteX3" fmla="*/ 2245 w 303235"/>
                  <a:gd name="connsiteY3" fmla="*/ 481596 h 481596"/>
                  <a:gd name="connsiteX0" fmla="*/ 305898 w 305898"/>
                  <a:gd name="connsiteY0" fmla="*/ 17282 h 485912"/>
                  <a:gd name="connsiteX1" fmla="*/ 73488 w 305898"/>
                  <a:gd name="connsiteY1" fmla="*/ 17282 h 485912"/>
                  <a:gd name="connsiteX2" fmla="*/ 4908 w 305898"/>
                  <a:gd name="connsiteY2" fmla="*/ 207782 h 485912"/>
                  <a:gd name="connsiteX3" fmla="*/ 4908 w 305898"/>
                  <a:gd name="connsiteY3" fmla="*/ 485912 h 485912"/>
                  <a:gd name="connsiteX0" fmla="*/ 305335 w 305335"/>
                  <a:gd name="connsiteY0" fmla="*/ 4949 h 473579"/>
                  <a:gd name="connsiteX1" fmla="*/ 65305 w 305335"/>
                  <a:gd name="connsiteY1" fmla="*/ 35429 h 473579"/>
                  <a:gd name="connsiteX2" fmla="*/ 4345 w 305335"/>
                  <a:gd name="connsiteY2" fmla="*/ 195449 h 473579"/>
                  <a:gd name="connsiteX3" fmla="*/ 4345 w 305335"/>
                  <a:gd name="connsiteY3" fmla="*/ 473579 h 473579"/>
                </a:gdLst>
                <a:ahLst/>
                <a:cxnLst>
                  <a:cxn ang="0">
                    <a:pos x="connsiteX0" y="connsiteY0"/>
                  </a:cxn>
                  <a:cxn ang="0">
                    <a:pos x="connsiteX1" y="connsiteY1"/>
                  </a:cxn>
                  <a:cxn ang="0">
                    <a:pos x="connsiteX2" y="connsiteY2"/>
                  </a:cxn>
                  <a:cxn ang="0">
                    <a:pos x="connsiteX3" y="connsiteY3"/>
                  </a:cxn>
                </a:cxnLst>
                <a:rect l="l" t="t" r="r" b="b"/>
                <a:pathLst>
                  <a:path w="305335" h="473579">
                    <a:moveTo>
                      <a:pt x="305335" y="4949"/>
                    </a:moveTo>
                    <a:cubicBezTo>
                      <a:pt x="215482" y="-7434"/>
                      <a:pt x="115470" y="3679"/>
                      <a:pt x="65305" y="35429"/>
                    </a:cubicBezTo>
                    <a:cubicBezTo>
                      <a:pt x="15140" y="67179"/>
                      <a:pt x="14505" y="122424"/>
                      <a:pt x="4345" y="195449"/>
                    </a:cubicBezTo>
                    <a:cubicBezTo>
                      <a:pt x="-5815" y="268474"/>
                      <a:pt x="5139" y="402935"/>
                      <a:pt x="4345" y="473579"/>
                    </a:cubicBezTo>
                  </a:path>
                </a:pathLst>
              </a:custGeom>
              <a:noFill/>
              <a:ln>
                <a:solidFill>
                  <a:srgbClr val="00B05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29" name="Freihandform 128"/>
              <p:cNvSpPr/>
              <p:nvPr/>
            </p:nvSpPr>
            <p:spPr>
              <a:xfrm flipH="1">
                <a:off x="7970679" y="962994"/>
                <a:ext cx="183613" cy="342871"/>
              </a:xfrm>
              <a:custGeom>
                <a:avLst/>
                <a:gdLst>
                  <a:gd name="connsiteX0" fmla="*/ 320758 w 320758"/>
                  <a:gd name="connsiteY0" fmla="*/ 14298 h 482928"/>
                  <a:gd name="connsiteX1" fmla="*/ 88348 w 320758"/>
                  <a:gd name="connsiteY1" fmla="*/ 14298 h 482928"/>
                  <a:gd name="connsiteX2" fmla="*/ 4528 w 320758"/>
                  <a:gd name="connsiteY2" fmla="*/ 162888 h 482928"/>
                  <a:gd name="connsiteX3" fmla="*/ 12148 w 320758"/>
                  <a:gd name="connsiteY3" fmla="*/ 330528 h 482928"/>
                  <a:gd name="connsiteX4" fmla="*/ 19768 w 320758"/>
                  <a:gd name="connsiteY4" fmla="*/ 482928 h 482928"/>
                  <a:gd name="connsiteX0" fmla="*/ 308659 w 308659"/>
                  <a:gd name="connsiteY0" fmla="*/ 12966 h 481596"/>
                  <a:gd name="connsiteX1" fmla="*/ 76249 w 308659"/>
                  <a:gd name="connsiteY1" fmla="*/ 12966 h 481596"/>
                  <a:gd name="connsiteX2" fmla="*/ 11479 w 308659"/>
                  <a:gd name="connsiteY2" fmla="*/ 142506 h 481596"/>
                  <a:gd name="connsiteX3" fmla="*/ 49 w 308659"/>
                  <a:gd name="connsiteY3" fmla="*/ 329196 h 481596"/>
                  <a:gd name="connsiteX4" fmla="*/ 7669 w 308659"/>
                  <a:gd name="connsiteY4" fmla="*/ 481596 h 481596"/>
                  <a:gd name="connsiteX0" fmla="*/ 303235 w 303235"/>
                  <a:gd name="connsiteY0" fmla="*/ 12966 h 481596"/>
                  <a:gd name="connsiteX1" fmla="*/ 70825 w 303235"/>
                  <a:gd name="connsiteY1" fmla="*/ 12966 h 481596"/>
                  <a:gd name="connsiteX2" fmla="*/ 6055 w 303235"/>
                  <a:gd name="connsiteY2" fmla="*/ 142506 h 481596"/>
                  <a:gd name="connsiteX3" fmla="*/ 2245 w 303235"/>
                  <a:gd name="connsiteY3" fmla="*/ 481596 h 481596"/>
                  <a:gd name="connsiteX0" fmla="*/ 305898 w 305898"/>
                  <a:gd name="connsiteY0" fmla="*/ 17282 h 485912"/>
                  <a:gd name="connsiteX1" fmla="*/ 73488 w 305898"/>
                  <a:gd name="connsiteY1" fmla="*/ 17282 h 485912"/>
                  <a:gd name="connsiteX2" fmla="*/ 4908 w 305898"/>
                  <a:gd name="connsiteY2" fmla="*/ 207782 h 485912"/>
                  <a:gd name="connsiteX3" fmla="*/ 4908 w 305898"/>
                  <a:gd name="connsiteY3" fmla="*/ 485912 h 485912"/>
                  <a:gd name="connsiteX0" fmla="*/ 305335 w 305335"/>
                  <a:gd name="connsiteY0" fmla="*/ 4949 h 473579"/>
                  <a:gd name="connsiteX1" fmla="*/ 65305 w 305335"/>
                  <a:gd name="connsiteY1" fmla="*/ 35429 h 473579"/>
                  <a:gd name="connsiteX2" fmla="*/ 4345 w 305335"/>
                  <a:gd name="connsiteY2" fmla="*/ 195449 h 473579"/>
                  <a:gd name="connsiteX3" fmla="*/ 4345 w 305335"/>
                  <a:gd name="connsiteY3" fmla="*/ 473579 h 473579"/>
                </a:gdLst>
                <a:ahLst/>
                <a:cxnLst>
                  <a:cxn ang="0">
                    <a:pos x="connsiteX0" y="connsiteY0"/>
                  </a:cxn>
                  <a:cxn ang="0">
                    <a:pos x="connsiteX1" y="connsiteY1"/>
                  </a:cxn>
                  <a:cxn ang="0">
                    <a:pos x="connsiteX2" y="connsiteY2"/>
                  </a:cxn>
                  <a:cxn ang="0">
                    <a:pos x="connsiteX3" y="connsiteY3"/>
                  </a:cxn>
                </a:cxnLst>
                <a:rect l="l" t="t" r="r" b="b"/>
                <a:pathLst>
                  <a:path w="305335" h="473579">
                    <a:moveTo>
                      <a:pt x="305335" y="4949"/>
                    </a:moveTo>
                    <a:cubicBezTo>
                      <a:pt x="215482" y="-7434"/>
                      <a:pt x="115470" y="3679"/>
                      <a:pt x="65305" y="35429"/>
                    </a:cubicBezTo>
                    <a:cubicBezTo>
                      <a:pt x="15140" y="67179"/>
                      <a:pt x="14505" y="122424"/>
                      <a:pt x="4345" y="195449"/>
                    </a:cubicBezTo>
                    <a:cubicBezTo>
                      <a:pt x="-5815" y="268474"/>
                      <a:pt x="5139" y="402935"/>
                      <a:pt x="4345" y="473579"/>
                    </a:cubicBezTo>
                  </a:path>
                </a:pathLst>
              </a:custGeom>
              <a:noFill/>
              <a:ln>
                <a:solidFill>
                  <a:srgbClr val="00B05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0" name="Freihandform 129"/>
              <p:cNvSpPr/>
              <p:nvPr/>
            </p:nvSpPr>
            <p:spPr>
              <a:xfrm>
                <a:off x="8611410" y="974285"/>
                <a:ext cx="141937" cy="342871"/>
              </a:xfrm>
              <a:custGeom>
                <a:avLst/>
                <a:gdLst>
                  <a:gd name="connsiteX0" fmla="*/ 320758 w 320758"/>
                  <a:gd name="connsiteY0" fmla="*/ 14298 h 482928"/>
                  <a:gd name="connsiteX1" fmla="*/ 88348 w 320758"/>
                  <a:gd name="connsiteY1" fmla="*/ 14298 h 482928"/>
                  <a:gd name="connsiteX2" fmla="*/ 4528 w 320758"/>
                  <a:gd name="connsiteY2" fmla="*/ 162888 h 482928"/>
                  <a:gd name="connsiteX3" fmla="*/ 12148 w 320758"/>
                  <a:gd name="connsiteY3" fmla="*/ 330528 h 482928"/>
                  <a:gd name="connsiteX4" fmla="*/ 19768 w 320758"/>
                  <a:gd name="connsiteY4" fmla="*/ 482928 h 482928"/>
                  <a:gd name="connsiteX0" fmla="*/ 308659 w 308659"/>
                  <a:gd name="connsiteY0" fmla="*/ 12966 h 481596"/>
                  <a:gd name="connsiteX1" fmla="*/ 76249 w 308659"/>
                  <a:gd name="connsiteY1" fmla="*/ 12966 h 481596"/>
                  <a:gd name="connsiteX2" fmla="*/ 11479 w 308659"/>
                  <a:gd name="connsiteY2" fmla="*/ 142506 h 481596"/>
                  <a:gd name="connsiteX3" fmla="*/ 49 w 308659"/>
                  <a:gd name="connsiteY3" fmla="*/ 329196 h 481596"/>
                  <a:gd name="connsiteX4" fmla="*/ 7669 w 308659"/>
                  <a:gd name="connsiteY4" fmla="*/ 481596 h 481596"/>
                  <a:gd name="connsiteX0" fmla="*/ 303235 w 303235"/>
                  <a:gd name="connsiteY0" fmla="*/ 12966 h 481596"/>
                  <a:gd name="connsiteX1" fmla="*/ 70825 w 303235"/>
                  <a:gd name="connsiteY1" fmla="*/ 12966 h 481596"/>
                  <a:gd name="connsiteX2" fmla="*/ 6055 w 303235"/>
                  <a:gd name="connsiteY2" fmla="*/ 142506 h 481596"/>
                  <a:gd name="connsiteX3" fmla="*/ 2245 w 303235"/>
                  <a:gd name="connsiteY3" fmla="*/ 481596 h 481596"/>
                  <a:gd name="connsiteX0" fmla="*/ 305898 w 305898"/>
                  <a:gd name="connsiteY0" fmla="*/ 17282 h 485912"/>
                  <a:gd name="connsiteX1" fmla="*/ 73488 w 305898"/>
                  <a:gd name="connsiteY1" fmla="*/ 17282 h 485912"/>
                  <a:gd name="connsiteX2" fmla="*/ 4908 w 305898"/>
                  <a:gd name="connsiteY2" fmla="*/ 207782 h 485912"/>
                  <a:gd name="connsiteX3" fmla="*/ 4908 w 305898"/>
                  <a:gd name="connsiteY3" fmla="*/ 485912 h 485912"/>
                  <a:gd name="connsiteX0" fmla="*/ 305335 w 305335"/>
                  <a:gd name="connsiteY0" fmla="*/ 4949 h 473579"/>
                  <a:gd name="connsiteX1" fmla="*/ 65305 w 305335"/>
                  <a:gd name="connsiteY1" fmla="*/ 35429 h 473579"/>
                  <a:gd name="connsiteX2" fmla="*/ 4345 w 305335"/>
                  <a:gd name="connsiteY2" fmla="*/ 195449 h 473579"/>
                  <a:gd name="connsiteX3" fmla="*/ 4345 w 305335"/>
                  <a:gd name="connsiteY3" fmla="*/ 473579 h 473579"/>
                </a:gdLst>
                <a:ahLst/>
                <a:cxnLst>
                  <a:cxn ang="0">
                    <a:pos x="connsiteX0" y="connsiteY0"/>
                  </a:cxn>
                  <a:cxn ang="0">
                    <a:pos x="connsiteX1" y="connsiteY1"/>
                  </a:cxn>
                  <a:cxn ang="0">
                    <a:pos x="connsiteX2" y="connsiteY2"/>
                  </a:cxn>
                  <a:cxn ang="0">
                    <a:pos x="connsiteX3" y="connsiteY3"/>
                  </a:cxn>
                </a:cxnLst>
                <a:rect l="l" t="t" r="r" b="b"/>
                <a:pathLst>
                  <a:path w="305335" h="473579">
                    <a:moveTo>
                      <a:pt x="305335" y="4949"/>
                    </a:moveTo>
                    <a:cubicBezTo>
                      <a:pt x="215482" y="-7434"/>
                      <a:pt x="115470" y="3679"/>
                      <a:pt x="65305" y="35429"/>
                    </a:cubicBezTo>
                    <a:cubicBezTo>
                      <a:pt x="15140" y="67179"/>
                      <a:pt x="14505" y="122424"/>
                      <a:pt x="4345" y="195449"/>
                    </a:cubicBezTo>
                    <a:cubicBezTo>
                      <a:pt x="-5815" y="268474"/>
                      <a:pt x="5139" y="402935"/>
                      <a:pt x="4345" y="473579"/>
                    </a:cubicBezTo>
                  </a:path>
                </a:pathLst>
              </a:custGeom>
              <a:noFill/>
              <a:ln>
                <a:solidFill>
                  <a:srgbClr val="00B05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1" name="Freihandform 130"/>
              <p:cNvSpPr/>
              <p:nvPr/>
            </p:nvSpPr>
            <p:spPr>
              <a:xfrm rot="14248502">
                <a:off x="8670065" y="2018279"/>
                <a:ext cx="173449" cy="335613"/>
              </a:xfrm>
              <a:custGeom>
                <a:avLst/>
                <a:gdLst>
                  <a:gd name="connsiteX0" fmla="*/ 320758 w 320758"/>
                  <a:gd name="connsiteY0" fmla="*/ 14298 h 482928"/>
                  <a:gd name="connsiteX1" fmla="*/ 88348 w 320758"/>
                  <a:gd name="connsiteY1" fmla="*/ 14298 h 482928"/>
                  <a:gd name="connsiteX2" fmla="*/ 4528 w 320758"/>
                  <a:gd name="connsiteY2" fmla="*/ 162888 h 482928"/>
                  <a:gd name="connsiteX3" fmla="*/ 12148 w 320758"/>
                  <a:gd name="connsiteY3" fmla="*/ 330528 h 482928"/>
                  <a:gd name="connsiteX4" fmla="*/ 19768 w 320758"/>
                  <a:gd name="connsiteY4" fmla="*/ 482928 h 482928"/>
                  <a:gd name="connsiteX0" fmla="*/ 308659 w 308659"/>
                  <a:gd name="connsiteY0" fmla="*/ 12966 h 481596"/>
                  <a:gd name="connsiteX1" fmla="*/ 76249 w 308659"/>
                  <a:gd name="connsiteY1" fmla="*/ 12966 h 481596"/>
                  <a:gd name="connsiteX2" fmla="*/ 11479 w 308659"/>
                  <a:gd name="connsiteY2" fmla="*/ 142506 h 481596"/>
                  <a:gd name="connsiteX3" fmla="*/ 49 w 308659"/>
                  <a:gd name="connsiteY3" fmla="*/ 329196 h 481596"/>
                  <a:gd name="connsiteX4" fmla="*/ 7669 w 308659"/>
                  <a:gd name="connsiteY4" fmla="*/ 481596 h 481596"/>
                  <a:gd name="connsiteX0" fmla="*/ 303235 w 303235"/>
                  <a:gd name="connsiteY0" fmla="*/ 12966 h 481596"/>
                  <a:gd name="connsiteX1" fmla="*/ 70825 w 303235"/>
                  <a:gd name="connsiteY1" fmla="*/ 12966 h 481596"/>
                  <a:gd name="connsiteX2" fmla="*/ 6055 w 303235"/>
                  <a:gd name="connsiteY2" fmla="*/ 142506 h 481596"/>
                  <a:gd name="connsiteX3" fmla="*/ 2245 w 303235"/>
                  <a:gd name="connsiteY3" fmla="*/ 481596 h 481596"/>
                  <a:gd name="connsiteX0" fmla="*/ 305898 w 305898"/>
                  <a:gd name="connsiteY0" fmla="*/ 17282 h 485912"/>
                  <a:gd name="connsiteX1" fmla="*/ 73488 w 305898"/>
                  <a:gd name="connsiteY1" fmla="*/ 17282 h 485912"/>
                  <a:gd name="connsiteX2" fmla="*/ 4908 w 305898"/>
                  <a:gd name="connsiteY2" fmla="*/ 207782 h 485912"/>
                  <a:gd name="connsiteX3" fmla="*/ 4908 w 305898"/>
                  <a:gd name="connsiteY3" fmla="*/ 485912 h 485912"/>
                  <a:gd name="connsiteX0" fmla="*/ 305335 w 305335"/>
                  <a:gd name="connsiteY0" fmla="*/ 4949 h 473579"/>
                  <a:gd name="connsiteX1" fmla="*/ 65305 w 305335"/>
                  <a:gd name="connsiteY1" fmla="*/ 35429 h 473579"/>
                  <a:gd name="connsiteX2" fmla="*/ 4345 w 305335"/>
                  <a:gd name="connsiteY2" fmla="*/ 195449 h 473579"/>
                  <a:gd name="connsiteX3" fmla="*/ 4345 w 305335"/>
                  <a:gd name="connsiteY3" fmla="*/ 473579 h 473579"/>
                  <a:gd name="connsiteX0" fmla="*/ 376178 w 376178"/>
                  <a:gd name="connsiteY0" fmla="*/ 77063 h 439869"/>
                  <a:gd name="connsiteX1" fmla="*/ 65305 w 376178"/>
                  <a:gd name="connsiteY1" fmla="*/ 1719 h 439869"/>
                  <a:gd name="connsiteX2" fmla="*/ 4345 w 376178"/>
                  <a:gd name="connsiteY2" fmla="*/ 161739 h 439869"/>
                  <a:gd name="connsiteX3" fmla="*/ 4345 w 376178"/>
                  <a:gd name="connsiteY3" fmla="*/ 439869 h 439869"/>
                  <a:gd name="connsiteX0" fmla="*/ 376178 w 376178"/>
                  <a:gd name="connsiteY0" fmla="*/ 77724 h 440530"/>
                  <a:gd name="connsiteX1" fmla="*/ 65305 w 376178"/>
                  <a:gd name="connsiteY1" fmla="*/ 2380 h 440530"/>
                  <a:gd name="connsiteX2" fmla="*/ 4345 w 376178"/>
                  <a:gd name="connsiteY2" fmla="*/ 162400 h 440530"/>
                  <a:gd name="connsiteX3" fmla="*/ 4345 w 376178"/>
                  <a:gd name="connsiteY3" fmla="*/ 440530 h 440530"/>
                  <a:gd name="connsiteX0" fmla="*/ 376852 w 376852"/>
                  <a:gd name="connsiteY0" fmla="*/ 100460 h 463266"/>
                  <a:gd name="connsiteX1" fmla="*/ 75115 w 376852"/>
                  <a:gd name="connsiteY1" fmla="*/ 1744 h 463266"/>
                  <a:gd name="connsiteX2" fmla="*/ 5019 w 376852"/>
                  <a:gd name="connsiteY2" fmla="*/ 185136 h 463266"/>
                  <a:gd name="connsiteX3" fmla="*/ 5019 w 376852"/>
                  <a:gd name="connsiteY3" fmla="*/ 463266 h 463266"/>
                  <a:gd name="connsiteX0" fmla="*/ 371832 w 371832"/>
                  <a:gd name="connsiteY0" fmla="*/ 101064 h 463870"/>
                  <a:gd name="connsiteX1" fmla="*/ 70095 w 371832"/>
                  <a:gd name="connsiteY1" fmla="*/ 2348 h 463870"/>
                  <a:gd name="connsiteX2" fmla="*/ 12038 w 371832"/>
                  <a:gd name="connsiteY2" fmla="*/ 201965 h 463870"/>
                  <a:gd name="connsiteX3" fmla="*/ -1 w 371832"/>
                  <a:gd name="connsiteY3" fmla="*/ 463870 h 463870"/>
                  <a:gd name="connsiteX0" fmla="*/ 374897 w 374897"/>
                  <a:gd name="connsiteY0" fmla="*/ 100747 h 463553"/>
                  <a:gd name="connsiteX1" fmla="*/ 73160 w 374897"/>
                  <a:gd name="connsiteY1" fmla="*/ 2031 h 463553"/>
                  <a:gd name="connsiteX2" fmla="*/ 5787 w 374897"/>
                  <a:gd name="connsiteY2" fmla="*/ 193314 h 463553"/>
                  <a:gd name="connsiteX3" fmla="*/ 3064 w 374897"/>
                  <a:gd name="connsiteY3" fmla="*/ 463553 h 463553"/>
                  <a:gd name="connsiteX0" fmla="*/ 373121 w 373121"/>
                  <a:gd name="connsiteY0" fmla="*/ 100747 h 463553"/>
                  <a:gd name="connsiteX1" fmla="*/ 71384 w 373121"/>
                  <a:gd name="connsiteY1" fmla="*/ 2031 h 463553"/>
                  <a:gd name="connsiteX2" fmla="*/ 4011 w 373121"/>
                  <a:gd name="connsiteY2" fmla="*/ 193314 h 463553"/>
                  <a:gd name="connsiteX3" fmla="*/ 1288 w 373121"/>
                  <a:gd name="connsiteY3" fmla="*/ 463553 h 463553"/>
                </a:gdLst>
                <a:ahLst/>
                <a:cxnLst>
                  <a:cxn ang="0">
                    <a:pos x="connsiteX0" y="connsiteY0"/>
                  </a:cxn>
                  <a:cxn ang="0">
                    <a:pos x="connsiteX1" y="connsiteY1"/>
                  </a:cxn>
                  <a:cxn ang="0">
                    <a:pos x="connsiteX2" y="connsiteY2"/>
                  </a:cxn>
                  <a:cxn ang="0">
                    <a:pos x="connsiteX3" y="connsiteY3"/>
                  </a:cxn>
                </a:cxnLst>
                <a:rect l="l" t="t" r="r" b="b"/>
                <a:pathLst>
                  <a:path w="373121" h="463553">
                    <a:moveTo>
                      <a:pt x="373121" y="100747"/>
                    </a:moveTo>
                    <a:cubicBezTo>
                      <a:pt x="287401" y="62943"/>
                      <a:pt x="132902" y="-13397"/>
                      <a:pt x="71384" y="2031"/>
                    </a:cubicBezTo>
                    <a:cubicBezTo>
                      <a:pt x="9866" y="17459"/>
                      <a:pt x="11598" y="116975"/>
                      <a:pt x="4011" y="193314"/>
                    </a:cubicBezTo>
                    <a:cubicBezTo>
                      <a:pt x="-3576" y="269653"/>
                      <a:pt x="2082" y="392909"/>
                      <a:pt x="1288" y="463553"/>
                    </a:cubicBezTo>
                  </a:path>
                </a:pathLst>
              </a:custGeom>
              <a:noFill/>
              <a:ln>
                <a:solidFill>
                  <a:srgbClr val="00B05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132" name="Gerade Verbindung mit Pfeil 131"/>
              <p:cNvCxnSpPr/>
              <p:nvPr/>
            </p:nvCxnSpPr>
            <p:spPr>
              <a:xfrm>
                <a:off x="8173444" y="2197307"/>
                <a:ext cx="15200" cy="409072"/>
              </a:xfrm>
              <a:prstGeom prst="straightConnector1">
                <a:avLst/>
              </a:prstGeom>
              <a:noFill/>
              <a:ln>
                <a:solidFill>
                  <a:srgbClr val="00B05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33" name="Gerade Verbindung mit Pfeil 132"/>
              <p:cNvCxnSpPr/>
              <p:nvPr/>
            </p:nvCxnSpPr>
            <p:spPr>
              <a:xfrm flipV="1">
                <a:off x="8698927" y="2420184"/>
                <a:ext cx="219325" cy="134341"/>
              </a:xfrm>
              <a:prstGeom prst="straightConnector1">
                <a:avLst/>
              </a:prstGeom>
              <a:noFill/>
              <a:ln>
                <a:solidFill>
                  <a:srgbClr val="00B05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34" name="Rechteck 133"/>
              <p:cNvSpPr/>
              <p:nvPr/>
            </p:nvSpPr>
            <p:spPr>
              <a:xfrm>
                <a:off x="6495384" y="843558"/>
                <a:ext cx="1567102" cy="623248"/>
              </a:xfrm>
              <a:prstGeom prst="rect">
                <a:avLst/>
              </a:prstGeom>
            </p:spPr>
            <p:txBody>
              <a:bodyPr wrap="square">
                <a:spAutoFit/>
              </a:bodyPr>
              <a:lstStyle/>
              <a:p>
                <a:pPr marL="0" lvl="2" algn="ctr">
                  <a:spcAft>
                    <a:spcPts val="800"/>
                  </a:spcAft>
                  <a:buClr>
                    <a:schemeClr val="tx2"/>
                  </a:buClr>
                  <a:buSzPct val="120000"/>
                  <a:tabLst>
                    <a:tab pos="1917652" algn="l"/>
                  </a:tabLst>
                  <a:defRPr/>
                </a:pPr>
                <a:r>
                  <a:rPr lang="de-DE" sz="1600" dirty="0">
                    <a:solidFill>
                      <a:schemeClr val="bg1"/>
                    </a:solidFill>
                    <a:latin typeface="Arial Narrow" panose="020B0606020202030204" pitchFamily="34" charset="0"/>
                  </a:rPr>
                  <a:t>Detail </a:t>
                </a:r>
                <a:r>
                  <a:rPr lang="de-DE" sz="1600" dirty="0" err="1">
                    <a:solidFill>
                      <a:schemeClr val="bg1"/>
                    </a:solidFill>
                    <a:latin typeface="Arial Narrow" panose="020B0606020202030204" pitchFamily="34" charset="0"/>
                  </a:rPr>
                  <a:t>of</a:t>
                </a:r>
                <a:r>
                  <a:rPr lang="de-DE" sz="1600" dirty="0">
                    <a:solidFill>
                      <a:schemeClr val="bg1"/>
                    </a:solidFill>
                    <a:latin typeface="Arial Narrow" panose="020B0606020202030204" pitchFamily="34" charset="0"/>
                  </a:rPr>
                  <a:t> </a:t>
                </a:r>
                <a:r>
                  <a:rPr lang="de-DE" sz="1600" dirty="0" err="1">
                    <a:solidFill>
                      <a:schemeClr val="bg1"/>
                    </a:solidFill>
                    <a:latin typeface="Arial Narrow" panose="020B0606020202030204" pitchFamily="34" charset="0"/>
                  </a:rPr>
                  <a:t>the</a:t>
                </a:r>
                <a:r>
                  <a:rPr lang="de-DE" sz="1600" dirty="0">
                    <a:solidFill>
                      <a:schemeClr val="bg1"/>
                    </a:solidFill>
                    <a:latin typeface="Arial Narrow" panose="020B0606020202030204" pitchFamily="34" charset="0"/>
                  </a:rPr>
                  <a:t> </a:t>
                </a:r>
                <a:r>
                  <a:rPr lang="de-DE" sz="1600" dirty="0" err="1">
                    <a:solidFill>
                      <a:schemeClr val="bg1"/>
                    </a:solidFill>
                    <a:latin typeface="Arial Narrow" panose="020B0606020202030204" pitchFamily="34" charset="0"/>
                  </a:rPr>
                  <a:t>purge</a:t>
                </a:r>
                <a:r>
                  <a:rPr lang="de-DE" sz="1600" dirty="0">
                    <a:solidFill>
                      <a:schemeClr val="bg1"/>
                    </a:solidFill>
                    <a:latin typeface="Arial Narrow" panose="020B0606020202030204" pitchFamily="34" charset="0"/>
                  </a:rPr>
                  <a:t> gas </a:t>
                </a:r>
                <a:r>
                  <a:rPr lang="de-DE" sz="1600" dirty="0" err="1">
                    <a:solidFill>
                      <a:schemeClr val="bg1"/>
                    </a:solidFill>
                    <a:latin typeface="Arial Narrow" panose="020B0606020202030204" pitchFamily="34" charset="0"/>
                  </a:rPr>
                  <a:t>flow</a:t>
                </a:r>
                <a:r>
                  <a:rPr lang="de-DE" sz="1600" dirty="0">
                    <a:solidFill>
                      <a:schemeClr val="bg1"/>
                    </a:solidFill>
                    <a:latin typeface="Arial Narrow" panose="020B0606020202030204" pitchFamily="34" charset="0"/>
                  </a:rPr>
                  <a:t> in 3rd </a:t>
                </a:r>
                <a:r>
                  <a:rPr lang="de-DE" sz="1600" dirty="0" err="1">
                    <a:solidFill>
                      <a:schemeClr val="bg1"/>
                    </a:solidFill>
                    <a:latin typeface="Arial Narrow" panose="020B0606020202030204" pitchFamily="34" charset="0"/>
                  </a:rPr>
                  <a:t>chambers</a:t>
                </a:r>
                <a:r>
                  <a:rPr lang="de-DE" sz="1600" dirty="0">
                    <a:solidFill>
                      <a:schemeClr val="bg1"/>
                    </a:solidFill>
                    <a:latin typeface="Arial Narrow" panose="020B0606020202030204" pitchFamily="34" charset="0"/>
                  </a:rPr>
                  <a:t> </a:t>
                </a:r>
                <a:r>
                  <a:rPr lang="de-DE" sz="1600" dirty="0" err="1">
                    <a:solidFill>
                      <a:schemeClr val="bg1"/>
                    </a:solidFill>
                    <a:latin typeface="Arial Narrow" panose="020B0606020202030204" pitchFamily="34" charset="0"/>
                  </a:rPr>
                  <a:t>of</a:t>
                </a:r>
                <a:r>
                  <a:rPr lang="de-DE" sz="1600" dirty="0">
                    <a:solidFill>
                      <a:schemeClr val="bg1"/>
                    </a:solidFill>
                    <a:latin typeface="Arial Narrow" panose="020B0606020202030204" pitchFamily="34" charset="0"/>
                  </a:rPr>
                  <a:t> FW </a:t>
                </a:r>
                <a:r>
                  <a:rPr lang="de-DE" sz="1600" dirty="0" err="1">
                    <a:solidFill>
                      <a:schemeClr val="bg1"/>
                    </a:solidFill>
                    <a:latin typeface="Arial Narrow" panose="020B0606020202030204" pitchFamily="34" charset="0"/>
                  </a:rPr>
                  <a:t>and</a:t>
                </a:r>
                <a:r>
                  <a:rPr lang="de-DE" sz="1600" dirty="0">
                    <a:solidFill>
                      <a:schemeClr val="bg1"/>
                    </a:solidFill>
                    <a:latin typeface="Arial Narrow" panose="020B0606020202030204" pitchFamily="34" charset="0"/>
                  </a:rPr>
                  <a:t> BZR</a:t>
                </a:r>
              </a:p>
            </p:txBody>
          </p:sp>
        </p:grpSp>
        <p:grpSp>
          <p:nvGrpSpPr>
            <p:cNvPr id="136" name="Gruppieren 135"/>
            <p:cNvGrpSpPr>
              <a:grpSpLocks noChangeAspect="1"/>
            </p:cNvGrpSpPr>
            <p:nvPr/>
          </p:nvGrpSpPr>
          <p:grpSpPr>
            <a:xfrm>
              <a:off x="1373104" y="1096739"/>
              <a:ext cx="4531579" cy="5679540"/>
              <a:chOff x="3037891" y="433303"/>
              <a:chExt cx="3570359" cy="4474818"/>
            </a:xfrm>
          </p:grpSpPr>
          <p:pic>
            <p:nvPicPr>
              <p:cNvPr id="137" name="Grafik 136"/>
              <p:cNvPicPr>
                <a:picLocks noChangeAspect="1"/>
              </p:cNvPicPr>
              <p:nvPr/>
            </p:nvPicPr>
            <p:blipFill rotWithShape="1">
              <a:blip r:embed="rId8" cstate="print">
                <a:clrChange>
                  <a:clrFrom>
                    <a:srgbClr val="FFFFFF"/>
                  </a:clrFrom>
                  <a:clrTo>
                    <a:srgbClr val="FFFFFF">
                      <a:alpha val="0"/>
                    </a:srgbClr>
                  </a:clrTo>
                </a:clrChange>
                <a:lum bright="10000"/>
                <a:extLst>
                  <a:ext uri="{28A0092B-C50C-407E-A947-70E740481C1C}">
                    <a14:useLocalDpi xmlns:a14="http://schemas.microsoft.com/office/drawing/2010/main"/>
                  </a:ext>
                </a:extLst>
              </a:blip>
              <a:srcRect l="19240" r="42549" b="8159"/>
              <a:stretch/>
            </p:blipFill>
            <p:spPr>
              <a:xfrm>
                <a:off x="3167836" y="1194906"/>
                <a:ext cx="3229086" cy="3713215"/>
              </a:xfrm>
              <a:prstGeom prst="rect">
                <a:avLst/>
              </a:prstGeom>
            </p:spPr>
          </p:pic>
          <p:sp>
            <p:nvSpPr>
              <p:cNvPr id="138" name="Pfeil nach unten 137"/>
              <p:cNvSpPr/>
              <p:nvPr/>
            </p:nvSpPr>
            <p:spPr>
              <a:xfrm>
                <a:off x="3781170" y="1471593"/>
                <a:ext cx="122273" cy="281848"/>
              </a:xfrm>
              <a:prstGeom prst="downArrow">
                <a:avLst>
                  <a:gd name="adj1" fmla="val 50000"/>
                  <a:gd name="adj2" fmla="val 137778"/>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9" name="Pfeil nach unten 138"/>
              <p:cNvSpPr/>
              <p:nvPr/>
            </p:nvSpPr>
            <p:spPr>
              <a:xfrm rot="10800000">
                <a:off x="4137553" y="1045167"/>
                <a:ext cx="150581" cy="769502"/>
              </a:xfrm>
              <a:prstGeom prst="downArrow">
                <a:avLst>
                  <a:gd name="adj1" fmla="val 50000"/>
                  <a:gd name="adj2" fmla="val 137778"/>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0" name="Pfeil nach unten 139"/>
              <p:cNvSpPr/>
              <p:nvPr/>
            </p:nvSpPr>
            <p:spPr>
              <a:xfrm rot="324477">
                <a:off x="5558648" y="1739680"/>
                <a:ext cx="122273" cy="281848"/>
              </a:xfrm>
              <a:prstGeom prst="downArrow">
                <a:avLst>
                  <a:gd name="adj1" fmla="val 50000"/>
                  <a:gd name="adj2" fmla="val 137778"/>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1" name="Pfeil nach unten 140"/>
              <p:cNvSpPr/>
              <p:nvPr/>
            </p:nvSpPr>
            <p:spPr>
              <a:xfrm rot="15582227">
                <a:off x="5620014" y="3124792"/>
                <a:ext cx="64512" cy="272966"/>
              </a:xfrm>
              <a:prstGeom prst="downArrow">
                <a:avLst>
                  <a:gd name="adj1" fmla="val 50000"/>
                  <a:gd name="adj2" fmla="val 232006"/>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2" name="Pfeil nach unten 141"/>
              <p:cNvSpPr/>
              <p:nvPr/>
            </p:nvSpPr>
            <p:spPr>
              <a:xfrm rot="16200000">
                <a:off x="6414785" y="3030876"/>
                <a:ext cx="64512" cy="272966"/>
              </a:xfrm>
              <a:prstGeom prst="downArrow">
                <a:avLst>
                  <a:gd name="adj1" fmla="val 50000"/>
                  <a:gd name="adj2" fmla="val 232006"/>
                </a:avLst>
              </a:prstGeom>
              <a:gradFill>
                <a:gsLst>
                  <a:gs pos="13000">
                    <a:srgbClr val="00B0F0"/>
                  </a:gs>
                  <a:gs pos="100000">
                    <a:srgbClr val="FFC000"/>
                  </a:gs>
                </a:gsLst>
                <a:lin ang="54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3" name="Pfeil nach unten 142"/>
              <p:cNvSpPr/>
              <p:nvPr/>
            </p:nvSpPr>
            <p:spPr>
              <a:xfrm rot="15142853">
                <a:off x="5548295" y="3845572"/>
                <a:ext cx="64512" cy="272966"/>
              </a:xfrm>
              <a:prstGeom prst="downArrow">
                <a:avLst>
                  <a:gd name="adj1" fmla="val 50000"/>
                  <a:gd name="adj2" fmla="val 232006"/>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4" name="Pfeil nach unten 143"/>
              <p:cNvSpPr/>
              <p:nvPr/>
            </p:nvSpPr>
            <p:spPr>
              <a:xfrm rot="15808857">
                <a:off x="6439511" y="3639877"/>
                <a:ext cx="64512" cy="272966"/>
              </a:xfrm>
              <a:prstGeom prst="downArrow">
                <a:avLst>
                  <a:gd name="adj1" fmla="val 50000"/>
                  <a:gd name="adj2" fmla="val 232006"/>
                </a:avLst>
              </a:prstGeom>
              <a:gradFill>
                <a:gsLst>
                  <a:gs pos="13000">
                    <a:srgbClr val="00B0F0"/>
                  </a:gs>
                  <a:gs pos="100000">
                    <a:srgbClr val="FFC000"/>
                  </a:gs>
                </a:gsLst>
                <a:lin ang="54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5" name="Pfeil nach unten 144"/>
              <p:cNvSpPr/>
              <p:nvPr/>
            </p:nvSpPr>
            <p:spPr>
              <a:xfrm rot="5788957">
                <a:off x="3448685" y="1842025"/>
                <a:ext cx="61636" cy="144641"/>
              </a:xfrm>
              <a:prstGeom prst="downArrow">
                <a:avLst>
                  <a:gd name="adj1" fmla="val 50000"/>
                  <a:gd name="adj2" fmla="val 115496"/>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6" name="Freihandform 145"/>
              <p:cNvSpPr/>
              <p:nvPr/>
            </p:nvSpPr>
            <p:spPr>
              <a:xfrm>
                <a:off x="3309833" y="1902435"/>
                <a:ext cx="81944" cy="243966"/>
              </a:xfrm>
              <a:custGeom>
                <a:avLst/>
                <a:gdLst>
                  <a:gd name="connsiteX0" fmla="*/ 113182 w 113182"/>
                  <a:gd name="connsiteY0" fmla="*/ 9309 h 336969"/>
                  <a:gd name="connsiteX1" fmla="*/ 50317 w 113182"/>
                  <a:gd name="connsiteY1" fmla="*/ 1689 h 336969"/>
                  <a:gd name="connsiteX2" fmla="*/ 6502 w 113182"/>
                  <a:gd name="connsiteY2" fmla="*/ 37884 h 336969"/>
                  <a:gd name="connsiteX3" fmla="*/ 787 w 113182"/>
                  <a:gd name="connsiteY3" fmla="*/ 129324 h 336969"/>
                  <a:gd name="connsiteX4" fmla="*/ 12217 w 113182"/>
                  <a:gd name="connsiteY4" fmla="*/ 336969 h 33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2" h="336969">
                    <a:moveTo>
                      <a:pt x="113182" y="9309"/>
                    </a:moveTo>
                    <a:cubicBezTo>
                      <a:pt x="90639" y="3118"/>
                      <a:pt x="68097" y="-3073"/>
                      <a:pt x="50317" y="1689"/>
                    </a:cubicBezTo>
                    <a:cubicBezTo>
                      <a:pt x="32537" y="6451"/>
                      <a:pt x="14757" y="16612"/>
                      <a:pt x="6502" y="37884"/>
                    </a:cubicBezTo>
                    <a:cubicBezTo>
                      <a:pt x="-1753" y="59156"/>
                      <a:pt x="-165" y="79477"/>
                      <a:pt x="787" y="129324"/>
                    </a:cubicBezTo>
                    <a:cubicBezTo>
                      <a:pt x="1739" y="179171"/>
                      <a:pt x="6978" y="258070"/>
                      <a:pt x="12217" y="336969"/>
                    </a:cubicBezTo>
                  </a:path>
                </a:pathLst>
              </a:custGeom>
              <a:noFill/>
              <a:ln>
                <a:solidFill>
                  <a:schemeClr val="accent6"/>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7" name="Freihandform 146"/>
              <p:cNvSpPr/>
              <p:nvPr/>
            </p:nvSpPr>
            <p:spPr>
              <a:xfrm>
                <a:off x="3274283" y="1672868"/>
                <a:ext cx="113356" cy="419744"/>
              </a:xfrm>
              <a:custGeom>
                <a:avLst/>
                <a:gdLst>
                  <a:gd name="connsiteX0" fmla="*/ 8822 w 203132"/>
                  <a:gd name="connsiteY0" fmla="*/ 578627 h 578627"/>
                  <a:gd name="connsiteX1" fmla="*/ 5012 w 203132"/>
                  <a:gd name="connsiteY1" fmla="*/ 334787 h 578627"/>
                  <a:gd name="connsiteX2" fmla="*/ 1202 w 203132"/>
                  <a:gd name="connsiteY2" fmla="*/ 209057 h 578627"/>
                  <a:gd name="connsiteX3" fmla="*/ 27872 w 203132"/>
                  <a:gd name="connsiteY3" fmla="*/ 49037 h 578627"/>
                  <a:gd name="connsiteX4" fmla="*/ 123122 w 203132"/>
                  <a:gd name="connsiteY4" fmla="*/ 3317 h 578627"/>
                  <a:gd name="connsiteX5" fmla="*/ 203132 w 203132"/>
                  <a:gd name="connsiteY5" fmla="*/ 7127 h 578627"/>
                  <a:gd name="connsiteX0" fmla="*/ 4758 w 199068"/>
                  <a:gd name="connsiteY0" fmla="*/ 578627 h 578627"/>
                  <a:gd name="connsiteX1" fmla="*/ 948 w 199068"/>
                  <a:gd name="connsiteY1" fmla="*/ 334787 h 578627"/>
                  <a:gd name="connsiteX2" fmla="*/ 23808 w 199068"/>
                  <a:gd name="connsiteY2" fmla="*/ 49037 h 578627"/>
                  <a:gd name="connsiteX3" fmla="*/ 119058 w 199068"/>
                  <a:gd name="connsiteY3" fmla="*/ 3317 h 578627"/>
                  <a:gd name="connsiteX4" fmla="*/ 199068 w 199068"/>
                  <a:gd name="connsiteY4" fmla="*/ 7127 h 578627"/>
                  <a:gd name="connsiteX0" fmla="*/ 4278 w 198588"/>
                  <a:gd name="connsiteY0" fmla="*/ 582154 h 582154"/>
                  <a:gd name="connsiteX1" fmla="*/ 468 w 198588"/>
                  <a:gd name="connsiteY1" fmla="*/ 338314 h 582154"/>
                  <a:gd name="connsiteX2" fmla="*/ 15708 w 198588"/>
                  <a:gd name="connsiteY2" fmla="*/ 100189 h 582154"/>
                  <a:gd name="connsiteX3" fmla="*/ 118578 w 198588"/>
                  <a:gd name="connsiteY3" fmla="*/ 6844 h 582154"/>
                  <a:gd name="connsiteX4" fmla="*/ 198588 w 198588"/>
                  <a:gd name="connsiteY4" fmla="*/ 10654 h 582154"/>
                  <a:gd name="connsiteX0" fmla="*/ 4169 w 198479"/>
                  <a:gd name="connsiteY0" fmla="*/ 579756 h 579756"/>
                  <a:gd name="connsiteX1" fmla="*/ 359 w 198479"/>
                  <a:gd name="connsiteY1" fmla="*/ 335916 h 579756"/>
                  <a:gd name="connsiteX2" fmla="*/ 13694 w 198479"/>
                  <a:gd name="connsiteY2" fmla="*/ 65406 h 579756"/>
                  <a:gd name="connsiteX3" fmla="*/ 118469 w 198479"/>
                  <a:gd name="connsiteY3" fmla="*/ 4446 h 579756"/>
                  <a:gd name="connsiteX4" fmla="*/ 198479 w 198479"/>
                  <a:gd name="connsiteY4" fmla="*/ 8256 h 57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79" h="579756">
                    <a:moveTo>
                      <a:pt x="4169" y="579756"/>
                    </a:moveTo>
                    <a:cubicBezTo>
                      <a:pt x="2899" y="488633"/>
                      <a:pt x="-1229" y="421641"/>
                      <a:pt x="359" y="335916"/>
                    </a:cubicBezTo>
                    <a:cubicBezTo>
                      <a:pt x="1947" y="250191"/>
                      <a:pt x="-5991" y="120651"/>
                      <a:pt x="13694" y="65406"/>
                    </a:cubicBezTo>
                    <a:cubicBezTo>
                      <a:pt x="34014" y="31116"/>
                      <a:pt x="87672" y="13971"/>
                      <a:pt x="118469" y="4446"/>
                    </a:cubicBezTo>
                    <a:cubicBezTo>
                      <a:pt x="149266" y="-5079"/>
                      <a:pt x="173079" y="2858"/>
                      <a:pt x="198479" y="8256"/>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8" name="Freihandform 147"/>
              <p:cNvSpPr/>
              <p:nvPr/>
            </p:nvSpPr>
            <p:spPr>
              <a:xfrm>
                <a:off x="3381203" y="3435053"/>
                <a:ext cx="470774" cy="809143"/>
              </a:xfrm>
              <a:custGeom>
                <a:avLst/>
                <a:gdLst>
                  <a:gd name="connsiteX0" fmla="*/ 0 w 650240"/>
                  <a:gd name="connsiteY0" fmla="*/ 0 h 1117600"/>
                  <a:gd name="connsiteX1" fmla="*/ 30480 w 650240"/>
                  <a:gd name="connsiteY1" fmla="*/ 492760 h 1117600"/>
                  <a:gd name="connsiteX2" fmla="*/ 147320 w 650240"/>
                  <a:gd name="connsiteY2" fmla="*/ 777240 h 1117600"/>
                  <a:gd name="connsiteX3" fmla="*/ 304800 w 650240"/>
                  <a:gd name="connsiteY3" fmla="*/ 965200 h 1117600"/>
                  <a:gd name="connsiteX4" fmla="*/ 650240 w 650240"/>
                  <a:gd name="connsiteY4" fmla="*/ 1117600 h 1117600"/>
                  <a:gd name="connsiteX0" fmla="*/ 0 w 650240"/>
                  <a:gd name="connsiteY0" fmla="*/ 0 h 1117600"/>
                  <a:gd name="connsiteX1" fmla="*/ 30480 w 650240"/>
                  <a:gd name="connsiteY1" fmla="*/ 492760 h 1117600"/>
                  <a:gd name="connsiteX2" fmla="*/ 132080 w 650240"/>
                  <a:gd name="connsiteY2" fmla="*/ 782320 h 1117600"/>
                  <a:gd name="connsiteX3" fmla="*/ 304800 w 650240"/>
                  <a:gd name="connsiteY3" fmla="*/ 965200 h 1117600"/>
                  <a:gd name="connsiteX4" fmla="*/ 650240 w 650240"/>
                  <a:gd name="connsiteY4" fmla="*/ 111760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40" h="1117600">
                    <a:moveTo>
                      <a:pt x="0" y="0"/>
                    </a:moveTo>
                    <a:cubicBezTo>
                      <a:pt x="2963" y="181610"/>
                      <a:pt x="8467" y="362373"/>
                      <a:pt x="30480" y="492760"/>
                    </a:cubicBezTo>
                    <a:cubicBezTo>
                      <a:pt x="52493" y="623147"/>
                      <a:pt x="86360" y="703580"/>
                      <a:pt x="132080" y="782320"/>
                    </a:cubicBezTo>
                    <a:cubicBezTo>
                      <a:pt x="177800" y="861060"/>
                      <a:pt x="218440" y="909320"/>
                      <a:pt x="304800" y="965200"/>
                    </a:cubicBezTo>
                    <a:cubicBezTo>
                      <a:pt x="391160" y="1021080"/>
                      <a:pt x="519430" y="1069763"/>
                      <a:pt x="650240" y="1117600"/>
                    </a:cubicBezTo>
                  </a:path>
                </a:pathLst>
              </a:custGeom>
              <a:noFill/>
              <a:ln>
                <a:solidFill>
                  <a:schemeClr val="accent6"/>
                </a:solidFill>
                <a:headEnd type="none" w="lg" len="lg"/>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9" name="Freihandform 148"/>
              <p:cNvSpPr/>
              <p:nvPr/>
            </p:nvSpPr>
            <p:spPr>
              <a:xfrm>
                <a:off x="3324195" y="3339427"/>
                <a:ext cx="445029" cy="924997"/>
              </a:xfrm>
              <a:custGeom>
                <a:avLst/>
                <a:gdLst>
                  <a:gd name="connsiteX0" fmla="*/ 0 w 650240"/>
                  <a:gd name="connsiteY0" fmla="*/ 0 h 1117600"/>
                  <a:gd name="connsiteX1" fmla="*/ 30480 w 650240"/>
                  <a:gd name="connsiteY1" fmla="*/ 492760 h 1117600"/>
                  <a:gd name="connsiteX2" fmla="*/ 147320 w 650240"/>
                  <a:gd name="connsiteY2" fmla="*/ 777240 h 1117600"/>
                  <a:gd name="connsiteX3" fmla="*/ 304800 w 650240"/>
                  <a:gd name="connsiteY3" fmla="*/ 965200 h 1117600"/>
                  <a:gd name="connsiteX4" fmla="*/ 650240 w 650240"/>
                  <a:gd name="connsiteY4" fmla="*/ 1117600 h 1117600"/>
                  <a:gd name="connsiteX0" fmla="*/ 0 w 650240"/>
                  <a:gd name="connsiteY0" fmla="*/ 0 h 1117600"/>
                  <a:gd name="connsiteX1" fmla="*/ 30480 w 650240"/>
                  <a:gd name="connsiteY1" fmla="*/ 492760 h 1117600"/>
                  <a:gd name="connsiteX2" fmla="*/ 128511 w 650240"/>
                  <a:gd name="connsiteY2" fmla="*/ 775018 h 1117600"/>
                  <a:gd name="connsiteX3" fmla="*/ 304800 w 650240"/>
                  <a:gd name="connsiteY3" fmla="*/ 965200 h 1117600"/>
                  <a:gd name="connsiteX4" fmla="*/ 650240 w 650240"/>
                  <a:gd name="connsiteY4" fmla="*/ 111760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40" h="1117600">
                    <a:moveTo>
                      <a:pt x="0" y="0"/>
                    </a:moveTo>
                    <a:cubicBezTo>
                      <a:pt x="2963" y="181610"/>
                      <a:pt x="9062" y="363590"/>
                      <a:pt x="30480" y="492760"/>
                    </a:cubicBezTo>
                    <a:cubicBezTo>
                      <a:pt x="51899" y="621930"/>
                      <a:pt x="82791" y="696278"/>
                      <a:pt x="128511" y="775018"/>
                    </a:cubicBezTo>
                    <a:cubicBezTo>
                      <a:pt x="174231" y="853758"/>
                      <a:pt x="217845" y="908103"/>
                      <a:pt x="304800" y="965200"/>
                    </a:cubicBezTo>
                    <a:cubicBezTo>
                      <a:pt x="391755" y="1022297"/>
                      <a:pt x="519430" y="1069763"/>
                      <a:pt x="650240" y="1117600"/>
                    </a:cubicBezTo>
                  </a:path>
                </a:pathLst>
              </a:custGeom>
              <a:noFill/>
              <a:ln>
                <a:solidFill>
                  <a:srgbClr val="FF0000"/>
                </a:solidFill>
                <a:headEnd type="triangle" w="med" len="lg"/>
                <a:tailEnd type="non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150" name="Gerade Verbindung mit Pfeil 149"/>
              <p:cNvCxnSpPr/>
              <p:nvPr/>
            </p:nvCxnSpPr>
            <p:spPr>
              <a:xfrm>
                <a:off x="4836119" y="4595318"/>
                <a:ext cx="555068" cy="206082"/>
              </a:xfrm>
              <a:prstGeom prst="straightConnector1">
                <a:avLst/>
              </a:prstGeom>
              <a:noFill/>
              <a:ln>
                <a:gradFill>
                  <a:gsLst>
                    <a:gs pos="15000">
                      <a:schemeClr val="accent6"/>
                    </a:gs>
                    <a:gs pos="88000">
                      <a:srgbClr val="FF0000"/>
                    </a:gs>
                  </a:gsLst>
                  <a:lin ang="5400000" scaled="1"/>
                </a:gradFill>
                <a:headEnd type="none" w="lg" len="lg"/>
                <a:tailEnd type="triangle" w="med" len="lg"/>
              </a:ln>
            </p:spPr>
            <p:style>
              <a:lnRef idx="2">
                <a:schemeClr val="accent1">
                  <a:shade val="50000"/>
                </a:schemeClr>
              </a:lnRef>
              <a:fillRef idx="1">
                <a:schemeClr val="accent1"/>
              </a:fillRef>
              <a:effectRef idx="0">
                <a:schemeClr val="accent1"/>
              </a:effectRef>
              <a:fontRef idx="minor">
                <a:schemeClr val="lt1"/>
              </a:fontRef>
            </p:style>
          </p:cxnSp>
          <p:cxnSp>
            <p:nvCxnSpPr>
              <p:cNvPr id="151" name="Gerade Verbindung mit Pfeil 150"/>
              <p:cNvCxnSpPr/>
              <p:nvPr/>
            </p:nvCxnSpPr>
            <p:spPr>
              <a:xfrm flipH="1" flipV="1">
                <a:off x="4953515" y="4685546"/>
                <a:ext cx="496818" cy="187455"/>
              </a:xfrm>
              <a:prstGeom prst="straightConnector1">
                <a:avLst/>
              </a:prstGeom>
              <a:noFill/>
              <a:ln>
                <a:gradFill>
                  <a:gsLst>
                    <a:gs pos="15000">
                      <a:schemeClr val="accent6"/>
                    </a:gs>
                    <a:gs pos="88000">
                      <a:srgbClr val="FF0000"/>
                    </a:gs>
                  </a:gsLst>
                  <a:lin ang="5400000" scaled="1"/>
                </a:gradFill>
                <a:headEnd type="none" w="lg" len="lg"/>
                <a:tailEnd type="triangle" w="med" len="lg"/>
              </a:ln>
            </p:spPr>
            <p:style>
              <a:lnRef idx="2">
                <a:schemeClr val="accent1">
                  <a:shade val="50000"/>
                </a:schemeClr>
              </a:lnRef>
              <a:fillRef idx="1">
                <a:schemeClr val="accent1"/>
              </a:fillRef>
              <a:effectRef idx="0">
                <a:schemeClr val="accent1"/>
              </a:effectRef>
              <a:fontRef idx="minor">
                <a:schemeClr val="lt1"/>
              </a:fontRef>
            </p:style>
          </p:cxnSp>
          <p:sp>
            <p:nvSpPr>
              <p:cNvPr id="152" name="Pfeil nach unten 151"/>
              <p:cNvSpPr/>
              <p:nvPr/>
            </p:nvSpPr>
            <p:spPr>
              <a:xfrm rot="16808425">
                <a:off x="3434893" y="1621350"/>
                <a:ext cx="61636" cy="144641"/>
              </a:xfrm>
              <a:prstGeom prst="downArrow">
                <a:avLst>
                  <a:gd name="adj1" fmla="val 50000"/>
                  <a:gd name="adj2" fmla="val 115496"/>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3" name="Pfeil nach unten 152"/>
              <p:cNvSpPr/>
              <p:nvPr/>
            </p:nvSpPr>
            <p:spPr>
              <a:xfrm>
                <a:off x="3867227" y="1016278"/>
                <a:ext cx="150581" cy="500929"/>
              </a:xfrm>
              <a:prstGeom prst="downArrow">
                <a:avLst>
                  <a:gd name="adj1" fmla="val 50000"/>
                  <a:gd name="adj2" fmla="val 137778"/>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4" name="Rechteck 153"/>
              <p:cNvSpPr/>
              <p:nvPr/>
            </p:nvSpPr>
            <p:spPr>
              <a:xfrm>
                <a:off x="3037891" y="682304"/>
                <a:ext cx="923042" cy="460735"/>
              </a:xfrm>
              <a:prstGeom prst="rect">
                <a:avLst/>
              </a:prstGeom>
            </p:spPr>
            <p:txBody>
              <a:bodyPr wrap="square">
                <a:spAutoFit/>
              </a:bodyPr>
              <a:lstStyle/>
              <a:p>
                <a:pPr marL="0" lvl="2" algn="ctr">
                  <a:spcAft>
                    <a:spcPts val="800"/>
                  </a:spcAft>
                  <a:buClr>
                    <a:schemeClr val="tx2"/>
                  </a:buClr>
                  <a:buSzPct val="120000"/>
                  <a:tabLst>
                    <a:tab pos="1917652" algn="l"/>
                  </a:tabLst>
                  <a:defRPr/>
                </a:pPr>
                <a:r>
                  <a:rPr lang="de-DE" sz="1600" dirty="0">
                    <a:latin typeface="Arial Narrow" panose="020B0606020202030204" pitchFamily="34" charset="0"/>
                  </a:rPr>
                  <a:t>Segment </a:t>
                </a:r>
                <a:r>
                  <a:rPr lang="de-DE" sz="1600" dirty="0" err="1">
                    <a:latin typeface="Arial Narrow" panose="020B0606020202030204" pitchFamily="34" charset="0"/>
                  </a:rPr>
                  <a:t>inlet</a:t>
                </a:r>
                <a:r>
                  <a:rPr lang="de-DE" sz="1600" dirty="0">
                    <a:latin typeface="Arial Narrow" panose="020B0606020202030204" pitchFamily="34" charset="0"/>
                  </a:rPr>
                  <a:t>, 285°C</a:t>
                </a:r>
              </a:p>
            </p:txBody>
          </p:sp>
          <p:sp>
            <p:nvSpPr>
              <p:cNvPr id="155" name="Rechteck 154"/>
              <p:cNvSpPr/>
              <p:nvPr/>
            </p:nvSpPr>
            <p:spPr>
              <a:xfrm>
                <a:off x="3883424" y="433303"/>
                <a:ext cx="886007" cy="654729"/>
              </a:xfrm>
              <a:prstGeom prst="rect">
                <a:avLst/>
              </a:prstGeom>
            </p:spPr>
            <p:txBody>
              <a:bodyPr wrap="square">
                <a:spAutoFit/>
              </a:bodyPr>
              <a:lstStyle/>
              <a:p>
                <a:pPr marL="0" lvl="2" algn="ctr">
                  <a:spcAft>
                    <a:spcPts val="800"/>
                  </a:spcAft>
                  <a:buClr>
                    <a:schemeClr val="tx2"/>
                  </a:buClr>
                  <a:buSzPct val="120000"/>
                  <a:tabLst>
                    <a:tab pos="1917652" algn="l"/>
                  </a:tabLst>
                  <a:defRPr/>
                </a:pPr>
                <a:r>
                  <a:rPr lang="de-DE" sz="1600" dirty="0">
                    <a:latin typeface="Arial Narrow" panose="020B0606020202030204" pitchFamily="34" charset="0"/>
                  </a:rPr>
                  <a:t>Segment outlet, 325°C</a:t>
                </a:r>
              </a:p>
            </p:txBody>
          </p:sp>
        </p:grpSp>
        <p:grpSp>
          <p:nvGrpSpPr>
            <p:cNvPr id="157" name="Gruppieren 156"/>
            <p:cNvGrpSpPr/>
            <p:nvPr/>
          </p:nvGrpSpPr>
          <p:grpSpPr>
            <a:xfrm>
              <a:off x="5894635" y="2641760"/>
              <a:ext cx="1388148" cy="3801645"/>
              <a:chOff x="4420976" y="1981320"/>
              <a:chExt cx="1041111" cy="2851234"/>
            </a:xfrm>
          </p:grpSpPr>
          <p:pic>
            <p:nvPicPr>
              <p:cNvPr id="158" name="Grafik 157"/>
              <p:cNvPicPr>
                <a:picLocks noChangeAspect="1"/>
              </p:cNvPicPr>
              <p:nvPr/>
            </p:nvPicPr>
            <p:blipFill rotWithShape="1">
              <a:blip r:embed="rId7" cstate="print">
                <a:lum bright="10000"/>
                <a:extLst>
                  <a:ext uri="{28A0092B-C50C-407E-A947-70E740481C1C}">
                    <a14:useLocalDpi xmlns:a14="http://schemas.microsoft.com/office/drawing/2010/main"/>
                  </a:ext>
                </a:extLst>
              </a:blip>
              <a:srcRect l="57463" t="82234" r="39881" b="9131"/>
              <a:stretch/>
            </p:blipFill>
            <p:spPr>
              <a:xfrm>
                <a:off x="4420976" y="3213048"/>
                <a:ext cx="1041111" cy="1619506"/>
              </a:xfrm>
              <a:prstGeom prst="rect">
                <a:avLst/>
              </a:prstGeom>
              <a:ln>
                <a:solidFill>
                  <a:srgbClr val="FF0000"/>
                </a:solidFill>
              </a:ln>
            </p:spPr>
          </p:pic>
          <p:sp>
            <p:nvSpPr>
              <p:cNvPr id="159" name="Rechteck 158"/>
              <p:cNvSpPr/>
              <p:nvPr/>
            </p:nvSpPr>
            <p:spPr>
              <a:xfrm>
                <a:off x="4753925" y="2002517"/>
                <a:ext cx="588031" cy="747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160" name="Gerader Verbinder 159"/>
              <p:cNvCxnSpPr/>
              <p:nvPr/>
            </p:nvCxnSpPr>
            <p:spPr>
              <a:xfrm flipH="1">
                <a:off x="4427986" y="1981320"/>
                <a:ext cx="325939" cy="12296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p:cNvCxnSpPr/>
              <p:nvPr/>
            </p:nvCxnSpPr>
            <p:spPr>
              <a:xfrm>
                <a:off x="5341956" y="2022319"/>
                <a:ext cx="113229" cy="11886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2" name="Pfeil nach rechts 201"/>
            <p:cNvSpPr/>
            <p:nvPr/>
          </p:nvSpPr>
          <p:spPr>
            <a:xfrm rot="20014864">
              <a:off x="7243047" y="4694964"/>
              <a:ext cx="427829" cy="257193"/>
            </a:xfrm>
            <a:prstGeom prst="rightArrow">
              <a:avLst>
                <a:gd name="adj1" fmla="val 50000"/>
                <a:gd name="adj2" fmla="val 9543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a:p>
          </p:txBody>
        </p:sp>
      </p:grpSp>
      <p:sp>
        <p:nvSpPr>
          <p:cNvPr id="203" name="Rechteck 202">
            <a:extLst>
              <a:ext uri="{FF2B5EF4-FFF2-40B4-BE49-F238E27FC236}">
                <a16:creationId xmlns:a16="http://schemas.microsoft.com/office/drawing/2014/main" id="{7F7FE028-73E3-42A7-B1C8-C427A6ACA367}"/>
              </a:ext>
            </a:extLst>
          </p:cNvPr>
          <p:cNvSpPr/>
          <p:nvPr/>
        </p:nvSpPr>
        <p:spPr>
          <a:xfrm>
            <a:off x="138842" y="6443406"/>
            <a:ext cx="754465" cy="338554"/>
          </a:xfrm>
          <a:prstGeom prst="rect">
            <a:avLst/>
          </a:prstGeom>
        </p:spPr>
        <p:txBody>
          <a:bodyPr wrap="square">
            <a:spAutoFit/>
          </a:bodyPr>
          <a:lstStyle/>
          <a:p>
            <a:pPr algn="ctr"/>
            <a:r>
              <a:rPr lang="de-DE" sz="1600" dirty="0" err="1">
                <a:latin typeface="Arial Narrow" panose="020B0606020202030204" pitchFamily="34" charset="0"/>
              </a:rPr>
              <a:t>PbLi</a:t>
            </a:r>
            <a:endParaRPr lang="de-DE" sz="1600" dirty="0">
              <a:latin typeface="Arial Narrow" panose="020B0606020202030204" pitchFamily="34" charset="0"/>
            </a:endParaRPr>
          </a:p>
        </p:txBody>
      </p:sp>
    </p:spTree>
    <p:extLst>
      <p:ext uri="{BB962C8B-B14F-4D97-AF65-F5344CB8AC3E}">
        <p14:creationId xmlns:p14="http://schemas.microsoft.com/office/powerpoint/2010/main" val="369071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WCLL „Double Bundle“: Performance </a:t>
            </a:r>
            <a:r>
              <a:rPr lang="de-DE" dirty="0" err="1"/>
              <a:t>Figures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pic>
        <p:nvPicPr>
          <p:cNvPr id="86" name="Immagine 2">
            <a:extLst>
              <a:ext uri="{FF2B5EF4-FFF2-40B4-BE49-F238E27FC236}">
                <a16:creationId xmlns:a16="http://schemas.microsoft.com/office/drawing/2014/main" id="{6D04C9B3-035F-447E-9B72-623603F527B4}"/>
              </a:ext>
            </a:extLst>
          </p:cNvPr>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rot="584496">
            <a:off x="4343109" y="659607"/>
            <a:ext cx="2037025" cy="2870111"/>
          </a:xfrm>
          <a:prstGeom prst="rect">
            <a:avLst/>
          </a:prstGeom>
        </p:spPr>
      </p:pic>
      <p:sp>
        <p:nvSpPr>
          <p:cNvPr id="92" name="Rechteck 91"/>
          <p:cNvSpPr/>
          <p:nvPr/>
        </p:nvSpPr>
        <p:spPr>
          <a:xfrm>
            <a:off x="5389522" y="1445912"/>
            <a:ext cx="559463" cy="91947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nvGrpSpPr>
          <p:cNvPr id="95" name="Gruppieren 94"/>
          <p:cNvGrpSpPr>
            <a:grpSpLocks noChangeAspect="1"/>
          </p:cNvGrpSpPr>
          <p:nvPr/>
        </p:nvGrpSpPr>
        <p:grpSpPr>
          <a:xfrm>
            <a:off x="5989837" y="649715"/>
            <a:ext cx="2439876" cy="2987227"/>
            <a:chOff x="5264330" y="2755222"/>
            <a:chExt cx="1829907" cy="2240420"/>
          </a:xfrm>
        </p:grpSpPr>
        <p:pic>
          <p:nvPicPr>
            <p:cNvPr id="96" name="Immagine 11">
              <a:extLst>
                <a:ext uri="{FF2B5EF4-FFF2-40B4-BE49-F238E27FC236}">
                  <a16:creationId xmlns:a16="http://schemas.microsoft.com/office/drawing/2014/main" id="{9ECD2CC2-5E1A-4797-8C5D-F7DDBA468F0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1157650">
              <a:off x="5659428" y="2878711"/>
              <a:ext cx="1434809" cy="2116931"/>
            </a:xfrm>
            <a:prstGeom prst="rect">
              <a:avLst/>
            </a:prstGeom>
          </p:spPr>
        </p:pic>
        <p:pic>
          <p:nvPicPr>
            <p:cNvPr id="97" name="Immagine 2">
              <a:extLst>
                <a:ext uri="{FF2B5EF4-FFF2-40B4-BE49-F238E27FC236}">
                  <a16:creationId xmlns:a16="http://schemas.microsoft.com/office/drawing/2014/main" id="{97F80EE5-B468-4ADB-8A40-C6AF528098E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64330" y="2755222"/>
              <a:ext cx="675822" cy="2192792"/>
            </a:xfrm>
            <a:prstGeom prst="rect">
              <a:avLst/>
            </a:prstGeom>
          </p:spPr>
        </p:pic>
      </p:grpSp>
      <p:pic>
        <p:nvPicPr>
          <p:cNvPr id="100" name="Immagine 12">
            <a:extLst>
              <a:ext uri="{FF2B5EF4-FFF2-40B4-BE49-F238E27FC236}">
                <a16:creationId xmlns:a16="http://schemas.microsoft.com/office/drawing/2014/main" id="{1C64B88A-D212-48E0-A686-90D8EAB7801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02901" y="92338"/>
            <a:ext cx="3598300" cy="1789224"/>
          </a:xfrm>
          <a:prstGeom prst="rect">
            <a:avLst/>
          </a:prstGeom>
        </p:spPr>
      </p:pic>
      <p:grpSp>
        <p:nvGrpSpPr>
          <p:cNvPr id="107" name="Gruppieren 106"/>
          <p:cNvGrpSpPr>
            <a:grpSpLocks noChangeAspect="1"/>
          </p:cNvGrpSpPr>
          <p:nvPr/>
        </p:nvGrpSpPr>
        <p:grpSpPr>
          <a:xfrm>
            <a:off x="8222641" y="4665193"/>
            <a:ext cx="3933518" cy="1863843"/>
            <a:chOff x="6812142" y="3302511"/>
            <a:chExt cx="3624696" cy="1717511"/>
          </a:xfrm>
        </p:grpSpPr>
        <p:pic>
          <p:nvPicPr>
            <p:cNvPr id="108" name="Immagine 36"/>
            <p:cNvPicPr>
              <a:picLocks noChangeAspect="1"/>
            </p:cNvPicPr>
            <p:nvPr/>
          </p:nvPicPr>
          <p:blipFill rotWithShape="1">
            <a:blip r:embed="rId7" cstate="print">
              <a:extLst>
                <a:ext uri="{28A0092B-C50C-407E-A947-70E740481C1C}">
                  <a14:useLocalDpi xmlns:a14="http://schemas.microsoft.com/office/drawing/2010/main"/>
                </a:ext>
              </a:extLst>
            </a:blip>
            <a:srcRect l="520" t="11385" r="74393" b="26618"/>
            <a:stretch/>
          </p:blipFill>
          <p:spPr bwMode="auto">
            <a:xfrm>
              <a:off x="6812142" y="3302511"/>
              <a:ext cx="927526" cy="1717511"/>
            </a:xfrm>
            <a:prstGeom prst="rect">
              <a:avLst/>
            </a:prstGeom>
            <a:noFill/>
            <a:ln w="19050" cap="flat" cmpd="dbl" algn="ctr">
              <a:no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9" name="Immagine 36"/>
            <p:cNvPicPr>
              <a:picLocks noChangeAspect="1"/>
            </p:cNvPicPr>
            <p:nvPr/>
          </p:nvPicPr>
          <p:blipFill rotWithShape="1">
            <a:blip r:embed="rId7" cstate="print">
              <a:extLst>
                <a:ext uri="{28A0092B-C50C-407E-A947-70E740481C1C}">
                  <a14:useLocalDpi xmlns:a14="http://schemas.microsoft.com/office/drawing/2010/main"/>
                </a:ext>
              </a:extLst>
            </a:blip>
            <a:srcRect l="29705" r="520" b="50553"/>
            <a:stretch/>
          </p:blipFill>
          <p:spPr bwMode="auto">
            <a:xfrm>
              <a:off x="7380312" y="3353693"/>
              <a:ext cx="3056526" cy="1530753"/>
            </a:xfrm>
            <a:prstGeom prst="rect">
              <a:avLst/>
            </a:prstGeom>
            <a:noFill/>
            <a:ln w="19050" cap="flat" cmpd="dbl" algn="ctr">
              <a:no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pSp>
      <p:graphicFrame>
        <p:nvGraphicFramePr>
          <p:cNvPr id="113" name="Table 4">
            <a:extLst>
              <a:ext uri="{FF2B5EF4-FFF2-40B4-BE49-F238E27FC236}">
                <a16:creationId xmlns:a16="http://schemas.microsoft.com/office/drawing/2014/main" id="{39C44A6A-A9CF-BAB7-D09D-787ED926BD43}"/>
              </a:ext>
            </a:extLst>
          </p:cNvPr>
          <p:cNvGraphicFramePr>
            <a:graphicFrameLocks/>
          </p:cNvGraphicFramePr>
          <p:nvPr>
            <p:extLst>
              <p:ext uri="{D42A27DB-BD31-4B8C-83A1-F6EECF244321}">
                <p14:modId xmlns:p14="http://schemas.microsoft.com/office/powerpoint/2010/main" val="3168847888"/>
              </p:ext>
            </p:extLst>
          </p:nvPr>
        </p:nvGraphicFramePr>
        <p:xfrm>
          <a:off x="6099627" y="3792512"/>
          <a:ext cx="4335582" cy="731520"/>
        </p:xfrm>
        <a:graphic>
          <a:graphicData uri="http://schemas.openxmlformats.org/drawingml/2006/table">
            <a:tbl>
              <a:tblPr firstRow="1" bandRow="1">
                <a:tableStyleId>{00A15C55-8517-42AA-B614-E9B94910E393}</a:tableStyleId>
              </a:tblPr>
              <a:tblGrid>
                <a:gridCol w="1031089">
                  <a:extLst>
                    <a:ext uri="{9D8B030D-6E8A-4147-A177-3AD203B41FA5}">
                      <a16:colId xmlns:a16="http://schemas.microsoft.com/office/drawing/2014/main" val="898997440"/>
                    </a:ext>
                  </a:extLst>
                </a:gridCol>
                <a:gridCol w="1267326">
                  <a:extLst>
                    <a:ext uri="{9D8B030D-6E8A-4147-A177-3AD203B41FA5}">
                      <a16:colId xmlns:a16="http://schemas.microsoft.com/office/drawing/2014/main" val="952175019"/>
                    </a:ext>
                  </a:extLst>
                </a:gridCol>
                <a:gridCol w="1063873">
                  <a:extLst>
                    <a:ext uri="{9D8B030D-6E8A-4147-A177-3AD203B41FA5}">
                      <a16:colId xmlns:a16="http://schemas.microsoft.com/office/drawing/2014/main" val="1963711503"/>
                    </a:ext>
                  </a:extLst>
                </a:gridCol>
                <a:gridCol w="973294">
                  <a:extLst>
                    <a:ext uri="{9D8B030D-6E8A-4147-A177-3AD203B41FA5}">
                      <a16:colId xmlns:a16="http://schemas.microsoft.com/office/drawing/2014/main" val="4115498027"/>
                    </a:ext>
                  </a:extLst>
                </a:gridCol>
              </a:tblGrid>
              <a:tr h="199823">
                <a:tc>
                  <a:txBody>
                    <a:bodyPr/>
                    <a:lstStyle/>
                    <a:p>
                      <a:pPr algn="ctr"/>
                      <a:endParaRPr lang="en-US" sz="1200" dirty="0">
                        <a:solidFill>
                          <a:schemeClr val="bg1"/>
                        </a:solidFill>
                        <a:latin typeface="Arial Narrow" panose="020B0606020202030204" pitchFamily="34" charset="0"/>
                      </a:endParaRPr>
                    </a:p>
                  </a:txBody>
                  <a:tcPr anchor="ctr"/>
                </a:tc>
                <a:tc>
                  <a:txBody>
                    <a:bodyPr/>
                    <a:lstStyle/>
                    <a:p>
                      <a:pPr algn="ctr"/>
                      <a:r>
                        <a:rPr lang="en-US" sz="1200" dirty="0">
                          <a:solidFill>
                            <a:schemeClr val="bg1"/>
                          </a:solidFill>
                          <a:latin typeface="Arial Narrow" panose="020B0606020202030204" pitchFamily="34" charset="0"/>
                        </a:rPr>
                        <a:t>WCLL-</a:t>
                      </a:r>
                      <a:r>
                        <a:rPr lang="en-US" sz="1200" dirty="0" err="1">
                          <a:solidFill>
                            <a:schemeClr val="bg1"/>
                          </a:solidFill>
                          <a:latin typeface="Arial Narrow" panose="020B0606020202030204" pitchFamily="34" charset="0"/>
                        </a:rPr>
                        <a:t>db</a:t>
                      </a:r>
                      <a:r>
                        <a:rPr lang="en-US" sz="1200" dirty="0">
                          <a:solidFill>
                            <a:schemeClr val="bg1"/>
                          </a:solidFill>
                          <a:latin typeface="Arial Narrow" panose="020B0606020202030204" pitchFamily="34" charset="0"/>
                        </a:rPr>
                        <a:t> </a:t>
                      </a:r>
                    </a:p>
                    <a:p>
                      <a:pPr algn="ctr"/>
                      <a:r>
                        <a:rPr lang="en-US" sz="1200" dirty="0">
                          <a:solidFill>
                            <a:schemeClr val="bg1"/>
                          </a:solidFill>
                          <a:latin typeface="Arial Narrow" panose="020B0606020202030204" pitchFamily="34" charset="0"/>
                        </a:rPr>
                        <a:t>(semi-emp.</a:t>
                      </a:r>
                      <a:r>
                        <a:rPr lang="en-US" sz="1200" baseline="0" dirty="0">
                          <a:solidFill>
                            <a:schemeClr val="bg1"/>
                          </a:solidFill>
                          <a:latin typeface="Arial Narrow" panose="020B0606020202030204" pitchFamily="34" charset="0"/>
                        </a:rPr>
                        <a:t> </a:t>
                      </a:r>
                      <a:r>
                        <a:rPr lang="en-US" sz="1200" dirty="0">
                          <a:solidFill>
                            <a:schemeClr val="bg1"/>
                          </a:solidFill>
                          <a:latin typeface="Arial Narrow" panose="020B0606020202030204" pitchFamily="34" charset="0"/>
                        </a:rPr>
                        <a:t>corr.)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Narrow" panose="020B0606020202030204" pitchFamily="34" charset="0"/>
                        </a:rPr>
                        <a:t>WCLL-</a:t>
                      </a:r>
                      <a:r>
                        <a:rPr lang="en-US" sz="1200" dirty="0" err="1">
                          <a:solidFill>
                            <a:schemeClr val="bg1"/>
                          </a:solidFill>
                          <a:latin typeface="Arial Narrow" panose="020B0606020202030204" pitchFamily="34" charset="0"/>
                        </a:rPr>
                        <a:t>db</a:t>
                      </a:r>
                      <a:r>
                        <a:rPr lang="en-US" sz="1200" baseline="0" dirty="0">
                          <a:solidFill>
                            <a:schemeClr val="bg1"/>
                          </a:solidFill>
                          <a:latin typeface="Arial Narrow" panose="020B0606020202030204" pitchFamily="34" charset="0"/>
                        </a:rPr>
                        <a:t> (</a:t>
                      </a:r>
                      <a:r>
                        <a:rPr lang="en-US" sz="1200" dirty="0">
                          <a:solidFill>
                            <a:schemeClr val="bg1"/>
                          </a:solidFill>
                          <a:latin typeface="Arial Narrow" panose="020B0606020202030204" pitchFamily="34" charset="0"/>
                        </a:rPr>
                        <a:t>RELAP5*)</a:t>
                      </a:r>
                    </a:p>
                  </a:txBody>
                  <a:tcPr anchor="ctr"/>
                </a:tc>
                <a:tc>
                  <a:txBody>
                    <a:bodyPr/>
                    <a:lstStyle/>
                    <a:p>
                      <a:pPr algn="ctr"/>
                      <a:r>
                        <a:rPr lang="en-US" sz="1200" dirty="0">
                          <a:solidFill>
                            <a:schemeClr val="bg1"/>
                          </a:solidFill>
                          <a:latin typeface="Arial Narrow" panose="020B0606020202030204" pitchFamily="34" charset="0"/>
                        </a:rPr>
                        <a:t>WCLL [1]</a:t>
                      </a:r>
                    </a:p>
                  </a:txBody>
                  <a:tcPr anchor="ctr"/>
                </a:tc>
                <a:extLst>
                  <a:ext uri="{0D108BD9-81ED-4DB2-BD59-A6C34878D82A}">
                    <a16:rowId xmlns:a16="http://schemas.microsoft.com/office/drawing/2014/main" val="1089270051"/>
                  </a:ext>
                </a:extLst>
              </a:tr>
              <a:tr h="179841">
                <a:tc>
                  <a:txBody>
                    <a:bodyPr/>
                    <a:lstStyle/>
                    <a:p>
                      <a:pPr algn="ctr"/>
                      <a:r>
                        <a:rPr lang="en-US" sz="1200" b="1" dirty="0">
                          <a:solidFill>
                            <a:schemeClr val="tx1"/>
                          </a:solidFill>
                          <a:latin typeface="Arial Narrow" panose="020B0606020202030204" pitchFamily="34" charset="0"/>
                        </a:rPr>
                        <a:t>Total ∆p [</a:t>
                      </a:r>
                      <a:r>
                        <a:rPr lang="en-US" sz="1200" b="1" dirty="0" err="1">
                          <a:solidFill>
                            <a:schemeClr val="tx1"/>
                          </a:solidFill>
                          <a:latin typeface="Arial Narrow" panose="020B0606020202030204" pitchFamily="34" charset="0"/>
                        </a:rPr>
                        <a:t>kPa</a:t>
                      </a:r>
                      <a:r>
                        <a:rPr lang="en-US" sz="1200" b="1" dirty="0">
                          <a:solidFill>
                            <a:schemeClr val="tx1"/>
                          </a:solidFill>
                          <a:latin typeface="Arial Narrow" panose="020B0606020202030204" pitchFamily="34" charset="0"/>
                        </a:rPr>
                        <a:t>]</a:t>
                      </a:r>
                    </a:p>
                  </a:txBody>
                  <a:tcPr anchor="ctr"/>
                </a:tc>
                <a:tc>
                  <a:txBody>
                    <a:bodyPr/>
                    <a:lstStyle/>
                    <a:p>
                      <a:pPr algn="ctr"/>
                      <a:r>
                        <a:rPr lang="en-US" sz="1200" b="1" dirty="0">
                          <a:solidFill>
                            <a:schemeClr val="tx1"/>
                          </a:solidFill>
                          <a:latin typeface="Arial Narrow" panose="020B0606020202030204" pitchFamily="34" charset="0"/>
                        </a:rPr>
                        <a:t>151.5</a:t>
                      </a:r>
                    </a:p>
                  </a:txBody>
                  <a:tcPr anchor="ctr"/>
                </a:tc>
                <a:tc>
                  <a:txBody>
                    <a:bodyPr/>
                    <a:lstStyle/>
                    <a:p>
                      <a:pPr algn="ctr"/>
                      <a:r>
                        <a:rPr lang="en-US" sz="1200" b="1" dirty="0">
                          <a:solidFill>
                            <a:schemeClr val="tx1"/>
                          </a:solidFill>
                          <a:latin typeface="Arial Narrow" panose="020B0606020202030204" pitchFamily="34" charset="0"/>
                        </a:rPr>
                        <a:t>156.0</a:t>
                      </a:r>
                    </a:p>
                  </a:txBody>
                  <a:tcPr anchor="ctr"/>
                </a:tc>
                <a:tc>
                  <a:txBody>
                    <a:bodyPr/>
                    <a:lstStyle/>
                    <a:p>
                      <a:pPr algn="ctr"/>
                      <a:r>
                        <a:rPr lang="en-US" sz="1200" b="1" dirty="0">
                          <a:solidFill>
                            <a:schemeClr val="tx1"/>
                          </a:solidFill>
                          <a:latin typeface="Arial Narrow" panose="020B0606020202030204" pitchFamily="34" charset="0"/>
                        </a:rPr>
                        <a:t>1512.0</a:t>
                      </a:r>
                    </a:p>
                  </a:txBody>
                  <a:tcPr anchor="ctr"/>
                </a:tc>
                <a:extLst>
                  <a:ext uri="{0D108BD9-81ED-4DB2-BD59-A6C34878D82A}">
                    <a16:rowId xmlns:a16="http://schemas.microsoft.com/office/drawing/2014/main" val="3026669015"/>
                  </a:ext>
                </a:extLst>
              </a:tr>
            </a:tbl>
          </a:graphicData>
        </a:graphic>
      </p:graphicFrame>
      <p:sp>
        <p:nvSpPr>
          <p:cNvPr id="114" name="CasellaDiTesto 44">
            <a:extLst>
              <a:ext uri="{FF2B5EF4-FFF2-40B4-BE49-F238E27FC236}">
                <a16:creationId xmlns:a16="http://schemas.microsoft.com/office/drawing/2014/main" id="{F4D9BBF0-2BC7-8395-09D1-64EDB72E344A}"/>
              </a:ext>
            </a:extLst>
          </p:cNvPr>
          <p:cNvSpPr txBox="1"/>
          <p:nvPr/>
        </p:nvSpPr>
        <p:spPr>
          <a:xfrm>
            <a:off x="9761042" y="3484084"/>
            <a:ext cx="1767896" cy="276999"/>
          </a:xfrm>
          <a:prstGeom prst="rect">
            <a:avLst/>
          </a:prstGeom>
          <a:noFill/>
        </p:spPr>
        <p:txBody>
          <a:bodyPr wrap="square" rtlCol="0">
            <a:spAutoFit/>
          </a:bodyPr>
          <a:lstStyle/>
          <a:p>
            <a:pPr algn="ctr"/>
            <a:r>
              <a:rPr lang="it-IT" sz="1200" dirty="0" err="1">
                <a:latin typeface="Arial Narrow" panose="020B0606020202030204" pitchFamily="34" charset="0"/>
              </a:rPr>
              <a:t>R</a:t>
            </a:r>
            <a:r>
              <a:rPr lang="it-IT" sz="1200" baseline="-25000" dirty="0" err="1">
                <a:latin typeface="Arial Narrow" panose="020B0606020202030204" pitchFamily="34" charset="0"/>
              </a:rPr>
              <a:t>contact</a:t>
            </a:r>
            <a:r>
              <a:rPr lang="it-IT" sz="1200" dirty="0">
                <a:latin typeface="Arial Narrow" panose="020B0606020202030204" pitchFamily="34" charset="0"/>
              </a:rPr>
              <a:t> = 10</a:t>
            </a:r>
            <a:r>
              <a:rPr lang="it-IT" sz="1200" baseline="30000" dirty="0">
                <a:latin typeface="Arial Narrow" panose="020B0606020202030204" pitchFamily="34" charset="0"/>
              </a:rPr>
              <a:t>-4</a:t>
            </a:r>
            <a:r>
              <a:rPr lang="it-IT" sz="1200" dirty="0">
                <a:latin typeface="Arial Narrow" panose="020B0606020202030204" pitchFamily="34" charset="0"/>
              </a:rPr>
              <a:t> m</a:t>
            </a:r>
            <a:r>
              <a:rPr lang="it-IT" sz="1200" baseline="30000" dirty="0">
                <a:latin typeface="Arial Narrow" panose="020B0606020202030204" pitchFamily="34" charset="0"/>
              </a:rPr>
              <a:t>2</a:t>
            </a:r>
            <a:r>
              <a:rPr lang="it-IT" sz="1200" dirty="0">
                <a:latin typeface="Arial Narrow" panose="020B0606020202030204" pitchFamily="34" charset="0"/>
              </a:rPr>
              <a:t> K/W</a:t>
            </a:r>
          </a:p>
        </p:txBody>
      </p:sp>
      <p:grpSp>
        <p:nvGrpSpPr>
          <p:cNvPr id="115" name="Gruppo 37">
            <a:extLst>
              <a:ext uri="{FF2B5EF4-FFF2-40B4-BE49-F238E27FC236}">
                <a16:creationId xmlns:a16="http://schemas.microsoft.com/office/drawing/2014/main" id="{C04EA986-FDC2-02C8-0369-D2C6A6E5DF14}"/>
              </a:ext>
            </a:extLst>
          </p:cNvPr>
          <p:cNvGrpSpPr>
            <a:grpSpLocks noChangeAspect="1"/>
          </p:cNvGrpSpPr>
          <p:nvPr/>
        </p:nvGrpSpPr>
        <p:grpSpPr>
          <a:xfrm>
            <a:off x="9437404" y="1922941"/>
            <a:ext cx="1998328" cy="1656352"/>
            <a:chOff x="5118707" y="4870182"/>
            <a:chExt cx="2001730" cy="1659175"/>
          </a:xfrm>
        </p:grpSpPr>
        <p:pic>
          <p:nvPicPr>
            <p:cNvPr id="116" name="Immagine 7" descr="Immagine che contiene colorato, arancia&#10;&#10;Descrizione generata automaticamente">
              <a:extLst>
                <a:ext uri="{FF2B5EF4-FFF2-40B4-BE49-F238E27FC236}">
                  <a16:creationId xmlns:a16="http://schemas.microsoft.com/office/drawing/2014/main" id="{9F8983ED-BAC9-7E0F-3BBC-F015758B75B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46532" y="4928956"/>
              <a:ext cx="1573905" cy="1569726"/>
            </a:xfrm>
            <a:prstGeom prst="rect">
              <a:avLst/>
            </a:prstGeom>
          </p:spPr>
        </p:pic>
        <p:pic>
          <p:nvPicPr>
            <p:cNvPr id="117" name="Immagine 34" descr="Immagine che contiene colorato, arancia&#10;&#10;Descrizione generata automaticamente">
              <a:extLst>
                <a:ext uri="{FF2B5EF4-FFF2-40B4-BE49-F238E27FC236}">
                  <a16:creationId xmlns:a16="http://schemas.microsoft.com/office/drawing/2014/main" id="{EFD22541-D3A9-298B-3FD4-8CDDF9D9EB03}"/>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l="-3229"/>
            <a:stretch/>
          </p:blipFill>
          <p:spPr>
            <a:xfrm>
              <a:off x="5118707" y="4870182"/>
              <a:ext cx="505698" cy="1659175"/>
            </a:xfrm>
            <a:prstGeom prst="rect">
              <a:avLst/>
            </a:prstGeom>
          </p:spPr>
        </p:pic>
      </p:grpSp>
      <p:sp>
        <p:nvSpPr>
          <p:cNvPr id="118" name="Rechteck 117"/>
          <p:cNvSpPr/>
          <p:nvPr/>
        </p:nvSpPr>
        <p:spPr>
          <a:xfrm>
            <a:off x="10100079" y="2467131"/>
            <a:ext cx="1098108" cy="461665"/>
          </a:xfrm>
          <a:prstGeom prst="rect">
            <a:avLst/>
          </a:prstGeom>
        </p:spPr>
        <p:txBody>
          <a:bodyPr wrap="square">
            <a:spAutoFit/>
          </a:bodyPr>
          <a:lstStyle/>
          <a:p>
            <a:pPr algn="ctr"/>
            <a:r>
              <a:rPr lang="en-GB" sz="1200" dirty="0">
                <a:latin typeface="Arial Narrow" panose="020B0606020202030204" pitchFamily="34" charset="0"/>
              </a:rPr>
              <a:t>0.5 mm He gap </a:t>
            </a:r>
          </a:p>
          <a:p>
            <a:pPr algn="ctr"/>
            <a:r>
              <a:rPr lang="en-GB" sz="1200" dirty="0">
                <a:latin typeface="Arial Narrow" panose="020B0606020202030204" pitchFamily="34" charset="0"/>
              </a:rPr>
              <a:t>1 mm fins</a:t>
            </a:r>
          </a:p>
        </p:txBody>
      </p:sp>
      <p:sp>
        <p:nvSpPr>
          <p:cNvPr id="119" name="Inhaltsplatzhalter 2">
            <a:extLst>
              <a:ext uri="{FF2B5EF4-FFF2-40B4-BE49-F238E27FC236}">
                <a16:creationId xmlns:a16="http://schemas.microsoft.com/office/drawing/2014/main" id="{BDF95B5B-4DF1-9C03-28C1-28E9AE191096}"/>
              </a:ext>
            </a:extLst>
          </p:cNvPr>
          <p:cNvSpPr txBox="1">
            <a:spLocks/>
          </p:cNvSpPr>
          <p:nvPr/>
        </p:nvSpPr>
        <p:spPr bwMode="auto">
          <a:xfrm>
            <a:off x="198246" y="774691"/>
            <a:ext cx="4913649" cy="31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1463" lvl="2" indent="-271463">
              <a:spcBef>
                <a:spcPts val="600"/>
              </a:spcBef>
              <a:spcAft>
                <a:spcPts val="600"/>
              </a:spcAft>
              <a:buClr>
                <a:schemeClr val="tx2"/>
              </a:buClr>
              <a:buSzPct val="100000"/>
              <a:buFont typeface="+mj-lt"/>
              <a:buAutoNum type="arabicPeriod"/>
              <a:defRPr/>
            </a:pPr>
            <a:r>
              <a:rPr lang="en-US" dirty="0"/>
              <a:t>Nuclear analyses in sector. TBR=1.17, shielding performance similar to WCLL-DWT</a:t>
            </a:r>
          </a:p>
          <a:p>
            <a:pPr marL="271463" lvl="2" indent="-271463">
              <a:spcBef>
                <a:spcPts val="600"/>
              </a:spcBef>
              <a:spcAft>
                <a:spcPts val="600"/>
              </a:spcAft>
              <a:buClr>
                <a:schemeClr val="tx2"/>
              </a:buClr>
              <a:buSzPct val="100000"/>
              <a:buFont typeface="+mj-lt"/>
              <a:buAutoNum type="arabicPeriod"/>
              <a:defRPr/>
            </a:pPr>
            <a:r>
              <a:rPr lang="en-US" dirty="0"/>
              <a:t>Thermal and hydraulic analyses of the BZR3 OB: flow distribution, temperature distributions, </a:t>
            </a:r>
            <a:r>
              <a:rPr lang="el-GR" dirty="0"/>
              <a:t>Δ</a:t>
            </a:r>
            <a:r>
              <a:rPr lang="de-DE" dirty="0" err="1"/>
              <a:t>p</a:t>
            </a:r>
            <a:r>
              <a:rPr lang="de-DE" baseline="-25000" dirty="0" err="1"/>
              <a:t>FW</a:t>
            </a:r>
            <a:r>
              <a:rPr lang="de-DE" dirty="0"/>
              <a:t> = 0.555 bar, </a:t>
            </a:r>
            <a:r>
              <a:rPr lang="el-GR" dirty="0"/>
              <a:t>Δ</a:t>
            </a:r>
            <a:r>
              <a:rPr lang="de-DE" dirty="0" err="1"/>
              <a:t>p</a:t>
            </a:r>
            <a:r>
              <a:rPr lang="de-DE" baseline="-25000" dirty="0" err="1"/>
              <a:t>BZ</a:t>
            </a:r>
            <a:r>
              <a:rPr lang="de-DE" dirty="0"/>
              <a:t> = 0.693 bar </a:t>
            </a:r>
            <a:r>
              <a:rPr lang="de-DE" dirty="0" err="1"/>
              <a:t>and</a:t>
            </a:r>
            <a:r>
              <a:rPr lang="de-DE" dirty="0"/>
              <a:t> </a:t>
            </a:r>
            <a:r>
              <a:rPr lang="de-DE" dirty="0" err="1"/>
              <a:t>sensitivity</a:t>
            </a:r>
            <a:r>
              <a:rPr lang="de-DE" dirty="0"/>
              <a:t> </a:t>
            </a:r>
            <a:r>
              <a:rPr lang="de-DE" dirty="0" err="1"/>
              <a:t>studies</a:t>
            </a:r>
            <a:r>
              <a:rPr lang="de-DE" dirty="0"/>
              <a:t> on double </a:t>
            </a:r>
            <a:r>
              <a:rPr lang="de-DE" dirty="0" err="1"/>
              <a:t>bundle</a:t>
            </a:r>
            <a:r>
              <a:rPr lang="de-DE" dirty="0"/>
              <a:t> gas </a:t>
            </a:r>
            <a:r>
              <a:rPr lang="de-DE" dirty="0" err="1"/>
              <a:t>gap</a:t>
            </a:r>
            <a:endParaRPr lang="de-DE" dirty="0"/>
          </a:p>
          <a:p>
            <a:pPr marL="271463" lvl="2" indent="-271463">
              <a:spcBef>
                <a:spcPts val="600"/>
              </a:spcBef>
              <a:spcAft>
                <a:spcPts val="600"/>
              </a:spcAft>
              <a:buClr>
                <a:schemeClr val="tx2"/>
              </a:buClr>
              <a:buSzPct val="100000"/>
              <a:buFont typeface="+mj-lt"/>
              <a:buAutoNum type="arabicPeriod"/>
              <a:defRPr/>
            </a:pPr>
            <a:r>
              <a:rPr lang="en-US" dirty="0"/>
              <a:t>Structural analyses of COB BZR3 OB slice: normal operation and 3</a:t>
            </a:r>
            <a:r>
              <a:rPr lang="en-US" baseline="30000" dirty="0"/>
              <a:t>rd</a:t>
            </a:r>
            <a:r>
              <a:rPr lang="en-US" dirty="0"/>
              <a:t> chamber LOCA</a:t>
            </a:r>
          </a:p>
          <a:p>
            <a:pPr marL="271463" lvl="2" indent="-271463">
              <a:spcBef>
                <a:spcPts val="600"/>
              </a:spcBef>
              <a:spcAft>
                <a:spcPts val="600"/>
              </a:spcAft>
              <a:buClr>
                <a:schemeClr val="tx2"/>
              </a:buClr>
              <a:buSzPct val="100000"/>
              <a:buFont typeface="+mj-lt"/>
              <a:buAutoNum type="arabicPeriod"/>
              <a:defRPr/>
            </a:pPr>
            <a:r>
              <a:rPr lang="en-US" dirty="0"/>
              <a:t>MHD: </a:t>
            </a:r>
            <a:r>
              <a:rPr lang="en-US" dirty="0" err="1"/>
              <a:t>PbLi</a:t>
            </a:r>
            <a:r>
              <a:rPr lang="en-US" dirty="0"/>
              <a:t> pressure drop through segment</a:t>
            </a:r>
          </a:p>
        </p:txBody>
      </p:sp>
      <p:cxnSp>
        <p:nvCxnSpPr>
          <p:cNvPr id="6" name="Gerade Verbindung mit Pfeil 5"/>
          <p:cNvCxnSpPr/>
          <p:nvPr/>
        </p:nvCxnSpPr>
        <p:spPr>
          <a:xfrm flipV="1">
            <a:off x="6796082" y="1087120"/>
            <a:ext cx="1499558" cy="1625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feld 7"/>
          <p:cNvSpPr txBox="1"/>
          <p:nvPr/>
        </p:nvSpPr>
        <p:spPr>
          <a:xfrm>
            <a:off x="8135122" y="820413"/>
            <a:ext cx="502061" cy="276999"/>
          </a:xfrm>
          <a:prstGeom prst="rect">
            <a:avLst/>
          </a:prstGeom>
          <a:noFill/>
        </p:spPr>
        <p:txBody>
          <a:bodyPr wrap="none" rtlCol="0">
            <a:spAutoFit/>
          </a:bodyPr>
          <a:lstStyle/>
          <a:p>
            <a:pPr algn="l"/>
            <a:r>
              <a:rPr lang="de-DE" sz="1200" dirty="0">
                <a:latin typeface="Arial Narrow" panose="020B0606020202030204" pitchFamily="34" charset="0"/>
              </a:rPr>
              <a:t>1 </a:t>
            </a:r>
            <a:r>
              <a:rPr lang="de-DE" sz="1200" dirty="0" err="1">
                <a:latin typeface="Arial Narrow" panose="020B0606020202030204" pitchFamily="34" charset="0"/>
              </a:rPr>
              <a:t>to</a:t>
            </a:r>
            <a:r>
              <a:rPr lang="de-DE" sz="1200" dirty="0">
                <a:latin typeface="Arial Narrow" panose="020B0606020202030204" pitchFamily="34" charset="0"/>
              </a:rPr>
              <a:t> 6</a:t>
            </a:r>
          </a:p>
        </p:txBody>
      </p:sp>
      <p:cxnSp>
        <p:nvCxnSpPr>
          <p:cNvPr id="204" name="Gerade Verbindung mit Pfeil 203"/>
          <p:cNvCxnSpPr/>
          <p:nvPr/>
        </p:nvCxnSpPr>
        <p:spPr>
          <a:xfrm>
            <a:off x="6806242" y="3093720"/>
            <a:ext cx="1469078" cy="106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5" name="Textfeld 204"/>
          <p:cNvSpPr txBox="1"/>
          <p:nvPr/>
        </p:nvSpPr>
        <p:spPr>
          <a:xfrm>
            <a:off x="8091532" y="3186293"/>
            <a:ext cx="643125" cy="276999"/>
          </a:xfrm>
          <a:prstGeom prst="rect">
            <a:avLst/>
          </a:prstGeom>
          <a:noFill/>
        </p:spPr>
        <p:txBody>
          <a:bodyPr wrap="none" rtlCol="0">
            <a:spAutoFit/>
          </a:bodyPr>
          <a:lstStyle/>
          <a:p>
            <a:pPr algn="l"/>
            <a:r>
              <a:rPr lang="de-DE" sz="1200" dirty="0">
                <a:latin typeface="Arial Narrow" panose="020B0606020202030204" pitchFamily="34" charset="0"/>
              </a:rPr>
              <a:t>91 </a:t>
            </a:r>
            <a:r>
              <a:rPr lang="de-DE" sz="1200" dirty="0" err="1">
                <a:latin typeface="Arial Narrow" panose="020B0606020202030204" pitchFamily="34" charset="0"/>
              </a:rPr>
              <a:t>to</a:t>
            </a:r>
            <a:r>
              <a:rPr lang="de-DE" sz="1200" dirty="0">
                <a:latin typeface="Arial Narrow" panose="020B0606020202030204" pitchFamily="34" charset="0"/>
              </a:rPr>
              <a:t> 96</a:t>
            </a:r>
          </a:p>
        </p:txBody>
      </p:sp>
      <p:sp>
        <p:nvSpPr>
          <p:cNvPr id="10" name="Rechteck 9"/>
          <p:cNvSpPr/>
          <p:nvPr/>
        </p:nvSpPr>
        <p:spPr>
          <a:xfrm rot="16200000">
            <a:off x="4980860" y="1748428"/>
            <a:ext cx="559769" cy="307777"/>
          </a:xfrm>
          <a:prstGeom prst="rect">
            <a:avLst/>
          </a:prstGeom>
        </p:spPr>
        <p:txBody>
          <a:bodyPr wrap="none">
            <a:spAutoFit/>
          </a:bodyPr>
          <a:lstStyle/>
          <a:p>
            <a:r>
              <a:rPr lang="en-US" sz="1400" dirty="0">
                <a:latin typeface="Arial Narrow" panose="020B0606020202030204" pitchFamily="34" charset="0"/>
              </a:rPr>
              <a:t>BZR3</a:t>
            </a:r>
            <a:endParaRPr lang="de-DE" sz="1400" dirty="0">
              <a:latin typeface="Arial Narrow" panose="020B0606020202030204" pitchFamily="34" charset="0"/>
            </a:endParaRPr>
          </a:p>
        </p:txBody>
      </p:sp>
      <p:sp>
        <p:nvSpPr>
          <p:cNvPr id="206" name="Ovale 16">
            <a:extLst>
              <a:ext uri="{FF2B5EF4-FFF2-40B4-BE49-F238E27FC236}">
                <a16:creationId xmlns:a16="http://schemas.microsoft.com/office/drawing/2014/main" id="{6C6FC9E1-4F46-7812-94B3-317678AA1C43}"/>
              </a:ext>
            </a:extLst>
          </p:cNvPr>
          <p:cNvSpPr/>
          <p:nvPr/>
        </p:nvSpPr>
        <p:spPr>
          <a:xfrm>
            <a:off x="8507644" y="1927223"/>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2</a:t>
            </a:r>
          </a:p>
        </p:txBody>
      </p:sp>
      <p:grpSp>
        <p:nvGrpSpPr>
          <p:cNvPr id="11" name="Gruppieren 10"/>
          <p:cNvGrpSpPr>
            <a:grpSpLocks noChangeAspect="1"/>
          </p:cNvGrpSpPr>
          <p:nvPr/>
        </p:nvGrpSpPr>
        <p:grpSpPr>
          <a:xfrm>
            <a:off x="330627" y="3797321"/>
            <a:ext cx="4474574" cy="2571394"/>
            <a:chOff x="330627" y="3612838"/>
            <a:chExt cx="3951571" cy="2270841"/>
          </a:xfrm>
        </p:grpSpPr>
        <p:pic>
          <p:nvPicPr>
            <p:cNvPr id="208" name="Grafik 20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30627" y="3874752"/>
              <a:ext cx="2699650" cy="1824615"/>
            </a:xfrm>
            <a:prstGeom prst="rect">
              <a:avLst/>
            </a:prstGeom>
          </p:spPr>
        </p:pic>
        <p:pic>
          <p:nvPicPr>
            <p:cNvPr id="209" name="Grafik 208"/>
            <p:cNvPicPr>
              <a:picLocks noChangeAspect="1"/>
            </p:cNvPicPr>
            <p:nvPr/>
          </p:nvPicPr>
          <p:blipFill rotWithShape="1">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2548606" y="3612838"/>
              <a:ext cx="1733592" cy="2270841"/>
            </a:xfrm>
            <a:prstGeom prst="rect">
              <a:avLst/>
            </a:prstGeom>
          </p:spPr>
        </p:pic>
      </p:grpSp>
      <p:grpSp>
        <p:nvGrpSpPr>
          <p:cNvPr id="12" name="Gruppieren 11"/>
          <p:cNvGrpSpPr/>
          <p:nvPr/>
        </p:nvGrpSpPr>
        <p:grpSpPr>
          <a:xfrm>
            <a:off x="4235686" y="4615333"/>
            <a:ext cx="4256158" cy="1862373"/>
            <a:chOff x="4083287" y="4615333"/>
            <a:chExt cx="4256158" cy="1862373"/>
          </a:xfrm>
        </p:grpSpPr>
        <p:pic>
          <p:nvPicPr>
            <p:cNvPr id="111" name="Immagine 31"/>
            <p:cNvPicPr>
              <a:picLocks noChangeAspect="1"/>
            </p:cNvPicPr>
            <p:nvPr/>
          </p:nvPicPr>
          <p:blipFill rotWithShape="1">
            <a:blip r:embed="rId12" cstate="print">
              <a:extLst>
                <a:ext uri="{28A0092B-C50C-407E-A947-70E740481C1C}">
                  <a14:useLocalDpi xmlns:a14="http://schemas.microsoft.com/office/drawing/2010/main"/>
                </a:ext>
              </a:extLst>
            </a:blip>
            <a:srcRect l="-2603" t="25970" r="72108" b="31096"/>
            <a:stretch/>
          </p:blipFill>
          <p:spPr bwMode="auto">
            <a:xfrm>
              <a:off x="4083287" y="4998501"/>
              <a:ext cx="1230164" cy="1479205"/>
            </a:xfrm>
            <a:prstGeom prst="rect">
              <a:avLst/>
            </a:prstGeom>
            <a:noFill/>
            <a:ln w="19050" cap="flat" cmpd="dbl" algn="ctr">
              <a:no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12" name="Immagine 31"/>
            <p:cNvPicPr>
              <a:picLocks noChangeAspect="1"/>
            </p:cNvPicPr>
            <p:nvPr/>
          </p:nvPicPr>
          <p:blipFill rotWithShape="1">
            <a:blip r:embed="rId12" cstate="print">
              <a:extLst>
                <a:ext uri="{28A0092B-C50C-407E-A947-70E740481C1C}">
                  <a14:useLocalDpi xmlns:a14="http://schemas.microsoft.com/office/drawing/2010/main"/>
                </a:ext>
              </a:extLst>
            </a:blip>
            <a:srcRect l="29551" r="-2603" b="50863"/>
            <a:stretch/>
          </p:blipFill>
          <p:spPr bwMode="auto">
            <a:xfrm>
              <a:off x="4801379" y="4615333"/>
              <a:ext cx="3538066" cy="1787944"/>
            </a:xfrm>
            <a:prstGeom prst="rect">
              <a:avLst/>
            </a:prstGeom>
            <a:noFill/>
            <a:ln w="19050" cap="flat" cmpd="dbl" algn="ctr">
              <a:no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10" name="Immagine 36"/>
            <p:cNvPicPr>
              <a:picLocks noChangeAspect="1"/>
            </p:cNvPicPr>
            <p:nvPr/>
          </p:nvPicPr>
          <p:blipFill rotWithShape="1">
            <a:blip r:embed="rId7" cstate="print">
              <a:extLst>
                <a:ext uri="{28A0092B-C50C-407E-A947-70E740481C1C}">
                  <a14:useLocalDpi xmlns:a14="http://schemas.microsoft.com/office/drawing/2010/main"/>
                </a:ext>
              </a:extLst>
            </a:blip>
            <a:srcRect l="520" t="11385" r="74393" b="75454"/>
            <a:stretch/>
          </p:blipFill>
          <p:spPr bwMode="auto">
            <a:xfrm>
              <a:off x="4220425" y="4615333"/>
              <a:ext cx="1006551" cy="392628"/>
            </a:xfrm>
            <a:prstGeom prst="rect">
              <a:avLst/>
            </a:prstGeom>
            <a:noFill/>
            <a:ln w="19050" cap="flat" cmpd="dbl" algn="ctr">
              <a:no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pSp>
      <p:sp>
        <p:nvSpPr>
          <p:cNvPr id="211" name="Ovale 16">
            <a:extLst>
              <a:ext uri="{FF2B5EF4-FFF2-40B4-BE49-F238E27FC236}">
                <a16:creationId xmlns:a16="http://schemas.microsoft.com/office/drawing/2014/main" id="{6C6FC9E1-4F46-7812-94B3-317678AA1C43}"/>
              </a:ext>
            </a:extLst>
          </p:cNvPr>
          <p:cNvSpPr/>
          <p:nvPr/>
        </p:nvSpPr>
        <p:spPr>
          <a:xfrm>
            <a:off x="2982401" y="4173229"/>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1</a:t>
            </a:r>
          </a:p>
        </p:txBody>
      </p:sp>
      <p:sp>
        <p:nvSpPr>
          <p:cNvPr id="212" name="Ovale 16">
            <a:extLst>
              <a:ext uri="{FF2B5EF4-FFF2-40B4-BE49-F238E27FC236}">
                <a16:creationId xmlns:a16="http://schemas.microsoft.com/office/drawing/2014/main" id="{6C6FC9E1-4F46-7812-94B3-317678AA1C43}"/>
              </a:ext>
            </a:extLst>
          </p:cNvPr>
          <p:cNvSpPr/>
          <p:nvPr/>
        </p:nvSpPr>
        <p:spPr>
          <a:xfrm>
            <a:off x="5594359" y="3782558"/>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4</a:t>
            </a:r>
          </a:p>
        </p:txBody>
      </p:sp>
      <p:sp>
        <p:nvSpPr>
          <p:cNvPr id="213" name="Ovale 16">
            <a:extLst>
              <a:ext uri="{FF2B5EF4-FFF2-40B4-BE49-F238E27FC236}">
                <a16:creationId xmlns:a16="http://schemas.microsoft.com/office/drawing/2014/main" id="{6C6FC9E1-4F46-7812-94B3-317678AA1C43}"/>
              </a:ext>
            </a:extLst>
          </p:cNvPr>
          <p:cNvSpPr/>
          <p:nvPr/>
        </p:nvSpPr>
        <p:spPr>
          <a:xfrm>
            <a:off x="5444820" y="4634152"/>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395351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5485" y="3118595"/>
            <a:ext cx="7483234" cy="457200"/>
          </a:xfrm>
        </p:spPr>
        <p:txBody>
          <a:bodyPr/>
          <a:lstStyle/>
          <a:p>
            <a:r>
              <a:rPr lang="de-DE" dirty="0"/>
              <a:t>New </a:t>
            </a:r>
            <a:r>
              <a:rPr lang="de-DE" dirty="0" err="1"/>
              <a:t>water-cooled</a:t>
            </a:r>
            <a:r>
              <a:rPr lang="de-DE" dirty="0"/>
              <a:t> </a:t>
            </a:r>
            <a:r>
              <a:rPr lang="de-DE" dirty="0" err="1"/>
              <a:t>variants</a:t>
            </a:r>
            <a:r>
              <a:rPr lang="de-DE" dirty="0"/>
              <a:t>: WLCB</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Tree>
    <p:extLst>
      <p:ext uri="{BB962C8B-B14F-4D97-AF65-F5344CB8AC3E}">
        <p14:creationId xmlns:p14="http://schemas.microsoft.com/office/powerpoint/2010/main" val="3890877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WLCB: Motivation </a:t>
            </a:r>
            <a:r>
              <a:rPr lang="de-DE" dirty="0" err="1"/>
              <a:t>and</a:t>
            </a:r>
            <a:r>
              <a:rPr lang="de-DE" dirty="0"/>
              <a:t> </a:t>
            </a:r>
            <a:r>
              <a:rPr lang="de-DE" dirty="0" err="1"/>
              <a:t>Architecture</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6" name="Rechteck 5"/>
          <p:cNvSpPr/>
          <p:nvPr/>
        </p:nvSpPr>
        <p:spPr>
          <a:xfrm>
            <a:off x="185017" y="726446"/>
            <a:ext cx="5472652" cy="400110"/>
          </a:xfrm>
          <a:prstGeom prst="rect">
            <a:avLst/>
          </a:prstGeom>
        </p:spPr>
        <p:txBody>
          <a:bodyPr wrap="none">
            <a:spAutoFit/>
          </a:bodyPr>
          <a:lstStyle/>
          <a:p>
            <a:pPr marL="84137" lvl="1">
              <a:spcBef>
                <a:spcPts val="600"/>
              </a:spcBef>
              <a:spcAft>
                <a:spcPts val="600"/>
              </a:spcAft>
              <a:buClr>
                <a:schemeClr val="tx2"/>
              </a:buClr>
              <a:buSzPct val="140000"/>
              <a:defRPr/>
            </a:pPr>
            <a:r>
              <a:rPr lang="de-DE" sz="2000" dirty="0" err="1"/>
              <a:t>Water</a:t>
            </a:r>
            <a:r>
              <a:rPr lang="de-DE" sz="2000" dirty="0"/>
              <a:t> </a:t>
            </a:r>
            <a:r>
              <a:rPr lang="de-DE" sz="2000" dirty="0" err="1"/>
              <a:t>cooled</a:t>
            </a:r>
            <a:r>
              <a:rPr lang="de-DE" sz="2000" dirty="0"/>
              <a:t> Lead </a:t>
            </a:r>
            <a:r>
              <a:rPr lang="de-DE" sz="2000" dirty="0" err="1"/>
              <a:t>and</a:t>
            </a:r>
            <a:r>
              <a:rPr lang="de-DE" sz="2000" dirty="0"/>
              <a:t> </a:t>
            </a:r>
            <a:r>
              <a:rPr lang="de-DE" sz="2000" dirty="0" err="1"/>
              <a:t>Ceramic</a:t>
            </a:r>
            <a:r>
              <a:rPr lang="de-DE" sz="2000" dirty="0"/>
              <a:t> </a:t>
            </a:r>
            <a:r>
              <a:rPr lang="de-DE" sz="2000" dirty="0" err="1"/>
              <a:t>Breeder</a:t>
            </a:r>
            <a:r>
              <a:rPr lang="de-DE" sz="2000" dirty="0"/>
              <a:t> (WLCB)</a:t>
            </a:r>
          </a:p>
        </p:txBody>
      </p:sp>
      <p:grpSp>
        <p:nvGrpSpPr>
          <p:cNvPr id="38" name="Gruppieren 37"/>
          <p:cNvGrpSpPr>
            <a:grpSpLocks noChangeAspect="1"/>
          </p:cNvGrpSpPr>
          <p:nvPr/>
        </p:nvGrpSpPr>
        <p:grpSpPr>
          <a:xfrm>
            <a:off x="-24092" y="2459013"/>
            <a:ext cx="5151540" cy="3983331"/>
            <a:chOff x="4530815" y="484553"/>
            <a:chExt cx="4547818" cy="3516513"/>
          </a:xfrm>
        </p:grpSpPr>
        <p:pic>
          <p:nvPicPr>
            <p:cNvPr id="39" name="Grafik 38"/>
            <p:cNvPicPr>
              <a:picLocks noChangeAspect="1"/>
            </p:cNvPicPr>
            <p:nvPr/>
          </p:nvPicPr>
          <p:blipFill rotWithShape="1">
            <a:blip r:embed="rId2"/>
            <a:srcRect l="22319" t="7955" r="22311" b="13119"/>
            <a:stretch/>
          </p:blipFill>
          <p:spPr>
            <a:xfrm>
              <a:off x="4684707" y="701943"/>
              <a:ext cx="4147770" cy="2945252"/>
            </a:xfrm>
            <a:prstGeom prst="rect">
              <a:avLst/>
            </a:prstGeom>
          </p:spPr>
        </p:pic>
        <p:grpSp>
          <p:nvGrpSpPr>
            <p:cNvPr id="40" name="Gruppieren 39"/>
            <p:cNvGrpSpPr>
              <a:grpSpLocks noChangeAspect="1"/>
            </p:cNvGrpSpPr>
            <p:nvPr/>
          </p:nvGrpSpPr>
          <p:grpSpPr>
            <a:xfrm>
              <a:off x="4763025" y="484553"/>
              <a:ext cx="4315608" cy="2629465"/>
              <a:chOff x="1642630" y="-1218471"/>
              <a:chExt cx="5667488" cy="3453154"/>
            </a:xfrm>
          </p:grpSpPr>
          <p:sp>
            <p:nvSpPr>
              <p:cNvPr id="51" name="Pfeil nach unten 50"/>
              <p:cNvSpPr/>
              <p:nvPr/>
            </p:nvSpPr>
            <p:spPr>
              <a:xfrm rot="10800000">
                <a:off x="4273245" y="-962638"/>
                <a:ext cx="207984" cy="593470"/>
              </a:xfrm>
              <a:prstGeom prst="downArrow">
                <a:avLst>
                  <a:gd name="adj1" fmla="val 50000"/>
                  <a:gd name="adj2" fmla="val 137778"/>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Pfeil nach unten 51"/>
              <p:cNvSpPr/>
              <p:nvPr/>
            </p:nvSpPr>
            <p:spPr>
              <a:xfrm>
                <a:off x="4634487" y="-859706"/>
                <a:ext cx="207984" cy="533891"/>
              </a:xfrm>
              <a:prstGeom prst="downArrow">
                <a:avLst>
                  <a:gd name="adj1" fmla="val 50000"/>
                  <a:gd name="adj2" fmla="val 137778"/>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4729032" y="-1141050"/>
                <a:ext cx="1919667" cy="356821"/>
              </a:xfrm>
              <a:prstGeom prst="rect">
                <a:avLst/>
              </a:prstGeom>
            </p:spPr>
            <p:txBody>
              <a:bodyPr wrap="square">
                <a:spAutoFit/>
              </a:bodyPr>
              <a:lstStyle/>
              <a:p>
                <a:pPr marL="0" lvl="2" algn="ctr">
                  <a:spcAft>
                    <a:spcPts val="600"/>
                  </a:spcAft>
                  <a:buClr>
                    <a:schemeClr val="tx2"/>
                  </a:buClr>
                  <a:buSzPct val="120000"/>
                  <a:tabLst>
                    <a:tab pos="1438275" algn="l"/>
                  </a:tabLst>
                  <a:defRPr/>
                </a:pPr>
                <a:r>
                  <a:rPr lang="de-DE" sz="1400" dirty="0">
                    <a:latin typeface="Arial Narrow" panose="020B0606020202030204" pitchFamily="34" charset="0"/>
                  </a:rPr>
                  <a:t>Segment </a:t>
                </a:r>
                <a:r>
                  <a:rPr lang="de-DE" sz="1400" dirty="0" err="1">
                    <a:latin typeface="Arial Narrow" panose="020B0606020202030204" pitchFamily="34" charset="0"/>
                  </a:rPr>
                  <a:t>inlet</a:t>
                </a:r>
                <a:r>
                  <a:rPr lang="de-DE" sz="1400" dirty="0">
                    <a:latin typeface="Arial Narrow" panose="020B0606020202030204" pitchFamily="34" charset="0"/>
                  </a:rPr>
                  <a:t>, 285°C</a:t>
                </a:r>
              </a:p>
            </p:txBody>
          </p:sp>
          <p:sp>
            <p:nvSpPr>
              <p:cNvPr id="54" name="Rechteck 53"/>
              <p:cNvSpPr/>
              <p:nvPr/>
            </p:nvSpPr>
            <p:spPr>
              <a:xfrm>
                <a:off x="2367987" y="-1218471"/>
                <a:ext cx="2091315" cy="356821"/>
              </a:xfrm>
              <a:prstGeom prst="rect">
                <a:avLst/>
              </a:prstGeom>
            </p:spPr>
            <p:txBody>
              <a:bodyPr wrap="square">
                <a:spAutoFit/>
              </a:bodyPr>
              <a:lstStyle/>
              <a:p>
                <a:pPr marL="0" lvl="2" algn="ctr">
                  <a:spcAft>
                    <a:spcPts val="600"/>
                  </a:spcAft>
                  <a:buClr>
                    <a:schemeClr val="tx2"/>
                  </a:buClr>
                  <a:buSzPct val="120000"/>
                  <a:tabLst>
                    <a:tab pos="1438275" algn="l"/>
                  </a:tabLst>
                  <a:defRPr/>
                </a:pPr>
                <a:r>
                  <a:rPr lang="de-DE" sz="1400" dirty="0">
                    <a:latin typeface="Arial Narrow" panose="020B0606020202030204" pitchFamily="34" charset="0"/>
                  </a:rPr>
                  <a:t>Segment outlet, 325°C</a:t>
                </a:r>
              </a:p>
            </p:txBody>
          </p:sp>
          <p:sp>
            <p:nvSpPr>
              <p:cNvPr id="55" name="Pfeil nach unten 54"/>
              <p:cNvSpPr/>
              <p:nvPr/>
            </p:nvSpPr>
            <p:spPr>
              <a:xfrm rot="1175738">
                <a:off x="4719111" y="-401914"/>
                <a:ext cx="90794" cy="753192"/>
              </a:xfrm>
              <a:prstGeom prst="downArrow">
                <a:avLst>
                  <a:gd name="adj1" fmla="val 50000"/>
                  <a:gd name="adj2" fmla="val 137778"/>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Pfeil nach unten 55"/>
              <p:cNvSpPr/>
              <p:nvPr/>
            </p:nvSpPr>
            <p:spPr>
              <a:xfrm rot="11930077">
                <a:off x="4749402" y="-261810"/>
                <a:ext cx="90794" cy="753192"/>
              </a:xfrm>
              <a:prstGeom prst="downArrow">
                <a:avLst>
                  <a:gd name="adj1" fmla="val 50000"/>
                  <a:gd name="adj2" fmla="val 137778"/>
                </a:avLst>
              </a:prstGeom>
              <a:gradFill>
                <a:gsLst>
                  <a:gs pos="13000">
                    <a:srgbClr val="00B0F0"/>
                  </a:gs>
                  <a:gs pos="100000">
                    <a:srgbClr val="FFC000"/>
                  </a:gs>
                </a:gsLst>
                <a:lin ang="54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56"/>
              <p:cNvSpPr/>
              <p:nvPr/>
            </p:nvSpPr>
            <p:spPr>
              <a:xfrm rot="430356">
                <a:off x="2532973" y="-445037"/>
                <a:ext cx="177164" cy="314319"/>
              </a:xfrm>
              <a:custGeom>
                <a:avLst/>
                <a:gdLst>
                  <a:gd name="connsiteX0" fmla="*/ 113182 w 113182"/>
                  <a:gd name="connsiteY0" fmla="*/ 9309 h 336969"/>
                  <a:gd name="connsiteX1" fmla="*/ 50317 w 113182"/>
                  <a:gd name="connsiteY1" fmla="*/ 1689 h 336969"/>
                  <a:gd name="connsiteX2" fmla="*/ 6502 w 113182"/>
                  <a:gd name="connsiteY2" fmla="*/ 37884 h 336969"/>
                  <a:gd name="connsiteX3" fmla="*/ 787 w 113182"/>
                  <a:gd name="connsiteY3" fmla="*/ 129324 h 336969"/>
                  <a:gd name="connsiteX4" fmla="*/ 12217 w 113182"/>
                  <a:gd name="connsiteY4" fmla="*/ 336969 h 336969"/>
                  <a:gd name="connsiteX0" fmla="*/ 177441 w 177441"/>
                  <a:gd name="connsiteY0" fmla="*/ 9309 h 321094"/>
                  <a:gd name="connsiteX1" fmla="*/ 114576 w 177441"/>
                  <a:gd name="connsiteY1" fmla="*/ 1689 h 321094"/>
                  <a:gd name="connsiteX2" fmla="*/ 70761 w 177441"/>
                  <a:gd name="connsiteY2" fmla="*/ 37884 h 321094"/>
                  <a:gd name="connsiteX3" fmla="*/ 65046 w 177441"/>
                  <a:gd name="connsiteY3" fmla="*/ 129324 h 321094"/>
                  <a:gd name="connsiteX4" fmla="*/ 276 w 177441"/>
                  <a:gd name="connsiteY4" fmla="*/ 321094 h 321094"/>
                  <a:gd name="connsiteX0" fmla="*/ 177584 w 177584"/>
                  <a:gd name="connsiteY0" fmla="*/ 9309 h 321094"/>
                  <a:gd name="connsiteX1" fmla="*/ 114719 w 177584"/>
                  <a:gd name="connsiteY1" fmla="*/ 1689 h 321094"/>
                  <a:gd name="connsiteX2" fmla="*/ 70904 w 177584"/>
                  <a:gd name="connsiteY2" fmla="*/ 37884 h 321094"/>
                  <a:gd name="connsiteX3" fmla="*/ 39789 w 177584"/>
                  <a:gd name="connsiteY3" fmla="*/ 122974 h 321094"/>
                  <a:gd name="connsiteX4" fmla="*/ 419 w 177584"/>
                  <a:gd name="connsiteY4" fmla="*/ 321094 h 321094"/>
                  <a:gd name="connsiteX0" fmla="*/ 177584 w 177584"/>
                  <a:gd name="connsiteY0" fmla="*/ 2535 h 314320"/>
                  <a:gd name="connsiteX1" fmla="*/ 111544 w 177584"/>
                  <a:gd name="connsiteY1" fmla="*/ 7615 h 314320"/>
                  <a:gd name="connsiteX2" fmla="*/ 70904 w 177584"/>
                  <a:gd name="connsiteY2" fmla="*/ 31110 h 314320"/>
                  <a:gd name="connsiteX3" fmla="*/ 39789 w 177584"/>
                  <a:gd name="connsiteY3" fmla="*/ 116200 h 314320"/>
                  <a:gd name="connsiteX4" fmla="*/ 419 w 177584"/>
                  <a:gd name="connsiteY4" fmla="*/ 314320 h 314320"/>
                  <a:gd name="connsiteX0" fmla="*/ 177714 w 177714"/>
                  <a:gd name="connsiteY0" fmla="*/ 2535 h 314320"/>
                  <a:gd name="connsiteX1" fmla="*/ 111674 w 177714"/>
                  <a:gd name="connsiteY1" fmla="*/ 7615 h 314320"/>
                  <a:gd name="connsiteX2" fmla="*/ 71034 w 177714"/>
                  <a:gd name="connsiteY2" fmla="*/ 31110 h 314320"/>
                  <a:gd name="connsiteX3" fmla="*/ 39919 w 177714"/>
                  <a:gd name="connsiteY3" fmla="*/ 116200 h 314320"/>
                  <a:gd name="connsiteX4" fmla="*/ 549 w 177714"/>
                  <a:gd name="connsiteY4" fmla="*/ 314320 h 314320"/>
                  <a:gd name="connsiteX0" fmla="*/ 177714 w 177714"/>
                  <a:gd name="connsiteY0" fmla="*/ 2535 h 314320"/>
                  <a:gd name="connsiteX1" fmla="*/ 111674 w 177714"/>
                  <a:gd name="connsiteY1" fmla="*/ 7615 h 314320"/>
                  <a:gd name="connsiteX2" fmla="*/ 71034 w 177714"/>
                  <a:gd name="connsiteY2" fmla="*/ 31110 h 314320"/>
                  <a:gd name="connsiteX3" fmla="*/ 39919 w 177714"/>
                  <a:gd name="connsiteY3" fmla="*/ 116200 h 314320"/>
                  <a:gd name="connsiteX4" fmla="*/ 549 w 177714"/>
                  <a:gd name="connsiteY4" fmla="*/ 314320 h 314320"/>
                  <a:gd name="connsiteX0" fmla="*/ 177165 w 177165"/>
                  <a:gd name="connsiteY0" fmla="*/ 2535 h 314320"/>
                  <a:gd name="connsiteX1" fmla="*/ 111125 w 177165"/>
                  <a:gd name="connsiteY1" fmla="*/ 7615 h 314320"/>
                  <a:gd name="connsiteX2" fmla="*/ 70485 w 177165"/>
                  <a:gd name="connsiteY2" fmla="*/ 31110 h 314320"/>
                  <a:gd name="connsiteX3" fmla="*/ 39370 w 177165"/>
                  <a:gd name="connsiteY3" fmla="*/ 116200 h 314320"/>
                  <a:gd name="connsiteX4" fmla="*/ 0 w 177165"/>
                  <a:gd name="connsiteY4" fmla="*/ 314320 h 31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 h="314320">
                    <a:moveTo>
                      <a:pt x="177165" y="2535"/>
                    </a:moveTo>
                    <a:cubicBezTo>
                      <a:pt x="154622" y="-3656"/>
                      <a:pt x="128905" y="2853"/>
                      <a:pt x="111125" y="7615"/>
                    </a:cubicBezTo>
                    <a:cubicBezTo>
                      <a:pt x="93345" y="12377"/>
                      <a:pt x="82444" y="13012"/>
                      <a:pt x="70485" y="31110"/>
                    </a:cubicBezTo>
                    <a:cubicBezTo>
                      <a:pt x="58526" y="49208"/>
                      <a:pt x="52705" y="66353"/>
                      <a:pt x="39370" y="116200"/>
                    </a:cubicBezTo>
                    <a:cubicBezTo>
                      <a:pt x="28416" y="166047"/>
                      <a:pt x="13811" y="235421"/>
                      <a:pt x="0" y="314320"/>
                    </a:cubicBezTo>
                  </a:path>
                </a:pathLst>
              </a:custGeom>
              <a:noFill/>
              <a:ln>
                <a:solidFill>
                  <a:srgbClr val="FFC00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Freihandform 57"/>
              <p:cNvSpPr/>
              <p:nvPr/>
            </p:nvSpPr>
            <p:spPr>
              <a:xfrm rot="1231458">
                <a:off x="2528642" y="-592614"/>
                <a:ext cx="156569" cy="579755"/>
              </a:xfrm>
              <a:custGeom>
                <a:avLst/>
                <a:gdLst>
                  <a:gd name="connsiteX0" fmla="*/ 8822 w 203132"/>
                  <a:gd name="connsiteY0" fmla="*/ 578627 h 578627"/>
                  <a:gd name="connsiteX1" fmla="*/ 5012 w 203132"/>
                  <a:gd name="connsiteY1" fmla="*/ 334787 h 578627"/>
                  <a:gd name="connsiteX2" fmla="*/ 1202 w 203132"/>
                  <a:gd name="connsiteY2" fmla="*/ 209057 h 578627"/>
                  <a:gd name="connsiteX3" fmla="*/ 27872 w 203132"/>
                  <a:gd name="connsiteY3" fmla="*/ 49037 h 578627"/>
                  <a:gd name="connsiteX4" fmla="*/ 123122 w 203132"/>
                  <a:gd name="connsiteY4" fmla="*/ 3317 h 578627"/>
                  <a:gd name="connsiteX5" fmla="*/ 203132 w 203132"/>
                  <a:gd name="connsiteY5" fmla="*/ 7127 h 578627"/>
                  <a:gd name="connsiteX0" fmla="*/ 4758 w 199068"/>
                  <a:gd name="connsiteY0" fmla="*/ 578627 h 578627"/>
                  <a:gd name="connsiteX1" fmla="*/ 948 w 199068"/>
                  <a:gd name="connsiteY1" fmla="*/ 334787 h 578627"/>
                  <a:gd name="connsiteX2" fmla="*/ 23808 w 199068"/>
                  <a:gd name="connsiteY2" fmla="*/ 49037 h 578627"/>
                  <a:gd name="connsiteX3" fmla="*/ 119058 w 199068"/>
                  <a:gd name="connsiteY3" fmla="*/ 3317 h 578627"/>
                  <a:gd name="connsiteX4" fmla="*/ 199068 w 199068"/>
                  <a:gd name="connsiteY4" fmla="*/ 7127 h 578627"/>
                  <a:gd name="connsiteX0" fmla="*/ 4278 w 198588"/>
                  <a:gd name="connsiteY0" fmla="*/ 582154 h 582154"/>
                  <a:gd name="connsiteX1" fmla="*/ 468 w 198588"/>
                  <a:gd name="connsiteY1" fmla="*/ 338314 h 582154"/>
                  <a:gd name="connsiteX2" fmla="*/ 15708 w 198588"/>
                  <a:gd name="connsiteY2" fmla="*/ 100189 h 582154"/>
                  <a:gd name="connsiteX3" fmla="*/ 118578 w 198588"/>
                  <a:gd name="connsiteY3" fmla="*/ 6844 h 582154"/>
                  <a:gd name="connsiteX4" fmla="*/ 198588 w 198588"/>
                  <a:gd name="connsiteY4" fmla="*/ 10654 h 582154"/>
                  <a:gd name="connsiteX0" fmla="*/ 4169 w 198479"/>
                  <a:gd name="connsiteY0" fmla="*/ 579756 h 579756"/>
                  <a:gd name="connsiteX1" fmla="*/ 359 w 198479"/>
                  <a:gd name="connsiteY1" fmla="*/ 335916 h 579756"/>
                  <a:gd name="connsiteX2" fmla="*/ 13694 w 198479"/>
                  <a:gd name="connsiteY2" fmla="*/ 65406 h 579756"/>
                  <a:gd name="connsiteX3" fmla="*/ 118469 w 198479"/>
                  <a:gd name="connsiteY3" fmla="*/ 4446 h 579756"/>
                  <a:gd name="connsiteX4" fmla="*/ 198479 w 198479"/>
                  <a:gd name="connsiteY4" fmla="*/ 8256 h 57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79" h="579756">
                    <a:moveTo>
                      <a:pt x="4169" y="579756"/>
                    </a:moveTo>
                    <a:cubicBezTo>
                      <a:pt x="2899" y="488633"/>
                      <a:pt x="-1229" y="421641"/>
                      <a:pt x="359" y="335916"/>
                    </a:cubicBezTo>
                    <a:cubicBezTo>
                      <a:pt x="1947" y="250191"/>
                      <a:pt x="-5991" y="120651"/>
                      <a:pt x="13694" y="65406"/>
                    </a:cubicBezTo>
                    <a:cubicBezTo>
                      <a:pt x="34014" y="31116"/>
                      <a:pt x="87672" y="13971"/>
                      <a:pt x="118469" y="4446"/>
                    </a:cubicBezTo>
                    <a:cubicBezTo>
                      <a:pt x="149266" y="-5079"/>
                      <a:pt x="173079" y="2858"/>
                      <a:pt x="198479" y="8256"/>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Pfeil nach unten 58"/>
              <p:cNvSpPr/>
              <p:nvPr/>
            </p:nvSpPr>
            <p:spPr>
              <a:xfrm rot="16368247">
                <a:off x="2841160" y="-639883"/>
                <a:ext cx="85132" cy="199780"/>
              </a:xfrm>
              <a:prstGeom prst="downArrow">
                <a:avLst>
                  <a:gd name="adj1" fmla="val 50000"/>
                  <a:gd name="adj2" fmla="val 115496"/>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Freihandform 59"/>
              <p:cNvSpPr/>
              <p:nvPr/>
            </p:nvSpPr>
            <p:spPr>
              <a:xfrm rot="6840121" flipH="1">
                <a:off x="1696723" y="1365280"/>
                <a:ext cx="564791" cy="672978"/>
              </a:xfrm>
              <a:custGeom>
                <a:avLst/>
                <a:gdLst>
                  <a:gd name="connsiteX0" fmla="*/ 0 w 650240"/>
                  <a:gd name="connsiteY0" fmla="*/ 0 h 1117600"/>
                  <a:gd name="connsiteX1" fmla="*/ 30480 w 650240"/>
                  <a:gd name="connsiteY1" fmla="*/ 492760 h 1117600"/>
                  <a:gd name="connsiteX2" fmla="*/ 147320 w 650240"/>
                  <a:gd name="connsiteY2" fmla="*/ 777240 h 1117600"/>
                  <a:gd name="connsiteX3" fmla="*/ 304800 w 650240"/>
                  <a:gd name="connsiteY3" fmla="*/ 965200 h 1117600"/>
                  <a:gd name="connsiteX4" fmla="*/ 650240 w 650240"/>
                  <a:gd name="connsiteY4" fmla="*/ 1117600 h 1117600"/>
                  <a:gd name="connsiteX0" fmla="*/ 0 w 650240"/>
                  <a:gd name="connsiteY0" fmla="*/ 0 h 1117600"/>
                  <a:gd name="connsiteX1" fmla="*/ 30480 w 650240"/>
                  <a:gd name="connsiteY1" fmla="*/ 492760 h 1117600"/>
                  <a:gd name="connsiteX2" fmla="*/ 132080 w 650240"/>
                  <a:gd name="connsiteY2" fmla="*/ 782320 h 1117600"/>
                  <a:gd name="connsiteX3" fmla="*/ 304800 w 650240"/>
                  <a:gd name="connsiteY3" fmla="*/ 965200 h 1117600"/>
                  <a:gd name="connsiteX4" fmla="*/ 650240 w 650240"/>
                  <a:gd name="connsiteY4" fmla="*/ 1117600 h 1117600"/>
                  <a:gd name="connsiteX0" fmla="*/ 0 w 647859"/>
                  <a:gd name="connsiteY0" fmla="*/ 0 h 1243806"/>
                  <a:gd name="connsiteX1" fmla="*/ 28099 w 647859"/>
                  <a:gd name="connsiteY1" fmla="*/ 618966 h 1243806"/>
                  <a:gd name="connsiteX2" fmla="*/ 129699 w 647859"/>
                  <a:gd name="connsiteY2" fmla="*/ 908526 h 1243806"/>
                  <a:gd name="connsiteX3" fmla="*/ 302419 w 647859"/>
                  <a:gd name="connsiteY3" fmla="*/ 1091406 h 1243806"/>
                  <a:gd name="connsiteX4" fmla="*/ 647859 w 647859"/>
                  <a:gd name="connsiteY4" fmla="*/ 1243806 h 1243806"/>
                  <a:gd name="connsiteX0" fmla="*/ 47594 w 695453"/>
                  <a:gd name="connsiteY0" fmla="*/ 0 h 1243806"/>
                  <a:gd name="connsiteX1" fmla="*/ 4255 w 695453"/>
                  <a:gd name="connsiteY1" fmla="*/ 228441 h 1243806"/>
                  <a:gd name="connsiteX2" fmla="*/ 177293 w 695453"/>
                  <a:gd name="connsiteY2" fmla="*/ 908526 h 1243806"/>
                  <a:gd name="connsiteX3" fmla="*/ 350013 w 695453"/>
                  <a:gd name="connsiteY3" fmla="*/ 1091406 h 1243806"/>
                  <a:gd name="connsiteX4" fmla="*/ 695453 w 695453"/>
                  <a:gd name="connsiteY4" fmla="*/ 1243806 h 1243806"/>
                  <a:gd name="connsiteX0" fmla="*/ 67682 w 715541"/>
                  <a:gd name="connsiteY0" fmla="*/ 0 h 1243806"/>
                  <a:gd name="connsiteX1" fmla="*/ 24343 w 715541"/>
                  <a:gd name="connsiteY1" fmla="*/ 228441 h 1243806"/>
                  <a:gd name="connsiteX2" fmla="*/ 28313 w 715541"/>
                  <a:gd name="connsiteY2" fmla="*/ 413226 h 1243806"/>
                  <a:gd name="connsiteX3" fmla="*/ 370101 w 715541"/>
                  <a:gd name="connsiteY3" fmla="*/ 1091406 h 1243806"/>
                  <a:gd name="connsiteX4" fmla="*/ 715541 w 715541"/>
                  <a:gd name="connsiteY4" fmla="*/ 1243806 h 1243806"/>
                  <a:gd name="connsiteX0" fmla="*/ 50271 w 698130"/>
                  <a:gd name="connsiteY0" fmla="*/ 0 h 1243806"/>
                  <a:gd name="connsiteX1" fmla="*/ 6932 w 698130"/>
                  <a:gd name="connsiteY1" fmla="*/ 228441 h 1243806"/>
                  <a:gd name="connsiteX2" fmla="*/ 10902 w 698130"/>
                  <a:gd name="connsiteY2" fmla="*/ 413226 h 1243806"/>
                  <a:gd name="connsiteX3" fmla="*/ 109802 w 698130"/>
                  <a:gd name="connsiteY3" fmla="*/ 522287 h 1243806"/>
                  <a:gd name="connsiteX4" fmla="*/ 698130 w 698130"/>
                  <a:gd name="connsiteY4" fmla="*/ 1243806 h 1243806"/>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3378 w 417868"/>
                  <a:gd name="connsiteY0" fmla="*/ 0 h 565150"/>
                  <a:gd name="connsiteX1" fmla="*/ 10039 w 417868"/>
                  <a:gd name="connsiteY1" fmla="*/ 228441 h 565150"/>
                  <a:gd name="connsiteX2" fmla="*/ 9246 w 417868"/>
                  <a:gd name="connsiteY2" fmla="*/ 398938 h 565150"/>
                  <a:gd name="connsiteX3" fmla="*/ 112909 w 417868"/>
                  <a:gd name="connsiteY3" fmla="*/ 522287 h 565150"/>
                  <a:gd name="connsiteX4" fmla="*/ 417868 w 417868"/>
                  <a:gd name="connsiteY4" fmla="*/ 565150 h 565150"/>
                  <a:gd name="connsiteX0" fmla="*/ 58301 w 422791"/>
                  <a:gd name="connsiteY0" fmla="*/ 0 h 565150"/>
                  <a:gd name="connsiteX1" fmla="*/ 14962 w 422791"/>
                  <a:gd name="connsiteY1" fmla="*/ 228441 h 565150"/>
                  <a:gd name="connsiteX2" fmla="*/ 14169 w 422791"/>
                  <a:gd name="connsiteY2" fmla="*/ 398938 h 565150"/>
                  <a:gd name="connsiteX3" fmla="*/ 117832 w 422791"/>
                  <a:gd name="connsiteY3" fmla="*/ 522287 h 565150"/>
                  <a:gd name="connsiteX4" fmla="*/ 422791 w 422791"/>
                  <a:gd name="connsiteY4" fmla="*/ 565150 h 565150"/>
                  <a:gd name="connsiteX0" fmla="*/ 54847 w 419337"/>
                  <a:gd name="connsiteY0" fmla="*/ 0 h 565150"/>
                  <a:gd name="connsiteX1" fmla="*/ 11508 w 419337"/>
                  <a:gd name="connsiteY1" fmla="*/ 228441 h 565150"/>
                  <a:gd name="connsiteX2" fmla="*/ 10715 w 419337"/>
                  <a:gd name="connsiteY2" fmla="*/ 398938 h 565150"/>
                  <a:gd name="connsiteX3" fmla="*/ 114378 w 419337"/>
                  <a:gd name="connsiteY3" fmla="*/ 522287 h 565150"/>
                  <a:gd name="connsiteX4" fmla="*/ 419337 w 419337"/>
                  <a:gd name="connsiteY4" fmla="*/ 565150 h 565150"/>
                  <a:gd name="connsiteX0" fmla="*/ 65872 w 418455"/>
                  <a:gd name="connsiteY0" fmla="*/ 0 h 565150"/>
                  <a:gd name="connsiteX1" fmla="*/ 10626 w 418455"/>
                  <a:gd name="connsiteY1" fmla="*/ 228441 h 565150"/>
                  <a:gd name="connsiteX2" fmla="*/ 9833 w 418455"/>
                  <a:gd name="connsiteY2" fmla="*/ 398938 h 565150"/>
                  <a:gd name="connsiteX3" fmla="*/ 113496 w 418455"/>
                  <a:gd name="connsiteY3" fmla="*/ 522287 h 565150"/>
                  <a:gd name="connsiteX4" fmla="*/ 418455 w 418455"/>
                  <a:gd name="connsiteY4" fmla="*/ 565150 h 565150"/>
                  <a:gd name="connsiteX0" fmla="*/ 65872 w 418455"/>
                  <a:gd name="connsiteY0" fmla="*/ 0 h 565150"/>
                  <a:gd name="connsiteX1" fmla="*/ 10626 w 418455"/>
                  <a:gd name="connsiteY1" fmla="*/ 228441 h 565150"/>
                  <a:gd name="connsiteX2" fmla="*/ 9833 w 418455"/>
                  <a:gd name="connsiteY2" fmla="*/ 398938 h 565150"/>
                  <a:gd name="connsiteX3" fmla="*/ 113496 w 418455"/>
                  <a:gd name="connsiteY3" fmla="*/ 522287 h 565150"/>
                  <a:gd name="connsiteX4" fmla="*/ 418455 w 418455"/>
                  <a:gd name="connsiteY4" fmla="*/ 565150 h 565150"/>
                  <a:gd name="connsiteX0" fmla="*/ 66428 w 419011"/>
                  <a:gd name="connsiteY0" fmla="*/ 0 h 565150"/>
                  <a:gd name="connsiteX1" fmla="*/ 11182 w 419011"/>
                  <a:gd name="connsiteY1" fmla="*/ 228441 h 565150"/>
                  <a:gd name="connsiteX2" fmla="*/ 10389 w 419011"/>
                  <a:gd name="connsiteY2" fmla="*/ 398938 h 565150"/>
                  <a:gd name="connsiteX3" fmla="*/ 121893 w 419011"/>
                  <a:gd name="connsiteY3" fmla="*/ 514612 h 565150"/>
                  <a:gd name="connsiteX4" fmla="*/ 419011 w 419011"/>
                  <a:gd name="connsiteY4" fmla="*/ 565150 h 565150"/>
                  <a:gd name="connsiteX0" fmla="*/ 66428 w 421490"/>
                  <a:gd name="connsiteY0" fmla="*/ 0 h 559547"/>
                  <a:gd name="connsiteX1" fmla="*/ 11182 w 421490"/>
                  <a:gd name="connsiteY1" fmla="*/ 228441 h 559547"/>
                  <a:gd name="connsiteX2" fmla="*/ 10389 w 421490"/>
                  <a:gd name="connsiteY2" fmla="*/ 398938 h 559547"/>
                  <a:gd name="connsiteX3" fmla="*/ 121893 w 421490"/>
                  <a:gd name="connsiteY3" fmla="*/ 514612 h 559547"/>
                  <a:gd name="connsiteX4" fmla="*/ 421490 w 421490"/>
                  <a:gd name="connsiteY4" fmla="*/ 559547 h 559547"/>
                  <a:gd name="connsiteX0" fmla="*/ 82350 w 437412"/>
                  <a:gd name="connsiteY0" fmla="*/ 0 h 559547"/>
                  <a:gd name="connsiteX1" fmla="*/ 27104 w 437412"/>
                  <a:gd name="connsiteY1" fmla="*/ 228441 h 559547"/>
                  <a:gd name="connsiteX2" fmla="*/ 6322 w 437412"/>
                  <a:gd name="connsiteY2" fmla="*/ 378793 h 559547"/>
                  <a:gd name="connsiteX3" fmla="*/ 137815 w 437412"/>
                  <a:gd name="connsiteY3" fmla="*/ 514612 h 559547"/>
                  <a:gd name="connsiteX4" fmla="*/ 437412 w 437412"/>
                  <a:gd name="connsiteY4" fmla="*/ 559547 h 559547"/>
                  <a:gd name="connsiteX0" fmla="*/ 83492 w 438554"/>
                  <a:gd name="connsiteY0" fmla="*/ 0 h 559547"/>
                  <a:gd name="connsiteX1" fmla="*/ 28246 w 438554"/>
                  <a:gd name="connsiteY1" fmla="*/ 228441 h 559547"/>
                  <a:gd name="connsiteX2" fmla="*/ 7464 w 438554"/>
                  <a:gd name="connsiteY2" fmla="*/ 378793 h 559547"/>
                  <a:gd name="connsiteX3" fmla="*/ 138957 w 438554"/>
                  <a:gd name="connsiteY3" fmla="*/ 514612 h 559547"/>
                  <a:gd name="connsiteX4" fmla="*/ 438554 w 438554"/>
                  <a:gd name="connsiteY4" fmla="*/ 559547 h 559547"/>
                  <a:gd name="connsiteX0" fmla="*/ 83492 w 438554"/>
                  <a:gd name="connsiteY0" fmla="*/ 0 h 559547"/>
                  <a:gd name="connsiteX1" fmla="*/ 28246 w 438554"/>
                  <a:gd name="connsiteY1" fmla="*/ 228441 h 559547"/>
                  <a:gd name="connsiteX2" fmla="*/ 7464 w 438554"/>
                  <a:gd name="connsiteY2" fmla="*/ 378793 h 559547"/>
                  <a:gd name="connsiteX3" fmla="*/ 138957 w 438554"/>
                  <a:gd name="connsiteY3" fmla="*/ 514612 h 559547"/>
                  <a:gd name="connsiteX4" fmla="*/ 438554 w 438554"/>
                  <a:gd name="connsiteY4" fmla="*/ 559547 h 559547"/>
                  <a:gd name="connsiteX0" fmla="*/ 99027 w 437797"/>
                  <a:gd name="connsiteY0" fmla="*/ 0 h 561196"/>
                  <a:gd name="connsiteX1" fmla="*/ 27489 w 437797"/>
                  <a:gd name="connsiteY1" fmla="*/ 230090 h 561196"/>
                  <a:gd name="connsiteX2" fmla="*/ 6707 w 437797"/>
                  <a:gd name="connsiteY2" fmla="*/ 380442 h 561196"/>
                  <a:gd name="connsiteX3" fmla="*/ 138200 w 437797"/>
                  <a:gd name="connsiteY3" fmla="*/ 516261 h 561196"/>
                  <a:gd name="connsiteX4" fmla="*/ 437797 w 437797"/>
                  <a:gd name="connsiteY4" fmla="*/ 561196 h 561196"/>
                  <a:gd name="connsiteX0" fmla="*/ 18047 w 445558"/>
                  <a:gd name="connsiteY0" fmla="*/ 0 h 577696"/>
                  <a:gd name="connsiteX1" fmla="*/ 35250 w 445558"/>
                  <a:gd name="connsiteY1" fmla="*/ 246590 h 577696"/>
                  <a:gd name="connsiteX2" fmla="*/ 14468 w 445558"/>
                  <a:gd name="connsiteY2" fmla="*/ 396942 h 577696"/>
                  <a:gd name="connsiteX3" fmla="*/ 145961 w 445558"/>
                  <a:gd name="connsiteY3" fmla="*/ 532761 h 577696"/>
                  <a:gd name="connsiteX4" fmla="*/ 445558 w 445558"/>
                  <a:gd name="connsiteY4" fmla="*/ 577696 h 577696"/>
                  <a:gd name="connsiteX0" fmla="*/ 12408 w 439919"/>
                  <a:gd name="connsiteY0" fmla="*/ 0 h 577696"/>
                  <a:gd name="connsiteX1" fmla="*/ 29611 w 439919"/>
                  <a:gd name="connsiteY1" fmla="*/ 246590 h 577696"/>
                  <a:gd name="connsiteX2" fmla="*/ 8829 w 439919"/>
                  <a:gd name="connsiteY2" fmla="*/ 396942 h 577696"/>
                  <a:gd name="connsiteX3" fmla="*/ 140322 w 439919"/>
                  <a:gd name="connsiteY3" fmla="*/ 532761 h 577696"/>
                  <a:gd name="connsiteX4" fmla="*/ 439919 w 439919"/>
                  <a:gd name="connsiteY4" fmla="*/ 577696 h 577696"/>
                  <a:gd name="connsiteX0" fmla="*/ 53913 w 481424"/>
                  <a:gd name="connsiteY0" fmla="*/ 0 h 577696"/>
                  <a:gd name="connsiteX1" fmla="*/ 12 w 481424"/>
                  <a:gd name="connsiteY1" fmla="*/ 250526 h 577696"/>
                  <a:gd name="connsiteX2" fmla="*/ 50334 w 481424"/>
                  <a:gd name="connsiteY2" fmla="*/ 396942 h 577696"/>
                  <a:gd name="connsiteX3" fmla="*/ 181827 w 481424"/>
                  <a:gd name="connsiteY3" fmla="*/ 532761 h 577696"/>
                  <a:gd name="connsiteX4" fmla="*/ 481424 w 481424"/>
                  <a:gd name="connsiteY4" fmla="*/ 577696 h 577696"/>
                  <a:gd name="connsiteX0" fmla="*/ 54127 w 481638"/>
                  <a:gd name="connsiteY0" fmla="*/ 0 h 577696"/>
                  <a:gd name="connsiteX1" fmla="*/ 226 w 481638"/>
                  <a:gd name="connsiteY1" fmla="*/ 250526 h 577696"/>
                  <a:gd name="connsiteX2" fmla="*/ 41306 w 481638"/>
                  <a:gd name="connsiteY2" fmla="*/ 401750 h 577696"/>
                  <a:gd name="connsiteX3" fmla="*/ 182041 w 481638"/>
                  <a:gd name="connsiteY3" fmla="*/ 532761 h 577696"/>
                  <a:gd name="connsiteX4" fmla="*/ 481638 w 481638"/>
                  <a:gd name="connsiteY4" fmla="*/ 577696 h 577696"/>
                  <a:gd name="connsiteX0" fmla="*/ 54192 w 481703"/>
                  <a:gd name="connsiteY0" fmla="*/ 0 h 577696"/>
                  <a:gd name="connsiteX1" fmla="*/ 291 w 481703"/>
                  <a:gd name="connsiteY1" fmla="*/ 250526 h 577696"/>
                  <a:gd name="connsiteX2" fmla="*/ 40049 w 481703"/>
                  <a:gd name="connsiteY2" fmla="*/ 404737 h 577696"/>
                  <a:gd name="connsiteX3" fmla="*/ 182106 w 481703"/>
                  <a:gd name="connsiteY3" fmla="*/ 532761 h 577696"/>
                  <a:gd name="connsiteX4" fmla="*/ 481703 w 481703"/>
                  <a:gd name="connsiteY4" fmla="*/ 577696 h 57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03" h="577696">
                    <a:moveTo>
                      <a:pt x="54192" y="0"/>
                    </a:moveTo>
                    <a:cubicBezTo>
                      <a:pt x="18211" y="160737"/>
                      <a:pt x="2648" y="183070"/>
                      <a:pt x="291" y="250526"/>
                    </a:cubicBezTo>
                    <a:cubicBezTo>
                      <a:pt x="-2066" y="317982"/>
                      <a:pt x="9747" y="357698"/>
                      <a:pt x="40049" y="404737"/>
                    </a:cubicBezTo>
                    <a:cubicBezTo>
                      <a:pt x="70351" y="451776"/>
                      <a:pt x="93365" y="493550"/>
                      <a:pt x="182106" y="532761"/>
                    </a:cubicBezTo>
                    <a:cubicBezTo>
                      <a:pt x="287516" y="548159"/>
                      <a:pt x="338987" y="560815"/>
                      <a:pt x="481703" y="577696"/>
                    </a:cubicBezTo>
                  </a:path>
                </a:pathLst>
              </a:custGeom>
              <a:noFill/>
              <a:ln>
                <a:gradFill>
                  <a:gsLst>
                    <a:gs pos="47000">
                      <a:srgbClr val="FFC000"/>
                    </a:gs>
                    <a:gs pos="88000">
                      <a:srgbClr val="FF0000"/>
                    </a:gs>
                  </a:gsLst>
                  <a:lin ang="5400000" scaled="1"/>
                </a:gradFill>
                <a:headEnd type="none" w="lg" len="lg"/>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rot="5400000">
                <a:off x="6210468" y="1135032"/>
                <a:ext cx="1842480" cy="356821"/>
              </a:xfrm>
              <a:prstGeom prst="rect">
                <a:avLst/>
              </a:prstGeom>
              <a:noFill/>
            </p:spPr>
            <p:txBody>
              <a:bodyPr wrap="square" rtlCol="0">
                <a:spAutoFit/>
              </a:bodyPr>
              <a:lstStyle/>
              <a:p>
                <a:pPr algn="ctr"/>
                <a:r>
                  <a:rPr lang="de-DE" sz="1400" dirty="0">
                    <a:effectLst>
                      <a:outerShdw blurRad="38100" dist="38100" dir="2700000" algn="tl">
                        <a:schemeClr val="bg1">
                          <a:alpha val="43000"/>
                        </a:schemeClr>
                      </a:outerShdw>
                    </a:effectLst>
                    <a:latin typeface="Arial Narrow" panose="020B0606020202030204" pitchFamily="34" charset="0"/>
                  </a:rPr>
                  <a:t>WLCB COB, BZR3</a:t>
                </a:r>
              </a:p>
            </p:txBody>
          </p:sp>
          <p:sp>
            <p:nvSpPr>
              <p:cNvPr id="62" name="Pfeil nach unten 61"/>
              <p:cNvSpPr/>
              <p:nvPr/>
            </p:nvSpPr>
            <p:spPr>
              <a:xfrm rot="5654763">
                <a:off x="2801932" y="-519570"/>
                <a:ext cx="85132" cy="199780"/>
              </a:xfrm>
              <a:prstGeom prst="downArrow">
                <a:avLst>
                  <a:gd name="adj1" fmla="val 50000"/>
                  <a:gd name="adj2" fmla="val 115496"/>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Freihandform 62"/>
              <p:cNvSpPr/>
              <p:nvPr/>
            </p:nvSpPr>
            <p:spPr>
              <a:xfrm>
                <a:off x="1766037" y="1286988"/>
                <a:ext cx="432402" cy="675640"/>
              </a:xfrm>
              <a:custGeom>
                <a:avLst/>
                <a:gdLst>
                  <a:gd name="connsiteX0" fmla="*/ 0 w 650240"/>
                  <a:gd name="connsiteY0" fmla="*/ 0 h 1117600"/>
                  <a:gd name="connsiteX1" fmla="*/ 30480 w 650240"/>
                  <a:gd name="connsiteY1" fmla="*/ 492760 h 1117600"/>
                  <a:gd name="connsiteX2" fmla="*/ 147320 w 650240"/>
                  <a:gd name="connsiteY2" fmla="*/ 777240 h 1117600"/>
                  <a:gd name="connsiteX3" fmla="*/ 304800 w 650240"/>
                  <a:gd name="connsiteY3" fmla="*/ 965200 h 1117600"/>
                  <a:gd name="connsiteX4" fmla="*/ 650240 w 650240"/>
                  <a:gd name="connsiteY4" fmla="*/ 1117600 h 1117600"/>
                  <a:gd name="connsiteX0" fmla="*/ 0 w 650240"/>
                  <a:gd name="connsiteY0" fmla="*/ 0 h 1117600"/>
                  <a:gd name="connsiteX1" fmla="*/ 30480 w 650240"/>
                  <a:gd name="connsiteY1" fmla="*/ 492760 h 1117600"/>
                  <a:gd name="connsiteX2" fmla="*/ 132080 w 650240"/>
                  <a:gd name="connsiteY2" fmla="*/ 782320 h 1117600"/>
                  <a:gd name="connsiteX3" fmla="*/ 304800 w 650240"/>
                  <a:gd name="connsiteY3" fmla="*/ 965200 h 1117600"/>
                  <a:gd name="connsiteX4" fmla="*/ 650240 w 650240"/>
                  <a:gd name="connsiteY4" fmla="*/ 1117600 h 1117600"/>
                  <a:gd name="connsiteX0" fmla="*/ 0 w 647859"/>
                  <a:gd name="connsiteY0" fmla="*/ 0 h 1243806"/>
                  <a:gd name="connsiteX1" fmla="*/ 28099 w 647859"/>
                  <a:gd name="connsiteY1" fmla="*/ 618966 h 1243806"/>
                  <a:gd name="connsiteX2" fmla="*/ 129699 w 647859"/>
                  <a:gd name="connsiteY2" fmla="*/ 908526 h 1243806"/>
                  <a:gd name="connsiteX3" fmla="*/ 302419 w 647859"/>
                  <a:gd name="connsiteY3" fmla="*/ 1091406 h 1243806"/>
                  <a:gd name="connsiteX4" fmla="*/ 647859 w 647859"/>
                  <a:gd name="connsiteY4" fmla="*/ 1243806 h 1243806"/>
                  <a:gd name="connsiteX0" fmla="*/ 47594 w 695453"/>
                  <a:gd name="connsiteY0" fmla="*/ 0 h 1243806"/>
                  <a:gd name="connsiteX1" fmla="*/ 4255 w 695453"/>
                  <a:gd name="connsiteY1" fmla="*/ 228441 h 1243806"/>
                  <a:gd name="connsiteX2" fmla="*/ 177293 w 695453"/>
                  <a:gd name="connsiteY2" fmla="*/ 908526 h 1243806"/>
                  <a:gd name="connsiteX3" fmla="*/ 350013 w 695453"/>
                  <a:gd name="connsiteY3" fmla="*/ 1091406 h 1243806"/>
                  <a:gd name="connsiteX4" fmla="*/ 695453 w 695453"/>
                  <a:gd name="connsiteY4" fmla="*/ 1243806 h 1243806"/>
                  <a:gd name="connsiteX0" fmla="*/ 67682 w 715541"/>
                  <a:gd name="connsiteY0" fmla="*/ 0 h 1243806"/>
                  <a:gd name="connsiteX1" fmla="*/ 24343 w 715541"/>
                  <a:gd name="connsiteY1" fmla="*/ 228441 h 1243806"/>
                  <a:gd name="connsiteX2" fmla="*/ 28313 w 715541"/>
                  <a:gd name="connsiteY2" fmla="*/ 413226 h 1243806"/>
                  <a:gd name="connsiteX3" fmla="*/ 370101 w 715541"/>
                  <a:gd name="connsiteY3" fmla="*/ 1091406 h 1243806"/>
                  <a:gd name="connsiteX4" fmla="*/ 715541 w 715541"/>
                  <a:gd name="connsiteY4" fmla="*/ 1243806 h 1243806"/>
                  <a:gd name="connsiteX0" fmla="*/ 50271 w 698130"/>
                  <a:gd name="connsiteY0" fmla="*/ 0 h 1243806"/>
                  <a:gd name="connsiteX1" fmla="*/ 6932 w 698130"/>
                  <a:gd name="connsiteY1" fmla="*/ 228441 h 1243806"/>
                  <a:gd name="connsiteX2" fmla="*/ 10902 w 698130"/>
                  <a:gd name="connsiteY2" fmla="*/ 413226 h 1243806"/>
                  <a:gd name="connsiteX3" fmla="*/ 109802 w 698130"/>
                  <a:gd name="connsiteY3" fmla="*/ 522287 h 1243806"/>
                  <a:gd name="connsiteX4" fmla="*/ 698130 w 698130"/>
                  <a:gd name="connsiteY4" fmla="*/ 1243806 h 1243806"/>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0271 w 414761"/>
                  <a:gd name="connsiteY0" fmla="*/ 0 h 565150"/>
                  <a:gd name="connsiteX1" fmla="*/ 6932 w 414761"/>
                  <a:gd name="connsiteY1" fmla="*/ 228441 h 565150"/>
                  <a:gd name="connsiteX2" fmla="*/ 10902 w 414761"/>
                  <a:gd name="connsiteY2" fmla="*/ 413226 h 565150"/>
                  <a:gd name="connsiteX3" fmla="*/ 109802 w 414761"/>
                  <a:gd name="connsiteY3" fmla="*/ 522287 h 565150"/>
                  <a:gd name="connsiteX4" fmla="*/ 414761 w 414761"/>
                  <a:gd name="connsiteY4" fmla="*/ 565150 h 565150"/>
                  <a:gd name="connsiteX0" fmla="*/ 53378 w 417868"/>
                  <a:gd name="connsiteY0" fmla="*/ 0 h 565150"/>
                  <a:gd name="connsiteX1" fmla="*/ 10039 w 417868"/>
                  <a:gd name="connsiteY1" fmla="*/ 228441 h 565150"/>
                  <a:gd name="connsiteX2" fmla="*/ 9246 w 417868"/>
                  <a:gd name="connsiteY2" fmla="*/ 398938 h 565150"/>
                  <a:gd name="connsiteX3" fmla="*/ 112909 w 417868"/>
                  <a:gd name="connsiteY3" fmla="*/ 522287 h 565150"/>
                  <a:gd name="connsiteX4" fmla="*/ 417868 w 417868"/>
                  <a:gd name="connsiteY4" fmla="*/ 565150 h 565150"/>
                  <a:gd name="connsiteX0" fmla="*/ 58301 w 422791"/>
                  <a:gd name="connsiteY0" fmla="*/ 0 h 565150"/>
                  <a:gd name="connsiteX1" fmla="*/ 14962 w 422791"/>
                  <a:gd name="connsiteY1" fmla="*/ 228441 h 565150"/>
                  <a:gd name="connsiteX2" fmla="*/ 14169 w 422791"/>
                  <a:gd name="connsiteY2" fmla="*/ 398938 h 565150"/>
                  <a:gd name="connsiteX3" fmla="*/ 117832 w 422791"/>
                  <a:gd name="connsiteY3" fmla="*/ 522287 h 565150"/>
                  <a:gd name="connsiteX4" fmla="*/ 422791 w 422791"/>
                  <a:gd name="connsiteY4" fmla="*/ 565150 h 565150"/>
                  <a:gd name="connsiteX0" fmla="*/ 54847 w 419337"/>
                  <a:gd name="connsiteY0" fmla="*/ 0 h 565150"/>
                  <a:gd name="connsiteX1" fmla="*/ 11508 w 419337"/>
                  <a:gd name="connsiteY1" fmla="*/ 228441 h 565150"/>
                  <a:gd name="connsiteX2" fmla="*/ 10715 w 419337"/>
                  <a:gd name="connsiteY2" fmla="*/ 398938 h 565150"/>
                  <a:gd name="connsiteX3" fmla="*/ 114378 w 419337"/>
                  <a:gd name="connsiteY3" fmla="*/ 522287 h 565150"/>
                  <a:gd name="connsiteX4" fmla="*/ 419337 w 419337"/>
                  <a:gd name="connsiteY4" fmla="*/ 565150 h 565150"/>
                  <a:gd name="connsiteX0" fmla="*/ 65872 w 418455"/>
                  <a:gd name="connsiteY0" fmla="*/ 0 h 565150"/>
                  <a:gd name="connsiteX1" fmla="*/ 10626 w 418455"/>
                  <a:gd name="connsiteY1" fmla="*/ 228441 h 565150"/>
                  <a:gd name="connsiteX2" fmla="*/ 9833 w 418455"/>
                  <a:gd name="connsiteY2" fmla="*/ 398938 h 565150"/>
                  <a:gd name="connsiteX3" fmla="*/ 113496 w 418455"/>
                  <a:gd name="connsiteY3" fmla="*/ 522287 h 565150"/>
                  <a:gd name="connsiteX4" fmla="*/ 418455 w 418455"/>
                  <a:gd name="connsiteY4" fmla="*/ 565150 h 565150"/>
                  <a:gd name="connsiteX0" fmla="*/ 65872 w 418455"/>
                  <a:gd name="connsiteY0" fmla="*/ 0 h 565150"/>
                  <a:gd name="connsiteX1" fmla="*/ 10626 w 418455"/>
                  <a:gd name="connsiteY1" fmla="*/ 228441 h 565150"/>
                  <a:gd name="connsiteX2" fmla="*/ 9833 w 418455"/>
                  <a:gd name="connsiteY2" fmla="*/ 398938 h 565150"/>
                  <a:gd name="connsiteX3" fmla="*/ 113496 w 418455"/>
                  <a:gd name="connsiteY3" fmla="*/ 522287 h 565150"/>
                  <a:gd name="connsiteX4" fmla="*/ 418455 w 418455"/>
                  <a:gd name="connsiteY4" fmla="*/ 565150 h 565150"/>
                  <a:gd name="connsiteX0" fmla="*/ 65872 w 387975"/>
                  <a:gd name="connsiteY0" fmla="*/ 0 h 675640"/>
                  <a:gd name="connsiteX1" fmla="*/ 10626 w 387975"/>
                  <a:gd name="connsiteY1" fmla="*/ 228441 h 675640"/>
                  <a:gd name="connsiteX2" fmla="*/ 9833 w 387975"/>
                  <a:gd name="connsiteY2" fmla="*/ 398938 h 675640"/>
                  <a:gd name="connsiteX3" fmla="*/ 113496 w 387975"/>
                  <a:gd name="connsiteY3" fmla="*/ 522287 h 675640"/>
                  <a:gd name="connsiteX4" fmla="*/ 387975 w 387975"/>
                  <a:gd name="connsiteY4" fmla="*/ 675640 h 675640"/>
                  <a:gd name="connsiteX0" fmla="*/ 65066 w 387169"/>
                  <a:gd name="connsiteY0" fmla="*/ 0 h 675640"/>
                  <a:gd name="connsiteX1" fmla="*/ 9820 w 387169"/>
                  <a:gd name="connsiteY1" fmla="*/ 228441 h 675640"/>
                  <a:gd name="connsiteX2" fmla="*/ 9027 w 387169"/>
                  <a:gd name="connsiteY2" fmla="*/ 398938 h 675640"/>
                  <a:gd name="connsiteX3" fmla="*/ 101260 w 387169"/>
                  <a:gd name="connsiteY3" fmla="*/ 602297 h 675640"/>
                  <a:gd name="connsiteX4" fmla="*/ 387169 w 387169"/>
                  <a:gd name="connsiteY4" fmla="*/ 675640 h 675640"/>
                  <a:gd name="connsiteX0" fmla="*/ 101246 w 423349"/>
                  <a:gd name="connsiteY0" fmla="*/ 0 h 675640"/>
                  <a:gd name="connsiteX1" fmla="*/ 46000 w 423349"/>
                  <a:gd name="connsiteY1" fmla="*/ 228441 h 675640"/>
                  <a:gd name="connsiteX2" fmla="*/ 3297 w 423349"/>
                  <a:gd name="connsiteY2" fmla="*/ 402748 h 675640"/>
                  <a:gd name="connsiteX3" fmla="*/ 137440 w 423349"/>
                  <a:gd name="connsiteY3" fmla="*/ 602297 h 675640"/>
                  <a:gd name="connsiteX4" fmla="*/ 423349 w 423349"/>
                  <a:gd name="connsiteY4" fmla="*/ 675640 h 675640"/>
                  <a:gd name="connsiteX0" fmla="*/ 105219 w 427322"/>
                  <a:gd name="connsiteY0" fmla="*/ 0 h 675640"/>
                  <a:gd name="connsiteX1" fmla="*/ 27113 w 427322"/>
                  <a:gd name="connsiteY1" fmla="*/ 205581 h 675640"/>
                  <a:gd name="connsiteX2" fmla="*/ 7270 w 427322"/>
                  <a:gd name="connsiteY2" fmla="*/ 402748 h 675640"/>
                  <a:gd name="connsiteX3" fmla="*/ 141413 w 427322"/>
                  <a:gd name="connsiteY3" fmla="*/ 602297 h 675640"/>
                  <a:gd name="connsiteX4" fmla="*/ 427322 w 427322"/>
                  <a:gd name="connsiteY4" fmla="*/ 675640 h 675640"/>
                  <a:gd name="connsiteX0" fmla="*/ 105219 w 427322"/>
                  <a:gd name="connsiteY0" fmla="*/ 0 h 675640"/>
                  <a:gd name="connsiteX1" fmla="*/ 27113 w 427322"/>
                  <a:gd name="connsiteY1" fmla="*/ 205581 h 675640"/>
                  <a:gd name="connsiteX2" fmla="*/ 7270 w 427322"/>
                  <a:gd name="connsiteY2" fmla="*/ 402748 h 675640"/>
                  <a:gd name="connsiteX3" fmla="*/ 141413 w 427322"/>
                  <a:gd name="connsiteY3" fmla="*/ 602297 h 675640"/>
                  <a:gd name="connsiteX4" fmla="*/ 427322 w 427322"/>
                  <a:gd name="connsiteY4" fmla="*/ 675640 h 675640"/>
                  <a:gd name="connsiteX0" fmla="*/ 105219 w 427322"/>
                  <a:gd name="connsiteY0" fmla="*/ 0 h 675640"/>
                  <a:gd name="connsiteX1" fmla="*/ 27113 w 427322"/>
                  <a:gd name="connsiteY1" fmla="*/ 205581 h 675640"/>
                  <a:gd name="connsiteX2" fmla="*/ 7270 w 427322"/>
                  <a:gd name="connsiteY2" fmla="*/ 402748 h 675640"/>
                  <a:gd name="connsiteX3" fmla="*/ 141413 w 427322"/>
                  <a:gd name="connsiteY3" fmla="*/ 602297 h 675640"/>
                  <a:gd name="connsiteX4" fmla="*/ 427322 w 427322"/>
                  <a:gd name="connsiteY4" fmla="*/ 675640 h 675640"/>
                  <a:gd name="connsiteX0" fmla="*/ 105219 w 432402"/>
                  <a:gd name="connsiteY0" fmla="*/ 0 h 675640"/>
                  <a:gd name="connsiteX1" fmla="*/ 27113 w 432402"/>
                  <a:gd name="connsiteY1" fmla="*/ 205581 h 675640"/>
                  <a:gd name="connsiteX2" fmla="*/ 7270 w 432402"/>
                  <a:gd name="connsiteY2" fmla="*/ 402748 h 675640"/>
                  <a:gd name="connsiteX3" fmla="*/ 141413 w 432402"/>
                  <a:gd name="connsiteY3" fmla="*/ 602297 h 675640"/>
                  <a:gd name="connsiteX4" fmla="*/ 432402 w 432402"/>
                  <a:gd name="connsiteY4" fmla="*/ 675640 h 675640"/>
                  <a:gd name="connsiteX0" fmla="*/ 105219 w 432402"/>
                  <a:gd name="connsiteY0" fmla="*/ 0 h 675640"/>
                  <a:gd name="connsiteX1" fmla="*/ 27113 w 432402"/>
                  <a:gd name="connsiteY1" fmla="*/ 205581 h 675640"/>
                  <a:gd name="connsiteX2" fmla="*/ 7270 w 432402"/>
                  <a:gd name="connsiteY2" fmla="*/ 402748 h 675640"/>
                  <a:gd name="connsiteX3" fmla="*/ 141413 w 432402"/>
                  <a:gd name="connsiteY3" fmla="*/ 602297 h 675640"/>
                  <a:gd name="connsiteX4" fmla="*/ 432402 w 432402"/>
                  <a:gd name="connsiteY4" fmla="*/ 675640 h 675640"/>
                  <a:gd name="connsiteX0" fmla="*/ 105219 w 432402"/>
                  <a:gd name="connsiteY0" fmla="*/ 0 h 675640"/>
                  <a:gd name="connsiteX1" fmla="*/ 27113 w 432402"/>
                  <a:gd name="connsiteY1" fmla="*/ 205581 h 675640"/>
                  <a:gd name="connsiteX2" fmla="*/ 7270 w 432402"/>
                  <a:gd name="connsiteY2" fmla="*/ 402748 h 675640"/>
                  <a:gd name="connsiteX3" fmla="*/ 141413 w 432402"/>
                  <a:gd name="connsiteY3" fmla="*/ 602297 h 675640"/>
                  <a:gd name="connsiteX4" fmla="*/ 432402 w 432402"/>
                  <a:gd name="connsiteY4" fmla="*/ 675640 h 67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02" h="675640">
                    <a:moveTo>
                      <a:pt x="105219" y="0"/>
                    </a:moveTo>
                    <a:cubicBezTo>
                      <a:pt x="61509" y="109220"/>
                      <a:pt x="43438" y="138456"/>
                      <a:pt x="27113" y="205581"/>
                    </a:cubicBezTo>
                    <a:cubicBezTo>
                      <a:pt x="10788" y="272706"/>
                      <a:pt x="-11780" y="336629"/>
                      <a:pt x="7270" y="402748"/>
                    </a:cubicBezTo>
                    <a:cubicBezTo>
                      <a:pt x="26320" y="468867"/>
                      <a:pt x="52672" y="563086"/>
                      <a:pt x="141413" y="602297"/>
                    </a:cubicBezTo>
                    <a:cubicBezTo>
                      <a:pt x="246823" y="627855"/>
                      <a:pt x="294766" y="648599"/>
                      <a:pt x="432402" y="675640"/>
                    </a:cubicBezTo>
                  </a:path>
                </a:pathLst>
              </a:custGeom>
              <a:noFill/>
              <a:ln>
                <a:gradFill>
                  <a:gsLst>
                    <a:gs pos="42000">
                      <a:srgbClr val="FFC000"/>
                    </a:gs>
                    <a:gs pos="88000">
                      <a:srgbClr val="FF0000"/>
                    </a:gs>
                  </a:gsLst>
                  <a:lin ang="5400000" scaled="1"/>
                </a:gradFill>
                <a:headEnd type="none" w="lg" len="lg"/>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1" name="Gruppieren 40"/>
            <p:cNvGrpSpPr>
              <a:grpSpLocks noChangeAspect="1"/>
            </p:cNvGrpSpPr>
            <p:nvPr/>
          </p:nvGrpSpPr>
          <p:grpSpPr>
            <a:xfrm>
              <a:off x="4530815" y="508379"/>
              <a:ext cx="2974367" cy="3244681"/>
              <a:chOff x="5078597" y="953195"/>
              <a:chExt cx="2720027" cy="2967229"/>
            </a:xfrm>
          </p:grpSpPr>
          <p:cxnSp>
            <p:nvCxnSpPr>
              <p:cNvPr id="46" name="Gerade Verbindung mit Pfeil 45"/>
              <p:cNvCxnSpPr/>
              <p:nvPr/>
            </p:nvCxnSpPr>
            <p:spPr>
              <a:xfrm>
                <a:off x="5698764" y="1536614"/>
                <a:ext cx="250531" cy="32979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hteck 46"/>
              <p:cNvSpPr/>
              <p:nvPr/>
            </p:nvSpPr>
            <p:spPr>
              <a:xfrm>
                <a:off x="5186196" y="953195"/>
                <a:ext cx="738104" cy="596337"/>
              </a:xfrm>
              <a:prstGeom prst="rect">
                <a:avLst/>
              </a:prstGeom>
              <a:ln w="3175">
                <a:noFill/>
              </a:ln>
            </p:spPr>
            <p:txBody>
              <a:bodyPr wrap="square">
                <a:spAutoFit/>
              </a:bodyPr>
              <a:lstStyle/>
              <a:p>
                <a:pPr algn="ctr"/>
                <a:r>
                  <a:rPr lang="de-DE" sz="1400" dirty="0">
                    <a:latin typeface="Arial Narrow" panose="020B0606020202030204" pitchFamily="34" charset="0"/>
                  </a:rPr>
                  <a:t>ACB </a:t>
                </a:r>
                <a:r>
                  <a:rPr lang="de-DE" sz="1400" dirty="0" err="1">
                    <a:latin typeface="Arial Narrow" panose="020B0606020202030204" pitchFamily="34" charset="0"/>
                  </a:rPr>
                  <a:t>pebbles</a:t>
                </a:r>
                <a:r>
                  <a:rPr lang="de-DE" sz="1400" dirty="0">
                    <a:latin typeface="Arial Narrow" panose="020B0606020202030204" pitchFamily="34" charset="0"/>
                  </a:rPr>
                  <a:t> in </a:t>
                </a:r>
                <a:r>
                  <a:rPr lang="de-DE" sz="1400" dirty="0" err="1">
                    <a:latin typeface="Arial Narrow" panose="020B0606020202030204" pitchFamily="34" charset="0"/>
                  </a:rPr>
                  <a:t>cassettes</a:t>
                </a:r>
                <a:endParaRPr lang="de-DE" sz="1400" dirty="0"/>
              </a:p>
            </p:txBody>
          </p:sp>
          <p:sp>
            <p:nvSpPr>
              <p:cNvPr id="48" name="Rechteck 47"/>
              <p:cNvSpPr/>
              <p:nvPr/>
            </p:nvSpPr>
            <p:spPr>
              <a:xfrm>
                <a:off x="5078597" y="3393383"/>
                <a:ext cx="826468" cy="422405"/>
              </a:xfrm>
              <a:prstGeom prst="rect">
                <a:avLst/>
              </a:prstGeom>
              <a:ln w="3175">
                <a:noFill/>
              </a:ln>
            </p:spPr>
            <p:txBody>
              <a:bodyPr wrap="square">
                <a:spAutoFit/>
              </a:bodyPr>
              <a:lstStyle/>
              <a:p>
                <a:pPr algn="ctr"/>
                <a:r>
                  <a:rPr lang="de-DE" sz="1400" dirty="0" err="1">
                    <a:latin typeface="Arial Narrow" panose="020B0606020202030204" pitchFamily="34" charset="0"/>
                  </a:rPr>
                  <a:t>Cooling</a:t>
                </a:r>
                <a:r>
                  <a:rPr lang="de-DE" sz="1400" dirty="0">
                    <a:latin typeface="Arial Narrow" panose="020B0606020202030204" pitchFamily="34" charset="0"/>
                  </a:rPr>
                  <a:t> Plates</a:t>
                </a:r>
                <a:endParaRPr lang="de-DE" sz="1400" dirty="0"/>
              </a:p>
            </p:txBody>
          </p:sp>
          <p:cxnSp>
            <p:nvCxnSpPr>
              <p:cNvPr id="49" name="Gerade Verbindung mit Pfeil 48"/>
              <p:cNvCxnSpPr/>
              <p:nvPr/>
            </p:nvCxnSpPr>
            <p:spPr>
              <a:xfrm flipH="1" flipV="1">
                <a:off x="7443574" y="3360709"/>
                <a:ext cx="355050" cy="55971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flipH="1">
                <a:off x="5416638" y="2745589"/>
                <a:ext cx="518561" cy="6712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Gerade Verbindung mit Pfeil 41"/>
            <p:cNvCxnSpPr/>
            <p:nvPr/>
          </p:nvCxnSpPr>
          <p:spPr>
            <a:xfrm>
              <a:off x="5216495" y="1160477"/>
              <a:ext cx="80956" cy="112766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V="1">
              <a:off x="6093066" y="2969469"/>
              <a:ext cx="480715" cy="8107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6924526" y="3722384"/>
              <a:ext cx="1426337" cy="278682"/>
            </a:xfrm>
            <a:prstGeom prst="rect">
              <a:avLst/>
            </a:prstGeom>
            <a:ln w="3175">
              <a:noFill/>
            </a:ln>
          </p:spPr>
          <p:txBody>
            <a:bodyPr wrap="square">
              <a:spAutoFit/>
            </a:bodyPr>
            <a:lstStyle/>
            <a:p>
              <a:pPr algn="ctr"/>
              <a:r>
                <a:rPr lang="de-DE" sz="1400" dirty="0">
                  <a:latin typeface="Arial Narrow" panose="020B0606020202030204" pitchFamily="34" charset="0"/>
                </a:rPr>
                <a:t>Be12Ti in </a:t>
              </a:r>
              <a:r>
                <a:rPr lang="de-DE" sz="1400" dirty="0" err="1">
                  <a:latin typeface="Arial Narrow" panose="020B0606020202030204" pitchFamily="34" charset="0"/>
                </a:rPr>
                <a:t>cassettes</a:t>
              </a:r>
              <a:endParaRPr lang="de-DE" sz="1400" dirty="0"/>
            </a:p>
          </p:txBody>
        </p:sp>
        <p:sp>
          <p:nvSpPr>
            <p:cNvPr id="45" name="Rechteck 44"/>
            <p:cNvSpPr/>
            <p:nvPr/>
          </p:nvSpPr>
          <p:spPr>
            <a:xfrm>
              <a:off x="5442475" y="3722353"/>
              <a:ext cx="1321242" cy="271708"/>
            </a:xfrm>
            <a:prstGeom prst="rect">
              <a:avLst/>
            </a:prstGeom>
            <a:ln w="3175">
              <a:noFill/>
            </a:ln>
          </p:spPr>
          <p:txBody>
            <a:bodyPr wrap="square">
              <a:spAutoFit/>
            </a:bodyPr>
            <a:lstStyle/>
            <a:p>
              <a:pPr algn="ctr"/>
              <a:r>
                <a:rPr lang="de-DE" sz="1400" dirty="0" err="1">
                  <a:latin typeface="Arial Narrow" panose="020B0606020202030204" pitchFamily="34" charset="0"/>
                </a:rPr>
                <a:t>Pb</a:t>
              </a:r>
              <a:r>
                <a:rPr lang="de-DE" sz="1400" dirty="0">
                  <a:latin typeface="Arial Narrow" panose="020B0606020202030204" pitchFamily="34" charset="0"/>
                </a:rPr>
                <a:t> in </a:t>
              </a:r>
              <a:r>
                <a:rPr lang="de-DE" sz="1400" dirty="0" err="1">
                  <a:latin typeface="Arial Narrow" panose="020B0606020202030204" pitchFamily="34" charset="0"/>
                </a:rPr>
                <a:t>cassettes</a:t>
              </a:r>
              <a:endParaRPr lang="de-DE" sz="1400" dirty="0"/>
            </a:p>
          </p:txBody>
        </p:sp>
      </p:grpSp>
      <p:grpSp>
        <p:nvGrpSpPr>
          <p:cNvPr id="72" name="Gruppieren 71"/>
          <p:cNvGrpSpPr>
            <a:grpSpLocks noChangeAspect="1"/>
          </p:cNvGrpSpPr>
          <p:nvPr/>
        </p:nvGrpSpPr>
        <p:grpSpPr>
          <a:xfrm>
            <a:off x="6216343" y="3646353"/>
            <a:ext cx="4675100" cy="2851205"/>
            <a:chOff x="4932040" y="2181902"/>
            <a:chExt cx="4446671" cy="2711895"/>
          </a:xfrm>
        </p:grpSpPr>
        <p:grpSp>
          <p:nvGrpSpPr>
            <p:cNvPr id="73" name="Gruppieren 72"/>
            <p:cNvGrpSpPr>
              <a:grpSpLocks noChangeAspect="1"/>
            </p:cNvGrpSpPr>
            <p:nvPr/>
          </p:nvGrpSpPr>
          <p:grpSpPr>
            <a:xfrm>
              <a:off x="5157358" y="2283719"/>
              <a:ext cx="3618631" cy="2141333"/>
              <a:chOff x="5129833" y="2448215"/>
              <a:chExt cx="3618631" cy="2141331"/>
            </a:xfrm>
            <a:scene3d>
              <a:camera prst="isometricTopUp"/>
              <a:lightRig rig="threePt" dir="t"/>
            </a:scene3d>
          </p:grpSpPr>
          <p:sp>
            <p:nvSpPr>
              <p:cNvPr id="99" name="Rechteck 98"/>
              <p:cNvSpPr/>
              <p:nvPr/>
            </p:nvSpPr>
            <p:spPr>
              <a:xfrm>
                <a:off x="5731956" y="3063089"/>
                <a:ext cx="3016508" cy="883667"/>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p:cNvSpPr/>
              <p:nvPr/>
            </p:nvSpPr>
            <p:spPr>
              <a:xfrm>
                <a:off x="5835974" y="3159254"/>
                <a:ext cx="2912488" cy="693023"/>
              </a:xfrm>
              <a:prstGeom prst="rect">
                <a:avLst/>
              </a:prstGeom>
              <a:blipFill dpi="0" rotWithShape="1">
                <a:blip r:embed="rId3"/>
                <a:srcRect/>
                <a:tile tx="0" ty="0" sx="30000" sy="30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p:cNvSpPr/>
              <p:nvPr/>
            </p:nvSpPr>
            <p:spPr>
              <a:xfrm>
                <a:off x="5835974" y="3387199"/>
                <a:ext cx="1560264" cy="227944"/>
              </a:xfrm>
              <a:prstGeom prst="rect">
                <a:avLst/>
              </a:prstGeom>
              <a:solidFill>
                <a:schemeClr val="accent5">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p:cNvSpPr/>
              <p:nvPr/>
            </p:nvSpPr>
            <p:spPr>
              <a:xfrm>
                <a:off x="6236012" y="3063089"/>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p:cNvSpPr/>
              <p:nvPr/>
            </p:nvSpPr>
            <p:spPr>
              <a:xfrm>
                <a:off x="6711607" y="3062472"/>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p:cNvSpPr/>
              <p:nvPr/>
            </p:nvSpPr>
            <p:spPr>
              <a:xfrm>
                <a:off x="7181125" y="3062472"/>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p:cNvSpPr/>
              <p:nvPr/>
            </p:nvSpPr>
            <p:spPr>
              <a:xfrm>
                <a:off x="7643302" y="3062827"/>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p:cNvSpPr/>
              <p:nvPr/>
            </p:nvSpPr>
            <p:spPr>
              <a:xfrm>
                <a:off x="8105479" y="3062472"/>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p:cNvSpPr/>
              <p:nvPr/>
            </p:nvSpPr>
            <p:spPr>
              <a:xfrm>
                <a:off x="6231191" y="3899720"/>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p:cNvSpPr/>
              <p:nvPr/>
            </p:nvSpPr>
            <p:spPr>
              <a:xfrm>
                <a:off x="6706786" y="3899103"/>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p:cNvSpPr/>
              <p:nvPr/>
            </p:nvSpPr>
            <p:spPr>
              <a:xfrm>
                <a:off x="7176304" y="3899103"/>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Rechteck 109"/>
              <p:cNvSpPr/>
              <p:nvPr/>
            </p:nvSpPr>
            <p:spPr>
              <a:xfrm>
                <a:off x="7638481" y="3899458"/>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Rechteck 110"/>
              <p:cNvSpPr/>
              <p:nvPr/>
            </p:nvSpPr>
            <p:spPr>
              <a:xfrm>
                <a:off x="8100658" y="3899103"/>
                <a:ext cx="146757" cy="4571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Rechteck 111"/>
              <p:cNvSpPr/>
              <p:nvPr/>
            </p:nvSpPr>
            <p:spPr>
              <a:xfrm rot="5400000">
                <a:off x="5670803" y="3289534"/>
                <a:ext cx="194312" cy="7200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Rechteck 112"/>
              <p:cNvSpPr/>
              <p:nvPr/>
            </p:nvSpPr>
            <p:spPr>
              <a:xfrm rot="5400000">
                <a:off x="5670802" y="3653282"/>
                <a:ext cx="194312" cy="7200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p:cNvSpPr/>
              <p:nvPr/>
            </p:nvSpPr>
            <p:spPr>
              <a:xfrm>
                <a:off x="5192110" y="2448717"/>
                <a:ext cx="544672" cy="2139257"/>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Rechteck 114"/>
              <p:cNvSpPr/>
              <p:nvPr/>
            </p:nvSpPr>
            <p:spPr>
              <a:xfrm>
                <a:off x="5736782" y="2829958"/>
                <a:ext cx="3011682" cy="231559"/>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Rechteck 115"/>
              <p:cNvSpPr/>
              <p:nvPr/>
            </p:nvSpPr>
            <p:spPr>
              <a:xfrm>
                <a:off x="5995694" y="2880207"/>
                <a:ext cx="2752770" cy="123489"/>
              </a:xfrm>
              <a:prstGeom prst="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p:cNvSpPr/>
              <p:nvPr/>
            </p:nvSpPr>
            <p:spPr>
              <a:xfrm>
                <a:off x="5736782" y="3946535"/>
                <a:ext cx="3011682" cy="231559"/>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Rechteck 117"/>
              <p:cNvSpPr/>
              <p:nvPr/>
            </p:nvSpPr>
            <p:spPr>
              <a:xfrm>
                <a:off x="5995694" y="3996784"/>
                <a:ext cx="2752770" cy="123489"/>
              </a:xfrm>
              <a:prstGeom prst="rect">
                <a:avLst/>
              </a:pr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Rechteck 118"/>
              <p:cNvSpPr/>
              <p:nvPr/>
            </p:nvSpPr>
            <p:spPr>
              <a:xfrm>
                <a:off x="5736782" y="2448717"/>
                <a:ext cx="3011682" cy="384331"/>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Rechteck 119"/>
              <p:cNvSpPr/>
              <p:nvPr/>
            </p:nvSpPr>
            <p:spPr>
              <a:xfrm>
                <a:off x="5736846" y="4176680"/>
                <a:ext cx="3011618" cy="412866"/>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Rechteck 120"/>
              <p:cNvSpPr/>
              <p:nvPr/>
            </p:nvSpPr>
            <p:spPr>
              <a:xfrm>
                <a:off x="5803962" y="4247852"/>
                <a:ext cx="2944501" cy="341693"/>
              </a:xfrm>
              <a:prstGeom prst="rect">
                <a:avLst/>
              </a:prstGeom>
              <a:solidFill>
                <a:schemeClr val="bg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p:cNvSpPr/>
              <p:nvPr/>
            </p:nvSpPr>
            <p:spPr>
              <a:xfrm>
                <a:off x="5803961" y="2448215"/>
                <a:ext cx="2944501" cy="314036"/>
              </a:xfrm>
              <a:prstGeom prst="rect">
                <a:avLst/>
              </a:prstGeom>
              <a:solidFill>
                <a:schemeClr val="bg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Rechteck 122"/>
              <p:cNvSpPr/>
              <p:nvPr/>
            </p:nvSpPr>
            <p:spPr>
              <a:xfrm>
                <a:off x="5129833" y="2448215"/>
                <a:ext cx="76338" cy="2139759"/>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4" name="Rechteck 422"/>
            <p:cNvSpPr/>
            <p:nvPr/>
          </p:nvSpPr>
          <p:spPr>
            <a:xfrm>
              <a:off x="6919168" y="3053070"/>
              <a:ext cx="2082753" cy="1568515"/>
            </a:xfrm>
            <a:custGeom>
              <a:avLst/>
              <a:gdLst>
                <a:gd name="connsiteX0" fmla="*/ 0 w 2120853"/>
                <a:gd name="connsiteY0" fmla="*/ 0 h 341693"/>
                <a:gd name="connsiteX1" fmla="*/ 2120853 w 2120853"/>
                <a:gd name="connsiteY1" fmla="*/ 0 h 341693"/>
                <a:gd name="connsiteX2" fmla="*/ 2120853 w 2120853"/>
                <a:gd name="connsiteY2" fmla="*/ 341693 h 341693"/>
                <a:gd name="connsiteX3" fmla="*/ 0 w 2120853"/>
                <a:gd name="connsiteY3" fmla="*/ 341693 h 341693"/>
                <a:gd name="connsiteX4" fmla="*/ 0 w 2120853"/>
                <a:gd name="connsiteY4" fmla="*/ 0 h 341693"/>
                <a:gd name="connsiteX0" fmla="*/ 0 w 2120853"/>
                <a:gd name="connsiteY0" fmla="*/ 0 h 1568513"/>
                <a:gd name="connsiteX1" fmla="*/ 2120853 w 2120853"/>
                <a:gd name="connsiteY1" fmla="*/ 0 h 1568513"/>
                <a:gd name="connsiteX2" fmla="*/ 2120853 w 2120853"/>
                <a:gd name="connsiteY2" fmla="*/ 341693 h 1568513"/>
                <a:gd name="connsiteX3" fmla="*/ 38100 w 2120853"/>
                <a:gd name="connsiteY3" fmla="*/ 1568513 h 1568513"/>
                <a:gd name="connsiteX4" fmla="*/ 0 w 2120853"/>
                <a:gd name="connsiteY4" fmla="*/ 0 h 1568513"/>
                <a:gd name="connsiteX0" fmla="*/ 38100 w 2082753"/>
                <a:gd name="connsiteY0" fmla="*/ 1188720 h 1568513"/>
                <a:gd name="connsiteX1" fmla="*/ 2082753 w 2082753"/>
                <a:gd name="connsiteY1" fmla="*/ 0 h 1568513"/>
                <a:gd name="connsiteX2" fmla="*/ 2082753 w 2082753"/>
                <a:gd name="connsiteY2" fmla="*/ 341693 h 1568513"/>
                <a:gd name="connsiteX3" fmla="*/ 0 w 2082753"/>
                <a:gd name="connsiteY3" fmla="*/ 1568513 h 1568513"/>
                <a:gd name="connsiteX4" fmla="*/ 38100 w 2082753"/>
                <a:gd name="connsiteY4" fmla="*/ 1188720 h 1568513"/>
                <a:gd name="connsiteX0" fmla="*/ 6350 w 2082753"/>
                <a:gd name="connsiteY0" fmla="*/ 1195070 h 1568513"/>
                <a:gd name="connsiteX1" fmla="*/ 2082753 w 2082753"/>
                <a:gd name="connsiteY1" fmla="*/ 0 h 1568513"/>
                <a:gd name="connsiteX2" fmla="*/ 2082753 w 2082753"/>
                <a:gd name="connsiteY2" fmla="*/ 341693 h 1568513"/>
                <a:gd name="connsiteX3" fmla="*/ 0 w 2082753"/>
                <a:gd name="connsiteY3" fmla="*/ 1568513 h 1568513"/>
                <a:gd name="connsiteX4" fmla="*/ 6350 w 2082753"/>
                <a:gd name="connsiteY4" fmla="*/ 1195070 h 156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753" h="1568513">
                  <a:moveTo>
                    <a:pt x="6350" y="1195070"/>
                  </a:moveTo>
                  <a:lnTo>
                    <a:pt x="2082753" y="0"/>
                  </a:lnTo>
                  <a:lnTo>
                    <a:pt x="2082753" y="341693"/>
                  </a:lnTo>
                  <a:lnTo>
                    <a:pt x="0" y="1568513"/>
                  </a:lnTo>
                  <a:lnTo>
                    <a:pt x="6350" y="1195070"/>
                  </a:lnTo>
                  <a:close/>
                </a:path>
              </a:pathLst>
            </a:custGeom>
            <a:solidFill>
              <a:schemeClr val="bg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422"/>
            <p:cNvSpPr/>
            <p:nvPr/>
          </p:nvSpPr>
          <p:spPr>
            <a:xfrm>
              <a:off x="6871239" y="4249208"/>
              <a:ext cx="57897" cy="401702"/>
            </a:xfrm>
            <a:custGeom>
              <a:avLst/>
              <a:gdLst>
                <a:gd name="connsiteX0" fmla="*/ 0 w 2120853"/>
                <a:gd name="connsiteY0" fmla="*/ 0 h 341693"/>
                <a:gd name="connsiteX1" fmla="*/ 2120853 w 2120853"/>
                <a:gd name="connsiteY1" fmla="*/ 0 h 341693"/>
                <a:gd name="connsiteX2" fmla="*/ 2120853 w 2120853"/>
                <a:gd name="connsiteY2" fmla="*/ 341693 h 341693"/>
                <a:gd name="connsiteX3" fmla="*/ 0 w 2120853"/>
                <a:gd name="connsiteY3" fmla="*/ 341693 h 341693"/>
                <a:gd name="connsiteX4" fmla="*/ 0 w 2120853"/>
                <a:gd name="connsiteY4" fmla="*/ 0 h 341693"/>
                <a:gd name="connsiteX0" fmla="*/ 0 w 2120853"/>
                <a:gd name="connsiteY0" fmla="*/ 0 h 1568513"/>
                <a:gd name="connsiteX1" fmla="*/ 2120853 w 2120853"/>
                <a:gd name="connsiteY1" fmla="*/ 0 h 1568513"/>
                <a:gd name="connsiteX2" fmla="*/ 2120853 w 2120853"/>
                <a:gd name="connsiteY2" fmla="*/ 341693 h 1568513"/>
                <a:gd name="connsiteX3" fmla="*/ 38100 w 2120853"/>
                <a:gd name="connsiteY3" fmla="*/ 1568513 h 1568513"/>
                <a:gd name="connsiteX4" fmla="*/ 0 w 2120853"/>
                <a:gd name="connsiteY4" fmla="*/ 0 h 1568513"/>
                <a:gd name="connsiteX0" fmla="*/ 38100 w 2082753"/>
                <a:gd name="connsiteY0" fmla="*/ 1188720 h 1568513"/>
                <a:gd name="connsiteX1" fmla="*/ 2082753 w 2082753"/>
                <a:gd name="connsiteY1" fmla="*/ 0 h 1568513"/>
                <a:gd name="connsiteX2" fmla="*/ 2082753 w 2082753"/>
                <a:gd name="connsiteY2" fmla="*/ 341693 h 1568513"/>
                <a:gd name="connsiteX3" fmla="*/ 0 w 2082753"/>
                <a:gd name="connsiteY3" fmla="*/ 1568513 h 1568513"/>
                <a:gd name="connsiteX4" fmla="*/ 38100 w 2082753"/>
                <a:gd name="connsiteY4" fmla="*/ 1188720 h 1568513"/>
                <a:gd name="connsiteX0" fmla="*/ 6350 w 2082753"/>
                <a:gd name="connsiteY0" fmla="*/ 1195070 h 1568513"/>
                <a:gd name="connsiteX1" fmla="*/ 2082753 w 2082753"/>
                <a:gd name="connsiteY1" fmla="*/ 0 h 1568513"/>
                <a:gd name="connsiteX2" fmla="*/ 2082753 w 2082753"/>
                <a:gd name="connsiteY2" fmla="*/ 341693 h 1568513"/>
                <a:gd name="connsiteX3" fmla="*/ 0 w 2082753"/>
                <a:gd name="connsiteY3" fmla="*/ 1568513 h 1568513"/>
                <a:gd name="connsiteX4" fmla="*/ 6350 w 2082753"/>
                <a:gd name="connsiteY4" fmla="*/ 1195070 h 1568513"/>
                <a:gd name="connsiteX0" fmla="*/ 6350 w 2082753"/>
                <a:gd name="connsiteY0" fmla="*/ 853377 h 1226820"/>
                <a:gd name="connsiteX1" fmla="*/ 50753 w 2082753"/>
                <a:gd name="connsiteY1" fmla="*/ 839407 h 1226820"/>
                <a:gd name="connsiteX2" fmla="*/ 2082753 w 2082753"/>
                <a:gd name="connsiteY2" fmla="*/ 0 h 1226820"/>
                <a:gd name="connsiteX3" fmla="*/ 0 w 2082753"/>
                <a:gd name="connsiteY3" fmla="*/ 1226820 h 1226820"/>
                <a:gd name="connsiteX4" fmla="*/ 6350 w 2082753"/>
                <a:gd name="connsiteY4" fmla="*/ 853377 h 1226820"/>
                <a:gd name="connsiteX0" fmla="*/ 6350 w 57103"/>
                <a:gd name="connsiteY0" fmla="*/ 13970 h 387413"/>
                <a:gd name="connsiteX1" fmla="*/ 50753 w 57103"/>
                <a:gd name="connsiteY1" fmla="*/ 0 h 387413"/>
                <a:gd name="connsiteX2" fmla="*/ 57103 w 57103"/>
                <a:gd name="connsiteY2" fmla="*/ 360743 h 387413"/>
                <a:gd name="connsiteX3" fmla="*/ 0 w 57103"/>
                <a:gd name="connsiteY3" fmla="*/ 387413 h 387413"/>
                <a:gd name="connsiteX4" fmla="*/ 6350 w 57103"/>
                <a:gd name="connsiteY4" fmla="*/ 13970 h 387413"/>
                <a:gd name="connsiteX0" fmla="*/ 6350 w 57103"/>
                <a:gd name="connsiteY0" fmla="*/ 28258 h 401701"/>
                <a:gd name="connsiteX1" fmla="*/ 43609 w 57103"/>
                <a:gd name="connsiteY1" fmla="*/ 0 h 401701"/>
                <a:gd name="connsiteX2" fmla="*/ 57103 w 57103"/>
                <a:gd name="connsiteY2" fmla="*/ 375031 h 401701"/>
                <a:gd name="connsiteX3" fmla="*/ 0 w 57103"/>
                <a:gd name="connsiteY3" fmla="*/ 401701 h 401701"/>
                <a:gd name="connsiteX4" fmla="*/ 6350 w 57103"/>
                <a:gd name="connsiteY4" fmla="*/ 28258 h 401701"/>
                <a:gd name="connsiteX0" fmla="*/ 0 w 62659"/>
                <a:gd name="connsiteY0" fmla="*/ 28258 h 401701"/>
                <a:gd name="connsiteX1" fmla="*/ 49165 w 62659"/>
                <a:gd name="connsiteY1" fmla="*/ 0 h 401701"/>
                <a:gd name="connsiteX2" fmla="*/ 62659 w 62659"/>
                <a:gd name="connsiteY2" fmla="*/ 375031 h 401701"/>
                <a:gd name="connsiteX3" fmla="*/ 5556 w 62659"/>
                <a:gd name="connsiteY3" fmla="*/ 401701 h 401701"/>
                <a:gd name="connsiteX4" fmla="*/ 0 w 62659"/>
                <a:gd name="connsiteY4" fmla="*/ 28258 h 401701"/>
                <a:gd name="connsiteX0" fmla="*/ 0 w 57897"/>
                <a:gd name="connsiteY0" fmla="*/ 28258 h 401701"/>
                <a:gd name="connsiteX1" fmla="*/ 49165 w 57897"/>
                <a:gd name="connsiteY1" fmla="*/ 0 h 401701"/>
                <a:gd name="connsiteX2" fmla="*/ 57897 w 57897"/>
                <a:gd name="connsiteY2" fmla="*/ 367887 h 401701"/>
                <a:gd name="connsiteX3" fmla="*/ 5556 w 57897"/>
                <a:gd name="connsiteY3" fmla="*/ 401701 h 401701"/>
                <a:gd name="connsiteX4" fmla="*/ 0 w 57897"/>
                <a:gd name="connsiteY4" fmla="*/ 28258 h 40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97" h="401701">
                  <a:moveTo>
                    <a:pt x="0" y="28258"/>
                  </a:moveTo>
                  <a:lnTo>
                    <a:pt x="49165" y="0"/>
                  </a:lnTo>
                  <a:lnTo>
                    <a:pt x="57897" y="367887"/>
                  </a:lnTo>
                  <a:lnTo>
                    <a:pt x="5556" y="401701"/>
                  </a:lnTo>
                  <a:lnTo>
                    <a:pt x="0" y="28258"/>
                  </a:lnTo>
                  <a:close/>
                </a:path>
              </a:pathLst>
            </a:cu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422"/>
            <p:cNvSpPr/>
            <p:nvPr/>
          </p:nvSpPr>
          <p:spPr>
            <a:xfrm>
              <a:off x="6447377" y="4492095"/>
              <a:ext cx="57897" cy="401702"/>
            </a:xfrm>
            <a:custGeom>
              <a:avLst/>
              <a:gdLst>
                <a:gd name="connsiteX0" fmla="*/ 0 w 2120853"/>
                <a:gd name="connsiteY0" fmla="*/ 0 h 341693"/>
                <a:gd name="connsiteX1" fmla="*/ 2120853 w 2120853"/>
                <a:gd name="connsiteY1" fmla="*/ 0 h 341693"/>
                <a:gd name="connsiteX2" fmla="*/ 2120853 w 2120853"/>
                <a:gd name="connsiteY2" fmla="*/ 341693 h 341693"/>
                <a:gd name="connsiteX3" fmla="*/ 0 w 2120853"/>
                <a:gd name="connsiteY3" fmla="*/ 341693 h 341693"/>
                <a:gd name="connsiteX4" fmla="*/ 0 w 2120853"/>
                <a:gd name="connsiteY4" fmla="*/ 0 h 341693"/>
                <a:gd name="connsiteX0" fmla="*/ 0 w 2120853"/>
                <a:gd name="connsiteY0" fmla="*/ 0 h 1568513"/>
                <a:gd name="connsiteX1" fmla="*/ 2120853 w 2120853"/>
                <a:gd name="connsiteY1" fmla="*/ 0 h 1568513"/>
                <a:gd name="connsiteX2" fmla="*/ 2120853 w 2120853"/>
                <a:gd name="connsiteY2" fmla="*/ 341693 h 1568513"/>
                <a:gd name="connsiteX3" fmla="*/ 38100 w 2120853"/>
                <a:gd name="connsiteY3" fmla="*/ 1568513 h 1568513"/>
                <a:gd name="connsiteX4" fmla="*/ 0 w 2120853"/>
                <a:gd name="connsiteY4" fmla="*/ 0 h 1568513"/>
                <a:gd name="connsiteX0" fmla="*/ 38100 w 2082753"/>
                <a:gd name="connsiteY0" fmla="*/ 1188720 h 1568513"/>
                <a:gd name="connsiteX1" fmla="*/ 2082753 w 2082753"/>
                <a:gd name="connsiteY1" fmla="*/ 0 h 1568513"/>
                <a:gd name="connsiteX2" fmla="*/ 2082753 w 2082753"/>
                <a:gd name="connsiteY2" fmla="*/ 341693 h 1568513"/>
                <a:gd name="connsiteX3" fmla="*/ 0 w 2082753"/>
                <a:gd name="connsiteY3" fmla="*/ 1568513 h 1568513"/>
                <a:gd name="connsiteX4" fmla="*/ 38100 w 2082753"/>
                <a:gd name="connsiteY4" fmla="*/ 1188720 h 1568513"/>
                <a:gd name="connsiteX0" fmla="*/ 6350 w 2082753"/>
                <a:gd name="connsiteY0" fmla="*/ 1195070 h 1568513"/>
                <a:gd name="connsiteX1" fmla="*/ 2082753 w 2082753"/>
                <a:gd name="connsiteY1" fmla="*/ 0 h 1568513"/>
                <a:gd name="connsiteX2" fmla="*/ 2082753 w 2082753"/>
                <a:gd name="connsiteY2" fmla="*/ 341693 h 1568513"/>
                <a:gd name="connsiteX3" fmla="*/ 0 w 2082753"/>
                <a:gd name="connsiteY3" fmla="*/ 1568513 h 1568513"/>
                <a:gd name="connsiteX4" fmla="*/ 6350 w 2082753"/>
                <a:gd name="connsiteY4" fmla="*/ 1195070 h 1568513"/>
                <a:gd name="connsiteX0" fmla="*/ 6350 w 2082753"/>
                <a:gd name="connsiteY0" fmla="*/ 853377 h 1226820"/>
                <a:gd name="connsiteX1" fmla="*/ 50753 w 2082753"/>
                <a:gd name="connsiteY1" fmla="*/ 839407 h 1226820"/>
                <a:gd name="connsiteX2" fmla="*/ 2082753 w 2082753"/>
                <a:gd name="connsiteY2" fmla="*/ 0 h 1226820"/>
                <a:gd name="connsiteX3" fmla="*/ 0 w 2082753"/>
                <a:gd name="connsiteY3" fmla="*/ 1226820 h 1226820"/>
                <a:gd name="connsiteX4" fmla="*/ 6350 w 2082753"/>
                <a:gd name="connsiteY4" fmla="*/ 853377 h 1226820"/>
                <a:gd name="connsiteX0" fmla="*/ 6350 w 57103"/>
                <a:gd name="connsiteY0" fmla="*/ 13970 h 387413"/>
                <a:gd name="connsiteX1" fmla="*/ 50753 w 57103"/>
                <a:gd name="connsiteY1" fmla="*/ 0 h 387413"/>
                <a:gd name="connsiteX2" fmla="*/ 57103 w 57103"/>
                <a:gd name="connsiteY2" fmla="*/ 360743 h 387413"/>
                <a:gd name="connsiteX3" fmla="*/ 0 w 57103"/>
                <a:gd name="connsiteY3" fmla="*/ 387413 h 387413"/>
                <a:gd name="connsiteX4" fmla="*/ 6350 w 57103"/>
                <a:gd name="connsiteY4" fmla="*/ 13970 h 387413"/>
                <a:gd name="connsiteX0" fmla="*/ 6350 w 57103"/>
                <a:gd name="connsiteY0" fmla="*/ 28258 h 401701"/>
                <a:gd name="connsiteX1" fmla="*/ 43609 w 57103"/>
                <a:gd name="connsiteY1" fmla="*/ 0 h 401701"/>
                <a:gd name="connsiteX2" fmla="*/ 57103 w 57103"/>
                <a:gd name="connsiteY2" fmla="*/ 375031 h 401701"/>
                <a:gd name="connsiteX3" fmla="*/ 0 w 57103"/>
                <a:gd name="connsiteY3" fmla="*/ 401701 h 401701"/>
                <a:gd name="connsiteX4" fmla="*/ 6350 w 57103"/>
                <a:gd name="connsiteY4" fmla="*/ 28258 h 401701"/>
                <a:gd name="connsiteX0" fmla="*/ 0 w 62659"/>
                <a:gd name="connsiteY0" fmla="*/ 28258 h 401701"/>
                <a:gd name="connsiteX1" fmla="*/ 49165 w 62659"/>
                <a:gd name="connsiteY1" fmla="*/ 0 h 401701"/>
                <a:gd name="connsiteX2" fmla="*/ 62659 w 62659"/>
                <a:gd name="connsiteY2" fmla="*/ 375031 h 401701"/>
                <a:gd name="connsiteX3" fmla="*/ 5556 w 62659"/>
                <a:gd name="connsiteY3" fmla="*/ 401701 h 401701"/>
                <a:gd name="connsiteX4" fmla="*/ 0 w 62659"/>
                <a:gd name="connsiteY4" fmla="*/ 28258 h 401701"/>
                <a:gd name="connsiteX0" fmla="*/ 0 w 57897"/>
                <a:gd name="connsiteY0" fmla="*/ 28258 h 401701"/>
                <a:gd name="connsiteX1" fmla="*/ 49165 w 57897"/>
                <a:gd name="connsiteY1" fmla="*/ 0 h 401701"/>
                <a:gd name="connsiteX2" fmla="*/ 57897 w 57897"/>
                <a:gd name="connsiteY2" fmla="*/ 367887 h 401701"/>
                <a:gd name="connsiteX3" fmla="*/ 5556 w 57897"/>
                <a:gd name="connsiteY3" fmla="*/ 401701 h 401701"/>
                <a:gd name="connsiteX4" fmla="*/ 0 w 57897"/>
                <a:gd name="connsiteY4" fmla="*/ 28258 h 40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97" h="401701">
                  <a:moveTo>
                    <a:pt x="0" y="28258"/>
                  </a:moveTo>
                  <a:lnTo>
                    <a:pt x="49165" y="0"/>
                  </a:lnTo>
                  <a:lnTo>
                    <a:pt x="57897" y="367887"/>
                  </a:lnTo>
                  <a:lnTo>
                    <a:pt x="5556" y="401701"/>
                  </a:lnTo>
                  <a:lnTo>
                    <a:pt x="0" y="28258"/>
                  </a:lnTo>
                  <a:close/>
                </a:path>
              </a:pathLst>
            </a:cu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422"/>
            <p:cNvSpPr/>
            <p:nvPr/>
          </p:nvSpPr>
          <p:spPr>
            <a:xfrm>
              <a:off x="6499765" y="4280162"/>
              <a:ext cx="376984" cy="582677"/>
            </a:xfrm>
            <a:custGeom>
              <a:avLst/>
              <a:gdLst>
                <a:gd name="connsiteX0" fmla="*/ 0 w 2120853"/>
                <a:gd name="connsiteY0" fmla="*/ 0 h 341693"/>
                <a:gd name="connsiteX1" fmla="*/ 2120853 w 2120853"/>
                <a:gd name="connsiteY1" fmla="*/ 0 h 341693"/>
                <a:gd name="connsiteX2" fmla="*/ 2120853 w 2120853"/>
                <a:gd name="connsiteY2" fmla="*/ 341693 h 341693"/>
                <a:gd name="connsiteX3" fmla="*/ 0 w 2120853"/>
                <a:gd name="connsiteY3" fmla="*/ 341693 h 341693"/>
                <a:gd name="connsiteX4" fmla="*/ 0 w 2120853"/>
                <a:gd name="connsiteY4" fmla="*/ 0 h 341693"/>
                <a:gd name="connsiteX0" fmla="*/ 0 w 2120853"/>
                <a:gd name="connsiteY0" fmla="*/ 0 h 1568513"/>
                <a:gd name="connsiteX1" fmla="*/ 2120853 w 2120853"/>
                <a:gd name="connsiteY1" fmla="*/ 0 h 1568513"/>
                <a:gd name="connsiteX2" fmla="*/ 2120853 w 2120853"/>
                <a:gd name="connsiteY2" fmla="*/ 341693 h 1568513"/>
                <a:gd name="connsiteX3" fmla="*/ 38100 w 2120853"/>
                <a:gd name="connsiteY3" fmla="*/ 1568513 h 1568513"/>
                <a:gd name="connsiteX4" fmla="*/ 0 w 2120853"/>
                <a:gd name="connsiteY4" fmla="*/ 0 h 1568513"/>
                <a:gd name="connsiteX0" fmla="*/ 38100 w 2082753"/>
                <a:gd name="connsiteY0" fmla="*/ 1188720 h 1568513"/>
                <a:gd name="connsiteX1" fmla="*/ 2082753 w 2082753"/>
                <a:gd name="connsiteY1" fmla="*/ 0 h 1568513"/>
                <a:gd name="connsiteX2" fmla="*/ 2082753 w 2082753"/>
                <a:gd name="connsiteY2" fmla="*/ 341693 h 1568513"/>
                <a:gd name="connsiteX3" fmla="*/ 0 w 2082753"/>
                <a:gd name="connsiteY3" fmla="*/ 1568513 h 1568513"/>
                <a:gd name="connsiteX4" fmla="*/ 38100 w 2082753"/>
                <a:gd name="connsiteY4" fmla="*/ 1188720 h 1568513"/>
                <a:gd name="connsiteX0" fmla="*/ 6350 w 2082753"/>
                <a:gd name="connsiteY0" fmla="*/ 1195070 h 1568513"/>
                <a:gd name="connsiteX1" fmla="*/ 2082753 w 2082753"/>
                <a:gd name="connsiteY1" fmla="*/ 0 h 1568513"/>
                <a:gd name="connsiteX2" fmla="*/ 2082753 w 2082753"/>
                <a:gd name="connsiteY2" fmla="*/ 341693 h 1568513"/>
                <a:gd name="connsiteX3" fmla="*/ 0 w 2082753"/>
                <a:gd name="connsiteY3" fmla="*/ 1568513 h 1568513"/>
                <a:gd name="connsiteX4" fmla="*/ 6350 w 2082753"/>
                <a:gd name="connsiteY4" fmla="*/ 1195070 h 1568513"/>
                <a:gd name="connsiteX0" fmla="*/ 6350 w 2082753"/>
                <a:gd name="connsiteY0" fmla="*/ 853377 h 1226820"/>
                <a:gd name="connsiteX1" fmla="*/ 50753 w 2082753"/>
                <a:gd name="connsiteY1" fmla="*/ 839407 h 1226820"/>
                <a:gd name="connsiteX2" fmla="*/ 2082753 w 2082753"/>
                <a:gd name="connsiteY2" fmla="*/ 0 h 1226820"/>
                <a:gd name="connsiteX3" fmla="*/ 0 w 2082753"/>
                <a:gd name="connsiteY3" fmla="*/ 1226820 h 1226820"/>
                <a:gd name="connsiteX4" fmla="*/ 6350 w 2082753"/>
                <a:gd name="connsiteY4" fmla="*/ 853377 h 1226820"/>
                <a:gd name="connsiteX0" fmla="*/ 6350 w 57103"/>
                <a:gd name="connsiteY0" fmla="*/ 13970 h 387413"/>
                <a:gd name="connsiteX1" fmla="*/ 50753 w 57103"/>
                <a:gd name="connsiteY1" fmla="*/ 0 h 387413"/>
                <a:gd name="connsiteX2" fmla="*/ 57103 w 57103"/>
                <a:gd name="connsiteY2" fmla="*/ 360743 h 387413"/>
                <a:gd name="connsiteX3" fmla="*/ 0 w 57103"/>
                <a:gd name="connsiteY3" fmla="*/ 387413 h 387413"/>
                <a:gd name="connsiteX4" fmla="*/ 6350 w 57103"/>
                <a:gd name="connsiteY4" fmla="*/ 13970 h 387413"/>
                <a:gd name="connsiteX0" fmla="*/ 6350 w 57103"/>
                <a:gd name="connsiteY0" fmla="*/ 28258 h 401701"/>
                <a:gd name="connsiteX1" fmla="*/ 43609 w 57103"/>
                <a:gd name="connsiteY1" fmla="*/ 0 h 401701"/>
                <a:gd name="connsiteX2" fmla="*/ 57103 w 57103"/>
                <a:gd name="connsiteY2" fmla="*/ 375031 h 401701"/>
                <a:gd name="connsiteX3" fmla="*/ 0 w 57103"/>
                <a:gd name="connsiteY3" fmla="*/ 401701 h 401701"/>
                <a:gd name="connsiteX4" fmla="*/ 6350 w 57103"/>
                <a:gd name="connsiteY4" fmla="*/ 28258 h 401701"/>
                <a:gd name="connsiteX0" fmla="*/ 0 w 62659"/>
                <a:gd name="connsiteY0" fmla="*/ 28258 h 401701"/>
                <a:gd name="connsiteX1" fmla="*/ 49165 w 62659"/>
                <a:gd name="connsiteY1" fmla="*/ 0 h 401701"/>
                <a:gd name="connsiteX2" fmla="*/ 62659 w 62659"/>
                <a:gd name="connsiteY2" fmla="*/ 375031 h 401701"/>
                <a:gd name="connsiteX3" fmla="*/ 5556 w 62659"/>
                <a:gd name="connsiteY3" fmla="*/ 401701 h 401701"/>
                <a:gd name="connsiteX4" fmla="*/ 0 w 62659"/>
                <a:gd name="connsiteY4" fmla="*/ 28258 h 401701"/>
                <a:gd name="connsiteX0" fmla="*/ 0 w 57897"/>
                <a:gd name="connsiteY0" fmla="*/ 28258 h 401701"/>
                <a:gd name="connsiteX1" fmla="*/ 49165 w 57897"/>
                <a:gd name="connsiteY1" fmla="*/ 0 h 401701"/>
                <a:gd name="connsiteX2" fmla="*/ 57897 w 57897"/>
                <a:gd name="connsiteY2" fmla="*/ 367887 h 401701"/>
                <a:gd name="connsiteX3" fmla="*/ 5556 w 57897"/>
                <a:gd name="connsiteY3" fmla="*/ 401701 h 401701"/>
                <a:gd name="connsiteX4" fmla="*/ 0 w 57897"/>
                <a:gd name="connsiteY4" fmla="*/ 28258 h 401701"/>
                <a:gd name="connsiteX0" fmla="*/ 0 w 363490"/>
                <a:gd name="connsiteY0" fmla="*/ 204471 h 577914"/>
                <a:gd name="connsiteX1" fmla="*/ 363490 w 363490"/>
                <a:gd name="connsiteY1" fmla="*/ 0 h 577914"/>
                <a:gd name="connsiteX2" fmla="*/ 57897 w 363490"/>
                <a:gd name="connsiteY2" fmla="*/ 544100 h 577914"/>
                <a:gd name="connsiteX3" fmla="*/ 5556 w 363490"/>
                <a:gd name="connsiteY3" fmla="*/ 577914 h 577914"/>
                <a:gd name="connsiteX4" fmla="*/ 0 w 363490"/>
                <a:gd name="connsiteY4" fmla="*/ 204471 h 577914"/>
                <a:gd name="connsiteX0" fmla="*/ 0 w 376984"/>
                <a:gd name="connsiteY0" fmla="*/ 204471 h 577914"/>
                <a:gd name="connsiteX1" fmla="*/ 363490 w 376984"/>
                <a:gd name="connsiteY1" fmla="*/ 0 h 577914"/>
                <a:gd name="connsiteX2" fmla="*/ 376984 w 376984"/>
                <a:gd name="connsiteY2" fmla="*/ 367888 h 577914"/>
                <a:gd name="connsiteX3" fmla="*/ 5556 w 376984"/>
                <a:gd name="connsiteY3" fmla="*/ 577914 h 577914"/>
                <a:gd name="connsiteX4" fmla="*/ 0 w 376984"/>
                <a:gd name="connsiteY4" fmla="*/ 204471 h 577914"/>
                <a:gd name="connsiteX0" fmla="*/ 0 w 376984"/>
                <a:gd name="connsiteY0" fmla="*/ 209234 h 582677"/>
                <a:gd name="connsiteX1" fmla="*/ 370633 w 376984"/>
                <a:gd name="connsiteY1" fmla="*/ 0 h 582677"/>
                <a:gd name="connsiteX2" fmla="*/ 376984 w 376984"/>
                <a:gd name="connsiteY2" fmla="*/ 372651 h 582677"/>
                <a:gd name="connsiteX3" fmla="*/ 5556 w 376984"/>
                <a:gd name="connsiteY3" fmla="*/ 582677 h 582677"/>
                <a:gd name="connsiteX4" fmla="*/ 0 w 376984"/>
                <a:gd name="connsiteY4" fmla="*/ 209234 h 582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84" h="582677">
                  <a:moveTo>
                    <a:pt x="0" y="209234"/>
                  </a:moveTo>
                  <a:lnTo>
                    <a:pt x="370633" y="0"/>
                  </a:lnTo>
                  <a:lnTo>
                    <a:pt x="376984" y="372651"/>
                  </a:lnTo>
                  <a:lnTo>
                    <a:pt x="5556" y="582677"/>
                  </a:lnTo>
                  <a:lnTo>
                    <a:pt x="0" y="209234"/>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422"/>
            <p:cNvSpPr/>
            <p:nvPr/>
          </p:nvSpPr>
          <p:spPr>
            <a:xfrm>
              <a:off x="4932040" y="3653783"/>
              <a:ext cx="1516015" cy="1238155"/>
            </a:xfrm>
            <a:custGeom>
              <a:avLst/>
              <a:gdLst>
                <a:gd name="connsiteX0" fmla="*/ 0 w 2120853"/>
                <a:gd name="connsiteY0" fmla="*/ 0 h 341693"/>
                <a:gd name="connsiteX1" fmla="*/ 2120853 w 2120853"/>
                <a:gd name="connsiteY1" fmla="*/ 0 h 341693"/>
                <a:gd name="connsiteX2" fmla="*/ 2120853 w 2120853"/>
                <a:gd name="connsiteY2" fmla="*/ 341693 h 341693"/>
                <a:gd name="connsiteX3" fmla="*/ 0 w 2120853"/>
                <a:gd name="connsiteY3" fmla="*/ 341693 h 341693"/>
                <a:gd name="connsiteX4" fmla="*/ 0 w 2120853"/>
                <a:gd name="connsiteY4" fmla="*/ 0 h 341693"/>
                <a:gd name="connsiteX0" fmla="*/ 0 w 2120853"/>
                <a:gd name="connsiteY0" fmla="*/ 0 h 1568513"/>
                <a:gd name="connsiteX1" fmla="*/ 2120853 w 2120853"/>
                <a:gd name="connsiteY1" fmla="*/ 0 h 1568513"/>
                <a:gd name="connsiteX2" fmla="*/ 2120853 w 2120853"/>
                <a:gd name="connsiteY2" fmla="*/ 341693 h 1568513"/>
                <a:gd name="connsiteX3" fmla="*/ 38100 w 2120853"/>
                <a:gd name="connsiteY3" fmla="*/ 1568513 h 1568513"/>
                <a:gd name="connsiteX4" fmla="*/ 0 w 2120853"/>
                <a:gd name="connsiteY4" fmla="*/ 0 h 1568513"/>
                <a:gd name="connsiteX0" fmla="*/ 38100 w 2082753"/>
                <a:gd name="connsiteY0" fmla="*/ 1188720 h 1568513"/>
                <a:gd name="connsiteX1" fmla="*/ 2082753 w 2082753"/>
                <a:gd name="connsiteY1" fmla="*/ 0 h 1568513"/>
                <a:gd name="connsiteX2" fmla="*/ 2082753 w 2082753"/>
                <a:gd name="connsiteY2" fmla="*/ 341693 h 1568513"/>
                <a:gd name="connsiteX3" fmla="*/ 0 w 2082753"/>
                <a:gd name="connsiteY3" fmla="*/ 1568513 h 1568513"/>
                <a:gd name="connsiteX4" fmla="*/ 38100 w 2082753"/>
                <a:gd name="connsiteY4" fmla="*/ 1188720 h 1568513"/>
                <a:gd name="connsiteX0" fmla="*/ 6350 w 2082753"/>
                <a:gd name="connsiteY0" fmla="*/ 1195070 h 1568513"/>
                <a:gd name="connsiteX1" fmla="*/ 2082753 w 2082753"/>
                <a:gd name="connsiteY1" fmla="*/ 0 h 1568513"/>
                <a:gd name="connsiteX2" fmla="*/ 2082753 w 2082753"/>
                <a:gd name="connsiteY2" fmla="*/ 341693 h 1568513"/>
                <a:gd name="connsiteX3" fmla="*/ 0 w 2082753"/>
                <a:gd name="connsiteY3" fmla="*/ 1568513 h 1568513"/>
                <a:gd name="connsiteX4" fmla="*/ 6350 w 2082753"/>
                <a:gd name="connsiteY4" fmla="*/ 1195070 h 1568513"/>
                <a:gd name="connsiteX0" fmla="*/ 6350 w 2082753"/>
                <a:gd name="connsiteY0" fmla="*/ 853377 h 1226820"/>
                <a:gd name="connsiteX1" fmla="*/ 50753 w 2082753"/>
                <a:gd name="connsiteY1" fmla="*/ 839407 h 1226820"/>
                <a:gd name="connsiteX2" fmla="*/ 2082753 w 2082753"/>
                <a:gd name="connsiteY2" fmla="*/ 0 h 1226820"/>
                <a:gd name="connsiteX3" fmla="*/ 0 w 2082753"/>
                <a:gd name="connsiteY3" fmla="*/ 1226820 h 1226820"/>
                <a:gd name="connsiteX4" fmla="*/ 6350 w 2082753"/>
                <a:gd name="connsiteY4" fmla="*/ 853377 h 1226820"/>
                <a:gd name="connsiteX0" fmla="*/ 6350 w 57103"/>
                <a:gd name="connsiteY0" fmla="*/ 13970 h 387413"/>
                <a:gd name="connsiteX1" fmla="*/ 50753 w 57103"/>
                <a:gd name="connsiteY1" fmla="*/ 0 h 387413"/>
                <a:gd name="connsiteX2" fmla="*/ 57103 w 57103"/>
                <a:gd name="connsiteY2" fmla="*/ 360743 h 387413"/>
                <a:gd name="connsiteX3" fmla="*/ 0 w 57103"/>
                <a:gd name="connsiteY3" fmla="*/ 387413 h 387413"/>
                <a:gd name="connsiteX4" fmla="*/ 6350 w 57103"/>
                <a:gd name="connsiteY4" fmla="*/ 13970 h 387413"/>
                <a:gd name="connsiteX0" fmla="*/ 6350 w 57103"/>
                <a:gd name="connsiteY0" fmla="*/ 28258 h 401701"/>
                <a:gd name="connsiteX1" fmla="*/ 43609 w 57103"/>
                <a:gd name="connsiteY1" fmla="*/ 0 h 401701"/>
                <a:gd name="connsiteX2" fmla="*/ 57103 w 57103"/>
                <a:gd name="connsiteY2" fmla="*/ 375031 h 401701"/>
                <a:gd name="connsiteX3" fmla="*/ 0 w 57103"/>
                <a:gd name="connsiteY3" fmla="*/ 401701 h 401701"/>
                <a:gd name="connsiteX4" fmla="*/ 6350 w 57103"/>
                <a:gd name="connsiteY4" fmla="*/ 28258 h 401701"/>
                <a:gd name="connsiteX0" fmla="*/ 0 w 62659"/>
                <a:gd name="connsiteY0" fmla="*/ 28258 h 401701"/>
                <a:gd name="connsiteX1" fmla="*/ 49165 w 62659"/>
                <a:gd name="connsiteY1" fmla="*/ 0 h 401701"/>
                <a:gd name="connsiteX2" fmla="*/ 62659 w 62659"/>
                <a:gd name="connsiteY2" fmla="*/ 375031 h 401701"/>
                <a:gd name="connsiteX3" fmla="*/ 5556 w 62659"/>
                <a:gd name="connsiteY3" fmla="*/ 401701 h 401701"/>
                <a:gd name="connsiteX4" fmla="*/ 0 w 62659"/>
                <a:gd name="connsiteY4" fmla="*/ 28258 h 401701"/>
                <a:gd name="connsiteX0" fmla="*/ 0 w 57897"/>
                <a:gd name="connsiteY0" fmla="*/ 28258 h 401701"/>
                <a:gd name="connsiteX1" fmla="*/ 49165 w 57897"/>
                <a:gd name="connsiteY1" fmla="*/ 0 h 401701"/>
                <a:gd name="connsiteX2" fmla="*/ 57897 w 57897"/>
                <a:gd name="connsiteY2" fmla="*/ 367887 h 401701"/>
                <a:gd name="connsiteX3" fmla="*/ 5556 w 57897"/>
                <a:gd name="connsiteY3" fmla="*/ 401701 h 401701"/>
                <a:gd name="connsiteX4" fmla="*/ 0 w 57897"/>
                <a:gd name="connsiteY4" fmla="*/ 28258 h 401701"/>
                <a:gd name="connsiteX0" fmla="*/ 0 w 1141365"/>
                <a:gd name="connsiteY0" fmla="*/ 0 h 409892"/>
                <a:gd name="connsiteX1" fmla="*/ 1141365 w 1141365"/>
                <a:gd name="connsiteY1" fmla="*/ 409892 h 409892"/>
                <a:gd name="connsiteX2" fmla="*/ 57897 w 1141365"/>
                <a:gd name="connsiteY2" fmla="*/ 339629 h 409892"/>
                <a:gd name="connsiteX3" fmla="*/ 5556 w 1141365"/>
                <a:gd name="connsiteY3" fmla="*/ 373443 h 409892"/>
                <a:gd name="connsiteX4" fmla="*/ 0 w 1141365"/>
                <a:gd name="connsiteY4" fmla="*/ 0 h 409892"/>
                <a:gd name="connsiteX0" fmla="*/ 0 w 1141365"/>
                <a:gd name="connsiteY0" fmla="*/ 0 h 771429"/>
                <a:gd name="connsiteX1" fmla="*/ 1141365 w 1141365"/>
                <a:gd name="connsiteY1" fmla="*/ 409892 h 771429"/>
                <a:gd name="connsiteX2" fmla="*/ 1137397 w 1141365"/>
                <a:gd name="connsiteY2" fmla="*/ 771429 h 771429"/>
                <a:gd name="connsiteX3" fmla="*/ 5556 w 1141365"/>
                <a:gd name="connsiteY3" fmla="*/ 373443 h 771429"/>
                <a:gd name="connsiteX4" fmla="*/ 0 w 1141365"/>
                <a:gd name="connsiteY4" fmla="*/ 0 h 771429"/>
                <a:gd name="connsiteX0" fmla="*/ 0 w 1516015"/>
                <a:gd name="connsiteY0" fmla="*/ 0 h 1238154"/>
                <a:gd name="connsiteX1" fmla="*/ 1516015 w 1516015"/>
                <a:gd name="connsiteY1" fmla="*/ 876617 h 1238154"/>
                <a:gd name="connsiteX2" fmla="*/ 1512047 w 1516015"/>
                <a:gd name="connsiteY2" fmla="*/ 1238154 h 1238154"/>
                <a:gd name="connsiteX3" fmla="*/ 380206 w 1516015"/>
                <a:gd name="connsiteY3" fmla="*/ 840168 h 1238154"/>
                <a:gd name="connsiteX4" fmla="*/ 0 w 1516015"/>
                <a:gd name="connsiteY4" fmla="*/ 0 h 1238154"/>
                <a:gd name="connsiteX0" fmla="*/ 0 w 1516015"/>
                <a:gd name="connsiteY0" fmla="*/ 0 h 1238154"/>
                <a:gd name="connsiteX1" fmla="*/ 1516015 w 1516015"/>
                <a:gd name="connsiteY1" fmla="*/ 876617 h 1238154"/>
                <a:gd name="connsiteX2" fmla="*/ 1512047 w 1516015"/>
                <a:gd name="connsiteY2" fmla="*/ 1238154 h 1238154"/>
                <a:gd name="connsiteX3" fmla="*/ 11906 w 1516015"/>
                <a:gd name="connsiteY3" fmla="*/ 373443 h 1238154"/>
                <a:gd name="connsiteX4" fmla="*/ 0 w 1516015"/>
                <a:gd name="connsiteY4" fmla="*/ 0 h 123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015" h="1238154">
                  <a:moveTo>
                    <a:pt x="0" y="0"/>
                  </a:moveTo>
                  <a:lnTo>
                    <a:pt x="1516015" y="876617"/>
                  </a:lnTo>
                  <a:cubicBezTo>
                    <a:pt x="1514692" y="997129"/>
                    <a:pt x="1513370" y="1117642"/>
                    <a:pt x="1512047" y="1238154"/>
                  </a:cubicBezTo>
                  <a:lnTo>
                    <a:pt x="11906" y="373443"/>
                  </a:lnTo>
                  <a:lnTo>
                    <a:pt x="0" y="0"/>
                  </a:lnTo>
                  <a:close/>
                </a:path>
              </a:pathLst>
            </a:cu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Pfeil nach unten 78"/>
            <p:cNvSpPr/>
            <p:nvPr/>
          </p:nvSpPr>
          <p:spPr>
            <a:xfrm>
              <a:off x="6148333" y="3073756"/>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Pfeil nach unten 79"/>
            <p:cNvSpPr/>
            <p:nvPr/>
          </p:nvSpPr>
          <p:spPr>
            <a:xfrm>
              <a:off x="6497515" y="2879983"/>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Pfeil nach unten 80"/>
            <p:cNvSpPr/>
            <p:nvPr/>
          </p:nvSpPr>
          <p:spPr>
            <a:xfrm>
              <a:off x="6826028" y="2704423"/>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Pfeil nach unten 81"/>
            <p:cNvSpPr/>
            <p:nvPr/>
          </p:nvSpPr>
          <p:spPr>
            <a:xfrm>
              <a:off x="6764572" y="3427338"/>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Pfeil nach unten 82"/>
            <p:cNvSpPr/>
            <p:nvPr/>
          </p:nvSpPr>
          <p:spPr>
            <a:xfrm>
              <a:off x="7110388" y="3213040"/>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Pfeil nach unten 83"/>
            <p:cNvSpPr/>
            <p:nvPr/>
          </p:nvSpPr>
          <p:spPr>
            <a:xfrm>
              <a:off x="7413843" y="3036568"/>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Pfeil nach unten 84"/>
            <p:cNvSpPr/>
            <p:nvPr/>
          </p:nvSpPr>
          <p:spPr>
            <a:xfrm>
              <a:off x="7769046" y="2846457"/>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Pfeil nach unten 85"/>
            <p:cNvSpPr/>
            <p:nvPr/>
          </p:nvSpPr>
          <p:spPr>
            <a:xfrm>
              <a:off x="8080705" y="2665594"/>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Pfeil nach unten 86"/>
            <p:cNvSpPr/>
            <p:nvPr/>
          </p:nvSpPr>
          <p:spPr>
            <a:xfrm>
              <a:off x="7166885" y="2504048"/>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Pfeil nach unten 87"/>
            <p:cNvSpPr/>
            <p:nvPr/>
          </p:nvSpPr>
          <p:spPr>
            <a:xfrm>
              <a:off x="7491142" y="2317770"/>
              <a:ext cx="87088" cy="351339"/>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iger Pfeil 88"/>
            <p:cNvSpPr/>
            <p:nvPr/>
          </p:nvSpPr>
          <p:spPr>
            <a:xfrm>
              <a:off x="6284701" y="3752722"/>
              <a:ext cx="199826" cy="168247"/>
            </a:xfrm>
            <a:prstGeom prst="bentArrow">
              <a:avLst>
                <a:gd name="adj1" fmla="val 16369"/>
                <a:gd name="adj2" fmla="val 25000"/>
                <a:gd name="adj3" fmla="val 49166"/>
                <a:gd name="adj4" fmla="val 4375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iger Pfeil 89"/>
            <p:cNvSpPr/>
            <p:nvPr/>
          </p:nvSpPr>
          <p:spPr>
            <a:xfrm>
              <a:off x="6016377" y="3585587"/>
              <a:ext cx="199826" cy="168247"/>
            </a:xfrm>
            <a:prstGeom prst="bentArrow">
              <a:avLst>
                <a:gd name="adj1" fmla="val 16369"/>
                <a:gd name="adj2" fmla="val 25000"/>
                <a:gd name="adj3" fmla="val 49166"/>
                <a:gd name="adj4" fmla="val 4375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Pfeil nach unten 90"/>
            <p:cNvSpPr/>
            <p:nvPr/>
          </p:nvSpPr>
          <p:spPr>
            <a:xfrm rot="14423879">
              <a:off x="6676277" y="3166714"/>
              <a:ext cx="72816" cy="268730"/>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Pfeil nach unten 91"/>
            <p:cNvSpPr/>
            <p:nvPr/>
          </p:nvSpPr>
          <p:spPr>
            <a:xfrm rot="14423879">
              <a:off x="6949440" y="3380405"/>
              <a:ext cx="72816" cy="268730"/>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Pfeil nach unten 92"/>
            <p:cNvSpPr/>
            <p:nvPr/>
          </p:nvSpPr>
          <p:spPr>
            <a:xfrm rot="14423879">
              <a:off x="7332901" y="2788651"/>
              <a:ext cx="72816" cy="268730"/>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Pfeil nach unten 93"/>
            <p:cNvSpPr/>
            <p:nvPr/>
          </p:nvSpPr>
          <p:spPr>
            <a:xfrm rot="14423879">
              <a:off x="7606065" y="3002342"/>
              <a:ext cx="72816" cy="268730"/>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Pfeil nach unten 94"/>
            <p:cNvSpPr/>
            <p:nvPr/>
          </p:nvSpPr>
          <p:spPr>
            <a:xfrm rot="14423879">
              <a:off x="8103719" y="2340595"/>
              <a:ext cx="72816" cy="268730"/>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Pfeil nach unten 95"/>
            <p:cNvSpPr/>
            <p:nvPr/>
          </p:nvSpPr>
          <p:spPr>
            <a:xfrm rot="14423879">
              <a:off x="8376882" y="2554284"/>
              <a:ext cx="72816" cy="268730"/>
            </a:xfrm>
            <a:prstGeom prst="downArrow">
              <a:avLst>
                <a:gd name="adj1" fmla="val 50000"/>
                <a:gd name="adj2" fmla="val 17279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p:cNvSpPr/>
            <p:nvPr/>
          </p:nvSpPr>
          <p:spPr>
            <a:xfrm>
              <a:off x="5402515" y="2447926"/>
              <a:ext cx="943666" cy="472997"/>
            </a:xfrm>
            <a:prstGeom prst="rect">
              <a:avLst/>
            </a:prstGeom>
            <a:ln w="3175">
              <a:noFill/>
            </a:ln>
          </p:spPr>
          <p:txBody>
            <a:bodyPr wrap="square">
              <a:spAutoFit/>
            </a:bodyPr>
            <a:lstStyle/>
            <a:p>
              <a:pPr algn="ctr"/>
              <a:r>
                <a:rPr lang="de-DE" sz="1400" dirty="0">
                  <a:latin typeface="Arial Narrow" panose="020B0606020202030204" pitchFamily="34" charset="0"/>
                </a:rPr>
                <a:t>First pass, </a:t>
              </a:r>
              <a:r>
                <a:rPr lang="de-DE" sz="1400" dirty="0" err="1">
                  <a:latin typeface="Arial Narrow" panose="020B0606020202030204" pitchFamily="34" charset="0"/>
                </a:rPr>
                <a:t>advection</a:t>
              </a:r>
              <a:endParaRPr lang="de-DE" sz="1400" dirty="0"/>
            </a:p>
          </p:txBody>
        </p:sp>
        <p:sp>
          <p:nvSpPr>
            <p:cNvPr id="98" name="Rechteck 97"/>
            <p:cNvSpPr/>
            <p:nvPr/>
          </p:nvSpPr>
          <p:spPr>
            <a:xfrm>
              <a:off x="8319235" y="2181902"/>
              <a:ext cx="1059476" cy="472997"/>
            </a:xfrm>
            <a:prstGeom prst="rect">
              <a:avLst/>
            </a:prstGeom>
            <a:ln w="3175">
              <a:noFill/>
            </a:ln>
          </p:spPr>
          <p:txBody>
            <a:bodyPr wrap="square">
              <a:spAutoFit/>
            </a:bodyPr>
            <a:lstStyle/>
            <a:p>
              <a:pPr algn="ctr"/>
              <a:r>
                <a:rPr lang="de-DE" sz="1400" dirty="0">
                  <a:latin typeface="Arial Narrow" panose="020B0606020202030204" pitchFamily="34" charset="0"/>
                </a:rPr>
                <a:t>Second pass, T </a:t>
              </a:r>
              <a:r>
                <a:rPr lang="de-DE" sz="1400" dirty="0" err="1">
                  <a:latin typeface="Arial Narrow" panose="020B0606020202030204" pitchFamily="34" charset="0"/>
                </a:rPr>
                <a:t>extraction</a:t>
              </a:r>
              <a:endParaRPr lang="de-DE" sz="1400" dirty="0"/>
            </a:p>
          </p:txBody>
        </p:sp>
      </p:grpSp>
      <p:sp>
        <p:nvSpPr>
          <p:cNvPr id="127" name="Rechteck 126"/>
          <p:cNvSpPr/>
          <p:nvPr/>
        </p:nvSpPr>
        <p:spPr>
          <a:xfrm>
            <a:off x="4731942" y="2410227"/>
            <a:ext cx="5131274" cy="1261884"/>
          </a:xfrm>
          <a:prstGeom prst="rect">
            <a:avLst/>
          </a:prstGeom>
        </p:spPr>
        <p:txBody>
          <a:bodyPr wrap="square">
            <a:spAutoFit/>
          </a:bodyPr>
          <a:lstStyle/>
          <a:p>
            <a:pPr marL="266700" lvl="1" indent="-182563">
              <a:spcBef>
                <a:spcPts val="600"/>
              </a:spcBef>
              <a:spcAft>
                <a:spcPts val="600"/>
              </a:spcAft>
              <a:buClr>
                <a:schemeClr val="tx2"/>
              </a:buClr>
              <a:buSzPct val="140000"/>
              <a:buFont typeface="Wingdings" panose="05000000000000000000" pitchFamily="2" charset="2"/>
              <a:buChar char="§"/>
              <a:tabLst>
                <a:tab pos="1438275" algn="l"/>
              </a:tabLst>
              <a:defRPr/>
            </a:pPr>
            <a:r>
              <a:rPr lang="de-DE" dirty="0" err="1"/>
              <a:t>Conceptual</a:t>
            </a:r>
            <a:r>
              <a:rPr lang="de-DE" dirty="0"/>
              <a:t> </a:t>
            </a:r>
            <a:r>
              <a:rPr lang="de-DE" dirty="0" err="1"/>
              <a:t>Idea</a:t>
            </a:r>
            <a:endParaRPr lang="de-DE" dirty="0"/>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a:t>PWR </a:t>
            </a:r>
            <a:r>
              <a:rPr lang="de-DE" sz="1600" dirty="0" err="1"/>
              <a:t>cooling</a:t>
            </a:r>
            <a:r>
              <a:rPr lang="de-DE" sz="1600" dirty="0"/>
              <a:t> (285-325°C @155bar)</a:t>
            </a:r>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a:t>BZ </a:t>
            </a:r>
            <a:r>
              <a:rPr lang="de-DE" sz="1600" dirty="0" err="1"/>
              <a:t>and</a:t>
            </a:r>
            <a:r>
              <a:rPr lang="de-DE" sz="1600" dirty="0"/>
              <a:t> FW in </a:t>
            </a:r>
            <a:r>
              <a:rPr lang="de-DE" sz="1600" dirty="0" err="1"/>
              <a:t>series</a:t>
            </a:r>
            <a:r>
              <a:rPr lang="de-DE" sz="1600" dirty="0"/>
              <a:t> (</a:t>
            </a:r>
            <a:r>
              <a:rPr lang="de-DE" sz="1600" dirty="0" err="1"/>
              <a:t>as</a:t>
            </a:r>
            <a:r>
              <a:rPr lang="de-DE" sz="1600" dirty="0"/>
              <a:t> in WCLL-</a:t>
            </a:r>
            <a:r>
              <a:rPr lang="de-DE" sz="1600" dirty="0" err="1"/>
              <a:t>db</a:t>
            </a:r>
            <a:r>
              <a:rPr lang="de-DE" sz="1600" dirty="0"/>
              <a:t>)</a:t>
            </a:r>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err="1"/>
              <a:t>Purge</a:t>
            </a:r>
            <a:r>
              <a:rPr lang="de-DE" sz="1600" dirty="0"/>
              <a:t> gas: He + %H2 @2bar (</a:t>
            </a:r>
            <a:r>
              <a:rPr lang="de-DE" sz="1600" dirty="0" err="1"/>
              <a:t>tbd</a:t>
            </a:r>
            <a:r>
              <a:rPr lang="de-DE" sz="1600" dirty="0"/>
              <a:t>)</a:t>
            </a:r>
          </a:p>
        </p:txBody>
      </p:sp>
      <p:sp>
        <p:nvSpPr>
          <p:cNvPr id="151" name="Rechteck 150"/>
          <p:cNvSpPr/>
          <p:nvPr/>
        </p:nvSpPr>
        <p:spPr>
          <a:xfrm>
            <a:off x="227944" y="1112228"/>
            <a:ext cx="6141586" cy="1261884"/>
          </a:xfrm>
          <a:prstGeom prst="rect">
            <a:avLst/>
          </a:prstGeom>
        </p:spPr>
        <p:txBody>
          <a:bodyPr wrap="square">
            <a:spAutoFit/>
          </a:bodyPr>
          <a:lstStyle/>
          <a:p>
            <a:pPr marL="266700" lvl="1" indent="-182563">
              <a:spcBef>
                <a:spcPts val="600"/>
              </a:spcBef>
              <a:spcAft>
                <a:spcPts val="600"/>
              </a:spcAft>
              <a:buClr>
                <a:schemeClr val="tx2"/>
              </a:buClr>
              <a:buSzPct val="140000"/>
              <a:buFont typeface="Wingdings" panose="05000000000000000000" pitchFamily="2" charset="2"/>
              <a:buChar char="§"/>
              <a:defRPr/>
            </a:pPr>
            <a:r>
              <a:rPr lang="de-DE" dirty="0"/>
              <a:t>Trade-off </a:t>
            </a:r>
            <a:r>
              <a:rPr lang="de-DE" dirty="0" err="1"/>
              <a:t>between</a:t>
            </a:r>
            <a:r>
              <a:rPr lang="de-DE" dirty="0"/>
              <a:t> HCPB </a:t>
            </a:r>
            <a:r>
              <a:rPr lang="de-DE" dirty="0" err="1"/>
              <a:t>and</a:t>
            </a:r>
            <a:r>
              <a:rPr lang="de-DE" dirty="0"/>
              <a:t> WCLL:</a:t>
            </a:r>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err="1"/>
              <a:t>Mitigate</a:t>
            </a:r>
            <a:r>
              <a:rPr lang="de-DE" sz="1600" dirty="0"/>
              <a:t> n-</a:t>
            </a:r>
            <a:r>
              <a:rPr lang="de-DE" sz="1600" dirty="0" err="1"/>
              <a:t>shielding</a:t>
            </a:r>
            <a:r>
              <a:rPr lang="de-DE" sz="1600" dirty="0"/>
              <a:t> </a:t>
            </a:r>
            <a:r>
              <a:rPr lang="de-DE" sz="1600" dirty="0" err="1"/>
              <a:t>issues</a:t>
            </a:r>
            <a:r>
              <a:rPr lang="de-DE" sz="1600" dirty="0"/>
              <a:t>, n-</a:t>
            </a:r>
            <a:r>
              <a:rPr lang="de-DE" sz="1600" dirty="0" err="1"/>
              <a:t>mult</a:t>
            </a:r>
            <a:r>
              <a:rPr lang="de-DE" sz="1600" dirty="0"/>
              <a:t>. </a:t>
            </a:r>
            <a:r>
              <a:rPr lang="de-DE" sz="1600" dirty="0" err="1"/>
              <a:t>tech</a:t>
            </a:r>
            <a:r>
              <a:rPr lang="de-DE" sz="1600" dirty="0"/>
              <a:t>. </a:t>
            </a:r>
            <a:r>
              <a:rPr lang="de-DE" sz="1600" dirty="0" err="1"/>
              <a:t>and</a:t>
            </a:r>
            <a:r>
              <a:rPr lang="de-DE" sz="1600" dirty="0"/>
              <a:t> high </a:t>
            </a:r>
            <a:r>
              <a:rPr lang="de-DE" sz="1600" dirty="0" err="1"/>
              <a:t>costs</a:t>
            </a:r>
            <a:r>
              <a:rPr lang="de-DE" sz="1600" dirty="0"/>
              <a:t> </a:t>
            </a:r>
            <a:r>
              <a:rPr lang="de-DE" sz="1600" dirty="0" err="1"/>
              <a:t>of</a:t>
            </a:r>
            <a:r>
              <a:rPr lang="de-DE" sz="1600" dirty="0"/>
              <a:t> HCPB</a:t>
            </a:r>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err="1"/>
              <a:t>Mitigate</a:t>
            </a:r>
            <a:r>
              <a:rPr lang="de-DE" sz="1600" dirty="0"/>
              <a:t> T-</a:t>
            </a:r>
            <a:r>
              <a:rPr lang="de-DE" sz="1600" dirty="0" err="1"/>
              <a:t>permeation</a:t>
            </a:r>
            <a:r>
              <a:rPr lang="de-DE" sz="1600" dirty="0"/>
              <a:t> </a:t>
            </a:r>
            <a:r>
              <a:rPr lang="de-DE" sz="1600" dirty="0" err="1"/>
              <a:t>issues</a:t>
            </a:r>
            <a:r>
              <a:rPr lang="de-DE" sz="1600" dirty="0"/>
              <a:t> </a:t>
            </a:r>
            <a:r>
              <a:rPr lang="de-DE" sz="1600" dirty="0" err="1"/>
              <a:t>and</a:t>
            </a:r>
            <a:r>
              <a:rPr lang="de-DE" sz="1600" dirty="0"/>
              <a:t> </a:t>
            </a:r>
            <a:r>
              <a:rPr lang="de-DE" sz="1600" dirty="0" err="1"/>
              <a:t>tech</a:t>
            </a:r>
            <a:r>
              <a:rPr lang="de-DE" sz="1600" dirty="0"/>
              <a:t>. </a:t>
            </a:r>
            <a:r>
              <a:rPr lang="de-DE" sz="1600" dirty="0" err="1"/>
              <a:t>risks</a:t>
            </a:r>
            <a:r>
              <a:rPr lang="de-DE" sz="1600" dirty="0"/>
              <a:t> on </a:t>
            </a:r>
            <a:r>
              <a:rPr lang="de-DE" sz="1600" dirty="0" err="1"/>
              <a:t>PbLi</a:t>
            </a:r>
            <a:r>
              <a:rPr lang="de-DE" sz="1600" dirty="0"/>
              <a:t> TER</a:t>
            </a:r>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err="1"/>
              <a:t>Reduce</a:t>
            </a:r>
            <a:r>
              <a:rPr lang="de-DE" sz="1600" dirty="0"/>
              <a:t> </a:t>
            </a:r>
            <a:r>
              <a:rPr lang="de-DE" sz="1600" dirty="0" err="1"/>
              <a:t>dependency</a:t>
            </a:r>
            <a:r>
              <a:rPr lang="de-DE" sz="1600" dirty="0"/>
              <a:t> on anti-</a:t>
            </a:r>
            <a:r>
              <a:rPr lang="de-DE" sz="1600" dirty="0" err="1"/>
              <a:t>permeation</a:t>
            </a:r>
            <a:r>
              <a:rPr lang="de-DE" sz="1600" dirty="0"/>
              <a:t> </a:t>
            </a:r>
            <a:r>
              <a:rPr lang="de-DE" sz="1600" dirty="0" err="1"/>
              <a:t>barriers</a:t>
            </a:r>
            <a:r>
              <a:rPr lang="de-DE" sz="1600" dirty="0"/>
              <a:t> in BB (</a:t>
            </a:r>
            <a:r>
              <a:rPr lang="de-DE" sz="1600" dirty="0" err="1"/>
              <a:t>tbd</a:t>
            </a:r>
            <a:r>
              <a:rPr lang="de-DE" sz="1600" dirty="0"/>
              <a:t>)</a:t>
            </a:r>
          </a:p>
        </p:txBody>
      </p:sp>
      <p:grpSp>
        <p:nvGrpSpPr>
          <p:cNvPr id="152" name="Gruppieren 151"/>
          <p:cNvGrpSpPr>
            <a:grpSpLocks noChangeAspect="1"/>
          </p:cNvGrpSpPr>
          <p:nvPr/>
        </p:nvGrpSpPr>
        <p:grpSpPr>
          <a:xfrm>
            <a:off x="6304226" y="391207"/>
            <a:ext cx="5946603" cy="2026583"/>
            <a:chOff x="-650170" y="2592824"/>
            <a:chExt cx="8581093" cy="2924408"/>
          </a:xfrm>
        </p:grpSpPr>
        <p:graphicFrame>
          <p:nvGraphicFramePr>
            <p:cNvPr id="153" name="Diagramm 152"/>
            <p:cNvGraphicFramePr/>
            <p:nvPr/>
          </p:nvGraphicFramePr>
          <p:xfrm>
            <a:off x="1296680" y="2592824"/>
            <a:ext cx="4571465" cy="2924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54" name="Gerader Verbinder 153"/>
            <p:cNvCxnSpPr/>
            <p:nvPr/>
          </p:nvCxnSpPr>
          <p:spPr>
            <a:xfrm flipH="1" flipV="1">
              <a:off x="3842568" y="3877023"/>
              <a:ext cx="1108497" cy="429744"/>
            </a:xfrm>
            <a:prstGeom prst="line">
              <a:avLst/>
            </a:prstGeom>
            <a:ln>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5" name="Gerader Verbinder 154"/>
            <p:cNvCxnSpPr/>
            <p:nvPr/>
          </p:nvCxnSpPr>
          <p:spPr>
            <a:xfrm flipV="1">
              <a:off x="1769707" y="3893766"/>
              <a:ext cx="1057390" cy="335591"/>
            </a:xfrm>
            <a:prstGeom prst="line">
              <a:avLst/>
            </a:prstGeom>
            <a:ln>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56" name="Textfeld 155"/>
            <p:cNvSpPr txBox="1"/>
            <p:nvPr/>
          </p:nvSpPr>
          <p:spPr>
            <a:xfrm>
              <a:off x="4907627" y="3992964"/>
              <a:ext cx="3023296" cy="1065910"/>
            </a:xfrm>
            <a:prstGeom prst="rect">
              <a:avLst/>
            </a:prstGeom>
            <a:noFill/>
          </p:spPr>
          <p:txBody>
            <a:bodyPr wrap="square" rtlCol="0">
              <a:spAutoFit/>
            </a:bodyPr>
            <a:lstStyle/>
            <a:p>
              <a:pPr marL="92075" indent="-92075">
                <a:buFont typeface="Arial" panose="020B0604020202020204" pitchFamily="34" charset="0"/>
                <a:buChar char="•"/>
              </a:pPr>
              <a:r>
                <a:rPr lang="de-DE" sz="1400" dirty="0" err="1">
                  <a:latin typeface="Arial Narrow" panose="020B0606020202030204" pitchFamily="34" charset="0"/>
                </a:rPr>
                <a:t>Proven</a:t>
              </a:r>
              <a:r>
                <a:rPr lang="de-DE" sz="1400" dirty="0">
                  <a:latin typeface="Arial Narrow" panose="020B0606020202030204" pitchFamily="34" charset="0"/>
                </a:rPr>
                <a:t> </a:t>
              </a:r>
              <a:r>
                <a:rPr lang="de-DE" sz="1400" dirty="0" err="1">
                  <a:latin typeface="Arial Narrow" panose="020B0606020202030204" pitchFamily="34" charset="0"/>
                </a:rPr>
                <a:t>water</a:t>
              </a:r>
              <a:r>
                <a:rPr lang="de-DE" sz="1400" dirty="0">
                  <a:latin typeface="Arial Narrow" panose="020B0606020202030204" pitchFamily="34" charset="0"/>
                </a:rPr>
                <a:t> PWR </a:t>
              </a:r>
              <a:r>
                <a:rPr lang="de-DE" sz="1400" dirty="0" err="1">
                  <a:latin typeface="Arial Narrow" panose="020B0606020202030204" pitchFamily="34" charset="0"/>
                </a:rPr>
                <a:t>tech</a:t>
              </a:r>
              <a:endParaRPr lang="de-DE" sz="1400" dirty="0">
                <a:latin typeface="Arial Narrow" panose="020B0606020202030204" pitchFamily="34" charset="0"/>
              </a:endParaRPr>
            </a:p>
            <a:p>
              <a:pPr marL="92075" indent="-92075">
                <a:buFont typeface="Arial" panose="020B0604020202020204" pitchFamily="34" charset="0"/>
                <a:buChar char="•"/>
              </a:pPr>
              <a:r>
                <a:rPr lang="de-DE" sz="1400" dirty="0" err="1">
                  <a:latin typeface="Arial Narrow" panose="020B0606020202030204" pitchFamily="34" charset="0"/>
                </a:rPr>
                <a:t>Excellent</a:t>
              </a:r>
              <a:r>
                <a:rPr lang="de-DE" sz="1400" dirty="0">
                  <a:latin typeface="Arial Narrow" panose="020B0606020202030204" pitchFamily="34" charset="0"/>
                </a:rPr>
                <a:t> </a:t>
              </a:r>
              <a:r>
                <a:rPr lang="de-DE" sz="1400" dirty="0" err="1">
                  <a:latin typeface="Arial Narrow" panose="020B0606020202030204" pitchFamily="34" charset="0"/>
                </a:rPr>
                <a:t>neutron</a:t>
              </a:r>
              <a:r>
                <a:rPr lang="de-DE" sz="1400" dirty="0">
                  <a:latin typeface="Arial Narrow" panose="020B0606020202030204" pitchFamily="34" charset="0"/>
                </a:rPr>
                <a:t> </a:t>
              </a:r>
              <a:r>
                <a:rPr lang="de-DE" sz="1400" dirty="0" err="1">
                  <a:latin typeface="Arial Narrow" panose="020B0606020202030204" pitchFamily="34" charset="0"/>
                </a:rPr>
                <a:t>shielding</a:t>
              </a:r>
              <a:endParaRPr lang="de-DE" sz="1400" dirty="0">
                <a:latin typeface="Arial Narrow" panose="020B0606020202030204" pitchFamily="34" charset="0"/>
              </a:endParaRPr>
            </a:p>
            <a:p>
              <a:pPr marL="92075" indent="-92075">
                <a:buFont typeface="Arial" panose="020B0604020202020204" pitchFamily="34" charset="0"/>
                <a:buChar char="•"/>
              </a:pPr>
              <a:r>
                <a:rPr lang="de-DE" sz="1400" dirty="0">
                  <a:latin typeface="Arial Narrow" panose="020B0606020202030204" pitchFamily="34" charset="0"/>
                </a:rPr>
                <a:t>More </a:t>
              </a:r>
              <a:r>
                <a:rPr lang="de-DE" sz="1400" dirty="0" err="1">
                  <a:latin typeface="Arial Narrow" panose="020B0606020202030204" pitchFamily="34" charset="0"/>
                </a:rPr>
                <a:t>mature</a:t>
              </a:r>
              <a:r>
                <a:rPr lang="de-DE" sz="1400" dirty="0">
                  <a:latin typeface="Arial Narrow" panose="020B0606020202030204" pitchFamily="34" charset="0"/>
                </a:rPr>
                <a:t> PHTS/</a:t>
              </a:r>
              <a:r>
                <a:rPr lang="de-DE" sz="1400" dirty="0" err="1">
                  <a:latin typeface="Arial Narrow" panose="020B0606020202030204" pitchFamily="34" charset="0"/>
                </a:rPr>
                <a:t>BoP</a:t>
              </a:r>
              <a:endParaRPr lang="de-DE" sz="1400" dirty="0">
                <a:latin typeface="Arial Narrow" panose="020B0606020202030204" pitchFamily="34" charset="0"/>
              </a:endParaRPr>
            </a:p>
          </p:txBody>
        </p:sp>
        <p:sp>
          <p:nvSpPr>
            <p:cNvPr id="157" name="Textfeld 156"/>
            <p:cNvSpPr txBox="1"/>
            <p:nvPr/>
          </p:nvSpPr>
          <p:spPr>
            <a:xfrm>
              <a:off x="-650170" y="3826014"/>
              <a:ext cx="3363044" cy="1376799"/>
            </a:xfrm>
            <a:prstGeom prst="rect">
              <a:avLst/>
            </a:prstGeom>
            <a:noFill/>
          </p:spPr>
          <p:txBody>
            <a:bodyPr wrap="square" rtlCol="0">
              <a:spAutoFit/>
            </a:bodyPr>
            <a:lstStyle/>
            <a:p>
              <a:pPr marL="92075" indent="-92075">
                <a:buFont typeface="Arial" panose="020B0604020202020204" pitchFamily="34" charset="0"/>
                <a:buChar char="•"/>
              </a:pPr>
              <a:r>
                <a:rPr lang="de-DE" sz="1400" dirty="0">
                  <a:latin typeface="Arial Narrow" panose="020B0606020202030204" pitchFamily="34" charset="0"/>
                </a:rPr>
                <a:t>T </a:t>
              </a:r>
              <a:r>
                <a:rPr lang="de-DE" sz="1400" dirty="0" err="1">
                  <a:latin typeface="Arial Narrow" panose="020B0606020202030204" pitchFamily="34" charset="0"/>
                </a:rPr>
                <a:t>extraction</a:t>
              </a:r>
              <a:r>
                <a:rPr lang="de-DE" sz="1400" dirty="0">
                  <a:latin typeface="Arial Narrow" panose="020B0606020202030204" pitchFamily="34" charset="0"/>
                </a:rPr>
                <a:t> </a:t>
              </a:r>
              <a:r>
                <a:rPr lang="de-DE" sz="1400" dirty="0" err="1">
                  <a:latin typeface="Arial Narrow" panose="020B0606020202030204" pitchFamily="34" charset="0"/>
                </a:rPr>
                <a:t>from</a:t>
              </a:r>
              <a:r>
                <a:rPr lang="de-DE" sz="1400" dirty="0">
                  <a:latin typeface="Arial Narrow" panose="020B0606020202030204" pitchFamily="34" charset="0"/>
                </a:rPr>
                <a:t> ACB </a:t>
              </a:r>
            </a:p>
            <a:p>
              <a:pPr marL="92075" indent="-92075">
                <a:buFont typeface="Arial" panose="020B0604020202020204" pitchFamily="34" charset="0"/>
                <a:buChar char="•"/>
              </a:pPr>
              <a:r>
                <a:rPr lang="de-DE" sz="1400" dirty="0">
                  <a:latin typeface="Arial Narrow" panose="020B0606020202030204" pitchFamily="34" charset="0"/>
                </a:rPr>
                <a:t>Low T </a:t>
              </a:r>
              <a:r>
                <a:rPr lang="de-DE" sz="1400" dirty="0" err="1">
                  <a:latin typeface="Arial Narrow" panose="020B0606020202030204" pitchFamily="34" charset="0"/>
                </a:rPr>
                <a:t>permeation</a:t>
              </a:r>
              <a:endParaRPr lang="de-DE" sz="1400" dirty="0">
                <a:latin typeface="Arial Narrow" panose="020B0606020202030204" pitchFamily="34" charset="0"/>
              </a:endParaRPr>
            </a:p>
            <a:p>
              <a:pPr marL="92075" indent="-92075">
                <a:buFont typeface="Arial" panose="020B0604020202020204" pitchFamily="34" charset="0"/>
                <a:buChar char="•"/>
              </a:pPr>
              <a:r>
                <a:rPr lang="de-DE" sz="1400" dirty="0" err="1">
                  <a:latin typeface="Arial Narrow" panose="020B0606020202030204" pitchFamily="34" charset="0"/>
                </a:rPr>
                <a:t>Available</a:t>
              </a:r>
              <a:r>
                <a:rPr lang="de-DE" sz="1400" dirty="0">
                  <a:latin typeface="Arial Narrow" panose="020B0606020202030204" pitchFamily="34" charset="0"/>
                </a:rPr>
                <a:t> TER </a:t>
              </a:r>
              <a:r>
                <a:rPr lang="de-DE" sz="1400" dirty="0" err="1">
                  <a:latin typeface="Arial Narrow" panose="020B0606020202030204" pitchFamily="34" charset="0"/>
                </a:rPr>
                <a:t>technology</a:t>
              </a:r>
              <a:endParaRPr lang="de-DE" sz="1400" dirty="0">
                <a:latin typeface="Arial Narrow" panose="020B0606020202030204" pitchFamily="34" charset="0"/>
              </a:endParaRPr>
            </a:p>
            <a:p>
              <a:pPr marL="92075" indent="-92075">
                <a:buFont typeface="Arial" panose="020B0604020202020204" pitchFamily="34" charset="0"/>
                <a:buChar char="•"/>
              </a:pPr>
              <a:r>
                <a:rPr lang="en-US" sz="1400" dirty="0">
                  <a:latin typeface="Arial Narrow" panose="020B0606020202030204" pitchFamily="34" charset="0"/>
                </a:rPr>
                <a:t>Good</a:t>
              </a:r>
              <a:r>
                <a:rPr lang="de-DE" sz="1400" dirty="0">
                  <a:latin typeface="Arial Narrow" panose="020B0606020202030204" pitchFamily="34" charset="0"/>
                </a:rPr>
                <a:t> TBR in </a:t>
              </a:r>
              <a:r>
                <a:rPr lang="de-DE" sz="1400" dirty="0" err="1">
                  <a:latin typeface="Arial Narrow" panose="020B0606020202030204" pitchFamily="34" charset="0"/>
                </a:rPr>
                <a:t>compact</a:t>
              </a:r>
              <a:r>
                <a:rPr lang="de-DE" sz="1400" dirty="0">
                  <a:latin typeface="Arial Narrow" panose="020B0606020202030204" pitchFamily="34" charset="0"/>
                </a:rPr>
                <a:t> </a:t>
              </a:r>
              <a:r>
                <a:rPr lang="de-DE" sz="1400" dirty="0" err="1">
                  <a:latin typeface="Arial Narrow" panose="020B0606020202030204" pitchFamily="34" charset="0"/>
                </a:rPr>
                <a:t>space</a:t>
              </a:r>
              <a:endParaRPr lang="de-DE" sz="1400" dirty="0">
                <a:latin typeface="Arial Narrow" panose="020B0606020202030204" pitchFamily="34" charset="0"/>
              </a:endParaRPr>
            </a:p>
          </p:txBody>
        </p:sp>
      </p:grpSp>
      <p:sp>
        <p:nvSpPr>
          <p:cNvPr id="158" name="Rechteck 89"/>
          <p:cNvSpPr/>
          <p:nvPr/>
        </p:nvSpPr>
        <p:spPr>
          <a:xfrm>
            <a:off x="7931514" y="6086453"/>
            <a:ext cx="106616" cy="211535"/>
          </a:xfrm>
          <a:custGeom>
            <a:avLst/>
            <a:gdLst>
              <a:gd name="connsiteX0" fmla="*/ 0 w 108485"/>
              <a:gd name="connsiteY0" fmla="*/ 0 h 126445"/>
              <a:gd name="connsiteX1" fmla="*/ 108485 w 108485"/>
              <a:gd name="connsiteY1" fmla="*/ 0 h 126445"/>
              <a:gd name="connsiteX2" fmla="*/ 108485 w 108485"/>
              <a:gd name="connsiteY2" fmla="*/ 126445 h 126445"/>
              <a:gd name="connsiteX3" fmla="*/ 0 w 108485"/>
              <a:gd name="connsiteY3" fmla="*/ 126445 h 126445"/>
              <a:gd name="connsiteX4" fmla="*/ 0 w 108485"/>
              <a:gd name="connsiteY4" fmla="*/ 0 h 126445"/>
              <a:gd name="connsiteX0" fmla="*/ 20320 w 128805"/>
              <a:gd name="connsiteY0" fmla="*/ 0 h 207725"/>
              <a:gd name="connsiteX1" fmla="*/ 128805 w 128805"/>
              <a:gd name="connsiteY1" fmla="*/ 0 h 207725"/>
              <a:gd name="connsiteX2" fmla="*/ 128805 w 128805"/>
              <a:gd name="connsiteY2" fmla="*/ 126445 h 207725"/>
              <a:gd name="connsiteX3" fmla="*/ 0 w 128805"/>
              <a:gd name="connsiteY3" fmla="*/ 207725 h 207725"/>
              <a:gd name="connsiteX4" fmla="*/ 20320 w 128805"/>
              <a:gd name="connsiteY4" fmla="*/ 0 h 207725"/>
              <a:gd name="connsiteX0" fmla="*/ 0 w 133250"/>
              <a:gd name="connsiteY0" fmla="*/ 28575 h 207725"/>
              <a:gd name="connsiteX1" fmla="*/ 133250 w 133250"/>
              <a:gd name="connsiteY1" fmla="*/ 0 h 207725"/>
              <a:gd name="connsiteX2" fmla="*/ 133250 w 133250"/>
              <a:gd name="connsiteY2" fmla="*/ 126445 h 207725"/>
              <a:gd name="connsiteX3" fmla="*/ 4445 w 133250"/>
              <a:gd name="connsiteY3" fmla="*/ 207725 h 207725"/>
              <a:gd name="connsiteX4" fmla="*/ 0 w 133250"/>
              <a:gd name="connsiteY4" fmla="*/ 28575 h 207725"/>
              <a:gd name="connsiteX0" fmla="*/ 0 w 133250"/>
              <a:gd name="connsiteY0" fmla="*/ 47625 h 226775"/>
              <a:gd name="connsiteX1" fmla="*/ 116105 w 133250"/>
              <a:gd name="connsiteY1" fmla="*/ 0 h 226775"/>
              <a:gd name="connsiteX2" fmla="*/ 133250 w 133250"/>
              <a:gd name="connsiteY2" fmla="*/ 145495 h 226775"/>
              <a:gd name="connsiteX3" fmla="*/ 4445 w 133250"/>
              <a:gd name="connsiteY3" fmla="*/ 226775 h 226775"/>
              <a:gd name="connsiteX4" fmla="*/ 0 w 133250"/>
              <a:gd name="connsiteY4" fmla="*/ 47625 h 226775"/>
              <a:gd name="connsiteX0" fmla="*/ 0 w 116105"/>
              <a:gd name="connsiteY0" fmla="*/ 47625 h 226775"/>
              <a:gd name="connsiteX1" fmla="*/ 116105 w 116105"/>
              <a:gd name="connsiteY1" fmla="*/ 0 h 226775"/>
              <a:gd name="connsiteX2" fmla="*/ 116105 w 116105"/>
              <a:gd name="connsiteY2" fmla="*/ 179785 h 226775"/>
              <a:gd name="connsiteX3" fmla="*/ 4445 w 116105"/>
              <a:gd name="connsiteY3" fmla="*/ 226775 h 226775"/>
              <a:gd name="connsiteX4" fmla="*/ 0 w 116105"/>
              <a:gd name="connsiteY4" fmla="*/ 47625 h 226775"/>
              <a:gd name="connsiteX0" fmla="*/ 0 w 116105"/>
              <a:gd name="connsiteY0" fmla="*/ 47625 h 226775"/>
              <a:gd name="connsiteX1" fmla="*/ 116105 w 116105"/>
              <a:gd name="connsiteY1" fmla="*/ 0 h 226775"/>
              <a:gd name="connsiteX2" fmla="*/ 114200 w 116105"/>
              <a:gd name="connsiteY2" fmla="*/ 166450 h 226775"/>
              <a:gd name="connsiteX3" fmla="*/ 4445 w 116105"/>
              <a:gd name="connsiteY3" fmla="*/ 226775 h 226775"/>
              <a:gd name="connsiteX4" fmla="*/ 0 w 116105"/>
              <a:gd name="connsiteY4" fmla="*/ 47625 h 226775"/>
              <a:gd name="connsiteX0" fmla="*/ 0 w 116105"/>
              <a:gd name="connsiteY0" fmla="*/ 64770 h 226775"/>
              <a:gd name="connsiteX1" fmla="*/ 116105 w 116105"/>
              <a:gd name="connsiteY1" fmla="*/ 0 h 226775"/>
              <a:gd name="connsiteX2" fmla="*/ 114200 w 116105"/>
              <a:gd name="connsiteY2" fmla="*/ 166450 h 226775"/>
              <a:gd name="connsiteX3" fmla="*/ 4445 w 116105"/>
              <a:gd name="connsiteY3" fmla="*/ 226775 h 226775"/>
              <a:gd name="connsiteX4" fmla="*/ 0 w 116105"/>
              <a:gd name="connsiteY4" fmla="*/ 64770 h 226775"/>
              <a:gd name="connsiteX0" fmla="*/ 0 w 114200"/>
              <a:gd name="connsiteY0" fmla="*/ 55245 h 217250"/>
              <a:gd name="connsiteX1" fmla="*/ 104675 w 114200"/>
              <a:gd name="connsiteY1" fmla="*/ 0 h 217250"/>
              <a:gd name="connsiteX2" fmla="*/ 114200 w 114200"/>
              <a:gd name="connsiteY2" fmla="*/ 156925 h 217250"/>
              <a:gd name="connsiteX3" fmla="*/ 4445 w 114200"/>
              <a:gd name="connsiteY3" fmla="*/ 217250 h 217250"/>
              <a:gd name="connsiteX4" fmla="*/ 0 w 114200"/>
              <a:gd name="connsiteY4" fmla="*/ 55245 h 217250"/>
              <a:gd name="connsiteX0" fmla="*/ 0 w 104675"/>
              <a:gd name="connsiteY0" fmla="*/ 55245 h 217250"/>
              <a:gd name="connsiteX1" fmla="*/ 104675 w 104675"/>
              <a:gd name="connsiteY1" fmla="*/ 0 h 217250"/>
              <a:gd name="connsiteX2" fmla="*/ 104675 w 104675"/>
              <a:gd name="connsiteY2" fmla="*/ 156925 h 217250"/>
              <a:gd name="connsiteX3" fmla="*/ 4445 w 104675"/>
              <a:gd name="connsiteY3" fmla="*/ 217250 h 217250"/>
              <a:gd name="connsiteX4" fmla="*/ 0 w 104675"/>
              <a:gd name="connsiteY4" fmla="*/ 55245 h 217250"/>
              <a:gd name="connsiteX0" fmla="*/ 0 w 116105"/>
              <a:gd name="connsiteY0" fmla="*/ 55245 h 217250"/>
              <a:gd name="connsiteX1" fmla="*/ 104675 w 116105"/>
              <a:gd name="connsiteY1" fmla="*/ 0 h 217250"/>
              <a:gd name="connsiteX2" fmla="*/ 116105 w 116105"/>
              <a:gd name="connsiteY2" fmla="*/ 156925 h 217250"/>
              <a:gd name="connsiteX3" fmla="*/ 4445 w 116105"/>
              <a:gd name="connsiteY3" fmla="*/ 217250 h 217250"/>
              <a:gd name="connsiteX4" fmla="*/ 0 w 116105"/>
              <a:gd name="connsiteY4" fmla="*/ 55245 h 217250"/>
              <a:gd name="connsiteX0" fmla="*/ 0 w 116105"/>
              <a:gd name="connsiteY0" fmla="*/ 53340 h 215345"/>
              <a:gd name="connsiteX1" fmla="*/ 112295 w 116105"/>
              <a:gd name="connsiteY1" fmla="*/ 0 h 215345"/>
              <a:gd name="connsiteX2" fmla="*/ 116105 w 116105"/>
              <a:gd name="connsiteY2" fmla="*/ 155020 h 215345"/>
              <a:gd name="connsiteX3" fmla="*/ 4445 w 116105"/>
              <a:gd name="connsiteY3" fmla="*/ 215345 h 215345"/>
              <a:gd name="connsiteX4" fmla="*/ 0 w 116105"/>
              <a:gd name="connsiteY4" fmla="*/ 53340 h 215345"/>
              <a:gd name="connsiteX0" fmla="*/ 0 w 116105"/>
              <a:gd name="connsiteY0" fmla="*/ 62865 h 224870"/>
              <a:gd name="connsiteX1" fmla="*/ 112295 w 116105"/>
              <a:gd name="connsiteY1" fmla="*/ 0 h 224870"/>
              <a:gd name="connsiteX2" fmla="*/ 116105 w 116105"/>
              <a:gd name="connsiteY2" fmla="*/ 164545 h 224870"/>
              <a:gd name="connsiteX3" fmla="*/ 4445 w 116105"/>
              <a:gd name="connsiteY3" fmla="*/ 224870 h 224870"/>
              <a:gd name="connsiteX4" fmla="*/ 0 w 116105"/>
              <a:gd name="connsiteY4" fmla="*/ 62865 h 224870"/>
              <a:gd name="connsiteX0" fmla="*/ 1270 w 111660"/>
              <a:gd name="connsiteY0" fmla="*/ 57150 h 224870"/>
              <a:gd name="connsiteX1" fmla="*/ 107850 w 111660"/>
              <a:gd name="connsiteY1" fmla="*/ 0 h 224870"/>
              <a:gd name="connsiteX2" fmla="*/ 111660 w 111660"/>
              <a:gd name="connsiteY2" fmla="*/ 164545 h 224870"/>
              <a:gd name="connsiteX3" fmla="*/ 0 w 111660"/>
              <a:gd name="connsiteY3" fmla="*/ 224870 h 224870"/>
              <a:gd name="connsiteX4" fmla="*/ 1270 w 111660"/>
              <a:gd name="connsiteY4" fmla="*/ 57150 h 224870"/>
              <a:gd name="connsiteX0" fmla="*/ 18 w 110408"/>
              <a:gd name="connsiteY0" fmla="*/ 57150 h 213440"/>
              <a:gd name="connsiteX1" fmla="*/ 106598 w 110408"/>
              <a:gd name="connsiteY1" fmla="*/ 0 h 213440"/>
              <a:gd name="connsiteX2" fmla="*/ 110408 w 110408"/>
              <a:gd name="connsiteY2" fmla="*/ 164545 h 213440"/>
              <a:gd name="connsiteX3" fmla="*/ 6368 w 110408"/>
              <a:gd name="connsiteY3" fmla="*/ 213440 h 213440"/>
              <a:gd name="connsiteX4" fmla="*/ 18 w 110408"/>
              <a:gd name="connsiteY4" fmla="*/ 57150 h 213440"/>
              <a:gd name="connsiteX0" fmla="*/ 36 w 110426"/>
              <a:gd name="connsiteY0" fmla="*/ 57150 h 213440"/>
              <a:gd name="connsiteX1" fmla="*/ 106616 w 110426"/>
              <a:gd name="connsiteY1" fmla="*/ 0 h 213440"/>
              <a:gd name="connsiteX2" fmla="*/ 110426 w 110426"/>
              <a:gd name="connsiteY2" fmla="*/ 164545 h 213440"/>
              <a:gd name="connsiteX3" fmla="*/ 2576 w 110426"/>
              <a:gd name="connsiteY3" fmla="*/ 213440 h 213440"/>
              <a:gd name="connsiteX4" fmla="*/ 36 w 110426"/>
              <a:gd name="connsiteY4" fmla="*/ 57150 h 213440"/>
              <a:gd name="connsiteX0" fmla="*/ 36 w 110426"/>
              <a:gd name="connsiteY0" fmla="*/ 47625 h 203915"/>
              <a:gd name="connsiteX1" fmla="*/ 106616 w 110426"/>
              <a:gd name="connsiteY1" fmla="*/ 0 h 203915"/>
              <a:gd name="connsiteX2" fmla="*/ 110426 w 110426"/>
              <a:gd name="connsiteY2" fmla="*/ 155020 h 203915"/>
              <a:gd name="connsiteX3" fmla="*/ 2576 w 110426"/>
              <a:gd name="connsiteY3" fmla="*/ 203915 h 203915"/>
              <a:gd name="connsiteX4" fmla="*/ 36 w 110426"/>
              <a:gd name="connsiteY4" fmla="*/ 47625 h 203915"/>
              <a:gd name="connsiteX0" fmla="*/ 36 w 106616"/>
              <a:gd name="connsiteY0" fmla="*/ 47625 h 203915"/>
              <a:gd name="connsiteX1" fmla="*/ 106616 w 106616"/>
              <a:gd name="connsiteY1" fmla="*/ 0 h 203915"/>
              <a:gd name="connsiteX2" fmla="*/ 106616 w 106616"/>
              <a:gd name="connsiteY2" fmla="*/ 145495 h 203915"/>
              <a:gd name="connsiteX3" fmla="*/ 2576 w 106616"/>
              <a:gd name="connsiteY3" fmla="*/ 203915 h 203915"/>
              <a:gd name="connsiteX4" fmla="*/ 36 w 106616"/>
              <a:gd name="connsiteY4" fmla="*/ 47625 h 203915"/>
              <a:gd name="connsiteX0" fmla="*/ 36 w 106616"/>
              <a:gd name="connsiteY0" fmla="*/ 55245 h 211535"/>
              <a:gd name="connsiteX1" fmla="*/ 102806 w 106616"/>
              <a:gd name="connsiteY1" fmla="*/ 0 h 211535"/>
              <a:gd name="connsiteX2" fmla="*/ 106616 w 106616"/>
              <a:gd name="connsiteY2" fmla="*/ 153115 h 211535"/>
              <a:gd name="connsiteX3" fmla="*/ 2576 w 106616"/>
              <a:gd name="connsiteY3" fmla="*/ 211535 h 211535"/>
              <a:gd name="connsiteX4" fmla="*/ 36 w 106616"/>
              <a:gd name="connsiteY4" fmla="*/ 55245 h 21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16" h="211535">
                <a:moveTo>
                  <a:pt x="36" y="55245"/>
                </a:moveTo>
                <a:lnTo>
                  <a:pt x="102806" y="0"/>
                </a:lnTo>
                <a:lnTo>
                  <a:pt x="106616" y="153115"/>
                </a:lnTo>
                <a:lnTo>
                  <a:pt x="2576" y="211535"/>
                </a:lnTo>
                <a:cubicBezTo>
                  <a:pt x="2999" y="155628"/>
                  <a:pt x="-387" y="111152"/>
                  <a:pt x="36" y="55245"/>
                </a:cubicBezTo>
                <a:close/>
              </a:path>
            </a:pathLst>
          </a:custGeom>
          <a:solidFill>
            <a:schemeClr val="accent5">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8248485" y="2764145"/>
            <a:ext cx="3879347" cy="907941"/>
          </a:xfrm>
          <a:prstGeom prst="rect">
            <a:avLst/>
          </a:prstGeom>
        </p:spPr>
        <p:txBody>
          <a:bodyPr wrap="square">
            <a:spAutoFit/>
          </a:bodyPr>
          <a:lstStyle/>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a:t>Radial </a:t>
            </a:r>
            <a:r>
              <a:rPr lang="de-DE" sz="1600" dirty="0" err="1"/>
              <a:t>cooling</a:t>
            </a:r>
            <a:r>
              <a:rPr lang="de-DE" sz="1600" dirty="0"/>
              <a:t> </a:t>
            </a:r>
            <a:r>
              <a:rPr lang="de-DE" sz="1600" dirty="0" err="1"/>
              <a:t>plates</a:t>
            </a:r>
            <a:r>
              <a:rPr lang="de-DE" sz="1600" dirty="0"/>
              <a:t> (also </a:t>
            </a:r>
            <a:r>
              <a:rPr lang="de-DE" sz="1600" dirty="0" err="1"/>
              <a:t>stiffeners</a:t>
            </a:r>
            <a:r>
              <a:rPr lang="de-DE" sz="1600" dirty="0"/>
              <a:t>)</a:t>
            </a:r>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a:t>ACB </a:t>
            </a:r>
            <a:r>
              <a:rPr lang="de-DE" sz="1600" dirty="0" err="1"/>
              <a:t>pebble</a:t>
            </a:r>
            <a:r>
              <a:rPr lang="de-DE" sz="1600" dirty="0"/>
              <a:t> </a:t>
            </a:r>
            <a:r>
              <a:rPr lang="de-DE" sz="1600" dirty="0" err="1"/>
              <a:t>beds</a:t>
            </a:r>
            <a:r>
              <a:rPr lang="de-DE" sz="1600" dirty="0"/>
              <a:t> in </a:t>
            </a:r>
            <a:r>
              <a:rPr lang="de-DE" sz="1600" dirty="0" err="1"/>
              <a:t>canisters</a:t>
            </a:r>
            <a:r>
              <a:rPr lang="de-DE" sz="1600" dirty="0"/>
              <a:t> (</a:t>
            </a:r>
            <a:r>
              <a:rPr lang="de-DE" sz="1600" dirty="0" err="1"/>
              <a:t>tbd</a:t>
            </a:r>
            <a:r>
              <a:rPr lang="de-DE" sz="1600" dirty="0"/>
              <a:t>)</a:t>
            </a:r>
          </a:p>
          <a:p>
            <a:pPr marL="538163" lvl="2" indent="-179388">
              <a:spcAft>
                <a:spcPts val="300"/>
              </a:spcAft>
              <a:buClr>
                <a:schemeClr val="tx2"/>
              </a:buClr>
              <a:buSzPct val="120000"/>
              <a:buFont typeface="Arial" panose="020B0604020202020204" pitchFamily="34" charset="0"/>
              <a:buChar char="•"/>
              <a:tabLst>
                <a:tab pos="1438275" algn="l"/>
              </a:tabLst>
              <a:defRPr/>
            </a:pPr>
            <a:r>
              <a:rPr lang="de-DE" sz="1600" dirty="0" err="1"/>
              <a:t>Molten</a:t>
            </a:r>
            <a:r>
              <a:rPr lang="de-DE" sz="1600" dirty="0"/>
              <a:t> </a:t>
            </a:r>
            <a:r>
              <a:rPr lang="de-DE" sz="1600" dirty="0" err="1"/>
              <a:t>Pb</a:t>
            </a:r>
            <a:r>
              <a:rPr lang="de-DE" sz="1600" dirty="0"/>
              <a:t> (n-</a:t>
            </a:r>
            <a:r>
              <a:rPr lang="de-DE" sz="1600" dirty="0" err="1"/>
              <a:t>mult</a:t>
            </a:r>
            <a:r>
              <a:rPr lang="de-DE" sz="1600" dirty="0"/>
              <a:t>.) </a:t>
            </a:r>
            <a:r>
              <a:rPr lang="de-DE" sz="1600" dirty="0" err="1"/>
              <a:t>filling</a:t>
            </a:r>
            <a:r>
              <a:rPr lang="de-DE" sz="1600" dirty="0"/>
              <a:t> </a:t>
            </a:r>
            <a:r>
              <a:rPr lang="de-DE" sz="1600" dirty="0" err="1"/>
              <a:t>interspaces</a:t>
            </a:r>
            <a:endParaRPr lang="de-DE" sz="1600" dirty="0"/>
          </a:p>
        </p:txBody>
      </p:sp>
    </p:spTree>
    <p:extLst>
      <p:ext uri="{BB962C8B-B14F-4D97-AF65-F5344CB8AC3E}">
        <p14:creationId xmlns:p14="http://schemas.microsoft.com/office/powerpoint/2010/main" val="2512564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WLCB: Performance </a:t>
            </a:r>
            <a:r>
              <a:rPr lang="de-DE" dirty="0" err="1"/>
              <a:t>Figures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grpSp>
        <p:nvGrpSpPr>
          <p:cNvPr id="3" name="Gruppieren 2"/>
          <p:cNvGrpSpPr>
            <a:grpSpLocks noChangeAspect="1"/>
          </p:cNvGrpSpPr>
          <p:nvPr/>
        </p:nvGrpSpPr>
        <p:grpSpPr>
          <a:xfrm>
            <a:off x="39150" y="3756654"/>
            <a:ext cx="5303841" cy="2617734"/>
            <a:chOff x="263738" y="3909053"/>
            <a:chExt cx="5303841" cy="2617734"/>
          </a:xfrm>
        </p:grpSpPr>
        <p:grpSp>
          <p:nvGrpSpPr>
            <p:cNvPr id="129" name="Gruppieren 128"/>
            <p:cNvGrpSpPr>
              <a:grpSpLocks noChangeAspect="1"/>
            </p:cNvGrpSpPr>
            <p:nvPr/>
          </p:nvGrpSpPr>
          <p:grpSpPr>
            <a:xfrm>
              <a:off x="4217710" y="3962804"/>
              <a:ext cx="1349869" cy="2563983"/>
              <a:chOff x="6304981" y="3348824"/>
              <a:chExt cx="1012402" cy="1922987"/>
            </a:xfrm>
          </p:grpSpPr>
          <p:pic>
            <p:nvPicPr>
              <p:cNvPr id="130" name="Image 2"/>
              <p:cNvPicPr>
                <a:picLocks noChangeAspect="1"/>
              </p:cNvPicPr>
              <p:nvPr/>
            </p:nvPicPr>
            <p:blipFill rotWithShape="1">
              <a:blip r:embed="rId2" cstate="print">
                <a:extLst>
                  <a:ext uri="{28A0092B-C50C-407E-A947-70E740481C1C}">
                    <a14:useLocalDpi xmlns:a14="http://schemas.microsoft.com/office/drawing/2010/main"/>
                  </a:ext>
                </a:extLst>
              </a:blip>
              <a:srcRect l="55021"/>
              <a:stretch/>
            </p:blipFill>
            <p:spPr>
              <a:xfrm>
                <a:off x="6438001" y="3348824"/>
                <a:ext cx="740261" cy="619996"/>
              </a:xfrm>
              <a:prstGeom prst="rect">
                <a:avLst/>
              </a:prstGeom>
              <a:ln>
                <a:noFill/>
              </a:ln>
            </p:spPr>
          </p:pic>
          <p:pic>
            <p:nvPicPr>
              <p:cNvPr id="131" name="Image 2"/>
              <p:cNvPicPr>
                <a:picLocks noChangeAspect="1"/>
              </p:cNvPicPr>
              <p:nvPr/>
            </p:nvPicPr>
            <p:blipFill rotWithShape="1">
              <a:blip r:embed="rId3" cstate="print">
                <a:extLst>
                  <a:ext uri="{28A0092B-C50C-407E-A947-70E740481C1C}">
                    <a14:useLocalDpi xmlns:a14="http://schemas.microsoft.com/office/drawing/2010/main"/>
                  </a:ext>
                </a:extLst>
              </a:blip>
              <a:srcRect l="55228"/>
              <a:stretch/>
            </p:blipFill>
            <p:spPr>
              <a:xfrm>
                <a:off x="6438001" y="4248820"/>
                <a:ext cx="736856" cy="599965"/>
              </a:xfrm>
              <a:prstGeom prst="rect">
                <a:avLst/>
              </a:prstGeom>
              <a:ln>
                <a:noFill/>
              </a:ln>
            </p:spPr>
          </p:pic>
          <p:pic>
            <p:nvPicPr>
              <p:cNvPr id="132" name="Imag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6662346" y="4248820"/>
                <a:ext cx="347429" cy="599965"/>
              </a:xfrm>
              <a:prstGeom prst="rect">
                <a:avLst/>
              </a:prstGeom>
              <a:ln>
                <a:noFill/>
              </a:ln>
            </p:spPr>
          </p:pic>
          <p:sp>
            <p:nvSpPr>
              <p:cNvPr id="133" name="CasellaDiTesto 43">
                <a:extLst>
                  <a:ext uri="{FF2B5EF4-FFF2-40B4-BE49-F238E27FC236}">
                    <a16:creationId xmlns:a16="http://schemas.microsoft.com/office/drawing/2014/main" id="{F0067965-5112-ADF5-E0A8-D528438542DF}"/>
                  </a:ext>
                </a:extLst>
              </p:cNvPr>
              <p:cNvSpPr txBox="1"/>
              <p:nvPr/>
            </p:nvSpPr>
            <p:spPr>
              <a:xfrm>
                <a:off x="6304981" y="4879396"/>
                <a:ext cx="1012402" cy="392415"/>
              </a:xfrm>
              <a:prstGeom prst="rect">
                <a:avLst/>
              </a:prstGeom>
              <a:noFill/>
            </p:spPr>
            <p:txBody>
              <a:bodyPr wrap="square" rtlCol="0">
                <a:spAutoFit/>
              </a:bodyPr>
              <a:lstStyle/>
              <a:p>
                <a:pPr algn="ctr"/>
                <a:r>
                  <a:rPr lang="it-IT" sz="1400" dirty="0" err="1">
                    <a:latin typeface="Arial Narrow" panose="020B0606020202030204" pitchFamily="34" charset="0"/>
                  </a:rPr>
                  <a:t>Shift</a:t>
                </a:r>
                <a:r>
                  <a:rPr lang="it-IT" sz="1400" dirty="0">
                    <a:latin typeface="Arial Narrow" panose="020B0606020202030204" pitchFamily="34" charset="0"/>
                  </a:rPr>
                  <a:t> </a:t>
                </a:r>
                <a:r>
                  <a:rPr lang="it-IT" sz="1400" dirty="0" err="1">
                    <a:latin typeface="Arial Narrow" panose="020B0606020202030204" pitchFamily="34" charset="0"/>
                  </a:rPr>
                  <a:t>channels</a:t>
                </a:r>
                <a:r>
                  <a:rPr lang="it-IT" sz="1400" dirty="0">
                    <a:latin typeface="Arial Narrow" panose="020B0606020202030204" pitchFamily="34" charset="0"/>
                  </a:rPr>
                  <a:t> 2mm </a:t>
                </a:r>
                <a:r>
                  <a:rPr lang="it-IT" sz="1400" dirty="0" err="1">
                    <a:latin typeface="Arial Narrow" panose="020B0606020202030204" pitchFamily="34" charset="0"/>
                  </a:rPr>
                  <a:t>inwards</a:t>
                </a:r>
                <a:endParaRPr lang="it-IT" sz="1400" dirty="0">
                  <a:latin typeface="Arial Narrow" panose="020B0606020202030204" pitchFamily="34" charset="0"/>
                </a:endParaRPr>
              </a:p>
            </p:txBody>
          </p:sp>
          <p:cxnSp>
            <p:nvCxnSpPr>
              <p:cNvPr id="134" name="Gerader Verbinder 133"/>
              <p:cNvCxnSpPr/>
              <p:nvPr/>
            </p:nvCxnSpPr>
            <p:spPr>
              <a:xfrm>
                <a:off x="6959230" y="3963515"/>
                <a:ext cx="0" cy="93600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a:off x="6816355" y="3965420"/>
                <a:ext cx="0" cy="93600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pic>
          <p:nvPicPr>
            <p:cNvPr id="136" name="Grafik 135"/>
            <p:cNvPicPr>
              <a:picLocks noChangeAspect="1"/>
            </p:cNvPicPr>
            <p:nvPr/>
          </p:nvPicPr>
          <p:blipFill>
            <a:blip r:embed="rId5"/>
            <a:stretch>
              <a:fillRect/>
            </a:stretch>
          </p:blipFill>
          <p:spPr>
            <a:xfrm>
              <a:off x="263738" y="3909053"/>
              <a:ext cx="4008060" cy="2594648"/>
            </a:xfrm>
            <a:prstGeom prst="rect">
              <a:avLst/>
            </a:prstGeom>
          </p:spPr>
        </p:pic>
      </p:grpSp>
      <p:grpSp>
        <p:nvGrpSpPr>
          <p:cNvPr id="139" name="Gruppieren 138"/>
          <p:cNvGrpSpPr>
            <a:grpSpLocks noChangeAspect="1"/>
          </p:cNvGrpSpPr>
          <p:nvPr/>
        </p:nvGrpSpPr>
        <p:grpSpPr>
          <a:xfrm>
            <a:off x="5588820" y="4476719"/>
            <a:ext cx="5752952" cy="2062140"/>
            <a:chOff x="-1006435" y="2508016"/>
            <a:chExt cx="6446584" cy="2310772"/>
          </a:xfrm>
        </p:grpSpPr>
        <p:pic>
          <p:nvPicPr>
            <p:cNvPr id="140" name="Immagine 57">
              <a:extLst>
                <a:ext uri="{FF2B5EF4-FFF2-40B4-BE49-F238E27FC236}">
                  <a16:creationId xmlns:a16="http://schemas.microsoft.com/office/drawing/2014/main" id="{B72CFC59-8ADE-9CBA-8C33-50CD256AEB8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199" y="2658789"/>
              <a:ext cx="2388262" cy="2159999"/>
            </a:xfrm>
            <a:prstGeom prst="rect">
              <a:avLst/>
            </a:prstGeom>
          </p:spPr>
        </p:pic>
        <p:pic>
          <p:nvPicPr>
            <p:cNvPr id="141" name="Immagine 59">
              <a:extLst>
                <a:ext uri="{FF2B5EF4-FFF2-40B4-BE49-F238E27FC236}">
                  <a16:creationId xmlns:a16="http://schemas.microsoft.com/office/drawing/2014/main" id="{21F83976-0FCC-2566-3853-A70B17AEAC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89380" y="2704323"/>
              <a:ext cx="2550769" cy="1975616"/>
            </a:xfrm>
            <a:prstGeom prst="rect">
              <a:avLst/>
            </a:prstGeom>
          </p:spPr>
        </p:pic>
        <p:grpSp>
          <p:nvGrpSpPr>
            <p:cNvPr id="142" name="Gruppo 62">
              <a:extLst>
                <a:ext uri="{FF2B5EF4-FFF2-40B4-BE49-F238E27FC236}">
                  <a16:creationId xmlns:a16="http://schemas.microsoft.com/office/drawing/2014/main" id="{3CC06533-AE9E-41AB-93E0-2E9ED97176A3}"/>
                </a:ext>
              </a:extLst>
            </p:cNvPr>
            <p:cNvGrpSpPr/>
            <p:nvPr/>
          </p:nvGrpSpPr>
          <p:grpSpPr>
            <a:xfrm>
              <a:off x="-1006435" y="2508016"/>
              <a:ext cx="1528838" cy="2257727"/>
              <a:chOff x="-919255" y="4495454"/>
              <a:chExt cx="1528838" cy="2257727"/>
            </a:xfrm>
          </p:grpSpPr>
          <p:pic>
            <p:nvPicPr>
              <p:cNvPr id="143" name="Immagine 60">
                <a:extLst>
                  <a:ext uri="{FF2B5EF4-FFF2-40B4-BE49-F238E27FC236}">
                    <a16:creationId xmlns:a16="http://schemas.microsoft.com/office/drawing/2014/main" id="{002BA849-6A37-7927-D1D0-49C29A9310D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7615" y="5086223"/>
                <a:ext cx="635580" cy="1666958"/>
              </a:xfrm>
              <a:prstGeom prst="rect">
                <a:avLst/>
              </a:prstGeom>
            </p:spPr>
          </p:pic>
          <p:sp>
            <p:nvSpPr>
              <p:cNvPr id="144" name="CasellaDiTesto 61">
                <a:extLst>
                  <a:ext uri="{FF2B5EF4-FFF2-40B4-BE49-F238E27FC236}">
                    <a16:creationId xmlns:a16="http://schemas.microsoft.com/office/drawing/2014/main" id="{5061921F-EE8C-0BA0-10C3-71FCF65F320B}"/>
                  </a:ext>
                </a:extLst>
              </p:cNvPr>
              <p:cNvSpPr txBox="1"/>
              <p:nvPr/>
            </p:nvSpPr>
            <p:spPr>
              <a:xfrm>
                <a:off x="-919255" y="4495454"/>
                <a:ext cx="1528838" cy="476536"/>
              </a:xfrm>
              <a:prstGeom prst="rect">
                <a:avLst/>
              </a:prstGeom>
              <a:noFill/>
            </p:spPr>
            <p:txBody>
              <a:bodyPr wrap="square" rtlCol="0">
                <a:spAutoFit/>
              </a:bodyPr>
              <a:lstStyle/>
              <a:p>
                <a:pPr algn="ctr"/>
                <a:r>
                  <a:rPr lang="it-IT" sz="1333" dirty="0">
                    <a:latin typeface="Arial Narrow" panose="020B0606020202030204" pitchFamily="34" charset="0"/>
                  </a:rPr>
                  <a:t>Von Mises</a:t>
                </a:r>
              </a:p>
              <a:p>
                <a:pPr algn="ctr"/>
                <a:r>
                  <a:rPr lang="it-IT" sz="1333" dirty="0">
                    <a:latin typeface="Arial Narrow" panose="020B0606020202030204" pitchFamily="34" charset="0"/>
                  </a:rPr>
                  <a:t>Stress [</a:t>
                </a:r>
                <a:r>
                  <a:rPr lang="it-IT" sz="1333" dirty="0" err="1">
                    <a:latin typeface="Arial Narrow" panose="020B0606020202030204" pitchFamily="34" charset="0"/>
                  </a:rPr>
                  <a:t>MPa</a:t>
                </a:r>
                <a:r>
                  <a:rPr lang="it-IT" sz="1333" dirty="0">
                    <a:latin typeface="Arial Narrow" panose="020B0606020202030204" pitchFamily="34" charset="0"/>
                  </a:rPr>
                  <a:t>]</a:t>
                </a:r>
              </a:p>
            </p:txBody>
          </p:sp>
        </p:grpSp>
      </p:grpSp>
      <p:grpSp>
        <p:nvGrpSpPr>
          <p:cNvPr id="146" name="Gruppieren 145"/>
          <p:cNvGrpSpPr>
            <a:grpSpLocks noChangeAspect="1"/>
          </p:cNvGrpSpPr>
          <p:nvPr/>
        </p:nvGrpSpPr>
        <p:grpSpPr>
          <a:xfrm>
            <a:off x="5203391" y="3088199"/>
            <a:ext cx="6799759" cy="1349973"/>
            <a:chOff x="-10896952" y="9641426"/>
            <a:chExt cx="18984762" cy="3769084"/>
          </a:xfrm>
        </p:grpSpPr>
        <p:pic>
          <p:nvPicPr>
            <p:cNvPr id="147" name="Grafik 146"/>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t="20898"/>
            <a:stretch/>
          </p:blipFill>
          <p:spPr>
            <a:xfrm>
              <a:off x="-10896952" y="9842730"/>
              <a:ext cx="18856624" cy="3567780"/>
            </a:xfrm>
            <a:prstGeom prst="rect">
              <a:avLst/>
            </a:prstGeom>
          </p:spPr>
        </p:pic>
        <p:pic>
          <p:nvPicPr>
            <p:cNvPr id="148" name="Grafik 147"/>
            <p:cNvPicPr>
              <a:picLocks noChangeAspect="1"/>
            </p:cNvPicPr>
            <p:nvPr/>
          </p:nvPicPr>
          <p:blipFill rotWithShape="1">
            <a:blip r:embed="rId11" cstate="hqprint">
              <a:extLst>
                <a:ext uri="{28A0092B-C50C-407E-A947-70E740481C1C}">
                  <a14:useLocalDpi xmlns:a14="http://schemas.microsoft.com/office/drawing/2010/main"/>
                </a:ext>
              </a:extLst>
            </a:blip>
            <a:srcRect t="18732"/>
            <a:stretch/>
          </p:blipFill>
          <p:spPr>
            <a:xfrm>
              <a:off x="-172884" y="9641426"/>
              <a:ext cx="8260694" cy="1203255"/>
            </a:xfrm>
            <a:prstGeom prst="rect">
              <a:avLst/>
            </a:prstGeom>
            <a:effectLst>
              <a:outerShdw blurRad="63500" sx="102000" sy="102000" algn="ctr" rotWithShape="0">
                <a:prstClr val="black">
                  <a:alpha val="40000"/>
                </a:prstClr>
              </a:outerShdw>
            </a:effectLst>
          </p:spPr>
        </p:pic>
      </p:grpSp>
      <p:sp>
        <p:nvSpPr>
          <p:cNvPr id="154" name="Inhaltsplatzhalter 2">
            <a:extLst>
              <a:ext uri="{FF2B5EF4-FFF2-40B4-BE49-F238E27FC236}">
                <a16:creationId xmlns:a16="http://schemas.microsoft.com/office/drawing/2014/main" id="{BDF95B5B-4DF1-9C03-28C1-28E9AE191096}"/>
              </a:ext>
            </a:extLst>
          </p:cNvPr>
          <p:cNvSpPr txBox="1">
            <a:spLocks/>
          </p:cNvSpPr>
          <p:nvPr/>
        </p:nvSpPr>
        <p:spPr bwMode="auto">
          <a:xfrm>
            <a:off x="198246" y="774691"/>
            <a:ext cx="4913649" cy="25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1463" lvl="2" indent="-271463">
              <a:spcBef>
                <a:spcPts val="600"/>
              </a:spcBef>
              <a:spcAft>
                <a:spcPts val="600"/>
              </a:spcAft>
              <a:buClr>
                <a:schemeClr val="tx2"/>
              </a:buClr>
              <a:buSzPct val="100000"/>
              <a:buFont typeface="+mj-lt"/>
              <a:buAutoNum type="arabicPeriod"/>
              <a:defRPr/>
            </a:pPr>
            <a:r>
              <a:rPr lang="en-US" dirty="0"/>
              <a:t>Nuclear analyses in sector. TBR=1.137-1.168, shielding performance similar to WCLL-DWT</a:t>
            </a:r>
          </a:p>
          <a:p>
            <a:pPr marL="271463" lvl="2" indent="-271463">
              <a:spcBef>
                <a:spcPts val="600"/>
              </a:spcBef>
              <a:spcAft>
                <a:spcPts val="600"/>
              </a:spcAft>
              <a:buClr>
                <a:schemeClr val="tx2"/>
              </a:buClr>
              <a:buSzPct val="100000"/>
              <a:buFont typeface="+mj-lt"/>
              <a:buAutoNum type="arabicPeriod"/>
              <a:defRPr/>
            </a:pPr>
            <a:r>
              <a:rPr lang="en-US" dirty="0"/>
              <a:t>Thermal-hydraulic analyses of the BZR3 OB</a:t>
            </a:r>
            <a:endParaRPr lang="de-DE" dirty="0"/>
          </a:p>
          <a:p>
            <a:pPr marL="271463" lvl="2" indent="-271463">
              <a:spcBef>
                <a:spcPts val="600"/>
              </a:spcBef>
              <a:spcAft>
                <a:spcPts val="600"/>
              </a:spcAft>
              <a:buClr>
                <a:schemeClr val="tx2"/>
              </a:buClr>
              <a:buSzPct val="100000"/>
              <a:buFont typeface="+mj-lt"/>
              <a:buAutoNum type="arabicPeriod"/>
              <a:defRPr/>
            </a:pPr>
            <a:r>
              <a:rPr lang="en-US" dirty="0"/>
              <a:t>Structural analyses of COB BZR3 OB: normal operation, LOCA</a:t>
            </a:r>
          </a:p>
          <a:p>
            <a:pPr marL="271463" lvl="2" indent="-271463">
              <a:spcBef>
                <a:spcPts val="600"/>
              </a:spcBef>
              <a:spcAft>
                <a:spcPts val="600"/>
              </a:spcAft>
              <a:buClr>
                <a:schemeClr val="tx2"/>
              </a:buClr>
              <a:buSzPct val="100000"/>
              <a:buFont typeface="+mj-lt"/>
              <a:buAutoNum type="arabicPeriod"/>
              <a:defRPr/>
            </a:pPr>
            <a:r>
              <a:rPr lang="en-US" dirty="0"/>
              <a:t>Structural analyses of top-cap OB: normal operation, LOCA</a:t>
            </a:r>
          </a:p>
        </p:txBody>
      </p:sp>
      <p:sp>
        <p:nvSpPr>
          <p:cNvPr id="157" name="CuadroTexto 11"/>
          <p:cNvSpPr txBox="1"/>
          <p:nvPr/>
        </p:nvSpPr>
        <p:spPr>
          <a:xfrm>
            <a:off x="9992392" y="837290"/>
            <a:ext cx="2239713" cy="1600438"/>
          </a:xfrm>
          <a:prstGeom prst="rect">
            <a:avLst/>
          </a:prstGeom>
          <a:noFill/>
        </p:spPr>
        <p:txBody>
          <a:bodyPr wrap="square" rtlCol="0">
            <a:spAutoFit/>
          </a:bodyPr>
          <a:lstStyle/>
          <a:p>
            <a:pPr>
              <a:tabLst>
                <a:tab pos="268288" algn="l"/>
              </a:tabLst>
            </a:pPr>
            <a:r>
              <a:rPr lang="es-ES" sz="1400" dirty="0">
                <a:latin typeface="Arial Narrow" panose="020B0606020202030204" pitchFamily="34" charset="0"/>
              </a:rPr>
              <a:t>Front &amp; Back </a:t>
            </a:r>
            <a:r>
              <a:rPr lang="es-ES" sz="1400" dirty="0" err="1">
                <a:latin typeface="Arial Narrow" panose="020B0606020202030204" pitchFamily="34" charset="0"/>
              </a:rPr>
              <a:t>zones</a:t>
            </a:r>
            <a:endParaRPr lang="es-ES" sz="1400" dirty="0">
              <a:latin typeface="Arial Narrow" panose="020B0606020202030204" pitchFamily="34" charset="0"/>
            </a:endParaRPr>
          </a:p>
          <a:p>
            <a:r>
              <a:rPr lang="es-ES" sz="1400" dirty="0">
                <a:latin typeface="Arial Narrow" panose="020B0606020202030204" pitchFamily="34" charset="0"/>
              </a:rPr>
              <a:t>CP: 50-25-25% (E97-H2O-Pb) </a:t>
            </a:r>
          </a:p>
          <a:p>
            <a:r>
              <a:rPr lang="es-ES" sz="1400" dirty="0">
                <a:latin typeface="Arial Narrow" panose="020B0606020202030204" pitchFamily="34" charset="0"/>
              </a:rPr>
              <a:t>ACB, Li-6 90%, PF=64%</a:t>
            </a:r>
          </a:p>
          <a:p>
            <a:pPr>
              <a:tabLst>
                <a:tab pos="268288" algn="l"/>
              </a:tabLst>
            </a:pPr>
            <a:r>
              <a:rPr lang="es-ES" sz="1400" b="1" dirty="0">
                <a:latin typeface="Arial Narrow" panose="020B0606020202030204" pitchFamily="34" charset="0"/>
              </a:rPr>
              <a:t>TBR=</a:t>
            </a:r>
            <a:r>
              <a:rPr lang="en-GB" sz="1400" b="1" dirty="0">
                <a:latin typeface="Arial Narrow" panose="020B0606020202030204" pitchFamily="34" charset="0"/>
              </a:rPr>
              <a:t>1.137</a:t>
            </a:r>
          </a:p>
          <a:p>
            <a:endParaRPr lang="es-ES" sz="1400" dirty="0">
              <a:latin typeface="Arial Narrow" panose="020B0606020202030204" pitchFamily="34" charset="0"/>
            </a:endParaRPr>
          </a:p>
          <a:p>
            <a:r>
              <a:rPr lang="es-ES" sz="1400" b="1" dirty="0">
                <a:latin typeface="Arial Narrow" panose="020B0606020202030204" pitchFamily="34" charset="0"/>
              </a:rPr>
              <a:t>ACB+LOP</a:t>
            </a:r>
            <a:r>
              <a:rPr lang="es-ES" sz="1400" dirty="0">
                <a:latin typeface="Arial Narrow" panose="020B0606020202030204" pitchFamily="34" charset="0"/>
              </a:rPr>
              <a:t>, Li-6 90%, PF=64%</a:t>
            </a:r>
          </a:p>
          <a:p>
            <a:pPr>
              <a:tabLst>
                <a:tab pos="268288" algn="l"/>
              </a:tabLst>
            </a:pPr>
            <a:r>
              <a:rPr lang="es-ES" sz="1400" b="1" dirty="0">
                <a:latin typeface="Arial Narrow" panose="020B0606020202030204" pitchFamily="34" charset="0"/>
              </a:rPr>
              <a:t>TBR≈</a:t>
            </a:r>
            <a:r>
              <a:rPr lang="en-GB" sz="1400" b="1" dirty="0">
                <a:latin typeface="Arial Narrow" panose="020B0606020202030204" pitchFamily="34" charset="0"/>
              </a:rPr>
              <a:t>1.168</a:t>
            </a:r>
          </a:p>
        </p:txBody>
      </p:sp>
      <p:grpSp>
        <p:nvGrpSpPr>
          <p:cNvPr id="64" name="Gruppieren 63"/>
          <p:cNvGrpSpPr>
            <a:grpSpLocks noChangeAspect="1"/>
          </p:cNvGrpSpPr>
          <p:nvPr/>
        </p:nvGrpSpPr>
        <p:grpSpPr>
          <a:xfrm>
            <a:off x="5177666" y="769315"/>
            <a:ext cx="4800526" cy="2174201"/>
            <a:chOff x="5570695" y="769316"/>
            <a:chExt cx="3459578" cy="1566874"/>
          </a:xfrm>
        </p:grpSpPr>
        <p:pic>
          <p:nvPicPr>
            <p:cNvPr id="156" name="Grafik 155"/>
            <p:cNvPicPr>
              <a:picLocks noChangeAspect="1"/>
            </p:cNvPicPr>
            <p:nvPr/>
          </p:nvPicPr>
          <p:blipFill>
            <a:blip r:embed="rId12"/>
            <a:stretch>
              <a:fillRect/>
            </a:stretch>
          </p:blipFill>
          <p:spPr>
            <a:xfrm rot="151677">
              <a:off x="7947705" y="769316"/>
              <a:ext cx="1082568" cy="1566874"/>
            </a:xfrm>
            <a:prstGeom prst="rect">
              <a:avLst/>
            </a:prstGeom>
          </p:spPr>
        </p:pic>
        <p:grpSp>
          <p:nvGrpSpPr>
            <p:cNvPr id="158" name="Gruppieren 157"/>
            <p:cNvGrpSpPr/>
            <p:nvPr/>
          </p:nvGrpSpPr>
          <p:grpSpPr>
            <a:xfrm>
              <a:off x="5570695" y="818303"/>
              <a:ext cx="2338236" cy="1486065"/>
              <a:chOff x="4321996" y="2021789"/>
              <a:chExt cx="2338236" cy="1486065"/>
            </a:xfrm>
          </p:grpSpPr>
          <p:pic>
            <p:nvPicPr>
              <p:cNvPr id="159" name="Grafik 158"/>
              <p:cNvPicPr>
                <a:picLocks noChangeAspect="1"/>
              </p:cNvPicPr>
              <p:nvPr/>
            </p:nvPicPr>
            <p:blipFill rotWithShape="1">
              <a:blip r:embed="rId13"/>
              <a:srcRect l="15586" t="19289" r="11327" b="22159"/>
              <a:stretch/>
            </p:blipFill>
            <p:spPr>
              <a:xfrm>
                <a:off x="4322154" y="2355726"/>
                <a:ext cx="2338078" cy="1152128"/>
              </a:xfrm>
              <a:prstGeom prst="rect">
                <a:avLst/>
              </a:prstGeom>
            </p:spPr>
          </p:pic>
          <p:pic>
            <p:nvPicPr>
              <p:cNvPr id="160" name="Grafik 159"/>
              <p:cNvPicPr>
                <a:picLocks noChangeAspect="1"/>
              </p:cNvPicPr>
              <p:nvPr/>
            </p:nvPicPr>
            <p:blipFill rotWithShape="1">
              <a:blip r:embed="rId13"/>
              <a:srcRect l="33121" t="4574" r="26362" b="86019"/>
              <a:stretch/>
            </p:blipFill>
            <p:spPr>
              <a:xfrm>
                <a:off x="4321996" y="2021789"/>
                <a:ext cx="2338235" cy="333937"/>
              </a:xfrm>
              <a:prstGeom prst="rect">
                <a:avLst/>
              </a:prstGeom>
            </p:spPr>
          </p:pic>
        </p:grpSp>
      </p:grpSp>
      <p:sp>
        <p:nvSpPr>
          <p:cNvPr id="161" name="Ovale 16">
            <a:extLst>
              <a:ext uri="{FF2B5EF4-FFF2-40B4-BE49-F238E27FC236}">
                <a16:creationId xmlns:a16="http://schemas.microsoft.com/office/drawing/2014/main" id="{6C6FC9E1-4F46-7812-94B3-317678AA1C43}"/>
              </a:ext>
            </a:extLst>
          </p:cNvPr>
          <p:cNvSpPr/>
          <p:nvPr/>
        </p:nvSpPr>
        <p:spPr>
          <a:xfrm>
            <a:off x="9807562" y="382341"/>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1</a:t>
            </a:r>
          </a:p>
        </p:txBody>
      </p:sp>
      <p:sp>
        <p:nvSpPr>
          <p:cNvPr id="162" name="Ovale 16">
            <a:extLst>
              <a:ext uri="{FF2B5EF4-FFF2-40B4-BE49-F238E27FC236}">
                <a16:creationId xmlns:a16="http://schemas.microsoft.com/office/drawing/2014/main" id="{6C6FC9E1-4F46-7812-94B3-317678AA1C43}"/>
              </a:ext>
            </a:extLst>
          </p:cNvPr>
          <p:cNvSpPr/>
          <p:nvPr/>
        </p:nvSpPr>
        <p:spPr>
          <a:xfrm>
            <a:off x="4778538" y="2971461"/>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2</a:t>
            </a:r>
          </a:p>
        </p:txBody>
      </p:sp>
      <p:sp>
        <p:nvSpPr>
          <p:cNvPr id="164" name="Ovale 16">
            <a:extLst>
              <a:ext uri="{FF2B5EF4-FFF2-40B4-BE49-F238E27FC236}">
                <a16:creationId xmlns:a16="http://schemas.microsoft.com/office/drawing/2014/main" id="{6C6FC9E1-4F46-7812-94B3-317678AA1C43}"/>
              </a:ext>
            </a:extLst>
          </p:cNvPr>
          <p:cNvSpPr/>
          <p:nvPr/>
        </p:nvSpPr>
        <p:spPr>
          <a:xfrm>
            <a:off x="8619688" y="4677548"/>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4</a:t>
            </a:r>
          </a:p>
        </p:txBody>
      </p:sp>
      <p:sp>
        <p:nvSpPr>
          <p:cNvPr id="165" name="Ovale 16">
            <a:extLst>
              <a:ext uri="{FF2B5EF4-FFF2-40B4-BE49-F238E27FC236}">
                <a16:creationId xmlns:a16="http://schemas.microsoft.com/office/drawing/2014/main" id="{6C6FC9E1-4F46-7812-94B3-317678AA1C43}"/>
              </a:ext>
            </a:extLst>
          </p:cNvPr>
          <p:cNvSpPr/>
          <p:nvPr/>
        </p:nvSpPr>
        <p:spPr>
          <a:xfrm>
            <a:off x="534566" y="3774869"/>
            <a:ext cx="448866" cy="448866"/>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89136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Tritium </a:t>
            </a:r>
            <a:r>
              <a:rPr lang="de-DE" dirty="0" err="1"/>
              <a:t>Permeation</a:t>
            </a:r>
            <a:r>
              <a:rPr lang="de-DE" dirty="0"/>
              <a:t> </a:t>
            </a:r>
            <a:r>
              <a:rPr lang="de-DE" dirty="0" err="1"/>
              <a:t>and</a:t>
            </a:r>
            <a:r>
              <a:rPr lang="de-DE" dirty="0"/>
              <a:t> </a:t>
            </a:r>
            <a:r>
              <a:rPr lang="de-DE" dirty="0" err="1"/>
              <a:t>Reliability</a:t>
            </a:r>
            <a:r>
              <a:rPr lang="de-DE" dirty="0"/>
              <a:t> </a:t>
            </a:r>
            <a:r>
              <a:rPr lang="de-DE" dirty="0" err="1"/>
              <a:t>Analyses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mc:AlternateContent xmlns:mc="http://schemas.openxmlformats.org/markup-compatibility/2006" xmlns:a14="http://schemas.microsoft.com/office/drawing/2010/main">
        <mc:Choice Requires="a14">
          <p:graphicFrame>
            <p:nvGraphicFramePr>
              <p:cNvPr id="32" name="Tabla 3"/>
              <p:cNvGraphicFramePr>
                <a:graphicFrameLocks noGrp="1"/>
              </p:cNvGraphicFramePr>
              <p:nvPr>
                <p:extLst>
                  <p:ext uri="{D42A27DB-BD31-4B8C-83A1-F6EECF244321}">
                    <p14:modId xmlns:p14="http://schemas.microsoft.com/office/powerpoint/2010/main" val="2881895382"/>
                  </p:ext>
                </p:extLst>
              </p:nvPr>
            </p:nvGraphicFramePr>
            <p:xfrm>
              <a:off x="312822" y="1285664"/>
              <a:ext cx="6272884" cy="3281227"/>
            </p:xfrm>
            <a:graphic>
              <a:graphicData uri="http://schemas.openxmlformats.org/drawingml/2006/table">
                <a:tbl>
                  <a:tblPr firstRow="1" firstCol="1" bandRow="1">
                    <a:tableStyleId>{EB344D84-9AFB-497E-A393-DC336BA19D2E}</a:tableStyleId>
                  </a:tblPr>
                  <a:tblGrid>
                    <a:gridCol w="1188708">
                      <a:extLst>
                        <a:ext uri="{9D8B030D-6E8A-4147-A177-3AD203B41FA5}">
                          <a16:colId xmlns:a16="http://schemas.microsoft.com/office/drawing/2014/main" val="623804003"/>
                        </a:ext>
                      </a:extLst>
                    </a:gridCol>
                    <a:gridCol w="813146">
                      <a:extLst>
                        <a:ext uri="{9D8B030D-6E8A-4147-A177-3AD203B41FA5}">
                          <a16:colId xmlns:a16="http://schemas.microsoft.com/office/drawing/2014/main" val="2957693250"/>
                        </a:ext>
                      </a:extLst>
                    </a:gridCol>
                    <a:gridCol w="974649">
                      <a:extLst>
                        <a:ext uri="{9D8B030D-6E8A-4147-A177-3AD203B41FA5}">
                          <a16:colId xmlns:a16="http://schemas.microsoft.com/office/drawing/2014/main" val="641650729"/>
                        </a:ext>
                      </a:extLst>
                    </a:gridCol>
                    <a:gridCol w="974649">
                      <a:extLst>
                        <a:ext uri="{9D8B030D-6E8A-4147-A177-3AD203B41FA5}">
                          <a16:colId xmlns:a16="http://schemas.microsoft.com/office/drawing/2014/main" val="1007083988"/>
                        </a:ext>
                      </a:extLst>
                    </a:gridCol>
                    <a:gridCol w="1160866">
                      <a:extLst>
                        <a:ext uri="{9D8B030D-6E8A-4147-A177-3AD203B41FA5}">
                          <a16:colId xmlns:a16="http://schemas.microsoft.com/office/drawing/2014/main" val="735007330"/>
                        </a:ext>
                      </a:extLst>
                    </a:gridCol>
                    <a:gridCol w="1160866">
                      <a:extLst>
                        <a:ext uri="{9D8B030D-6E8A-4147-A177-3AD203B41FA5}">
                          <a16:colId xmlns:a16="http://schemas.microsoft.com/office/drawing/2014/main" val="3940916317"/>
                        </a:ext>
                      </a:extLst>
                    </a:gridCol>
                  </a:tblGrid>
                  <a:tr h="235336">
                    <a:tc rowSpan="4">
                      <a:txBody>
                        <a:bodyPr/>
                        <a:lstStyle/>
                        <a:p>
                          <a:pPr algn="ctr"/>
                          <a:r>
                            <a:rPr lang="en-US" sz="1400" noProof="0" dirty="0">
                              <a:solidFill>
                                <a:schemeClr val="tx1"/>
                              </a:solidFill>
                              <a:latin typeface="Arial Narrow" panose="020B0606020202030204" pitchFamily="34" charset="0"/>
                            </a:rPr>
                            <a:t>Permeation rates to water circuits (g/d)</a:t>
                          </a:r>
                        </a:p>
                      </a:txBody>
                      <a:tcPr anchor="ctr">
                        <a:lnL>
                          <a:noFill/>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b"/>
                          <a:r>
                            <a:rPr lang="en-US" sz="1400" b="0" i="0" u="none" strike="noStrike" noProof="0" dirty="0">
                              <a:solidFill>
                                <a:sysClr val="windowText" lastClr="000000"/>
                              </a:solidFill>
                              <a:effectLst/>
                              <a:latin typeface="Arial Narrow" panose="020B0606020202030204" pitchFamily="34" charset="0"/>
                            </a:rPr>
                            <a:t>WCLL reference</a:t>
                          </a:r>
                        </a:p>
                        <a:p>
                          <a:pPr algn="ctr" fontAlgn="b"/>
                          <a:r>
                            <a:rPr lang="en-US" sz="1400" b="0" i="0" u="none" strike="noStrike" noProof="0" dirty="0">
                              <a:solidFill>
                                <a:sysClr val="windowText" lastClr="000000"/>
                              </a:solidFill>
                              <a:effectLst/>
                              <a:latin typeface="Arial Narrow" panose="020B0606020202030204" pitchFamily="34" charset="0"/>
                            </a:rPr>
                            <a:t>(PRF = 1</a:t>
                          </a:r>
                          <a:r>
                            <a:rPr lang="en-US" sz="1400" b="0" i="0" u="none" strike="noStrike" baseline="0" noProof="0" dirty="0">
                              <a:solidFill>
                                <a:sysClr val="windowText" lastClr="000000"/>
                              </a:solidFill>
                              <a:effectLst/>
                              <a:latin typeface="Arial Narrow" panose="020B0606020202030204" pitchFamily="34" charset="0"/>
                            </a:rPr>
                            <a:t>)</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TlToBr w="12700" cmpd="sng">
                          <a:noFill/>
                          <a:prstDash val="solid"/>
                        </a:lnTlToBr>
                        <a:lnBlToTr w="12700" cmpd="sng">
                          <a:noFill/>
                          <a:prstDash val="solid"/>
                        </a:lnBlToTr>
                        <a:noFill/>
                      </a:tcPr>
                    </a:tc>
                    <a:tc gridSpan="2">
                      <a:txBody>
                        <a:bodyPr/>
                        <a:lstStyle/>
                        <a:p>
                          <a:pPr algn="ctr" fontAlgn="b"/>
                          <a:r>
                            <a:rPr lang="de-DE" sz="1400" b="0" i="0" u="none" strike="noStrike" noProof="0" dirty="0">
                              <a:solidFill>
                                <a:srgbClr val="000000"/>
                              </a:solidFill>
                              <a:effectLst/>
                              <a:latin typeface="Arial Narrow" panose="020B0606020202030204" pitchFamily="34" charset="0"/>
                            </a:rPr>
                            <a:t>WCLL-DB</a:t>
                          </a:r>
                          <a:endParaRPr lang="en-US" sz="1400" b="0" i="0" u="none" strike="noStrike" noProof="0"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tc gridSpan="2">
                      <a:txBody>
                        <a:bodyPr/>
                        <a:lstStyle/>
                        <a:p>
                          <a:pPr algn="ctr" fontAlgn="b"/>
                          <a:r>
                            <a:rPr lang="en-US" sz="1400" b="0" i="0" u="none" strike="noStrike" noProof="0" dirty="0">
                              <a:solidFill>
                                <a:srgbClr val="000000"/>
                              </a:solidFill>
                              <a:effectLst/>
                              <a:latin typeface="Arial Narrow" panose="020B0606020202030204" pitchFamily="34" charset="0"/>
                            </a:rPr>
                            <a:t>WLCB cassettes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0" i="0" u="none" strike="noStrike" noProof="0" dirty="0">
                            <a:solidFill>
                              <a:srgbClr val="000000"/>
                            </a:solidFill>
                            <a:effectLst/>
                            <a:latin typeface="Arial Narrow" panose="020B0606020202030204" pitchFamily="34" charset="0"/>
                          </a:endParaRPr>
                        </a:p>
                      </a:txBody>
                      <a:tcPr marL="7144" marR="7144" marT="714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330582"/>
                      </a:ext>
                    </a:extLst>
                  </a:tr>
                  <a:tr h="600641">
                    <a:tc vMerge="1">
                      <a:txBody>
                        <a:bodyPr/>
                        <a:lstStyle/>
                        <a:p>
                          <a:endParaRPr lang="de-DE"/>
                        </a:p>
                      </a:txBody>
                      <a:tcPr/>
                    </a:tc>
                    <a:tc vMerge="1">
                      <a:txBody>
                        <a:bodyPr/>
                        <a:lstStyle/>
                        <a:p>
                          <a:endParaRPr lang="de-DE"/>
                        </a:p>
                      </a:txBody>
                      <a:tcPr/>
                    </a:tc>
                    <a:tc gridSpan="2">
                      <a:txBody>
                        <a:bodyPr/>
                        <a:lstStyle/>
                        <a:p>
                          <a:pPr algn="ctr" fontAlgn="b"/>
                          <a:r>
                            <a:rPr lang="en-US" sz="1400" b="0" i="0" u="none" strike="noStrike" noProof="0" dirty="0">
                              <a:solidFill>
                                <a:srgbClr val="000000"/>
                              </a:solidFill>
                              <a:effectLst/>
                              <a:latin typeface="Arial Narrow" panose="020B0606020202030204" pitchFamily="34" charset="0"/>
                            </a:rPr>
                            <a:t>Flowing purge gas (</a:t>
                          </a:r>
                          <a14:m>
                            <m:oMath xmlns:m="http://schemas.openxmlformats.org/officeDocument/2006/math">
                              <m:sSub>
                                <m:sSubPr>
                                  <m:ctrlPr>
                                    <a:rPr lang="de-DE" sz="1400" b="0" i="1" u="none" strike="noStrike" noProof="0" dirty="0" smtClean="0">
                                      <a:solidFill>
                                        <a:sysClr val="windowText" lastClr="000000"/>
                                      </a:solidFill>
                                      <a:effectLst/>
                                      <a:latin typeface="Cambria Math" panose="02040503050406030204" pitchFamily="18" charset="0"/>
                                    </a:rPr>
                                  </m:ctrlPr>
                                </m:sSubPr>
                                <m:e>
                                  <m:acc>
                                    <m:accPr>
                                      <m:chr m:val="̇"/>
                                      <m:ctrlPr>
                                        <a:rPr lang="de-DE" sz="1400" b="0" i="1" u="none" strike="noStrike" noProof="0" dirty="0" smtClean="0">
                                          <a:solidFill>
                                            <a:sysClr val="windowText" lastClr="000000"/>
                                          </a:solidFill>
                                          <a:effectLst/>
                                          <a:latin typeface="Cambria Math" panose="02040503050406030204" pitchFamily="18" charset="0"/>
                                        </a:rPr>
                                      </m:ctrlPr>
                                    </m:accPr>
                                    <m:e>
                                      <m:r>
                                        <a:rPr lang="de-DE" sz="1400" b="0" i="1" u="none" strike="noStrike" noProof="0" dirty="0" smtClean="0">
                                          <a:solidFill>
                                            <a:sysClr val="windowText" lastClr="000000"/>
                                          </a:solidFill>
                                          <a:effectLst/>
                                          <a:latin typeface="Cambria Math" panose="02040503050406030204" pitchFamily="18" charset="0"/>
                                        </a:rPr>
                                        <m:t>𝑚</m:t>
                                      </m:r>
                                    </m:e>
                                  </m:acc>
                                </m:e>
                                <m:sub>
                                  <m:r>
                                    <a:rPr lang="de-DE" sz="1400" b="0" i="1" u="none" strike="noStrike" noProof="0" dirty="0" smtClean="0">
                                      <a:solidFill>
                                        <a:sysClr val="windowText" lastClr="000000"/>
                                      </a:solidFill>
                                      <a:effectLst/>
                                      <a:latin typeface="Cambria Math" panose="02040503050406030204" pitchFamily="18" charset="0"/>
                                    </a:rPr>
                                    <m:t>𝐻𝐶𝑃𝐵</m:t>
                                  </m:r>
                                </m:sub>
                              </m:sSub>
                            </m:oMath>
                          </a14:m>
                          <a:r>
                            <a:rPr lang="en-US" sz="1400" b="0" i="0" u="none" strike="noStrike" noProof="0" dirty="0">
                              <a:solidFill>
                                <a:srgbClr val="000000"/>
                              </a:solidFill>
                              <a:effectLst/>
                              <a:latin typeface="Arial Narrow" panose="020B0606020202030204" pitchFamily="34" charset="0"/>
                            </a:rPr>
                            <a:t>=0.5kg/s)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p>
                      </a:txBody>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noProof="0" dirty="0">
                              <a:solidFill>
                                <a:srgbClr val="000000"/>
                              </a:solidFill>
                              <a:effectLst/>
                              <a:latin typeface="Arial Narrow" panose="020B0606020202030204" pitchFamily="34" charset="0"/>
                            </a:rPr>
                            <a:t>Flowing purge gas (</a:t>
                          </a:r>
                          <a14:m>
                            <m:oMath xmlns:m="http://schemas.openxmlformats.org/officeDocument/2006/math">
                              <m:sSub>
                                <m:sSubPr>
                                  <m:ctrlPr>
                                    <a:rPr lang="de-DE" sz="1400" b="0" i="1" u="none" strike="noStrike" noProof="0" dirty="0" smtClean="0">
                                      <a:solidFill>
                                        <a:sysClr val="windowText" lastClr="000000"/>
                                      </a:solidFill>
                                      <a:effectLst/>
                                      <a:latin typeface="Cambria Math" panose="02040503050406030204" pitchFamily="18" charset="0"/>
                                    </a:rPr>
                                  </m:ctrlPr>
                                </m:sSubPr>
                                <m:e>
                                  <m:acc>
                                    <m:accPr>
                                      <m:chr m:val="̇"/>
                                      <m:ctrlPr>
                                        <a:rPr lang="de-DE" sz="1400" b="0" i="1" u="none" strike="noStrike" noProof="0" dirty="0" smtClean="0">
                                          <a:solidFill>
                                            <a:sysClr val="windowText" lastClr="000000"/>
                                          </a:solidFill>
                                          <a:effectLst/>
                                          <a:latin typeface="Cambria Math" panose="02040503050406030204" pitchFamily="18" charset="0"/>
                                        </a:rPr>
                                      </m:ctrlPr>
                                    </m:accPr>
                                    <m:e>
                                      <m:r>
                                        <a:rPr lang="de-DE" sz="1400" b="0" i="1" u="none" strike="noStrike" noProof="0" dirty="0" smtClean="0">
                                          <a:solidFill>
                                            <a:sysClr val="windowText" lastClr="000000"/>
                                          </a:solidFill>
                                          <a:effectLst/>
                                          <a:latin typeface="Cambria Math" panose="02040503050406030204" pitchFamily="18" charset="0"/>
                                        </a:rPr>
                                        <m:t>𝑚</m:t>
                                      </m:r>
                                    </m:e>
                                  </m:acc>
                                </m:e>
                                <m:sub>
                                  <m:r>
                                    <a:rPr lang="de-DE" sz="1400" b="0" i="1" u="none" strike="noStrike" noProof="0" dirty="0" smtClean="0">
                                      <a:solidFill>
                                        <a:sysClr val="windowText" lastClr="000000"/>
                                      </a:solidFill>
                                      <a:effectLst/>
                                      <a:latin typeface="Cambria Math" panose="02040503050406030204" pitchFamily="18" charset="0"/>
                                    </a:rPr>
                                    <m:t>𝐻𝐶𝑃𝐵</m:t>
                                  </m:r>
                                </m:sub>
                              </m:sSub>
                            </m:oMath>
                          </a14:m>
                          <a:r>
                            <a:rPr lang="en-US" sz="1400" b="0" i="0" u="none" strike="noStrike" noProof="0" dirty="0">
                              <a:solidFill>
                                <a:sysClr val="windowText" lastClr="000000"/>
                              </a:solidFill>
                              <a:effectLst/>
                              <a:latin typeface="Arial Narrow" panose="020B0606020202030204" pitchFamily="34"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noProof="0" dirty="0">
                              <a:solidFill>
                                <a:sysClr val="windowText" lastClr="000000"/>
                              </a:solidFill>
                              <a:effectLst/>
                              <a:latin typeface="Arial Narrow" panose="020B0606020202030204" pitchFamily="34" charset="0"/>
                            </a:rPr>
                            <a:t>2 pass flow (gaps + CB)</a:t>
                          </a:r>
                          <a:endParaRPr lang="en-US" sz="1400" b="0" i="0" u="none" strike="noStrike" noProof="0"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0" i="0" u="none" strike="noStrike" noProof="0" dirty="0">
                            <a:solidFill>
                              <a:srgbClr val="000000"/>
                            </a:solidFill>
                            <a:effectLst/>
                            <a:latin typeface="Arial Narrow" panose="020B0606020202030204" pitchFamily="34" charset="0"/>
                          </a:endParaRPr>
                        </a:p>
                      </a:txBody>
                      <a:tcPr marL="7144" marR="7144" marT="714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332394"/>
                      </a:ext>
                    </a:extLst>
                  </a:tr>
                  <a:tr h="363073">
                    <a:tc vMerge="1">
                      <a:txBody>
                        <a:bodyPr/>
                        <a:lstStyle/>
                        <a:p>
                          <a:endParaRPr lang="de-DE"/>
                        </a:p>
                      </a:txBody>
                      <a:tcPr/>
                    </a:tc>
                    <a:tc vMerge="1">
                      <a:txBody>
                        <a:bodyPr/>
                        <a:lstStyle/>
                        <a:p>
                          <a:endParaRPr lang="de-DE"/>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Narrow" panose="020B0606020202030204" pitchFamily="34" charset="0"/>
                              <a:ea typeface="+mn-ea"/>
                              <a:cs typeface="+mn-cs"/>
                            </a:rPr>
                            <a:t>330 °C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Narrow" panose="020B0606020202030204" pitchFamily="34" charset="0"/>
                              <a:ea typeface="+mn-ea"/>
                              <a:cs typeface="+mn-cs"/>
                            </a:rPr>
                            <a:t>330 °C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kern="1200" noProof="0" dirty="0">
                            <a:solidFill>
                              <a:sysClr val="windowText" lastClr="000000"/>
                            </a:solidFill>
                            <a:effectLst/>
                            <a:latin typeface="Arial Narrow" panose="020B0606020202030204" pitchFamily="34" charset="0"/>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2770214845"/>
                      </a:ext>
                    </a:extLst>
                  </a:tr>
                  <a:tr h="536732">
                    <a:tc vMerge="1">
                      <a:txBody>
                        <a:bodyPr/>
                        <a:lstStyle/>
                        <a:p>
                          <a:endParaRPr lang="en-US" noProof="0" dirty="0">
                            <a:solidFill>
                              <a:sysClr val="windowText" lastClr="000000"/>
                            </a:solidFill>
                          </a:endParaRPr>
                        </a:p>
                      </a:txBody>
                      <a:tcPr>
                        <a:lnT w="25400" cmpd="sng">
                          <a:noFill/>
                        </a:lnT>
                        <a:lnB w="12700" cap="flat" cmpd="sng" algn="ctr">
                          <a:solidFill>
                            <a:schemeClr val="tx1"/>
                          </a:solidFill>
                          <a:prstDash val="solid"/>
                          <a:round/>
                          <a:headEnd type="none" w="med" len="med"/>
                          <a:tailEnd type="none" w="med" len="med"/>
                        </a:lnB>
                      </a:tcPr>
                    </a:tc>
                    <a:tc vMerge="1">
                      <a:txBody>
                        <a:bodyPr/>
                        <a:lstStyle/>
                        <a:p>
                          <a:pPr algn="ctr" fontAlgn="b"/>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tc>
                    <a:tc>
                      <a:txBody>
                        <a:bodyPr/>
                        <a:lstStyle/>
                        <a:p>
                          <a:pPr algn="ctr" fontAlgn="b"/>
                          <a:r>
                            <a:rPr lang="en-US" sz="1400" b="0" i="0" u="none" strike="noStrike" noProof="0" dirty="0">
                              <a:solidFill>
                                <a:sysClr val="windowText" lastClr="000000"/>
                              </a:solidFill>
                              <a:effectLst/>
                              <a:latin typeface="Arial Narrow" panose="020B0606020202030204" pitchFamily="34" charset="0"/>
                            </a:rPr>
                            <a:t>Perfect contact fins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noProof="0" dirty="0">
                              <a:solidFill>
                                <a:sysClr val="windowText" lastClr="000000"/>
                              </a:solidFill>
                              <a:effectLst/>
                              <a:latin typeface="Arial Narrow" panose="020B0606020202030204" pitchFamily="34" charset="0"/>
                            </a:rPr>
                            <a:t>No</a:t>
                          </a:r>
                          <a:r>
                            <a:rPr lang="en-US" sz="1400" b="0" i="0" u="none" strike="noStrike" baseline="0" noProof="0" dirty="0">
                              <a:solidFill>
                                <a:sysClr val="windowText" lastClr="000000"/>
                              </a:solidFill>
                              <a:effectLst/>
                              <a:latin typeface="Arial Narrow" panose="020B0606020202030204" pitchFamily="34" charset="0"/>
                            </a:rPr>
                            <a:t> contact fins</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a:solidFill>
                                <a:sysClr val="windowText" lastClr="000000"/>
                              </a:solidFill>
                              <a:effectLst/>
                              <a:latin typeface="Arial Narrow" panose="020B0606020202030204" pitchFamily="34" charset="0"/>
                            </a:rPr>
                            <a:t>No contact fins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err="1">
                              <a:solidFill>
                                <a:sysClr val="windowText" lastClr="000000"/>
                              </a:solidFill>
                              <a:effectLst/>
                              <a:latin typeface="Arial Narrow" panose="020B0606020202030204" pitchFamily="34" charset="0"/>
                            </a:rPr>
                            <a:t>p.g</a:t>
                          </a:r>
                          <a:r>
                            <a:rPr lang="en-US" sz="1400" b="0" i="0" u="none" strike="noStrike" baseline="0" noProof="0" dirty="0">
                              <a:solidFill>
                                <a:sysClr val="windowText" lastClr="000000"/>
                              </a:solidFill>
                              <a:effectLst/>
                              <a:latin typeface="Arial Narrow" panose="020B0606020202030204" pitchFamily="34" charset="0"/>
                            </a:rPr>
                            <a:t>. from TER</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a:solidFill>
                                <a:sysClr val="windowText" lastClr="000000"/>
                              </a:solidFill>
                              <a:effectLst/>
                              <a:latin typeface="Arial Narrow" panose="020B0606020202030204" pitchFamily="34" charset="0"/>
                            </a:rPr>
                            <a:t>No contact fins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a:solidFill>
                                <a:sysClr val="windowText" lastClr="000000"/>
                              </a:solidFill>
                              <a:effectLst/>
                              <a:latin typeface="Arial Narrow" panose="020B0606020202030204" pitchFamily="34" charset="0"/>
                            </a:rPr>
                            <a:t>aux. He supply (0.5kg/s)</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105759"/>
                      </a:ext>
                    </a:extLst>
                  </a:tr>
                  <a:tr h="240475">
                    <a:tc>
                      <a:txBody>
                        <a:bodyPr/>
                        <a:lstStyle/>
                        <a:p>
                          <a:pPr algn="ctr" fontAlgn="b"/>
                          <a:r>
                            <a:rPr lang="en-US" sz="1400" b="0" i="0" u="none" strike="noStrike" noProof="0" dirty="0">
                              <a:solidFill>
                                <a:srgbClr val="000000"/>
                              </a:solidFill>
                              <a:effectLst/>
                              <a:latin typeface="Arial Narrow" panose="020B0606020202030204" pitchFamily="34" charset="0"/>
                            </a:rPr>
                            <a:t>Water tubes</a:t>
                          </a: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44.18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2.194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2.5E-02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4448471"/>
                      </a:ext>
                    </a:extLst>
                  </a:tr>
                  <a:tr h="470672">
                    <a:tc>
                      <a:txBody>
                        <a:bodyPr/>
                        <a:lstStyle/>
                        <a:p>
                          <a:pPr algn="ctr" fontAlgn="b"/>
                          <a:r>
                            <a:rPr lang="en-US" sz="1400" b="0" i="0" u="none" strike="noStrike" noProof="0" dirty="0">
                              <a:solidFill>
                                <a:srgbClr val="000000"/>
                              </a:solidFill>
                              <a:effectLst/>
                              <a:latin typeface="Arial Narrow" panose="020B0606020202030204" pitchFamily="34" charset="0"/>
                            </a:rPr>
                            <a:t>Feeding manifolds</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2.7E-01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2.8E-03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1986053"/>
                      </a:ext>
                    </a:extLst>
                  </a:tr>
                  <a:tr h="240475">
                    <a:tc>
                      <a:txBody>
                        <a:bodyPr/>
                        <a:lstStyle/>
                        <a:p>
                          <a:pPr algn="ctr" fontAlgn="b"/>
                          <a:r>
                            <a:rPr lang="en-US" sz="1400" b="0" i="0" u="none" strike="noStrike" noProof="0" dirty="0">
                              <a:solidFill>
                                <a:srgbClr val="000000"/>
                              </a:solidFill>
                              <a:effectLst/>
                              <a:latin typeface="Arial Narrow" panose="020B0606020202030204" pitchFamily="34" charset="0"/>
                            </a:rPr>
                            <a:t>First wall</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2.38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1.4E-01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1.3E-02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224220"/>
                      </a:ext>
                    </a:extLst>
                  </a:tr>
                  <a:tr h="240475">
                    <a:tc>
                      <a:txBody>
                        <a:bodyPr/>
                        <a:lstStyle/>
                        <a:p>
                          <a:pPr algn="ctr" fontAlgn="b"/>
                          <a:r>
                            <a:rPr lang="en-US" sz="1400" b="0" i="0" u="none" strike="noStrike" noProof="0" dirty="0">
                              <a:solidFill>
                                <a:srgbClr val="000000"/>
                              </a:solidFill>
                              <a:effectLst/>
                              <a:latin typeface="Arial Narrow" panose="020B0606020202030204" pitchFamily="34" charset="0"/>
                            </a:rPr>
                            <a:t>Back wall</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1.1E-02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1013325"/>
                      </a:ext>
                    </a:extLst>
                  </a:tr>
                  <a:tr h="240475">
                    <a:tc>
                      <a:txBody>
                        <a:bodyPr/>
                        <a:lstStyle/>
                        <a:p>
                          <a:pPr algn="ctr" fontAlgn="b"/>
                          <a:r>
                            <a:rPr lang="en-US" sz="1400" b="1" i="0" u="none" strike="noStrike" noProof="0" dirty="0">
                              <a:solidFill>
                                <a:srgbClr val="000000"/>
                              </a:solidFill>
                              <a:effectLst/>
                              <a:latin typeface="Arial Narrow" panose="020B0606020202030204" pitchFamily="34" charset="0"/>
                            </a:rPr>
                            <a:t>Total</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Arial Narrow" panose="020B0606020202030204" pitchFamily="34" charset="0"/>
                            </a:rPr>
                            <a:t>46.56</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Arial Narrow" panose="020B0606020202030204" pitchFamily="34" charset="0"/>
                            </a:rPr>
                            <a:t>2.614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Arial Narrow" panose="020B0606020202030204" pitchFamily="34" charset="0"/>
                            </a:rPr>
                            <a:t>1.7E-01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400" b="1" i="0" u="none" strike="noStrike" dirty="0">
                              <a:solidFill>
                                <a:srgbClr val="000000"/>
                              </a:solidFill>
                              <a:effectLst/>
                              <a:latin typeface="Arial Narrow" panose="020B0606020202030204" pitchFamily="34" charset="0"/>
                            </a:rPr>
                            <a:t>5.40E-01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400" b="1" i="0" u="none" strike="noStrike" dirty="0">
                              <a:solidFill>
                                <a:srgbClr val="000000"/>
                              </a:solidFill>
                              <a:effectLst/>
                              <a:latin typeface="Arial Narrow" panose="020B0606020202030204" pitchFamily="34" charset="0"/>
                            </a:rPr>
                            <a:t>2.0E-03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638265326"/>
                      </a:ext>
                    </a:extLst>
                  </a:tr>
                </a:tbl>
              </a:graphicData>
            </a:graphic>
          </p:graphicFrame>
        </mc:Choice>
        <mc:Fallback xmlns="">
          <p:graphicFrame>
            <p:nvGraphicFramePr>
              <p:cNvPr id="32" name="Tabla 3"/>
              <p:cNvGraphicFramePr>
                <a:graphicFrameLocks noGrp="1"/>
              </p:cNvGraphicFramePr>
              <p:nvPr>
                <p:extLst>
                  <p:ext uri="{D42A27DB-BD31-4B8C-83A1-F6EECF244321}">
                    <p14:modId xmlns:p14="http://schemas.microsoft.com/office/powerpoint/2010/main" val="2881895382"/>
                  </p:ext>
                </p:extLst>
              </p:nvPr>
            </p:nvGraphicFramePr>
            <p:xfrm>
              <a:off x="312822" y="1285664"/>
              <a:ext cx="6272884" cy="3281227"/>
            </p:xfrm>
            <a:graphic>
              <a:graphicData uri="http://schemas.openxmlformats.org/drawingml/2006/table">
                <a:tbl>
                  <a:tblPr firstRow="1" firstCol="1" bandRow="1">
                    <a:tableStyleId>{EB344D84-9AFB-497E-A393-DC336BA19D2E}</a:tableStyleId>
                  </a:tblPr>
                  <a:tblGrid>
                    <a:gridCol w="1188708">
                      <a:extLst>
                        <a:ext uri="{9D8B030D-6E8A-4147-A177-3AD203B41FA5}">
                          <a16:colId xmlns:a16="http://schemas.microsoft.com/office/drawing/2014/main" val="623804003"/>
                        </a:ext>
                      </a:extLst>
                    </a:gridCol>
                    <a:gridCol w="813146">
                      <a:extLst>
                        <a:ext uri="{9D8B030D-6E8A-4147-A177-3AD203B41FA5}">
                          <a16:colId xmlns:a16="http://schemas.microsoft.com/office/drawing/2014/main" val="2957693250"/>
                        </a:ext>
                      </a:extLst>
                    </a:gridCol>
                    <a:gridCol w="974649">
                      <a:extLst>
                        <a:ext uri="{9D8B030D-6E8A-4147-A177-3AD203B41FA5}">
                          <a16:colId xmlns:a16="http://schemas.microsoft.com/office/drawing/2014/main" val="641650729"/>
                        </a:ext>
                      </a:extLst>
                    </a:gridCol>
                    <a:gridCol w="974649">
                      <a:extLst>
                        <a:ext uri="{9D8B030D-6E8A-4147-A177-3AD203B41FA5}">
                          <a16:colId xmlns:a16="http://schemas.microsoft.com/office/drawing/2014/main" val="1007083988"/>
                        </a:ext>
                      </a:extLst>
                    </a:gridCol>
                    <a:gridCol w="1160866">
                      <a:extLst>
                        <a:ext uri="{9D8B030D-6E8A-4147-A177-3AD203B41FA5}">
                          <a16:colId xmlns:a16="http://schemas.microsoft.com/office/drawing/2014/main" val="735007330"/>
                        </a:ext>
                      </a:extLst>
                    </a:gridCol>
                    <a:gridCol w="1160866">
                      <a:extLst>
                        <a:ext uri="{9D8B030D-6E8A-4147-A177-3AD203B41FA5}">
                          <a16:colId xmlns:a16="http://schemas.microsoft.com/office/drawing/2014/main" val="3940916317"/>
                        </a:ext>
                      </a:extLst>
                    </a:gridCol>
                  </a:tblGrid>
                  <a:tr h="235336">
                    <a:tc rowSpan="4">
                      <a:txBody>
                        <a:bodyPr/>
                        <a:lstStyle/>
                        <a:p>
                          <a:pPr algn="ctr"/>
                          <a:r>
                            <a:rPr lang="en-US" sz="1400" noProof="0" dirty="0">
                              <a:solidFill>
                                <a:schemeClr val="tx1"/>
                              </a:solidFill>
                              <a:latin typeface="Arial Narrow" panose="020B0606020202030204" pitchFamily="34" charset="0"/>
                            </a:rPr>
                            <a:t>Permeation rates to water circuits (g/d)</a:t>
                          </a:r>
                        </a:p>
                      </a:txBody>
                      <a:tcPr anchor="ctr">
                        <a:lnL>
                          <a:noFill/>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b"/>
                          <a:r>
                            <a:rPr lang="en-US" sz="1400" b="0" i="0" u="none" strike="noStrike" noProof="0" dirty="0">
                              <a:solidFill>
                                <a:sysClr val="windowText" lastClr="000000"/>
                              </a:solidFill>
                              <a:effectLst/>
                              <a:latin typeface="Arial Narrow" panose="020B0606020202030204" pitchFamily="34" charset="0"/>
                            </a:rPr>
                            <a:t>WCLL reference</a:t>
                          </a:r>
                        </a:p>
                        <a:p>
                          <a:pPr algn="ctr" fontAlgn="b"/>
                          <a:r>
                            <a:rPr lang="en-US" sz="1400" b="0" i="0" u="none" strike="noStrike" noProof="0" dirty="0">
                              <a:solidFill>
                                <a:sysClr val="windowText" lastClr="000000"/>
                              </a:solidFill>
                              <a:effectLst/>
                              <a:latin typeface="Arial Narrow" panose="020B0606020202030204" pitchFamily="34" charset="0"/>
                            </a:rPr>
                            <a:t>(PRF = 1</a:t>
                          </a:r>
                          <a:r>
                            <a:rPr lang="en-US" sz="1400" b="0" i="0" u="none" strike="noStrike" baseline="0" noProof="0" dirty="0">
                              <a:solidFill>
                                <a:sysClr val="windowText" lastClr="000000"/>
                              </a:solidFill>
                              <a:effectLst/>
                              <a:latin typeface="Arial Narrow" panose="020B0606020202030204" pitchFamily="34" charset="0"/>
                            </a:rPr>
                            <a:t>)</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TlToBr w="12700" cmpd="sng">
                          <a:noFill/>
                          <a:prstDash val="solid"/>
                        </a:lnTlToBr>
                        <a:lnBlToTr w="12700" cmpd="sng">
                          <a:noFill/>
                          <a:prstDash val="solid"/>
                        </a:lnBlToTr>
                        <a:noFill/>
                      </a:tcPr>
                    </a:tc>
                    <a:tc gridSpan="2">
                      <a:txBody>
                        <a:bodyPr/>
                        <a:lstStyle/>
                        <a:p>
                          <a:pPr algn="ctr" fontAlgn="b"/>
                          <a:r>
                            <a:rPr lang="de-DE" sz="1400" b="0" i="0" u="none" strike="noStrike" noProof="0" dirty="0">
                              <a:solidFill>
                                <a:srgbClr val="000000"/>
                              </a:solidFill>
                              <a:effectLst/>
                              <a:latin typeface="Arial Narrow" panose="020B0606020202030204" pitchFamily="34" charset="0"/>
                            </a:rPr>
                            <a:t>WCLL-DB</a:t>
                          </a:r>
                          <a:endParaRPr lang="en-US" sz="1400" b="0" i="0" u="none" strike="noStrike" noProof="0"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tc gridSpan="2">
                      <a:txBody>
                        <a:bodyPr/>
                        <a:lstStyle/>
                        <a:p>
                          <a:pPr algn="ctr" fontAlgn="b"/>
                          <a:r>
                            <a:rPr lang="en-US" sz="1400" b="0" i="0" u="none" strike="noStrike" noProof="0" dirty="0">
                              <a:solidFill>
                                <a:srgbClr val="000000"/>
                              </a:solidFill>
                              <a:effectLst/>
                              <a:latin typeface="Arial Narrow" panose="020B0606020202030204" pitchFamily="34" charset="0"/>
                            </a:rPr>
                            <a:t>WLCB cassettes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0" i="0" u="none" strike="noStrike" noProof="0" dirty="0">
                            <a:solidFill>
                              <a:srgbClr val="000000"/>
                            </a:solidFill>
                            <a:effectLst/>
                            <a:latin typeface="Arial Narrow" panose="020B0606020202030204" pitchFamily="34" charset="0"/>
                          </a:endParaRPr>
                        </a:p>
                      </a:txBody>
                      <a:tcPr marL="7144" marR="7144" marT="714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330582"/>
                      </a:ext>
                    </a:extLst>
                  </a:tr>
                  <a:tr h="600641">
                    <a:tc vMerge="1">
                      <a:txBody>
                        <a:bodyPr/>
                        <a:lstStyle/>
                        <a:p>
                          <a:endParaRPr lang="de-DE"/>
                        </a:p>
                      </a:txBody>
                      <a:tcPr/>
                    </a:tc>
                    <a:tc vMerge="1">
                      <a:txBody>
                        <a:bodyPr/>
                        <a:lstStyle/>
                        <a:p>
                          <a:endParaRPr lang="de-DE"/>
                        </a:p>
                      </a:txBody>
                      <a:tcPr/>
                    </a:tc>
                    <a:tc gridSpan="2">
                      <a:txBody>
                        <a:bodyPr/>
                        <a:lstStyle/>
                        <a:p>
                          <a:endParaRPr lang="de-DE"/>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2813" t="-45455" r="-120625" b="-422222"/>
                          </a:stretch>
                        </a:blipFill>
                      </a:tcPr>
                    </a:tc>
                    <a:tc hMerge="1">
                      <a:txBody>
                        <a:bodyPr/>
                        <a:lstStyle/>
                        <a:p>
                          <a:endParaRPr lang="de-DE" dirty="0"/>
                        </a:p>
                      </a:txBody>
                      <a:tcPr/>
                    </a:tc>
                    <a:tc gridSpan="2">
                      <a:txBody>
                        <a:bodyPr/>
                        <a:lstStyle/>
                        <a:p>
                          <a:endParaRPr lang="de-DE"/>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70341" t="-45455" r="-1312" b="-422222"/>
                          </a:stretch>
                        </a:blip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0" i="0" u="none" strike="noStrike" noProof="0" dirty="0">
                            <a:solidFill>
                              <a:srgbClr val="000000"/>
                            </a:solidFill>
                            <a:effectLst/>
                            <a:latin typeface="Arial Narrow" panose="020B0606020202030204" pitchFamily="34" charset="0"/>
                          </a:endParaRPr>
                        </a:p>
                      </a:txBody>
                      <a:tcPr marL="7144" marR="7144" marT="7144"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332394"/>
                      </a:ext>
                    </a:extLst>
                  </a:tr>
                  <a:tr h="363073">
                    <a:tc vMerge="1">
                      <a:txBody>
                        <a:bodyPr/>
                        <a:lstStyle/>
                        <a:p>
                          <a:endParaRPr lang="de-DE"/>
                        </a:p>
                      </a:txBody>
                      <a:tcPr/>
                    </a:tc>
                    <a:tc vMerge="1">
                      <a:txBody>
                        <a:bodyPr/>
                        <a:lstStyle/>
                        <a:p>
                          <a:endParaRPr lang="de-DE"/>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Narrow" panose="020B0606020202030204" pitchFamily="34" charset="0"/>
                              <a:ea typeface="+mn-ea"/>
                              <a:cs typeface="+mn-cs"/>
                            </a:rPr>
                            <a:t>330 °C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Narrow" panose="020B0606020202030204" pitchFamily="34" charset="0"/>
                              <a:ea typeface="+mn-ea"/>
                              <a:cs typeface="+mn-cs"/>
                            </a:rPr>
                            <a:t>330 °C</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0" i="0" u="none" strike="noStrike" kern="1200" noProof="0" dirty="0">
                            <a:solidFill>
                              <a:sysClr val="windowText" lastClr="000000"/>
                            </a:solidFill>
                            <a:effectLst/>
                            <a:latin typeface="Arial Narrow" panose="020B0606020202030204" pitchFamily="34" charset="0"/>
                            <a:ea typeface="+mn-ea"/>
                            <a:cs typeface="+mn-cs"/>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a:p>
                      </a:txBody>
                      <a:tcPr/>
                    </a:tc>
                    <a:extLst>
                      <a:ext uri="{0D108BD9-81ED-4DB2-BD59-A6C34878D82A}">
                        <a16:rowId xmlns:a16="http://schemas.microsoft.com/office/drawing/2014/main" val="2770214845"/>
                      </a:ext>
                    </a:extLst>
                  </a:tr>
                  <a:tr h="649605">
                    <a:tc vMerge="1">
                      <a:txBody>
                        <a:bodyPr/>
                        <a:lstStyle/>
                        <a:p>
                          <a:endParaRPr lang="en-US" noProof="0" dirty="0">
                            <a:solidFill>
                              <a:sysClr val="windowText" lastClr="000000"/>
                            </a:solidFill>
                          </a:endParaRPr>
                        </a:p>
                      </a:txBody>
                      <a:tcPr>
                        <a:lnT w="25400" cmpd="sng">
                          <a:noFill/>
                        </a:lnT>
                        <a:lnB w="12700" cap="flat" cmpd="sng" algn="ctr">
                          <a:solidFill>
                            <a:schemeClr val="tx1"/>
                          </a:solidFill>
                          <a:prstDash val="solid"/>
                          <a:round/>
                          <a:headEnd type="none" w="med" len="med"/>
                          <a:tailEnd type="none" w="med" len="med"/>
                        </a:lnB>
                      </a:tcPr>
                    </a:tc>
                    <a:tc vMerge="1">
                      <a:txBody>
                        <a:bodyPr/>
                        <a:lstStyle/>
                        <a:p>
                          <a:pPr algn="ctr" fontAlgn="b"/>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tc>
                    <a:tc>
                      <a:txBody>
                        <a:bodyPr/>
                        <a:lstStyle/>
                        <a:p>
                          <a:pPr algn="ctr" fontAlgn="b"/>
                          <a:r>
                            <a:rPr lang="en-US" sz="1400" b="0" i="0" u="none" strike="noStrike" noProof="0" dirty="0">
                              <a:solidFill>
                                <a:sysClr val="windowText" lastClr="000000"/>
                              </a:solidFill>
                              <a:effectLst/>
                              <a:latin typeface="Arial Narrow" panose="020B0606020202030204" pitchFamily="34" charset="0"/>
                            </a:rPr>
                            <a:t>Perfect contact fins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noProof="0" dirty="0">
                              <a:solidFill>
                                <a:sysClr val="windowText" lastClr="000000"/>
                              </a:solidFill>
                              <a:effectLst/>
                              <a:latin typeface="Arial Narrow" panose="020B0606020202030204" pitchFamily="34" charset="0"/>
                            </a:rPr>
                            <a:t>No</a:t>
                          </a:r>
                          <a:r>
                            <a:rPr lang="en-US" sz="1400" b="0" i="0" u="none" strike="noStrike" baseline="0" noProof="0" dirty="0">
                              <a:solidFill>
                                <a:sysClr val="windowText" lastClr="000000"/>
                              </a:solidFill>
                              <a:effectLst/>
                              <a:latin typeface="Arial Narrow" panose="020B0606020202030204" pitchFamily="34" charset="0"/>
                            </a:rPr>
                            <a:t> contact fins</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a:solidFill>
                                <a:sysClr val="windowText" lastClr="000000"/>
                              </a:solidFill>
                              <a:effectLst/>
                              <a:latin typeface="Arial Narrow" panose="020B0606020202030204" pitchFamily="34" charset="0"/>
                            </a:rPr>
                            <a:t>No contact fins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err="1">
                              <a:solidFill>
                                <a:sysClr val="windowText" lastClr="000000"/>
                              </a:solidFill>
                              <a:effectLst/>
                              <a:latin typeface="Arial Narrow" panose="020B0606020202030204" pitchFamily="34" charset="0"/>
                            </a:rPr>
                            <a:t>p.g</a:t>
                          </a:r>
                          <a:r>
                            <a:rPr lang="en-US" sz="1400" b="0" i="0" u="none" strike="noStrike" baseline="0" noProof="0" dirty="0">
                              <a:solidFill>
                                <a:sysClr val="windowText" lastClr="000000"/>
                              </a:solidFill>
                              <a:effectLst/>
                              <a:latin typeface="Arial Narrow" panose="020B0606020202030204" pitchFamily="34" charset="0"/>
                            </a:rPr>
                            <a:t>. from TER</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a:solidFill>
                                <a:sysClr val="windowText" lastClr="000000"/>
                              </a:solidFill>
                              <a:effectLst/>
                              <a:latin typeface="Arial Narrow" panose="020B0606020202030204" pitchFamily="34" charset="0"/>
                            </a:rPr>
                            <a:t>No contact fins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smtClean="0">
                              <a:solidFill>
                                <a:sysClr val="windowText" lastClr="000000"/>
                              </a:solidFill>
                              <a:effectLst/>
                              <a:latin typeface="Arial Narrow" panose="020B0606020202030204" pitchFamily="34" charset="0"/>
                            </a:rPr>
                            <a:t>aux. He supply (0.5kg/s)</a:t>
                          </a:r>
                          <a:endParaRPr lang="en-US" sz="1400" b="0" i="0" u="none" strike="noStrike" noProof="0" dirty="0">
                            <a:solidFill>
                              <a:sysClr val="windowText" lastClr="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105759"/>
                      </a:ext>
                    </a:extLst>
                  </a:tr>
                  <a:tr h="240475">
                    <a:tc>
                      <a:txBody>
                        <a:bodyPr/>
                        <a:lstStyle/>
                        <a:p>
                          <a:pPr algn="ctr" fontAlgn="b"/>
                          <a:r>
                            <a:rPr lang="en-US" sz="1400" b="0" i="0" u="none" strike="noStrike" noProof="0" dirty="0">
                              <a:solidFill>
                                <a:srgbClr val="000000"/>
                              </a:solidFill>
                              <a:effectLst/>
                              <a:latin typeface="Arial Narrow" panose="020B0606020202030204" pitchFamily="34" charset="0"/>
                            </a:rPr>
                            <a:t>Water tubes</a:t>
                          </a: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44.18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2.194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2.5E-02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4448471"/>
                      </a:ext>
                    </a:extLst>
                  </a:tr>
                  <a:tr h="470672">
                    <a:tc>
                      <a:txBody>
                        <a:bodyPr/>
                        <a:lstStyle/>
                        <a:p>
                          <a:pPr algn="ctr" fontAlgn="b"/>
                          <a:r>
                            <a:rPr lang="en-US" sz="1400" b="0" i="0" u="none" strike="noStrike" noProof="0" dirty="0">
                              <a:solidFill>
                                <a:srgbClr val="000000"/>
                              </a:solidFill>
                              <a:effectLst/>
                              <a:latin typeface="Arial Narrow" panose="020B0606020202030204" pitchFamily="34" charset="0"/>
                            </a:rPr>
                            <a:t>Feeding manifolds</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2.7E-01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2.8E-03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1986053"/>
                      </a:ext>
                    </a:extLst>
                  </a:tr>
                  <a:tr h="240475">
                    <a:tc>
                      <a:txBody>
                        <a:bodyPr/>
                        <a:lstStyle/>
                        <a:p>
                          <a:pPr algn="ctr" fontAlgn="b"/>
                          <a:r>
                            <a:rPr lang="en-US" sz="1400" b="0" i="0" u="none" strike="noStrike" noProof="0" dirty="0">
                              <a:solidFill>
                                <a:srgbClr val="000000"/>
                              </a:solidFill>
                              <a:effectLst/>
                              <a:latin typeface="Arial Narrow" panose="020B0606020202030204" pitchFamily="34" charset="0"/>
                            </a:rPr>
                            <a:t>First wall</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2.38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1.4E-01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1.3E-02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224220"/>
                      </a:ext>
                    </a:extLst>
                  </a:tr>
                  <a:tr h="240475">
                    <a:tc>
                      <a:txBody>
                        <a:bodyPr/>
                        <a:lstStyle/>
                        <a:p>
                          <a:pPr algn="ctr" fontAlgn="b"/>
                          <a:r>
                            <a:rPr lang="en-US" sz="1400" b="0" i="0" u="none" strike="noStrike" noProof="0" dirty="0">
                              <a:solidFill>
                                <a:srgbClr val="000000"/>
                              </a:solidFill>
                              <a:effectLst/>
                              <a:latin typeface="Arial Narrow" panose="020B0606020202030204" pitchFamily="34" charset="0"/>
                            </a:rPr>
                            <a:t>Back wall</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1.1E-02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es-ES" sz="1400" b="0" i="0" u="none" strike="noStrike" dirty="0">
                              <a:solidFill>
                                <a:srgbClr val="000000"/>
                              </a:solidFill>
                              <a:effectLst/>
                              <a:latin typeface="Arial Narrow" panose="020B0606020202030204" pitchFamily="34" charset="0"/>
                            </a:rPr>
                            <a:t>1E-02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endParaRPr lang="es-ES" sz="1400" b="0"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1013325"/>
                      </a:ext>
                    </a:extLst>
                  </a:tr>
                  <a:tr h="240475">
                    <a:tc>
                      <a:txBody>
                        <a:bodyPr/>
                        <a:lstStyle/>
                        <a:p>
                          <a:pPr algn="ctr" fontAlgn="b"/>
                          <a:r>
                            <a:rPr lang="en-US" sz="1400" b="1" i="0" u="none" strike="noStrike" noProof="0" dirty="0">
                              <a:solidFill>
                                <a:srgbClr val="000000"/>
                              </a:solidFill>
                              <a:effectLst/>
                              <a:latin typeface="Arial Narrow" panose="020B0606020202030204" pitchFamily="34" charset="0"/>
                            </a:rPr>
                            <a:t>Total</a:t>
                          </a:r>
                        </a:p>
                      </a:txBody>
                      <a:tcPr marL="9525" marR="9525" marT="9525" marB="0" anchor="ctr">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Arial Narrow" panose="020B0606020202030204" pitchFamily="34" charset="0"/>
                            </a:rPr>
                            <a:t>46.56</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Arial Narrow" panose="020B0606020202030204" pitchFamily="34" charset="0"/>
                            </a:rPr>
                            <a:t>2.614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algn="ctr" fontAlgn="b"/>
                          <a:r>
                            <a:rPr lang="es-ES" sz="1400" b="1" i="0" u="none" strike="noStrike" dirty="0">
                              <a:solidFill>
                                <a:srgbClr val="000000"/>
                              </a:solidFill>
                              <a:effectLst/>
                              <a:latin typeface="Arial Narrow" panose="020B0606020202030204" pitchFamily="34" charset="0"/>
                            </a:rPr>
                            <a:t>1.7E-01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400" b="1" i="0" u="none" strike="noStrike" dirty="0">
                              <a:solidFill>
                                <a:srgbClr val="000000"/>
                              </a:solidFill>
                              <a:effectLst/>
                              <a:latin typeface="Arial Narrow" panose="020B0606020202030204" pitchFamily="34" charset="0"/>
                            </a:rPr>
                            <a:t>5.40E-01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400" b="1" i="0" u="none" strike="noStrike" dirty="0" smtClean="0">
                              <a:solidFill>
                                <a:srgbClr val="000000"/>
                              </a:solidFill>
                              <a:effectLst/>
                              <a:latin typeface="Arial Narrow" panose="020B0606020202030204" pitchFamily="34" charset="0"/>
                            </a:rPr>
                            <a:t>2.0E-03</a:t>
                          </a:r>
                          <a:endParaRPr lang="es-ES" sz="1400" b="1" i="0" u="none" strike="noStrike" dirty="0">
                            <a:solidFill>
                              <a:srgbClr val="000000"/>
                            </a:solidFill>
                            <a:effectLst/>
                            <a:latin typeface="Arial Narrow" panose="020B0606020202030204"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638265326"/>
                      </a:ext>
                    </a:extLst>
                  </a:tr>
                </a:tbl>
              </a:graphicData>
            </a:graphic>
          </p:graphicFrame>
        </mc:Fallback>
      </mc:AlternateContent>
      <p:sp>
        <p:nvSpPr>
          <p:cNvPr id="33" name="CasellaDiTesto 1">
            <a:extLst>
              <a:ext uri="{FF2B5EF4-FFF2-40B4-BE49-F238E27FC236}">
                <a16:creationId xmlns:a16="http://schemas.microsoft.com/office/drawing/2014/main" id="{132660CD-3E73-7114-3465-29463F6FC7F6}"/>
              </a:ext>
            </a:extLst>
          </p:cNvPr>
          <p:cNvSpPr txBox="1"/>
          <p:nvPr/>
        </p:nvSpPr>
        <p:spPr>
          <a:xfrm>
            <a:off x="97056" y="736917"/>
            <a:ext cx="4750842" cy="400110"/>
          </a:xfrm>
          <a:prstGeom prst="rect">
            <a:avLst/>
          </a:prstGeom>
          <a:noFill/>
        </p:spPr>
        <p:txBody>
          <a:bodyPr wrap="square" rtlCol="0">
            <a:spAutoFit/>
          </a:bodyPr>
          <a:lstStyle/>
          <a:p>
            <a:pPr marL="361950" lvl="1" indent="-250825">
              <a:spcAft>
                <a:spcPts val="400"/>
              </a:spcAft>
              <a:buClr>
                <a:schemeClr val="tx2"/>
              </a:buClr>
              <a:buSzPct val="140000"/>
              <a:buFont typeface="Wingdings" panose="05000000000000000000" pitchFamily="2" charset="2"/>
              <a:buChar char="§"/>
              <a:defRPr/>
            </a:pPr>
            <a:r>
              <a:rPr lang="de-DE" sz="2000" dirty="0" err="1"/>
              <a:t>Simplified</a:t>
            </a:r>
            <a:r>
              <a:rPr lang="de-DE" sz="2000" dirty="0"/>
              <a:t> T-transport </a:t>
            </a:r>
            <a:r>
              <a:rPr lang="de-DE" sz="2000" dirty="0" err="1"/>
              <a:t>analyses</a:t>
            </a:r>
            <a:endParaRPr lang="de-DE" sz="2000" dirty="0"/>
          </a:p>
        </p:txBody>
      </p:sp>
      <p:sp>
        <p:nvSpPr>
          <p:cNvPr id="34" name="Rechteck 33"/>
          <p:cNvSpPr/>
          <p:nvPr/>
        </p:nvSpPr>
        <p:spPr>
          <a:xfrm>
            <a:off x="199531" y="4772669"/>
            <a:ext cx="6753062" cy="1128514"/>
          </a:xfrm>
          <a:prstGeom prst="rect">
            <a:avLst/>
          </a:prstGeom>
        </p:spPr>
        <p:txBody>
          <a:bodyPr wrap="square">
            <a:spAutoFit/>
          </a:bodyPr>
          <a:lstStyle/>
          <a:p>
            <a:pPr marL="268288" lvl="2" indent="-242888">
              <a:spcAft>
                <a:spcPts val="400"/>
              </a:spcAft>
              <a:buClr>
                <a:schemeClr val="tx2"/>
              </a:buClr>
              <a:buSzPct val="120000"/>
              <a:buFont typeface="Arial" panose="020B0604020202020204" pitchFamily="34" charset="0"/>
              <a:buChar char="•"/>
              <a:tabLst>
                <a:tab pos="1917652" algn="l"/>
              </a:tabLst>
              <a:defRPr/>
            </a:pPr>
            <a:r>
              <a:rPr lang="en-GB" sz="1600" dirty="0"/>
              <a:t>WLCB permeation similar to HCPB (</a:t>
            </a:r>
            <a:r>
              <a:rPr lang="en-IE" sz="1600" dirty="0"/>
              <a:t>~</a:t>
            </a:r>
            <a:r>
              <a:rPr lang="es-ES" sz="1600" dirty="0"/>
              <a:t>0.5 - 1 g/d</a:t>
            </a:r>
            <a:r>
              <a:rPr lang="en-GB" sz="1600" dirty="0"/>
              <a:t>), less dependency on high performant (PRF) coatings</a:t>
            </a:r>
          </a:p>
          <a:p>
            <a:pPr marL="268288" lvl="2" indent="-242888">
              <a:spcAft>
                <a:spcPts val="400"/>
              </a:spcAft>
              <a:buClr>
                <a:schemeClr val="tx2"/>
              </a:buClr>
              <a:buSzPct val="120000"/>
              <a:buFont typeface="Arial" panose="020B0604020202020204" pitchFamily="34" charset="0"/>
              <a:buChar char="•"/>
              <a:tabLst>
                <a:tab pos="1917652" algn="l"/>
              </a:tabLst>
              <a:defRPr/>
            </a:pPr>
            <a:r>
              <a:rPr lang="en-GB" sz="1600" dirty="0"/>
              <a:t>T concentration in purge gas at the inlet of WLCB is key to further reducing T permeation (e.g. auxiliary fresh He supply to be afterwards processed)</a:t>
            </a:r>
          </a:p>
        </p:txBody>
      </p:sp>
      <p:pic>
        <p:nvPicPr>
          <p:cNvPr id="36" name="Imagen 2"/>
          <p:cNvPicPr>
            <a:picLocks noChangeAspect="1"/>
          </p:cNvPicPr>
          <p:nvPr/>
        </p:nvPicPr>
        <p:blipFill>
          <a:blip r:embed="rId3"/>
          <a:stretch>
            <a:fillRect/>
          </a:stretch>
        </p:blipFill>
        <p:spPr>
          <a:xfrm>
            <a:off x="7555291" y="728604"/>
            <a:ext cx="4087549" cy="4044065"/>
          </a:xfrm>
          <a:prstGeom prst="rect">
            <a:avLst/>
          </a:prstGeom>
          <a:ln>
            <a:noFill/>
          </a:ln>
        </p:spPr>
      </p:pic>
      <p:sp>
        <p:nvSpPr>
          <p:cNvPr id="38" name="Rechteck 37"/>
          <p:cNvSpPr/>
          <p:nvPr/>
        </p:nvSpPr>
        <p:spPr>
          <a:xfrm>
            <a:off x="7058136" y="4918236"/>
            <a:ext cx="5073429" cy="1426031"/>
          </a:xfrm>
          <a:prstGeom prst="rect">
            <a:avLst/>
          </a:prstGeom>
        </p:spPr>
        <p:txBody>
          <a:bodyPr wrap="square">
            <a:spAutoFit/>
          </a:bodyPr>
          <a:lstStyle/>
          <a:p>
            <a:pPr marL="268288" lvl="2" indent="-242888">
              <a:spcAft>
                <a:spcPts val="400"/>
              </a:spcAft>
              <a:buClr>
                <a:schemeClr val="tx2"/>
              </a:buClr>
              <a:buSzPct val="120000"/>
              <a:buFont typeface="Arial" panose="020B0604020202020204" pitchFamily="34" charset="0"/>
              <a:buChar char="•"/>
              <a:tabLst>
                <a:tab pos="1917652" algn="l"/>
              </a:tabLst>
              <a:defRPr/>
            </a:pPr>
            <a:r>
              <a:rPr lang="en-GB" sz="1600" dirty="0"/>
              <a:t>WLCB: #elements joined</a:t>
            </a:r>
            <a:r>
              <a:rPr lang="de-DE" sz="1600" dirty="0"/>
              <a:t> </a:t>
            </a:r>
            <a:r>
              <a:rPr lang="de-DE" sz="1600" dirty="0" err="1"/>
              <a:t>reduced</a:t>
            </a:r>
            <a:r>
              <a:rPr lang="de-DE" sz="1600" dirty="0"/>
              <a:t> </a:t>
            </a:r>
            <a:r>
              <a:rPr lang="en-IE" sz="1600" dirty="0"/>
              <a:t>~</a:t>
            </a:r>
            <a:r>
              <a:rPr lang="de-DE" sz="1600" dirty="0"/>
              <a:t>1/10 w.r.t. WCLL </a:t>
            </a:r>
            <a:r>
              <a:rPr lang="de-DE" sz="1600" dirty="0" err="1"/>
              <a:t>or</a:t>
            </a:r>
            <a:r>
              <a:rPr lang="de-DE" sz="1600" dirty="0"/>
              <a:t> HCPB (FP8), </a:t>
            </a:r>
            <a:r>
              <a:rPr lang="de-DE" sz="1600" dirty="0" err="1"/>
              <a:t>therefore</a:t>
            </a:r>
            <a:r>
              <a:rPr lang="de-DE" sz="1600" dirty="0"/>
              <a:t> positive </a:t>
            </a:r>
            <a:r>
              <a:rPr lang="de-DE" sz="1600" dirty="0" err="1"/>
              <a:t>impact</a:t>
            </a:r>
            <a:r>
              <a:rPr lang="de-DE" sz="1600" dirty="0"/>
              <a:t> in </a:t>
            </a:r>
            <a:r>
              <a:rPr lang="de-DE" sz="1600" dirty="0" err="1"/>
              <a:t>failure</a:t>
            </a:r>
            <a:r>
              <a:rPr lang="de-DE" sz="1600" dirty="0"/>
              <a:t> rate</a:t>
            </a:r>
            <a:endParaRPr lang="en-GB" sz="1600" dirty="0"/>
          </a:p>
          <a:p>
            <a:pPr marL="268288" lvl="2" indent="-242888">
              <a:spcAft>
                <a:spcPts val="400"/>
              </a:spcAft>
              <a:buClr>
                <a:schemeClr val="tx2"/>
              </a:buClr>
              <a:buSzPct val="120000"/>
              <a:buFont typeface="Arial" panose="020B0604020202020204" pitchFamily="34" charset="0"/>
              <a:buChar char="•"/>
              <a:tabLst>
                <a:tab pos="1917652" algn="l"/>
              </a:tabLst>
              <a:defRPr/>
            </a:pPr>
            <a:r>
              <a:rPr lang="en-GB" sz="1600" dirty="0"/>
              <a:t>Latest WCLL-ref: #elements halved, expected FR in-between WCLL (G1) and WLCB</a:t>
            </a:r>
          </a:p>
          <a:p>
            <a:pPr marL="268288" lvl="2" indent="-242888">
              <a:spcAft>
                <a:spcPts val="400"/>
              </a:spcAft>
              <a:buClr>
                <a:schemeClr val="tx2"/>
              </a:buClr>
              <a:buSzPct val="120000"/>
              <a:buFont typeface="Arial" panose="020B0604020202020204" pitchFamily="34" charset="0"/>
              <a:buChar char="•"/>
              <a:tabLst>
                <a:tab pos="1917652" algn="l"/>
              </a:tabLst>
              <a:defRPr/>
            </a:pPr>
            <a:r>
              <a:rPr lang="en-GB" sz="1600" dirty="0"/>
              <a:t>HCPB-HP: fault-tolerant, expected similar FR as WLCB</a:t>
            </a:r>
          </a:p>
        </p:txBody>
      </p:sp>
      <p:sp>
        <p:nvSpPr>
          <p:cNvPr id="39" name="CasellaDiTesto 1">
            <a:extLst>
              <a:ext uri="{FF2B5EF4-FFF2-40B4-BE49-F238E27FC236}">
                <a16:creationId xmlns:a16="http://schemas.microsoft.com/office/drawing/2014/main" id="{132660CD-3E73-7114-3465-29463F6FC7F6}"/>
              </a:ext>
            </a:extLst>
          </p:cNvPr>
          <p:cNvSpPr txBox="1"/>
          <p:nvPr/>
        </p:nvSpPr>
        <p:spPr>
          <a:xfrm>
            <a:off x="8179505" y="328494"/>
            <a:ext cx="3952060" cy="400110"/>
          </a:xfrm>
          <a:prstGeom prst="rect">
            <a:avLst/>
          </a:prstGeom>
          <a:noFill/>
        </p:spPr>
        <p:txBody>
          <a:bodyPr wrap="square" rtlCol="0">
            <a:spAutoFit/>
          </a:bodyPr>
          <a:lstStyle/>
          <a:p>
            <a:pPr marL="361950" lvl="1" indent="-250825">
              <a:spcAft>
                <a:spcPts val="400"/>
              </a:spcAft>
              <a:buClr>
                <a:schemeClr val="tx2"/>
              </a:buClr>
              <a:buSzPct val="140000"/>
              <a:buFont typeface="Wingdings" panose="05000000000000000000" pitchFamily="2" charset="2"/>
              <a:buChar char="§"/>
              <a:defRPr/>
            </a:pPr>
            <a:r>
              <a:rPr lang="de-DE" sz="2000" dirty="0"/>
              <a:t>FMEA (&amp; </a:t>
            </a:r>
            <a:r>
              <a:rPr lang="de-DE" sz="2000" dirty="0" err="1"/>
              <a:t>Reliability</a:t>
            </a:r>
            <a:r>
              <a:rPr lang="de-DE" sz="2000" dirty="0"/>
              <a:t>)</a:t>
            </a:r>
          </a:p>
        </p:txBody>
      </p:sp>
    </p:spTree>
    <p:extLst>
      <p:ext uri="{BB962C8B-B14F-4D97-AF65-F5344CB8AC3E}">
        <p14:creationId xmlns:p14="http://schemas.microsoft.com/office/powerpoint/2010/main" val="118301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err="1"/>
              <a:t>Introduction</a:t>
            </a:r>
            <a:r>
              <a:rPr lang="de-DE" dirty="0"/>
              <a:t> – EU </a:t>
            </a:r>
            <a:r>
              <a:rPr lang="de-DE" dirty="0" err="1"/>
              <a:t>Concepts</a:t>
            </a:r>
            <a:r>
              <a:rPr lang="de-DE" dirty="0"/>
              <a:t> </a:t>
            </a:r>
            <a:r>
              <a:rPr lang="de-DE" dirty="0" err="1"/>
              <a:t>History</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6" name="Rechteck 5"/>
          <p:cNvSpPr/>
          <p:nvPr/>
        </p:nvSpPr>
        <p:spPr>
          <a:xfrm>
            <a:off x="185018" y="703808"/>
            <a:ext cx="6473170" cy="2416046"/>
          </a:xfrm>
          <a:prstGeom prst="rect">
            <a:avLst/>
          </a:prstGeom>
        </p:spPr>
        <p:txBody>
          <a:bodyPr wrap="square">
            <a:spAutoFit/>
          </a:bodyPr>
          <a:lstStyle/>
          <a:p>
            <a:pPr marL="266700" lvl="1" indent="-182563">
              <a:spcBef>
                <a:spcPts val="300"/>
              </a:spcBef>
              <a:spcAft>
                <a:spcPts val="300"/>
              </a:spcAft>
              <a:buClr>
                <a:schemeClr val="tx2"/>
              </a:buClr>
              <a:buSzPct val="140000"/>
              <a:buFont typeface="Wingdings" panose="05000000000000000000" pitchFamily="2" charset="2"/>
              <a:buChar char="§"/>
              <a:defRPr/>
            </a:pPr>
            <a:r>
              <a:rPr lang="de-DE" dirty="0" err="1"/>
              <a:t>Since</a:t>
            </a:r>
            <a:r>
              <a:rPr lang="de-DE" dirty="0"/>
              <a:t> 80s, EU BB </a:t>
            </a:r>
            <a:r>
              <a:rPr lang="de-DE" dirty="0" err="1"/>
              <a:t>concepts</a:t>
            </a:r>
            <a:r>
              <a:rPr lang="de-DE" dirty="0"/>
              <a:t> </a:t>
            </a:r>
            <a:r>
              <a:rPr lang="de-DE" dirty="0" err="1"/>
              <a:t>based</a:t>
            </a:r>
            <a:r>
              <a:rPr lang="de-DE" dirty="0"/>
              <a:t> on liquid </a:t>
            </a:r>
            <a:r>
              <a:rPr lang="de-DE" dirty="0" err="1"/>
              <a:t>and</a:t>
            </a:r>
            <a:r>
              <a:rPr lang="de-DE" dirty="0"/>
              <a:t> solid </a:t>
            </a:r>
            <a:r>
              <a:rPr lang="de-DE" dirty="0" err="1"/>
              <a:t>breeders</a:t>
            </a:r>
            <a:endParaRPr lang="de-DE" dirty="0"/>
          </a:p>
          <a:p>
            <a:pPr marL="266700" lvl="1" indent="-182563">
              <a:spcBef>
                <a:spcPts val="300"/>
              </a:spcBef>
              <a:spcAft>
                <a:spcPts val="300"/>
              </a:spcAft>
              <a:buClr>
                <a:schemeClr val="tx2"/>
              </a:buClr>
              <a:buSzPct val="140000"/>
              <a:buFont typeface="Wingdings" panose="05000000000000000000" pitchFamily="2" charset="2"/>
              <a:buChar char="§"/>
              <a:defRPr/>
            </a:pPr>
            <a:r>
              <a:rPr lang="de-DE" dirty="0"/>
              <a:t>2003: WCLL </a:t>
            </a:r>
            <a:r>
              <a:rPr lang="de-DE" dirty="0" err="1"/>
              <a:t>replaced</a:t>
            </a:r>
            <a:r>
              <a:rPr lang="de-DE" dirty="0"/>
              <a:t> </a:t>
            </a:r>
            <a:r>
              <a:rPr lang="de-DE" dirty="0" err="1"/>
              <a:t>by</a:t>
            </a:r>
            <a:r>
              <a:rPr lang="de-DE" dirty="0"/>
              <a:t> HCLL in TBM (</a:t>
            </a:r>
            <a:r>
              <a:rPr lang="de-DE" dirty="0" err="1"/>
              <a:t>budget</a:t>
            </a:r>
            <a:r>
              <a:rPr lang="de-DE" dirty="0"/>
              <a:t> </a:t>
            </a:r>
            <a:r>
              <a:rPr lang="de-DE" dirty="0" err="1"/>
              <a:t>limitations</a:t>
            </a:r>
            <a:r>
              <a:rPr lang="de-DE" dirty="0"/>
              <a:t>).</a:t>
            </a:r>
          </a:p>
          <a:p>
            <a:pPr marL="266700" lvl="1" indent="-182563">
              <a:spcBef>
                <a:spcPts val="300"/>
              </a:spcBef>
              <a:spcAft>
                <a:spcPts val="300"/>
              </a:spcAft>
              <a:buClr>
                <a:schemeClr val="tx2"/>
              </a:buClr>
              <a:buSzPct val="140000"/>
              <a:buFont typeface="Wingdings" panose="05000000000000000000" pitchFamily="2" charset="2"/>
              <a:buChar char="§"/>
              <a:defRPr/>
            </a:pPr>
            <a:r>
              <a:rPr lang="de-DE" dirty="0"/>
              <a:t>2017: </a:t>
            </a:r>
            <a:r>
              <a:rPr lang="de-DE" dirty="0" err="1"/>
              <a:t>identification</a:t>
            </a:r>
            <a:r>
              <a:rPr lang="de-DE" dirty="0"/>
              <a:t> </a:t>
            </a:r>
            <a:r>
              <a:rPr lang="de-DE" dirty="0" err="1"/>
              <a:t>of</a:t>
            </a:r>
            <a:r>
              <a:rPr lang="de-DE" dirty="0"/>
              <a:t> </a:t>
            </a:r>
            <a:r>
              <a:rPr lang="de-DE" dirty="0" err="1"/>
              <a:t>most</a:t>
            </a:r>
            <a:r>
              <a:rPr lang="de-DE" dirty="0"/>
              <a:t> </a:t>
            </a:r>
            <a:r>
              <a:rPr lang="de-DE" dirty="0" err="1"/>
              <a:t>mature</a:t>
            </a:r>
            <a:r>
              <a:rPr lang="de-DE" dirty="0"/>
              <a:t> BB </a:t>
            </a:r>
            <a:r>
              <a:rPr lang="de-DE" dirty="0" err="1"/>
              <a:t>concepts</a:t>
            </a:r>
            <a:r>
              <a:rPr lang="de-DE" dirty="0"/>
              <a:t>, </a:t>
            </a:r>
            <a:r>
              <a:rPr lang="de-DE" dirty="0" err="1"/>
              <a:t>narrow</a:t>
            </a:r>
            <a:r>
              <a:rPr lang="de-DE" dirty="0"/>
              <a:t> down </a:t>
            </a:r>
            <a:r>
              <a:rPr lang="de-DE" dirty="0" err="1"/>
              <a:t>to</a:t>
            </a:r>
            <a:r>
              <a:rPr lang="de-DE" dirty="0"/>
              <a:t> </a:t>
            </a:r>
            <a:r>
              <a:rPr lang="de-DE" dirty="0" err="1"/>
              <a:t>conservative</a:t>
            </a:r>
            <a:r>
              <a:rPr lang="de-DE" dirty="0"/>
              <a:t> </a:t>
            </a:r>
            <a:r>
              <a:rPr lang="de-DE" dirty="0" err="1"/>
              <a:t>solutions</a:t>
            </a:r>
            <a:r>
              <a:rPr lang="de-DE" dirty="0"/>
              <a:t> also in </a:t>
            </a:r>
            <a:r>
              <a:rPr lang="de-DE" dirty="0" err="1"/>
              <a:t>terms</a:t>
            </a:r>
            <a:r>
              <a:rPr lang="de-DE" dirty="0"/>
              <a:t> </a:t>
            </a:r>
            <a:r>
              <a:rPr lang="de-DE" dirty="0" err="1"/>
              <a:t>of</a:t>
            </a:r>
            <a:r>
              <a:rPr lang="de-DE" dirty="0"/>
              <a:t> </a:t>
            </a:r>
            <a:r>
              <a:rPr lang="de-DE" dirty="0" err="1"/>
              <a:t>interfacing</a:t>
            </a:r>
            <a:r>
              <a:rPr lang="de-DE" dirty="0"/>
              <a:t> </a:t>
            </a:r>
            <a:r>
              <a:rPr lang="de-DE" dirty="0" err="1"/>
              <a:t>systems</a:t>
            </a:r>
            <a:endParaRPr lang="de-DE" dirty="0"/>
          </a:p>
          <a:p>
            <a:pPr marL="266700" lvl="1" indent="-182563">
              <a:spcBef>
                <a:spcPts val="300"/>
              </a:spcBef>
              <a:spcAft>
                <a:spcPts val="300"/>
              </a:spcAft>
              <a:buClr>
                <a:schemeClr val="tx2"/>
              </a:buClr>
              <a:buSzPct val="140000"/>
              <a:buFont typeface="Wingdings" panose="05000000000000000000" pitchFamily="2" charset="2"/>
              <a:buChar char="§"/>
              <a:defRPr/>
            </a:pPr>
            <a:r>
              <a:rPr lang="de-DE" dirty="0"/>
              <a:t>2017-2018: DEMO-TBM </a:t>
            </a:r>
            <a:r>
              <a:rPr lang="de-DE" dirty="0" err="1"/>
              <a:t>re-alignment</a:t>
            </a:r>
            <a:r>
              <a:rPr lang="de-DE" dirty="0"/>
              <a:t>, WCLL </a:t>
            </a:r>
            <a:r>
              <a:rPr lang="de-DE" dirty="0" err="1"/>
              <a:t>replaced</a:t>
            </a:r>
            <a:r>
              <a:rPr lang="de-DE" dirty="0"/>
              <a:t> HCLL</a:t>
            </a:r>
          </a:p>
          <a:p>
            <a:pPr marL="266700" lvl="1" indent="-182563">
              <a:spcBef>
                <a:spcPts val="300"/>
              </a:spcBef>
              <a:spcAft>
                <a:spcPts val="300"/>
              </a:spcAft>
              <a:buClr>
                <a:schemeClr val="tx2"/>
              </a:buClr>
              <a:buSzPct val="140000"/>
              <a:buFont typeface="Wingdings" panose="05000000000000000000" pitchFamily="2" charset="2"/>
              <a:buChar char="§"/>
              <a:defRPr/>
            </a:pPr>
            <a:r>
              <a:rPr lang="de-DE" dirty="0"/>
              <a:t>2017: </a:t>
            </a:r>
            <a:r>
              <a:rPr lang="de-DE" dirty="0" err="1"/>
              <a:t>holistic</a:t>
            </a:r>
            <a:r>
              <a:rPr lang="de-DE" dirty="0"/>
              <a:t> BB design </a:t>
            </a:r>
            <a:r>
              <a:rPr lang="de-DE" dirty="0" err="1"/>
              <a:t>principles</a:t>
            </a:r>
            <a:endParaRPr lang="de-DE" dirty="0"/>
          </a:p>
          <a:p>
            <a:pPr marL="266700" lvl="1" indent="-182563">
              <a:spcBef>
                <a:spcPts val="300"/>
              </a:spcBef>
              <a:spcAft>
                <a:spcPts val="300"/>
              </a:spcAft>
              <a:buClr>
                <a:schemeClr val="tx2"/>
              </a:buClr>
              <a:buSzPct val="140000"/>
              <a:buFont typeface="Wingdings" panose="05000000000000000000" pitchFamily="2" charset="2"/>
              <a:buChar char="§"/>
              <a:defRPr/>
            </a:pPr>
            <a:endParaRPr lang="de-DE" dirty="0"/>
          </a:p>
        </p:txBody>
      </p:sp>
      <p:pic>
        <p:nvPicPr>
          <p:cNvPr id="9" name="Picture 2" descr="C:\WORK\§Conferences 2018\EFPW\Presentation\Figure\BlanketStudies.png"/>
          <p:cNvPicPr>
            <a:picLocks noChangeAspect="1" noChangeArrowheads="1"/>
          </p:cNvPicPr>
          <p:nvPr/>
        </p:nvPicPr>
        <p:blipFill rotWithShape="1">
          <a:blip r:embed="rId2">
            <a:extLst>
              <a:ext uri="{28A0092B-C50C-407E-A947-70E740481C1C}">
                <a14:useLocalDpi xmlns:a14="http://schemas.microsoft.com/office/drawing/2010/main" val="0"/>
              </a:ext>
            </a:extLst>
          </a:blip>
          <a:srcRect t="2344" r="20713"/>
          <a:stretch/>
        </p:blipFill>
        <p:spPr bwMode="auto">
          <a:xfrm>
            <a:off x="825624" y="2761301"/>
            <a:ext cx="4355976" cy="37113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DATA\Documentation\Topics\Fusion Technology\ERASMUS\Architec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3220" y="1335162"/>
            <a:ext cx="4167020" cy="239327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6377801" y="698247"/>
            <a:ext cx="5814199" cy="646331"/>
          </a:xfrm>
          <a:prstGeom prst="rect">
            <a:avLst/>
          </a:prstGeom>
        </p:spPr>
        <p:txBody>
          <a:bodyPr wrap="square">
            <a:spAutoFit/>
          </a:bodyPr>
          <a:lstStyle/>
          <a:p>
            <a:pPr marL="266700" lvl="1" indent="-182563">
              <a:spcBef>
                <a:spcPts val="300"/>
              </a:spcBef>
              <a:spcAft>
                <a:spcPts val="300"/>
              </a:spcAft>
              <a:buClr>
                <a:schemeClr val="tx2"/>
              </a:buClr>
              <a:buSzPct val="140000"/>
              <a:buFont typeface="Wingdings" panose="05000000000000000000" pitchFamily="2" charset="2"/>
              <a:buChar char="§"/>
              <a:tabLst>
                <a:tab pos="1438275" algn="l"/>
              </a:tabLst>
              <a:defRPr/>
            </a:pPr>
            <a:r>
              <a:rPr lang="de-DE" dirty="0"/>
              <a:t>Primary </a:t>
            </a:r>
            <a:r>
              <a:rPr lang="de-DE" dirty="0" err="1"/>
              <a:t>concept</a:t>
            </a:r>
            <a:r>
              <a:rPr lang="de-DE" dirty="0"/>
              <a:t> </a:t>
            </a:r>
            <a:r>
              <a:rPr lang="de-DE" dirty="0" err="1"/>
              <a:t>principle</a:t>
            </a:r>
            <a:r>
              <a:rPr lang="de-DE" dirty="0"/>
              <a:t>: „</a:t>
            </a:r>
            <a:r>
              <a:rPr lang="de-DE" dirty="0" err="1"/>
              <a:t>Near</a:t>
            </a:r>
            <a:r>
              <a:rPr lang="de-DE" dirty="0"/>
              <a:t>-term“ BB </a:t>
            </a:r>
            <a:r>
              <a:rPr lang="de-DE" dirty="0" err="1"/>
              <a:t>Architecture</a:t>
            </a:r>
            <a:r>
              <a:rPr lang="de-DE" dirty="0"/>
              <a:t> (EFPW, 2018): separate </a:t>
            </a:r>
            <a:r>
              <a:rPr lang="de-DE" dirty="0" err="1"/>
              <a:t>coolant</a:t>
            </a:r>
            <a:r>
              <a:rPr lang="de-DE" dirty="0"/>
              <a:t> </a:t>
            </a:r>
            <a:r>
              <a:rPr lang="de-DE" dirty="0" err="1"/>
              <a:t>and</a:t>
            </a:r>
            <a:r>
              <a:rPr lang="de-DE" dirty="0"/>
              <a:t> </a:t>
            </a:r>
            <a:r>
              <a:rPr lang="de-DE" dirty="0" err="1"/>
              <a:t>breeder</a:t>
            </a:r>
            <a:r>
              <a:rPr lang="de-DE" dirty="0"/>
              <a:t> </a:t>
            </a:r>
            <a:r>
              <a:rPr lang="de-DE" dirty="0" err="1"/>
              <a:t>loops</a:t>
            </a:r>
            <a:endParaRPr lang="de-DE" dirty="0"/>
          </a:p>
        </p:txBody>
      </p:sp>
      <p:sp>
        <p:nvSpPr>
          <p:cNvPr id="11" name="Rechteck 10"/>
          <p:cNvSpPr/>
          <p:nvPr/>
        </p:nvSpPr>
        <p:spPr>
          <a:xfrm>
            <a:off x="6377801" y="3759353"/>
            <a:ext cx="5766786" cy="1215717"/>
          </a:xfrm>
          <a:prstGeom prst="rect">
            <a:avLst/>
          </a:prstGeom>
        </p:spPr>
        <p:txBody>
          <a:bodyPr wrap="square">
            <a:spAutoFit/>
          </a:bodyPr>
          <a:lstStyle/>
          <a:p>
            <a:pPr marL="266700" lvl="1" indent="-182563">
              <a:spcBef>
                <a:spcPts val="600"/>
              </a:spcBef>
              <a:spcAft>
                <a:spcPts val="600"/>
              </a:spcAft>
              <a:buClr>
                <a:schemeClr val="tx2"/>
              </a:buClr>
              <a:buSzPct val="140000"/>
              <a:buFont typeface="Wingdings" panose="05000000000000000000" pitchFamily="2" charset="2"/>
              <a:buChar char="§"/>
              <a:defRPr/>
            </a:pPr>
            <a:r>
              <a:rPr lang="de-DE" dirty="0"/>
              <a:t>2021: DEMO DCT -&gt; Mandate </a:t>
            </a:r>
            <a:r>
              <a:rPr lang="de-DE" dirty="0" err="1"/>
              <a:t>to</a:t>
            </a:r>
            <a:r>
              <a:rPr lang="de-DE" dirty="0"/>
              <a:t> </a:t>
            </a:r>
            <a:r>
              <a:rPr lang="de-DE" dirty="0" err="1"/>
              <a:t>investigate</a:t>
            </a:r>
            <a:r>
              <a:rPr lang="de-DE" dirty="0"/>
              <a:t> innovative </a:t>
            </a:r>
            <a:r>
              <a:rPr lang="de-DE" dirty="0" err="1"/>
              <a:t>concepts</a:t>
            </a:r>
            <a:r>
              <a:rPr lang="de-DE" dirty="0"/>
              <a:t> (parallel </a:t>
            </a:r>
            <a:r>
              <a:rPr lang="de-DE" dirty="0" err="1"/>
              <a:t>to</a:t>
            </a:r>
            <a:r>
              <a:rPr lang="de-DE" dirty="0"/>
              <a:t> WPBB) </a:t>
            </a:r>
            <a:r>
              <a:rPr lang="de-DE" dirty="0" err="1"/>
              <a:t>to</a:t>
            </a:r>
            <a:r>
              <a:rPr lang="de-DE" dirty="0"/>
              <a:t> </a:t>
            </a:r>
            <a:r>
              <a:rPr lang="de-DE" dirty="0" err="1"/>
              <a:t>address</a:t>
            </a:r>
            <a:r>
              <a:rPr lang="de-DE" dirty="0"/>
              <a:t> </a:t>
            </a:r>
            <a:r>
              <a:rPr lang="de-DE" dirty="0" err="1"/>
              <a:t>issues</a:t>
            </a:r>
            <a:r>
              <a:rPr lang="de-DE" dirty="0"/>
              <a:t> </a:t>
            </a:r>
            <a:r>
              <a:rPr lang="de-DE" dirty="0" err="1"/>
              <a:t>by</a:t>
            </a:r>
            <a:r>
              <a:rPr lang="de-DE" dirty="0"/>
              <a:t> design</a:t>
            </a:r>
          </a:p>
          <a:p>
            <a:pPr marL="446088" lvl="2" indent="-179388">
              <a:spcAft>
                <a:spcPts val="300"/>
              </a:spcAft>
              <a:buClr>
                <a:schemeClr val="tx2"/>
              </a:buClr>
              <a:buSzPct val="120000"/>
              <a:buFont typeface="Arial" panose="020B0604020202020204" pitchFamily="34" charset="0"/>
              <a:buChar char="•"/>
              <a:tabLst>
                <a:tab pos="1438275" algn="l"/>
              </a:tabLst>
              <a:defRPr/>
            </a:pPr>
            <a:r>
              <a:rPr lang="de-DE" sz="1600" u="sng" dirty="0"/>
              <a:t>BUT</a:t>
            </a:r>
            <a:r>
              <a:rPr lang="de-DE" sz="1600" dirty="0"/>
              <a:t> BB „</a:t>
            </a:r>
            <a:r>
              <a:rPr lang="de-DE" sz="1600" dirty="0" err="1"/>
              <a:t>ingredients</a:t>
            </a:r>
            <a:r>
              <a:rPr lang="de-DE" sz="1600" dirty="0"/>
              <a:t>“ </a:t>
            </a:r>
            <a:r>
              <a:rPr lang="de-DE" sz="1600" dirty="0" err="1"/>
              <a:t>are</a:t>
            </a:r>
            <a:r>
              <a:rPr lang="de-DE" sz="1600" dirty="0"/>
              <a:t> </a:t>
            </a:r>
            <a:r>
              <a:rPr lang="de-DE" sz="1600" dirty="0" err="1"/>
              <a:t>kept</a:t>
            </a:r>
            <a:r>
              <a:rPr lang="de-DE" sz="1600" dirty="0"/>
              <a:t>: </a:t>
            </a:r>
            <a:r>
              <a:rPr lang="de-DE" sz="1600" dirty="0" err="1"/>
              <a:t>Coolants</a:t>
            </a:r>
            <a:r>
              <a:rPr lang="de-DE" sz="1600" dirty="0"/>
              <a:t> (</a:t>
            </a:r>
            <a:r>
              <a:rPr lang="de-DE" sz="1600" dirty="0" err="1"/>
              <a:t>water</a:t>
            </a:r>
            <a:r>
              <a:rPr lang="de-DE" sz="1600" dirty="0"/>
              <a:t> &amp; He), </a:t>
            </a:r>
            <a:r>
              <a:rPr lang="de-DE" sz="1600" dirty="0" err="1"/>
              <a:t>functional</a:t>
            </a:r>
            <a:r>
              <a:rPr lang="de-DE" sz="1600" dirty="0"/>
              <a:t> (</a:t>
            </a:r>
            <a:r>
              <a:rPr lang="de-DE" sz="1600" dirty="0" err="1"/>
              <a:t>breeder</a:t>
            </a:r>
            <a:r>
              <a:rPr lang="de-DE" sz="1600" dirty="0"/>
              <a:t> </a:t>
            </a:r>
            <a:r>
              <a:rPr lang="de-DE" sz="1600" dirty="0" err="1"/>
              <a:t>ceramics</a:t>
            </a:r>
            <a:r>
              <a:rPr lang="de-DE" sz="1600" dirty="0"/>
              <a:t>, </a:t>
            </a:r>
            <a:r>
              <a:rPr lang="de-DE" sz="1600" dirty="0" err="1"/>
              <a:t>Be-Ti</a:t>
            </a:r>
            <a:r>
              <a:rPr lang="de-DE" sz="1600" dirty="0"/>
              <a:t>, </a:t>
            </a:r>
            <a:r>
              <a:rPr lang="de-DE" sz="1600" dirty="0" err="1"/>
              <a:t>Pb</a:t>
            </a:r>
            <a:r>
              <a:rPr lang="de-DE" sz="1600" dirty="0"/>
              <a:t>-Li) </a:t>
            </a:r>
            <a:r>
              <a:rPr lang="de-DE" sz="1600" dirty="0" err="1"/>
              <a:t>and</a:t>
            </a:r>
            <a:r>
              <a:rPr lang="de-DE" sz="1600" dirty="0"/>
              <a:t> EUROFER97</a:t>
            </a:r>
          </a:p>
        </p:txBody>
      </p:sp>
      <p:sp>
        <p:nvSpPr>
          <p:cNvPr id="16" name="Rechteck 15"/>
          <p:cNvSpPr/>
          <p:nvPr/>
        </p:nvSpPr>
        <p:spPr>
          <a:xfrm>
            <a:off x="9006602" y="3171485"/>
            <a:ext cx="3016065" cy="523220"/>
          </a:xfrm>
          <a:prstGeom prst="rect">
            <a:avLst/>
          </a:prstGeom>
        </p:spPr>
        <p:txBody>
          <a:bodyPr wrap="square">
            <a:spAutoFit/>
          </a:bodyPr>
          <a:lstStyle/>
          <a:p>
            <a:pPr marL="266700" lvl="2">
              <a:spcAft>
                <a:spcPts val="300"/>
              </a:spcAft>
              <a:buClr>
                <a:schemeClr val="tx2"/>
              </a:buClr>
              <a:buSzPct val="120000"/>
              <a:tabLst>
                <a:tab pos="1438275" algn="l"/>
              </a:tabLst>
              <a:defRPr/>
            </a:pPr>
            <a:r>
              <a:rPr lang="de-DE" sz="1400" dirty="0"/>
              <a:t>…i.e. </a:t>
            </a:r>
            <a:r>
              <a:rPr lang="de-DE" sz="1400" dirty="0" err="1"/>
              <a:t>concepts</a:t>
            </a:r>
            <a:r>
              <a:rPr lang="de-DE" sz="1400" dirty="0"/>
              <a:t> like DCLL, SCLL, </a:t>
            </a:r>
            <a:r>
              <a:rPr lang="de-DE" sz="1400" dirty="0" err="1"/>
              <a:t>FliBe</a:t>
            </a:r>
            <a:r>
              <a:rPr lang="de-DE" sz="1400" dirty="0"/>
              <a:t> </a:t>
            </a:r>
            <a:r>
              <a:rPr lang="de-DE" sz="1400" dirty="0" err="1"/>
              <a:t>are</a:t>
            </a:r>
            <a:r>
              <a:rPr lang="de-DE" sz="1400" dirty="0"/>
              <a:t> not </a:t>
            </a:r>
            <a:r>
              <a:rPr lang="de-DE" sz="1400" dirty="0" err="1"/>
              <a:t>taken</a:t>
            </a:r>
            <a:r>
              <a:rPr lang="de-DE" sz="1400" dirty="0"/>
              <a:t> </a:t>
            </a:r>
            <a:r>
              <a:rPr lang="de-DE" sz="1400" dirty="0" err="1"/>
              <a:t>into</a:t>
            </a:r>
            <a:r>
              <a:rPr lang="de-DE" sz="1400" dirty="0"/>
              <a:t> </a:t>
            </a:r>
            <a:r>
              <a:rPr lang="de-DE" sz="1400" dirty="0" err="1"/>
              <a:t>account</a:t>
            </a:r>
            <a:endParaRPr lang="de-DE" sz="1400" dirty="0"/>
          </a:p>
        </p:txBody>
      </p:sp>
      <p:sp>
        <p:nvSpPr>
          <p:cNvPr id="17" name="Rechteck 16"/>
          <p:cNvSpPr/>
          <p:nvPr/>
        </p:nvSpPr>
        <p:spPr>
          <a:xfrm>
            <a:off x="6381192" y="5002265"/>
            <a:ext cx="5766786" cy="1523494"/>
          </a:xfrm>
          <a:prstGeom prst="rect">
            <a:avLst/>
          </a:prstGeom>
        </p:spPr>
        <p:txBody>
          <a:bodyPr wrap="square">
            <a:spAutoFit/>
          </a:bodyPr>
          <a:lstStyle/>
          <a:p>
            <a:pPr marL="266700" lvl="1" indent="-182563">
              <a:spcBef>
                <a:spcPts val="600"/>
              </a:spcBef>
              <a:spcAft>
                <a:spcPts val="600"/>
              </a:spcAft>
              <a:buClr>
                <a:schemeClr val="tx2"/>
              </a:buClr>
              <a:buSzPct val="140000"/>
              <a:buFont typeface="Wingdings" panose="05000000000000000000" pitchFamily="2" charset="2"/>
              <a:buChar char="§"/>
              <a:defRPr/>
            </a:pPr>
            <a:r>
              <a:rPr lang="de-DE" dirty="0"/>
              <a:t>2023: GA WGBB &amp; FC</a:t>
            </a:r>
          </a:p>
          <a:p>
            <a:pPr marL="446088" lvl="2" indent="-179388">
              <a:spcAft>
                <a:spcPts val="300"/>
              </a:spcAft>
              <a:buClr>
                <a:schemeClr val="tx2"/>
              </a:buClr>
              <a:buSzPct val="120000"/>
              <a:buFont typeface="Arial" panose="020B0604020202020204" pitchFamily="34" charset="0"/>
              <a:buChar char="•"/>
              <a:tabLst>
                <a:tab pos="1438275" algn="l"/>
              </a:tabLst>
              <a:defRPr/>
            </a:pPr>
            <a:r>
              <a:rPr lang="en-GB" sz="1400" dirty="0"/>
              <a:t>“</a:t>
            </a:r>
            <a:r>
              <a:rPr lang="en-GB" sz="1400" i="1" dirty="0"/>
              <a:t>[…] In the sense of risk reduction, it is recommended to </a:t>
            </a:r>
            <a:r>
              <a:rPr lang="en-GB" sz="1400" b="1" i="1" dirty="0"/>
              <a:t>avoid</a:t>
            </a:r>
            <a:r>
              <a:rPr lang="en-GB" sz="1400" i="1" dirty="0"/>
              <a:t> any early down-selection and to pursue in parallel </a:t>
            </a:r>
            <a:r>
              <a:rPr lang="en-GB" sz="1400" b="1" i="1" dirty="0"/>
              <a:t>complementary</a:t>
            </a:r>
            <a:r>
              <a:rPr lang="en-GB" sz="1400" i="1" dirty="0"/>
              <a:t> BB concepts up to a relevant stage of testing / qualification for making the necessary choices in order to realize DEMO, </a:t>
            </a:r>
            <a:r>
              <a:rPr lang="en-GB" sz="1400" i="1" u="sng" dirty="0"/>
              <a:t>unless a clear show-stopper occurs earlier</a:t>
            </a:r>
            <a:endParaRPr lang="de-DE" sz="1200" dirty="0"/>
          </a:p>
        </p:txBody>
      </p:sp>
      <p:cxnSp>
        <p:nvCxnSpPr>
          <p:cNvPr id="19" name="Gerader Verbinder 18"/>
          <p:cNvCxnSpPr/>
          <p:nvPr/>
        </p:nvCxnSpPr>
        <p:spPr>
          <a:xfrm>
            <a:off x="720080" y="5486398"/>
            <a:ext cx="4563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831842" y="6200987"/>
            <a:ext cx="4356000"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1" name="Gerader Verbinder 20"/>
          <p:cNvCxnSpPr/>
          <p:nvPr/>
        </p:nvCxnSpPr>
        <p:spPr>
          <a:xfrm>
            <a:off x="825600" y="4870027"/>
            <a:ext cx="4356000" cy="0"/>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22" name="Textfeld 21"/>
          <p:cNvSpPr txBox="1"/>
          <p:nvPr/>
        </p:nvSpPr>
        <p:spPr>
          <a:xfrm>
            <a:off x="5168053" y="5547360"/>
            <a:ext cx="380232" cy="307777"/>
          </a:xfrm>
          <a:prstGeom prst="rect">
            <a:avLst/>
          </a:prstGeom>
          <a:noFill/>
        </p:spPr>
        <p:txBody>
          <a:bodyPr wrap="none" rtlCol="0">
            <a:spAutoFit/>
          </a:bodyPr>
          <a:lstStyle/>
          <a:p>
            <a:pPr algn="l"/>
            <a:r>
              <a:rPr lang="de-DE" sz="1400" dirty="0">
                <a:latin typeface="Arial Narrow" panose="020B0606020202030204" pitchFamily="34" charset="0"/>
              </a:rPr>
              <a:t>G1</a:t>
            </a:r>
          </a:p>
        </p:txBody>
      </p:sp>
      <p:sp>
        <p:nvSpPr>
          <p:cNvPr id="23" name="Textfeld 22"/>
          <p:cNvSpPr txBox="1"/>
          <p:nvPr/>
        </p:nvSpPr>
        <p:spPr>
          <a:xfrm>
            <a:off x="5168053" y="6032427"/>
            <a:ext cx="380232" cy="307777"/>
          </a:xfrm>
          <a:prstGeom prst="rect">
            <a:avLst/>
          </a:prstGeom>
          <a:noFill/>
        </p:spPr>
        <p:txBody>
          <a:bodyPr wrap="none" rtlCol="0">
            <a:spAutoFit/>
          </a:bodyPr>
          <a:lstStyle/>
          <a:p>
            <a:pPr algn="l"/>
            <a:r>
              <a:rPr lang="de-DE" sz="1400" dirty="0">
                <a:latin typeface="Arial Narrow" panose="020B0606020202030204" pitchFamily="34" charset="0"/>
              </a:rPr>
              <a:t>G2</a:t>
            </a:r>
          </a:p>
        </p:txBody>
      </p:sp>
      <p:sp>
        <p:nvSpPr>
          <p:cNvPr id="25" name="Gleichschenkliges Dreieck 24"/>
          <p:cNvSpPr/>
          <p:nvPr/>
        </p:nvSpPr>
        <p:spPr>
          <a:xfrm rot="5400000">
            <a:off x="771505" y="5988283"/>
            <a:ext cx="121876" cy="123275"/>
          </a:xfrm>
          <a:prstGeom prst="triangl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549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87438" y="2956035"/>
            <a:ext cx="9781415" cy="457200"/>
          </a:xfrm>
        </p:spPr>
        <p:txBody>
          <a:bodyPr/>
          <a:lstStyle/>
          <a:p>
            <a:r>
              <a:rPr lang="de-DE" dirty="0"/>
              <a:t>Tritium </a:t>
            </a:r>
            <a:r>
              <a:rPr lang="de-DE" dirty="0" err="1"/>
              <a:t>Extraction</a:t>
            </a:r>
            <a:r>
              <a:rPr lang="de-DE" dirty="0"/>
              <a:t> </a:t>
            </a:r>
            <a:r>
              <a:rPr lang="de-DE" dirty="0" err="1"/>
              <a:t>and</a:t>
            </a:r>
            <a:r>
              <a:rPr lang="de-DE" dirty="0"/>
              <a:t> </a:t>
            </a:r>
            <a:r>
              <a:rPr lang="de-DE" dirty="0" err="1"/>
              <a:t>Removal</a:t>
            </a:r>
            <a:r>
              <a:rPr lang="de-DE" dirty="0"/>
              <a:t>: TER </a:t>
            </a:r>
            <a:r>
              <a:rPr lang="de-DE" dirty="0" err="1"/>
              <a:t>PbLi</a:t>
            </a:r>
            <a:r>
              <a:rPr lang="de-DE" dirty="0"/>
              <a:t> </a:t>
            </a:r>
            <a:r>
              <a:rPr lang="de-DE" dirty="0" err="1"/>
              <a:t>and</a:t>
            </a:r>
            <a:r>
              <a:rPr lang="de-DE" dirty="0"/>
              <a:t> </a:t>
            </a:r>
            <a:r>
              <a:rPr lang="de-DE" dirty="0" err="1"/>
              <a:t>purge</a:t>
            </a:r>
            <a:r>
              <a:rPr lang="de-DE" dirty="0"/>
              <a:t> gas</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Tree>
    <p:extLst>
      <p:ext uri="{BB962C8B-B14F-4D97-AF65-F5344CB8AC3E}">
        <p14:creationId xmlns:p14="http://schemas.microsoft.com/office/powerpoint/2010/main" val="262691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 TER: </a:t>
            </a:r>
            <a:r>
              <a:rPr lang="de-DE" dirty="0" err="1"/>
              <a:t>Architecture</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34" name="Inhaltsplatzhalter 2">
            <a:extLst>
              <a:ext uri="{FF2B5EF4-FFF2-40B4-BE49-F238E27FC236}">
                <a16:creationId xmlns:a16="http://schemas.microsoft.com/office/drawing/2014/main" id="{8B77447F-F88A-3E97-5EAD-71A8BEBB53D5}"/>
              </a:ext>
            </a:extLst>
          </p:cNvPr>
          <p:cNvSpPr txBox="1">
            <a:spLocks/>
          </p:cNvSpPr>
          <p:nvPr/>
        </p:nvSpPr>
        <p:spPr bwMode="auto">
          <a:xfrm>
            <a:off x="223810" y="829369"/>
            <a:ext cx="546967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1" indent="-182563">
              <a:spcBef>
                <a:spcPts val="600"/>
              </a:spcBef>
              <a:spcAft>
                <a:spcPts val="600"/>
              </a:spcAft>
              <a:buClr>
                <a:schemeClr val="tx2"/>
              </a:buClr>
              <a:buSzPct val="140000"/>
              <a:buFont typeface="Wingdings" panose="05000000000000000000" pitchFamily="2" charset="2"/>
              <a:buChar char="§"/>
              <a:defRPr/>
            </a:pPr>
            <a:r>
              <a:rPr lang="en-US" dirty="0" err="1"/>
              <a:t>PbLi</a:t>
            </a:r>
            <a:r>
              <a:rPr lang="en-US" dirty="0"/>
              <a:t> eutectic alloy flowing at about 150 kg/s, 330°C</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Six loops to feed the BB segments: 4 for the Outboard segments, 2 for the Inboard ones</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Structural material: P91 FM steel</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1 single Storage Tank shared by the six loops and located in the basement of the tokamak building</a:t>
            </a:r>
          </a:p>
        </p:txBody>
      </p:sp>
      <p:pic>
        <p:nvPicPr>
          <p:cNvPr id="35" name="Immagine 2">
            <a:extLst>
              <a:ext uri="{FF2B5EF4-FFF2-40B4-BE49-F238E27FC236}">
                <a16:creationId xmlns:a16="http://schemas.microsoft.com/office/drawing/2014/main" id="{0C871244-D03A-15FF-ED00-ED91C74836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0152" y="103138"/>
            <a:ext cx="6428302" cy="6298027"/>
          </a:xfrm>
          <a:prstGeom prst="rect">
            <a:avLst/>
          </a:prstGeom>
          <a:noFill/>
          <a:ln>
            <a:noFill/>
          </a:ln>
        </p:spPr>
      </p:pic>
      <p:pic>
        <p:nvPicPr>
          <p:cNvPr id="36" name="Immagine 3">
            <a:extLst>
              <a:ext uri="{FF2B5EF4-FFF2-40B4-BE49-F238E27FC236}">
                <a16:creationId xmlns:a16="http://schemas.microsoft.com/office/drawing/2014/main" id="{3336FB02-53EF-3C0D-A195-F98BE7199E2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65381" y="2922616"/>
            <a:ext cx="5176019" cy="3552974"/>
          </a:xfrm>
          <a:prstGeom prst="rect">
            <a:avLst/>
          </a:prstGeom>
          <a:noFill/>
          <a:ln>
            <a:noFill/>
          </a:ln>
        </p:spPr>
      </p:pic>
    </p:spTree>
    <p:extLst>
      <p:ext uri="{BB962C8B-B14F-4D97-AF65-F5344CB8AC3E}">
        <p14:creationId xmlns:p14="http://schemas.microsoft.com/office/powerpoint/2010/main" val="45871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 TER: TEU Technology Development</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9" name="CasellaDiTesto 44">
            <a:extLst>
              <a:ext uri="{FF2B5EF4-FFF2-40B4-BE49-F238E27FC236}">
                <a16:creationId xmlns:a16="http://schemas.microsoft.com/office/drawing/2014/main" id="{160AB9FB-F83C-E27E-A57A-53D68EE92210}"/>
              </a:ext>
            </a:extLst>
          </p:cNvPr>
          <p:cNvSpPr txBox="1"/>
          <p:nvPr/>
        </p:nvSpPr>
        <p:spPr>
          <a:xfrm>
            <a:off x="327093" y="1233240"/>
            <a:ext cx="3199377" cy="338554"/>
          </a:xfrm>
          <a:prstGeom prst="rect">
            <a:avLst/>
          </a:prstGeom>
          <a:noFill/>
        </p:spPr>
        <p:txBody>
          <a:bodyPr wrap="square" rtlCol="0">
            <a:spAutoFit/>
          </a:bodyPr>
          <a:lstStyle>
            <a:defPPr>
              <a:defRPr lang="it-IT"/>
            </a:defPPr>
            <a:lvl1pPr marL="0" algn="l" defTabSz="2951595" rtl="0" eaLnBrk="1" latinLnBrk="0" hangingPunct="1">
              <a:defRPr sz="5769" kern="1200">
                <a:solidFill>
                  <a:schemeClr val="tx1"/>
                </a:solidFill>
                <a:latin typeface="+mn-lt"/>
                <a:ea typeface="+mn-ea"/>
                <a:cs typeface="+mn-cs"/>
              </a:defRPr>
            </a:lvl1pPr>
            <a:lvl2pPr marL="1475797" algn="l" defTabSz="2951595" rtl="0" eaLnBrk="1" latinLnBrk="0" hangingPunct="1">
              <a:defRPr sz="5769" kern="1200">
                <a:solidFill>
                  <a:schemeClr val="tx1"/>
                </a:solidFill>
                <a:latin typeface="+mn-lt"/>
                <a:ea typeface="+mn-ea"/>
                <a:cs typeface="+mn-cs"/>
              </a:defRPr>
            </a:lvl2pPr>
            <a:lvl3pPr marL="2951595" algn="l" defTabSz="2951595" rtl="0" eaLnBrk="1" latinLnBrk="0" hangingPunct="1">
              <a:defRPr sz="5769" kern="1200">
                <a:solidFill>
                  <a:schemeClr val="tx1"/>
                </a:solidFill>
                <a:latin typeface="+mn-lt"/>
                <a:ea typeface="+mn-ea"/>
                <a:cs typeface="+mn-cs"/>
              </a:defRPr>
            </a:lvl3pPr>
            <a:lvl4pPr marL="4427391" algn="l" defTabSz="2951595" rtl="0" eaLnBrk="1" latinLnBrk="0" hangingPunct="1">
              <a:defRPr sz="5769" kern="1200">
                <a:solidFill>
                  <a:schemeClr val="tx1"/>
                </a:solidFill>
                <a:latin typeface="+mn-lt"/>
                <a:ea typeface="+mn-ea"/>
                <a:cs typeface="+mn-cs"/>
              </a:defRPr>
            </a:lvl4pPr>
            <a:lvl5pPr marL="5903188" algn="l" defTabSz="2951595" rtl="0" eaLnBrk="1" latinLnBrk="0" hangingPunct="1">
              <a:defRPr sz="5769" kern="1200">
                <a:solidFill>
                  <a:schemeClr val="tx1"/>
                </a:solidFill>
                <a:latin typeface="+mn-lt"/>
                <a:ea typeface="+mn-ea"/>
                <a:cs typeface="+mn-cs"/>
              </a:defRPr>
            </a:lvl5pPr>
            <a:lvl6pPr marL="7378985" algn="l" defTabSz="2951595" rtl="0" eaLnBrk="1" latinLnBrk="0" hangingPunct="1">
              <a:defRPr sz="5769" kern="1200">
                <a:solidFill>
                  <a:schemeClr val="tx1"/>
                </a:solidFill>
                <a:latin typeface="+mn-lt"/>
                <a:ea typeface="+mn-ea"/>
                <a:cs typeface="+mn-cs"/>
              </a:defRPr>
            </a:lvl6pPr>
            <a:lvl7pPr marL="8854783" algn="l" defTabSz="2951595" rtl="0" eaLnBrk="1" latinLnBrk="0" hangingPunct="1">
              <a:defRPr sz="5769" kern="1200">
                <a:solidFill>
                  <a:schemeClr val="tx1"/>
                </a:solidFill>
                <a:latin typeface="+mn-lt"/>
                <a:ea typeface="+mn-ea"/>
                <a:cs typeface="+mn-cs"/>
              </a:defRPr>
            </a:lvl7pPr>
            <a:lvl8pPr marL="10330580" algn="l" defTabSz="2951595" rtl="0" eaLnBrk="1" latinLnBrk="0" hangingPunct="1">
              <a:defRPr sz="5769" kern="1200">
                <a:solidFill>
                  <a:schemeClr val="tx1"/>
                </a:solidFill>
                <a:latin typeface="+mn-lt"/>
                <a:ea typeface="+mn-ea"/>
                <a:cs typeface="+mn-cs"/>
              </a:defRPr>
            </a:lvl8pPr>
            <a:lvl9pPr marL="11806377" algn="l" defTabSz="2951595" rtl="0" eaLnBrk="1" latinLnBrk="0" hangingPunct="1">
              <a:defRPr sz="5769" kern="1200">
                <a:solidFill>
                  <a:schemeClr val="tx1"/>
                </a:solidFill>
                <a:latin typeface="+mn-lt"/>
                <a:ea typeface="+mn-ea"/>
                <a:cs typeface="+mn-cs"/>
              </a:defRPr>
            </a:lvl9pPr>
          </a:lstStyle>
          <a:p>
            <a:pPr algn="ctr"/>
            <a:r>
              <a:rPr lang="en-GB" sz="1600" b="1" dirty="0">
                <a:solidFill>
                  <a:srgbClr val="C00000"/>
                </a:solidFill>
                <a:latin typeface="Arial Narrow" panose="020B0606020202030204" pitchFamily="34" charset="0"/>
              </a:rPr>
              <a:t>Permeator Against Vacuum</a:t>
            </a:r>
          </a:p>
        </p:txBody>
      </p:sp>
      <p:pic>
        <p:nvPicPr>
          <p:cNvPr id="10" name="Immagine 26">
            <a:extLst>
              <a:ext uri="{FF2B5EF4-FFF2-40B4-BE49-F238E27FC236}">
                <a16:creationId xmlns:a16="http://schemas.microsoft.com/office/drawing/2014/main" id="{C87E04DA-1338-8A3A-49F0-7131F1D1146E}"/>
              </a:ext>
            </a:extLst>
          </p:cNvPr>
          <p:cNvPicPr>
            <a:picLocks noChangeAspect="1"/>
          </p:cNvPicPr>
          <p:nvPr/>
        </p:nvPicPr>
        <p:blipFill rotWithShape="1">
          <a:blip r:embed="rId2"/>
          <a:srcRect l="36488" t="10570" r="40448" b="24897"/>
          <a:stretch/>
        </p:blipFill>
        <p:spPr>
          <a:xfrm>
            <a:off x="443660" y="1514237"/>
            <a:ext cx="1251542" cy="3129442"/>
          </a:xfrm>
          <a:prstGeom prst="rect">
            <a:avLst/>
          </a:prstGeom>
        </p:spPr>
      </p:pic>
      <p:pic>
        <p:nvPicPr>
          <p:cNvPr id="12" name="Immagine 27">
            <a:extLst>
              <a:ext uri="{FF2B5EF4-FFF2-40B4-BE49-F238E27FC236}">
                <a16:creationId xmlns:a16="http://schemas.microsoft.com/office/drawing/2014/main" id="{A875D977-C7D8-79C9-09F3-A6211FB704C7}"/>
              </a:ext>
            </a:extLst>
          </p:cNvPr>
          <p:cNvPicPr>
            <a:picLocks noChangeAspect="1"/>
          </p:cNvPicPr>
          <p:nvPr/>
        </p:nvPicPr>
        <p:blipFill rotWithShape="1">
          <a:blip r:embed="rId2"/>
          <a:srcRect l="60253" t="9775"/>
          <a:stretch/>
        </p:blipFill>
        <p:spPr>
          <a:xfrm flipH="1">
            <a:off x="1833319" y="1612169"/>
            <a:ext cx="1360392" cy="2963867"/>
          </a:xfrm>
          <a:prstGeom prst="rect">
            <a:avLst/>
          </a:prstGeom>
        </p:spPr>
      </p:pic>
      <p:sp>
        <p:nvSpPr>
          <p:cNvPr id="13" name="Inhaltsplatzhalter 2">
            <a:extLst>
              <a:ext uri="{FF2B5EF4-FFF2-40B4-BE49-F238E27FC236}">
                <a16:creationId xmlns:a16="http://schemas.microsoft.com/office/drawing/2014/main" id="{BC6E6598-AED4-2E18-401B-C853933024EE}"/>
              </a:ext>
            </a:extLst>
          </p:cNvPr>
          <p:cNvSpPr txBox="1">
            <a:spLocks/>
          </p:cNvSpPr>
          <p:nvPr/>
        </p:nvSpPr>
        <p:spPr bwMode="auto">
          <a:xfrm>
            <a:off x="288184" y="823948"/>
            <a:ext cx="11544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1" indent="-182563">
              <a:spcBef>
                <a:spcPts val="600"/>
              </a:spcBef>
              <a:spcAft>
                <a:spcPts val="600"/>
              </a:spcAft>
              <a:buClr>
                <a:schemeClr val="tx2"/>
              </a:buClr>
              <a:buSzPct val="140000"/>
              <a:buFont typeface="Wingdings" panose="05000000000000000000" pitchFamily="2" charset="2"/>
              <a:buChar char="§"/>
              <a:defRPr/>
            </a:pPr>
            <a:r>
              <a:rPr lang="en-US" dirty="0"/>
              <a:t>Permeator Against Vacuum was selected as reference tritium extraction technology for WCLL TER among three options:</a:t>
            </a:r>
          </a:p>
        </p:txBody>
      </p:sp>
      <p:sp>
        <p:nvSpPr>
          <p:cNvPr id="14" name="CasellaDiTesto 44">
            <a:extLst>
              <a:ext uri="{FF2B5EF4-FFF2-40B4-BE49-F238E27FC236}">
                <a16:creationId xmlns:a16="http://schemas.microsoft.com/office/drawing/2014/main" id="{E28D7EC4-21CE-B754-A676-20A0C8CB54B7}"/>
              </a:ext>
            </a:extLst>
          </p:cNvPr>
          <p:cNvSpPr txBox="1"/>
          <p:nvPr/>
        </p:nvSpPr>
        <p:spPr>
          <a:xfrm>
            <a:off x="4273837" y="1234804"/>
            <a:ext cx="3199377" cy="338554"/>
          </a:xfrm>
          <a:prstGeom prst="rect">
            <a:avLst/>
          </a:prstGeom>
          <a:noFill/>
        </p:spPr>
        <p:txBody>
          <a:bodyPr wrap="square" rtlCol="0">
            <a:spAutoFit/>
          </a:bodyPr>
          <a:lstStyle>
            <a:defPPr>
              <a:defRPr lang="it-IT"/>
            </a:defPPr>
            <a:lvl1pPr marL="0" algn="l" defTabSz="2951595" rtl="0" eaLnBrk="1" latinLnBrk="0" hangingPunct="1">
              <a:defRPr sz="5769" kern="1200">
                <a:solidFill>
                  <a:schemeClr val="tx1"/>
                </a:solidFill>
                <a:latin typeface="+mn-lt"/>
                <a:ea typeface="+mn-ea"/>
                <a:cs typeface="+mn-cs"/>
              </a:defRPr>
            </a:lvl1pPr>
            <a:lvl2pPr marL="1475797" algn="l" defTabSz="2951595" rtl="0" eaLnBrk="1" latinLnBrk="0" hangingPunct="1">
              <a:defRPr sz="5769" kern="1200">
                <a:solidFill>
                  <a:schemeClr val="tx1"/>
                </a:solidFill>
                <a:latin typeface="+mn-lt"/>
                <a:ea typeface="+mn-ea"/>
                <a:cs typeface="+mn-cs"/>
              </a:defRPr>
            </a:lvl2pPr>
            <a:lvl3pPr marL="2951595" algn="l" defTabSz="2951595" rtl="0" eaLnBrk="1" latinLnBrk="0" hangingPunct="1">
              <a:defRPr sz="5769" kern="1200">
                <a:solidFill>
                  <a:schemeClr val="tx1"/>
                </a:solidFill>
                <a:latin typeface="+mn-lt"/>
                <a:ea typeface="+mn-ea"/>
                <a:cs typeface="+mn-cs"/>
              </a:defRPr>
            </a:lvl3pPr>
            <a:lvl4pPr marL="4427391" algn="l" defTabSz="2951595" rtl="0" eaLnBrk="1" latinLnBrk="0" hangingPunct="1">
              <a:defRPr sz="5769" kern="1200">
                <a:solidFill>
                  <a:schemeClr val="tx1"/>
                </a:solidFill>
                <a:latin typeface="+mn-lt"/>
                <a:ea typeface="+mn-ea"/>
                <a:cs typeface="+mn-cs"/>
              </a:defRPr>
            </a:lvl4pPr>
            <a:lvl5pPr marL="5903188" algn="l" defTabSz="2951595" rtl="0" eaLnBrk="1" latinLnBrk="0" hangingPunct="1">
              <a:defRPr sz="5769" kern="1200">
                <a:solidFill>
                  <a:schemeClr val="tx1"/>
                </a:solidFill>
                <a:latin typeface="+mn-lt"/>
                <a:ea typeface="+mn-ea"/>
                <a:cs typeface="+mn-cs"/>
              </a:defRPr>
            </a:lvl5pPr>
            <a:lvl6pPr marL="7378985" algn="l" defTabSz="2951595" rtl="0" eaLnBrk="1" latinLnBrk="0" hangingPunct="1">
              <a:defRPr sz="5769" kern="1200">
                <a:solidFill>
                  <a:schemeClr val="tx1"/>
                </a:solidFill>
                <a:latin typeface="+mn-lt"/>
                <a:ea typeface="+mn-ea"/>
                <a:cs typeface="+mn-cs"/>
              </a:defRPr>
            </a:lvl6pPr>
            <a:lvl7pPr marL="8854783" algn="l" defTabSz="2951595" rtl="0" eaLnBrk="1" latinLnBrk="0" hangingPunct="1">
              <a:defRPr sz="5769" kern="1200">
                <a:solidFill>
                  <a:schemeClr val="tx1"/>
                </a:solidFill>
                <a:latin typeface="+mn-lt"/>
                <a:ea typeface="+mn-ea"/>
                <a:cs typeface="+mn-cs"/>
              </a:defRPr>
            </a:lvl7pPr>
            <a:lvl8pPr marL="10330580" algn="l" defTabSz="2951595" rtl="0" eaLnBrk="1" latinLnBrk="0" hangingPunct="1">
              <a:defRPr sz="5769" kern="1200">
                <a:solidFill>
                  <a:schemeClr val="tx1"/>
                </a:solidFill>
                <a:latin typeface="+mn-lt"/>
                <a:ea typeface="+mn-ea"/>
                <a:cs typeface="+mn-cs"/>
              </a:defRPr>
            </a:lvl8pPr>
            <a:lvl9pPr marL="11806377" algn="l" defTabSz="2951595" rtl="0" eaLnBrk="1" latinLnBrk="0" hangingPunct="1">
              <a:defRPr sz="5769" kern="1200">
                <a:solidFill>
                  <a:schemeClr val="tx1"/>
                </a:solidFill>
                <a:latin typeface="+mn-lt"/>
                <a:ea typeface="+mn-ea"/>
                <a:cs typeface="+mn-cs"/>
              </a:defRPr>
            </a:lvl9pPr>
          </a:lstStyle>
          <a:p>
            <a:pPr algn="ctr"/>
            <a:r>
              <a:rPr lang="en-GB" sz="1600" b="1" dirty="0">
                <a:solidFill>
                  <a:srgbClr val="0070C0"/>
                </a:solidFill>
                <a:latin typeface="Arial Narrow" panose="020B0606020202030204" pitchFamily="34" charset="0"/>
              </a:rPr>
              <a:t>Gas-Liquid Contactor</a:t>
            </a:r>
          </a:p>
        </p:txBody>
      </p:sp>
      <p:grpSp>
        <p:nvGrpSpPr>
          <p:cNvPr id="15" name="Gruppo 30">
            <a:extLst>
              <a:ext uri="{FF2B5EF4-FFF2-40B4-BE49-F238E27FC236}">
                <a16:creationId xmlns:a16="http://schemas.microsoft.com/office/drawing/2014/main" id="{E592A996-7557-01B0-4B80-2C6B3537BC0B}"/>
              </a:ext>
            </a:extLst>
          </p:cNvPr>
          <p:cNvGrpSpPr>
            <a:grpSpLocks noChangeAspect="1"/>
          </p:cNvGrpSpPr>
          <p:nvPr/>
        </p:nvGrpSpPr>
        <p:grpSpPr>
          <a:xfrm>
            <a:off x="4004122" y="1554458"/>
            <a:ext cx="4381099" cy="3118494"/>
            <a:chOff x="427743" y="2036136"/>
            <a:chExt cx="3871224" cy="2633965"/>
          </a:xfrm>
        </p:grpSpPr>
        <p:pic>
          <p:nvPicPr>
            <p:cNvPr id="16" name="Immagine 31">
              <a:extLst>
                <a:ext uri="{FF2B5EF4-FFF2-40B4-BE49-F238E27FC236}">
                  <a16:creationId xmlns:a16="http://schemas.microsoft.com/office/drawing/2014/main" id="{DDC4A742-FEE3-D02E-DB19-E3DB6310F917}"/>
                </a:ext>
              </a:extLst>
            </p:cNvPr>
            <p:cNvPicPr>
              <a:picLocks noChangeAspect="1"/>
            </p:cNvPicPr>
            <p:nvPr/>
          </p:nvPicPr>
          <p:blipFill>
            <a:blip r:embed="rId3"/>
            <a:stretch>
              <a:fillRect/>
            </a:stretch>
          </p:blipFill>
          <p:spPr>
            <a:xfrm>
              <a:off x="427743" y="2036136"/>
              <a:ext cx="3871224" cy="2633965"/>
            </a:xfrm>
            <a:prstGeom prst="rect">
              <a:avLst/>
            </a:prstGeom>
          </p:spPr>
        </p:pic>
        <p:pic>
          <p:nvPicPr>
            <p:cNvPr id="17" name="Immagine 32">
              <a:extLst>
                <a:ext uri="{FF2B5EF4-FFF2-40B4-BE49-F238E27FC236}">
                  <a16:creationId xmlns:a16="http://schemas.microsoft.com/office/drawing/2014/main" id="{9085B31C-1DC8-54DE-1870-6F6130FD056D}"/>
                </a:ext>
              </a:extLst>
            </p:cNvPr>
            <p:cNvPicPr>
              <a:picLocks noChangeAspect="1"/>
            </p:cNvPicPr>
            <p:nvPr/>
          </p:nvPicPr>
          <p:blipFill>
            <a:blip r:embed="rId4"/>
            <a:stretch>
              <a:fillRect/>
            </a:stretch>
          </p:blipFill>
          <p:spPr>
            <a:xfrm>
              <a:off x="551219" y="3421042"/>
              <a:ext cx="726506" cy="702861"/>
            </a:xfrm>
            <a:prstGeom prst="rect">
              <a:avLst/>
            </a:prstGeom>
          </p:spPr>
        </p:pic>
        <p:cxnSp>
          <p:nvCxnSpPr>
            <p:cNvPr id="18" name="Connettore 2 33">
              <a:extLst>
                <a:ext uri="{FF2B5EF4-FFF2-40B4-BE49-F238E27FC236}">
                  <a16:creationId xmlns:a16="http://schemas.microsoft.com/office/drawing/2014/main" id="{3CDF2D78-589D-B290-D9C8-2A282705FC2F}"/>
                </a:ext>
              </a:extLst>
            </p:cNvPr>
            <p:cNvCxnSpPr>
              <a:cxnSpLocks/>
            </p:cNvCxnSpPr>
            <p:nvPr/>
          </p:nvCxnSpPr>
          <p:spPr>
            <a:xfrm>
              <a:off x="943347" y="3526917"/>
              <a:ext cx="710966" cy="7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 name="CasellaDiTesto 44">
            <a:extLst>
              <a:ext uri="{FF2B5EF4-FFF2-40B4-BE49-F238E27FC236}">
                <a16:creationId xmlns:a16="http://schemas.microsoft.com/office/drawing/2014/main" id="{DC769736-F94D-852C-512B-28C366E1A365}"/>
              </a:ext>
            </a:extLst>
          </p:cNvPr>
          <p:cNvSpPr txBox="1"/>
          <p:nvPr/>
        </p:nvSpPr>
        <p:spPr>
          <a:xfrm>
            <a:off x="8862873" y="1233011"/>
            <a:ext cx="2861473" cy="338554"/>
          </a:xfrm>
          <a:prstGeom prst="rect">
            <a:avLst/>
          </a:prstGeom>
          <a:noFill/>
        </p:spPr>
        <p:txBody>
          <a:bodyPr wrap="square" rtlCol="0">
            <a:spAutoFit/>
          </a:bodyPr>
          <a:lstStyle>
            <a:defPPr>
              <a:defRPr lang="it-IT"/>
            </a:defPPr>
            <a:lvl1pPr marL="0" algn="l" defTabSz="2951595" rtl="0" eaLnBrk="1" latinLnBrk="0" hangingPunct="1">
              <a:defRPr sz="5769" kern="1200">
                <a:solidFill>
                  <a:schemeClr val="tx1"/>
                </a:solidFill>
                <a:latin typeface="+mn-lt"/>
                <a:ea typeface="+mn-ea"/>
                <a:cs typeface="+mn-cs"/>
              </a:defRPr>
            </a:lvl1pPr>
            <a:lvl2pPr marL="1475797" algn="l" defTabSz="2951595" rtl="0" eaLnBrk="1" latinLnBrk="0" hangingPunct="1">
              <a:defRPr sz="5769" kern="1200">
                <a:solidFill>
                  <a:schemeClr val="tx1"/>
                </a:solidFill>
                <a:latin typeface="+mn-lt"/>
                <a:ea typeface="+mn-ea"/>
                <a:cs typeface="+mn-cs"/>
              </a:defRPr>
            </a:lvl2pPr>
            <a:lvl3pPr marL="2951595" algn="l" defTabSz="2951595" rtl="0" eaLnBrk="1" latinLnBrk="0" hangingPunct="1">
              <a:defRPr sz="5769" kern="1200">
                <a:solidFill>
                  <a:schemeClr val="tx1"/>
                </a:solidFill>
                <a:latin typeface="+mn-lt"/>
                <a:ea typeface="+mn-ea"/>
                <a:cs typeface="+mn-cs"/>
              </a:defRPr>
            </a:lvl3pPr>
            <a:lvl4pPr marL="4427391" algn="l" defTabSz="2951595" rtl="0" eaLnBrk="1" latinLnBrk="0" hangingPunct="1">
              <a:defRPr sz="5769" kern="1200">
                <a:solidFill>
                  <a:schemeClr val="tx1"/>
                </a:solidFill>
                <a:latin typeface="+mn-lt"/>
                <a:ea typeface="+mn-ea"/>
                <a:cs typeface="+mn-cs"/>
              </a:defRPr>
            </a:lvl4pPr>
            <a:lvl5pPr marL="5903188" algn="l" defTabSz="2951595" rtl="0" eaLnBrk="1" latinLnBrk="0" hangingPunct="1">
              <a:defRPr sz="5769" kern="1200">
                <a:solidFill>
                  <a:schemeClr val="tx1"/>
                </a:solidFill>
                <a:latin typeface="+mn-lt"/>
                <a:ea typeface="+mn-ea"/>
                <a:cs typeface="+mn-cs"/>
              </a:defRPr>
            </a:lvl5pPr>
            <a:lvl6pPr marL="7378985" algn="l" defTabSz="2951595" rtl="0" eaLnBrk="1" latinLnBrk="0" hangingPunct="1">
              <a:defRPr sz="5769" kern="1200">
                <a:solidFill>
                  <a:schemeClr val="tx1"/>
                </a:solidFill>
                <a:latin typeface="+mn-lt"/>
                <a:ea typeface="+mn-ea"/>
                <a:cs typeface="+mn-cs"/>
              </a:defRPr>
            </a:lvl6pPr>
            <a:lvl7pPr marL="8854783" algn="l" defTabSz="2951595" rtl="0" eaLnBrk="1" latinLnBrk="0" hangingPunct="1">
              <a:defRPr sz="5769" kern="1200">
                <a:solidFill>
                  <a:schemeClr val="tx1"/>
                </a:solidFill>
                <a:latin typeface="+mn-lt"/>
                <a:ea typeface="+mn-ea"/>
                <a:cs typeface="+mn-cs"/>
              </a:defRPr>
            </a:lvl7pPr>
            <a:lvl8pPr marL="10330580" algn="l" defTabSz="2951595" rtl="0" eaLnBrk="1" latinLnBrk="0" hangingPunct="1">
              <a:defRPr sz="5769" kern="1200">
                <a:solidFill>
                  <a:schemeClr val="tx1"/>
                </a:solidFill>
                <a:latin typeface="+mn-lt"/>
                <a:ea typeface="+mn-ea"/>
                <a:cs typeface="+mn-cs"/>
              </a:defRPr>
            </a:lvl8pPr>
            <a:lvl9pPr marL="11806377" algn="l" defTabSz="2951595" rtl="0" eaLnBrk="1" latinLnBrk="0" hangingPunct="1">
              <a:defRPr sz="5769" kern="1200">
                <a:solidFill>
                  <a:schemeClr val="tx1"/>
                </a:solidFill>
                <a:latin typeface="+mn-lt"/>
                <a:ea typeface="+mn-ea"/>
                <a:cs typeface="+mn-cs"/>
              </a:defRPr>
            </a:lvl9pPr>
          </a:lstStyle>
          <a:p>
            <a:pPr algn="ctr"/>
            <a:r>
              <a:rPr lang="en-GB" sz="1600" b="1" dirty="0">
                <a:solidFill>
                  <a:srgbClr val="7030A0"/>
                </a:solidFill>
                <a:latin typeface="Arial Narrow" panose="020B0606020202030204" pitchFamily="34" charset="0"/>
              </a:rPr>
              <a:t>Liquid-Vacuum Contactor</a:t>
            </a:r>
          </a:p>
        </p:txBody>
      </p:sp>
      <p:pic>
        <p:nvPicPr>
          <p:cNvPr id="20" name="Picture 3">
            <a:extLst>
              <a:ext uri="{FF2B5EF4-FFF2-40B4-BE49-F238E27FC236}">
                <a16:creationId xmlns:a16="http://schemas.microsoft.com/office/drawing/2014/main" id="{5C04CF58-7D37-0416-9427-9DB9B45818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73153" y="1554458"/>
            <a:ext cx="1656800" cy="178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3">
            <a:extLst>
              <a:ext uri="{FF2B5EF4-FFF2-40B4-BE49-F238E27FC236}">
                <a16:creationId xmlns:a16="http://schemas.microsoft.com/office/drawing/2014/main" id="{E362215A-8DF7-83D6-94A3-5E5F65C2EE21}"/>
              </a:ext>
            </a:extLst>
          </p:cNvPr>
          <p:cNvSpPr txBox="1"/>
          <p:nvPr/>
        </p:nvSpPr>
        <p:spPr>
          <a:xfrm>
            <a:off x="1592035" y="5364253"/>
            <a:ext cx="3819859" cy="830997"/>
          </a:xfrm>
          <a:prstGeom prst="rect">
            <a:avLst/>
          </a:prstGeom>
          <a:noFill/>
        </p:spPr>
        <p:txBody>
          <a:bodyPr wrap="square">
            <a:spAutoFit/>
          </a:bodyPr>
          <a:lstStyle/>
          <a:p>
            <a:r>
              <a:rPr lang="en-US" sz="1600" b="1" dirty="0">
                <a:latin typeface="+mj-lt"/>
                <a:cs typeface="Arial" panose="020B0604020202020204" pitchFamily="34" charset="0"/>
              </a:rPr>
              <a:t>Objectives</a:t>
            </a:r>
          </a:p>
          <a:p>
            <a:pPr marL="714375" indent="-342900">
              <a:buFont typeface="+mj-lt"/>
              <a:buAutoNum type="arabicPeriod"/>
            </a:pPr>
            <a:r>
              <a:rPr lang="en-US" sz="1600" dirty="0">
                <a:latin typeface="+mj-lt"/>
                <a:cs typeface="Arial" panose="020B0604020202020204" pitchFamily="34" charset="0"/>
              </a:rPr>
              <a:t>To extract tritium from PbLi</a:t>
            </a:r>
          </a:p>
          <a:p>
            <a:pPr marL="714375" indent="-342900">
              <a:buFont typeface="+mj-lt"/>
              <a:buAutoNum type="arabicPeriod"/>
            </a:pPr>
            <a:r>
              <a:rPr lang="en-US" sz="1600" dirty="0">
                <a:latin typeface="+mj-lt"/>
                <a:cs typeface="Arial" panose="020B0604020202020204" pitchFamily="34" charset="0"/>
              </a:rPr>
              <a:t>To route tritium to the fuel cycle</a:t>
            </a:r>
          </a:p>
        </p:txBody>
      </p:sp>
      <p:sp>
        <p:nvSpPr>
          <p:cNvPr id="23" name="TextBox 24">
            <a:extLst>
              <a:ext uri="{FF2B5EF4-FFF2-40B4-BE49-F238E27FC236}">
                <a16:creationId xmlns:a16="http://schemas.microsoft.com/office/drawing/2014/main" id="{411AECCB-7509-014E-D1B6-319F143238E7}"/>
              </a:ext>
            </a:extLst>
          </p:cNvPr>
          <p:cNvSpPr txBox="1"/>
          <p:nvPr/>
        </p:nvSpPr>
        <p:spPr>
          <a:xfrm>
            <a:off x="6074640" y="5364253"/>
            <a:ext cx="4259845" cy="1077218"/>
          </a:xfrm>
          <a:prstGeom prst="rect">
            <a:avLst/>
          </a:prstGeom>
          <a:noFill/>
        </p:spPr>
        <p:txBody>
          <a:bodyPr wrap="square">
            <a:spAutoFit/>
          </a:bodyPr>
          <a:lstStyle/>
          <a:p>
            <a:r>
              <a:rPr lang="en-US" sz="1600" b="1" dirty="0">
                <a:latin typeface="+mj-lt"/>
                <a:cs typeface="Arial" panose="020B0604020202020204" pitchFamily="34" charset="0"/>
              </a:rPr>
              <a:t>Safety goals</a:t>
            </a:r>
          </a:p>
          <a:p>
            <a:pPr marL="714375" indent="-342900">
              <a:buFont typeface="+mj-lt"/>
              <a:buAutoNum type="arabicPeriod"/>
            </a:pPr>
            <a:r>
              <a:rPr lang="en-US" sz="1600" dirty="0">
                <a:latin typeface="+mj-lt"/>
                <a:cs typeface="Arial" panose="020B0604020202020204" pitchFamily="34" charset="0"/>
              </a:rPr>
              <a:t>To minimize tritium inventory in PbLi</a:t>
            </a:r>
          </a:p>
          <a:p>
            <a:pPr marL="714375" indent="-342900">
              <a:buFont typeface="+mj-lt"/>
              <a:buAutoNum type="arabicPeriod"/>
            </a:pPr>
            <a:r>
              <a:rPr lang="en-US" sz="1600" dirty="0">
                <a:latin typeface="+mj-lt"/>
                <a:cs typeface="Arial" panose="020B0604020202020204" pitchFamily="34" charset="0"/>
              </a:rPr>
              <a:t>To minimize tritium permeation</a:t>
            </a:r>
          </a:p>
          <a:p>
            <a:pPr marL="714375" indent="-342900">
              <a:buFont typeface="+mj-lt"/>
              <a:buAutoNum type="arabicPeriod"/>
            </a:pPr>
            <a:r>
              <a:rPr lang="en-US" sz="1600" dirty="0">
                <a:latin typeface="+mj-lt"/>
                <a:cs typeface="Arial" panose="020B0604020202020204" pitchFamily="34" charset="0"/>
              </a:rPr>
              <a:t>To be reliable and available</a:t>
            </a:r>
          </a:p>
        </p:txBody>
      </p:sp>
      <p:sp>
        <p:nvSpPr>
          <p:cNvPr id="24" name="Inhaltsplatzhalter 2">
            <a:extLst>
              <a:ext uri="{FF2B5EF4-FFF2-40B4-BE49-F238E27FC236}">
                <a16:creationId xmlns:a16="http://schemas.microsoft.com/office/drawing/2014/main" id="{1995A806-F0D5-9694-1605-DA3507A8879A}"/>
              </a:ext>
            </a:extLst>
          </p:cNvPr>
          <p:cNvSpPr txBox="1">
            <a:spLocks/>
          </p:cNvSpPr>
          <p:nvPr/>
        </p:nvSpPr>
        <p:spPr bwMode="auto">
          <a:xfrm>
            <a:off x="288183" y="4789513"/>
            <a:ext cx="115448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1" indent="-182563">
              <a:spcBef>
                <a:spcPts val="600"/>
              </a:spcBef>
              <a:spcAft>
                <a:spcPts val="600"/>
              </a:spcAft>
              <a:buClr>
                <a:schemeClr val="tx2"/>
              </a:buClr>
              <a:buSzPct val="140000"/>
              <a:buFont typeface="Wingdings" panose="05000000000000000000" pitchFamily="2" charset="2"/>
              <a:buChar char="§"/>
              <a:defRPr/>
            </a:pPr>
            <a:r>
              <a:rPr lang="en-US" dirty="0"/>
              <a:t>The selection followed a scoring process, based on the overall objectives and safety goals to be achieved. The scoring process took into account 5 categories: safety-waste, design-integration, technology, operation and economics.</a:t>
            </a:r>
          </a:p>
        </p:txBody>
      </p:sp>
      <p:pic>
        <p:nvPicPr>
          <p:cNvPr id="3" name="Grafik 2"/>
          <p:cNvPicPr>
            <a:picLocks noChangeAspect="1"/>
          </p:cNvPicPr>
          <p:nvPr/>
        </p:nvPicPr>
        <p:blipFill>
          <a:blip r:embed="rId6"/>
          <a:stretch>
            <a:fillRect/>
          </a:stretch>
        </p:blipFill>
        <p:spPr>
          <a:xfrm>
            <a:off x="8523338" y="3369427"/>
            <a:ext cx="3208375" cy="1305162"/>
          </a:xfrm>
          <a:prstGeom prst="rect">
            <a:avLst/>
          </a:prstGeom>
        </p:spPr>
      </p:pic>
    </p:spTree>
    <p:extLst>
      <p:ext uri="{BB962C8B-B14F-4D97-AF65-F5344CB8AC3E}">
        <p14:creationId xmlns:p14="http://schemas.microsoft.com/office/powerpoint/2010/main" val="165334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HCPB TER: </a:t>
            </a:r>
            <a:r>
              <a:rPr lang="de-DE" dirty="0" err="1"/>
              <a:t>Architecture</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pic>
        <p:nvPicPr>
          <p:cNvPr id="55" name="Picture 7">
            <a:extLst>
              <a:ext uri="{FF2B5EF4-FFF2-40B4-BE49-F238E27FC236}">
                <a16:creationId xmlns:a16="http://schemas.microsoft.com/office/drawing/2014/main" id="{F6A8C905-507C-448E-9E2E-C798AD3AC8F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3355" y="60160"/>
            <a:ext cx="4647679" cy="3289844"/>
          </a:xfrm>
          <a:prstGeom prst="rect">
            <a:avLst/>
          </a:prstGeom>
          <a:noFill/>
          <a:ln>
            <a:noFill/>
          </a:ln>
        </p:spPr>
      </p:pic>
      <p:sp>
        <p:nvSpPr>
          <p:cNvPr id="56" name="Rectangle 10">
            <a:extLst>
              <a:ext uri="{FF2B5EF4-FFF2-40B4-BE49-F238E27FC236}">
                <a16:creationId xmlns:a16="http://schemas.microsoft.com/office/drawing/2014/main" id="{11E73CF1-D3FB-48CA-B76D-12C2F93BC1E4}"/>
              </a:ext>
            </a:extLst>
          </p:cNvPr>
          <p:cNvSpPr/>
          <p:nvPr/>
        </p:nvSpPr>
        <p:spPr>
          <a:xfrm>
            <a:off x="77071" y="2125363"/>
            <a:ext cx="6145663" cy="2866939"/>
          </a:xfrm>
          <a:prstGeom prst="rect">
            <a:avLst/>
          </a:prstGeom>
        </p:spPr>
        <p:txBody>
          <a:bodyPr wrap="square">
            <a:spAutoFit/>
          </a:bodyPr>
          <a:lstStyle/>
          <a:p>
            <a:pPr marL="538163" lvl="2" indent="-179388">
              <a:spcBef>
                <a:spcPct val="20000"/>
              </a:spcBef>
              <a:spcAft>
                <a:spcPts val="300"/>
              </a:spcAft>
              <a:buClr>
                <a:schemeClr val="tx2"/>
              </a:buClr>
              <a:buSzPct val="120000"/>
              <a:buFont typeface="Arial" panose="020B0604020202020204" pitchFamily="34" charset="0"/>
              <a:buChar char="•"/>
              <a:tabLst>
                <a:tab pos="1438275" algn="l"/>
              </a:tabLst>
              <a:defRPr/>
            </a:pPr>
            <a:r>
              <a:rPr lang="en-GB" dirty="0"/>
              <a:t>The TER HCPB shall remove the tritiated water and the Q2 (mainly HT) from the purge gas; </a:t>
            </a:r>
          </a:p>
          <a:p>
            <a:pPr marL="538163" lvl="2" indent="-179388">
              <a:spcBef>
                <a:spcPct val="20000"/>
              </a:spcBef>
              <a:spcAft>
                <a:spcPts val="300"/>
              </a:spcAft>
              <a:buClr>
                <a:schemeClr val="tx2"/>
              </a:buClr>
              <a:buSzPct val="120000"/>
              <a:buFont typeface="Arial" panose="020B0604020202020204" pitchFamily="34" charset="0"/>
              <a:buChar char="•"/>
              <a:tabLst>
                <a:tab pos="1438275" algn="l"/>
              </a:tabLst>
              <a:defRPr/>
            </a:pPr>
            <a:r>
              <a:rPr lang="en-GB" dirty="0"/>
              <a:t>Regardless of the amount of steam in the purge gas, the tritiated water will be removed by Reactive Molecular Sieve Bed (RMSB) </a:t>
            </a:r>
          </a:p>
          <a:p>
            <a:pPr marL="538163" lvl="2" indent="-179388">
              <a:spcBef>
                <a:spcPct val="20000"/>
              </a:spcBef>
              <a:spcAft>
                <a:spcPts val="300"/>
              </a:spcAft>
              <a:buClr>
                <a:schemeClr val="tx2"/>
              </a:buClr>
              <a:buSzPct val="120000"/>
              <a:buFont typeface="Arial" panose="020B0604020202020204" pitchFamily="34" charset="0"/>
              <a:buChar char="•"/>
              <a:tabLst>
                <a:tab pos="1438275" algn="l"/>
              </a:tabLst>
              <a:defRPr/>
            </a:pPr>
            <a:r>
              <a:rPr lang="en-GB" dirty="0"/>
              <a:t>The Q2 (mainly HT) will be removed from the purge gas by Q2 adsorption getter beds (GB)</a:t>
            </a:r>
          </a:p>
          <a:p>
            <a:pPr marL="538163" lvl="2" indent="-179388">
              <a:spcBef>
                <a:spcPct val="20000"/>
              </a:spcBef>
              <a:spcAft>
                <a:spcPts val="300"/>
              </a:spcAft>
              <a:buClr>
                <a:schemeClr val="tx2"/>
              </a:buClr>
              <a:buSzPct val="120000"/>
              <a:buFont typeface="Arial" panose="020B0604020202020204" pitchFamily="34" charset="0"/>
              <a:buChar char="•"/>
              <a:tabLst>
                <a:tab pos="1438275" algn="l"/>
              </a:tabLst>
              <a:defRPr/>
            </a:pPr>
            <a:r>
              <a:rPr lang="en-GB" dirty="0"/>
              <a:t>The TER shall provide the preliminary tritium recovery in view of minimization of the load on Tritium Plant    </a:t>
            </a:r>
          </a:p>
        </p:txBody>
      </p:sp>
      <p:sp>
        <p:nvSpPr>
          <p:cNvPr id="57" name="Rectangle 12">
            <a:extLst>
              <a:ext uri="{FF2B5EF4-FFF2-40B4-BE49-F238E27FC236}">
                <a16:creationId xmlns:a16="http://schemas.microsoft.com/office/drawing/2014/main" id="{11616C5D-E4A3-403A-8AD4-248FDF9AA7BD}"/>
              </a:ext>
            </a:extLst>
          </p:cNvPr>
          <p:cNvSpPr/>
          <p:nvPr/>
        </p:nvSpPr>
        <p:spPr>
          <a:xfrm>
            <a:off x="77072" y="975965"/>
            <a:ext cx="6639613" cy="1015663"/>
          </a:xfrm>
          <a:prstGeom prst="rect">
            <a:avLst/>
          </a:prstGeom>
        </p:spPr>
        <p:txBody>
          <a:bodyPr wrap="square">
            <a:spAutoFit/>
          </a:bodyPr>
          <a:lstStyle/>
          <a:p>
            <a:pPr marL="182563" lvl="2" indent="-182563">
              <a:spcBef>
                <a:spcPts val="600"/>
              </a:spcBef>
              <a:spcAft>
                <a:spcPts val="600"/>
              </a:spcAft>
              <a:buClr>
                <a:schemeClr val="tx2"/>
              </a:buClr>
              <a:buSzPct val="140000"/>
              <a:buFont typeface="Wingdings" panose="05000000000000000000" pitchFamily="2" charset="2"/>
              <a:buChar char="§"/>
              <a:defRPr/>
            </a:pPr>
            <a:r>
              <a:rPr lang="en-GB" sz="2000" dirty="0"/>
              <a:t>The Tritium Extraction and Recovery system (TER) consists in a helium purge gas loop that extract tritium from the BB followed by tritium recovery from the purge gas.</a:t>
            </a:r>
          </a:p>
        </p:txBody>
      </p:sp>
      <p:grpSp>
        <p:nvGrpSpPr>
          <p:cNvPr id="61" name="Group 446"/>
          <p:cNvGrpSpPr>
            <a:grpSpLocks noChangeAspect="1"/>
          </p:cNvGrpSpPr>
          <p:nvPr/>
        </p:nvGrpSpPr>
        <p:grpSpPr>
          <a:xfrm>
            <a:off x="6546371" y="3451272"/>
            <a:ext cx="5514920" cy="2927321"/>
            <a:chOff x="-815344" y="-170268"/>
            <a:chExt cx="6483982" cy="3441700"/>
          </a:xfrm>
        </p:grpSpPr>
        <p:grpSp>
          <p:nvGrpSpPr>
            <p:cNvPr id="62" name="Group 417"/>
            <p:cNvGrpSpPr/>
            <p:nvPr/>
          </p:nvGrpSpPr>
          <p:grpSpPr>
            <a:xfrm>
              <a:off x="-815344" y="-170268"/>
              <a:ext cx="6483982" cy="3441700"/>
              <a:chOff x="-815390" y="-170268"/>
              <a:chExt cx="6484350" cy="3441700"/>
            </a:xfrm>
          </p:grpSpPr>
          <p:grpSp>
            <p:nvGrpSpPr>
              <p:cNvPr id="105" name="Group 296"/>
              <p:cNvGrpSpPr/>
              <p:nvPr/>
            </p:nvGrpSpPr>
            <p:grpSpPr>
              <a:xfrm>
                <a:off x="-815390" y="-170268"/>
                <a:ext cx="5919944" cy="3441700"/>
                <a:chOff x="-823341" y="-170268"/>
                <a:chExt cx="5919944" cy="3441700"/>
              </a:xfrm>
            </p:grpSpPr>
            <p:pic>
              <p:nvPicPr>
                <p:cNvPr id="107" name="Picture 241"/>
                <p:cNvPicPr>
                  <a:picLocks noChangeAspect="1"/>
                </p:cNvPicPr>
                <p:nvPr/>
              </p:nvPicPr>
              <p:blipFill rotWithShape="1">
                <a:blip r:embed="rId3" cstate="print">
                  <a:extLst>
                    <a:ext uri="{28A0092B-C50C-407E-A947-70E740481C1C}">
                      <a14:useLocalDpi xmlns:a14="http://schemas.microsoft.com/office/drawing/2010/main" val="0"/>
                    </a:ext>
                  </a:extLst>
                </a:blip>
                <a:srcRect l="2057" t="6817" r="8326" b="8311"/>
                <a:stretch/>
              </p:blipFill>
              <p:spPr bwMode="auto">
                <a:xfrm>
                  <a:off x="-718092" y="-170268"/>
                  <a:ext cx="5814695" cy="3441700"/>
                </a:xfrm>
                <a:prstGeom prst="rect">
                  <a:avLst/>
                </a:prstGeom>
                <a:ln>
                  <a:noFill/>
                </a:ln>
                <a:extLst>
                  <a:ext uri="{53640926-AAD7-44D8-BBD7-CCE9431645EC}">
                    <a14:shadowObscured xmlns:a14="http://schemas.microsoft.com/office/drawing/2010/main"/>
                  </a:ext>
                </a:extLst>
              </p:spPr>
            </p:pic>
            <p:grpSp>
              <p:nvGrpSpPr>
                <p:cNvPr id="108" name="Group 284"/>
                <p:cNvGrpSpPr/>
                <p:nvPr/>
              </p:nvGrpSpPr>
              <p:grpSpPr>
                <a:xfrm>
                  <a:off x="-325666" y="2329147"/>
                  <a:ext cx="1572664" cy="409575"/>
                  <a:chOff x="-725716" y="-147353"/>
                  <a:chExt cx="1572664" cy="409575"/>
                </a:xfrm>
              </p:grpSpPr>
              <p:sp>
                <p:nvSpPr>
                  <p:cNvPr id="119" name="Text Box 2"/>
                  <p:cNvSpPr txBox="1">
                    <a:spLocks noChangeArrowheads="1"/>
                  </p:cNvSpPr>
                  <p:nvPr/>
                </p:nvSpPr>
                <p:spPr bwMode="auto">
                  <a:xfrm>
                    <a:off x="-65729" y="-94965"/>
                    <a:ext cx="912677" cy="2667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ro-RO" sz="1100" dirty="0">
                        <a:solidFill>
                          <a:srgbClr val="E36C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HX-01A/B</a:t>
                    </a:r>
                    <a:endParaRPr lang="de-DE"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120" name="Straight Arrow Connector 282"/>
                  <p:cNvCxnSpPr/>
                  <p:nvPr/>
                </p:nvCxnSpPr>
                <p:spPr>
                  <a:xfrm flipH="1">
                    <a:off x="-725716" y="109822"/>
                    <a:ext cx="723900" cy="1524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21" name="Straight Arrow Connector 283"/>
                  <p:cNvCxnSpPr/>
                  <p:nvPr/>
                </p:nvCxnSpPr>
                <p:spPr>
                  <a:xfrm flipH="1" flipV="1">
                    <a:off x="-544742" y="-147353"/>
                    <a:ext cx="504825" cy="20002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grpSp>
              <p:nvGrpSpPr>
                <p:cNvPr id="109" name="Group 285"/>
                <p:cNvGrpSpPr/>
                <p:nvPr/>
              </p:nvGrpSpPr>
              <p:grpSpPr>
                <a:xfrm>
                  <a:off x="2590800" y="1076325"/>
                  <a:ext cx="1266825" cy="342900"/>
                  <a:chOff x="762000" y="9525"/>
                  <a:chExt cx="1266825" cy="342900"/>
                </a:xfrm>
              </p:grpSpPr>
              <p:sp>
                <p:nvSpPr>
                  <p:cNvPr id="116" name="Text Box 2"/>
                  <p:cNvSpPr txBox="1">
                    <a:spLocks noChangeArrowheads="1"/>
                  </p:cNvSpPr>
                  <p:nvPr/>
                </p:nvSpPr>
                <p:spPr bwMode="auto">
                  <a:xfrm>
                    <a:off x="762000" y="9525"/>
                    <a:ext cx="781050" cy="2667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ro-RO" sz="1100">
                        <a:solidFill>
                          <a:srgbClr val="E36C0A"/>
                        </a:solidFill>
                        <a:effectLst/>
                        <a:latin typeface="Calibri" panose="020F0502020204030204" pitchFamily="34" charset="0"/>
                        <a:ea typeface="Calibri" panose="020F0502020204030204" pitchFamily="34" charset="0"/>
                        <a:cs typeface="Arial" panose="020B0604020202020204" pitchFamily="34" charset="0"/>
                      </a:rPr>
                      <a:t>HX-02A/B</a:t>
                    </a:r>
                    <a:endParaRPr lang="de-DE"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117" name="Straight Arrow Connector 287"/>
                  <p:cNvCxnSpPr>
                    <a:stCxn id="116" idx="3"/>
                  </p:cNvCxnSpPr>
                  <p:nvPr/>
                </p:nvCxnSpPr>
                <p:spPr>
                  <a:xfrm>
                    <a:off x="1543050" y="142875"/>
                    <a:ext cx="485775" cy="20955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18" name="Straight Arrow Connector 289"/>
                  <p:cNvCxnSpPr>
                    <a:stCxn id="116" idx="3"/>
                  </p:cNvCxnSpPr>
                  <p:nvPr/>
                </p:nvCxnSpPr>
                <p:spPr>
                  <a:xfrm flipV="1">
                    <a:off x="1543050" y="28575"/>
                    <a:ext cx="342900" cy="1143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grpSp>
              <p:nvGrpSpPr>
                <p:cNvPr id="110" name="Group 290"/>
                <p:cNvGrpSpPr/>
                <p:nvPr/>
              </p:nvGrpSpPr>
              <p:grpSpPr>
                <a:xfrm>
                  <a:off x="1029174" y="1875960"/>
                  <a:ext cx="1334165" cy="1028700"/>
                  <a:chOff x="-666276" y="-19515"/>
                  <a:chExt cx="1334165" cy="1028700"/>
                </a:xfrm>
              </p:grpSpPr>
              <p:sp>
                <p:nvSpPr>
                  <p:cNvPr id="113" name="Text Box 2"/>
                  <p:cNvSpPr txBox="1">
                    <a:spLocks noChangeArrowheads="1"/>
                  </p:cNvSpPr>
                  <p:nvPr/>
                </p:nvSpPr>
                <p:spPr bwMode="auto">
                  <a:xfrm>
                    <a:off x="-531341" y="-19515"/>
                    <a:ext cx="1199230" cy="2667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ro-RO" sz="1100" dirty="0">
                        <a:solidFill>
                          <a:srgbClr val="E36C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Transfer lines </a:t>
                    </a:r>
                    <a:endParaRPr lang="de-DE"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114" name="Straight Arrow Connector 292"/>
                  <p:cNvCxnSpPr/>
                  <p:nvPr/>
                </p:nvCxnSpPr>
                <p:spPr>
                  <a:xfrm flipH="1">
                    <a:off x="-666276" y="256709"/>
                    <a:ext cx="361950" cy="75247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15" name="Straight Arrow Connector 293"/>
                  <p:cNvCxnSpPr/>
                  <p:nvPr/>
                </p:nvCxnSpPr>
                <p:spPr>
                  <a:xfrm>
                    <a:off x="229073" y="247184"/>
                    <a:ext cx="264734" cy="18648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sp>
              <p:nvSpPr>
                <p:cNvPr id="111" name="Text Box 2"/>
                <p:cNvSpPr txBox="1">
                  <a:spLocks noChangeArrowheads="1"/>
                </p:cNvSpPr>
                <p:nvPr/>
              </p:nvSpPr>
              <p:spPr bwMode="auto">
                <a:xfrm>
                  <a:off x="-823341" y="1158167"/>
                  <a:ext cx="848291" cy="4953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ro-RO" sz="1100" dirty="0">
                      <a:solidFill>
                        <a:srgbClr val="E36C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Tokamak building </a:t>
                  </a:r>
                  <a:endParaRPr lang="de-DE"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112" name="Text Box 2"/>
                <p:cNvSpPr txBox="1">
                  <a:spLocks noChangeArrowheads="1"/>
                </p:cNvSpPr>
                <p:nvPr/>
              </p:nvSpPr>
              <p:spPr bwMode="auto">
                <a:xfrm>
                  <a:off x="2390330" y="950"/>
                  <a:ext cx="771971" cy="54619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ro-RO" sz="1100" dirty="0">
                      <a:solidFill>
                        <a:srgbClr val="E36C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Tritium Plant  </a:t>
                  </a:r>
                  <a:endParaRPr lang="de-DE"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grpSp>
          <p:sp>
            <p:nvSpPr>
              <p:cNvPr id="106" name="Text Box 416"/>
              <p:cNvSpPr txBox="1"/>
              <p:nvPr/>
            </p:nvSpPr>
            <p:spPr>
              <a:xfrm>
                <a:off x="4030089" y="2576512"/>
                <a:ext cx="1638871" cy="59706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Bef>
                    <a:spcPts val="300"/>
                  </a:spcBef>
                  <a:spcAft>
                    <a:spcPts val="1000"/>
                  </a:spcAft>
                </a:pPr>
                <a:r>
                  <a:rPr lang="en-GB" sz="11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Overview of TER equipment inside Tokamak and Tritium Plant buildings</a:t>
                </a:r>
                <a:endParaRPr lang="de-DE" sz="1200" b="1" dirty="0">
                  <a:solidFill>
                    <a:srgbClr val="002060"/>
                  </a:solidFill>
                  <a:effectLst/>
                  <a:latin typeface="Arial Narrow" panose="020B0606020202030204" pitchFamily="34" charset="0"/>
                  <a:ea typeface="Times New Roman" panose="02020603050405020304" pitchFamily="18" charset="0"/>
                </a:endParaRPr>
              </a:p>
            </p:txBody>
          </p:sp>
        </p:grpSp>
        <p:grpSp>
          <p:nvGrpSpPr>
            <p:cNvPr id="63" name="Group 445"/>
            <p:cNvGrpSpPr/>
            <p:nvPr/>
          </p:nvGrpSpPr>
          <p:grpSpPr>
            <a:xfrm>
              <a:off x="70711" y="539485"/>
              <a:ext cx="1945597" cy="742218"/>
              <a:chOff x="-683382" y="-280024"/>
              <a:chExt cx="1945597" cy="742218"/>
            </a:xfrm>
          </p:grpSpPr>
          <p:sp>
            <p:nvSpPr>
              <p:cNvPr id="64" name="Text Box 2"/>
              <p:cNvSpPr txBox="1">
                <a:spLocks noChangeArrowheads="1"/>
              </p:cNvSpPr>
              <p:nvPr/>
            </p:nvSpPr>
            <p:spPr bwMode="auto">
              <a:xfrm>
                <a:off x="-96340" y="-280024"/>
                <a:ext cx="1358555" cy="526212"/>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ro-RO" sz="1100" dirty="0">
                    <a:solidFill>
                      <a:srgbClr val="E36C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DN400 BB connection lines</a:t>
                </a:r>
                <a:endParaRPr lang="de-DE"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104" name="Straight Arrow Connector 443"/>
              <p:cNvCxnSpPr/>
              <p:nvPr/>
            </p:nvCxnSpPr>
            <p:spPr>
              <a:xfrm flipH="1">
                <a:off x="-683382" y="117426"/>
                <a:ext cx="699195" cy="34476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grpSp>
    </p:spTree>
    <p:extLst>
      <p:ext uri="{BB962C8B-B14F-4D97-AF65-F5344CB8AC3E}">
        <p14:creationId xmlns:p14="http://schemas.microsoft.com/office/powerpoint/2010/main" val="657885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HCPB TER: Technology Development</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grpSp>
        <p:nvGrpSpPr>
          <p:cNvPr id="11" name="Group 4">
            <a:extLst>
              <a:ext uri="{FF2B5EF4-FFF2-40B4-BE49-F238E27FC236}">
                <a16:creationId xmlns:a16="http://schemas.microsoft.com/office/drawing/2014/main" id="{A876508E-325C-4873-BB35-20C59757C1C7}"/>
              </a:ext>
            </a:extLst>
          </p:cNvPr>
          <p:cNvGrpSpPr/>
          <p:nvPr/>
        </p:nvGrpSpPr>
        <p:grpSpPr>
          <a:xfrm>
            <a:off x="3195" y="721110"/>
            <a:ext cx="4342698" cy="3881516"/>
            <a:chOff x="-183739" y="-59687"/>
            <a:chExt cx="5912891" cy="4200010"/>
          </a:xfrm>
        </p:grpSpPr>
        <p:grpSp>
          <p:nvGrpSpPr>
            <p:cNvPr id="12" name="Group 5">
              <a:extLst>
                <a:ext uri="{FF2B5EF4-FFF2-40B4-BE49-F238E27FC236}">
                  <a16:creationId xmlns:a16="http://schemas.microsoft.com/office/drawing/2014/main" id="{CF291BCF-F6E0-4967-964E-CECEDAAFC968}"/>
                </a:ext>
              </a:extLst>
            </p:cNvPr>
            <p:cNvGrpSpPr/>
            <p:nvPr/>
          </p:nvGrpSpPr>
          <p:grpSpPr>
            <a:xfrm>
              <a:off x="-183739" y="176087"/>
              <a:ext cx="5912891" cy="3964236"/>
              <a:chOff x="-183739" y="176087"/>
              <a:chExt cx="5912891" cy="3964236"/>
            </a:xfrm>
          </p:grpSpPr>
          <p:grpSp>
            <p:nvGrpSpPr>
              <p:cNvPr id="14" name="Group 7">
                <a:extLst>
                  <a:ext uri="{FF2B5EF4-FFF2-40B4-BE49-F238E27FC236}">
                    <a16:creationId xmlns:a16="http://schemas.microsoft.com/office/drawing/2014/main" id="{6A94B718-1E55-4C8C-8CC8-BA6FAAB013AA}"/>
                  </a:ext>
                </a:extLst>
              </p:cNvPr>
              <p:cNvGrpSpPr/>
              <p:nvPr/>
            </p:nvGrpSpPr>
            <p:grpSpPr>
              <a:xfrm>
                <a:off x="-183739" y="176087"/>
                <a:ext cx="5912891" cy="3964236"/>
                <a:chOff x="-183739" y="176087"/>
                <a:chExt cx="5912891" cy="3964236"/>
              </a:xfrm>
            </p:grpSpPr>
            <p:pic>
              <p:nvPicPr>
                <p:cNvPr id="19" name="Picture 12">
                  <a:extLst>
                    <a:ext uri="{FF2B5EF4-FFF2-40B4-BE49-F238E27FC236}">
                      <a16:creationId xmlns:a16="http://schemas.microsoft.com/office/drawing/2014/main" id="{9F0639B8-3B25-4BDA-8601-F5663786D6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75" t="4245" r="12719" b="8785"/>
                <a:stretch/>
              </p:blipFill>
              <p:spPr bwMode="auto">
                <a:xfrm>
                  <a:off x="229484" y="176087"/>
                  <a:ext cx="5499668" cy="3964236"/>
                </a:xfrm>
                <a:prstGeom prst="rect">
                  <a:avLst/>
                </a:prstGeom>
                <a:ln>
                  <a:noFill/>
                </a:ln>
                <a:extLst>
                  <a:ext uri="{53640926-AAD7-44D8-BBD7-CCE9431645EC}">
                    <a14:shadowObscured xmlns:a14="http://schemas.microsoft.com/office/drawing/2010/main"/>
                  </a:ext>
                </a:extLst>
              </p:spPr>
            </p:pic>
            <p:grpSp>
              <p:nvGrpSpPr>
                <p:cNvPr id="20" name="Group 13">
                  <a:extLst>
                    <a:ext uri="{FF2B5EF4-FFF2-40B4-BE49-F238E27FC236}">
                      <a16:creationId xmlns:a16="http://schemas.microsoft.com/office/drawing/2014/main" id="{D2BEF443-3E11-43FF-B07A-3A26D90688B0}"/>
                    </a:ext>
                  </a:extLst>
                </p:cNvPr>
                <p:cNvGrpSpPr/>
                <p:nvPr/>
              </p:nvGrpSpPr>
              <p:grpSpPr>
                <a:xfrm>
                  <a:off x="-183739" y="1266976"/>
                  <a:ext cx="2402689" cy="352274"/>
                  <a:chOff x="-288514" y="28726"/>
                  <a:chExt cx="2402689" cy="352274"/>
                </a:xfrm>
              </p:grpSpPr>
              <p:sp>
                <p:nvSpPr>
                  <p:cNvPr id="23" name="Text Box 2">
                    <a:extLst>
                      <a:ext uri="{FF2B5EF4-FFF2-40B4-BE49-F238E27FC236}">
                        <a16:creationId xmlns:a16="http://schemas.microsoft.com/office/drawing/2014/main" id="{8A0CE400-6417-4553-8D39-B531B1E87F10}"/>
                      </a:ext>
                    </a:extLst>
                  </p:cNvPr>
                  <p:cNvSpPr txBox="1">
                    <a:spLocks noChangeArrowheads="1"/>
                  </p:cNvSpPr>
                  <p:nvPr/>
                </p:nvSpPr>
                <p:spPr bwMode="auto">
                  <a:xfrm>
                    <a:off x="-288514" y="28726"/>
                    <a:ext cx="1636917" cy="2667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ro-RO" sz="1100" b="0" i="0" u="none" strike="noStrike" kern="0" cap="none" spc="0" normalizeH="0" baseline="0" noProof="0" dirty="0">
                        <a:ln>
                          <a:noFill/>
                        </a:ln>
                        <a:solidFill>
                          <a:srgbClr val="E36C0A"/>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Arial" panose="020B0604020202020204" pitchFamily="34" charset="0"/>
                      </a:rPr>
                      <a:t>GB-01/02/03/04</a:t>
                    </a:r>
                    <a:endParaRPr kumimoji="0" lang="en-GB" sz="11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24" name="Straight Arrow Connector 30">
                    <a:extLst>
                      <a:ext uri="{FF2B5EF4-FFF2-40B4-BE49-F238E27FC236}">
                        <a16:creationId xmlns:a16="http://schemas.microsoft.com/office/drawing/2014/main" id="{FA882FA9-9A44-4B4D-87AD-269FC24AF6E7}"/>
                      </a:ext>
                    </a:extLst>
                  </p:cNvPr>
                  <p:cNvCxnSpPr/>
                  <p:nvPr/>
                </p:nvCxnSpPr>
                <p:spPr>
                  <a:xfrm>
                    <a:off x="1137869" y="218559"/>
                    <a:ext cx="487491" cy="162441"/>
                  </a:xfrm>
                  <a:prstGeom prst="straightConnector1">
                    <a:avLst/>
                  </a:prstGeom>
                  <a:noFill/>
                  <a:ln w="9525" cap="flat" cmpd="sng" algn="ctr">
                    <a:solidFill>
                      <a:srgbClr val="F79646">
                        <a:shade val="95000"/>
                        <a:satMod val="105000"/>
                      </a:srgbClr>
                    </a:solidFill>
                    <a:prstDash val="solid"/>
                    <a:tailEnd type="triangle"/>
                  </a:ln>
                  <a:effectLst/>
                </p:spPr>
              </p:cxnSp>
              <p:cxnSp>
                <p:nvCxnSpPr>
                  <p:cNvPr id="25" name="Straight Arrow Connector 31">
                    <a:extLst>
                      <a:ext uri="{FF2B5EF4-FFF2-40B4-BE49-F238E27FC236}">
                        <a16:creationId xmlns:a16="http://schemas.microsoft.com/office/drawing/2014/main" id="{BD93BD4F-62D4-4E49-8132-355746934D31}"/>
                      </a:ext>
                    </a:extLst>
                  </p:cNvPr>
                  <p:cNvCxnSpPr/>
                  <p:nvPr/>
                </p:nvCxnSpPr>
                <p:spPr>
                  <a:xfrm>
                    <a:off x="1132711" y="182603"/>
                    <a:ext cx="981464" cy="150916"/>
                  </a:xfrm>
                  <a:prstGeom prst="straightConnector1">
                    <a:avLst/>
                  </a:prstGeom>
                  <a:noFill/>
                  <a:ln w="9525" cap="flat" cmpd="sng" algn="ctr">
                    <a:solidFill>
                      <a:srgbClr val="F79646">
                        <a:shade val="95000"/>
                        <a:satMod val="105000"/>
                      </a:srgbClr>
                    </a:solidFill>
                    <a:prstDash val="solid"/>
                    <a:tailEnd type="triangle"/>
                  </a:ln>
                  <a:effectLst/>
                </p:spPr>
              </p:cxnSp>
            </p:grpSp>
            <p:cxnSp>
              <p:nvCxnSpPr>
                <p:cNvPr id="21" name="Straight Arrow Connector 25">
                  <a:extLst>
                    <a:ext uri="{FF2B5EF4-FFF2-40B4-BE49-F238E27FC236}">
                      <a16:creationId xmlns:a16="http://schemas.microsoft.com/office/drawing/2014/main" id="{EF2436AD-A208-42E4-AD45-CD0874470E0C}"/>
                    </a:ext>
                  </a:extLst>
                </p:cNvPr>
                <p:cNvCxnSpPr/>
                <p:nvPr/>
              </p:nvCxnSpPr>
              <p:spPr>
                <a:xfrm flipH="1">
                  <a:off x="3190875" y="1285875"/>
                  <a:ext cx="257175" cy="161925"/>
                </a:xfrm>
                <a:prstGeom prst="straightConnector1">
                  <a:avLst/>
                </a:prstGeom>
                <a:noFill/>
                <a:ln w="9525" cap="flat" cmpd="sng" algn="ctr">
                  <a:solidFill>
                    <a:srgbClr val="F79646">
                      <a:shade val="95000"/>
                      <a:satMod val="105000"/>
                    </a:srgbClr>
                  </a:solidFill>
                  <a:prstDash val="solid"/>
                  <a:tailEnd type="triangle"/>
                </a:ln>
                <a:effectLst/>
              </p:spPr>
            </p:cxnSp>
            <p:cxnSp>
              <p:nvCxnSpPr>
                <p:cNvPr id="22" name="Straight Arrow Connector 19">
                  <a:extLst>
                    <a:ext uri="{FF2B5EF4-FFF2-40B4-BE49-F238E27FC236}">
                      <a16:creationId xmlns:a16="http://schemas.microsoft.com/office/drawing/2014/main" id="{BAE72D9F-B82B-454E-B4B1-B1619C537F2C}"/>
                    </a:ext>
                  </a:extLst>
                </p:cNvPr>
                <p:cNvCxnSpPr/>
                <p:nvPr/>
              </p:nvCxnSpPr>
              <p:spPr>
                <a:xfrm flipV="1">
                  <a:off x="3086100" y="3771900"/>
                  <a:ext cx="419100" cy="180975"/>
                </a:xfrm>
                <a:prstGeom prst="straightConnector1">
                  <a:avLst/>
                </a:prstGeom>
                <a:noFill/>
                <a:ln w="9525" cap="flat" cmpd="sng" algn="ctr">
                  <a:solidFill>
                    <a:srgbClr val="F79646">
                      <a:shade val="95000"/>
                      <a:satMod val="105000"/>
                    </a:srgbClr>
                  </a:solidFill>
                  <a:prstDash val="solid"/>
                  <a:tailEnd type="triangle"/>
                </a:ln>
                <a:effectLst/>
              </p:spPr>
            </p:cxnSp>
          </p:grpSp>
          <p:grpSp>
            <p:nvGrpSpPr>
              <p:cNvPr id="15" name="Group 8">
                <a:extLst>
                  <a:ext uri="{FF2B5EF4-FFF2-40B4-BE49-F238E27FC236}">
                    <a16:creationId xmlns:a16="http://schemas.microsoft.com/office/drawing/2014/main" id="{AE48F5E5-C442-442D-A817-1F27FA62E61E}"/>
                  </a:ext>
                </a:extLst>
              </p:cNvPr>
              <p:cNvGrpSpPr/>
              <p:nvPr/>
            </p:nvGrpSpPr>
            <p:grpSpPr>
              <a:xfrm>
                <a:off x="3920061" y="2678007"/>
                <a:ext cx="1802483" cy="981502"/>
                <a:chOff x="-105839" y="220557"/>
                <a:chExt cx="1802483" cy="981502"/>
              </a:xfrm>
            </p:grpSpPr>
            <p:sp>
              <p:nvSpPr>
                <p:cNvPr id="16" name="Text Box 2">
                  <a:extLst>
                    <a:ext uri="{FF2B5EF4-FFF2-40B4-BE49-F238E27FC236}">
                      <a16:creationId xmlns:a16="http://schemas.microsoft.com/office/drawing/2014/main" id="{64AADB0A-AD60-49A3-9C4A-6DF2ACA5C28B}"/>
                    </a:ext>
                  </a:extLst>
                </p:cNvPr>
                <p:cNvSpPr txBox="1">
                  <a:spLocks noChangeArrowheads="1"/>
                </p:cNvSpPr>
                <p:nvPr/>
              </p:nvSpPr>
              <p:spPr bwMode="auto">
                <a:xfrm>
                  <a:off x="312585" y="935359"/>
                  <a:ext cx="1384059" cy="2667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ro-RO" sz="1100" b="0" i="0" u="none" strike="noStrike" kern="0" cap="none" spc="0" normalizeH="0" baseline="0" noProof="0" dirty="0">
                      <a:ln>
                        <a:noFill/>
                      </a:ln>
                      <a:solidFill>
                        <a:srgbClr val="E36C0A"/>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Arial" panose="020B0604020202020204" pitchFamily="34" charset="0"/>
                    </a:rPr>
                    <a:t>RMSB-01/02</a:t>
                  </a:r>
                  <a:endParaRPr kumimoji="0" lang="en-GB" sz="11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17" name="Straight Arrow Connector 10">
                  <a:extLst>
                    <a:ext uri="{FF2B5EF4-FFF2-40B4-BE49-F238E27FC236}">
                      <a16:creationId xmlns:a16="http://schemas.microsoft.com/office/drawing/2014/main" id="{93323C92-5229-4C9B-8038-8888896F4155}"/>
                    </a:ext>
                  </a:extLst>
                </p:cNvPr>
                <p:cNvCxnSpPr/>
                <p:nvPr/>
              </p:nvCxnSpPr>
              <p:spPr>
                <a:xfrm flipH="1" flipV="1">
                  <a:off x="-105839" y="321587"/>
                  <a:ext cx="536467" cy="759224"/>
                </a:xfrm>
                <a:prstGeom prst="straightConnector1">
                  <a:avLst/>
                </a:prstGeom>
                <a:noFill/>
                <a:ln w="9525" cap="flat" cmpd="sng" algn="ctr">
                  <a:solidFill>
                    <a:srgbClr val="F79646">
                      <a:shade val="95000"/>
                      <a:satMod val="105000"/>
                    </a:srgbClr>
                  </a:solidFill>
                  <a:prstDash val="solid"/>
                  <a:tailEnd type="triangle"/>
                </a:ln>
                <a:effectLst/>
              </p:spPr>
            </p:cxnSp>
            <p:cxnSp>
              <p:nvCxnSpPr>
                <p:cNvPr id="18" name="Straight Arrow Connector 11">
                  <a:extLst>
                    <a:ext uri="{FF2B5EF4-FFF2-40B4-BE49-F238E27FC236}">
                      <a16:creationId xmlns:a16="http://schemas.microsoft.com/office/drawing/2014/main" id="{AD164581-3A7F-40A2-9549-40D229CEFFEC}"/>
                    </a:ext>
                  </a:extLst>
                </p:cNvPr>
                <p:cNvCxnSpPr/>
                <p:nvPr/>
              </p:nvCxnSpPr>
              <p:spPr>
                <a:xfrm flipH="1" flipV="1">
                  <a:off x="164332" y="220557"/>
                  <a:ext cx="335465" cy="808036"/>
                </a:xfrm>
                <a:prstGeom prst="straightConnector1">
                  <a:avLst/>
                </a:prstGeom>
                <a:noFill/>
                <a:ln w="9525" cap="flat" cmpd="sng" algn="ctr">
                  <a:solidFill>
                    <a:srgbClr val="F79646">
                      <a:shade val="95000"/>
                      <a:satMod val="105000"/>
                    </a:srgbClr>
                  </a:solidFill>
                  <a:prstDash val="solid"/>
                  <a:tailEnd type="triangle"/>
                </a:ln>
                <a:effectLst/>
              </p:spPr>
            </p:cxnSp>
          </p:grpSp>
        </p:grpSp>
        <p:sp>
          <p:nvSpPr>
            <p:cNvPr id="13" name="Text Box 418">
              <a:extLst>
                <a:ext uri="{FF2B5EF4-FFF2-40B4-BE49-F238E27FC236}">
                  <a16:creationId xmlns:a16="http://schemas.microsoft.com/office/drawing/2014/main" id="{9D94E563-C09D-43C4-9D7F-7CB5FB8786C0}"/>
                </a:ext>
              </a:extLst>
            </p:cNvPr>
            <p:cNvSpPr txBox="1"/>
            <p:nvPr/>
          </p:nvSpPr>
          <p:spPr>
            <a:xfrm>
              <a:off x="237362" y="-59687"/>
              <a:ext cx="5411814" cy="199819"/>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300"/>
                </a:spcBef>
                <a:spcAft>
                  <a:spcPts val="1000"/>
                </a:spcAft>
                <a:buClrTx/>
                <a:buSzTx/>
                <a:buFontTx/>
                <a:buNone/>
                <a:tabLst/>
                <a:defRPr/>
              </a:pPr>
              <a:r>
                <a:rPr kumimoji="0" lang="en-GB" sz="12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Overview of HCPB TER equipment inside Tritium Plant building </a:t>
              </a:r>
              <a:endParaRPr kumimoji="0" lang="en-GB" sz="14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endParaRPr>
            </a:p>
          </p:txBody>
        </p:sp>
      </p:grpSp>
      <p:grpSp>
        <p:nvGrpSpPr>
          <p:cNvPr id="26" name="Group 32">
            <a:extLst>
              <a:ext uri="{FF2B5EF4-FFF2-40B4-BE49-F238E27FC236}">
                <a16:creationId xmlns:a16="http://schemas.microsoft.com/office/drawing/2014/main" id="{30EAE480-52B7-4109-9328-09800E733212}"/>
              </a:ext>
            </a:extLst>
          </p:cNvPr>
          <p:cNvGrpSpPr/>
          <p:nvPr/>
        </p:nvGrpSpPr>
        <p:grpSpPr>
          <a:xfrm>
            <a:off x="4711043" y="722235"/>
            <a:ext cx="4760104" cy="3897159"/>
            <a:chOff x="-867153" y="-72646"/>
            <a:chExt cx="5700634" cy="3760482"/>
          </a:xfrm>
        </p:grpSpPr>
        <p:grpSp>
          <p:nvGrpSpPr>
            <p:cNvPr id="27" name="Group 33">
              <a:extLst>
                <a:ext uri="{FF2B5EF4-FFF2-40B4-BE49-F238E27FC236}">
                  <a16:creationId xmlns:a16="http://schemas.microsoft.com/office/drawing/2014/main" id="{4872D39F-B63A-433D-A383-068DA93FF79C}"/>
                </a:ext>
              </a:extLst>
            </p:cNvPr>
            <p:cNvGrpSpPr/>
            <p:nvPr/>
          </p:nvGrpSpPr>
          <p:grpSpPr>
            <a:xfrm>
              <a:off x="-867153" y="98433"/>
              <a:ext cx="5700634" cy="3589403"/>
              <a:chOff x="-897253" y="103516"/>
              <a:chExt cx="5898509" cy="3774761"/>
            </a:xfrm>
          </p:grpSpPr>
          <p:pic>
            <p:nvPicPr>
              <p:cNvPr id="29" name="Picture 35">
                <a:extLst>
                  <a:ext uri="{FF2B5EF4-FFF2-40B4-BE49-F238E27FC236}">
                    <a16:creationId xmlns:a16="http://schemas.microsoft.com/office/drawing/2014/main" id="{D30F74F0-6910-4B7C-9068-7DB7D72307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5" t="4468" r="8620" b="8541"/>
              <a:stretch/>
            </p:blipFill>
            <p:spPr bwMode="auto">
              <a:xfrm>
                <a:off x="-897253" y="153350"/>
                <a:ext cx="5861895" cy="3724927"/>
              </a:xfrm>
              <a:prstGeom prst="rect">
                <a:avLst/>
              </a:prstGeom>
              <a:ln>
                <a:solidFill>
                  <a:srgbClr val="FF0000"/>
                </a:solidFill>
              </a:ln>
              <a:extLst>
                <a:ext uri="{53640926-AAD7-44D8-BBD7-CCE9431645EC}">
                  <a14:shadowObscured xmlns:a14="http://schemas.microsoft.com/office/drawing/2010/main"/>
                </a:ext>
              </a:extLst>
            </p:spPr>
          </p:pic>
          <p:grpSp>
            <p:nvGrpSpPr>
              <p:cNvPr id="30" name="Group 36">
                <a:extLst>
                  <a:ext uri="{FF2B5EF4-FFF2-40B4-BE49-F238E27FC236}">
                    <a16:creationId xmlns:a16="http://schemas.microsoft.com/office/drawing/2014/main" id="{995CEF62-BF33-4D04-80DF-315C6D517F2A}"/>
                  </a:ext>
                </a:extLst>
              </p:cNvPr>
              <p:cNvGrpSpPr/>
              <p:nvPr/>
            </p:nvGrpSpPr>
            <p:grpSpPr>
              <a:xfrm>
                <a:off x="3453314" y="103516"/>
                <a:ext cx="1547942" cy="1754468"/>
                <a:chOff x="-414914" y="-1"/>
                <a:chExt cx="1547942" cy="1754468"/>
              </a:xfrm>
            </p:grpSpPr>
            <p:sp>
              <p:nvSpPr>
                <p:cNvPr id="35" name="Text Box 2">
                  <a:extLst>
                    <a:ext uri="{FF2B5EF4-FFF2-40B4-BE49-F238E27FC236}">
                      <a16:creationId xmlns:a16="http://schemas.microsoft.com/office/drawing/2014/main" id="{94C645D0-E263-4F6E-97BF-E5179B646C11}"/>
                    </a:ext>
                  </a:extLst>
                </p:cNvPr>
                <p:cNvSpPr txBox="1">
                  <a:spLocks noChangeArrowheads="1"/>
                </p:cNvSpPr>
                <p:nvPr/>
              </p:nvSpPr>
              <p:spPr bwMode="auto">
                <a:xfrm>
                  <a:off x="52514" y="-1"/>
                  <a:ext cx="1080514" cy="3450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solidFill>
                        <a:srgbClr val="E36C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PC-01A/B/C</a:t>
                  </a:r>
                  <a:endParaRPr lang="en-GB"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36" name="Straight Arrow Connector 42">
                  <a:extLst>
                    <a:ext uri="{FF2B5EF4-FFF2-40B4-BE49-F238E27FC236}">
                      <a16:creationId xmlns:a16="http://schemas.microsoft.com/office/drawing/2014/main" id="{CDBA1356-8C8D-49DF-828F-AF4443E92FC2}"/>
                    </a:ext>
                  </a:extLst>
                </p:cNvPr>
                <p:cNvCxnSpPr/>
                <p:nvPr/>
              </p:nvCxnSpPr>
              <p:spPr>
                <a:xfrm flipH="1">
                  <a:off x="-414914" y="176609"/>
                  <a:ext cx="526211" cy="207034"/>
                </a:xfrm>
                <a:prstGeom prst="straightConnector1">
                  <a:avLst/>
                </a:prstGeom>
                <a:noFill/>
                <a:ln w="9525" cap="flat" cmpd="sng" algn="ctr">
                  <a:solidFill>
                    <a:srgbClr val="F79646">
                      <a:shade val="95000"/>
                      <a:satMod val="105000"/>
                    </a:srgbClr>
                  </a:solidFill>
                  <a:prstDash val="solid"/>
                  <a:tailEnd type="triangle"/>
                </a:ln>
                <a:effectLst/>
              </p:spPr>
            </p:cxnSp>
            <p:cxnSp>
              <p:nvCxnSpPr>
                <p:cNvPr id="37" name="Straight Arrow Connector 43">
                  <a:extLst>
                    <a:ext uri="{FF2B5EF4-FFF2-40B4-BE49-F238E27FC236}">
                      <a16:creationId xmlns:a16="http://schemas.microsoft.com/office/drawing/2014/main" id="{D9630ED0-91DA-4B12-AA3C-46609AB60877}"/>
                    </a:ext>
                  </a:extLst>
                </p:cNvPr>
                <p:cNvCxnSpPr/>
                <p:nvPr/>
              </p:nvCxnSpPr>
              <p:spPr>
                <a:xfrm>
                  <a:off x="196941" y="243046"/>
                  <a:ext cx="45719" cy="887957"/>
                </a:xfrm>
                <a:prstGeom prst="straightConnector1">
                  <a:avLst/>
                </a:prstGeom>
                <a:noFill/>
                <a:ln w="9525" cap="flat" cmpd="sng" algn="ctr">
                  <a:solidFill>
                    <a:srgbClr val="F79646">
                      <a:shade val="95000"/>
                      <a:satMod val="105000"/>
                    </a:srgbClr>
                  </a:solidFill>
                  <a:prstDash val="solid"/>
                  <a:tailEnd type="triangle"/>
                </a:ln>
                <a:effectLst/>
              </p:spPr>
            </p:cxnSp>
            <p:cxnSp>
              <p:nvCxnSpPr>
                <p:cNvPr id="38" name="Straight Arrow Connector 44">
                  <a:extLst>
                    <a:ext uri="{FF2B5EF4-FFF2-40B4-BE49-F238E27FC236}">
                      <a16:creationId xmlns:a16="http://schemas.microsoft.com/office/drawing/2014/main" id="{61E75C9D-E357-4592-9FE4-525BA5C1B79D}"/>
                    </a:ext>
                  </a:extLst>
                </p:cNvPr>
                <p:cNvCxnSpPr/>
                <p:nvPr/>
              </p:nvCxnSpPr>
              <p:spPr>
                <a:xfrm>
                  <a:off x="409303" y="236241"/>
                  <a:ext cx="255557" cy="1518226"/>
                </a:xfrm>
                <a:prstGeom prst="straightConnector1">
                  <a:avLst/>
                </a:prstGeom>
                <a:noFill/>
                <a:ln w="9525" cap="flat" cmpd="sng" algn="ctr">
                  <a:solidFill>
                    <a:srgbClr val="F79646">
                      <a:shade val="95000"/>
                      <a:satMod val="105000"/>
                    </a:srgbClr>
                  </a:solidFill>
                  <a:prstDash val="solid"/>
                  <a:tailEnd type="triangle"/>
                </a:ln>
                <a:effectLst/>
              </p:spPr>
            </p:cxnSp>
          </p:grpSp>
          <p:grpSp>
            <p:nvGrpSpPr>
              <p:cNvPr id="31" name="Group 37">
                <a:extLst>
                  <a:ext uri="{FF2B5EF4-FFF2-40B4-BE49-F238E27FC236}">
                    <a16:creationId xmlns:a16="http://schemas.microsoft.com/office/drawing/2014/main" id="{59BE6D2E-FC44-4103-A616-7AB5EA4D8181}"/>
                  </a:ext>
                </a:extLst>
              </p:cNvPr>
              <p:cNvGrpSpPr/>
              <p:nvPr/>
            </p:nvGrpSpPr>
            <p:grpSpPr>
              <a:xfrm>
                <a:off x="590191" y="240433"/>
                <a:ext cx="2155565" cy="1105288"/>
                <a:chOff x="0" y="7519"/>
                <a:chExt cx="2155565" cy="1105288"/>
              </a:xfrm>
            </p:grpSpPr>
            <p:sp>
              <p:nvSpPr>
                <p:cNvPr id="32" name="Text Box 2">
                  <a:extLst>
                    <a:ext uri="{FF2B5EF4-FFF2-40B4-BE49-F238E27FC236}">
                      <a16:creationId xmlns:a16="http://schemas.microsoft.com/office/drawing/2014/main" id="{C3B88764-8CBC-484F-9D82-9DB9575D5151}"/>
                    </a:ext>
                  </a:extLst>
                </p:cNvPr>
                <p:cNvSpPr txBox="1">
                  <a:spLocks noChangeArrowheads="1"/>
                </p:cNvSpPr>
                <p:nvPr/>
              </p:nvSpPr>
              <p:spPr bwMode="auto">
                <a:xfrm>
                  <a:off x="977608" y="7519"/>
                  <a:ext cx="1177957" cy="2667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ro-RO" sz="1100" dirty="0">
                      <a:solidFill>
                        <a:srgbClr val="E36C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RMSB-01/02</a:t>
                  </a:r>
                  <a:endParaRPr lang="en-GB"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cxnSp>
              <p:nvCxnSpPr>
                <p:cNvPr id="33" name="Straight Arrow Connector 39">
                  <a:extLst>
                    <a:ext uri="{FF2B5EF4-FFF2-40B4-BE49-F238E27FC236}">
                      <a16:creationId xmlns:a16="http://schemas.microsoft.com/office/drawing/2014/main" id="{B18117B0-2BDB-40D2-91F6-44EB2FABD197}"/>
                    </a:ext>
                  </a:extLst>
                </p:cNvPr>
                <p:cNvCxnSpPr/>
                <p:nvPr/>
              </p:nvCxnSpPr>
              <p:spPr>
                <a:xfrm flipH="1">
                  <a:off x="0" y="224286"/>
                  <a:ext cx="1284821" cy="888521"/>
                </a:xfrm>
                <a:prstGeom prst="straightConnector1">
                  <a:avLst/>
                </a:prstGeom>
                <a:noFill/>
                <a:ln w="9525" cap="flat" cmpd="sng" algn="ctr">
                  <a:solidFill>
                    <a:srgbClr val="F79646">
                      <a:shade val="95000"/>
                      <a:satMod val="105000"/>
                    </a:srgbClr>
                  </a:solidFill>
                  <a:prstDash val="solid"/>
                  <a:tailEnd type="triangle"/>
                </a:ln>
                <a:effectLst/>
              </p:spPr>
            </p:cxnSp>
            <p:cxnSp>
              <p:nvCxnSpPr>
                <p:cNvPr id="34" name="Straight Arrow Connector 40">
                  <a:extLst>
                    <a:ext uri="{FF2B5EF4-FFF2-40B4-BE49-F238E27FC236}">
                      <a16:creationId xmlns:a16="http://schemas.microsoft.com/office/drawing/2014/main" id="{F3E24BBC-3AC1-420C-9C55-365EDB19B660}"/>
                    </a:ext>
                  </a:extLst>
                </p:cNvPr>
                <p:cNvCxnSpPr/>
                <p:nvPr/>
              </p:nvCxnSpPr>
              <p:spPr>
                <a:xfrm flipH="1">
                  <a:off x="948905" y="215660"/>
                  <a:ext cx="543464" cy="733245"/>
                </a:xfrm>
                <a:prstGeom prst="straightConnector1">
                  <a:avLst/>
                </a:prstGeom>
                <a:noFill/>
                <a:ln w="9525" cap="flat" cmpd="sng" algn="ctr">
                  <a:solidFill>
                    <a:srgbClr val="F79646">
                      <a:shade val="95000"/>
                      <a:satMod val="105000"/>
                    </a:srgbClr>
                  </a:solidFill>
                  <a:prstDash val="solid"/>
                  <a:tailEnd type="triangle"/>
                </a:ln>
                <a:effectLst/>
              </p:spPr>
            </p:cxnSp>
          </p:grpSp>
        </p:grpSp>
        <p:sp>
          <p:nvSpPr>
            <p:cNvPr id="28" name="Text Box 422">
              <a:extLst>
                <a:ext uri="{FF2B5EF4-FFF2-40B4-BE49-F238E27FC236}">
                  <a16:creationId xmlns:a16="http://schemas.microsoft.com/office/drawing/2014/main" id="{3A772577-83A8-480E-809F-A8A2BE1DAA9D}"/>
                </a:ext>
              </a:extLst>
            </p:cNvPr>
            <p:cNvSpPr txBox="1"/>
            <p:nvPr/>
          </p:nvSpPr>
          <p:spPr>
            <a:xfrm>
              <a:off x="-575881" y="-72646"/>
              <a:ext cx="5177155" cy="18332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Bef>
                  <a:spcPts val="300"/>
                </a:spcBef>
                <a:spcAft>
                  <a:spcPts val="1000"/>
                </a:spcAft>
              </a:pPr>
              <a:r>
                <a:rPr lang="en-GB" sz="1200" b="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RMSB’s and process compressors</a:t>
              </a:r>
              <a:endParaRPr lang="en-GB" sz="1400" b="1" i="1" dirty="0">
                <a:solidFill>
                  <a:srgbClr val="002060"/>
                </a:solidFill>
                <a:effectLst/>
                <a:latin typeface="Times New Roman" panose="02020603050405020304" pitchFamily="18" charset="0"/>
                <a:ea typeface="Times New Roman" panose="02020603050405020304" pitchFamily="18" charset="0"/>
              </a:endParaRPr>
            </a:p>
          </p:txBody>
        </p:sp>
      </p:grpSp>
      <p:pic>
        <p:nvPicPr>
          <p:cNvPr id="39" name="Picture 6">
            <a:extLst>
              <a:ext uri="{FF2B5EF4-FFF2-40B4-BE49-F238E27FC236}">
                <a16:creationId xmlns:a16="http://schemas.microsoft.com/office/drawing/2014/main" id="{2D7A1CBD-A551-4360-9B43-962BB0DCC5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9198" y="797521"/>
            <a:ext cx="2217904" cy="3822605"/>
          </a:xfrm>
          <a:prstGeom prst="rect">
            <a:avLst/>
          </a:prstGeom>
          <a:noFill/>
          <a:ln>
            <a:noFill/>
          </a:ln>
        </p:spPr>
      </p:pic>
      <p:pic>
        <p:nvPicPr>
          <p:cNvPr id="40" name="Picture 12">
            <a:extLst>
              <a:ext uri="{FF2B5EF4-FFF2-40B4-BE49-F238E27FC236}">
                <a16:creationId xmlns:a16="http://schemas.microsoft.com/office/drawing/2014/main" id="{9F2BB672-604B-4C49-BD19-3BB687466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09" y="3717217"/>
            <a:ext cx="763150" cy="2698648"/>
          </a:xfrm>
          <a:prstGeom prst="rect">
            <a:avLst/>
          </a:prstGeom>
          <a:ln>
            <a:solidFill>
              <a:srgbClr val="FF0000"/>
            </a:solidFill>
          </a:ln>
        </p:spPr>
      </p:pic>
      <p:sp>
        <p:nvSpPr>
          <p:cNvPr id="43" name="TextBox 11">
            <a:extLst>
              <a:ext uri="{FF2B5EF4-FFF2-40B4-BE49-F238E27FC236}">
                <a16:creationId xmlns:a16="http://schemas.microsoft.com/office/drawing/2014/main" id="{B89615B0-55C8-4BD2-8C3D-2524BBC11E18}"/>
              </a:ext>
            </a:extLst>
          </p:cNvPr>
          <p:cNvSpPr txBox="1"/>
          <p:nvPr/>
        </p:nvSpPr>
        <p:spPr>
          <a:xfrm>
            <a:off x="9679197" y="4742531"/>
            <a:ext cx="2377369" cy="1200329"/>
          </a:xfrm>
          <a:prstGeom prst="rect">
            <a:avLst/>
          </a:prstGeom>
          <a:noFill/>
        </p:spPr>
        <p:txBody>
          <a:bodyPr wrap="square" rtlCol="0">
            <a:spAutoFit/>
          </a:bodyPr>
          <a:lstStyle/>
          <a:p>
            <a:r>
              <a:rPr lang="en-GB" dirty="0"/>
              <a:t>The performances of the RMSB mock-up 1:10 from DEMO scale will be evaluated</a:t>
            </a:r>
          </a:p>
        </p:txBody>
      </p:sp>
      <p:sp>
        <p:nvSpPr>
          <p:cNvPr id="44" name="TextBox 14">
            <a:extLst>
              <a:ext uri="{FF2B5EF4-FFF2-40B4-BE49-F238E27FC236}">
                <a16:creationId xmlns:a16="http://schemas.microsoft.com/office/drawing/2014/main" id="{14C11DC8-442F-4A11-98DF-FE8A0D05467C}"/>
              </a:ext>
            </a:extLst>
          </p:cNvPr>
          <p:cNvSpPr txBox="1"/>
          <p:nvPr/>
        </p:nvSpPr>
        <p:spPr>
          <a:xfrm>
            <a:off x="6907746" y="5430443"/>
            <a:ext cx="2393854" cy="923330"/>
          </a:xfrm>
          <a:prstGeom prst="rect">
            <a:avLst/>
          </a:prstGeom>
          <a:noFill/>
        </p:spPr>
        <p:txBody>
          <a:bodyPr wrap="square" rtlCol="0">
            <a:spAutoFit/>
          </a:bodyPr>
          <a:lstStyle/>
          <a:p>
            <a:r>
              <a:rPr lang="en-GB" dirty="0"/>
              <a:t>Endurance tests for the getter bed materials are under preparation</a:t>
            </a:r>
          </a:p>
        </p:txBody>
      </p:sp>
      <p:sp>
        <p:nvSpPr>
          <p:cNvPr id="45" name="Text Box 422">
            <a:extLst>
              <a:ext uri="{FF2B5EF4-FFF2-40B4-BE49-F238E27FC236}">
                <a16:creationId xmlns:a16="http://schemas.microsoft.com/office/drawing/2014/main" id="{3A772577-83A8-480E-809F-A8A2BE1DAA9D}"/>
              </a:ext>
            </a:extLst>
          </p:cNvPr>
          <p:cNvSpPr txBox="1"/>
          <p:nvPr/>
        </p:nvSpPr>
        <p:spPr>
          <a:xfrm>
            <a:off x="9763229" y="607533"/>
            <a:ext cx="2017963" cy="18998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Bef>
                <a:spcPts val="300"/>
              </a:spcBef>
              <a:spcAft>
                <a:spcPts val="1000"/>
              </a:spcAft>
            </a:pPr>
            <a:r>
              <a:rPr lang="en-GB" sz="1200" b="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RMSB mock-up 1:10 for testing</a:t>
            </a:r>
            <a:endParaRPr lang="en-GB" sz="1400" b="1" i="1" dirty="0">
              <a:solidFill>
                <a:srgbClr val="002060"/>
              </a:solidFill>
              <a:effectLst/>
              <a:latin typeface="Times New Roman" panose="02020603050405020304" pitchFamily="18" charset="0"/>
              <a:ea typeface="Times New Roman" panose="02020603050405020304" pitchFamily="18" charset="0"/>
            </a:endParaRPr>
          </a:p>
        </p:txBody>
      </p:sp>
      <p:sp>
        <p:nvSpPr>
          <p:cNvPr id="3" name="Rechteck 2"/>
          <p:cNvSpPr/>
          <p:nvPr/>
        </p:nvSpPr>
        <p:spPr>
          <a:xfrm>
            <a:off x="2799080" y="2114282"/>
            <a:ext cx="1608328" cy="17363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r Verbinder 9"/>
          <p:cNvCxnSpPr/>
          <p:nvPr/>
        </p:nvCxnSpPr>
        <p:spPr>
          <a:xfrm flipV="1">
            <a:off x="2799080" y="937582"/>
            <a:ext cx="1910207" cy="1176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2799079" y="3850640"/>
            <a:ext cx="1882417" cy="7947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13">
            <a:extLst>
              <a:ext uri="{FF2B5EF4-FFF2-40B4-BE49-F238E27FC236}">
                <a16:creationId xmlns:a16="http://schemas.microsoft.com/office/drawing/2014/main" id="{1E19BC47-F551-40AF-91B3-67857AB776DE}"/>
              </a:ext>
            </a:extLst>
          </p:cNvPr>
          <p:cNvPicPr>
            <a:picLocks noChangeAspect="1"/>
          </p:cNvPicPr>
          <p:nvPr/>
        </p:nvPicPr>
        <p:blipFill>
          <a:blip r:embed="rId6"/>
          <a:stretch>
            <a:fillRect/>
          </a:stretch>
        </p:blipFill>
        <p:spPr>
          <a:xfrm>
            <a:off x="4341232" y="4235383"/>
            <a:ext cx="2562297" cy="2259230"/>
          </a:xfrm>
          <a:prstGeom prst="rect">
            <a:avLst/>
          </a:prstGeom>
        </p:spPr>
      </p:pic>
      <p:sp>
        <p:nvSpPr>
          <p:cNvPr id="53" name="Rechteck 52"/>
          <p:cNvSpPr/>
          <p:nvPr/>
        </p:nvSpPr>
        <p:spPr>
          <a:xfrm>
            <a:off x="1364423" y="1920622"/>
            <a:ext cx="714313" cy="853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r Verbinder 53"/>
          <p:cNvCxnSpPr/>
          <p:nvPr/>
        </p:nvCxnSpPr>
        <p:spPr>
          <a:xfrm flipH="1">
            <a:off x="112723" y="1920622"/>
            <a:ext cx="1217808" cy="17965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H="1">
            <a:off x="890659" y="2770815"/>
            <a:ext cx="1184792" cy="3645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10">
            <a:extLst>
              <a:ext uri="{FF2B5EF4-FFF2-40B4-BE49-F238E27FC236}">
                <a16:creationId xmlns:a16="http://schemas.microsoft.com/office/drawing/2014/main" id="{2AEB6A79-63E3-43EC-80AC-DAFA106F28F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1117701" y="4743954"/>
            <a:ext cx="3189639" cy="1593921"/>
          </a:xfrm>
          <a:prstGeom prst="rect">
            <a:avLst/>
          </a:prstGeom>
          <a:ln>
            <a:noFill/>
          </a:ln>
        </p:spPr>
      </p:pic>
    </p:spTree>
    <p:extLst>
      <p:ext uri="{BB962C8B-B14F-4D97-AF65-F5344CB8AC3E}">
        <p14:creationId xmlns:p14="http://schemas.microsoft.com/office/powerpoint/2010/main" val="417497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err="1"/>
              <a:t>Conclusions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sp>
        <p:nvSpPr>
          <p:cNvPr id="57" name="Rectangle 12">
            <a:extLst>
              <a:ext uri="{FF2B5EF4-FFF2-40B4-BE49-F238E27FC236}">
                <a16:creationId xmlns:a16="http://schemas.microsoft.com/office/drawing/2014/main" id="{11616C5D-E4A3-403A-8AD4-248FDF9AA7BD}"/>
              </a:ext>
            </a:extLst>
          </p:cNvPr>
          <p:cNvSpPr/>
          <p:nvPr/>
        </p:nvSpPr>
        <p:spPr>
          <a:xfrm>
            <a:off x="468058" y="898156"/>
            <a:ext cx="11427025" cy="5101397"/>
          </a:xfrm>
          <a:prstGeom prst="rect">
            <a:avLst/>
          </a:prstGeom>
        </p:spPr>
        <p:txBody>
          <a:bodyPr wrap="square">
            <a:spAutoFit/>
          </a:bodyPr>
          <a:lstStyle/>
          <a:p>
            <a:pPr marL="271463" lvl="2" indent="-271463">
              <a:spcBef>
                <a:spcPts val="600"/>
              </a:spcBef>
              <a:spcAft>
                <a:spcPts val="600"/>
              </a:spcAft>
              <a:buClr>
                <a:schemeClr val="tx2"/>
              </a:buClr>
              <a:buSzPct val="140000"/>
              <a:buFont typeface="Wingdings" panose="05000000000000000000" pitchFamily="2" charset="2"/>
              <a:buChar char="§"/>
              <a:defRPr/>
            </a:pPr>
            <a:r>
              <a:rPr lang="en-GB" sz="2000" dirty="0"/>
              <a:t>BB design development history &gt;30 years… yes, but a holistic view of the BB problem only from mid 2017</a:t>
            </a:r>
          </a:p>
          <a:p>
            <a:pPr marL="271463" lvl="2" indent="-271463">
              <a:spcBef>
                <a:spcPts val="600"/>
              </a:spcBef>
              <a:spcAft>
                <a:spcPts val="600"/>
              </a:spcAft>
              <a:buClr>
                <a:schemeClr val="tx2"/>
              </a:buClr>
              <a:buSzPct val="140000"/>
              <a:buFont typeface="Wingdings" panose="05000000000000000000" pitchFamily="2" charset="2"/>
              <a:buChar char="§"/>
              <a:defRPr/>
            </a:pPr>
            <a:r>
              <a:rPr lang="en-GB" sz="2000" dirty="0"/>
              <a:t>Since 2017 (EU DEMO BB &amp; TBM realignment): EU focus on 2 coolants, water &amp; He (gas cooling), and 2 breeders, solid (ceramics + Be12Ti) and liquid (</a:t>
            </a:r>
            <a:r>
              <a:rPr lang="en-GB" sz="2000" dirty="0" err="1"/>
              <a:t>PbLi</a:t>
            </a:r>
            <a:r>
              <a:rPr lang="en-GB" sz="2000" dirty="0"/>
              <a:t>) -&gt; maximization of </a:t>
            </a:r>
            <a:r>
              <a:rPr lang="en-GB" sz="2000" dirty="0" err="1"/>
              <a:t>RoX</a:t>
            </a:r>
            <a:endParaRPr lang="en-GB" sz="2000" dirty="0"/>
          </a:p>
          <a:p>
            <a:pPr marL="271463" lvl="2" indent="-271463">
              <a:spcBef>
                <a:spcPts val="600"/>
              </a:spcBef>
              <a:spcAft>
                <a:spcPts val="600"/>
              </a:spcAft>
              <a:buClr>
                <a:schemeClr val="tx2"/>
              </a:buClr>
              <a:buSzPct val="140000"/>
              <a:buFont typeface="Wingdings" panose="05000000000000000000" pitchFamily="2" charset="2"/>
              <a:buChar char="§"/>
              <a:defRPr/>
            </a:pPr>
            <a:r>
              <a:rPr lang="en-GB" sz="2000" dirty="0"/>
              <a:t>Ever since: designs have been proposed following those basic “ingredients”</a:t>
            </a:r>
          </a:p>
          <a:p>
            <a:pPr marL="271463" lvl="2" indent="-271463">
              <a:spcBef>
                <a:spcPts val="600"/>
              </a:spcBef>
              <a:spcAft>
                <a:spcPts val="600"/>
              </a:spcAft>
              <a:buClr>
                <a:schemeClr val="tx2"/>
              </a:buClr>
              <a:buSzPct val="140000"/>
              <a:buFont typeface="Wingdings" panose="05000000000000000000" pitchFamily="2" charset="2"/>
              <a:buChar char="§"/>
              <a:defRPr/>
            </a:pPr>
            <a:r>
              <a:rPr lang="en-GB" sz="2000" dirty="0"/>
              <a:t>Many issues can be already solved by design. R&amp;D to cover the rest</a:t>
            </a:r>
          </a:p>
          <a:p>
            <a:pPr marL="271463" lvl="2" indent="-271463">
              <a:spcBef>
                <a:spcPts val="600"/>
              </a:spcBef>
              <a:spcAft>
                <a:spcPts val="600"/>
              </a:spcAft>
              <a:buClr>
                <a:schemeClr val="tx2"/>
              </a:buClr>
              <a:buSzPct val="140000"/>
              <a:buFont typeface="Wingdings" panose="05000000000000000000" pitchFamily="2" charset="2"/>
              <a:buChar char="§"/>
              <a:defRPr/>
            </a:pPr>
            <a:r>
              <a:rPr lang="en-GB" sz="2000" dirty="0"/>
              <a:t>We are getting there, where:</a:t>
            </a:r>
          </a:p>
          <a:p>
            <a:pPr marL="800100" lvl="3" indent="-342900">
              <a:spcBef>
                <a:spcPts val="300"/>
              </a:spcBef>
              <a:spcAft>
                <a:spcPts val="300"/>
              </a:spcAft>
              <a:buClr>
                <a:schemeClr val="tx2"/>
              </a:buClr>
              <a:buSzPct val="140000"/>
              <a:buFont typeface="Arial" panose="020B0604020202020204" pitchFamily="34" charset="0"/>
              <a:buChar char="•"/>
              <a:defRPr/>
            </a:pPr>
            <a:r>
              <a:rPr lang="en-GB" dirty="0"/>
              <a:t>We learn how to design for manufacturing and reliability. </a:t>
            </a:r>
          </a:p>
          <a:p>
            <a:pPr marL="800100" lvl="3" indent="-342900">
              <a:spcBef>
                <a:spcPts val="300"/>
              </a:spcBef>
              <a:spcAft>
                <a:spcPts val="300"/>
              </a:spcAft>
              <a:buClr>
                <a:schemeClr val="tx2"/>
              </a:buClr>
              <a:buSzPct val="140000"/>
              <a:buFont typeface="Arial" panose="020B0604020202020204" pitchFamily="34" charset="0"/>
              <a:buChar char="•"/>
              <a:defRPr/>
            </a:pPr>
            <a:r>
              <a:rPr lang="en-GB" dirty="0"/>
              <a:t>First example: WLCB failure rate is predicted to be good enough (considering a very conservative calculation base). Results after improvements in HCPB-HP and WCLL-ref by summer 2024.</a:t>
            </a:r>
          </a:p>
          <a:p>
            <a:pPr marL="800100" lvl="3" indent="-342900">
              <a:spcBef>
                <a:spcPts val="300"/>
              </a:spcBef>
              <a:spcAft>
                <a:spcPts val="300"/>
              </a:spcAft>
              <a:buClr>
                <a:schemeClr val="tx2"/>
              </a:buClr>
              <a:buSzPct val="140000"/>
              <a:buFont typeface="Arial" panose="020B0604020202020204" pitchFamily="34" charset="0"/>
              <a:buChar char="•"/>
              <a:defRPr/>
            </a:pPr>
            <a:r>
              <a:rPr lang="en-GB" dirty="0"/>
              <a:t>Dimensioning of auxiliary systems (TER, PHTS…), their integration in the reactor is now realistic, scaling up in TRL</a:t>
            </a:r>
          </a:p>
          <a:p>
            <a:pPr marL="271463" lvl="2" indent="-271463">
              <a:spcBef>
                <a:spcPts val="600"/>
              </a:spcBef>
              <a:spcAft>
                <a:spcPts val="600"/>
              </a:spcAft>
              <a:buClr>
                <a:schemeClr val="tx2"/>
              </a:buClr>
              <a:buSzPct val="140000"/>
              <a:buFont typeface="Wingdings" panose="05000000000000000000" pitchFamily="2" charset="2"/>
              <a:buChar char="§"/>
              <a:defRPr/>
            </a:pPr>
            <a:r>
              <a:rPr lang="en-GB" sz="2000" dirty="0"/>
              <a:t>To-do’s:</a:t>
            </a:r>
          </a:p>
          <a:p>
            <a:pPr marL="800100" lvl="3" indent="-342900">
              <a:spcBef>
                <a:spcPts val="300"/>
              </a:spcBef>
              <a:spcAft>
                <a:spcPts val="300"/>
              </a:spcAft>
              <a:buClr>
                <a:schemeClr val="tx2"/>
              </a:buClr>
              <a:buSzPct val="140000"/>
              <a:buFont typeface="Arial" panose="020B0604020202020204" pitchFamily="34" charset="0"/>
              <a:buChar char="•"/>
              <a:defRPr/>
            </a:pPr>
            <a:r>
              <a:rPr lang="en-GB" dirty="0"/>
              <a:t>Selection of WCLL-DWT vs. WCLL-DB. WLCB as new concept in FP9 (in line with GA’s WGBB recommendation)</a:t>
            </a:r>
          </a:p>
          <a:p>
            <a:pPr marL="800100" lvl="3" indent="-342900">
              <a:spcBef>
                <a:spcPts val="300"/>
              </a:spcBef>
              <a:spcAft>
                <a:spcPts val="300"/>
              </a:spcAft>
              <a:buClr>
                <a:schemeClr val="tx2"/>
              </a:buClr>
              <a:buSzPct val="140000"/>
              <a:buFont typeface="Arial" panose="020B0604020202020204" pitchFamily="34" charset="0"/>
              <a:buChar char="•"/>
              <a:defRPr/>
            </a:pPr>
            <a:r>
              <a:rPr lang="en-GB" dirty="0"/>
              <a:t>Reactor integration topics: how many custom segments to allow penetrations look like? </a:t>
            </a:r>
          </a:p>
        </p:txBody>
      </p:sp>
    </p:spTree>
    <p:extLst>
      <p:ext uri="{BB962C8B-B14F-4D97-AF65-F5344CB8AC3E}">
        <p14:creationId xmlns:p14="http://schemas.microsoft.com/office/powerpoint/2010/main" val="1492315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 </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6" name="Rechteck 5"/>
          <p:cNvSpPr/>
          <p:nvPr/>
        </p:nvSpPr>
        <p:spPr>
          <a:xfrm>
            <a:off x="5115850" y="3002577"/>
            <a:ext cx="2385268" cy="417935"/>
          </a:xfrm>
          <a:prstGeom prst="rect">
            <a:avLst/>
          </a:prstGeom>
        </p:spPr>
        <p:txBody>
          <a:bodyPr wrap="none">
            <a:spAutoFit/>
          </a:bodyPr>
          <a:lstStyle/>
          <a:p>
            <a:pPr marL="84137" lvl="1" defTabSz="685800">
              <a:lnSpc>
                <a:spcPts val="2400"/>
              </a:lnSpc>
              <a:spcBef>
                <a:spcPct val="0"/>
              </a:spcBef>
              <a:spcAft>
                <a:spcPts val="600"/>
              </a:spcAft>
              <a:buClr>
                <a:schemeClr val="tx2"/>
              </a:buClr>
              <a:buSzPct val="140000"/>
              <a:defRPr/>
            </a:pPr>
            <a:r>
              <a:rPr lang="de-DE" sz="2800" b="1" dirty="0">
                <a:solidFill>
                  <a:schemeClr val="tx2"/>
                </a:solidFill>
                <a:ea typeface="+mj-ea"/>
                <a:cs typeface="Arial" panose="020B0604020202020204" pitchFamily="34" charset="0"/>
              </a:rPr>
              <a:t>Back-up </a:t>
            </a:r>
            <a:r>
              <a:rPr lang="de-DE" sz="2800" b="1" dirty="0" err="1">
                <a:solidFill>
                  <a:schemeClr val="tx2"/>
                </a:solidFill>
                <a:ea typeface="+mj-ea"/>
                <a:cs typeface="Arial" panose="020B0604020202020204" pitchFamily="34" charset="0"/>
              </a:rPr>
              <a:t>slides</a:t>
            </a:r>
            <a:endParaRPr lang="de-DE" sz="2800" b="1" dirty="0">
              <a:solidFill>
                <a:schemeClr val="tx2"/>
              </a:solidFill>
              <a:ea typeface="+mj-ea"/>
              <a:cs typeface="Arial" panose="020B0604020202020204" pitchFamily="34" charset="0"/>
            </a:endParaRPr>
          </a:p>
        </p:txBody>
      </p:sp>
    </p:spTree>
    <p:extLst>
      <p:ext uri="{BB962C8B-B14F-4D97-AF65-F5344CB8AC3E}">
        <p14:creationId xmlns:p14="http://schemas.microsoft.com/office/powerpoint/2010/main" val="1487093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 TER: Technology </a:t>
            </a:r>
            <a:r>
              <a:rPr lang="de-DE" dirty="0" err="1"/>
              <a:t>development</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graphicFrame>
        <p:nvGraphicFramePr>
          <p:cNvPr id="11" name="Tabella 1">
            <a:extLst>
              <a:ext uri="{FF2B5EF4-FFF2-40B4-BE49-F238E27FC236}">
                <a16:creationId xmlns:a16="http://schemas.microsoft.com/office/drawing/2014/main" id="{58D5E534-F01F-AB54-CDEC-507C5BEC28A9}"/>
              </a:ext>
            </a:extLst>
          </p:cNvPr>
          <p:cNvGraphicFramePr>
            <a:graphicFrameLocks noGrp="1"/>
          </p:cNvGraphicFramePr>
          <p:nvPr>
            <p:extLst>
              <p:ext uri="{D42A27DB-BD31-4B8C-83A1-F6EECF244321}">
                <p14:modId xmlns:p14="http://schemas.microsoft.com/office/powerpoint/2010/main" val="2753175512"/>
              </p:ext>
            </p:extLst>
          </p:nvPr>
        </p:nvGraphicFramePr>
        <p:xfrm>
          <a:off x="323527" y="771550"/>
          <a:ext cx="11455300" cy="5361540"/>
        </p:xfrm>
        <a:graphic>
          <a:graphicData uri="http://schemas.openxmlformats.org/drawingml/2006/table">
            <a:tbl>
              <a:tblPr>
                <a:tableStyleId>{5C22544A-7EE6-4342-B048-85BDC9FD1C3A}</a:tableStyleId>
              </a:tblPr>
              <a:tblGrid>
                <a:gridCol w="3571140">
                  <a:extLst>
                    <a:ext uri="{9D8B030D-6E8A-4147-A177-3AD203B41FA5}">
                      <a16:colId xmlns:a16="http://schemas.microsoft.com/office/drawing/2014/main" val="1286353033"/>
                    </a:ext>
                  </a:extLst>
                </a:gridCol>
                <a:gridCol w="4260426">
                  <a:extLst>
                    <a:ext uri="{9D8B030D-6E8A-4147-A177-3AD203B41FA5}">
                      <a16:colId xmlns:a16="http://schemas.microsoft.com/office/drawing/2014/main" val="3418842957"/>
                    </a:ext>
                  </a:extLst>
                </a:gridCol>
                <a:gridCol w="3623734">
                  <a:extLst>
                    <a:ext uri="{9D8B030D-6E8A-4147-A177-3AD203B41FA5}">
                      <a16:colId xmlns:a16="http://schemas.microsoft.com/office/drawing/2014/main" val="1397837195"/>
                    </a:ext>
                  </a:extLst>
                </a:gridCol>
              </a:tblGrid>
              <a:tr h="217690">
                <a:tc>
                  <a:txBody>
                    <a:bodyPr/>
                    <a:lstStyle/>
                    <a:p>
                      <a:pPr algn="ctr" rtl="0" fontAlgn="ctr"/>
                      <a:r>
                        <a:rPr lang="it-IT" sz="1600" b="1" u="none" strike="noStrike" dirty="0" err="1">
                          <a:effectLst/>
                          <a:latin typeface="Arial" panose="020B0604020202020204" pitchFamily="34" charset="0"/>
                          <a:cs typeface="Arial" panose="020B0604020202020204" pitchFamily="34" charset="0"/>
                        </a:rPr>
                        <a:t>Main</a:t>
                      </a:r>
                      <a:r>
                        <a:rPr lang="it-IT" sz="1600" b="1" u="none" strike="noStrike" dirty="0">
                          <a:effectLst/>
                          <a:latin typeface="Arial" panose="020B0604020202020204" pitchFamily="34" charset="0"/>
                          <a:cs typeface="Arial" panose="020B0604020202020204" pitchFamily="34" charset="0"/>
                        </a:rPr>
                        <a:t> </a:t>
                      </a:r>
                      <a:r>
                        <a:rPr lang="it-IT" sz="1600" b="1" u="none" strike="noStrike" dirty="0" err="1">
                          <a:effectLst/>
                          <a:latin typeface="Arial" panose="020B0604020202020204" pitchFamily="34" charset="0"/>
                          <a:cs typeface="Arial" panose="020B0604020202020204" pitchFamily="34" charset="0"/>
                        </a:rPr>
                        <a:t>components</a:t>
                      </a:r>
                      <a:endParaRPr lang="it-IT" sz="1600" b="1"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tc>
                <a:tc>
                  <a:txBody>
                    <a:bodyPr/>
                    <a:lstStyle/>
                    <a:p>
                      <a:pPr algn="ctr" rtl="0" fontAlgn="ctr"/>
                      <a:r>
                        <a:rPr lang="it-IT" sz="1600" b="1" u="none" strike="noStrike" dirty="0">
                          <a:effectLst/>
                          <a:latin typeface="Arial" panose="020B0604020202020204" pitchFamily="34" charset="0"/>
                          <a:cs typeface="Arial" panose="020B0604020202020204" pitchFamily="34" charset="0"/>
                        </a:rPr>
                        <a:t>Status</a:t>
                      </a:r>
                      <a:endParaRPr lang="it-IT" sz="1600" b="1"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tc>
                <a:tc>
                  <a:txBody>
                    <a:bodyPr/>
                    <a:lstStyle/>
                    <a:p>
                      <a:pPr algn="ctr" rtl="0" fontAlgn="ctr"/>
                      <a:r>
                        <a:rPr lang="it-IT" sz="1600" b="1" u="none" strike="noStrike" dirty="0" err="1">
                          <a:effectLst/>
                          <a:latin typeface="Arial" panose="020B0604020202020204" pitchFamily="34" charset="0"/>
                          <a:cs typeface="Arial" panose="020B0604020202020204" pitchFamily="34" charset="0"/>
                        </a:rPr>
                        <a:t>Ongoing</a:t>
                      </a:r>
                      <a:r>
                        <a:rPr lang="it-IT" sz="1600" b="1" u="none" strike="noStrike" dirty="0">
                          <a:effectLst/>
                          <a:latin typeface="Arial" panose="020B0604020202020204" pitchFamily="34" charset="0"/>
                          <a:cs typeface="Arial" panose="020B0604020202020204" pitchFamily="34" charset="0"/>
                        </a:rPr>
                        <a:t> R&amp;D</a:t>
                      </a:r>
                      <a:endParaRPr lang="it-IT" sz="1600" b="1"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tc>
                <a:extLst>
                  <a:ext uri="{0D108BD9-81ED-4DB2-BD59-A6C34878D82A}">
                    <a16:rowId xmlns:a16="http://schemas.microsoft.com/office/drawing/2014/main" val="1928442044"/>
                  </a:ext>
                </a:extLst>
              </a:tr>
              <a:tr h="1456335">
                <a:tc>
                  <a:txBody>
                    <a:bodyPr/>
                    <a:lstStyle/>
                    <a:p>
                      <a:pPr marL="0" indent="0" algn="just" rtl="0" fontAlgn="ctr">
                        <a:buClr>
                          <a:srgbClr val="000000"/>
                        </a:buClr>
                        <a:buSzPts val="1400"/>
                        <a:buFontTx/>
                        <a:buNone/>
                      </a:pPr>
                      <a:r>
                        <a:rPr lang="it-IT" sz="1400" u="none" strike="noStrike" dirty="0">
                          <a:effectLst/>
                          <a:latin typeface="Arial" panose="020B0604020202020204" pitchFamily="34" charset="0"/>
                          <a:cs typeface="Arial" panose="020B0604020202020204" pitchFamily="34" charset="0"/>
                        </a:rPr>
                        <a:t>1) Tritium </a:t>
                      </a:r>
                      <a:r>
                        <a:rPr lang="it-IT" sz="1400" u="none" strike="noStrike" dirty="0" err="1">
                          <a:effectLst/>
                          <a:latin typeface="Arial" panose="020B0604020202020204" pitchFamily="34" charset="0"/>
                          <a:cs typeface="Arial" panose="020B0604020202020204" pitchFamily="34" charset="0"/>
                        </a:rPr>
                        <a:t>Extraction</a:t>
                      </a:r>
                      <a:r>
                        <a:rPr lang="it-IT" sz="1400" u="none" strike="noStrike" dirty="0">
                          <a:effectLst/>
                          <a:latin typeface="Arial" panose="020B0604020202020204" pitchFamily="34" charset="0"/>
                          <a:cs typeface="Arial" panose="020B0604020202020204" pitchFamily="34" charset="0"/>
                        </a:rPr>
                        <a:t> Unit (TEU)</a:t>
                      </a:r>
                      <a:endParaRPr lang="it-IT" sz="1400" b="0"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solidFill>
                      <a:schemeClr val="bg1"/>
                    </a:solidFill>
                  </a:tcPr>
                </a:tc>
                <a:tc>
                  <a:txBody>
                    <a:bodyPr/>
                    <a:lstStyle/>
                    <a:p>
                      <a:pPr marL="358775" indent="-142875" algn="l" rtl="0" fontAlgn="ctr">
                        <a:lnSpc>
                          <a:spcPct val="114000"/>
                        </a:lnSpc>
                        <a:spcBef>
                          <a:spcPts val="0"/>
                        </a:spcBef>
                        <a:spcAft>
                          <a:spcPts val="0"/>
                        </a:spcAft>
                        <a:buFont typeface="Arial" panose="020B0604020202020204" pitchFamily="34" charset="0"/>
                        <a:buChar char="•"/>
                      </a:pPr>
                      <a:r>
                        <a:rPr lang="en-US" sz="1400" u="none" strike="noStrike" dirty="0">
                          <a:effectLst/>
                          <a:latin typeface="Arial" panose="020B0604020202020204" pitchFamily="34" charset="0"/>
                          <a:cs typeface="Arial" panose="020B0604020202020204" pitchFamily="34" charset="0"/>
                        </a:rPr>
                        <a:t>PAV selected as reference tech</a:t>
                      </a:r>
                    </a:p>
                    <a:p>
                      <a:pPr marL="358775" indent="-142875" algn="l" rtl="0" fontAlgn="ctr">
                        <a:lnSpc>
                          <a:spcPct val="114000"/>
                        </a:lnSpc>
                        <a:spcBef>
                          <a:spcPts val="0"/>
                        </a:spcBef>
                        <a:spcAft>
                          <a:spcPts val="0"/>
                        </a:spcAft>
                        <a:buFont typeface="Arial" panose="020B0604020202020204" pitchFamily="34" charset="0"/>
                        <a:buChar char="•"/>
                      </a:pPr>
                      <a:r>
                        <a:rPr lang="en-US" sz="1400" u="none" strike="noStrike" dirty="0">
                          <a:effectLst/>
                          <a:latin typeface="Arial" panose="020B0604020202020204" pitchFamily="34" charset="0"/>
                          <a:cs typeface="Arial" panose="020B0604020202020204" pitchFamily="34" charset="0"/>
                        </a:rPr>
                        <a:t>Manufacturing at small scale demonstrated</a:t>
                      </a:r>
                    </a:p>
                    <a:p>
                      <a:pPr marL="358775" indent="-142875" algn="l" rtl="0" fontAlgn="ctr">
                        <a:lnSpc>
                          <a:spcPct val="114000"/>
                        </a:lnSpc>
                        <a:spcBef>
                          <a:spcPts val="0"/>
                        </a:spcBef>
                        <a:spcAft>
                          <a:spcPts val="0"/>
                        </a:spcAft>
                        <a:buFont typeface="Arial" panose="020B0604020202020204" pitchFamily="34" charset="0"/>
                        <a:buChar char="•"/>
                      </a:pPr>
                      <a:r>
                        <a:rPr lang="en-US" sz="1400" u="none" strike="noStrike" dirty="0">
                          <a:effectLst/>
                          <a:latin typeface="Arial" panose="020B0604020202020204" pitchFamily="34" charset="0"/>
                          <a:cs typeface="Arial" panose="020B0604020202020204" pitchFamily="34" charset="0"/>
                        </a:rPr>
                        <a:t>Performances at relevant op. conditions demonstrated</a:t>
                      </a:r>
                    </a:p>
                    <a:p>
                      <a:pPr marL="358775" indent="-142875" algn="l" rtl="0" fontAlgn="ctr">
                        <a:lnSpc>
                          <a:spcPct val="114000"/>
                        </a:lnSpc>
                        <a:spcBef>
                          <a:spcPts val="0"/>
                        </a:spcBef>
                        <a:spcAft>
                          <a:spcPts val="0"/>
                        </a:spcAft>
                        <a:buFont typeface="Arial" panose="020B0604020202020204" pitchFamily="34" charset="0"/>
                        <a:buChar char="•"/>
                      </a:pPr>
                      <a:r>
                        <a:rPr lang="en-US" sz="1400" u="none" strike="noStrike" dirty="0">
                          <a:effectLst/>
                          <a:latin typeface="Arial" panose="020B0604020202020204" pitchFamily="34" charset="0"/>
                          <a:cs typeface="Arial" panose="020B0604020202020204" pitchFamily="34" charset="0"/>
                        </a:rPr>
                        <a:t>Numerical model validation ongoing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solidFill>
                      <a:schemeClr val="bg1"/>
                    </a:solidFill>
                  </a:tcPr>
                </a:tc>
                <a:tc>
                  <a:txBody>
                    <a:bodyPr/>
                    <a:lstStyle/>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Further experiments to improve database</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err="1">
                          <a:solidFill>
                            <a:schemeClr val="dk1"/>
                          </a:solidFill>
                          <a:effectLst/>
                          <a:latin typeface="Arial" panose="020B0604020202020204" pitchFamily="34" charset="0"/>
                          <a:ea typeface="+mn-ea"/>
                          <a:cs typeface="Arial" panose="020B0604020202020204" pitchFamily="34" charset="0"/>
                        </a:rPr>
                        <a:t>Experiemnts</a:t>
                      </a:r>
                      <a:r>
                        <a:rPr lang="en-US" sz="1400" u="none" strike="noStrike" kern="1200" dirty="0">
                          <a:solidFill>
                            <a:schemeClr val="dk1"/>
                          </a:solidFill>
                          <a:effectLst/>
                          <a:latin typeface="Arial" panose="020B0604020202020204" pitchFamily="34" charset="0"/>
                          <a:ea typeface="+mn-ea"/>
                          <a:cs typeface="Arial" panose="020B0604020202020204" pitchFamily="34" charset="0"/>
                        </a:rPr>
                        <a:t> to drive design optimization</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Validation of numerical models against experiments</a:t>
                      </a:r>
                    </a:p>
                  </a:txBody>
                  <a:tcPr marL="4448" marR="4448" marT="4448" marB="0" anchor="ctr">
                    <a:solidFill>
                      <a:schemeClr val="bg1"/>
                    </a:solidFill>
                  </a:tcPr>
                </a:tc>
                <a:extLst>
                  <a:ext uri="{0D108BD9-81ED-4DB2-BD59-A6C34878D82A}">
                    <a16:rowId xmlns:a16="http://schemas.microsoft.com/office/drawing/2014/main" val="3442353210"/>
                  </a:ext>
                </a:extLst>
              </a:tr>
              <a:tr h="1456335">
                <a:tc>
                  <a:txBody>
                    <a:bodyPr/>
                    <a:lstStyle/>
                    <a:p>
                      <a:pPr marL="0" indent="0" algn="just" rtl="0" fontAlgn="ctr">
                        <a:buClr>
                          <a:srgbClr val="000000"/>
                        </a:buClr>
                        <a:buSzPts val="1400"/>
                        <a:buFontTx/>
                        <a:buNone/>
                      </a:pPr>
                      <a:r>
                        <a:rPr lang="en-US" sz="1400" u="none" strike="noStrike" dirty="0">
                          <a:effectLst/>
                          <a:latin typeface="Arial" panose="020B0604020202020204" pitchFamily="34" charset="0"/>
                          <a:cs typeface="Arial" panose="020B0604020202020204" pitchFamily="34" charset="0"/>
                        </a:rPr>
                        <a:t>2) Corrosion Products (CP) Removal System</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tc>
                <a:tc>
                  <a:txBody>
                    <a:bodyPr/>
                    <a:lstStyle/>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b="0" u="none" strike="noStrike" kern="1200" dirty="0">
                          <a:solidFill>
                            <a:schemeClr val="dk1"/>
                          </a:solidFill>
                          <a:effectLst/>
                          <a:latin typeface="Arial" panose="020B0604020202020204" pitchFamily="34" charset="0"/>
                          <a:ea typeface="+mn-ea"/>
                          <a:cs typeface="Arial" panose="020B0604020202020204" pitchFamily="34" charset="0"/>
                        </a:rPr>
                        <a:t>Cold traps are considered the reference technologies</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Large uncertainties of CP solubilities and temperature dependence</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Cold traps designs have been developed but never tested in PbLi</a:t>
                      </a:r>
                    </a:p>
                  </a:txBody>
                  <a:tcPr marL="4448" marR="4448" marT="4448" marB="0" anchor="ctr"/>
                </a:tc>
                <a:tc>
                  <a:txBody>
                    <a:bodyPr/>
                    <a:lstStyle/>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Measurement of CP solubilities at different temperatures</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Testing of cold traps (or other tech?) in flowing PbLi</a:t>
                      </a:r>
                    </a:p>
                  </a:txBody>
                  <a:tcPr marL="4448" marR="4448" marT="4448" marB="0" anchor="ctr"/>
                </a:tc>
                <a:extLst>
                  <a:ext uri="{0D108BD9-81ED-4DB2-BD59-A6C34878D82A}">
                    <a16:rowId xmlns:a16="http://schemas.microsoft.com/office/drawing/2014/main" val="2553900379"/>
                  </a:ext>
                </a:extLst>
              </a:tr>
              <a:tr h="1214550">
                <a:tc>
                  <a:txBody>
                    <a:bodyPr/>
                    <a:lstStyle/>
                    <a:p>
                      <a:pPr marL="0" indent="0" algn="just" rtl="0" fontAlgn="ctr">
                        <a:buClr>
                          <a:srgbClr val="000000"/>
                        </a:buClr>
                        <a:buSzPts val="1400"/>
                        <a:buFontTx/>
                        <a:buNone/>
                      </a:pPr>
                      <a:r>
                        <a:rPr lang="en-US" sz="1400" u="none" strike="noStrike" dirty="0">
                          <a:effectLst/>
                          <a:latin typeface="Arial" panose="020B0604020202020204" pitchFamily="34" charset="0"/>
                          <a:cs typeface="Arial" panose="020B0604020202020204" pitchFamily="34" charset="0"/>
                        </a:rPr>
                        <a:t>3) Activation Products (AP) Removal System</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solidFill>
                      <a:schemeClr val="bg1"/>
                    </a:solidFill>
                  </a:tcPr>
                </a:tc>
                <a:tc>
                  <a:txBody>
                    <a:bodyPr/>
                    <a:lstStyle/>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Main AP identified from neutronics (Hg, Th, Po)</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Removal system takes advantage of their volatility</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Conceptual design ongoing based on a Vacuum Sieve Tray approach</a:t>
                      </a:r>
                    </a:p>
                  </a:txBody>
                  <a:tcPr marL="4448" marR="4448" marT="4448" marB="0" anchor="ctr">
                    <a:solidFill>
                      <a:schemeClr val="bg1"/>
                    </a:solidFill>
                  </a:tcPr>
                </a:tc>
                <a:tc>
                  <a:txBody>
                    <a:bodyPr/>
                    <a:lstStyle/>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Small size mock-up under testing at CV Rez to characterize its operation and performances</a:t>
                      </a:r>
                    </a:p>
                  </a:txBody>
                  <a:tcPr marL="4448" marR="4448" marT="4448" marB="0" anchor="ctr">
                    <a:solidFill>
                      <a:schemeClr val="bg1"/>
                    </a:solidFill>
                  </a:tcPr>
                </a:tc>
                <a:extLst>
                  <a:ext uri="{0D108BD9-81ED-4DB2-BD59-A6C34878D82A}">
                    <a16:rowId xmlns:a16="http://schemas.microsoft.com/office/drawing/2014/main" val="4120475183"/>
                  </a:ext>
                </a:extLst>
              </a:tr>
              <a:tr h="972766">
                <a:tc>
                  <a:txBody>
                    <a:bodyPr/>
                    <a:lstStyle/>
                    <a:p>
                      <a:pPr marL="0" indent="0" algn="just" rtl="0" fontAlgn="ctr">
                        <a:buClr>
                          <a:srgbClr val="000000"/>
                        </a:buClr>
                        <a:buSzPts val="1400"/>
                        <a:buFontTx/>
                        <a:buNone/>
                      </a:pPr>
                      <a:r>
                        <a:rPr lang="it-IT" sz="1400" u="none" strike="noStrike" dirty="0">
                          <a:effectLst/>
                          <a:latin typeface="Arial" panose="020B0604020202020204" pitchFamily="34" charset="0"/>
                          <a:cs typeface="Arial" panose="020B0604020202020204" pitchFamily="34" charset="0"/>
                        </a:rPr>
                        <a:t>4) Helium </a:t>
                      </a:r>
                      <a:r>
                        <a:rPr lang="it-IT" sz="1400" u="none" strike="noStrike" dirty="0" err="1">
                          <a:effectLst/>
                          <a:latin typeface="Arial" panose="020B0604020202020204" pitchFamily="34" charset="0"/>
                          <a:cs typeface="Arial" panose="020B0604020202020204" pitchFamily="34" charset="0"/>
                        </a:rPr>
                        <a:t>Removal</a:t>
                      </a:r>
                      <a:r>
                        <a:rPr lang="it-IT" sz="1400" u="none" strike="noStrike" dirty="0">
                          <a:effectLst/>
                          <a:latin typeface="Arial" panose="020B0604020202020204" pitchFamily="34" charset="0"/>
                          <a:cs typeface="Arial" panose="020B0604020202020204" pitchFamily="34" charset="0"/>
                        </a:rPr>
                        <a:t> System</a:t>
                      </a:r>
                      <a:endParaRPr lang="it-IT" sz="1400" b="0" i="0" u="none" strike="noStrike" dirty="0">
                        <a:solidFill>
                          <a:srgbClr val="000000"/>
                        </a:solidFill>
                        <a:effectLst/>
                        <a:latin typeface="Arial" panose="020B0604020202020204" pitchFamily="34" charset="0"/>
                        <a:cs typeface="Arial" panose="020B0604020202020204" pitchFamily="34" charset="0"/>
                      </a:endParaRPr>
                    </a:p>
                  </a:txBody>
                  <a:tcPr marL="4448" marR="4448" marT="4448" marB="0" anchor="ctr"/>
                </a:tc>
                <a:tc>
                  <a:txBody>
                    <a:bodyPr/>
                    <a:lstStyle/>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Helium solubility in PbLi is considered very low</a:t>
                      </a:r>
                    </a:p>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Helium removal should be easily achieved by desorption from a PbLi free surface</a:t>
                      </a:r>
                    </a:p>
                  </a:txBody>
                  <a:tcPr marL="4448" marR="4448" marT="4448" marB="0" anchor="ctr"/>
                </a:tc>
                <a:tc>
                  <a:txBody>
                    <a:bodyPr/>
                    <a:lstStyle/>
                    <a:p>
                      <a:pPr marL="358775" indent="-142875" algn="l" defTabSz="685800" rtl="0" eaLnBrk="1" fontAlgn="ctr" latinLnBrk="0" hangingPunct="1">
                        <a:lnSpc>
                          <a:spcPct val="114000"/>
                        </a:lnSpc>
                        <a:spcBef>
                          <a:spcPts val="0"/>
                        </a:spcBef>
                        <a:spcAft>
                          <a:spcPts val="0"/>
                        </a:spcAft>
                        <a:buFont typeface="Arial" panose="020B0604020202020204" pitchFamily="34" charset="0"/>
                        <a:buChar char="•"/>
                      </a:pPr>
                      <a:r>
                        <a:rPr lang="en-US" sz="1400" u="none" strike="noStrike" kern="1200" dirty="0">
                          <a:solidFill>
                            <a:schemeClr val="dk1"/>
                          </a:solidFill>
                          <a:effectLst/>
                          <a:latin typeface="Arial" panose="020B0604020202020204" pitchFamily="34" charset="0"/>
                          <a:ea typeface="+mn-ea"/>
                          <a:cs typeface="Arial" panose="020B0604020202020204" pitchFamily="34" charset="0"/>
                        </a:rPr>
                        <a:t>Measurement of helium solubility in PbLi</a:t>
                      </a:r>
                      <a:br>
                        <a:rPr lang="en-US" sz="1400" u="none" strike="noStrike" kern="1200" dirty="0">
                          <a:solidFill>
                            <a:schemeClr val="dk1"/>
                          </a:solidFill>
                          <a:effectLst/>
                          <a:latin typeface="Arial" panose="020B0604020202020204" pitchFamily="34" charset="0"/>
                          <a:ea typeface="+mn-ea"/>
                          <a:cs typeface="Arial" panose="020B0604020202020204" pitchFamily="34" charset="0"/>
                        </a:rPr>
                      </a:br>
                      <a:r>
                        <a:rPr lang="en-US" sz="1400" u="none" strike="noStrike" kern="1200" dirty="0">
                          <a:solidFill>
                            <a:schemeClr val="dk1"/>
                          </a:solidFill>
                          <a:effectLst/>
                          <a:latin typeface="Arial" panose="020B0604020202020204" pitchFamily="34" charset="0"/>
                          <a:ea typeface="+mn-ea"/>
                          <a:cs typeface="Arial" panose="020B0604020202020204" pitchFamily="34" charset="0"/>
                        </a:rPr>
                        <a:t>Development of molecular dynamics for helium-PbLi systems</a:t>
                      </a:r>
                    </a:p>
                  </a:txBody>
                  <a:tcPr marL="4448" marR="4448" marT="4448" marB="0" anchor="ctr"/>
                </a:tc>
                <a:extLst>
                  <a:ext uri="{0D108BD9-81ED-4DB2-BD59-A6C34878D82A}">
                    <a16:rowId xmlns:a16="http://schemas.microsoft.com/office/drawing/2014/main" val="2969271400"/>
                  </a:ext>
                </a:extLst>
              </a:tr>
            </a:tbl>
          </a:graphicData>
        </a:graphic>
      </p:graphicFrame>
    </p:spTree>
    <p:extLst>
      <p:ext uri="{BB962C8B-B14F-4D97-AF65-F5344CB8AC3E}">
        <p14:creationId xmlns:p14="http://schemas.microsoft.com/office/powerpoint/2010/main" val="3288797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HCPB BB: Performance </a:t>
            </a:r>
            <a:r>
              <a:rPr lang="de-DE" dirty="0" err="1"/>
              <a:t>Figures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sp>
        <p:nvSpPr>
          <p:cNvPr id="47" name="Rectangle 30"/>
          <p:cNvSpPr/>
          <p:nvPr/>
        </p:nvSpPr>
        <p:spPr>
          <a:xfrm>
            <a:off x="6779953" y="0"/>
            <a:ext cx="5412047" cy="88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oup 19">
            <a:extLst>
              <a:ext uri="{FF2B5EF4-FFF2-40B4-BE49-F238E27FC236}">
                <a16:creationId xmlns:a16="http://schemas.microsoft.com/office/drawing/2014/main" id="{683B7A27-689A-4F23-AB28-27D44CEFDCB8}"/>
              </a:ext>
            </a:extLst>
          </p:cNvPr>
          <p:cNvGrpSpPr/>
          <p:nvPr/>
        </p:nvGrpSpPr>
        <p:grpSpPr>
          <a:xfrm>
            <a:off x="9371965" y="118075"/>
            <a:ext cx="2938798" cy="3816524"/>
            <a:chOff x="9371965" y="118075"/>
            <a:chExt cx="2938798" cy="3816524"/>
          </a:xfrm>
        </p:grpSpPr>
        <p:pic>
          <p:nvPicPr>
            <p:cNvPr id="49" name="Picture 33"/>
            <p:cNvPicPr/>
            <p:nvPr/>
          </p:nvPicPr>
          <p:blipFill>
            <a:blip r:embed="rId2" cstate="print">
              <a:extLst>
                <a:ext uri="{28A0092B-C50C-407E-A947-70E740481C1C}">
                  <a14:useLocalDpi xmlns:a14="http://schemas.microsoft.com/office/drawing/2010/main" val="0"/>
                </a:ext>
              </a:extLst>
            </a:blip>
            <a:stretch>
              <a:fillRect/>
            </a:stretch>
          </p:blipFill>
          <p:spPr>
            <a:xfrm>
              <a:off x="9371965" y="118075"/>
              <a:ext cx="2820035" cy="3505200"/>
            </a:xfrm>
            <a:prstGeom prst="rect">
              <a:avLst/>
            </a:prstGeom>
          </p:spPr>
        </p:pic>
        <p:sp>
          <p:nvSpPr>
            <p:cNvPr id="50" name="Rectangle 35"/>
            <p:cNvSpPr/>
            <p:nvPr/>
          </p:nvSpPr>
          <p:spPr>
            <a:xfrm>
              <a:off x="9418176" y="3657600"/>
              <a:ext cx="2892587" cy="276999"/>
            </a:xfrm>
            <a:prstGeom prst="rect">
              <a:avLst/>
            </a:prstGeom>
          </p:spPr>
          <p:txBody>
            <a:bodyPr wrap="none">
              <a:spAutoFit/>
            </a:bodyPr>
            <a:lstStyle/>
            <a:p>
              <a:pPr algn="ctr"/>
              <a:r>
                <a:rPr lang="de-DE" sz="1200" dirty="0">
                  <a:latin typeface="Arial" panose="020B0604020202020204" pitchFamily="34" charset="0"/>
                  <a:cs typeface="Arial" panose="020B0604020202020204" pitchFamily="34" charset="0"/>
                </a:rPr>
                <a:t>Radial-</a:t>
              </a:r>
              <a:r>
                <a:rPr lang="de-DE" sz="1200" dirty="0" err="1">
                  <a:latin typeface="Arial" panose="020B0604020202020204" pitchFamily="34" charset="0"/>
                  <a:cs typeface="Arial" panose="020B0604020202020204" pitchFamily="34" charset="0"/>
                </a:rPr>
                <a:t>toroidal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cut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view</a:t>
              </a:r>
              <a:r>
                <a:rPr lang="de-DE" sz="1200" dirty="0">
                  <a:latin typeface="Arial" panose="020B0604020202020204" pitchFamily="34" charset="0"/>
                  <a:cs typeface="Arial" panose="020B0604020202020204" pitchFamily="34" charset="0"/>
                </a:rPr>
                <a:t> – MCNP </a:t>
              </a:r>
              <a:r>
                <a:rPr lang="de-DE" sz="1200" dirty="0" err="1">
                  <a:latin typeface="Arial" panose="020B0604020202020204" pitchFamily="34" charset="0"/>
                  <a:cs typeface="Arial" panose="020B0604020202020204" pitchFamily="34" charset="0"/>
                </a:rPr>
                <a:t>model</a:t>
              </a:r>
              <a:r>
                <a:rPr lang="de-DE" sz="1200" dirty="0">
                  <a:latin typeface="Arial" panose="020B0604020202020204" pitchFamily="34" charset="0"/>
                  <a:cs typeface="Arial" panose="020B0604020202020204" pitchFamily="34" charset="0"/>
                </a:rPr>
                <a:t> </a:t>
              </a:r>
            </a:p>
          </p:txBody>
        </p:sp>
      </p:grpSp>
      <p:sp>
        <p:nvSpPr>
          <p:cNvPr id="51" name="TextBox 64"/>
          <p:cNvSpPr txBox="1"/>
          <p:nvPr/>
        </p:nvSpPr>
        <p:spPr>
          <a:xfrm>
            <a:off x="201838" y="1121150"/>
            <a:ext cx="6379351" cy="338554"/>
          </a:xfrm>
          <a:prstGeom prst="rect">
            <a:avLst/>
          </a:prstGeom>
          <a:noFill/>
        </p:spPr>
        <p:txBody>
          <a:bodyPr wrap="square" rtlCol="0">
            <a:spAutoFit/>
          </a:bodyPr>
          <a:lstStyle/>
          <a:p>
            <a:pPr marL="358775" lvl="2" indent="-179388">
              <a:spcAft>
                <a:spcPts val="300"/>
              </a:spcAft>
              <a:buClr>
                <a:schemeClr val="tx2"/>
              </a:buClr>
              <a:buSzPct val="120000"/>
              <a:buFont typeface="Arial" panose="020B0604020202020204" pitchFamily="34" charset="0"/>
              <a:buChar char="•"/>
              <a:tabLst>
                <a:tab pos="1438275" algn="l"/>
              </a:tabLst>
              <a:defRPr/>
            </a:pPr>
            <a:r>
              <a:rPr lang="en-US" sz="1600" dirty="0"/>
              <a:t>3D heterogenous model calculated using MCNP6.2 and JEFF-3.3</a:t>
            </a:r>
          </a:p>
        </p:txBody>
      </p:sp>
      <p:grpSp>
        <p:nvGrpSpPr>
          <p:cNvPr id="52" name="Group 20">
            <a:extLst>
              <a:ext uri="{FF2B5EF4-FFF2-40B4-BE49-F238E27FC236}">
                <a16:creationId xmlns:a16="http://schemas.microsoft.com/office/drawing/2014/main" id="{984BAE6C-2B6E-4C73-A2F8-32126D5FFD8C}"/>
              </a:ext>
            </a:extLst>
          </p:cNvPr>
          <p:cNvGrpSpPr/>
          <p:nvPr/>
        </p:nvGrpSpPr>
        <p:grpSpPr>
          <a:xfrm>
            <a:off x="9156059" y="159157"/>
            <a:ext cx="533053" cy="910832"/>
            <a:chOff x="9156059" y="159157"/>
            <a:chExt cx="533053" cy="910832"/>
          </a:xfrm>
        </p:grpSpPr>
        <p:cxnSp>
          <p:nvCxnSpPr>
            <p:cNvPr id="53" name="Straight Connector 12"/>
            <p:cNvCxnSpPr/>
            <p:nvPr/>
          </p:nvCxnSpPr>
          <p:spPr>
            <a:xfrm>
              <a:off x="9563452" y="307989"/>
              <a:ext cx="12566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14"/>
            <p:cNvCxnSpPr/>
            <p:nvPr/>
          </p:nvCxnSpPr>
          <p:spPr>
            <a:xfrm flipV="1">
              <a:off x="9271739" y="372513"/>
              <a:ext cx="299619" cy="51084"/>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55" name="TextBox 25"/>
            <p:cNvSpPr txBox="1"/>
            <p:nvPr/>
          </p:nvSpPr>
          <p:spPr>
            <a:xfrm rot="21119039">
              <a:off x="9156059" y="159157"/>
              <a:ext cx="445341" cy="276999"/>
            </a:xfrm>
            <a:prstGeom prst="rect">
              <a:avLst/>
            </a:prstGeom>
            <a:noFill/>
          </p:spPr>
          <p:txBody>
            <a:bodyPr wrap="square" rtlCol="0">
              <a:spAutoFit/>
            </a:bodyPr>
            <a:lstStyle/>
            <a:p>
              <a:r>
                <a:rPr lang="de-DE" sz="1200" dirty="0"/>
                <a:t>A-A</a:t>
              </a:r>
            </a:p>
          </p:txBody>
        </p:sp>
      </p:grpSp>
      <p:grpSp>
        <p:nvGrpSpPr>
          <p:cNvPr id="56" name="Group 8"/>
          <p:cNvGrpSpPr/>
          <p:nvPr/>
        </p:nvGrpSpPr>
        <p:grpSpPr>
          <a:xfrm>
            <a:off x="438578" y="3190534"/>
            <a:ext cx="2695050" cy="2856779"/>
            <a:chOff x="119420" y="3581400"/>
            <a:chExt cx="2666353" cy="2784770"/>
          </a:xfrm>
        </p:grpSpPr>
        <p:pic>
          <p:nvPicPr>
            <p:cNvPr id="57" name="Picture 5"/>
            <p:cNvPicPr>
              <a:picLocks noChangeAspect="1"/>
            </p:cNvPicPr>
            <p:nvPr/>
          </p:nvPicPr>
          <p:blipFill>
            <a:blip r:embed="rId3"/>
            <a:stretch>
              <a:fillRect/>
            </a:stretch>
          </p:blipFill>
          <p:spPr>
            <a:xfrm>
              <a:off x="119420" y="3581400"/>
              <a:ext cx="2666353" cy="2420457"/>
            </a:xfrm>
            <a:prstGeom prst="rect">
              <a:avLst/>
            </a:prstGeom>
          </p:spPr>
        </p:pic>
        <p:sp>
          <p:nvSpPr>
            <p:cNvPr id="58" name="Rectangle 32"/>
            <p:cNvSpPr/>
            <p:nvPr/>
          </p:nvSpPr>
          <p:spPr>
            <a:xfrm>
              <a:off x="298969" y="6104560"/>
              <a:ext cx="2311850" cy="261610"/>
            </a:xfrm>
            <a:prstGeom prst="rect">
              <a:avLst/>
            </a:prstGeom>
          </p:spPr>
          <p:txBody>
            <a:bodyPr wrap="none">
              <a:spAutoFit/>
            </a:bodyPr>
            <a:lstStyle/>
            <a:p>
              <a:pPr algn="ctr"/>
              <a:r>
                <a:rPr lang="en-US" sz="1100" dirty="0">
                  <a:latin typeface="Arial" panose="020B0604020202020204" pitchFamily="34" charset="0"/>
                  <a:cs typeface="Arial" panose="020B0604020202020204" pitchFamily="34" charset="0"/>
                </a:rPr>
                <a:t>Scheme of the IVCs arrangement</a:t>
              </a:r>
              <a:endParaRPr lang="de-DE" sz="1100" dirty="0">
                <a:latin typeface="Arial" panose="020B0604020202020204" pitchFamily="34" charset="0"/>
                <a:cs typeface="Arial" panose="020B0604020202020204" pitchFamily="34" charset="0"/>
              </a:endParaRPr>
            </a:p>
          </p:txBody>
        </p:sp>
      </p:grpSp>
      <p:grpSp>
        <p:nvGrpSpPr>
          <p:cNvPr id="59" name="Group 9"/>
          <p:cNvGrpSpPr/>
          <p:nvPr/>
        </p:nvGrpSpPr>
        <p:grpSpPr>
          <a:xfrm>
            <a:off x="3601354" y="3190534"/>
            <a:ext cx="1905000" cy="2968134"/>
            <a:chOff x="3403034" y="3531425"/>
            <a:chExt cx="1905000" cy="2968134"/>
          </a:xfrm>
        </p:grpSpPr>
        <p:pic>
          <p:nvPicPr>
            <p:cNvPr id="60" name="Picture 6"/>
            <p:cNvPicPr>
              <a:picLocks noChangeAspect="1"/>
            </p:cNvPicPr>
            <p:nvPr/>
          </p:nvPicPr>
          <p:blipFill>
            <a:blip r:embed="rId4"/>
            <a:stretch>
              <a:fillRect/>
            </a:stretch>
          </p:blipFill>
          <p:spPr>
            <a:xfrm>
              <a:off x="3403034" y="3531425"/>
              <a:ext cx="1905000" cy="2695638"/>
            </a:xfrm>
            <a:prstGeom prst="rect">
              <a:avLst/>
            </a:prstGeom>
          </p:spPr>
        </p:pic>
        <p:sp>
          <p:nvSpPr>
            <p:cNvPr id="61" name="Rectangle 36"/>
            <p:cNvSpPr/>
            <p:nvPr/>
          </p:nvSpPr>
          <p:spPr>
            <a:xfrm>
              <a:off x="3805544" y="6237949"/>
              <a:ext cx="1099981" cy="261610"/>
            </a:xfrm>
            <a:prstGeom prst="rect">
              <a:avLst/>
            </a:prstGeom>
          </p:spPr>
          <p:txBody>
            <a:bodyPr wrap="none">
              <a:spAutoFit/>
            </a:bodyPr>
            <a:lstStyle/>
            <a:p>
              <a:pPr algn="ctr"/>
              <a:r>
                <a:rPr lang="en-US" sz="1100" dirty="0">
                  <a:latin typeface="Arial" panose="020B0604020202020204" pitchFamily="34" charset="0"/>
                  <a:cs typeface="Arial" panose="020B0604020202020204" pitchFamily="34" charset="0"/>
                </a:rPr>
                <a:t>Cut-outs of BB</a:t>
              </a:r>
              <a:endParaRPr lang="de-DE" sz="1100" dirty="0">
                <a:latin typeface="Arial" panose="020B0604020202020204" pitchFamily="34" charset="0"/>
                <a:cs typeface="Arial" panose="020B0604020202020204" pitchFamily="34" charset="0"/>
              </a:endParaRPr>
            </a:p>
          </p:txBody>
        </p:sp>
      </p:grpSp>
      <p:sp>
        <p:nvSpPr>
          <p:cNvPr id="62" name="TextBox 39"/>
          <p:cNvSpPr txBox="1"/>
          <p:nvPr/>
        </p:nvSpPr>
        <p:spPr>
          <a:xfrm>
            <a:off x="0" y="781913"/>
            <a:ext cx="3505200" cy="369332"/>
          </a:xfrm>
          <a:prstGeom prst="rect">
            <a:avLst/>
          </a:prstGeom>
          <a:noFill/>
        </p:spPr>
        <p:txBody>
          <a:bodyPr wrap="square" rtlCol="0">
            <a:spAutoFit/>
          </a:bodyPr>
          <a:lstStyle/>
          <a:p>
            <a:pPr marL="266700" lvl="1" indent="-182563" fontAlgn="base">
              <a:spcBef>
                <a:spcPts val="600"/>
              </a:spcBef>
              <a:spcAft>
                <a:spcPts val="600"/>
              </a:spcAft>
              <a:buClr>
                <a:schemeClr val="tx2"/>
              </a:buClr>
              <a:buSzPct val="140000"/>
              <a:buFont typeface="Wingdings" panose="05000000000000000000" pitchFamily="2" charset="2"/>
              <a:buChar char="§"/>
              <a:defRPr/>
            </a:pPr>
            <a:r>
              <a:rPr lang="de-DE" dirty="0" err="1"/>
              <a:t>Without</a:t>
            </a:r>
            <a:r>
              <a:rPr lang="de-DE" dirty="0"/>
              <a:t> </a:t>
            </a:r>
            <a:r>
              <a:rPr lang="de-DE" dirty="0" err="1"/>
              <a:t>considering</a:t>
            </a:r>
            <a:r>
              <a:rPr lang="de-DE" dirty="0"/>
              <a:t> </a:t>
            </a:r>
            <a:r>
              <a:rPr lang="de-DE" dirty="0" err="1"/>
              <a:t>cut</a:t>
            </a:r>
            <a:r>
              <a:rPr lang="de-DE" dirty="0"/>
              <a:t>-outs</a:t>
            </a:r>
          </a:p>
        </p:txBody>
      </p:sp>
      <p:sp>
        <p:nvSpPr>
          <p:cNvPr id="63" name="Rectangle 13"/>
          <p:cNvSpPr/>
          <p:nvPr/>
        </p:nvSpPr>
        <p:spPr>
          <a:xfrm>
            <a:off x="404466" y="2738111"/>
            <a:ext cx="5341014" cy="338554"/>
          </a:xfrm>
          <a:prstGeom prst="rect">
            <a:avLst/>
          </a:prstGeom>
        </p:spPr>
        <p:txBody>
          <a:bodyPr wrap="square">
            <a:spAutoFit/>
          </a:bodyPr>
          <a:lstStyle/>
          <a:p>
            <a:pPr marL="180975" indent="-180975">
              <a:spcAft>
                <a:spcPts val="60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TBR reduction of about 10 % (</a:t>
            </a:r>
            <a:r>
              <a:rPr lang="en-US" sz="1600" dirty="0">
                <a:solidFill>
                  <a:srgbClr val="FF0000"/>
                </a:solidFill>
                <a:latin typeface="Arial" panose="020B0604020202020204" pitchFamily="34" charset="0"/>
                <a:cs typeface="Arial" panose="020B0604020202020204" pitchFamily="34" charset="0"/>
              </a:rPr>
              <a:t>TBR=1.04~1.07</a:t>
            </a:r>
            <a:r>
              <a:rPr lang="en-US" sz="1600" dirty="0">
                <a:solidFill>
                  <a:prstClr val="black"/>
                </a:solidFill>
                <a:latin typeface="Arial" panose="020B0604020202020204" pitchFamily="34" charset="0"/>
                <a:cs typeface="Arial" panose="020B0604020202020204" pitchFamily="34" charset="0"/>
              </a:rPr>
              <a:t>)</a:t>
            </a:r>
          </a:p>
        </p:txBody>
      </p:sp>
      <p:sp>
        <p:nvSpPr>
          <p:cNvPr id="64" name="TextBox 44"/>
          <p:cNvSpPr txBox="1"/>
          <p:nvPr/>
        </p:nvSpPr>
        <p:spPr>
          <a:xfrm>
            <a:off x="182880" y="2428152"/>
            <a:ext cx="5562600" cy="338554"/>
          </a:xfrm>
          <a:prstGeom prst="rect">
            <a:avLst/>
          </a:prstGeom>
          <a:noFill/>
        </p:spPr>
        <p:txBody>
          <a:bodyPr wrap="square" rtlCol="0">
            <a:spAutoFit/>
          </a:bodyPr>
          <a:lstStyle/>
          <a:p>
            <a:pPr marL="342900" indent="-254000">
              <a:buFont typeface="Wingdings" panose="05000000000000000000" pitchFamily="2" charset="2"/>
              <a:buChar char="§"/>
            </a:pPr>
            <a:r>
              <a:rPr lang="de-DE" sz="1600" b="1" dirty="0" err="1">
                <a:latin typeface="Arial" panose="020B0604020202020204" pitchFamily="34" charset="0"/>
                <a:cs typeface="Arial" panose="020B0604020202020204" pitchFamily="34" charset="0"/>
              </a:rPr>
              <a:t>Considering</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cut</a:t>
            </a:r>
            <a:r>
              <a:rPr lang="de-DE" sz="1600" b="1" dirty="0">
                <a:latin typeface="Arial" panose="020B0604020202020204" pitchFamily="34" charset="0"/>
                <a:cs typeface="Arial" panose="020B0604020202020204" pitchFamily="34" charset="0"/>
              </a:rPr>
              <a:t>-outs </a:t>
            </a:r>
            <a:r>
              <a:rPr lang="de-DE" sz="1600" b="1" dirty="0" err="1">
                <a:latin typeface="Arial" panose="020B0604020202020204" pitchFamily="34" charset="0"/>
                <a:cs typeface="Arial" panose="020B0604020202020204" pitchFamily="34" charset="0"/>
              </a:rPr>
              <a:t>by</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Heating</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system</a:t>
            </a:r>
            <a:r>
              <a:rPr lang="de-DE" sz="1600" b="1" dirty="0">
                <a:latin typeface="Arial" panose="020B0604020202020204" pitchFamily="34" charset="0"/>
                <a:cs typeface="Arial" panose="020B0604020202020204" pitchFamily="34" charset="0"/>
              </a:rPr>
              <a:t> &amp; Limiters</a:t>
            </a:r>
            <a:endParaRPr lang="de-DE" sz="1200" b="1" dirty="0">
              <a:latin typeface="Arial" panose="020B0604020202020204" pitchFamily="34" charset="0"/>
              <a:cs typeface="Arial" panose="020B0604020202020204" pitchFamily="34" charset="0"/>
            </a:endParaRPr>
          </a:p>
        </p:txBody>
      </p:sp>
      <p:sp>
        <p:nvSpPr>
          <p:cNvPr id="104" name="Rectangle 15"/>
          <p:cNvSpPr/>
          <p:nvPr/>
        </p:nvSpPr>
        <p:spPr>
          <a:xfrm>
            <a:off x="311500" y="2414695"/>
            <a:ext cx="5715000" cy="3886199"/>
          </a:xfrm>
          <a:prstGeom prst="rect">
            <a:avLst/>
          </a:prstGeom>
          <a:noFill/>
          <a:ln w="19050">
            <a:solidFill>
              <a:srgbClr val="244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6" name="Group 11">
            <a:extLst>
              <a:ext uri="{FF2B5EF4-FFF2-40B4-BE49-F238E27FC236}">
                <a16:creationId xmlns:a16="http://schemas.microsoft.com/office/drawing/2014/main" id="{719C619C-9A3F-4E86-A668-64C425A53958}"/>
              </a:ext>
            </a:extLst>
          </p:cNvPr>
          <p:cNvGrpSpPr>
            <a:grpSpLocks noChangeAspect="1"/>
          </p:cNvGrpSpPr>
          <p:nvPr/>
        </p:nvGrpSpPr>
        <p:grpSpPr>
          <a:xfrm>
            <a:off x="6956930" y="4032754"/>
            <a:ext cx="4067948" cy="2506013"/>
            <a:chOff x="6142852" y="4117279"/>
            <a:chExt cx="3424387" cy="2109555"/>
          </a:xfrm>
        </p:grpSpPr>
        <p:cxnSp>
          <p:nvCxnSpPr>
            <p:cNvPr id="108" name="Straight Connector 67"/>
            <p:cNvCxnSpPr/>
            <p:nvPr/>
          </p:nvCxnSpPr>
          <p:spPr>
            <a:xfrm>
              <a:off x="6659970" y="5358823"/>
              <a:ext cx="2390152"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109" name="Picture 4">
              <a:extLst>
                <a:ext uri="{FF2B5EF4-FFF2-40B4-BE49-F238E27FC236}">
                  <a16:creationId xmlns:a16="http://schemas.microsoft.com/office/drawing/2014/main" id="{D81925CF-3E4B-4F34-97A9-F3E0741B2E2D}"/>
                </a:ext>
              </a:extLst>
            </p:cNvPr>
            <p:cNvPicPr>
              <a:picLocks noChangeAspect="1"/>
            </p:cNvPicPr>
            <p:nvPr/>
          </p:nvPicPr>
          <p:blipFill>
            <a:blip r:embed="rId5"/>
            <a:stretch>
              <a:fillRect/>
            </a:stretch>
          </p:blipFill>
          <p:spPr>
            <a:xfrm>
              <a:off x="6142852" y="4117279"/>
              <a:ext cx="3424387" cy="2109555"/>
            </a:xfrm>
            <a:prstGeom prst="rect">
              <a:avLst/>
            </a:prstGeom>
          </p:spPr>
        </p:pic>
      </p:grpSp>
      <p:sp>
        <p:nvSpPr>
          <p:cNvPr id="110" name="TextBox 43">
            <a:extLst>
              <a:ext uri="{FF2B5EF4-FFF2-40B4-BE49-F238E27FC236}">
                <a16:creationId xmlns:a16="http://schemas.microsoft.com/office/drawing/2014/main" id="{EB2F1C6A-261C-45D5-AF2C-26C4F0924311}"/>
              </a:ext>
            </a:extLst>
          </p:cNvPr>
          <p:cNvSpPr txBox="1"/>
          <p:nvPr/>
        </p:nvSpPr>
        <p:spPr>
          <a:xfrm>
            <a:off x="201838" y="1486500"/>
            <a:ext cx="6379351" cy="338554"/>
          </a:xfrm>
          <a:prstGeom prst="rect">
            <a:avLst/>
          </a:prstGeom>
          <a:noFill/>
        </p:spPr>
        <p:txBody>
          <a:bodyPr wrap="square" rtlCol="0">
            <a:spAutoFit/>
          </a:bodyPr>
          <a:lstStyle/>
          <a:p>
            <a:pPr marL="358775" lvl="2" indent="-179388">
              <a:spcAft>
                <a:spcPts val="300"/>
              </a:spcAft>
              <a:buClr>
                <a:schemeClr val="tx2"/>
              </a:buClr>
              <a:buSzPct val="120000"/>
              <a:buFont typeface="Arial" panose="020B0604020202020204" pitchFamily="34" charset="0"/>
              <a:buChar char="•"/>
              <a:tabLst>
                <a:tab pos="1438275" algn="l"/>
              </a:tabLst>
              <a:defRPr/>
            </a:pPr>
            <a:r>
              <a:rPr lang="en-US" sz="1600" dirty="0"/>
              <a:t>The smaller the pitch, the higher TBR (</a:t>
            </a:r>
            <a:r>
              <a:rPr lang="en-US" sz="1600" dirty="0">
                <a:solidFill>
                  <a:srgbClr val="FF0000"/>
                </a:solidFill>
              </a:rPr>
              <a:t>TBR=1.16~1.20 ±0.01%</a:t>
            </a:r>
            <a:r>
              <a:rPr lang="en-US" sz="1600" dirty="0"/>
              <a:t>)</a:t>
            </a:r>
          </a:p>
        </p:txBody>
      </p:sp>
      <p:sp>
        <p:nvSpPr>
          <p:cNvPr id="111" name="TextBox 45">
            <a:extLst>
              <a:ext uri="{FF2B5EF4-FFF2-40B4-BE49-F238E27FC236}">
                <a16:creationId xmlns:a16="http://schemas.microsoft.com/office/drawing/2014/main" id="{33C8C2CD-D1E3-4C8F-9121-05A016BA1D6F}"/>
              </a:ext>
            </a:extLst>
          </p:cNvPr>
          <p:cNvSpPr txBox="1"/>
          <p:nvPr/>
        </p:nvSpPr>
        <p:spPr>
          <a:xfrm>
            <a:off x="201838" y="1868182"/>
            <a:ext cx="6280950" cy="338554"/>
          </a:xfrm>
          <a:prstGeom prst="rect">
            <a:avLst/>
          </a:prstGeom>
          <a:noFill/>
        </p:spPr>
        <p:txBody>
          <a:bodyPr wrap="square">
            <a:spAutoFit/>
          </a:bodyPr>
          <a:lstStyle/>
          <a:p>
            <a:pPr marL="358775" lvl="2" indent="-179388">
              <a:spcAft>
                <a:spcPts val="300"/>
              </a:spcAft>
              <a:buClr>
                <a:schemeClr val="tx2"/>
              </a:buClr>
              <a:buSzPct val="120000"/>
              <a:buFont typeface="Arial" panose="020B0604020202020204" pitchFamily="34" charset="0"/>
              <a:buChar char="•"/>
              <a:tabLst>
                <a:tab pos="1438275" algn="l"/>
              </a:tabLst>
              <a:defRPr/>
            </a:pPr>
            <a:r>
              <a:rPr lang="en-US" sz="1600" dirty="0"/>
              <a:t>Larger gap facilitates neutron streaming, saturates at 5 mm</a:t>
            </a:r>
          </a:p>
        </p:txBody>
      </p:sp>
      <p:grpSp>
        <p:nvGrpSpPr>
          <p:cNvPr id="112" name="Group 22">
            <a:extLst>
              <a:ext uri="{FF2B5EF4-FFF2-40B4-BE49-F238E27FC236}">
                <a16:creationId xmlns:a16="http://schemas.microsoft.com/office/drawing/2014/main" id="{2546B477-DADD-48CD-A3E3-628CCB1180B8}"/>
              </a:ext>
            </a:extLst>
          </p:cNvPr>
          <p:cNvGrpSpPr/>
          <p:nvPr/>
        </p:nvGrpSpPr>
        <p:grpSpPr>
          <a:xfrm>
            <a:off x="6369254" y="2301170"/>
            <a:ext cx="3155746" cy="1538859"/>
            <a:chOff x="6464879" y="2300026"/>
            <a:chExt cx="3155746" cy="1538859"/>
          </a:xfrm>
        </p:grpSpPr>
        <p:grpSp>
          <p:nvGrpSpPr>
            <p:cNvPr id="113" name="Group 78"/>
            <p:cNvGrpSpPr>
              <a:grpSpLocks noChangeAspect="1"/>
            </p:cNvGrpSpPr>
            <p:nvPr/>
          </p:nvGrpSpPr>
          <p:grpSpPr>
            <a:xfrm>
              <a:off x="6464879" y="2300026"/>
              <a:ext cx="3155746" cy="1538859"/>
              <a:chOff x="1225826" y="2850276"/>
              <a:chExt cx="3382979" cy="1832267"/>
            </a:xfrm>
          </p:grpSpPr>
          <p:pic>
            <p:nvPicPr>
              <p:cNvPr id="116" name="Picture 76"/>
              <p:cNvPicPr/>
              <p:nvPr/>
            </p:nvPicPr>
            <p:blipFill rotWithShape="1">
              <a:blip r:embed="rId6" cstate="print">
                <a:extLst>
                  <a:ext uri="{28A0092B-C50C-407E-A947-70E740481C1C}">
                    <a14:useLocalDpi xmlns:a14="http://schemas.microsoft.com/office/drawing/2010/main" val="0"/>
                  </a:ext>
                </a:extLst>
              </a:blip>
              <a:srcRect t="7951" b="23346"/>
              <a:stretch/>
            </p:blipFill>
            <p:spPr bwMode="auto">
              <a:xfrm>
                <a:off x="1225826" y="3195072"/>
                <a:ext cx="2896177" cy="1487471"/>
              </a:xfrm>
              <a:prstGeom prst="rect">
                <a:avLst/>
              </a:prstGeom>
              <a:noFill/>
              <a:ln>
                <a:noFill/>
              </a:ln>
            </p:spPr>
          </p:pic>
          <p:sp>
            <p:nvSpPr>
              <p:cNvPr id="117" name="Rectangle 77"/>
              <p:cNvSpPr/>
              <p:nvPr/>
            </p:nvSpPr>
            <p:spPr>
              <a:xfrm>
                <a:off x="2380277" y="2850276"/>
                <a:ext cx="2228528" cy="329813"/>
              </a:xfrm>
              <a:prstGeom prst="rect">
                <a:avLst/>
              </a:prstGeom>
              <a:solidFill>
                <a:schemeClr val="bg1"/>
              </a:solidFill>
            </p:spPr>
            <p:txBody>
              <a:bodyPr wrap="none">
                <a:spAutoFit/>
              </a:bodyPr>
              <a:lstStyle/>
              <a:p>
                <a:r>
                  <a:rPr lang="de-DE" sz="1200" dirty="0"/>
                  <a:t>Gap </a:t>
                </a:r>
                <a:r>
                  <a:rPr lang="de-DE" sz="1200" dirty="0" err="1"/>
                  <a:t>between</a:t>
                </a:r>
                <a:r>
                  <a:rPr lang="de-DE" sz="1200" dirty="0"/>
                  <a:t> TiBe12 </a:t>
                </a:r>
                <a:r>
                  <a:rPr lang="de-DE" sz="1200" dirty="0" err="1"/>
                  <a:t>and</a:t>
                </a:r>
                <a:r>
                  <a:rPr lang="de-DE" sz="1200" dirty="0"/>
                  <a:t> </a:t>
                </a:r>
                <a:r>
                  <a:rPr lang="de-DE" sz="1200" dirty="0" err="1"/>
                  <a:t>tube</a:t>
                </a:r>
                <a:endParaRPr lang="de-DE" sz="1200" dirty="0"/>
              </a:p>
            </p:txBody>
          </p:sp>
        </p:grpSp>
        <p:cxnSp>
          <p:nvCxnSpPr>
            <p:cNvPr id="114" name="Straight Arrow Connector 47">
              <a:extLst>
                <a:ext uri="{FF2B5EF4-FFF2-40B4-BE49-F238E27FC236}">
                  <a16:creationId xmlns:a16="http://schemas.microsoft.com/office/drawing/2014/main" id="{8A79574D-36E7-44E0-A9EE-41126E93E4C9}"/>
                </a:ext>
              </a:extLst>
            </p:cNvPr>
            <p:cNvCxnSpPr>
              <a:cxnSpLocks/>
            </p:cNvCxnSpPr>
            <p:nvPr/>
          </p:nvCxnSpPr>
          <p:spPr>
            <a:xfrm flipV="1">
              <a:off x="8613879" y="2589609"/>
              <a:ext cx="552642" cy="860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48">
              <a:extLst>
                <a:ext uri="{FF2B5EF4-FFF2-40B4-BE49-F238E27FC236}">
                  <a16:creationId xmlns:a16="http://schemas.microsoft.com/office/drawing/2014/main" id="{357E3DA6-3CA6-4BC7-95B1-0844A53EBC6F}"/>
                </a:ext>
              </a:extLst>
            </p:cNvPr>
            <p:cNvCxnSpPr>
              <a:cxnSpLocks/>
            </p:cNvCxnSpPr>
            <p:nvPr/>
          </p:nvCxnSpPr>
          <p:spPr>
            <a:xfrm flipH="1" flipV="1">
              <a:off x="7986941" y="2593909"/>
              <a:ext cx="552642" cy="8601"/>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8" name="Group 21">
            <a:extLst>
              <a:ext uri="{FF2B5EF4-FFF2-40B4-BE49-F238E27FC236}">
                <a16:creationId xmlns:a16="http://schemas.microsoft.com/office/drawing/2014/main" id="{080E8A42-98FB-41CC-9271-EE9F52B511E9}"/>
              </a:ext>
            </a:extLst>
          </p:cNvPr>
          <p:cNvGrpSpPr/>
          <p:nvPr/>
        </p:nvGrpSpPr>
        <p:grpSpPr>
          <a:xfrm>
            <a:off x="6908999" y="270520"/>
            <a:ext cx="2052944" cy="1944684"/>
            <a:chOff x="6908999" y="270520"/>
            <a:chExt cx="2052944" cy="1944684"/>
          </a:xfrm>
        </p:grpSpPr>
        <p:grpSp>
          <p:nvGrpSpPr>
            <p:cNvPr id="119" name="Group 42"/>
            <p:cNvGrpSpPr/>
            <p:nvPr/>
          </p:nvGrpSpPr>
          <p:grpSpPr>
            <a:xfrm>
              <a:off x="6908999" y="270520"/>
              <a:ext cx="2052944" cy="1944684"/>
              <a:chOff x="6044459" y="1329014"/>
              <a:chExt cx="2850123" cy="2636412"/>
            </a:xfrm>
          </p:grpSpPr>
          <p:pic>
            <p:nvPicPr>
              <p:cNvPr id="122" name="Picture 31"/>
              <p:cNvPicPr/>
              <p:nvPr/>
            </p:nvPicPr>
            <p:blipFill>
              <a:blip r:embed="rId7"/>
              <a:stretch>
                <a:fillRect/>
              </a:stretch>
            </p:blipFill>
            <p:spPr>
              <a:xfrm>
                <a:off x="6147634" y="1329014"/>
                <a:ext cx="2746948" cy="2211444"/>
              </a:xfrm>
              <a:prstGeom prst="rect">
                <a:avLst/>
              </a:prstGeom>
            </p:spPr>
          </p:pic>
          <p:sp>
            <p:nvSpPr>
              <p:cNvPr id="123" name="Rectangle 38"/>
              <p:cNvSpPr/>
              <p:nvPr/>
            </p:nvSpPr>
            <p:spPr>
              <a:xfrm>
                <a:off x="6044459" y="3589898"/>
                <a:ext cx="2750520" cy="375528"/>
              </a:xfrm>
              <a:prstGeom prst="rect">
                <a:avLst/>
              </a:prstGeom>
            </p:spPr>
            <p:txBody>
              <a:bodyPr wrap="square">
                <a:spAutoFit/>
              </a:bodyPr>
              <a:lstStyle/>
              <a:p>
                <a:pPr algn="ctr"/>
                <a:r>
                  <a:rPr lang="de-DE" sz="1200" dirty="0">
                    <a:latin typeface="Arial" panose="020B0604020202020204" pitchFamily="34" charset="0"/>
                    <a:cs typeface="Arial" panose="020B0604020202020204" pitchFamily="34" charset="0"/>
                  </a:rPr>
                  <a:t>A-A: </a:t>
                </a:r>
                <a:r>
                  <a:rPr lang="de-DE" sz="1200" dirty="0" err="1">
                    <a:latin typeface="Arial" panose="020B0604020202020204" pitchFamily="34" charset="0"/>
                    <a:cs typeface="Arial" panose="020B0604020202020204" pitchFamily="34" charset="0"/>
                  </a:rPr>
                  <a:t>Poloidal-toroidal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view</a:t>
                </a:r>
                <a:endParaRPr lang="de-DE" sz="1200" dirty="0">
                  <a:latin typeface="Arial" panose="020B0604020202020204" pitchFamily="34" charset="0"/>
                  <a:cs typeface="Arial" panose="020B0604020202020204" pitchFamily="34" charset="0"/>
                </a:endParaRPr>
              </a:p>
            </p:txBody>
          </p:sp>
        </p:grpSp>
        <p:cxnSp>
          <p:nvCxnSpPr>
            <p:cNvPr id="120" name="Straight Arrow Connector 3">
              <a:extLst>
                <a:ext uri="{FF2B5EF4-FFF2-40B4-BE49-F238E27FC236}">
                  <a16:creationId xmlns:a16="http://schemas.microsoft.com/office/drawing/2014/main" id="{E3D58B23-806E-4B96-A9DC-E9E54C6DE5B5}"/>
                </a:ext>
              </a:extLst>
            </p:cNvPr>
            <p:cNvCxnSpPr>
              <a:cxnSpLocks/>
            </p:cNvCxnSpPr>
            <p:nvPr/>
          </p:nvCxnSpPr>
          <p:spPr>
            <a:xfrm>
              <a:off x="7911970" y="1090241"/>
              <a:ext cx="754049" cy="39205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1" name="Rectangle 49">
              <a:extLst>
                <a:ext uri="{FF2B5EF4-FFF2-40B4-BE49-F238E27FC236}">
                  <a16:creationId xmlns:a16="http://schemas.microsoft.com/office/drawing/2014/main" id="{D5AA3628-AF03-4D19-8A08-3CF6E23521AE}"/>
                </a:ext>
              </a:extLst>
            </p:cNvPr>
            <p:cNvSpPr/>
            <p:nvPr/>
          </p:nvSpPr>
          <p:spPr>
            <a:xfrm rot="1641208">
              <a:off x="7918274" y="1302700"/>
              <a:ext cx="495392" cy="276999"/>
            </a:xfrm>
            <a:prstGeom prst="rect">
              <a:avLst/>
            </a:prstGeom>
            <a:solidFill>
              <a:schemeClr val="bg1"/>
            </a:solidFill>
          </p:spPr>
          <p:txBody>
            <a:bodyPr wrap="none">
              <a:spAutoFit/>
            </a:bodyPr>
            <a:lstStyle/>
            <a:p>
              <a:r>
                <a:rPr lang="de-DE" sz="1200" dirty="0"/>
                <a:t>Pitch</a:t>
              </a:r>
              <a:endParaRPr lang="de-DE" sz="1000" dirty="0"/>
            </a:p>
          </p:txBody>
        </p:sp>
      </p:grpSp>
    </p:spTree>
    <p:extLst>
      <p:ext uri="{BB962C8B-B14F-4D97-AF65-F5344CB8AC3E}">
        <p14:creationId xmlns:p14="http://schemas.microsoft.com/office/powerpoint/2010/main" val="7844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fade">
                                      <p:cBhvr>
                                        <p:cTn id="15" dur="500"/>
                                        <p:tgtEl>
                                          <p:spTgt spid="110"/>
                                        </p:tgtEl>
                                      </p:cBhvr>
                                    </p:animEffect>
                                  </p:childTnLst>
                                </p:cTn>
                              </p:par>
                              <p:par>
                                <p:cTn id="16" presetID="10" presetClass="entr" presetSubtype="0" fill="hold" nodeType="with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500"/>
                                        <p:tgtEl>
                                          <p:spTgt spid="118"/>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2"/>
                                        </p:tgtEl>
                                        <p:attrNameLst>
                                          <p:attrName>style.visibility</p:attrName>
                                        </p:attrNameLst>
                                      </p:cBhvr>
                                      <p:to>
                                        <p:strVal val="visible"/>
                                      </p:to>
                                    </p:set>
                                    <p:animEffect transition="in" filter="fade">
                                      <p:cBhvr>
                                        <p:cTn id="26" dur="500"/>
                                        <p:tgtEl>
                                          <p:spTgt spid="1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500"/>
                                        <p:tgtEl>
                                          <p:spTgt spid="1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fade">
                                      <p:cBhvr>
                                        <p:cTn id="4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3" grpId="0"/>
      <p:bldP spid="64" grpId="0"/>
      <p:bldP spid="104" grpId="0" animBg="1"/>
      <p:bldP spid="110" grpId="0"/>
      <p:bldP spid="1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dirty="0">
              <a:solidFill>
                <a:prstClr val="white"/>
              </a:solidFill>
            </a:endParaRPr>
          </a:p>
        </p:txBody>
      </p:sp>
      <p:pic>
        <p:nvPicPr>
          <p:cNvPr id="55" name="Picture 9"/>
          <p:cNvPicPr>
            <a:picLocks noChangeAspect="1"/>
          </p:cNvPicPr>
          <p:nvPr/>
        </p:nvPicPr>
        <p:blipFill>
          <a:blip r:embed="rId2"/>
          <a:stretch>
            <a:fillRect/>
          </a:stretch>
        </p:blipFill>
        <p:spPr>
          <a:xfrm>
            <a:off x="9789868" y="59632"/>
            <a:ext cx="2374051" cy="5550146"/>
          </a:xfrm>
          <a:prstGeom prst="rect">
            <a:avLst/>
          </a:prstGeom>
        </p:spPr>
      </p:pic>
      <p:pic>
        <p:nvPicPr>
          <p:cNvPr id="56" name="Picture 16"/>
          <p:cNvPicPr>
            <a:picLocks noChangeAspect="1"/>
          </p:cNvPicPr>
          <p:nvPr/>
        </p:nvPicPr>
        <p:blipFill>
          <a:blip r:embed="rId3"/>
          <a:stretch>
            <a:fillRect/>
          </a:stretch>
        </p:blipFill>
        <p:spPr>
          <a:xfrm>
            <a:off x="754132" y="1254599"/>
            <a:ext cx="2561044" cy="1625562"/>
          </a:xfrm>
          <a:prstGeom prst="rect">
            <a:avLst/>
          </a:prstGeom>
        </p:spPr>
      </p:pic>
      <p:grpSp>
        <p:nvGrpSpPr>
          <p:cNvPr id="57" name="Group 8"/>
          <p:cNvGrpSpPr/>
          <p:nvPr/>
        </p:nvGrpSpPr>
        <p:grpSpPr>
          <a:xfrm>
            <a:off x="238533" y="1183443"/>
            <a:ext cx="592678" cy="1821465"/>
            <a:chOff x="248521" y="990600"/>
            <a:chExt cx="920636" cy="2641827"/>
          </a:xfrm>
        </p:grpSpPr>
        <p:pic>
          <p:nvPicPr>
            <p:cNvPr id="58" name="Picture 2"/>
            <p:cNvPicPr>
              <a:picLocks noChangeAspect="1"/>
            </p:cNvPicPr>
            <p:nvPr/>
          </p:nvPicPr>
          <p:blipFill>
            <a:blip r:embed="rId4"/>
            <a:stretch>
              <a:fillRect/>
            </a:stretch>
          </p:blipFill>
          <p:spPr>
            <a:xfrm>
              <a:off x="304800" y="990600"/>
              <a:ext cx="726908" cy="2262187"/>
            </a:xfrm>
            <a:prstGeom prst="rect">
              <a:avLst/>
            </a:prstGeom>
          </p:spPr>
        </p:pic>
        <p:sp>
          <p:nvSpPr>
            <p:cNvPr id="59" name="TextBox 4"/>
            <p:cNvSpPr txBox="1"/>
            <p:nvPr/>
          </p:nvSpPr>
          <p:spPr>
            <a:xfrm>
              <a:off x="248521" y="3264151"/>
              <a:ext cx="920636" cy="368276"/>
            </a:xfrm>
            <a:prstGeom prst="rect">
              <a:avLst/>
            </a:prstGeom>
            <a:noFill/>
          </p:spPr>
          <p:txBody>
            <a:bodyPr wrap="square" rtlCol="0">
              <a:spAutoFit/>
            </a:bodyPr>
            <a:lstStyle/>
            <a:p>
              <a:r>
                <a:rPr lang="de-DE" sz="1050" dirty="0">
                  <a:latin typeface="Arial Narrow" panose="020B0606020202030204" pitchFamily="34" charset="0"/>
                </a:rPr>
                <a:t>[MPa]</a:t>
              </a:r>
            </a:p>
          </p:txBody>
        </p:sp>
      </p:grpSp>
      <p:sp>
        <p:nvSpPr>
          <p:cNvPr id="60" name="TextBox 18"/>
          <p:cNvSpPr txBox="1"/>
          <p:nvPr/>
        </p:nvSpPr>
        <p:spPr>
          <a:xfrm>
            <a:off x="146678" y="762000"/>
            <a:ext cx="4882522" cy="369332"/>
          </a:xfrm>
          <a:prstGeom prst="rect">
            <a:avLst/>
          </a:prstGeom>
          <a:noFill/>
        </p:spPr>
        <p:txBody>
          <a:bodyPr wrap="square" rtlCol="0">
            <a:spAutoFit/>
          </a:bodyPr>
          <a:lstStyle/>
          <a:p>
            <a:pPr marL="342900" indent="-342900">
              <a:buFont typeface="Wingdings" panose="05000000000000000000" pitchFamily="2" charset="2"/>
              <a:buChar char="§"/>
            </a:pPr>
            <a:r>
              <a:rPr lang="de-DE" b="1" dirty="0">
                <a:latin typeface="Arial" panose="020B0604020202020204" pitchFamily="34" charset="0"/>
                <a:cs typeface="Arial" panose="020B0604020202020204" pitchFamily="34" charset="0"/>
              </a:rPr>
              <a:t>Stress </a:t>
            </a:r>
            <a:r>
              <a:rPr lang="de-DE" b="1" dirty="0" err="1">
                <a:latin typeface="Arial" panose="020B0604020202020204" pitchFamily="34" charset="0"/>
                <a:cs typeface="Arial" panose="020B0604020202020204" pitchFamily="34" charset="0"/>
              </a:rPr>
              <a:t>assessment</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using</a:t>
            </a:r>
            <a:r>
              <a:rPr lang="de-DE" b="1" dirty="0">
                <a:latin typeface="Arial" panose="020B0604020202020204" pitchFamily="34" charset="0"/>
                <a:cs typeface="Arial" panose="020B0604020202020204" pitchFamily="34" charset="0"/>
              </a:rPr>
              <a:t> plane </a:t>
            </a:r>
            <a:r>
              <a:rPr lang="de-DE" b="1" dirty="0" err="1">
                <a:latin typeface="Arial" panose="020B0604020202020204" pitchFamily="34" charset="0"/>
                <a:cs typeface="Arial" panose="020B0604020202020204" pitchFamily="34" charset="0"/>
              </a:rPr>
              <a:t>strain</a:t>
            </a:r>
            <a:endParaRPr lang="de-DE" sz="1400" b="1" dirty="0">
              <a:latin typeface="Arial" panose="020B0604020202020204" pitchFamily="34" charset="0"/>
              <a:cs typeface="Arial" panose="020B0604020202020204" pitchFamily="34" charset="0"/>
            </a:endParaRPr>
          </a:p>
        </p:txBody>
      </p:sp>
      <p:sp>
        <p:nvSpPr>
          <p:cNvPr id="61" name="Rectangle 20"/>
          <p:cNvSpPr/>
          <p:nvPr/>
        </p:nvSpPr>
        <p:spPr>
          <a:xfrm rot="21122309">
            <a:off x="11463556" y="2123382"/>
            <a:ext cx="674421" cy="3943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cxnSp>
        <p:nvCxnSpPr>
          <p:cNvPr id="62" name="Straight Arrow Connector 23"/>
          <p:cNvCxnSpPr>
            <a:cxnSpLocks/>
            <a:stCxn id="61" idx="1"/>
          </p:cNvCxnSpPr>
          <p:nvPr/>
        </p:nvCxnSpPr>
        <p:spPr>
          <a:xfrm flipH="1">
            <a:off x="10078904" y="2367263"/>
            <a:ext cx="1387902" cy="12780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28"/>
          <p:cNvSpPr txBox="1"/>
          <p:nvPr/>
        </p:nvSpPr>
        <p:spPr>
          <a:xfrm>
            <a:off x="1088848" y="2918530"/>
            <a:ext cx="1967205"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Primary stress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COB</a:t>
            </a:r>
          </a:p>
        </p:txBody>
      </p:sp>
      <p:sp>
        <p:nvSpPr>
          <p:cNvPr id="64" name="TextBox 31"/>
          <p:cNvSpPr txBox="1"/>
          <p:nvPr/>
        </p:nvSpPr>
        <p:spPr>
          <a:xfrm>
            <a:off x="152400" y="3276014"/>
            <a:ext cx="6174054" cy="369332"/>
          </a:xfrm>
          <a:prstGeom prst="rect">
            <a:avLst/>
          </a:prstGeom>
          <a:noFill/>
        </p:spPr>
        <p:txBody>
          <a:bodyPr wrap="square" rtlCol="0">
            <a:spAutoFit/>
          </a:bodyPr>
          <a:lstStyle/>
          <a:p>
            <a:pPr marL="342900" indent="-342900">
              <a:buFont typeface="Wingdings" panose="05000000000000000000" pitchFamily="2" charset="2"/>
              <a:buChar char="§"/>
            </a:pPr>
            <a:r>
              <a:rPr lang="de-DE" b="1" dirty="0">
                <a:latin typeface="Arial" panose="020B0604020202020204" pitchFamily="34" charset="0"/>
                <a:cs typeface="Arial" panose="020B0604020202020204" pitchFamily="34" charset="0"/>
              </a:rPr>
              <a:t>Stress </a:t>
            </a:r>
            <a:r>
              <a:rPr lang="de-DE" b="1" dirty="0" err="1">
                <a:latin typeface="Arial" panose="020B0604020202020204" pitchFamily="34" charset="0"/>
                <a:cs typeface="Arial" panose="020B0604020202020204" pitchFamily="34" charset="0"/>
              </a:rPr>
              <a:t>assessment</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using</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submodelling</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technique</a:t>
            </a:r>
            <a:endParaRPr lang="de-DE" sz="1400" b="1" dirty="0">
              <a:latin typeface="Arial" panose="020B0604020202020204" pitchFamily="34" charset="0"/>
              <a:cs typeface="Arial" panose="020B0604020202020204" pitchFamily="34" charset="0"/>
            </a:endParaRPr>
          </a:p>
        </p:txBody>
      </p:sp>
      <p:pic>
        <p:nvPicPr>
          <p:cNvPr id="104" name="Picture 12"/>
          <p:cNvPicPr>
            <a:picLocks noChangeAspect="1"/>
          </p:cNvPicPr>
          <p:nvPr/>
        </p:nvPicPr>
        <p:blipFill>
          <a:blip r:embed="rId5"/>
          <a:stretch>
            <a:fillRect/>
          </a:stretch>
        </p:blipFill>
        <p:spPr>
          <a:xfrm>
            <a:off x="715018" y="3748782"/>
            <a:ext cx="2805411" cy="1814806"/>
          </a:xfrm>
          <a:prstGeom prst="rect">
            <a:avLst/>
          </a:prstGeom>
        </p:spPr>
      </p:pic>
      <p:grpSp>
        <p:nvGrpSpPr>
          <p:cNvPr id="105" name="Group 21"/>
          <p:cNvGrpSpPr/>
          <p:nvPr/>
        </p:nvGrpSpPr>
        <p:grpSpPr>
          <a:xfrm>
            <a:off x="3534930" y="1254599"/>
            <a:ext cx="708997" cy="1781926"/>
            <a:chOff x="3448741" y="1148857"/>
            <a:chExt cx="708997" cy="1781926"/>
          </a:xfrm>
        </p:grpSpPr>
        <p:pic>
          <p:nvPicPr>
            <p:cNvPr id="106"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2265" t="42250" r="87340" b="5484"/>
            <a:stretch/>
          </p:blipFill>
          <p:spPr>
            <a:xfrm>
              <a:off x="3548138" y="1148857"/>
              <a:ext cx="609600" cy="1600200"/>
            </a:xfrm>
            <a:prstGeom prst="rect">
              <a:avLst/>
            </a:prstGeom>
          </p:spPr>
        </p:pic>
        <p:sp>
          <p:nvSpPr>
            <p:cNvPr id="107" name="TextBox 32"/>
            <p:cNvSpPr txBox="1"/>
            <p:nvPr/>
          </p:nvSpPr>
          <p:spPr>
            <a:xfrm>
              <a:off x="3448741" y="2676867"/>
              <a:ext cx="659782" cy="253916"/>
            </a:xfrm>
            <a:prstGeom prst="rect">
              <a:avLst/>
            </a:prstGeom>
            <a:noFill/>
          </p:spPr>
          <p:txBody>
            <a:bodyPr wrap="square" rtlCol="0">
              <a:spAutoFit/>
            </a:bodyPr>
            <a:lstStyle/>
            <a:p>
              <a:r>
                <a:rPr lang="de-DE" sz="1050" dirty="0">
                  <a:latin typeface="Arial Narrow" panose="020B0606020202030204" pitchFamily="34" charset="0"/>
                </a:rPr>
                <a:t> [MPa]</a:t>
              </a:r>
            </a:p>
          </p:txBody>
        </p:sp>
      </p:grpSp>
      <p:grpSp>
        <p:nvGrpSpPr>
          <p:cNvPr id="108" name="Group 27"/>
          <p:cNvGrpSpPr/>
          <p:nvPr/>
        </p:nvGrpSpPr>
        <p:grpSpPr>
          <a:xfrm>
            <a:off x="216513" y="3789535"/>
            <a:ext cx="541610" cy="1741514"/>
            <a:chOff x="213417" y="4058065"/>
            <a:chExt cx="541610" cy="1741514"/>
          </a:xfrm>
        </p:grpSpPr>
        <p:pic>
          <p:nvPicPr>
            <p:cNvPr id="109" name="Picture 14"/>
            <p:cNvPicPr>
              <a:picLocks noChangeAspect="1"/>
            </p:cNvPicPr>
            <p:nvPr/>
          </p:nvPicPr>
          <p:blipFill>
            <a:blip r:embed="rId7"/>
            <a:stretch>
              <a:fillRect/>
            </a:stretch>
          </p:blipFill>
          <p:spPr>
            <a:xfrm>
              <a:off x="274764" y="4058065"/>
              <a:ext cx="420017" cy="1496738"/>
            </a:xfrm>
            <a:prstGeom prst="rect">
              <a:avLst/>
            </a:prstGeom>
          </p:spPr>
        </p:pic>
        <p:sp>
          <p:nvSpPr>
            <p:cNvPr id="110" name="TextBox 36"/>
            <p:cNvSpPr txBox="1"/>
            <p:nvPr/>
          </p:nvSpPr>
          <p:spPr>
            <a:xfrm>
              <a:off x="213417" y="5545663"/>
              <a:ext cx="541610" cy="253916"/>
            </a:xfrm>
            <a:prstGeom prst="rect">
              <a:avLst/>
            </a:prstGeom>
            <a:noFill/>
          </p:spPr>
          <p:txBody>
            <a:bodyPr wrap="square" rtlCol="0">
              <a:spAutoFit/>
            </a:bodyPr>
            <a:lstStyle/>
            <a:p>
              <a:r>
                <a:rPr lang="de-DE" sz="1050" dirty="0">
                  <a:latin typeface="Arial Narrow" panose="020B0606020202030204" pitchFamily="34" charset="0"/>
                </a:rPr>
                <a:t>[MPa]</a:t>
              </a:r>
            </a:p>
          </p:txBody>
        </p:sp>
      </p:grpSp>
      <p:sp>
        <p:nvSpPr>
          <p:cNvPr id="111" name="TextBox 40"/>
          <p:cNvSpPr txBox="1"/>
          <p:nvPr/>
        </p:nvSpPr>
        <p:spPr>
          <a:xfrm>
            <a:off x="3953782" y="2919986"/>
            <a:ext cx="2828018" cy="307777"/>
          </a:xfrm>
          <a:prstGeom prst="rect">
            <a:avLst/>
          </a:prstGeom>
          <a:noFill/>
        </p:spPr>
        <p:txBody>
          <a:bodyPr wrap="none" rtlCol="0">
            <a:spAutoFit/>
          </a:bodyPr>
          <a:lstStyle/>
          <a:p>
            <a:r>
              <a:rPr lang="de-DE" sz="1400" dirty="0" err="1">
                <a:latin typeface="Arial" panose="020B0604020202020204" pitchFamily="34" charset="0"/>
                <a:cs typeface="Arial" panose="020B0604020202020204" pitchFamily="34" charset="0"/>
              </a:rPr>
              <a:t>Primary+Secodary</a:t>
            </a:r>
            <a:r>
              <a:rPr lang="de-DE" sz="1400" dirty="0">
                <a:latin typeface="Arial" panose="020B0604020202020204" pitchFamily="34" charset="0"/>
                <a:cs typeface="Arial" panose="020B0604020202020204" pitchFamily="34" charset="0"/>
              </a:rPr>
              <a:t> stress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COB</a:t>
            </a:r>
          </a:p>
        </p:txBody>
      </p:sp>
      <p:sp>
        <p:nvSpPr>
          <p:cNvPr id="112" name="TextBox 45"/>
          <p:cNvSpPr txBox="1"/>
          <p:nvPr/>
        </p:nvSpPr>
        <p:spPr>
          <a:xfrm>
            <a:off x="101391" y="5666939"/>
            <a:ext cx="10826875" cy="954107"/>
          </a:xfrm>
          <a:prstGeom prst="rect">
            <a:avLst/>
          </a:prstGeom>
          <a:noFill/>
        </p:spPr>
        <p:txBody>
          <a:bodyPr wrap="none" rtlCol="0">
            <a:spAutoFit/>
          </a:bodyPr>
          <a:lstStyle/>
          <a:p>
            <a:pPr marL="285750" indent="-285750">
              <a:spcBef>
                <a:spcPts val="300"/>
              </a:spcBef>
              <a:buFont typeface="Arial" panose="020B0604020202020204" pitchFamily="34" charset="0"/>
              <a:buChar char="•"/>
            </a:pPr>
            <a:r>
              <a:rPr lang="de-DE" sz="1700" dirty="0" err="1">
                <a:latin typeface="Arial" panose="020B0604020202020204" pitchFamily="34" charset="0"/>
                <a:cs typeface="Arial" panose="020B0604020202020204" pitchFamily="34" charset="0"/>
              </a:rPr>
              <a:t>Developed</a:t>
            </a:r>
            <a:r>
              <a:rPr lang="de-DE" sz="1700" dirty="0">
                <a:latin typeface="Arial" panose="020B0604020202020204" pitchFamily="34" charset="0"/>
                <a:cs typeface="Arial" panose="020B0604020202020204" pitchFamily="34" charset="0"/>
              </a:rPr>
              <a:t> a sub-</a:t>
            </a:r>
            <a:r>
              <a:rPr lang="de-DE" sz="1700" dirty="0" err="1">
                <a:latin typeface="Arial" panose="020B0604020202020204" pitchFamily="34" charset="0"/>
                <a:cs typeface="Arial" panose="020B0604020202020204" pitchFamily="34" charset="0"/>
              </a:rPr>
              <a:t>modelling</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technique</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to</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transfer</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the</a:t>
            </a:r>
            <a:r>
              <a:rPr lang="de-DE" sz="1700" dirty="0">
                <a:latin typeface="Arial" panose="020B0604020202020204" pitchFamily="34" charset="0"/>
                <a:cs typeface="Arial" panose="020B0604020202020204" pitchFamily="34" charset="0"/>
              </a:rPr>
              <a:t> global </a:t>
            </a:r>
            <a:r>
              <a:rPr lang="de-DE" sz="1700" dirty="0" err="1">
                <a:latin typeface="Arial" panose="020B0604020202020204" pitchFamily="34" charset="0"/>
                <a:cs typeface="Arial" panose="020B0604020202020204" pitchFamily="34" charset="0"/>
              </a:rPr>
              <a:t>displacement</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to</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submodel</a:t>
            </a:r>
            <a:endParaRPr lang="de-DE" sz="1700" dirty="0">
              <a:latin typeface="Arial" panose="020B0604020202020204" pitchFamily="34" charset="0"/>
              <a:cs typeface="Arial" panose="020B0604020202020204" pitchFamily="34" charset="0"/>
            </a:endParaRPr>
          </a:p>
          <a:p>
            <a:pPr marL="285750" indent="-285750">
              <a:spcBef>
                <a:spcPts val="300"/>
              </a:spcBef>
              <a:buFont typeface="Arial" panose="020B0604020202020204" pitchFamily="34" charset="0"/>
              <a:buChar char="•"/>
            </a:pPr>
            <a:r>
              <a:rPr lang="de-DE" sz="1700" dirty="0" err="1">
                <a:latin typeface="Arial" panose="020B0604020202020204" pitchFamily="34" charset="0"/>
                <a:cs typeface="Arial" panose="020B0604020202020204" pitchFamily="34" charset="0"/>
              </a:rPr>
              <a:t>Generalized</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or</a:t>
            </a:r>
            <a:r>
              <a:rPr lang="de-DE" sz="1700" dirty="0">
                <a:latin typeface="Arial" panose="020B0604020202020204" pitchFamily="34" charset="0"/>
                <a:cs typeface="Arial" panose="020B0604020202020204" pitchFamily="34" charset="0"/>
              </a:rPr>
              <a:t> plane </a:t>
            </a:r>
            <a:r>
              <a:rPr lang="de-DE" sz="1700" dirty="0" err="1">
                <a:latin typeface="Arial" panose="020B0604020202020204" pitchFamily="34" charset="0"/>
                <a:cs typeface="Arial" panose="020B0604020202020204" pitchFamily="34" charset="0"/>
              </a:rPr>
              <a:t>strain</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boundary</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conditions</a:t>
            </a:r>
            <a:r>
              <a:rPr lang="de-DE" sz="1700" dirty="0">
                <a:latin typeface="Arial" panose="020B0604020202020204" pitchFamily="34" charset="0"/>
                <a:cs typeface="Arial" panose="020B0604020202020204" pitchFamily="34" charset="0"/>
              </a:rPr>
              <a:t> not </a:t>
            </a:r>
            <a:r>
              <a:rPr lang="de-DE" sz="1700" dirty="0" err="1">
                <a:latin typeface="Arial" panose="020B0604020202020204" pitchFamily="34" charset="0"/>
                <a:cs typeface="Arial" panose="020B0604020202020204" pitchFamily="34" charset="0"/>
              </a:rPr>
              <a:t>conservative</a:t>
            </a:r>
            <a:endParaRPr lang="de-DE" sz="1700" dirty="0">
              <a:latin typeface="Arial" panose="020B0604020202020204" pitchFamily="34" charset="0"/>
              <a:cs typeface="Arial" panose="020B0604020202020204" pitchFamily="34" charset="0"/>
            </a:endParaRPr>
          </a:p>
          <a:p>
            <a:pPr marL="285750" indent="-285750">
              <a:spcBef>
                <a:spcPts val="300"/>
              </a:spcBef>
              <a:buFont typeface="Arial" panose="020B0604020202020204" pitchFamily="34" charset="0"/>
              <a:buChar char="•"/>
            </a:pPr>
            <a:r>
              <a:rPr lang="de-DE" sz="1700" dirty="0">
                <a:latin typeface="Arial" panose="020B0604020202020204" pitchFamily="34" charset="0"/>
                <a:cs typeface="Arial" panose="020B0604020202020204" pitchFamily="34" charset="0"/>
              </a:rPr>
              <a:t>Most </a:t>
            </a:r>
            <a:r>
              <a:rPr lang="de-DE" sz="1700" dirty="0" err="1">
                <a:latin typeface="Arial" panose="020B0604020202020204" pitchFamily="34" charset="0"/>
                <a:cs typeface="Arial" panose="020B0604020202020204" pitchFamily="34" charset="0"/>
              </a:rPr>
              <a:t>critical</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regions</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met</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the</a:t>
            </a:r>
            <a:r>
              <a:rPr lang="de-DE" sz="1700" dirty="0">
                <a:latin typeface="Arial" panose="020B0604020202020204" pitchFamily="34" charset="0"/>
                <a:cs typeface="Arial" panose="020B0604020202020204" pitchFamily="34" charset="0"/>
              </a:rPr>
              <a:t> immediate </a:t>
            </a:r>
            <a:r>
              <a:rPr lang="de-DE" sz="1700" dirty="0" err="1">
                <a:latin typeface="Arial" panose="020B0604020202020204" pitchFamily="34" charset="0"/>
                <a:cs typeface="Arial" panose="020B0604020202020204" pitchFamily="34" charset="0"/>
              </a:rPr>
              <a:t>plastic</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instability</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plastic</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collapse</a:t>
            </a:r>
            <a:r>
              <a:rPr lang="de-DE" sz="1700" dirty="0">
                <a:latin typeface="Arial" panose="020B0604020202020204" pitchFamily="34" charset="0"/>
                <a:cs typeface="Arial" panose="020B0604020202020204" pitchFamily="34" charset="0"/>
              </a:rPr>
              <a:t> and thermal </a:t>
            </a:r>
            <a:r>
              <a:rPr lang="de-DE" sz="1700" dirty="0" err="1">
                <a:latin typeface="Arial" panose="020B0604020202020204" pitchFamily="34" charset="0"/>
                <a:cs typeface="Arial" panose="020B0604020202020204" pitchFamily="34" charset="0"/>
              </a:rPr>
              <a:t>creep</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damage</a:t>
            </a:r>
            <a:r>
              <a:rPr lang="de-DE" sz="1700" dirty="0">
                <a:latin typeface="Arial" panose="020B0604020202020204" pitchFamily="34" charset="0"/>
                <a:cs typeface="Arial" panose="020B0604020202020204" pitchFamily="34" charset="0"/>
              </a:rPr>
              <a:t> </a:t>
            </a:r>
            <a:r>
              <a:rPr lang="de-DE" sz="1700" dirty="0" err="1">
                <a:latin typeface="Arial" panose="020B0604020202020204" pitchFamily="34" charset="0"/>
                <a:cs typeface="Arial" panose="020B0604020202020204" pitchFamily="34" charset="0"/>
              </a:rPr>
              <a:t>modes</a:t>
            </a:r>
            <a:endParaRPr lang="de-DE" sz="1700" dirty="0">
              <a:latin typeface="Arial" panose="020B0604020202020204" pitchFamily="34" charset="0"/>
              <a:cs typeface="Arial" panose="020B0604020202020204" pitchFamily="34" charset="0"/>
            </a:endParaRPr>
          </a:p>
        </p:txBody>
      </p:sp>
      <p:sp>
        <p:nvSpPr>
          <p:cNvPr id="113" name="TextBox 47"/>
          <p:cNvSpPr txBox="1"/>
          <p:nvPr/>
        </p:nvSpPr>
        <p:spPr>
          <a:xfrm>
            <a:off x="1055333" y="5500295"/>
            <a:ext cx="1967205"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Primary stress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COB</a:t>
            </a:r>
          </a:p>
        </p:txBody>
      </p:sp>
      <p:sp>
        <p:nvSpPr>
          <p:cNvPr id="114" name="TextBox 48"/>
          <p:cNvSpPr txBox="1"/>
          <p:nvPr/>
        </p:nvSpPr>
        <p:spPr>
          <a:xfrm>
            <a:off x="3860151" y="5500295"/>
            <a:ext cx="2828018" cy="307777"/>
          </a:xfrm>
          <a:prstGeom prst="rect">
            <a:avLst/>
          </a:prstGeom>
          <a:noFill/>
        </p:spPr>
        <p:txBody>
          <a:bodyPr wrap="none" rtlCol="0">
            <a:spAutoFit/>
          </a:bodyPr>
          <a:lstStyle/>
          <a:p>
            <a:r>
              <a:rPr lang="de-DE" sz="1400" dirty="0" err="1">
                <a:latin typeface="Arial" panose="020B0604020202020204" pitchFamily="34" charset="0"/>
                <a:cs typeface="Arial" panose="020B0604020202020204" pitchFamily="34" charset="0"/>
              </a:rPr>
              <a:t>Primary+Secodary</a:t>
            </a:r>
            <a:r>
              <a:rPr lang="de-DE" sz="1400" dirty="0">
                <a:latin typeface="Arial" panose="020B0604020202020204" pitchFamily="34" charset="0"/>
                <a:cs typeface="Arial" panose="020B0604020202020204" pitchFamily="34" charset="0"/>
              </a:rPr>
              <a:t> stress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COB</a:t>
            </a:r>
          </a:p>
        </p:txBody>
      </p:sp>
      <p:sp>
        <p:nvSpPr>
          <p:cNvPr id="115" name="TextBox 42">
            <a:extLst>
              <a:ext uri="{FF2B5EF4-FFF2-40B4-BE49-F238E27FC236}">
                <a16:creationId xmlns:a16="http://schemas.microsoft.com/office/drawing/2014/main" id="{41FF93E8-BFEF-4AC8-9B17-848496324DC0}"/>
              </a:ext>
            </a:extLst>
          </p:cNvPr>
          <p:cNvSpPr txBox="1"/>
          <p:nvPr/>
        </p:nvSpPr>
        <p:spPr>
          <a:xfrm>
            <a:off x="10327151" y="5541100"/>
            <a:ext cx="1447832" cy="523220"/>
          </a:xfrm>
          <a:prstGeom prst="rect">
            <a:avLst/>
          </a:prstGeom>
          <a:noFill/>
        </p:spPr>
        <p:txBody>
          <a:bodyPr wrap="none" rtlCol="0">
            <a:spAutoFit/>
          </a:bodyPr>
          <a:lstStyle/>
          <a:p>
            <a:pPr algn="ctr"/>
            <a:r>
              <a:rPr lang="de-DE" sz="1400" dirty="0" err="1">
                <a:latin typeface="Arial" panose="020B0604020202020204" pitchFamily="34" charset="0"/>
                <a:cs typeface="Arial" panose="020B0604020202020204" pitchFamily="34" charset="0"/>
              </a:rPr>
              <a:t>Displacement</a:t>
            </a:r>
            <a:endParaRPr lang="de-DE" sz="1400" dirty="0">
              <a:latin typeface="Arial" panose="020B0604020202020204" pitchFamily="34" charset="0"/>
              <a:cs typeface="Arial" panose="020B0604020202020204" pitchFamily="34" charset="0"/>
            </a:endParaRPr>
          </a:p>
          <a:p>
            <a:pPr algn="ct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global </a:t>
            </a:r>
            <a:r>
              <a:rPr lang="de-DE" sz="1400" dirty="0" err="1">
                <a:latin typeface="Arial" panose="020B0604020202020204" pitchFamily="34" charset="0"/>
                <a:cs typeface="Arial" panose="020B0604020202020204" pitchFamily="34" charset="0"/>
              </a:rPr>
              <a:t>model</a:t>
            </a:r>
            <a:endParaRPr lang="de-DE" sz="1400" dirty="0">
              <a:latin typeface="Arial" panose="020B0604020202020204" pitchFamily="34" charset="0"/>
              <a:cs typeface="Arial" panose="020B0604020202020204" pitchFamily="34" charset="0"/>
            </a:endParaRPr>
          </a:p>
        </p:txBody>
      </p:sp>
      <p:sp>
        <p:nvSpPr>
          <p:cNvPr id="116" name="TextBox 43">
            <a:extLst>
              <a:ext uri="{FF2B5EF4-FFF2-40B4-BE49-F238E27FC236}">
                <a16:creationId xmlns:a16="http://schemas.microsoft.com/office/drawing/2014/main" id="{C27E788F-5732-43ED-A27C-8B90AD3937F6}"/>
              </a:ext>
            </a:extLst>
          </p:cNvPr>
          <p:cNvSpPr txBox="1"/>
          <p:nvPr/>
        </p:nvSpPr>
        <p:spPr>
          <a:xfrm>
            <a:off x="8255119" y="5241921"/>
            <a:ext cx="990977" cy="307777"/>
          </a:xfrm>
          <a:prstGeom prst="rect">
            <a:avLst/>
          </a:prstGeom>
          <a:noFill/>
        </p:spPr>
        <p:txBody>
          <a:bodyPr wrap="none" rtlCol="0">
            <a:spAutoFit/>
          </a:bodyPr>
          <a:lstStyle/>
          <a:p>
            <a:r>
              <a:rPr lang="de-DE" sz="1400" dirty="0" err="1">
                <a:latin typeface="Arial" panose="020B0604020202020204" pitchFamily="34" charset="0"/>
                <a:cs typeface="Arial" panose="020B0604020202020204" pitchFamily="34" charset="0"/>
              </a:rPr>
              <a:t>Submodel</a:t>
            </a:r>
            <a:endParaRPr lang="de-DE" sz="1400" dirty="0">
              <a:latin typeface="Arial" panose="020B0604020202020204" pitchFamily="34" charset="0"/>
              <a:cs typeface="Arial" panose="020B0604020202020204" pitchFamily="34" charset="0"/>
            </a:endParaRPr>
          </a:p>
        </p:txBody>
      </p:sp>
      <p:pic>
        <p:nvPicPr>
          <p:cNvPr id="117" name="Picture 1"/>
          <p:cNvPicPr>
            <a:picLocks noChangeAspect="1"/>
          </p:cNvPicPr>
          <p:nvPr/>
        </p:nvPicPr>
        <p:blipFill>
          <a:blip r:embed="rId8"/>
          <a:stretch>
            <a:fillRect/>
          </a:stretch>
        </p:blipFill>
        <p:spPr>
          <a:xfrm>
            <a:off x="4215982" y="3800725"/>
            <a:ext cx="2656972" cy="1730324"/>
          </a:xfrm>
          <a:prstGeom prst="rect">
            <a:avLst/>
          </a:prstGeom>
        </p:spPr>
      </p:pic>
      <p:grpSp>
        <p:nvGrpSpPr>
          <p:cNvPr id="118" name="Group 7"/>
          <p:cNvGrpSpPr/>
          <p:nvPr/>
        </p:nvGrpSpPr>
        <p:grpSpPr>
          <a:xfrm>
            <a:off x="3562164" y="3781969"/>
            <a:ext cx="644158" cy="1827809"/>
            <a:chOff x="3562164" y="3781969"/>
            <a:chExt cx="644158" cy="1827809"/>
          </a:xfrm>
        </p:grpSpPr>
        <p:sp>
          <p:nvSpPr>
            <p:cNvPr id="119" name="TextBox 37"/>
            <p:cNvSpPr txBox="1"/>
            <p:nvPr/>
          </p:nvSpPr>
          <p:spPr>
            <a:xfrm>
              <a:off x="3562164" y="5355862"/>
              <a:ext cx="617902" cy="253916"/>
            </a:xfrm>
            <a:prstGeom prst="rect">
              <a:avLst/>
            </a:prstGeom>
            <a:noFill/>
          </p:spPr>
          <p:txBody>
            <a:bodyPr wrap="square" rtlCol="0">
              <a:spAutoFit/>
            </a:bodyPr>
            <a:lstStyle/>
            <a:p>
              <a:r>
                <a:rPr lang="de-DE" sz="1050" dirty="0">
                  <a:latin typeface="Arial Narrow" panose="020B0606020202030204" pitchFamily="34" charset="0"/>
                </a:rPr>
                <a:t>[MPa]</a:t>
              </a:r>
            </a:p>
          </p:txBody>
        </p:sp>
        <p:pic>
          <p:nvPicPr>
            <p:cNvPr id="120" name="Picture 5"/>
            <p:cNvPicPr>
              <a:picLocks noChangeAspect="1"/>
            </p:cNvPicPr>
            <p:nvPr/>
          </p:nvPicPr>
          <p:blipFill>
            <a:blip r:embed="rId9"/>
            <a:stretch>
              <a:fillRect/>
            </a:stretch>
          </p:blipFill>
          <p:spPr>
            <a:xfrm>
              <a:off x="3603491" y="3781969"/>
              <a:ext cx="602831" cy="1602576"/>
            </a:xfrm>
            <a:prstGeom prst="rect">
              <a:avLst/>
            </a:prstGeom>
          </p:spPr>
        </p:pic>
      </p:grpSp>
      <p:grpSp>
        <p:nvGrpSpPr>
          <p:cNvPr id="121" name="Group 25"/>
          <p:cNvGrpSpPr/>
          <p:nvPr/>
        </p:nvGrpSpPr>
        <p:grpSpPr>
          <a:xfrm>
            <a:off x="9820172" y="635042"/>
            <a:ext cx="609700" cy="2018970"/>
            <a:chOff x="9820172" y="635042"/>
            <a:chExt cx="609700" cy="2018970"/>
          </a:xfrm>
        </p:grpSpPr>
        <p:pic>
          <p:nvPicPr>
            <p:cNvPr id="122" name="Picture 19"/>
            <p:cNvPicPr>
              <a:picLocks noChangeAspect="1"/>
            </p:cNvPicPr>
            <p:nvPr/>
          </p:nvPicPr>
          <p:blipFill>
            <a:blip r:embed="rId10"/>
            <a:stretch>
              <a:fillRect/>
            </a:stretch>
          </p:blipFill>
          <p:spPr>
            <a:xfrm>
              <a:off x="9950046" y="815523"/>
              <a:ext cx="479826" cy="1838489"/>
            </a:xfrm>
            <a:prstGeom prst="rect">
              <a:avLst/>
            </a:prstGeom>
          </p:spPr>
        </p:pic>
        <p:sp>
          <p:nvSpPr>
            <p:cNvPr id="123" name="TextBox 50"/>
            <p:cNvSpPr txBox="1"/>
            <p:nvPr/>
          </p:nvSpPr>
          <p:spPr>
            <a:xfrm>
              <a:off x="9820172" y="635042"/>
              <a:ext cx="457200" cy="253916"/>
            </a:xfrm>
            <a:prstGeom prst="rect">
              <a:avLst/>
            </a:prstGeom>
            <a:noFill/>
          </p:spPr>
          <p:txBody>
            <a:bodyPr wrap="square" rtlCol="0">
              <a:spAutoFit/>
            </a:bodyPr>
            <a:lstStyle/>
            <a:p>
              <a:pPr algn="ctr"/>
              <a:r>
                <a:rPr lang="de-DE" sz="1050" dirty="0">
                  <a:latin typeface="Arial Narrow" panose="020B0606020202030204" pitchFamily="34" charset="0"/>
                </a:rPr>
                <a:t>[mm] </a:t>
              </a:r>
            </a:p>
          </p:txBody>
        </p:sp>
      </p:grpSp>
      <p:grpSp>
        <p:nvGrpSpPr>
          <p:cNvPr id="131" name="Group 34"/>
          <p:cNvGrpSpPr/>
          <p:nvPr/>
        </p:nvGrpSpPr>
        <p:grpSpPr>
          <a:xfrm>
            <a:off x="6872954" y="2362200"/>
            <a:ext cx="3061438" cy="2659953"/>
            <a:chOff x="6978712" y="2532740"/>
            <a:chExt cx="2825257" cy="2489413"/>
          </a:xfrm>
        </p:grpSpPr>
        <p:pic>
          <p:nvPicPr>
            <p:cNvPr id="132" name="Picture 26"/>
            <p:cNvPicPr>
              <a:picLocks noChangeAspect="1"/>
            </p:cNvPicPr>
            <p:nvPr/>
          </p:nvPicPr>
          <p:blipFill>
            <a:blip r:embed="rId11"/>
            <a:stretch>
              <a:fillRect/>
            </a:stretch>
          </p:blipFill>
          <p:spPr>
            <a:xfrm>
              <a:off x="6978712" y="2532740"/>
              <a:ext cx="2825257" cy="2489413"/>
            </a:xfrm>
            <a:prstGeom prst="rect">
              <a:avLst/>
            </a:prstGeom>
          </p:spPr>
        </p:pic>
        <p:cxnSp>
          <p:nvCxnSpPr>
            <p:cNvPr id="133" name="Straight Arrow Connector 30"/>
            <p:cNvCxnSpPr/>
            <p:nvPr/>
          </p:nvCxnSpPr>
          <p:spPr>
            <a:xfrm flipH="1" flipV="1">
              <a:off x="7841728" y="2644905"/>
              <a:ext cx="147701" cy="323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55"/>
            <p:cNvCxnSpPr/>
            <p:nvPr/>
          </p:nvCxnSpPr>
          <p:spPr>
            <a:xfrm flipH="1" flipV="1">
              <a:off x="8929001" y="4630390"/>
              <a:ext cx="102856" cy="2402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5" name="Straight Arrow Connector 41"/>
          <p:cNvCxnSpPr>
            <a:cxnSpLocks/>
          </p:cNvCxnSpPr>
          <p:nvPr/>
        </p:nvCxnSpPr>
        <p:spPr>
          <a:xfrm flipH="1">
            <a:off x="6707937" y="3886200"/>
            <a:ext cx="330034"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6" name="Picture 39"/>
          <p:cNvPicPr>
            <a:picLocks noChangeAspect="1"/>
          </p:cNvPicPr>
          <p:nvPr/>
        </p:nvPicPr>
        <p:blipFill>
          <a:blip r:embed="rId12"/>
          <a:stretch>
            <a:fillRect/>
          </a:stretch>
        </p:blipFill>
        <p:spPr>
          <a:xfrm>
            <a:off x="4147261" y="1261469"/>
            <a:ext cx="2634539" cy="1657576"/>
          </a:xfrm>
          <a:prstGeom prst="rect">
            <a:avLst/>
          </a:prstGeom>
        </p:spPr>
      </p:pic>
    </p:spTree>
    <p:extLst>
      <p:ext uri="{BB962C8B-B14F-4D97-AF65-F5344CB8AC3E}">
        <p14:creationId xmlns:p14="http://schemas.microsoft.com/office/powerpoint/2010/main" val="2304346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7673" y="3030542"/>
            <a:ext cx="6209848" cy="457200"/>
          </a:xfrm>
        </p:spPr>
        <p:txBody>
          <a:bodyPr/>
          <a:lstStyle/>
          <a:p>
            <a:r>
              <a:rPr lang="de-DE" dirty="0"/>
              <a:t>EU Reference </a:t>
            </a:r>
            <a:r>
              <a:rPr lang="de-DE" dirty="0" err="1"/>
              <a:t>Concepts</a:t>
            </a:r>
            <a:r>
              <a:rPr lang="de-DE" dirty="0"/>
              <a:t>: WCLL</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Tree>
    <p:extLst>
      <p:ext uri="{BB962C8B-B14F-4D97-AF65-F5344CB8AC3E}">
        <p14:creationId xmlns:p14="http://schemas.microsoft.com/office/powerpoint/2010/main" val="1186930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dirty="0">
              <a:solidFill>
                <a:prstClr val="white"/>
              </a:solidFill>
            </a:endParaRPr>
          </a:p>
        </p:txBody>
      </p:sp>
      <p:sp>
        <p:nvSpPr>
          <p:cNvPr id="44" name="Content Placeholder 2"/>
          <p:cNvSpPr txBox="1">
            <a:spLocks/>
          </p:cNvSpPr>
          <p:nvPr/>
        </p:nvSpPr>
        <p:spPr>
          <a:xfrm>
            <a:off x="105728" y="809526"/>
            <a:ext cx="9073008" cy="1872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57188" lvl="1" indent="-273050">
              <a:spcBef>
                <a:spcPts val="0"/>
              </a:spcBef>
              <a:spcAft>
                <a:spcPts val="300"/>
              </a:spcAft>
              <a:buClr>
                <a:schemeClr val="tx2"/>
              </a:buClr>
              <a:buSzPct val="140000"/>
              <a:buFont typeface="Wingdings" panose="05000000000000000000" pitchFamily="2" charset="2"/>
              <a:buChar char="§"/>
              <a:defRPr/>
            </a:pPr>
            <a:r>
              <a:rPr lang="de-DE" sz="1600" b="1" dirty="0"/>
              <a:t>Summary: Scenarios </a:t>
            </a:r>
            <a:r>
              <a:rPr lang="de-DE" sz="1600" b="1" dirty="0" err="1"/>
              <a:t>with</a:t>
            </a:r>
            <a:r>
              <a:rPr lang="de-DE" sz="1600" b="1" dirty="0"/>
              <a:t> </a:t>
            </a:r>
            <a:r>
              <a:rPr lang="de-DE" sz="1600" b="1" dirty="0" err="1"/>
              <a:t>highest</a:t>
            </a:r>
            <a:r>
              <a:rPr lang="de-DE" sz="1600" b="1" dirty="0"/>
              <a:t> </a:t>
            </a:r>
            <a:r>
              <a:rPr lang="de-DE" sz="1600" b="1" dirty="0" err="1"/>
              <a:t>yearly</a:t>
            </a:r>
            <a:r>
              <a:rPr lang="de-DE" sz="1600" b="1" dirty="0"/>
              <a:t> </a:t>
            </a:r>
            <a:r>
              <a:rPr lang="de-DE" sz="1600" b="1" dirty="0" err="1"/>
              <a:t>failure</a:t>
            </a:r>
            <a:r>
              <a:rPr lang="de-DE" sz="1600" b="1" dirty="0"/>
              <a:t> rate (FR)</a:t>
            </a:r>
          </a:p>
          <a:p>
            <a:pPr marL="538163" lvl="2" indent="-179388">
              <a:spcBef>
                <a:spcPts val="0"/>
              </a:spcBef>
              <a:spcAft>
                <a:spcPts val="300"/>
              </a:spcAft>
              <a:buClr>
                <a:schemeClr val="tx2"/>
              </a:buClr>
              <a:buSzPct val="120000"/>
              <a:tabLst>
                <a:tab pos="1438275" algn="l"/>
              </a:tabLst>
            </a:pPr>
            <a:r>
              <a:rPr lang="de-DE" sz="1400" dirty="0"/>
              <a:t>Most </a:t>
            </a:r>
            <a:r>
              <a:rPr lang="de-DE" sz="1400" dirty="0" err="1"/>
              <a:t>scenarios</a:t>
            </a:r>
            <a:r>
              <a:rPr lang="de-DE" sz="1400" dirty="0"/>
              <a:t> </a:t>
            </a:r>
            <a:r>
              <a:rPr lang="de-DE" sz="1400" dirty="0" err="1"/>
              <a:t>show</a:t>
            </a:r>
            <a:r>
              <a:rPr lang="de-DE" sz="1400" dirty="0"/>
              <a:t> </a:t>
            </a:r>
            <a:r>
              <a:rPr lang="de-DE" sz="1400" dirty="0" err="1"/>
              <a:t>low</a:t>
            </a:r>
            <a:r>
              <a:rPr lang="de-DE" sz="1400" dirty="0"/>
              <a:t> </a:t>
            </a:r>
            <a:r>
              <a:rPr lang="de-DE" sz="1400" dirty="0" err="1"/>
              <a:t>yearly</a:t>
            </a:r>
            <a:r>
              <a:rPr lang="de-DE" sz="1400" dirty="0"/>
              <a:t> FR &lt;10</a:t>
            </a:r>
            <a:r>
              <a:rPr lang="de-DE" sz="1400" baseline="30000" dirty="0"/>
              <a:t>-2</a:t>
            </a:r>
            <a:r>
              <a:rPr lang="de-DE" sz="1400" dirty="0"/>
              <a:t>, but </a:t>
            </a:r>
            <a:r>
              <a:rPr lang="de-DE" sz="1400" dirty="0" err="1"/>
              <a:t>some</a:t>
            </a:r>
            <a:r>
              <a:rPr lang="de-DE" sz="1400" dirty="0"/>
              <a:t> </a:t>
            </a:r>
            <a:r>
              <a:rPr lang="de-DE" sz="1400" dirty="0" err="1"/>
              <a:t>cases</a:t>
            </a:r>
            <a:r>
              <a:rPr lang="de-DE" sz="1400" dirty="0"/>
              <a:t> (</a:t>
            </a:r>
            <a:r>
              <a:rPr lang="de-DE" sz="1400" dirty="0" err="1"/>
              <a:t>table</a:t>
            </a:r>
            <a:r>
              <a:rPr lang="de-DE" sz="1400" dirty="0"/>
              <a:t> </a:t>
            </a:r>
            <a:r>
              <a:rPr lang="de-DE" sz="1400" dirty="0" err="1"/>
              <a:t>below</a:t>
            </a:r>
            <a:r>
              <a:rPr lang="de-DE" sz="1400" dirty="0"/>
              <a:t>) </a:t>
            </a:r>
            <a:r>
              <a:rPr lang="de-DE" sz="1400" dirty="0" err="1"/>
              <a:t>requires</a:t>
            </a:r>
            <a:r>
              <a:rPr lang="de-DE" sz="1400" dirty="0"/>
              <a:t> </a:t>
            </a:r>
            <a:r>
              <a:rPr lang="de-DE" sz="1400" dirty="0" err="1"/>
              <a:t>attention</a:t>
            </a:r>
            <a:endParaRPr lang="de-DE" sz="1400" baseline="30000" dirty="0"/>
          </a:p>
          <a:p>
            <a:pPr marL="538163" lvl="2" indent="-179388">
              <a:spcBef>
                <a:spcPts val="0"/>
              </a:spcBef>
              <a:spcAft>
                <a:spcPts val="300"/>
              </a:spcAft>
              <a:buClr>
                <a:schemeClr val="tx2"/>
              </a:buClr>
              <a:buSzPct val="120000"/>
              <a:tabLst>
                <a:tab pos="1438275" algn="l"/>
              </a:tabLst>
            </a:pPr>
            <a:r>
              <a:rPr lang="de-DE" sz="1400" dirty="0" err="1"/>
              <a:t>For</a:t>
            </a:r>
            <a:r>
              <a:rPr lang="de-DE" sz="1400" dirty="0"/>
              <a:t> </a:t>
            </a:r>
            <a:r>
              <a:rPr lang="de-DE" sz="1400" dirty="0" err="1"/>
              <a:t>first</a:t>
            </a:r>
            <a:r>
              <a:rPr lang="de-DE" sz="1400" dirty="0"/>
              <a:t> time, a design </a:t>
            </a:r>
            <a:r>
              <a:rPr lang="de-DE" sz="1400" dirty="0" err="1"/>
              <a:t>keeps</a:t>
            </a:r>
            <a:r>
              <a:rPr lang="de-DE" sz="1400" dirty="0"/>
              <a:t> </a:t>
            </a:r>
            <a:r>
              <a:rPr lang="de-DE" sz="1400" dirty="0" err="1"/>
              <a:t>yearly</a:t>
            </a:r>
            <a:r>
              <a:rPr lang="de-DE" sz="1400" dirty="0"/>
              <a:t> FR &lt; 10</a:t>
            </a:r>
            <a:r>
              <a:rPr lang="de-DE" sz="1400" baseline="30000" dirty="0"/>
              <a:t>-1</a:t>
            </a:r>
            <a:r>
              <a:rPr lang="de-DE" sz="1400" dirty="0"/>
              <a:t> </a:t>
            </a:r>
            <a:r>
              <a:rPr lang="de-DE" sz="1400" dirty="0" err="1"/>
              <a:t>for</a:t>
            </a:r>
            <a:r>
              <a:rPr lang="de-DE" sz="1400" dirty="0"/>
              <a:t> </a:t>
            </a:r>
            <a:r>
              <a:rPr lang="de-DE" sz="1400" u="sng" dirty="0"/>
              <a:t>all</a:t>
            </a:r>
            <a:r>
              <a:rPr lang="de-DE" sz="1400" dirty="0"/>
              <a:t> </a:t>
            </a:r>
            <a:r>
              <a:rPr lang="de-DE" sz="1400" dirty="0" err="1"/>
              <a:t>failure</a:t>
            </a:r>
            <a:r>
              <a:rPr lang="de-DE" sz="1400" dirty="0"/>
              <a:t> </a:t>
            </a:r>
            <a:r>
              <a:rPr lang="de-DE" sz="1400" dirty="0" err="1"/>
              <a:t>modes</a:t>
            </a:r>
            <a:r>
              <a:rPr lang="de-DE" sz="1400" dirty="0"/>
              <a:t> =&gt; potential </a:t>
            </a:r>
            <a:r>
              <a:rPr lang="de-DE" sz="1400" dirty="0" err="1"/>
              <a:t>to</a:t>
            </a:r>
            <a:r>
              <a:rPr lang="de-DE" sz="1400" dirty="0"/>
              <a:t> </a:t>
            </a:r>
            <a:r>
              <a:rPr lang="de-DE" sz="1400" dirty="0" err="1"/>
              <a:t>meet</a:t>
            </a:r>
            <a:r>
              <a:rPr lang="de-DE" sz="1400" dirty="0"/>
              <a:t> </a:t>
            </a:r>
            <a:r>
              <a:rPr lang="de-DE" sz="1400" dirty="0" err="1"/>
              <a:t>availability</a:t>
            </a:r>
            <a:r>
              <a:rPr lang="de-DE" sz="1400" dirty="0"/>
              <a:t> </a:t>
            </a:r>
            <a:r>
              <a:rPr lang="de-DE" sz="1400" dirty="0" err="1"/>
              <a:t>targets</a:t>
            </a:r>
            <a:endParaRPr lang="de-DE" sz="1400" dirty="0"/>
          </a:p>
        </p:txBody>
      </p:sp>
      <p:graphicFrame>
        <p:nvGraphicFramePr>
          <p:cNvPr id="45" name="Tabla 10"/>
          <p:cNvGraphicFramePr>
            <a:graphicFrameLocks noGrp="1"/>
          </p:cNvGraphicFramePr>
          <p:nvPr>
            <p:extLst>
              <p:ext uri="{D42A27DB-BD31-4B8C-83A1-F6EECF244321}">
                <p14:modId xmlns:p14="http://schemas.microsoft.com/office/powerpoint/2010/main" val="1366093379"/>
              </p:ext>
            </p:extLst>
          </p:nvPr>
        </p:nvGraphicFramePr>
        <p:xfrm>
          <a:off x="372096" y="1800622"/>
          <a:ext cx="11550661" cy="4437626"/>
        </p:xfrm>
        <a:graphic>
          <a:graphicData uri="http://schemas.openxmlformats.org/drawingml/2006/table">
            <a:tbl>
              <a:tblPr/>
              <a:tblGrid>
                <a:gridCol w="3700492">
                  <a:extLst>
                    <a:ext uri="{9D8B030D-6E8A-4147-A177-3AD203B41FA5}">
                      <a16:colId xmlns:a16="http://schemas.microsoft.com/office/drawing/2014/main" val="3982272938"/>
                    </a:ext>
                  </a:extLst>
                </a:gridCol>
                <a:gridCol w="400009">
                  <a:extLst>
                    <a:ext uri="{9D8B030D-6E8A-4147-A177-3AD203B41FA5}">
                      <a16:colId xmlns:a16="http://schemas.microsoft.com/office/drawing/2014/main" val="1504324762"/>
                    </a:ext>
                  </a:extLst>
                </a:gridCol>
                <a:gridCol w="700015">
                  <a:extLst>
                    <a:ext uri="{9D8B030D-6E8A-4147-A177-3AD203B41FA5}">
                      <a16:colId xmlns:a16="http://schemas.microsoft.com/office/drawing/2014/main" val="2237478284"/>
                    </a:ext>
                  </a:extLst>
                </a:gridCol>
                <a:gridCol w="700015">
                  <a:extLst>
                    <a:ext uri="{9D8B030D-6E8A-4147-A177-3AD203B41FA5}">
                      <a16:colId xmlns:a16="http://schemas.microsoft.com/office/drawing/2014/main" val="1915827744"/>
                    </a:ext>
                  </a:extLst>
                </a:gridCol>
                <a:gridCol w="700015">
                  <a:extLst>
                    <a:ext uri="{9D8B030D-6E8A-4147-A177-3AD203B41FA5}">
                      <a16:colId xmlns:a16="http://schemas.microsoft.com/office/drawing/2014/main" val="1865061457"/>
                    </a:ext>
                  </a:extLst>
                </a:gridCol>
                <a:gridCol w="700015">
                  <a:extLst>
                    <a:ext uri="{9D8B030D-6E8A-4147-A177-3AD203B41FA5}">
                      <a16:colId xmlns:a16="http://schemas.microsoft.com/office/drawing/2014/main" val="167391067"/>
                    </a:ext>
                  </a:extLst>
                </a:gridCol>
                <a:gridCol w="700015">
                  <a:extLst>
                    <a:ext uri="{9D8B030D-6E8A-4147-A177-3AD203B41FA5}">
                      <a16:colId xmlns:a16="http://schemas.microsoft.com/office/drawing/2014/main" val="2171739865"/>
                    </a:ext>
                  </a:extLst>
                </a:gridCol>
                <a:gridCol w="700015">
                  <a:extLst>
                    <a:ext uri="{9D8B030D-6E8A-4147-A177-3AD203B41FA5}">
                      <a16:colId xmlns:a16="http://schemas.microsoft.com/office/drawing/2014/main" val="1925731775"/>
                    </a:ext>
                  </a:extLst>
                </a:gridCol>
                <a:gridCol w="700015">
                  <a:extLst>
                    <a:ext uri="{9D8B030D-6E8A-4147-A177-3AD203B41FA5}">
                      <a16:colId xmlns:a16="http://schemas.microsoft.com/office/drawing/2014/main" val="3440429097"/>
                    </a:ext>
                  </a:extLst>
                </a:gridCol>
                <a:gridCol w="700015">
                  <a:extLst>
                    <a:ext uri="{9D8B030D-6E8A-4147-A177-3AD203B41FA5}">
                      <a16:colId xmlns:a16="http://schemas.microsoft.com/office/drawing/2014/main" val="1145585374"/>
                    </a:ext>
                  </a:extLst>
                </a:gridCol>
                <a:gridCol w="700015">
                  <a:extLst>
                    <a:ext uri="{9D8B030D-6E8A-4147-A177-3AD203B41FA5}">
                      <a16:colId xmlns:a16="http://schemas.microsoft.com/office/drawing/2014/main" val="3180878887"/>
                    </a:ext>
                  </a:extLst>
                </a:gridCol>
                <a:gridCol w="1150025">
                  <a:extLst>
                    <a:ext uri="{9D8B030D-6E8A-4147-A177-3AD203B41FA5}">
                      <a16:colId xmlns:a16="http://schemas.microsoft.com/office/drawing/2014/main" val="3888824170"/>
                    </a:ext>
                  </a:extLst>
                </a:gridCol>
              </a:tblGrid>
              <a:tr h="233924">
                <a:tc rowSpan="2" gridSpan="2">
                  <a:txBody>
                    <a:bodyPr/>
                    <a:lstStyle/>
                    <a:p>
                      <a:pPr algn="ctr" rtl="0" fontAlgn="ctr"/>
                      <a:r>
                        <a:rPr lang="es-ES" sz="1000" b="1" i="0" u="none" strike="noStrike" dirty="0" err="1">
                          <a:solidFill>
                            <a:srgbClr val="000000"/>
                          </a:solidFill>
                          <a:effectLst/>
                          <a:latin typeface="Arial Narrow" panose="020B0606020202030204" pitchFamily="34" charset="0"/>
                        </a:rPr>
                        <a:t>Failure</a:t>
                      </a:r>
                      <a:r>
                        <a:rPr lang="es-ES" sz="1000" b="1" i="0" u="none" strike="noStrike" dirty="0">
                          <a:solidFill>
                            <a:srgbClr val="000000"/>
                          </a:solidFill>
                          <a:effectLst/>
                          <a:latin typeface="Arial Narrow" panose="020B0606020202030204" pitchFamily="34" charset="0"/>
                        </a:rPr>
                        <a:t> and </a:t>
                      </a:r>
                      <a:r>
                        <a:rPr lang="es-ES" sz="1000" b="1" i="0" u="none" strike="noStrike" dirty="0" err="1">
                          <a:solidFill>
                            <a:srgbClr val="000000"/>
                          </a:solidFill>
                          <a:effectLst/>
                          <a:latin typeface="Arial Narrow" panose="020B0606020202030204" pitchFamily="34" charset="0"/>
                        </a:rPr>
                        <a:t>element</a:t>
                      </a:r>
                      <a:endParaRPr lang="es-ES" sz="1000" b="1" i="0" u="none" strike="noStrike" dirty="0">
                        <a:solidFill>
                          <a:srgbClr val="000000"/>
                        </a:solidFill>
                        <a:effectLst/>
                        <a:latin typeface="Arial Narrow" panose="020B0606020202030204" pitchFamily="34" charset="0"/>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rowSpan="2" hMerge="1">
                  <a:txBody>
                    <a:bodyPr/>
                    <a:lstStyle/>
                    <a:p>
                      <a:endParaRPr lang="de-DE"/>
                    </a:p>
                  </a:txBody>
                  <a:tcPr/>
                </a:tc>
                <a:tc gridSpan="3">
                  <a:txBody>
                    <a:bodyPr/>
                    <a:lstStyle/>
                    <a:p>
                      <a:pPr algn="ctr" rtl="0" fontAlgn="ctr"/>
                      <a:r>
                        <a:rPr lang="es-ES" sz="1000" b="1" i="0" u="none" strike="noStrike" dirty="0">
                          <a:solidFill>
                            <a:srgbClr val="000000"/>
                          </a:solidFill>
                          <a:effectLst/>
                          <a:latin typeface="Arial Narrow" panose="020B0606020202030204" pitchFamily="34" charset="0"/>
                        </a:rPr>
                        <a:t>WCLL-</a:t>
                      </a:r>
                      <a:r>
                        <a:rPr lang="es-ES" sz="1000" b="1" i="0" u="none" strike="noStrike" dirty="0" err="1">
                          <a:solidFill>
                            <a:srgbClr val="000000"/>
                          </a:solidFill>
                          <a:effectLst/>
                          <a:latin typeface="Arial Narrow" panose="020B0606020202030204" pitchFamily="34" charset="0"/>
                        </a:rPr>
                        <a:t>Ref</a:t>
                      </a:r>
                      <a:endParaRPr lang="es-ES" sz="1000" b="1" i="0" u="none" strike="noStrike" dirty="0">
                        <a:solidFill>
                          <a:srgbClr val="000000"/>
                        </a:solidFill>
                        <a:effectLst/>
                        <a:latin typeface="Arial Narrow" panose="020B0606020202030204" pitchFamily="34" charset="0"/>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de-DE"/>
                    </a:p>
                  </a:txBody>
                  <a:tcPr/>
                </a:tc>
                <a:tc hMerge="1">
                  <a:txBody>
                    <a:bodyPr/>
                    <a:lstStyle/>
                    <a:p>
                      <a:endParaRPr lang="de-DE"/>
                    </a:p>
                  </a:txBody>
                  <a:tcPr/>
                </a:tc>
                <a:tc gridSpan="3">
                  <a:txBody>
                    <a:bodyPr/>
                    <a:lstStyle/>
                    <a:p>
                      <a:pPr algn="ctr" rtl="0" fontAlgn="ctr"/>
                      <a:r>
                        <a:rPr lang="es-ES" sz="1000" b="1" i="0" u="none" strike="noStrike" dirty="0">
                          <a:solidFill>
                            <a:srgbClr val="000000"/>
                          </a:solidFill>
                          <a:effectLst/>
                          <a:latin typeface="Arial Narrow" panose="020B0606020202030204" pitchFamily="34" charset="0"/>
                        </a:rPr>
                        <a:t>WCLL-DB</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s-ES"/>
                    </a:p>
                  </a:txBody>
                  <a:tcPr/>
                </a:tc>
                <a:tc hMerge="1">
                  <a:txBody>
                    <a:bodyPr/>
                    <a:lstStyle/>
                    <a:p>
                      <a:endParaRPr lang="es-ES"/>
                    </a:p>
                  </a:txBody>
                  <a:tcPr/>
                </a:tc>
                <a:tc gridSpan="3">
                  <a:txBody>
                    <a:bodyPr/>
                    <a:lstStyle/>
                    <a:p>
                      <a:pPr algn="ctr" rtl="0" fontAlgn="ctr"/>
                      <a:r>
                        <a:rPr lang="es-ES" sz="1000" b="1" i="0" u="none" strike="noStrike" dirty="0">
                          <a:solidFill>
                            <a:srgbClr val="000000"/>
                          </a:solidFill>
                          <a:effectLst/>
                          <a:latin typeface="Arial Narrow" panose="020B0606020202030204" pitchFamily="34" charset="0"/>
                        </a:rPr>
                        <a:t>WLCB</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s-ES"/>
                    </a:p>
                  </a:txBody>
                  <a:tcPr/>
                </a:tc>
                <a:tc hMerge="1">
                  <a:txBody>
                    <a:bodyPr/>
                    <a:lstStyle/>
                    <a:p>
                      <a:endParaRPr lang="es-ES"/>
                    </a:p>
                  </a:txBody>
                  <a:tcPr/>
                </a:tc>
                <a:tc rowSpan="2">
                  <a:txBody>
                    <a:bodyPr/>
                    <a:lstStyle/>
                    <a:p>
                      <a:pPr algn="ctr" rtl="0" fontAlgn="ctr"/>
                      <a:r>
                        <a:rPr lang="es-ES" sz="1000" b="1" i="0" u="none" strike="noStrike" dirty="0" err="1">
                          <a:solidFill>
                            <a:srgbClr val="000000"/>
                          </a:solidFill>
                          <a:effectLst/>
                          <a:latin typeface="Arial Narrow" panose="020B0606020202030204" pitchFamily="34" charset="0"/>
                        </a:rPr>
                        <a:t>Consequence</a:t>
                      </a:r>
                      <a:endParaRPr lang="es-ES" sz="1000" b="1" i="0" u="none" strike="noStrike" dirty="0">
                        <a:solidFill>
                          <a:srgbClr val="000000"/>
                        </a:solidFill>
                        <a:effectLst/>
                        <a:latin typeface="Arial Narrow" panose="020B0606020202030204" pitchFamily="34" charset="0"/>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883038876"/>
                  </a:ext>
                </a:extLst>
              </a:tr>
              <a:tr h="459284">
                <a:tc gridSpan="2" vMerge="1">
                  <a:txBody>
                    <a:bodyPr/>
                    <a:lstStyle/>
                    <a:p>
                      <a:endParaRPr lang="es-ES"/>
                    </a:p>
                  </a:txBody>
                  <a:tcPr/>
                </a:tc>
                <a:tc hMerge="1" vMerge="1">
                  <a:txBody>
                    <a:bodyPr/>
                    <a:lstStyle/>
                    <a:p>
                      <a:endParaRPr lang="de-DE"/>
                    </a:p>
                  </a:txBody>
                  <a:tcPr/>
                </a:tc>
                <a:tc>
                  <a:txBody>
                    <a:bodyPr/>
                    <a:lstStyle/>
                    <a:p>
                      <a:pPr algn="ctr" rtl="0" fontAlgn="ctr"/>
                      <a:r>
                        <a:rPr lang="es-ES" sz="1000" b="1" i="0" u="none" strike="noStrike" dirty="0">
                          <a:solidFill>
                            <a:srgbClr val="000000"/>
                          </a:solidFill>
                          <a:effectLst/>
                          <a:latin typeface="Arial Narrow" panose="020B0606020202030204" pitchFamily="34" charset="0"/>
                        </a:rPr>
                        <a:t>FR min</a:t>
                      </a:r>
                      <a:br>
                        <a:rPr lang="es-ES" sz="1000" b="1" i="0" u="none" strike="noStrike" dirty="0">
                          <a:solidFill>
                            <a:srgbClr val="000000"/>
                          </a:solidFill>
                          <a:effectLst/>
                          <a:latin typeface="Arial Narrow" panose="020B0606020202030204" pitchFamily="34" charset="0"/>
                        </a:rPr>
                      </a:br>
                      <a:r>
                        <a:rPr lang="es-ES" sz="1000" b="1" i="0" u="none" strike="noStrike" dirty="0">
                          <a:solidFill>
                            <a:srgbClr val="000000"/>
                          </a:solidFill>
                          <a:effectLst/>
                          <a:latin typeface="Arial Narrow" panose="020B0606020202030204" pitchFamily="34" charset="0"/>
                        </a:rPr>
                        <a:t>[1/y]</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a:solidFill>
                            <a:srgbClr val="000000"/>
                          </a:solidFill>
                          <a:effectLst/>
                          <a:latin typeface="Arial Narrow" panose="020B0606020202030204" pitchFamily="34" charset="0"/>
                        </a:rPr>
                        <a:t>FR </a:t>
                      </a:r>
                      <a:r>
                        <a:rPr lang="es-ES" sz="1000" b="1" i="0" u="none" strike="noStrike" dirty="0" err="1">
                          <a:solidFill>
                            <a:srgbClr val="000000"/>
                          </a:solidFill>
                          <a:effectLst/>
                          <a:latin typeface="Arial Narrow" panose="020B0606020202030204" pitchFamily="34" charset="0"/>
                        </a:rPr>
                        <a:t>max</a:t>
                      </a:r>
                      <a:br>
                        <a:rPr lang="es-ES" sz="1000" b="1" i="0" u="none" strike="noStrike" dirty="0">
                          <a:solidFill>
                            <a:srgbClr val="000000"/>
                          </a:solidFill>
                          <a:effectLst/>
                          <a:latin typeface="Arial Narrow" panose="020B0606020202030204" pitchFamily="34" charset="0"/>
                        </a:rPr>
                      </a:br>
                      <a:r>
                        <a:rPr lang="es-ES" sz="1000" b="1" i="0" u="none" strike="noStrike" dirty="0">
                          <a:solidFill>
                            <a:srgbClr val="000000"/>
                          </a:solidFill>
                          <a:effectLst/>
                          <a:latin typeface="Arial Narrow" panose="020B0606020202030204" pitchFamily="34" charset="0"/>
                        </a:rPr>
                        <a:t>[1/y]</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err="1">
                          <a:solidFill>
                            <a:srgbClr val="000000"/>
                          </a:solidFill>
                          <a:effectLst/>
                          <a:latin typeface="Arial Narrow" panose="020B0606020202030204" pitchFamily="34" charset="0"/>
                        </a:rPr>
                        <a:t>Multip</a:t>
                      </a:r>
                      <a:r>
                        <a:rPr lang="es-ES" sz="1000" b="1" i="0" u="none" strike="noStrike" dirty="0">
                          <a:solidFill>
                            <a:srgbClr val="000000"/>
                          </a:solidFill>
                          <a:effectLst/>
                          <a:latin typeface="Arial Narrow" panose="020B0606020202030204" pitchFamily="34" charset="0"/>
                        </a:rPr>
                        <a:t>.</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a:solidFill>
                            <a:srgbClr val="000000"/>
                          </a:solidFill>
                          <a:effectLst/>
                          <a:latin typeface="Arial Narrow" panose="020B0606020202030204" pitchFamily="34" charset="0"/>
                        </a:rPr>
                        <a:t>FR min</a:t>
                      </a:r>
                      <a:br>
                        <a:rPr lang="es-ES" sz="1000" b="1" i="0" u="none" strike="noStrike" dirty="0">
                          <a:solidFill>
                            <a:srgbClr val="000000"/>
                          </a:solidFill>
                          <a:effectLst/>
                          <a:latin typeface="Arial Narrow" panose="020B0606020202030204" pitchFamily="34" charset="0"/>
                        </a:rPr>
                      </a:br>
                      <a:r>
                        <a:rPr lang="es-ES" sz="1000" b="1" i="0" u="none" strike="noStrike" dirty="0">
                          <a:solidFill>
                            <a:srgbClr val="000000"/>
                          </a:solidFill>
                          <a:effectLst/>
                          <a:latin typeface="Arial Narrow" panose="020B0606020202030204" pitchFamily="34" charset="0"/>
                        </a:rPr>
                        <a:t>[1/y]</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a:solidFill>
                            <a:srgbClr val="000000"/>
                          </a:solidFill>
                          <a:effectLst/>
                          <a:latin typeface="Arial Narrow" panose="020B0606020202030204" pitchFamily="34" charset="0"/>
                        </a:rPr>
                        <a:t>FR </a:t>
                      </a:r>
                      <a:r>
                        <a:rPr lang="es-ES" sz="1000" b="1" i="0" u="none" strike="noStrike" dirty="0" err="1">
                          <a:solidFill>
                            <a:srgbClr val="000000"/>
                          </a:solidFill>
                          <a:effectLst/>
                          <a:latin typeface="Arial Narrow" panose="020B0606020202030204" pitchFamily="34" charset="0"/>
                        </a:rPr>
                        <a:t>max</a:t>
                      </a:r>
                      <a:br>
                        <a:rPr lang="es-ES" sz="1000" b="1" i="0" u="none" strike="noStrike" dirty="0">
                          <a:solidFill>
                            <a:srgbClr val="000000"/>
                          </a:solidFill>
                          <a:effectLst/>
                          <a:latin typeface="Arial Narrow" panose="020B0606020202030204" pitchFamily="34" charset="0"/>
                        </a:rPr>
                      </a:br>
                      <a:r>
                        <a:rPr lang="es-ES" sz="1000" b="1" i="0" u="none" strike="noStrike" dirty="0">
                          <a:solidFill>
                            <a:srgbClr val="000000"/>
                          </a:solidFill>
                          <a:effectLst/>
                          <a:latin typeface="Arial Narrow" panose="020B0606020202030204" pitchFamily="34" charset="0"/>
                        </a:rPr>
                        <a:t>[1/y]</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err="1">
                          <a:solidFill>
                            <a:srgbClr val="000000"/>
                          </a:solidFill>
                          <a:effectLst/>
                          <a:latin typeface="Arial Narrow" panose="020B0606020202030204" pitchFamily="34" charset="0"/>
                        </a:rPr>
                        <a:t>Multip</a:t>
                      </a:r>
                      <a:r>
                        <a:rPr lang="es-ES" sz="1000" b="1" i="0" u="none" strike="noStrike" dirty="0">
                          <a:solidFill>
                            <a:srgbClr val="000000"/>
                          </a:solidFill>
                          <a:effectLst/>
                          <a:latin typeface="Arial Narrow" panose="020B0606020202030204" pitchFamily="34" charset="0"/>
                        </a:rPr>
                        <a:t>.</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a:solidFill>
                            <a:srgbClr val="000000"/>
                          </a:solidFill>
                          <a:effectLst/>
                          <a:latin typeface="Arial Narrow" panose="020B0606020202030204" pitchFamily="34" charset="0"/>
                        </a:rPr>
                        <a:t>FR min</a:t>
                      </a:r>
                      <a:br>
                        <a:rPr lang="es-ES" sz="1000" b="1" i="0" u="none" strike="noStrike" dirty="0">
                          <a:solidFill>
                            <a:srgbClr val="000000"/>
                          </a:solidFill>
                          <a:effectLst/>
                          <a:latin typeface="Arial Narrow" panose="020B0606020202030204" pitchFamily="34" charset="0"/>
                        </a:rPr>
                      </a:br>
                      <a:r>
                        <a:rPr lang="es-ES" sz="1000" b="1" i="0" u="none" strike="noStrike" dirty="0">
                          <a:solidFill>
                            <a:srgbClr val="000000"/>
                          </a:solidFill>
                          <a:effectLst/>
                          <a:latin typeface="Arial Narrow" panose="020B0606020202030204" pitchFamily="34" charset="0"/>
                        </a:rPr>
                        <a:t>[1/y]</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a:solidFill>
                            <a:srgbClr val="000000"/>
                          </a:solidFill>
                          <a:effectLst/>
                          <a:latin typeface="Arial Narrow" panose="020B0606020202030204" pitchFamily="34" charset="0"/>
                        </a:rPr>
                        <a:t>FR </a:t>
                      </a:r>
                      <a:r>
                        <a:rPr lang="es-ES" sz="1000" b="1" i="0" u="none" strike="noStrike" dirty="0" err="1">
                          <a:solidFill>
                            <a:srgbClr val="000000"/>
                          </a:solidFill>
                          <a:effectLst/>
                          <a:latin typeface="Arial Narrow" panose="020B0606020202030204" pitchFamily="34" charset="0"/>
                        </a:rPr>
                        <a:t>max</a:t>
                      </a:r>
                      <a:br>
                        <a:rPr lang="es-ES" sz="1000" b="1" i="0" u="none" strike="noStrike" dirty="0">
                          <a:solidFill>
                            <a:srgbClr val="000000"/>
                          </a:solidFill>
                          <a:effectLst/>
                          <a:latin typeface="Arial Narrow" panose="020B0606020202030204" pitchFamily="34" charset="0"/>
                        </a:rPr>
                      </a:br>
                      <a:r>
                        <a:rPr lang="es-ES" sz="1000" b="1" i="0" u="none" strike="noStrike" dirty="0">
                          <a:solidFill>
                            <a:srgbClr val="000000"/>
                          </a:solidFill>
                          <a:effectLst/>
                          <a:latin typeface="Arial Narrow" panose="020B0606020202030204" pitchFamily="34" charset="0"/>
                        </a:rPr>
                        <a:t>[1/y]</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ctr"/>
                      <a:r>
                        <a:rPr lang="es-ES" sz="1000" b="1" i="0" u="none" strike="noStrike" dirty="0" err="1">
                          <a:solidFill>
                            <a:srgbClr val="000000"/>
                          </a:solidFill>
                          <a:effectLst/>
                          <a:latin typeface="Arial Narrow" panose="020B0606020202030204" pitchFamily="34" charset="0"/>
                        </a:rPr>
                        <a:t>Multip</a:t>
                      </a:r>
                      <a:r>
                        <a:rPr lang="es-ES" sz="1000" b="1" i="0" u="none" strike="noStrike" dirty="0">
                          <a:solidFill>
                            <a:srgbClr val="000000"/>
                          </a:solidFill>
                          <a:effectLst/>
                          <a:latin typeface="Arial Narrow" panose="020B0606020202030204" pitchFamily="34" charset="0"/>
                        </a:rPr>
                        <a:t>.</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s-ES"/>
                    </a:p>
                  </a:txBody>
                  <a:tcPr/>
                </a:tc>
                <a:extLst>
                  <a:ext uri="{0D108BD9-81ED-4DB2-BD59-A6C34878D82A}">
                    <a16:rowId xmlns:a16="http://schemas.microsoft.com/office/drawing/2014/main" val="1790830149"/>
                  </a:ext>
                </a:extLst>
              </a:tr>
              <a:tr h="233924">
                <a:tc gridSpan="2">
                  <a:txBody>
                    <a:bodyPr/>
                    <a:lstStyle/>
                    <a:p>
                      <a:pPr marL="0" algn="l" defTabSz="914400" rtl="0" eaLnBrk="1" fontAlgn="ctr" latinLnBrk="0" hangingPunct="1"/>
                      <a:r>
                        <a:rPr lang="es-ES" sz="1200" b="0" i="0" u="none" strike="noStrike" kern="1200" dirty="0" err="1">
                          <a:solidFill>
                            <a:srgbClr val="000000"/>
                          </a:solidFill>
                          <a:effectLst/>
                          <a:latin typeface="Arial Narrow" panose="020B0606020202030204" pitchFamily="34" charset="0"/>
                          <a:ea typeface="+mn-ea"/>
                          <a:cs typeface="+mn-cs"/>
                        </a:rPr>
                        <a:t>Leak</a:t>
                      </a:r>
                      <a:r>
                        <a:rPr lang="es-ES" sz="1200" b="0" i="0" u="none" strike="noStrike" kern="1200" dirty="0">
                          <a:solidFill>
                            <a:srgbClr val="000000"/>
                          </a:solidFill>
                          <a:effectLst/>
                          <a:latin typeface="Arial Narrow" panose="020B0606020202030204" pitchFamily="34" charset="0"/>
                          <a:ea typeface="+mn-ea"/>
                          <a:cs typeface="+mn-cs"/>
                        </a:rPr>
                        <a:t>/</a:t>
                      </a:r>
                      <a:r>
                        <a:rPr lang="es-ES" sz="1200" b="0" i="0" u="none" strike="noStrike" kern="1200" dirty="0" err="1">
                          <a:solidFill>
                            <a:srgbClr val="000000"/>
                          </a:solidFill>
                          <a:effectLst/>
                          <a:latin typeface="Arial Narrow" panose="020B0606020202030204" pitchFamily="34" charset="0"/>
                          <a:ea typeface="+mn-ea"/>
                          <a:cs typeface="+mn-cs"/>
                        </a:rPr>
                        <a:t>rupture</a:t>
                      </a:r>
                      <a:r>
                        <a:rPr lang="es-ES" sz="1200" b="0" i="0" u="none" strike="noStrike" kern="1200" dirty="0">
                          <a:solidFill>
                            <a:srgbClr val="000000"/>
                          </a:solidFill>
                          <a:effectLst/>
                          <a:latin typeface="Arial Narrow" panose="020B0606020202030204" pitchFamily="34" charset="0"/>
                          <a:ea typeface="+mn-ea"/>
                          <a:cs typeface="+mn-cs"/>
                        </a:rPr>
                        <a:t> F/T pipe </a:t>
                      </a:r>
                      <a:r>
                        <a:rPr lang="es-ES" sz="1200" b="0" i="0" u="none" strike="noStrike" kern="1200" dirty="0" err="1">
                          <a:solidFill>
                            <a:srgbClr val="000000"/>
                          </a:solidFill>
                          <a:effectLst/>
                          <a:latin typeface="Arial Narrow" panose="020B0606020202030204" pitchFamily="34" charset="0"/>
                          <a:ea typeface="+mn-ea"/>
                          <a:cs typeface="+mn-cs"/>
                        </a:rPr>
                        <a:t>PbLi</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4.91E-02</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4.09E-01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416</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6.56E-02</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5.47E-01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416</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In-VV </a:t>
                      </a:r>
                      <a:r>
                        <a:rPr lang="es-ES" sz="1200" b="0" i="0" u="none" strike="noStrike" kern="1200" dirty="0" err="1">
                          <a:solidFill>
                            <a:srgbClr val="000000"/>
                          </a:solidFill>
                          <a:effectLst/>
                          <a:latin typeface="Arial Narrow" panose="020B0606020202030204" pitchFamily="34" charset="0"/>
                          <a:ea typeface="+mn-ea"/>
                          <a:cs typeface="+mn-cs"/>
                        </a:rPr>
                        <a:t>leak</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911272"/>
                  </a:ext>
                </a:extLst>
              </a:tr>
              <a:tr h="233924">
                <a:tc gridSpan="2">
                  <a:txBody>
                    <a:bodyPr/>
                    <a:lstStyle/>
                    <a:p>
                      <a:pPr marL="0" algn="l" defTabSz="914400" rtl="0" eaLnBrk="1" fontAlgn="ctr" latinLnBrk="0" hangingPunct="1"/>
                      <a:r>
                        <a:rPr lang="en-US" sz="1200" b="0" i="0" u="none" strike="noStrike" kern="1200" dirty="0">
                          <a:solidFill>
                            <a:srgbClr val="000000"/>
                          </a:solidFill>
                          <a:effectLst/>
                          <a:latin typeface="Arial Narrow" panose="020B0606020202030204" pitchFamily="34" charset="0"/>
                          <a:ea typeface="+mn-ea"/>
                          <a:cs typeface="+mn-cs"/>
                        </a:rPr>
                        <a:t>Leak/rupture of poloidal welds between </a:t>
                      </a:r>
                      <a:r>
                        <a:rPr lang="en-US" sz="1200" b="0" i="0" u="none" strike="noStrike" kern="1200" dirty="0" err="1">
                          <a:solidFill>
                            <a:srgbClr val="000000"/>
                          </a:solidFill>
                          <a:effectLst/>
                          <a:latin typeface="Arial Narrow" panose="020B0606020202030204" pitchFamily="34" charset="0"/>
                          <a:ea typeface="+mn-ea"/>
                          <a:cs typeface="+mn-cs"/>
                        </a:rPr>
                        <a:t>LiPb</a:t>
                      </a:r>
                      <a:r>
                        <a:rPr lang="en-US" sz="1200" b="0" i="0" u="none" strike="noStrike" kern="1200" dirty="0">
                          <a:solidFill>
                            <a:srgbClr val="000000"/>
                          </a:solidFill>
                          <a:effectLst/>
                          <a:latin typeface="Arial Narrow" panose="020B0606020202030204" pitchFamily="34" charset="0"/>
                          <a:ea typeface="+mn-ea"/>
                          <a:cs typeface="+mn-cs"/>
                        </a:rPr>
                        <a:t>-BP and FW </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2.57E-01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3.69E+00</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72576</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n-US" sz="1200" b="0" i="0" u="none" strike="noStrike" kern="1200" dirty="0">
                          <a:solidFill>
                            <a:srgbClr val="000000"/>
                          </a:solidFill>
                          <a:effectLst/>
                          <a:latin typeface="Arial Narrow" panose="020B0606020202030204" pitchFamily="34" charset="0"/>
                          <a:ea typeface="+mn-ea"/>
                          <a:cs typeface="+mn-cs"/>
                        </a:rPr>
                        <a:t>In-box LOCA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36180"/>
                  </a:ext>
                </a:extLst>
              </a:tr>
              <a:tr h="233924">
                <a:tc grid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Leak of the LiPb-BP double welds </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2.10E+00</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2.33E+00</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354816</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n-US" sz="1200" b="0" i="0" u="none" strike="noStrike" kern="1200" dirty="0">
                          <a:solidFill>
                            <a:srgbClr val="000000"/>
                          </a:solidFill>
                          <a:effectLst/>
                          <a:latin typeface="Arial Narrow" panose="020B0606020202030204" pitchFamily="34" charset="0"/>
                          <a:ea typeface="+mn-ea"/>
                          <a:cs typeface="+mn-cs"/>
                        </a:rPr>
                        <a:t>In-box LOCA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681611"/>
                  </a:ext>
                </a:extLst>
              </a:tr>
              <a:tr h="233924">
                <a:tc grid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Leak/rupture of pol. and tor. welds in the LiPb outlet manif.</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2.34E+00</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3.36E+01</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661248</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9900"/>
                          </a:solidFill>
                          <a:effectLst/>
                          <a:latin typeface="Arial Narrow" panose="020B0606020202030204" pitchFamily="34" charset="0"/>
                          <a:ea typeface="+mn-ea"/>
                          <a:cs typeface="+mn-cs"/>
                        </a:rPr>
                        <a:t>3.03E-04 </a:t>
                      </a: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s-ES" sz="1200" b="0" i="0" u="none" strike="noStrike" kern="1200" dirty="0">
                          <a:solidFill>
                            <a:srgbClr val="009900"/>
                          </a:solidFill>
                          <a:effectLst/>
                          <a:latin typeface="Arial Narrow" panose="020B0606020202030204" pitchFamily="34" charset="0"/>
                          <a:ea typeface="+mn-ea"/>
                          <a:cs typeface="+mn-cs"/>
                        </a:rPr>
                        <a:t>4.34E-03</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64</a:t>
                      </a:r>
                    </a:p>
                  </a:txBody>
                  <a:tcPr marL="5792" marR="5792" marT="5792"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n-US" sz="1200" b="0" i="0" u="none" strike="noStrike" kern="1200" dirty="0">
                          <a:solidFill>
                            <a:srgbClr val="000000"/>
                          </a:solidFill>
                          <a:effectLst/>
                          <a:latin typeface="Arial Narrow" panose="020B0606020202030204" pitchFamily="34" charset="0"/>
                          <a:ea typeface="+mn-ea"/>
                          <a:cs typeface="+mn-cs"/>
                        </a:rPr>
                        <a:t>Bypass </a:t>
                      </a:r>
                      <a:r>
                        <a:rPr lang="en-US" sz="1200" b="0" i="0" u="none" strike="noStrike" kern="1200" dirty="0" err="1">
                          <a:solidFill>
                            <a:srgbClr val="000000"/>
                          </a:solidFill>
                          <a:effectLst/>
                          <a:latin typeface="Arial Narrow" panose="020B0606020202030204" pitchFamily="34" charset="0"/>
                          <a:ea typeface="+mn-ea"/>
                          <a:cs typeface="+mn-cs"/>
                        </a:rPr>
                        <a:t>PbLi</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2048060"/>
                  </a:ext>
                </a:extLst>
              </a:tr>
              <a:tr h="233924">
                <a:tc rowSpan="2">
                  <a:txBody>
                    <a:bodyPr/>
                    <a:lstStyle/>
                    <a:p>
                      <a:pPr marL="0" algn="l" defTabSz="914400" rtl="0" eaLnBrk="1" fontAlgn="ctr" latinLnBrk="0" hangingPunct="1"/>
                      <a:r>
                        <a:rPr lang="en-US" sz="1200" b="0" i="0" u="none" strike="noStrike" kern="1200" dirty="0">
                          <a:solidFill>
                            <a:srgbClr val="000000"/>
                          </a:solidFill>
                          <a:effectLst/>
                          <a:latin typeface="Arial Narrow" panose="020B0606020202030204" pitchFamily="34" charset="0"/>
                          <a:ea typeface="+mn-ea"/>
                          <a:cs typeface="+mn-cs"/>
                        </a:rPr>
                        <a:t>Leak/rupture of weld of water pipes with water feed in/out feeder</a:t>
                      </a:r>
                      <a:r>
                        <a:rPr lang="en-US" sz="1200" b="0" i="0" u="none" strike="noStrike" kern="1200" baseline="0" dirty="0">
                          <a:solidFill>
                            <a:srgbClr val="000000"/>
                          </a:solidFill>
                          <a:effectLst/>
                          <a:latin typeface="Arial Narrow" panose="020B0606020202030204" pitchFamily="34" charset="0"/>
                          <a:ea typeface="+mn-ea"/>
                          <a:cs typeface="+mn-cs"/>
                        </a:rPr>
                        <a:t> manifold </a:t>
                      </a:r>
                      <a:r>
                        <a:rPr lang="en-US" sz="1200" b="0" i="0" u="none" strike="noStrike" kern="1200" dirty="0">
                          <a:solidFill>
                            <a:srgbClr val="000000"/>
                          </a:solidFill>
                          <a:effectLst/>
                          <a:latin typeface="Arial Narrow" panose="020B0606020202030204" pitchFamily="34" charset="0"/>
                          <a:ea typeface="+mn-ea"/>
                          <a:cs typeface="+mn-cs"/>
                        </a:rPr>
                        <a:t>halves</a:t>
                      </a: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sw</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de-DE"/>
                    </a:p>
                  </a:txBody>
                  <a:tcPr/>
                </a:tc>
                <a:tc rowSpan="2"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3.62E-01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5.19E+00</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76544</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es-ES"/>
                    </a:p>
                  </a:txBody>
                  <a:tcPr/>
                </a:tc>
                <a:tc rowSpan="2" hMerge="1">
                  <a:txBody>
                    <a:bodyPr/>
                    <a:lstStyle/>
                    <a:p>
                      <a:endParaRPr lang="es-ES"/>
                    </a:p>
                  </a:txBody>
                  <a:tcPr/>
                </a:tc>
                <a:tc rowSpan="2">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a:t>
                      </a:r>
                      <a:r>
                        <a:rPr lang="es-ES" sz="1200" b="0" i="0" u="none" strike="noStrike" kern="1200" dirty="0" err="1">
                          <a:solidFill>
                            <a:srgbClr val="000000"/>
                          </a:solidFill>
                          <a:effectLst/>
                          <a:latin typeface="Arial Narrow" panose="020B0606020202030204" pitchFamily="34" charset="0"/>
                          <a:ea typeface="+mn-ea"/>
                          <a:cs typeface="+mn-cs"/>
                        </a:rPr>
                        <a:t>tube</a:t>
                      </a:r>
                      <a:r>
                        <a:rPr lang="es-ES" sz="1200" b="0" i="0" u="none" strike="noStrike" kern="1200" dirty="0">
                          <a:solidFill>
                            <a:srgbClr val="000000"/>
                          </a:solidFill>
                          <a:effectLst/>
                          <a:latin typeface="Arial Narrow" panose="020B0606020202030204" pitchFamily="34" charset="0"/>
                          <a:ea typeface="+mn-ea"/>
                          <a:cs typeface="+mn-cs"/>
                        </a:rPr>
                        <a:t> LOCA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917890"/>
                  </a:ext>
                </a:extLst>
              </a:tr>
              <a:tr h="233924">
                <a:tc vMerge="1">
                  <a:txBody>
                    <a:bodyPr/>
                    <a:lstStyle/>
                    <a:p>
                      <a:endParaRPr lang="es-ES"/>
                    </a:p>
                  </a:txBody>
                  <a:tcPr/>
                </a:tc>
                <a:tc>
                  <a:txBody>
                    <a:bodyPr/>
                    <a:lstStyle/>
                    <a:p>
                      <a:pPr marL="0" algn="ctr" defTabSz="914400" rtl="0" eaLnBrk="1" fontAlgn="ctr" latinLnBrk="0" hangingPunct="1"/>
                      <a:r>
                        <a:rPr lang="es-ES" sz="1200" b="0" i="0" u="none" strike="noStrike" kern="1200" dirty="0" err="1">
                          <a:solidFill>
                            <a:srgbClr val="000000"/>
                          </a:solidFill>
                          <a:effectLst/>
                          <a:latin typeface="Arial Narrow" panose="020B0606020202030204" pitchFamily="34" charset="0"/>
                          <a:ea typeface="+mn-ea"/>
                          <a:cs typeface="+mn-cs"/>
                        </a:rPr>
                        <a:t>dw</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vMerge="1">
                  <a:txBody>
                    <a:bodyPr/>
                    <a:lstStyle/>
                    <a:p>
                      <a:endParaRPr lang="de-DE"/>
                    </a:p>
                  </a:txBody>
                  <a:tcPr/>
                </a:tc>
                <a:tc hMerge="1" v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3.62E-02 </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5.19E-01</a:t>
                      </a:r>
                      <a:r>
                        <a:rPr lang="es-ES" sz="1200" b="0" i="0" u="none" strike="noStrike" kern="1200">
                          <a:solidFill>
                            <a:srgbClr val="000000"/>
                          </a:solidFill>
                          <a:effectLst/>
                          <a:latin typeface="Arial Narrow" panose="020B0606020202030204" pitchFamily="34" charset="0"/>
                          <a:ea typeface="+mn-ea"/>
                          <a:cs typeface="+mn-cs"/>
                        </a:rPr>
                        <a:t> </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vMerge="1">
                  <a:txBody>
                    <a:bodyPr/>
                    <a:lstStyle/>
                    <a:p>
                      <a:endParaRPr lang="es-ES"/>
                    </a:p>
                  </a:txBody>
                  <a:tcPr/>
                </a:tc>
                <a:tc hMerge="1" vMerge="1">
                  <a:txBody>
                    <a:bodyPr/>
                    <a:lstStyle/>
                    <a:p>
                      <a:endParaRPr lang="es-ES"/>
                    </a:p>
                  </a:txBody>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359520"/>
                  </a:ext>
                </a:extLst>
              </a:tr>
              <a:tr h="233924">
                <a:tc row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Leak/rupture weld of purge gas pipes with purge gas in/out feeder</a:t>
                      </a:r>
                      <a:r>
                        <a:rPr lang="en-US" sz="1200" b="0" i="0" u="none" strike="noStrike" kern="1200" baseline="0">
                          <a:solidFill>
                            <a:srgbClr val="000000"/>
                          </a:solidFill>
                          <a:effectLst/>
                          <a:latin typeface="Arial Narrow" panose="020B0606020202030204" pitchFamily="34" charset="0"/>
                          <a:ea typeface="+mn-ea"/>
                          <a:cs typeface="+mn-cs"/>
                        </a:rPr>
                        <a:t> manifold </a:t>
                      </a:r>
                      <a:r>
                        <a:rPr lang="en-US" sz="1200" b="0" i="0" u="none" strike="noStrike" kern="1200">
                          <a:solidFill>
                            <a:srgbClr val="000000"/>
                          </a:solidFill>
                          <a:effectLst/>
                          <a:latin typeface="Arial Narrow" panose="020B0606020202030204" pitchFamily="34" charset="0"/>
                          <a:ea typeface="+mn-ea"/>
                          <a:cs typeface="+mn-cs"/>
                        </a:rPr>
                        <a:t>halves</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sw</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de-DE"/>
                    </a:p>
                  </a:txBody>
                  <a:tcPr/>
                </a:tc>
                <a:tc rowSpan="2"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3.62E-01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5.19E+00</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76544</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es-ES"/>
                    </a:p>
                  </a:txBody>
                  <a:tcPr/>
                </a:tc>
                <a:tc rowSpan="2" hMerge="1">
                  <a:txBody>
                    <a:bodyPr/>
                    <a:lstStyle/>
                    <a:p>
                      <a:endParaRPr lang="es-ES"/>
                    </a:p>
                  </a:txBody>
                  <a:tcPr/>
                </a:tc>
                <a:tc rowSpan="2">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a:t>
                      </a:r>
                      <a:r>
                        <a:rPr lang="es-ES" sz="1200" b="0" i="0" u="none" strike="noStrike" kern="1200" dirty="0" err="1">
                          <a:solidFill>
                            <a:srgbClr val="000000"/>
                          </a:solidFill>
                          <a:effectLst/>
                          <a:latin typeface="Arial Narrow" panose="020B0606020202030204" pitchFamily="34" charset="0"/>
                          <a:ea typeface="+mn-ea"/>
                          <a:cs typeface="+mn-cs"/>
                        </a:rPr>
                        <a:t>tube</a:t>
                      </a:r>
                      <a:r>
                        <a:rPr lang="es-ES" sz="1200" b="0" i="0" u="none" strike="noStrike" kern="120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leak</a:t>
                      </a:r>
                      <a:r>
                        <a:rPr lang="es-ES" sz="1200" b="0" i="0" u="none" strike="noStrike" kern="1200" baseline="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PbLi</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3567506"/>
                  </a:ext>
                </a:extLst>
              </a:tr>
              <a:tr h="233924">
                <a:tc vMerge="1">
                  <a:txBody>
                    <a:bodyPr/>
                    <a:lstStyle/>
                    <a:p>
                      <a:endParaRPr lang="es-ES"/>
                    </a:p>
                  </a:txBody>
                  <a:tcPr/>
                </a:tc>
                <a:tc>
                  <a:txBody>
                    <a:bodyPr/>
                    <a:lstStyle/>
                    <a:p>
                      <a:pPr marL="0" algn="ctr" defTabSz="914400" rtl="0" eaLnBrk="1" fontAlgn="ctr" latinLnBrk="0" hangingPunct="1"/>
                      <a:r>
                        <a:rPr lang="es-ES" sz="1200" b="0" i="0" u="none" strike="noStrike" kern="1200" dirty="0" err="1">
                          <a:solidFill>
                            <a:srgbClr val="000000"/>
                          </a:solidFill>
                          <a:effectLst/>
                          <a:latin typeface="Arial Narrow" panose="020B0606020202030204" pitchFamily="34" charset="0"/>
                          <a:ea typeface="+mn-ea"/>
                          <a:cs typeface="+mn-cs"/>
                        </a:rPr>
                        <a:t>dw</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vMerge="1">
                  <a:txBody>
                    <a:bodyPr/>
                    <a:lstStyle/>
                    <a:p>
                      <a:endParaRPr lang="de-DE"/>
                    </a:p>
                  </a:txBody>
                  <a:tcPr/>
                </a:tc>
                <a:tc hMerge="1" v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3.62E-02</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5.19E-01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vMerge="1">
                  <a:txBody>
                    <a:bodyPr/>
                    <a:lstStyle/>
                    <a:p>
                      <a:endParaRPr lang="es-ES"/>
                    </a:p>
                  </a:txBody>
                  <a:tcPr/>
                </a:tc>
                <a:tc hMerge="1" vMerge="1">
                  <a:txBody>
                    <a:bodyPr/>
                    <a:lstStyle/>
                    <a:p>
                      <a:endParaRPr lang="es-ES"/>
                    </a:p>
                  </a:txBody>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447195"/>
                  </a:ext>
                </a:extLst>
              </a:tr>
              <a:tr h="233924">
                <a:tc grid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Leak/rupture of purge gas feeder manifold</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2.78E-01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FF0000"/>
                          </a:solidFill>
                          <a:effectLst/>
                          <a:latin typeface="Arial Narrow" panose="020B0606020202030204" pitchFamily="34" charset="0"/>
                          <a:ea typeface="+mn-ea"/>
                          <a:cs typeface="+mn-cs"/>
                        </a:rPr>
                        <a:t>7.41E+00</a:t>
                      </a: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11008</a:t>
                      </a: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a:t>
                      </a:r>
                      <a:r>
                        <a:rPr lang="es-ES" sz="1200" b="0" i="0" u="none" strike="noStrike" kern="1200" dirty="0" err="1">
                          <a:solidFill>
                            <a:srgbClr val="000000"/>
                          </a:solidFill>
                          <a:effectLst/>
                          <a:latin typeface="Arial Narrow" panose="020B0606020202030204" pitchFamily="34" charset="0"/>
                          <a:ea typeface="+mn-ea"/>
                          <a:cs typeface="+mn-cs"/>
                        </a:rPr>
                        <a:t>tube</a:t>
                      </a:r>
                      <a:r>
                        <a:rPr lang="es-ES" sz="1200" b="0" i="0" u="none" strike="noStrike" kern="120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leak</a:t>
                      </a:r>
                      <a:r>
                        <a:rPr lang="es-ES" sz="1200" b="0" i="0" u="none" strike="noStrike" kern="120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PbLi</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1740073"/>
                  </a:ext>
                </a:extLst>
              </a:tr>
              <a:tr h="233924">
                <a:tc grid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Leak/rupture of purge gas chamber in FW</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1.10E+00</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FF0000"/>
                          </a:solidFill>
                          <a:effectLst/>
                          <a:latin typeface="Arial Narrow" panose="020B0606020202030204" pitchFamily="34" charset="0"/>
                          <a:ea typeface="+mn-ea"/>
                          <a:cs typeface="+mn-cs"/>
                        </a:rPr>
                        <a:t>2.94E+01</a:t>
                      </a:r>
                      <a:endParaRPr lang="es-ES" sz="1200" b="0" i="0" u="none" strike="noStrike" kern="1200" dirty="0">
                        <a:solidFill>
                          <a:srgbClr val="FF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10000</a:t>
                      </a: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a:t>
                      </a:r>
                      <a:r>
                        <a:rPr lang="es-ES" sz="1200" b="0" i="0" u="none" strike="noStrike" kern="1200" dirty="0" err="1">
                          <a:solidFill>
                            <a:srgbClr val="000000"/>
                          </a:solidFill>
                          <a:effectLst/>
                          <a:latin typeface="Arial Narrow" panose="020B0606020202030204" pitchFamily="34" charset="0"/>
                          <a:ea typeface="+mn-ea"/>
                          <a:cs typeface="+mn-cs"/>
                        </a:rPr>
                        <a:t>tube</a:t>
                      </a:r>
                      <a:r>
                        <a:rPr lang="es-ES" sz="1200" b="0" i="0" u="none" strike="noStrike" kern="120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leak</a:t>
                      </a:r>
                      <a:r>
                        <a:rPr lang="es-ES" sz="1200" b="0" i="0" u="none" strike="noStrike" kern="120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PbLi</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709701"/>
                  </a:ext>
                </a:extLst>
              </a:tr>
              <a:tr h="234741">
                <a:tc rowSpan="2">
                  <a:txBody>
                    <a:bodyPr/>
                    <a:lstStyle/>
                    <a:p>
                      <a:pPr marL="0" algn="l" defTabSz="914400" rtl="0" eaLnBrk="1" fontAlgn="ctr" latinLnBrk="0" hangingPunct="1"/>
                      <a:r>
                        <a:rPr lang="en-US" sz="1200" b="0" i="0" u="none" strike="noStrike" kern="1200" dirty="0">
                          <a:solidFill>
                            <a:srgbClr val="000000"/>
                          </a:solidFill>
                          <a:effectLst/>
                          <a:latin typeface="Arial Narrow" panose="020B0606020202030204" pitchFamily="34" charset="0"/>
                          <a:ea typeface="+mn-ea"/>
                          <a:cs typeface="+mn-cs"/>
                        </a:rPr>
                        <a:t>Leak/rupture of purge gas poloidal tubes</a:t>
                      </a: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ST</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de-DE"/>
                    </a:p>
                  </a:txBody>
                  <a:tcPr/>
                </a:tc>
                <a:tc rowSpan="2" hMerge="1">
                  <a:txBody>
                    <a:bodyPr/>
                    <a:lstStyle/>
                    <a:p>
                      <a:endParaRPr lang="de-DE"/>
                    </a:p>
                  </a:txBody>
                  <a:tcPr/>
                </a:tc>
                <a:tc>
                  <a:txBody>
                    <a:bodyPr/>
                    <a:lstStyle/>
                    <a:p>
                      <a:pPr algn="ctr" rtl="0" fontAlgn="ctr"/>
                      <a:r>
                        <a:rPr lang="es-ES" sz="1200" b="0" i="0" u="none" strike="noStrike">
                          <a:solidFill>
                            <a:srgbClr val="FF0000"/>
                          </a:solidFill>
                          <a:effectLst/>
                          <a:latin typeface="Arial Narrow" panose="020B0606020202030204" pitchFamily="34" charset="0"/>
                        </a:rPr>
                        <a:t>3.62E+00</a:t>
                      </a:r>
                      <a:endParaRPr lang="es-ES" sz="1200" b="0" i="0" u="none" strike="noStrike" dirty="0">
                        <a:solidFill>
                          <a:srgbClr val="FF0000"/>
                        </a:solidFill>
                        <a:effectLst/>
                        <a:latin typeface="Arial Narrow" panose="020B0606020202030204" pitchFamily="34" charset="0"/>
                      </a:endParaRPr>
                    </a:p>
                  </a:txBody>
                  <a:tcPr marL="6344" marR="6344" marT="6344"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es-ES" sz="1200" b="0" i="0" u="none" strike="noStrike">
                          <a:solidFill>
                            <a:srgbClr val="FF0000"/>
                          </a:solidFill>
                          <a:effectLst/>
                          <a:latin typeface="Arial Narrow" panose="020B0606020202030204" pitchFamily="34" charset="0"/>
                        </a:rPr>
                        <a:t>9.66E+01</a:t>
                      </a:r>
                      <a:endParaRPr lang="es-ES" sz="1200" b="0" i="0" u="none" strike="noStrike" dirty="0">
                        <a:solidFill>
                          <a:srgbClr val="FF0000"/>
                        </a:solidFill>
                        <a:effectLst/>
                        <a:latin typeface="Arial Narrow" panose="020B0606020202030204" pitchFamily="34" charset="0"/>
                      </a:endParaRPr>
                    </a:p>
                  </a:txBody>
                  <a:tcPr marL="6344" marR="6344" marT="63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38272</a:t>
                      </a: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es-ES"/>
                    </a:p>
                  </a:txBody>
                  <a:tcPr/>
                </a:tc>
                <a:tc rowSpan="2" hMerge="1">
                  <a:txBody>
                    <a:bodyPr/>
                    <a:lstStyle/>
                    <a:p>
                      <a:endParaRPr lang="es-ES"/>
                    </a:p>
                  </a:txBody>
                  <a:tcPr/>
                </a:tc>
                <a:tc rowSpan="2">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a:t>
                      </a:r>
                      <a:r>
                        <a:rPr lang="es-ES" sz="1200" b="0" i="0" u="none" strike="noStrike" kern="1200" dirty="0" err="1">
                          <a:solidFill>
                            <a:srgbClr val="000000"/>
                          </a:solidFill>
                          <a:effectLst/>
                          <a:latin typeface="Arial Narrow" panose="020B0606020202030204" pitchFamily="34" charset="0"/>
                          <a:ea typeface="+mn-ea"/>
                          <a:cs typeface="+mn-cs"/>
                        </a:rPr>
                        <a:t>tube</a:t>
                      </a:r>
                      <a:r>
                        <a:rPr lang="es-ES" sz="1200" b="0" i="0" u="none" strike="noStrike" kern="120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leak</a:t>
                      </a:r>
                      <a:r>
                        <a:rPr lang="es-ES" sz="1200" b="0" i="0" u="none" strike="noStrike" kern="1200" dirty="0">
                          <a:solidFill>
                            <a:srgbClr val="000000"/>
                          </a:solidFill>
                          <a:effectLst/>
                          <a:latin typeface="Arial Narrow" panose="020B0606020202030204" pitchFamily="34" charset="0"/>
                          <a:ea typeface="+mn-ea"/>
                          <a:cs typeface="+mn-cs"/>
                        </a:rPr>
                        <a:t> </a:t>
                      </a:r>
                      <a:r>
                        <a:rPr lang="es-ES" sz="1200" b="0" i="0" u="none" strike="noStrike" kern="1200" dirty="0" err="1">
                          <a:solidFill>
                            <a:srgbClr val="000000"/>
                          </a:solidFill>
                          <a:effectLst/>
                          <a:latin typeface="Arial Narrow" panose="020B0606020202030204" pitchFamily="34" charset="0"/>
                          <a:ea typeface="+mn-ea"/>
                          <a:cs typeface="+mn-cs"/>
                        </a:rPr>
                        <a:t>PbLi</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6568923"/>
                  </a:ext>
                </a:extLst>
              </a:tr>
              <a:tr h="234741">
                <a:tc vMerge="1">
                  <a:txBody>
                    <a:bodyPr/>
                    <a:lstStyle/>
                    <a:p>
                      <a:endParaRPr lang="es-E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DWT</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vMerge="1">
                  <a:txBody>
                    <a:bodyPr/>
                    <a:lstStyle/>
                    <a:p>
                      <a:endParaRPr lang="de-DE"/>
                    </a:p>
                  </a:txBody>
                  <a:tcPr/>
                </a:tc>
                <a:tc hMerge="1" vMerge="1">
                  <a:txBody>
                    <a:bodyPr/>
                    <a:lstStyle/>
                    <a:p>
                      <a:endParaRPr lang="de-DE"/>
                    </a:p>
                  </a:txBody>
                  <a:tcPr/>
                </a:tc>
                <a:tc>
                  <a:txBody>
                    <a:bodyPr/>
                    <a:lstStyle/>
                    <a:p>
                      <a:pPr algn="ctr" rtl="0" fontAlgn="ctr"/>
                      <a:r>
                        <a:rPr lang="es-ES" sz="1200" b="0" i="0" u="none" strike="noStrike">
                          <a:solidFill>
                            <a:srgbClr val="009900"/>
                          </a:solidFill>
                          <a:effectLst/>
                          <a:latin typeface="Arial Narrow" panose="020B0606020202030204" pitchFamily="34" charset="0"/>
                        </a:rPr>
                        <a:t>2.11E-03</a:t>
                      </a:r>
                      <a:endParaRPr lang="es-ES" sz="1200" b="0" i="0" u="none" strike="noStrike" dirty="0">
                        <a:solidFill>
                          <a:srgbClr val="009900"/>
                        </a:solidFill>
                        <a:effectLst/>
                        <a:latin typeface="Arial Narrow" panose="020B0606020202030204" pitchFamily="34" charset="0"/>
                      </a:endParaRPr>
                    </a:p>
                  </a:txBody>
                  <a:tcPr marL="6344" marR="6344" marT="6344"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es-ES" sz="1200" b="0" i="0" u="none" strike="noStrike" dirty="0">
                          <a:solidFill>
                            <a:srgbClr val="009900"/>
                          </a:solidFill>
                          <a:effectLst/>
                          <a:latin typeface="Arial Narrow" panose="020B0606020202030204" pitchFamily="34" charset="0"/>
                        </a:rPr>
                        <a:t>3.62E-02</a:t>
                      </a:r>
                    </a:p>
                  </a:txBody>
                  <a:tcPr marL="6344" marR="6344" marT="63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vMerge="1">
                  <a:txBody>
                    <a:bodyPr/>
                    <a:lstStyle/>
                    <a:p>
                      <a:pPr marL="0" algn="ctr" defTabSz="914400" rtl="0" eaLnBrk="1" fontAlgn="ctr" latinLnBrk="0" hangingPunct="1"/>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vMerge="1">
                  <a:txBody>
                    <a:bodyPr/>
                    <a:lstStyle/>
                    <a:p>
                      <a:endParaRPr lang="es-ES"/>
                    </a:p>
                  </a:txBody>
                  <a:tcPr/>
                </a:tc>
                <a:tc hMerge="1" vMerge="1">
                  <a:txBody>
                    <a:bodyPr/>
                    <a:lstStyle/>
                    <a:p>
                      <a:endParaRPr lang="es-ES"/>
                    </a:p>
                  </a:txBody>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4990139"/>
                  </a:ext>
                </a:extLst>
              </a:tr>
              <a:tr h="233924">
                <a:tc row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Leak/rupture weld connection of the manif to the manif. from next</a:t>
                      </a:r>
                      <a:r>
                        <a:rPr lang="en-US" sz="1200" b="0" i="0" u="none" strike="noStrike" kern="1200" baseline="0">
                          <a:solidFill>
                            <a:srgbClr val="000000"/>
                          </a:solidFill>
                          <a:effectLst/>
                          <a:latin typeface="Arial Narrow" panose="020B0606020202030204" pitchFamily="34" charset="0"/>
                          <a:ea typeface="+mn-ea"/>
                          <a:cs typeface="+mn-cs"/>
                        </a:rPr>
                        <a:t> breeder zone region</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sw</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hMerge="1">
                  <a:txBody>
                    <a:bodyPr/>
                    <a:lstStyle/>
                    <a:p>
                      <a:endParaRPr lang="de-DE"/>
                    </a:p>
                  </a:txBody>
                  <a:tcPr/>
                </a:tc>
                <a:tc rowSpan="2" h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2.72E-02</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3.25E-01</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4800</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9900"/>
                          </a:solidFill>
                          <a:effectLst/>
                          <a:latin typeface="Arial Narrow" panose="020B0606020202030204" pitchFamily="34" charset="0"/>
                          <a:ea typeface="+mn-ea"/>
                          <a:cs typeface="+mn-cs"/>
                        </a:rPr>
                        <a:t>1.97E-02</a:t>
                      </a: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9900"/>
                          </a:solidFill>
                          <a:effectLst/>
                          <a:latin typeface="Arial Narrow" panose="020B0606020202030204" pitchFamily="34" charset="0"/>
                          <a:ea typeface="+mn-ea"/>
                          <a:cs typeface="+mn-cs"/>
                        </a:rPr>
                        <a:t>2.82E-01</a:t>
                      </a: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4160</a:t>
                      </a: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a:t>
                      </a:r>
                      <a:r>
                        <a:rPr lang="es-ES" sz="1200" b="0" i="0" u="none" strike="noStrike" kern="1200" dirty="0" err="1">
                          <a:solidFill>
                            <a:srgbClr val="000000"/>
                          </a:solidFill>
                          <a:effectLst/>
                          <a:latin typeface="Arial Narrow" panose="020B0606020202030204" pitchFamily="34" charset="0"/>
                          <a:ea typeface="+mn-ea"/>
                          <a:cs typeface="+mn-cs"/>
                        </a:rPr>
                        <a:t>tube</a:t>
                      </a:r>
                      <a:r>
                        <a:rPr lang="es-ES" sz="1200" b="0" i="0" u="none" strike="noStrike" kern="1200" dirty="0">
                          <a:solidFill>
                            <a:srgbClr val="000000"/>
                          </a:solidFill>
                          <a:effectLst/>
                          <a:latin typeface="Arial Narrow" panose="020B0606020202030204" pitchFamily="34" charset="0"/>
                          <a:ea typeface="+mn-ea"/>
                          <a:cs typeface="+mn-cs"/>
                        </a:rPr>
                        <a:t>/box LOCA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617375"/>
                  </a:ext>
                </a:extLst>
              </a:tr>
              <a:tr h="233924">
                <a:tc vMerge="1">
                  <a:txBody>
                    <a:bodyPr/>
                    <a:lstStyle/>
                    <a:p>
                      <a:endParaRPr lang="es-ES"/>
                    </a:p>
                  </a:txBody>
                  <a:tcPr/>
                </a:tc>
                <a:tc>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dw</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3"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vMerge="1">
                  <a:txBody>
                    <a:bodyPr/>
                    <a:lstStyle/>
                    <a:p>
                      <a:endParaRPr lang="de-DE"/>
                    </a:p>
                  </a:txBody>
                  <a:tcPr/>
                </a:tc>
                <a:tc hMerge="1" vMerge="1">
                  <a:txBody>
                    <a:bodyPr/>
                    <a:lstStyle/>
                    <a:p>
                      <a:endParaRPr lang="de-DE"/>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2.72E-03</a:t>
                      </a: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3.25E-02</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1.97E-03</a:t>
                      </a:r>
                      <a:endParaRPr lang="es-ES" sz="1200" b="0" i="0" u="none" strike="noStrike" kern="1200" dirty="0">
                        <a:solidFill>
                          <a:srgbClr val="0099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9900"/>
                          </a:solidFill>
                          <a:effectLst/>
                          <a:latin typeface="Arial Narrow" panose="020B0606020202030204" pitchFamily="34" charset="0"/>
                          <a:ea typeface="+mn-ea"/>
                          <a:cs typeface="+mn-cs"/>
                        </a:rPr>
                        <a:t>2.82E-02</a:t>
                      </a: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147787"/>
                  </a:ext>
                </a:extLst>
              </a:tr>
              <a:tr h="233924">
                <a:tc grid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Loss of structural integrity of the purge gas chamber</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4.38E-01</a:t>
                      </a: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9900"/>
                          </a:solidFill>
                          <a:effectLst/>
                          <a:latin typeface="Arial Narrow" panose="020B0606020202030204" pitchFamily="34" charset="0"/>
                          <a:ea typeface="+mn-ea"/>
                          <a:cs typeface="+mn-cs"/>
                        </a:rPr>
                        <a:t>4.38E-01</a:t>
                      </a: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400</a:t>
                      </a: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200" b="0" i="0" u="none" strike="noStrike" kern="1200" dirty="0">
                          <a:solidFill>
                            <a:srgbClr val="000000"/>
                          </a:solidFill>
                          <a:effectLst/>
                          <a:latin typeface="Arial Narrow" panose="020B0606020202030204" pitchFamily="34" charset="0"/>
                          <a:ea typeface="+mn-ea"/>
                          <a:cs typeface="+mn-cs"/>
                        </a:rPr>
                        <a:t>In-VV leak </a:t>
                      </a:r>
                      <a:r>
                        <a:rPr lang="en-US" sz="1200" b="0" i="0" u="none" strike="noStrike" kern="1200" dirty="0" err="1">
                          <a:solidFill>
                            <a:srgbClr val="000000"/>
                          </a:solidFill>
                          <a:effectLst/>
                          <a:latin typeface="Arial Narrow" panose="020B0606020202030204" pitchFamily="34" charset="0"/>
                          <a:ea typeface="+mn-ea"/>
                          <a:cs typeface="+mn-cs"/>
                        </a:rPr>
                        <a:t>p.g</a:t>
                      </a:r>
                      <a:r>
                        <a:rPr lang="en-US" sz="1200" b="0" i="0" u="none" strike="noStrike" kern="1200" dirty="0">
                          <a:solidFill>
                            <a:srgbClr val="000000"/>
                          </a:solidFill>
                          <a:effectLst/>
                          <a:latin typeface="Arial Narrow" panose="020B0606020202030204" pitchFamily="34" charset="0"/>
                          <a:ea typeface="+mn-ea"/>
                          <a:cs typeface="+mn-cs"/>
                        </a:rPr>
                        <a:t>.</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778977"/>
                  </a:ext>
                </a:extLst>
              </a:tr>
              <a:tr h="233924">
                <a:tc gridSpan="2">
                  <a:txBody>
                    <a:bodyPr/>
                    <a:lstStyle/>
                    <a:p>
                      <a:pPr marL="0" algn="l" defTabSz="914400" rtl="0" eaLnBrk="1" fontAlgn="ctr" latinLnBrk="0" hangingPunct="1"/>
                      <a:r>
                        <a:rPr lang="en-US" sz="1200" b="0" i="0" u="none" strike="noStrike" kern="1200">
                          <a:solidFill>
                            <a:srgbClr val="000000"/>
                          </a:solidFill>
                          <a:effectLst/>
                          <a:latin typeface="Arial Narrow" panose="020B0606020202030204" pitchFamily="34" charset="0"/>
                          <a:ea typeface="+mn-ea"/>
                          <a:cs typeface="+mn-cs"/>
                        </a:rPr>
                        <a:t>Leak/rupture of structural weld of water manif. to the water CPs</a:t>
                      </a:r>
                      <a:endParaRPr lang="en-U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gridSpan="3">
                  <a:txBody>
                    <a:bodyPr/>
                    <a:lstStyle/>
                    <a:p>
                      <a:pPr marL="0" algn="ctr" defTabSz="914400" rtl="0" eaLnBrk="1" fontAlgn="ctr" latinLnBrk="0" hangingPunct="1"/>
                      <a:r>
                        <a:rPr lang="es-ES" sz="1200" b="0" i="0" u="none" strike="noStrike" kern="1200">
                          <a:solidFill>
                            <a:srgbClr val="000000"/>
                          </a:solidFill>
                          <a:effectLst/>
                          <a:latin typeface="Arial Narrow" panose="020B0606020202030204" pitchFamily="34" charset="0"/>
                          <a:ea typeface="+mn-ea"/>
                          <a:cs typeface="+mn-cs"/>
                        </a:rPr>
                        <a:t>N/A</a:t>
                      </a:r>
                      <a:endParaRPr lang="es-ES" sz="1200" b="0" i="0" u="none" strike="noStrike" kern="1200" dirty="0">
                        <a:solidFill>
                          <a:srgbClr val="000000"/>
                        </a:solidFill>
                        <a:effectLst/>
                        <a:latin typeface="Arial Narrow" panose="020B0606020202030204" pitchFamily="34" charset="0"/>
                        <a:ea typeface="+mn-ea"/>
                        <a:cs typeface="+mn-cs"/>
                      </a:endParaRP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gridSpan="3">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N/A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marL="0" algn="ctr" defTabSz="914400" rtl="0" eaLnBrk="1" fontAlgn="ctr" latinLnBrk="0" hangingPunct="1"/>
                      <a:r>
                        <a:rPr lang="es-ES" sz="1200" b="0" i="0" u="none" strike="noStrike" kern="1200">
                          <a:solidFill>
                            <a:srgbClr val="009900"/>
                          </a:solidFill>
                          <a:effectLst/>
                          <a:latin typeface="Arial Narrow" panose="020B0606020202030204" pitchFamily="34" charset="0"/>
                          <a:ea typeface="+mn-ea"/>
                          <a:cs typeface="+mn-cs"/>
                        </a:rPr>
                        <a:t>5.75E-02</a:t>
                      </a:r>
                    </a:p>
                  </a:txBody>
                  <a:tcPr marL="5792" marR="5792" marT="5792" marB="0" anchor="ctr">
                    <a:lnL w="1270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9900"/>
                          </a:solidFill>
                          <a:effectLst/>
                          <a:latin typeface="Arial Narrow" panose="020B0606020202030204" pitchFamily="34" charset="0"/>
                          <a:ea typeface="+mn-ea"/>
                          <a:cs typeface="+mn-cs"/>
                        </a:rPr>
                        <a:t>8.24E-01</a:t>
                      </a:r>
                    </a:p>
                  </a:txBody>
                  <a:tcPr marL="5792" marR="5792" marT="579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12160</a:t>
                      </a:r>
                    </a:p>
                  </a:txBody>
                  <a:tcPr marL="5792" marR="5792" marT="5792" marB="0" anchor="ctr">
                    <a:lnL w="31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s-ES" sz="1200" b="0" i="0" u="none" strike="noStrike" kern="1200" dirty="0">
                          <a:solidFill>
                            <a:srgbClr val="000000"/>
                          </a:solidFill>
                          <a:effectLst/>
                          <a:latin typeface="Arial Narrow" panose="020B0606020202030204" pitchFamily="34" charset="0"/>
                          <a:ea typeface="+mn-ea"/>
                          <a:cs typeface="+mn-cs"/>
                        </a:rPr>
                        <a:t>In-box LOCA</a:t>
                      </a:r>
                    </a:p>
                  </a:txBody>
                  <a:tcPr marL="5792" marR="5792" marT="5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9355892"/>
                  </a:ext>
                </a:extLst>
              </a:tr>
            </a:tbl>
          </a:graphicData>
        </a:graphic>
      </p:graphicFrame>
    </p:spTree>
    <p:extLst>
      <p:ext uri="{BB962C8B-B14F-4D97-AF65-F5344CB8AC3E}">
        <p14:creationId xmlns:p14="http://schemas.microsoft.com/office/powerpoint/2010/main" val="279927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 </a:t>
            </a:r>
            <a:r>
              <a:rPr lang="de-DE" dirty="0" err="1"/>
              <a:t>Challenges</a:t>
            </a:r>
            <a:r>
              <a:rPr lang="de-DE" dirty="0"/>
              <a:t> &amp; </a:t>
            </a:r>
            <a:r>
              <a:rPr lang="de-DE" dirty="0" err="1"/>
              <a:t>Opportunities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21" name="Inhaltsplatzhalter 2">
            <a:extLst>
              <a:ext uri="{FF2B5EF4-FFF2-40B4-BE49-F238E27FC236}">
                <a16:creationId xmlns:a16="http://schemas.microsoft.com/office/drawing/2014/main" id="{8B77447F-F88A-3E97-5EAD-71A8BEBB53D5}"/>
              </a:ext>
            </a:extLst>
          </p:cNvPr>
          <p:cNvSpPr txBox="1">
            <a:spLocks/>
          </p:cNvSpPr>
          <p:nvPr/>
        </p:nvSpPr>
        <p:spPr bwMode="auto">
          <a:xfrm>
            <a:off x="195704" y="1261825"/>
            <a:ext cx="4945256"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1" indent="-182563">
              <a:spcBef>
                <a:spcPts val="600"/>
              </a:spcBef>
              <a:buClr>
                <a:schemeClr val="tx2"/>
              </a:buClr>
              <a:buSzPct val="140000"/>
              <a:buFont typeface="Wingdings" panose="05000000000000000000" pitchFamily="2" charset="2"/>
              <a:buChar char="§"/>
              <a:defRPr/>
            </a:pPr>
            <a:r>
              <a:rPr lang="en-US" sz="2000" dirty="0"/>
              <a:t>Key challenges</a:t>
            </a:r>
          </a:p>
          <a:p>
            <a:pPr marL="803275" lvl="1" indent="-342900">
              <a:spcBef>
                <a:spcPts val="600"/>
              </a:spcBef>
              <a:buClr>
                <a:schemeClr val="tx2"/>
              </a:buClr>
              <a:buSzPct val="100000"/>
              <a:buFont typeface="+mj-lt"/>
              <a:buAutoNum type="arabicPeriod"/>
              <a:defRPr/>
            </a:pPr>
            <a:r>
              <a:rPr lang="en-US" dirty="0"/>
              <a:t>Low reliability of BB</a:t>
            </a:r>
          </a:p>
          <a:p>
            <a:pPr marL="803275" lvl="1" indent="-342900">
              <a:spcBef>
                <a:spcPts val="600"/>
              </a:spcBef>
              <a:buClr>
                <a:schemeClr val="tx2"/>
              </a:buClr>
              <a:buSzPct val="100000"/>
              <a:buFont typeface="+mj-lt"/>
              <a:buAutoNum type="arabicPeriod"/>
              <a:defRPr/>
            </a:pPr>
            <a:r>
              <a:rPr lang="en-US" dirty="0"/>
              <a:t>Low Tritium Breeding Ratio</a:t>
            </a:r>
          </a:p>
          <a:p>
            <a:pPr marL="803275" lvl="1" indent="-342900">
              <a:spcBef>
                <a:spcPts val="600"/>
              </a:spcBef>
              <a:buClr>
                <a:schemeClr val="tx2"/>
              </a:buClr>
              <a:buSzPct val="100000"/>
              <a:buFont typeface="+mj-lt"/>
              <a:buAutoNum type="arabicPeriod"/>
              <a:defRPr/>
            </a:pPr>
            <a:r>
              <a:rPr lang="en-US" dirty="0"/>
              <a:t>Un-even coolant distribution among several parallel channels</a:t>
            </a:r>
          </a:p>
          <a:p>
            <a:pPr marL="803275" lvl="1" indent="-342900">
              <a:spcBef>
                <a:spcPts val="600"/>
              </a:spcBef>
              <a:buClr>
                <a:schemeClr val="tx2"/>
              </a:buClr>
              <a:buSzPct val="100000"/>
              <a:buFont typeface="+mj-lt"/>
              <a:buAutoNum type="arabicPeriod"/>
              <a:defRPr/>
            </a:pPr>
            <a:r>
              <a:rPr lang="en-US" dirty="0"/>
              <a:t>Tritium permeation from PbLi to water coolant</a:t>
            </a:r>
          </a:p>
          <a:p>
            <a:pPr marL="803275" lvl="1" indent="-342900">
              <a:spcBef>
                <a:spcPts val="600"/>
              </a:spcBef>
              <a:buClr>
                <a:schemeClr val="tx2"/>
              </a:buClr>
              <a:buSzPct val="100000"/>
              <a:buFont typeface="+mj-lt"/>
              <a:buAutoNum type="arabicPeriod"/>
              <a:defRPr/>
            </a:pPr>
            <a:r>
              <a:rPr lang="en-US" dirty="0"/>
              <a:t>Poor margin against temperature limits in EUROFER components</a:t>
            </a:r>
          </a:p>
          <a:p>
            <a:pPr marL="803275" lvl="1" indent="-342900">
              <a:spcBef>
                <a:spcPts val="600"/>
              </a:spcBef>
              <a:buClr>
                <a:schemeClr val="tx2"/>
              </a:buClr>
              <a:buSzPct val="100000"/>
              <a:buFont typeface="+mj-lt"/>
              <a:buAutoNum type="arabicPeriod"/>
              <a:defRPr/>
            </a:pPr>
            <a:r>
              <a:rPr lang="en-US" dirty="0"/>
              <a:t>Uncertainties in the </a:t>
            </a:r>
            <a:r>
              <a:rPr lang="en-US" dirty="0" err="1"/>
              <a:t>PbLi</a:t>
            </a:r>
            <a:r>
              <a:rPr lang="en-US" dirty="0"/>
              <a:t> – water interaction</a:t>
            </a:r>
          </a:p>
        </p:txBody>
      </p:sp>
      <p:sp>
        <p:nvSpPr>
          <p:cNvPr id="22" name="Inhaltsplatzhalter 2">
            <a:extLst>
              <a:ext uri="{FF2B5EF4-FFF2-40B4-BE49-F238E27FC236}">
                <a16:creationId xmlns:a16="http://schemas.microsoft.com/office/drawing/2014/main" id="{6B793C99-7CD7-E4C8-FBB3-E9F44EEB97E6}"/>
              </a:ext>
            </a:extLst>
          </p:cNvPr>
          <p:cNvSpPr txBox="1">
            <a:spLocks/>
          </p:cNvSpPr>
          <p:nvPr/>
        </p:nvSpPr>
        <p:spPr bwMode="auto">
          <a:xfrm>
            <a:off x="5222240" y="1261825"/>
            <a:ext cx="6969760"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1" indent="-182563">
              <a:spcBef>
                <a:spcPts val="600"/>
              </a:spcBef>
              <a:buClr>
                <a:schemeClr val="tx2"/>
              </a:buClr>
              <a:buSzPct val="140000"/>
              <a:buFont typeface="Wingdings" panose="05000000000000000000" pitchFamily="2" charset="2"/>
              <a:buChar char="§"/>
              <a:defRPr/>
            </a:pPr>
            <a:r>
              <a:rPr lang="en-US" sz="2000" dirty="0"/>
              <a:t>Opportunities</a:t>
            </a:r>
          </a:p>
          <a:p>
            <a:pPr marL="860425" lvl="1" indent="-400050">
              <a:spcBef>
                <a:spcPts val="600"/>
              </a:spcBef>
              <a:buClr>
                <a:schemeClr val="tx2"/>
              </a:buClr>
              <a:buSzPct val="100000"/>
              <a:buFont typeface="+mj-lt"/>
              <a:buAutoNum type="romanUcPeriod"/>
              <a:defRPr/>
            </a:pPr>
            <a:r>
              <a:rPr lang="en-US" dirty="0"/>
              <a:t>Change of the DWT shape (from C-shaped tubes to helicoidal ones) allowed to:</a:t>
            </a:r>
          </a:p>
          <a:p>
            <a:pPr marL="1317625" lvl="2" indent="-400050">
              <a:spcBef>
                <a:spcPts val="600"/>
              </a:spcBef>
              <a:buClr>
                <a:schemeClr val="tx2"/>
              </a:buClr>
              <a:buSzPct val="100000"/>
              <a:buFont typeface="+mj-lt"/>
              <a:buAutoNum type="alphaLcPeriod"/>
              <a:defRPr/>
            </a:pPr>
            <a:r>
              <a:rPr lang="en-US" sz="1600" dirty="0">
                <a:sym typeface="Wingdings" panose="05000000000000000000" pitchFamily="2" charset="2"/>
              </a:rPr>
              <a:t> </a:t>
            </a:r>
            <a:r>
              <a:rPr lang="en-US" sz="1600" dirty="0"/>
              <a:t>number of welds </a:t>
            </a:r>
            <a:r>
              <a:rPr lang="en-US" sz="1600" dirty="0">
                <a:sym typeface="Wingdings" panose="05000000000000000000" pitchFamily="2" charset="2"/>
              </a:rPr>
              <a:t> </a:t>
            </a:r>
            <a:r>
              <a:rPr lang="en-US" sz="1600" dirty="0">
                <a:solidFill>
                  <a:srgbClr val="FF0000"/>
                </a:solidFill>
                <a:sym typeface="Wingdings" panose="05000000000000000000" pitchFamily="2" charset="2"/>
              </a:rPr>
              <a:t>impact on 1)</a:t>
            </a:r>
            <a:endParaRPr lang="en-US" sz="1600" dirty="0">
              <a:solidFill>
                <a:srgbClr val="FF0000"/>
              </a:solidFill>
            </a:endParaRPr>
          </a:p>
          <a:p>
            <a:pPr marL="1317625" lvl="2" indent="-400050">
              <a:spcBef>
                <a:spcPts val="600"/>
              </a:spcBef>
              <a:buClr>
                <a:schemeClr val="tx2"/>
              </a:buClr>
              <a:buSzPct val="100000"/>
              <a:buFont typeface="+mj-lt"/>
              <a:buAutoNum type="alphaLcPeriod"/>
              <a:defRPr/>
            </a:pPr>
            <a:r>
              <a:rPr lang="en-US" sz="1600" dirty="0">
                <a:sym typeface="Wingdings" panose="05000000000000000000" pitchFamily="2" charset="2"/>
              </a:rPr>
              <a:t> </a:t>
            </a:r>
            <a:r>
              <a:rPr lang="en-US" sz="1600" dirty="0"/>
              <a:t>water amount in the BZ </a:t>
            </a:r>
            <a:r>
              <a:rPr lang="en-US" sz="1600" dirty="0">
                <a:sym typeface="Wingdings" panose="05000000000000000000" pitchFamily="2" charset="2"/>
              </a:rPr>
              <a:t> </a:t>
            </a:r>
            <a:r>
              <a:rPr lang="en-US" sz="1600" dirty="0">
                <a:solidFill>
                  <a:srgbClr val="FF0000"/>
                </a:solidFill>
                <a:sym typeface="Wingdings" panose="05000000000000000000" pitchFamily="2" charset="2"/>
              </a:rPr>
              <a:t>impact on 2)</a:t>
            </a:r>
            <a:endParaRPr lang="en-US" sz="1600" dirty="0">
              <a:solidFill>
                <a:srgbClr val="FF0000"/>
              </a:solidFill>
            </a:endParaRPr>
          </a:p>
          <a:p>
            <a:pPr marL="1317625" lvl="2" indent="-400050">
              <a:spcBef>
                <a:spcPts val="600"/>
              </a:spcBef>
              <a:buClr>
                <a:schemeClr val="tx2"/>
              </a:buClr>
              <a:buSzPct val="100000"/>
              <a:buFont typeface="+mj-lt"/>
              <a:buAutoNum type="alphaLcPeriod"/>
              <a:defRPr/>
            </a:pPr>
            <a:r>
              <a:rPr lang="en-US" sz="1600" dirty="0">
                <a:sym typeface="Wingdings" panose="05000000000000000000" pitchFamily="2" charset="2"/>
              </a:rPr>
              <a:t> </a:t>
            </a:r>
            <a:r>
              <a:rPr lang="en-US" sz="1600" dirty="0"/>
              <a:t>contact surface between PbLi and DWTs </a:t>
            </a:r>
            <a:r>
              <a:rPr lang="en-US" sz="1600" dirty="0">
                <a:sym typeface="Wingdings" panose="05000000000000000000" pitchFamily="2" charset="2"/>
              </a:rPr>
              <a:t> </a:t>
            </a:r>
            <a:r>
              <a:rPr lang="en-US" sz="1600" dirty="0">
                <a:solidFill>
                  <a:srgbClr val="FF0000"/>
                </a:solidFill>
                <a:sym typeface="Wingdings" panose="05000000000000000000" pitchFamily="2" charset="2"/>
              </a:rPr>
              <a:t>impact on 4)</a:t>
            </a:r>
          </a:p>
          <a:p>
            <a:pPr marL="1317625" lvl="2" indent="-400050">
              <a:spcBef>
                <a:spcPts val="600"/>
              </a:spcBef>
              <a:buClr>
                <a:schemeClr val="tx2"/>
              </a:buClr>
              <a:buSzPct val="100000"/>
              <a:buFont typeface="+mj-lt"/>
              <a:buAutoNum type="alphaLcPeriod"/>
              <a:defRPr/>
            </a:pPr>
            <a:r>
              <a:rPr lang="en-US" sz="1600" dirty="0">
                <a:sym typeface="Wingdings" panose="05000000000000000000" pitchFamily="2" charset="2"/>
              </a:rPr>
              <a:t>improving the cooling performances  </a:t>
            </a:r>
            <a:r>
              <a:rPr lang="en-US" sz="1600" dirty="0">
                <a:solidFill>
                  <a:srgbClr val="FF0000"/>
                </a:solidFill>
                <a:sym typeface="Wingdings" panose="05000000000000000000" pitchFamily="2" charset="2"/>
              </a:rPr>
              <a:t>impact on 5)</a:t>
            </a:r>
            <a:endParaRPr lang="en-US" sz="1600" dirty="0">
              <a:solidFill>
                <a:srgbClr val="FF0000"/>
              </a:solidFill>
            </a:endParaRPr>
          </a:p>
          <a:p>
            <a:pPr marL="860425" lvl="1" indent="-400050">
              <a:spcBef>
                <a:spcPts val="600"/>
              </a:spcBef>
              <a:buClr>
                <a:schemeClr val="tx2"/>
              </a:buClr>
              <a:buSzPct val="100000"/>
              <a:buFont typeface="+mj-lt"/>
              <a:buAutoNum type="romanUcPeriod"/>
              <a:defRPr/>
            </a:pPr>
            <a:r>
              <a:rPr lang="en-US" dirty="0"/>
              <a:t>Tailored distribution of FW channels </a:t>
            </a:r>
            <a:r>
              <a:rPr lang="en-US" dirty="0">
                <a:sym typeface="Wingdings" panose="05000000000000000000" pitchFamily="2" charset="2"/>
              </a:rPr>
              <a:t> </a:t>
            </a:r>
            <a:r>
              <a:rPr lang="en-US" dirty="0">
                <a:solidFill>
                  <a:srgbClr val="FF0000"/>
                </a:solidFill>
                <a:sym typeface="Wingdings" panose="05000000000000000000" pitchFamily="2" charset="2"/>
              </a:rPr>
              <a:t>improving in 2)</a:t>
            </a:r>
            <a:endParaRPr lang="en-US" dirty="0">
              <a:solidFill>
                <a:srgbClr val="FF0000"/>
              </a:solidFill>
            </a:endParaRPr>
          </a:p>
          <a:p>
            <a:pPr marL="860425" lvl="1" indent="-400050">
              <a:spcBef>
                <a:spcPts val="600"/>
              </a:spcBef>
              <a:buClr>
                <a:schemeClr val="tx2"/>
              </a:buClr>
              <a:buSzPct val="100000"/>
              <a:buFont typeface="+mj-lt"/>
              <a:buAutoNum type="romanUcPeriod"/>
              <a:defRPr/>
            </a:pPr>
            <a:r>
              <a:rPr lang="en-US" dirty="0"/>
              <a:t>Re-design and R&amp;D on water manifolds </a:t>
            </a:r>
            <a:r>
              <a:rPr lang="en-US" dirty="0">
                <a:sym typeface="Wingdings" panose="05000000000000000000" pitchFamily="2" charset="2"/>
              </a:rPr>
              <a:t> </a:t>
            </a:r>
            <a:r>
              <a:rPr lang="en-US" dirty="0">
                <a:solidFill>
                  <a:srgbClr val="FF0000"/>
                </a:solidFill>
                <a:sym typeface="Wingdings" panose="05000000000000000000" pitchFamily="2" charset="2"/>
              </a:rPr>
              <a:t>improving in 3) and 5)</a:t>
            </a:r>
          </a:p>
          <a:p>
            <a:pPr marL="860425" lvl="1" indent="-400050">
              <a:spcBef>
                <a:spcPts val="600"/>
              </a:spcBef>
              <a:buClr>
                <a:schemeClr val="tx2"/>
              </a:buClr>
              <a:buSzPct val="100000"/>
              <a:buFont typeface="+mj-lt"/>
              <a:buAutoNum type="romanUcPeriod"/>
              <a:defRPr/>
            </a:pPr>
            <a:r>
              <a:rPr lang="en-US" dirty="0">
                <a:sym typeface="Wingdings" panose="05000000000000000000" pitchFamily="2" charset="2"/>
              </a:rPr>
              <a:t>R&amp;D activities on coatings  </a:t>
            </a:r>
            <a:r>
              <a:rPr lang="en-US" dirty="0">
                <a:solidFill>
                  <a:srgbClr val="FF0000"/>
                </a:solidFill>
                <a:sym typeface="Wingdings" panose="05000000000000000000" pitchFamily="2" charset="2"/>
              </a:rPr>
              <a:t>improving in 4)</a:t>
            </a:r>
          </a:p>
          <a:p>
            <a:pPr marL="860425" lvl="1" indent="-400050">
              <a:spcBef>
                <a:spcPts val="600"/>
              </a:spcBef>
              <a:buClr>
                <a:schemeClr val="tx2"/>
              </a:buClr>
              <a:buSzPct val="100000"/>
              <a:buFont typeface="+mj-lt"/>
              <a:buAutoNum type="romanUcPeriod"/>
              <a:defRPr/>
            </a:pPr>
            <a:r>
              <a:rPr lang="en-US" dirty="0">
                <a:sym typeface="Wingdings" panose="05000000000000000000" pitchFamily="2" charset="2"/>
              </a:rPr>
              <a:t>Experiments in LIFUS5/Mod4  </a:t>
            </a:r>
            <a:r>
              <a:rPr lang="en-US" dirty="0">
                <a:solidFill>
                  <a:srgbClr val="FF0000"/>
                </a:solidFill>
                <a:sym typeface="Wingdings" panose="05000000000000000000" pitchFamily="2" charset="2"/>
              </a:rPr>
              <a:t>improvement in 6)</a:t>
            </a:r>
            <a:endParaRPr lang="en-US" dirty="0">
              <a:solidFill>
                <a:srgbClr val="FF0000"/>
              </a:solidFill>
            </a:endParaRPr>
          </a:p>
        </p:txBody>
      </p:sp>
    </p:spTree>
    <p:extLst>
      <p:ext uri="{BB962C8B-B14F-4D97-AF65-F5344CB8AC3E}">
        <p14:creationId xmlns:p14="http://schemas.microsoft.com/office/powerpoint/2010/main" val="198181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 BB: </a:t>
            </a:r>
            <a:r>
              <a:rPr lang="de-DE" dirty="0" err="1"/>
              <a:t>Architecture</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9" name="Inhaltsplatzhalter 2">
            <a:extLst>
              <a:ext uri="{FF2B5EF4-FFF2-40B4-BE49-F238E27FC236}">
                <a16:creationId xmlns:a16="http://schemas.microsoft.com/office/drawing/2014/main" id="{8B77447F-F88A-3E97-5EAD-71A8BEBB53D5}"/>
              </a:ext>
            </a:extLst>
          </p:cNvPr>
          <p:cNvSpPr txBox="1">
            <a:spLocks/>
          </p:cNvSpPr>
          <p:nvPr/>
        </p:nvSpPr>
        <p:spPr bwMode="auto">
          <a:xfrm>
            <a:off x="242095" y="1018500"/>
            <a:ext cx="438324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1" indent="-182563">
              <a:spcBef>
                <a:spcPts val="600"/>
              </a:spcBef>
              <a:spcAft>
                <a:spcPts val="600"/>
              </a:spcAft>
              <a:buClr>
                <a:schemeClr val="tx2"/>
              </a:buClr>
              <a:buSzPct val="140000"/>
              <a:buFont typeface="Wingdings" panose="05000000000000000000" pitchFamily="2" charset="2"/>
              <a:buChar char="§"/>
              <a:defRPr/>
            </a:pPr>
            <a:r>
              <a:rPr lang="en-US" dirty="0"/>
              <a:t>Coolant: Water @155 bar, 295-328°C</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Double Walled Tubes (DWT) for heat removal from Breeding Zone (BZ); square channels for heat removal from First Wall</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Structural material: EUROFER97 RAFM steel</a:t>
            </a:r>
          </a:p>
          <a:p>
            <a:pPr marL="266700" lvl="1" indent="-182563">
              <a:spcBef>
                <a:spcPts val="600"/>
              </a:spcBef>
              <a:spcAft>
                <a:spcPts val="600"/>
              </a:spcAft>
              <a:buClr>
                <a:schemeClr val="tx2"/>
              </a:buClr>
              <a:buSzPct val="140000"/>
              <a:buFont typeface="Wingdings" panose="05000000000000000000" pitchFamily="2" charset="2"/>
              <a:buChar char="§"/>
              <a:defRPr/>
            </a:pPr>
            <a:r>
              <a:rPr lang="en-US" dirty="0"/>
              <a:t>T-breeder/neutron multiplier: PbLi eutectic alloy with Lithium enriched at 90% in </a:t>
            </a:r>
            <a:r>
              <a:rPr lang="en-US" baseline="30000" dirty="0"/>
              <a:t>6</a:t>
            </a:r>
            <a:r>
              <a:rPr lang="en-US" dirty="0"/>
              <a:t>Li</a:t>
            </a:r>
          </a:p>
        </p:txBody>
      </p:sp>
      <p:grpSp>
        <p:nvGrpSpPr>
          <p:cNvPr id="10" name="Gruppo 39">
            <a:extLst>
              <a:ext uri="{FF2B5EF4-FFF2-40B4-BE49-F238E27FC236}">
                <a16:creationId xmlns:a16="http://schemas.microsoft.com/office/drawing/2014/main" id="{DDE500C2-6838-5E62-E03A-F081DBA4123C}"/>
              </a:ext>
            </a:extLst>
          </p:cNvPr>
          <p:cNvGrpSpPr>
            <a:grpSpLocks noChangeAspect="1"/>
          </p:cNvGrpSpPr>
          <p:nvPr/>
        </p:nvGrpSpPr>
        <p:grpSpPr>
          <a:xfrm>
            <a:off x="358591" y="101724"/>
            <a:ext cx="11563512" cy="6258209"/>
            <a:chOff x="-288605" y="96435"/>
            <a:chExt cx="9255199" cy="5008943"/>
          </a:xfrm>
        </p:grpSpPr>
        <p:pic>
          <p:nvPicPr>
            <p:cNvPr id="11" name="Picture 2">
              <a:extLst>
                <a:ext uri="{FF2B5EF4-FFF2-40B4-BE49-F238E27FC236}">
                  <a16:creationId xmlns:a16="http://schemas.microsoft.com/office/drawing/2014/main" id="{1BE7D5E3-93BA-88BC-30B4-5287F4FEE064}"/>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7929"/>
            <a:stretch/>
          </p:blipFill>
          <p:spPr bwMode="auto">
            <a:xfrm>
              <a:off x="7124718" y="132757"/>
              <a:ext cx="1570061" cy="2962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magine 8">
              <a:extLst>
                <a:ext uri="{FF2B5EF4-FFF2-40B4-BE49-F238E27FC236}">
                  <a16:creationId xmlns:a16="http://schemas.microsoft.com/office/drawing/2014/main" id="{9D2F0A9B-ADF4-A020-91D5-4265D3C230C8}"/>
                </a:ext>
              </a:extLst>
            </p:cNvPr>
            <p:cNvPicPr>
              <a:picLocks noChangeAspect="1"/>
            </p:cNvPicPr>
            <p:nvPr/>
          </p:nvPicPr>
          <p:blipFill>
            <a:blip r:embed="rId3"/>
            <a:stretch>
              <a:fillRect/>
            </a:stretch>
          </p:blipFill>
          <p:spPr>
            <a:xfrm>
              <a:off x="2841781" y="3204062"/>
              <a:ext cx="6124813" cy="1836587"/>
            </a:xfrm>
            <a:prstGeom prst="rect">
              <a:avLst/>
            </a:prstGeom>
            <a:noFill/>
            <a:ln w="25400">
              <a:solidFill>
                <a:srgbClr val="FF0000"/>
              </a:solidFill>
            </a:ln>
          </p:spPr>
        </p:pic>
        <p:pic>
          <p:nvPicPr>
            <p:cNvPr id="13" name="Immagine 12">
              <a:extLst>
                <a:ext uri="{FF2B5EF4-FFF2-40B4-BE49-F238E27FC236}">
                  <a16:creationId xmlns:a16="http://schemas.microsoft.com/office/drawing/2014/main" id="{EF3B515A-D49A-4ED7-D7A6-3952BCC82DD8}"/>
                </a:ext>
              </a:extLst>
            </p:cNvPr>
            <p:cNvPicPr>
              <a:picLocks noChangeAspect="1"/>
            </p:cNvPicPr>
            <p:nvPr/>
          </p:nvPicPr>
          <p:blipFill>
            <a:blip r:embed="rId4"/>
            <a:stretch>
              <a:fillRect/>
            </a:stretch>
          </p:blipFill>
          <p:spPr>
            <a:xfrm>
              <a:off x="2990800" y="96435"/>
              <a:ext cx="4107423" cy="3034960"/>
            </a:xfrm>
            <a:prstGeom prst="rect">
              <a:avLst/>
            </a:prstGeom>
          </p:spPr>
        </p:pic>
        <p:sp>
          <p:nvSpPr>
            <p:cNvPr id="14" name="Rettangolo 18">
              <a:extLst>
                <a:ext uri="{FF2B5EF4-FFF2-40B4-BE49-F238E27FC236}">
                  <a16:creationId xmlns:a16="http://schemas.microsoft.com/office/drawing/2014/main" id="{2165FAFB-F34C-B414-C165-DBBEB50B82A0}"/>
                </a:ext>
              </a:extLst>
            </p:cNvPr>
            <p:cNvSpPr/>
            <p:nvPr/>
          </p:nvSpPr>
          <p:spPr>
            <a:xfrm>
              <a:off x="7708474" y="1645028"/>
              <a:ext cx="288032" cy="17002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 name="Gruppo 38">
              <a:extLst>
                <a:ext uri="{FF2B5EF4-FFF2-40B4-BE49-F238E27FC236}">
                  <a16:creationId xmlns:a16="http://schemas.microsoft.com/office/drawing/2014/main" id="{D7C7827E-DDBE-0C38-B4F4-6066A819EBF2}"/>
                </a:ext>
              </a:extLst>
            </p:cNvPr>
            <p:cNvGrpSpPr/>
            <p:nvPr/>
          </p:nvGrpSpPr>
          <p:grpSpPr>
            <a:xfrm>
              <a:off x="-288605" y="2945885"/>
              <a:ext cx="2771800" cy="2159493"/>
              <a:chOff x="-288605" y="2945885"/>
              <a:chExt cx="2771800" cy="2159493"/>
            </a:xfrm>
          </p:grpSpPr>
          <p:grpSp>
            <p:nvGrpSpPr>
              <p:cNvPr id="17" name="Gruppo 36">
                <a:extLst>
                  <a:ext uri="{FF2B5EF4-FFF2-40B4-BE49-F238E27FC236}">
                    <a16:creationId xmlns:a16="http://schemas.microsoft.com/office/drawing/2014/main" id="{82A39198-5AEF-6A81-049E-0EFA86BA7F0A}"/>
                  </a:ext>
                </a:extLst>
              </p:cNvPr>
              <p:cNvGrpSpPr/>
              <p:nvPr/>
            </p:nvGrpSpPr>
            <p:grpSpPr>
              <a:xfrm>
                <a:off x="723" y="2945885"/>
                <a:ext cx="2432023" cy="1822208"/>
                <a:chOff x="-54079" y="2945885"/>
                <a:chExt cx="2432023" cy="1822208"/>
              </a:xfrm>
            </p:grpSpPr>
            <p:pic>
              <p:nvPicPr>
                <p:cNvPr id="19" name="Immagine 33">
                  <a:extLst>
                    <a:ext uri="{FF2B5EF4-FFF2-40B4-BE49-F238E27FC236}">
                      <a16:creationId xmlns:a16="http://schemas.microsoft.com/office/drawing/2014/main" id="{82829219-00AD-E058-9293-9C850FE3C8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92" t="6533" r="33444"/>
                <a:stretch/>
              </p:blipFill>
              <p:spPr bwMode="auto">
                <a:xfrm>
                  <a:off x="-54079" y="2945885"/>
                  <a:ext cx="1326944" cy="1800000"/>
                </a:xfrm>
                <a:prstGeom prst="rect">
                  <a:avLst/>
                </a:prstGeom>
                <a:noFill/>
                <a:ln>
                  <a:noFill/>
                </a:ln>
                <a:extLst>
                  <a:ext uri="{53640926-AAD7-44D8-BBD7-CCE9431645EC}">
                    <a14:shadowObscured xmlns:a14="http://schemas.microsoft.com/office/drawing/2010/main"/>
                  </a:ext>
                </a:extLst>
              </p:spPr>
            </p:pic>
            <p:pic>
              <p:nvPicPr>
                <p:cNvPr id="20" name="Immagine 34">
                  <a:extLst>
                    <a:ext uri="{FF2B5EF4-FFF2-40B4-BE49-F238E27FC236}">
                      <a16:creationId xmlns:a16="http://schemas.microsoft.com/office/drawing/2014/main" id="{4AB4F596-2F8A-BBCD-19A5-E4CCA2E81A4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1046" t="4831" r="33343"/>
                <a:stretch/>
              </p:blipFill>
              <p:spPr bwMode="auto">
                <a:xfrm>
                  <a:off x="1233839" y="2968093"/>
                  <a:ext cx="1144105" cy="1800000"/>
                </a:xfrm>
                <a:prstGeom prst="rect">
                  <a:avLst/>
                </a:prstGeom>
                <a:noFill/>
                <a:ln>
                  <a:noFill/>
                </a:ln>
                <a:extLst>
                  <a:ext uri="{53640926-AAD7-44D8-BBD7-CCE9431645EC}">
                    <a14:shadowObscured xmlns:a14="http://schemas.microsoft.com/office/drawing/2010/main"/>
                  </a:ext>
                </a:extLst>
              </p:spPr>
            </p:pic>
          </p:grpSp>
          <p:sp>
            <p:nvSpPr>
              <p:cNvPr id="18" name="Inhaltsplatzhalter 2">
                <a:extLst>
                  <a:ext uri="{FF2B5EF4-FFF2-40B4-BE49-F238E27FC236}">
                    <a16:creationId xmlns:a16="http://schemas.microsoft.com/office/drawing/2014/main" id="{2D7CE5AC-4E37-D03D-3F6B-48B3657A2E98}"/>
                  </a:ext>
                </a:extLst>
              </p:cNvPr>
              <p:cNvSpPr txBox="1">
                <a:spLocks/>
              </p:cNvSpPr>
              <p:nvPr/>
            </p:nvSpPr>
            <p:spPr bwMode="auto">
              <a:xfrm>
                <a:off x="-288605" y="4889934"/>
                <a:ext cx="2771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69" lvl="1" algn="ctr" defTabSz="685800">
                  <a:spcBef>
                    <a:spcPts val="600"/>
                  </a:spcBef>
                  <a:defRPr/>
                </a:pPr>
                <a:r>
                  <a:rPr lang="en-US" sz="1400" kern="0" dirty="0">
                    <a:solidFill>
                      <a:prstClr val="black"/>
                    </a:solidFill>
                    <a:latin typeface="Arial" panose="020B0604020202020204" pitchFamily="34" charset="0"/>
                    <a:cs typeface="Arial" panose="020B0604020202020204" pitchFamily="34" charset="0"/>
                  </a:rPr>
                  <a:t>New design for helicoidal DWTs</a:t>
                </a:r>
              </a:p>
            </p:txBody>
          </p:sp>
        </p:grpSp>
      </p:grpSp>
      <p:cxnSp>
        <p:nvCxnSpPr>
          <p:cNvPr id="23" name="Gerader Verbinder 22"/>
          <p:cNvCxnSpPr/>
          <p:nvPr/>
        </p:nvCxnSpPr>
        <p:spPr>
          <a:xfrm flipH="1">
            <a:off x="4246418" y="2038350"/>
            <a:ext cx="6107257" cy="1924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10716491" y="2043545"/>
            <a:ext cx="1226127" cy="19188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Nach unten gekrümmter Pfeil 28"/>
          <p:cNvSpPr/>
          <p:nvPr/>
        </p:nvSpPr>
        <p:spPr>
          <a:xfrm rot="21113629">
            <a:off x="7428964" y="1171589"/>
            <a:ext cx="2209966" cy="436419"/>
          </a:xfrm>
          <a:prstGeom prst="curvedDownArrow">
            <a:avLst>
              <a:gd name="adj1" fmla="val 31142"/>
              <a:gd name="adj2" fmla="val 75833"/>
              <a:gd name="adj3" fmla="val 3611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93829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ieren 25"/>
          <p:cNvGrpSpPr>
            <a:grpSpLocks noChangeAspect="1"/>
          </p:cNvGrpSpPr>
          <p:nvPr/>
        </p:nvGrpSpPr>
        <p:grpSpPr>
          <a:xfrm>
            <a:off x="778932" y="3833704"/>
            <a:ext cx="4402667" cy="2625878"/>
            <a:chOff x="776009" y="3871489"/>
            <a:chExt cx="4183974" cy="2495444"/>
          </a:xfrm>
        </p:grpSpPr>
        <p:pic>
          <p:nvPicPr>
            <p:cNvPr id="9" name="Grafik 8"/>
            <p:cNvPicPr>
              <a:picLocks noChangeAspect="1"/>
            </p:cNvPicPr>
            <p:nvPr/>
          </p:nvPicPr>
          <p:blipFill rotWithShape="1">
            <a:blip r:embed="rId2"/>
            <a:srcRect l="1319" t="2093" b="2290"/>
            <a:stretch/>
          </p:blipFill>
          <p:spPr>
            <a:xfrm>
              <a:off x="776009" y="3871489"/>
              <a:ext cx="4183974" cy="2495444"/>
            </a:xfrm>
            <a:prstGeom prst="rect">
              <a:avLst/>
            </a:prstGeom>
          </p:spPr>
        </p:pic>
        <p:cxnSp>
          <p:nvCxnSpPr>
            <p:cNvPr id="25" name="Gerader Verbinder 24"/>
            <p:cNvCxnSpPr/>
            <p:nvPr/>
          </p:nvCxnSpPr>
          <p:spPr>
            <a:xfrm>
              <a:off x="1238250" y="5722620"/>
              <a:ext cx="3552777" cy="381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a:xfrm>
            <a:off x="983431" y="192515"/>
            <a:ext cx="10585541" cy="457200"/>
          </a:xfrm>
        </p:spPr>
        <p:txBody>
          <a:bodyPr/>
          <a:lstStyle/>
          <a:p>
            <a:r>
              <a:rPr lang="de-DE" dirty="0"/>
              <a:t>WCLL BB: Performance </a:t>
            </a:r>
            <a:r>
              <a:rPr lang="de-DE" dirty="0" err="1"/>
              <a:t>Figures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10" name="Inhaltsplatzhalter 2">
            <a:extLst>
              <a:ext uri="{FF2B5EF4-FFF2-40B4-BE49-F238E27FC236}">
                <a16:creationId xmlns:a16="http://schemas.microsoft.com/office/drawing/2014/main" id="{BDF95B5B-4DF1-9C03-28C1-28E9AE191096}"/>
              </a:ext>
            </a:extLst>
          </p:cNvPr>
          <p:cNvSpPr txBox="1">
            <a:spLocks/>
          </p:cNvSpPr>
          <p:nvPr/>
        </p:nvSpPr>
        <p:spPr bwMode="auto">
          <a:xfrm>
            <a:off x="186671" y="716816"/>
            <a:ext cx="5483690" cy="31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1463" lvl="2" indent="-271463">
              <a:spcBef>
                <a:spcPts val="600"/>
              </a:spcBef>
              <a:spcAft>
                <a:spcPts val="600"/>
              </a:spcAft>
              <a:buClr>
                <a:schemeClr val="tx2"/>
              </a:buClr>
              <a:buSzPct val="100000"/>
              <a:buFont typeface="+mj-lt"/>
              <a:buAutoNum type="arabicPeriod"/>
              <a:defRPr/>
            </a:pPr>
            <a:r>
              <a:rPr lang="en-US" dirty="0"/>
              <a:t>Nuclear analyses in sector. TBR=1.142, shielding performances with significant margin</a:t>
            </a:r>
          </a:p>
          <a:p>
            <a:pPr marL="271463" lvl="2" indent="-271463">
              <a:spcBef>
                <a:spcPts val="600"/>
              </a:spcBef>
              <a:spcAft>
                <a:spcPts val="600"/>
              </a:spcAft>
              <a:buClr>
                <a:schemeClr val="tx2"/>
              </a:buClr>
              <a:buSzPct val="100000"/>
              <a:buFont typeface="+mj-lt"/>
              <a:buAutoNum type="arabicPeriod"/>
              <a:defRPr/>
            </a:pPr>
            <a:r>
              <a:rPr lang="en-US" dirty="0"/>
              <a:t>Thermal and structural analyses of the OB segment equipped with helicoidal DWTs</a:t>
            </a:r>
          </a:p>
          <a:p>
            <a:pPr marL="271463" lvl="2" indent="-271463">
              <a:spcBef>
                <a:spcPts val="600"/>
              </a:spcBef>
              <a:spcAft>
                <a:spcPts val="600"/>
              </a:spcAft>
              <a:buClr>
                <a:schemeClr val="tx2"/>
              </a:buClr>
              <a:buSzPct val="100000"/>
              <a:buFont typeface="+mj-lt"/>
              <a:buAutoNum type="arabicPeriod"/>
              <a:defRPr/>
            </a:pPr>
            <a:r>
              <a:rPr lang="en-US" dirty="0"/>
              <a:t>Hydraulic assessment of different water manifold arrangement for a better coolant distribution among different breeder units</a:t>
            </a:r>
          </a:p>
          <a:p>
            <a:pPr marL="271463" lvl="2" indent="-271463">
              <a:spcBef>
                <a:spcPts val="600"/>
              </a:spcBef>
              <a:spcAft>
                <a:spcPts val="600"/>
              </a:spcAft>
              <a:buClr>
                <a:schemeClr val="tx2"/>
              </a:buClr>
              <a:buSzPct val="100000"/>
              <a:buFont typeface="+mj-lt"/>
              <a:buAutoNum type="arabicPeriod"/>
              <a:defRPr/>
            </a:pPr>
            <a:r>
              <a:rPr lang="en-US" dirty="0"/>
              <a:t>MHD analysis of the elementary cell to study the magneto-convective phenomena occurring in the BZ</a:t>
            </a:r>
          </a:p>
        </p:txBody>
      </p:sp>
      <p:grpSp>
        <p:nvGrpSpPr>
          <p:cNvPr id="11" name="Gruppo 4">
            <a:extLst>
              <a:ext uri="{FF2B5EF4-FFF2-40B4-BE49-F238E27FC236}">
                <a16:creationId xmlns:a16="http://schemas.microsoft.com/office/drawing/2014/main" id="{E1646CD1-C336-1920-7B56-F50E94232978}"/>
              </a:ext>
            </a:extLst>
          </p:cNvPr>
          <p:cNvGrpSpPr>
            <a:grpSpLocks noChangeAspect="1"/>
          </p:cNvGrpSpPr>
          <p:nvPr/>
        </p:nvGrpSpPr>
        <p:grpSpPr>
          <a:xfrm>
            <a:off x="5670361" y="607356"/>
            <a:ext cx="6304039" cy="5578262"/>
            <a:chOff x="4512584" y="697637"/>
            <a:chExt cx="4768195" cy="4219239"/>
          </a:xfrm>
        </p:grpSpPr>
        <p:pic>
          <p:nvPicPr>
            <p:cNvPr id="12" name="Immagine 9">
              <a:extLst>
                <a:ext uri="{FF2B5EF4-FFF2-40B4-BE49-F238E27FC236}">
                  <a16:creationId xmlns:a16="http://schemas.microsoft.com/office/drawing/2014/main" id="{019BA7D7-2CFA-9C5A-4C04-AB1F8E93DF74}"/>
                </a:ext>
              </a:extLst>
            </p:cNvPr>
            <p:cNvPicPr>
              <a:picLocks noChangeAspect="1"/>
            </p:cNvPicPr>
            <p:nvPr/>
          </p:nvPicPr>
          <p:blipFill rotWithShape="1">
            <a:blip r:embed="rId3"/>
            <a:srcRect r="45032"/>
            <a:stretch/>
          </p:blipFill>
          <p:spPr>
            <a:xfrm>
              <a:off x="4512584" y="780429"/>
              <a:ext cx="2440541" cy="1672664"/>
            </a:xfrm>
            <a:prstGeom prst="rect">
              <a:avLst/>
            </a:prstGeom>
          </p:spPr>
        </p:pic>
        <p:pic>
          <p:nvPicPr>
            <p:cNvPr id="13" name="Immagine 10">
              <a:extLst>
                <a:ext uri="{FF2B5EF4-FFF2-40B4-BE49-F238E27FC236}">
                  <a16:creationId xmlns:a16="http://schemas.microsoft.com/office/drawing/2014/main" id="{602F49FC-7491-3F8C-9F2E-15B2CA1B41E4}"/>
                </a:ext>
              </a:extLst>
            </p:cNvPr>
            <p:cNvPicPr>
              <a:picLocks noChangeAspect="1"/>
            </p:cNvPicPr>
            <p:nvPr/>
          </p:nvPicPr>
          <p:blipFill>
            <a:blip r:embed="rId4"/>
            <a:stretch>
              <a:fillRect/>
            </a:stretch>
          </p:blipFill>
          <p:spPr>
            <a:xfrm>
              <a:off x="4775035" y="2727717"/>
              <a:ext cx="4199090" cy="2189159"/>
            </a:xfrm>
            <a:prstGeom prst="rect">
              <a:avLst/>
            </a:prstGeom>
          </p:spPr>
        </p:pic>
        <p:sp>
          <p:nvSpPr>
            <p:cNvPr id="14" name="Ovale 11">
              <a:extLst>
                <a:ext uri="{FF2B5EF4-FFF2-40B4-BE49-F238E27FC236}">
                  <a16:creationId xmlns:a16="http://schemas.microsoft.com/office/drawing/2014/main" id="{7792DDC1-66B4-669A-2E7D-29900768862B}"/>
                </a:ext>
              </a:extLst>
            </p:cNvPr>
            <p:cNvSpPr/>
            <p:nvPr/>
          </p:nvSpPr>
          <p:spPr>
            <a:xfrm>
              <a:off x="5829302" y="2169829"/>
              <a:ext cx="360000" cy="360000"/>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2</a:t>
              </a:r>
            </a:p>
          </p:txBody>
        </p:sp>
        <p:sp>
          <p:nvSpPr>
            <p:cNvPr id="15" name="Ovale 13">
              <a:extLst>
                <a:ext uri="{FF2B5EF4-FFF2-40B4-BE49-F238E27FC236}">
                  <a16:creationId xmlns:a16="http://schemas.microsoft.com/office/drawing/2014/main" id="{5DE2C299-D30A-D303-A71A-8DDD688EB346}"/>
                </a:ext>
              </a:extLst>
            </p:cNvPr>
            <p:cNvSpPr/>
            <p:nvPr/>
          </p:nvSpPr>
          <p:spPr>
            <a:xfrm>
              <a:off x="8148756" y="4120209"/>
              <a:ext cx="360000" cy="360000"/>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3</a:t>
              </a:r>
            </a:p>
          </p:txBody>
        </p:sp>
        <p:pic>
          <p:nvPicPr>
            <p:cNvPr id="16" name="Immagine 1">
              <a:extLst>
                <a:ext uri="{FF2B5EF4-FFF2-40B4-BE49-F238E27FC236}">
                  <a16:creationId xmlns:a16="http://schemas.microsoft.com/office/drawing/2014/main" id="{DCD232CC-B8A0-0C19-4158-C85799837D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79" r="6216" b="5226"/>
            <a:stretch/>
          </p:blipFill>
          <p:spPr bwMode="auto">
            <a:xfrm>
              <a:off x="7144526" y="729676"/>
              <a:ext cx="2136253" cy="1652227"/>
            </a:xfrm>
            <a:prstGeom prst="rect">
              <a:avLst/>
            </a:prstGeom>
            <a:noFill/>
            <a:ln>
              <a:noFill/>
            </a:ln>
          </p:spPr>
        </p:pic>
        <p:sp>
          <p:nvSpPr>
            <p:cNvPr id="17" name="Ovale 3">
              <a:extLst>
                <a:ext uri="{FF2B5EF4-FFF2-40B4-BE49-F238E27FC236}">
                  <a16:creationId xmlns:a16="http://schemas.microsoft.com/office/drawing/2014/main" id="{E591BED9-3659-02A3-A48D-5734AC95742F}"/>
                </a:ext>
              </a:extLst>
            </p:cNvPr>
            <p:cNvSpPr/>
            <p:nvPr/>
          </p:nvSpPr>
          <p:spPr>
            <a:xfrm>
              <a:off x="8639547" y="697637"/>
              <a:ext cx="360000" cy="360000"/>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4</a:t>
              </a:r>
            </a:p>
          </p:txBody>
        </p:sp>
      </p:grpSp>
      <p:sp>
        <p:nvSpPr>
          <p:cNvPr id="18" name="Rechteck 17"/>
          <p:cNvSpPr/>
          <p:nvPr/>
        </p:nvSpPr>
        <p:spPr>
          <a:xfrm>
            <a:off x="2197319" y="3872427"/>
            <a:ext cx="2144388" cy="276999"/>
          </a:xfrm>
          <a:prstGeom prst="rect">
            <a:avLst/>
          </a:prstGeom>
        </p:spPr>
        <p:txBody>
          <a:bodyPr wrap="square">
            <a:spAutoFit/>
          </a:bodyPr>
          <a:lstStyle/>
          <a:p>
            <a:r>
              <a:rPr lang="de-DE" sz="1200" dirty="0">
                <a:latin typeface="Arial Narrow" panose="020B0606020202030204" pitchFamily="34" charset="0"/>
              </a:rPr>
              <a:t>IB </a:t>
            </a:r>
            <a:r>
              <a:rPr lang="de-DE" sz="1200" dirty="0" err="1">
                <a:latin typeface="Arial Narrow" panose="020B0606020202030204" pitchFamily="34" charset="0"/>
              </a:rPr>
              <a:t>neutron</a:t>
            </a:r>
            <a:r>
              <a:rPr lang="de-DE" sz="1200" dirty="0">
                <a:latin typeface="Arial Narrow" panose="020B0606020202030204" pitchFamily="34" charset="0"/>
              </a:rPr>
              <a:t> </a:t>
            </a:r>
            <a:r>
              <a:rPr lang="de-DE" sz="1200" dirty="0" err="1">
                <a:latin typeface="Arial Narrow" panose="020B0606020202030204" pitchFamily="34" charset="0"/>
              </a:rPr>
              <a:t>fluxes</a:t>
            </a:r>
            <a:r>
              <a:rPr lang="de-DE" sz="1200" dirty="0">
                <a:latin typeface="Arial Narrow" panose="020B0606020202030204" pitchFamily="34" charset="0"/>
              </a:rPr>
              <a:t>, </a:t>
            </a:r>
            <a:r>
              <a:rPr lang="de-DE" sz="1200" dirty="0" err="1">
                <a:latin typeface="Arial Narrow" panose="020B0606020202030204" pitchFamily="34" charset="0"/>
              </a:rPr>
              <a:t>equatorial</a:t>
            </a:r>
            <a:r>
              <a:rPr lang="de-DE" sz="1200" dirty="0">
                <a:latin typeface="Arial Narrow" panose="020B0606020202030204" pitchFamily="34" charset="0"/>
              </a:rPr>
              <a:t> plane </a:t>
            </a:r>
          </a:p>
        </p:txBody>
      </p:sp>
      <p:sp>
        <p:nvSpPr>
          <p:cNvPr id="23" name="Ovale 13">
            <a:extLst>
              <a:ext uri="{FF2B5EF4-FFF2-40B4-BE49-F238E27FC236}">
                <a16:creationId xmlns:a16="http://schemas.microsoft.com/office/drawing/2014/main" id="{5DE2C299-D30A-D303-A71A-8DDD688EB346}"/>
              </a:ext>
            </a:extLst>
          </p:cNvPr>
          <p:cNvSpPr/>
          <p:nvPr/>
        </p:nvSpPr>
        <p:spPr>
          <a:xfrm>
            <a:off x="4450715" y="4010926"/>
            <a:ext cx="475957" cy="475957"/>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75226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WCLL BB: Performance </a:t>
            </a:r>
            <a:r>
              <a:rPr lang="de-DE" dirty="0" err="1"/>
              <a:t>Figures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18" name="Inhaltsplatzhalter 2">
            <a:extLst>
              <a:ext uri="{FF2B5EF4-FFF2-40B4-BE49-F238E27FC236}">
                <a16:creationId xmlns:a16="http://schemas.microsoft.com/office/drawing/2014/main" id="{BDF95B5B-4DF1-9C03-28C1-28E9AE191096}"/>
              </a:ext>
            </a:extLst>
          </p:cNvPr>
          <p:cNvSpPr txBox="1">
            <a:spLocks/>
          </p:cNvSpPr>
          <p:nvPr/>
        </p:nvSpPr>
        <p:spPr bwMode="auto">
          <a:xfrm>
            <a:off x="-352734" y="842230"/>
            <a:ext cx="5964545" cy="294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3275" lvl="2" indent="-263525">
              <a:spcBef>
                <a:spcPts val="600"/>
              </a:spcBef>
              <a:spcAft>
                <a:spcPts val="600"/>
              </a:spcAft>
              <a:buClr>
                <a:schemeClr val="tx2"/>
              </a:buClr>
              <a:buSzPct val="100000"/>
              <a:buFont typeface="+mj-lt"/>
              <a:buAutoNum type="arabicPeriod" startAt="5"/>
              <a:defRPr/>
            </a:pPr>
            <a:r>
              <a:rPr lang="en-US" dirty="0"/>
              <a:t>Thermo-mechanical analysis of COB and LOB segments, as well as detailed assessment of selected regions through the adoption of the sub-modelling technique and verification of the RCC-</a:t>
            </a:r>
            <a:r>
              <a:rPr lang="en-US" dirty="0" err="1"/>
              <a:t>MRx</a:t>
            </a:r>
            <a:r>
              <a:rPr lang="en-US" dirty="0"/>
              <a:t> criteria</a:t>
            </a:r>
          </a:p>
          <a:p>
            <a:pPr marL="803275" lvl="2" indent="-263525">
              <a:spcBef>
                <a:spcPts val="600"/>
              </a:spcBef>
              <a:spcAft>
                <a:spcPts val="600"/>
              </a:spcAft>
              <a:buClr>
                <a:schemeClr val="tx2"/>
              </a:buClr>
              <a:buSzPct val="100000"/>
              <a:buFont typeface="+mj-lt"/>
              <a:buAutoNum type="arabicPeriod" startAt="5"/>
              <a:defRPr/>
            </a:pPr>
            <a:r>
              <a:rPr lang="en-US" dirty="0"/>
              <a:t>Detailed design of the bottom cap region adopting the sub-modelling technique</a:t>
            </a:r>
          </a:p>
          <a:p>
            <a:pPr marL="803275" lvl="2" indent="-263525">
              <a:spcBef>
                <a:spcPts val="600"/>
              </a:spcBef>
              <a:spcAft>
                <a:spcPts val="600"/>
              </a:spcAft>
              <a:buClr>
                <a:schemeClr val="tx2"/>
              </a:buClr>
              <a:buSzPct val="100000"/>
              <a:buFont typeface="+mj-lt"/>
              <a:buAutoNum type="arabicPeriod" startAt="5"/>
              <a:defRPr/>
            </a:pPr>
            <a:r>
              <a:rPr lang="en-US" dirty="0"/>
              <a:t>Structural dynamic analysis of the Outboard segment under VDE-up scenario and determination of Dynamic Amplification Factors</a:t>
            </a:r>
          </a:p>
        </p:txBody>
      </p:sp>
      <p:grpSp>
        <p:nvGrpSpPr>
          <p:cNvPr id="19" name="Gruppo 1032">
            <a:extLst>
              <a:ext uri="{FF2B5EF4-FFF2-40B4-BE49-F238E27FC236}">
                <a16:creationId xmlns:a16="http://schemas.microsoft.com/office/drawing/2014/main" id="{4EE33E75-67C6-0C3E-E989-F2F7B2307F30}"/>
              </a:ext>
            </a:extLst>
          </p:cNvPr>
          <p:cNvGrpSpPr>
            <a:grpSpLocks noChangeAspect="1"/>
          </p:cNvGrpSpPr>
          <p:nvPr/>
        </p:nvGrpSpPr>
        <p:grpSpPr>
          <a:xfrm>
            <a:off x="360040" y="203556"/>
            <a:ext cx="11597959" cy="6147761"/>
            <a:chOff x="373550" y="305293"/>
            <a:chExt cx="9301813" cy="4930637"/>
          </a:xfrm>
        </p:grpSpPr>
        <p:pic>
          <p:nvPicPr>
            <p:cNvPr id="20" name="Immagine 12">
              <a:extLst>
                <a:ext uri="{FF2B5EF4-FFF2-40B4-BE49-F238E27FC236}">
                  <a16:creationId xmlns:a16="http://schemas.microsoft.com/office/drawing/2014/main" id="{A7404696-756B-F6BE-9FA6-14A33782ABAD}"/>
                </a:ext>
              </a:extLst>
            </p:cNvPr>
            <p:cNvPicPr>
              <a:picLocks noChangeAspect="1"/>
            </p:cNvPicPr>
            <p:nvPr/>
          </p:nvPicPr>
          <p:blipFill>
            <a:blip r:embed="rId2"/>
            <a:stretch>
              <a:fillRect/>
            </a:stretch>
          </p:blipFill>
          <p:spPr>
            <a:xfrm>
              <a:off x="373550" y="3482621"/>
              <a:ext cx="3569501" cy="1753309"/>
            </a:xfrm>
            <a:prstGeom prst="rect">
              <a:avLst/>
            </a:prstGeom>
          </p:spPr>
        </p:pic>
        <p:sp>
          <p:nvSpPr>
            <p:cNvPr id="21" name="Ovale 16">
              <a:extLst>
                <a:ext uri="{FF2B5EF4-FFF2-40B4-BE49-F238E27FC236}">
                  <a16:creationId xmlns:a16="http://schemas.microsoft.com/office/drawing/2014/main" id="{6C6FC9E1-4F46-7812-94B3-317678AA1C43}"/>
                </a:ext>
              </a:extLst>
            </p:cNvPr>
            <p:cNvSpPr/>
            <p:nvPr/>
          </p:nvSpPr>
          <p:spPr>
            <a:xfrm>
              <a:off x="3632400" y="3327619"/>
              <a:ext cx="360000" cy="360000"/>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7</a:t>
              </a:r>
            </a:p>
          </p:txBody>
        </p:sp>
        <p:pic>
          <p:nvPicPr>
            <p:cNvPr id="22" name="Picture 7">
              <a:extLst>
                <a:ext uri="{FF2B5EF4-FFF2-40B4-BE49-F238E27FC236}">
                  <a16:creationId xmlns:a16="http://schemas.microsoft.com/office/drawing/2014/main" id="{79AECF71-5F92-32BF-676E-3106867D39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4139" y="380797"/>
              <a:ext cx="2607150" cy="2924520"/>
            </a:xfrm>
            <a:prstGeom prst="rect">
              <a:avLst/>
            </a:prstGeom>
            <a:noFill/>
          </p:spPr>
        </p:pic>
        <p:sp>
          <p:nvSpPr>
            <p:cNvPr id="23" name="Ovale 11">
              <a:extLst>
                <a:ext uri="{FF2B5EF4-FFF2-40B4-BE49-F238E27FC236}">
                  <a16:creationId xmlns:a16="http://schemas.microsoft.com/office/drawing/2014/main" id="{7792DDC1-66B4-669A-2E7D-29900768862B}"/>
                </a:ext>
              </a:extLst>
            </p:cNvPr>
            <p:cNvSpPr/>
            <p:nvPr/>
          </p:nvSpPr>
          <p:spPr>
            <a:xfrm>
              <a:off x="8650156" y="824981"/>
              <a:ext cx="360000" cy="360000"/>
            </a:xfrm>
            <a:prstGeom prst="ellipse">
              <a:avLst/>
            </a:prstGeom>
            <a:solidFill>
              <a:srgbClr val="FFFF99"/>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latin typeface="Arial" panose="020B0604020202020204" pitchFamily="34" charset="0"/>
                  <a:cs typeface="Arial" panose="020B0604020202020204" pitchFamily="34" charset="0"/>
                </a:rPr>
                <a:t>5</a:t>
              </a:r>
            </a:p>
          </p:txBody>
        </p:sp>
        <p:sp>
          <p:nvSpPr>
            <p:cNvPr id="24" name="Rectangle 5">
              <a:extLst>
                <a:ext uri="{FF2B5EF4-FFF2-40B4-BE49-F238E27FC236}">
                  <a16:creationId xmlns:a16="http://schemas.microsoft.com/office/drawing/2014/main" id="{0410557B-8DB5-844D-C11A-CC5116495FFA}"/>
                </a:ext>
              </a:extLst>
            </p:cNvPr>
            <p:cNvSpPr>
              <a:spLocks noChangeArrowheads="1"/>
            </p:cNvSpPr>
            <p:nvPr/>
          </p:nvSpPr>
          <p:spPr bwMode="auto">
            <a:xfrm>
              <a:off x="7372350" y="4157663"/>
              <a:ext cx="10318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rgbClr val="000000"/>
                  </a:solidFill>
                  <a:effectLst/>
                  <a:latin typeface="Malgun Gothic" panose="020B0503020000020004" pitchFamily="34" charset="-127"/>
                </a:rPr>
                <a:t>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pic>
          <p:nvPicPr>
            <p:cNvPr id="25" name="Picture 10">
              <a:extLst>
                <a:ext uri="{FF2B5EF4-FFF2-40B4-BE49-F238E27FC236}">
                  <a16:creationId xmlns:a16="http://schemas.microsoft.com/office/drawing/2014/main" id="{F3B94B5A-5F02-EB38-F334-9FEFF52D8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662" y="3467176"/>
              <a:ext cx="2737701" cy="1174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7D7FBA72-EDA2-6846-BCF0-744BD7462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149" y="305293"/>
              <a:ext cx="107791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o 29">
              <a:extLst>
                <a:ext uri="{FF2B5EF4-FFF2-40B4-BE49-F238E27FC236}">
                  <a16:creationId xmlns:a16="http://schemas.microsoft.com/office/drawing/2014/main" id="{B758CD78-E43A-A686-D8E0-4029A56A99D5}"/>
                </a:ext>
              </a:extLst>
            </p:cNvPr>
            <p:cNvGrpSpPr/>
            <p:nvPr/>
          </p:nvGrpSpPr>
          <p:grpSpPr>
            <a:xfrm>
              <a:off x="4699094" y="1628657"/>
              <a:ext cx="884168" cy="2463988"/>
              <a:chOff x="3946595" y="1692088"/>
              <a:chExt cx="884168" cy="2463988"/>
            </a:xfrm>
          </p:grpSpPr>
          <p:pic>
            <p:nvPicPr>
              <p:cNvPr id="31" name="Picture 6">
                <a:extLst>
                  <a:ext uri="{FF2B5EF4-FFF2-40B4-BE49-F238E27FC236}">
                    <a16:creationId xmlns:a16="http://schemas.microsoft.com/office/drawing/2014/main" id="{86580669-2CC3-4CE9-1A40-F603D63A99C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52945" y="1698438"/>
                <a:ext cx="596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7">
                <a:extLst>
                  <a:ext uri="{FF2B5EF4-FFF2-40B4-BE49-F238E27FC236}">
                    <a16:creationId xmlns:a16="http://schemas.microsoft.com/office/drawing/2014/main" id="{A3174A86-7D54-F4FC-2D2B-7429AA0FE069}"/>
                  </a:ext>
                </a:extLst>
              </p:cNvPr>
              <p:cNvSpPr>
                <a:spLocks noChangeArrowheads="1"/>
              </p:cNvSpPr>
              <p:nvPr/>
            </p:nvSpPr>
            <p:spPr bwMode="auto">
              <a:xfrm>
                <a:off x="3946595" y="1692088"/>
                <a:ext cx="608013" cy="1020763"/>
              </a:xfrm>
              <a:prstGeom prst="rect">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3" name="Rectangle 19">
                <a:extLst>
                  <a:ext uri="{FF2B5EF4-FFF2-40B4-BE49-F238E27FC236}">
                    <a16:creationId xmlns:a16="http://schemas.microsoft.com/office/drawing/2014/main" id="{DBDC673E-769C-6DAD-8005-FBBB438C34A4}"/>
                  </a:ext>
                </a:extLst>
              </p:cNvPr>
              <p:cNvSpPr>
                <a:spLocks noChangeArrowheads="1"/>
              </p:cNvSpPr>
              <p:nvPr/>
            </p:nvSpPr>
            <p:spPr bwMode="auto">
              <a:xfrm>
                <a:off x="4730750" y="3946526"/>
                <a:ext cx="1000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rgbClr val="000000"/>
                    </a:solidFill>
                    <a:effectLst/>
                    <a:latin typeface="Times" panose="02020603050405020304" pitchFamily="18" charset="0"/>
                  </a:rPr>
                  <a:t>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grpSp>
        <p:sp>
          <p:nvSpPr>
            <p:cNvPr id="29" name="Rettangolo 1025">
              <a:extLst>
                <a:ext uri="{FF2B5EF4-FFF2-40B4-BE49-F238E27FC236}">
                  <a16:creationId xmlns:a16="http://schemas.microsoft.com/office/drawing/2014/main" id="{5050CDBC-1714-B9E6-35D4-6C5437139FA5}"/>
                </a:ext>
              </a:extLst>
            </p:cNvPr>
            <p:cNvSpPr/>
            <p:nvPr/>
          </p:nvSpPr>
          <p:spPr>
            <a:xfrm>
              <a:off x="5479753" y="1624533"/>
              <a:ext cx="538957" cy="2808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Immagine 1030">
              <a:extLst>
                <a:ext uri="{FF2B5EF4-FFF2-40B4-BE49-F238E27FC236}">
                  <a16:creationId xmlns:a16="http://schemas.microsoft.com/office/drawing/2014/main" id="{73284097-A21B-88D0-C1F4-5B9C5547364B}"/>
                </a:ext>
              </a:extLst>
            </p:cNvPr>
            <p:cNvPicPr>
              <a:picLocks noChangeAspect="1"/>
            </p:cNvPicPr>
            <p:nvPr/>
          </p:nvPicPr>
          <p:blipFill>
            <a:blip r:embed="rId7"/>
            <a:stretch>
              <a:fillRect/>
            </a:stretch>
          </p:blipFill>
          <p:spPr>
            <a:xfrm>
              <a:off x="4216399" y="3365535"/>
              <a:ext cx="2685242" cy="1749329"/>
            </a:xfrm>
            <a:prstGeom prst="rect">
              <a:avLst/>
            </a:prstGeom>
          </p:spPr>
        </p:pic>
        <p:cxnSp>
          <p:nvCxnSpPr>
            <p:cNvPr id="28" name="Connettore 2 1023">
              <a:extLst>
                <a:ext uri="{FF2B5EF4-FFF2-40B4-BE49-F238E27FC236}">
                  <a16:creationId xmlns:a16="http://schemas.microsoft.com/office/drawing/2014/main" id="{5999B5E4-9AE7-1D55-5A48-B78D218B9E70}"/>
                </a:ext>
              </a:extLst>
            </p:cNvPr>
            <p:cNvCxnSpPr>
              <a:cxnSpLocks/>
            </p:cNvCxnSpPr>
            <p:nvPr/>
          </p:nvCxnSpPr>
          <p:spPr>
            <a:xfrm>
              <a:off x="5597031" y="1914202"/>
              <a:ext cx="1310960" cy="1593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414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7673" y="3030542"/>
            <a:ext cx="6209848" cy="457200"/>
          </a:xfrm>
        </p:spPr>
        <p:txBody>
          <a:bodyPr/>
          <a:lstStyle/>
          <a:p>
            <a:r>
              <a:rPr lang="de-DE" dirty="0"/>
              <a:t>EU Reference </a:t>
            </a:r>
            <a:r>
              <a:rPr lang="de-DE" dirty="0" err="1"/>
              <a:t>Concepts</a:t>
            </a:r>
            <a:r>
              <a:rPr lang="de-DE" dirty="0"/>
              <a:t>: HCPB</a:t>
            </a:r>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Tree>
    <p:extLst>
      <p:ext uri="{BB962C8B-B14F-4D97-AF65-F5344CB8AC3E}">
        <p14:creationId xmlns:p14="http://schemas.microsoft.com/office/powerpoint/2010/main" val="338127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1" y="192515"/>
            <a:ext cx="10585541" cy="457200"/>
          </a:xfrm>
        </p:spPr>
        <p:txBody>
          <a:bodyPr/>
          <a:lstStyle/>
          <a:p>
            <a:r>
              <a:rPr lang="de-DE" dirty="0"/>
              <a:t>HCPB: </a:t>
            </a:r>
            <a:r>
              <a:rPr lang="de-DE" dirty="0" err="1"/>
              <a:t>Challenges</a:t>
            </a:r>
            <a:r>
              <a:rPr lang="de-DE" dirty="0"/>
              <a:t> &amp; </a:t>
            </a:r>
            <a:r>
              <a:rPr lang="de-DE" dirty="0" err="1"/>
              <a:t>Opportunities</a:t>
            </a:r>
            <a:endParaRPr lang="de-DE" dirty="0"/>
          </a:p>
        </p:txBody>
      </p:sp>
      <p:sp>
        <p:nvSpPr>
          <p:cNvPr id="4" name="Fußzeilenplatzhalter 3"/>
          <p:cNvSpPr>
            <a:spLocks noGrp="1"/>
          </p:cNvSpPr>
          <p:nvPr>
            <p:ph type="ftr" sz="quarter" idx="11"/>
          </p:nvPr>
        </p:nvSpPr>
        <p:spPr>
          <a:xfrm>
            <a:off x="825624" y="6555770"/>
            <a:ext cx="7105890" cy="329614"/>
          </a:xfrm>
        </p:spPr>
        <p:txBody>
          <a:bodyPr/>
          <a:lstStyle/>
          <a:p>
            <a:r>
              <a:rPr lang="en-GB" dirty="0">
                <a:solidFill>
                  <a:prstClr val="white"/>
                </a:solidFill>
              </a:rPr>
              <a:t>F.A. Hernández et al. | 4</a:t>
            </a:r>
            <a:r>
              <a:rPr lang="en-GB" baseline="30000" dirty="0">
                <a:solidFill>
                  <a:prstClr val="white"/>
                </a:solidFill>
              </a:rPr>
              <a:t>th</a:t>
            </a:r>
            <a:r>
              <a:rPr lang="en-GB" dirty="0">
                <a:solidFill>
                  <a:prstClr val="white"/>
                </a:solidFill>
              </a:rPr>
              <a:t> Technical Exchange CH-EU | 21 March 2024</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pic>
        <p:nvPicPr>
          <p:cNvPr id="26"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flipH="1">
            <a:off x="6753295" y="4105881"/>
            <a:ext cx="1968357" cy="1862878"/>
          </a:xfrm>
          <a:prstGeom prst="rect">
            <a:avLst/>
          </a:prstGeom>
        </p:spPr>
      </p:pic>
      <p:sp>
        <p:nvSpPr>
          <p:cNvPr id="27" name="TextBox 5"/>
          <p:cNvSpPr txBox="1"/>
          <p:nvPr/>
        </p:nvSpPr>
        <p:spPr>
          <a:xfrm>
            <a:off x="213082" y="831415"/>
            <a:ext cx="5757864" cy="4518160"/>
          </a:xfrm>
          <a:prstGeom prst="rect">
            <a:avLst/>
          </a:prstGeom>
          <a:noFill/>
        </p:spPr>
        <p:txBody>
          <a:bodyPr wrap="square" rtlCol="0">
            <a:spAutoFit/>
          </a:bodyPr>
          <a:lstStyle/>
          <a:p>
            <a:pPr marL="266700" lvl="1" indent="-182563">
              <a:spcBef>
                <a:spcPts val="600"/>
              </a:spcBef>
              <a:buClr>
                <a:schemeClr val="tx2"/>
              </a:buClr>
              <a:buSzPct val="140000"/>
              <a:buFont typeface="Wingdings" panose="05000000000000000000" pitchFamily="2" charset="2"/>
              <a:buChar char="§"/>
              <a:defRPr/>
            </a:pPr>
            <a:r>
              <a:rPr lang="de-DE" sz="2000" dirty="0"/>
              <a:t>Key </a:t>
            </a:r>
            <a:r>
              <a:rPr lang="de-DE" sz="2000" dirty="0" err="1"/>
              <a:t>Challenges</a:t>
            </a:r>
            <a:endParaRPr lang="de-DE" sz="2000" dirty="0"/>
          </a:p>
          <a:p>
            <a:pPr marL="803275" lvl="1" indent="-342900">
              <a:lnSpc>
                <a:spcPct val="120000"/>
              </a:lnSpc>
              <a:spcBef>
                <a:spcPts val="600"/>
              </a:spcBef>
              <a:buClr>
                <a:schemeClr val="tx2"/>
              </a:buClr>
              <a:buSzPct val="100000"/>
              <a:buFont typeface="+mj-lt"/>
              <a:buAutoNum type="arabicPeriod"/>
              <a:defRPr/>
            </a:pPr>
            <a:r>
              <a:rPr lang="en-US" dirty="0"/>
              <a:t>Low reliability of BB system under DEMO conditions </a:t>
            </a:r>
            <a:r>
              <a:rPr lang="en-US" dirty="0">
                <a:sym typeface="Wingdings" panose="05000000000000000000" pitchFamily="2" charset="2"/>
              </a:rPr>
              <a:t> </a:t>
            </a:r>
            <a:r>
              <a:rPr lang="en-US" dirty="0">
                <a:solidFill>
                  <a:srgbClr val="FF0000"/>
                </a:solidFill>
              </a:rPr>
              <a:t>addressed in I)</a:t>
            </a:r>
          </a:p>
          <a:p>
            <a:pPr marL="803275" lvl="1" indent="-342900">
              <a:lnSpc>
                <a:spcPct val="120000"/>
              </a:lnSpc>
              <a:spcBef>
                <a:spcPts val="600"/>
              </a:spcBef>
              <a:buClr>
                <a:schemeClr val="tx2"/>
              </a:buClr>
              <a:buSzPct val="100000"/>
              <a:buFont typeface="+mj-lt"/>
              <a:buAutoNum type="arabicPeriod"/>
              <a:defRPr/>
            </a:pPr>
            <a:r>
              <a:rPr lang="en-US" dirty="0"/>
              <a:t>Loss of structural integrity of </a:t>
            </a:r>
            <a:r>
              <a:rPr lang="en-US" dirty="0" err="1"/>
              <a:t>beryllide</a:t>
            </a:r>
            <a:r>
              <a:rPr lang="en-US" dirty="0"/>
              <a:t> blocks and costs </a:t>
            </a:r>
            <a:r>
              <a:rPr lang="en-US" dirty="0">
                <a:sym typeface="Wingdings" panose="05000000000000000000" pitchFamily="2" charset="2"/>
              </a:rPr>
              <a:t> </a:t>
            </a:r>
            <a:r>
              <a:rPr lang="en-US" dirty="0">
                <a:solidFill>
                  <a:srgbClr val="FF0000"/>
                </a:solidFill>
              </a:rPr>
              <a:t>addressed in II) + R&amp;D</a:t>
            </a:r>
            <a:endParaRPr lang="en-US" dirty="0"/>
          </a:p>
          <a:p>
            <a:pPr marL="803275" lvl="1" indent="-342900">
              <a:lnSpc>
                <a:spcPct val="120000"/>
              </a:lnSpc>
              <a:spcBef>
                <a:spcPts val="600"/>
              </a:spcBef>
              <a:buClr>
                <a:schemeClr val="tx2"/>
              </a:buClr>
              <a:buSzPct val="100000"/>
              <a:buFont typeface="+mj-lt"/>
              <a:buAutoNum type="arabicPeriod"/>
              <a:defRPr/>
            </a:pPr>
            <a:r>
              <a:rPr lang="en-US" dirty="0"/>
              <a:t>Degradation of EUROFER97 at contact with pebbles in purge gas environment </a:t>
            </a:r>
            <a:r>
              <a:rPr lang="en-US" dirty="0">
                <a:sym typeface="Wingdings" panose="05000000000000000000" pitchFamily="2" charset="2"/>
              </a:rPr>
              <a:t> </a:t>
            </a:r>
            <a:r>
              <a:rPr lang="en-US" dirty="0">
                <a:solidFill>
                  <a:srgbClr val="FF0000"/>
                </a:solidFill>
              </a:rPr>
              <a:t>addressed in I) &amp; R&amp;D</a:t>
            </a:r>
          </a:p>
          <a:p>
            <a:pPr marL="803275" lvl="1" indent="-342900">
              <a:lnSpc>
                <a:spcPct val="120000"/>
              </a:lnSpc>
              <a:spcBef>
                <a:spcPts val="600"/>
              </a:spcBef>
              <a:buClr>
                <a:schemeClr val="tx2"/>
              </a:buClr>
              <a:buSzPct val="100000"/>
              <a:buFont typeface="+mj-lt"/>
              <a:buAutoNum type="arabicPeriod"/>
              <a:defRPr/>
            </a:pPr>
            <a:r>
              <a:rPr lang="en-US" dirty="0"/>
              <a:t>Low BB shielding capability </a:t>
            </a:r>
            <a:r>
              <a:rPr lang="en-US" dirty="0">
                <a:sym typeface="Wingdings" panose="05000000000000000000" pitchFamily="2" charset="2"/>
              </a:rPr>
              <a:t> </a:t>
            </a:r>
            <a:r>
              <a:rPr lang="en-US" dirty="0">
                <a:solidFill>
                  <a:srgbClr val="FF0000"/>
                </a:solidFill>
              </a:rPr>
              <a:t>addressed by implementing a neutron shield (atm. not required)</a:t>
            </a:r>
          </a:p>
          <a:p>
            <a:pPr marL="803275" lvl="1" indent="-342900">
              <a:lnSpc>
                <a:spcPct val="120000"/>
              </a:lnSpc>
              <a:spcBef>
                <a:spcPts val="600"/>
              </a:spcBef>
              <a:buClr>
                <a:schemeClr val="tx2"/>
              </a:buClr>
              <a:buSzPct val="100000"/>
              <a:buFont typeface="+mj-lt"/>
              <a:buAutoNum type="arabicPeriod"/>
              <a:defRPr/>
            </a:pPr>
            <a:r>
              <a:rPr lang="en-US" dirty="0"/>
              <a:t>Limited heat flux removal capability of the He-cooled FW</a:t>
            </a:r>
          </a:p>
          <a:p>
            <a:pPr marL="803275" lvl="1" indent="-342900">
              <a:lnSpc>
                <a:spcPct val="120000"/>
              </a:lnSpc>
              <a:spcBef>
                <a:spcPts val="600"/>
              </a:spcBef>
              <a:buClr>
                <a:schemeClr val="tx2"/>
              </a:buClr>
              <a:buSzPct val="100000"/>
              <a:buFont typeface="+mj-lt"/>
              <a:buAutoNum type="arabicPeriod"/>
              <a:defRPr/>
            </a:pPr>
            <a:endParaRPr lang="de-DE" dirty="0"/>
          </a:p>
        </p:txBody>
      </p:sp>
      <p:pic>
        <p:nvPicPr>
          <p:cNvPr id="28" name="Picture 85"/>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9964948" y="4121209"/>
            <a:ext cx="1795099" cy="1817070"/>
          </a:xfrm>
          <a:prstGeom prst="rect">
            <a:avLst/>
          </a:prstGeom>
        </p:spPr>
      </p:pic>
      <p:sp>
        <p:nvSpPr>
          <p:cNvPr id="31" name="TextBox 29"/>
          <p:cNvSpPr txBox="1"/>
          <p:nvPr/>
        </p:nvSpPr>
        <p:spPr>
          <a:xfrm>
            <a:off x="6059896" y="5472705"/>
            <a:ext cx="928459" cy="307777"/>
          </a:xfrm>
          <a:prstGeom prst="rect">
            <a:avLst/>
          </a:prstGeom>
          <a:noFill/>
        </p:spPr>
        <p:txBody>
          <a:bodyPr wrap="none" rtlCol="0">
            <a:spAutoFit/>
          </a:bodyPr>
          <a:lstStyle/>
          <a:p>
            <a:r>
              <a:rPr lang="en-GB" sz="1400" dirty="0">
                <a:latin typeface="Arial Narrow" panose="020B0606020202030204" pitchFamily="34" charset="0"/>
                <a:ea typeface="Calibri" panose="020F0502020204030204" pitchFamily="34" charset="0"/>
                <a:cs typeface="Arial" panose="020B0604020202020204" pitchFamily="34" charset="0"/>
              </a:rPr>
              <a:t>HCPB (G1)</a:t>
            </a:r>
            <a:endParaRPr lang="de-DE" sz="1400" dirty="0">
              <a:latin typeface="Arial Narrow" panose="020B0606020202030204" pitchFamily="34" charset="0"/>
              <a:ea typeface="Calibri" panose="020F0502020204030204" pitchFamily="34" charset="0"/>
              <a:cs typeface="Arial" panose="020B0604020202020204" pitchFamily="34" charset="0"/>
            </a:endParaRPr>
          </a:p>
        </p:txBody>
      </p:sp>
      <p:sp>
        <p:nvSpPr>
          <p:cNvPr id="33" name="TextBox 106"/>
          <p:cNvSpPr txBox="1"/>
          <p:nvPr/>
        </p:nvSpPr>
        <p:spPr>
          <a:xfrm>
            <a:off x="9203538" y="5659493"/>
            <a:ext cx="1220847" cy="307777"/>
          </a:xfrm>
          <a:prstGeom prst="rect">
            <a:avLst/>
          </a:prstGeom>
          <a:noFill/>
        </p:spPr>
        <p:txBody>
          <a:bodyPr wrap="none" rtlCol="0">
            <a:spAutoFit/>
          </a:bodyPr>
          <a:lstStyle/>
          <a:p>
            <a:r>
              <a:rPr lang="en-GB" sz="1400" dirty="0">
                <a:latin typeface="Arial Narrow" panose="020B0606020202030204" pitchFamily="34" charset="0"/>
                <a:ea typeface="Calibri" panose="020F0502020204030204" pitchFamily="34" charset="0"/>
                <a:cs typeface="Arial" panose="020B0604020202020204" pitchFamily="34" charset="0"/>
              </a:rPr>
              <a:t>HCPB-HP (G2)</a:t>
            </a:r>
            <a:endParaRPr lang="de-DE" sz="1400" dirty="0">
              <a:latin typeface="Arial Narrow" panose="020B0606020202030204" pitchFamily="34" charset="0"/>
              <a:ea typeface="Calibri" panose="020F0502020204030204" pitchFamily="34" charset="0"/>
              <a:cs typeface="Arial" panose="020B0604020202020204" pitchFamily="34" charset="0"/>
            </a:endParaRPr>
          </a:p>
        </p:txBody>
      </p:sp>
      <p:sp>
        <p:nvSpPr>
          <p:cNvPr id="34" name="Rectangle 30"/>
          <p:cNvSpPr/>
          <p:nvPr/>
        </p:nvSpPr>
        <p:spPr>
          <a:xfrm>
            <a:off x="9203538" y="5922017"/>
            <a:ext cx="2105582" cy="523220"/>
          </a:xfrm>
          <a:prstGeom prst="rect">
            <a:avLst/>
          </a:prstGeom>
        </p:spPr>
        <p:txBody>
          <a:bodyPr wrap="square">
            <a:spAutoFit/>
          </a:bodyPr>
          <a:lstStyle/>
          <a:p>
            <a:pPr indent="-457200"/>
            <a:r>
              <a:rPr lang="en-US" sz="1400" dirty="0">
                <a:latin typeface="Arial Narrow" panose="020B0606020202030204" pitchFamily="34" charset="0"/>
                <a:cs typeface="Arial" panose="020B0604020202020204" pitchFamily="34" charset="0"/>
              </a:rPr>
              <a:t>Triangular prismatic blocks with lateral edges filleted</a:t>
            </a:r>
          </a:p>
        </p:txBody>
      </p:sp>
      <p:sp>
        <p:nvSpPr>
          <p:cNvPr id="35" name="Rectangle 107"/>
          <p:cNvSpPr/>
          <p:nvPr/>
        </p:nvSpPr>
        <p:spPr>
          <a:xfrm>
            <a:off x="6041493" y="5735229"/>
            <a:ext cx="1890021" cy="523220"/>
          </a:xfrm>
          <a:prstGeom prst="rect">
            <a:avLst/>
          </a:prstGeom>
          <a:noFill/>
        </p:spPr>
        <p:txBody>
          <a:bodyPr wrap="square">
            <a:spAutoFit/>
          </a:bodyPr>
          <a:lstStyle/>
          <a:p>
            <a:pPr marL="0" lvl="1"/>
            <a:r>
              <a:rPr lang="en-US" sz="1400" dirty="0">
                <a:latin typeface="Arial Narrow" panose="020B0606020202030204" pitchFamily="34" charset="0"/>
                <a:cs typeface="Arial" panose="020B0604020202020204" pitchFamily="34" charset="0"/>
              </a:rPr>
              <a:t>Hexagonal prismatic blocks with a central hole</a:t>
            </a:r>
            <a:endParaRPr lang="en-US" sz="1400" kern="0" dirty="0">
              <a:solidFill>
                <a:prstClr val="black"/>
              </a:solidFill>
              <a:latin typeface="Arial Narrow" panose="020B0606020202030204" pitchFamily="34" charset="0"/>
              <a:cs typeface="Arial" panose="020B0604020202020204" pitchFamily="34" charset="0"/>
            </a:endParaRPr>
          </a:p>
        </p:txBody>
      </p:sp>
      <p:sp>
        <p:nvSpPr>
          <p:cNvPr id="36" name="TextBox 3"/>
          <p:cNvSpPr txBox="1"/>
          <p:nvPr/>
        </p:nvSpPr>
        <p:spPr>
          <a:xfrm>
            <a:off x="1555735" y="5813382"/>
            <a:ext cx="811441" cy="307777"/>
          </a:xfrm>
          <a:prstGeom prst="rect">
            <a:avLst/>
          </a:prstGeom>
          <a:noFill/>
        </p:spPr>
        <p:txBody>
          <a:bodyPr wrap="none" rtlCol="0">
            <a:spAutoFit/>
          </a:bodyPr>
          <a:lstStyle/>
          <a:p>
            <a:r>
              <a:rPr lang="de-DE" sz="1400" dirty="0" err="1">
                <a:latin typeface="Arial MT"/>
              </a:rPr>
              <a:t>Limiters</a:t>
            </a:r>
            <a:endParaRPr lang="de-DE" dirty="0">
              <a:latin typeface="Arial MT"/>
            </a:endParaRPr>
          </a:p>
        </p:txBody>
      </p:sp>
      <p:sp>
        <p:nvSpPr>
          <p:cNvPr id="37" name="Right Arrow 113"/>
          <p:cNvSpPr/>
          <p:nvPr/>
        </p:nvSpPr>
        <p:spPr>
          <a:xfrm>
            <a:off x="1015711" y="5110987"/>
            <a:ext cx="689017" cy="19784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Box 42"/>
          <p:cNvSpPr txBox="1"/>
          <p:nvPr/>
        </p:nvSpPr>
        <p:spPr>
          <a:xfrm>
            <a:off x="5591441" y="912056"/>
            <a:ext cx="6529393" cy="3477875"/>
          </a:xfrm>
          <a:prstGeom prst="rect">
            <a:avLst/>
          </a:prstGeom>
          <a:noFill/>
        </p:spPr>
        <p:txBody>
          <a:bodyPr wrap="square" rtlCol="0">
            <a:spAutoFit/>
          </a:bodyPr>
          <a:lstStyle/>
          <a:p>
            <a:pPr marL="266700" lvl="1" indent="-182563">
              <a:spcBef>
                <a:spcPts val="600"/>
              </a:spcBef>
              <a:buClr>
                <a:schemeClr val="tx2"/>
              </a:buClr>
              <a:buSzPct val="140000"/>
              <a:buFont typeface="Wingdings" panose="05000000000000000000" pitchFamily="2" charset="2"/>
              <a:buChar char="§"/>
              <a:defRPr/>
            </a:pPr>
            <a:r>
              <a:rPr lang="de-DE" sz="2000" dirty="0" err="1"/>
              <a:t>Opportunities</a:t>
            </a:r>
            <a:endParaRPr lang="de-DE" sz="2000" dirty="0"/>
          </a:p>
          <a:p>
            <a:pPr marL="720725" lvl="1" indent="-266700">
              <a:spcBef>
                <a:spcPts val="600"/>
              </a:spcBef>
              <a:buClr>
                <a:schemeClr val="tx2"/>
              </a:buClr>
              <a:buSzPct val="100000"/>
              <a:buFont typeface="+mj-lt"/>
              <a:buAutoNum type="romanUcPeriod"/>
              <a:defRPr/>
            </a:pPr>
            <a:r>
              <a:rPr lang="en-US" dirty="0">
                <a:solidFill>
                  <a:sysClr val="windowText" lastClr="000000"/>
                </a:solidFill>
                <a:latin typeface="+mj-lt"/>
                <a:cs typeface="Arial" panose="020B0604020202020204" pitchFamily="34" charset="0"/>
              </a:rPr>
              <a:t>Establish a fault-tolerant design by operating the purge gas at coolant pressure </a:t>
            </a:r>
            <a:r>
              <a:rPr lang="de-DE" dirty="0" err="1">
                <a:solidFill>
                  <a:sysClr val="windowText" lastClr="000000"/>
                </a:solidFill>
                <a:latin typeface="+mj-lt"/>
                <a:cs typeface="Arial" panose="020B0604020202020204" pitchFamily="34" charset="0"/>
              </a:rPr>
              <a:t>under</a:t>
            </a:r>
            <a:r>
              <a:rPr lang="de-DE" dirty="0">
                <a:solidFill>
                  <a:sysClr val="windowText" lastClr="000000"/>
                </a:solidFill>
                <a:latin typeface="+mj-lt"/>
                <a:cs typeface="Arial" panose="020B0604020202020204" pitchFamily="34" charset="0"/>
              </a:rPr>
              <a:t> normal </a:t>
            </a:r>
            <a:r>
              <a:rPr lang="de-DE" dirty="0" err="1">
                <a:solidFill>
                  <a:sysClr val="windowText" lastClr="000000"/>
                </a:solidFill>
                <a:latin typeface="+mj-lt"/>
                <a:cs typeface="Arial" panose="020B0604020202020204" pitchFamily="34" charset="0"/>
              </a:rPr>
              <a:t>operation</a:t>
            </a:r>
            <a:endParaRPr lang="en-US" dirty="0">
              <a:solidFill>
                <a:srgbClr val="FF0000"/>
              </a:solidFill>
              <a:latin typeface="+mj-lt"/>
              <a:sym typeface="Wingdings" panose="05000000000000000000" pitchFamily="2" charset="2"/>
            </a:endParaRPr>
          </a:p>
          <a:p>
            <a:pPr marL="598487" lvl="1" indent="-514350">
              <a:spcBef>
                <a:spcPts val="600"/>
              </a:spcBef>
              <a:buClr>
                <a:schemeClr val="tx2"/>
              </a:buClr>
              <a:buSzPct val="100000"/>
              <a:buFont typeface="+mj-lt"/>
              <a:buAutoNum type="romanUcPeriod"/>
              <a:defRPr/>
            </a:pPr>
            <a:endParaRPr lang="en-US" dirty="0">
              <a:solidFill>
                <a:srgbClr val="FF0000"/>
              </a:solidFill>
              <a:latin typeface="+mj-lt"/>
              <a:sym typeface="Wingdings" panose="05000000000000000000" pitchFamily="2" charset="2"/>
            </a:endParaRPr>
          </a:p>
          <a:p>
            <a:pPr marL="598487" lvl="1" indent="-514350">
              <a:spcBef>
                <a:spcPts val="600"/>
              </a:spcBef>
              <a:buClr>
                <a:schemeClr val="tx2"/>
              </a:buClr>
              <a:buSzPct val="100000"/>
              <a:buFont typeface="+mj-lt"/>
              <a:buAutoNum type="romanUcPeriod"/>
              <a:defRPr/>
            </a:pPr>
            <a:endParaRPr lang="en-US" dirty="0">
              <a:solidFill>
                <a:srgbClr val="FF0000"/>
              </a:solidFill>
              <a:latin typeface="+mj-lt"/>
              <a:sym typeface="Wingdings" panose="05000000000000000000" pitchFamily="2" charset="2"/>
            </a:endParaRPr>
          </a:p>
          <a:p>
            <a:pPr marL="598487" lvl="1" indent="-514350">
              <a:spcBef>
                <a:spcPts val="600"/>
              </a:spcBef>
              <a:buClr>
                <a:schemeClr val="tx2"/>
              </a:buClr>
              <a:buSzPct val="100000"/>
              <a:buFont typeface="+mj-lt"/>
              <a:buAutoNum type="romanUcPeriod"/>
              <a:defRPr/>
            </a:pPr>
            <a:endParaRPr lang="en-US" dirty="0">
              <a:solidFill>
                <a:srgbClr val="FF0000"/>
              </a:solidFill>
              <a:latin typeface="+mj-lt"/>
              <a:sym typeface="Wingdings" panose="05000000000000000000" pitchFamily="2" charset="2"/>
            </a:endParaRPr>
          </a:p>
          <a:p>
            <a:pPr marL="598487" lvl="1" indent="-514350">
              <a:spcBef>
                <a:spcPts val="600"/>
              </a:spcBef>
              <a:buClr>
                <a:schemeClr val="tx2"/>
              </a:buClr>
              <a:buSzPct val="100000"/>
              <a:buFont typeface="+mj-lt"/>
              <a:buAutoNum type="romanUcPeriod"/>
              <a:defRPr/>
            </a:pPr>
            <a:endParaRPr lang="en-US" dirty="0">
              <a:solidFill>
                <a:srgbClr val="FF0000"/>
              </a:solidFill>
              <a:latin typeface="+mj-lt"/>
              <a:sym typeface="Wingdings" panose="05000000000000000000" pitchFamily="2" charset="2"/>
            </a:endParaRPr>
          </a:p>
          <a:p>
            <a:pPr marL="598487" lvl="1" indent="-514350">
              <a:spcBef>
                <a:spcPts val="600"/>
              </a:spcBef>
              <a:buClr>
                <a:schemeClr val="tx2"/>
              </a:buClr>
              <a:buSzPct val="100000"/>
              <a:buFont typeface="+mj-lt"/>
              <a:buAutoNum type="romanUcPeriod"/>
              <a:defRPr/>
            </a:pPr>
            <a:endParaRPr lang="en-US" dirty="0">
              <a:solidFill>
                <a:srgbClr val="FF0000"/>
              </a:solidFill>
              <a:latin typeface="+mj-lt"/>
              <a:sym typeface="Wingdings" panose="05000000000000000000" pitchFamily="2" charset="2"/>
            </a:endParaRPr>
          </a:p>
          <a:p>
            <a:pPr marL="720725" lvl="1" indent="-266700">
              <a:spcBef>
                <a:spcPts val="600"/>
              </a:spcBef>
              <a:buClr>
                <a:schemeClr val="tx2"/>
              </a:buClr>
              <a:buSzPct val="100000"/>
              <a:buFont typeface="+mj-lt"/>
              <a:buAutoNum type="romanUcPeriod"/>
              <a:defRPr/>
            </a:pPr>
            <a:r>
              <a:rPr lang="en-US" dirty="0">
                <a:solidFill>
                  <a:sysClr val="windowText" lastClr="000000"/>
                </a:solidFill>
                <a:latin typeface="+mj-lt"/>
                <a:cs typeface="Arial" panose="020B0604020202020204" pitchFamily="34" charset="0"/>
                <a:sym typeface="Wingdings" panose="05000000000000000000" pitchFamily="2" charset="2"/>
              </a:rPr>
              <a:t>Simpler, manufacturing friendly TiBe</a:t>
            </a:r>
            <a:r>
              <a:rPr lang="en-US" baseline="-25000" dirty="0">
                <a:solidFill>
                  <a:sysClr val="windowText" lastClr="000000"/>
                </a:solidFill>
                <a:latin typeface="+mj-lt"/>
                <a:cs typeface="Arial" panose="020B0604020202020204" pitchFamily="34" charset="0"/>
                <a:sym typeface="Wingdings" panose="05000000000000000000" pitchFamily="2" charset="2"/>
              </a:rPr>
              <a:t>12</a:t>
            </a:r>
            <a:r>
              <a:rPr lang="en-US" dirty="0">
                <a:solidFill>
                  <a:sysClr val="windowText" lastClr="000000"/>
                </a:solidFill>
                <a:latin typeface="+mj-lt"/>
                <a:cs typeface="Arial" panose="020B0604020202020204" pitchFamily="34" charset="0"/>
                <a:sym typeface="Wingdings" panose="05000000000000000000" pitchFamily="2" charset="2"/>
              </a:rPr>
              <a:t> blocks:</a:t>
            </a:r>
            <a:endParaRPr lang="en-US" dirty="0">
              <a:solidFill>
                <a:sysClr val="windowText" lastClr="000000"/>
              </a:solidFill>
              <a:latin typeface="+mj-lt"/>
              <a:cs typeface="Arial" panose="020B0604020202020204" pitchFamily="34" charset="0"/>
            </a:endParaRPr>
          </a:p>
          <a:p>
            <a:pPr marL="266700" lvl="1" indent="-182563">
              <a:spcBef>
                <a:spcPts val="600"/>
              </a:spcBef>
              <a:buClr>
                <a:schemeClr val="tx2"/>
              </a:buClr>
              <a:buSzPct val="140000"/>
              <a:buFont typeface="Wingdings" panose="05000000000000000000" pitchFamily="2" charset="2"/>
              <a:buChar char="§"/>
              <a:defRPr/>
            </a:pPr>
            <a:endParaRPr lang="de-DE" sz="1600" dirty="0"/>
          </a:p>
        </p:txBody>
      </p:sp>
      <p:pic>
        <p:nvPicPr>
          <p:cNvPr id="39" name="Picture 2"/>
          <p:cNvPicPr>
            <a:picLocks noChangeAspect="1"/>
          </p:cNvPicPr>
          <p:nvPr/>
        </p:nvPicPr>
        <p:blipFill>
          <a:blip r:embed="rId6"/>
          <a:stretch>
            <a:fillRect/>
          </a:stretch>
        </p:blipFill>
        <p:spPr>
          <a:xfrm>
            <a:off x="1834111" y="4879929"/>
            <a:ext cx="896325" cy="659956"/>
          </a:xfrm>
          <a:prstGeom prst="rect">
            <a:avLst/>
          </a:prstGeom>
        </p:spPr>
      </p:pic>
      <p:pic>
        <p:nvPicPr>
          <p:cNvPr id="40"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70379"/>
          <a:stretch/>
        </p:blipFill>
        <p:spPr>
          <a:xfrm>
            <a:off x="4305718" y="4618520"/>
            <a:ext cx="883891" cy="1719690"/>
          </a:xfrm>
          <a:prstGeom prst="rect">
            <a:avLst/>
          </a:prstGeom>
        </p:spPr>
      </p:pic>
      <p:sp>
        <p:nvSpPr>
          <p:cNvPr id="42" name="Right Arrow 113">
            <a:extLst>
              <a:ext uri="{FF2B5EF4-FFF2-40B4-BE49-F238E27FC236}">
                <a16:creationId xmlns:a16="http://schemas.microsoft.com/office/drawing/2014/main" id="{6493C8D5-722B-419D-A8DB-71CD9D887E78}"/>
              </a:ext>
            </a:extLst>
          </p:cNvPr>
          <p:cNvSpPr/>
          <p:nvPr/>
        </p:nvSpPr>
        <p:spPr>
          <a:xfrm>
            <a:off x="2367177" y="5868350"/>
            <a:ext cx="689017" cy="19784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p:cNvSpPr/>
          <p:nvPr/>
        </p:nvSpPr>
        <p:spPr>
          <a:xfrm>
            <a:off x="10476052" y="2108268"/>
            <a:ext cx="1718746" cy="1815882"/>
          </a:xfrm>
          <a:prstGeom prst="rect">
            <a:avLst/>
          </a:prstGeom>
        </p:spPr>
        <p:txBody>
          <a:bodyPr wrap="square">
            <a:spAutoFit/>
          </a:bodyPr>
          <a:lstStyle/>
          <a:p>
            <a:r>
              <a:rPr lang="de-DE" sz="1400" dirty="0" err="1">
                <a:solidFill>
                  <a:sysClr val="windowText" lastClr="000000"/>
                </a:solidFill>
                <a:latin typeface="Arial Narrow" panose="020B0606020202030204" pitchFamily="34" charset="0"/>
                <a:cs typeface="Arial" panose="020B0604020202020204" pitchFamily="34" charset="0"/>
              </a:rPr>
              <a:t>Failure</a:t>
            </a:r>
            <a:r>
              <a:rPr lang="de-DE" sz="1400" dirty="0">
                <a:solidFill>
                  <a:sysClr val="windowText" lastClr="000000"/>
                </a:solidFill>
                <a:latin typeface="Arial Narrow" panose="020B0606020202030204" pitchFamily="34" charset="0"/>
                <a:cs typeface="Arial" panose="020B0604020202020204" pitchFamily="34" charset="0"/>
              </a:rPr>
              <a:t> rate </a:t>
            </a:r>
            <a:r>
              <a:rPr lang="de-DE" sz="1400" dirty="0" err="1">
                <a:solidFill>
                  <a:sysClr val="windowText" lastClr="000000"/>
                </a:solidFill>
                <a:latin typeface="Arial Narrow" panose="020B0606020202030204" pitchFamily="34" charset="0"/>
                <a:cs typeface="Arial" panose="020B0604020202020204" pitchFamily="34" charset="0"/>
              </a:rPr>
              <a:t>of</a:t>
            </a:r>
            <a:r>
              <a:rPr lang="de-DE" sz="1400" dirty="0">
                <a:solidFill>
                  <a:sysClr val="windowText" lastClr="000000"/>
                </a:solidFill>
                <a:latin typeface="Arial Narrow" panose="020B0606020202030204" pitchFamily="34" charset="0"/>
                <a:cs typeface="Arial" panose="020B0604020202020204" pitchFamily="34" charset="0"/>
              </a:rPr>
              <a:t> </a:t>
            </a:r>
            <a:r>
              <a:rPr lang="de-DE" sz="1400" dirty="0" err="1">
                <a:solidFill>
                  <a:sysClr val="windowText" lastClr="000000"/>
                </a:solidFill>
                <a:latin typeface="Arial Narrow" panose="020B0606020202030204" pitchFamily="34" charset="0"/>
                <a:cs typeface="Arial" panose="020B0604020202020204" pitchFamily="34" charset="0"/>
              </a:rPr>
              <a:t>welds</a:t>
            </a:r>
            <a:r>
              <a:rPr lang="de-DE" sz="1400" dirty="0">
                <a:solidFill>
                  <a:sysClr val="windowText" lastClr="000000"/>
                </a:solidFill>
                <a:latin typeface="Arial Narrow" panose="020B0606020202030204" pitchFamily="34" charset="0"/>
                <a:cs typeface="Arial" panose="020B0604020202020204" pitchFamily="34" charset="0"/>
              </a:rPr>
              <a:t>:  </a:t>
            </a:r>
          </a:p>
          <a:p>
            <a:r>
              <a:rPr lang="en-GB" sz="1400" dirty="0">
                <a:solidFill>
                  <a:srgbClr val="FF0000"/>
                </a:solidFill>
                <a:latin typeface="Arial Narrow" panose="020B0606020202030204" pitchFamily="34" charset="0"/>
                <a:cs typeface="Arial" panose="020B0604020202020204" pitchFamily="34" charset="0"/>
              </a:rPr>
              <a:t>2.58e-08</a:t>
            </a:r>
            <a:r>
              <a:rPr lang="de-DE" sz="1400" dirty="0">
                <a:solidFill>
                  <a:srgbClr val="FF0000"/>
                </a:solidFill>
                <a:latin typeface="Arial Narrow" panose="020B0606020202030204" pitchFamily="34" charset="0"/>
                <a:cs typeface="Arial" panose="020B0604020202020204" pitchFamily="34" charset="0"/>
              </a:rPr>
              <a:t> (1/h)</a:t>
            </a:r>
          </a:p>
          <a:p>
            <a:r>
              <a:rPr lang="de-DE" sz="1400" dirty="0">
                <a:solidFill>
                  <a:sysClr val="windowText" lastClr="000000"/>
                </a:solidFill>
                <a:latin typeface="Arial Narrow" panose="020B0606020202030204" pitchFamily="34" charset="0"/>
                <a:cs typeface="Arial" panose="020B0604020202020204" pitchFamily="34" charset="0"/>
              </a:rPr>
              <a:t>Large </a:t>
            </a:r>
            <a:r>
              <a:rPr lang="de-DE" sz="1400" dirty="0" err="1">
                <a:solidFill>
                  <a:sysClr val="windowText" lastClr="000000"/>
                </a:solidFill>
                <a:latin typeface="Arial Narrow" panose="020B0606020202030204" pitchFamily="34" charset="0"/>
                <a:cs typeface="Arial" panose="020B0604020202020204" pitchFamily="34" charset="0"/>
              </a:rPr>
              <a:t>number</a:t>
            </a:r>
            <a:r>
              <a:rPr lang="de-DE" sz="1400" dirty="0">
                <a:solidFill>
                  <a:sysClr val="windowText" lastClr="000000"/>
                </a:solidFill>
                <a:latin typeface="Arial Narrow" panose="020B0606020202030204" pitchFamily="34" charset="0"/>
                <a:cs typeface="Arial" panose="020B0604020202020204" pitchFamily="34" charset="0"/>
              </a:rPr>
              <a:t> </a:t>
            </a:r>
            <a:r>
              <a:rPr lang="de-DE" sz="1400" dirty="0" err="1">
                <a:solidFill>
                  <a:sysClr val="windowText" lastClr="000000"/>
                </a:solidFill>
                <a:latin typeface="Arial Narrow" panose="020B0606020202030204" pitchFamily="34" charset="0"/>
                <a:cs typeface="Arial" panose="020B0604020202020204" pitchFamily="34" charset="0"/>
              </a:rPr>
              <a:t>of</a:t>
            </a:r>
            <a:r>
              <a:rPr lang="de-DE" sz="1400" dirty="0">
                <a:solidFill>
                  <a:sysClr val="windowText" lastClr="000000"/>
                </a:solidFill>
                <a:latin typeface="Arial Narrow" panose="020B0606020202030204" pitchFamily="34" charset="0"/>
                <a:cs typeface="Arial" panose="020B0604020202020204" pitchFamily="34" charset="0"/>
              </a:rPr>
              <a:t> </a:t>
            </a:r>
            <a:r>
              <a:rPr lang="de-DE" sz="1400" dirty="0" err="1">
                <a:solidFill>
                  <a:sysClr val="windowText" lastClr="000000"/>
                </a:solidFill>
                <a:latin typeface="Arial Narrow" panose="020B0606020202030204" pitchFamily="34" charset="0"/>
                <a:cs typeface="Arial" panose="020B0604020202020204" pitchFamily="34" charset="0"/>
              </a:rPr>
              <a:t>welds</a:t>
            </a:r>
            <a:r>
              <a:rPr lang="de-DE" sz="1400" dirty="0">
                <a:solidFill>
                  <a:sysClr val="windowText" lastClr="000000"/>
                </a:solidFill>
                <a:latin typeface="Arial Narrow" panose="020B0606020202030204" pitchFamily="34" charset="0"/>
                <a:cs typeface="Arial" panose="020B0604020202020204" pitchFamily="34" charset="0"/>
              </a:rPr>
              <a:t>:</a:t>
            </a:r>
          </a:p>
          <a:p>
            <a:r>
              <a:rPr lang="de-DE" sz="1400" dirty="0">
                <a:solidFill>
                  <a:srgbClr val="FF0000"/>
                </a:solidFill>
                <a:latin typeface="Arial Narrow" panose="020B0606020202030204" pitchFamily="34" charset="0"/>
                <a:cs typeface="Arial" panose="020B0604020202020204" pitchFamily="34" charset="0"/>
              </a:rPr>
              <a:t>400e3</a:t>
            </a:r>
          </a:p>
          <a:p>
            <a:endParaRPr lang="de-DE" sz="1400" dirty="0">
              <a:solidFill>
                <a:srgbClr val="FF0000"/>
              </a:solidFill>
              <a:latin typeface="Arial" panose="020B0604020202020204" pitchFamily="34" charset="0"/>
              <a:cs typeface="Arial" panose="020B0604020202020204" pitchFamily="34" charset="0"/>
            </a:endParaRPr>
          </a:p>
          <a:p>
            <a:r>
              <a:rPr lang="de-DE" sz="1400" dirty="0">
                <a:solidFill>
                  <a:srgbClr val="FF0000"/>
                </a:solidFill>
                <a:latin typeface="Arial Narrow" panose="020B0606020202030204" pitchFamily="34" charset="0"/>
                <a:cs typeface="Arial" panose="020B0604020202020204" pitchFamily="34" charset="0"/>
              </a:rPr>
              <a:t>400e3 x </a:t>
            </a:r>
            <a:r>
              <a:rPr lang="en-GB" sz="1400" dirty="0">
                <a:solidFill>
                  <a:srgbClr val="FF0000"/>
                </a:solidFill>
                <a:latin typeface="Arial Narrow" panose="020B0606020202030204" pitchFamily="34" charset="0"/>
                <a:cs typeface="Arial" panose="020B0604020202020204" pitchFamily="34" charset="0"/>
              </a:rPr>
              <a:t>2.58e-08 </a:t>
            </a:r>
          </a:p>
          <a:p>
            <a:r>
              <a:rPr lang="en-GB" sz="1400" dirty="0">
                <a:solidFill>
                  <a:srgbClr val="FF0000"/>
                </a:solidFill>
                <a:latin typeface="Arial Narrow" panose="020B0606020202030204" pitchFamily="34" charset="0"/>
                <a:cs typeface="Arial" panose="020B0604020202020204" pitchFamily="34" charset="0"/>
              </a:rPr>
              <a:t>~ O(0.01) (1/h)</a:t>
            </a:r>
            <a:endParaRPr lang="de-DE" sz="1400" dirty="0">
              <a:solidFill>
                <a:srgbClr val="FF0000"/>
              </a:solidFill>
              <a:latin typeface="Arial Narrow" panose="020B0606020202030204" pitchFamily="34" charset="0"/>
              <a:cs typeface="Arial" panose="020B0604020202020204" pitchFamily="34" charset="0"/>
            </a:endParaRPr>
          </a:p>
          <a:p>
            <a:endParaRPr lang="de-DE" sz="1400" dirty="0">
              <a:solidFill>
                <a:srgbClr val="FF0000"/>
              </a:solidFill>
              <a:latin typeface="Arial Narrow" panose="020B0606020202030204" pitchFamily="34" charset="0"/>
              <a:cs typeface="Arial" panose="020B0604020202020204" pitchFamily="34" charset="0"/>
            </a:endParaRPr>
          </a:p>
        </p:txBody>
      </p:sp>
      <p:grpSp>
        <p:nvGrpSpPr>
          <p:cNvPr id="76" name="Gruppieren 75"/>
          <p:cNvGrpSpPr>
            <a:grpSpLocks noChangeAspect="1"/>
          </p:cNvGrpSpPr>
          <p:nvPr/>
        </p:nvGrpSpPr>
        <p:grpSpPr>
          <a:xfrm>
            <a:off x="6194166" y="2129814"/>
            <a:ext cx="4235014" cy="1453845"/>
            <a:chOff x="7722905" y="2270443"/>
            <a:chExt cx="3872568" cy="1329421"/>
          </a:xfrm>
        </p:grpSpPr>
        <p:pic>
          <p:nvPicPr>
            <p:cNvPr id="45" name="Grafik 6"/>
            <p:cNvPicPr>
              <a:picLocks noChangeAspect="1"/>
            </p:cNvPicPr>
            <p:nvPr/>
          </p:nvPicPr>
          <p:blipFill rotWithShape="1">
            <a:blip r:embed="rId9">
              <a:lum bright="20000"/>
            </a:blip>
            <a:srcRect l="16962" t="26476" r="36993" b="35961"/>
            <a:stretch/>
          </p:blipFill>
          <p:spPr>
            <a:xfrm>
              <a:off x="7722905" y="2282746"/>
              <a:ext cx="3872568" cy="1317118"/>
            </a:xfrm>
            <a:prstGeom prst="rect">
              <a:avLst/>
            </a:prstGeom>
          </p:spPr>
        </p:pic>
        <p:cxnSp>
          <p:nvCxnSpPr>
            <p:cNvPr id="51" name="Straight Connector 60"/>
            <p:cNvCxnSpPr/>
            <p:nvPr/>
          </p:nvCxnSpPr>
          <p:spPr>
            <a:xfrm rot="5400000">
              <a:off x="10840732" y="2580188"/>
              <a:ext cx="0" cy="108000"/>
            </a:xfrm>
            <a:prstGeom prst="line">
              <a:avLst/>
            </a:prstGeom>
            <a:ln w="38100">
              <a:solidFill>
                <a:srgbClr val="FFFF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61"/>
            <p:cNvCxnSpPr/>
            <p:nvPr/>
          </p:nvCxnSpPr>
          <p:spPr>
            <a:xfrm rot="5400000">
              <a:off x="10840732" y="3189109"/>
              <a:ext cx="0" cy="108000"/>
            </a:xfrm>
            <a:prstGeom prst="line">
              <a:avLst/>
            </a:prstGeom>
            <a:ln w="38100">
              <a:solidFill>
                <a:srgbClr val="FFFF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58"/>
            <p:cNvCxnSpPr/>
            <p:nvPr/>
          </p:nvCxnSpPr>
          <p:spPr>
            <a:xfrm rot="5400000">
              <a:off x="11133945" y="2678458"/>
              <a:ext cx="0" cy="252000"/>
            </a:xfrm>
            <a:prstGeom prst="line">
              <a:avLst/>
            </a:prstGeom>
            <a:ln w="38100">
              <a:solidFill>
                <a:srgbClr val="FFFF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59"/>
            <p:cNvCxnSpPr/>
            <p:nvPr/>
          </p:nvCxnSpPr>
          <p:spPr>
            <a:xfrm rot="5400000">
              <a:off x="11129556" y="2954430"/>
              <a:ext cx="0" cy="252000"/>
            </a:xfrm>
            <a:prstGeom prst="line">
              <a:avLst/>
            </a:prstGeom>
            <a:ln w="38100">
              <a:solidFill>
                <a:srgbClr val="FFFF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TextBox 62"/>
            <p:cNvSpPr txBox="1"/>
            <p:nvPr/>
          </p:nvSpPr>
          <p:spPr>
            <a:xfrm rot="16200000">
              <a:off x="10481278" y="2363229"/>
              <a:ext cx="382577" cy="197006"/>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FF0000"/>
                  </a:solidFill>
                  <a:effectLst/>
                  <a:highlight>
                    <a:srgbClr val="FFFF00"/>
                  </a:highlight>
                  <a:uLnTx/>
                  <a:uFillTx/>
                  <a:latin typeface="Calibri"/>
                </a:defRPr>
              </a:lvl1pPr>
            </a:lstStyle>
            <a:p>
              <a:pPr>
                <a:defRPr/>
              </a:pPr>
              <a:r>
                <a:rPr lang="de-DE" sz="1400" dirty="0">
                  <a:latin typeface="Arial Narrow" panose="020B0606020202030204" pitchFamily="34" charset="0"/>
                </a:rPr>
                <a:t>80 bar</a:t>
              </a:r>
            </a:p>
          </p:txBody>
        </p:sp>
        <p:sp>
          <p:nvSpPr>
            <p:cNvPr id="55" name="TextBox 64"/>
            <p:cNvSpPr txBox="1"/>
            <p:nvPr/>
          </p:nvSpPr>
          <p:spPr>
            <a:xfrm>
              <a:off x="8428798" y="2653570"/>
              <a:ext cx="307821" cy="197006"/>
            </a:xfrm>
            <a:prstGeom prst="rect">
              <a:avLst/>
            </a:prstGeom>
            <a:noFill/>
          </p:spPr>
          <p:txBody>
            <a:bodyPr wrap="none" lIns="0" tIns="0" rIns="0" bIns="0" rtlCol="0">
              <a:spAutoFit/>
            </a:bodyPr>
            <a:lstStyle/>
            <a:p>
              <a:pPr>
                <a:defRPr/>
              </a:pPr>
              <a:r>
                <a:rPr lang="de-DE" sz="1400" dirty="0">
                  <a:solidFill>
                    <a:srgbClr val="FF0000"/>
                  </a:solidFill>
                  <a:highlight>
                    <a:srgbClr val="FFFF00"/>
                  </a:highlight>
                  <a:latin typeface="Arial Narrow" panose="020B0606020202030204" pitchFamily="34" charset="0"/>
                </a:rPr>
                <a:t>2 bar</a:t>
              </a:r>
            </a:p>
          </p:txBody>
        </p:sp>
        <p:sp>
          <p:nvSpPr>
            <p:cNvPr id="57" name="TextBox 66"/>
            <p:cNvSpPr txBox="1"/>
            <p:nvPr/>
          </p:nvSpPr>
          <p:spPr>
            <a:xfrm rot="16200000">
              <a:off x="10789513" y="2365971"/>
              <a:ext cx="307821" cy="197006"/>
            </a:xfrm>
            <a:prstGeom prst="rect">
              <a:avLst/>
            </a:prstGeom>
            <a:noFill/>
          </p:spPr>
          <p:txBody>
            <a:bodyPr wrap="none" lIns="0" tIns="0" rIns="0" bIns="0" rtlCol="0">
              <a:spAutoFit/>
            </a:bodyPr>
            <a:lstStyle/>
            <a:p>
              <a:pPr>
                <a:defRPr/>
              </a:pPr>
              <a:r>
                <a:rPr lang="de-DE" sz="1400" dirty="0">
                  <a:solidFill>
                    <a:srgbClr val="FF0000"/>
                  </a:solidFill>
                  <a:highlight>
                    <a:srgbClr val="FFFF00"/>
                  </a:highlight>
                  <a:latin typeface="Arial Narrow" panose="020B0606020202030204" pitchFamily="34" charset="0"/>
                </a:rPr>
                <a:t>2 bar</a:t>
              </a:r>
            </a:p>
          </p:txBody>
        </p:sp>
        <p:sp>
          <p:nvSpPr>
            <p:cNvPr id="58" name="TextBox 67"/>
            <p:cNvSpPr txBox="1"/>
            <p:nvPr/>
          </p:nvSpPr>
          <p:spPr>
            <a:xfrm rot="16200000">
              <a:off x="11160648" y="2469815"/>
              <a:ext cx="382578" cy="197006"/>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FF0000"/>
                  </a:solidFill>
                  <a:effectLst/>
                  <a:highlight>
                    <a:srgbClr val="FFFF00"/>
                  </a:highlight>
                  <a:uLnTx/>
                  <a:uFillTx/>
                  <a:latin typeface="Calibri"/>
                </a:defRPr>
              </a:lvl1pPr>
            </a:lstStyle>
            <a:p>
              <a:pPr>
                <a:defRPr/>
              </a:pPr>
              <a:r>
                <a:rPr lang="de-DE" sz="1400" dirty="0">
                  <a:latin typeface="Arial Narrow" panose="020B0606020202030204" pitchFamily="34" charset="0"/>
                </a:rPr>
                <a:t>80 bar</a:t>
              </a:r>
            </a:p>
          </p:txBody>
        </p:sp>
        <p:sp>
          <p:nvSpPr>
            <p:cNvPr id="63" name="TextBox 72">
              <a:extLst>
                <a:ext uri="{FF2B5EF4-FFF2-40B4-BE49-F238E27FC236}">
                  <a16:creationId xmlns:a16="http://schemas.microsoft.com/office/drawing/2014/main" id="{327F1C13-D727-48C3-B489-2940DB530F9D}"/>
                </a:ext>
              </a:extLst>
            </p:cNvPr>
            <p:cNvSpPr txBox="1"/>
            <p:nvPr/>
          </p:nvSpPr>
          <p:spPr>
            <a:xfrm>
              <a:off x="7945977" y="2838236"/>
              <a:ext cx="382577" cy="197006"/>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FF0000"/>
                  </a:solidFill>
                  <a:effectLst/>
                  <a:highlight>
                    <a:srgbClr val="FFFF00"/>
                  </a:highlight>
                  <a:uLnTx/>
                  <a:uFillTx/>
                  <a:latin typeface="Calibri"/>
                </a:defRPr>
              </a:lvl1pPr>
            </a:lstStyle>
            <a:p>
              <a:pPr marR="0" lvl="0" indent="0" fontAlgn="auto">
                <a:lnSpc>
                  <a:spcPct val="100000"/>
                </a:lnSpc>
                <a:spcBef>
                  <a:spcPts val="0"/>
                </a:spcBef>
                <a:spcAft>
                  <a:spcPts val="0"/>
                </a:spcAft>
                <a:buClrTx/>
                <a:buSzTx/>
                <a:buFontTx/>
                <a:buNone/>
                <a:tabLst/>
                <a:defRPr/>
              </a:pPr>
              <a:r>
                <a:rPr lang="de-DE" sz="1400" dirty="0">
                  <a:latin typeface="Arial Narrow" panose="020B0606020202030204" pitchFamily="34" charset="0"/>
                </a:rPr>
                <a:t>80 bar</a:t>
              </a:r>
            </a:p>
          </p:txBody>
        </p:sp>
        <p:sp>
          <p:nvSpPr>
            <p:cNvPr id="70" name="TextBox 64"/>
            <p:cNvSpPr txBox="1"/>
            <p:nvPr/>
          </p:nvSpPr>
          <p:spPr>
            <a:xfrm>
              <a:off x="8306166" y="2356500"/>
              <a:ext cx="307821" cy="197006"/>
            </a:xfrm>
            <a:prstGeom prst="rect">
              <a:avLst/>
            </a:prstGeom>
            <a:noFill/>
          </p:spPr>
          <p:txBody>
            <a:bodyPr wrap="none" lIns="0" tIns="0" rIns="0" bIns="0" rtlCol="0">
              <a:spAutoFit/>
            </a:bodyPr>
            <a:lstStyle/>
            <a:p>
              <a:pPr>
                <a:defRPr/>
              </a:pPr>
              <a:r>
                <a:rPr lang="de-DE" sz="1400" dirty="0">
                  <a:solidFill>
                    <a:srgbClr val="FF0000"/>
                  </a:solidFill>
                  <a:highlight>
                    <a:srgbClr val="FFFF00"/>
                  </a:highlight>
                  <a:latin typeface="Arial Narrow" panose="020B0606020202030204" pitchFamily="34" charset="0"/>
                </a:rPr>
                <a:t>2 bar</a:t>
              </a:r>
            </a:p>
          </p:txBody>
        </p:sp>
        <p:cxnSp>
          <p:nvCxnSpPr>
            <p:cNvPr id="71" name="Straight Connector 61"/>
            <p:cNvCxnSpPr/>
            <p:nvPr/>
          </p:nvCxnSpPr>
          <p:spPr>
            <a:xfrm rot="5400000">
              <a:off x="8039077" y="3040620"/>
              <a:ext cx="0" cy="72000"/>
            </a:xfrm>
            <a:prstGeom prst="line">
              <a:avLst/>
            </a:prstGeom>
            <a:ln w="38100">
              <a:solidFill>
                <a:srgbClr val="FFFF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Straight Connector 61"/>
            <p:cNvCxnSpPr/>
            <p:nvPr/>
          </p:nvCxnSpPr>
          <p:spPr>
            <a:xfrm rot="5400000">
              <a:off x="8042366" y="2768458"/>
              <a:ext cx="0" cy="72000"/>
            </a:xfrm>
            <a:prstGeom prst="line">
              <a:avLst/>
            </a:prstGeom>
            <a:ln w="38100">
              <a:solidFill>
                <a:srgbClr val="FFFF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5" name="TextBox 64"/>
            <p:cNvSpPr txBox="1"/>
            <p:nvPr/>
          </p:nvSpPr>
          <p:spPr>
            <a:xfrm>
              <a:off x="10435962" y="3032195"/>
              <a:ext cx="307821" cy="197006"/>
            </a:xfrm>
            <a:prstGeom prst="rect">
              <a:avLst/>
            </a:prstGeom>
            <a:noFill/>
          </p:spPr>
          <p:txBody>
            <a:bodyPr wrap="none" lIns="0" tIns="0" rIns="0" bIns="0" rtlCol="0">
              <a:spAutoFit/>
            </a:bodyPr>
            <a:lstStyle/>
            <a:p>
              <a:pPr>
                <a:defRPr/>
              </a:pPr>
              <a:r>
                <a:rPr lang="de-DE" sz="1400" dirty="0">
                  <a:solidFill>
                    <a:srgbClr val="FF0000"/>
                  </a:solidFill>
                  <a:highlight>
                    <a:srgbClr val="FFFF00"/>
                  </a:highlight>
                  <a:latin typeface="Arial Narrow" panose="020B0606020202030204" pitchFamily="34" charset="0"/>
                </a:rPr>
                <a:t>2 bar</a:t>
              </a:r>
            </a:p>
          </p:txBody>
        </p:sp>
      </p:grpSp>
      <p:pic>
        <p:nvPicPr>
          <p:cNvPr id="77"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r="65667"/>
          <a:stretch/>
        </p:blipFill>
        <p:spPr>
          <a:xfrm>
            <a:off x="3101180" y="4618519"/>
            <a:ext cx="1036479" cy="1739812"/>
          </a:xfrm>
          <a:prstGeom prst="rect">
            <a:avLst/>
          </a:prstGeom>
        </p:spPr>
      </p:pic>
      <p:sp>
        <p:nvSpPr>
          <p:cNvPr id="78" name="Pfeil nach rechts 77"/>
          <p:cNvSpPr/>
          <p:nvPr/>
        </p:nvSpPr>
        <p:spPr>
          <a:xfrm>
            <a:off x="9139638" y="4626294"/>
            <a:ext cx="358140" cy="5836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92052788"/>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8EE7C9-ECD7-4BCA-AD35-42C1959343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22FF28-6CAC-40D9-B3BE-DA4AA3273CC9}">
  <ds:schemaRefs>
    <ds:schemaRef ds:uri="http://schemas.microsoft.com/sharepoint/v3/contenttype/forms"/>
  </ds:schemaRefs>
</ds:datastoreItem>
</file>

<file path=customXml/itemProps3.xml><?xml version="1.0" encoding="utf-8"?>
<ds:datastoreItem xmlns:ds="http://schemas.openxmlformats.org/officeDocument/2006/customXml" ds:itemID="{09FD49AD-6A3B-49D0-B154-A3C5A5485D0C}">
  <ds:schemaRefs>
    <ds:schemaRef ds:uri="http://schemas.microsoft.com/office/infopath/2007/PartnerControls"/>
    <ds:schemaRef ds:uri="http://purl.org/dc/elements/1.1/"/>
    <ds:schemaRef ds:uri="http://schemas.microsoft.com/office/2006/metadata/properties"/>
    <ds:schemaRef ds:uri="cbbfa1f3-60c2-42de-b5b6-3ee8cb87d964"/>
    <ds:schemaRef ds:uri="http://purl.org/dc/terms/"/>
    <ds:schemaRef ds:uri="http://schemas.openxmlformats.org/package/2006/metadata/core-properties"/>
    <ds:schemaRef ds:uri="http://schemas.microsoft.com/office/2006/documentManagement/types"/>
    <ds:schemaRef ds:uri="e5ba6352-0726-4226-96e7-82f7f1c59ac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3923</Words>
  <Application>Microsoft Office PowerPoint</Application>
  <PresentationFormat>Breitbild</PresentationFormat>
  <Paragraphs>634</Paragraphs>
  <Slides>30</Slides>
  <Notes>1</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30</vt:i4>
      </vt:variant>
    </vt:vector>
  </HeadingPairs>
  <TitlesOfParts>
    <vt:vector size="43" baseType="lpstr">
      <vt:lpstr>Malgun Gothic</vt:lpstr>
      <vt:lpstr>Arial</vt:lpstr>
      <vt:lpstr>Arial MT</vt:lpstr>
      <vt:lpstr>Arial Narrow</vt:lpstr>
      <vt:lpstr>Calibri</vt:lpstr>
      <vt:lpstr>Cambria Math</vt:lpstr>
      <vt:lpstr>Franklin Gothic Medium</vt:lpstr>
      <vt:lpstr>Montserrat</vt:lpstr>
      <vt:lpstr>Symbol</vt:lpstr>
      <vt:lpstr>Times</vt:lpstr>
      <vt:lpstr>Times New Roman</vt:lpstr>
      <vt:lpstr>Wingdings</vt:lpstr>
      <vt:lpstr>EUROfusion.1line_5_3_2019</vt:lpstr>
      <vt:lpstr>European Breeding Blanket Concepts</vt:lpstr>
      <vt:lpstr>Introduction – EU Concepts History</vt:lpstr>
      <vt:lpstr>EU Reference Concepts: WCLL</vt:lpstr>
      <vt:lpstr>WCLL: Challenges &amp; Opportunities</vt:lpstr>
      <vt:lpstr>WCLL BB: Architecture</vt:lpstr>
      <vt:lpstr>WCLL BB: Performance Figures</vt:lpstr>
      <vt:lpstr>WCLL BB: Performance Figures</vt:lpstr>
      <vt:lpstr>EU Reference Concepts: HCPB</vt:lpstr>
      <vt:lpstr>HCPB: Challenges &amp; Opportunities</vt:lpstr>
      <vt:lpstr>HCPB BB: Architecture</vt:lpstr>
      <vt:lpstr>HCPB BB: Performance Figures</vt:lpstr>
      <vt:lpstr>New water-cooled variants: WCLL-DB</vt:lpstr>
      <vt:lpstr>WCLL „Double Bundle“: Motivation</vt:lpstr>
      <vt:lpstr>WCLL „Double Bundle“: Architecture</vt:lpstr>
      <vt:lpstr>WCLL „Double Bundle“: Performance Figures</vt:lpstr>
      <vt:lpstr>New water-cooled variants: WLCB</vt:lpstr>
      <vt:lpstr>WLCB: Motivation and Architecture</vt:lpstr>
      <vt:lpstr>WLCB: Performance Figures</vt:lpstr>
      <vt:lpstr>Tritium Permeation and Reliability Analyses</vt:lpstr>
      <vt:lpstr>Tritium Extraction and Removal: TER PbLi and purge gas</vt:lpstr>
      <vt:lpstr>WCLL TER: Architecture</vt:lpstr>
      <vt:lpstr>WCLL TER: TEU Technology Development</vt:lpstr>
      <vt:lpstr>HCPB TER: Architecture</vt:lpstr>
      <vt:lpstr>HCPB TER: Technology Development</vt:lpstr>
      <vt:lpstr>Conclusions</vt:lpstr>
      <vt:lpstr> </vt:lpstr>
      <vt:lpstr>WCLL TER: Technology development</vt:lpstr>
      <vt:lpstr>HCPB BB: Performance Figures</vt:lpstr>
      <vt:lpstr>WCLL</vt:lpstr>
      <vt:lpstr>WCLL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Hernandez Gonzalez, Francisco Alberto (INR)</cp:lastModifiedBy>
  <cp:revision>125</cp:revision>
  <dcterms:created xsi:type="dcterms:W3CDTF">2023-11-15T09:40:03Z</dcterms:created>
  <dcterms:modified xsi:type="dcterms:W3CDTF">2024-03-21T06:32:36Z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