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81" r:id="rId2"/>
    <p:sldId id="997" r:id="rId3"/>
    <p:sldId id="995" r:id="rId4"/>
    <p:sldId id="969" r:id="rId5"/>
    <p:sldId id="996" r:id="rId6"/>
    <p:sldId id="984" r:id="rId7"/>
    <p:sldId id="998" r:id="rId8"/>
    <p:sldId id="986" r:id="rId9"/>
    <p:sldId id="988" r:id="rId10"/>
    <p:sldId id="992" r:id="rId11"/>
    <p:sldId id="987" r:id="rId12"/>
    <p:sldId id="297" r:id="rId13"/>
    <p:sldId id="275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59" d="100"/>
          <a:sy n="59" d="100"/>
        </p:scale>
        <p:origin x="36" y="429"/>
      </p:cViewPr>
      <p:guideLst>
        <p:guide orient="horz" pos="2153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19" y="6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227DF95-C358-05D6-63BA-9A08457C59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9E3490-6088-C10C-C1D0-C6B7B3836A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651BB-7FA1-428C-B1BE-FD12394D3B72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A46C6A-FB50-73A9-0117-A450123EB2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F1B29B-D361-E462-6513-B0BD071DFC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2849B-C506-4B76-89DC-020FD36A9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846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2024/3/21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85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9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" y="0"/>
            <a:ext cx="1215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19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BEST背景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147EA0-422C-6798-ABCA-FF0067373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58" l="0" r="99793">
                        <a14:foregroundMark x1="9892" y1="86799" x2="9892" y2="86799"/>
                        <a14:foregroundMark x1="11672" y1="86274" x2="13990" y2="88010"/>
                        <a14:foregroundMark x1="6167" y1="81268" x2="8485" y2="89382"/>
                        <a14:foregroundMark x1="4222" y1="75212" x2="1035" y2="90069"/>
                        <a14:foregroundMark x1="4594" y1="78522" x2="3891" y2="93339"/>
                        <a14:foregroundMark x1="6705" y1="93864" x2="18212" y2="94388"/>
                        <a14:foregroundMark x1="17343" y1="91805" x2="27442" y2="92854"/>
                        <a14:foregroundMark x1="24421" y1="89907" x2="20530" y2="86960"/>
                        <a14:foregroundMark x1="25124" y1="87323" x2="25124" y2="87323"/>
                        <a14:foregroundMark x1="21606" y1="85749" x2="20530" y2="88333"/>
                        <a14:foregroundMark x1="23344" y1="91280" x2="23344" y2="91280"/>
                        <a14:foregroundMark x1="21937" y1="92128" x2="21937" y2="92128"/>
                        <a14:foregroundMark x1="21399" y1="90069" x2="21399" y2="90069"/>
                        <a14:foregroundMark x1="20695" y1="95075" x2="20695" y2="95075"/>
                        <a14:foregroundMark x1="98055" y1="78684" x2="98055" y2="78684"/>
                        <a14:foregroundMark x1="22310" y1="95236" x2="26531" y2="95075"/>
                        <a14:foregroundMark x1="22475" y1="94388" x2="22475" y2="94388"/>
                        <a14:foregroundMark x1="14487" y1="92854" x2="14487" y2="92854"/>
                        <a14:foregroundMark x1="16515" y1="92451" x2="16515" y2="92451"/>
                        <a14:foregroundMark x1="19040" y1="92975" x2="19040" y2="92975"/>
                        <a14:foregroundMark x1="20075" y1="92975" x2="20075" y2="92975"/>
                        <a14:foregroundMark x1="19164" y1="93218" x2="16805" y2="93016"/>
                        <a14:foregroundMark x1="18046" y1="92895" x2="14859" y2="93460"/>
                        <a14:foregroundMark x1="15811" y1="92572" x2="15811" y2="92572"/>
                        <a14:foregroundMark x1="15811" y1="92572" x2="15439" y2="92652"/>
                        <a14:foregroundMark x1="15646" y1="92774" x2="13618" y2="93379"/>
                        <a14:foregroundMark x1="14404" y1="92814" x2="14156" y2="92006"/>
                        <a14:foregroundMark x1="13825" y1="93823" x2="17053" y2="92491"/>
                        <a14:foregroundMark x1="15728" y1="92249" x2="18088" y2="94792"/>
                        <a14:foregroundMark x1="19247" y1="93621" x2="19247" y2="93621"/>
                        <a14:foregroundMark x1="19247" y1="93621" x2="19247" y2="93621"/>
                        <a14:foregroundMark x1="19247" y1="93621" x2="19247" y2="93621"/>
                        <a14:foregroundMark x1="19247" y1="93621" x2="19247" y2="93621"/>
                        <a14:foregroundMark x1="19247" y1="93621" x2="19247" y2="93621"/>
                        <a14:foregroundMark x1="19247" y1="93621" x2="19247" y2="93621"/>
                        <a14:foregroundMark x1="21358" y1="90432" x2="21358" y2="90432"/>
                        <a14:foregroundMark x1="21854" y1="90755" x2="21854" y2="90755"/>
                        <a14:foregroundMark x1="22392" y1="90553" x2="22392" y2="90553"/>
                        <a14:foregroundMark x1="23013" y1="90593" x2="23013" y2="90593"/>
                        <a14:foregroundMark x1="23013" y1="90593" x2="23013" y2="90593"/>
                        <a14:foregroundMark x1="22434" y1="90634" x2="22434" y2="90634"/>
                        <a14:foregroundMark x1="22434" y1="90634" x2="22434" y2="90634"/>
                        <a14:foregroundMark x1="23303" y1="90593" x2="23303" y2="90593"/>
                        <a14:foregroundMark x1="23344" y1="90069" x2="23344" y2="90069"/>
                        <a14:foregroundMark x1="23303" y1="90634" x2="23882" y2="91603"/>
                        <a14:foregroundMark x1="24172" y1="88333" x2="24172" y2="88333"/>
                        <a14:foregroundMark x1="23758" y1="86879" x2="23758" y2="86879"/>
                        <a14:foregroundMark x1="23758" y1="86879" x2="23758" y2="86879"/>
                        <a14:foregroundMark x1="23758" y1="86879" x2="23758" y2="86879"/>
                        <a14:foregroundMark x1="23758" y1="86879" x2="23758" y2="86879"/>
                        <a14:foregroundMark x1="23800" y1="87687" x2="23800" y2="87687"/>
                        <a14:foregroundMark x1="24545" y1="87929" x2="24545" y2="87929"/>
                        <a14:foregroundMark x1="24545" y1="87929" x2="24545" y2="87929"/>
                        <a14:foregroundMark x1="24545" y1="87929" x2="24545" y2="87929"/>
                        <a14:foregroundMark x1="25662" y1="87969" x2="25662" y2="87969"/>
                        <a14:foregroundMark x1="25662" y1="87969" x2="25662" y2="87969"/>
                        <a14:foregroundMark x1="25662" y1="87969" x2="25662" y2="87969"/>
                        <a14:foregroundMark x1="25662" y1="87969" x2="25662" y2="87969"/>
                        <a14:backgroundMark x1="4594" y1="9649" x2="4594" y2="9649"/>
                        <a14:backgroundMark x1="6540" y1="5168" x2="7947" y2="16027"/>
                        <a14:backgroundMark x1="6002" y1="26564" x2="1573" y2="40371"/>
                        <a14:backgroundMark x1="6002" y1="41744" x2="7078" y2="61607"/>
                        <a14:backgroundMark x1="21772" y1="92491" x2="21772" y2="92491"/>
                        <a14:backgroundMark x1="21772" y1="92491" x2="21772" y2="92491"/>
                        <a14:backgroundMark x1="7616" y1="90230" x2="7616" y2="90230"/>
                        <a14:backgroundMark x1="20530" y1="93541" x2="20530" y2="93541"/>
                        <a14:backgroundMark x1="20530" y1="93541" x2="20530" y2="93541"/>
                        <a14:backgroundMark x1="16101" y1="93702" x2="16101" y2="93702"/>
                        <a14:backgroundMark x1="16101" y1="93702" x2="16101" y2="93702"/>
                        <a14:backgroundMark x1="16101" y1="93702" x2="16101" y2="93702"/>
                        <a14:backgroundMark x1="20530" y1="92854" x2="20530" y2="92854"/>
                        <a14:backgroundMark x1="19578" y1="92612" x2="19578" y2="92612"/>
                        <a14:backgroundMark x1="17964" y1="92329" x2="17964" y2="92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6" y="2243944"/>
            <a:ext cx="4433271" cy="45463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E348CD-77F8-DE7B-D274-6D421C3539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6224" y="1519680"/>
            <a:ext cx="7671843" cy="1993541"/>
          </a:xfrm>
        </p:spPr>
        <p:txBody>
          <a:bodyPr anchor="b">
            <a:normAutofit/>
          </a:bodyPr>
          <a:lstStyle>
            <a:lvl1pPr algn="ctr">
              <a:defRPr sz="6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Title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639997C-FEEC-2EE6-3544-EDC7669106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630" y="4364792"/>
            <a:ext cx="6083675" cy="459397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Names…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2733BC6-3773-BE1E-3416-3EE90C569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2702" y="413280"/>
            <a:ext cx="6077566" cy="432858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4th Technical Exchange Meeting on the China - EU Collaboration on CFETR and EU-DEMO Reactor Design</a:t>
            </a:r>
            <a:endParaRPr lang="zh-CN" altLang="en-US" dirty="0"/>
          </a:p>
        </p:txBody>
      </p:sp>
      <p:pic>
        <p:nvPicPr>
          <p:cNvPr id="16" name="图片 15" descr="BEST logo 带阳光">
            <a:extLst>
              <a:ext uri="{FF2B5EF4-FFF2-40B4-BE49-F238E27FC236}">
                <a16:creationId xmlns:a16="http://schemas.microsoft.com/office/drawing/2014/main" id="{443B94EF-56D3-E621-F929-AF1BC49194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86224" y="199620"/>
            <a:ext cx="992981" cy="906780"/>
          </a:xfrm>
          <a:prstGeom prst="rect">
            <a:avLst/>
          </a:prstGeom>
        </p:spPr>
      </p:pic>
      <p:pic>
        <p:nvPicPr>
          <p:cNvPr id="17" name="Picture 3" descr="G:\BEST\图片\BESTlogo的副本\BEST logo3.png">
            <a:extLst>
              <a:ext uri="{FF2B5EF4-FFF2-40B4-BE49-F238E27FC236}">
                <a16:creationId xmlns:a16="http://schemas.microsoft.com/office/drawing/2014/main" id="{AF56E8B5-F9F9-0CB6-BD9E-B4DA2192D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8" t="40870"/>
          <a:stretch/>
        </p:blipFill>
        <p:spPr bwMode="auto">
          <a:xfrm>
            <a:off x="1057497" y="356417"/>
            <a:ext cx="1005848" cy="68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84D4EA41-9F33-AC0A-812E-A9CD7210058B}"/>
              </a:ext>
            </a:extLst>
          </p:cNvPr>
          <p:cNvSpPr txBox="1">
            <a:spLocks/>
          </p:cNvSpPr>
          <p:nvPr userDrawn="1"/>
        </p:nvSpPr>
        <p:spPr>
          <a:xfrm>
            <a:off x="1" y="5421952"/>
            <a:ext cx="5072514" cy="459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Mar</a:t>
            </a:r>
            <a:r>
              <a:rPr 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19-2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202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605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03"/>
          <a:stretch>
            <a:fillRect/>
          </a:stretch>
        </p:blipFill>
        <p:spPr>
          <a:xfrm flipH="1">
            <a:off x="-12701" y="-20734"/>
            <a:ext cx="12283359" cy="6878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22967" r="58510"/>
          <a:stretch>
            <a:fillRect/>
          </a:stretch>
        </p:blipFill>
        <p:spPr>
          <a:xfrm rot="16200000">
            <a:off x="2673350" y="-2673350"/>
            <a:ext cx="6858000" cy="122047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12700" y="0"/>
            <a:ext cx="12204700" cy="6858000"/>
          </a:xfrm>
          <a:prstGeom prst="rect">
            <a:avLst/>
          </a:prstGeom>
          <a:gradFill>
            <a:gsLst>
              <a:gs pos="0">
                <a:srgbClr val="1C4CB7"/>
              </a:gs>
              <a:gs pos="97000">
                <a:srgbClr val="1C4CB7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5400000">
            <a:off x="5657850" y="-5431790"/>
            <a:ext cx="876300" cy="12192000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3180" y="805180"/>
            <a:ext cx="12127230" cy="0"/>
          </a:xfrm>
          <a:prstGeom prst="line">
            <a:avLst/>
          </a:prstGeom>
          <a:ln w="34925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6000">
                  <a:schemeClr val="accent1">
                    <a:lumMod val="45000"/>
                    <a:lumOff val="55000"/>
                  </a:schemeClr>
                </a:gs>
                <a:gs pos="48000">
                  <a:schemeClr val="accent1">
                    <a:lumMod val="75000"/>
                  </a:schemeClr>
                </a:gs>
                <a:gs pos="75000">
                  <a:schemeClr val="accent1">
                    <a:lumMod val="45000"/>
                    <a:lumOff val="55000"/>
                  </a:schemeClr>
                </a:gs>
                <a:gs pos="100000">
                  <a:schemeClr val="bg2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10173DE-C720-4F0F-D43D-19F9CDC026E0}"/>
              </a:ext>
            </a:extLst>
          </p:cNvPr>
          <p:cNvSpPr txBox="1"/>
          <p:nvPr/>
        </p:nvSpPr>
        <p:spPr>
          <a:xfrm>
            <a:off x="58557" y="2254160"/>
            <a:ext cx="76485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Evaluation of heat loads on the first wall in BEST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AFB758D-AE28-6A02-5FAC-B1CD0DB0A5AF}"/>
              </a:ext>
            </a:extLst>
          </p:cNvPr>
          <p:cNvSpPr txBox="1"/>
          <p:nvPr/>
        </p:nvSpPr>
        <p:spPr>
          <a:xfrm>
            <a:off x="485464" y="3974599"/>
            <a:ext cx="6794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C000"/>
                </a:solidFill>
                <a:ea typeface="微软雅黑" panose="020B0503020204020204" pitchFamily="34" charset="-122"/>
              </a:rPr>
              <a:t>R. Ding, C.J. Li, M.Z. Lei, B.F. Gao, Y.F. Zheng, G.Q. Li,</a:t>
            </a:r>
            <a:r>
              <a:rPr lang="zh-CN" altLang="en-US" sz="2400" b="1" dirty="0">
                <a:solidFill>
                  <a:srgbClr val="FFC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FFC000"/>
                </a:solidFill>
                <a:ea typeface="微软雅黑" panose="020B0503020204020204" pitchFamily="34" charset="-122"/>
              </a:rPr>
              <a:t>X.B.</a:t>
            </a:r>
            <a:r>
              <a:rPr lang="zh-CN" altLang="en-US" sz="2400" b="1" dirty="0">
                <a:solidFill>
                  <a:srgbClr val="FFC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FFC000"/>
                </a:solidFill>
                <a:ea typeface="微软雅黑" panose="020B0503020204020204" pitchFamily="34" charset="-122"/>
              </a:rPr>
              <a:t>Peng, the BEST team</a:t>
            </a:r>
            <a:endParaRPr lang="zh-CN" altLang="en-US" sz="2400" b="1" dirty="0">
              <a:solidFill>
                <a:srgbClr val="FFC000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722060-F591-2E3A-45F9-ADE331F2C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52162" y="350217"/>
            <a:ext cx="6122611" cy="618235"/>
          </a:xfrm>
        </p:spPr>
        <p:txBody>
          <a:bodyPr>
            <a:normAutofit fontScale="92500" lnSpcReduction="20000"/>
          </a:bodyPr>
          <a:lstStyle>
            <a:lvl1pPr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60000"/>
              </a:lnSpc>
            </a:pPr>
            <a:r>
              <a:rPr lang="en-US" altLang="zh-CN" sz="1400" dirty="0"/>
              <a:t>4th Technical Exchange Meeting on the China - EU Collaboration </a:t>
            </a:r>
          </a:p>
          <a:p>
            <a:pPr>
              <a:lnSpc>
                <a:spcPct val="160000"/>
              </a:lnSpc>
            </a:pPr>
            <a:r>
              <a:rPr lang="en-US" altLang="zh-CN" sz="1400" dirty="0"/>
              <a:t>on CFETR and EU-DEMO Reactor Design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65177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72E3896-F683-4EB0-B213-5BC72B3CD915}"/>
              </a:ext>
            </a:extLst>
          </p:cNvPr>
          <p:cNvSpPr txBox="1"/>
          <p:nvPr/>
        </p:nvSpPr>
        <p:spPr>
          <a:xfrm>
            <a:off x="1753660" y="192945"/>
            <a:ext cx="104575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FW heat loads during flat-top phase </a:t>
            </a:r>
            <a:r>
              <a:rPr lang="zh-CN" altLang="en-US" sz="2500" b="1" dirty="0">
                <a:latin typeface="Century Gothic" panose="020B0502020202020204" pitchFamily="34" charset="0"/>
                <a:cs typeface="+mn-ea"/>
                <a:sym typeface="+mn-lt"/>
              </a:rPr>
              <a:t>（</a:t>
            </a:r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Q=1</a:t>
            </a:r>
            <a:r>
              <a:rPr lang="zh-CN" altLang="en-US" sz="2500" b="1" dirty="0">
                <a:latin typeface="Century Gothic" panose="020B0502020202020204" pitchFamily="34" charset="0"/>
                <a:cs typeface="+mn-ea"/>
                <a:sym typeface="+mn-lt"/>
              </a:rPr>
              <a:t>）</a:t>
            </a:r>
            <a:endParaRPr lang="en-US" altLang="zh-CN" sz="2500" b="1" dirty="0"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3" name="灯片编号占位符 7">
            <a:extLst>
              <a:ext uri="{FF2B5EF4-FFF2-40B4-BE49-F238E27FC236}">
                <a16:creationId xmlns:a16="http://schemas.microsoft.com/office/drawing/2014/main" id="{2B42B372-47F1-9136-1B16-EF65D05C758C}"/>
              </a:ext>
            </a:extLst>
          </p:cNvPr>
          <p:cNvSpPr txBox="1">
            <a:spLocks/>
          </p:cNvSpPr>
          <p:nvPr/>
        </p:nvSpPr>
        <p:spPr>
          <a:xfrm>
            <a:off x="11059299" y="6348255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10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Table 22">
            <a:extLst>
              <a:ext uri="{FF2B5EF4-FFF2-40B4-BE49-F238E27FC236}">
                <a16:creationId xmlns:a16="http://schemas.microsoft.com/office/drawing/2014/main" id="{215C6A04-31C0-4701-9D59-411CF47086FA}"/>
              </a:ext>
            </a:extLst>
          </p:cNvPr>
          <p:cNvGraphicFramePr>
            <a:graphicFrameLocks noGrp="1"/>
          </p:cNvGraphicFramePr>
          <p:nvPr/>
        </p:nvGraphicFramePr>
        <p:xfrm>
          <a:off x="4404938" y="1008744"/>
          <a:ext cx="6934199" cy="4731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675">
                  <a:extLst>
                    <a:ext uri="{9D8B030D-6E8A-4147-A177-3AD203B41FA5}">
                      <a16:colId xmlns:a16="http://schemas.microsoft.com/office/drawing/2014/main" val="3399032981"/>
                    </a:ext>
                  </a:extLst>
                </a:gridCol>
                <a:gridCol w="1230007">
                  <a:extLst>
                    <a:ext uri="{9D8B030D-6E8A-4147-A177-3AD203B41FA5}">
                      <a16:colId xmlns:a16="http://schemas.microsoft.com/office/drawing/2014/main" val="2443620372"/>
                    </a:ext>
                  </a:extLst>
                </a:gridCol>
                <a:gridCol w="1386839">
                  <a:extLst>
                    <a:ext uri="{9D8B030D-6E8A-4147-A177-3AD203B41FA5}">
                      <a16:colId xmlns:a16="http://schemas.microsoft.com/office/drawing/2014/main" val="3965840017"/>
                    </a:ext>
                  </a:extLst>
                </a:gridCol>
                <a:gridCol w="1386839">
                  <a:extLst>
                    <a:ext uri="{9D8B030D-6E8A-4147-A177-3AD203B41FA5}">
                      <a16:colId xmlns:a16="http://schemas.microsoft.com/office/drawing/2014/main" val="2318709840"/>
                    </a:ext>
                  </a:extLst>
                </a:gridCol>
                <a:gridCol w="1386839">
                  <a:extLst>
                    <a:ext uri="{9D8B030D-6E8A-4147-A177-3AD203B41FA5}">
                      <a16:colId xmlns:a16="http://schemas.microsoft.com/office/drawing/2014/main" val="3948574816"/>
                    </a:ext>
                  </a:extLst>
                </a:gridCol>
              </a:tblGrid>
              <a:tr h="67481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Panel number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SOL</a:t>
                      </a:r>
                      <a:r>
                        <a:rPr lang="en-US" altLang="zh-CN" sz="1400" baseline="-25000" dirty="0"/>
                        <a:t> </a:t>
                      </a:r>
                      <a:r>
                        <a:rPr lang="en-US" altLang="zh-CN" sz="1400" baseline="0" dirty="0"/>
                        <a:t>(MW/m</a:t>
                      </a:r>
                      <a:r>
                        <a:rPr lang="en-US" altLang="zh-CN" sz="1400" baseline="30000" dirty="0"/>
                        <a:t>2</a:t>
                      </a:r>
                      <a:r>
                        <a:rPr lang="en-US" altLang="zh-CN" sz="1400" baseline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Cambria Math" panose="02040503050406030204" pitchFamily="18" charset="0"/>
                        </a:rPr>
                        <a:t>Ripple loss of fast ions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0" dirty="0"/>
                        <a:t>(MW/m</a:t>
                      </a:r>
                      <a:r>
                        <a:rPr lang="en-US" altLang="zh-CN" sz="1400" baseline="30000" dirty="0"/>
                        <a:t>2</a:t>
                      </a:r>
                      <a:r>
                        <a:rPr lang="en-US" altLang="zh-CN" sz="1400" baseline="0" dirty="0"/>
                        <a:t>)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Cambria Math" panose="02040503050406030204" pitchFamily="18" charset="0"/>
                        </a:rPr>
                        <a:t>Radiation and CX particles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0" dirty="0"/>
                        <a:t>(MW/m</a:t>
                      </a:r>
                      <a:r>
                        <a:rPr lang="en-US" altLang="zh-CN" sz="1400" baseline="30000" dirty="0"/>
                        <a:t>2</a:t>
                      </a:r>
                      <a:r>
                        <a:rPr lang="en-US" altLang="zh-CN" sz="1400" baseline="0" dirty="0"/>
                        <a:t>)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Total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Heat flux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037909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0.07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0.11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0.18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949038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0.09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0.11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0.20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4995692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0.11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0.23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639867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0.09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0.10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0.19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821430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0.05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0.08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0.13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6271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0.05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0.08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0.13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859679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7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0.04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0.08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235000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8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0.11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0.07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0.18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894124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0.16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0.07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0.23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705220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0.21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0.08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0.29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226452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0.42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0.71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0.08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1.21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405000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0.51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0.83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0.07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1.41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099223"/>
                  </a:ext>
                </a:extLst>
              </a:tr>
              <a:tr h="3420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0.15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0.10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0.07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0.32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192257"/>
                  </a:ext>
                </a:extLst>
              </a:tr>
            </a:tbl>
          </a:graphicData>
        </a:graphic>
      </p:graphicFrame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3495089-CFF6-48FF-8330-478D1DBD0396}"/>
              </a:ext>
            </a:extLst>
          </p:cNvPr>
          <p:cNvSpPr txBox="1">
            <a:spLocks/>
          </p:cNvSpPr>
          <p:nvPr/>
        </p:nvSpPr>
        <p:spPr bwMode="auto">
          <a:xfrm>
            <a:off x="614401" y="5739959"/>
            <a:ext cx="10199008" cy="103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800" dirty="0"/>
              <a:t>~59% of total heat flux on panel 11 and 12 contributed by ripple loss of fast ions</a:t>
            </a:r>
          </a:p>
          <a:p>
            <a:pPr>
              <a:lnSpc>
                <a:spcPct val="150000"/>
              </a:lnSpc>
            </a:pPr>
            <a:r>
              <a:rPr lang="en-US" altLang="zh-CN" sz="1800" dirty="0"/>
              <a:t>Radiation and CX particles ~0.07-0.11 MW/m</a:t>
            </a:r>
            <a:r>
              <a:rPr lang="en-US" altLang="zh-CN" sz="1800" baseline="30000" dirty="0"/>
              <a:t>2</a:t>
            </a:r>
            <a:endParaRPr lang="zh-CN" altLang="en-US" sz="1800" baseline="30000" dirty="0"/>
          </a:p>
          <a:p>
            <a:pPr marL="0" indent="0">
              <a:lnSpc>
                <a:spcPct val="150000"/>
              </a:lnSpc>
              <a:buNone/>
            </a:pPr>
            <a:endParaRPr lang="en-US" altLang="zh-CN" sz="1800" dirty="0">
              <a:latin typeface="Cambria Math" panose="02040503050406030204" pitchFamily="18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altLang="zh-CN" sz="14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32EE415-AE33-48E3-AB3A-94C773847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83" y="1022719"/>
            <a:ext cx="3899100" cy="46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8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72E3896-F683-4EB0-B213-5BC72B3CD915}"/>
              </a:ext>
            </a:extLst>
          </p:cNvPr>
          <p:cNvSpPr txBox="1"/>
          <p:nvPr/>
        </p:nvSpPr>
        <p:spPr>
          <a:xfrm>
            <a:off x="1753660" y="192945"/>
            <a:ext cx="104575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FW heat loads during flat-top phase </a:t>
            </a:r>
            <a:r>
              <a:rPr lang="zh-CN" altLang="en-US" sz="2500" b="1" dirty="0">
                <a:latin typeface="Century Gothic" panose="020B0502020202020204" pitchFamily="34" charset="0"/>
                <a:cs typeface="+mn-ea"/>
                <a:sym typeface="+mn-lt"/>
              </a:rPr>
              <a:t>（</a:t>
            </a:r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Q=5</a:t>
            </a:r>
            <a:r>
              <a:rPr lang="zh-CN" altLang="en-US" sz="2500" b="1" dirty="0">
                <a:latin typeface="Century Gothic" panose="020B0502020202020204" pitchFamily="34" charset="0"/>
                <a:cs typeface="+mn-ea"/>
                <a:sym typeface="+mn-lt"/>
              </a:rPr>
              <a:t>）</a:t>
            </a:r>
            <a:endParaRPr lang="en-US" altLang="zh-CN" sz="2500" b="1" dirty="0"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3" name="灯片编号占位符 7">
            <a:extLst>
              <a:ext uri="{FF2B5EF4-FFF2-40B4-BE49-F238E27FC236}">
                <a16:creationId xmlns:a16="http://schemas.microsoft.com/office/drawing/2014/main" id="{2B42B372-47F1-9136-1B16-EF65D05C758C}"/>
              </a:ext>
            </a:extLst>
          </p:cNvPr>
          <p:cNvSpPr txBox="1">
            <a:spLocks/>
          </p:cNvSpPr>
          <p:nvPr/>
        </p:nvSpPr>
        <p:spPr>
          <a:xfrm>
            <a:off x="11059299" y="6348255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11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Table 22">
            <a:extLst>
              <a:ext uri="{FF2B5EF4-FFF2-40B4-BE49-F238E27FC236}">
                <a16:creationId xmlns:a16="http://schemas.microsoft.com/office/drawing/2014/main" id="{215C6A04-31C0-4701-9D59-411CF47086FA}"/>
              </a:ext>
            </a:extLst>
          </p:cNvPr>
          <p:cNvGraphicFramePr>
            <a:graphicFrameLocks noGrp="1"/>
          </p:cNvGraphicFramePr>
          <p:nvPr/>
        </p:nvGraphicFramePr>
        <p:xfrm>
          <a:off x="4404938" y="1008744"/>
          <a:ext cx="6934199" cy="4792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675">
                  <a:extLst>
                    <a:ext uri="{9D8B030D-6E8A-4147-A177-3AD203B41FA5}">
                      <a16:colId xmlns:a16="http://schemas.microsoft.com/office/drawing/2014/main" val="3399032981"/>
                    </a:ext>
                  </a:extLst>
                </a:gridCol>
                <a:gridCol w="1230007">
                  <a:extLst>
                    <a:ext uri="{9D8B030D-6E8A-4147-A177-3AD203B41FA5}">
                      <a16:colId xmlns:a16="http://schemas.microsoft.com/office/drawing/2014/main" val="2443620372"/>
                    </a:ext>
                  </a:extLst>
                </a:gridCol>
                <a:gridCol w="1386839">
                  <a:extLst>
                    <a:ext uri="{9D8B030D-6E8A-4147-A177-3AD203B41FA5}">
                      <a16:colId xmlns:a16="http://schemas.microsoft.com/office/drawing/2014/main" val="3965840017"/>
                    </a:ext>
                  </a:extLst>
                </a:gridCol>
                <a:gridCol w="1386839">
                  <a:extLst>
                    <a:ext uri="{9D8B030D-6E8A-4147-A177-3AD203B41FA5}">
                      <a16:colId xmlns:a16="http://schemas.microsoft.com/office/drawing/2014/main" val="2318709840"/>
                    </a:ext>
                  </a:extLst>
                </a:gridCol>
                <a:gridCol w="1386839">
                  <a:extLst>
                    <a:ext uri="{9D8B030D-6E8A-4147-A177-3AD203B41FA5}">
                      <a16:colId xmlns:a16="http://schemas.microsoft.com/office/drawing/2014/main" val="3948574816"/>
                    </a:ext>
                  </a:extLst>
                </a:gridCol>
              </a:tblGrid>
              <a:tr h="67481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Panel number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SOL</a:t>
                      </a:r>
                      <a:r>
                        <a:rPr lang="en-US" altLang="zh-CN" sz="1400" baseline="-25000" dirty="0"/>
                        <a:t> </a:t>
                      </a:r>
                      <a:r>
                        <a:rPr lang="en-US" altLang="zh-CN" sz="1400" baseline="0" dirty="0"/>
                        <a:t>(MW/m</a:t>
                      </a:r>
                      <a:r>
                        <a:rPr lang="en-US" altLang="zh-CN" sz="1400" baseline="30000" dirty="0"/>
                        <a:t>2</a:t>
                      </a:r>
                      <a:r>
                        <a:rPr lang="en-US" altLang="zh-CN" sz="1400" baseline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Cambria Math" panose="02040503050406030204" pitchFamily="18" charset="0"/>
                        </a:rPr>
                        <a:t>Ripple loss of fast ions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0" dirty="0"/>
                        <a:t>(MW/m</a:t>
                      </a:r>
                      <a:r>
                        <a:rPr lang="en-US" altLang="zh-CN" sz="1400" baseline="30000" dirty="0"/>
                        <a:t>2</a:t>
                      </a:r>
                      <a:r>
                        <a:rPr lang="en-US" altLang="zh-CN" sz="1400" baseline="0" dirty="0"/>
                        <a:t>)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Cambria Math" panose="02040503050406030204" pitchFamily="18" charset="0"/>
                        </a:rPr>
                        <a:t>Radiation and CX particles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0" dirty="0"/>
                        <a:t>(MW/m</a:t>
                      </a:r>
                      <a:r>
                        <a:rPr lang="en-US" altLang="zh-CN" sz="1400" baseline="30000" dirty="0"/>
                        <a:t>2</a:t>
                      </a:r>
                      <a:r>
                        <a:rPr lang="en-US" altLang="zh-CN" sz="1400" baseline="0" dirty="0"/>
                        <a:t>)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Total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Heat flux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037909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0.15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0.19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0.34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949038"/>
                  </a:ext>
                </a:extLst>
              </a:tr>
              <a:tr h="36650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0.22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0.13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0.35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4995692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0.25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0.12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0.37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639867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0.17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0.10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0.27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821430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0.08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0.09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0.17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6271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0.03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0.10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0.13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859679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7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0.09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0.21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235000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8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0.09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0.21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894124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0.09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0.09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705220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0.25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0.11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0.36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226452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0.50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0.76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0.11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1.37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405000"/>
                  </a:ext>
                </a:extLst>
              </a:tr>
              <a:tr h="281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0.60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0.47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0.09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1.16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099223"/>
                  </a:ext>
                </a:extLst>
              </a:tr>
              <a:tr h="3420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0.17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0.06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0.09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0.32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192257"/>
                  </a:ext>
                </a:extLst>
              </a:tr>
            </a:tbl>
          </a:graphicData>
        </a:graphic>
      </p:graphicFrame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3495089-CFF6-48FF-8330-478D1DBD0396}"/>
              </a:ext>
            </a:extLst>
          </p:cNvPr>
          <p:cNvSpPr txBox="1">
            <a:spLocks/>
          </p:cNvSpPr>
          <p:nvPr/>
        </p:nvSpPr>
        <p:spPr bwMode="auto">
          <a:xfrm>
            <a:off x="614401" y="5739959"/>
            <a:ext cx="10199008" cy="103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800" dirty="0"/>
              <a:t>41%-55% of total heat flux on panel 11 and 12 contributed by ripple loss of fast ions</a:t>
            </a:r>
          </a:p>
          <a:p>
            <a:pPr>
              <a:lnSpc>
                <a:spcPct val="150000"/>
              </a:lnSpc>
            </a:pPr>
            <a:r>
              <a:rPr lang="en-US" altLang="zh-CN" sz="1800" dirty="0"/>
              <a:t>Radiation and CX particles ~0.09-0.19 MW/m</a:t>
            </a:r>
            <a:r>
              <a:rPr lang="en-US" altLang="zh-CN" sz="1800" baseline="30000" dirty="0"/>
              <a:t>2</a:t>
            </a:r>
            <a:endParaRPr lang="zh-CN" altLang="en-US" sz="1800" baseline="30000" dirty="0"/>
          </a:p>
          <a:p>
            <a:pPr marL="0" indent="0">
              <a:lnSpc>
                <a:spcPct val="150000"/>
              </a:lnSpc>
              <a:buNone/>
            </a:pPr>
            <a:endParaRPr lang="en-US" altLang="zh-CN" sz="1800" dirty="0">
              <a:latin typeface="Cambria Math" panose="02040503050406030204" pitchFamily="18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altLang="zh-CN" sz="14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65810A5-1D1B-4392-BB73-0869B6615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" y="965567"/>
            <a:ext cx="3930852" cy="471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80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C07C0810-D18B-47DB-A8AC-4B3AC694051F}"/>
              </a:ext>
            </a:extLst>
          </p:cNvPr>
          <p:cNvSpPr txBox="1"/>
          <p:nvPr/>
        </p:nvSpPr>
        <p:spPr>
          <a:xfrm>
            <a:off x="1734410" y="192945"/>
            <a:ext cx="1045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  <a:cs typeface="+mn-ea"/>
                <a:sym typeface="+mn-lt"/>
              </a:rPr>
              <a:t>Summary</a:t>
            </a:r>
          </a:p>
        </p:txBody>
      </p:sp>
      <p:sp>
        <p:nvSpPr>
          <p:cNvPr id="91" name="Content Placeholder 1">
            <a:extLst>
              <a:ext uri="{FF2B5EF4-FFF2-40B4-BE49-F238E27FC236}">
                <a16:creationId xmlns:a16="http://schemas.microsoft.com/office/drawing/2014/main" id="{43536E09-AF70-44E9-8A15-2699DD458B28}"/>
              </a:ext>
            </a:extLst>
          </p:cNvPr>
          <p:cNvSpPr txBox="1">
            <a:spLocks/>
          </p:cNvSpPr>
          <p:nvPr/>
        </p:nvSpPr>
        <p:spPr bwMode="auto">
          <a:xfrm>
            <a:off x="280996" y="1044575"/>
            <a:ext cx="11218823" cy="418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ea typeface="Calibri" panose="020F0502020204030204" pitchFamily="34" charset="0"/>
                <a:cs typeface="Times New Roman" panose="02020603050405020304" pitchFamily="18" charset="0"/>
              </a:rPr>
              <a:t>Stationary heat loads on FW have been evaluated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ea typeface="Calibri" panose="020F0502020204030204" pitchFamily="34" charset="0"/>
                <a:cs typeface="Times New Roman" panose="02020603050405020304" pitchFamily="18" charset="0"/>
              </a:rPr>
              <a:t>Shaping design of the FW panel and radial misalignment is taken into account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ea typeface="Calibri" panose="020F0502020204030204" pitchFamily="34" charset="0"/>
                <a:cs typeface="Times New Roman" panose="02020603050405020304" pitchFamily="18" charset="0"/>
              </a:rPr>
              <a:t>3D heat flux is obtained with mapping of magnetic flux surface and local pitch angle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ea typeface="Calibri" panose="020F0502020204030204" pitchFamily="34" charset="0"/>
                <a:cs typeface="Times New Roman" panose="02020603050405020304" pitchFamily="18" charset="0"/>
              </a:rPr>
              <a:t>Fast ion loss dominates the heat loads on the LFS FW panels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ea typeface="Calibri" panose="020F0502020204030204" pitchFamily="34" charset="0"/>
                <a:cs typeface="Times New Roman" panose="02020603050405020304" pitchFamily="18" charset="0"/>
              </a:rPr>
              <a:t>New optimization and iteration being carried out to further reduce the fast ion losses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ea typeface="Calibri" panose="020F0502020204030204" pitchFamily="34" charset="0"/>
                <a:cs typeface="Times New Roman" panose="02020603050405020304" pitchFamily="18" charset="0"/>
              </a:rPr>
              <a:t>Heat load due to major disruption and VDE is under evaluation</a:t>
            </a:r>
          </a:p>
        </p:txBody>
      </p:sp>
    </p:spTree>
    <p:extLst>
      <p:ext uri="{BB962C8B-B14F-4D97-AF65-F5344CB8AC3E}">
        <p14:creationId xmlns:p14="http://schemas.microsoft.com/office/powerpoint/2010/main" val="2607822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1AF2CC8-16C7-D57E-0EBF-7956AA5079B7}"/>
              </a:ext>
            </a:extLst>
          </p:cNvPr>
          <p:cNvSpPr txBox="1"/>
          <p:nvPr/>
        </p:nvSpPr>
        <p:spPr>
          <a:xfrm>
            <a:off x="3769933" y="2731095"/>
            <a:ext cx="8008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微软雅黑" panose="020B0503020204020204" pitchFamily="34" charset="-122"/>
              </a:rPr>
              <a:t>Thank You for Your Attention!</a:t>
            </a:r>
          </a:p>
        </p:txBody>
      </p:sp>
      <p:pic>
        <p:nvPicPr>
          <p:cNvPr id="3" name="图片 2" descr="BEST logo 带阳光">
            <a:extLst>
              <a:ext uri="{FF2B5EF4-FFF2-40B4-BE49-F238E27FC236}">
                <a16:creationId xmlns:a16="http://schemas.microsoft.com/office/drawing/2014/main" id="{CD7E964D-3D82-1FF1-1637-5C2D137DF3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1937" y="-8677"/>
            <a:ext cx="1323975" cy="1209040"/>
          </a:xfrm>
          <a:prstGeom prst="rect">
            <a:avLst/>
          </a:prstGeom>
        </p:spPr>
      </p:pic>
      <p:pic>
        <p:nvPicPr>
          <p:cNvPr id="4" name="Picture 3" descr="G:\BEST\图片\BESTlogo的副本\BEST logo3.png">
            <a:extLst>
              <a:ext uri="{FF2B5EF4-FFF2-40B4-BE49-F238E27FC236}">
                <a16:creationId xmlns:a16="http://schemas.microsoft.com/office/drawing/2014/main" id="{2E8A5EEC-76E2-5A7F-E9BC-D91D5E04E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8" t="40870"/>
          <a:stretch/>
        </p:blipFill>
        <p:spPr bwMode="auto">
          <a:xfrm>
            <a:off x="1038195" y="271837"/>
            <a:ext cx="1341131" cy="91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05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72E3896-F683-4EB0-B213-5BC72B3CD915}"/>
              </a:ext>
            </a:extLst>
          </p:cNvPr>
          <p:cNvSpPr txBox="1"/>
          <p:nvPr/>
        </p:nvSpPr>
        <p:spPr>
          <a:xfrm>
            <a:off x="1753660" y="192945"/>
            <a:ext cx="104575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Design of the first wall (FW) as shielding blanket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2348897C-7CBD-46A4-A719-C4334FF4C5EF}"/>
              </a:ext>
            </a:extLst>
          </p:cNvPr>
          <p:cNvSpPr txBox="1">
            <a:spLocks/>
          </p:cNvSpPr>
          <p:nvPr/>
        </p:nvSpPr>
        <p:spPr bwMode="auto">
          <a:xfrm>
            <a:off x="394617" y="1074865"/>
            <a:ext cx="7267424" cy="522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Outline of the FW design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>
                <a:sym typeface="Wingdings" panose="05000000000000000000" pitchFamily="2" charset="2"/>
              </a:rPr>
              <a:t>Poloidal contour profile fitting the magnetic configuration</a:t>
            </a:r>
            <a:endParaRPr lang="en-US" altLang="zh-CN" dirty="0"/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Blanket modules (BMs) as the FW: shaping design </a:t>
            </a:r>
            <a:endParaRPr lang="en-US" altLang="zh-CN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Radial location of the FW</a:t>
            </a:r>
            <a:r>
              <a:rPr lang="en-US" altLang="zh-CN" dirty="0">
                <a:sym typeface="Wingdings" panose="05000000000000000000" pitchFamily="2" charset="2"/>
              </a:rPr>
              <a:t>: heat loads Vs RF coupling </a:t>
            </a:r>
            <a:endParaRPr lang="en-US" altLang="zh-CN" dirty="0"/>
          </a:p>
          <a:p>
            <a:pPr defTabSz="9144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en-US" altLang="zh-CN" dirty="0">
                <a:solidFill>
                  <a:srgbClr val="000000"/>
                </a:solidFill>
                <a:latin typeface="Arial"/>
                <a:ea typeface="微软雅黑"/>
              </a:rPr>
              <a:t>Heat loads on the FW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zh-CN" dirty="0"/>
              <a:t>SOL plasmas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sym typeface="Wingdings" panose="05000000000000000000" pitchFamily="2" charset="2"/>
              </a:rPr>
              <a:t>Charge-exchange neutrals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sym typeface="Wingdings" panose="05000000000000000000" pitchFamily="2" charset="2"/>
              </a:rPr>
              <a:t>Radiation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sym typeface="Wingdings" panose="05000000000000000000" pitchFamily="2" charset="2"/>
              </a:rPr>
              <a:t>Fast ion loss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sym typeface="Wingdings" panose="05000000000000000000" pitchFamily="2" charset="2"/>
              </a:rPr>
              <a:t>Transient heat loads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sym typeface="Wingdings" panose="05000000000000000000" pitchFamily="2" charset="2"/>
              </a:rPr>
              <a:t>Nuclear heating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zh-CN" sz="1400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altLang="zh-CN" dirty="0"/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altLang="zh-CN" dirty="0"/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en-US" altLang="zh-CN" dirty="0"/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en-US" altLang="zh-CN" dirty="0"/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en-US" altLang="zh-CN" dirty="0"/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D27BE0F-0E69-B515-F312-671866B94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816" y="899192"/>
            <a:ext cx="4120630" cy="54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72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354A63BD-FDEA-4958-ADFD-55EF54922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7176" y="1149806"/>
            <a:ext cx="2081809" cy="27544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5E289E5-5101-4D22-9992-4D335D5E9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060" y="1149806"/>
            <a:ext cx="2197243" cy="277129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2BD1790-44DC-4D64-B071-55382BA76C28}"/>
              </a:ext>
            </a:extLst>
          </p:cNvPr>
          <p:cNvSpPr/>
          <p:nvPr/>
        </p:nvSpPr>
        <p:spPr>
          <a:xfrm>
            <a:off x="7000426" y="1199539"/>
            <a:ext cx="2098742" cy="26924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3D451F8-1E7C-42C8-81AC-DFE7455E41F0}"/>
              </a:ext>
            </a:extLst>
          </p:cNvPr>
          <p:cNvSpPr/>
          <p:nvPr/>
        </p:nvSpPr>
        <p:spPr>
          <a:xfrm>
            <a:off x="9681776" y="1178651"/>
            <a:ext cx="2098742" cy="2713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2F88754-2F56-45E6-B958-BAC074CB58B3}"/>
              </a:ext>
            </a:extLst>
          </p:cNvPr>
          <p:cNvSpPr txBox="1"/>
          <p:nvPr/>
        </p:nvSpPr>
        <p:spPr>
          <a:xfrm>
            <a:off x="9683559" y="824527"/>
            <a:ext cx="210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now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B269BCD-DCE7-4246-9A97-810A558F6310}"/>
              </a:ext>
            </a:extLst>
          </p:cNvPr>
          <p:cNvSpPr txBox="1"/>
          <p:nvPr/>
        </p:nvSpPr>
        <p:spPr>
          <a:xfrm>
            <a:off x="7078652" y="794630"/>
            <a:ext cx="210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</a:rPr>
              <a:t>before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48" name="右箭头 6">
            <a:extLst>
              <a:ext uri="{FF2B5EF4-FFF2-40B4-BE49-F238E27FC236}">
                <a16:creationId xmlns:a16="http://schemas.microsoft.com/office/drawing/2014/main" id="{13020F2F-651F-4AD9-A786-C6E12D27419D}"/>
              </a:ext>
            </a:extLst>
          </p:cNvPr>
          <p:cNvSpPr/>
          <p:nvPr/>
        </p:nvSpPr>
        <p:spPr>
          <a:xfrm>
            <a:off x="9163802" y="1878847"/>
            <a:ext cx="521428" cy="1080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2348897C-7CBD-46A4-A719-C4334FF4C5EF}"/>
              </a:ext>
            </a:extLst>
          </p:cNvPr>
          <p:cNvSpPr txBox="1">
            <a:spLocks/>
          </p:cNvSpPr>
          <p:nvPr/>
        </p:nvSpPr>
        <p:spPr bwMode="auto">
          <a:xfrm>
            <a:off x="165429" y="1167048"/>
            <a:ext cx="6735937" cy="45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/>
              <a:t>Poloidal blanket modules (BMs): 9</a:t>
            </a:r>
            <a:r>
              <a:rPr lang="en-US" altLang="zh-CN" dirty="0">
                <a:sym typeface="Wingdings" panose="05000000000000000000" pitchFamily="2" charset="2"/>
              </a:rPr>
              <a:t>13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/>
              <a:t>BMs design: one panel </a:t>
            </a:r>
            <a:r>
              <a:rPr lang="en-US" altLang="zh-CN" dirty="0">
                <a:sym typeface="Wingdings" panose="05000000000000000000" pitchFamily="2" charset="2"/>
              </a:rPr>
              <a:t> two wings with 6cm slot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/>
              <a:t>Radius of the FW (@OMP LFS): 4.95m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/>
              <a:t>4.85m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sym typeface="Wingdings" panose="05000000000000000000" pitchFamily="2" charset="2"/>
              </a:rPr>
              <a:t>Magnetic configuration optimization: gap between LCFS and FW @OMP: ~15cm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/>
              <a:t>Slight change on the FW poloidal contour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sym typeface="Wingdings" panose="05000000000000000000" pitchFamily="2" charset="2"/>
              </a:rPr>
              <a:t>Ripple: 1.5% 0.75% (ferromagnetic inserts)</a:t>
            </a:r>
          </a:p>
          <a:p>
            <a:pPr marL="457200" lvl="1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altLang="zh-CN" sz="2000" dirty="0"/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altLang="zh-CN" sz="20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E38741F-9F3B-0686-0E23-79349E2AC763}"/>
              </a:ext>
            </a:extLst>
          </p:cNvPr>
          <p:cNvSpPr txBox="1"/>
          <p:nvPr/>
        </p:nvSpPr>
        <p:spPr>
          <a:xfrm>
            <a:off x="1753660" y="192945"/>
            <a:ext cx="104575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Updates of the first wall (FW) design in BEST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69E661-6887-B161-13BD-702F9E3843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312" y="4072018"/>
            <a:ext cx="4747675" cy="26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5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617D4B48-59B5-49FB-BEBA-194AF7ED4979}"/>
              </a:ext>
            </a:extLst>
          </p:cNvPr>
          <p:cNvSpPr txBox="1"/>
          <p:nvPr/>
        </p:nvSpPr>
        <p:spPr>
          <a:xfrm>
            <a:off x="1739325" y="181306"/>
            <a:ext cx="1045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  <a:cs typeface="+mn-ea"/>
                <a:sym typeface="+mn-lt"/>
              </a:rPr>
              <a:t>Shaping Design of the FW Panels</a:t>
            </a:r>
          </a:p>
        </p:txBody>
      </p:sp>
      <p:sp>
        <p:nvSpPr>
          <p:cNvPr id="2" name="灯片编号占位符 7">
            <a:extLst>
              <a:ext uri="{FF2B5EF4-FFF2-40B4-BE49-F238E27FC236}">
                <a16:creationId xmlns:a16="http://schemas.microsoft.com/office/drawing/2014/main" id="{620948B4-41BF-EF77-8421-41BCACB5CD56}"/>
              </a:ext>
            </a:extLst>
          </p:cNvPr>
          <p:cNvSpPr txBox="1">
            <a:spLocks/>
          </p:cNvSpPr>
          <p:nvPr/>
        </p:nvSpPr>
        <p:spPr>
          <a:xfrm>
            <a:off x="11020989" y="6359894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4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CE81FEF-81CE-4AF0-B2A5-309BEC201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759" y="1107848"/>
            <a:ext cx="5044375" cy="493735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177DEBD-5BF1-4BF5-A945-535488545D74}"/>
              </a:ext>
            </a:extLst>
          </p:cNvPr>
          <p:cNvSpPr/>
          <p:nvPr/>
        </p:nvSpPr>
        <p:spPr>
          <a:xfrm>
            <a:off x="7490873" y="6184669"/>
            <a:ext cx="40494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1200" b="1" i="1" dirty="0">
                <a:solidFill>
                  <a:srgbClr val="000000"/>
                </a:solidFill>
                <a:latin typeface="Century Gothic" panose="020B0502020202020204" pitchFamily="34" charset="0"/>
              </a:rPr>
              <a:t>P.C. Stangeby Nucl. Fusion 51 (2011) 033008</a:t>
            </a:r>
            <a:r>
              <a:rPr lang="it-IT" altLang="zh-CN" sz="1200" b="1" i="1" dirty="0">
                <a:latin typeface="Century Gothic" panose="020B0502020202020204" pitchFamily="34" charset="0"/>
              </a:rPr>
              <a:t> </a:t>
            </a:r>
            <a:endParaRPr lang="zh-CN" altLang="en-US" b="1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9650BFF2-BC5E-40FA-2853-B265E51EC85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34411" y="1023717"/>
                <a:ext cx="6414495" cy="55196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07" tIns="45704" rIns="91407" bIns="45704"/>
              <a:lstStyle>
                <a:lvl1pPr marL="222250" indent="-222250" defTabSz="455613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681038" indent="-223838" defTabSz="455613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1413" indent="-227013" defTabSz="455613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598613" indent="-227013" defTabSz="4556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5813" indent="-227013" defTabSz="455613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30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02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74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46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dirty="0"/>
                  <a:t>The FW panels need to be shaped to protect the leading edges caused by radial misalignment (inter-BM 10 mm, intra-BM 0.3mm) and gaps (inter-BM 10 mm, intra-BM 60mm) </a:t>
                </a:r>
              </a:p>
              <a:p>
                <a:pPr lvl="1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dirty="0"/>
                  <a:t>Both toroidal (inter-BMs and intra-BM) and poloidal chamfering have been considered, respectively</a:t>
                </a:r>
              </a:p>
              <a:p>
                <a:pPr lvl="1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dirty="0"/>
                  <a:t>Initial chamfering dimensions: theoretical calculation (</a:t>
                </a:r>
                <a:r>
                  <a:rPr lang="en-US" altLang="zh-CN" dirty="0" err="1"/>
                  <a:t>Nucl</a:t>
                </a:r>
                <a:r>
                  <a:rPr lang="en-US" altLang="zh-CN" dirty="0"/>
                  <a:t>. Fusion 51 (2011) 103015)        10% rule: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𝑑𝑒𝑝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𝑒𝑑𝑔𝑒</m:t>
                        </m:r>
                      </m:sub>
                    </m:sSub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𝑝𝑒𝑛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10% 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𝑑𝑒𝑝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𝑓𝑎𝑐𝑒</m:t>
                        </m:r>
                      </m:sub>
                    </m:sSub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𝑡𝑖𝑙𝑒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b="0" dirty="0"/>
              </a:p>
              <a:p>
                <a:pPr lvl="1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dirty="0"/>
                  <a:t>Iterative optimization: 3D models </a:t>
                </a:r>
                <a:r>
                  <a:rPr lang="en-US" altLang="zh-CN" dirty="0">
                    <a:sym typeface="Wingdings" panose="05000000000000000000" pitchFamily="2" charset="2"/>
                  </a:rPr>
                  <a:t> </a:t>
                </a:r>
                <a:r>
                  <a:rPr lang="en-US" altLang="zh-CN" dirty="0"/>
                  <a:t>field line tracing (</a:t>
                </a:r>
                <a:r>
                  <a:rPr lang="en-US" altLang="zh-CN" dirty="0" err="1"/>
                  <a:t>PFCFlux</a:t>
                </a:r>
                <a:r>
                  <a:rPr lang="en-US" altLang="zh-CN" dirty="0"/>
                  <a:t>) for </a:t>
                </a:r>
                <a:r>
                  <a:rPr lang="en-US" altLang="zh-CN" sz="1800" dirty="0"/>
                  <a:t>shadowing poloidal and toroidal leading edges</a:t>
                </a:r>
                <a:endParaRPr lang="en-US" altLang="zh-CN" dirty="0"/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</a:pPr>
                <a:endParaRPr lang="zh-CN" altLang="en-US" sz="1800" dirty="0"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mc:Choice>
        <mc:Fallback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9650BFF2-BC5E-40FA-2853-B265E51EC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411" y="1023717"/>
                <a:ext cx="6414495" cy="5519696"/>
              </a:xfrm>
              <a:prstGeom prst="rect">
                <a:avLst/>
              </a:prstGeom>
              <a:blipFill>
                <a:blip r:embed="rId5"/>
                <a:stretch>
                  <a:fillRect l="-856" t="-221" r="-38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9309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63A49434-C1FB-4257-B43F-1E524B3481F9}"/>
              </a:ext>
            </a:extLst>
          </p:cNvPr>
          <p:cNvSpPr txBox="1">
            <a:spLocks/>
          </p:cNvSpPr>
          <p:nvPr/>
        </p:nvSpPr>
        <p:spPr bwMode="auto">
          <a:xfrm>
            <a:off x="211707" y="1274468"/>
            <a:ext cx="4754263" cy="551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/>
              <a:t>BEST FW shaping design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/>
              <a:t>Poloidal: 13 blanket modules (each has 2 wings/panels)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/>
              <a:t>Toroidal: </a:t>
            </a:r>
            <a:r>
              <a:rPr lang="fr-FR" altLang="zh-CN" sz="2000" dirty="0"/>
              <a:t>16 modules(BM 1#-7#, 8#&amp;9#-up port, 11#&amp;12-equatorial port); 32 modules(BM 10#,13#)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/>
              <a:t>R</a:t>
            </a:r>
            <a:r>
              <a:rPr lang="en-US" altLang="zh-CN" sz="2000" baseline="-25000" dirty="0"/>
              <a:t>IW</a:t>
            </a:r>
            <a:r>
              <a:rPr lang="en-US" altLang="zh-CN" sz="2000" dirty="0"/>
              <a:t>=2.45m; R</a:t>
            </a:r>
            <a:r>
              <a:rPr lang="en-US" altLang="zh-CN" sz="2000" baseline="-25000" dirty="0"/>
              <a:t>OW</a:t>
            </a:r>
            <a:r>
              <a:rPr lang="en-US" altLang="zh-CN" sz="2000" dirty="0"/>
              <a:t>=4.85m</a:t>
            </a:r>
            <a:endParaRPr lang="fr-FR" altLang="zh-CN" sz="2000" dirty="0"/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/>
              <a:t>Toroidal circular arc surface and poloidal chamfer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zh-CN" altLang="en-US" sz="2000" dirty="0"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" name="灯片编号占位符 7">
            <a:extLst>
              <a:ext uri="{FF2B5EF4-FFF2-40B4-BE49-F238E27FC236}">
                <a16:creationId xmlns:a16="http://schemas.microsoft.com/office/drawing/2014/main" id="{620948B4-41BF-EF77-8421-41BCACB5CD56}"/>
              </a:ext>
            </a:extLst>
          </p:cNvPr>
          <p:cNvSpPr txBox="1">
            <a:spLocks/>
          </p:cNvSpPr>
          <p:nvPr/>
        </p:nvSpPr>
        <p:spPr>
          <a:xfrm>
            <a:off x="11020989" y="6359894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5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2028AA4-0943-475E-BEB1-B705BFB5D1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11"/>
          <a:stretch/>
        </p:blipFill>
        <p:spPr>
          <a:xfrm>
            <a:off x="4754263" y="1284155"/>
            <a:ext cx="7257561" cy="499466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A2E7FF9-0802-6CB3-E947-41236CBC5012}"/>
              </a:ext>
            </a:extLst>
          </p:cNvPr>
          <p:cNvSpPr txBox="1"/>
          <p:nvPr/>
        </p:nvSpPr>
        <p:spPr>
          <a:xfrm>
            <a:off x="1739325" y="181306"/>
            <a:ext cx="1045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  <a:cs typeface="+mn-ea"/>
                <a:sym typeface="+mn-lt"/>
              </a:rPr>
              <a:t>Current Shaping Design of the FW Panels in BEST</a:t>
            </a:r>
          </a:p>
        </p:txBody>
      </p:sp>
    </p:spTree>
    <p:extLst>
      <p:ext uri="{BB962C8B-B14F-4D97-AF65-F5344CB8AC3E}">
        <p14:creationId xmlns:p14="http://schemas.microsoft.com/office/powerpoint/2010/main" val="35131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3A2555E-DC19-4E9E-8DFA-0932A37AE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95" t="9136" r="36038"/>
          <a:stretch/>
        </p:blipFill>
        <p:spPr>
          <a:xfrm>
            <a:off x="6757505" y="1125025"/>
            <a:ext cx="2693036" cy="397818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402C63B-B442-48CA-84E6-42F9803E3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r="45412"/>
          <a:stretch/>
        </p:blipFill>
        <p:spPr>
          <a:xfrm>
            <a:off x="9565685" y="859059"/>
            <a:ext cx="1858211" cy="1980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B619C4B-7C9C-4D15-B868-99165A884A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t="236" r="45785"/>
          <a:stretch/>
        </p:blipFill>
        <p:spPr>
          <a:xfrm>
            <a:off x="9609755" y="4655995"/>
            <a:ext cx="1823036" cy="1980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AFD0504-D9C5-42B6-81FD-91C873B861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r="46054"/>
          <a:stretch/>
        </p:blipFill>
        <p:spPr>
          <a:xfrm>
            <a:off x="9604122" y="2734185"/>
            <a:ext cx="1801846" cy="1980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E51743B-9149-0107-7351-1C238AE3E633}"/>
              </a:ext>
            </a:extLst>
          </p:cNvPr>
          <p:cNvGrpSpPr/>
          <p:nvPr/>
        </p:nvGrpSpPr>
        <p:grpSpPr>
          <a:xfrm>
            <a:off x="6693296" y="1112392"/>
            <a:ext cx="4762668" cy="5225243"/>
            <a:chOff x="225723" y="1242367"/>
            <a:chExt cx="4762668" cy="5225243"/>
          </a:xfrm>
        </p:grpSpPr>
        <p:cxnSp>
          <p:nvCxnSpPr>
            <p:cNvPr id="25" name="Straight Arrow Connector 27">
              <a:extLst>
                <a:ext uri="{FF2B5EF4-FFF2-40B4-BE49-F238E27FC236}">
                  <a16:creationId xmlns:a16="http://schemas.microsoft.com/office/drawing/2014/main" id="{BCE8EDB9-F491-4359-BAB8-F855C12EBB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8283" y="3031115"/>
              <a:ext cx="43203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9">
              <a:extLst>
                <a:ext uri="{FF2B5EF4-FFF2-40B4-BE49-F238E27FC236}">
                  <a16:creationId xmlns:a16="http://schemas.microsoft.com/office/drawing/2014/main" id="{F429CCD7-6C35-4C76-939F-268209AB219A}"/>
                </a:ext>
              </a:extLst>
            </p:cNvPr>
            <p:cNvCxnSpPr>
              <a:cxnSpLocks/>
            </p:cNvCxnSpPr>
            <p:nvPr/>
          </p:nvCxnSpPr>
          <p:spPr>
            <a:xfrm>
              <a:off x="3218613" y="4225210"/>
              <a:ext cx="1769778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5891DAF2-AED7-441C-90A9-C5D4691A388D}"/>
                </a:ext>
              </a:extLst>
            </p:cNvPr>
            <p:cNvSpPr txBox="1"/>
            <p:nvPr/>
          </p:nvSpPr>
          <p:spPr>
            <a:xfrm rot="16200000">
              <a:off x="661016" y="2653247"/>
              <a:ext cx="2032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Cambria Math" panose="02040503050406030204" pitchFamily="18" charset="0"/>
                </a:rPr>
                <a:t>Contact  point</a:t>
              </a:r>
              <a:endParaRPr lang="zh-CN" altLang="en-US" b="1" baseline="30000" dirty="0">
                <a:solidFill>
                  <a:srgbClr val="FF0000"/>
                </a:solidFill>
                <a:latin typeface="Cambria Math" panose="02040503050406030204" pitchFamily="18" charset="0"/>
              </a:endParaRPr>
            </a:p>
          </p:txBody>
        </p:sp>
        <p:cxnSp>
          <p:nvCxnSpPr>
            <p:cNvPr id="28" name="Straight Arrow Connector 22">
              <a:extLst>
                <a:ext uri="{FF2B5EF4-FFF2-40B4-BE49-F238E27FC236}">
                  <a16:creationId xmlns:a16="http://schemas.microsoft.com/office/drawing/2014/main" id="{7BC74D4D-BEFE-4764-B154-45F3BDF5ADC5}"/>
                </a:ext>
              </a:extLst>
            </p:cNvPr>
            <p:cNvCxnSpPr>
              <a:cxnSpLocks/>
            </p:cNvCxnSpPr>
            <p:nvPr/>
          </p:nvCxnSpPr>
          <p:spPr>
            <a:xfrm>
              <a:off x="2015510" y="3051229"/>
              <a:ext cx="1094216" cy="117398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7">
              <a:extLst>
                <a:ext uri="{FF2B5EF4-FFF2-40B4-BE49-F238E27FC236}">
                  <a16:creationId xmlns:a16="http://schemas.microsoft.com/office/drawing/2014/main" id="{9AD8D0A5-AA2A-4503-A531-32F6FB208C5A}"/>
                </a:ext>
              </a:extLst>
            </p:cNvPr>
            <p:cNvSpPr txBox="1"/>
            <p:nvPr/>
          </p:nvSpPr>
          <p:spPr>
            <a:xfrm>
              <a:off x="3326214" y="305322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3#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文本框 7">
              <a:extLst>
                <a:ext uri="{FF2B5EF4-FFF2-40B4-BE49-F238E27FC236}">
                  <a16:creationId xmlns:a16="http://schemas.microsoft.com/office/drawing/2014/main" id="{DB641D5F-ADF4-4E95-94AE-70859C529E20}"/>
                </a:ext>
              </a:extLst>
            </p:cNvPr>
            <p:cNvSpPr txBox="1"/>
            <p:nvPr/>
          </p:nvSpPr>
          <p:spPr>
            <a:xfrm>
              <a:off x="4340319" y="609827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2#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文本框 7">
              <a:extLst>
                <a:ext uri="{FF2B5EF4-FFF2-40B4-BE49-F238E27FC236}">
                  <a16:creationId xmlns:a16="http://schemas.microsoft.com/office/drawing/2014/main" id="{266292E1-44CA-4E64-B783-A5AF150906FB}"/>
                </a:ext>
              </a:extLst>
            </p:cNvPr>
            <p:cNvSpPr txBox="1"/>
            <p:nvPr/>
          </p:nvSpPr>
          <p:spPr>
            <a:xfrm>
              <a:off x="3273152" y="1242367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4#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D2ADA401-15CA-4CE5-A7B3-D8D62349F5FD}"/>
                </a:ext>
              </a:extLst>
            </p:cNvPr>
            <p:cNvSpPr/>
            <p:nvPr/>
          </p:nvSpPr>
          <p:spPr>
            <a:xfrm>
              <a:off x="225723" y="1377767"/>
              <a:ext cx="328459" cy="326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72E3896-F683-4EB0-B213-5BC72B3CD915}"/>
              </a:ext>
            </a:extLst>
          </p:cNvPr>
          <p:cNvSpPr txBox="1"/>
          <p:nvPr/>
        </p:nvSpPr>
        <p:spPr>
          <a:xfrm>
            <a:off x="1724922" y="209979"/>
            <a:ext cx="104575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FW heat fluxes during limiter start-up phase</a:t>
            </a:r>
            <a:r>
              <a:rPr lang="en-US" altLang="zh-CN" sz="2400" b="1" dirty="0">
                <a:latin typeface="Century Gothic" panose="020B0502020202020204" pitchFamily="34" charset="0"/>
                <a:cs typeface="+mn-ea"/>
                <a:sym typeface="+mn-lt"/>
              </a:rPr>
              <a:t> </a:t>
            </a:r>
            <a:endParaRPr lang="en-US" altLang="zh-CN" sz="2500" b="1" dirty="0">
              <a:latin typeface="Century Gothic" panose="020B0502020202020204" pitchFamily="34" charset="0"/>
              <a:cs typeface="+mn-ea"/>
              <a:sym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1">
                <a:extLst>
                  <a:ext uri="{FF2B5EF4-FFF2-40B4-BE49-F238E27FC236}">
                    <a16:creationId xmlns:a16="http://schemas.microsoft.com/office/drawing/2014/main" id="{2348897C-7CBD-46A4-A719-C4334FF4C5E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1824" y="922955"/>
                <a:ext cx="6490855" cy="5772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07" tIns="45704" rIns="91407" bIns="45704"/>
              <a:lstStyle>
                <a:lvl1pPr marL="222250" indent="-222250" defTabSz="455613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2000" b="1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1pPr>
                <a:lvl2pPr marL="681038" indent="-223838" defTabSz="455613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2pPr>
                <a:lvl3pPr marL="1141413" indent="-227013" defTabSz="455613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3pPr>
                <a:lvl4pPr marL="1598613" indent="-227013" defTabSz="4556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4pPr>
                <a:lvl5pPr marL="2055813" indent="-227013" defTabSz="455613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5pPr>
                <a:lvl6pPr marL="25130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6pPr>
                <a:lvl7pPr marL="29702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7pPr>
                <a:lvl8pPr marL="34274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8pPr>
                <a:lvl9pPr marL="3884613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dirty="0"/>
                  <a:t>The inner FW is used as limiter during start-up and ramp-down stage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dirty="0"/>
                  <a:t>Start-up (&lt;4s) </a:t>
                </a:r>
                <a:r>
                  <a:rPr lang="en-US" altLang="zh-CN" dirty="0">
                    <a:sym typeface="Wingdings" panose="05000000000000000000" pitchFamily="2" charset="2"/>
                  </a:rPr>
                  <a:t></a:t>
                </a:r>
                <a:r>
                  <a:rPr lang="en-US" altLang="zh-CN" dirty="0"/>
                  <a:t> as limiter 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dirty="0"/>
                  <a:t>With 10mm radial misalignment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dirty="0"/>
                  <a:t>Heat flux distribution from </a:t>
                </a:r>
                <a:r>
                  <a:rPr lang="en-US" altLang="zh-CN" dirty="0" err="1"/>
                  <a:t>PFCFlux</a:t>
                </a:r>
                <a:r>
                  <a:rPr lang="en-US" altLang="zh-CN" dirty="0"/>
                  <a:t> code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dirty="0">
                    <a:sym typeface="Wingdings" panose="05000000000000000000" pitchFamily="2" charset="2"/>
                  </a:rPr>
                  <a:t>q</a:t>
                </a:r>
                <a:r>
                  <a:rPr lang="en-US" altLang="zh-CN" baseline="-25000" dirty="0">
                    <a:sym typeface="Wingdings" panose="05000000000000000000" pitchFamily="2" charset="2"/>
                  </a:rPr>
                  <a:t>//</a:t>
                </a:r>
                <a:r>
                  <a:rPr lang="en-US" altLang="zh-CN" dirty="0">
                    <a:sym typeface="Wingdings" panose="05000000000000000000" pitchFamily="2" charset="2"/>
                  </a:rPr>
                  <a:t> defined by a double exponential radial profile</a:t>
                </a:r>
              </a:p>
              <a:p>
                <a:pPr marL="457200" lvl="1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altLang="zh-CN" sz="1400" dirty="0">
                    <a:sym typeface="Wingdings" panose="05000000000000000000" pitchFamily="2" charset="2"/>
                  </a:rPr>
                  <a:t>    (</a:t>
                </a:r>
                <a:r>
                  <a:rPr lang="it-IT" altLang="zh-CN" sz="1400" dirty="0">
                    <a:sym typeface="Wingdings" panose="05000000000000000000" pitchFamily="2" charset="2"/>
                  </a:rPr>
                  <a:t>Nucl. Fusion 60 (2020) 036011</a:t>
                </a:r>
                <a:r>
                  <a:rPr lang="en-US" altLang="zh-CN" sz="1400" dirty="0">
                    <a:sym typeface="Wingdings" panose="05000000000000000000" pitchFamily="2" charset="2"/>
                  </a:rPr>
                  <a:t>): </a:t>
                </a:r>
              </a:p>
              <a:p>
                <a:pPr marL="0" indent="0">
                  <a:buNone/>
                </a:pPr>
                <a:r>
                  <a:rPr lang="en-US" altLang="zh-CN" sz="1100" dirty="0"/>
                  <a:t>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𝑛𝑒𝑎𝑟</m:t>
                        </m:r>
                      </m:sub>
                    </m:sSub>
                    <m:d>
                      <m:dPr>
                        <m:ctrlPr>
                          <a:rPr lang="zh-CN" altLang="zh-CN" sz="1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𝑚𝑚</m:t>
                        </m:r>
                      </m:e>
                    </m:d>
                    <m:r>
                      <a:rPr lang="en-US" altLang="zh-CN" sz="11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zh-CN" altLang="zh-CN" sz="1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0.63±0.08</m:t>
                        </m:r>
                      </m:e>
                    </m:d>
                    <m:r>
                      <a:rPr lang="en-US" altLang="zh-CN" sz="1100" i="1">
                        <a:latin typeface="Cambria Math" panose="02040503050406030204" pitchFamily="18" charset="0"/>
                      </a:rPr>
                      <m:t>×</m:t>
                    </m:r>
                    <m:sSubSup>
                      <m:sSubSupPr>
                        <m:ctrlPr>
                          <a:rPr lang="zh-CN" altLang="zh-CN" sz="11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𝑝𝑜𝑙</m:t>
                        </m:r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𝑂𝑀𝑃</m:t>
                        </m:r>
                      </m:sub>
                      <m:sup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−1.19±0.08</m:t>
                        </m:r>
                      </m:sup>
                    </m:sSubSup>
                  </m:oMath>
                </a14:m>
                <a:endParaRPr lang="en-US" altLang="zh-CN" sz="1100" dirty="0">
                  <a:latin typeface="Abadi" panose="020B0604020104020204" pitchFamily="34" charset="0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altLang="zh-CN" sz="1100" dirty="0"/>
                  <a:t>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𝑚𝑎𝑖𝑛</m:t>
                        </m:r>
                      </m:sub>
                    </m:sSub>
                    <m:d>
                      <m:dPr>
                        <m:ctrlPr>
                          <a:rPr lang="zh-CN" altLang="zh-CN" sz="1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altLang="zh-CN" sz="1100" i="1">
                        <a:latin typeface="Cambria Math" panose="02040503050406030204" pitchFamily="18" charset="0"/>
                      </a:rPr>
                      <m:t>=10×</m:t>
                    </m:r>
                    <m:sSup>
                      <m:sSupPr>
                        <m:ctrlPr>
                          <a:rPr lang="zh-CN" altLang="zh-CN" sz="1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11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zh-CN" altLang="zh-CN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1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1100" i="1">
                                        <a:latin typeface="Cambria Math" panose="02040503050406030204" pitchFamily="18" charset="0"/>
                                      </a:rPr>
                                      <m:t>𝑇𝑂𝑇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zh-CN" altLang="zh-CN" sz="11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sSup>
                                  <m:sSupPr>
                                    <m:ctrlPr>
                                      <a:rPr lang="zh-CN" altLang="zh-CN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1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altLang="zh-CN" sz="1100" i="1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−0.38</m:t>
                        </m:r>
                      </m:sup>
                    </m:sSup>
                    <m:sSup>
                      <m:sSupPr>
                        <m:ctrlPr>
                          <a:rPr lang="zh-CN" altLang="zh-CN" sz="1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11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zh-CN" altLang="zh-CN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1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zh-CN" sz="11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1.3</m:t>
                        </m:r>
                      </m:sup>
                    </m:sSup>
                  </m:oMath>
                </a14:m>
                <a:endParaRPr lang="en-US" altLang="zh-CN" sz="1100" dirty="0">
                  <a:latin typeface="Abadi" panose="020B0604020104020204" pitchFamily="34" charset="0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altLang="zh-CN" sz="1100" dirty="0"/>
                  <a:t>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CN" sz="11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∥,</m:t>
                        </m:r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𝑚𝑎𝑖𝑛</m:t>
                        </m:r>
                      </m:sub>
                    </m:sSub>
                    <m:r>
                      <a:rPr lang="en-US" altLang="zh-CN" sz="11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zh-CN" altLang="zh-CN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∥,</m:t>
                        </m:r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𝑛𝑒𝑎𝑟</m:t>
                        </m:r>
                      </m:sub>
                    </m:sSub>
                    <m:r>
                      <a:rPr lang="en-US" altLang="zh-CN" sz="11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∥0,</m:t>
                        </m:r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𝑚𝑎𝑖𝑛</m:t>
                        </m:r>
                      </m:sub>
                    </m:sSub>
                    <m:sSup>
                      <m:sSupPr>
                        <m:ctrlPr>
                          <a:rPr lang="zh-CN" altLang="zh-CN" sz="1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11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altLang="zh-CN" sz="1100" i="1">
                                <a:latin typeface="Cambria Math" panose="02040503050406030204" pitchFamily="18" charset="0"/>
                              </a:rPr>
                              <m:t>𝛥</m:t>
                            </m:r>
                            <m:sSub>
                              <m:sSubPr>
                                <m:ctrlPr>
                                  <a:rPr lang="zh-CN" altLang="zh-CN" sz="1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𝐿𝐶𝐹𝑆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zh-CN" altLang="zh-CN" sz="1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𝑚𝑎𝑖𝑛</m:t>
                                </m:r>
                              </m:sub>
                            </m:sSub>
                          </m:den>
                        </m:f>
                      </m:sup>
                    </m:sSup>
                  </m:oMath>
                </a14:m>
                <a:r>
                  <a:rPr lang="en-US" altLang="zh-CN" sz="1100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∥0,</m:t>
                        </m:r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𝑛𝑒𝑎𝑟</m:t>
                        </m:r>
                      </m:sub>
                    </m:sSub>
                    <m:sSup>
                      <m:sSupPr>
                        <m:ctrlPr>
                          <a:rPr lang="zh-CN" altLang="zh-CN" sz="1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11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altLang="zh-CN" sz="1100" i="1">
                                <a:latin typeface="Cambria Math" panose="02040503050406030204" pitchFamily="18" charset="0"/>
                              </a:rPr>
                              <m:t>𝛥</m:t>
                            </m:r>
                            <m:sSub>
                              <m:sSubPr>
                                <m:ctrlPr>
                                  <a:rPr lang="zh-CN" altLang="zh-CN" sz="1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𝐿𝐶𝐹𝑆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zh-CN" altLang="zh-CN" sz="1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𝑛𝑒𝑎𝑟</m:t>
                                </m:r>
                              </m:sub>
                            </m:sSub>
                          </m:den>
                        </m:f>
                      </m:sup>
                    </m:sSup>
                  </m:oMath>
                </a14:m>
                <a:endParaRPr lang="en-US" altLang="zh-CN" dirty="0"/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endParaRPr lang="en-US" altLang="zh-CN" dirty="0"/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endParaRPr lang="en-US" altLang="zh-CN" dirty="0"/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endParaRPr lang="en-US" altLang="zh-CN" dirty="0"/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endParaRPr lang="en-US" altLang="zh-CN" dirty="0"/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endParaRPr lang="en-US" altLang="zh-CN" dirty="0"/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dirty="0"/>
                  <a:t>Peak surface heat load ~3.07 MW/m</a:t>
                </a:r>
                <a:r>
                  <a:rPr lang="en-US" altLang="zh-CN" baseline="30000" dirty="0"/>
                  <a:t>2</a:t>
                </a:r>
                <a:r>
                  <a:rPr lang="en-US" altLang="zh-CN" dirty="0"/>
                  <a:t> on panel 3# during start-up phase </a:t>
                </a:r>
                <a:r>
                  <a:rPr lang="zh-CN" altLang="en-US" dirty="0"/>
                  <a:t>（</a:t>
                </a:r>
                <a:r>
                  <a:rPr lang="en-US" altLang="zh-CN" dirty="0"/>
                  <a:t>at 3s</a:t>
                </a:r>
                <a:r>
                  <a:rPr lang="zh-CN" altLang="en-US" dirty="0"/>
                  <a:t>）</a:t>
                </a:r>
                <a:endParaRPr lang="en-US" altLang="zh-CN" dirty="0"/>
              </a:p>
            </p:txBody>
          </p:sp>
        </mc:Choice>
        <mc:Fallback>
          <p:sp>
            <p:nvSpPr>
              <p:cNvPr id="22" name="Content Placeholder 1">
                <a:extLst>
                  <a:ext uri="{FF2B5EF4-FFF2-40B4-BE49-F238E27FC236}">
                    <a16:creationId xmlns:a16="http://schemas.microsoft.com/office/drawing/2014/main" id="{2348897C-7CBD-46A4-A719-C4334FF4C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24" y="922955"/>
                <a:ext cx="6490855" cy="5772779"/>
              </a:xfrm>
              <a:prstGeom prst="rect">
                <a:avLst/>
              </a:prstGeom>
              <a:blipFill>
                <a:blip r:embed="rId8"/>
                <a:stretch>
                  <a:fillRect l="-845" t="-528" r="-1033" b="-16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7">
            <a:extLst>
              <a:ext uri="{FF2B5EF4-FFF2-40B4-BE49-F238E27FC236}">
                <a16:creationId xmlns:a16="http://schemas.microsoft.com/office/drawing/2014/main" id="{2B42B372-47F1-9136-1B16-EF65D05C758C}"/>
              </a:ext>
            </a:extLst>
          </p:cNvPr>
          <p:cNvSpPr txBox="1">
            <a:spLocks/>
          </p:cNvSpPr>
          <p:nvPr/>
        </p:nvSpPr>
        <p:spPr>
          <a:xfrm>
            <a:off x="11052729" y="6348255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6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表格 39">
                <a:extLst>
                  <a:ext uri="{FF2B5EF4-FFF2-40B4-BE49-F238E27FC236}">
                    <a16:creationId xmlns:a16="http://schemas.microsoft.com/office/drawing/2014/main" id="{CBAF2D8C-AEFC-4E43-AB2F-A600327377A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13563" y="4496618"/>
              <a:ext cx="2693036" cy="1459231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677967">
                      <a:extLst>
                        <a:ext uri="{9D8B030D-6E8A-4147-A177-3AD203B41FA5}">
                          <a16:colId xmlns:a16="http://schemas.microsoft.com/office/drawing/2014/main" val="1507080313"/>
                        </a:ext>
                      </a:extLst>
                    </a:gridCol>
                    <a:gridCol w="1015069">
                      <a:extLst>
                        <a:ext uri="{9D8B030D-6E8A-4147-A177-3AD203B41FA5}">
                          <a16:colId xmlns:a16="http://schemas.microsoft.com/office/drawing/2014/main" val="3593830326"/>
                        </a:ext>
                      </a:extLst>
                    </a:gridCol>
                  </a:tblGrid>
                  <a:tr h="219710"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200" i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𝑆𝑂𝐿</m:t>
                                    </m:r>
                                  </m:sub>
                                </m:sSub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MW</m:t>
                                </m:r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Abadi" panose="020B0604020104020204" pitchFamily="34" charset="0"/>
                            </a:rPr>
                            <a:t>1.58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99066388"/>
                      </a:ext>
                    </a:extLst>
                  </a:tr>
                  <a:tr h="219710"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200" i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𝑚𝑎𝑖𝑛</m:t>
                                    </m:r>
                                  </m:sub>
                                </m:sSub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mm</m:t>
                                </m:r>
                                <m:r>
                                  <a:rPr lang="en-US" sz="1200" kern="1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  <a:latin typeface="Abadi" panose="020B0604020104020204" pitchFamily="34" charset="0"/>
                            </a:rPr>
                            <a:t>22.22</a:t>
                          </a:r>
                          <a:endParaRPr lang="zh-CN" sz="1200" kern="10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6771611"/>
                      </a:ext>
                    </a:extLst>
                  </a:tr>
                  <a:tr h="219710"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200" i="1" kern="1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𝑛𝑒𝑎𝑟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kern="100" dirty="0">
                              <a:effectLst/>
                              <a:latin typeface="Abadi" panose="020B0604020104020204" pitchFamily="34" charset="0"/>
                            </a:rPr>
                            <a:t>(mm)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  <a:latin typeface="Abadi" panose="020B0604020104020204" pitchFamily="34" charset="0"/>
                            </a:rPr>
                            <a:t>5.17</a:t>
                          </a:r>
                          <a:endParaRPr lang="zh-CN" sz="1200" kern="10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86764620"/>
                      </a:ext>
                    </a:extLst>
                  </a:tr>
                  <a:tr h="219710"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200" i="1" kern="1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||0,</m:t>
                                  </m:r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𝑚𝑎𝑖𝑛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kern="100" dirty="0">
                              <a:effectLst/>
                              <a:latin typeface="Abadi" panose="020B0604020104020204" pitchFamily="34" charset="0"/>
                            </a:rPr>
                            <a:t>(MW/m</a:t>
                          </a:r>
                          <a:r>
                            <a:rPr lang="en-US" sz="1200" kern="100" baseline="30000" dirty="0">
                              <a:effectLst/>
                              <a:latin typeface="Abadi" panose="020B0604020104020204" pitchFamily="34" charset="0"/>
                            </a:rPr>
                            <a:t>2</a:t>
                          </a:r>
                          <a:r>
                            <a:rPr lang="en-US" sz="1200" kern="100" dirty="0">
                              <a:effectLst/>
                              <a:latin typeface="Abadi" panose="020B0604020104020204" pitchFamily="34" charset="0"/>
                            </a:rPr>
                            <a:t>)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Abadi" panose="020B0604020104020204" pitchFamily="34" charset="0"/>
                            </a:rPr>
                            <a:t>20.01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95226645"/>
                      </a:ext>
                    </a:extLst>
                  </a:tr>
                  <a:tr h="219710"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200" i="1" kern="1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||0,</m:t>
                                  </m:r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𝑛𝑒𝑎𝑟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kern="100" dirty="0">
                              <a:effectLst/>
                              <a:latin typeface="Abadi" panose="020B0604020104020204" pitchFamily="34" charset="0"/>
                            </a:rPr>
                            <a:t>(MW/m</a:t>
                          </a:r>
                          <a:r>
                            <a:rPr lang="en-US" sz="1200" kern="100" baseline="30000" dirty="0">
                              <a:effectLst/>
                              <a:latin typeface="Abadi" panose="020B0604020104020204" pitchFamily="34" charset="0"/>
                            </a:rPr>
                            <a:t>2</a:t>
                          </a:r>
                          <a:r>
                            <a:rPr lang="en-US" sz="1200" kern="100" dirty="0">
                              <a:effectLst/>
                              <a:latin typeface="Abadi" panose="020B0604020104020204" pitchFamily="34" charset="0"/>
                            </a:rPr>
                            <a:t>)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Abadi" panose="020B0604020104020204" pitchFamily="34" charset="0"/>
                            </a:rPr>
                            <a:t>80.04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44104895"/>
                      </a:ext>
                    </a:extLst>
                  </a:tr>
                  <a:tr h="219710"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Abadi" panose="020B0604020104020204" pitchFamily="34" charset="0"/>
                            </a:rPr>
                            <a:t>R</a:t>
                          </a:r>
                          <a:r>
                            <a:rPr lang="en-US" sz="1200" kern="100" baseline="-25000" dirty="0">
                              <a:effectLst/>
                              <a:latin typeface="Abadi" panose="020B0604020104020204" pitchFamily="34" charset="0"/>
                            </a:rPr>
                            <a:t>OMP</a:t>
                          </a:r>
                          <a:r>
                            <a:rPr lang="en-US" sz="1200" kern="100" dirty="0">
                              <a:effectLst/>
                              <a:latin typeface="Abadi" panose="020B0604020104020204" pitchFamily="34" charset="0"/>
                            </a:rPr>
                            <a:t>(m)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Abadi" panose="020B0604020104020204" pitchFamily="34" charset="0"/>
                            </a:rPr>
                            <a:t>4.3533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922531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表格 39">
                <a:extLst>
                  <a:ext uri="{FF2B5EF4-FFF2-40B4-BE49-F238E27FC236}">
                    <a16:creationId xmlns:a16="http://schemas.microsoft.com/office/drawing/2014/main" id="{CBAF2D8C-AEFC-4E43-AB2F-A600327377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8328580"/>
                  </p:ext>
                </p:extLst>
              </p:nvPr>
            </p:nvGraphicFramePr>
            <p:xfrm>
              <a:off x="813563" y="4496618"/>
              <a:ext cx="2693036" cy="1458723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677967">
                      <a:extLst>
                        <a:ext uri="{9D8B030D-6E8A-4147-A177-3AD203B41FA5}">
                          <a16:colId xmlns:a16="http://schemas.microsoft.com/office/drawing/2014/main" val="1507080313"/>
                        </a:ext>
                      </a:extLst>
                    </a:gridCol>
                    <a:gridCol w="1015069">
                      <a:extLst>
                        <a:ext uri="{9D8B030D-6E8A-4147-A177-3AD203B41FA5}">
                          <a16:colId xmlns:a16="http://schemas.microsoft.com/office/drawing/2014/main" val="3593830326"/>
                        </a:ext>
                      </a:extLst>
                    </a:gridCol>
                  </a:tblGrid>
                  <a:tr h="254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9"/>
                          <a:stretch>
                            <a:fillRect l="-362" t="-2381" r="-61232" b="-5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Abadi" panose="020B0604020104020204" pitchFamily="34" charset="0"/>
                            </a:rPr>
                            <a:t>1.58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99066388"/>
                      </a:ext>
                    </a:extLst>
                  </a:tr>
                  <a:tr h="254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9"/>
                          <a:stretch>
                            <a:fillRect l="-362" t="-102381" r="-61232" b="-4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  <a:latin typeface="Abadi" panose="020B0604020104020204" pitchFamily="34" charset="0"/>
                            </a:rPr>
                            <a:t>22.22</a:t>
                          </a:r>
                          <a:endParaRPr lang="zh-CN" sz="1200" kern="10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6771611"/>
                      </a:ext>
                    </a:extLst>
                  </a:tr>
                  <a:tr h="239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9"/>
                          <a:stretch>
                            <a:fillRect l="-362" t="-217949" r="-61232" b="-33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>
                              <a:effectLst/>
                              <a:latin typeface="Abadi" panose="020B0604020104020204" pitchFamily="34" charset="0"/>
                            </a:rPr>
                            <a:t>5.17</a:t>
                          </a:r>
                          <a:endParaRPr lang="zh-CN" sz="1200" kern="10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86764620"/>
                      </a:ext>
                    </a:extLst>
                  </a:tr>
                  <a:tr h="24034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9"/>
                          <a:stretch>
                            <a:fillRect l="-362" t="-310000" r="-61232" b="-2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Abadi" panose="020B0604020104020204" pitchFamily="34" charset="0"/>
                            </a:rPr>
                            <a:t>20.01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95226645"/>
                      </a:ext>
                    </a:extLst>
                  </a:tr>
                  <a:tr h="24034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9"/>
                          <a:stretch>
                            <a:fillRect l="-362" t="-420513" r="-61232" b="-135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Abadi" panose="020B0604020104020204" pitchFamily="34" charset="0"/>
                            </a:rPr>
                            <a:t>80.04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44104895"/>
                      </a:ext>
                    </a:extLst>
                  </a:tr>
                  <a:tr h="230251"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Abadi" panose="020B0604020104020204" pitchFamily="34" charset="0"/>
                            </a:rPr>
                            <a:t>R</a:t>
                          </a:r>
                          <a:r>
                            <a:rPr lang="en-US" sz="1200" kern="100" baseline="-25000" dirty="0">
                              <a:effectLst/>
                              <a:latin typeface="Abadi" panose="020B0604020104020204" pitchFamily="34" charset="0"/>
                            </a:rPr>
                            <a:t>OMP</a:t>
                          </a:r>
                          <a:r>
                            <a:rPr lang="en-US" sz="1200" kern="100" dirty="0">
                              <a:effectLst/>
                              <a:latin typeface="Abadi" panose="020B0604020104020204" pitchFamily="34" charset="0"/>
                            </a:rPr>
                            <a:t>(m)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304800" algn="ctr">
                            <a:lnSpc>
                              <a:spcPts val="2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Abadi" panose="020B0604020104020204" pitchFamily="34" charset="0"/>
                            </a:rPr>
                            <a:t>4.3533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badi" panose="020B060402010402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9225317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Picture 14">
            <a:extLst>
              <a:ext uri="{FF2B5EF4-FFF2-40B4-BE49-F238E27FC236}">
                <a16:creationId xmlns:a16="http://schemas.microsoft.com/office/drawing/2014/main" id="{45DF21D2-37ED-DDDD-33BE-E842E77A39CF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4" t="28504" r="6836" b="20071"/>
          <a:stretch/>
        </p:blipFill>
        <p:spPr bwMode="auto">
          <a:xfrm>
            <a:off x="7267353" y="5205824"/>
            <a:ext cx="2124297" cy="14592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1670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72E3896-F683-4EB0-B213-5BC72B3CD915}"/>
              </a:ext>
            </a:extLst>
          </p:cNvPr>
          <p:cNvSpPr txBox="1"/>
          <p:nvPr/>
        </p:nvSpPr>
        <p:spPr>
          <a:xfrm>
            <a:off x="1753660" y="192945"/>
            <a:ext cx="104575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FW heat loads during flat-top phase(Q=1)</a:t>
            </a:r>
          </a:p>
        </p:txBody>
      </p:sp>
      <p:sp>
        <p:nvSpPr>
          <p:cNvPr id="3" name="灯片编号占位符 7">
            <a:extLst>
              <a:ext uri="{FF2B5EF4-FFF2-40B4-BE49-F238E27FC236}">
                <a16:creationId xmlns:a16="http://schemas.microsoft.com/office/drawing/2014/main" id="{2B42B372-47F1-9136-1B16-EF65D05C758C}"/>
              </a:ext>
            </a:extLst>
          </p:cNvPr>
          <p:cNvSpPr txBox="1">
            <a:spLocks/>
          </p:cNvSpPr>
          <p:nvPr/>
        </p:nvSpPr>
        <p:spPr>
          <a:xfrm>
            <a:off x="11097120" y="6451445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7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9D5142C-3BC6-2455-6EDF-B80800621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9" t="23511"/>
          <a:stretch/>
        </p:blipFill>
        <p:spPr>
          <a:xfrm>
            <a:off x="2147581" y="2248250"/>
            <a:ext cx="1400962" cy="314634"/>
          </a:xfrm>
          <a:prstGeom prst="rect">
            <a:avLst/>
          </a:prstGeom>
        </p:spPr>
      </p:pic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2348897C-7CBD-46A4-A719-C4334FF4C5EF}"/>
              </a:ext>
            </a:extLst>
          </p:cNvPr>
          <p:cNvSpPr txBox="1">
            <a:spLocks/>
          </p:cNvSpPr>
          <p:nvPr/>
        </p:nvSpPr>
        <p:spPr bwMode="auto">
          <a:xfrm>
            <a:off x="103114" y="1059527"/>
            <a:ext cx="5681886" cy="34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Main contributions of heat flux: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SOL (</a:t>
            </a:r>
            <a:r>
              <a:rPr lang="en-US" altLang="zh-CN" dirty="0" err="1"/>
              <a:t>SOLPS-ITER+PFCFlux</a:t>
            </a:r>
            <a:r>
              <a:rPr lang="en-US" altLang="zh-CN" dirty="0"/>
              <a:t>) 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CN" dirty="0"/>
              <a:t>   Near SOL (r-</a:t>
            </a:r>
            <a:r>
              <a:rPr lang="en-US" altLang="zh-CN" dirty="0" err="1"/>
              <a:t>r</a:t>
            </a:r>
            <a:r>
              <a:rPr lang="en-US" altLang="zh-CN" baseline="-25000" dirty="0" err="1"/>
              <a:t>sep</a:t>
            </a:r>
            <a:r>
              <a:rPr lang="en-US" altLang="zh-CN" dirty="0"/>
              <a:t>&lt;2.184 cm): SOLPS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CN" dirty="0"/>
              <a:t>   Far SOL:  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Radiation and CX particles (SOLPS-ITER)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Ripple loss of fast ions (ISSDE)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Field line tracing taking into account 10 mm radial misalignment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Maximum surface heat load from SOL           ~</a:t>
            </a:r>
            <a:r>
              <a:rPr lang="en-US" altLang="zh-CN" dirty="0">
                <a:solidFill>
                  <a:srgbClr val="FF0000"/>
                </a:solidFill>
              </a:rPr>
              <a:t>0.51</a:t>
            </a:r>
            <a:r>
              <a:rPr lang="en-US" altLang="zh-CN" dirty="0"/>
              <a:t> MW/m</a:t>
            </a:r>
            <a:r>
              <a:rPr lang="en-US" altLang="zh-CN" baseline="30000" dirty="0"/>
              <a:t>2</a:t>
            </a:r>
            <a:r>
              <a:rPr lang="en-US" altLang="zh-CN" dirty="0"/>
              <a:t> on panel  12#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altLang="zh-CN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3BA5BFC-1CED-549F-7407-ACD1E7A47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50" y="4633055"/>
            <a:ext cx="3553289" cy="16964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7FBA11-B887-C38F-8D0C-1AEB500853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10" y="1130612"/>
            <a:ext cx="4678435" cy="51620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56CED68-A094-BD46-F155-B48F43B145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r="45283"/>
          <a:stretch/>
        </p:blipFill>
        <p:spPr>
          <a:xfrm>
            <a:off x="10346857" y="3741180"/>
            <a:ext cx="1723520" cy="1860749"/>
          </a:xfrm>
          <a:prstGeom prst="rect">
            <a:avLst/>
          </a:prstGeom>
        </p:spPr>
      </p:pic>
      <p:sp>
        <p:nvSpPr>
          <p:cNvPr id="12" name="文本框 7">
            <a:extLst>
              <a:ext uri="{FF2B5EF4-FFF2-40B4-BE49-F238E27FC236}">
                <a16:creationId xmlns:a16="http://schemas.microsoft.com/office/drawing/2014/main" id="{D6A5BEB0-4221-0360-BDAF-9433886F9AAD}"/>
              </a:ext>
            </a:extLst>
          </p:cNvPr>
          <p:cNvSpPr txBox="1"/>
          <p:nvPr/>
        </p:nvSpPr>
        <p:spPr>
          <a:xfrm>
            <a:off x="10773084" y="342900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12#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0268448-6B25-9E1B-EA24-655541FCC742}"/>
              </a:ext>
            </a:extLst>
          </p:cNvPr>
          <p:cNvCxnSpPr>
            <a:cxnSpLocks/>
          </p:cNvCxnSpPr>
          <p:nvPr/>
        </p:nvCxnSpPr>
        <p:spPr>
          <a:xfrm flipV="1">
            <a:off x="10175515" y="3932370"/>
            <a:ext cx="319815" cy="468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32691CEC-FD61-05C0-C496-979916E10C78}"/>
              </a:ext>
            </a:extLst>
          </p:cNvPr>
          <p:cNvCxnSpPr>
            <a:cxnSpLocks/>
          </p:cNvCxnSpPr>
          <p:nvPr/>
        </p:nvCxnSpPr>
        <p:spPr>
          <a:xfrm>
            <a:off x="10039930" y="5146564"/>
            <a:ext cx="374320" cy="2722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234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17BD00B7-8EEC-A5F8-E159-34998CA3EF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" r="45791"/>
          <a:stretch/>
        </p:blipFill>
        <p:spPr>
          <a:xfrm>
            <a:off x="10288127" y="3773589"/>
            <a:ext cx="1723619" cy="18750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CA33A26-AD1E-475A-B6C5-7AA1CC249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50" y="4633055"/>
            <a:ext cx="3553289" cy="1696448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72E3896-F683-4EB0-B213-5BC72B3CD915}"/>
              </a:ext>
            </a:extLst>
          </p:cNvPr>
          <p:cNvSpPr txBox="1"/>
          <p:nvPr/>
        </p:nvSpPr>
        <p:spPr>
          <a:xfrm>
            <a:off x="1753660" y="192945"/>
            <a:ext cx="104575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latin typeface="Century Gothic" panose="020B0502020202020204" pitchFamily="34" charset="0"/>
                <a:cs typeface="+mn-ea"/>
                <a:sym typeface="+mn-lt"/>
              </a:rPr>
              <a:t>FW heat loads during flat-top phase(Q=5)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9D5142C-3BC6-2455-6EDF-B808006212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9" t="23511"/>
          <a:stretch/>
        </p:blipFill>
        <p:spPr>
          <a:xfrm>
            <a:off x="2147581" y="2248250"/>
            <a:ext cx="1400962" cy="314634"/>
          </a:xfrm>
          <a:prstGeom prst="rect">
            <a:avLst/>
          </a:prstGeom>
        </p:spPr>
      </p:pic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2348897C-7CBD-46A4-A719-C4334FF4C5EF}"/>
              </a:ext>
            </a:extLst>
          </p:cNvPr>
          <p:cNvSpPr txBox="1">
            <a:spLocks/>
          </p:cNvSpPr>
          <p:nvPr/>
        </p:nvSpPr>
        <p:spPr bwMode="auto">
          <a:xfrm>
            <a:off x="103114" y="1059527"/>
            <a:ext cx="5681886" cy="34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Main contributions of heat flux: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SOL (</a:t>
            </a:r>
            <a:r>
              <a:rPr lang="en-US" altLang="zh-CN" dirty="0" err="1"/>
              <a:t>SOLPS-ITER+PFCFlux</a:t>
            </a:r>
            <a:r>
              <a:rPr lang="en-US" altLang="zh-CN" dirty="0"/>
              <a:t>) 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CN" dirty="0"/>
              <a:t>   Near SOL (r-</a:t>
            </a:r>
            <a:r>
              <a:rPr lang="en-US" altLang="zh-CN" dirty="0" err="1"/>
              <a:t>r</a:t>
            </a:r>
            <a:r>
              <a:rPr lang="en-US" altLang="zh-CN" baseline="-25000" dirty="0" err="1"/>
              <a:t>sep</a:t>
            </a:r>
            <a:r>
              <a:rPr lang="en-US" altLang="zh-CN" dirty="0"/>
              <a:t>&lt;2.184 cm): SOLPS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CN" dirty="0"/>
              <a:t>   Far SOL:  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Radiation and CX particles (SOLPS-ITER)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Ripple loss of fast ions (ISSDE)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Field line tracing taking into account 10 mm radial misalignment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Maximum surface heat load from SOL           ~</a:t>
            </a:r>
            <a:r>
              <a:rPr lang="en-US" altLang="zh-CN" dirty="0">
                <a:solidFill>
                  <a:srgbClr val="FF0000"/>
                </a:solidFill>
              </a:rPr>
              <a:t>0.60</a:t>
            </a:r>
            <a:r>
              <a:rPr lang="en-US" altLang="zh-CN" dirty="0"/>
              <a:t> MW/m</a:t>
            </a:r>
            <a:r>
              <a:rPr lang="en-US" altLang="zh-CN" baseline="30000" dirty="0"/>
              <a:t>2</a:t>
            </a:r>
            <a:r>
              <a:rPr lang="en-US" altLang="zh-CN" dirty="0"/>
              <a:t> on panel  12#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B6CF8BA-E0CD-86C1-2475-0827AE054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22" y="1166648"/>
            <a:ext cx="4555490" cy="5213882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B900DB5-180A-0D11-2A87-A4EDBA3F9145}"/>
              </a:ext>
            </a:extLst>
          </p:cNvPr>
          <p:cNvCxnSpPr>
            <a:cxnSpLocks/>
          </p:cNvCxnSpPr>
          <p:nvPr/>
        </p:nvCxnSpPr>
        <p:spPr>
          <a:xfrm flipV="1">
            <a:off x="10026133" y="3959396"/>
            <a:ext cx="388118" cy="4189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21419F5-23AB-52BB-1AC6-C2A74A56C5EF}"/>
              </a:ext>
            </a:extLst>
          </p:cNvPr>
          <p:cNvCxnSpPr>
            <a:cxnSpLocks/>
          </p:cNvCxnSpPr>
          <p:nvPr/>
        </p:nvCxnSpPr>
        <p:spPr>
          <a:xfrm>
            <a:off x="9958851" y="5173590"/>
            <a:ext cx="374320" cy="2722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7">
            <a:extLst>
              <a:ext uri="{FF2B5EF4-FFF2-40B4-BE49-F238E27FC236}">
                <a16:creationId xmlns:a16="http://schemas.microsoft.com/office/drawing/2014/main" id="{AF6E757B-71FE-35BD-E0F8-1A9A287229A6}"/>
              </a:ext>
            </a:extLst>
          </p:cNvPr>
          <p:cNvSpPr txBox="1"/>
          <p:nvPr/>
        </p:nvSpPr>
        <p:spPr>
          <a:xfrm>
            <a:off x="10825900" y="348450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12#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8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8D350CC-59E7-4CE2-BE42-EB4B5DAD21E9}"/>
              </a:ext>
            </a:extLst>
          </p:cNvPr>
          <p:cNvSpPr txBox="1">
            <a:spLocks/>
          </p:cNvSpPr>
          <p:nvPr/>
        </p:nvSpPr>
        <p:spPr bwMode="auto">
          <a:xfrm>
            <a:off x="29993" y="1010997"/>
            <a:ext cx="6531674" cy="543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altLang="zh-CN" sz="1800" dirty="0"/>
              <a:t>Fast ion loss calculation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/>
              <a:t>Alpha particles ; NBI fast ions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/>
              <a:t>Prompt loss; Pitch angle scattering loss; Ripple well loss and stochastic ripple diffusion loss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/>
              <a:t>NUBEAM : initial distribution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/>
              <a:t>ISSDE: fast ion loss (Ripple field and Coulomb collision, first wall chamfering)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/>
              <a:t>Ripple decrease from 1.5% to </a:t>
            </a:r>
            <a:r>
              <a:rPr lang="en-US" altLang="zh-CN" sz="1600" dirty="0">
                <a:solidFill>
                  <a:srgbClr val="FF0000"/>
                </a:solidFill>
              </a:rPr>
              <a:t>0.75%</a:t>
            </a:r>
            <a:r>
              <a:rPr lang="en-US" altLang="zh-CN" sz="1600" dirty="0"/>
              <a:t> @OMP of separatrix due to ferromagnetic inserts (FIs)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altLang="zh-CN" sz="1800" dirty="0"/>
              <a:t>Main results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err="1"/>
              <a:t>P</a:t>
            </a:r>
            <a:r>
              <a:rPr lang="en-US" altLang="zh-CN" sz="1600" baseline="-25000" dirty="0" err="1"/>
              <a:t>fusion</a:t>
            </a:r>
            <a:r>
              <a:rPr lang="en-US" altLang="zh-CN" sz="1600" dirty="0"/>
              <a:t>=44MW(Q=1); 168MW(Q=5) (20% for </a:t>
            </a:r>
            <a:r>
              <a:rPr lang="el-GR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1600" dirty="0"/>
              <a:t> particles)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/>
              <a:t>Maximum heat load on FW: </a:t>
            </a:r>
            <a:r>
              <a:rPr lang="en-US" altLang="zh-CN" sz="1600" dirty="0">
                <a:solidFill>
                  <a:srgbClr val="FF0000"/>
                </a:solidFill>
              </a:rPr>
              <a:t>0.83MW/m</a:t>
            </a:r>
            <a:r>
              <a:rPr lang="en-US" altLang="zh-CN" sz="1600" baseline="30000" dirty="0">
                <a:solidFill>
                  <a:srgbClr val="FF0000"/>
                </a:solidFill>
              </a:rPr>
              <a:t>2</a:t>
            </a:r>
            <a:r>
              <a:rPr lang="en-US" altLang="zh-CN" sz="1600" dirty="0">
                <a:solidFill>
                  <a:srgbClr val="FF0000"/>
                </a:solidFill>
              </a:rPr>
              <a:t>(Q=1@12#); 0.76MW/m</a:t>
            </a:r>
            <a:r>
              <a:rPr lang="en-US" altLang="zh-CN" sz="1600" baseline="30000" dirty="0">
                <a:solidFill>
                  <a:srgbClr val="FF0000"/>
                </a:solidFill>
              </a:rPr>
              <a:t>2</a:t>
            </a:r>
            <a:r>
              <a:rPr lang="en-US" altLang="zh-CN" sz="1600" dirty="0">
                <a:solidFill>
                  <a:srgbClr val="FF0000"/>
                </a:solidFill>
              </a:rPr>
              <a:t>(Q=5@11#)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/>
              <a:t>The fast ion loss fraction of Q&gt;1 is greater than that of Q=5 case, due to the lower Ip.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C71E43-A5B8-42AF-BB61-57BFEDD209A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CD95505B-BD2D-4730-9C40-D61EB22A9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:\BEST\图片\BESTlogo的副本\BEST logo1.png">
              <a:extLst>
                <a:ext uri="{FF2B5EF4-FFF2-40B4-BE49-F238E27FC236}">
                  <a16:creationId xmlns:a16="http://schemas.microsoft.com/office/drawing/2014/main" id="{B41D95E0-41D7-4916-B4CF-84483417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灯片编号占位符 7">
            <a:extLst>
              <a:ext uri="{FF2B5EF4-FFF2-40B4-BE49-F238E27FC236}">
                <a16:creationId xmlns:a16="http://schemas.microsoft.com/office/drawing/2014/main" id="{2B42B372-47F1-9136-1B16-EF65D05C758C}"/>
              </a:ext>
            </a:extLst>
          </p:cNvPr>
          <p:cNvSpPr txBox="1">
            <a:spLocks/>
          </p:cNvSpPr>
          <p:nvPr/>
        </p:nvSpPr>
        <p:spPr>
          <a:xfrm>
            <a:off x="10541000" y="6322789"/>
            <a:ext cx="1036600" cy="316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E70B2-8BF9-45C0-BB95-33D1B9D3A854}" type="slidenum">
              <a:rPr lang="zh-CN" altLang="en-US" sz="1200" b="1" smtClean="0">
                <a:latin typeface="Times New Roman" pitchFamily="18" charset="0"/>
                <a:cs typeface="Times New Roman" pitchFamily="18" charset="0"/>
              </a:rPr>
              <a:pPr algn="r"/>
              <a:t>9</a:t>
            </a:fld>
            <a:endParaRPr lang="zh-CN" alt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F28DF57-D7B3-41C0-AEE5-ADD913850C71}"/>
              </a:ext>
            </a:extLst>
          </p:cNvPr>
          <p:cNvSpPr txBox="1">
            <a:spLocks/>
          </p:cNvSpPr>
          <p:nvPr/>
        </p:nvSpPr>
        <p:spPr bwMode="auto">
          <a:xfrm>
            <a:off x="6401548" y="2818200"/>
            <a:ext cx="5393356" cy="42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zh-CN" sz="1800" b="0" dirty="0">
                <a:latin typeface="Cambria Math" panose="02040503050406030204" pitchFamily="18" charset="0"/>
              </a:rPr>
              <a:t>Ripple field distribution (with and without FIs)</a:t>
            </a:r>
            <a:endParaRPr lang="en-US" altLang="zh-CN" sz="14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5C7DEF9-D0BC-4726-BCBE-C3BD8EAB25EB}"/>
              </a:ext>
            </a:extLst>
          </p:cNvPr>
          <p:cNvSpPr/>
          <p:nvPr/>
        </p:nvSpPr>
        <p:spPr>
          <a:xfrm>
            <a:off x="23998" y="3653685"/>
            <a:ext cx="380263" cy="427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EA72A45F-A272-439E-93AC-39C256B0802D}"/>
              </a:ext>
            </a:extLst>
          </p:cNvPr>
          <p:cNvSpPr txBox="1">
            <a:spLocks/>
          </p:cNvSpPr>
          <p:nvPr/>
        </p:nvSpPr>
        <p:spPr bwMode="auto">
          <a:xfrm>
            <a:off x="6401548" y="3804823"/>
            <a:ext cx="1255505" cy="42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zh-CN" sz="1800" b="0" dirty="0">
                <a:latin typeface="Cambria Math" panose="02040503050406030204" pitchFamily="18" charset="0"/>
              </a:rPr>
              <a:t>Q=1</a:t>
            </a:r>
            <a:endParaRPr lang="en-US" altLang="zh-CN" sz="1400" dirty="0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470E231E-7242-4742-8267-92B550D88C5C}"/>
              </a:ext>
            </a:extLst>
          </p:cNvPr>
          <p:cNvSpPr txBox="1">
            <a:spLocks/>
          </p:cNvSpPr>
          <p:nvPr/>
        </p:nvSpPr>
        <p:spPr bwMode="auto">
          <a:xfrm>
            <a:off x="6401547" y="5461397"/>
            <a:ext cx="1255505" cy="42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/>
          <a:lstStyle>
            <a:lvl1pPr marL="222250" indent="-222250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81038" indent="-223838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1413" indent="-227013" defTabSz="45561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598613" indent="-22701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5813" indent="-227013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zh-CN" sz="1800" b="0" dirty="0">
                <a:latin typeface="Cambria Math" panose="02040503050406030204" pitchFamily="18" charset="0"/>
              </a:rPr>
              <a:t>Q=5</a:t>
            </a:r>
            <a:endParaRPr lang="en-US" altLang="zh-CN" sz="14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56A72F6-E4D4-40F7-97CE-206E31BDEE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7185" y="3217750"/>
            <a:ext cx="3959530" cy="16895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EFB3026-BDBD-4FAC-9F41-3AC7D9E97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7185" y="4955039"/>
            <a:ext cx="3959530" cy="175119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75E1918-90A2-A55F-C6F6-8FE2B3D71EBD}"/>
              </a:ext>
            </a:extLst>
          </p:cNvPr>
          <p:cNvSpPr txBox="1"/>
          <p:nvPr/>
        </p:nvSpPr>
        <p:spPr>
          <a:xfrm>
            <a:off x="1753660" y="192945"/>
            <a:ext cx="1045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  <a:cs typeface="+mn-ea"/>
                <a:sym typeface="+mn-lt"/>
              </a:rPr>
              <a:t>FW heat loads from fast ion loss</a:t>
            </a:r>
            <a:endParaRPr lang="en-US" altLang="zh-CN" sz="2500" b="1" dirty="0"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03AD2D4-5A41-85D4-9E89-4ED4BB4D9A66}"/>
              </a:ext>
            </a:extLst>
          </p:cNvPr>
          <p:cNvGrpSpPr/>
          <p:nvPr/>
        </p:nvGrpSpPr>
        <p:grpSpPr>
          <a:xfrm>
            <a:off x="6401547" y="968925"/>
            <a:ext cx="5075163" cy="1982122"/>
            <a:chOff x="6338320" y="1008271"/>
            <a:chExt cx="5075163" cy="1982122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BB1B597-B89D-45CD-B88C-617B78AB29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7" r="66613"/>
            <a:stretch/>
          </p:blipFill>
          <p:spPr>
            <a:xfrm>
              <a:off x="6338320" y="1008271"/>
              <a:ext cx="1567541" cy="1979396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02C28A3-9089-AC5D-62F8-BE8899B4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9" r="7377"/>
            <a:stretch/>
          </p:blipFill>
          <p:spPr>
            <a:xfrm>
              <a:off x="7711588" y="1010997"/>
              <a:ext cx="3701895" cy="1979396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E85F634-5DED-4D19-A6A7-BB5FAAE4A3E1}"/>
                </a:ext>
              </a:extLst>
            </p:cNvPr>
            <p:cNvSpPr/>
            <p:nvPr/>
          </p:nvSpPr>
          <p:spPr>
            <a:xfrm>
              <a:off x="7711588" y="1058542"/>
              <a:ext cx="337835" cy="22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4BE177F-6003-32D6-B55E-359D8BF6EF9D}"/>
                </a:ext>
              </a:extLst>
            </p:cNvPr>
            <p:cNvSpPr/>
            <p:nvPr/>
          </p:nvSpPr>
          <p:spPr>
            <a:xfrm>
              <a:off x="9393617" y="1058542"/>
              <a:ext cx="337835" cy="225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2345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9461</TotalTime>
  <Words>1208</Words>
  <Application>Microsoft Office PowerPoint</Application>
  <PresentationFormat>宽屏</PresentationFormat>
  <Paragraphs>275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Abadi</vt:lpstr>
      <vt:lpstr>Arial Unicode MS</vt:lpstr>
      <vt:lpstr>等线</vt:lpstr>
      <vt:lpstr>微软雅黑</vt:lpstr>
      <vt:lpstr>Arial</vt:lpstr>
      <vt:lpstr>Calibri</vt:lpstr>
      <vt:lpstr>Cambria Math</vt:lpstr>
      <vt:lpstr>Century Gothic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锐 丁</cp:lastModifiedBy>
  <cp:revision>270</cp:revision>
  <dcterms:created xsi:type="dcterms:W3CDTF">2019-06-19T02:08:00Z</dcterms:created>
  <dcterms:modified xsi:type="dcterms:W3CDTF">2024-03-21T09:13:36Z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2052-11.1.0.10578</vt:lpwstr>
  </property>
  <property fmtid="{D5CDD505-2E9C-101B-9397-08002B2CF9AE}" pid="3" name="ICV">
    <vt:lpwstr>DBE337D4AFED4386A95B7D333FB7AA56</vt:lpwstr>
  </property>
</Properties>
</file>