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17"/>
  </p:notesMasterIdLst>
  <p:sldIdLst>
    <p:sldId id="256" r:id="rId5"/>
    <p:sldId id="294" r:id="rId6"/>
    <p:sldId id="314" r:id="rId7"/>
    <p:sldId id="319" r:id="rId8"/>
    <p:sldId id="315" r:id="rId9"/>
    <p:sldId id="323" r:id="rId10"/>
    <p:sldId id="317" r:id="rId11"/>
    <p:sldId id="321" r:id="rId12"/>
    <p:sldId id="324" r:id="rId13"/>
    <p:sldId id="310" r:id="rId14"/>
    <p:sldId id="316" r:id="rId15"/>
    <p:sldId id="32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480E"/>
    <a:srgbClr val="5B9BD5"/>
    <a:srgbClr val="FFC000"/>
    <a:srgbClr val="4F81BD"/>
    <a:srgbClr val="0000FF"/>
    <a:srgbClr val="00FFFF"/>
    <a:srgbClr val="00FF00"/>
    <a:srgbClr val="FF0000"/>
    <a:srgbClr val="BE4B48"/>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335" autoAdjust="0"/>
    <p:restoredTop sz="96247" autoAdjust="0"/>
  </p:normalViewPr>
  <p:slideViewPr>
    <p:cSldViewPr snapToGrid="0">
      <p:cViewPr varScale="1">
        <p:scale>
          <a:sx n="67" d="100"/>
          <a:sy n="67" d="100"/>
        </p:scale>
        <p:origin x="1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2A97B2-2D78-4F20-AAD7-9FE03DE3F368}" type="datetimeFigureOut">
              <a:rPr lang="en-GB" smtClean="0"/>
              <a:t>21/03/2024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84B41B-DAEE-42E3-A638-A5C4D34F85EB}" type="slidenum">
              <a:rPr lang="en-GB" smtClean="0"/>
              <a:t>‹#›</a:t>
            </a:fld>
            <a:endParaRPr lang="en-GB"/>
          </a:p>
        </p:txBody>
      </p:sp>
    </p:spTree>
    <p:extLst>
      <p:ext uri="{BB962C8B-B14F-4D97-AF65-F5344CB8AC3E}">
        <p14:creationId xmlns:p14="http://schemas.microsoft.com/office/powerpoint/2010/main" val="3147540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3" y="6555770"/>
            <a:ext cx="4118487" cy="329614"/>
          </a:xfrm>
          <a:prstGeom prst="rect">
            <a:avLst/>
          </a:prstGeom>
        </p:spPr>
        <p:txBody>
          <a:bodyPr anchor="t"/>
          <a:lstStyle>
            <a:lvl1pPr>
              <a:defRPr sz="1200">
                <a:solidFill>
                  <a:schemeClr val="bg1"/>
                </a:solidFill>
              </a:defRPr>
            </a:lvl1pPr>
          </a:lstStyle>
          <a:p>
            <a:r>
              <a:rPr lang="en-GB" dirty="0">
                <a:solidFill>
                  <a:prstClr val="white"/>
                </a:solidFill>
              </a:rPr>
              <a:t>I. Moscato | Steam Generator Optioneering | 13 March 2024</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3" name="Footer Placeholder 7">
            <a:extLst>
              <a:ext uri="{FF2B5EF4-FFF2-40B4-BE49-F238E27FC236}">
                <a16:creationId xmlns:a16="http://schemas.microsoft.com/office/drawing/2014/main" id="{E7AD908E-0A30-B9FC-E7F0-94D8EFB75917}"/>
              </a:ext>
            </a:extLst>
          </p:cNvPr>
          <p:cNvSpPr>
            <a:spLocks noGrp="1"/>
          </p:cNvSpPr>
          <p:nvPr>
            <p:ph type="ftr" sz="quarter" idx="11"/>
          </p:nvPr>
        </p:nvSpPr>
        <p:spPr>
          <a:xfrm>
            <a:off x="825623" y="6555770"/>
            <a:ext cx="4118487" cy="329614"/>
          </a:xfrm>
          <a:prstGeom prst="rect">
            <a:avLst/>
          </a:prstGeom>
        </p:spPr>
        <p:txBody>
          <a:bodyPr anchor="t"/>
          <a:lstStyle>
            <a:lvl1pPr>
              <a:defRPr sz="1200">
                <a:solidFill>
                  <a:schemeClr val="bg1"/>
                </a:solidFill>
              </a:defRPr>
            </a:lvl1pPr>
          </a:lstStyle>
          <a:p>
            <a:r>
              <a:rPr lang="en-GB" dirty="0">
                <a:solidFill>
                  <a:prstClr val="white"/>
                </a:solidFill>
              </a:rPr>
              <a:t>I. Moscato | Steam Generator Optioneering | 13 March 2024</a:t>
            </a:r>
          </a:p>
        </p:txBody>
      </p:sp>
    </p:spTree>
    <p:extLst>
      <p:ext uri="{BB962C8B-B14F-4D97-AF65-F5344CB8AC3E}">
        <p14:creationId xmlns:p14="http://schemas.microsoft.com/office/powerpoint/2010/main" val="16964596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
        <p:nvSpPr>
          <p:cNvPr id="10" name="Footer Placeholder 7">
            <a:extLst>
              <a:ext uri="{FF2B5EF4-FFF2-40B4-BE49-F238E27FC236}">
                <a16:creationId xmlns:a16="http://schemas.microsoft.com/office/drawing/2014/main" id="{E83112C8-6A70-178C-E2DA-AD435382730A}"/>
              </a:ext>
            </a:extLst>
          </p:cNvPr>
          <p:cNvSpPr>
            <a:spLocks noGrp="1"/>
          </p:cNvSpPr>
          <p:nvPr>
            <p:ph type="ftr" sz="quarter" idx="11"/>
          </p:nvPr>
        </p:nvSpPr>
        <p:spPr>
          <a:xfrm>
            <a:off x="825623" y="6555770"/>
            <a:ext cx="4118487" cy="329614"/>
          </a:xfrm>
          <a:prstGeom prst="rect">
            <a:avLst/>
          </a:prstGeom>
        </p:spPr>
        <p:txBody>
          <a:bodyPr anchor="t"/>
          <a:lstStyle>
            <a:lvl1pPr>
              <a:defRPr sz="1200">
                <a:solidFill>
                  <a:schemeClr val="bg1"/>
                </a:solidFill>
              </a:defRPr>
            </a:lvl1pPr>
          </a:lstStyle>
          <a:p>
            <a:r>
              <a:rPr lang="en-GB" dirty="0">
                <a:solidFill>
                  <a:prstClr val="white"/>
                </a:solidFill>
              </a:rPr>
              <a:t>I. Moscato | Steam Generator Optioneering | 13 March 2024</a:t>
            </a:r>
          </a:p>
        </p:txBody>
      </p:sp>
    </p:spTree>
    <p:extLst>
      <p:ext uri="{BB962C8B-B14F-4D97-AF65-F5344CB8AC3E}">
        <p14:creationId xmlns:p14="http://schemas.microsoft.com/office/powerpoint/2010/main" val="13080846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4.png"/><Relationship Id="rId7" Type="http://schemas.openxmlformats.org/officeDocument/2006/relationships/image" Target="../media/image33.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2.emf"/><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4.jpeg"/><Relationship Id="rId5" Type="http://schemas.openxmlformats.org/officeDocument/2006/relationships/image" Target="../media/image9.emf"/><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emf"/><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810E18-752D-9335-D7D9-239527257F19}"/>
              </a:ext>
            </a:extLst>
          </p:cNvPr>
          <p:cNvSpPr>
            <a:spLocks noGrp="1"/>
          </p:cNvSpPr>
          <p:nvPr>
            <p:ph type="title"/>
          </p:nvPr>
        </p:nvSpPr>
        <p:spPr>
          <a:xfrm>
            <a:off x="407368" y="2588538"/>
            <a:ext cx="6827150" cy="620251"/>
          </a:xfrm>
        </p:spPr>
        <p:txBody>
          <a:bodyPr>
            <a:normAutofit/>
          </a:bodyPr>
          <a:lstStyle/>
          <a:p>
            <a:r>
              <a:rPr lang="en-GB" dirty="0"/>
              <a:t>Thermal Conditions of IVCs</a:t>
            </a:r>
          </a:p>
        </p:txBody>
      </p:sp>
      <p:sp>
        <p:nvSpPr>
          <p:cNvPr id="3" name="Segnaposto testo 2">
            <a:extLst>
              <a:ext uri="{FF2B5EF4-FFF2-40B4-BE49-F238E27FC236}">
                <a16:creationId xmlns:a16="http://schemas.microsoft.com/office/drawing/2014/main" id="{EF740BE3-C86F-7571-50E3-B09CEF421501}"/>
              </a:ext>
            </a:extLst>
          </p:cNvPr>
          <p:cNvSpPr>
            <a:spLocks noGrp="1"/>
          </p:cNvSpPr>
          <p:nvPr>
            <p:ph type="body" sz="quarter" idx="10"/>
          </p:nvPr>
        </p:nvSpPr>
        <p:spPr/>
        <p:txBody>
          <a:bodyPr/>
          <a:lstStyle/>
          <a:p>
            <a:r>
              <a:rPr lang="en-GB" u="sng" dirty="0"/>
              <a:t>I. Moscato</a:t>
            </a:r>
            <a:endParaRPr lang="en-GB" dirty="0"/>
          </a:p>
        </p:txBody>
      </p:sp>
      <p:sp>
        <p:nvSpPr>
          <p:cNvPr id="4" name="Segnaposto testo 3">
            <a:extLst>
              <a:ext uri="{FF2B5EF4-FFF2-40B4-BE49-F238E27FC236}">
                <a16:creationId xmlns:a16="http://schemas.microsoft.com/office/drawing/2014/main" id="{B71A9FC3-9A31-E925-820E-7D9312AF65DD}"/>
              </a:ext>
            </a:extLst>
          </p:cNvPr>
          <p:cNvSpPr>
            <a:spLocks noGrp="1"/>
          </p:cNvSpPr>
          <p:nvPr>
            <p:ph type="body" sz="quarter" idx="11"/>
          </p:nvPr>
        </p:nvSpPr>
        <p:spPr/>
        <p:txBody>
          <a:bodyPr>
            <a:noAutofit/>
          </a:bodyPr>
          <a:lstStyle/>
          <a:p>
            <a:r>
              <a:rPr lang="en-GB" dirty="0"/>
              <a:t>DEMO Central Team</a:t>
            </a:r>
          </a:p>
          <a:p>
            <a:endParaRPr lang="en-GB" dirty="0"/>
          </a:p>
          <a:p>
            <a:r>
              <a:rPr lang="en-GB" dirty="0"/>
              <a:t>Acknowledgments: </a:t>
            </a:r>
          </a:p>
          <a:p>
            <a:r>
              <a:rPr lang="en-GB" dirty="0"/>
              <a:t>WPBB, WPBOP, WPDES, WPDIV</a:t>
            </a:r>
          </a:p>
        </p:txBody>
      </p:sp>
      <p:sp>
        <p:nvSpPr>
          <p:cNvPr id="5" name="Segnaposto testo 4">
            <a:extLst>
              <a:ext uri="{FF2B5EF4-FFF2-40B4-BE49-F238E27FC236}">
                <a16:creationId xmlns:a16="http://schemas.microsoft.com/office/drawing/2014/main" id="{EC5EEF42-82B5-AE85-C51A-486379D26899}"/>
              </a:ext>
            </a:extLst>
          </p:cNvPr>
          <p:cNvSpPr>
            <a:spLocks noGrp="1"/>
          </p:cNvSpPr>
          <p:nvPr>
            <p:ph type="body" sz="quarter" idx="12"/>
          </p:nvPr>
        </p:nvSpPr>
        <p:spPr/>
        <p:txBody>
          <a:bodyPr>
            <a:noAutofit/>
          </a:bodyPr>
          <a:lstStyle/>
          <a:p>
            <a:r>
              <a:rPr lang="en-GB" dirty="0"/>
              <a:t>4</a:t>
            </a:r>
            <a:r>
              <a:rPr lang="en-GB" baseline="30000" dirty="0"/>
              <a:t>th</a:t>
            </a:r>
            <a:r>
              <a:rPr lang="en-GB" dirty="0"/>
              <a:t> Technical Exchange Meeting on the China-EU collaboration on </a:t>
            </a:r>
          </a:p>
          <a:p>
            <a:r>
              <a:rPr lang="en-GB" dirty="0"/>
              <a:t>CFETR and EU-DEMO Reactor Design</a:t>
            </a:r>
          </a:p>
        </p:txBody>
      </p:sp>
    </p:spTree>
    <p:extLst>
      <p:ext uri="{BB962C8B-B14F-4D97-AF65-F5344CB8AC3E}">
        <p14:creationId xmlns:p14="http://schemas.microsoft.com/office/powerpoint/2010/main" val="1022171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2B91165-FD7E-4B15-2A54-0A8AE453823F}"/>
              </a:ext>
            </a:extLst>
          </p:cNvPr>
          <p:cNvSpPr>
            <a:spLocks noGrp="1"/>
          </p:cNvSpPr>
          <p:nvPr>
            <p:ph idx="1"/>
          </p:nvPr>
        </p:nvSpPr>
        <p:spPr/>
        <p:txBody>
          <a:bodyPr>
            <a:normAutofit/>
          </a:bodyPr>
          <a:lstStyle/>
          <a:p>
            <a:pPr marL="0" indent="0" algn="ctr">
              <a:lnSpc>
                <a:spcPct val="110000"/>
              </a:lnSpc>
              <a:spcBef>
                <a:spcPts val="0"/>
              </a:spcBef>
              <a:spcAft>
                <a:spcPts val="600"/>
              </a:spcAft>
              <a:buNone/>
            </a:pPr>
            <a:endParaRPr lang="en-GB" sz="1800" dirty="0">
              <a:effectLst/>
              <a:latin typeface="Calibri" panose="020F0502020204030204" pitchFamily="34" charset="0"/>
              <a:ea typeface="平成明朝"/>
              <a:cs typeface="Times New Roman" panose="02020603050405020304" pitchFamily="18" charset="0"/>
            </a:endParaRPr>
          </a:p>
          <a:p>
            <a:pPr marL="0" indent="0" algn="ctr">
              <a:lnSpc>
                <a:spcPct val="110000"/>
              </a:lnSpc>
              <a:spcBef>
                <a:spcPts val="0"/>
              </a:spcBef>
              <a:spcAft>
                <a:spcPts val="600"/>
              </a:spcAft>
              <a:buNone/>
            </a:pPr>
            <a:endParaRPr lang="en-GB" sz="1800" dirty="0">
              <a:latin typeface="Calibri" panose="020F0502020204030204" pitchFamily="34" charset="0"/>
              <a:ea typeface="平成明朝"/>
              <a:cs typeface="Times New Roman" panose="02020603050405020304" pitchFamily="18" charset="0"/>
            </a:endParaRPr>
          </a:p>
          <a:p>
            <a:pPr marL="0" indent="0" algn="ctr">
              <a:lnSpc>
                <a:spcPct val="110000"/>
              </a:lnSpc>
              <a:spcBef>
                <a:spcPts val="0"/>
              </a:spcBef>
              <a:spcAft>
                <a:spcPts val="600"/>
              </a:spcAft>
              <a:buNone/>
            </a:pPr>
            <a:endParaRPr lang="en-GB" sz="1800" dirty="0">
              <a:effectLst/>
              <a:latin typeface="Calibri" panose="020F0502020204030204" pitchFamily="34" charset="0"/>
              <a:ea typeface="平成明朝"/>
              <a:cs typeface="Times New Roman" panose="02020603050405020304" pitchFamily="18" charset="0"/>
            </a:endParaRPr>
          </a:p>
          <a:p>
            <a:pPr marL="0" indent="0" algn="ctr">
              <a:lnSpc>
                <a:spcPct val="110000"/>
              </a:lnSpc>
              <a:spcBef>
                <a:spcPts val="0"/>
              </a:spcBef>
              <a:spcAft>
                <a:spcPts val="600"/>
              </a:spcAft>
              <a:buNone/>
            </a:pPr>
            <a:endParaRPr lang="en-GB" sz="1800" dirty="0">
              <a:latin typeface="Calibri" panose="020F0502020204030204" pitchFamily="34" charset="0"/>
              <a:ea typeface="平成明朝"/>
              <a:cs typeface="Times New Roman" panose="02020603050405020304" pitchFamily="18" charset="0"/>
            </a:endParaRPr>
          </a:p>
          <a:p>
            <a:pPr marL="0" indent="0" algn="ctr">
              <a:lnSpc>
                <a:spcPct val="110000"/>
              </a:lnSpc>
              <a:spcBef>
                <a:spcPts val="0"/>
              </a:spcBef>
              <a:spcAft>
                <a:spcPts val="600"/>
              </a:spcAft>
              <a:buNone/>
            </a:pPr>
            <a:endParaRPr lang="en-GB" sz="1800" dirty="0">
              <a:effectLst/>
              <a:latin typeface="Calibri" panose="020F0502020204030204" pitchFamily="34" charset="0"/>
              <a:ea typeface="平成明朝"/>
              <a:cs typeface="Times New Roman" panose="02020603050405020304" pitchFamily="18" charset="0"/>
            </a:endParaRPr>
          </a:p>
          <a:p>
            <a:pPr marL="0" indent="0" algn="ctr">
              <a:lnSpc>
                <a:spcPct val="110000"/>
              </a:lnSpc>
              <a:spcBef>
                <a:spcPts val="0"/>
              </a:spcBef>
              <a:spcAft>
                <a:spcPts val="600"/>
              </a:spcAft>
              <a:buNone/>
            </a:pPr>
            <a:r>
              <a:rPr lang="en-GB" sz="4400" b="1" dirty="0">
                <a:latin typeface="Calibri" panose="020F0502020204030204" pitchFamily="34" charset="0"/>
                <a:ea typeface="平成明朝"/>
                <a:cs typeface="Times New Roman" panose="02020603050405020304" pitchFamily="18" charset="0"/>
              </a:rPr>
              <a:t>Thank you for your attentions</a:t>
            </a:r>
            <a:endParaRPr lang="en-GB" sz="4400" b="1" kern="100" dirty="0">
              <a:latin typeface="Calibri" panose="020F0502020204030204" pitchFamily="34" charset="0"/>
              <a:ea typeface="Calibri" panose="020F0502020204030204" pitchFamily="34" charset="0"/>
            </a:endParaRPr>
          </a:p>
          <a:p>
            <a:pPr marL="0" indent="0" algn="ctr">
              <a:lnSpc>
                <a:spcPct val="110000"/>
              </a:lnSpc>
              <a:spcBef>
                <a:spcPts val="0"/>
              </a:spcBef>
              <a:spcAft>
                <a:spcPts val="600"/>
              </a:spcAft>
              <a:buNone/>
            </a:pPr>
            <a:endParaRPr lang="en-GB" sz="1800" dirty="0">
              <a:latin typeface="Calibri" panose="020F0502020204030204" pitchFamily="34" charset="0"/>
              <a:ea typeface="平成明朝"/>
              <a:cs typeface="Times New Roman" panose="02020603050405020304" pitchFamily="18" charset="0"/>
            </a:endParaRPr>
          </a:p>
        </p:txBody>
      </p:sp>
      <p:sp>
        <p:nvSpPr>
          <p:cNvPr id="5" name="Segnaposto numero diapositiva 4">
            <a:extLst>
              <a:ext uri="{FF2B5EF4-FFF2-40B4-BE49-F238E27FC236}">
                <a16:creationId xmlns:a16="http://schemas.microsoft.com/office/drawing/2014/main" id="{28C2A176-7AD0-3184-DFF4-788199F7D908}"/>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dirty="0">
              <a:solidFill>
                <a:prstClr val="white"/>
              </a:solidFill>
            </a:endParaRPr>
          </a:p>
        </p:txBody>
      </p:sp>
      <p:sp>
        <p:nvSpPr>
          <p:cNvPr id="10" name="Footer Placeholder 7">
            <a:extLst>
              <a:ext uri="{FF2B5EF4-FFF2-40B4-BE49-F238E27FC236}">
                <a16:creationId xmlns:a16="http://schemas.microsoft.com/office/drawing/2014/main" id="{6F4CCDF2-342F-23DA-56CA-C778371A4CFE}"/>
              </a:ext>
            </a:extLst>
          </p:cNvPr>
          <p:cNvSpPr>
            <a:spLocks noGrp="1"/>
          </p:cNvSpPr>
          <p:nvPr>
            <p:ph type="ftr" sz="quarter" idx="11"/>
          </p:nvPr>
        </p:nvSpPr>
        <p:spPr>
          <a:xfrm>
            <a:off x="825623" y="6555770"/>
            <a:ext cx="4673477" cy="329614"/>
          </a:xfrm>
          <a:prstGeom prst="rect">
            <a:avLst/>
          </a:prstGeom>
        </p:spPr>
        <p:txBody>
          <a:bodyPr anchor="t"/>
          <a:lstStyle>
            <a:lvl1pPr>
              <a:defRPr sz="1200">
                <a:solidFill>
                  <a:schemeClr val="bg1"/>
                </a:solidFill>
              </a:defRPr>
            </a:lvl1pPr>
          </a:lstStyle>
          <a:p>
            <a:r>
              <a:rPr lang="en-GB" dirty="0">
                <a:solidFill>
                  <a:prstClr val="white"/>
                </a:solidFill>
              </a:rPr>
              <a:t>I. Moscato | Cooling condition of Blanket + Divertor | 14 March 2024</a:t>
            </a:r>
          </a:p>
        </p:txBody>
      </p:sp>
    </p:spTree>
    <p:extLst>
      <p:ext uri="{BB962C8B-B14F-4D97-AF65-F5344CB8AC3E}">
        <p14:creationId xmlns:p14="http://schemas.microsoft.com/office/powerpoint/2010/main" val="2858128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28C2A176-7AD0-3184-DFF4-788199F7D908}"/>
              </a:ext>
            </a:extLst>
          </p:cNvPr>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dirty="0">
              <a:solidFill>
                <a:prstClr val="white"/>
              </a:solidFill>
            </a:endParaRPr>
          </a:p>
        </p:txBody>
      </p:sp>
      <p:sp>
        <p:nvSpPr>
          <p:cNvPr id="4" name="Footer Placeholder 7">
            <a:extLst>
              <a:ext uri="{FF2B5EF4-FFF2-40B4-BE49-F238E27FC236}">
                <a16:creationId xmlns:a16="http://schemas.microsoft.com/office/drawing/2014/main" id="{ADD34769-2644-5F0C-6A45-D6634E7DB3C0}"/>
              </a:ext>
            </a:extLst>
          </p:cNvPr>
          <p:cNvSpPr>
            <a:spLocks noGrp="1"/>
          </p:cNvSpPr>
          <p:nvPr>
            <p:ph type="ftr" sz="quarter" idx="11"/>
          </p:nvPr>
        </p:nvSpPr>
        <p:spPr>
          <a:xfrm>
            <a:off x="825623" y="6555770"/>
            <a:ext cx="4673477" cy="329614"/>
          </a:xfrm>
          <a:prstGeom prst="rect">
            <a:avLst/>
          </a:prstGeom>
        </p:spPr>
        <p:txBody>
          <a:bodyPr anchor="t"/>
          <a:lstStyle>
            <a:lvl1pPr>
              <a:defRPr sz="1200">
                <a:solidFill>
                  <a:schemeClr val="bg1"/>
                </a:solidFill>
              </a:defRPr>
            </a:lvl1pPr>
          </a:lstStyle>
          <a:p>
            <a:r>
              <a:rPr lang="en-GB" dirty="0">
                <a:solidFill>
                  <a:prstClr val="white"/>
                </a:solidFill>
              </a:rPr>
              <a:t>I. Moscato | Thermal Conditions of IVCs | 19-21 March 2024</a:t>
            </a:r>
          </a:p>
        </p:txBody>
      </p:sp>
      <p:sp>
        <p:nvSpPr>
          <p:cNvPr id="10" name="CasellaDiTesto 4">
            <a:extLst>
              <a:ext uri="{FF2B5EF4-FFF2-40B4-BE49-F238E27FC236}">
                <a16:creationId xmlns:a16="http://schemas.microsoft.com/office/drawing/2014/main" id="{7B531569-B2C0-6514-8ACA-FCFB1EF356F0}"/>
              </a:ext>
            </a:extLst>
          </p:cNvPr>
          <p:cNvSpPr txBox="1"/>
          <p:nvPr/>
        </p:nvSpPr>
        <p:spPr>
          <a:xfrm>
            <a:off x="8030674" y="681988"/>
            <a:ext cx="4161326" cy="2308324"/>
          </a:xfrm>
          <a:prstGeom prst="rect">
            <a:avLst/>
          </a:prstGeom>
          <a:noFill/>
        </p:spPr>
        <p:txBody>
          <a:bodyPr wrap="square" rtlCol="0">
            <a:spAutoFit/>
          </a:bodyPr>
          <a:lstStyle/>
          <a:p>
            <a:pPr algn="just"/>
            <a:r>
              <a:rPr lang="it-IT" sz="1600" b="1" dirty="0"/>
              <a:t>Loads and </a:t>
            </a:r>
            <a:r>
              <a:rPr lang="it-IT" sz="1600" b="1" dirty="0" err="1"/>
              <a:t>boundary</a:t>
            </a:r>
            <a:r>
              <a:rPr lang="it-IT" sz="1600" b="1" dirty="0"/>
              <a:t> </a:t>
            </a:r>
            <a:r>
              <a:rPr lang="it-IT" sz="1600" b="1" dirty="0" err="1"/>
              <a:t>conditions</a:t>
            </a:r>
            <a:endParaRPr lang="it-IT" sz="1600" b="1" dirty="0"/>
          </a:p>
          <a:p>
            <a:pPr algn="just">
              <a:buFont typeface="Arial" panose="020B0604020202020204" pitchFamily="34" charset="0"/>
              <a:buChar char="•"/>
            </a:pPr>
            <a:r>
              <a:rPr lang="it-IT" sz="1600" dirty="0"/>
              <a:t>Time-</a:t>
            </a:r>
            <a:r>
              <a:rPr lang="it-IT" sz="1600" dirty="0" err="1"/>
              <a:t>dependent</a:t>
            </a:r>
            <a:r>
              <a:rPr lang="it-IT" sz="1600" dirty="0"/>
              <a:t> </a:t>
            </a:r>
            <a:r>
              <a:rPr lang="it-IT" sz="1600" dirty="0" err="1"/>
              <a:t>heat</a:t>
            </a:r>
            <a:r>
              <a:rPr lang="it-IT" sz="1600" dirty="0"/>
              <a:t> </a:t>
            </a:r>
            <a:r>
              <a:rPr lang="it-IT" sz="1600" dirty="0" err="1"/>
              <a:t>flux</a:t>
            </a:r>
            <a:r>
              <a:rPr lang="it-IT" sz="1600" dirty="0"/>
              <a:t> and </a:t>
            </a:r>
            <a:r>
              <a:rPr lang="it-IT" sz="1600" dirty="0" err="1"/>
              <a:t>nuclear</a:t>
            </a:r>
            <a:r>
              <a:rPr lang="it-IT" sz="1600" dirty="0"/>
              <a:t> </a:t>
            </a:r>
            <a:r>
              <a:rPr lang="it-IT" sz="1600" dirty="0" err="1"/>
              <a:t>heating</a:t>
            </a:r>
            <a:r>
              <a:rPr lang="it-IT" sz="1600" dirty="0"/>
              <a:t> (</a:t>
            </a:r>
            <a:r>
              <a:rPr lang="it-IT" sz="1600" dirty="0" err="1"/>
              <a:t>as</a:t>
            </a:r>
            <a:r>
              <a:rPr lang="it-IT" sz="1600" dirty="0"/>
              <a:t> per the DEMO duty </a:t>
            </a:r>
            <a:r>
              <a:rPr lang="it-IT" sz="1600" dirty="0" err="1"/>
              <a:t>cycle</a:t>
            </a:r>
            <a:r>
              <a:rPr lang="it-IT" sz="1600" dirty="0"/>
              <a:t>).</a:t>
            </a:r>
          </a:p>
          <a:p>
            <a:pPr algn="just">
              <a:buFont typeface="Arial" panose="020B0604020202020204" pitchFamily="34" charset="0"/>
              <a:buChar char="•"/>
            </a:pPr>
            <a:r>
              <a:rPr lang="it-IT" sz="1600" dirty="0"/>
              <a:t>Constant </a:t>
            </a:r>
            <a:r>
              <a:rPr lang="it-IT" sz="1600" dirty="0" err="1"/>
              <a:t>coolant</a:t>
            </a:r>
            <a:r>
              <a:rPr lang="it-IT" sz="1600" dirty="0"/>
              <a:t> mass flow rate.</a:t>
            </a:r>
          </a:p>
          <a:p>
            <a:pPr algn="just">
              <a:buFont typeface="Arial" panose="020B0604020202020204" pitchFamily="34" charset="0"/>
              <a:buChar char="•"/>
            </a:pPr>
            <a:r>
              <a:rPr lang="it-IT" sz="1600" dirty="0" err="1"/>
              <a:t>Coolant</a:t>
            </a:r>
            <a:r>
              <a:rPr lang="it-IT" sz="1600" dirty="0"/>
              <a:t> design pressure (17.8 </a:t>
            </a:r>
            <a:r>
              <a:rPr lang="it-IT" sz="1600" dirty="0" err="1"/>
              <a:t>MPa</a:t>
            </a:r>
            <a:r>
              <a:rPr lang="it-IT" sz="1600" dirty="0"/>
              <a:t>).</a:t>
            </a:r>
          </a:p>
          <a:p>
            <a:pPr algn="just">
              <a:buFont typeface="Arial" panose="020B0604020202020204" pitchFamily="34" charset="0"/>
              <a:buChar char="•"/>
            </a:pPr>
            <a:r>
              <a:rPr lang="it-IT" sz="1600" dirty="0" err="1"/>
              <a:t>Generalised</a:t>
            </a:r>
            <a:r>
              <a:rPr lang="it-IT" sz="1600" dirty="0"/>
              <a:t> </a:t>
            </a:r>
            <a:r>
              <a:rPr lang="it-IT" sz="1600" dirty="0" err="1"/>
              <a:t>plane</a:t>
            </a:r>
            <a:r>
              <a:rPr lang="it-IT" sz="1600" dirty="0"/>
              <a:t> strain/Z </a:t>
            </a:r>
            <a:r>
              <a:rPr lang="it-IT" sz="1600" dirty="0" err="1"/>
              <a:t>symmetry</a:t>
            </a:r>
            <a:r>
              <a:rPr lang="it-IT" sz="1600" dirty="0"/>
              <a:t> </a:t>
            </a:r>
            <a:r>
              <a:rPr lang="it-IT" sz="1600" dirty="0" err="1"/>
              <a:t>conditions</a:t>
            </a:r>
            <a:r>
              <a:rPr lang="it-IT" sz="1600" dirty="0"/>
              <a:t> on the model top/bottom face.</a:t>
            </a:r>
          </a:p>
          <a:p>
            <a:pPr algn="just">
              <a:buFont typeface="Arial" panose="020B0604020202020204" pitchFamily="34" charset="0"/>
              <a:buChar char="•"/>
            </a:pPr>
            <a:r>
              <a:rPr lang="it-IT" sz="1600" dirty="0" err="1"/>
              <a:t>Radial</a:t>
            </a:r>
            <a:r>
              <a:rPr lang="it-IT" sz="1600" dirty="0"/>
              <a:t>- </a:t>
            </a:r>
            <a:r>
              <a:rPr lang="it-IT" sz="1600" dirty="0" err="1"/>
              <a:t>toroidal</a:t>
            </a:r>
            <a:r>
              <a:rPr lang="it-IT" sz="1600" dirty="0"/>
              <a:t> </a:t>
            </a:r>
            <a:r>
              <a:rPr lang="it-IT" sz="1600" dirty="0" err="1"/>
              <a:t>contraints</a:t>
            </a:r>
            <a:r>
              <a:rPr lang="it-IT" sz="1600" dirty="0"/>
              <a:t> on the model back face.</a:t>
            </a:r>
          </a:p>
        </p:txBody>
      </p:sp>
      <p:sp>
        <p:nvSpPr>
          <p:cNvPr id="39" name="CasellaDiTesto 90">
            <a:extLst>
              <a:ext uri="{FF2B5EF4-FFF2-40B4-BE49-F238E27FC236}">
                <a16:creationId xmlns:a16="http://schemas.microsoft.com/office/drawing/2014/main" id="{0CDDE49C-0048-88F1-CC9C-EFFACA614428}"/>
              </a:ext>
            </a:extLst>
          </p:cNvPr>
          <p:cNvSpPr txBox="1"/>
          <p:nvPr/>
        </p:nvSpPr>
        <p:spPr>
          <a:xfrm>
            <a:off x="-5564" y="5671537"/>
            <a:ext cx="5925909" cy="830997"/>
          </a:xfrm>
          <a:prstGeom prst="rect">
            <a:avLst/>
          </a:prstGeom>
          <a:noFill/>
        </p:spPr>
        <p:txBody>
          <a:bodyPr wrap="square" rtlCol="0">
            <a:spAutoFit/>
          </a:bodyPr>
          <a:lstStyle/>
          <a:p>
            <a:pPr algn="just">
              <a:buFont typeface="Arial" panose="020B0604020202020204" pitchFamily="34" charset="0"/>
              <a:buChar char="•"/>
            </a:pPr>
            <a:r>
              <a:rPr lang="it-IT" sz="1600" dirty="0"/>
              <a:t>In the back </a:t>
            </a:r>
            <a:r>
              <a:rPr lang="it-IT" sz="1600" dirty="0" err="1"/>
              <a:t>region</a:t>
            </a:r>
            <a:r>
              <a:rPr lang="it-IT" sz="1600" dirty="0"/>
              <a:t>, temperature </a:t>
            </a:r>
            <a:r>
              <a:rPr lang="it-IT" sz="1600" dirty="0" err="1"/>
              <a:t>increases</a:t>
            </a:r>
            <a:r>
              <a:rPr lang="it-IT" sz="1600" dirty="0"/>
              <a:t> </a:t>
            </a:r>
            <a:r>
              <a:rPr lang="it-IT" sz="1600" dirty="0" err="1"/>
              <a:t>during</a:t>
            </a:r>
            <a:r>
              <a:rPr lang="it-IT" sz="1600" dirty="0"/>
              <a:t> </a:t>
            </a:r>
            <a:r>
              <a:rPr lang="it-IT" sz="1600" dirty="0" err="1"/>
              <a:t>dwell</a:t>
            </a:r>
            <a:r>
              <a:rPr lang="it-IT" sz="1600" dirty="0"/>
              <a:t>.</a:t>
            </a:r>
          </a:p>
          <a:p>
            <a:pPr algn="just">
              <a:buFont typeface="Arial" panose="020B0604020202020204" pitchFamily="34" charset="0"/>
              <a:buChar char="•"/>
            </a:pPr>
            <a:r>
              <a:rPr lang="it-IT" sz="1600" dirty="0" err="1"/>
              <a:t>Within</a:t>
            </a:r>
            <a:r>
              <a:rPr lang="it-IT" sz="1600" dirty="0"/>
              <a:t> the first </a:t>
            </a:r>
            <a:r>
              <a:rPr lang="it-IT" sz="1600" dirty="0" err="1"/>
              <a:t>wall</a:t>
            </a:r>
            <a:r>
              <a:rPr lang="it-IT" sz="1600" dirty="0"/>
              <a:t>, some stress </a:t>
            </a:r>
            <a:r>
              <a:rPr lang="it-IT" sz="1600" dirty="0" err="1"/>
              <a:t>components</a:t>
            </a:r>
            <a:r>
              <a:rPr lang="it-IT" sz="1600" dirty="0"/>
              <a:t> </a:t>
            </a:r>
            <a:r>
              <a:rPr lang="it-IT" sz="1600" dirty="0" err="1"/>
              <a:t>achieve</a:t>
            </a:r>
            <a:r>
              <a:rPr lang="it-IT" sz="1600" dirty="0"/>
              <a:t> </a:t>
            </a:r>
            <a:r>
              <a:rPr lang="it-IT" sz="1600" dirty="0" err="1"/>
              <a:t>values</a:t>
            </a:r>
            <a:r>
              <a:rPr lang="it-IT" sz="1600" dirty="0"/>
              <a:t> </a:t>
            </a:r>
            <a:r>
              <a:rPr lang="it-IT" sz="1600" dirty="0" err="1"/>
              <a:t>during</a:t>
            </a:r>
            <a:r>
              <a:rPr lang="it-IT" sz="1600" dirty="0"/>
              <a:t> the </a:t>
            </a:r>
            <a:r>
              <a:rPr lang="it-IT" sz="1600" dirty="0" err="1"/>
              <a:t>ramp</a:t>
            </a:r>
            <a:r>
              <a:rPr lang="it-IT" sz="1600" dirty="0"/>
              <a:t> down </a:t>
            </a:r>
            <a:r>
              <a:rPr lang="it-IT" sz="1600" dirty="0" err="1"/>
              <a:t>higher</a:t>
            </a:r>
            <a:r>
              <a:rPr lang="it-IT" sz="1600" dirty="0"/>
              <a:t> </a:t>
            </a:r>
            <a:r>
              <a:rPr lang="it-IT" sz="1600" dirty="0" err="1"/>
              <a:t>than</a:t>
            </a:r>
            <a:r>
              <a:rPr lang="it-IT" sz="1600" dirty="0"/>
              <a:t> the end of </a:t>
            </a:r>
            <a:r>
              <a:rPr lang="it-IT" sz="1600" dirty="0" err="1"/>
              <a:t>flat</a:t>
            </a:r>
            <a:r>
              <a:rPr lang="it-IT" sz="1600" dirty="0"/>
              <a:t> top.</a:t>
            </a:r>
          </a:p>
        </p:txBody>
      </p:sp>
      <p:sp>
        <p:nvSpPr>
          <p:cNvPr id="40" name="CasellaDiTesto 96">
            <a:extLst>
              <a:ext uri="{FF2B5EF4-FFF2-40B4-BE49-F238E27FC236}">
                <a16:creationId xmlns:a16="http://schemas.microsoft.com/office/drawing/2014/main" id="{04BC8BCF-6FD0-6833-974A-333CD9BAAB55}"/>
              </a:ext>
            </a:extLst>
          </p:cNvPr>
          <p:cNvSpPr txBox="1"/>
          <p:nvPr/>
        </p:nvSpPr>
        <p:spPr>
          <a:xfrm>
            <a:off x="6474119" y="5635970"/>
            <a:ext cx="5717881" cy="830997"/>
          </a:xfrm>
          <a:prstGeom prst="rect">
            <a:avLst/>
          </a:prstGeom>
          <a:noFill/>
        </p:spPr>
        <p:txBody>
          <a:bodyPr wrap="square" rtlCol="0">
            <a:spAutoFit/>
          </a:bodyPr>
          <a:lstStyle/>
          <a:p>
            <a:pPr algn="just">
              <a:buFont typeface="Arial" panose="020B0604020202020204" pitchFamily="34" charset="0"/>
              <a:buChar char="•"/>
            </a:pPr>
            <a:r>
              <a:rPr lang="it-IT" sz="1600" dirty="0" err="1"/>
              <a:t>Generally</a:t>
            </a:r>
            <a:r>
              <a:rPr lang="it-IT" sz="1600" dirty="0"/>
              <a:t>, </a:t>
            </a:r>
            <a:r>
              <a:rPr lang="it-IT" sz="1600" dirty="0" err="1"/>
              <a:t>most</a:t>
            </a:r>
            <a:r>
              <a:rPr lang="it-IT" sz="1600" dirty="0"/>
              <a:t> severe </a:t>
            </a:r>
            <a:r>
              <a:rPr lang="it-IT" sz="1600" dirty="0" err="1"/>
              <a:t>conditions</a:t>
            </a:r>
            <a:r>
              <a:rPr lang="it-IT" sz="1600" dirty="0"/>
              <a:t> can be </a:t>
            </a:r>
            <a:r>
              <a:rPr lang="it-IT" sz="1600" dirty="0" err="1"/>
              <a:t>reached</a:t>
            </a:r>
            <a:r>
              <a:rPr lang="it-IT" sz="1600" dirty="0"/>
              <a:t> </a:t>
            </a:r>
            <a:r>
              <a:rPr lang="it-IT" sz="1600" dirty="0" err="1"/>
              <a:t>at</a:t>
            </a:r>
            <a:r>
              <a:rPr lang="it-IT" sz="1600" dirty="0"/>
              <a:t> the end of </a:t>
            </a:r>
            <a:r>
              <a:rPr lang="it-IT" sz="1600" dirty="0" err="1"/>
              <a:t>dwell</a:t>
            </a:r>
            <a:r>
              <a:rPr lang="it-IT" sz="1600" dirty="0"/>
              <a:t> </a:t>
            </a:r>
            <a:r>
              <a:rPr lang="it-IT" sz="1600" dirty="0" err="1"/>
              <a:t>than</a:t>
            </a:r>
            <a:r>
              <a:rPr lang="it-IT" sz="1600" dirty="0"/>
              <a:t> </a:t>
            </a:r>
            <a:r>
              <a:rPr lang="it-IT" sz="1600" dirty="0" err="1"/>
              <a:t>at</a:t>
            </a:r>
            <a:r>
              <a:rPr lang="it-IT" sz="1600" dirty="0"/>
              <a:t> the end of </a:t>
            </a:r>
            <a:r>
              <a:rPr lang="it-IT" sz="1600" dirty="0" err="1"/>
              <a:t>ramp</a:t>
            </a:r>
            <a:r>
              <a:rPr lang="it-IT" sz="1600" dirty="0"/>
              <a:t> down. </a:t>
            </a:r>
            <a:r>
              <a:rPr lang="it-IT" sz="1600" dirty="0" err="1"/>
              <a:t>Transient</a:t>
            </a:r>
            <a:r>
              <a:rPr lang="it-IT" sz="1600" dirty="0"/>
              <a:t> </a:t>
            </a:r>
            <a:r>
              <a:rPr lang="it-IT" sz="1600" dirty="0" err="1"/>
              <a:t>analysis</a:t>
            </a:r>
            <a:r>
              <a:rPr lang="it-IT" sz="1600" dirty="0"/>
              <a:t> </a:t>
            </a:r>
            <a:r>
              <a:rPr lang="it-IT" sz="1600" dirty="0" err="1"/>
              <a:t>is</a:t>
            </a:r>
            <a:r>
              <a:rPr lang="it-IT" sz="1600" dirty="0"/>
              <a:t> </a:t>
            </a:r>
            <a:r>
              <a:rPr lang="it-IT" sz="1600" dirty="0" err="1"/>
              <a:t>necessary</a:t>
            </a:r>
            <a:r>
              <a:rPr lang="it-IT" sz="1600" dirty="0"/>
              <a:t>.</a:t>
            </a:r>
          </a:p>
        </p:txBody>
      </p:sp>
      <p:sp>
        <p:nvSpPr>
          <p:cNvPr id="41" name="CasellaDiTesto 11">
            <a:extLst>
              <a:ext uri="{FF2B5EF4-FFF2-40B4-BE49-F238E27FC236}">
                <a16:creationId xmlns:a16="http://schemas.microsoft.com/office/drawing/2014/main" id="{7268B83F-814F-BC78-9BBF-2E8B7010F224}"/>
              </a:ext>
            </a:extLst>
          </p:cNvPr>
          <p:cNvSpPr txBox="1"/>
          <p:nvPr/>
        </p:nvSpPr>
        <p:spPr>
          <a:xfrm>
            <a:off x="-5564" y="660346"/>
            <a:ext cx="4657493" cy="369332"/>
          </a:xfrm>
          <a:prstGeom prst="rect">
            <a:avLst/>
          </a:prstGeom>
          <a:noFill/>
        </p:spPr>
        <p:txBody>
          <a:bodyPr wrap="none" rtlCol="0">
            <a:spAutoFit/>
          </a:bodyPr>
          <a:lstStyle/>
          <a:p>
            <a:pPr algn="l"/>
            <a:r>
              <a:rPr lang="it-IT" b="1" dirty="0" err="1"/>
              <a:t>Ramp</a:t>
            </a:r>
            <a:r>
              <a:rPr lang="it-IT" b="1" dirty="0"/>
              <a:t> down </a:t>
            </a:r>
            <a:r>
              <a:rPr lang="it-IT" b="1" dirty="0" err="1"/>
              <a:t>phase</a:t>
            </a:r>
            <a:r>
              <a:rPr lang="it-IT" b="1" dirty="0"/>
              <a:t> – </a:t>
            </a:r>
            <a:r>
              <a:rPr lang="it-IT" b="1" dirty="0" err="1"/>
              <a:t>temperarure</a:t>
            </a:r>
            <a:r>
              <a:rPr lang="it-IT" b="1" dirty="0"/>
              <a:t> </a:t>
            </a:r>
            <a:r>
              <a:rPr lang="it-IT" b="1" dirty="0" err="1"/>
              <a:t>radial</a:t>
            </a:r>
            <a:r>
              <a:rPr lang="it-IT" b="1" dirty="0"/>
              <a:t> </a:t>
            </a:r>
            <a:r>
              <a:rPr lang="it-IT" b="1" dirty="0" err="1"/>
              <a:t>profile</a:t>
            </a:r>
            <a:endParaRPr lang="it-IT" b="1" dirty="0"/>
          </a:p>
        </p:txBody>
      </p:sp>
      <p:pic>
        <p:nvPicPr>
          <p:cNvPr id="42" name="Immagine 26">
            <a:extLst>
              <a:ext uri="{FF2B5EF4-FFF2-40B4-BE49-F238E27FC236}">
                <a16:creationId xmlns:a16="http://schemas.microsoft.com/office/drawing/2014/main" id="{377D9B82-DBDA-A513-3368-000DFD9E367F}"/>
              </a:ext>
            </a:extLst>
          </p:cNvPr>
          <p:cNvPicPr>
            <a:picLocks noChangeAspect="1"/>
          </p:cNvPicPr>
          <p:nvPr/>
        </p:nvPicPr>
        <p:blipFill>
          <a:blip r:embed="rId2"/>
          <a:stretch>
            <a:fillRect/>
          </a:stretch>
        </p:blipFill>
        <p:spPr>
          <a:xfrm>
            <a:off x="56973" y="3500045"/>
            <a:ext cx="3308245" cy="2160000"/>
          </a:xfrm>
          <a:prstGeom prst="rect">
            <a:avLst/>
          </a:prstGeom>
        </p:spPr>
      </p:pic>
      <p:sp>
        <p:nvSpPr>
          <p:cNvPr id="43" name="CasellaDiTesto 27">
            <a:extLst>
              <a:ext uri="{FF2B5EF4-FFF2-40B4-BE49-F238E27FC236}">
                <a16:creationId xmlns:a16="http://schemas.microsoft.com/office/drawing/2014/main" id="{6A05FC24-78B1-78A4-9DC2-71570BF4298A}"/>
              </a:ext>
            </a:extLst>
          </p:cNvPr>
          <p:cNvSpPr txBox="1"/>
          <p:nvPr/>
        </p:nvSpPr>
        <p:spPr>
          <a:xfrm>
            <a:off x="164514" y="3193618"/>
            <a:ext cx="4317336" cy="369332"/>
          </a:xfrm>
          <a:prstGeom prst="rect">
            <a:avLst/>
          </a:prstGeom>
          <a:noFill/>
        </p:spPr>
        <p:txBody>
          <a:bodyPr wrap="none" rtlCol="0">
            <a:spAutoFit/>
          </a:bodyPr>
          <a:lstStyle/>
          <a:p>
            <a:r>
              <a:rPr lang="it-IT" b="1" dirty="0" err="1"/>
              <a:t>Ramp</a:t>
            </a:r>
            <a:r>
              <a:rPr lang="it-IT" b="1" dirty="0"/>
              <a:t> down </a:t>
            </a:r>
            <a:r>
              <a:rPr lang="it-IT" b="1" dirty="0" err="1"/>
              <a:t>phase</a:t>
            </a:r>
            <a:r>
              <a:rPr lang="it-IT" b="1" dirty="0"/>
              <a:t> – </a:t>
            </a:r>
            <a:r>
              <a:rPr lang="el-GR" b="1" dirty="0"/>
              <a:t>σ</a:t>
            </a:r>
            <a:r>
              <a:rPr lang="it-IT" b="1" baseline="-25000" dirty="0" err="1"/>
              <a:t>yy</a:t>
            </a:r>
            <a:r>
              <a:rPr lang="it-IT" b="1" dirty="0"/>
              <a:t> stress </a:t>
            </a:r>
            <a:r>
              <a:rPr lang="it-IT" b="1" dirty="0" err="1"/>
              <a:t>radial</a:t>
            </a:r>
            <a:r>
              <a:rPr lang="it-IT" b="1" dirty="0"/>
              <a:t> </a:t>
            </a:r>
            <a:r>
              <a:rPr lang="it-IT" b="1" dirty="0" err="1"/>
              <a:t>profile</a:t>
            </a:r>
            <a:endParaRPr lang="it-IT" b="1" dirty="0"/>
          </a:p>
        </p:txBody>
      </p:sp>
      <p:grpSp>
        <p:nvGrpSpPr>
          <p:cNvPr id="44" name="Gruppo 37">
            <a:extLst>
              <a:ext uri="{FF2B5EF4-FFF2-40B4-BE49-F238E27FC236}">
                <a16:creationId xmlns:a16="http://schemas.microsoft.com/office/drawing/2014/main" id="{231DFB4E-7981-E802-DC8B-6FCAE769337D}"/>
              </a:ext>
            </a:extLst>
          </p:cNvPr>
          <p:cNvGrpSpPr/>
          <p:nvPr/>
        </p:nvGrpSpPr>
        <p:grpSpPr>
          <a:xfrm>
            <a:off x="7679572" y="3257434"/>
            <a:ext cx="4368696" cy="2479466"/>
            <a:chOff x="7679572" y="3181234"/>
            <a:chExt cx="4368696" cy="2479466"/>
          </a:xfrm>
        </p:grpSpPr>
        <p:sp>
          <p:nvSpPr>
            <p:cNvPr id="45" name="CasellaDiTesto 92">
              <a:extLst>
                <a:ext uri="{FF2B5EF4-FFF2-40B4-BE49-F238E27FC236}">
                  <a16:creationId xmlns:a16="http://schemas.microsoft.com/office/drawing/2014/main" id="{DB193AAD-5FAE-B962-1A46-7FB489D5E183}"/>
                </a:ext>
              </a:extLst>
            </p:cNvPr>
            <p:cNvSpPr txBox="1"/>
            <p:nvPr/>
          </p:nvSpPr>
          <p:spPr>
            <a:xfrm>
              <a:off x="7679572" y="3181234"/>
              <a:ext cx="4368696" cy="369332"/>
            </a:xfrm>
            <a:prstGeom prst="rect">
              <a:avLst/>
            </a:prstGeom>
            <a:noFill/>
          </p:spPr>
          <p:txBody>
            <a:bodyPr wrap="none" rtlCol="0">
              <a:spAutoFit/>
            </a:bodyPr>
            <a:lstStyle/>
            <a:p>
              <a:r>
                <a:rPr lang="it-IT" b="1" dirty="0"/>
                <a:t>Immediate </a:t>
              </a:r>
              <a:r>
                <a:rPr lang="it-IT" b="1" dirty="0" err="1"/>
                <a:t>plastic</a:t>
              </a:r>
              <a:r>
                <a:rPr lang="it-IT" b="1" dirty="0"/>
                <a:t> flow </a:t>
              </a:r>
              <a:r>
                <a:rPr lang="it-IT" b="1" dirty="0" err="1"/>
                <a:t>localisation</a:t>
              </a:r>
              <a:r>
                <a:rPr lang="it-IT" b="1" dirty="0"/>
                <a:t> </a:t>
              </a:r>
              <a:r>
                <a:rPr lang="it-IT" b="1" dirty="0" err="1"/>
                <a:t>criterion</a:t>
              </a:r>
              <a:endParaRPr lang="it-IT" b="1" dirty="0"/>
            </a:p>
          </p:txBody>
        </p:sp>
        <p:pic>
          <p:nvPicPr>
            <p:cNvPr id="46" name="Immagine 34">
              <a:extLst>
                <a:ext uri="{FF2B5EF4-FFF2-40B4-BE49-F238E27FC236}">
                  <a16:creationId xmlns:a16="http://schemas.microsoft.com/office/drawing/2014/main" id="{06FE6384-FB2D-DF52-AF08-7DEC7C7ED135}"/>
                </a:ext>
              </a:extLst>
            </p:cNvPr>
            <p:cNvPicPr>
              <a:picLocks noChangeAspect="1"/>
            </p:cNvPicPr>
            <p:nvPr/>
          </p:nvPicPr>
          <p:blipFill>
            <a:blip r:embed="rId3"/>
            <a:stretch>
              <a:fillRect/>
            </a:stretch>
          </p:blipFill>
          <p:spPr>
            <a:xfrm>
              <a:off x="8097957" y="3500700"/>
              <a:ext cx="3308245" cy="2160000"/>
            </a:xfrm>
            <a:prstGeom prst="rect">
              <a:avLst/>
            </a:prstGeom>
          </p:spPr>
        </p:pic>
      </p:grpSp>
      <p:grpSp>
        <p:nvGrpSpPr>
          <p:cNvPr id="47" name="Gruppo 176">
            <a:extLst>
              <a:ext uri="{FF2B5EF4-FFF2-40B4-BE49-F238E27FC236}">
                <a16:creationId xmlns:a16="http://schemas.microsoft.com/office/drawing/2014/main" id="{1E5CBA77-3A4B-2527-D15D-45B2F216B978}"/>
              </a:ext>
            </a:extLst>
          </p:cNvPr>
          <p:cNvGrpSpPr/>
          <p:nvPr/>
        </p:nvGrpSpPr>
        <p:grpSpPr>
          <a:xfrm>
            <a:off x="3796455" y="3423851"/>
            <a:ext cx="3458879" cy="2100783"/>
            <a:chOff x="3990917" y="4383431"/>
            <a:chExt cx="3458879" cy="2100783"/>
          </a:xfrm>
        </p:grpSpPr>
        <p:grpSp>
          <p:nvGrpSpPr>
            <p:cNvPr id="48" name="Gruppo 177">
              <a:extLst>
                <a:ext uri="{FF2B5EF4-FFF2-40B4-BE49-F238E27FC236}">
                  <a16:creationId xmlns:a16="http://schemas.microsoft.com/office/drawing/2014/main" id="{4CABD0E0-2433-0807-708D-04DADA053150}"/>
                </a:ext>
              </a:extLst>
            </p:cNvPr>
            <p:cNvGrpSpPr>
              <a:grpSpLocks noChangeAspect="1"/>
            </p:cNvGrpSpPr>
            <p:nvPr/>
          </p:nvGrpSpPr>
          <p:grpSpPr>
            <a:xfrm>
              <a:off x="3990917" y="4684214"/>
              <a:ext cx="3458879" cy="1800000"/>
              <a:chOff x="2153883" y="2167890"/>
              <a:chExt cx="4846702" cy="2522220"/>
            </a:xfrm>
          </p:grpSpPr>
          <p:pic>
            <p:nvPicPr>
              <p:cNvPr id="50" name="Immagine 179">
                <a:extLst>
                  <a:ext uri="{FF2B5EF4-FFF2-40B4-BE49-F238E27FC236}">
                    <a16:creationId xmlns:a16="http://schemas.microsoft.com/office/drawing/2014/main" id="{4FEA7E2C-984C-607B-5402-5795F2C62825}"/>
                  </a:ext>
                </a:extLst>
              </p:cNvPr>
              <p:cNvPicPr>
                <a:picLocks noChangeAspect="1"/>
              </p:cNvPicPr>
              <p:nvPr/>
            </p:nvPicPr>
            <p:blipFill rotWithShape="1">
              <a:blip r:embed="rId4"/>
              <a:srcRect l="2395" r="2189"/>
              <a:stretch/>
            </p:blipFill>
            <p:spPr>
              <a:xfrm>
                <a:off x="2153883" y="2167890"/>
                <a:ext cx="4846702" cy="2522220"/>
              </a:xfrm>
              <a:prstGeom prst="rect">
                <a:avLst/>
              </a:prstGeom>
            </p:spPr>
          </p:pic>
          <p:sp>
            <p:nvSpPr>
              <p:cNvPr id="51" name="Parentesi graffa chiusa 180">
                <a:extLst>
                  <a:ext uri="{FF2B5EF4-FFF2-40B4-BE49-F238E27FC236}">
                    <a16:creationId xmlns:a16="http://schemas.microsoft.com/office/drawing/2014/main" id="{12FDC857-FA9F-F990-69B3-1331F62EAA10}"/>
                  </a:ext>
                </a:extLst>
              </p:cNvPr>
              <p:cNvSpPr/>
              <p:nvPr/>
            </p:nvSpPr>
            <p:spPr>
              <a:xfrm rot="5400000">
                <a:off x="4686522" y="1593980"/>
                <a:ext cx="288032" cy="2412000"/>
              </a:xfrm>
              <a:prstGeom prst="rightBrace">
                <a:avLst/>
              </a:pr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100"/>
              </a:p>
            </p:txBody>
          </p:sp>
          <p:sp>
            <p:nvSpPr>
              <p:cNvPr id="53" name="CasellaDiTesto 181">
                <a:extLst>
                  <a:ext uri="{FF2B5EF4-FFF2-40B4-BE49-F238E27FC236}">
                    <a16:creationId xmlns:a16="http://schemas.microsoft.com/office/drawing/2014/main" id="{26994232-DD11-B746-8549-5F94A064B47F}"/>
                  </a:ext>
                </a:extLst>
              </p:cNvPr>
              <p:cNvSpPr txBox="1"/>
              <p:nvPr/>
            </p:nvSpPr>
            <p:spPr>
              <a:xfrm>
                <a:off x="4434494" y="3006855"/>
                <a:ext cx="792089" cy="301887"/>
              </a:xfrm>
              <a:prstGeom prst="rect">
                <a:avLst/>
              </a:prstGeom>
              <a:solidFill>
                <a:srgbClr val="CCFFCC"/>
              </a:solidFill>
              <a:ln w="19050">
                <a:solidFill>
                  <a:schemeClr val="tx1"/>
                </a:solidFill>
              </a:ln>
            </p:spPr>
            <p:txBody>
              <a:bodyPr wrap="square" lIns="0" tIns="0" rIns="0" bIns="0" rtlCol="0" anchor="ctr" anchorCtr="0">
                <a:spAutoFit/>
              </a:bodyPr>
              <a:lstStyle/>
              <a:p>
                <a:pPr algn="ctr"/>
                <a:r>
                  <a:rPr lang="it-IT" sz="700" b="1" dirty="0" err="1">
                    <a:cs typeface="Times New Roman" panose="02020603050405020304" pitchFamily="18" charset="0"/>
                  </a:rPr>
                  <a:t>Pulse</a:t>
                </a:r>
                <a:r>
                  <a:rPr lang="it-IT" sz="700" b="1" dirty="0">
                    <a:cs typeface="Times New Roman" panose="02020603050405020304" pitchFamily="18" charset="0"/>
                  </a:rPr>
                  <a:t> </a:t>
                </a:r>
                <a:r>
                  <a:rPr lang="it-IT" sz="700" b="1" dirty="0" err="1">
                    <a:cs typeface="Times New Roman" panose="02020603050405020304" pitchFamily="18" charset="0"/>
                  </a:rPr>
                  <a:t>period</a:t>
                </a:r>
                <a:r>
                  <a:rPr lang="it-IT" sz="700" b="1" dirty="0">
                    <a:cs typeface="Times New Roman" panose="02020603050405020304" pitchFamily="18" charset="0"/>
                  </a:rPr>
                  <a:t> 7200 s</a:t>
                </a:r>
              </a:p>
            </p:txBody>
          </p:sp>
          <p:sp>
            <p:nvSpPr>
              <p:cNvPr id="54" name="Parentesi graffa chiusa 182">
                <a:extLst>
                  <a:ext uri="{FF2B5EF4-FFF2-40B4-BE49-F238E27FC236}">
                    <a16:creationId xmlns:a16="http://schemas.microsoft.com/office/drawing/2014/main" id="{520DA8DE-10A0-8787-AFDD-ED32D330DF01}"/>
                  </a:ext>
                </a:extLst>
              </p:cNvPr>
              <p:cNvSpPr/>
              <p:nvPr/>
            </p:nvSpPr>
            <p:spPr>
              <a:xfrm rot="16200000">
                <a:off x="3165771" y="3925027"/>
                <a:ext cx="288032" cy="468000"/>
              </a:xfrm>
              <a:prstGeom prst="rightBrace">
                <a:avLst/>
              </a:pr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100"/>
              </a:p>
            </p:txBody>
          </p:sp>
          <p:sp>
            <p:nvSpPr>
              <p:cNvPr id="55" name="CasellaDiTesto 183">
                <a:extLst>
                  <a:ext uri="{FF2B5EF4-FFF2-40B4-BE49-F238E27FC236}">
                    <a16:creationId xmlns:a16="http://schemas.microsoft.com/office/drawing/2014/main" id="{3ED13C07-B105-CD21-D465-772A88F15C34}"/>
                  </a:ext>
                </a:extLst>
              </p:cNvPr>
              <p:cNvSpPr txBox="1"/>
              <p:nvPr/>
            </p:nvSpPr>
            <p:spPr>
              <a:xfrm>
                <a:off x="2892000" y="3659796"/>
                <a:ext cx="835572" cy="301887"/>
              </a:xfrm>
              <a:prstGeom prst="rect">
                <a:avLst/>
              </a:prstGeom>
              <a:solidFill>
                <a:srgbClr val="CCFFCC"/>
              </a:solidFill>
              <a:ln w="19050">
                <a:solidFill>
                  <a:schemeClr val="tx1"/>
                </a:solidFill>
              </a:ln>
            </p:spPr>
            <p:txBody>
              <a:bodyPr wrap="square" lIns="0" tIns="0" rIns="0" bIns="0" rtlCol="0" anchor="ctr" anchorCtr="0">
                <a:spAutoFit/>
              </a:bodyPr>
              <a:lstStyle/>
              <a:p>
                <a:pPr algn="ctr"/>
                <a:r>
                  <a:rPr lang="it-IT" sz="700" b="1" dirty="0" err="1">
                    <a:cs typeface="Times New Roman" panose="02020603050405020304" pitchFamily="18" charset="0"/>
                  </a:rPr>
                  <a:t>Dwell</a:t>
                </a:r>
                <a:r>
                  <a:rPr lang="it-IT" sz="700" b="1" dirty="0">
                    <a:cs typeface="Times New Roman" panose="02020603050405020304" pitchFamily="18" charset="0"/>
                  </a:rPr>
                  <a:t> </a:t>
                </a:r>
                <a:r>
                  <a:rPr lang="it-IT" sz="700" b="1" dirty="0" err="1">
                    <a:cs typeface="Times New Roman" panose="02020603050405020304" pitchFamily="18" charset="0"/>
                  </a:rPr>
                  <a:t>period</a:t>
                </a:r>
                <a:r>
                  <a:rPr lang="it-IT" sz="700" b="1" dirty="0">
                    <a:cs typeface="Times New Roman" panose="02020603050405020304" pitchFamily="18" charset="0"/>
                  </a:rPr>
                  <a:t> 600 s</a:t>
                </a:r>
              </a:p>
            </p:txBody>
          </p:sp>
          <p:cxnSp>
            <p:nvCxnSpPr>
              <p:cNvPr id="56" name="Connettore 2 184">
                <a:extLst>
                  <a:ext uri="{FF2B5EF4-FFF2-40B4-BE49-F238E27FC236}">
                    <a16:creationId xmlns:a16="http://schemas.microsoft.com/office/drawing/2014/main" id="{14F6CAE2-4A70-9021-70F3-2CD18640E9D9}"/>
                  </a:ext>
                </a:extLst>
              </p:cNvPr>
              <p:cNvCxnSpPr>
                <a:cxnSpLocks/>
                <a:stCxn id="58" idx="0"/>
              </p:cNvCxnSpPr>
              <p:nvPr/>
            </p:nvCxnSpPr>
            <p:spPr>
              <a:xfrm flipV="1">
                <a:off x="5516948" y="3470921"/>
                <a:ext cx="510412" cy="461418"/>
              </a:xfrm>
              <a:prstGeom prst="straightConnector1">
                <a:avLst/>
              </a:prstGeom>
              <a:ln w="25400">
                <a:solidFill>
                  <a:srgbClr val="00B0F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57" name="Connettore 2 185">
                <a:extLst>
                  <a:ext uri="{FF2B5EF4-FFF2-40B4-BE49-F238E27FC236}">
                    <a16:creationId xmlns:a16="http://schemas.microsoft.com/office/drawing/2014/main" id="{0D0FBDF1-D486-7A19-4EB0-BFD019A608A2}"/>
                  </a:ext>
                </a:extLst>
              </p:cNvPr>
              <p:cNvCxnSpPr>
                <a:cxnSpLocks/>
              </p:cNvCxnSpPr>
              <p:nvPr/>
            </p:nvCxnSpPr>
            <p:spPr>
              <a:xfrm>
                <a:off x="3240593" y="2552017"/>
                <a:ext cx="312043" cy="474661"/>
              </a:xfrm>
              <a:prstGeom prst="straightConnector1">
                <a:avLst/>
              </a:prstGeom>
              <a:ln w="25400">
                <a:solidFill>
                  <a:srgbClr val="00B0F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58" name="CasellaDiTesto 186">
                <a:extLst>
                  <a:ext uri="{FF2B5EF4-FFF2-40B4-BE49-F238E27FC236}">
                    <a16:creationId xmlns:a16="http://schemas.microsoft.com/office/drawing/2014/main" id="{CE0EAA17-B346-F361-32A0-48339EC697CB}"/>
                  </a:ext>
                </a:extLst>
              </p:cNvPr>
              <p:cNvSpPr txBox="1"/>
              <p:nvPr/>
            </p:nvSpPr>
            <p:spPr>
              <a:xfrm>
                <a:off x="5138976" y="3932338"/>
                <a:ext cx="755944" cy="301887"/>
              </a:xfrm>
              <a:prstGeom prst="rect">
                <a:avLst/>
              </a:prstGeom>
              <a:solidFill>
                <a:srgbClr val="CCFFCC"/>
              </a:solidFill>
              <a:ln w="19050">
                <a:solidFill>
                  <a:schemeClr val="tx1"/>
                </a:solidFill>
              </a:ln>
            </p:spPr>
            <p:txBody>
              <a:bodyPr wrap="square" lIns="0" tIns="0" rIns="0" bIns="0" rtlCol="0" anchor="ctr" anchorCtr="0">
                <a:spAutoFit/>
              </a:bodyPr>
              <a:lstStyle/>
              <a:p>
                <a:pPr algn="ctr"/>
                <a:r>
                  <a:rPr lang="it-IT" sz="700" b="1" dirty="0" err="1">
                    <a:cs typeface="Times New Roman" panose="02020603050405020304" pitchFamily="18" charset="0"/>
                  </a:rPr>
                  <a:t>Ramp</a:t>
                </a:r>
                <a:r>
                  <a:rPr lang="it-IT" sz="700" b="1" dirty="0">
                    <a:cs typeface="Times New Roman" panose="02020603050405020304" pitchFamily="18" charset="0"/>
                  </a:rPr>
                  <a:t> down 150 s</a:t>
                </a:r>
              </a:p>
            </p:txBody>
          </p:sp>
          <p:sp>
            <p:nvSpPr>
              <p:cNvPr id="59" name="CasellaDiTesto 187">
                <a:extLst>
                  <a:ext uri="{FF2B5EF4-FFF2-40B4-BE49-F238E27FC236}">
                    <a16:creationId xmlns:a16="http://schemas.microsoft.com/office/drawing/2014/main" id="{ED4719DD-C97F-95F1-8EB2-6695AE327A26}"/>
                  </a:ext>
                </a:extLst>
              </p:cNvPr>
              <p:cNvSpPr txBox="1"/>
              <p:nvPr/>
            </p:nvSpPr>
            <p:spPr>
              <a:xfrm>
                <a:off x="2999258" y="2221377"/>
                <a:ext cx="624086" cy="301887"/>
              </a:xfrm>
              <a:prstGeom prst="rect">
                <a:avLst/>
              </a:prstGeom>
              <a:solidFill>
                <a:srgbClr val="CCFFCC"/>
              </a:solidFill>
              <a:ln w="19050">
                <a:solidFill>
                  <a:schemeClr val="tx1"/>
                </a:solidFill>
              </a:ln>
            </p:spPr>
            <p:txBody>
              <a:bodyPr wrap="square" lIns="0" tIns="0" rIns="0" bIns="0" rtlCol="0" anchor="ctr" anchorCtr="0">
                <a:spAutoFit/>
              </a:bodyPr>
              <a:lstStyle/>
              <a:p>
                <a:pPr algn="ctr"/>
                <a:r>
                  <a:rPr lang="it-IT" sz="700" b="1" dirty="0" err="1">
                    <a:cs typeface="Times New Roman" panose="02020603050405020304" pitchFamily="18" charset="0"/>
                  </a:rPr>
                  <a:t>Ramp</a:t>
                </a:r>
                <a:r>
                  <a:rPr lang="it-IT" sz="700" b="1" dirty="0">
                    <a:cs typeface="Times New Roman" panose="02020603050405020304" pitchFamily="18" charset="0"/>
                  </a:rPr>
                  <a:t> up 150 s</a:t>
                </a:r>
              </a:p>
            </p:txBody>
          </p:sp>
        </p:grpSp>
        <p:sp>
          <p:nvSpPr>
            <p:cNvPr id="49" name="CasellaDiTesto 178">
              <a:extLst>
                <a:ext uri="{FF2B5EF4-FFF2-40B4-BE49-F238E27FC236}">
                  <a16:creationId xmlns:a16="http://schemas.microsoft.com/office/drawing/2014/main" id="{00C36C70-A8F9-C4C7-D8ED-66FE8767D4C5}"/>
                </a:ext>
              </a:extLst>
            </p:cNvPr>
            <p:cNvSpPr txBox="1"/>
            <p:nvPr/>
          </p:nvSpPr>
          <p:spPr>
            <a:xfrm>
              <a:off x="4827997" y="4383431"/>
              <a:ext cx="1784719" cy="369332"/>
            </a:xfrm>
            <a:prstGeom prst="rect">
              <a:avLst/>
            </a:prstGeom>
            <a:noFill/>
          </p:spPr>
          <p:txBody>
            <a:bodyPr wrap="none" rtlCol="0">
              <a:spAutoFit/>
            </a:bodyPr>
            <a:lstStyle/>
            <a:p>
              <a:pPr algn="l"/>
              <a:r>
                <a:rPr lang="it-IT" dirty="0"/>
                <a:t>DEMO duty </a:t>
              </a:r>
              <a:r>
                <a:rPr lang="it-IT" dirty="0" err="1"/>
                <a:t>cycle</a:t>
              </a:r>
              <a:endParaRPr lang="it-IT" dirty="0"/>
            </a:p>
          </p:txBody>
        </p:sp>
      </p:grpSp>
      <p:pic>
        <p:nvPicPr>
          <p:cNvPr id="60" name="Immagine 188">
            <a:extLst>
              <a:ext uri="{FF2B5EF4-FFF2-40B4-BE49-F238E27FC236}">
                <a16:creationId xmlns:a16="http://schemas.microsoft.com/office/drawing/2014/main" id="{419B36D0-BC61-E6DC-90C6-7C063D0AAE94}"/>
              </a:ext>
            </a:extLst>
          </p:cNvPr>
          <p:cNvPicPr>
            <a:picLocks noChangeAspect="1"/>
          </p:cNvPicPr>
          <p:nvPr/>
        </p:nvPicPr>
        <p:blipFill>
          <a:blip r:embed="rId5"/>
          <a:stretch>
            <a:fillRect/>
          </a:stretch>
        </p:blipFill>
        <p:spPr>
          <a:xfrm>
            <a:off x="37923" y="1057931"/>
            <a:ext cx="3308245" cy="2160000"/>
          </a:xfrm>
          <a:prstGeom prst="rect">
            <a:avLst/>
          </a:prstGeom>
        </p:spPr>
      </p:pic>
      <p:sp>
        <p:nvSpPr>
          <p:cNvPr id="61" name="Rettangolo 189">
            <a:extLst>
              <a:ext uri="{FF2B5EF4-FFF2-40B4-BE49-F238E27FC236}">
                <a16:creationId xmlns:a16="http://schemas.microsoft.com/office/drawing/2014/main" id="{8CF56311-A55C-6C7B-F8BF-785060134FD3}"/>
              </a:ext>
            </a:extLst>
          </p:cNvPr>
          <p:cNvSpPr/>
          <p:nvPr/>
        </p:nvSpPr>
        <p:spPr>
          <a:xfrm>
            <a:off x="457257" y="1028199"/>
            <a:ext cx="64001" cy="2062044"/>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2" name="Connettore diritto 190">
            <a:extLst>
              <a:ext uri="{FF2B5EF4-FFF2-40B4-BE49-F238E27FC236}">
                <a16:creationId xmlns:a16="http://schemas.microsoft.com/office/drawing/2014/main" id="{120CE213-0003-6276-E6CF-E0920F26359D}"/>
              </a:ext>
            </a:extLst>
          </p:cNvPr>
          <p:cNvCxnSpPr>
            <a:cxnSpLocks/>
          </p:cNvCxnSpPr>
          <p:nvPr/>
        </p:nvCxnSpPr>
        <p:spPr>
          <a:xfrm flipV="1">
            <a:off x="552396" y="1137602"/>
            <a:ext cx="1705029" cy="46673"/>
          </a:xfrm>
          <a:prstGeom prst="line">
            <a:avLst/>
          </a:prstGeom>
          <a:ln w="19050">
            <a:solidFill>
              <a:srgbClr val="00B050"/>
            </a:solidFill>
            <a:headEnd type="none"/>
            <a:tailEnd type="stealth"/>
          </a:ln>
        </p:spPr>
        <p:style>
          <a:lnRef idx="1">
            <a:schemeClr val="accent1"/>
          </a:lnRef>
          <a:fillRef idx="0">
            <a:schemeClr val="accent1"/>
          </a:fillRef>
          <a:effectRef idx="0">
            <a:schemeClr val="accent1"/>
          </a:effectRef>
          <a:fontRef idx="minor">
            <a:schemeClr val="tx1"/>
          </a:fontRef>
        </p:style>
      </p:cxnSp>
      <p:pic>
        <p:nvPicPr>
          <p:cNvPr id="63" name="Immagine 191">
            <a:extLst>
              <a:ext uri="{FF2B5EF4-FFF2-40B4-BE49-F238E27FC236}">
                <a16:creationId xmlns:a16="http://schemas.microsoft.com/office/drawing/2014/main" id="{079CF2E4-3A48-02BC-89E6-1FD37AF9E668}"/>
              </a:ext>
            </a:extLst>
          </p:cNvPr>
          <p:cNvPicPr>
            <a:picLocks noChangeAspect="1"/>
          </p:cNvPicPr>
          <p:nvPr/>
        </p:nvPicPr>
        <p:blipFill>
          <a:blip r:embed="rId6"/>
          <a:stretch>
            <a:fillRect/>
          </a:stretch>
        </p:blipFill>
        <p:spPr>
          <a:xfrm>
            <a:off x="2288563" y="1028199"/>
            <a:ext cx="2205497" cy="1440000"/>
          </a:xfrm>
          <a:prstGeom prst="rect">
            <a:avLst/>
          </a:prstGeom>
          <a:ln w="19050">
            <a:solidFill>
              <a:srgbClr val="00B050"/>
            </a:solidFill>
          </a:ln>
        </p:spPr>
      </p:pic>
      <p:grpSp>
        <p:nvGrpSpPr>
          <p:cNvPr id="64" name="Gruppo 192">
            <a:extLst>
              <a:ext uri="{FF2B5EF4-FFF2-40B4-BE49-F238E27FC236}">
                <a16:creationId xmlns:a16="http://schemas.microsoft.com/office/drawing/2014/main" id="{0DC219F8-4374-5501-8186-9C771FA7FF2B}"/>
              </a:ext>
            </a:extLst>
          </p:cNvPr>
          <p:cNvGrpSpPr/>
          <p:nvPr/>
        </p:nvGrpSpPr>
        <p:grpSpPr>
          <a:xfrm>
            <a:off x="4651941" y="931774"/>
            <a:ext cx="3280224" cy="2363991"/>
            <a:chOff x="4618364" y="893109"/>
            <a:chExt cx="3280224" cy="2363991"/>
          </a:xfrm>
        </p:grpSpPr>
        <p:pic>
          <p:nvPicPr>
            <p:cNvPr id="65" name="Segnaposto contenuto 4" descr="Immagine che contiene testo&#10;&#10;Descrizione generata automaticamente">
              <a:extLst>
                <a:ext uri="{FF2B5EF4-FFF2-40B4-BE49-F238E27FC236}">
                  <a16:creationId xmlns:a16="http://schemas.microsoft.com/office/drawing/2014/main" id="{C6EA424D-9855-45B9-A831-FB6D00EF4882}"/>
                </a:ext>
              </a:extLst>
            </p:cNvPr>
            <p:cNvPicPr>
              <a:picLocks noChangeAspect="1"/>
            </p:cNvPicPr>
            <p:nvPr/>
          </p:nvPicPr>
          <p:blipFill rotWithShape="1">
            <a:blip r:embed="rId7">
              <a:extLst>
                <a:ext uri="{28A0092B-C50C-407E-A947-70E740481C1C}">
                  <a14:useLocalDpi xmlns:a14="http://schemas.microsoft.com/office/drawing/2010/main" val="0"/>
                </a:ext>
              </a:extLst>
            </a:blip>
            <a:srcRect l="5920" t="81297" r="88197" b="6813"/>
            <a:stretch/>
          </p:blipFill>
          <p:spPr>
            <a:xfrm>
              <a:off x="7385965" y="2510178"/>
              <a:ext cx="377293" cy="360000"/>
            </a:xfrm>
            <a:prstGeom prst="rect">
              <a:avLst/>
            </a:prstGeom>
            <a:noFill/>
            <a:ln>
              <a:noFill/>
            </a:ln>
          </p:spPr>
        </p:pic>
        <p:grpSp>
          <p:nvGrpSpPr>
            <p:cNvPr id="66" name="Gruppo 194">
              <a:extLst>
                <a:ext uri="{FF2B5EF4-FFF2-40B4-BE49-F238E27FC236}">
                  <a16:creationId xmlns:a16="http://schemas.microsoft.com/office/drawing/2014/main" id="{C28A1C7A-E273-5424-0206-163A497CD0CC}"/>
                </a:ext>
              </a:extLst>
            </p:cNvPr>
            <p:cNvGrpSpPr/>
            <p:nvPr/>
          </p:nvGrpSpPr>
          <p:grpSpPr>
            <a:xfrm>
              <a:off x="4618364" y="893109"/>
              <a:ext cx="3280224" cy="2363991"/>
              <a:chOff x="4805801" y="616929"/>
              <a:chExt cx="3280224" cy="2363991"/>
            </a:xfrm>
          </p:grpSpPr>
          <p:grpSp>
            <p:nvGrpSpPr>
              <p:cNvPr id="67" name="Gruppo 195">
                <a:extLst>
                  <a:ext uri="{FF2B5EF4-FFF2-40B4-BE49-F238E27FC236}">
                    <a16:creationId xmlns:a16="http://schemas.microsoft.com/office/drawing/2014/main" id="{0EBF7D14-2E04-CD6B-659F-450B02DFFB0D}"/>
                  </a:ext>
                </a:extLst>
              </p:cNvPr>
              <p:cNvGrpSpPr/>
              <p:nvPr/>
            </p:nvGrpSpPr>
            <p:grpSpPr>
              <a:xfrm>
                <a:off x="4805801" y="723047"/>
                <a:ext cx="2849586" cy="1855680"/>
                <a:chOff x="4805801" y="723047"/>
                <a:chExt cx="2849586" cy="1855680"/>
              </a:xfrm>
            </p:grpSpPr>
            <p:pic>
              <p:nvPicPr>
                <p:cNvPr id="86" name="Immagine 214">
                  <a:extLst>
                    <a:ext uri="{FF2B5EF4-FFF2-40B4-BE49-F238E27FC236}">
                      <a16:creationId xmlns:a16="http://schemas.microsoft.com/office/drawing/2014/main" id="{07AAE04F-85C2-75B6-C31B-F10F0C146C20}"/>
                    </a:ext>
                  </a:extLst>
                </p:cNvPr>
                <p:cNvPicPr>
                  <a:picLocks noChangeAspect="1"/>
                </p:cNvPicPr>
                <p:nvPr/>
              </p:nvPicPr>
              <p:blipFill rotWithShape="1">
                <a:blip r:embed="rId8">
                  <a:extLst>
                    <a:ext uri="{28A0092B-C50C-407E-A947-70E740481C1C}">
                      <a14:useLocalDpi xmlns:a14="http://schemas.microsoft.com/office/drawing/2010/main" val="0"/>
                    </a:ext>
                  </a:extLst>
                </a:blip>
                <a:srcRect l="13398" t="11902" r="24952" b="13855"/>
                <a:stretch/>
              </p:blipFill>
              <p:spPr>
                <a:xfrm>
                  <a:off x="4805801" y="958727"/>
                  <a:ext cx="2849586" cy="1620000"/>
                </a:xfrm>
                <a:prstGeom prst="rect">
                  <a:avLst/>
                </a:prstGeom>
              </p:spPr>
            </p:pic>
            <p:grpSp>
              <p:nvGrpSpPr>
                <p:cNvPr id="87" name="Gruppo 215">
                  <a:extLst>
                    <a:ext uri="{FF2B5EF4-FFF2-40B4-BE49-F238E27FC236}">
                      <a16:creationId xmlns:a16="http://schemas.microsoft.com/office/drawing/2014/main" id="{32CA3AA4-8ACA-BCC8-5C0D-040CB9B08479}"/>
                    </a:ext>
                  </a:extLst>
                </p:cNvPr>
                <p:cNvGrpSpPr/>
                <p:nvPr/>
              </p:nvGrpSpPr>
              <p:grpSpPr>
                <a:xfrm>
                  <a:off x="5254896" y="723047"/>
                  <a:ext cx="1230124" cy="1364501"/>
                  <a:chOff x="5254896" y="723047"/>
                  <a:chExt cx="1230124" cy="1364501"/>
                </a:xfrm>
              </p:grpSpPr>
              <p:pic>
                <p:nvPicPr>
                  <p:cNvPr id="88" name="Segnaposto contenuto 31" descr="Immagine che contiene computer&#10;&#10;Descrizione generata automaticamente">
                    <a:extLst>
                      <a:ext uri="{FF2B5EF4-FFF2-40B4-BE49-F238E27FC236}">
                        <a16:creationId xmlns:a16="http://schemas.microsoft.com/office/drawing/2014/main" id="{58FC91A2-DE7F-7010-87F6-585FA3314F72}"/>
                      </a:ext>
                    </a:extLst>
                  </p:cNvPr>
                  <p:cNvPicPr>
                    <a:picLocks noChangeAspect="1"/>
                  </p:cNvPicPr>
                  <p:nvPr/>
                </p:nvPicPr>
                <p:blipFill rotWithShape="1">
                  <a:blip r:embed="rId9">
                    <a:extLst>
                      <a:ext uri="{28A0092B-C50C-407E-A947-70E740481C1C}">
                        <a14:useLocalDpi xmlns:a14="http://schemas.microsoft.com/office/drawing/2010/main" val="0"/>
                      </a:ext>
                    </a:extLst>
                  </a:blip>
                  <a:srcRect l="21844" t="12500" r="47699" b="12017"/>
                  <a:stretch/>
                </p:blipFill>
                <p:spPr>
                  <a:xfrm>
                    <a:off x="5715776" y="723047"/>
                    <a:ext cx="769244" cy="900000"/>
                  </a:xfrm>
                  <a:prstGeom prst="rect">
                    <a:avLst/>
                  </a:prstGeom>
                  <a:noFill/>
                  <a:ln w="19050">
                    <a:solidFill>
                      <a:srgbClr val="00B050"/>
                    </a:solidFill>
                  </a:ln>
                </p:spPr>
              </p:pic>
              <p:sp>
                <p:nvSpPr>
                  <p:cNvPr id="89" name="Rettangolo 217">
                    <a:extLst>
                      <a:ext uri="{FF2B5EF4-FFF2-40B4-BE49-F238E27FC236}">
                        <a16:creationId xmlns:a16="http://schemas.microsoft.com/office/drawing/2014/main" id="{517E6A0C-AF92-427C-1E77-14A4D69711A1}"/>
                      </a:ext>
                    </a:extLst>
                  </p:cNvPr>
                  <p:cNvSpPr/>
                  <p:nvPr/>
                </p:nvSpPr>
                <p:spPr>
                  <a:xfrm>
                    <a:off x="5254896" y="1707694"/>
                    <a:ext cx="221942" cy="379854"/>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0" name="Connettore diritto 218">
                    <a:extLst>
                      <a:ext uri="{FF2B5EF4-FFF2-40B4-BE49-F238E27FC236}">
                        <a16:creationId xmlns:a16="http://schemas.microsoft.com/office/drawing/2014/main" id="{26767DB6-3C20-B5DA-E3E3-7BA1A5EB95AF}"/>
                      </a:ext>
                    </a:extLst>
                  </p:cNvPr>
                  <p:cNvCxnSpPr>
                    <a:cxnSpLocks/>
                  </p:cNvCxnSpPr>
                  <p:nvPr/>
                </p:nvCxnSpPr>
                <p:spPr>
                  <a:xfrm flipV="1">
                    <a:off x="5373355" y="1276020"/>
                    <a:ext cx="509444" cy="587122"/>
                  </a:xfrm>
                  <a:prstGeom prst="line">
                    <a:avLst/>
                  </a:prstGeom>
                  <a:ln w="19050">
                    <a:solidFill>
                      <a:srgbClr val="00B050"/>
                    </a:solidFill>
                    <a:headEnd type="none"/>
                    <a:tailEnd type="stealth"/>
                  </a:ln>
                </p:spPr>
                <p:style>
                  <a:lnRef idx="1">
                    <a:schemeClr val="accent1"/>
                  </a:lnRef>
                  <a:fillRef idx="0">
                    <a:schemeClr val="accent1"/>
                  </a:fillRef>
                  <a:effectRef idx="0">
                    <a:schemeClr val="accent1"/>
                  </a:effectRef>
                  <a:fontRef idx="minor">
                    <a:schemeClr val="tx1"/>
                  </a:fontRef>
                </p:style>
              </p:cxnSp>
            </p:grpSp>
          </p:grpSp>
          <p:grpSp>
            <p:nvGrpSpPr>
              <p:cNvPr id="68" name="Gruppo 196">
                <a:extLst>
                  <a:ext uri="{FF2B5EF4-FFF2-40B4-BE49-F238E27FC236}">
                    <a16:creationId xmlns:a16="http://schemas.microsoft.com/office/drawing/2014/main" id="{58CE3763-B3E2-01FE-94DD-3DA2ACA7E1D1}"/>
                  </a:ext>
                </a:extLst>
              </p:cNvPr>
              <p:cNvGrpSpPr/>
              <p:nvPr/>
            </p:nvGrpSpPr>
            <p:grpSpPr>
              <a:xfrm>
                <a:off x="5397444" y="1193960"/>
                <a:ext cx="1544155" cy="735534"/>
                <a:chOff x="5397444" y="1193960"/>
                <a:chExt cx="1544155" cy="735534"/>
              </a:xfrm>
            </p:grpSpPr>
            <p:cxnSp>
              <p:nvCxnSpPr>
                <p:cNvPr id="83" name="Connettore diritto 211">
                  <a:extLst>
                    <a:ext uri="{FF2B5EF4-FFF2-40B4-BE49-F238E27FC236}">
                      <a16:creationId xmlns:a16="http://schemas.microsoft.com/office/drawing/2014/main" id="{9D8C1BEB-C5E8-9B84-0037-B16D53BFCF5F}"/>
                    </a:ext>
                  </a:extLst>
                </p:cNvPr>
                <p:cNvCxnSpPr>
                  <a:cxnSpLocks/>
                </p:cNvCxnSpPr>
                <p:nvPr/>
              </p:nvCxnSpPr>
              <p:spPr>
                <a:xfrm flipV="1">
                  <a:off x="5397444" y="1662107"/>
                  <a:ext cx="1306913" cy="2673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Connettore diritto 212">
                  <a:extLst>
                    <a:ext uri="{FF2B5EF4-FFF2-40B4-BE49-F238E27FC236}">
                      <a16:creationId xmlns:a16="http://schemas.microsoft.com/office/drawing/2014/main" id="{B1218DFB-A61E-8DCD-3981-BC5A9A54BF43}"/>
                    </a:ext>
                  </a:extLst>
                </p:cNvPr>
                <p:cNvCxnSpPr>
                  <a:cxnSpLocks/>
                </p:cNvCxnSpPr>
                <p:nvPr/>
              </p:nvCxnSpPr>
              <p:spPr>
                <a:xfrm flipV="1">
                  <a:off x="6566816" y="1325596"/>
                  <a:ext cx="374783" cy="762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Connettore diritto 213">
                  <a:extLst>
                    <a:ext uri="{FF2B5EF4-FFF2-40B4-BE49-F238E27FC236}">
                      <a16:creationId xmlns:a16="http://schemas.microsoft.com/office/drawing/2014/main" id="{5EC0827B-5383-EAEC-FD2C-A0852DCF7AC2}"/>
                    </a:ext>
                  </a:extLst>
                </p:cNvPr>
                <p:cNvCxnSpPr>
                  <a:cxnSpLocks/>
                </p:cNvCxnSpPr>
                <p:nvPr/>
              </p:nvCxnSpPr>
              <p:spPr>
                <a:xfrm flipV="1">
                  <a:off x="6023553" y="1193960"/>
                  <a:ext cx="304787" cy="619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9" name="Gruppo 197">
                <a:extLst>
                  <a:ext uri="{FF2B5EF4-FFF2-40B4-BE49-F238E27FC236}">
                    <a16:creationId xmlns:a16="http://schemas.microsoft.com/office/drawing/2014/main" id="{A82D0797-A68F-E9B6-A8B7-CE938E4ACF49}"/>
                  </a:ext>
                </a:extLst>
              </p:cNvPr>
              <p:cNvGrpSpPr/>
              <p:nvPr/>
            </p:nvGrpSpPr>
            <p:grpSpPr>
              <a:xfrm>
                <a:off x="4814039" y="616929"/>
                <a:ext cx="3271986" cy="2363991"/>
                <a:chOff x="4814039" y="616929"/>
                <a:chExt cx="3271986" cy="2363991"/>
              </a:xfrm>
            </p:grpSpPr>
            <p:sp>
              <p:nvSpPr>
                <p:cNvPr id="70" name="CasellaDiTesto 198">
                  <a:extLst>
                    <a:ext uri="{FF2B5EF4-FFF2-40B4-BE49-F238E27FC236}">
                      <a16:creationId xmlns:a16="http://schemas.microsoft.com/office/drawing/2014/main" id="{D65173EC-0EF4-AF42-EAE6-CE689EF9136A}"/>
                    </a:ext>
                  </a:extLst>
                </p:cNvPr>
                <p:cNvSpPr txBox="1"/>
                <p:nvPr/>
              </p:nvSpPr>
              <p:spPr>
                <a:xfrm>
                  <a:off x="5883622" y="2468391"/>
                  <a:ext cx="2202403" cy="369332"/>
                </a:xfrm>
                <a:prstGeom prst="rect">
                  <a:avLst/>
                </a:prstGeom>
                <a:noFill/>
              </p:spPr>
              <p:txBody>
                <a:bodyPr wrap="square" rtlCol="0">
                  <a:spAutoFit/>
                </a:bodyPr>
                <a:lstStyle/>
                <a:p>
                  <a:pPr algn="ctr"/>
                  <a:r>
                    <a:rPr lang="it-IT" dirty="0"/>
                    <a:t>Temperature </a:t>
                  </a:r>
                  <a:r>
                    <a:rPr lang="it-IT" dirty="0" err="1"/>
                    <a:t>paths</a:t>
                  </a:r>
                  <a:endParaRPr lang="it-IT" dirty="0"/>
                </a:p>
              </p:txBody>
            </p:sp>
            <p:cxnSp>
              <p:nvCxnSpPr>
                <p:cNvPr id="71" name="Connettore 2 199">
                  <a:extLst>
                    <a:ext uri="{FF2B5EF4-FFF2-40B4-BE49-F238E27FC236}">
                      <a16:creationId xmlns:a16="http://schemas.microsoft.com/office/drawing/2014/main" id="{2EE08211-EE72-33C4-D895-B92DF5E987D3}"/>
                    </a:ext>
                  </a:extLst>
                </p:cNvPr>
                <p:cNvCxnSpPr>
                  <a:cxnSpLocks/>
                  <a:stCxn id="70" idx="0"/>
                </p:cNvCxnSpPr>
                <p:nvPr/>
              </p:nvCxnSpPr>
              <p:spPr>
                <a:xfrm flipH="1" flipV="1">
                  <a:off x="6831173" y="1401819"/>
                  <a:ext cx="153651" cy="1066572"/>
                </a:xfrm>
                <a:prstGeom prst="straightConnector1">
                  <a:avLst/>
                </a:prstGeom>
                <a:ln w="1270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72" name="CasellaDiTesto 200">
                  <a:extLst>
                    <a:ext uri="{FF2B5EF4-FFF2-40B4-BE49-F238E27FC236}">
                      <a16:creationId xmlns:a16="http://schemas.microsoft.com/office/drawing/2014/main" id="{E2CF0F26-7046-4947-E4B1-A7C17FCD1D70}"/>
                    </a:ext>
                  </a:extLst>
                </p:cNvPr>
                <p:cNvSpPr txBox="1"/>
                <p:nvPr/>
              </p:nvSpPr>
              <p:spPr>
                <a:xfrm>
                  <a:off x="6534404" y="616929"/>
                  <a:ext cx="1369189" cy="369332"/>
                </a:xfrm>
                <a:prstGeom prst="rect">
                  <a:avLst/>
                </a:prstGeom>
                <a:noFill/>
              </p:spPr>
              <p:txBody>
                <a:bodyPr wrap="square" rtlCol="0">
                  <a:spAutoFit/>
                </a:bodyPr>
                <a:lstStyle/>
                <a:p>
                  <a:pPr algn="ctr"/>
                  <a:r>
                    <a:rPr lang="it-IT" dirty="0"/>
                    <a:t>Stress </a:t>
                  </a:r>
                  <a:r>
                    <a:rPr lang="it-IT" dirty="0" err="1"/>
                    <a:t>path</a:t>
                  </a:r>
                  <a:endParaRPr lang="it-IT" dirty="0"/>
                </a:p>
              </p:txBody>
            </p:sp>
            <p:cxnSp>
              <p:nvCxnSpPr>
                <p:cNvPr id="73" name="Connettore 2 201">
                  <a:extLst>
                    <a:ext uri="{FF2B5EF4-FFF2-40B4-BE49-F238E27FC236}">
                      <a16:creationId xmlns:a16="http://schemas.microsoft.com/office/drawing/2014/main" id="{4DD71CC1-2B29-1DB6-65A0-A3BB587EB7CE}"/>
                    </a:ext>
                  </a:extLst>
                </p:cNvPr>
                <p:cNvCxnSpPr>
                  <a:cxnSpLocks/>
                </p:cNvCxnSpPr>
                <p:nvPr/>
              </p:nvCxnSpPr>
              <p:spPr>
                <a:xfrm flipH="1">
                  <a:off x="6172200" y="787911"/>
                  <a:ext cx="506340" cy="386524"/>
                </a:xfrm>
                <a:prstGeom prst="straightConnector1">
                  <a:avLst/>
                </a:prstGeom>
                <a:ln w="1270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74" name="CasellaDiTesto 202">
                  <a:extLst>
                    <a:ext uri="{FF2B5EF4-FFF2-40B4-BE49-F238E27FC236}">
                      <a16:creationId xmlns:a16="http://schemas.microsoft.com/office/drawing/2014/main" id="{F04B8AF0-E06E-6A0A-1184-EAA64C50C081}"/>
                    </a:ext>
                  </a:extLst>
                </p:cNvPr>
                <p:cNvSpPr txBox="1"/>
                <p:nvPr/>
              </p:nvSpPr>
              <p:spPr>
                <a:xfrm>
                  <a:off x="4814039" y="748271"/>
                  <a:ext cx="962764" cy="369332"/>
                </a:xfrm>
                <a:prstGeom prst="rect">
                  <a:avLst/>
                </a:prstGeom>
                <a:noFill/>
              </p:spPr>
              <p:txBody>
                <a:bodyPr wrap="none" rtlCol="0">
                  <a:spAutoFit/>
                </a:bodyPr>
                <a:lstStyle/>
                <a:p>
                  <a:pPr algn="ctr"/>
                  <a:r>
                    <a:rPr lang="it-IT" dirty="0"/>
                    <a:t>Top face</a:t>
                  </a:r>
                </a:p>
              </p:txBody>
            </p:sp>
            <p:cxnSp>
              <p:nvCxnSpPr>
                <p:cNvPr id="75" name="Connettore 2 203">
                  <a:extLst>
                    <a:ext uri="{FF2B5EF4-FFF2-40B4-BE49-F238E27FC236}">
                      <a16:creationId xmlns:a16="http://schemas.microsoft.com/office/drawing/2014/main" id="{B354FE6B-B01F-9659-8FD6-46D34FF6E1C6}"/>
                    </a:ext>
                  </a:extLst>
                </p:cNvPr>
                <p:cNvCxnSpPr>
                  <a:cxnSpLocks/>
                  <a:stCxn id="74" idx="2"/>
                </p:cNvCxnSpPr>
                <p:nvPr/>
              </p:nvCxnSpPr>
              <p:spPr>
                <a:xfrm>
                  <a:off x="5295421" y="1117603"/>
                  <a:ext cx="197201" cy="266926"/>
                </a:xfrm>
                <a:prstGeom prst="straightConnector1">
                  <a:avLst/>
                </a:prstGeom>
                <a:ln w="1270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76" name="CasellaDiTesto 204">
                  <a:extLst>
                    <a:ext uri="{FF2B5EF4-FFF2-40B4-BE49-F238E27FC236}">
                      <a16:creationId xmlns:a16="http://schemas.microsoft.com/office/drawing/2014/main" id="{44A8294E-566A-8377-35CE-DD2B50D2D05F}"/>
                    </a:ext>
                  </a:extLst>
                </p:cNvPr>
                <p:cNvSpPr txBox="1"/>
                <p:nvPr/>
              </p:nvSpPr>
              <p:spPr>
                <a:xfrm>
                  <a:off x="6979246" y="1119178"/>
                  <a:ext cx="1065035" cy="369332"/>
                </a:xfrm>
                <a:prstGeom prst="rect">
                  <a:avLst/>
                </a:prstGeom>
                <a:noFill/>
              </p:spPr>
              <p:txBody>
                <a:bodyPr wrap="none" rtlCol="0">
                  <a:spAutoFit/>
                </a:bodyPr>
                <a:lstStyle/>
                <a:p>
                  <a:pPr algn="ctr"/>
                  <a:r>
                    <a:rPr lang="it-IT" dirty="0"/>
                    <a:t>Back face</a:t>
                  </a:r>
                </a:p>
              </p:txBody>
            </p:sp>
            <p:grpSp>
              <p:nvGrpSpPr>
                <p:cNvPr id="77" name="Gruppo 205">
                  <a:extLst>
                    <a:ext uri="{FF2B5EF4-FFF2-40B4-BE49-F238E27FC236}">
                      <a16:creationId xmlns:a16="http://schemas.microsoft.com/office/drawing/2014/main" id="{6DF082A7-0046-34E0-B163-2E34C53A5EB6}"/>
                    </a:ext>
                  </a:extLst>
                </p:cNvPr>
                <p:cNvGrpSpPr/>
                <p:nvPr/>
              </p:nvGrpSpPr>
              <p:grpSpPr>
                <a:xfrm>
                  <a:off x="7130944" y="1401819"/>
                  <a:ext cx="253581" cy="215376"/>
                  <a:chOff x="6771686" y="1476364"/>
                  <a:chExt cx="253581" cy="215376"/>
                </a:xfrm>
              </p:grpSpPr>
              <p:cxnSp>
                <p:nvCxnSpPr>
                  <p:cNvPr id="81" name="Connettore 2 209">
                    <a:extLst>
                      <a:ext uri="{FF2B5EF4-FFF2-40B4-BE49-F238E27FC236}">
                        <a16:creationId xmlns:a16="http://schemas.microsoft.com/office/drawing/2014/main" id="{1EA378AF-760E-65FE-1D6A-22F4299D27C4}"/>
                      </a:ext>
                    </a:extLst>
                  </p:cNvPr>
                  <p:cNvCxnSpPr>
                    <a:cxnSpLocks/>
                  </p:cNvCxnSpPr>
                  <p:nvPr/>
                </p:nvCxnSpPr>
                <p:spPr>
                  <a:xfrm flipH="1">
                    <a:off x="6771686" y="1601897"/>
                    <a:ext cx="253581" cy="89843"/>
                  </a:xfrm>
                  <a:prstGeom prst="straightConnector1">
                    <a:avLst/>
                  </a:prstGeom>
                  <a:ln w="1270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82" name="Connettore 2 210">
                    <a:extLst>
                      <a:ext uri="{FF2B5EF4-FFF2-40B4-BE49-F238E27FC236}">
                        <a16:creationId xmlns:a16="http://schemas.microsoft.com/office/drawing/2014/main" id="{263288EE-656A-C046-1148-5F8162DDF3D0}"/>
                      </a:ext>
                    </a:extLst>
                  </p:cNvPr>
                  <p:cNvCxnSpPr>
                    <a:cxnSpLocks/>
                  </p:cNvCxnSpPr>
                  <p:nvPr/>
                </p:nvCxnSpPr>
                <p:spPr>
                  <a:xfrm>
                    <a:off x="7020754" y="1476364"/>
                    <a:ext cx="0" cy="128869"/>
                  </a:xfrm>
                  <a:prstGeom prst="straightConnector1">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78" name="CasellaDiTesto 206">
                  <a:extLst>
                    <a:ext uri="{FF2B5EF4-FFF2-40B4-BE49-F238E27FC236}">
                      <a16:creationId xmlns:a16="http://schemas.microsoft.com/office/drawing/2014/main" id="{15D6A440-7940-3E06-2AE5-E106AD087A0D}"/>
                    </a:ext>
                  </a:extLst>
                </p:cNvPr>
                <p:cNvSpPr txBox="1"/>
                <p:nvPr/>
              </p:nvSpPr>
              <p:spPr>
                <a:xfrm>
                  <a:off x="4904163" y="2334589"/>
                  <a:ext cx="886075" cy="646331"/>
                </a:xfrm>
                <a:prstGeom prst="rect">
                  <a:avLst/>
                </a:prstGeom>
                <a:noFill/>
              </p:spPr>
              <p:txBody>
                <a:bodyPr wrap="none" rtlCol="0">
                  <a:spAutoFit/>
                </a:bodyPr>
                <a:lstStyle/>
                <a:p>
                  <a:pPr algn="ctr"/>
                  <a:r>
                    <a:rPr lang="it-IT" dirty="0"/>
                    <a:t>Bottom</a:t>
                  </a:r>
                </a:p>
                <a:p>
                  <a:pPr algn="ctr"/>
                  <a:r>
                    <a:rPr lang="it-IT" dirty="0"/>
                    <a:t>face</a:t>
                  </a:r>
                </a:p>
              </p:txBody>
            </p:sp>
            <p:cxnSp>
              <p:nvCxnSpPr>
                <p:cNvPr id="79" name="Connettore 2 207">
                  <a:extLst>
                    <a:ext uri="{FF2B5EF4-FFF2-40B4-BE49-F238E27FC236}">
                      <a16:creationId xmlns:a16="http://schemas.microsoft.com/office/drawing/2014/main" id="{BA4A0F80-ABE9-9F80-B4CF-AE3D45A4B762}"/>
                    </a:ext>
                  </a:extLst>
                </p:cNvPr>
                <p:cNvCxnSpPr>
                  <a:cxnSpLocks/>
                </p:cNvCxnSpPr>
                <p:nvPr/>
              </p:nvCxnSpPr>
              <p:spPr>
                <a:xfrm flipV="1">
                  <a:off x="5365867" y="2241389"/>
                  <a:ext cx="14977" cy="194476"/>
                </a:xfrm>
                <a:prstGeom prst="straightConnector1">
                  <a:avLst/>
                </a:prstGeom>
                <a:ln w="1270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80" name="Connettore 2 208">
                  <a:extLst>
                    <a:ext uri="{FF2B5EF4-FFF2-40B4-BE49-F238E27FC236}">
                      <a16:creationId xmlns:a16="http://schemas.microsoft.com/office/drawing/2014/main" id="{6A08811E-85FD-DE53-6399-74DB4B55DBF1}"/>
                    </a:ext>
                  </a:extLst>
                </p:cNvPr>
                <p:cNvCxnSpPr>
                  <a:cxnSpLocks/>
                  <a:stCxn id="70" idx="0"/>
                </p:cNvCxnSpPr>
                <p:nvPr/>
              </p:nvCxnSpPr>
              <p:spPr>
                <a:xfrm flipH="1" flipV="1">
                  <a:off x="6095622" y="1804061"/>
                  <a:ext cx="889202" cy="664330"/>
                </a:xfrm>
                <a:prstGeom prst="straightConnector1">
                  <a:avLst/>
                </a:prstGeom>
                <a:ln w="1270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grpSp>
        </p:grpSp>
      </p:grpSp>
      <p:sp>
        <p:nvSpPr>
          <p:cNvPr id="6" name="Title 51">
            <a:extLst>
              <a:ext uri="{FF2B5EF4-FFF2-40B4-BE49-F238E27FC236}">
                <a16:creationId xmlns:a16="http://schemas.microsoft.com/office/drawing/2014/main" id="{8AC90C4C-1C2D-2879-2204-86E3765D4DA7}"/>
              </a:ext>
            </a:extLst>
          </p:cNvPr>
          <p:cNvSpPr>
            <a:spLocks noGrp="1"/>
          </p:cNvSpPr>
          <p:nvPr>
            <p:ph type="title"/>
          </p:nvPr>
        </p:nvSpPr>
        <p:spPr>
          <a:xfrm>
            <a:off x="983432" y="192515"/>
            <a:ext cx="9451776" cy="457200"/>
          </a:xfrm>
        </p:spPr>
        <p:txBody>
          <a:bodyPr/>
          <a:lstStyle/>
          <a:p>
            <a:r>
              <a:rPr lang="en-US" dirty="0"/>
              <a:t>Additional slide 1</a:t>
            </a:r>
            <a:br>
              <a:rPr lang="en-US" b="1" dirty="0"/>
            </a:br>
            <a:r>
              <a:rPr lang="en-US" sz="2400" b="0" i="1" dirty="0"/>
              <a:t>Example of stress field in breeding blanket first wall during ramp-down</a:t>
            </a:r>
            <a:endParaRPr lang="en-GB" dirty="0"/>
          </a:p>
        </p:txBody>
      </p:sp>
    </p:spTree>
    <p:extLst>
      <p:ext uri="{BB962C8B-B14F-4D97-AF65-F5344CB8AC3E}">
        <p14:creationId xmlns:p14="http://schemas.microsoft.com/office/powerpoint/2010/main" val="1925079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28C2A176-7AD0-3184-DFF4-788199F7D908}"/>
              </a:ext>
            </a:extLst>
          </p:cNvPr>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dirty="0">
              <a:solidFill>
                <a:prstClr val="white"/>
              </a:solidFill>
            </a:endParaRPr>
          </a:p>
        </p:txBody>
      </p:sp>
      <p:sp>
        <p:nvSpPr>
          <p:cNvPr id="4" name="Footer Placeholder 7">
            <a:extLst>
              <a:ext uri="{FF2B5EF4-FFF2-40B4-BE49-F238E27FC236}">
                <a16:creationId xmlns:a16="http://schemas.microsoft.com/office/drawing/2014/main" id="{ADD34769-2644-5F0C-6A45-D6634E7DB3C0}"/>
              </a:ext>
            </a:extLst>
          </p:cNvPr>
          <p:cNvSpPr>
            <a:spLocks noGrp="1"/>
          </p:cNvSpPr>
          <p:nvPr>
            <p:ph type="ftr" sz="quarter" idx="11"/>
          </p:nvPr>
        </p:nvSpPr>
        <p:spPr>
          <a:xfrm>
            <a:off x="825623" y="6555770"/>
            <a:ext cx="4673477" cy="329614"/>
          </a:xfrm>
          <a:prstGeom prst="rect">
            <a:avLst/>
          </a:prstGeom>
        </p:spPr>
        <p:txBody>
          <a:bodyPr anchor="t"/>
          <a:lstStyle>
            <a:lvl1pPr>
              <a:defRPr sz="1200">
                <a:solidFill>
                  <a:schemeClr val="bg1"/>
                </a:solidFill>
              </a:defRPr>
            </a:lvl1pPr>
          </a:lstStyle>
          <a:p>
            <a:r>
              <a:rPr lang="en-GB" dirty="0">
                <a:solidFill>
                  <a:prstClr val="white"/>
                </a:solidFill>
              </a:rPr>
              <a:t>I. Moscato | Thermal Conditions of IVCs | 19-21 March 2024</a:t>
            </a:r>
          </a:p>
        </p:txBody>
      </p:sp>
      <p:sp>
        <p:nvSpPr>
          <p:cNvPr id="2" name="CasellaDiTesto 5">
            <a:extLst>
              <a:ext uri="{FF2B5EF4-FFF2-40B4-BE49-F238E27FC236}">
                <a16:creationId xmlns:a16="http://schemas.microsoft.com/office/drawing/2014/main" id="{F81DAC3C-5C10-B750-D125-C7F36FE0A508}"/>
              </a:ext>
            </a:extLst>
          </p:cNvPr>
          <p:cNvSpPr txBox="1"/>
          <p:nvPr/>
        </p:nvSpPr>
        <p:spPr>
          <a:xfrm>
            <a:off x="1153902" y="866182"/>
            <a:ext cx="4721629" cy="369332"/>
          </a:xfrm>
          <a:prstGeom prst="rect">
            <a:avLst/>
          </a:prstGeom>
          <a:noFill/>
        </p:spPr>
        <p:txBody>
          <a:bodyPr wrap="square" rtlCol="0">
            <a:spAutoFit/>
          </a:bodyPr>
          <a:lstStyle/>
          <a:p>
            <a:pPr algn="ctr"/>
            <a:r>
              <a:rPr lang="it-IT" b="1" dirty="0"/>
              <a:t>Ex vessel LOCA with soft plasma shutdown </a:t>
            </a:r>
          </a:p>
        </p:txBody>
      </p:sp>
      <p:grpSp>
        <p:nvGrpSpPr>
          <p:cNvPr id="3" name="Gruppo 31">
            <a:extLst>
              <a:ext uri="{FF2B5EF4-FFF2-40B4-BE49-F238E27FC236}">
                <a16:creationId xmlns:a16="http://schemas.microsoft.com/office/drawing/2014/main" id="{7CFFBA86-58BE-9F42-D55E-97F0FB340071}"/>
              </a:ext>
            </a:extLst>
          </p:cNvPr>
          <p:cNvGrpSpPr/>
          <p:nvPr/>
        </p:nvGrpSpPr>
        <p:grpSpPr>
          <a:xfrm>
            <a:off x="0" y="1550428"/>
            <a:ext cx="7029432" cy="2520000"/>
            <a:chOff x="4360554" y="3855968"/>
            <a:chExt cx="7029432" cy="2520000"/>
          </a:xfrm>
        </p:grpSpPr>
        <p:pic>
          <p:nvPicPr>
            <p:cNvPr id="6" name="Immagine 7">
              <a:extLst>
                <a:ext uri="{FF2B5EF4-FFF2-40B4-BE49-F238E27FC236}">
                  <a16:creationId xmlns:a16="http://schemas.microsoft.com/office/drawing/2014/main" id="{2C8F0F45-3435-0197-3BEB-C1898CBF65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0554" y="3855968"/>
              <a:ext cx="3470892" cy="2520000"/>
            </a:xfrm>
            <a:prstGeom prst="rect">
              <a:avLst/>
            </a:prstGeom>
            <a:noFill/>
          </p:spPr>
        </p:pic>
        <p:pic>
          <p:nvPicPr>
            <p:cNvPr id="7" name="Immagine 9">
              <a:extLst>
                <a:ext uri="{FF2B5EF4-FFF2-40B4-BE49-F238E27FC236}">
                  <a16:creationId xmlns:a16="http://schemas.microsoft.com/office/drawing/2014/main" id="{6ED3E9A7-7D66-9A1F-6359-CDED6863D79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9094" y="3855968"/>
              <a:ext cx="3470892" cy="2520000"/>
            </a:xfrm>
            <a:prstGeom prst="rect">
              <a:avLst/>
            </a:prstGeom>
            <a:noFill/>
          </p:spPr>
        </p:pic>
      </p:grpSp>
      <p:sp>
        <p:nvSpPr>
          <p:cNvPr id="8" name="CasellaDiTesto 10">
            <a:extLst>
              <a:ext uri="{FF2B5EF4-FFF2-40B4-BE49-F238E27FC236}">
                <a16:creationId xmlns:a16="http://schemas.microsoft.com/office/drawing/2014/main" id="{31C5E235-F58B-B604-DFC6-A28D3348AF88}"/>
              </a:ext>
            </a:extLst>
          </p:cNvPr>
          <p:cNvSpPr txBox="1"/>
          <p:nvPr/>
        </p:nvSpPr>
        <p:spPr>
          <a:xfrm>
            <a:off x="7117080" y="866182"/>
            <a:ext cx="4721629" cy="5078313"/>
          </a:xfrm>
          <a:prstGeom prst="rect">
            <a:avLst/>
          </a:prstGeom>
          <a:noFill/>
        </p:spPr>
        <p:txBody>
          <a:bodyPr wrap="square" rtlCol="0">
            <a:spAutoFit/>
          </a:bodyPr>
          <a:lstStyle/>
          <a:p>
            <a:pPr algn="just"/>
            <a:r>
              <a:rPr lang="it-IT" b="1" dirty="0"/>
              <a:t>Accident sequence</a:t>
            </a:r>
          </a:p>
          <a:p>
            <a:pPr algn="just">
              <a:buFont typeface="Arial" panose="020B0604020202020204" pitchFamily="34" charset="0"/>
              <a:buChar char="•"/>
            </a:pPr>
            <a:r>
              <a:rPr lang="it-IT" dirty="0"/>
              <a:t>t = 0</a:t>
            </a:r>
            <a:r>
              <a:rPr lang="it-IT" baseline="30000" dirty="0"/>
              <a:t>-</a:t>
            </a:r>
            <a:r>
              <a:rPr lang="it-IT" dirty="0"/>
              <a:t> s: End of flat top</a:t>
            </a:r>
          </a:p>
          <a:p>
            <a:pPr algn="just">
              <a:buFont typeface="Arial" panose="020B0604020202020204" pitchFamily="34" charset="0"/>
              <a:buChar char="•"/>
            </a:pPr>
            <a:r>
              <a:rPr lang="it-IT" dirty="0"/>
              <a:t>t = 0</a:t>
            </a:r>
            <a:r>
              <a:rPr lang="it-IT" baseline="30000" dirty="0"/>
              <a:t>+</a:t>
            </a:r>
            <a:r>
              <a:rPr lang="it-IT" dirty="0"/>
              <a:t> s: LOCA occurrence</a:t>
            </a:r>
          </a:p>
          <a:p>
            <a:pPr algn="just">
              <a:buFont typeface="Arial" panose="020B0604020202020204" pitchFamily="34" charset="0"/>
              <a:buChar char="•"/>
            </a:pPr>
            <a:r>
              <a:rPr lang="en-US" dirty="0"/>
              <a:t>t = 0-3 s: plasma still at full power</a:t>
            </a:r>
          </a:p>
          <a:p>
            <a:pPr algn="just">
              <a:buFont typeface="Arial" panose="020B0604020202020204" pitchFamily="34" charset="0"/>
              <a:buChar char="•"/>
            </a:pPr>
            <a:r>
              <a:rPr lang="en-US" dirty="0"/>
              <a:t>t = 3-123 s: fusion power ramp-down</a:t>
            </a:r>
          </a:p>
          <a:p>
            <a:pPr algn="just">
              <a:buFont typeface="Arial" panose="020B0604020202020204" pitchFamily="34" charset="0"/>
              <a:buChar char="•"/>
            </a:pPr>
            <a:r>
              <a:rPr lang="en-US" dirty="0"/>
              <a:t>t = 123 s - ∞ : decay heat only</a:t>
            </a:r>
          </a:p>
          <a:p>
            <a:pPr algn="just"/>
            <a:endParaRPr lang="it-IT" b="1" dirty="0"/>
          </a:p>
          <a:p>
            <a:pPr algn="just"/>
            <a:r>
              <a:rPr lang="it-IT" b="1" dirty="0"/>
              <a:t>Loads and </a:t>
            </a:r>
            <a:r>
              <a:rPr lang="it-IT" b="1" dirty="0" err="1"/>
              <a:t>boundary</a:t>
            </a:r>
            <a:r>
              <a:rPr lang="it-IT" b="1" dirty="0"/>
              <a:t> </a:t>
            </a:r>
            <a:r>
              <a:rPr lang="it-IT" b="1" dirty="0" err="1"/>
              <a:t>conditions</a:t>
            </a:r>
            <a:endParaRPr lang="it-IT" b="1" dirty="0"/>
          </a:p>
          <a:p>
            <a:pPr algn="just">
              <a:buFont typeface="Arial" panose="020B0604020202020204" pitchFamily="34" charset="0"/>
              <a:buChar char="•"/>
            </a:pPr>
            <a:r>
              <a:rPr lang="it-IT" dirty="0"/>
              <a:t>Time-</a:t>
            </a:r>
            <a:r>
              <a:rPr lang="it-IT" dirty="0" err="1"/>
              <a:t>dependent</a:t>
            </a:r>
            <a:r>
              <a:rPr lang="it-IT" dirty="0"/>
              <a:t> </a:t>
            </a:r>
            <a:r>
              <a:rPr lang="it-IT" dirty="0" err="1"/>
              <a:t>heat</a:t>
            </a:r>
            <a:r>
              <a:rPr lang="it-IT" dirty="0"/>
              <a:t> </a:t>
            </a:r>
            <a:r>
              <a:rPr lang="it-IT" dirty="0" err="1"/>
              <a:t>flux</a:t>
            </a:r>
            <a:r>
              <a:rPr lang="it-IT" dirty="0"/>
              <a:t> and </a:t>
            </a:r>
            <a:r>
              <a:rPr lang="it-IT" dirty="0" err="1"/>
              <a:t>nuclear</a:t>
            </a:r>
            <a:r>
              <a:rPr lang="it-IT" dirty="0"/>
              <a:t> </a:t>
            </a:r>
            <a:r>
              <a:rPr lang="it-IT" dirty="0" err="1"/>
              <a:t>heating</a:t>
            </a:r>
            <a:r>
              <a:rPr lang="it-IT" dirty="0"/>
              <a:t>.</a:t>
            </a:r>
          </a:p>
          <a:p>
            <a:pPr algn="just">
              <a:buFont typeface="Arial" panose="020B0604020202020204" pitchFamily="34" charset="0"/>
              <a:buChar char="•"/>
            </a:pPr>
            <a:r>
              <a:rPr lang="it-IT" dirty="0"/>
              <a:t>Time-</a:t>
            </a:r>
            <a:r>
              <a:rPr lang="it-IT" dirty="0" err="1"/>
              <a:t>dependent</a:t>
            </a:r>
            <a:r>
              <a:rPr lang="it-IT" dirty="0"/>
              <a:t> </a:t>
            </a:r>
            <a:r>
              <a:rPr lang="it-IT" dirty="0" err="1"/>
              <a:t>decay</a:t>
            </a:r>
            <a:r>
              <a:rPr lang="it-IT" dirty="0"/>
              <a:t> </a:t>
            </a:r>
            <a:r>
              <a:rPr lang="it-IT" dirty="0" err="1"/>
              <a:t>heat</a:t>
            </a:r>
            <a:r>
              <a:rPr lang="it-IT" dirty="0"/>
              <a:t>.</a:t>
            </a:r>
          </a:p>
          <a:p>
            <a:pPr algn="just">
              <a:buFont typeface="Arial" panose="020B0604020202020204" pitchFamily="34" charset="0"/>
              <a:buChar char="•"/>
            </a:pPr>
            <a:r>
              <a:rPr lang="it-IT" dirty="0"/>
              <a:t>Time-</a:t>
            </a:r>
            <a:r>
              <a:rPr lang="it-IT" dirty="0" err="1"/>
              <a:t>dependent</a:t>
            </a:r>
            <a:r>
              <a:rPr lang="it-IT" dirty="0"/>
              <a:t> </a:t>
            </a:r>
            <a:r>
              <a:rPr lang="it-IT" dirty="0" err="1"/>
              <a:t>coolant</a:t>
            </a:r>
            <a:r>
              <a:rPr lang="it-IT" dirty="0"/>
              <a:t> mass flow.</a:t>
            </a:r>
          </a:p>
          <a:p>
            <a:pPr algn="just">
              <a:buFont typeface="Arial" panose="020B0604020202020204" pitchFamily="34" charset="0"/>
              <a:buChar char="•"/>
            </a:pPr>
            <a:r>
              <a:rPr lang="it-IT" dirty="0"/>
              <a:t>Back face </a:t>
            </a:r>
            <a:r>
              <a:rPr lang="it-IT" dirty="0" err="1"/>
              <a:t>radiating</a:t>
            </a:r>
            <a:r>
              <a:rPr lang="it-IT" dirty="0"/>
              <a:t> </a:t>
            </a:r>
            <a:r>
              <a:rPr lang="it-IT" dirty="0" err="1"/>
              <a:t>toward</a:t>
            </a:r>
            <a:r>
              <a:rPr lang="it-IT" dirty="0"/>
              <a:t> vacuum vessel.</a:t>
            </a:r>
          </a:p>
          <a:p>
            <a:pPr algn="just">
              <a:buFont typeface="Arial" panose="020B0604020202020204" pitchFamily="34" charset="0"/>
              <a:buChar char="•"/>
            </a:pPr>
            <a:r>
              <a:rPr lang="it-IT" dirty="0"/>
              <a:t>Time-</a:t>
            </a:r>
            <a:r>
              <a:rPr lang="it-IT" dirty="0" err="1"/>
              <a:t>dependent</a:t>
            </a:r>
            <a:r>
              <a:rPr lang="it-IT" dirty="0"/>
              <a:t> </a:t>
            </a:r>
            <a:r>
              <a:rPr lang="it-IT" dirty="0" err="1"/>
              <a:t>coolant</a:t>
            </a:r>
            <a:r>
              <a:rPr lang="it-IT" dirty="0"/>
              <a:t> pressure </a:t>
            </a:r>
            <a:r>
              <a:rPr lang="it-IT" dirty="0" err="1"/>
              <a:t>according</a:t>
            </a:r>
            <a:r>
              <a:rPr lang="it-IT" dirty="0"/>
              <a:t> to the mass flow rate time trend.</a:t>
            </a:r>
          </a:p>
          <a:p>
            <a:pPr algn="just">
              <a:buFont typeface="Arial" panose="020B0604020202020204" pitchFamily="34" charset="0"/>
              <a:buChar char="•"/>
            </a:pPr>
            <a:r>
              <a:rPr lang="it-IT" dirty="0" err="1"/>
              <a:t>Generalised</a:t>
            </a:r>
            <a:r>
              <a:rPr lang="it-IT" dirty="0"/>
              <a:t> </a:t>
            </a:r>
            <a:r>
              <a:rPr lang="it-IT" dirty="0" err="1"/>
              <a:t>plane</a:t>
            </a:r>
            <a:r>
              <a:rPr lang="it-IT" dirty="0"/>
              <a:t> strain/Z </a:t>
            </a:r>
            <a:r>
              <a:rPr lang="it-IT" dirty="0" err="1"/>
              <a:t>symmetry</a:t>
            </a:r>
            <a:r>
              <a:rPr lang="it-IT" dirty="0"/>
              <a:t> </a:t>
            </a:r>
            <a:r>
              <a:rPr lang="it-IT" dirty="0" err="1"/>
              <a:t>conditions</a:t>
            </a:r>
            <a:r>
              <a:rPr lang="it-IT" dirty="0"/>
              <a:t> on the model top/bottom face.</a:t>
            </a:r>
          </a:p>
          <a:p>
            <a:pPr algn="just">
              <a:buFont typeface="Arial" panose="020B0604020202020204" pitchFamily="34" charset="0"/>
              <a:buChar char="•"/>
            </a:pPr>
            <a:r>
              <a:rPr lang="it-IT" dirty="0" err="1"/>
              <a:t>Radial</a:t>
            </a:r>
            <a:r>
              <a:rPr lang="it-IT" dirty="0"/>
              <a:t>- </a:t>
            </a:r>
            <a:r>
              <a:rPr lang="it-IT" dirty="0" err="1"/>
              <a:t>toroidal</a:t>
            </a:r>
            <a:r>
              <a:rPr lang="it-IT" dirty="0"/>
              <a:t> </a:t>
            </a:r>
            <a:r>
              <a:rPr lang="it-IT" dirty="0" err="1"/>
              <a:t>contraints</a:t>
            </a:r>
            <a:r>
              <a:rPr lang="it-IT" dirty="0"/>
              <a:t> on the model back face.</a:t>
            </a:r>
          </a:p>
        </p:txBody>
      </p:sp>
      <p:grpSp>
        <p:nvGrpSpPr>
          <p:cNvPr id="9" name="Gruppo 105">
            <a:extLst>
              <a:ext uri="{FF2B5EF4-FFF2-40B4-BE49-F238E27FC236}">
                <a16:creationId xmlns:a16="http://schemas.microsoft.com/office/drawing/2014/main" id="{186C506C-3DEA-B007-3F4A-99BB02255D83}"/>
              </a:ext>
            </a:extLst>
          </p:cNvPr>
          <p:cNvGrpSpPr/>
          <p:nvPr/>
        </p:nvGrpSpPr>
        <p:grpSpPr>
          <a:xfrm>
            <a:off x="1515565" y="4040309"/>
            <a:ext cx="3998302" cy="2515461"/>
            <a:chOff x="3653641" y="532117"/>
            <a:chExt cx="3998302" cy="2515461"/>
          </a:xfrm>
        </p:grpSpPr>
        <p:grpSp>
          <p:nvGrpSpPr>
            <p:cNvPr id="11" name="Gruppo 49">
              <a:extLst>
                <a:ext uri="{FF2B5EF4-FFF2-40B4-BE49-F238E27FC236}">
                  <a16:creationId xmlns:a16="http://schemas.microsoft.com/office/drawing/2014/main" id="{EF028662-4EA5-A75A-2B31-BCC6AE0AE698}"/>
                </a:ext>
              </a:extLst>
            </p:cNvPr>
            <p:cNvGrpSpPr/>
            <p:nvPr/>
          </p:nvGrpSpPr>
          <p:grpSpPr>
            <a:xfrm>
              <a:off x="3653641" y="532117"/>
              <a:ext cx="3998302" cy="2515461"/>
              <a:chOff x="4036788" y="629542"/>
              <a:chExt cx="3998302" cy="2515461"/>
            </a:xfrm>
          </p:grpSpPr>
          <p:grpSp>
            <p:nvGrpSpPr>
              <p:cNvPr id="13" name="Gruppo 50">
                <a:extLst>
                  <a:ext uri="{FF2B5EF4-FFF2-40B4-BE49-F238E27FC236}">
                    <a16:creationId xmlns:a16="http://schemas.microsoft.com/office/drawing/2014/main" id="{A9218AAC-E50C-0467-CF9B-9860F00486B5}"/>
                  </a:ext>
                </a:extLst>
              </p:cNvPr>
              <p:cNvGrpSpPr/>
              <p:nvPr/>
            </p:nvGrpSpPr>
            <p:grpSpPr>
              <a:xfrm>
                <a:off x="4826816" y="1056152"/>
                <a:ext cx="3173405" cy="2088851"/>
                <a:chOff x="4509298" y="1033272"/>
                <a:chExt cx="3173405" cy="2088851"/>
              </a:xfrm>
            </p:grpSpPr>
            <p:grpSp>
              <p:nvGrpSpPr>
                <p:cNvPr id="25" name="Gruppo 72">
                  <a:extLst>
                    <a:ext uri="{FF2B5EF4-FFF2-40B4-BE49-F238E27FC236}">
                      <a16:creationId xmlns:a16="http://schemas.microsoft.com/office/drawing/2014/main" id="{0D6373A5-7013-44A2-B10F-10066C51F574}"/>
                    </a:ext>
                  </a:extLst>
                </p:cNvPr>
                <p:cNvGrpSpPr/>
                <p:nvPr/>
              </p:nvGrpSpPr>
              <p:grpSpPr>
                <a:xfrm>
                  <a:off x="4509298" y="1033272"/>
                  <a:ext cx="3173405" cy="2088851"/>
                  <a:chOff x="4157027" y="874260"/>
                  <a:chExt cx="3173405" cy="2088851"/>
                </a:xfrm>
              </p:grpSpPr>
              <p:grpSp>
                <p:nvGrpSpPr>
                  <p:cNvPr id="27" name="Gruppo 85">
                    <a:extLst>
                      <a:ext uri="{FF2B5EF4-FFF2-40B4-BE49-F238E27FC236}">
                        <a16:creationId xmlns:a16="http://schemas.microsoft.com/office/drawing/2014/main" id="{4476CD6B-C800-84A5-B5FC-DEFEE81E5F16}"/>
                      </a:ext>
                    </a:extLst>
                  </p:cNvPr>
                  <p:cNvGrpSpPr/>
                  <p:nvPr/>
                </p:nvGrpSpPr>
                <p:grpSpPr>
                  <a:xfrm>
                    <a:off x="4157027" y="874260"/>
                    <a:ext cx="2849586" cy="1620000"/>
                    <a:chOff x="4662671" y="819569"/>
                    <a:chExt cx="2849586" cy="1620000"/>
                  </a:xfrm>
                </p:grpSpPr>
                <p:pic>
                  <p:nvPicPr>
                    <p:cNvPr id="31" name="Immagine 101">
                      <a:extLst>
                        <a:ext uri="{FF2B5EF4-FFF2-40B4-BE49-F238E27FC236}">
                          <a16:creationId xmlns:a16="http://schemas.microsoft.com/office/drawing/2014/main" id="{D43EE117-6E0B-AC58-C4D7-D17BE7F7828E}"/>
                        </a:ext>
                      </a:extLst>
                    </p:cNvPr>
                    <p:cNvPicPr>
                      <a:picLocks noChangeAspect="1"/>
                    </p:cNvPicPr>
                    <p:nvPr/>
                  </p:nvPicPr>
                  <p:blipFill rotWithShape="1">
                    <a:blip r:embed="rId4">
                      <a:extLst>
                        <a:ext uri="{28A0092B-C50C-407E-A947-70E740481C1C}">
                          <a14:useLocalDpi xmlns:a14="http://schemas.microsoft.com/office/drawing/2010/main" val="0"/>
                        </a:ext>
                      </a:extLst>
                    </a:blip>
                    <a:srcRect l="13398" t="11902" r="24952" b="13855"/>
                    <a:stretch/>
                  </p:blipFill>
                  <p:spPr>
                    <a:xfrm>
                      <a:off x="4662671" y="819569"/>
                      <a:ext cx="2849586" cy="1620000"/>
                    </a:xfrm>
                    <a:prstGeom prst="rect">
                      <a:avLst/>
                    </a:prstGeom>
                  </p:spPr>
                </p:pic>
                <p:cxnSp>
                  <p:nvCxnSpPr>
                    <p:cNvPr id="32" name="Connettore diritto 102">
                      <a:extLst>
                        <a:ext uri="{FF2B5EF4-FFF2-40B4-BE49-F238E27FC236}">
                          <a16:creationId xmlns:a16="http://schemas.microsoft.com/office/drawing/2014/main" id="{6727DFDD-AE62-E09D-C1CA-378BEC70F2E3}"/>
                        </a:ext>
                      </a:extLst>
                    </p:cNvPr>
                    <p:cNvCxnSpPr>
                      <a:cxnSpLocks/>
                    </p:cNvCxnSpPr>
                    <p:nvPr/>
                  </p:nvCxnSpPr>
                  <p:spPr>
                    <a:xfrm flipV="1">
                      <a:off x="5254314" y="1522949"/>
                      <a:ext cx="1306913" cy="2673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ttore diritto 103">
                      <a:extLst>
                        <a:ext uri="{FF2B5EF4-FFF2-40B4-BE49-F238E27FC236}">
                          <a16:creationId xmlns:a16="http://schemas.microsoft.com/office/drawing/2014/main" id="{C24AB471-202A-39FE-5D7B-504A0DD299F0}"/>
                        </a:ext>
                      </a:extLst>
                    </p:cNvPr>
                    <p:cNvCxnSpPr>
                      <a:cxnSpLocks/>
                    </p:cNvCxnSpPr>
                    <p:nvPr/>
                  </p:nvCxnSpPr>
                  <p:spPr>
                    <a:xfrm flipV="1">
                      <a:off x="6423686" y="1186438"/>
                      <a:ext cx="374783" cy="762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 name="Gruppo 87">
                    <a:extLst>
                      <a:ext uri="{FF2B5EF4-FFF2-40B4-BE49-F238E27FC236}">
                        <a16:creationId xmlns:a16="http://schemas.microsoft.com/office/drawing/2014/main" id="{B9418880-73AD-2567-6FF1-E5C474A36377}"/>
                      </a:ext>
                    </a:extLst>
                  </p:cNvPr>
                  <p:cNvGrpSpPr/>
                  <p:nvPr/>
                </p:nvGrpSpPr>
                <p:grpSpPr>
                  <a:xfrm>
                    <a:off x="5941847" y="1352518"/>
                    <a:ext cx="1388585" cy="1610593"/>
                    <a:chOff x="5941847" y="1352518"/>
                    <a:chExt cx="1388585" cy="1610593"/>
                  </a:xfrm>
                </p:grpSpPr>
                <p:sp>
                  <p:nvSpPr>
                    <p:cNvPr id="29" name="CasellaDiTesto 88">
                      <a:extLst>
                        <a:ext uri="{FF2B5EF4-FFF2-40B4-BE49-F238E27FC236}">
                          <a16:creationId xmlns:a16="http://schemas.microsoft.com/office/drawing/2014/main" id="{2D3DFE60-AA22-C85F-9A06-BE2133FC6B75}"/>
                        </a:ext>
                      </a:extLst>
                    </p:cNvPr>
                    <p:cNvSpPr txBox="1"/>
                    <p:nvPr/>
                  </p:nvSpPr>
                  <p:spPr>
                    <a:xfrm>
                      <a:off x="5941847" y="2316780"/>
                      <a:ext cx="1388585" cy="646331"/>
                    </a:xfrm>
                    <a:prstGeom prst="rect">
                      <a:avLst/>
                    </a:prstGeom>
                    <a:noFill/>
                  </p:spPr>
                  <p:txBody>
                    <a:bodyPr wrap="none" rtlCol="0">
                      <a:spAutoFit/>
                    </a:bodyPr>
                    <a:lstStyle/>
                    <a:p>
                      <a:pPr algn="ctr"/>
                      <a:r>
                        <a:rPr lang="it-IT" dirty="0"/>
                        <a:t>Temperature</a:t>
                      </a:r>
                    </a:p>
                    <a:p>
                      <a:pPr algn="ctr"/>
                      <a:r>
                        <a:rPr lang="it-IT" dirty="0" err="1"/>
                        <a:t>paths</a:t>
                      </a:r>
                      <a:endParaRPr lang="it-IT" dirty="0"/>
                    </a:p>
                  </p:txBody>
                </p:sp>
                <p:cxnSp>
                  <p:nvCxnSpPr>
                    <p:cNvPr id="30" name="Connettore 2 96">
                      <a:extLst>
                        <a:ext uri="{FF2B5EF4-FFF2-40B4-BE49-F238E27FC236}">
                          <a16:creationId xmlns:a16="http://schemas.microsoft.com/office/drawing/2014/main" id="{BCF7F81B-39AF-2BA6-9C5A-576878817F1B}"/>
                        </a:ext>
                      </a:extLst>
                    </p:cNvPr>
                    <p:cNvCxnSpPr>
                      <a:cxnSpLocks/>
                      <a:stCxn id="29" idx="0"/>
                    </p:cNvCxnSpPr>
                    <p:nvPr/>
                  </p:nvCxnSpPr>
                  <p:spPr>
                    <a:xfrm flipH="1" flipV="1">
                      <a:off x="6172374" y="1352518"/>
                      <a:ext cx="463766" cy="964262"/>
                    </a:xfrm>
                    <a:prstGeom prst="straightConnector1">
                      <a:avLst/>
                    </a:prstGeom>
                    <a:ln w="1270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grpSp>
            </p:grpSp>
            <p:pic>
              <p:nvPicPr>
                <p:cNvPr id="26" name="Segnaposto contenuto 4" descr="Immagine che contiene testo&#10;&#10;Descrizione generata automaticamente">
                  <a:extLst>
                    <a:ext uri="{FF2B5EF4-FFF2-40B4-BE49-F238E27FC236}">
                      <a16:creationId xmlns:a16="http://schemas.microsoft.com/office/drawing/2014/main" id="{4504CFF0-E05E-DE72-C8BF-AEDA00E1A702}"/>
                    </a:ext>
                  </a:extLst>
                </p:cNvPr>
                <p:cNvPicPr>
                  <a:picLocks noChangeAspect="1"/>
                </p:cNvPicPr>
                <p:nvPr/>
              </p:nvPicPr>
              <p:blipFill rotWithShape="1">
                <a:blip r:embed="rId5">
                  <a:extLst>
                    <a:ext uri="{28A0092B-C50C-407E-A947-70E740481C1C}">
                      <a14:useLocalDpi xmlns:a14="http://schemas.microsoft.com/office/drawing/2010/main" val="0"/>
                    </a:ext>
                  </a:extLst>
                </a:blip>
                <a:srcRect l="5920" t="81297" r="88197" b="6813"/>
                <a:stretch/>
              </p:blipFill>
              <p:spPr>
                <a:xfrm>
                  <a:off x="7292081" y="2279026"/>
                  <a:ext cx="377293" cy="360000"/>
                </a:xfrm>
                <a:prstGeom prst="rect">
                  <a:avLst/>
                </a:prstGeom>
                <a:noFill/>
                <a:ln>
                  <a:noFill/>
                </a:ln>
              </p:spPr>
            </p:pic>
          </p:grpSp>
          <p:grpSp>
            <p:nvGrpSpPr>
              <p:cNvPr id="14" name="Gruppo 51">
                <a:extLst>
                  <a:ext uri="{FF2B5EF4-FFF2-40B4-BE49-F238E27FC236}">
                    <a16:creationId xmlns:a16="http://schemas.microsoft.com/office/drawing/2014/main" id="{56A1DAE9-1200-61AD-D3AA-535C69D88975}"/>
                  </a:ext>
                </a:extLst>
              </p:cNvPr>
              <p:cNvGrpSpPr/>
              <p:nvPr/>
            </p:nvGrpSpPr>
            <p:grpSpPr>
              <a:xfrm>
                <a:off x="4036788" y="629542"/>
                <a:ext cx="3998302" cy="2280215"/>
                <a:chOff x="4036788" y="629542"/>
                <a:chExt cx="3998302" cy="2280215"/>
              </a:xfrm>
            </p:grpSpPr>
            <p:sp>
              <p:nvSpPr>
                <p:cNvPr id="15" name="CasellaDiTesto 52">
                  <a:extLst>
                    <a:ext uri="{FF2B5EF4-FFF2-40B4-BE49-F238E27FC236}">
                      <a16:creationId xmlns:a16="http://schemas.microsoft.com/office/drawing/2014/main" id="{ACEB106A-5D8B-25A3-55CC-9D5C9A218B91}"/>
                    </a:ext>
                  </a:extLst>
                </p:cNvPr>
                <p:cNvSpPr txBox="1"/>
                <p:nvPr/>
              </p:nvSpPr>
              <p:spPr>
                <a:xfrm>
                  <a:off x="5245716" y="629542"/>
                  <a:ext cx="962764" cy="369332"/>
                </a:xfrm>
                <a:prstGeom prst="rect">
                  <a:avLst/>
                </a:prstGeom>
                <a:noFill/>
              </p:spPr>
              <p:txBody>
                <a:bodyPr wrap="none" rtlCol="0">
                  <a:spAutoFit/>
                </a:bodyPr>
                <a:lstStyle/>
                <a:p>
                  <a:pPr algn="ctr"/>
                  <a:r>
                    <a:rPr lang="it-IT" dirty="0"/>
                    <a:t>Top face</a:t>
                  </a:r>
                </a:p>
              </p:txBody>
            </p:sp>
            <p:cxnSp>
              <p:nvCxnSpPr>
                <p:cNvPr id="16" name="Connettore 2 53">
                  <a:extLst>
                    <a:ext uri="{FF2B5EF4-FFF2-40B4-BE49-F238E27FC236}">
                      <a16:creationId xmlns:a16="http://schemas.microsoft.com/office/drawing/2014/main" id="{3E4CC31D-244C-DDD7-F327-C37BF1733366}"/>
                    </a:ext>
                  </a:extLst>
                </p:cNvPr>
                <p:cNvCxnSpPr>
                  <a:cxnSpLocks/>
                </p:cNvCxnSpPr>
                <p:nvPr/>
              </p:nvCxnSpPr>
              <p:spPr>
                <a:xfrm flipH="1">
                  <a:off x="5703809" y="968451"/>
                  <a:ext cx="31373" cy="521135"/>
                </a:xfrm>
                <a:prstGeom prst="straightConnector1">
                  <a:avLst/>
                </a:prstGeom>
                <a:ln w="1270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17" name="CasellaDiTesto 54">
                  <a:extLst>
                    <a:ext uri="{FF2B5EF4-FFF2-40B4-BE49-F238E27FC236}">
                      <a16:creationId xmlns:a16="http://schemas.microsoft.com/office/drawing/2014/main" id="{E7F7F827-1F66-41F6-2CE5-8DD50507DD3D}"/>
                    </a:ext>
                  </a:extLst>
                </p:cNvPr>
                <p:cNvSpPr txBox="1"/>
                <p:nvPr/>
              </p:nvSpPr>
              <p:spPr>
                <a:xfrm>
                  <a:off x="6970055" y="1008144"/>
                  <a:ext cx="1065035" cy="369332"/>
                </a:xfrm>
                <a:prstGeom prst="rect">
                  <a:avLst/>
                </a:prstGeom>
                <a:noFill/>
              </p:spPr>
              <p:txBody>
                <a:bodyPr wrap="none" rtlCol="0">
                  <a:spAutoFit/>
                </a:bodyPr>
                <a:lstStyle/>
                <a:p>
                  <a:pPr algn="ctr"/>
                  <a:r>
                    <a:rPr lang="it-IT" dirty="0"/>
                    <a:t>Back face</a:t>
                  </a:r>
                </a:p>
              </p:txBody>
            </p:sp>
            <p:grpSp>
              <p:nvGrpSpPr>
                <p:cNvPr id="18" name="Gruppo 55">
                  <a:extLst>
                    <a:ext uri="{FF2B5EF4-FFF2-40B4-BE49-F238E27FC236}">
                      <a16:creationId xmlns:a16="http://schemas.microsoft.com/office/drawing/2014/main" id="{34118DA2-B1E5-B5C2-A85A-384DE45A3230}"/>
                    </a:ext>
                  </a:extLst>
                </p:cNvPr>
                <p:cNvGrpSpPr/>
                <p:nvPr/>
              </p:nvGrpSpPr>
              <p:grpSpPr>
                <a:xfrm>
                  <a:off x="7142219" y="1375095"/>
                  <a:ext cx="359328" cy="332409"/>
                  <a:chOff x="6761946" y="1352215"/>
                  <a:chExt cx="359328" cy="332409"/>
                </a:xfrm>
              </p:grpSpPr>
              <p:cxnSp>
                <p:nvCxnSpPr>
                  <p:cNvPr id="23" name="Connettore 2 67">
                    <a:extLst>
                      <a:ext uri="{FF2B5EF4-FFF2-40B4-BE49-F238E27FC236}">
                        <a16:creationId xmlns:a16="http://schemas.microsoft.com/office/drawing/2014/main" id="{90157C1D-F179-B7F4-5077-FC794A53FFA5}"/>
                      </a:ext>
                    </a:extLst>
                  </p:cNvPr>
                  <p:cNvCxnSpPr>
                    <a:cxnSpLocks/>
                  </p:cNvCxnSpPr>
                  <p:nvPr/>
                </p:nvCxnSpPr>
                <p:spPr>
                  <a:xfrm flipH="1">
                    <a:off x="6761946" y="1476055"/>
                    <a:ext cx="359328" cy="208569"/>
                  </a:xfrm>
                  <a:prstGeom prst="straightConnector1">
                    <a:avLst/>
                  </a:prstGeom>
                  <a:ln w="1270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24" name="Connettore 2 68">
                    <a:extLst>
                      <a:ext uri="{FF2B5EF4-FFF2-40B4-BE49-F238E27FC236}">
                        <a16:creationId xmlns:a16="http://schemas.microsoft.com/office/drawing/2014/main" id="{7FA3C25C-4B08-BC69-8396-730043917B9F}"/>
                      </a:ext>
                    </a:extLst>
                  </p:cNvPr>
                  <p:cNvCxnSpPr>
                    <a:cxnSpLocks/>
                  </p:cNvCxnSpPr>
                  <p:nvPr/>
                </p:nvCxnSpPr>
                <p:spPr>
                  <a:xfrm>
                    <a:off x="7119919" y="1352215"/>
                    <a:ext cx="0" cy="128869"/>
                  </a:xfrm>
                  <a:prstGeom prst="straightConnector1">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9" name="CasellaDiTesto 56">
                  <a:extLst>
                    <a:ext uri="{FF2B5EF4-FFF2-40B4-BE49-F238E27FC236}">
                      <a16:creationId xmlns:a16="http://schemas.microsoft.com/office/drawing/2014/main" id="{17C643B5-B747-2F2A-CFFE-DC20A071D311}"/>
                    </a:ext>
                  </a:extLst>
                </p:cNvPr>
                <p:cNvSpPr txBox="1"/>
                <p:nvPr/>
              </p:nvSpPr>
              <p:spPr>
                <a:xfrm>
                  <a:off x="4036788" y="2263426"/>
                  <a:ext cx="886075" cy="646331"/>
                </a:xfrm>
                <a:prstGeom prst="rect">
                  <a:avLst/>
                </a:prstGeom>
                <a:noFill/>
              </p:spPr>
              <p:txBody>
                <a:bodyPr wrap="none" rtlCol="0">
                  <a:spAutoFit/>
                </a:bodyPr>
                <a:lstStyle/>
                <a:p>
                  <a:pPr algn="ctr"/>
                  <a:r>
                    <a:rPr lang="it-IT" dirty="0"/>
                    <a:t>Bottom</a:t>
                  </a:r>
                </a:p>
                <a:p>
                  <a:pPr algn="ctr"/>
                  <a:r>
                    <a:rPr lang="it-IT" dirty="0"/>
                    <a:t>face</a:t>
                  </a:r>
                </a:p>
              </p:txBody>
            </p:sp>
            <p:grpSp>
              <p:nvGrpSpPr>
                <p:cNvPr id="20" name="Gruppo 62">
                  <a:extLst>
                    <a:ext uri="{FF2B5EF4-FFF2-40B4-BE49-F238E27FC236}">
                      <a16:creationId xmlns:a16="http://schemas.microsoft.com/office/drawing/2014/main" id="{A325D90F-A101-01BC-EA44-826FA581EED0}"/>
                    </a:ext>
                  </a:extLst>
                </p:cNvPr>
                <p:cNvGrpSpPr/>
                <p:nvPr/>
              </p:nvGrpSpPr>
              <p:grpSpPr>
                <a:xfrm>
                  <a:off x="4578610" y="2026919"/>
                  <a:ext cx="425818" cy="349346"/>
                  <a:chOff x="4569884" y="2026921"/>
                  <a:chExt cx="425818" cy="349346"/>
                </a:xfrm>
              </p:grpSpPr>
              <p:cxnSp>
                <p:nvCxnSpPr>
                  <p:cNvPr id="21" name="Connettore 2 64">
                    <a:extLst>
                      <a:ext uri="{FF2B5EF4-FFF2-40B4-BE49-F238E27FC236}">
                        <a16:creationId xmlns:a16="http://schemas.microsoft.com/office/drawing/2014/main" id="{1E820FA2-968B-5FA3-CB29-4D007B28AF3A}"/>
                      </a:ext>
                    </a:extLst>
                  </p:cNvPr>
                  <p:cNvCxnSpPr>
                    <a:cxnSpLocks/>
                  </p:cNvCxnSpPr>
                  <p:nvPr/>
                </p:nvCxnSpPr>
                <p:spPr>
                  <a:xfrm flipH="1">
                    <a:off x="4569884" y="2151459"/>
                    <a:ext cx="399787" cy="224808"/>
                  </a:xfrm>
                  <a:prstGeom prst="straightConnector1">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Connettore 2 65">
                    <a:extLst>
                      <a:ext uri="{FF2B5EF4-FFF2-40B4-BE49-F238E27FC236}">
                        <a16:creationId xmlns:a16="http://schemas.microsoft.com/office/drawing/2014/main" id="{D8D0682E-2ECC-8617-84E1-D9A3C87BEEE9}"/>
                      </a:ext>
                    </a:extLst>
                  </p:cNvPr>
                  <p:cNvCxnSpPr>
                    <a:cxnSpLocks/>
                  </p:cNvCxnSpPr>
                  <p:nvPr/>
                </p:nvCxnSpPr>
                <p:spPr>
                  <a:xfrm flipV="1">
                    <a:off x="4965748" y="2026921"/>
                    <a:ext cx="29954" cy="125927"/>
                  </a:xfrm>
                  <a:prstGeom prst="straightConnector1">
                    <a:avLst/>
                  </a:prstGeom>
                  <a:ln w="1270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grpSp>
          </p:grpSp>
        </p:grpSp>
        <p:cxnSp>
          <p:nvCxnSpPr>
            <p:cNvPr id="12" name="Connettore 2 104">
              <a:extLst>
                <a:ext uri="{FF2B5EF4-FFF2-40B4-BE49-F238E27FC236}">
                  <a16:creationId xmlns:a16="http://schemas.microsoft.com/office/drawing/2014/main" id="{380F6563-1286-DD20-9EAD-1F92D2CDADA3}"/>
                </a:ext>
              </a:extLst>
            </p:cNvPr>
            <p:cNvCxnSpPr>
              <a:cxnSpLocks/>
              <a:stCxn id="29" idx="0"/>
            </p:cNvCxnSpPr>
            <p:nvPr/>
          </p:nvCxnSpPr>
          <p:spPr>
            <a:xfrm flipH="1" flipV="1">
              <a:off x="5676312" y="1853072"/>
              <a:ext cx="1246470" cy="548175"/>
            </a:xfrm>
            <a:prstGeom prst="straightConnector1">
              <a:avLst/>
            </a:prstGeom>
            <a:ln w="1270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grpSp>
      <p:sp>
        <p:nvSpPr>
          <p:cNvPr id="36" name="Title 51">
            <a:extLst>
              <a:ext uri="{FF2B5EF4-FFF2-40B4-BE49-F238E27FC236}">
                <a16:creationId xmlns:a16="http://schemas.microsoft.com/office/drawing/2014/main" id="{5CE355B6-47C5-3FC8-35A4-FD4BF68A223E}"/>
              </a:ext>
            </a:extLst>
          </p:cNvPr>
          <p:cNvSpPr>
            <a:spLocks noGrp="1"/>
          </p:cNvSpPr>
          <p:nvPr>
            <p:ph type="title"/>
          </p:nvPr>
        </p:nvSpPr>
        <p:spPr>
          <a:xfrm>
            <a:off x="983432" y="192515"/>
            <a:ext cx="9451776" cy="457200"/>
          </a:xfrm>
        </p:spPr>
        <p:txBody>
          <a:bodyPr/>
          <a:lstStyle/>
          <a:p>
            <a:r>
              <a:rPr lang="en-US" sz="2800" b="1" dirty="0"/>
              <a:t>Additional slide 2</a:t>
            </a:r>
            <a:br>
              <a:rPr lang="en-US" b="1" dirty="0"/>
            </a:br>
            <a:r>
              <a:rPr lang="en-US" sz="2400" b="0" i="1" dirty="0"/>
              <a:t>Example of stress field in breeding blanket first wall during LOCA events</a:t>
            </a:r>
            <a:endParaRPr lang="en-GB" dirty="0"/>
          </a:p>
        </p:txBody>
      </p:sp>
    </p:spTree>
    <p:extLst>
      <p:ext uri="{BB962C8B-B14F-4D97-AF65-F5344CB8AC3E}">
        <p14:creationId xmlns:p14="http://schemas.microsoft.com/office/powerpoint/2010/main" val="2203904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28C2A176-7AD0-3184-DFF4-788199F7D908}"/>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dirty="0">
              <a:solidFill>
                <a:prstClr val="white"/>
              </a:solidFill>
            </a:endParaRPr>
          </a:p>
        </p:txBody>
      </p:sp>
      <p:sp>
        <p:nvSpPr>
          <p:cNvPr id="4" name="Footer Placeholder 7">
            <a:extLst>
              <a:ext uri="{FF2B5EF4-FFF2-40B4-BE49-F238E27FC236}">
                <a16:creationId xmlns:a16="http://schemas.microsoft.com/office/drawing/2014/main" id="{ADD34769-2644-5F0C-6A45-D6634E7DB3C0}"/>
              </a:ext>
            </a:extLst>
          </p:cNvPr>
          <p:cNvSpPr>
            <a:spLocks noGrp="1"/>
          </p:cNvSpPr>
          <p:nvPr>
            <p:ph type="ftr" sz="quarter" idx="11"/>
          </p:nvPr>
        </p:nvSpPr>
        <p:spPr>
          <a:xfrm>
            <a:off x="825623" y="6555770"/>
            <a:ext cx="4673477" cy="329614"/>
          </a:xfrm>
          <a:prstGeom prst="rect">
            <a:avLst/>
          </a:prstGeom>
        </p:spPr>
        <p:txBody>
          <a:bodyPr anchor="t"/>
          <a:lstStyle>
            <a:lvl1pPr>
              <a:defRPr sz="1200">
                <a:solidFill>
                  <a:schemeClr val="bg1"/>
                </a:solidFill>
              </a:defRPr>
            </a:lvl1pPr>
          </a:lstStyle>
          <a:p>
            <a:r>
              <a:rPr lang="en-GB" dirty="0">
                <a:solidFill>
                  <a:prstClr val="white"/>
                </a:solidFill>
              </a:rPr>
              <a:t>I. Moscato | Thermal Conditions of IVCs | 19-21 March 2024</a:t>
            </a:r>
          </a:p>
        </p:txBody>
      </p:sp>
      <p:sp>
        <p:nvSpPr>
          <p:cNvPr id="52" name="Title 51">
            <a:extLst>
              <a:ext uri="{FF2B5EF4-FFF2-40B4-BE49-F238E27FC236}">
                <a16:creationId xmlns:a16="http://schemas.microsoft.com/office/drawing/2014/main" id="{0F1BD80D-14FE-0BF4-C332-3D71B55A55FB}"/>
              </a:ext>
            </a:extLst>
          </p:cNvPr>
          <p:cNvSpPr>
            <a:spLocks noGrp="1"/>
          </p:cNvSpPr>
          <p:nvPr>
            <p:ph type="title"/>
          </p:nvPr>
        </p:nvSpPr>
        <p:spPr/>
        <p:txBody>
          <a:bodyPr/>
          <a:lstStyle/>
          <a:p>
            <a:r>
              <a:rPr lang="en-US" sz="2800" b="1" dirty="0"/>
              <a:t>EU-DEMO In-VV components </a:t>
            </a:r>
            <a:br>
              <a:rPr lang="en-US" b="1" dirty="0"/>
            </a:br>
            <a:r>
              <a:rPr lang="en-US" sz="2400" b="0" i="1" dirty="0"/>
              <a:t>Several clients to feed</a:t>
            </a:r>
            <a:endParaRPr lang="en-GB" dirty="0"/>
          </a:p>
        </p:txBody>
      </p:sp>
      <p:sp>
        <p:nvSpPr>
          <p:cNvPr id="122" name="TextBox 2">
            <a:extLst>
              <a:ext uri="{FF2B5EF4-FFF2-40B4-BE49-F238E27FC236}">
                <a16:creationId xmlns:a16="http://schemas.microsoft.com/office/drawing/2014/main" id="{40936368-EB8A-BFDF-AE01-F352D4B933BA}"/>
              </a:ext>
            </a:extLst>
          </p:cNvPr>
          <p:cNvSpPr txBox="1"/>
          <p:nvPr/>
        </p:nvSpPr>
        <p:spPr>
          <a:xfrm>
            <a:off x="4260731" y="4284384"/>
            <a:ext cx="7254051" cy="1600438"/>
          </a:xfrm>
          <a:prstGeom prst="rect">
            <a:avLst/>
          </a:prstGeom>
          <a:noFill/>
        </p:spPr>
        <p:txBody>
          <a:bodyPr wrap="square" rtlCol="0">
            <a:spAutoFit/>
          </a:bodyPr>
          <a:lstStyle/>
          <a:p>
            <a:pPr algn="just"/>
            <a:r>
              <a:rPr lang="en-US" sz="1600" dirty="0"/>
              <a:t>Several In-Vessel components encompassed by the VV.</a:t>
            </a:r>
          </a:p>
          <a:p>
            <a:pPr marL="285750" indent="-285750" algn="just">
              <a:buFont typeface="Arial" panose="020B0604020202020204" pitchFamily="34" charset="0"/>
              <a:buChar char="•"/>
            </a:pPr>
            <a:r>
              <a:rPr lang="en-US" sz="1600" b="1" dirty="0"/>
              <a:t>Breeding Blanket</a:t>
            </a:r>
            <a:r>
              <a:rPr lang="en-US" sz="1600" dirty="0"/>
              <a:t>: </a:t>
            </a:r>
            <a:r>
              <a:rPr lang="en-US" sz="1600" u="sng" dirty="0"/>
              <a:t>80 segments</a:t>
            </a:r>
            <a:r>
              <a:rPr lang="en-US" sz="1600" dirty="0"/>
              <a:t> (48 outboard BB + 32 inboard BB)</a:t>
            </a:r>
          </a:p>
          <a:p>
            <a:pPr marL="285750" indent="-285750" algn="just">
              <a:buFont typeface="Arial" panose="020B0604020202020204" pitchFamily="34" charset="0"/>
              <a:buChar char="•"/>
            </a:pPr>
            <a:r>
              <a:rPr lang="en-US" sz="1600" b="1" dirty="0"/>
              <a:t>Divertor</a:t>
            </a:r>
            <a:r>
              <a:rPr lang="en-US" sz="1600" dirty="0"/>
              <a:t>: </a:t>
            </a:r>
            <a:r>
              <a:rPr lang="en-US" sz="1600" u="sng" dirty="0"/>
              <a:t>48 cassettes </a:t>
            </a:r>
            <a:r>
              <a:rPr lang="en-US" sz="1600" dirty="0"/>
              <a:t>(3 per tokamak sector)</a:t>
            </a:r>
          </a:p>
          <a:p>
            <a:pPr marL="285750" indent="-285750" algn="just">
              <a:buFont typeface="Arial" panose="020B0604020202020204" pitchFamily="34" charset="0"/>
              <a:buChar char="•"/>
            </a:pPr>
            <a:r>
              <a:rPr lang="en-US" sz="1600" b="1" dirty="0"/>
              <a:t>Limiters</a:t>
            </a:r>
            <a:r>
              <a:rPr lang="en-US" sz="1600" dirty="0"/>
              <a:t>: </a:t>
            </a:r>
            <a:r>
              <a:rPr lang="en-US" sz="1600" u="sng" dirty="0"/>
              <a:t>20 discrete limiters </a:t>
            </a:r>
            <a:r>
              <a:rPr lang="en-US" sz="1600" dirty="0"/>
              <a:t>are currently considered.</a:t>
            </a:r>
          </a:p>
          <a:p>
            <a:pPr marL="285750" indent="-285750" algn="just">
              <a:buFont typeface="Arial" panose="020B0604020202020204" pitchFamily="34" charset="0"/>
              <a:buChar char="•"/>
            </a:pPr>
            <a:r>
              <a:rPr lang="en-US" sz="1600" b="1" dirty="0"/>
              <a:t>Vacuum Vessel</a:t>
            </a:r>
            <a:r>
              <a:rPr lang="en-US" sz="1600" dirty="0"/>
              <a:t>: </a:t>
            </a:r>
            <a:r>
              <a:rPr lang="en-US" sz="1600" u="sng" dirty="0"/>
              <a:t>16 sectors</a:t>
            </a:r>
          </a:p>
          <a:p>
            <a:pPr marL="285750" indent="-285750" algn="just">
              <a:buFont typeface="Arial" panose="020B0604020202020204" pitchFamily="34" charset="0"/>
              <a:buChar char="•"/>
            </a:pPr>
            <a:r>
              <a:rPr lang="en-US" sz="1600" b="1" dirty="0"/>
              <a:t>Other auxiliaries </a:t>
            </a:r>
            <a:r>
              <a:rPr lang="en-US" sz="1600" dirty="0"/>
              <a:t>(additional heating antennas, port plugs etc.)</a:t>
            </a:r>
          </a:p>
        </p:txBody>
      </p:sp>
      <p:pic>
        <p:nvPicPr>
          <p:cNvPr id="123" name="Immagine 10">
            <a:extLst>
              <a:ext uri="{FF2B5EF4-FFF2-40B4-BE49-F238E27FC236}">
                <a16:creationId xmlns:a16="http://schemas.microsoft.com/office/drawing/2014/main" id="{D01B0558-77A7-F363-13E6-06E099518B0F}"/>
              </a:ext>
            </a:extLst>
          </p:cNvPr>
          <p:cNvPicPr>
            <a:picLocks noChangeAspect="1"/>
          </p:cNvPicPr>
          <p:nvPr/>
        </p:nvPicPr>
        <p:blipFill rotWithShape="1">
          <a:blip r:embed="rId2"/>
          <a:srcRect l="36633" t="13193" r="15950" b="7879"/>
          <a:stretch/>
        </p:blipFill>
        <p:spPr>
          <a:xfrm>
            <a:off x="4506651" y="1809032"/>
            <a:ext cx="2167480" cy="2179805"/>
          </a:xfrm>
          <a:prstGeom prst="rect">
            <a:avLst/>
          </a:prstGeom>
        </p:spPr>
      </p:pic>
      <p:cxnSp>
        <p:nvCxnSpPr>
          <p:cNvPr id="124" name="Straight Arrow Connector 19">
            <a:extLst>
              <a:ext uri="{FF2B5EF4-FFF2-40B4-BE49-F238E27FC236}">
                <a16:creationId xmlns:a16="http://schemas.microsoft.com/office/drawing/2014/main" id="{69F391B4-8DA8-6E0C-B6B8-10C8FE3E96D3}"/>
              </a:ext>
            </a:extLst>
          </p:cNvPr>
          <p:cNvCxnSpPr>
            <a:cxnSpLocks/>
            <a:stCxn id="125" idx="2"/>
            <a:endCxn id="123" idx="0"/>
          </p:cNvCxnSpPr>
          <p:nvPr/>
        </p:nvCxnSpPr>
        <p:spPr>
          <a:xfrm>
            <a:off x="5590391" y="1395977"/>
            <a:ext cx="0" cy="413055"/>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125" name="TextBox 2">
            <a:extLst>
              <a:ext uri="{FF2B5EF4-FFF2-40B4-BE49-F238E27FC236}">
                <a16:creationId xmlns:a16="http://schemas.microsoft.com/office/drawing/2014/main" id="{E67A462D-9681-CB7B-5D08-A6AE8C54635F}"/>
              </a:ext>
            </a:extLst>
          </p:cNvPr>
          <p:cNvSpPr txBox="1"/>
          <p:nvPr/>
        </p:nvSpPr>
        <p:spPr>
          <a:xfrm>
            <a:off x="4690391" y="855977"/>
            <a:ext cx="1800000" cy="540000"/>
          </a:xfrm>
          <a:prstGeom prst="rect">
            <a:avLst/>
          </a:prstGeom>
          <a:noFill/>
        </p:spPr>
        <p:txBody>
          <a:bodyPr wrap="square" rtlCol="0">
            <a:spAutoFit/>
          </a:bodyPr>
          <a:lstStyle/>
          <a:p>
            <a:pPr algn="just"/>
            <a:r>
              <a:rPr lang="en-US" sz="1600" b="1" dirty="0">
                <a:solidFill>
                  <a:srgbClr val="FF0000"/>
                </a:solidFill>
              </a:rPr>
              <a:t>Tokamak top view with the 16 sectors</a:t>
            </a:r>
          </a:p>
        </p:txBody>
      </p:sp>
      <p:sp>
        <p:nvSpPr>
          <p:cNvPr id="126" name="TextBox 2">
            <a:extLst>
              <a:ext uri="{FF2B5EF4-FFF2-40B4-BE49-F238E27FC236}">
                <a16:creationId xmlns:a16="http://schemas.microsoft.com/office/drawing/2014/main" id="{3C3AF80D-CD38-0F01-2245-7ED0F138C33F}"/>
              </a:ext>
            </a:extLst>
          </p:cNvPr>
          <p:cNvSpPr txBox="1"/>
          <p:nvPr/>
        </p:nvSpPr>
        <p:spPr>
          <a:xfrm>
            <a:off x="5851404" y="5845162"/>
            <a:ext cx="4749922" cy="646331"/>
          </a:xfrm>
          <a:prstGeom prst="rect">
            <a:avLst/>
          </a:prstGeom>
          <a:noFill/>
          <a:ln>
            <a:solidFill>
              <a:srgbClr val="FF0000"/>
            </a:solidFill>
          </a:ln>
        </p:spPr>
        <p:txBody>
          <a:bodyPr wrap="square" rtlCol="0">
            <a:spAutoFit/>
          </a:bodyPr>
          <a:lstStyle/>
          <a:p>
            <a:pPr algn="just"/>
            <a:r>
              <a:rPr lang="en-US" dirty="0"/>
              <a:t>Due to the different requirements of the clients a single coolant circuit cannot be adopted.  </a:t>
            </a:r>
          </a:p>
        </p:txBody>
      </p:sp>
      <p:pic>
        <p:nvPicPr>
          <p:cNvPr id="127" name="Picture 126">
            <a:extLst>
              <a:ext uri="{FF2B5EF4-FFF2-40B4-BE49-F238E27FC236}">
                <a16:creationId xmlns:a16="http://schemas.microsoft.com/office/drawing/2014/main" id="{5076CF82-B0E1-8901-4659-80F9C9C61AAD}"/>
              </a:ext>
            </a:extLst>
          </p:cNvPr>
          <p:cNvPicPr>
            <a:picLocks noChangeAspect="1"/>
          </p:cNvPicPr>
          <p:nvPr/>
        </p:nvPicPr>
        <p:blipFill>
          <a:blip r:embed="rId3"/>
          <a:stretch>
            <a:fillRect/>
          </a:stretch>
        </p:blipFill>
        <p:spPr>
          <a:xfrm>
            <a:off x="6879451" y="77839"/>
            <a:ext cx="5426010" cy="4598935"/>
          </a:xfrm>
          <a:prstGeom prst="rect">
            <a:avLst/>
          </a:prstGeom>
        </p:spPr>
      </p:pic>
      <p:grpSp>
        <p:nvGrpSpPr>
          <p:cNvPr id="128" name="Group 127">
            <a:extLst>
              <a:ext uri="{FF2B5EF4-FFF2-40B4-BE49-F238E27FC236}">
                <a16:creationId xmlns:a16="http://schemas.microsoft.com/office/drawing/2014/main" id="{54D29EC5-DA24-49A6-EBEE-FA7F7AD1EDC0}"/>
              </a:ext>
            </a:extLst>
          </p:cNvPr>
          <p:cNvGrpSpPr/>
          <p:nvPr/>
        </p:nvGrpSpPr>
        <p:grpSpPr>
          <a:xfrm>
            <a:off x="91430" y="756295"/>
            <a:ext cx="4103730" cy="5680685"/>
            <a:chOff x="720080" y="756295"/>
            <a:chExt cx="4103730" cy="5680685"/>
          </a:xfrm>
        </p:grpSpPr>
        <p:grpSp>
          <p:nvGrpSpPr>
            <p:cNvPr id="129" name="Group 128">
              <a:extLst>
                <a:ext uri="{FF2B5EF4-FFF2-40B4-BE49-F238E27FC236}">
                  <a16:creationId xmlns:a16="http://schemas.microsoft.com/office/drawing/2014/main" id="{28CE219F-1275-42B5-EF8B-40733572B92C}"/>
                </a:ext>
              </a:extLst>
            </p:cNvPr>
            <p:cNvGrpSpPr>
              <a:grpSpLocks noChangeAspect="1"/>
            </p:cNvGrpSpPr>
            <p:nvPr/>
          </p:nvGrpSpPr>
          <p:grpSpPr>
            <a:xfrm>
              <a:off x="720080" y="756295"/>
              <a:ext cx="4103730" cy="5680685"/>
              <a:chOff x="90116" y="756295"/>
              <a:chExt cx="4733694" cy="6552728"/>
            </a:xfrm>
          </p:grpSpPr>
          <p:grpSp>
            <p:nvGrpSpPr>
              <p:cNvPr id="132" name="Gruppo 20">
                <a:extLst>
                  <a:ext uri="{FF2B5EF4-FFF2-40B4-BE49-F238E27FC236}">
                    <a16:creationId xmlns:a16="http://schemas.microsoft.com/office/drawing/2014/main" id="{64350D62-C1BB-4CD2-B1DF-2DD536CF5E6F}"/>
                  </a:ext>
                </a:extLst>
              </p:cNvPr>
              <p:cNvGrpSpPr/>
              <p:nvPr/>
            </p:nvGrpSpPr>
            <p:grpSpPr>
              <a:xfrm>
                <a:off x="90116" y="1692399"/>
                <a:ext cx="4733694" cy="5616624"/>
                <a:chOff x="431544" y="814461"/>
                <a:chExt cx="4733694" cy="5616624"/>
              </a:xfrm>
            </p:grpSpPr>
            <p:grpSp>
              <p:nvGrpSpPr>
                <p:cNvPr id="137" name="Gruppo 21">
                  <a:extLst>
                    <a:ext uri="{FF2B5EF4-FFF2-40B4-BE49-F238E27FC236}">
                      <a16:creationId xmlns:a16="http://schemas.microsoft.com/office/drawing/2014/main" id="{0A1A259C-054E-6103-B4D1-568DF86F046D}"/>
                    </a:ext>
                  </a:extLst>
                </p:cNvPr>
                <p:cNvGrpSpPr/>
                <p:nvPr/>
              </p:nvGrpSpPr>
              <p:grpSpPr>
                <a:xfrm>
                  <a:off x="431544" y="814461"/>
                  <a:ext cx="4733693" cy="5616624"/>
                  <a:chOff x="466903" y="1485156"/>
                  <a:chExt cx="4733693" cy="5616624"/>
                </a:xfrm>
              </p:grpSpPr>
              <p:pic>
                <p:nvPicPr>
                  <p:cNvPr id="141" name="Picture 6" descr="C:\Users\Ivo\Desktop\Università e didattica\Dottorato\Tesi\Presentations\Baseline 2019 - SECTOR_new.png">
                    <a:extLst>
                      <a:ext uri="{FF2B5EF4-FFF2-40B4-BE49-F238E27FC236}">
                        <a16:creationId xmlns:a16="http://schemas.microsoft.com/office/drawing/2014/main" id="{F0EA2206-ADE7-D6C4-BB67-C2318048B7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641" r="36768"/>
                  <a:stretch/>
                </p:blipFill>
                <p:spPr bwMode="auto">
                  <a:xfrm>
                    <a:off x="466903" y="1643014"/>
                    <a:ext cx="2779249" cy="5301951"/>
                  </a:xfrm>
                  <a:prstGeom prst="rect">
                    <a:avLst/>
                  </a:prstGeom>
                  <a:noFill/>
                  <a:extLst>
                    <a:ext uri="{909E8E84-426E-40DD-AFC4-6F175D3DCCD1}">
                      <a14:hiddenFill xmlns:a14="http://schemas.microsoft.com/office/drawing/2010/main">
                        <a:solidFill>
                          <a:srgbClr val="FFFFFF"/>
                        </a:solidFill>
                      </a14:hiddenFill>
                    </a:ext>
                  </a:extLst>
                </p:spPr>
              </p:pic>
              <p:grpSp>
                <p:nvGrpSpPr>
                  <p:cNvPr id="142" name="Gruppo 27">
                    <a:extLst>
                      <a:ext uri="{FF2B5EF4-FFF2-40B4-BE49-F238E27FC236}">
                        <a16:creationId xmlns:a16="http://schemas.microsoft.com/office/drawing/2014/main" id="{AC471812-55B8-49C8-D19B-3DE6014DD371}"/>
                      </a:ext>
                    </a:extLst>
                  </p:cNvPr>
                  <p:cNvGrpSpPr/>
                  <p:nvPr/>
                </p:nvGrpSpPr>
                <p:grpSpPr>
                  <a:xfrm>
                    <a:off x="898486" y="1485156"/>
                    <a:ext cx="4302110" cy="4806625"/>
                    <a:chOff x="898486" y="1485156"/>
                    <a:chExt cx="4302110" cy="4806625"/>
                  </a:xfrm>
                </p:grpSpPr>
                <p:grpSp>
                  <p:nvGrpSpPr>
                    <p:cNvPr id="144" name="Gruppo 29">
                      <a:extLst>
                        <a:ext uri="{FF2B5EF4-FFF2-40B4-BE49-F238E27FC236}">
                          <a16:creationId xmlns:a16="http://schemas.microsoft.com/office/drawing/2014/main" id="{6A8DCFC3-28B4-1AC6-5D5C-253890A8B3EB}"/>
                        </a:ext>
                      </a:extLst>
                    </p:cNvPr>
                    <p:cNvGrpSpPr/>
                    <p:nvPr/>
                  </p:nvGrpSpPr>
                  <p:grpSpPr>
                    <a:xfrm>
                      <a:off x="898486" y="1485156"/>
                      <a:ext cx="4302110" cy="4806625"/>
                      <a:chOff x="-1013303" y="744396"/>
                      <a:chExt cx="4302110" cy="4806625"/>
                    </a:xfrm>
                  </p:grpSpPr>
                  <p:grpSp>
                    <p:nvGrpSpPr>
                      <p:cNvPr id="146" name="Gruppo 31">
                        <a:extLst>
                          <a:ext uri="{FF2B5EF4-FFF2-40B4-BE49-F238E27FC236}">
                            <a16:creationId xmlns:a16="http://schemas.microsoft.com/office/drawing/2014/main" id="{2F7C9A73-7441-7485-1D11-72FEAE961E37}"/>
                          </a:ext>
                        </a:extLst>
                      </p:cNvPr>
                      <p:cNvGrpSpPr>
                        <a:grpSpLocks noChangeAspect="1"/>
                      </p:cNvGrpSpPr>
                      <p:nvPr/>
                    </p:nvGrpSpPr>
                    <p:grpSpPr>
                      <a:xfrm>
                        <a:off x="-1013303" y="744396"/>
                        <a:ext cx="4302110" cy="3716167"/>
                        <a:chOff x="-201289" y="892730"/>
                        <a:chExt cx="4028407" cy="3479757"/>
                      </a:xfrm>
                    </p:grpSpPr>
                    <p:grpSp>
                      <p:nvGrpSpPr>
                        <p:cNvPr id="149" name="Gruppieren 95">
                          <a:extLst>
                            <a:ext uri="{FF2B5EF4-FFF2-40B4-BE49-F238E27FC236}">
                              <a16:creationId xmlns:a16="http://schemas.microsoft.com/office/drawing/2014/main" id="{1DEE046C-9CF9-0391-A9F4-F5F7B94B3ECF}"/>
                            </a:ext>
                          </a:extLst>
                        </p:cNvPr>
                        <p:cNvGrpSpPr>
                          <a:grpSpLocks noChangeAspect="1"/>
                        </p:cNvGrpSpPr>
                        <p:nvPr/>
                      </p:nvGrpSpPr>
                      <p:grpSpPr>
                        <a:xfrm>
                          <a:off x="635492" y="901724"/>
                          <a:ext cx="3191626" cy="2791480"/>
                          <a:chOff x="1814577" y="-2582102"/>
                          <a:chExt cx="5899821" cy="5160193"/>
                        </a:xfrm>
                      </p:grpSpPr>
                      <p:cxnSp>
                        <p:nvCxnSpPr>
                          <p:cNvPr id="153" name="Gerader Verbinder 226">
                            <a:extLst>
                              <a:ext uri="{FF2B5EF4-FFF2-40B4-BE49-F238E27FC236}">
                                <a16:creationId xmlns:a16="http://schemas.microsoft.com/office/drawing/2014/main" id="{68AFEAE5-78D6-1AC3-87A5-28BC984C0CF9}"/>
                              </a:ext>
                            </a:extLst>
                          </p:cNvPr>
                          <p:cNvCxnSpPr>
                            <a:cxnSpLocks/>
                          </p:cNvCxnSpPr>
                          <p:nvPr/>
                        </p:nvCxnSpPr>
                        <p:spPr>
                          <a:xfrm flipV="1">
                            <a:off x="2039120" y="1527257"/>
                            <a:ext cx="2756273" cy="1050834"/>
                          </a:xfrm>
                          <a:prstGeom prst="line">
                            <a:avLst/>
                          </a:prstGeom>
                          <a:ln w="25400">
                            <a:solidFill>
                              <a:srgbClr val="660BC4"/>
                            </a:solidFill>
                          </a:ln>
                        </p:spPr>
                        <p:style>
                          <a:lnRef idx="1">
                            <a:schemeClr val="accent1"/>
                          </a:lnRef>
                          <a:fillRef idx="0">
                            <a:schemeClr val="accent1"/>
                          </a:fillRef>
                          <a:effectRef idx="0">
                            <a:schemeClr val="accent1"/>
                          </a:effectRef>
                          <a:fontRef idx="minor">
                            <a:schemeClr val="tx1"/>
                          </a:fontRef>
                        </p:style>
                      </p:cxnSp>
                      <p:pic>
                        <p:nvPicPr>
                          <p:cNvPr id="154" name="Grafik 100">
                            <a:extLst>
                              <a:ext uri="{FF2B5EF4-FFF2-40B4-BE49-F238E27FC236}">
                                <a16:creationId xmlns:a16="http://schemas.microsoft.com/office/drawing/2014/main" id="{2525598E-43E7-40FA-7263-B36A1C81BA9A}"/>
                              </a:ext>
                            </a:extLst>
                          </p:cNvPr>
                          <p:cNvPicPr>
                            <a:picLocks noChangeAspect="1"/>
                          </p:cNvPicPr>
                          <p:nvPr/>
                        </p:nvPicPr>
                        <p:blipFill rotWithShape="1">
                          <a:blip r:embed="rId5"/>
                          <a:srcRect l="26278" t="26659" r="21969" b="3516"/>
                          <a:stretch/>
                        </p:blipFill>
                        <p:spPr>
                          <a:xfrm>
                            <a:off x="4826733" y="-2582102"/>
                            <a:ext cx="2887665" cy="2009191"/>
                          </a:xfrm>
                          <a:prstGeom prst="rect">
                            <a:avLst/>
                          </a:prstGeom>
                          <a:ln w="22225">
                            <a:solidFill>
                              <a:srgbClr val="660BC4"/>
                            </a:solidFill>
                          </a:ln>
                        </p:spPr>
                      </p:pic>
                      <p:sp>
                        <p:nvSpPr>
                          <p:cNvPr id="155" name="Rechteck 97">
                            <a:extLst>
                              <a:ext uri="{FF2B5EF4-FFF2-40B4-BE49-F238E27FC236}">
                                <a16:creationId xmlns:a16="http://schemas.microsoft.com/office/drawing/2014/main" id="{1E659E91-A1DE-E71E-C66C-3055DC4746C4}"/>
                              </a:ext>
                            </a:extLst>
                          </p:cNvPr>
                          <p:cNvSpPr/>
                          <p:nvPr/>
                        </p:nvSpPr>
                        <p:spPr>
                          <a:xfrm>
                            <a:off x="1814577" y="1782988"/>
                            <a:ext cx="196175" cy="78247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grpSp>
                    <p:cxnSp>
                      <p:nvCxnSpPr>
                        <p:cNvPr id="150" name="Gerader Verbinder 225">
                          <a:extLst>
                            <a:ext uri="{FF2B5EF4-FFF2-40B4-BE49-F238E27FC236}">
                              <a16:creationId xmlns:a16="http://schemas.microsoft.com/office/drawing/2014/main" id="{E4EE4AB4-2168-E025-E6AF-AD4FE5834529}"/>
                            </a:ext>
                          </a:extLst>
                        </p:cNvPr>
                        <p:cNvCxnSpPr>
                          <a:cxnSpLocks/>
                        </p:cNvCxnSpPr>
                        <p:nvPr/>
                      </p:nvCxnSpPr>
                      <p:spPr>
                        <a:xfrm flipV="1">
                          <a:off x="307201" y="3342564"/>
                          <a:ext cx="1957775" cy="75387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Rechteck 97">
                          <a:extLst>
                            <a:ext uri="{FF2B5EF4-FFF2-40B4-BE49-F238E27FC236}">
                              <a16:creationId xmlns:a16="http://schemas.microsoft.com/office/drawing/2014/main" id="{67CA7AF4-9FF3-8DA6-46BF-A4A4188B1302}"/>
                            </a:ext>
                          </a:extLst>
                        </p:cNvPr>
                        <p:cNvSpPr/>
                        <p:nvPr/>
                      </p:nvSpPr>
                      <p:spPr>
                        <a:xfrm>
                          <a:off x="-201289" y="4096438"/>
                          <a:ext cx="508490" cy="2760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cxnSp>
                      <p:nvCxnSpPr>
                        <p:cNvPr id="152" name="Gerader Verbinder 226">
                          <a:extLst>
                            <a:ext uri="{FF2B5EF4-FFF2-40B4-BE49-F238E27FC236}">
                              <a16:creationId xmlns:a16="http://schemas.microsoft.com/office/drawing/2014/main" id="{ED6D5B73-8062-96C5-603E-7B94E52788D1}"/>
                            </a:ext>
                          </a:extLst>
                        </p:cNvPr>
                        <p:cNvCxnSpPr>
                          <a:cxnSpLocks/>
                        </p:cNvCxnSpPr>
                        <p:nvPr/>
                      </p:nvCxnSpPr>
                      <p:spPr>
                        <a:xfrm flipV="1">
                          <a:off x="635492" y="892730"/>
                          <a:ext cx="1629485" cy="2370352"/>
                        </a:xfrm>
                        <a:prstGeom prst="line">
                          <a:avLst/>
                        </a:prstGeom>
                        <a:ln w="25400">
                          <a:solidFill>
                            <a:srgbClr val="660BC4"/>
                          </a:solidFill>
                        </a:ln>
                      </p:spPr>
                      <p:style>
                        <a:lnRef idx="1">
                          <a:schemeClr val="accent1"/>
                        </a:lnRef>
                        <a:fillRef idx="0">
                          <a:schemeClr val="accent1"/>
                        </a:fillRef>
                        <a:effectRef idx="0">
                          <a:schemeClr val="accent1"/>
                        </a:effectRef>
                        <a:fontRef idx="minor">
                          <a:schemeClr val="tx1"/>
                        </a:fontRef>
                      </p:style>
                    </p:cxnSp>
                  </p:grpSp>
                  <p:pic>
                    <p:nvPicPr>
                      <p:cNvPr id="147" name="Picture 2">
                        <a:extLst>
                          <a:ext uri="{FF2B5EF4-FFF2-40B4-BE49-F238E27FC236}">
                            <a16:creationId xmlns:a16="http://schemas.microsoft.com/office/drawing/2014/main" id="{5F5B89A8-EC97-F2D3-CCB1-16B15821B55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798" t="2248" r="5820" b="992"/>
                      <a:stretch/>
                    </p:blipFill>
                    <p:spPr bwMode="auto">
                      <a:xfrm>
                        <a:off x="1620530" y="3377221"/>
                        <a:ext cx="1662789" cy="1269449"/>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8" name="Gerader Verbinder 225">
                        <a:extLst>
                          <a:ext uri="{FF2B5EF4-FFF2-40B4-BE49-F238E27FC236}">
                            <a16:creationId xmlns:a16="http://schemas.microsoft.com/office/drawing/2014/main" id="{E9164117-1701-142D-15A0-BFA1616AA292}"/>
                          </a:ext>
                        </a:extLst>
                      </p:cNvPr>
                      <p:cNvCxnSpPr>
                        <a:cxnSpLocks/>
                        <a:endCxn id="143" idx="1"/>
                      </p:cNvCxnSpPr>
                      <p:nvPr/>
                    </p:nvCxnSpPr>
                    <p:spPr>
                      <a:xfrm>
                        <a:off x="-632676" y="4550350"/>
                        <a:ext cx="2797042" cy="1000671"/>
                      </a:xfrm>
                      <a:prstGeom prst="line">
                        <a:avLst/>
                      </a:prstGeom>
                      <a:ln w="25400">
                        <a:solidFill>
                          <a:srgbClr val="11E91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145" name="Gerader Verbinder 225">
                      <a:extLst>
                        <a:ext uri="{FF2B5EF4-FFF2-40B4-BE49-F238E27FC236}">
                          <a16:creationId xmlns:a16="http://schemas.microsoft.com/office/drawing/2014/main" id="{9115DD8F-D49F-5C42-EB56-57AC76E2486D}"/>
                        </a:ext>
                      </a:extLst>
                    </p:cNvPr>
                    <p:cNvCxnSpPr>
                      <a:cxnSpLocks/>
                    </p:cNvCxnSpPr>
                    <p:nvPr/>
                  </p:nvCxnSpPr>
                  <p:spPr>
                    <a:xfrm>
                      <a:off x="1441524" y="5201322"/>
                      <a:ext cx="2090794" cy="1861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43" name="Picture 5" descr="C:\Users\Ivo\Desktop\Università e didattica\Dottorato\Tesi\Presentations\Baseline 2019 - VV.png">
                    <a:extLst>
                      <a:ext uri="{FF2B5EF4-FFF2-40B4-BE49-F238E27FC236}">
                        <a16:creationId xmlns:a16="http://schemas.microsoft.com/office/drawing/2014/main" id="{D414C6E3-0E8A-CA51-AE59-D342F84D867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5203" r="35203"/>
                  <a:stretch/>
                </p:blipFill>
                <p:spPr bwMode="auto">
                  <a:xfrm>
                    <a:off x="4076155" y="5481780"/>
                    <a:ext cx="1112385" cy="1620000"/>
                  </a:xfrm>
                  <a:prstGeom prst="rect">
                    <a:avLst/>
                  </a:prstGeom>
                  <a:noFill/>
                  <a:ln w="22225">
                    <a:solidFill>
                      <a:srgbClr val="11E911"/>
                    </a:solidFill>
                    <a:miter lim="800000"/>
                    <a:headEnd/>
                    <a:tailEnd/>
                  </a:ln>
                  <a:effectLst/>
                  <a:extLst>
                    <a:ext uri="{909E8E84-426E-40DD-AFC4-6F175D3DCCD1}">
                      <a14:hiddenFill xmlns:a14="http://schemas.microsoft.com/office/drawing/2010/main">
                        <a:solidFill>
                          <a:srgbClr val="FFFFFF"/>
                        </a:solidFill>
                      </a14:hiddenFill>
                    </a:ext>
                  </a:extLst>
                </p:spPr>
              </p:pic>
            </p:grpSp>
            <p:pic>
              <p:nvPicPr>
                <p:cNvPr id="138" name="Immagine 24">
                  <a:extLst>
                    <a:ext uri="{FF2B5EF4-FFF2-40B4-BE49-F238E27FC236}">
                      <a16:creationId xmlns:a16="http://schemas.microsoft.com/office/drawing/2014/main" id="{171090E2-73C6-84AB-252E-414779496AA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924" t="1238" r="50877" b="3762"/>
                <a:stretch/>
              </p:blipFill>
              <p:spPr bwMode="auto">
                <a:xfrm>
                  <a:off x="3496960" y="1994415"/>
                  <a:ext cx="1668278" cy="1203694"/>
                </a:xfrm>
                <a:prstGeom prst="rect">
                  <a:avLst/>
                </a:prstGeom>
                <a:ln w="22225">
                  <a:solidFill>
                    <a:srgbClr val="660BC4"/>
                  </a:solidFill>
                </a:ln>
              </p:spPr>
            </p:pic>
            <p:sp>
              <p:nvSpPr>
                <p:cNvPr id="139" name="CasellaDiTesto 24">
                  <a:extLst>
                    <a:ext uri="{FF2B5EF4-FFF2-40B4-BE49-F238E27FC236}">
                      <a16:creationId xmlns:a16="http://schemas.microsoft.com/office/drawing/2014/main" id="{BBE5F3A6-0F52-D978-DC81-2D679490EE3D}"/>
                    </a:ext>
                  </a:extLst>
                </p:cNvPr>
                <p:cNvSpPr txBox="1"/>
                <p:nvPr/>
              </p:nvSpPr>
              <p:spPr>
                <a:xfrm>
                  <a:off x="3496958" y="2010526"/>
                  <a:ext cx="830527" cy="166105"/>
                </a:xfrm>
                <a:prstGeom prst="rect">
                  <a:avLst/>
                </a:prstGeom>
                <a:solidFill>
                  <a:schemeClr val="bg1"/>
                </a:solidFill>
              </p:spPr>
              <p:txBody>
                <a:bodyPr wrap="square" anchor="ctr" anchorCtr="0">
                  <a:spAutoFit/>
                </a:bodyPr>
                <a:lstStyle/>
                <a:p>
                  <a:pPr algn="just" defTabSz="995363">
                    <a:defRPr/>
                  </a:pPr>
                  <a:r>
                    <a:rPr lang="en-US" sz="1100" b="1" dirty="0">
                      <a:solidFill>
                        <a:srgbClr val="FF0000"/>
                      </a:solidFill>
                      <a:latin typeface="+mj-lt"/>
                      <a:cs typeface="Arial" pitchFamily="34" charset="0"/>
                    </a:rPr>
                    <a:t>WCLL BB</a:t>
                  </a:r>
                  <a:endParaRPr lang="en-US" sz="1600" b="1" dirty="0">
                    <a:solidFill>
                      <a:srgbClr val="FF0000"/>
                    </a:solidFill>
                    <a:latin typeface="+mj-lt"/>
                    <a:cs typeface="Arial" pitchFamily="34" charset="0"/>
                  </a:endParaRPr>
                </a:p>
              </p:txBody>
            </p:sp>
            <p:sp>
              <p:nvSpPr>
                <p:cNvPr id="140" name="CasellaDiTesto 25">
                  <a:extLst>
                    <a:ext uri="{FF2B5EF4-FFF2-40B4-BE49-F238E27FC236}">
                      <a16:creationId xmlns:a16="http://schemas.microsoft.com/office/drawing/2014/main" id="{FA793AF0-DB98-9209-CCF3-FF3298A8E5E2}"/>
                    </a:ext>
                  </a:extLst>
                </p:cNvPr>
                <p:cNvSpPr txBox="1"/>
                <p:nvPr/>
              </p:nvSpPr>
              <p:spPr>
                <a:xfrm>
                  <a:off x="3496164" y="1797770"/>
                  <a:ext cx="830527" cy="166105"/>
                </a:xfrm>
                <a:prstGeom prst="rect">
                  <a:avLst/>
                </a:prstGeom>
                <a:solidFill>
                  <a:schemeClr val="bg1"/>
                </a:solidFill>
              </p:spPr>
              <p:txBody>
                <a:bodyPr wrap="square" anchor="ctr" anchorCtr="0">
                  <a:spAutoFit/>
                </a:bodyPr>
                <a:lstStyle/>
                <a:p>
                  <a:pPr algn="ctr" defTabSz="995363">
                    <a:defRPr/>
                  </a:pPr>
                  <a:r>
                    <a:rPr lang="en-US" sz="1050" b="1" dirty="0">
                      <a:solidFill>
                        <a:srgbClr val="FF0000"/>
                      </a:solidFill>
                      <a:latin typeface="+mj-lt"/>
                      <a:cs typeface="Arial" pitchFamily="34" charset="0"/>
                    </a:rPr>
                    <a:t>HCPB BB</a:t>
                  </a:r>
                  <a:endParaRPr lang="en-US" sz="1400" b="1" dirty="0">
                    <a:solidFill>
                      <a:srgbClr val="FF0000"/>
                    </a:solidFill>
                    <a:latin typeface="+mj-lt"/>
                    <a:cs typeface="Arial" pitchFamily="34" charset="0"/>
                  </a:endParaRPr>
                </a:p>
              </p:txBody>
            </p:sp>
          </p:grpSp>
          <p:grpSp>
            <p:nvGrpSpPr>
              <p:cNvPr id="133" name="Group 132">
                <a:extLst>
                  <a:ext uri="{FF2B5EF4-FFF2-40B4-BE49-F238E27FC236}">
                    <a16:creationId xmlns:a16="http://schemas.microsoft.com/office/drawing/2014/main" id="{1227BEEF-61DD-AE2E-1B42-DC61B07A6E51}"/>
                  </a:ext>
                </a:extLst>
              </p:cNvPr>
              <p:cNvGrpSpPr/>
              <p:nvPr/>
            </p:nvGrpSpPr>
            <p:grpSpPr>
              <a:xfrm>
                <a:off x="902327" y="756295"/>
                <a:ext cx="1991532" cy="3293193"/>
                <a:chOff x="902327" y="756295"/>
                <a:chExt cx="1991532" cy="3293193"/>
              </a:xfrm>
            </p:grpSpPr>
            <p:cxnSp>
              <p:nvCxnSpPr>
                <p:cNvPr id="134" name="Gerader Verbinder 226">
                  <a:extLst>
                    <a:ext uri="{FF2B5EF4-FFF2-40B4-BE49-F238E27FC236}">
                      <a16:creationId xmlns:a16="http://schemas.microsoft.com/office/drawing/2014/main" id="{622F5A44-ACC2-AA6D-D8D3-5CDFFE63AA23}"/>
                    </a:ext>
                  </a:extLst>
                </p:cNvPr>
                <p:cNvCxnSpPr>
                  <a:cxnSpLocks/>
                </p:cNvCxnSpPr>
                <p:nvPr/>
              </p:nvCxnSpPr>
              <p:spPr>
                <a:xfrm flipV="1">
                  <a:off x="902327" y="764252"/>
                  <a:ext cx="1032711" cy="296834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Gerader Verbinder 226">
                  <a:extLst>
                    <a:ext uri="{FF2B5EF4-FFF2-40B4-BE49-F238E27FC236}">
                      <a16:creationId xmlns:a16="http://schemas.microsoft.com/office/drawing/2014/main" id="{4E9CF988-8717-113D-84AE-0519E852CA3C}"/>
                    </a:ext>
                  </a:extLst>
                </p:cNvPr>
                <p:cNvCxnSpPr>
                  <a:cxnSpLocks/>
                </p:cNvCxnSpPr>
                <p:nvPr/>
              </p:nvCxnSpPr>
              <p:spPr>
                <a:xfrm flipV="1">
                  <a:off x="1293046" y="1813483"/>
                  <a:ext cx="1600813" cy="2236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6" name="Immagine 13">
                  <a:extLst>
                    <a:ext uri="{FF2B5EF4-FFF2-40B4-BE49-F238E27FC236}">
                      <a16:creationId xmlns:a16="http://schemas.microsoft.com/office/drawing/2014/main" id="{30F95009-419C-3875-14C3-40677BB92441}"/>
                    </a:ext>
                  </a:extLst>
                </p:cNvPr>
                <p:cNvPicPr/>
                <p:nvPr/>
              </p:nvPicPr>
              <p:blipFill>
                <a:blip r:embed="rId9" cstate="print">
                  <a:extLst>
                    <a:ext uri="{BEBA8EAE-BF5A-486C-A8C5-ECC9F3942E4B}">
                      <a14:imgProps xmlns:a14="http://schemas.microsoft.com/office/drawing/2010/main">
                        <a14:imgLayer r:embed="rId10">
                          <a14:imgEffect>
                            <a14:backgroundRemoval t="1318" b="99012" l="0" r="100000"/>
                          </a14:imgEffect>
                        </a14:imgLayer>
                      </a14:imgProps>
                    </a:ext>
                    <a:ext uri="{28A0092B-C50C-407E-A947-70E740481C1C}">
                      <a14:useLocalDpi xmlns:a14="http://schemas.microsoft.com/office/drawing/2010/main" val="0"/>
                    </a:ext>
                  </a:extLst>
                </a:blip>
                <a:srcRect/>
                <a:stretch>
                  <a:fillRect/>
                </a:stretch>
              </p:blipFill>
              <p:spPr bwMode="auto">
                <a:xfrm>
                  <a:off x="1944092" y="756295"/>
                  <a:ext cx="949767" cy="1049231"/>
                </a:xfrm>
                <a:prstGeom prst="rect">
                  <a:avLst/>
                </a:prstGeom>
                <a:ln w="22225">
                  <a:solidFill>
                    <a:srgbClr val="FF0000"/>
                  </a:solidFill>
                </a:ln>
              </p:spPr>
            </p:pic>
          </p:grpSp>
        </p:grpSp>
        <p:sp>
          <p:nvSpPr>
            <p:cNvPr id="130" name="Rechteck 97">
              <a:extLst>
                <a:ext uri="{FF2B5EF4-FFF2-40B4-BE49-F238E27FC236}">
                  <a16:creationId xmlns:a16="http://schemas.microsoft.com/office/drawing/2014/main" id="{5514CB00-3B07-FC37-6062-80EF548CE880}"/>
                </a:ext>
              </a:extLst>
            </p:cNvPr>
            <p:cNvSpPr/>
            <p:nvPr/>
          </p:nvSpPr>
          <p:spPr>
            <a:xfrm rot="18920792">
              <a:off x="1533548" y="3249175"/>
              <a:ext cx="125376" cy="4327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pic>
          <p:nvPicPr>
            <p:cNvPr id="131" name="Picture 4" descr="Nuclear fusion - Wikipedia">
              <a:extLst>
                <a:ext uri="{FF2B5EF4-FFF2-40B4-BE49-F238E27FC236}">
                  <a16:creationId xmlns:a16="http://schemas.microsoft.com/office/drawing/2014/main" id="{0A77AF93-C294-DD64-B171-987B1F6CCA7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22553" y="3737147"/>
              <a:ext cx="428646" cy="5077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23543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9F173E-612A-52C1-9A49-937864FE51F8}"/>
              </a:ext>
            </a:extLst>
          </p:cNvPr>
          <p:cNvPicPr>
            <a:picLocks noChangeAspect="1"/>
          </p:cNvPicPr>
          <p:nvPr/>
        </p:nvPicPr>
        <p:blipFill rotWithShape="1">
          <a:blip r:embed="rId2">
            <a:extLst>
              <a:ext uri="{28A0092B-C50C-407E-A947-70E740481C1C}">
                <a14:useLocalDpi xmlns:a14="http://schemas.microsoft.com/office/drawing/2010/main" val="0"/>
              </a:ext>
            </a:extLst>
          </a:blip>
          <a:srcRect l="772"/>
          <a:stretch/>
        </p:blipFill>
        <p:spPr>
          <a:xfrm>
            <a:off x="6096000" y="11816"/>
            <a:ext cx="6096000" cy="4151621"/>
          </a:xfrm>
          <a:prstGeom prst="rect">
            <a:avLst/>
          </a:prstGeom>
        </p:spPr>
      </p:pic>
      <p:sp>
        <p:nvSpPr>
          <p:cNvPr id="5" name="Segnaposto numero diapositiva 4">
            <a:extLst>
              <a:ext uri="{FF2B5EF4-FFF2-40B4-BE49-F238E27FC236}">
                <a16:creationId xmlns:a16="http://schemas.microsoft.com/office/drawing/2014/main" id="{28C2A176-7AD0-3184-DFF4-788199F7D908}"/>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dirty="0">
              <a:solidFill>
                <a:prstClr val="white"/>
              </a:solidFill>
            </a:endParaRPr>
          </a:p>
        </p:txBody>
      </p:sp>
      <p:sp>
        <p:nvSpPr>
          <p:cNvPr id="4" name="Footer Placeholder 7">
            <a:extLst>
              <a:ext uri="{FF2B5EF4-FFF2-40B4-BE49-F238E27FC236}">
                <a16:creationId xmlns:a16="http://schemas.microsoft.com/office/drawing/2014/main" id="{ADD34769-2644-5F0C-6A45-D6634E7DB3C0}"/>
              </a:ext>
            </a:extLst>
          </p:cNvPr>
          <p:cNvSpPr>
            <a:spLocks noGrp="1"/>
          </p:cNvSpPr>
          <p:nvPr>
            <p:ph type="ftr" sz="quarter" idx="11"/>
          </p:nvPr>
        </p:nvSpPr>
        <p:spPr>
          <a:xfrm>
            <a:off x="825623" y="6555770"/>
            <a:ext cx="4673477" cy="329614"/>
          </a:xfrm>
          <a:prstGeom prst="rect">
            <a:avLst/>
          </a:prstGeom>
        </p:spPr>
        <p:txBody>
          <a:bodyPr anchor="t"/>
          <a:lstStyle>
            <a:lvl1pPr>
              <a:defRPr sz="1200">
                <a:solidFill>
                  <a:schemeClr val="bg1"/>
                </a:solidFill>
              </a:defRPr>
            </a:lvl1pPr>
          </a:lstStyle>
          <a:p>
            <a:r>
              <a:rPr lang="en-GB" dirty="0">
                <a:solidFill>
                  <a:prstClr val="white"/>
                </a:solidFill>
              </a:rPr>
              <a:t>I. Moscato | Thermal Conditions of IVCs | 19-21 March 2024</a:t>
            </a:r>
          </a:p>
        </p:txBody>
      </p:sp>
      <p:sp>
        <p:nvSpPr>
          <p:cNvPr id="52" name="Title 51">
            <a:extLst>
              <a:ext uri="{FF2B5EF4-FFF2-40B4-BE49-F238E27FC236}">
                <a16:creationId xmlns:a16="http://schemas.microsoft.com/office/drawing/2014/main" id="{0F1BD80D-14FE-0BF4-C332-3D71B55A55FB}"/>
              </a:ext>
            </a:extLst>
          </p:cNvPr>
          <p:cNvSpPr>
            <a:spLocks noGrp="1"/>
          </p:cNvSpPr>
          <p:nvPr>
            <p:ph type="title"/>
          </p:nvPr>
        </p:nvSpPr>
        <p:spPr/>
        <p:txBody>
          <a:bodyPr/>
          <a:lstStyle/>
          <a:p>
            <a:r>
              <a:rPr lang="en-US" sz="2800" b="1" dirty="0"/>
              <a:t>EU-DEMO In-VV components </a:t>
            </a:r>
            <a:br>
              <a:rPr lang="en-US" b="1" dirty="0"/>
            </a:br>
            <a:r>
              <a:rPr lang="en-US" sz="2400" b="0" i="1" dirty="0"/>
              <a:t>Tokamak Coolants System</a:t>
            </a:r>
            <a:endParaRPr lang="en-GB" dirty="0"/>
          </a:p>
        </p:txBody>
      </p:sp>
      <p:graphicFrame>
        <p:nvGraphicFramePr>
          <p:cNvPr id="3" name="Tabella 10">
            <a:extLst>
              <a:ext uri="{FF2B5EF4-FFF2-40B4-BE49-F238E27FC236}">
                <a16:creationId xmlns:a16="http://schemas.microsoft.com/office/drawing/2014/main" id="{017B5121-2D08-2124-0B66-740A1E0F441D}"/>
              </a:ext>
            </a:extLst>
          </p:cNvPr>
          <p:cNvGraphicFramePr>
            <a:graphicFrameLocks noGrp="1"/>
          </p:cNvGraphicFramePr>
          <p:nvPr>
            <p:extLst>
              <p:ext uri="{D42A27DB-BD31-4B8C-83A1-F6EECF244321}">
                <p14:modId xmlns:p14="http://schemas.microsoft.com/office/powerpoint/2010/main" val="1688397578"/>
              </p:ext>
            </p:extLst>
          </p:nvPr>
        </p:nvGraphicFramePr>
        <p:xfrm>
          <a:off x="3878981" y="4142412"/>
          <a:ext cx="8290144" cy="2362200"/>
        </p:xfrm>
        <a:graphic>
          <a:graphicData uri="http://schemas.openxmlformats.org/drawingml/2006/table">
            <a:tbl>
              <a:tblPr firstRow="1" bandRow="1">
                <a:tableStyleId>{5C22544A-7EE6-4342-B048-85BDC9FD1C3A}</a:tableStyleId>
              </a:tblPr>
              <a:tblGrid>
                <a:gridCol w="2390646">
                  <a:extLst>
                    <a:ext uri="{9D8B030D-6E8A-4147-A177-3AD203B41FA5}">
                      <a16:colId xmlns:a16="http://schemas.microsoft.com/office/drawing/2014/main" val="110040676"/>
                    </a:ext>
                  </a:extLst>
                </a:gridCol>
                <a:gridCol w="983250">
                  <a:extLst>
                    <a:ext uri="{9D8B030D-6E8A-4147-A177-3AD203B41FA5}">
                      <a16:colId xmlns:a16="http://schemas.microsoft.com/office/drawing/2014/main" val="779542123"/>
                    </a:ext>
                  </a:extLst>
                </a:gridCol>
                <a:gridCol w="983250">
                  <a:extLst>
                    <a:ext uri="{9D8B030D-6E8A-4147-A177-3AD203B41FA5}">
                      <a16:colId xmlns:a16="http://schemas.microsoft.com/office/drawing/2014/main" val="3891042040"/>
                    </a:ext>
                  </a:extLst>
                </a:gridCol>
                <a:gridCol w="1966499">
                  <a:extLst>
                    <a:ext uri="{9D8B030D-6E8A-4147-A177-3AD203B41FA5}">
                      <a16:colId xmlns:a16="http://schemas.microsoft.com/office/drawing/2014/main" val="1304328069"/>
                    </a:ext>
                  </a:extLst>
                </a:gridCol>
                <a:gridCol w="1966499">
                  <a:extLst>
                    <a:ext uri="{9D8B030D-6E8A-4147-A177-3AD203B41FA5}">
                      <a16:colId xmlns:a16="http://schemas.microsoft.com/office/drawing/2014/main" val="3541611883"/>
                    </a:ext>
                  </a:extLst>
                </a:gridCol>
              </a:tblGrid>
              <a:tr h="288000">
                <a:tc rowSpan="2">
                  <a:txBody>
                    <a:bodyPr/>
                    <a:lstStyle/>
                    <a:p>
                      <a:r>
                        <a:rPr lang="it-IT" sz="1400" u="none" strike="noStrike" baseline="0" dirty="0">
                          <a:latin typeface="+mj-lt"/>
                        </a:rPr>
                        <a:t>Quantity</a:t>
                      </a:r>
                      <a:endParaRPr lang="it-IT" sz="1400" dirty="0">
                        <a:latin typeface="+mj-lt"/>
                        <a:cs typeface="Times New Roman" panose="02020603050405020304" pitchFamily="18" charset="0"/>
                      </a:endParaRPr>
                    </a:p>
                  </a:txBody>
                  <a:tcPr anchor="ctr"/>
                </a:tc>
                <a:tc gridSpan="2">
                  <a:txBody>
                    <a:bodyPr/>
                    <a:lstStyle/>
                    <a:p>
                      <a:pPr algn="ctr"/>
                      <a:r>
                        <a:rPr lang="it-IT" sz="1400" dirty="0">
                          <a:latin typeface="+mj-lt"/>
                        </a:rPr>
                        <a:t>Breeding blanket PHTS</a:t>
                      </a:r>
                      <a:endParaRPr lang="it-IT" sz="1400" dirty="0">
                        <a:latin typeface="+mj-lt"/>
                        <a:cs typeface="Times New Roman" panose="02020603050405020304" pitchFamily="18" charset="0"/>
                      </a:endParaRP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lang="en-GB"/>
                    </a:p>
                  </a:txBody>
                  <a:tcPr/>
                </a:tc>
                <a:tc rowSpan="2">
                  <a:txBody>
                    <a:bodyPr/>
                    <a:lstStyle/>
                    <a:p>
                      <a:pPr algn="ctr"/>
                      <a:r>
                        <a:rPr lang="it-IT" sz="1400" u="none" strike="noStrike" baseline="0" dirty="0">
                          <a:latin typeface="+mj-lt"/>
                        </a:rPr>
                        <a:t>Shielding Components PHTS</a:t>
                      </a:r>
                      <a:endParaRPr lang="it-IT" sz="1400" dirty="0">
                        <a:latin typeface="+mj-lt"/>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tcPr>
                </a:tc>
                <a:tc rowSpan="2">
                  <a:txBody>
                    <a:bodyPr/>
                    <a:lstStyle/>
                    <a:p>
                      <a:pPr algn="ctr"/>
                      <a:r>
                        <a:rPr lang="it-IT" sz="1400" u="none" strike="noStrike" baseline="0" dirty="0">
                          <a:latin typeface="+mj-lt"/>
                        </a:rPr>
                        <a:t>High Heat Flux </a:t>
                      </a:r>
                    </a:p>
                    <a:p>
                      <a:pPr algn="ctr"/>
                      <a:r>
                        <a:rPr lang="it-IT" sz="1400" u="none" strike="noStrike" baseline="0" dirty="0">
                          <a:latin typeface="+mj-lt"/>
                        </a:rPr>
                        <a:t>PHTS</a:t>
                      </a:r>
                    </a:p>
                  </a:txBody>
                  <a:tcPr anchor="ctr"/>
                </a:tc>
                <a:extLst>
                  <a:ext uri="{0D108BD9-81ED-4DB2-BD59-A6C34878D82A}">
                    <a16:rowId xmlns:a16="http://schemas.microsoft.com/office/drawing/2014/main" val="3081493511"/>
                  </a:ext>
                </a:extLst>
              </a:tr>
              <a:tr h="259080">
                <a:tc vMerge="1">
                  <a:txBody>
                    <a:bodyPr/>
                    <a:lstStyle/>
                    <a:p>
                      <a:endParaRPr lang="en-GB"/>
                    </a:p>
                  </a:txBody>
                  <a:tcPr/>
                </a:tc>
                <a:tc>
                  <a:txBody>
                    <a:bodyPr/>
                    <a:lstStyle/>
                    <a:p>
                      <a:pPr marL="0" algn="ctr" defTabSz="685800" rtl="0" eaLnBrk="1" latinLnBrk="0" hangingPunct="1"/>
                      <a:r>
                        <a:rPr lang="it-IT" sz="1400" b="1" kern="1200" dirty="0">
                          <a:solidFill>
                            <a:schemeClr val="lt1"/>
                          </a:solidFill>
                          <a:latin typeface="+mj-lt"/>
                          <a:ea typeface="+mn-ea"/>
                          <a:cs typeface="+mn-cs"/>
                        </a:rPr>
                        <a:t>WCLL</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4F81BD"/>
                    </a:solidFill>
                  </a:tcPr>
                </a:tc>
                <a:tc>
                  <a:txBody>
                    <a:bodyPr/>
                    <a:lstStyle/>
                    <a:p>
                      <a:pPr marL="0" algn="ctr" defTabSz="685800" rtl="0" eaLnBrk="1" latinLnBrk="0" hangingPunct="1"/>
                      <a:r>
                        <a:rPr lang="it-IT" sz="1400" b="1" kern="1200" dirty="0">
                          <a:solidFill>
                            <a:schemeClr val="lt1"/>
                          </a:solidFill>
                          <a:latin typeface="+mj-lt"/>
                          <a:ea typeface="+mn-ea"/>
                          <a:cs typeface="+mn-cs"/>
                        </a:rPr>
                        <a:t>HCPB</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4F81BD"/>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82572333"/>
                  </a:ext>
                </a:extLst>
              </a:tr>
              <a:tr h="288000">
                <a:tc>
                  <a:txBody>
                    <a:bodyPr/>
                    <a:lstStyle/>
                    <a:p>
                      <a:r>
                        <a:rPr lang="it-IT" sz="1400" u="none" strike="noStrike" kern="1200" baseline="0" dirty="0">
                          <a:latin typeface="+mj-lt"/>
                        </a:rPr>
                        <a:t>Nom. thermal-power [MW]</a:t>
                      </a:r>
                      <a:endParaRPr lang="it-IT" sz="1400" dirty="0">
                        <a:latin typeface="+mj-lt"/>
                        <a:cs typeface="Times New Roman" panose="02020603050405020304" pitchFamily="18" charset="0"/>
                      </a:endParaRPr>
                    </a:p>
                  </a:txBody>
                  <a:tcPr anchor="ctr"/>
                </a:tc>
                <a:tc>
                  <a:txBody>
                    <a:bodyPr/>
                    <a:lstStyle/>
                    <a:p>
                      <a:pPr algn="ctr"/>
                      <a:r>
                        <a:rPr lang="it-IT" sz="1400" dirty="0">
                          <a:latin typeface="+mj-lt"/>
                        </a:rPr>
                        <a:t>1900</a:t>
                      </a:r>
                      <a:endParaRPr lang="it-IT" sz="1400" dirty="0">
                        <a:latin typeface="+mj-lt"/>
                        <a:cs typeface="Times New Roman" panose="02020603050405020304" pitchFamily="18" charset="0"/>
                      </a:endParaRPr>
                    </a:p>
                  </a:txBody>
                  <a:tcPr anchor="ctr">
                    <a:lnT w="38100" cap="flat" cmpd="sng" algn="ctr">
                      <a:solidFill>
                        <a:schemeClr val="bg1"/>
                      </a:solidFill>
                      <a:prstDash val="solid"/>
                      <a:round/>
                      <a:headEnd type="none" w="med" len="med"/>
                      <a:tailEnd type="none" w="med" len="med"/>
                    </a:lnT>
                  </a:tcPr>
                </a:tc>
                <a:tc>
                  <a:txBody>
                    <a:bodyPr/>
                    <a:lstStyle/>
                    <a:p>
                      <a:pPr algn="ctr"/>
                      <a:r>
                        <a:rPr lang="it-IT" sz="1400" dirty="0">
                          <a:latin typeface="+mj-lt"/>
                          <a:cs typeface="Times New Roman" panose="02020603050405020304" pitchFamily="18" charset="0"/>
                        </a:rPr>
                        <a:t>2100</a:t>
                      </a:r>
                    </a:p>
                  </a:txBody>
                  <a:tcPr anchor="ctr">
                    <a:lnT w="38100" cap="flat" cmpd="sng" algn="ctr">
                      <a:solidFill>
                        <a:schemeClr val="bg1"/>
                      </a:solidFill>
                      <a:prstDash val="solid"/>
                      <a:round/>
                      <a:headEnd type="none" w="med" len="med"/>
                      <a:tailEnd type="none" w="med" len="med"/>
                    </a:lnT>
                  </a:tcPr>
                </a:tc>
                <a:tc>
                  <a:txBody>
                    <a:bodyPr/>
                    <a:lstStyle/>
                    <a:p>
                      <a:pPr algn="ctr"/>
                      <a:r>
                        <a:rPr lang="it-IT" sz="1400" dirty="0">
                          <a:latin typeface="+mj-lt"/>
                        </a:rPr>
                        <a:t>230</a:t>
                      </a:r>
                      <a:endParaRPr lang="it-IT" sz="1400" dirty="0">
                        <a:latin typeface="+mj-lt"/>
                        <a:cs typeface="Times New Roman" panose="02020603050405020304" pitchFamily="18" charset="0"/>
                      </a:endParaRPr>
                    </a:p>
                  </a:txBody>
                  <a:tcPr anchor="ctr"/>
                </a:tc>
                <a:tc>
                  <a:txBody>
                    <a:bodyPr/>
                    <a:lstStyle/>
                    <a:p>
                      <a:pPr algn="ctr"/>
                      <a:r>
                        <a:rPr lang="it-IT" sz="1400" dirty="0">
                          <a:latin typeface="+mj-lt"/>
                        </a:rPr>
                        <a:t>240</a:t>
                      </a:r>
                      <a:endParaRPr lang="it-IT" sz="1400" dirty="0">
                        <a:latin typeface="+mj-lt"/>
                        <a:cs typeface="Times New Roman" panose="02020603050405020304" pitchFamily="18" charset="0"/>
                      </a:endParaRPr>
                    </a:p>
                  </a:txBody>
                  <a:tcPr anchor="ctr"/>
                </a:tc>
                <a:extLst>
                  <a:ext uri="{0D108BD9-81ED-4DB2-BD59-A6C34878D82A}">
                    <a16:rowId xmlns:a16="http://schemas.microsoft.com/office/drawing/2014/main" val="3827200343"/>
                  </a:ext>
                </a:extLst>
              </a:tr>
              <a:tr h="288000">
                <a:tc>
                  <a:txBody>
                    <a:bodyPr/>
                    <a:lstStyle/>
                    <a:p>
                      <a:r>
                        <a:rPr lang="it-IT" sz="1400" dirty="0">
                          <a:latin typeface="+mj-lt"/>
                        </a:rPr>
                        <a:t>Primary volume [m</a:t>
                      </a:r>
                      <a:r>
                        <a:rPr lang="it-IT" sz="1400" baseline="30000" dirty="0">
                          <a:latin typeface="+mj-lt"/>
                        </a:rPr>
                        <a:t>3</a:t>
                      </a:r>
                      <a:r>
                        <a:rPr lang="it-IT" sz="1400" dirty="0">
                          <a:latin typeface="+mj-lt"/>
                        </a:rPr>
                        <a:t>]</a:t>
                      </a:r>
                      <a:endParaRPr lang="it-IT" sz="1400" dirty="0">
                        <a:latin typeface="+mj-lt"/>
                        <a:cs typeface="Times New Roman" panose="02020603050405020304" pitchFamily="18" charset="0"/>
                      </a:endParaRPr>
                    </a:p>
                  </a:txBody>
                  <a:tcPr anchor="ctr"/>
                </a:tc>
                <a:tc>
                  <a:txBody>
                    <a:bodyPr/>
                    <a:lstStyle/>
                    <a:p>
                      <a:pPr algn="ctr"/>
                      <a:r>
                        <a:rPr lang="it-IT" sz="1400" dirty="0">
                          <a:latin typeface="+mj-lt"/>
                        </a:rPr>
                        <a:t>630</a:t>
                      </a:r>
                      <a:endParaRPr lang="it-IT" sz="1400" dirty="0">
                        <a:latin typeface="+mj-lt"/>
                        <a:cs typeface="Times New Roman" panose="02020603050405020304" pitchFamily="18" charset="0"/>
                      </a:endParaRPr>
                    </a:p>
                  </a:txBody>
                  <a:tcPr anchor="ctr"/>
                </a:tc>
                <a:tc>
                  <a:txBody>
                    <a:bodyPr/>
                    <a:lstStyle/>
                    <a:p>
                      <a:pPr algn="ctr"/>
                      <a:r>
                        <a:rPr lang="it-IT" sz="1400" dirty="0">
                          <a:latin typeface="+mj-lt"/>
                          <a:cs typeface="Times New Roman" panose="02020603050405020304" pitchFamily="18" charset="0"/>
                        </a:rPr>
                        <a:t>1900</a:t>
                      </a:r>
                    </a:p>
                  </a:txBody>
                  <a:tcPr anchor="ctr"/>
                </a:tc>
                <a:tc>
                  <a:txBody>
                    <a:bodyPr/>
                    <a:lstStyle/>
                    <a:p>
                      <a:pPr algn="ctr"/>
                      <a:r>
                        <a:rPr lang="it-IT" sz="1400" dirty="0">
                          <a:latin typeface="+mj-lt"/>
                        </a:rPr>
                        <a:t>140</a:t>
                      </a:r>
                      <a:endParaRPr lang="it-IT" sz="1400" dirty="0">
                        <a:latin typeface="+mj-lt"/>
                        <a:cs typeface="Times New Roman" panose="02020603050405020304" pitchFamily="18" charset="0"/>
                      </a:endParaRPr>
                    </a:p>
                  </a:txBody>
                  <a:tcPr anchor="ctr"/>
                </a:tc>
                <a:tc>
                  <a:txBody>
                    <a:bodyPr/>
                    <a:lstStyle/>
                    <a:p>
                      <a:pPr algn="ctr"/>
                      <a:r>
                        <a:rPr lang="it-IT" sz="1400" dirty="0">
                          <a:latin typeface="+mj-lt"/>
                        </a:rPr>
                        <a:t>280</a:t>
                      </a:r>
                      <a:endParaRPr lang="it-IT" sz="1400" dirty="0">
                        <a:latin typeface="+mj-lt"/>
                        <a:cs typeface="Times New Roman" panose="02020603050405020304" pitchFamily="18" charset="0"/>
                      </a:endParaRPr>
                    </a:p>
                  </a:txBody>
                  <a:tcPr anchor="ctr"/>
                </a:tc>
                <a:extLst>
                  <a:ext uri="{0D108BD9-81ED-4DB2-BD59-A6C34878D82A}">
                    <a16:rowId xmlns:a16="http://schemas.microsoft.com/office/drawing/2014/main" val="788252627"/>
                  </a:ext>
                </a:extLst>
              </a:tr>
              <a:tr h="288000">
                <a:tc>
                  <a:txBody>
                    <a:bodyPr/>
                    <a:lstStyle/>
                    <a:p>
                      <a:r>
                        <a:rPr lang="it-IT" sz="1400" u="none" strike="noStrike" kern="1200" baseline="0" dirty="0">
                          <a:latin typeface="+mj-lt"/>
                        </a:rPr>
                        <a:t>Primary temperatures °C</a:t>
                      </a:r>
                      <a:endParaRPr lang="it-IT" sz="1400" dirty="0">
                        <a:latin typeface="+mj-lt"/>
                        <a:cs typeface="Times New Roman" panose="02020603050405020304" pitchFamily="18" charset="0"/>
                      </a:endParaRPr>
                    </a:p>
                  </a:txBody>
                  <a:tcPr anchor="ctr"/>
                </a:tc>
                <a:tc>
                  <a:txBody>
                    <a:bodyPr/>
                    <a:lstStyle/>
                    <a:p>
                      <a:pPr marL="0" algn="ctr" defTabSz="685800" rtl="0" eaLnBrk="1" latinLnBrk="0" hangingPunct="1"/>
                      <a:r>
                        <a:rPr lang="it-IT" sz="1400" kern="1200" dirty="0">
                          <a:solidFill>
                            <a:schemeClr val="dk1"/>
                          </a:solidFill>
                          <a:latin typeface="+mj-lt"/>
                          <a:ea typeface="+mn-ea"/>
                          <a:cs typeface="+mn-cs"/>
                        </a:rPr>
                        <a:t>295-328</a:t>
                      </a:r>
                    </a:p>
                  </a:txBody>
                  <a:tcPr anchor="ctr"/>
                </a:tc>
                <a:tc>
                  <a:txBody>
                    <a:bodyPr/>
                    <a:lstStyle/>
                    <a:p>
                      <a:pPr marL="0" algn="ctr" defTabSz="685800" rtl="0" eaLnBrk="1" latinLnBrk="0" hangingPunct="1"/>
                      <a:r>
                        <a:rPr lang="it-IT" sz="1400" kern="1200" dirty="0">
                          <a:solidFill>
                            <a:schemeClr val="dk1"/>
                          </a:solidFill>
                          <a:latin typeface="+mj-lt"/>
                          <a:ea typeface="+mn-ea"/>
                          <a:cs typeface="+mn-cs"/>
                        </a:rPr>
                        <a:t>300-520</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400" kern="1200" dirty="0">
                          <a:solidFill>
                            <a:schemeClr val="dk1"/>
                          </a:solidFill>
                          <a:latin typeface="+mj-lt"/>
                          <a:ea typeface="+mn-ea"/>
                          <a:cs typeface="+mn-cs"/>
                        </a:rPr>
                        <a:t>180-210 (</a:t>
                      </a:r>
                      <a:r>
                        <a:rPr lang="it-IT" sz="1400" kern="1200" dirty="0">
                          <a:solidFill>
                            <a:schemeClr val="dk1"/>
                          </a:solidFill>
                          <a:latin typeface="+mn-lt"/>
                          <a:ea typeface="+mn-ea"/>
                          <a:cs typeface="+mn-cs"/>
                        </a:rPr>
                        <a:t>295-328</a:t>
                      </a:r>
                      <a:r>
                        <a:rPr lang="it-IT" sz="1400" kern="1200" dirty="0">
                          <a:solidFill>
                            <a:schemeClr val="dk1"/>
                          </a:solidFill>
                          <a:latin typeface="+mj-lt"/>
                          <a:ea typeface="+mn-ea"/>
                          <a:cs typeface="+mn-cs"/>
                        </a:rPr>
                        <a:t>)*</a:t>
                      </a:r>
                    </a:p>
                  </a:txBody>
                  <a:tcPr anchor="ctr"/>
                </a:tc>
                <a:tc>
                  <a:txBody>
                    <a:bodyPr/>
                    <a:lstStyle/>
                    <a:p>
                      <a:pPr marL="0" algn="ctr" defTabSz="685800" rtl="0" eaLnBrk="1" latinLnBrk="0" hangingPunct="1"/>
                      <a:r>
                        <a:rPr lang="it-IT" sz="1400" kern="1200" dirty="0">
                          <a:solidFill>
                            <a:schemeClr val="dk1"/>
                          </a:solidFill>
                          <a:latin typeface="+mj-lt"/>
                          <a:ea typeface="+mn-ea"/>
                          <a:cs typeface="+mn-cs"/>
                        </a:rPr>
                        <a:t>130-136</a:t>
                      </a:r>
                    </a:p>
                  </a:txBody>
                  <a:tcPr anchor="ctr"/>
                </a:tc>
                <a:extLst>
                  <a:ext uri="{0D108BD9-81ED-4DB2-BD59-A6C34878D82A}">
                    <a16:rowId xmlns:a16="http://schemas.microsoft.com/office/drawing/2014/main" val="2825199762"/>
                  </a:ext>
                </a:extLst>
              </a:tr>
              <a:tr h="288000">
                <a:tc>
                  <a:txBody>
                    <a:bodyPr/>
                    <a:lstStyle/>
                    <a:p>
                      <a:r>
                        <a:rPr lang="it-IT" sz="1400" dirty="0">
                          <a:latin typeface="+mj-lt"/>
                        </a:rPr>
                        <a:t>Primary pressure [MPa]</a:t>
                      </a:r>
                      <a:endParaRPr lang="it-IT" sz="1400" dirty="0">
                        <a:latin typeface="+mj-lt"/>
                        <a:cs typeface="Times New Roman" panose="02020603050405020304" pitchFamily="18" charset="0"/>
                      </a:endParaRPr>
                    </a:p>
                  </a:txBody>
                  <a:tcPr anchor="ctr"/>
                </a:tc>
                <a:tc>
                  <a:txBody>
                    <a:bodyPr/>
                    <a:lstStyle/>
                    <a:p>
                      <a:pPr algn="ctr"/>
                      <a:r>
                        <a:rPr lang="it-IT" sz="1400" dirty="0">
                          <a:latin typeface="+mj-lt"/>
                        </a:rPr>
                        <a:t>15.5</a:t>
                      </a:r>
                      <a:endParaRPr lang="it-IT" sz="1400" dirty="0">
                        <a:latin typeface="+mj-lt"/>
                        <a:cs typeface="Times New Roman" panose="02020603050405020304" pitchFamily="18" charset="0"/>
                      </a:endParaRPr>
                    </a:p>
                  </a:txBody>
                  <a:tcPr anchor="ctr"/>
                </a:tc>
                <a:tc>
                  <a:txBody>
                    <a:bodyPr/>
                    <a:lstStyle/>
                    <a:p>
                      <a:pPr algn="ctr"/>
                      <a:r>
                        <a:rPr lang="it-IT" sz="1400" dirty="0">
                          <a:latin typeface="+mj-lt"/>
                          <a:cs typeface="Times New Roman" panose="02020603050405020304" pitchFamily="18" charset="0"/>
                        </a:rPr>
                        <a:t>8.0</a:t>
                      </a:r>
                    </a:p>
                  </a:txBody>
                  <a:tcPr anchor="ctr"/>
                </a:tc>
                <a:tc>
                  <a:txBody>
                    <a:bodyPr/>
                    <a:lstStyle/>
                    <a:p>
                      <a:pPr algn="ctr"/>
                      <a:r>
                        <a:rPr lang="it-IT" sz="1400" dirty="0">
                          <a:latin typeface="+mj-lt"/>
                        </a:rPr>
                        <a:t>3.5 (15.5)</a:t>
                      </a:r>
                      <a:r>
                        <a:rPr lang="it-IT" sz="1400" baseline="30000" dirty="0">
                          <a:latin typeface="+mj-lt"/>
                        </a:rPr>
                        <a:t>*</a:t>
                      </a:r>
                    </a:p>
                  </a:txBody>
                  <a:tcPr anchor="ctr"/>
                </a:tc>
                <a:tc>
                  <a:txBody>
                    <a:bodyPr/>
                    <a:lstStyle/>
                    <a:p>
                      <a:pPr algn="ctr"/>
                      <a:r>
                        <a:rPr lang="en-US" sz="1400" dirty="0">
                          <a:latin typeface="+mj-lt"/>
                        </a:rPr>
                        <a:t>5.0</a:t>
                      </a:r>
                      <a:endParaRPr lang="it-IT" sz="1400" dirty="0">
                        <a:latin typeface="+mj-lt"/>
                        <a:cs typeface="Times New Roman" panose="02020603050405020304" pitchFamily="18" charset="0"/>
                      </a:endParaRPr>
                    </a:p>
                  </a:txBody>
                  <a:tcPr anchor="ctr"/>
                </a:tc>
                <a:extLst>
                  <a:ext uri="{0D108BD9-81ED-4DB2-BD59-A6C34878D82A}">
                    <a16:rowId xmlns:a16="http://schemas.microsoft.com/office/drawing/2014/main" val="987339141"/>
                  </a:ext>
                </a:extLst>
              </a:tr>
              <a:tr h="288000">
                <a:tc>
                  <a:txBody>
                    <a:bodyPr/>
                    <a:lstStyle/>
                    <a:p>
                      <a:r>
                        <a:rPr lang="it-IT" sz="1400" dirty="0">
                          <a:latin typeface="+mj-lt"/>
                          <a:cs typeface="Times New Roman" panose="02020603050405020304" pitchFamily="18" charset="0"/>
                        </a:rPr>
                        <a:t>Mass flow rate </a:t>
                      </a:r>
                      <a:r>
                        <a:rPr lang="en-US" sz="1400" baseline="0" dirty="0">
                          <a:latin typeface="+mj-lt"/>
                          <a:cs typeface="Times New Roman" panose="02020603050405020304" pitchFamily="18" charset="0"/>
                        </a:rPr>
                        <a:t>[kg/s]</a:t>
                      </a:r>
                      <a:endParaRPr lang="it-IT" sz="1400" dirty="0">
                        <a:latin typeface="+mj-lt"/>
                        <a:cs typeface="Times New Roman" panose="02020603050405020304" pitchFamily="18" charset="0"/>
                      </a:endParaRPr>
                    </a:p>
                  </a:txBody>
                  <a:tcPr anchor="ctr"/>
                </a:tc>
                <a:tc>
                  <a:txBody>
                    <a:bodyPr/>
                    <a:lstStyle/>
                    <a:p>
                      <a:pPr marL="0" algn="ctr" defTabSz="1043056" rtl="0" eaLnBrk="1" latinLnBrk="0" hangingPunct="1">
                        <a:spcAft>
                          <a:spcPts val="0"/>
                        </a:spcAft>
                      </a:pPr>
                      <a:r>
                        <a:rPr lang="it-IT" sz="1400" kern="1200" dirty="0">
                          <a:solidFill>
                            <a:schemeClr val="dk1"/>
                          </a:solidFill>
                          <a:effectLst/>
                          <a:latin typeface="+mj-lt"/>
                          <a:cs typeface="Times New Roman" panose="02020603050405020304" pitchFamily="18" charset="0"/>
                        </a:rPr>
                        <a:t>9754 </a:t>
                      </a:r>
                    </a:p>
                  </a:txBody>
                  <a:tcPr anchor="ctr"/>
                </a:tc>
                <a:tc>
                  <a:txBody>
                    <a:bodyPr/>
                    <a:lstStyle/>
                    <a:p>
                      <a:pPr marL="0" algn="ctr" defTabSz="1043056" rtl="0" eaLnBrk="1" latinLnBrk="0" hangingPunct="1">
                        <a:spcAft>
                          <a:spcPts val="0"/>
                        </a:spcAft>
                      </a:pPr>
                      <a:r>
                        <a:rPr lang="it-IT" sz="1400" kern="1200" dirty="0">
                          <a:solidFill>
                            <a:schemeClr val="dk1"/>
                          </a:solidFill>
                          <a:effectLst/>
                          <a:latin typeface="+mj-lt"/>
                          <a:cs typeface="Times New Roman" panose="02020603050405020304" pitchFamily="18" charset="0"/>
                        </a:rPr>
                        <a:t>1840</a:t>
                      </a:r>
                    </a:p>
                  </a:txBody>
                  <a:tcPr anchor="ctr"/>
                </a:tc>
                <a:tc>
                  <a:txBody>
                    <a:bodyPr/>
                    <a:lstStyle/>
                    <a:p>
                      <a:pPr algn="ctr"/>
                      <a:r>
                        <a:rPr lang="it-IT" sz="1400" dirty="0">
                          <a:latin typeface="+mj-lt"/>
                          <a:cs typeface="Times New Roman" panose="02020603050405020304" pitchFamily="18" charset="0"/>
                        </a:rPr>
                        <a:t>1718</a:t>
                      </a:r>
                    </a:p>
                  </a:txBody>
                  <a:tcPr anchor="ctr"/>
                </a:tc>
                <a:tc>
                  <a:txBody>
                    <a:bodyPr/>
                    <a:lstStyle/>
                    <a:p>
                      <a:pPr algn="ctr">
                        <a:spcAft>
                          <a:spcPts val="0"/>
                        </a:spcAft>
                      </a:pPr>
                      <a:r>
                        <a:rPr lang="en-US" sz="1400" dirty="0">
                          <a:effectLst/>
                          <a:latin typeface="+mj-lt"/>
                          <a:ea typeface="平成明朝"/>
                          <a:cs typeface="Times New Roman" panose="02020603050405020304" pitchFamily="18" charset="0"/>
                        </a:rPr>
                        <a:t>9394</a:t>
                      </a:r>
                      <a:endParaRPr lang="en-GB" sz="1400" dirty="0">
                        <a:effectLst/>
                        <a:latin typeface="+mj-lt"/>
                        <a:ea typeface="平成明朝"/>
                        <a:cs typeface="Times New Roman" panose="02020603050405020304" pitchFamily="18" charset="0"/>
                      </a:endParaRPr>
                    </a:p>
                  </a:txBody>
                  <a:tcPr anchor="ctr"/>
                </a:tc>
                <a:extLst>
                  <a:ext uri="{0D108BD9-81ED-4DB2-BD59-A6C34878D82A}">
                    <a16:rowId xmlns:a16="http://schemas.microsoft.com/office/drawing/2014/main" val="1995644797"/>
                  </a:ext>
                </a:extLst>
              </a:tr>
              <a:tr h="216000">
                <a:tc gridSpan="5">
                  <a:txBody>
                    <a:bodyPr/>
                    <a:lstStyle/>
                    <a:p>
                      <a:r>
                        <a:rPr lang="it-IT" sz="900" i="1" dirty="0">
                          <a:latin typeface="+mj-lt"/>
                          <a:cs typeface="Times New Roman" panose="02020603050405020304" pitchFamily="18" charset="0"/>
                        </a:rPr>
                        <a:t>*Values in () for high temperature option</a:t>
                      </a:r>
                    </a:p>
                  </a:txBody>
                  <a:tcPr anchor="ctr"/>
                </a:tc>
                <a:tc hMerge="1">
                  <a:txBody>
                    <a:bodyPr/>
                    <a:lstStyle/>
                    <a:p>
                      <a:pPr marL="0" algn="ctr" defTabSz="1043056" rtl="0" eaLnBrk="1" latinLnBrk="0" hangingPunct="1">
                        <a:spcAft>
                          <a:spcPts val="0"/>
                        </a:spcAft>
                      </a:pPr>
                      <a:endParaRPr lang="it-IT" sz="1400" kern="1200">
                        <a:solidFill>
                          <a:schemeClr val="dk1"/>
                        </a:solidFill>
                        <a:effectLst/>
                        <a:latin typeface="Times New Roman" panose="02020603050405020304" pitchFamily="18" charset="0"/>
                        <a:cs typeface="Times New Roman" panose="02020603050405020304" pitchFamily="18" charset="0"/>
                      </a:endParaRPr>
                    </a:p>
                  </a:txBody>
                  <a:tcPr anchor="ctr"/>
                </a:tc>
                <a:tc hMerge="1">
                  <a:txBody>
                    <a:bodyPr/>
                    <a:lstStyle/>
                    <a:p>
                      <a:endParaRPr lang="en-GB"/>
                    </a:p>
                  </a:txBody>
                  <a:tcPr/>
                </a:tc>
                <a:tc hMerge="1">
                  <a:txBody>
                    <a:bodyPr/>
                    <a:lstStyle/>
                    <a:p>
                      <a:pPr algn="ctr"/>
                      <a:endParaRPr lang="it-IT" sz="1400">
                        <a:latin typeface="Times New Roman" panose="02020603050405020304" pitchFamily="18" charset="0"/>
                        <a:cs typeface="Times New Roman" panose="02020603050405020304" pitchFamily="18" charset="0"/>
                      </a:endParaRPr>
                    </a:p>
                  </a:txBody>
                  <a:tcPr anchor="ctr"/>
                </a:tc>
                <a:tc hMerge="1">
                  <a:txBody>
                    <a:bodyPr/>
                    <a:lstStyle/>
                    <a:p>
                      <a:pPr algn="ctr">
                        <a:spcAft>
                          <a:spcPts val="0"/>
                        </a:spcAft>
                      </a:pPr>
                      <a:endParaRPr lang="en-GB" sz="1400">
                        <a:effectLst/>
                        <a:latin typeface="Times New Roman" panose="02020603050405020304" pitchFamily="18" charset="0"/>
                        <a:ea typeface="平成明朝"/>
                        <a:cs typeface="Times New Roman" panose="02020603050405020304" pitchFamily="18" charset="0"/>
                      </a:endParaRPr>
                    </a:p>
                  </a:txBody>
                  <a:tcPr anchor="ctr"/>
                </a:tc>
                <a:extLst>
                  <a:ext uri="{0D108BD9-81ED-4DB2-BD59-A6C34878D82A}">
                    <a16:rowId xmlns:a16="http://schemas.microsoft.com/office/drawing/2014/main" val="2825781103"/>
                  </a:ext>
                </a:extLst>
              </a:tr>
            </a:tbl>
          </a:graphicData>
        </a:graphic>
      </p:graphicFrame>
      <p:grpSp>
        <p:nvGrpSpPr>
          <p:cNvPr id="8" name="Group 7">
            <a:extLst>
              <a:ext uri="{FF2B5EF4-FFF2-40B4-BE49-F238E27FC236}">
                <a16:creationId xmlns:a16="http://schemas.microsoft.com/office/drawing/2014/main" id="{533405B7-519F-5E5E-262F-112FD89E1EB4}"/>
              </a:ext>
            </a:extLst>
          </p:cNvPr>
          <p:cNvGrpSpPr/>
          <p:nvPr/>
        </p:nvGrpSpPr>
        <p:grpSpPr>
          <a:xfrm>
            <a:off x="9525" y="789422"/>
            <a:ext cx="3708000" cy="5679772"/>
            <a:chOff x="0" y="722747"/>
            <a:chExt cx="3708000" cy="5679772"/>
          </a:xfrm>
        </p:grpSpPr>
        <p:pic>
          <p:nvPicPr>
            <p:cNvPr id="7" name="Immagine 1">
              <a:extLst>
                <a:ext uri="{FF2B5EF4-FFF2-40B4-BE49-F238E27FC236}">
                  <a16:creationId xmlns:a16="http://schemas.microsoft.com/office/drawing/2014/main" id="{10C381A9-49AF-47FB-1C0D-5CA69F9B39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22747"/>
              <a:ext cx="3708000" cy="2833531"/>
            </a:xfrm>
            <a:prstGeom prst="rect">
              <a:avLst/>
            </a:prstGeom>
            <a:noFill/>
            <a:ln>
              <a:solidFill>
                <a:schemeClr val="tx1"/>
              </a:solidFill>
            </a:ln>
          </p:spPr>
        </p:pic>
        <p:pic>
          <p:nvPicPr>
            <p:cNvPr id="6" name="Picture 5" descr="A picture containing ride&#10;&#10;Description automatically generated">
              <a:extLst>
                <a:ext uri="{FF2B5EF4-FFF2-40B4-BE49-F238E27FC236}">
                  <a16:creationId xmlns:a16="http://schemas.microsoft.com/office/drawing/2014/main" id="{DB47D82D-19E9-1503-5BD9-4EA0401D8CCC}"/>
                </a:ext>
              </a:extLst>
            </p:cNvPr>
            <p:cNvPicPr>
              <a:picLocks noChangeAspect="1"/>
            </p:cNvPicPr>
            <p:nvPr/>
          </p:nvPicPr>
          <p:blipFill rotWithShape="1">
            <a:blip r:embed="rId4"/>
            <a:srcRect t="6015" b="2498"/>
            <a:stretch/>
          </p:blipFill>
          <p:spPr>
            <a:xfrm>
              <a:off x="0" y="3556278"/>
              <a:ext cx="3708000" cy="2846241"/>
            </a:xfrm>
            <a:prstGeom prst="rect">
              <a:avLst/>
            </a:prstGeom>
            <a:ln>
              <a:solidFill>
                <a:schemeClr val="tx1"/>
              </a:solidFill>
            </a:ln>
          </p:spPr>
        </p:pic>
      </p:grpSp>
      <p:sp>
        <p:nvSpPr>
          <p:cNvPr id="9" name="CasellaDiTesto 21">
            <a:extLst>
              <a:ext uri="{FF2B5EF4-FFF2-40B4-BE49-F238E27FC236}">
                <a16:creationId xmlns:a16="http://schemas.microsoft.com/office/drawing/2014/main" id="{0E493FBC-3D19-C68B-E2D1-4BA58AFC4E25}"/>
              </a:ext>
            </a:extLst>
          </p:cNvPr>
          <p:cNvSpPr txBox="1"/>
          <p:nvPr/>
        </p:nvSpPr>
        <p:spPr>
          <a:xfrm>
            <a:off x="58511" y="830414"/>
            <a:ext cx="1226888" cy="461665"/>
          </a:xfrm>
          <a:prstGeom prst="rect">
            <a:avLst/>
          </a:prstGeom>
          <a:solidFill>
            <a:srgbClr val="FFFFCC"/>
          </a:solidFill>
          <a:ln>
            <a:solidFill>
              <a:schemeClr val="tx1"/>
            </a:solidFill>
          </a:ln>
        </p:spPr>
        <p:txBody>
          <a:bodyPr wrap="square" rtlCol="0">
            <a:spAutoFit/>
          </a:bodyPr>
          <a:lstStyle/>
          <a:p>
            <a:pPr algn="ctr"/>
            <a:r>
              <a:rPr lang="it-IT" sz="1200" b="1" dirty="0"/>
              <a:t>Water-cooled BB PHTS</a:t>
            </a:r>
            <a:endParaRPr lang="en-GB" sz="1200" b="1" baseline="-25000" dirty="0"/>
          </a:p>
        </p:txBody>
      </p:sp>
      <p:sp>
        <p:nvSpPr>
          <p:cNvPr id="10" name="CasellaDiTesto 21">
            <a:extLst>
              <a:ext uri="{FF2B5EF4-FFF2-40B4-BE49-F238E27FC236}">
                <a16:creationId xmlns:a16="http://schemas.microsoft.com/office/drawing/2014/main" id="{28B35B3B-D28B-7B01-D253-8463BC031B41}"/>
              </a:ext>
            </a:extLst>
          </p:cNvPr>
          <p:cNvSpPr txBox="1"/>
          <p:nvPr/>
        </p:nvSpPr>
        <p:spPr>
          <a:xfrm>
            <a:off x="21643" y="5985294"/>
            <a:ext cx="1262524" cy="461665"/>
          </a:xfrm>
          <a:prstGeom prst="rect">
            <a:avLst/>
          </a:prstGeom>
          <a:solidFill>
            <a:srgbClr val="FFFFCC"/>
          </a:solidFill>
          <a:ln>
            <a:solidFill>
              <a:schemeClr val="tx1"/>
            </a:solidFill>
          </a:ln>
        </p:spPr>
        <p:txBody>
          <a:bodyPr wrap="square" rtlCol="0">
            <a:spAutoFit/>
          </a:bodyPr>
          <a:lstStyle/>
          <a:p>
            <a:pPr algn="ctr"/>
            <a:r>
              <a:rPr lang="it-IT" sz="1200" b="1" dirty="0"/>
              <a:t>Helium-cooled BB PHTS</a:t>
            </a:r>
            <a:endParaRPr lang="en-GB" sz="1200" b="1" baseline="-25000" dirty="0"/>
          </a:p>
        </p:txBody>
      </p:sp>
      <p:sp>
        <p:nvSpPr>
          <p:cNvPr id="11" name="CasellaDiTesto 21">
            <a:extLst>
              <a:ext uri="{FF2B5EF4-FFF2-40B4-BE49-F238E27FC236}">
                <a16:creationId xmlns:a16="http://schemas.microsoft.com/office/drawing/2014/main" id="{21007EAC-52DE-3933-C4A4-AB0522D2C130}"/>
              </a:ext>
            </a:extLst>
          </p:cNvPr>
          <p:cNvSpPr txBox="1"/>
          <p:nvPr/>
        </p:nvSpPr>
        <p:spPr>
          <a:xfrm>
            <a:off x="7005381" y="192514"/>
            <a:ext cx="3788175" cy="276999"/>
          </a:xfrm>
          <a:prstGeom prst="rect">
            <a:avLst/>
          </a:prstGeom>
          <a:solidFill>
            <a:srgbClr val="FFFFCC"/>
          </a:solidFill>
          <a:ln>
            <a:solidFill>
              <a:schemeClr val="tx1"/>
            </a:solidFill>
          </a:ln>
        </p:spPr>
        <p:txBody>
          <a:bodyPr wrap="square" rtlCol="0">
            <a:spAutoFit/>
          </a:bodyPr>
          <a:lstStyle/>
          <a:p>
            <a:pPr algn="ctr"/>
            <a:r>
              <a:rPr lang="it-IT" sz="1200" b="1" dirty="0"/>
              <a:t>Integration of Tokamak Coolants System with all 3 PHTS</a:t>
            </a:r>
            <a:endParaRPr lang="en-GB" sz="1200" b="1" baseline="-25000" dirty="0"/>
          </a:p>
        </p:txBody>
      </p:sp>
      <p:sp>
        <p:nvSpPr>
          <p:cNvPr id="12" name="TextBox 2">
            <a:extLst>
              <a:ext uri="{FF2B5EF4-FFF2-40B4-BE49-F238E27FC236}">
                <a16:creationId xmlns:a16="http://schemas.microsoft.com/office/drawing/2014/main" id="{D8CC24CC-7E6C-86BB-F49B-E943C0256782}"/>
              </a:ext>
            </a:extLst>
          </p:cNvPr>
          <p:cNvSpPr txBox="1"/>
          <p:nvPr/>
        </p:nvSpPr>
        <p:spPr>
          <a:xfrm>
            <a:off x="3717525" y="3022760"/>
            <a:ext cx="3788175" cy="584775"/>
          </a:xfrm>
          <a:prstGeom prst="rect">
            <a:avLst/>
          </a:prstGeom>
          <a:noFill/>
        </p:spPr>
        <p:txBody>
          <a:bodyPr wrap="square" rtlCol="0">
            <a:spAutoFit/>
          </a:bodyPr>
          <a:lstStyle/>
          <a:p>
            <a:pPr algn="just"/>
            <a:r>
              <a:rPr lang="en-US" sz="1600" dirty="0"/>
              <a:t>Tokamak Coolants system:</a:t>
            </a:r>
          </a:p>
          <a:p>
            <a:pPr marL="285750" indent="-285750" algn="just">
              <a:buFont typeface="Arial" panose="020B0604020202020204" pitchFamily="34" charset="0"/>
              <a:buChar char="•"/>
            </a:pPr>
            <a:r>
              <a:rPr lang="en-US" sz="1600" dirty="0"/>
              <a:t>3 main Primary Heat Transport Systems</a:t>
            </a:r>
          </a:p>
        </p:txBody>
      </p:sp>
    </p:spTree>
    <p:extLst>
      <p:ext uri="{BB962C8B-B14F-4D97-AF65-F5344CB8AC3E}">
        <p14:creationId xmlns:p14="http://schemas.microsoft.com/office/powerpoint/2010/main" val="310270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28C2A176-7AD0-3184-DFF4-788199F7D908}"/>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dirty="0">
              <a:solidFill>
                <a:prstClr val="white"/>
              </a:solidFill>
            </a:endParaRPr>
          </a:p>
        </p:txBody>
      </p:sp>
      <p:sp>
        <p:nvSpPr>
          <p:cNvPr id="4" name="Footer Placeholder 7">
            <a:extLst>
              <a:ext uri="{FF2B5EF4-FFF2-40B4-BE49-F238E27FC236}">
                <a16:creationId xmlns:a16="http://schemas.microsoft.com/office/drawing/2014/main" id="{ADD34769-2644-5F0C-6A45-D6634E7DB3C0}"/>
              </a:ext>
            </a:extLst>
          </p:cNvPr>
          <p:cNvSpPr>
            <a:spLocks noGrp="1"/>
          </p:cNvSpPr>
          <p:nvPr>
            <p:ph type="ftr" sz="quarter" idx="11"/>
          </p:nvPr>
        </p:nvSpPr>
        <p:spPr>
          <a:xfrm>
            <a:off x="825623" y="6555770"/>
            <a:ext cx="4673477" cy="329614"/>
          </a:xfrm>
          <a:prstGeom prst="rect">
            <a:avLst/>
          </a:prstGeom>
        </p:spPr>
        <p:txBody>
          <a:bodyPr anchor="t"/>
          <a:lstStyle>
            <a:lvl1pPr>
              <a:defRPr sz="1200">
                <a:solidFill>
                  <a:schemeClr val="bg1"/>
                </a:solidFill>
              </a:defRPr>
            </a:lvl1pPr>
          </a:lstStyle>
          <a:p>
            <a:r>
              <a:rPr lang="en-GB" dirty="0">
                <a:solidFill>
                  <a:prstClr val="white"/>
                </a:solidFill>
              </a:rPr>
              <a:t>I. Moscato | Thermal Conditions of IVCs | 19-21 March 2024</a:t>
            </a:r>
          </a:p>
        </p:txBody>
      </p:sp>
      <p:sp>
        <p:nvSpPr>
          <p:cNvPr id="52" name="Title 51">
            <a:extLst>
              <a:ext uri="{FF2B5EF4-FFF2-40B4-BE49-F238E27FC236}">
                <a16:creationId xmlns:a16="http://schemas.microsoft.com/office/drawing/2014/main" id="{0F1BD80D-14FE-0BF4-C332-3D71B55A55FB}"/>
              </a:ext>
            </a:extLst>
          </p:cNvPr>
          <p:cNvSpPr>
            <a:spLocks noGrp="1"/>
          </p:cNvSpPr>
          <p:nvPr>
            <p:ph type="title"/>
          </p:nvPr>
        </p:nvSpPr>
        <p:spPr/>
        <p:txBody>
          <a:bodyPr/>
          <a:lstStyle/>
          <a:p>
            <a:r>
              <a:rPr lang="en-US" sz="2800" b="1" dirty="0"/>
              <a:t>EU-DEMO primary system components </a:t>
            </a:r>
            <a:br>
              <a:rPr lang="en-US" b="1" dirty="0"/>
            </a:br>
            <a:r>
              <a:rPr lang="en-US" sz="2400" b="0" i="1" dirty="0"/>
              <a:t>Facing pulsed load and other operational transients</a:t>
            </a:r>
            <a:endParaRPr lang="en-GB" dirty="0"/>
          </a:p>
        </p:txBody>
      </p:sp>
      <p:sp>
        <p:nvSpPr>
          <p:cNvPr id="6" name="TextBox 2">
            <a:extLst>
              <a:ext uri="{FF2B5EF4-FFF2-40B4-BE49-F238E27FC236}">
                <a16:creationId xmlns:a16="http://schemas.microsoft.com/office/drawing/2014/main" id="{C5243AB0-ABDC-BB9F-E5B7-0D5BC2DDC08F}"/>
              </a:ext>
            </a:extLst>
          </p:cNvPr>
          <p:cNvSpPr txBox="1"/>
          <p:nvPr/>
        </p:nvSpPr>
        <p:spPr>
          <a:xfrm>
            <a:off x="0" y="908304"/>
            <a:ext cx="12182475" cy="3046988"/>
          </a:xfrm>
          <a:prstGeom prst="rect">
            <a:avLst/>
          </a:prstGeom>
          <a:noFill/>
        </p:spPr>
        <p:txBody>
          <a:bodyPr wrap="square" rtlCol="0">
            <a:spAutoFit/>
          </a:bodyPr>
          <a:lstStyle/>
          <a:p>
            <a:pPr algn="just"/>
            <a:r>
              <a:rPr lang="en-GB" sz="1600" dirty="0"/>
              <a:t>The service life of any coolant system pressure component depends upon a number of factors: material irradiation, </a:t>
            </a:r>
            <a:r>
              <a:rPr lang="en-GB" sz="1600" u="sng" dirty="0"/>
              <a:t>unit operational thermal cycles</a:t>
            </a:r>
            <a:r>
              <a:rPr lang="en-GB" sz="1600" dirty="0"/>
              <a:t>, quality manufacturing standards, environmental protection, and adherence to established operating procedures.</a:t>
            </a:r>
          </a:p>
          <a:p>
            <a:pPr algn="just"/>
            <a:endParaRPr lang="en-GB" sz="1600" dirty="0"/>
          </a:p>
          <a:p>
            <a:pPr algn="just"/>
            <a:r>
              <a:rPr lang="en-GB" sz="1600" dirty="0"/>
              <a:t>All components of primary cooling system must be designed to withstand the effects of cyclic loads due to coolant system temperature and pressure changes. </a:t>
            </a:r>
          </a:p>
          <a:p>
            <a:pPr algn="just"/>
            <a:r>
              <a:rPr lang="en-GB" sz="1600" dirty="0"/>
              <a:t>Thermal and loading cycles are introduced by a number of events:</a:t>
            </a:r>
          </a:p>
          <a:p>
            <a:pPr algn="just"/>
            <a:endParaRPr lang="en-GB" sz="1600" dirty="0"/>
          </a:p>
          <a:p>
            <a:pPr marL="285750" indent="-285750" algn="just">
              <a:buFont typeface="Arial" panose="020B0604020202020204" pitchFamily="34" charset="0"/>
              <a:buChar char="•"/>
            </a:pPr>
            <a:r>
              <a:rPr lang="en-GB" sz="1600" b="1" dirty="0"/>
              <a:t>Normal conditions</a:t>
            </a:r>
            <a:r>
              <a:rPr lang="en-GB" sz="1600" dirty="0"/>
              <a:t>: </a:t>
            </a:r>
            <a:r>
              <a:rPr lang="en-GB" sz="1600" dirty="0" err="1"/>
              <a:t>heatup</a:t>
            </a:r>
            <a:r>
              <a:rPr lang="en-GB" sz="1600" dirty="0"/>
              <a:t> and cooldown cycles, power changes, normal cyclic variations, baking, … </a:t>
            </a:r>
            <a:r>
              <a:rPr lang="en-GB" sz="1600" dirty="0">
                <a:sym typeface="Wingdings" panose="05000000000000000000" pitchFamily="2" charset="2"/>
              </a:rPr>
              <a:t></a:t>
            </a:r>
            <a:r>
              <a:rPr lang="en-US" sz="1600" dirty="0">
                <a:sym typeface="Wingdings" panose="05000000000000000000" pitchFamily="2" charset="2"/>
              </a:rPr>
              <a:t> </a:t>
            </a:r>
            <a:r>
              <a:rPr lang="en-US" sz="1600" dirty="0">
                <a:solidFill>
                  <a:srgbClr val="FF0000"/>
                </a:solidFill>
                <a:sym typeface="Wingdings" panose="05000000000000000000" pitchFamily="2" charset="2"/>
              </a:rPr>
              <a:t>100s to 10</a:t>
            </a:r>
            <a:r>
              <a:rPr lang="en-US" sz="1600" baseline="30000" dirty="0">
                <a:solidFill>
                  <a:srgbClr val="FF0000"/>
                </a:solidFill>
                <a:sym typeface="Wingdings" panose="05000000000000000000" pitchFamily="2" charset="2"/>
              </a:rPr>
              <a:t>6</a:t>
            </a:r>
            <a:r>
              <a:rPr lang="en-US" sz="1600" dirty="0">
                <a:solidFill>
                  <a:srgbClr val="FF0000"/>
                </a:solidFill>
                <a:sym typeface="Wingdings" panose="05000000000000000000" pitchFamily="2" charset="2"/>
              </a:rPr>
              <a:t>s cycles </a:t>
            </a:r>
            <a:endParaRPr lang="en-GB" sz="1600" dirty="0">
              <a:solidFill>
                <a:srgbClr val="FF0000"/>
              </a:solidFill>
            </a:endParaRPr>
          </a:p>
          <a:p>
            <a:pPr marL="285750" indent="-285750" algn="just">
              <a:buFont typeface="Arial" panose="020B0604020202020204" pitchFamily="34" charset="0"/>
              <a:buChar char="•"/>
            </a:pPr>
            <a:r>
              <a:rPr lang="en-GB" sz="1600" b="1" dirty="0"/>
              <a:t>Upset conditions:</a:t>
            </a:r>
            <a:r>
              <a:rPr lang="en-GB" sz="1600" dirty="0"/>
              <a:t> reactor trip, turbine trip, loss of flow, … </a:t>
            </a:r>
            <a:r>
              <a:rPr lang="en-GB" sz="1600" dirty="0">
                <a:sym typeface="Wingdings" panose="05000000000000000000" pitchFamily="2" charset="2"/>
              </a:rPr>
              <a:t> </a:t>
            </a:r>
            <a:r>
              <a:rPr lang="en-GB" sz="1600" dirty="0">
                <a:solidFill>
                  <a:srgbClr val="FF0000"/>
                </a:solidFill>
                <a:sym typeface="Wingdings" panose="05000000000000000000" pitchFamily="2" charset="2"/>
              </a:rPr>
              <a:t>10s to 100s of cycles</a:t>
            </a:r>
            <a:endParaRPr lang="en-GB" sz="1600" dirty="0">
              <a:solidFill>
                <a:srgbClr val="FF0000"/>
              </a:solidFill>
            </a:endParaRPr>
          </a:p>
          <a:p>
            <a:pPr marL="285750" indent="-285750" algn="just">
              <a:buFont typeface="Arial" panose="020B0604020202020204" pitchFamily="34" charset="0"/>
              <a:buChar char="•"/>
            </a:pPr>
            <a:r>
              <a:rPr lang="en-GB" sz="1600" b="1" dirty="0"/>
              <a:t>Emergency and Faulted conditions</a:t>
            </a:r>
            <a:r>
              <a:rPr lang="en-GB" sz="1600" dirty="0"/>
              <a:t>: </a:t>
            </a:r>
            <a:r>
              <a:rPr lang="en-GB" sz="1600" dirty="0">
                <a:sym typeface="Wingdings" panose="05000000000000000000" pitchFamily="2" charset="2"/>
              </a:rPr>
              <a:t> small to large LOCAs, feedwater and steam line breaks, pump locked motor…  </a:t>
            </a:r>
            <a:r>
              <a:rPr lang="en-GB" sz="1600" dirty="0">
                <a:solidFill>
                  <a:srgbClr val="FF0000"/>
                </a:solidFill>
                <a:sym typeface="Wingdings" panose="05000000000000000000" pitchFamily="2" charset="2"/>
              </a:rPr>
              <a:t>a few to 10s cycles</a:t>
            </a:r>
          </a:p>
          <a:p>
            <a:pPr marL="285750" indent="-285750" algn="just">
              <a:buFont typeface="Arial" panose="020B0604020202020204" pitchFamily="34" charset="0"/>
              <a:buChar char="•"/>
            </a:pPr>
            <a:r>
              <a:rPr lang="en-GB" sz="1600" b="1" dirty="0">
                <a:sym typeface="Wingdings" panose="05000000000000000000" pitchFamily="2" charset="2"/>
              </a:rPr>
              <a:t>Test conditions</a:t>
            </a:r>
            <a:r>
              <a:rPr lang="en-GB" sz="1600" dirty="0">
                <a:sym typeface="Wingdings" panose="05000000000000000000" pitchFamily="2" charset="2"/>
              </a:rPr>
              <a:t>  primary/secondary side hydrostatic tests, primary/secondary sides leak tests, tube leak tests …  </a:t>
            </a:r>
            <a:r>
              <a:rPr lang="en-GB" sz="1600" dirty="0">
                <a:solidFill>
                  <a:srgbClr val="FF0000"/>
                </a:solidFill>
                <a:sym typeface="Wingdings" panose="05000000000000000000" pitchFamily="2" charset="2"/>
              </a:rPr>
              <a:t>10s to 100s cycles</a:t>
            </a:r>
            <a:endParaRPr lang="en-GB" sz="1600" dirty="0">
              <a:solidFill>
                <a:srgbClr val="FF0000"/>
              </a:solidFill>
            </a:endParaRPr>
          </a:p>
          <a:p>
            <a:pPr algn="just"/>
            <a:endParaRPr lang="en-GB" sz="1600" dirty="0"/>
          </a:p>
        </p:txBody>
      </p:sp>
      <p:pic>
        <p:nvPicPr>
          <p:cNvPr id="22" name="Immagine 10">
            <a:extLst>
              <a:ext uri="{FF2B5EF4-FFF2-40B4-BE49-F238E27FC236}">
                <a16:creationId xmlns:a16="http://schemas.microsoft.com/office/drawing/2014/main" id="{308A076D-A134-CE3B-8C36-006ACCD08DD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3723" y="3771901"/>
            <a:ext cx="7468277" cy="2644756"/>
          </a:xfrm>
          <a:prstGeom prst="rect">
            <a:avLst/>
          </a:prstGeom>
          <a:noFill/>
          <a:ln>
            <a:noFill/>
          </a:ln>
        </p:spPr>
      </p:pic>
      <p:sp>
        <p:nvSpPr>
          <p:cNvPr id="23" name="TextBox 2">
            <a:extLst>
              <a:ext uri="{FF2B5EF4-FFF2-40B4-BE49-F238E27FC236}">
                <a16:creationId xmlns:a16="http://schemas.microsoft.com/office/drawing/2014/main" id="{B693960E-DCD8-4E10-4AC1-1C1CA4F1BB47}"/>
              </a:ext>
            </a:extLst>
          </p:cNvPr>
          <p:cNvSpPr txBox="1"/>
          <p:nvPr/>
        </p:nvSpPr>
        <p:spPr>
          <a:xfrm>
            <a:off x="0" y="4142231"/>
            <a:ext cx="4714198" cy="1569660"/>
          </a:xfrm>
          <a:prstGeom prst="rect">
            <a:avLst/>
          </a:prstGeom>
          <a:noFill/>
        </p:spPr>
        <p:txBody>
          <a:bodyPr wrap="square" rtlCol="0">
            <a:spAutoFit/>
          </a:bodyPr>
          <a:lstStyle/>
          <a:p>
            <a:pPr algn="just"/>
            <a:r>
              <a:rPr lang="en-US" sz="1600" dirty="0"/>
              <a:t>The EU-DEMO foresees about 11 pulses per day with a with 100%-0% reactor load swing up to 1% per second</a:t>
            </a:r>
          </a:p>
          <a:p>
            <a:pPr algn="just"/>
            <a:endParaRPr lang="en-US" sz="1600" dirty="0"/>
          </a:p>
          <a:p>
            <a:pPr algn="just"/>
            <a:endParaRPr lang="en-US" sz="1600" dirty="0"/>
          </a:p>
          <a:p>
            <a:pPr algn="just"/>
            <a:r>
              <a:rPr lang="en-US" sz="1600" dirty="0"/>
              <a:t>Fission reactors generally consider 1 load variation per day in the range 15% to 100% of full power. </a:t>
            </a:r>
          </a:p>
        </p:txBody>
      </p:sp>
    </p:spTree>
    <p:extLst>
      <p:ext uri="{BB962C8B-B14F-4D97-AF65-F5344CB8AC3E}">
        <p14:creationId xmlns:p14="http://schemas.microsoft.com/office/powerpoint/2010/main" val="3960823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28C2A176-7AD0-3184-DFF4-788199F7D908}"/>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dirty="0">
              <a:solidFill>
                <a:prstClr val="white"/>
              </a:solidFill>
            </a:endParaRPr>
          </a:p>
        </p:txBody>
      </p:sp>
      <p:sp>
        <p:nvSpPr>
          <p:cNvPr id="4" name="Footer Placeholder 7">
            <a:extLst>
              <a:ext uri="{FF2B5EF4-FFF2-40B4-BE49-F238E27FC236}">
                <a16:creationId xmlns:a16="http://schemas.microsoft.com/office/drawing/2014/main" id="{ADD34769-2644-5F0C-6A45-D6634E7DB3C0}"/>
              </a:ext>
            </a:extLst>
          </p:cNvPr>
          <p:cNvSpPr>
            <a:spLocks noGrp="1"/>
          </p:cNvSpPr>
          <p:nvPr>
            <p:ph type="ftr" sz="quarter" idx="11"/>
          </p:nvPr>
        </p:nvSpPr>
        <p:spPr>
          <a:xfrm>
            <a:off x="825623" y="6555770"/>
            <a:ext cx="4673477" cy="329614"/>
          </a:xfrm>
          <a:prstGeom prst="rect">
            <a:avLst/>
          </a:prstGeom>
        </p:spPr>
        <p:txBody>
          <a:bodyPr anchor="t"/>
          <a:lstStyle>
            <a:lvl1pPr>
              <a:defRPr sz="1200">
                <a:solidFill>
                  <a:schemeClr val="bg1"/>
                </a:solidFill>
              </a:defRPr>
            </a:lvl1pPr>
          </a:lstStyle>
          <a:p>
            <a:r>
              <a:rPr lang="en-GB" dirty="0">
                <a:solidFill>
                  <a:prstClr val="white"/>
                </a:solidFill>
              </a:rPr>
              <a:t>I. Moscato | Thermal Conditions of IVCs | 19-21 March 2024</a:t>
            </a:r>
          </a:p>
        </p:txBody>
      </p:sp>
      <p:sp>
        <p:nvSpPr>
          <p:cNvPr id="52" name="Title 51">
            <a:extLst>
              <a:ext uri="{FF2B5EF4-FFF2-40B4-BE49-F238E27FC236}">
                <a16:creationId xmlns:a16="http://schemas.microsoft.com/office/drawing/2014/main" id="{0F1BD80D-14FE-0BF4-C332-3D71B55A55FB}"/>
              </a:ext>
            </a:extLst>
          </p:cNvPr>
          <p:cNvSpPr>
            <a:spLocks noGrp="1"/>
          </p:cNvSpPr>
          <p:nvPr>
            <p:ph type="title"/>
          </p:nvPr>
        </p:nvSpPr>
        <p:spPr/>
        <p:txBody>
          <a:bodyPr/>
          <a:lstStyle/>
          <a:p>
            <a:r>
              <a:rPr lang="en-US" dirty="0"/>
              <a:t>Ramp-up/down thermal </a:t>
            </a:r>
            <a:r>
              <a:rPr lang="en-US" dirty="0" err="1"/>
              <a:t>behaviour</a:t>
            </a:r>
            <a:r>
              <a:rPr lang="en-US" dirty="0"/>
              <a:t> of In-VV components</a:t>
            </a:r>
            <a:r>
              <a:rPr lang="en-US" sz="2800" b="1" dirty="0"/>
              <a:t> </a:t>
            </a:r>
            <a:br>
              <a:rPr lang="en-US" b="1" dirty="0"/>
            </a:br>
            <a:r>
              <a:rPr lang="en-US" sz="2400" b="0" i="1" dirty="0"/>
              <a:t>Example of WCLL Breeding Blanket cooling circuit</a:t>
            </a:r>
            <a:endParaRPr lang="en-GB" dirty="0"/>
          </a:p>
        </p:txBody>
      </p:sp>
      <p:pic>
        <p:nvPicPr>
          <p:cNvPr id="10" name="Picture 9" descr="A graph of a graph showing different colored lines">
            <a:extLst>
              <a:ext uri="{FF2B5EF4-FFF2-40B4-BE49-F238E27FC236}">
                <a16:creationId xmlns:a16="http://schemas.microsoft.com/office/drawing/2014/main" id="{E36613F4-3ADE-D490-F54A-21474A9666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2386" y="746390"/>
            <a:ext cx="5579614" cy="2846242"/>
          </a:xfrm>
          <a:prstGeom prst="rect">
            <a:avLst/>
          </a:prstGeom>
        </p:spPr>
      </p:pic>
      <p:sp>
        <p:nvSpPr>
          <p:cNvPr id="7" name="CasellaDiTesto 21">
            <a:extLst>
              <a:ext uri="{FF2B5EF4-FFF2-40B4-BE49-F238E27FC236}">
                <a16:creationId xmlns:a16="http://schemas.microsoft.com/office/drawing/2014/main" id="{6FA21718-C1F7-64F4-42AD-5E7F0D292458}"/>
              </a:ext>
            </a:extLst>
          </p:cNvPr>
          <p:cNvSpPr txBox="1"/>
          <p:nvPr/>
        </p:nvSpPr>
        <p:spPr>
          <a:xfrm>
            <a:off x="7151236" y="2415504"/>
            <a:ext cx="1296000" cy="461665"/>
          </a:xfrm>
          <a:prstGeom prst="rect">
            <a:avLst/>
          </a:prstGeom>
          <a:solidFill>
            <a:srgbClr val="FFFFCC"/>
          </a:solidFill>
          <a:ln>
            <a:solidFill>
              <a:schemeClr val="tx1"/>
            </a:solidFill>
          </a:ln>
        </p:spPr>
        <p:txBody>
          <a:bodyPr wrap="square" rtlCol="0">
            <a:spAutoFit/>
          </a:bodyPr>
          <a:lstStyle/>
          <a:p>
            <a:pPr algn="ctr"/>
            <a:r>
              <a:rPr lang="it-IT" sz="1200" b="1" dirty="0"/>
              <a:t>Exchanged thermal power</a:t>
            </a:r>
            <a:endParaRPr lang="en-GB" sz="1200" b="1" baseline="-25000" dirty="0"/>
          </a:p>
        </p:txBody>
      </p:sp>
      <p:cxnSp>
        <p:nvCxnSpPr>
          <p:cNvPr id="8" name="Connettore 2 33">
            <a:extLst>
              <a:ext uri="{FF2B5EF4-FFF2-40B4-BE49-F238E27FC236}">
                <a16:creationId xmlns:a16="http://schemas.microsoft.com/office/drawing/2014/main" id="{5DF051C7-9B04-7CCB-F141-3EE42A66A62D}"/>
              </a:ext>
            </a:extLst>
          </p:cNvPr>
          <p:cNvCxnSpPr>
            <a:cxnSpLocks/>
          </p:cNvCxnSpPr>
          <p:nvPr/>
        </p:nvCxnSpPr>
        <p:spPr>
          <a:xfrm flipH="1">
            <a:off x="8265136" y="1452551"/>
            <a:ext cx="559805" cy="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TextBox 2">
            <a:extLst>
              <a:ext uri="{FF2B5EF4-FFF2-40B4-BE49-F238E27FC236}">
                <a16:creationId xmlns:a16="http://schemas.microsoft.com/office/drawing/2014/main" id="{C23888B9-2444-C01D-C781-E04ED8DAA019}"/>
              </a:ext>
            </a:extLst>
          </p:cNvPr>
          <p:cNvSpPr txBox="1"/>
          <p:nvPr/>
        </p:nvSpPr>
        <p:spPr>
          <a:xfrm>
            <a:off x="7250709" y="1244802"/>
            <a:ext cx="1097053" cy="415498"/>
          </a:xfrm>
          <a:prstGeom prst="rect">
            <a:avLst/>
          </a:prstGeom>
          <a:noFill/>
        </p:spPr>
        <p:txBody>
          <a:bodyPr wrap="square" rtlCol="0">
            <a:spAutoFit/>
          </a:bodyPr>
          <a:lstStyle/>
          <a:p>
            <a:pPr algn="just"/>
            <a:r>
              <a:rPr lang="en-US" sz="1050" dirty="0">
                <a:solidFill>
                  <a:srgbClr val="FF0000"/>
                </a:solidFill>
              </a:rPr>
              <a:t>Thermal power to BB structures</a:t>
            </a:r>
          </a:p>
        </p:txBody>
      </p:sp>
      <p:cxnSp>
        <p:nvCxnSpPr>
          <p:cNvPr id="13" name="Connettore 2 33">
            <a:extLst>
              <a:ext uri="{FF2B5EF4-FFF2-40B4-BE49-F238E27FC236}">
                <a16:creationId xmlns:a16="http://schemas.microsoft.com/office/drawing/2014/main" id="{0ED85735-F71C-0924-D993-ADA49BC3B5A7}"/>
              </a:ext>
            </a:extLst>
          </p:cNvPr>
          <p:cNvCxnSpPr>
            <a:cxnSpLocks/>
          </p:cNvCxnSpPr>
          <p:nvPr/>
        </p:nvCxnSpPr>
        <p:spPr>
          <a:xfrm>
            <a:off x="10473309" y="1758170"/>
            <a:ext cx="393659" cy="0"/>
          </a:xfrm>
          <a:prstGeom prst="straightConnector1">
            <a:avLst/>
          </a:prstGeom>
          <a:ln w="25400">
            <a:solidFill>
              <a:srgbClr val="00FF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TextBox 2">
            <a:extLst>
              <a:ext uri="{FF2B5EF4-FFF2-40B4-BE49-F238E27FC236}">
                <a16:creationId xmlns:a16="http://schemas.microsoft.com/office/drawing/2014/main" id="{1697A8DF-C732-9885-FECA-A4A15BC67750}"/>
              </a:ext>
            </a:extLst>
          </p:cNvPr>
          <p:cNvSpPr txBox="1"/>
          <p:nvPr/>
        </p:nvSpPr>
        <p:spPr>
          <a:xfrm>
            <a:off x="10785010" y="1550421"/>
            <a:ext cx="1159340" cy="415498"/>
          </a:xfrm>
          <a:prstGeom prst="rect">
            <a:avLst/>
          </a:prstGeom>
          <a:noFill/>
        </p:spPr>
        <p:txBody>
          <a:bodyPr wrap="square" rtlCol="0">
            <a:spAutoFit/>
          </a:bodyPr>
          <a:lstStyle/>
          <a:p>
            <a:pPr algn="just"/>
            <a:r>
              <a:rPr lang="en-US" sz="1050" dirty="0">
                <a:solidFill>
                  <a:srgbClr val="00FF00"/>
                </a:solidFill>
              </a:rPr>
              <a:t>Thermal power to Balance of Plant</a:t>
            </a:r>
          </a:p>
        </p:txBody>
      </p:sp>
      <p:pic>
        <p:nvPicPr>
          <p:cNvPr id="9" name="Picture 8" descr="A graph with different colored lines&#10;&#10;Description automatically generated">
            <a:extLst>
              <a:ext uri="{FF2B5EF4-FFF2-40B4-BE49-F238E27FC236}">
                <a16:creationId xmlns:a16="http://schemas.microsoft.com/office/drawing/2014/main" id="{8BBBF733-B572-F607-8EA3-22DDADBA0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7785" y="3974548"/>
            <a:ext cx="4267512" cy="2160000"/>
          </a:xfrm>
          <a:prstGeom prst="rect">
            <a:avLst/>
          </a:prstGeom>
          <a:ln w="12700">
            <a:solidFill>
              <a:srgbClr val="C00000"/>
            </a:solidFill>
          </a:ln>
        </p:spPr>
      </p:pic>
      <p:sp>
        <p:nvSpPr>
          <p:cNvPr id="2" name="TextBox 2">
            <a:extLst>
              <a:ext uri="{FF2B5EF4-FFF2-40B4-BE49-F238E27FC236}">
                <a16:creationId xmlns:a16="http://schemas.microsoft.com/office/drawing/2014/main" id="{3BDCD683-D9E8-B3A9-25D7-F6E07E564B5B}"/>
              </a:ext>
            </a:extLst>
          </p:cNvPr>
          <p:cNvSpPr txBox="1"/>
          <p:nvPr/>
        </p:nvSpPr>
        <p:spPr>
          <a:xfrm>
            <a:off x="-210" y="898517"/>
            <a:ext cx="6696000" cy="2554545"/>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t>200s ramps assuming linear power decrease</a:t>
            </a:r>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a:t>Thermal-power delivered to the balance of plant at the end of 10 min Dwell still </a:t>
            </a:r>
            <a:r>
              <a:rPr lang="en-US" sz="1600" b="1" dirty="0"/>
              <a:t>7% of nominal power</a:t>
            </a:r>
            <a:r>
              <a:rPr lang="en-US" sz="1600" dirty="0"/>
              <a:t>.</a:t>
            </a:r>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a:t>First wall thermal inertia nearly negligible, whereas breeding zone far from reaching steady thermal conditions in between two flat-tops. Overall, the </a:t>
            </a:r>
            <a:r>
              <a:rPr lang="en-US" sz="1600" b="1" dirty="0"/>
              <a:t>BB thermal inertia is significant</a:t>
            </a:r>
            <a:r>
              <a:rPr lang="en-US" sz="1600" dirty="0"/>
              <a:t>.</a:t>
            </a:r>
            <a:endParaRPr lang="en-US" sz="1600" b="1" dirty="0"/>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a:t>BB temperature histories require detailed transient assessments.</a:t>
            </a:r>
          </a:p>
        </p:txBody>
      </p:sp>
      <p:grpSp>
        <p:nvGrpSpPr>
          <p:cNvPr id="54" name="Group 53">
            <a:extLst>
              <a:ext uri="{FF2B5EF4-FFF2-40B4-BE49-F238E27FC236}">
                <a16:creationId xmlns:a16="http://schemas.microsoft.com/office/drawing/2014/main" id="{52940679-BFE8-4167-BFC2-DD286E9FD27F}"/>
              </a:ext>
            </a:extLst>
          </p:cNvPr>
          <p:cNvGrpSpPr/>
          <p:nvPr/>
        </p:nvGrpSpPr>
        <p:grpSpPr>
          <a:xfrm>
            <a:off x="4085140" y="3418048"/>
            <a:ext cx="1574819" cy="3059430"/>
            <a:chOff x="4279881" y="3418048"/>
            <a:chExt cx="1574819" cy="3059430"/>
          </a:xfrm>
        </p:grpSpPr>
        <p:pic>
          <p:nvPicPr>
            <p:cNvPr id="16" name="Picture 15" descr="Immagine che contiene testo, strumento&#10;&#10;Descrizione generata automaticamente">
              <a:extLst>
                <a:ext uri="{FF2B5EF4-FFF2-40B4-BE49-F238E27FC236}">
                  <a16:creationId xmlns:a16="http://schemas.microsoft.com/office/drawing/2014/main" id="{B96BD2BA-4416-0B06-EA22-139B9495AD4F}"/>
                </a:ext>
              </a:extLst>
            </p:cNvPr>
            <p:cNvPicPr>
              <a:picLocks noChangeAspect="1"/>
            </p:cNvPicPr>
            <p:nvPr/>
          </p:nvPicPr>
          <p:blipFill rotWithShape="1">
            <a:blip r:embed="rId4"/>
            <a:srcRect l="70738"/>
            <a:stretch/>
          </p:blipFill>
          <p:spPr>
            <a:xfrm>
              <a:off x="4279881" y="3418048"/>
              <a:ext cx="1205865" cy="3059430"/>
            </a:xfrm>
            <a:prstGeom prst="rect">
              <a:avLst/>
            </a:prstGeom>
          </p:spPr>
        </p:pic>
        <p:cxnSp>
          <p:nvCxnSpPr>
            <p:cNvPr id="22" name="Connettore 2 8526">
              <a:extLst>
                <a:ext uri="{FF2B5EF4-FFF2-40B4-BE49-F238E27FC236}">
                  <a16:creationId xmlns:a16="http://schemas.microsoft.com/office/drawing/2014/main" id="{814428F3-1927-0E4F-5B5D-35EF97312576}"/>
                </a:ext>
              </a:extLst>
            </p:cNvPr>
            <p:cNvCxnSpPr>
              <a:cxnSpLocks/>
              <a:stCxn id="26" idx="5"/>
            </p:cNvCxnSpPr>
            <p:nvPr/>
          </p:nvCxnSpPr>
          <p:spPr>
            <a:xfrm flipV="1">
              <a:off x="5593121" y="4669366"/>
              <a:ext cx="261579" cy="140469"/>
            </a:xfrm>
            <a:prstGeom prst="straightConnector1">
              <a:avLst/>
            </a:prstGeom>
            <a:ln w="12700">
              <a:solidFill>
                <a:srgbClr val="FF0000"/>
              </a:solidFill>
              <a:headEnd w="lg" len="med"/>
              <a:tailEnd type="stealth"/>
            </a:ln>
          </p:spPr>
          <p:style>
            <a:lnRef idx="1">
              <a:schemeClr val="accent1"/>
            </a:lnRef>
            <a:fillRef idx="0">
              <a:schemeClr val="accent1"/>
            </a:fillRef>
            <a:effectRef idx="0">
              <a:schemeClr val="accent1"/>
            </a:effectRef>
            <a:fontRef idx="minor">
              <a:schemeClr val="tx1"/>
            </a:fontRef>
          </p:style>
        </p:cxnSp>
        <p:sp>
          <p:nvSpPr>
            <p:cNvPr id="26" name="Parallelogram 25">
              <a:extLst>
                <a:ext uri="{FF2B5EF4-FFF2-40B4-BE49-F238E27FC236}">
                  <a16:creationId xmlns:a16="http://schemas.microsoft.com/office/drawing/2014/main" id="{0A95408B-6274-5AF2-D8E5-36570C22F7B7}"/>
                </a:ext>
              </a:extLst>
            </p:cNvPr>
            <p:cNvSpPr/>
            <p:nvPr/>
          </p:nvSpPr>
          <p:spPr>
            <a:xfrm flipH="1">
              <a:off x="5041065" y="4669366"/>
              <a:ext cx="668565" cy="280938"/>
            </a:xfrm>
            <a:prstGeom prst="parallelogram">
              <a:avLst>
                <a:gd name="adj" fmla="val 82943"/>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Parallelogram 26">
              <a:extLst>
                <a:ext uri="{FF2B5EF4-FFF2-40B4-BE49-F238E27FC236}">
                  <a16:creationId xmlns:a16="http://schemas.microsoft.com/office/drawing/2014/main" id="{A4188A47-5B13-F35C-C10F-AD7163045167}"/>
                </a:ext>
              </a:extLst>
            </p:cNvPr>
            <p:cNvSpPr/>
            <p:nvPr/>
          </p:nvSpPr>
          <p:spPr>
            <a:xfrm flipH="1">
              <a:off x="5017853" y="4752979"/>
              <a:ext cx="668565" cy="280938"/>
            </a:xfrm>
            <a:prstGeom prst="parallelogram">
              <a:avLst>
                <a:gd name="adj" fmla="val 82943"/>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 name="Picture 10" descr="A graph showing a number of different colored lines&#10;&#10;Description automatically generated with medium confidence">
            <a:extLst>
              <a:ext uri="{FF2B5EF4-FFF2-40B4-BE49-F238E27FC236}">
                <a16:creationId xmlns:a16="http://schemas.microsoft.com/office/drawing/2014/main" id="{077F5A83-087A-7577-1397-B8D4E8A4F2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29" y="3974548"/>
            <a:ext cx="4267513" cy="2160000"/>
          </a:xfrm>
          <a:prstGeom prst="rect">
            <a:avLst/>
          </a:prstGeom>
          <a:ln w="12700">
            <a:solidFill>
              <a:schemeClr val="tx1"/>
            </a:solidFill>
          </a:ln>
        </p:spPr>
      </p:pic>
      <p:pic>
        <p:nvPicPr>
          <p:cNvPr id="25" name="Immagine 8522" descr="Immagine che contiene testo, elettronico, circuito&#10;&#10;Descrizione generata automaticamente">
            <a:extLst>
              <a:ext uri="{FF2B5EF4-FFF2-40B4-BE49-F238E27FC236}">
                <a16:creationId xmlns:a16="http://schemas.microsoft.com/office/drawing/2014/main" id="{B4EFBCFB-A3DA-33CA-7A80-F9D0ADA9E6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063" t="1855" b="1143"/>
          <a:stretch/>
        </p:blipFill>
        <p:spPr bwMode="auto">
          <a:xfrm>
            <a:off x="5398380" y="3680577"/>
            <a:ext cx="2277032" cy="1375342"/>
          </a:xfrm>
          <a:prstGeom prst="rect">
            <a:avLst/>
          </a:prstGeom>
          <a:noFill/>
          <a:ln>
            <a:noFill/>
          </a:ln>
          <a:extLst>
            <a:ext uri="{53640926-AAD7-44D8-BBD7-CCE9431645EC}">
              <a14:shadowObscured xmlns:a14="http://schemas.microsoft.com/office/drawing/2010/main"/>
            </a:ext>
          </a:extLst>
        </p:spPr>
      </p:pic>
      <p:grpSp>
        <p:nvGrpSpPr>
          <p:cNvPr id="55" name="Group 54">
            <a:extLst>
              <a:ext uri="{FF2B5EF4-FFF2-40B4-BE49-F238E27FC236}">
                <a16:creationId xmlns:a16="http://schemas.microsoft.com/office/drawing/2014/main" id="{A4B59DC6-768E-855B-F30F-40076CAAA2C0}"/>
              </a:ext>
            </a:extLst>
          </p:cNvPr>
          <p:cNvGrpSpPr/>
          <p:nvPr/>
        </p:nvGrpSpPr>
        <p:grpSpPr>
          <a:xfrm>
            <a:off x="5346210" y="5339914"/>
            <a:ext cx="984632" cy="1152000"/>
            <a:chOff x="5613701" y="5331085"/>
            <a:chExt cx="984632" cy="1152000"/>
          </a:xfrm>
        </p:grpSpPr>
        <p:pic>
          <p:nvPicPr>
            <p:cNvPr id="41" name="Segnaposto contenuto 31" descr="Immagine che contiene computer&#10;&#10;Descrizione generata automaticamente">
              <a:extLst>
                <a:ext uri="{FF2B5EF4-FFF2-40B4-BE49-F238E27FC236}">
                  <a16:creationId xmlns:a16="http://schemas.microsoft.com/office/drawing/2014/main" id="{7309656F-6CC5-9A5D-DF30-64CE4D582A35}"/>
                </a:ext>
              </a:extLst>
            </p:cNvPr>
            <p:cNvPicPr>
              <a:picLocks noChangeAspect="1"/>
            </p:cNvPicPr>
            <p:nvPr/>
          </p:nvPicPr>
          <p:blipFill rotWithShape="1">
            <a:blip r:embed="rId7">
              <a:extLst>
                <a:ext uri="{28A0092B-C50C-407E-A947-70E740481C1C}">
                  <a14:useLocalDpi xmlns:a14="http://schemas.microsoft.com/office/drawing/2010/main" val="0"/>
                </a:ext>
              </a:extLst>
            </a:blip>
            <a:srcRect l="21844" t="12500" r="47699" b="12017"/>
            <a:stretch/>
          </p:blipFill>
          <p:spPr>
            <a:xfrm>
              <a:off x="5613701" y="5331085"/>
              <a:ext cx="984632" cy="1152000"/>
            </a:xfrm>
            <a:prstGeom prst="rect">
              <a:avLst/>
            </a:prstGeom>
            <a:noFill/>
            <a:ln w="19050">
              <a:solidFill>
                <a:schemeClr val="tx1"/>
              </a:solidFill>
            </a:ln>
          </p:spPr>
        </p:pic>
        <p:cxnSp>
          <p:nvCxnSpPr>
            <p:cNvPr id="31" name="Connettore 2 8526">
              <a:extLst>
                <a:ext uri="{FF2B5EF4-FFF2-40B4-BE49-F238E27FC236}">
                  <a16:creationId xmlns:a16="http://schemas.microsoft.com/office/drawing/2014/main" id="{812B0632-64E6-6F4D-4B45-87824CFD1B9E}"/>
                </a:ext>
              </a:extLst>
            </p:cNvPr>
            <p:cNvCxnSpPr>
              <a:cxnSpLocks/>
            </p:cNvCxnSpPr>
            <p:nvPr/>
          </p:nvCxnSpPr>
          <p:spPr>
            <a:xfrm flipV="1">
              <a:off x="5996474" y="5725038"/>
              <a:ext cx="112406" cy="327275"/>
            </a:xfrm>
            <a:prstGeom prst="straightConnector1">
              <a:avLst/>
            </a:prstGeom>
            <a:ln w="31750">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grpSp>
      <p:cxnSp>
        <p:nvCxnSpPr>
          <p:cNvPr id="48" name="Connettore 2 8526">
            <a:extLst>
              <a:ext uri="{FF2B5EF4-FFF2-40B4-BE49-F238E27FC236}">
                <a16:creationId xmlns:a16="http://schemas.microsoft.com/office/drawing/2014/main" id="{83498BA4-D3C8-4753-972B-D84ED9CA2C5E}"/>
              </a:ext>
            </a:extLst>
          </p:cNvPr>
          <p:cNvCxnSpPr>
            <a:cxnSpLocks/>
          </p:cNvCxnSpPr>
          <p:nvPr/>
        </p:nvCxnSpPr>
        <p:spPr>
          <a:xfrm flipH="1" flipV="1">
            <a:off x="4279242" y="5506720"/>
            <a:ext cx="1505944" cy="382433"/>
          </a:xfrm>
          <a:prstGeom prst="straightConnector1">
            <a:avLst/>
          </a:prstGeom>
          <a:ln w="12700">
            <a:solidFill>
              <a:schemeClr val="tx1"/>
            </a:solidFill>
            <a:headEnd w="lg" len="med"/>
            <a:tailEnd type="stealth"/>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4DFC84EB-9531-F5F5-7370-F91027605460}"/>
              </a:ext>
            </a:extLst>
          </p:cNvPr>
          <p:cNvGrpSpPr/>
          <p:nvPr/>
        </p:nvGrpSpPr>
        <p:grpSpPr>
          <a:xfrm>
            <a:off x="6434060" y="5339914"/>
            <a:ext cx="1405207" cy="1152000"/>
            <a:chOff x="6554212" y="5261746"/>
            <a:chExt cx="1405207" cy="1152000"/>
          </a:xfrm>
        </p:grpSpPr>
        <p:pic>
          <p:nvPicPr>
            <p:cNvPr id="57" name="Immagine 8522" descr="Immagine che contiene testo, elettronico, circuito&#10;&#10;Descrizione generata automaticamente">
              <a:extLst>
                <a:ext uri="{FF2B5EF4-FFF2-40B4-BE49-F238E27FC236}">
                  <a16:creationId xmlns:a16="http://schemas.microsoft.com/office/drawing/2014/main" id="{C02E25B8-1D34-BCF1-37AE-D53D59032C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866" t="43669" r="44478" b="30922"/>
            <a:stretch/>
          </p:blipFill>
          <p:spPr bwMode="auto">
            <a:xfrm>
              <a:off x="6554212" y="5261746"/>
              <a:ext cx="1405207" cy="1152000"/>
            </a:xfrm>
            <a:prstGeom prst="rect">
              <a:avLst/>
            </a:prstGeom>
            <a:noFill/>
            <a:ln w="19050">
              <a:solidFill>
                <a:srgbClr val="C00000"/>
              </a:solidFill>
            </a:ln>
            <a:extLst>
              <a:ext uri="{53640926-AAD7-44D8-BBD7-CCE9431645EC}">
                <a14:shadowObscured xmlns:a14="http://schemas.microsoft.com/office/drawing/2010/main"/>
              </a:ext>
            </a:extLst>
          </p:spPr>
        </p:pic>
        <p:cxnSp>
          <p:nvCxnSpPr>
            <p:cNvPr id="58" name="Connettore 2 8526">
              <a:extLst>
                <a:ext uri="{FF2B5EF4-FFF2-40B4-BE49-F238E27FC236}">
                  <a16:creationId xmlns:a16="http://schemas.microsoft.com/office/drawing/2014/main" id="{5C36A990-1002-FAA1-7666-109A7A6D5CA9}"/>
                </a:ext>
              </a:extLst>
            </p:cNvPr>
            <p:cNvCxnSpPr>
              <a:cxnSpLocks/>
            </p:cNvCxnSpPr>
            <p:nvPr/>
          </p:nvCxnSpPr>
          <p:spPr>
            <a:xfrm flipV="1">
              <a:off x="7168170" y="5505599"/>
              <a:ext cx="202691" cy="393700"/>
            </a:xfrm>
            <a:prstGeom prst="straightConnector1">
              <a:avLst/>
            </a:prstGeom>
            <a:ln w="31750">
              <a:solidFill>
                <a:srgbClr val="C00000"/>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grpSp>
      <p:cxnSp>
        <p:nvCxnSpPr>
          <p:cNvPr id="67" name="Connettore 2 8526">
            <a:extLst>
              <a:ext uri="{FF2B5EF4-FFF2-40B4-BE49-F238E27FC236}">
                <a16:creationId xmlns:a16="http://schemas.microsoft.com/office/drawing/2014/main" id="{71F408F5-DCE9-7E83-5400-B96F6E7463B2}"/>
              </a:ext>
            </a:extLst>
          </p:cNvPr>
          <p:cNvCxnSpPr>
            <a:cxnSpLocks/>
          </p:cNvCxnSpPr>
          <p:nvPr/>
        </p:nvCxnSpPr>
        <p:spPr>
          <a:xfrm flipV="1">
            <a:off x="7149363" y="5711129"/>
            <a:ext cx="905644" cy="22738"/>
          </a:xfrm>
          <a:prstGeom prst="straightConnector1">
            <a:avLst/>
          </a:prstGeom>
          <a:ln w="12700">
            <a:solidFill>
              <a:srgbClr val="C00000"/>
            </a:solidFill>
            <a:headEnd w="lg" len="med"/>
            <a:tailEnd type="stealth"/>
          </a:ln>
        </p:spPr>
        <p:style>
          <a:lnRef idx="1">
            <a:schemeClr val="accent1"/>
          </a:lnRef>
          <a:fillRef idx="0">
            <a:schemeClr val="accent1"/>
          </a:fillRef>
          <a:effectRef idx="0">
            <a:schemeClr val="accent1"/>
          </a:effectRef>
          <a:fontRef idx="minor">
            <a:schemeClr val="tx1"/>
          </a:fontRef>
        </p:style>
      </p:cxnSp>
      <p:sp>
        <p:nvSpPr>
          <p:cNvPr id="73" name="TextBox 2">
            <a:extLst>
              <a:ext uri="{FF2B5EF4-FFF2-40B4-BE49-F238E27FC236}">
                <a16:creationId xmlns:a16="http://schemas.microsoft.com/office/drawing/2014/main" id="{32B2B9C4-E118-C0AC-7098-7A379810B04C}"/>
              </a:ext>
            </a:extLst>
          </p:cNvPr>
          <p:cNvSpPr txBox="1"/>
          <p:nvPr/>
        </p:nvSpPr>
        <p:spPr>
          <a:xfrm>
            <a:off x="10195560" y="6244204"/>
            <a:ext cx="1996440" cy="261610"/>
          </a:xfrm>
          <a:prstGeom prst="rect">
            <a:avLst/>
          </a:prstGeom>
          <a:noFill/>
        </p:spPr>
        <p:txBody>
          <a:bodyPr wrap="square" rtlCol="0">
            <a:spAutoFit/>
          </a:bodyPr>
          <a:lstStyle/>
          <a:p>
            <a:pPr algn="just"/>
            <a:r>
              <a:rPr lang="en-US" sz="1100" b="1" i="1" dirty="0">
                <a:solidFill>
                  <a:srgbClr val="FF0000"/>
                </a:solidFill>
              </a:rPr>
              <a:t>All temperatures are indicative</a:t>
            </a:r>
          </a:p>
        </p:txBody>
      </p:sp>
      <p:sp>
        <p:nvSpPr>
          <p:cNvPr id="81" name="CasellaDiTesto 21">
            <a:extLst>
              <a:ext uri="{FF2B5EF4-FFF2-40B4-BE49-F238E27FC236}">
                <a16:creationId xmlns:a16="http://schemas.microsoft.com/office/drawing/2014/main" id="{F9A033A8-C065-C0C9-BBD1-A70F94B7BCE9}"/>
              </a:ext>
            </a:extLst>
          </p:cNvPr>
          <p:cNvSpPr txBox="1"/>
          <p:nvPr/>
        </p:nvSpPr>
        <p:spPr>
          <a:xfrm>
            <a:off x="3065980" y="4277935"/>
            <a:ext cx="1071589" cy="461665"/>
          </a:xfrm>
          <a:prstGeom prst="rect">
            <a:avLst/>
          </a:prstGeom>
          <a:solidFill>
            <a:srgbClr val="FFFFCC"/>
          </a:solidFill>
          <a:ln>
            <a:solidFill>
              <a:schemeClr val="tx1"/>
            </a:solidFill>
          </a:ln>
        </p:spPr>
        <p:txBody>
          <a:bodyPr wrap="square" rtlCol="0">
            <a:spAutoFit/>
          </a:bodyPr>
          <a:lstStyle/>
          <a:p>
            <a:pPr algn="ctr"/>
            <a:r>
              <a:rPr lang="it-IT" sz="1200" b="1" dirty="0"/>
              <a:t>First Wall temperatures</a:t>
            </a:r>
            <a:endParaRPr lang="en-GB" sz="1200" b="1" baseline="-25000" dirty="0"/>
          </a:p>
        </p:txBody>
      </p:sp>
      <p:sp>
        <p:nvSpPr>
          <p:cNvPr id="82" name="TextBox 2">
            <a:extLst>
              <a:ext uri="{FF2B5EF4-FFF2-40B4-BE49-F238E27FC236}">
                <a16:creationId xmlns:a16="http://schemas.microsoft.com/office/drawing/2014/main" id="{8867A690-1904-2A9F-5390-1625F9FBFFC1}"/>
              </a:ext>
            </a:extLst>
          </p:cNvPr>
          <p:cNvSpPr txBox="1"/>
          <p:nvPr/>
        </p:nvSpPr>
        <p:spPr>
          <a:xfrm>
            <a:off x="357920" y="4765681"/>
            <a:ext cx="1098320" cy="200055"/>
          </a:xfrm>
          <a:prstGeom prst="rect">
            <a:avLst/>
          </a:prstGeom>
          <a:noFill/>
        </p:spPr>
        <p:txBody>
          <a:bodyPr wrap="square" rtlCol="0">
            <a:spAutoFit/>
          </a:bodyPr>
          <a:lstStyle/>
          <a:p>
            <a:pPr algn="just"/>
            <a:r>
              <a:rPr lang="en-US" sz="700" b="1" i="1" dirty="0">
                <a:solidFill>
                  <a:srgbClr val="FF0000"/>
                </a:solidFill>
              </a:rPr>
              <a:t>W temp.</a:t>
            </a:r>
          </a:p>
        </p:txBody>
      </p:sp>
      <p:sp>
        <p:nvSpPr>
          <p:cNvPr id="83" name="TextBox 2">
            <a:extLst>
              <a:ext uri="{FF2B5EF4-FFF2-40B4-BE49-F238E27FC236}">
                <a16:creationId xmlns:a16="http://schemas.microsoft.com/office/drawing/2014/main" id="{D6AADA20-7F25-081C-A876-D247C7A396A8}"/>
              </a:ext>
            </a:extLst>
          </p:cNvPr>
          <p:cNvSpPr txBox="1"/>
          <p:nvPr/>
        </p:nvSpPr>
        <p:spPr>
          <a:xfrm>
            <a:off x="357920" y="4902403"/>
            <a:ext cx="1321440" cy="200055"/>
          </a:xfrm>
          <a:prstGeom prst="rect">
            <a:avLst/>
          </a:prstGeom>
          <a:noFill/>
        </p:spPr>
        <p:txBody>
          <a:bodyPr wrap="square" rtlCol="0">
            <a:spAutoFit/>
          </a:bodyPr>
          <a:lstStyle/>
          <a:p>
            <a:pPr algn="just"/>
            <a:r>
              <a:rPr lang="en-US" sz="700" b="1" i="1" dirty="0">
                <a:solidFill>
                  <a:srgbClr val="00FF00"/>
                </a:solidFill>
              </a:rPr>
              <a:t>Volumetric average temp. </a:t>
            </a:r>
          </a:p>
        </p:txBody>
      </p:sp>
      <p:sp>
        <p:nvSpPr>
          <p:cNvPr id="84" name="TextBox 2">
            <a:extLst>
              <a:ext uri="{FF2B5EF4-FFF2-40B4-BE49-F238E27FC236}">
                <a16:creationId xmlns:a16="http://schemas.microsoft.com/office/drawing/2014/main" id="{D3CCD5A7-A84B-69CE-6E9B-76216E41D108}"/>
              </a:ext>
            </a:extLst>
          </p:cNvPr>
          <p:cNvSpPr txBox="1"/>
          <p:nvPr/>
        </p:nvSpPr>
        <p:spPr>
          <a:xfrm>
            <a:off x="357920" y="5309602"/>
            <a:ext cx="1321440" cy="200055"/>
          </a:xfrm>
          <a:prstGeom prst="rect">
            <a:avLst/>
          </a:prstGeom>
          <a:noFill/>
        </p:spPr>
        <p:txBody>
          <a:bodyPr wrap="square" rtlCol="0">
            <a:spAutoFit/>
          </a:bodyPr>
          <a:lstStyle/>
          <a:p>
            <a:pPr algn="just"/>
            <a:r>
              <a:rPr lang="en-US" sz="700" b="1" i="1" dirty="0">
                <a:solidFill>
                  <a:srgbClr val="00FFFF"/>
                </a:solidFill>
              </a:rPr>
              <a:t>Channel wall temp.</a:t>
            </a:r>
            <a:r>
              <a:rPr lang="en-US" sz="700" b="1" i="1" dirty="0">
                <a:solidFill>
                  <a:srgbClr val="00FF00"/>
                </a:solidFill>
              </a:rPr>
              <a:t> </a:t>
            </a:r>
          </a:p>
        </p:txBody>
      </p:sp>
      <p:sp>
        <p:nvSpPr>
          <p:cNvPr id="85" name="TextBox 2">
            <a:extLst>
              <a:ext uri="{FF2B5EF4-FFF2-40B4-BE49-F238E27FC236}">
                <a16:creationId xmlns:a16="http://schemas.microsoft.com/office/drawing/2014/main" id="{B6F6CA72-BAB1-8B3D-1D8B-FEB8B5C727BB}"/>
              </a:ext>
            </a:extLst>
          </p:cNvPr>
          <p:cNvSpPr txBox="1"/>
          <p:nvPr/>
        </p:nvSpPr>
        <p:spPr>
          <a:xfrm>
            <a:off x="357920" y="5466235"/>
            <a:ext cx="1321440" cy="200055"/>
          </a:xfrm>
          <a:prstGeom prst="rect">
            <a:avLst/>
          </a:prstGeom>
          <a:noFill/>
        </p:spPr>
        <p:txBody>
          <a:bodyPr wrap="square" rtlCol="0">
            <a:spAutoFit/>
          </a:bodyPr>
          <a:lstStyle/>
          <a:p>
            <a:pPr algn="just"/>
            <a:r>
              <a:rPr lang="en-US" sz="700" b="1" i="1" dirty="0">
                <a:solidFill>
                  <a:srgbClr val="0000FF"/>
                </a:solidFill>
              </a:rPr>
              <a:t>Coolant temp.</a:t>
            </a:r>
          </a:p>
        </p:txBody>
      </p:sp>
      <p:sp>
        <p:nvSpPr>
          <p:cNvPr id="86" name="CasellaDiTesto 21">
            <a:extLst>
              <a:ext uri="{FF2B5EF4-FFF2-40B4-BE49-F238E27FC236}">
                <a16:creationId xmlns:a16="http://schemas.microsoft.com/office/drawing/2014/main" id="{8045B26C-C0D2-3950-B030-959DE903B21B}"/>
              </a:ext>
            </a:extLst>
          </p:cNvPr>
          <p:cNvSpPr txBox="1"/>
          <p:nvPr/>
        </p:nvSpPr>
        <p:spPr>
          <a:xfrm>
            <a:off x="8357387" y="4734903"/>
            <a:ext cx="1126438" cy="461665"/>
          </a:xfrm>
          <a:prstGeom prst="rect">
            <a:avLst/>
          </a:prstGeom>
          <a:solidFill>
            <a:srgbClr val="FFFFCC"/>
          </a:solidFill>
          <a:ln>
            <a:solidFill>
              <a:schemeClr val="tx1"/>
            </a:solidFill>
          </a:ln>
        </p:spPr>
        <p:txBody>
          <a:bodyPr wrap="square" rtlCol="0">
            <a:spAutoFit/>
          </a:bodyPr>
          <a:lstStyle/>
          <a:p>
            <a:pPr algn="ctr"/>
            <a:r>
              <a:rPr lang="it-IT" sz="1200" b="1" dirty="0"/>
              <a:t>Breeding Zone temperatures</a:t>
            </a:r>
            <a:endParaRPr lang="en-GB" sz="1200" b="1" baseline="-25000" dirty="0"/>
          </a:p>
        </p:txBody>
      </p:sp>
      <p:cxnSp>
        <p:nvCxnSpPr>
          <p:cNvPr id="3" name="Connettore 2 8526">
            <a:extLst>
              <a:ext uri="{FF2B5EF4-FFF2-40B4-BE49-F238E27FC236}">
                <a16:creationId xmlns:a16="http://schemas.microsoft.com/office/drawing/2014/main" id="{093888A5-5E03-964A-9B43-44F657046E41}"/>
              </a:ext>
            </a:extLst>
          </p:cNvPr>
          <p:cNvCxnSpPr>
            <a:cxnSpLocks/>
            <a:endCxn id="41" idx="0"/>
          </p:cNvCxnSpPr>
          <p:nvPr/>
        </p:nvCxnSpPr>
        <p:spPr>
          <a:xfrm flipH="1">
            <a:off x="5838526" y="4543425"/>
            <a:ext cx="76499" cy="796489"/>
          </a:xfrm>
          <a:prstGeom prst="straightConnector1">
            <a:avLst/>
          </a:prstGeom>
          <a:ln w="12700">
            <a:solidFill>
              <a:schemeClr val="tx1"/>
            </a:solidFill>
            <a:headEnd w="lg" len="med"/>
            <a:tailEnd type="stealth"/>
          </a:ln>
        </p:spPr>
        <p:style>
          <a:lnRef idx="1">
            <a:schemeClr val="accent1"/>
          </a:lnRef>
          <a:fillRef idx="0">
            <a:schemeClr val="accent1"/>
          </a:fillRef>
          <a:effectRef idx="0">
            <a:schemeClr val="accent1"/>
          </a:effectRef>
          <a:fontRef idx="minor">
            <a:schemeClr val="tx1"/>
          </a:fontRef>
        </p:style>
      </p:cxnSp>
      <p:cxnSp>
        <p:nvCxnSpPr>
          <p:cNvPr id="18" name="Connettore 2 8526">
            <a:extLst>
              <a:ext uri="{FF2B5EF4-FFF2-40B4-BE49-F238E27FC236}">
                <a16:creationId xmlns:a16="http://schemas.microsoft.com/office/drawing/2014/main" id="{42551F50-E0FB-F6EF-A294-51698AAB82D9}"/>
              </a:ext>
            </a:extLst>
          </p:cNvPr>
          <p:cNvCxnSpPr>
            <a:cxnSpLocks/>
            <a:endCxn id="57" idx="0"/>
          </p:cNvCxnSpPr>
          <p:nvPr/>
        </p:nvCxnSpPr>
        <p:spPr>
          <a:xfrm>
            <a:off x="6096000" y="4457700"/>
            <a:ext cx="1040664" cy="882214"/>
          </a:xfrm>
          <a:prstGeom prst="straightConnector1">
            <a:avLst/>
          </a:prstGeom>
          <a:ln w="12700">
            <a:solidFill>
              <a:srgbClr val="C00000"/>
            </a:solidFill>
            <a:headEnd w="lg" len="med"/>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510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93A1F728-CB7C-2E52-5B1E-33385F8FD730}"/>
              </a:ext>
            </a:extLst>
          </p:cNvPr>
          <p:cNvGrpSpPr/>
          <p:nvPr/>
        </p:nvGrpSpPr>
        <p:grpSpPr>
          <a:xfrm>
            <a:off x="6612386" y="746390"/>
            <a:ext cx="5580000" cy="2827142"/>
            <a:chOff x="12397384" y="746390"/>
            <a:chExt cx="5580000" cy="2827142"/>
          </a:xfrm>
        </p:grpSpPr>
        <p:pic>
          <p:nvPicPr>
            <p:cNvPr id="20" name="Picture 19" descr="A graph showing a number of data&#10;&#10;Description automatically generated with medium confidence">
              <a:extLst>
                <a:ext uri="{FF2B5EF4-FFF2-40B4-BE49-F238E27FC236}">
                  <a16:creationId xmlns:a16="http://schemas.microsoft.com/office/drawing/2014/main" id="{68A3178B-110A-F555-9F86-B57F3C34C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7384" y="746390"/>
              <a:ext cx="5580000" cy="2827142"/>
            </a:xfrm>
            <a:prstGeom prst="rect">
              <a:avLst/>
            </a:prstGeom>
          </p:spPr>
        </p:pic>
        <p:sp>
          <p:nvSpPr>
            <p:cNvPr id="21" name="CasellaDiTesto 21">
              <a:extLst>
                <a:ext uri="{FF2B5EF4-FFF2-40B4-BE49-F238E27FC236}">
                  <a16:creationId xmlns:a16="http://schemas.microsoft.com/office/drawing/2014/main" id="{04BC3258-9A50-644C-4B3D-7B9A4BA3D972}"/>
                </a:ext>
              </a:extLst>
            </p:cNvPr>
            <p:cNvSpPr txBox="1"/>
            <p:nvPr/>
          </p:nvSpPr>
          <p:spPr>
            <a:xfrm>
              <a:off x="12974318" y="2374773"/>
              <a:ext cx="1296000" cy="461665"/>
            </a:xfrm>
            <a:prstGeom prst="rect">
              <a:avLst/>
            </a:prstGeom>
            <a:solidFill>
              <a:srgbClr val="FFFFCC"/>
            </a:solidFill>
            <a:ln>
              <a:solidFill>
                <a:schemeClr val="tx1"/>
              </a:solidFill>
            </a:ln>
          </p:spPr>
          <p:txBody>
            <a:bodyPr wrap="square" rtlCol="0">
              <a:spAutoFit/>
            </a:bodyPr>
            <a:lstStyle/>
            <a:p>
              <a:pPr algn="ctr"/>
              <a:r>
                <a:rPr lang="it-IT" sz="1200" b="1" dirty="0"/>
                <a:t>Exchanged thermal power</a:t>
              </a:r>
              <a:endParaRPr lang="en-GB" sz="1200" b="1" baseline="-25000" dirty="0"/>
            </a:p>
          </p:txBody>
        </p:sp>
        <p:cxnSp>
          <p:nvCxnSpPr>
            <p:cNvPr id="23" name="Connettore 2 33">
              <a:extLst>
                <a:ext uri="{FF2B5EF4-FFF2-40B4-BE49-F238E27FC236}">
                  <a16:creationId xmlns:a16="http://schemas.microsoft.com/office/drawing/2014/main" id="{82FC7815-E3AE-5D3E-1D16-9D761FCA34FE}"/>
                </a:ext>
              </a:extLst>
            </p:cNvPr>
            <p:cNvCxnSpPr>
              <a:cxnSpLocks/>
            </p:cNvCxnSpPr>
            <p:nvPr/>
          </p:nvCxnSpPr>
          <p:spPr>
            <a:xfrm flipH="1">
              <a:off x="14043692" y="1917563"/>
              <a:ext cx="559805" cy="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4" name="TextBox 2">
              <a:extLst>
                <a:ext uri="{FF2B5EF4-FFF2-40B4-BE49-F238E27FC236}">
                  <a16:creationId xmlns:a16="http://schemas.microsoft.com/office/drawing/2014/main" id="{A841988F-6008-841C-DDEA-45FE5197CD03}"/>
                </a:ext>
              </a:extLst>
            </p:cNvPr>
            <p:cNvSpPr txBox="1"/>
            <p:nvPr/>
          </p:nvSpPr>
          <p:spPr>
            <a:xfrm>
              <a:off x="13029265" y="1709814"/>
              <a:ext cx="1097053" cy="553998"/>
            </a:xfrm>
            <a:prstGeom prst="rect">
              <a:avLst/>
            </a:prstGeom>
            <a:noFill/>
          </p:spPr>
          <p:txBody>
            <a:bodyPr wrap="square" rtlCol="0">
              <a:spAutoFit/>
            </a:bodyPr>
            <a:lstStyle/>
            <a:p>
              <a:pPr algn="just"/>
              <a:r>
                <a:rPr lang="en-US" sz="1050" dirty="0">
                  <a:solidFill>
                    <a:srgbClr val="FF0000"/>
                  </a:solidFill>
                </a:rPr>
                <a:t>Thermal power to BB structures</a:t>
              </a:r>
            </a:p>
            <a:p>
              <a:pPr algn="just"/>
              <a:r>
                <a:rPr lang="en-US" sz="800" i="1" dirty="0">
                  <a:solidFill>
                    <a:srgbClr val="FF0000"/>
                  </a:solidFill>
                </a:rPr>
                <a:t>(below blue plot)</a:t>
              </a:r>
            </a:p>
          </p:txBody>
        </p:sp>
        <p:cxnSp>
          <p:nvCxnSpPr>
            <p:cNvPr id="28" name="Connettore 2 33">
              <a:extLst>
                <a:ext uri="{FF2B5EF4-FFF2-40B4-BE49-F238E27FC236}">
                  <a16:creationId xmlns:a16="http://schemas.microsoft.com/office/drawing/2014/main" id="{66095953-D39F-1868-93A9-B5E06D3A48BD}"/>
                </a:ext>
              </a:extLst>
            </p:cNvPr>
            <p:cNvCxnSpPr>
              <a:cxnSpLocks/>
            </p:cNvCxnSpPr>
            <p:nvPr/>
          </p:nvCxnSpPr>
          <p:spPr>
            <a:xfrm>
              <a:off x="16690050" y="1468102"/>
              <a:ext cx="289982" cy="382203"/>
            </a:xfrm>
            <a:prstGeom prst="straightConnector1">
              <a:avLst/>
            </a:prstGeom>
            <a:ln w="25400">
              <a:solidFill>
                <a:srgbClr val="00FF00"/>
              </a:solidFill>
              <a:tailEnd type="stealth" w="lg" len="lg"/>
            </a:ln>
          </p:spPr>
          <p:style>
            <a:lnRef idx="1">
              <a:schemeClr val="accent1"/>
            </a:lnRef>
            <a:fillRef idx="0">
              <a:schemeClr val="accent1"/>
            </a:fillRef>
            <a:effectRef idx="0">
              <a:schemeClr val="accent1"/>
            </a:effectRef>
            <a:fontRef idx="minor">
              <a:schemeClr val="tx1"/>
            </a:fontRef>
          </p:style>
        </p:cxnSp>
        <p:sp>
          <p:nvSpPr>
            <p:cNvPr id="29" name="TextBox 2">
              <a:extLst>
                <a:ext uri="{FF2B5EF4-FFF2-40B4-BE49-F238E27FC236}">
                  <a16:creationId xmlns:a16="http://schemas.microsoft.com/office/drawing/2014/main" id="{0C404EAB-2D09-C113-BCC1-93FFEEF94525}"/>
                </a:ext>
              </a:extLst>
            </p:cNvPr>
            <p:cNvSpPr txBox="1"/>
            <p:nvPr/>
          </p:nvSpPr>
          <p:spPr>
            <a:xfrm>
              <a:off x="16652542" y="1782944"/>
              <a:ext cx="1159340" cy="415498"/>
            </a:xfrm>
            <a:prstGeom prst="rect">
              <a:avLst/>
            </a:prstGeom>
            <a:noFill/>
          </p:spPr>
          <p:txBody>
            <a:bodyPr wrap="square" rtlCol="0">
              <a:spAutoFit/>
            </a:bodyPr>
            <a:lstStyle/>
            <a:p>
              <a:pPr algn="just"/>
              <a:r>
                <a:rPr lang="en-US" sz="1050" dirty="0">
                  <a:solidFill>
                    <a:srgbClr val="00FF00"/>
                  </a:solidFill>
                </a:rPr>
                <a:t>Thermal power to Balance of Plant</a:t>
              </a:r>
            </a:p>
          </p:txBody>
        </p:sp>
      </p:grpSp>
      <p:pic>
        <p:nvPicPr>
          <p:cNvPr id="17" name="Picture 16" descr="A graph with different colored lines&#10;&#10;Description automatically generated">
            <a:extLst>
              <a:ext uri="{FF2B5EF4-FFF2-40B4-BE49-F238E27FC236}">
                <a16:creationId xmlns:a16="http://schemas.microsoft.com/office/drawing/2014/main" id="{1603D6AC-269A-F146-C96B-AB59D4093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930" y="3974548"/>
            <a:ext cx="4264702" cy="2160000"/>
          </a:xfrm>
          <a:prstGeom prst="rect">
            <a:avLst/>
          </a:prstGeom>
        </p:spPr>
      </p:pic>
      <p:pic>
        <p:nvPicPr>
          <p:cNvPr id="6" name="Picture 5" descr="A graph with different colored lines&#10;&#10;Description automatically generated">
            <a:extLst>
              <a:ext uri="{FF2B5EF4-FFF2-40B4-BE49-F238E27FC236}">
                <a16:creationId xmlns:a16="http://schemas.microsoft.com/office/drawing/2014/main" id="{40AB7EFE-AEB0-A25F-F42D-349C016D7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5" y="3971572"/>
            <a:ext cx="4264701" cy="2160000"/>
          </a:xfrm>
          <a:prstGeom prst="rect">
            <a:avLst/>
          </a:prstGeom>
        </p:spPr>
      </p:pic>
      <p:sp>
        <p:nvSpPr>
          <p:cNvPr id="5" name="Segnaposto numero diapositiva 4">
            <a:extLst>
              <a:ext uri="{FF2B5EF4-FFF2-40B4-BE49-F238E27FC236}">
                <a16:creationId xmlns:a16="http://schemas.microsoft.com/office/drawing/2014/main" id="{28C2A176-7AD0-3184-DFF4-788199F7D908}"/>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dirty="0">
              <a:solidFill>
                <a:prstClr val="white"/>
              </a:solidFill>
            </a:endParaRPr>
          </a:p>
        </p:txBody>
      </p:sp>
      <p:sp>
        <p:nvSpPr>
          <p:cNvPr id="4" name="Footer Placeholder 7">
            <a:extLst>
              <a:ext uri="{FF2B5EF4-FFF2-40B4-BE49-F238E27FC236}">
                <a16:creationId xmlns:a16="http://schemas.microsoft.com/office/drawing/2014/main" id="{ADD34769-2644-5F0C-6A45-D6634E7DB3C0}"/>
              </a:ext>
            </a:extLst>
          </p:cNvPr>
          <p:cNvSpPr>
            <a:spLocks noGrp="1"/>
          </p:cNvSpPr>
          <p:nvPr>
            <p:ph type="ftr" sz="quarter" idx="11"/>
          </p:nvPr>
        </p:nvSpPr>
        <p:spPr>
          <a:xfrm>
            <a:off x="825623" y="6555770"/>
            <a:ext cx="4673477" cy="329614"/>
          </a:xfrm>
          <a:prstGeom prst="rect">
            <a:avLst/>
          </a:prstGeom>
        </p:spPr>
        <p:txBody>
          <a:bodyPr anchor="t"/>
          <a:lstStyle>
            <a:lvl1pPr>
              <a:defRPr sz="1200">
                <a:solidFill>
                  <a:schemeClr val="bg1"/>
                </a:solidFill>
              </a:defRPr>
            </a:lvl1pPr>
          </a:lstStyle>
          <a:p>
            <a:r>
              <a:rPr lang="en-GB" dirty="0">
                <a:solidFill>
                  <a:prstClr val="white"/>
                </a:solidFill>
              </a:rPr>
              <a:t>I. Moscato | Thermal Conditions of IVCs | 19-21 March 2024</a:t>
            </a:r>
          </a:p>
        </p:txBody>
      </p:sp>
      <p:sp>
        <p:nvSpPr>
          <p:cNvPr id="52" name="Title 51">
            <a:extLst>
              <a:ext uri="{FF2B5EF4-FFF2-40B4-BE49-F238E27FC236}">
                <a16:creationId xmlns:a16="http://schemas.microsoft.com/office/drawing/2014/main" id="{0F1BD80D-14FE-0BF4-C332-3D71B55A55FB}"/>
              </a:ext>
            </a:extLst>
          </p:cNvPr>
          <p:cNvSpPr>
            <a:spLocks noGrp="1"/>
          </p:cNvSpPr>
          <p:nvPr>
            <p:ph type="title"/>
          </p:nvPr>
        </p:nvSpPr>
        <p:spPr/>
        <p:txBody>
          <a:bodyPr/>
          <a:lstStyle/>
          <a:p>
            <a:r>
              <a:rPr lang="en-US" dirty="0"/>
              <a:t>Ramp-up/down thermal </a:t>
            </a:r>
            <a:r>
              <a:rPr lang="en-US" dirty="0" err="1"/>
              <a:t>behaviour</a:t>
            </a:r>
            <a:r>
              <a:rPr lang="en-US" dirty="0"/>
              <a:t> of In-VV components</a:t>
            </a:r>
            <a:r>
              <a:rPr lang="en-US" sz="2800" b="1" dirty="0"/>
              <a:t> </a:t>
            </a:r>
            <a:br>
              <a:rPr lang="en-US" b="1" dirty="0"/>
            </a:br>
            <a:r>
              <a:rPr lang="en-US" sz="2400" b="0" i="1" dirty="0"/>
              <a:t>Example of Divertor Plasma Facing Components cooling circuit</a:t>
            </a:r>
            <a:endParaRPr lang="en-GB" dirty="0"/>
          </a:p>
        </p:txBody>
      </p:sp>
      <p:sp>
        <p:nvSpPr>
          <p:cNvPr id="2" name="TextBox 2">
            <a:extLst>
              <a:ext uri="{FF2B5EF4-FFF2-40B4-BE49-F238E27FC236}">
                <a16:creationId xmlns:a16="http://schemas.microsoft.com/office/drawing/2014/main" id="{3BDCD683-D9E8-B3A9-25D7-F6E07E564B5B}"/>
              </a:ext>
            </a:extLst>
          </p:cNvPr>
          <p:cNvSpPr txBox="1"/>
          <p:nvPr/>
        </p:nvSpPr>
        <p:spPr>
          <a:xfrm>
            <a:off x="-211" y="898517"/>
            <a:ext cx="6696000" cy="2472472"/>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t>Divertor load conditions: fully-detached divertor with heat flux </a:t>
            </a:r>
            <a:r>
              <a:rPr lang="en-US" sz="1600" u="sng" dirty="0"/>
              <a:t>&lt;10 MW/m</a:t>
            </a:r>
            <a:r>
              <a:rPr lang="en-US" sz="1600" u="sng" baseline="30000" dirty="0"/>
              <a:t>2</a:t>
            </a:r>
          </a:p>
          <a:p>
            <a:pPr marL="285750" indent="-285750" algn="just">
              <a:buFont typeface="Arial" panose="020B0604020202020204" pitchFamily="34" charset="0"/>
              <a:buChar char="•"/>
            </a:pPr>
            <a:endParaRPr lang="en-US" sz="1600" baseline="30000" dirty="0"/>
          </a:p>
          <a:p>
            <a:pPr marL="285750" indent="-285750" algn="just">
              <a:buFont typeface="Arial" panose="020B0604020202020204" pitchFamily="34" charset="0"/>
              <a:buChar char="•"/>
            </a:pPr>
            <a:r>
              <a:rPr lang="en-GB" sz="1600" dirty="0"/>
              <a:t>200s ramps assuming linear power decrease</a:t>
            </a:r>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a:t>Thermal-power delivered to the balance of plant at the end of 10 min Dwell “only” </a:t>
            </a:r>
            <a:r>
              <a:rPr lang="en-US" sz="1600" b="1" dirty="0"/>
              <a:t>decay heat + pumps</a:t>
            </a:r>
            <a:r>
              <a:rPr lang="en-US" sz="1600" dirty="0"/>
              <a:t>.</a:t>
            </a:r>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err="1"/>
              <a:t>Monoblocks</a:t>
            </a:r>
            <a:r>
              <a:rPr lang="en-US" sz="1600" dirty="0"/>
              <a:t> thermal inertia negligible. As expected, divertor PFCs </a:t>
            </a:r>
            <a:r>
              <a:rPr lang="en-US" sz="1600" b="1" dirty="0"/>
              <a:t>thermal inertia is basically negligible</a:t>
            </a:r>
            <a:r>
              <a:rPr lang="en-US" sz="1600" dirty="0"/>
              <a:t>.</a:t>
            </a:r>
            <a:endParaRPr lang="en-US" sz="1600" b="1" dirty="0"/>
          </a:p>
          <a:p>
            <a:pPr marL="285750" indent="-285750" algn="just">
              <a:buFont typeface="Arial" panose="020B0604020202020204" pitchFamily="34" charset="0"/>
              <a:buChar char="•"/>
            </a:pPr>
            <a:endParaRPr lang="en-US" sz="1600" dirty="0"/>
          </a:p>
        </p:txBody>
      </p:sp>
      <p:sp>
        <p:nvSpPr>
          <p:cNvPr id="73" name="TextBox 2">
            <a:extLst>
              <a:ext uri="{FF2B5EF4-FFF2-40B4-BE49-F238E27FC236}">
                <a16:creationId xmlns:a16="http://schemas.microsoft.com/office/drawing/2014/main" id="{32B2B9C4-E118-C0AC-7098-7A379810B04C}"/>
              </a:ext>
            </a:extLst>
          </p:cNvPr>
          <p:cNvSpPr txBox="1"/>
          <p:nvPr/>
        </p:nvSpPr>
        <p:spPr>
          <a:xfrm>
            <a:off x="10195560" y="6244204"/>
            <a:ext cx="1996440" cy="261610"/>
          </a:xfrm>
          <a:prstGeom prst="rect">
            <a:avLst/>
          </a:prstGeom>
          <a:noFill/>
        </p:spPr>
        <p:txBody>
          <a:bodyPr wrap="square" rtlCol="0">
            <a:spAutoFit/>
          </a:bodyPr>
          <a:lstStyle/>
          <a:p>
            <a:pPr algn="just"/>
            <a:r>
              <a:rPr lang="en-US" sz="1100" b="1" i="1" dirty="0">
                <a:solidFill>
                  <a:srgbClr val="FF0000"/>
                </a:solidFill>
              </a:rPr>
              <a:t>All temperatures are indicative</a:t>
            </a:r>
          </a:p>
        </p:txBody>
      </p:sp>
      <p:sp>
        <p:nvSpPr>
          <p:cNvPr id="81" name="CasellaDiTesto 21">
            <a:extLst>
              <a:ext uri="{FF2B5EF4-FFF2-40B4-BE49-F238E27FC236}">
                <a16:creationId xmlns:a16="http://schemas.microsoft.com/office/drawing/2014/main" id="{F9A033A8-C065-C0C9-BBD1-A70F94B7BCE9}"/>
              </a:ext>
            </a:extLst>
          </p:cNvPr>
          <p:cNvSpPr txBox="1"/>
          <p:nvPr/>
        </p:nvSpPr>
        <p:spPr>
          <a:xfrm>
            <a:off x="3000375" y="4475980"/>
            <a:ext cx="1038321" cy="276999"/>
          </a:xfrm>
          <a:prstGeom prst="rect">
            <a:avLst/>
          </a:prstGeom>
          <a:solidFill>
            <a:srgbClr val="FFFFCC"/>
          </a:solidFill>
          <a:ln>
            <a:solidFill>
              <a:schemeClr val="tx1"/>
            </a:solidFill>
          </a:ln>
        </p:spPr>
        <p:txBody>
          <a:bodyPr wrap="square" rtlCol="0">
            <a:spAutoFit/>
          </a:bodyPr>
          <a:lstStyle/>
          <a:p>
            <a:pPr algn="ctr"/>
            <a:r>
              <a:rPr lang="it-IT" sz="1200" b="1" dirty="0"/>
              <a:t>Inner target</a:t>
            </a:r>
            <a:endParaRPr lang="en-GB" sz="1200" b="1" baseline="-25000" dirty="0"/>
          </a:p>
        </p:txBody>
      </p:sp>
      <p:sp>
        <p:nvSpPr>
          <p:cNvPr id="82" name="TextBox 2">
            <a:extLst>
              <a:ext uri="{FF2B5EF4-FFF2-40B4-BE49-F238E27FC236}">
                <a16:creationId xmlns:a16="http://schemas.microsoft.com/office/drawing/2014/main" id="{8867A690-1904-2A9F-5390-1625F9FBFFC1}"/>
              </a:ext>
            </a:extLst>
          </p:cNvPr>
          <p:cNvSpPr txBox="1"/>
          <p:nvPr/>
        </p:nvSpPr>
        <p:spPr>
          <a:xfrm>
            <a:off x="357920" y="4215349"/>
            <a:ext cx="1098320" cy="200055"/>
          </a:xfrm>
          <a:prstGeom prst="rect">
            <a:avLst/>
          </a:prstGeom>
          <a:noFill/>
        </p:spPr>
        <p:txBody>
          <a:bodyPr wrap="square" rtlCol="0">
            <a:spAutoFit/>
          </a:bodyPr>
          <a:lstStyle/>
          <a:p>
            <a:pPr algn="just"/>
            <a:r>
              <a:rPr lang="en-US" sz="700" b="1" i="1" dirty="0">
                <a:solidFill>
                  <a:srgbClr val="FF0000"/>
                </a:solidFill>
              </a:rPr>
              <a:t>W temp.</a:t>
            </a:r>
          </a:p>
        </p:txBody>
      </p:sp>
      <p:sp>
        <p:nvSpPr>
          <p:cNvPr id="83" name="TextBox 2">
            <a:extLst>
              <a:ext uri="{FF2B5EF4-FFF2-40B4-BE49-F238E27FC236}">
                <a16:creationId xmlns:a16="http://schemas.microsoft.com/office/drawing/2014/main" id="{D6AADA20-7F25-081C-A876-D247C7A396A8}"/>
              </a:ext>
            </a:extLst>
          </p:cNvPr>
          <p:cNvSpPr txBox="1"/>
          <p:nvPr/>
        </p:nvSpPr>
        <p:spPr>
          <a:xfrm>
            <a:off x="357920" y="4703438"/>
            <a:ext cx="1321440" cy="200055"/>
          </a:xfrm>
          <a:prstGeom prst="rect">
            <a:avLst/>
          </a:prstGeom>
          <a:noFill/>
        </p:spPr>
        <p:txBody>
          <a:bodyPr wrap="square" rtlCol="0">
            <a:spAutoFit/>
          </a:bodyPr>
          <a:lstStyle/>
          <a:p>
            <a:pPr algn="just"/>
            <a:r>
              <a:rPr lang="en-US" sz="700" b="1" i="1" dirty="0">
                <a:solidFill>
                  <a:srgbClr val="00FF00"/>
                </a:solidFill>
              </a:rPr>
              <a:t>Volumetric average temp. </a:t>
            </a:r>
          </a:p>
        </p:txBody>
      </p:sp>
      <p:sp>
        <p:nvSpPr>
          <p:cNvPr id="84" name="TextBox 2">
            <a:extLst>
              <a:ext uri="{FF2B5EF4-FFF2-40B4-BE49-F238E27FC236}">
                <a16:creationId xmlns:a16="http://schemas.microsoft.com/office/drawing/2014/main" id="{D3CCD5A7-A84B-69CE-6E9B-76216E41D108}"/>
              </a:ext>
            </a:extLst>
          </p:cNvPr>
          <p:cNvSpPr txBox="1"/>
          <p:nvPr/>
        </p:nvSpPr>
        <p:spPr>
          <a:xfrm>
            <a:off x="357920" y="5199535"/>
            <a:ext cx="1321440" cy="200055"/>
          </a:xfrm>
          <a:prstGeom prst="rect">
            <a:avLst/>
          </a:prstGeom>
          <a:noFill/>
        </p:spPr>
        <p:txBody>
          <a:bodyPr wrap="square" rtlCol="0">
            <a:spAutoFit/>
          </a:bodyPr>
          <a:lstStyle/>
          <a:p>
            <a:pPr algn="just"/>
            <a:r>
              <a:rPr lang="en-US" sz="700" b="1" i="1" dirty="0">
                <a:solidFill>
                  <a:srgbClr val="00FFFF"/>
                </a:solidFill>
              </a:rPr>
              <a:t>Channel wall temp.</a:t>
            </a:r>
            <a:r>
              <a:rPr lang="en-US" sz="700" b="1" i="1" dirty="0">
                <a:solidFill>
                  <a:srgbClr val="00FF00"/>
                </a:solidFill>
              </a:rPr>
              <a:t> </a:t>
            </a:r>
          </a:p>
        </p:txBody>
      </p:sp>
      <p:sp>
        <p:nvSpPr>
          <p:cNvPr id="85" name="TextBox 2">
            <a:extLst>
              <a:ext uri="{FF2B5EF4-FFF2-40B4-BE49-F238E27FC236}">
                <a16:creationId xmlns:a16="http://schemas.microsoft.com/office/drawing/2014/main" id="{B6F6CA72-BAB1-8B3D-1D8B-FEB8B5C727BB}"/>
              </a:ext>
            </a:extLst>
          </p:cNvPr>
          <p:cNvSpPr txBox="1"/>
          <p:nvPr/>
        </p:nvSpPr>
        <p:spPr>
          <a:xfrm>
            <a:off x="357920" y="5576301"/>
            <a:ext cx="1321440" cy="200055"/>
          </a:xfrm>
          <a:prstGeom prst="rect">
            <a:avLst/>
          </a:prstGeom>
          <a:noFill/>
        </p:spPr>
        <p:txBody>
          <a:bodyPr wrap="square" rtlCol="0">
            <a:spAutoFit/>
          </a:bodyPr>
          <a:lstStyle/>
          <a:p>
            <a:pPr algn="just"/>
            <a:r>
              <a:rPr lang="en-US" sz="700" b="1" i="1" dirty="0">
                <a:solidFill>
                  <a:srgbClr val="0000FF"/>
                </a:solidFill>
              </a:rPr>
              <a:t>Coolant temp.</a:t>
            </a:r>
          </a:p>
        </p:txBody>
      </p:sp>
      <p:pic>
        <p:nvPicPr>
          <p:cNvPr id="18" name="Picture 2" descr="image003">
            <a:extLst>
              <a:ext uri="{FF2B5EF4-FFF2-40B4-BE49-F238E27FC236}">
                <a16:creationId xmlns:a16="http://schemas.microsoft.com/office/drawing/2014/main" id="{27BC371E-6FF7-9830-605A-574F7E86B4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0643" y="4886818"/>
            <a:ext cx="1863477" cy="137735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33" name="Picture 32" descr="A diagram of a circle with a blue circle and a red circle with a blue circle and a red circle with a blue circle with a red circle with a blue circle with a red circle with a&#10;&#10;Description automatically generated">
            <a:extLst>
              <a:ext uri="{FF2B5EF4-FFF2-40B4-BE49-F238E27FC236}">
                <a16:creationId xmlns:a16="http://schemas.microsoft.com/office/drawing/2014/main" id="{3A2DDE39-33E6-3216-5F7A-F074CF5D3DE1}"/>
              </a:ext>
            </a:extLst>
          </p:cNvPr>
          <p:cNvPicPr>
            <a:picLocks noChangeAspect="1"/>
          </p:cNvPicPr>
          <p:nvPr/>
        </p:nvPicPr>
        <p:blipFill rotWithShape="1">
          <a:blip r:embed="rId6">
            <a:extLst>
              <a:ext uri="{28A0092B-C50C-407E-A947-70E740481C1C}">
                <a14:useLocalDpi xmlns:a14="http://schemas.microsoft.com/office/drawing/2010/main" val="0"/>
              </a:ext>
            </a:extLst>
          </a:blip>
          <a:srcRect r="54243"/>
          <a:stretch/>
        </p:blipFill>
        <p:spPr>
          <a:xfrm>
            <a:off x="6408467" y="4625035"/>
            <a:ext cx="1428853" cy="1785725"/>
          </a:xfrm>
          <a:prstGeom prst="rect">
            <a:avLst/>
          </a:prstGeom>
        </p:spPr>
      </p:pic>
      <p:sp>
        <p:nvSpPr>
          <p:cNvPr id="34" name="TextBox 2">
            <a:extLst>
              <a:ext uri="{FF2B5EF4-FFF2-40B4-BE49-F238E27FC236}">
                <a16:creationId xmlns:a16="http://schemas.microsoft.com/office/drawing/2014/main" id="{7BDDB458-252C-8CD2-E1F0-E20C63A8FB8B}"/>
              </a:ext>
            </a:extLst>
          </p:cNvPr>
          <p:cNvSpPr txBox="1"/>
          <p:nvPr/>
        </p:nvSpPr>
        <p:spPr>
          <a:xfrm>
            <a:off x="8286982" y="4090469"/>
            <a:ext cx="1098320" cy="200055"/>
          </a:xfrm>
          <a:prstGeom prst="rect">
            <a:avLst/>
          </a:prstGeom>
          <a:noFill/>
        </p:spPr>
        <p:txBody>
          <a:bodyPr wrap="square" rtlCol="0">
            <a:spAutoFit/>
          </a:bodyPr>
          <a:lstStyle/>
          <a:p>
            <a:pPr algn="just"/>
            <a:r>
              <a:rPr lang="en-US" sz="700" b="1" i="1" dirty="0">
                <a:solidFill>
                  <a:srgbClr val="FF0000"/>
                </a:solidFill>
              </a:rPr>
              <a:t>W temp.</a:t>
            </a:r>
          </a:p>
        </p:txBody>
      </p:sp>
      <p:sp>
        <p:nvSpPr>
          <p:cNvPr id="35" name="TextBox 2">
            <a:extLst>
              <a:ext uri="{FF2B5EF4-FFF2-40B4-BE49-F238E27FC236}">
                <a16:creationId xmlns:a16="http://schemas.microsoft.com/office/drawing/2014/main" id="{C7299FCE-E310-5008-F890-FFA0D57DAFB7}"/>
              </a:ext>
            </a:extLst>
          </p:cNvPr>
          <p:cNvSpPr txBox="1"/>
          <p:nvPr/>
        </p:nvSpPr>
        <p:spPr>
          <a:xfrm>
            <a:off x="8274282" y="4642058"/>
            <a:ext cx="1321440" cy="200055"/>
          </a:xfrm>
          <a:prstGeom prst="rect">
            <a:avLst/>
          </a:prstGeom>
          <a:noFill/>
        </p:spPr>
        <p:txBody>
          <a:bodyPr wrap="square" rtlCol="0">
            <a:spAutoFit/>
          </a:bodyPr>
          <a:lstStyle/>
          <a:p>
            <a:pPr algn="just"/>
            <a:r>
              <a:rPr lang="en-US" sz="700" b="1" i="1" dirty="0">
                <a:solidFill>
                  <a:srgbClr val="00FF00"/>
                </a:solidFill>
              </a:rPr>
              <a:t>Volumetric average temp. </a:t>
            </a:r>
          </a:p>
        </p:txBody>
      </p:sp>
      <p:sp>
        <p:nvSpPr>
          <p:cNvPr id="36" name="TextBox 2">
            <a:extLst>
              <a:ext uri="{FF2B5EF4-FFF2-40B4-BE49-F238E27FC236}">
                <a16:creationId xmlns:a16="http://schemas.microsoft.com/office/drawing/2014/main" id="{45B90583-E057-F724-EB6F-5E8C2301EF3A}"/>
              </a:ext>
            </a:extLst>
          </p:cNvPr>
          <p:cNvSpPr txBox="1"/>
          <p:nvPr/>
        </p:nvSpPr>
        <p:spPr>
          <a:xfrm>
            <a:off x="8274282" y="5201655"/>
            <a:ext cx="1321440" cy="200055"/>
          </a:xfrm>
          <a:prstGeom prst="rect">
            <a:avLst/>
          </a:prstGeom>
          <a:noFill/>
        </p:spPr>
        <p:txBody>
          <a:bodyPr wrap="square" rtlCol="0">
            <a:spAutoFit/>
          </a:bodyPr>
          <a:lstStyle/>
          <a:p>
            <a:pPr algn="just"/>
            <a:r>
              <a:rPr lang="en-US" sz="700" b="1" i="1" dirty="0">
                <a:solidFill>
                  <a:srgbClr val="00FFFF"/>
                </a:solidFill>
              </a:rPr>
              <a:t>Channel wall temp.</a:t>
            </a:r>
            <a:r>
              <a:rPr lang="en-US" sz="700" b="1" i="1" dirty="0">
                <a:solidFill>
                  <a:srgbClr val="00FF00"/>
                </a:solidFill>
              </a:rPr>
              <a:t> </a:t>
            </a:r>
          </a:p>
        </p:txBody>
      </p:sp>
      <p:sp>
        <p:nvSpPr>
          <p:cNvPr id="37" name="TextBox 2">
            <a:extLst>
              <a:ext uri="{FF2B5EF4-FFF2-40B4-BE49-F238E27FC236}">
                <a16:creationId xmlns:a16="http://schemas.microsoft.com/office/drawing/2014/main" id="{C55881F7-032B-9E92-8841-66335BD9FEB5}"/>
              </a:ext>
            </a:extLst>
          </p:cNvPr>
          <p:cNvSpPr txBox="1"/>
          <p:nvPr/>
        </p:nvSpPr>
        <p:spPr>
          <a:xfrm>
            <a:off x="8274282" y="5578421"/>
            <a:ext cx="1321440" cy="200055"/>
          </a:xfrm>
          <a:prstGeom prst="rect">
            <a:avLst/>
          </a:prstGeom>
          <a:noFill/>
        </p:spPr>
        <p:txBody>
          <a:bodyPr wrap="square" rtlCol="0">
            <a:spAutoFit/>
          </a:bodyPr>
          <a:lstStyle/>
          <a:p>
            <a:pPr algn="just"/>
            <a:r>
              <a:rPr lang="en-US" sz="700" b="1" i="1" dirty="0">
                <a:solidFill>
                  <a:srgbClr val="0000FF"/>
                </a:solidFill>
              </a:rPr>
              <a:t>Coolant temp.</a:t>
            </a:r>
          </a:p>
        </p:txBody>
      </p:sp>
      <p:sp>
        <p:nvSpPr>
          <p:cNvPr id="3" name="CasellaDiTesto 21">
            <a:extLst>
              <a:ext uri="{FF2B5EF4-FFF2-40B4-BE49-F238E27FC236}">
                <a16:creationId xmlns:a16="http://schemas.microsoft.com/office/drawing/2014/main" id="{D6940A25-00FA-23B9-99CD-004D1305A040}"/>
              </a:ext>
            </a:extLst>
          </p:cNvPr>
          <p:cNvSpPr txBox="1"/>
          <p:nvPr/>
        </p:nvSpPr>
        <p:spPr>
          <a:xfrm>
            <a:off x="10925367" y="4466003"/>
            <a:ext cx="1038321" cy="276999"/>
          </a:xfrm>
          <a:prstGeom prst="rect">
            <a:avLst/>
          </a:prstGeom>
          <a:solidFill>
            <a:srgbClr val="FFFFCC"/>
          </a:solidFill>
          <a:ln>
            <a:solidFill>
              <a:schemeClr val="tx1"/>
            </a:solidFill>
          </a:ln>
        </p:spPr>
        <p:txBody>
          <a:bodyPr wrap="square" rtlCol="0">
            <a:spAutoFit/>
          </a:bodyPr>
          <a:lstStyle/>
          <a:p>
            <a:pPr algn="ctr"/>
            <a:r>
              <a:rPr lang="it-IT" sz="1200" b="1" dirty="0"/>
              <a:t>Outer target</a:t>
            </a:r>
            <a:endParaRPr lang="en-GB" sz="1200" b="1" baseline="-25000" dirty="0"/>
          </a:p>
        </p:txBody>
      </p:sp>
    </p:spTree>
    <p:extLst>
      <p:ext uri="{BB962C8B-B14F-4D97-AF65-F5344CB8AC3E}">
        <p14:creationId xmlns:p14="http://schemas.microsoft.com/office/powerpoint/2010/main" val="2165251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28C2A176-7AD0-3184-DFF4-788199F7D908}"/>
              </a:ext>
            </a:extLst>
          </p:cNvPr>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dirty="0">
              <a:solidFill>
                <a:prstClr val="white"/>
              </a:solidFill>
            </a:endParaRPr>
          </a:p>
        </p:txBody>
      </p:sp>
      <p:sp>
        <p:nvSpPr>
          <p:cNvPr id="4" name="Footer Placeholder 7">
            <a:extLst>
              <a:ext uri="{FF2B5EF4-FFF2-40B4-BE49-F238E27FC236}">
                <a16:creationId xmlns:a16="http://schemas.microsoft.com/office/drawing/2014/main" id="{ADD34769-2644-5F0C-6A45-D6634E7DB3C0}"/>
              </a:ext>
            </a:extLst>
          </p:cNvPr>
          <p:cNvSpPr>
            <a:spLocks noGrp="1"/>
          </p:cNvSpPr>
          <p:nvPr>
            <p:ph type="ftr" sz="quarter" idx="11"/>
          </p:nvPr>
        </p:nvSpPr>
        <p:spPr>
          <a:xfrm>
            <a:off x="825623" y="6555770"/>
            <a:ext cx="4673477" cy="329614"/>
          </a:xfrm>
          <a:prstGeom prst="rect">
            <a:avLst/>
          </a:prstGeom>
        </p:spPr>
        <p:txBody>
          <a:bodyPr anchor="t"/>
          <a:lstStyle>
            <a:lvl1pPr>
              <a:defRPr sz="1200">
                <a:solidFill>
                  <a:schemeClr val="bg1"/>
                </a:solidFill>
              </a:defRPr>
            </a:lvl1pPr>
          </a:lstStyle>
          <a:p>
            <a:r>
              <a:rPr lang="en-GB" dirty="0">
                <a:solidFill>
                  <a:prstClr val="white"/>
                </a:solidFill>
              </a:rPr>
              <a:t>I. Moscato | Thermal Conditions of IVCs | 19-21 March 2024</a:t>
            </a:r>
          </a:p>
        </p:txBody>
      </p:sp>
      <p:sp>
        <p:nvSpPr>
          <p:cNvPr id="52" name="Title 51">
            <a:extLst>
              <a:ext uri="{FF2B5EF4-FFF2-40B4-BE49-F238E27FC236}">
                <a16:creationId xmlns:a16="http://schemas.microsoft.com/office/drawing/2014/main" id="{0F1BD80D-14FE-0BF4-C332-3D71B55A55FB}"/>
              </a:ext>
            </a:extLst>
          </p:cNvPr>
          <p:cNvSpPr>
            <a:spLocks noGrp="1"/>
          </p:cNvSpPr>
          <p:nvPr>
            <p:ph type="title"/>
          </p:nvPr>
        </p:nvSpPr>
        <p:spPr/>
        <p:txBody>
          <a:bodyPr/>
          <a:lstStyle/>
          <a:p>
            <a:r>
              <a:rPr lang="en-US" sz="2800" b="1" dirty="0"/>
              <a:t>EU-DEMO In-VV components thermal conditions</a:t>
            </a:r>
            <a:br>
              <a:rPr lang="en-US" b="1" dirty="0"/>
            </a:br>
            <a:r>
              <a:rPr lang="en-US" sz="2400" b="0" i="1" dirty="0"/>
              <a:t>Example of stress field in breeding blanket first wall during ramp-up</a:t>
            </a:r>
            <a:endParaRPr lang="en-GB" dirty="0"/>
          </a:p>
        </p:txBody>
      </p:sp>
      <p:pic>
        <p:nvPicPr>
          <p:cNvPr id="10" name="Immagine 123">
            <a:extLst>
              <a:ext uri="{FF2B5EF4-FFF2-40B4-BE49-F238E27FC236}">
                <a16:creationId xmlns:a16="http://schemas.microsoft.com/office/drawing/2014/main" id="{BCCE9C4A-29AF-188C-FAA7-3FED2542B251}"/>
              </a:ext>
            </a:extLst>
          </p:cNvPr>
          <p:cNvPicPr>
            <a:picLocks noChangeAspect="1"/>
          </p:cNvPicPr>
          <p:nvPr/>
        </p:nvPicPr>
        <p:blipFill>
          <a:blip r:embed="rId2"/>
          <a:stretch>
            <a:fillRect/>
          </a:stretch>
        </p:blipFill>
        <p:spPr>
          <a:xfrm>
            <a:off x="36173" y="1075823"/>
            <a:ext cx="3308245" cy="2160000"/>
          </a:xfrm>
          <a:prstGeom prst="rect">
            <a:avLst/>
          </a:prstGeom>
        </p:spPr>
      </p:pic>
      <p:pic>
        <p:nvPicPr>
          <p:cNvPr id="49" name="Immagine 77">
            <a:extLst>
              <a:ext uri="{FF2B5EF4-FFF2-40B4-BE49-F238E27FC236}">
                <a16:creationId xmlns:a16="http://schemas.microsoft.com/office/drawing/2014/main" id="{D90F0D46-641A-8953-2D26-3ABEC4B3D7E6}"/>
              </a:ext>
            </a:extLst>
          </p:cNvPr>
          <p:cNvPicPr>
            <a:picLocks noChangeAspect="1"/>
          </p:cNvPicPr>
          <p:nvPr/>
        </p:nvPicPr>
        <p:blipFill>
          <a:blip r:embed="rId3"/>
          <a:stretch>
            <a:fillRect/>
          </a:stretch>
        </p:blipFill>
        <p:spPr>
          <a:xfrm>
            <a:off x="20811" y="3490250"/>
            <a:ext cx="3308245" cy="2160000"/>
          </a:xfrm>
          <a:prstGeom prst="rect">
            <a:avLst/>
          </a:prstGeom>
        </p:spPr>
      </p:pic>
      <p:sp>
        <p:nvSpPr>
          <p:cNvPr id="50" name="CasellaDiTesto 80">
            <a:extLst>
              <a:ext uri="{FF2B5EF4-FFF2-40B4-BE49-F238E27FC236}">
                <a16:creationId xmlns:a16="http://schemas.microsoft.com/office/drawing/2014/main" id="{60561257-0E92-4B3A-F78B-88EB65B22DD7}"/>
              </a:ext>
            </a:extLst>
          </p:cNvPr>
          <p:cNvSpPr txBox="1"/>
          <p:nvPr/>
        </p:nvSpPr>
        <p:spPr>
          <a:xfrm>
            <a:off x="159740" y="3240973"/>
            <a:ext cx="3993786" cy="369332"/>
          </a:xfrm>
          <a:prstGeom prst="rect">
            <a:avLst/>
          </a:prstGeom>
          <a:noFill/>
        </p:spPr>
        <p:txBody>
          <a:bodyPr wrap="none" rtlCol="0">
            <a:spAutoFit/>
          </a:bodyPr>
          <a:lstStyle/>
          <a:p>
            <a:r>
              <a:rPr lang="it-IT" b="1" dirty="0" err="1"/>
              <a:t>Ramp</a:t>
            </a:r>
            <a:r>
              <a:rPr lang="it-IT" b="1" dirty="0"/>
              <a:t> up </a:t>
            </a:r>
            <a:r>
              <a:rPr lang="it-IT" b="1" dirty="0" err="1"/>
              <a:t>phase</a:t>
            </a:r>
            <a:r>
              <a:rPr lang="it-IT" b="1" dirty="0"/>
              <a:t> – </a:t>
            </a:r>
            <a:r>
              <a:rPr lang="el-GR" b="1" dirty="0"/>
              <a:t>σ</a:t>
            </a:r>
            <a:r>
              <a:rPr lang="it-IT" b="1" baseline="-25000" dirty="0" err="1"/>
              <a:t>zz</a:t>
            </a:r>
            <a:r>
              <a:rPr lang="it-IT" b="1" dirty="0"/>
              <a:t> stress </a:t>
            </a:r>
            <a:r>
              <a:rPr lang="it-IT" b="1" dirty="0" err="1"/>
              <a:t>radial</a:t>
            </a:r>
            <a:r>
              <a:rPr lang="it-IT" b="1" dirty="0"/>
              <a:t> </a:t>
            </a:r>
            <a:r>
              <a:rPr lang="it-IT" b="1" dirty="0" err="1"/>
              <a:t>profile</a:t>
            </a:r>
            <a:endParaRPr lang="it-IT" b="1" dirty="0"/>
          </a:p>
        </p:txBody>
      </p:sp>
      <p:sp>
        <p:nvSpPr>
          <p:cNvPr id="51" name="CasellaDiTesto 8">
            <a:extLst>
              <a:ext uri="{FF2B5EF4-FFF2-40B4-BE49-F238E27FC236}">
                <a16:creationId xmlns:a16="http://schemas.microsoft.com/office/drawing/2014/main" id="{E2BEF6D7-E2B8-9538-3CBF-C703E1DF71A7}"/>
              </a:ext>
            </a:extLst>
          </p:cNvPr>
          <p:cNvSpPr txBox="1"/>
          <p:nvPr/>
        </p:nvSpPr>
        <p:spPr>
          <a:xfrm>
            <a:off x="-35791" y="635600"/>
            <a:ext cx="4362989" cy="369332"/>
          </a:xfrm>
          <a:prstGeom prst="rect">
            <a:avLst/>
          </a:prstGeom>
          <a:noFill/>
        </p:spPr>
        <p:txBody>
          <a:bodyPr wrap="none" rtlCol="0">
            <a:spAutoFit/>
          </a:bodyPr>
          <a:lstStyle/>
          <a:p>
            <a:pPr algn="l"/>
            <a:r>
              <a:rPr lang="it-IT" b="1" dirty="0" err="1"/>
              <a:t>Ramp</a:t>
            </a:r>
            <a:r>
              <a:rPr lang="it-IT" b="1" dirty="0"/>
              <a:t> up </a:t>
            </a:r>
            <a:r>
              <a:rPr lang="it-IT" b="1" dirty="0" err="1"/>
              <a:t>phase</a:t>
            </a:r>
            <a:r>
              <a:rPr lang="it-IT" b="1" dirty="0"/>
              <a:t> – </a:t>
            </a:r>
            <a:r>
              <a:rPr lang="it-IT" b="1" dirty="0" err="1"/>
              <a:t>temperarure</a:t>
            </a:r>
            <a:r>
              <a:rPr lang="it-IT" b="1" dirty="0"/>
              <a:t> </a:t>
            </a:r>
            <a:r>
              <a:rPr lang="it-IT" b="1" dirty="0" err="1"/>
              <a:t>radial</a:t>
            </a:r>
            <a:r>
              <a:rPr lang="it-IT" b="1" dirty="0"/>
              <a:t> </a:t>
            </a:r>
            <a:r>
              <a:rPr lang="it-IT" b="1" dirty="0" err="1"/>
              <a:t>profile</a:t>
            </a:r>
            <a:endParaRPr lang="it-IT" b="1" dirty="0"/>
          </a:p>
        </p:txBody>
      </p:sp>
      <p:grpSp>
        <p:nvGrpSpPr>
          <p:cNvPr id="53" name="Gruppo 91">
            <a:extLst>
              <a:ext uri="{FF2B5EF4-FFF2-40B4-BE49-F238E27FC236}">
                <a16:creationId xmlns:a16="http://schemas.microsoft.com/office/drawing/2014/main" id="{3FA19367-9806-2749-E0E9-C56DD0826FD8}"/>
              </a:ext>
            </a:extLst>
          </p:cNvPr>
          <p:cNvGrpSpPr/>
          <p:nvPr/>
        </p:nvGrpSpPr>
        <p:grpSpPr>
          <a:xfrm>
            <a:off x="4165245" y="3452755"/>
            <a:ext cx="3458879" cy="2100783"/>
            <a:chOff x="3990917" y="4383431"/>
            <a:chExt cx="3458879" cy="2100783"/>
          </a:xfrm>
        </p:grpSpPr>
        <p:grpSp>
          <p:nvGrpSpPr>
            <p:cNvPr id="54" name="Gruppo 12">
              <a:extLst>
                <a:ext uri="{FF2B5EF4-FFF2-40B4-BE49-F238E27FC236}">
                  <a16:creationId xmlns:a16="http://schemas.microsoft.com/office/drawing/2014/main" id="{8A9DDDB4-DAD2-E58B-065C-2B921D603041}"/>
                </a:ext>
              </a:extLst>
            </p:cNvPr>
            <p:cNvGrpSpPr>
              <a:grpSpLocks noChangeAspect="1"/>
            </p:cNvGrpSpPr>
            <p:nvPr/>
          </p:nvGrpSpPr>
          <p:grpSpPr>
            <a:xfrm>
              <a:off x="3990917" y="4684214"/>
              <a:ext cx="3458879" cy="1800000"/>
              <a:chOff x="2153883" y="2167890"/>
              <a:chExt cx="4846702" cy="2522220"/>
            </a:xfrm>
          </p:grpSpPr>
          <p:pic>
            <p:nvPicPr>
              <p:cNvPr id="56" name="Immagine 13">
                <a:extLst>
                  <a:ext uri="{FF2B5EF4-FFF2-40B4-BE49-F238E27FC236}">
                    <a16:creationId xmlns:a16="http://schemas.microsoft.com/office/drawing/2014/main" id="{1A371529-79E3-C1CD-004A-B9F0EA7503F1}"/>
                  </a:ext>
                </a:extLst>
              </p:cNvPr>
              <p:cNvPicPr>
                <a:picLocks noChangeAspect="1"/>
              </p:cNvPicPr>
              <p:nvPr/>
            </p:nvPicPr>
            <p:blipFill rotWithShape="1">
              <a:blip r:embed="rId4"/>
              <a:srcRect l="2395" r="2189"/>
              <a:stretch/>
            </p:blipFill>
            <p:spPr>
              <a:xfrm>
                <a:off x="2153883" y="2167890"/>
                <a:ext cx="4846702" cy="2522220"/>
              </a:xfrm>
              <a:prstGeom prst="rect">
                <a:avLst/>
              </a:prstGeom>
            </p:spPr>
          </p:pic>
          <p:sp>
            <p:nvSpPr>
              <p:cNvPr id="57" name="Parentesi graffa chiusa 14">
                <a:extLst>
                  <a:ext uri="{FF2B5EF4-FFF2-40B4-BE49-F238E27FC236}">
                    <a16:creationId xmlns:a16="http://schemas.microsoft.com/office/drawing/2014/main" id="{26339E91-38BA-7D65-BDA7-15FAFB1AD03A}"/>
                  </a:ext>
                </a:extLst>
              </p:cNvPr>
              <p:cNvSpPr/>
              <p:nvPr/>
            </p:nvSpPr>
            <p:spPr>
              <a:xfrm rot="5400000">
                <a:off x="4686522" y="1593980"/>
                <a:ext cx="288032" cy="2412000"/>
              </a:xfrm>
              <a:prstGeom prst="rightBrace">
                <a:avLst/>
              </a:pr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100"/>
              </a:p>
            </p:txBody>
          </p:sp>
          <p:sp>
            <p:nvSpPr>
              <p:cNvPr id="58" name="CasellaDiTesto 15">
                <a:extLst>
                  <a:ext uri="{FF2B5EF4-FFF2-40B4-BE49-F238E27FC236}">
                    <a16:creationId xmlns:a16="http://schemas.microsoft.com/office/drawing/2014/main" id="{5CB7CB09-E752-96CB-E14C-6B6880956847}"/>
                  </a:ext>
                </a:extLst>
              </p:cNvPr>
              <p:cNvSpPr txBox="1"/>
              <p:nvPr/>
            </p:nvSpPr>
            <p:spPr>
              <a:xfrm>
                <a:off x="4434494" y="3006855"/>
                <a:ext cx="792089" cy="301887"/>
              </a:xfrm>
              <a:prstGeom prst="rect">
                <a:avLst/>
              </a:prstGeom>
              <a:solidFill>
                <a:srgbClr val="CCFFCC"/>
              </a:solidFill>
              <a:ln w="19050">
                <a:solidFill>
                  <a:schemeClr val="tx1"/>
                </a:solidFill>
              </a:ln>
            </p:spPr>
            <p:txBody>
              <a:bodyPr wrap="square" lIns="0" tIns="0" rIns="0" bIns="0" rtlCol="0" anchor="ctr" anchorCtr="0">
                <a:spAutoFit/>
              </a:bodyPr>
              <a:lstStyle/>
              <a:p>
                <a:pPr algn="ctr"/>
                <a:r>
                  <a:rPr lang="it-IT" sz="700" b="1" dirty="0" err="1">
                    <a:cs typeface="Times New Roman" panose="02020603050405020304" pitchFamily="18" charset="0"/>
                  </a:rPr>
                  <a:t>Pulse</a:t>
                </a:r>
                <a:r>
                  <a:rPr lang="it-IT" sz="700" b="1" dirty="0">
                    <a:cs typeface="Times New Roman" panose="02020603050405020304" pitchFamily="18" charset="0"/>
                  </a:rPr>
                  <a:t> </a:t>
                </a:r>
                <a:r>
                  <a:rPr lang="it-IT" sz="700" b="1" dirty="0" err="1">
                    <a:cs typeface="Times New Roman" panose="02020603050405020304" pitchFamily="18" charset="0"/>
                  </a:rPr>
                  <a:t>period</a:t>
                </a:r>
                <a:r>
                  <a:rPr lang="it-IT" sz="700" b="1" dirty="0">
                    <a:cs typeface="Times New Roman" panose="02020603050405020304" pitchFamily="18" charset="0"/>
                  </a:rPr>
                  <a:t> 7200 s</a:t>
                </a:r>
              </a:p>
            </p:txBody>
          </p:sp>
          <p:sp>
            <p:nvSpPr>
              <p:cNvPr id="59" name="Parentesi graffa chiusa 16">
                <a:extLst>
                  <a:ext uri="{FF2B5EF4-FFF2-40B4-BE49-F238E27FC236}">
                    <a16:creationId xmlns:a16="http://schemas.microsoft.com/office/drawing/2014/main" id="{A45FE2B9-AEC0-D458-88D6-44ADE2979D10}"/>
                  </a:ext>
                </a:extLst>
              </p:cNvPr>
              <p:cNvSpPr/>
              <p:nvPr/>
            </p:nvSpPr>
            <p:spPr>
              <a:xfrm rot="16200000">
                <a:off x="3165771" y="3925027"/>
                <a:ext cx="288032" cy="468000"/>
              </a:xfrm>
              <a:prstGeom prst="rightBrace">
                <a:avLst/>
              </a:pr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100"/>
              </a:p>
            </p:txBody>
          </p:sp>
          <p:sp>
            <p:nvSpPr>
              <p:cNvPr id="60" name="CasellaDiTesto 17">
                <a:extLst>
                  <a:ext uri="{FF2B5EF4-FFF2-40B4-BE49-F238E27FC236}">
                    <a16:creationId xmlns:a16="http://schemas.microsoft.com/office/drawing/2014/main" id="{37E7A992-09A0-8B58-28DC-6AC54247AF6B}"/>
                  </a:ext>
                </a:extLst>
              </p:cNvPr>
              <p:cNvSpPr txBox="1"/>
              <p:nvPr/>
            </p:nvSpPr>
            <p:spPr>
              <a:xfrm>
                <a:off x="2892000" y="3659796"/>
                <a:ext cx="835572" cy="301887"/>
              </a:xfrm>
              <a:prstGeom prst="rect">
                <a:avLst/>
              </a:prstGeom>
              <a:solidFill>
                <a:srgbClr val="CCFFCC"/>
              </a:solidFill>
              <a:ln w="19050">
                <a:solidFill>
                  <a:schemeClr val="tx1"/>
                </a:solidFill>
              </a:ln>
            </p:spPr>
            <p:txBody>
              <a:bodyPr wrap="square" lIns="0" tIns="0" rIns="0" bIns="0" rtlCol="0" anchor="ctr" anchorCtr="0">
                <a:spAutoFit/>
              </a:bodyPr>
              <a:lstStyle/>
              <a:p>
                <a:pPr algn="ctr"/>
                <a:r>
                  <a:rPr lang="it-IT" sz="700" b="1" dirty="0" err="1">
                    <a:cs typeface="Times New Roman" panose="02020603050405020304" pitchFamily="18" charset="0"/>
                  </a:rPr>
                  <a:t>Dwell</a:t>
                </a:r>
                <a:r>
                  <a:rPr lang="it-IT" sz="700" b="1" dirty="0">
                    <a:cs typeface="Times New Roman" panose="02020603050405020304" pitchFamily="18" charset="0"/>
                  </a:rPr>
                  <a:t> </a:t>
                </a:r>
                <a:r>
                  <a:rPr lang="it-IT" sz="700" b="1" dirty="0" err="1">
                    <a:cs typeface="Times New Roman" panose="02020603050405020304" pitchFamily="18" charset="0"/>
                  </a:rPr>
                  <a:t>period</a:t>
                </a:r>
                <a:r>
                  <a:rPr lang="it-IT" sz="700" b="1" dirty="0">
                    <a:cs typeface="Times New Roman" panose="02020603050405020304" pitchFamily="18" charset="0"/>
                  </a:rPr>
                  <a:t> 600 s</a:t>
                </a:r>
              </a:p>
            </p:txBody>
          </p:sp>
          <p:cxnSp>
            <p:nvCxnSpPr>
              <p:cNvPr id="61" name="Connettore 2 18">
                <a:extLst>
                  <a:ext uri="{FF2B5EF4-FFF2-40B4-BE49-F238E27FC236}">
                    <a16:creationId xmlns:a16="http://schemas.microsoft.com/office/drawing/2014/main" id="{19348F25-8F08-48B0-AA92-8693697CE744}"/>
                  </a:ext>
                </a:extLst>
              </p:cNvPr>
              <p:cNvCxnSpPr>
                <a:cxnSpLocks/>
                <a:stCxn id="63" idx="0"/>
              </p:cNvCxnSpPr>
              <p:nvPr/>
            </p:nvCxnSpPr>
            <p:spPr>
              <a:xfrm flipV="1">
                <a:off x="5516948" y="3470921"/>
                <a:ext cx="510412" cy="461418"/>
              </a:xfrm>
              <a:prstGeom prst="straightConnector1">
                <a:avLst/>
              </a:prstGeom>
              <a:ln w="25400">
                <a:solidFill>
                  <a:srgbClr val="00B0F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62" name="Connettore 2 19">
                <a:extLst>
                  <a:ext uri="{FF2B5EF4-FFF2-40B4-BE49-F238E27FC236}">
                    <a16:creationId xmlns:a16="http://schemas.microsoft.com/office/drawing/2014/main" id="{1227FA57-EF3E-F0ED-BF4E-48B7B0EC6C9B}"/>
                  </a:ext>
                </a:extLst>
              </p:cNvPr>
              <p:cNvCxnSpPr>
                <a:cxnSpLocks/>
              </p:cNvCxnSpPr>
              <p:nvPr/>
            </p:nvCxnSpPr>
            <p:spPr>
              <a:xfrm>
                <a:off x="3240593" y="2552017"/>
                <a:ext cx="312043" cy="474661"/>
              </a:xfrm>
              <a:prstGeom prst="straightConnector1">
                <a:avLst/>
              </a:prstGeom>
              <a:ln w="25400">
                <a:solidFill>
                  <a:srgbClr val="00B0F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63" name="CasellaDiTesto 20">
                <a:extLst>
                  <a:ext uri="{FF2B5EF4-FFF2-40B4-BE49-F238E27FC236}">
                    <a16:creationId xmlns:a16="http://schemas.microsoft.com/office/drawing/2014/main" id="{7350661E-67B4-D8D9-CB92-8DBFE0150015}"/>
                  </a:ext>
                </a:extLst>
              </p:cNvPr>
              <p:cNvSpPr txBox="1"/>
              <p:nvPr/>
            </p:nvSpPr>
            <p:spPr>
              <a:xfrm>
                <a:off x="5138976" y="3932338"/>
                <a:ext cx="755944" cy="301887"/>
              </a:xfrm>
              <a:prstGeom prst="rect">
                <a:avLst/>
              </a:prstGeom>
              <a:solidFill>
                <a:srgbClr val="CCFFCC"/>
              </a:solidFill>
              <a:ln w="19050">
                <a:solidFill>
                  <a:schemeClr val="tx1"/>
                </a:solidFill>
              </a:ln>
            </p:spPr>
            <p:txBody>
              <a:bodyPr wrap="square" lIns="0" tIns="0" rIns="0" bIns="0" rtlCol="0" anchor="ctr" anchorCtr="0">
                <a:spAutoFit/>
              </a:bodyPr>
              <a:lstStyle/>
              <a:p>
                <a:pPr algn="ctr"/>
                <a:r>
                  <a:rPr lang="it-IT" sz="700" b="1" dirty="0" err="1">
                    <a:cs typeface="Times New Roman" panose="02020603050405020304" pitchFamily="18" charset="0"/>
                  </a:rPr>
                  <a:t>Ramp</a:t>
                </a:r>
                <a:r>
                  <a:rPr lang="it-IT" sz="700" b="1" dirty="0">
                    <a:cs typeface="Times New Roman" panose="02020603050405020304" pitchFamily="18" charset="0"/>
                  </a:rPr>
                  <a:t> down 150 s</a:t>
                </a:r>
              </a:p>
            </p:txBody>
          </p:sp>
          <p:sp>
            <p:nvSpPr>
              <p:cNvPr id="64" name="CasellaDiTesto 21">
                <a:extLst>
                  <a:ext uri="{FF2B5EF4-FFF2-40B4-BE49-F238E27FC236}">
                    <a16:creationId xmlns:a16="http://schemas.microsoft.com/office/drawing/2014/main" id="{42F574B9-A844-4F17-B450-12189802E5F8}"/>
                  </a:ext>
                </a:extLst>
              </p:cNvPr>
              <p:cNvSpPr txBox="1"/>
              <p:nvPr/>
            </p:nvSpPr>
            <p:spPr>
              <a:xfrm>
                <a:off x="2999258" y="2221377"/>
                <a:ext cx="624086" cy="301887"/>
              </a:xfrm>
              <a:prstGeom prst="rect">
                <a:avLst/>
              </a:prstGeom>
              <a:solidFill>
                <a:srgbClr val="CCFFCC"/>
              </a:solidFill>
              <a:ln w="19050">
                <a:solidFill>
                  <a:schemeClr val="tx1"/>
                </a:solidFill>
              </a:ln>
            </p:spPr>
            <p:txBody>
              <a:bodyPr wrap="square" lIns="0" tIns="0" rIns="0" bIns="0" rtlCol="0" anchor="ctr" anchorCtr="0">
                <a:spAutoFit/>
              </a:bodyPr>
              <a:lstStyle/>
              <a:p>
                <a:pPr algn="ctr"/>
                <a:r>
                  <a:rPr lang="it-IT" sz="700" b="1" dirty="0" err="1">
                    <a:cs typeface="Times New Roman" panose="02020603050405020304" pitchFamily="18" charset="0"/>
                  </a:rPr>
                  <a:t>Ramp</a:t>
                </a:r>
                <a:r>
                  <a:rPr lang="it-IT" sz="700" b="1" dirty="0">
                    <a:cs typeface="Times New Roman" panose="02020603050405020304" pitchFamily="18" charset="0"/>
                  </a:rPr>
                  <a:t> up 150 s</a:t>
                </a:r>
              </a:p>
            </p:txBody>
          </p:sp>
        </p:grpSp>
        <p:sp>
          <p:nvSpPr>
            <p:cNvPr id="55" name="CasellaDiTesto 24">
              <a:extLst>
                <a:ext uri="{FF2B5EF4-FFF2-40B4-BE49-F238E27FC236}">
                  <a16:creationId xmlns:a16="http://schemas.microsoft.com/office/drawing/2014/main" id="{E3FE9D86-FE9E-F51B-6B1A-4197B9F26715}"/>
                </a:ext>
              </a:extLst>
            </p:cNvPr>
            <p:cNvSpPr txBox="1"/>
            <p:nvPr/>
          </p:nvSpPr>
          <p:spPr>
            <a:xfrm>
              <a:off x="4827997" y="4383431"/>
              <a:ext cx="1784719" cy="369332"/>
            </a:xfrm>
            <a:prstGeom prst="rect">
              <a:avLst/>
            </a:prstGeom>
            <a:noFill/>
          </p:spPr>
          <p:txBody>
            <a:bodyPr wrap="none" rtlCol="0">
              <a:spAutoFit/>
            </a:bodyPr>
            <a:lstStyle/>
            <a:p>
              <a:pPr algn="l"/>
              <a:r>
                <a:rPr lang="it-IT" dirty="0"/>
                <a:t>DEMO duty </a:t>
              </a:r>
              <a:r>
                <a:rPr lang="it-IT" dirty="0" err="1"/>
                <a:t>cycle</a:t>
              </a:r>
              <a:endParaRPr lang="it-IT" dirty="0"/>
            </a:p>
          </p:txBody>
        </p:sp>
      </p:grpSp>
      <p:sp>
        <p:nvSpPr>
          <p:cNvPr id="65" name="CasellaDiTesto 4">
            <a:extLst>
              <a:ext uri="{FF2B5EF4-FFF2-40B4-BE49-F238E27FC236}">
                <a16:creationId xmlns:a16="http://schemas.microsoft.com/office/drawing/2014/main" id="{5983B6FC-0958-91AB-A6A1-0E62E7F6F021}"/>
              </a:ext>
            </a:extLst>
          </p:cNvPr>
          <p:cNvSpPr txBox="1"/>
          <p:nvPr/>
        </p:nvSpPr>
        <p:spPr>
          <a:xfrm>
            <a:off x="8518028" y="919459"/>
            <a:ext cx="3673972" cy="2308324"/>
          </a:xfrm>
          <a:prstGeom prst="rect">
            <a:avLst/>
          </a:prstGeom>
          <a:noFill/>
        </p:spPr>
        <p:txBody>
          <a:bodyPr wrap="square" rtlCol="0">
            <a:spAutoFit/>
          </a:bodyPr>
          <a:lstStyle/>
          <a:p>
            <a:pPr algn="just"/>
            <a:r>
              <a:rPr lang="it-IT" sz="1600" b="1" dirty="0"/>
              <a:t>Loads and </a:t>
            </a:r>
            <a:r>
              <a:rPr lang="it-IT" sz="1600" b="1" dirty="0" err="1"/>
              <a:t>boundary</a:t>
            </a:r>
            <a:r>
              <a:rPr lang="it-IT" sz="1600" b="1" dirty="0"/>
              <a:t> </a:t>
            </a:r>
            <a:r>
              <a:rPr lang="it-IT" sz="1600" b="1" dirty="0" err="1"/>
              <a:t>conditions</a:t>
            </a:r>
            <a:endParaRPr lang="it-IT" sz="1600" b="1" dirty="0"/>
          </a:p>
          <a:p>
            <a:pPr algn="just">
              <a:buFont typeface="Arial" panose="020B0604020202020204" pitchFamily="34" charset="0"/>
              <a:buChar char="•"/>
            </a:pPr>
            <a:r>
              <a:rPr lang="it-IT" sz="1600" dirty="0"/>
              <a:t>Time-</a:t>
            </a:r>
            <a:r>
              <a:rPr lang="it-IT" sz="1600" dirty="0" err="1"/>
              <a:t>dependent</a:t>
            </a:r>
            <a:r>
              <a:rPr lang="it-IT" sz="1600" dirty="0"/>
              <a:t> </a:t>
            </a:r>
            <a:r>
              <a:rPr lang="it-IT" sz="1600" dirty="0" err="1"/>
              <a:t>heat</a:t>
            </a:r>
            <a:r>
              <a:rPr lang="it-IT" sz="1600" dirty="0"/>
              <a:t> </a:t>
            </a:r>
            <a:r>
              <a:rPr lang="it-IT" sz="1600" dirty="0" err="1"/>
              <a:t>flux</a:t>
            </a:r>
            <a:r>
              <a:rPr lang="it-IT" sz="1600" dirty="0"/>
              <a:t> and </a:t>
            </a:r>
            <a:r>
              <a:rPr lang="it-IT" sz="1600" dirty="0" err="1"/>
              <a:t>nuclear</a:t>
            </a:r>
            <a:r>
              <a:rPr lang="it-IT" sz="1600" dirty="0"/>
              <a:t> </a:t>
            </a:r>
            <a:r>
              <a:rPr lang="it-IT" sz="1600" dirty="0" err="1"/>
              <a:t>heating</a:t>
            </a:r>
            <a:r>
              <a:rPr lang="it-IT" sz="1600" dirty="0"/>
              <a:t> (</a:t>
            </a:r>
            <a:r>
              <a:rPr lang="it-IT" sz="1600" dirty="0" err="1"/>
              <a:t>as</a:t>
            </a:r>
            <a:r>
              <a:rPr lang="it-IT" sz="1600" dirty="0"/>
              <a:t> per the DEMO duty </a:t>
            </a:r>
            <a:r>
              <a:rPr lang="it-IT" sz="1600" dirty="0" err="1"/>
              <a:t>cycle</a:t>
            </a:r>
            <a:r>
              <a:rPr lang="it-IT" sz="1600" dirty="0"/>
              <a:t>).</a:t>
            </a:r>
          </a:p>
          <a:p>
            <a:pPr algn="just">
              <a:buFont typeface="Arial" panose="020B0604020202020204" pitchFamily="34" charset="0"/>
              <a:buChar char="•"/>
            </a:pPr>
            <a:r>
              <a:rPr lang="it-IT" sz="1600" dirty="0"/>
              <a:t>Constant </a:t>
            </a:r>
            <a:r>
              <a:rPr lang="it-IT" sz="1600" dirty="0" err="1"/>
              <a:t>coolant</a:t>
            </a:r>
            <a:r>
              <a:rPr lang="it-IT" sz="1600" dirty="0"/>
              <a:t> mass flow rate.</a:t>
            </a:r>
          </a:p>
          <a:p>
            <a:pPr algn="just">
              <a:buFont typeface="Arial" panose="020B0604020202020204" pitchFamily="34" charset="0"/>
              <a:buChar char="•"/>
            </a:pPr>
            <a:r>
              <a:rPr lang="it-IT" sz="1600" dirty="0" err="1"/>
              <a:t>Coolant</a:t>
            </a:r>
            <a:r>
              <a:rPr lang="it-IT" sz="1600" dirty="0"/>
              <a:t> design pressure (17.8 </a:t>
            </a:r>
            <a:r>
              <a:rPr lang="it-IT" sz="1600" dirty="0" err="1"/>
              <a:t>MPa</a:t>
            </a:r>
            <a:r>
              <a:rPr lang="it-IT" sz="1600" dirty="0"/>
              <a:t>).</a:t>
            </a:r>
          </a:p>
          <a:p>
            <a:pPr algn="just">
              <a:buFont typeface="Arial" panose="020B0604020202020204" pitchFamily="34" charset="0"/>
              <a:buChar char="•"/>
            </a:pPr>
            <a:r>
              <a:rPr lang="it-IT" sz="1600" dirty="0" err="1"/>
              <a:t>Generalised</a:t>
            </a:r>
            <a:r>
              <a:rPr lang="it-IT" sz="1600" dirty="0"/>
              <a:t> </a:t>
            </a:r>
            <a:r>
              <a:rPr lang="it-IT" sz="1600" dirty="0" err="1"/>
              <a:t>plane</a:t>
            </a:r>
            <a:r>
              <a:rPr lang="it-IT" sz="1600" dirty="0"/>
              <a:t> strain/Z </a:t>
            </a:r>
            <a:r>
              <a:rPr lang="it-IT" sz="1600" dirty="0" err="1"/>
              <a:t>symmetry</a:t>
            </a:r>
            <a:r>
              <a:rPr lang="it-IT" sz="1600" dirty="0"/>
              <a:t> </a:t>
            </a:r>
            <a:r>
              <a:rPr lang="it-IT" sz="1600" dirty="0" err="1"/>
              <a:t>conditions</a:t>
            </a:r>
            <a:r>
              <a:rPr lang="it-IT" sz="1600" dirty="0"/>
              <a:t> on the model top/bottom face.</a:t>
            </a:r>
          </a:p>
          <a:p>
            <a:pPr algn="just">
              <a:buFont typeface="Arial" panose="020B0604020202020204" pitchFamily="34" charset="0"/>
              <a:buChar char="•"/>
            </a:pPr>
            <a:r>
              <a:rPr lang="it-IT" sz="1600" dirty="0" err="1"/>
              <a:t>Radial</a:t>
            </a:r>
            <a:r>
              <a:rPr lang="it-IT" sz="1600" dirty="0"/>
              <a:t>- </a:t>
            </a:r>
            <a:r>
              <a:rPr lang="it-IT" sz="1600" dirty="0" err="1"/>
              <a:t>toroidal</a:t>
            </a:r>
            <a:r>
              <a:rPr lang="it-IT" sz="1600" dirty="0"/>
              <a:t> </a:t>
            </a:r>
            <a:r>
              <a:rPr lang="it-IT" sz="1600" dirty="0" err="1"/>
              <a:t>contraints</a:t>
            </a:r>
            <a:r>
              <a:rPr lang="it-IT" sz="1600" dirty="0"/>
              <a:t> on the model back face.</a:t>
            </a:r>
          </a:p>
        </p:txBody>
      </p:sp>
      <p:grpSp>
        <p:nvGrpSpPr>
          <p:cNvPr id="66" name="Gruppo 128">
            <a:extLst>
              <a:ext uri="{FF2B5EF4-FFF2-40B4-BE49-F238E27FC236}">
                <a16:creationId xmlns:a16="http://schemas.microsoft.com/office/drawing/2014/main" id="{8A4E9175-D4C4-B212-16E9-13339E6DABF3}"/>
              </a:ext>
            </a:extLst>
          </p:cNvPr>
          <p:cNvGrpSpPr/>
          <p:nvPr/>
        </p:nvGrpSpPr>
        <p:grpSpPr>
          <a:xfrm>
            <a:off x="5398103" y="846547"/>
            <a:ext cx="3280224" cy="2363991"/>
            <a:chOff x="4618364" y="893109"/>
            <a:chExt cx="3280224" cy="2363991"/>
          </a:xfrm>
        </p:grpSpPr>
        <p:pic>
          <p:nvPicPr>
            <p:cNvPr id="67" name="Segnaposto contenuto 4" descr="Immagine che contiene testo&#10;&#10;Descrizione generata automaticamente">
              <a:extLst>
                <a:ext uri="{FF2B5EF4-FFF2-40B4-BE49-F238E27FC236}">
                  <a16:creationId xmlns:a16="http://schemas.microsoft.com/office/drawing/2014/main" id="{ADEB5F1D-506B-1274-9C5A-DC84BE9B106E}"/>
                </a:ext>
              </a:extLst>
            </p:cNvPr>
            <p:cNvPicPr>
              <a:picLocks noChangeAspect="1"/>
            </p:cNvPicPr>
            <p:nvPr/>
          </p:nvPicPr>
          <p:blipFill rotWithShape="1">
            <a:blip r:embed="rId5">
              <a:extLst>
                <a:ext uri="{28A0092B-C50C-407E-A947-70E740481C1C}">
                  <a14:useLocalDpi xmlns:a14="http://schemas.microsoft.com/office/drawing/2010/main" val="0"/>
                </a:ext>
              </a:extLst>
            </a:blip>
            <a:srcRect l="5920" t="81297" r="88197" b="6813"/>
            <a:stretch/>
          </p:blipFill>
          <p:spPr>
            <a:xfrm>
              <a:off x="7385965" y="2510178"/>
              <a:ext cx="377293" cy="360000"/>
            </a:xfrm>
            <a:prstGeom prst="rect">
              <a:avLst/>
            </a:prstGeom>
            <a:noFill/>
            <a:ln>
              <a:noFill/>
            </a:ln>
          </p:spPr>
        </p:pic>
        <p:grpSp>
          <p:nvGrpSpPr>
            <p:cNvPr id="68" name="Gruppo 121">
              <a:extLst>
                <a:ext uri="{FF2B5EF4-FFF2-40B4-BE49-F238E27FC236}">
                  <a16:creationId xmlns:a16="http://schemas.microsoft.com/office/drawing/2014/main" id="{4474A747-2679-DA6B-4665-8BF776AA37B8}"/>
                </a:ext>
              </a:extLst>
            </p:cNvPr>
            <p:cNvGrpSpPr/>
            <p:nvPr/>
          </p:nvGrpSpPr>
          <p:grpSpPr>
            <a:xfrm>
              <a:off x="4618364" y="893109"/>
              <a:ext cx="3280224" cy="2363991"/>
              <a:chOff x="4805801" y="616929"/>
              <a:chExt cx="3280224" cy="2363991"/>
            </a:xfrm>
          </p:grpSpPr>
          <p:grpSp>
            <p:nvGrpSpPr>
              <p:cNvPr id="69" name="Gruppo 118">
                <a:extLst>
                  <a:ext uri="{FF2B5EF4-FFF2-40B4-BE49-F238E27FC236}">
                    <a16:creationId xmlns:a16="http://schemas.microsoft.com/office/drawing/2014/main" id="{2DFA15FD-FDF2-0E33-D687-165BDAD4A6B4}"/>
                  </a:ext>
                </a:extLst>
              </p:cNvPr>
              <p:cNvGrpSpPr/>
              <p:nvPr/>
            </p:nvGrpSpPr>
            <p:grpSpPr>
              <a:xfrm>
                <a:off x="4805801" y="723047"/>
                <a:ext cx="2849586" cy="1855680"/>
                <a:chOff x="4805801" y="723047"/>
                <a:chExt cx="2849586" cy="1855680"/>
              </a:xfrm>
            </p:grpSpPr>
            <p:pic>
              <p:nvPicPr>
                <p:cNvPr id="88" name="Immagine 32">
                  <a:extLst>
                    <a:ext uri="{FF2B5EF4-FFF2-40B4-BE49-F238E27FC236}">
                      <a16:creationId xmlns:a16="http://schemas.microsoft.com/office/drawing/2014/main" id="{9752491B-6FB9-8942-431E-2897D53C413A}"/>
                    </a:ext>
                  </a:extLst>
                </p:cNvPr>
                <p:cNvPicPr>
                  <a:picLocks noChangeAspect="1"/>
                </p:cNvPicPr>
                <p:nvPr/>
              </p:nvPicPr>
              <p:blipFill rotWithShape="1">
                <a:blip r:embed="rId6">
                  <a:extLst>
                    <a:ext uri="{28A0092B-C50C-407E-A947-70E740481C1C}">
                      <a14:useLocalDpi xmlns:a14="http://schemas.microsoft.com/office/drawing/2010/main" val="0"/>
                    </a:ext>
                  </a:extLst>
                </a:blip>
                <a:srcRect l="13398" t="11902" r="24952" b="13855"/>
                <a:stretch/>
              </p:blipFill>
              <p:spPr>
                <a:xfrm>
                  <a:off x="4805801" y="958727"/>
                  <a:ext cx="2849586" cy="1620000"/>
                </a:xfrm>
                <a:prstGeom prst="rect">
                  <a:avLst/>
                </a:prstGeom>
              </p:spPr>
            </p:pic>
            <p:grpSp>
              <p:nvGrpSpPr>
                <p:cNvPr id="89" name="Gruppo 117">
                  <a:extLst>
                    <a:ext uri="{FF2B5EF4-FFF2-40B4-BE49-F238E27FC236}">
                      <a16:creationId xmlns:a16="http://schemas.microsoft.com/office/drawing/2014/main" id="{83BF88B3-8C66-A35C-CA19-6A104B7FA883}"/>
                    </a:ext>
                  </a:extLst>
                </p:cNvPr>
                <p:cNvGrpSpPr/>
                <p:nvPr/>
              </p:nvGrpSpPr>
              <p:grpSpPr>
                <a:xfrm>
                  <a:off x="5254896" y="723047"/>
                  <a:ext cx="1230124" cy="1364501"/>
                  <a:chOff x="5254896" y="723047"/>
                  <a:chExt cx="1230124" cy="1364501"/>
                </a:xfrm>
              </p:grpSpPr>
              <p:pic>
                <p:nvPicPr>
                  <p:cNvPr id="90" name="Segnaposto contenuto 31" descr="Immagine che contiene computer&#10;&#10;Descrizione generata automaticamente">
                    <a:extLst>
                      <a:ext uri="{FF2B5EF4-FFF2-40B4-BE49-F238E27FC236}">
                        <a16:creationId xmlns:a16="http://schemas.microsoft.com/office/drawing/2014/main" id="{EC33B348-5999-6BE5-D6EF-7E8C734B921D}"/>
                      </a:ext>
                    </a:extLst>
                  </p:cNvPr>
                  <p:cNvPicPr>
                    <a:picLocks noChangeAspect="1"/>
                  </p:cNvPicPr>
                  <p:nvPr/>
                </p:nvPicPr>
                <p:blipFill rotWithShape="1">
                  <a:blip r:embed="rId7">
                    <a:extLst>
                      <a:ext uri="{28A0092B-C50C-407E-A947-70E740481C1C}">
                        <a14:useLocalDpi xmlns:a14="http://schemas.microsoft.com/office/drawing/2010/main" val="0"/>
                      </a:ext>
                    </a:extLst>
                  </a:blip>
                  <a:srcRect l="21844" t="12500" r="47699" b="12017"/>
                  <a:stretch/>
                </p:blipFill>
                <p:spPr>
                  <a:xfrm>
                    <a:off x="5715776" y="723047"/>
                    <a:ext cx="769244" cy="900000"/>
                  </a:xfrm>
                  <a:prstGeom prst="rect">
                    <a:avLst/>
                  </a:prstGeom>
                  <a:noFill/>
                  <a:ln w="19050">
                    <a:solidFill>
                      <a:srgbClr val="00B050"/>
                    </a:solidFill>
                  </a:ln>
                </p:spPr>
              </p:pic>
              <p:sp>
                <p:nvSpPr>
                  <p:cNvPr id="91" name="Rettangolo 53">
                    <a:extLst>
                      <a:ext uri="{FF2B5EF4-FFF2-40B4-BE49-F238E27FC236}">
                        <a16:creationId xmlns:a16="http://schemas.microsoft.com/office/drawing/2014/main" id="{7531D8F4-AC78-3D10-3615-8515D96165E8}"/>
                      </a:ext>
                    </a:extLst>
                  </p:cNvPr>
                  <p:cNvSpPr/>
                  <p:nvPr/>
                </p:nvSpPr>
                <p:spPr>
                  <a:xfrm>
                    <a:off x="5254896" y="1707694"/>
                    <a:ext cx="221942" cy="379854"/>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2" name="Connettore diritto 54">
                    <a:extLst>
                      <a:ext uri="{FF2B5EF4-FFF2-40B4-BE49-F238E27FC236}">
                        <a16:creationId xmlns:a16="http://schemas.microsoft.com/office/drawing/2014/main" id="{594EC4AA-9C80-4286-5204-B6582E10D245}"/>
                      </a:ext>
                    </a:extLst>
                  </p:cNvPr>
                  <p:cNvCxnSpPr>
                    <a:cxnSpLocks/>
                  </p:cNvCxnSpPr>
                  <p:nvPr/>
                </p:nvCxnSpPr>
                <p:spPr>
                  <a:xfrm flipV="1">
                    <a:off x="5373355" y="1276020"/>
                    <a:ext cx="509444" cy="587122"/>
                  </a:xfrm>
                  <a:prstGeom prst="line">
                    <a:avLst/>
                  </a:prstGeom>
                  <a:ln w="19050">
                    <a:solidFill>
                      <a:srgbClr val="00B050"/>
                    </a:solidFill>
                    <a:headEnd type="none"/>
                    <a:tailEnd type="stealth"/>
                  </a:ln>
                </p:spPr>
                <p:style>
                  <a:lnRef idx="1">
                    <a:schemeClr val="accent1"/>
                  </a:lnRef>
                  <a:fillRef idx="0">
                    <a:schemeClr val="accent1"/>
                  </a:fillRef>
                  <a:effectRef idx="0">
                    <a:schemeClr val="accent1"/>
                  </a:effectRef>
                  <a:fontRef idx="minor">
                    <a:schemeClr val="tx1"/>
                  </a:fontRef>
                </p:style>
              </p:cxnSp>
            </p:grpSp>
          </p:grpSp>
          <p:grpSp>
            <p:nvGrpSpPr>
              <p:cNvPr id="70" name="Gruppo 120">
                <a:extLst>
                  <a:ext uri="{FF2B5EF4-FFF2-40B4-BE49-F238E27FC236}">
                    <a16:creationId xmlns:a16="http://schemas.microsoft.com/office/drawing/2014/main" id="{DF751270-119E-CA95-2368-CA7E7C9CA831}"/>
                  </a:ext>
                </a:extLst>
              </p:cNvPr>
              <p:cNvGrpSpPr/>
              <p:nvPr/>
            </p:nvGrpSpPr>
            <p:grpSpPr>
              <a:xfrm>
                <a:off x="5397444" y="1193960"/>
                <a:ext cx="1544155" cy="735534"/>
                <a:chOff x="5397444" y="1193960"/>
                <a:chExt cx="1544155" cy="735534"/>
              </a:xfrm>
            </p:grpSpPr>
            <p:cxnSp>
              <p:nvCxnSpPr>
                <p:cNvPr id="85" name="Connettore diritto 35">
                  <a:extLst>
                    <a:ext uri="{FF2B5EF4-FFF2-40B4-BE49-F238E27FC236}">
                      <a16:creationId xmlns:a16="http://schemas.microsoft.com/office/drawing/2014/main" id="{5656E3E2-72D6-3631-5CE1-7C88429EE001}"/>
                    </a:ext>
                  </a:extLst>
                </p:cNvPr>
                <p:cNvCxnSpPr>
                  <a:cxnSpLocks/>
                </p:cNvCxnSpPr>
                <p:nvPr/>
              </p:nvCxnSpPr>
              <p:spPr>
                <a:xfrm flipV="1">
                  <a:off x="5397444" y="1662107"/>
                  <a:ext cx="1306913" cy="2673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Connettore diritto 36">
                  <a:extLst>
                    <a:ext uri="{FF2B5EF4-FFF2-40B4-BE49-F238E27FC236}">
                      <a16:creationId xmlns:a16="http://schemas.microsoft.com/office/drawing/2014/main" id="{5A154EEC-A2EC-4FD6-8F39-E7FDAB02DFD4}"/>
                    </a:ext>
                  </a:extLst>
                </p:cNvPr>
                <p:cNvCxnSpPr>
                  <a:cxnSpLocks/>
                </p:cNvCxnSpPr>
                <p:nvPr/>
              </p:nvCxnSpPr>
              <p:spPr>
                <a:xfrm flipV="1">
                  <a:off x="6566816" y="1325596"/>
                  <a:ext cx="374783" cy="762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Connettore diritto 62">
                  <a:extLst>
                    <a:ext uri="{FF2B5EF4-FFF2-40B4-BE49-F238E27FC236}">
                      <a16:creationId xmlns:a16="http://schemas.microsoft.com/office/drawing/2014/main" id="{480CF57C-803F-9283-39DE-0114ABC2B4FA}"/>
                    </a:ext>
                  </a:extLst>
                </p:cNvPr>
                <p:cNvCxnSpPr>
                  <a:cxnSpLocks/>
                </p:cNvCxnSpPr>
                <p:nvPr/>
              </p:nvCxnSpPr>
              <p:spPr>
                <a:xfrm flipV="1">
                  <a:off x="6023553" y="1193960"/>
                  <a:ext cx="304787" cy="619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1" name="Gruppo 119">
                <a:extLst>
                  <a:ext uri="{FF2B5EF4-FFF2-40B4-BE49-F238E27FC236}">
                    <a16:creationId xmlns:a16="http://schemas.microsoft.com/office/drawing/2014/main" id="{CB71A869-6149-0ED5-9384-8B8F51D11F74}"/>
                  </a:ext>
                </a:extLst>
              </p:cNvPr>
              <p:cNvGrpSpPr/>
              <p:nvPr/>
            </p:nvGrpSpPr>
            <p:grpSpPr>
              <a:xfrm>
                <a:off x="4814039" y="616929"/>
                <a:ext cx="3271986" cy="2363991"/>
                <a:chOff x="4814039" y="616929"/>
                <a:chExt cx="3271986" cy="2363991"/>
              </a:xfrm>
            </p:grpSpPr>
            <p:sp>
              <p:nvSpPr>
                <p:cNvPr id="72" name="CasellaDiTesto 40">
                  <a:extLst>
                    <a:ext uri="{FF2B5EF4-FFF2-40B4-BE49-F238E27FC236}">
                      <a16:creationId xmlns:a16="http://schemas.microsoft.com/office/drawing/2014/main" id="{7AD0A348-4B93-7628-8D02-6CD327A5F943}"/>
                    </a:ext>
                  </a:extLst>
                </p:cNvPr>
                <p:cNvSpPr txBox="1"/>
                <p:nvPr/>
              </p:nvSpPr>
              <p:spPr>
                <a:xfrm>
                  <a:off x="5883622" y="2468391"/>
                  <a:ext cx="2202403" cy="369332"/>
                </a:xfrm>
                <a:prstGeom prst="rect">
                  <a:avLst/>
                </a:prstGeom>
                <a:noFill/>
              </p:spPr>
              <p:txBody>
                <a:bodyPr wrap="square" rtlCol="0">
                  <a:spAutoFit/>
                </a:bodyPr>
                <a:lstStyle/>
                <a:p>
                  <a:pPr algn="ctr"/>
                  <a:r>
                    <a:rPr lang="it-IT" dirty="0"/>
                    <a:t>Temperature </a:t>
                  </a:r>
                  <a:r>
                    <a:rPr lang="it-IT" dirty="0" err="1"/>
                    <a:t>paths</a:t>
                  </a:r>
                  <a:endParaRPr lang="it-IT" dirty="0"/>
                </a:p>
              </p:txBody>
            </p:sp>
            <p:cxnSp>
              <p:nvCxnSpPr>
                <p:cNvPr id="73" name="Connettore 2 46">
                  <a:extLst>
                    <a:ext uri="{FF2B5EF4-FFF2-40B4-BE49-F238E27FC236}">
                      <a16:creationId xmlns:a16="http://schemas.microsoft.com/office/drawing/2014/main" id="{8787D520-7BF7-BCDA-1742-B4839F07F41E}"/>
                    </a:ext>
                  </a:extLst>
                </p:cNvPr>
                <p:cNvCxnSpPr>
                  <a:cxnSpLocks/>
                  <a:stCxn id="72" idx="0"/>
                </p:cNvCxnSpPr>
                <p:nvPr/>
              </p:nvCxnSpPr>
              <p:spPr>
                <a:xfrm flipH="1" flipV="1">
                  <a:off x="6831173" y="1401819"/>
                  <a:ext cx="153651" cy="1066572"/>
                </a:xfrm>
                <a:prstGeom prst="straightConnector1">
                  <a:avLst/>
                </a:prstGeom>
                <a:ln w="1270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74" name="CasellaDiTesto 64">
                  <a:extLst>
                    <a:ext uri="{FF2B5EF4-FFF2-40B4-BE49-F238E27FC236}">
                      <a16:creationId xmlns:a16="http://schemas.microsoft.com/office/drawing/2014/main" id="{CD6F2B05-F142-C934-75C1-B477F5908AF5}"/>
                    </a:ext>
                  </a:extLst>
                </p:cNvPr>
                <p:cNvSpPr txBox="1"/>
                <p:nvPr/>
              </p:nvSpPr>
              <p:spPr>
                <a:xfrm>
                  <a:off x="6534404" y="616929"/>
                  <a:ext cx="1369189" cy="369332"/>
                </a:xfrm>
                <a:prstGeom prst="rect">
                  <a:avLst/>
                </a:prstGeom>
                <a:noFill/>
              </p:spPr>
              <p:txBody>
                <a:bodyPr wrap="square" rtlCol="0">
                  <a:spAutoFit/>
                </a:bodyPr>
                <a:lstStyle/>
                <a:p>
                  <a:pPr algn="ctr"/>
                  <a:r>
                    <a:rPr lang="it-IT" dirty="0"/>
                    <a:t>Stress </a:t>
                  </a:r>
                  <a:r>
                    <a:rPr lang="it-IT" dirty="0" err="1"/>
                    <a:t>path</a:t>
                  </a:r>
                  <a:endParaRPr lang="it-IT" dirty="0"/>
                </a:p>
              </p:txBody>
            </p:sp>
            <p:cxnSp>
              <p:nvCxnSpPr>
                <p:cNvPr id="75" name="Connettore 2 65">
                  <a:extLst>
                    <a:ext uri="{FF2B5EF4-FFF2-40B4-BE49-F238E27FC236}">
                      <a16:creationId xmlns:a16="http://schemas.microsoft.com/office/drawing/2014/main" id="{E287E9DB-D79B-99D1-4E7C-1D414E13BAE7}"/>
                    </a:ext>
                  </a:extLst>
                </p:cNvPr>
                <p:cNvCxnSpPr>
                  <a:cxnSpLocks/>
                </p:cNvCxnSpPr>
                <p:nvPr/>
              </p:nvCxnSpPr>
              <p:spPr>
                <a:xfrm flipH="1">
                  <a:off x="6172200" y="787911"/>
                  <a:ext cx="506340" cy="386524"/>
                </a:xfrm>
                <a:prstGeom prst="straightConnector1">
                  <a:avLst/>
                </a:prstGeom>
                <a:ln w="1270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76" name="CasellaDiTesto 5">
                  <a:extLst>
                    <a:ext uri="{FF2B5EF4-FFF2-40B4-BE49-F238E27FC236}">
                      <a16:creationId xmlns:a16="http://schemas.microsoft.com/office/drawing/2014/main" id="{10C3A55D-E2BF-F62D-A58A-E1B00C05C899}"/>
                    </a:ext>
                  </a:extLst>
                </p:cNvPr>
                <p:cNvSpPr txBox="1"/>
                <p:nvPr/>
              </p:nvSpPr>
              <p:spPr>
                <a:xfrm>
                  <a:off x="4814039" y="748271"/>
                  <a:ext cx="962764" cy="369332"/>
                </a:xfrm>
                <a:prstGeom prst="rect">
                  <a:avLst/>
                </a:prstGeom>
                <a:noFill/>
              </p:spPr>
              <p:txBody>
                <a:bodyPr wrap="none" rtlCol="0">
                  <a:spAutoFit/>
                </a:bodyPr>
                <a:lstStyle/>
                <a:p>
                  <a:pPr algn="ctr"/>
                  <a:r>
                    <a:rPr lang="it-IT" dirty="0"/>
                    <a:t>Top face</a:t>
                  </a:r>
                </a:p>
              </p:txBody>
            </p:sp>
            <p:cxnSp>
              <p:nvCxnSpPr>
                <p:cNvPr id="77" name="Connettore 2 7">
                  <a:extLst>
                    <a:ext uri="{FF2B5EF4-FFF2-40B4-BE49-F238E27FC236}">
                      <a16:creationId xmlns:a16="http://schemas.microsoft.com/office/drawing/2014/main" id="{AB7C0CE1-2AE5-D2C3-905D-0DE772A51AD1}"/>
                    </a:ext>
                  </a:extLst>
                </p:cNvPr>
                <p:cNvCxnSpPr>
                  <a:cxnSpLocks/>
                  <a:stCxn id="76" idx="2"/>
                </p:cNvCxnSpPr>
                <p:nvPr/>
              </p:nvCxnSpPr>
              <p:spPr>
                <a:xfrm>
                  <a:off x="5295421" y="1117603"/>
                  <a:ext cx="197201" cy="266926"/>
                </a:xfrm>
                <a:prstGeom prst="straightConnector1">
                  <a:avLst/>
                </a:prstGeom>
                <a:ln w="1270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78" name="CasellaDiTesto 22">
                  <a:extLst>
                    <a:ext uri="{FF2B5EF4-FFF2-40B4-BE49-F238E27FC236}">
                      <a16:creationId xmlns:a16="http://schemas.microsoft.com/office/drawing/2014/main" id="{E99E9767-D6D9-2BBF-11C6-F86F74337BCF}"/>
                    </a:ext>
                  </a:extLst>
                </p:cNvPr>
                <p:cNvSpPr txBox="1"/>
                <p:nvPr/>
              </p:nvSpPr>
              <p:spPr>
                <a:xfrm>
                  <a:off x="6979246" y="1119178"/>
                  <a:ext cx="1065035" cy="369332"/>
                </a:xfrm>
                <a:prstGeom prst="rect">
                  <a:avLst/>
                </a:prstGeom>
                <a:noFill/>
              </p:spPr>
              <p:txBody>
                <a:bodyPr wrap="none" rtlCol="0">
                  <a:spAutoFit/>
                </a:bodyPr>
                <a:lstStyle/>
                <a:p>
                  <a:pPr algn="ctr"/>
                  <a:r>
                    <a:rPr lang="it-IT" dirty="0"/>
                    <a:t>Back face</a:t>
                  </a:r>
                </a:p>
              </p:txBody>
            </p:sp>
            <p:grpSp>
              <p:nvGrpSpPr>
                <p:cNvPr id="79" name="Gruppo 45">
                  <a:extLst>
                    <a:ext uri="{FF2B5EF4-FFF2-40B4-BE49-F238E27FC236}">
                      <a16:creationId xmlns:a16="http://schemas.microsoft.com/office/drawing/2014/main" id="{9E184BA5-3BE7-8FB2-77DE-46DBF8A1805D}"/>
                    </a:ext>
                  </a:extLst>
                </p:cNvPr>
                <p:cNvGrpSpPr/>
                <p:nvPr/>
              </p:nvGrpSpPr>
              <p:grpSpPr>
                <a:xfrm>
                  <a:off x="7130944" y="1401819"/>
                  <a:ext cx="253581" cy="215376"/>
                  <a:chOff x="6771686" y="1476364"/>
                  <a:chExt cx="253581" cy="215376"/>
                </a:xfrm>
              </p:grpSpPr>
              <p:cxnSp>
                <p:nvCxnSpPr>
                  <p:cNvPr id="83" name="Connettore 2 23">
                    <a:extLst>
                      <a:ext uri="{FF2B5EF4-FFF2-40B4-BE49-F238E27FC236}">
                        <a16:creationId xmlns:a16="http://schemas.microsoft.com/office/drawing/2014/main" id="{F6CAB86D-9593-B26A-C6BA-4E5CED3BC0C7}"/>
                      </a:ext>
                    </a:extLst>
                  </p:cNvPr>
                  <p:cNvCxnSpPr>
                    <a:cxnSpLocks/>
                  </p:cNvCxnSpPr>
                  <p:nvPr/>
                </p:nvCxnSpPr>
                <p:spPr>
                  <a:xfrm flipH="1">
                    <a:off x="6771686" y="1601897"/>
                    <a:ext cx="253581" cy="89843"/>
                  </a:xfrm>
                  <a:prstGeom prst="straightConnector1">
                    <a:avLst/>
                  </a:prstGeom>
                  <a:ln w="1270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84" name="Connettore 2 29">
                    <a:extLst>
                      <a:ext uri="{FF2B5EF4-FFF2-40B4-BE49-F238E27FC236}">
                        <a16:creationId xmlns:a16="http://schemas.microsoft.com/office/drawing/2014/main" id="{30AAFDF5-579B-421F-B29F-2DA27C0AC634}"/>
                      </a:ext>
                    </a:extLst>
                  </p:cNvPr>
                  <p:cNvCxnSpPr>
                    <a:cxnSpLocks/>
                  </p:cNvCxnSpPr>
                  <p:nvPr/>
                </p:nvCxnSpPr>
                <p:spPr>
                  <a:xfrm>
                    <a:off x="7020754" y="1476364"/>
                    <a:ext cx="0" cy="128869"/>
                  </a:xfrm>
                  <a:prstGeom prst="straightConnector1">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80" name="CasellaDiTesto 47">
                  <a:extLst>
                    <a:ext uri="{FF2B5EF4-FFF2-40B4-BE49-F238E27FC236}">
                      <a16:creationId xmlns:a16="http://schemas.microsoft.com/office/drawing/2014/main" id="{DC5761FF-2651-9A67-41B9-6C30C5D35A66}"/>
                    </a:ext>
                  </a:extLst>
                </p:cNvPr>
                <p:cNvSpPr txBox="1"/>
                <p:nvPr/>
              </p:nvSpPr>
              <p:spPr>
                <a:xfrm>
                  <a:off x="4904163" y="2334589"/>
                  <a:ext cx="886075" cy="646331"/>
                </a:xfrm>
                <a:prstGeom prst="rect">
                  <a:avLst/>
                </a:prstGeom>
                <a:noFill/>
              </p:spPr>
              <p:txBody>
                <a:bodyPr wrap="none" rtlCol="0">
                  <a:spAutoFit/>
                </a:bodyPr>
                <a:lstStyle/>
                <a:p>
                  <a:pPr algn="ctr"/>
                  <a:r>
                    <a:rPr lang="it-IT" dirty="0"/>
                    <a:t>Bottom</a:t>
                  </a:r>
                </a:p>
                <a:p>
                  <a:pPr algn="ctr"/>
                  <a:r>
                    <a:rPr lang="it-IT" dirty="0"/>
                    <a:t>face</a:t>
                  </a:r>
                </a:p>
              </p:txBody>
            </p:sp>
            <p:cxnSp>
              <p:nvCxnSpPr>
                <p:cNvPr id="81" name="Connettore 2 58">
                  <a:extLst>
                    <a:ext uri="{FF2B5EF4-FFF2-40B4-BE49-F238E27FC236}">
                      <a16:creationId xmlns:a16="http://schemas.microsoft.com/office/drawing/2014/main" id="{F0901FFC-099F-6AC2-E84A-9639DF45FCC7}"/>
                    </a:ext>
                  </a:extLst>
                </p:cNvPr>
                <p:cNvCxnSpPr>
                  <a:cxnSpLocks/>
                </p:cNvCxnSpPr>
                <p:nvPr/>
              </p:nvCxnSpPr>
              <p:spPr>
                <a:xfrm flipV="1">
                  <a:off x="5365867" y="2241389"/>
                  <a:ext cx="14977" cy="194476"/>
                </a:xfrm>
                <a:prstGeom prst="straightConnector1">
                  <a:avLst/>
                </a:prstGeom>
                <a:ln w="1270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82" name="Connettore 2 42">
                  <a:extLst>
                    <a:ext uri="{FF2B5EF4-FFF2-40B4-BE49-F238E27FC236}">
                      <a16:creationId xmlns:a16="http://schemas.microsoft.com/office/drawing/2014/main" id="{2F2BF8A1-6395-FEE4-56CE-5DE6E2F16322}"/>
                    </a:ext>
                  </a:extLst>
                </p:cNvPr>
                <p:cNvCxnSpPr>
                  <a:cxnSpLocks/>
                  <a:stCxn id="72" idx="0"/>
                </p:cNvCxnSpPr>
                <p:nvPr/>
              </p:nvCxnSpPr>
              <p:spPr>
                <a:xfrm flipH="1" flipV="1">
                  <a:off x="6095622" y="1804061"/>
                  <a:ext cx="889202" cy="664330"/>
                </a:xfrm>
                <a:prstGeom prst="straightConnector1">
                  <a:avLst/>
                </a:prstGeom>
                <a:ln w="1270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grpSp>
        </p:grpSp>
      </p:grpSp>
      <p:sp>
        <p:nvSpPr>
          <p:cNvPr id="93" name="CasellaDiTesto 90">
            <a:extLst>
              <a:ext uri="{FF2B5EF4-FFF2-40B4-BE49-F238E27FC236}">
                <a16:creationId xmlns:a16="http://schemas.microsoft.com/office/drawing/2014/main" id="{5ED3D71E-DB9F-A01F-DE8B-AFA7E79E7927}"/>
              </a:ext>
            </a:extLst>
          </p:cNvPr>
          <p:cNvSpPr txBox="1"/>
          <p:nvPr/>
        </p:nvSpPr>
        <p:spPr>
          <a:xfrm>
            <a:off x="-13996" y="5636014"/>
            <a:ext cx="5886252" cy="830997"/>
          </a:xfrm>
          <a:prstGeom prst="rect">
            <a:avLst/>
          </a:prstGeom>
          <a:noFill/>
        </p:spPr>
        <p:txBody>
          <a:bodyPr wrap="square" rtlCol="0">
            <a:spAutoFit/>
          </a:bodyPr>
          <a:lstStyle/>
          <a:p>
            <a:pPr algn="just">
              <a:buFont typeface="Arial" panose="020B0604020202020204" pitchFamily="34" charset="0"/>
              <a:buChar char="•"/>
            </a:pPr>
            <a:r>
              <a:rPr lang="it-IT" sz="1600" dirty="0"/>
              <a:t>In the back </a:t>
            </a:r>
            <a:r>
              <a:rPr lang="it-IT" sz="1600" dirty="0" err="1"/>
              <a:t>region</a:t>
            </a:r>
            <a:r>
              <a:rPr lang="it-IT" sz="1600" dirty="0"/>
              <a:t>, temperature </a:t>
            </a:r>
            <a:r>
              <a:rPr lang="it-IT" sz="1600" dirty="0" err="1"/>
              <a:t>decreases</a:t>
            </a:r>
            <a:r>
              <a:rPr lang="it-IT" sz="1600" dirty="0"/>
              <a:t> </a:t>
            </a:r>
            <a:r>
              <a:rPr lang="it-IT" sz="1600" dirty="0" err="1"/>
              <a:t>during</a:t>
            </a:r>
            <a:r>
              <a:rPr lang="it-IT" sz="1600" dirty="0"/>
              <a:t> </a:t>
            </a:r>
            <a:r>
              <a:rPr lang="it-IT" sz="1600" dirty="0" err="1"/>
              <a:t>ramp</a:t>
            </a:r>
            <a:r>
              <a:rPr lang="it-IT" sz="1600" dirty="0"/>
              <a:t> up.</a:t>
            </a:r>
          </a:p>
          <a:p>
            <a:pPr algn="just">
              <a:buFont typeface="Arial" panose="020B0604020202020204" pitchFamily="34" charset="0"/>
              <a:buChar char="•"/>
            </a:pPr>
            <a:r>
              <a:rPr lang="it-IT" sz="1600" dirty="0" err="1"/>
              <a:t>Within</a:t>
            </a:r>
            <a:r>
              <a:rPr lang="it-IT" sz="1600" dirty="0"/>
              <a:t> the first </a:t>
            </a:r>
            <a:r>
              <a:rPr lang="it-IT" sz="1600" dirty="0" err="1"/>
              <a:t>wall</a:t>
            </a:r>
            <a:r>
              <a:rPr lang="it-IT" sz="1600" dirty="0"/>
              <a:t>, some stress </a:t>
            </a:r>
            <a:r>
              <a:rPr lang="it-IT" sz="1600" dirty="0" err="1"/>
              <a:t>components</a:t>
            </a:r>
            <a:r>
              <a:rPr lang="it-IT" sz="1600" dirty="0"/>
              <a:t> </a:t>
            </a:r>
            <a:r>
              <a:rPr lang="it-IT" sz="1600" dirty="0" err="1"/>
              <a:t>achieve</a:t>
            </a:r>
            <a:r>
              <a:rPr lang="it-IT" sz="1600" dirty="0"/>
              <a:t> </a:t>
            </a:r>
            <a:r>
              <a:rPr lang="it-IT" sz="1600" dirty="0" err="1"/>
              <a:t>values</a:t>
            </a:r>
            <a:r>
              <a:rPr lang="it-IT" sz="1600" dirty="0"/>
              <a:t> </a:t>
            </a:r>
            <a:r>
              <a:rPr lang="it-IT" sz="1600" dirty="0" err="1"/>
              <a:t>during</a:t>
            </a:r>
            <a:r>
              <a:rPr lang="it-IT" sz="1600" dirty="0"/>
              <a:t> the </a:t>
            </a:r>
            <a:r>
              <a:rPr lang="it-IT" sz="1600" dirty="0" err="1"/>
              <a:t>ramp</a:t>
            </a:r>
            <a:r>
              <a:rPr lang="it-IT" sz="1600" dirty="0"/>
              <a:t> up </a:t>
            </a:r>
            <a:r>
              <a:rPr lang="it-IT" sz="1600" dirty="0" err="1"/>
              <a:t>higher</a:t>
            </a:r>
            <a:r>
              <a:rPr lang="it-IT" sz="1600" dirty="0"/>
              <a:t> </a:t>
            </a:r>
            <a:r>
              <a:rPr lang="it-IT" sz="1600" dirty="0" err="1"/>
              <a:t>than</a:t>
            </a:r>
            <a:r>
              <a:rPr lang="it-IT" sz="1600" dirty="0"/>
              <a:t> the end of </a:t>
            </a:r>
            <a:r>
              <a:rPr lang="it-IT" sz="1600" dirty="0" err="1"/>
              <a:t>flat</a:t>
            </a:r>
            <a:r>
              <a:rPr lang="it-IT" sz="1600" dirty="0"/>
              <a:t> top.</a:t>
            </a:r>
          </a:p>
        </p:txBody>
      </p:sp>
      <p:grpSp>
        <p:nvGrpSpPr>
          <p:cNvPr id="94" name="Gruppo 95">
            <a:extLst>
              <a:ext uri="{FF2B5EF4-FFF2-40B4-BE49-F238E27FC236}">
                <a16:creationId xmlns:a16="http://schemas.microsoft.com/office/drawing/2014/main" id="{C62C34C7-2F2F-4C48-7237-4712CCE43E91}"/>
              </a:ext>
            </a:extLst>
          </p:cNvPr>
          <p:cNvGrpSpPr/>
          <p:nvPr/>
        </p:nvGrpSpPr>
        <p:grpSpPr>
          <a:xfrm>
            <a:off x="7889779" y="3407370"/>
            <a:ext cx="4368696" cy="2474866"/>
            <a:chOff x="7944211" y="3124609"/>
            <a:chExt cx="4368696" cy="2474866"/>
          </a:xfrm>
        </p:grpSpPr>
        <p:pic>
          <p:nvPicPr>
            <p:cNvPr id="95" name="Immagine 89">
              <a:extLst>
                <a:ext uri="{FF2B5EF4-FFF2-40B4-BE49-F238E27FC236}">
                  <a16:creationId xmlns:a16="http://schemas.microsoft.com/office/drawing/2014/main" id="{A4CBB30B-E902-B816-523A-3FF0F92B8E8F}"/>
                </a:ext>
              </a:extLst>
            </p:cNvPr>
            <p:cNvPicPr>
              <a:picLocks noChangeAspect="1"/>
            </p:cNvPicPr>
            <p:nvPr/>
          </p:nvPicPr>
          <p:blipFill>
            <a:blip r:embed="rId8"/>
            <a:stretch>
              <a:fillRect/>
            </a:stretch>
          </p:blipFill>
          <p:spPr>
            <a:xfrm>
              <a:off x="8475520" y="3439475"/>
              <a:ext cx="3306078" cy="2160000"/>
            </a:xfrm>
            <a:prstGeom prst="rect">
              <a:avLst/>
            </a:prstGeom>
          </p:spPr>
        </p:pic>
        <p:sp>
          <p:nvSpPr>
            <p:cNvPr id="96" name="CasellaDiTesto 92">
              <a:extLst>
                <a:ext uri="{FF2B5EF4-FFF2-40B4-BE49-F238E27FC236}">
                  <a16:creationId xmlns:a16="http://schemas.microsoft.com/office/drawing/2014/main" id="{0E5EAD5F-EF1C-6645-7B3D-25CD514C8D8B}"/>
                </a:ext>
              </a:extLst>
            </p:cNvPr>
            <p:cNvSpPr txBox="1"/>
            <p:nvPr/>
          </p:nvSpPr>
          <p:spPr>
            <a:xfrm>
              <a:off x="7944211" y="3124609"/>
              <a:ext cx="4368696" cy="369332"/>
            </a:xfrm>
            <a:prstGeom prst="rect">
              <a:avLst/>
            </a:prstGeom>
            <a:noFill/>
          </p:spPr>
          <p:txBody>
            <a:bodyPr wrap="none" rtlCol="0">
              <a:spAutoFit/>
            </a:bodyPr>
            <a:lstStyle/>
            <a:p>
              <a:r>
                <a:rPr lang="it-IT" b="1" dirty="0"/>
                <a:t>Immediate </a:t>
              </a:r>
              <a:r>
                <a:rPr lang="it-IT" b="1" dirty="0" err="1"/>
                <a:t>plastic</a:t>
              </a:r>
              <a:r>
                <a:rPr lang="it-IT" b="1" dirty="0"/>
                <a:t> flow </a:t>
              </a:r>
              <a:r>
                <a:rPr lang="it-IT" b="1" dirty="0" err="1"/>
                <a:t>localisation</a:t>
              </a:r>
              <a:r>
                <a:rPr lang="it-IT" b="1" dirty="0"/>
                <a:t> </a:t>
              </a:r>
              <a:r>
                <a:rPr lang="it-IT" b="1" dirty="0" err="1"/>
                <a:t>criterion</a:t>
              </a:r>
              <a:endParaRPr lang="it-IT" b="1" dirty="0"/>
            </a:p>
          </p:txBody>
        </p:sp>
      </p:grpSp>
      <p:sp>
        <p:nvSpPr>
          <p:cNvPr id="97" name="CasellaDiTesto 96">
            <a:extLst>
              <a:ext uri="{FF2B5EF4-FFF2-40B4-BE49-F238E27FC236}">
                <a16:creationId xmlns:a16="http://schemas.microsoft.com/office/drawing/2014/main" id="{FD3AE9FC-B7DC-5FF4-4A12-7EA58EEF8AA1}"/>
              </a:ext>
            </a:extLst>
          </p:cNvPr>
          <p:cNvSpPr txBox="1"/>
          <p:nvPr/>
        </p:nvSpPr>
        <p:spPr>
          <a:xfrm>
            <a:off x="5998415" y="5882236"/>
            <a:ext cx="6226169" cy="584775"/>
          </a:xfrm>
          <a:prstGeom prst="rect">
            <a:avLst/>
          </a:prstGeom>
          <a:noFill/>
        </p:spPr>
        <p:txBody>
          <a:bodyPr wrap="square" rtlCol="0">
            <a:spAutoFit/>
          </a:bodyPr>
          <a:lstStyle/>
          <a:p>
            <a:pPr algn="just">
              <a:buFont typeface="Arial" panose="020B0604020202020204" pitchFamily="34" charset="0"/>
              <a:buChar char="•"/>
            </a:pPr>
            <a:r>
              <a:rPr lang="it-IT" sz="1600" dirty="0" err="1"/>
              <a:t>Generally</a:t>
            </a:r>
            <a:r>
              <a:rPr lang="it-IT" sz="1600" dirty="0"/>
              <a:t>, </a:t>
            </a:r>
            <a:r>
              <a:rPr lang="it-IT" sz="1600" dirty="0" err="1"/>
              <a:t>most</a:t>
            </a:r>
            <a:r>
              <a:rPr lang="it-IT" sz="1600" dirty="0"/>
              <a:t> severe </a:t>
            </a:r>
            <a:r>
              <a:rPr lang="it-IT" sz="1600" dirty="0" err="1"/>
              <a:t>conditions</a:t>
            </a:r>
            <a:r>
              <a:rPr lang="it-IT" sz="1600" dirty="0"/>
              <a:t> can be </a:t>
            </a:r>
            <a:r>
              <a:rPr lang="it-IT" sz="1600" dirty="0" err="1"/>
              <a:t>reached</a:t>
            </a:r>
            <a:r>
              <a:rPr lang="it-IT" sz="1600" dirty="0"/>
              <a:t> </a:t>
            </a:r>
            <a:r>
              <a:rPr lang="it-IT" sz="1600" dirty="0" err="1"/>
              <a:t>during</a:t>
            </a:r>
            <a:r>
              <a:rPr lang="it-IT" sz="1600" dirty="0"/>
              <a:t> </a:t>
            </a:r>
            <a:r>
              <a:rPr lang="it-IT" sz="1600" dirty="0" err="1"/>
              <a:t>ramp</a:t>
            </a:r>
            <a:r>
              <a:rPr lang="it-IT" sz="1600" dirty="0"/>
              <a:t> up </a:t>
            </a:r>
            <a:r>
              <a:rPr lang="it-IT" sz="1600" dirty="0" err="1"/>
              <a:t>than</a:t>
            </a:r>
            <a:r>
              <a:rPr lang="it-IT" sz="1600" dirty="0"/>
              <a:t> </a:t>
            </a:r>
            <a:r>
              <a:rPr lang="it-IT" sz="1600" dirty="0" err="1"/>
              <a:t>at</a:t>
            </a:r>
            <a:r>
              <a:rPr lang="it-IT" sz="1600" dirty="0"/>
              <a:t> the end of </a:t>
            </a:r>
            <a:r>
              <a:rPr lang="it-IT" sz="1600" dirty="0" err="1"/>
              <a:t>flat</a:t>
            </a:r>
            <a:r>
              <a:rPr lang="it-IT" sz="1600" dirty="0"/>
              <a:t> top. </a:t>
            </a:r>
            <a:r>
              <a:rPr lang="it-IT" sz="1600" dirty="0" err="1"/>
              <a:t>Transient</a:t>
            </a:r>
            <a:r>
              <a:rPr lang="it-IT" sz="1600" dirty="0"/>
              <a:t> </a:t>
            </a:r>
            <a:r>
              <a:rPr lang="it-IT" sz="1600" dirty="0" err="1"/>
              <a:t>analysis</a:t>
            </a:r>
            <a:r>
              <a:rPr lang="it-IT" sz="1600" dirty="0"/>
              <a:t> </a:t>
            </a:r>
            <a:r>
              <a:rPr lang="it-IT" sz="1600" dirty="0" err="1"/>
              <a:t>is</a:t>
            </a:r>
            <a:r>
              <a:rPr lang="it-IT" sz="1600" dirty="0"/>
              <a:t> </a:t>
            </a:r>
            <a:r>
              <a:rPr lang="it-IT" sz="1600" dirty="0" err="1"/>
              <a:t>necessary</a:t>
            </a:r>
            <a:r>
              <a:rPr lang="it-IT" sz="1600" dirty="0"/>
              <a:t>.</a:t>
            </a:r>
          </a:p>
        </p:txBody>
      </p:sp>
      <p:pic>
        <p:nvPicPr>
          <p:cNvPr id="98" name="Immagine 122">
            <a:extLst>
              <a:ext uri="{FF2B5EF4-FFF2-40B4-BE49-F238E27FC236}">
                <a16:creationId xmlns:a16="http://schemas.microsoft.com/office/drawing/2014/main" id="{16C1B0A7-B554-F78E-C150-C13A4AC092CF}"/>
              </a:ext>
            </a:extLst>
          </p:cNvPr>
          <p:cNvPicPr>
            <a:picLocks noChangeAspect="1"/>
          </p:cNvPicPr>
          <p:nvPr/>
        </p:nvPicPr>
        <p:blipFill>
          <a:blip r:embed="rId9"/>
          <a:stretch>
            <a:fillRect/>
          </a:stretch>
        </p:blipFill>
        <p:spPr>
          <a:xfrm>
            <a:off x="3004416" y="961249"/>
            <a:ext cx="2380992" cy="1554583"/>
          </a:xfrm>
          <a:prstGeom prst="rect">
            <a:avLst/>
          </a:prstGeom>
          <a:ln w="19050">
            <a:solidFill>
              <a:srgbClr val="00B050"/>
            </a:solidFill>
          </a:ln>
        </p:spPr>
      </p:pic>
      <p:sp>
        <p:nvSpPr>
          <p:cNvPr id="99" name="Rettangolo 124">
            <a:extLst>
              <a:ext uri="{FF2B5EF4-FFF2-40B4-BE49-F238E27FC236}">
                <a16:creationId xmlns:a16="http://schemas.microsoft.com/office/drawing/2014/main" id="{C6E0334D-097F-4FBE-B8BB-26D3C2F5D0EE}"/>
              </a:ext>
            </a:extLst>
          </p:cNvPr>
          <p:cNvSpPr/>
          <p:nvPr/>
        </p:nvSpPr>
        <p:spPr>
          <a:xfrm>
            <a:off x="457257" y="1075824"/>
            <a:ext cx="64001" cy="2062044"/>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0" name="Connettore diritto 125">
            <a:extLst>
              <a:ext uri="{FF2B5EF4-FFF2-40B4-BE49-F238E27FC236}">
                <a16:creationId xmlns:a16="http://schemas.microsoft.com/office/drawing/2014/main" id="{1BD93279-E86C-3C83-8385-0F8A90604265}"/>
              </a:ext>
            </a:extLst>
          </p:cNvPr>
          <p:cNvCxnSpPr>
            <a:cxnSpLocks/>
          </p:cNvCxnSpPr>
          <p:nvPr/>
        </p:nvCxnSpPr>
        <p:spPr>
          <a:xfrm flipV="1">
            <a:off x="529496" y="1219494"/>
            <a:ext cx="2450831" cy="12612"/>
          </a:xfrm>
          <a:prstGeom prst="line">
            <a:avLst/>
          </a:prstGeom>
          <a:ln w="19050">
            <a:solidFill>
              <a:srgbClr val="00B050"/>
            </a:solidFill>
            <a:headEnd type="none"/>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0006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28C2A176-7AD0-3184-DFF4-788199F7D908}"/>
              </a:ext>
            </a:extLst>
          </p:cNvPr>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dirty="0">
              <a:solidFill>
                <a:prstClr val="white"/>
              </a:solidFill>
            </a:endParaRPr>
          </a:p>
        </p:txBody>
      </p:sp>
      <p:sp>
        <p:nvSpPr>
          <p:cNvPr id="4" name="Footer Placeholder 7">
            <a:extLst>
              <a:ext uri="{FF2B5EF4-FFF2-40B4-BE49-F238E27FC236}">
                <a16:creationId xmlns:a16="http://schemas.microsoft.com/office/drawing/2014/main" id="{ADD34769-2644-5F0C-6A45-D6634E7DB3C0}"/>
              </a:ext>
            </a:extLst>
          </p:cNvPr>
          <p:cNvSpPr>
            <a:spLocks noGrp="1"/>
          </p:cNvSpPr>
          <p:nvPr>
            <p:ph type="ftr" sz="quarter" idx="11"/>
          </p:nvPr>
        </p:nvSpPr>
        <p:spPr>
          <a:xfrm>
            <a:off x="825623" y="6555770"/>
            <a:ext cx="4673477" cy="329614"/>
          </a:xfrm>
          <a:prstGeom prst="rect">
            <a:avLst/>
          </a:prstGeom>
        </p:spPr>
        <p:txBody>
          <a:bodyPr anchor="t"/>
          <a:lstStyle>
            <a:lvl1pPr>
              <a:defRPr sz="1200">
                <a:solidFill>
                  <a:schemeClr val="bg1"/>
                </a:solidFill>
              </a:defRPr>
            </a:lvl1pPr>
          </a:lstStyle>
          <a:p>
            <a:r>
              <a:rPr lang="en-GB" dirty="0">
                <a:solidFill>
                  <a:prstClr val="white"/>
                </a:solidFill>
              </a:rPr>
              <a:t>I. Moscato | Thermal Conditions of IVCs | 19-21 March 2024</a:t>
            </a:r>
          </a:p>
        </p:txBody>
      </p:sp>
      <p:pic>
        <p:nvPicPr>
          <p:cNvPr id="6" name="Immagine 4">
            <a:extLst>
              <a:ext uri="{FF2B5EF4-FFF2-40B4-BE49-F238E27FC236}">
                <a16:creationId xmlns:a16="http://schemas.microsoft.com/office/drawing/2014/main" id="{9A5088CE-E94A-8A4B-0374-686B51B133AD}"/>
              </a:ext>
            </a:extLst>
          </p:cNvPr>
          <p:cNvPicPr>
            <a:picLocks noChangeAspect="1"/>
          </p:cNvPicPr>
          <p:nvPr/>
        </p:nvPicPr>
        <p:blipFill>
          <a:blip r:embed="rId2"/>
          <a:stretch>
            <a:fillRect/>
          </a:stretch>
        </p:blipFill>
        <p:spPr>
          <a:xfrm>
            <a:off x="3559709" y="3174445"/>
            <a:ext cx="4299222" cy="2808000"/>
          </a:xfrm>
          <a:prstGeom prst="rect">
            <a:avLst/>
          </a:prstGeom>
        </p:spPr>
      </p:pic>
      <p:grpSp>
        <p:nvGrpSpPr>
          <p:cNvPr id="11" name="Gruppo 13">
            <a:extLst>
              <a:ext uri="{FF2B5EF4-FFF2-40B4-BE49-F238E27FC236}">
                <a16:creationId xmlns:a16="http://schemas.microsoft.com/office/drawing/2014/main" id="{1E1AAD6F-5B92-6139-7DB8-C3B9F3BBBAA0}"/>
              </a:ext>
            </a:extLst>
          </p:cNvPr>
          <p:cNvGrpSpPr/>
          <p:nvPr/>
        </p:nvGrpSpPr>
        <p:grpSpPr>
          <a:xfrm>
            <a:off x="3709995" y="844994"/>
            <a:ext cx="3910698" cy="2258580"/>
            <a:chOff x="4464480" y="2767343"/>
            <a:chExt cx="2358423" cy="1534276"/>
          </a:xfrm>
        </p:grpSpPr>
        <p:pic>
          <p:nvPicPr>
            <p:cNvPr id="18" name="Immagine 19" descr="Immagine che contiene testo, elettronico&#10;&#10;Descrizione generata automaticamente">
              <a:extLst>
                <a:ext uri="{FF2B5EF4-FFF2-40B4-BE49-F238E27FC236}">
                  <a16:creationId xmlns:a16="http://schemas.microsoft.com/office/drawing/2014/main" id="{334E9063-167D-3452-1E56-D902E3CDDD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82" t="15186" r="19060" b="15439"/>
            <a:stretch/>
          </p:blipFill>
          <p:spPr bwMode="auto">
            <a:xfrm>
              <a:off x="4464480" y="2767343"/>
              <a:ext cx="2358423" cy="1260000"/>
            </a:xfrm>
            <a:prstGeom prst="rect">
              <a:avLst/>
            </a:prstGeom>
            <a:noFill/>
            <a:ln>
              <a:noFill/>
            </a:ln>
            <a:extLst>
              <a:ext uri="{53640926-AAD7-44D8-BBD7-CCE9431645EC}">
                <a14:shadowObscured xmlns:a14="http://schemas.microsoft.com/office/drawing/2010/main"/>
              </a:ext>
            </a:extLst>
          </p:spPr>
        </p:pic>
        <p:sp>
          <p:nvSpPr>
            <p:cNvPr id="19" name="CasellaDiTesto 20">
              <a:extLst>
                <a:ext uri="{FF2B5EF4-FFF2-40B4-BE49-F238E27FC236}">
                  <a16:creationId xmlns:a16="http://schemas.microsoft.com/office/drawing/2014/main" id="{783A39F0-5C71-C918-9C42-16AC7AD55E42}"/>
                </a:ext>
              </a:extLst>
            </p:cNvPr>
            <p:cNvSpPr txBox="1"/>
            <p:nvPr/>
          </p:nvSpPr>
          <p:spPr>
            <a:xfrm>
              <a:off x="4798746" y="3932287"/>
              <a:ext cx="168989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dirty="0"/>
                <a:t>t = 123 s</a:t>
              </a:r>
            </a:p>
          </p:txBody>
        </p:sp>
      </p:grpSp>
      <p:sp>
        <p:nvSpPr>
          <p:cNvPr id="93" name="Title 51">
            <a:extLst>
              <a:ext uri="{FF2B5EF4-FFF2-40B4-BE49-F238E27FC236}">
                <a16:creationId xmlns:a16="http://schemas.microsoft.com/office/drawing/2014/main" id="{B793BAB3-E948-AEEF-4817-09C452A6B7B1}"/>
              </a:ext>
            </a:extLst>
          </p:cNvPr>
          <p:cNvSpPr>
            <a:spLocks noGrp="1"/>
          </p:cNvSpPr>
          <p:nvPr>
            <p:ph type="title"/>
          </p:nvPr>
        </p:nvSpPr>
        <p:spPr>
          <a:xfrm>
            <a:off x="983432" y="192515"/>
            <a:ext cx="9451776" cy="457200"/>
          </a:xfrm>
        </p:spPr>
        <p:txBody>
          <a:bodyPr/>
          <a:lstStyle/>
          <a:p>
            <a:r>
              <a:rPr lang="en-US" sz="2800" b="1" dirty="0"/>
              <a:t>EU-DEMO In-VV components thermal conditions</a:t>
            </a:r>
            <a:br>
              <a:rPr lang="en-US" b="1" dirty="0"/>
            </a:br>
            <a:r>
              <a:rPr lang="en-US" sz="2400" b="0" i="1" dirty="0"/>
              <a:t>Large guillotine break of main PHTS pipe, i.e. ex-vessel LOCA</a:t>
            </a:r>
            <a:endParaRPr lang="en-GB" dirty="0"/>
          </a:p>
        </p:txBody>
      </p:sp>
      <p:grpSp>
        <p:nvGrpSpPr>
          <p:cNvPr id="94" name="Gruppo 10">
            <a:extLst>
              <a:ext uri="{FF2B5EF4-FFF2-40B4-BE49-F238E27FC236}">
                <a16:creationId xmlns:a16="http://schemas.microsoft.com/office/drawing/2014/main" id="{949E09F1-4850-943D-8B7E-7937966979E5}"/>
              </a:ext>
            </a:extLst>
          </p:cNvPr>
          <p:cNvGrpSpPr/>
          <p:nvPr/>
        </p:nvGrpSpPr>
        <p:grpSpPr>
          <a:xfrm>
            <a:off x="85219" y="844994"/>
            <a:ext cx="3930366" cy="2329452"/>
            <a:chOff x="4358914" y="787469"/>
            <a:chExt cx="2370284" cy="1582420"/>
          </a:xfrm>
        </p:grpSpPr>
        <p:pic>
          <p:nvPicPr>
            <p:cNvPr id="95" name="Immagine 13" descr="Immagine che contiene testo, elettronico&#10;&#10;Descrizione generata automaticamente">
              <a:extLst>
                <a:ext uri="{FF2B5EF4-FFF2-40B4-BE49-F238E27FC236}">
                  <a16:creationId xmlns:a16="http://schemas.microsoft.com/office/drawing/2014/main" id="{05C7ADA9-65DA-F04C-5C2F-8216A8DCB9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582" t="14841" r="18734" b="15785"/>
            <a:stretch/>
          </p:blipFill>
          <p:spPr bwMode="auto">
            <a:xfrm>
              <a:off x="4358914" y="787469"/>
              <a:ext cx="2370284" cy="1260000"/>
            </a:xfrm>
            <a:prstGeom prst="rect">
              <a:avLst/>
            </a:prstGeom>
            <a:noFill/>
            <a:ln>
              <a:noFill/>
            </a:ln>
            <a:extLst>
              <a:ext uri="{53640926-AAD7-44D8-BBD7-CCE9431645EC}">
                <a14:shadowObscured xmlns:a14="http://schemas.microsoft.com/office/drawing/2010/main"/>
              </a:ext>
            </a:extLst>
          </p:spPr>
        </p:pic>
        <p:sp>
          <p:nvSpPr>
            <p:cNvPr id="96" name="CasellaDiTesto 14">
              <a:extLst>
                <a:ext uri="{FF2B5EF4-FFF2-40B4-BE49-F238E27FC236}">
                  <a16:creationId xmlns:a16="http://schemas.microsoft.com/office/drawing/2014/main" id="{86AC5F21-8261-B604-A1FD-EEC11A1849F3}"/>
                </a:ext>
              </a:extLst>
            </p:cNvPr>
            <p:cNvSpPr txBox="1"/>
            <p:nvPr/>
          </p:nvSpPr>
          <p:spPr>
            <a:xfrm>
              <a:off x="4699111" y="2000557"/>
              <a:ext cx="168989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dirty="0"/>
                <a:t>End of </a:t>
              </a:r>
              <a:r>
                <a:rPr lang="it-IT" dirty="0" err="1"/>
                <a:t>Flat</a:t>
              </a:r>
              <a:r>
                <a:rPr lang="it-IT" dirty="0"/>
                <a:t> Top</a:t>
              </a:r>
            </a:p>
          </p:txBody>
        </p:sp>
      </p:grpSp>
      <p:grpSp>
        <p:nvGrpSpPr>
          <p:cNvPr id="97" name="Gruppo 12">
            <a:extLst>
              <a:ext uri="{FF2B5EF4-FFF2-40B4-BE49-F238E27FC236}">
                <a16:creationId xmlns:a16="http://schemas.microsoft.com/office/drawing/2014/main" id="{1B04EA15-DAB9-FF57-BA57-E830B42B50FE}"/>
              </a:ext>
            </a:extLst>
          </p:cNvPr>
          <p:cNvGrpSpPr/>
          <p:nvPr/>
        </p:nvGrpSpPr>
        <p:grpSpPr>
          <a:xfrm>
            <a:off x="7370066" y="729895"/>
            <a:ext cx="3907128" cy="2329452"/>
            <a:chOff x="8540083" y="787469"/>
            <a:chExt cx="2356270" cy="1582420"/>
          </a:xfrm>
        </p:grpSpPr>
        <p:sp>
          <p:nvSpPr>
            <p:cNvPr id="98" name="CasellaDiTesto 22">
              <a:extLst>
                <a:ext uri="{FF2B5EF4-FFF2-40B4-BE49-F238E27FC236}">
                  <a16:creationId xmlns:a16="http://schemas.microsoft.com/office/drawing/2014/main" id="{81A6B977-60BC-790F-1FD6-D5D22AC11AD3}"/>
                </a:ext>
              </a:extLst>
            </p:cNvPr>
            <p:cNvSpPr txBox="1"/>
            <p:nvPr/>
          </p:nvSpPr>
          <p:spPr>
            <a:xfrm>
              <a:off x="8873273" y="2000557"/>
              <a:ext cx="168989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dirty="0"/>
                <a:t>t = 12 h</a:t>
              </a:r>
            </a:p>
          </p:txBody>
        </p:sp>
        <p:pic>
          <p:nvPicPr>
            <p:cNvPr id="99" name="Immagine 23">
              <a:extLst>
                <a:ext uri="{FF2B5EF4-FFF2-40B4-BE49-F238E27FC236}">
                  <a16:creationId xmlns:a16="http://schemas.microsoft.com/office/drawing/2014/main" id="{06D17BEF-92F3-8B90-769D-392CC174CF58}"/>
                </a:ext>
              </a:extLst>
            </p:cNvPr>
            <p:cNvPicPr>
              <a:picLocks noChangeAspect="1"/>
            </p:cNvPicPr>
            <p:nvPr/>
          </p:nvPicPr>
          <p:blipFill>
            <a:blip r:embed="rId5"/>
            <a:stretch>
              <a:fillRect/>
            </a:stretch>
          </p:blipFill>
          <p:spPr>
            <a:xfrm>
              <a:off x="8540083" y="787469"/>
              <a:ext cx="2356270" cy="1260000"/>
            </a:xfrm>
            <a:prstGeom prst="rect">
              <a:avLst/>
            </a:prstGeom>
          </p:spPr>
        </p:pic>
      </p:grpSp>
      <p:sp>
        <p:nvSpPr>
          <p:cNvPr id="102" name="CasellaDiTesto 10">
            <a:extLst>
              <a:ext uri="{FF2B5EF4-FFF2-40B4-BE49-F238E27FC236}">
                <a16:creationId xmlns:a16="http://schemas.microsoft.com/office/drawing/2014/main" id="{053C37E6-8B33-3DBB-DA25-F24B6BC8B656}"/>
              </a:ext>
            </a:extLst>
          </p:cNvPr>
          <p:cNvSpPr txBox="1"/>
          <p:nvPr/>
        </p:nvSpPr>
        <p:spPr>
          <a:xfrm>
            <a:off x="0" y="3842963"/>
            <a:ext cx="3728230" cy="1754326"/>
          </a:xfrm>
          <a:prstGeom prst="rect">
            <a:avLst/>
          </a:prstGeom>
          <a:noFill/>
        </p:spPr>
        <p:txBody>
          <a:bodyPr wrap="square" rtlCol="0">
            <a:spAutoFit/>
          </a:bodyPr>
          <a:lstStyle/>
          <a:p>
            <a:pPr algn="just"/>
            <a:r>
              <a:rPr lang="it-IT" b="1" dirty="0"/>
              <a:t>Accident sequence</a:t>
            </a:r>
          </a:p>
          <a:p>
            <a:pPr algn="just">
              <a:buFont typeface="Arial" panose="020B0604020202020204" pitchFamily="34" charset="0"/>
              <a:buChar char="•"/>
            </a:pPr>
            <a:r>
              <a:rPr lang="it-IT" dirty="0"/>
              <a:t>t = 0</a:t>
            </a:r>
            <a:r>
              <a:rPr lang="it-IT" baseline="30000" dirty="0"/>
              <a:t>-</a:t>
            </a:r>
            <a:r>
              <a:rPr lang="it-IT" dirty="0"/>
              <a:t> s: End of flat top</a:t>
            </a:r>
          </a:p>
          <a:p>
            <a:pPr algn="just">
              <a:buFont typeface="Arial" panose="020B0604020202020204" pitchFamily="34" charset="0"/>
              <a:buChar char="•"/>
            </a:pPr>
            <a:r>
              <a:rPr lang="it-IT" dirty="0"/>
              <a:t>t = 0</a:t>
            </a:r>
            <a:r>
              <a:rPr lang="it-IT" baseline="30000" dirty="0"/>
              <a:t>+</a:t>
            </a:r>
            <a:r>
              <a:rPr lang="it-IT" dirty="0"/>
              <a:t> s: LOCA occurrence</a:t>
            </a:r>
          </a:p>
          <a:p>
            <a:pPr algn="just">
              <a:buFont typeface="Arial" panose="020B0604020202020204" pitchFamily="34" charset="0"/>
              <a:buChar char="•"/>
            </a:pPr>
            <a:r>
              <a:rPr lang="en-US" dirty="0"/>
              <a:t>t = 0-3 s: plasma still at full power</a:t>
            </a:r>
          </a:p>
          <a:p>
            <a:pPr algn="just">
              <a:buFont typeface="Arial" panose="020B0604020202020204" pitchFamily="34" charset="0"/>
              <a:buChar char="•"/>
            </a:pPr>
            <a:r>
              <a:rPr lang="en-US" dirty="0"/>
              <a:t>t = 3-123 s: fusion power ramp-down</a:t>
            </a:r>
          </a:p>
          <a:p>
            <a:pPr algn="just">
              <a:buFont typeface="Arial" panose="020B0604020202020204" pitchFamily="34" charset="0"/>
              <a:buChar char="•"/>
            </a:pPr>
            <a:r>
              <a:rPr lang="en-US" dirty="0"/>
              <a:t>t = 123 s - ∞ : decay heat only</a:t>
            </a:r>
          </a:p>
        </p:txBody>
      </p:sp>
      <p:pic>
        <p:nvPicPr>
          <p:cNvPr id="103" name="Immagine 7">
            <a:extLst>
              <a:ext uri="{FF2B5EF4-FFF2-40B4-BE49-F238E27FC236}">
                <a16:creationId xmlns:a16="http://schemas.microsoft.com/office/drawing/2014/main" id="{DA5BEE39-8F98-CE5C-7D79-9A3659B91813}"/>
              </a:ext>
            </a:extLst>
          </p:cNvPr>
          <p:cNvPicPr>
            <a:picLocks noChangeAspect="1"/>
          </p:cNvPicPr>
          <p:nvPr/>
        </p:nvPicPr>
        <p:blipFill>
          <a:blip r:embed="rId6"/>
          <a:stretch>
            <a:fillRect/>
          </a:stretch>
        </p:blipFill>
        <p:spPr>
          <a:xfrm>
            <a:off x="8013861" y="3174445"/>
            <a:ext cx="4178139" cy="2808000"/>
          </a:xfrm>
          <a:prstGeom prst="rect">
            <a:avLst/>
          </a:prstGeom>
        </p:spPr>
      </p:pic>
      <p:cxnSp>
        <p:nvCxnSpPr>
          <p:cNvPr id="105" name="Connettore 2 33">
            <a:extLst>
              <a:ext uri="{FF2B5EF4-FFF2-40B4-BE49-F238E27FC236}">
                <a16:creationId xmlns:a16="http://schemas.microsoft.com/office/drawing/2014/main" id="{0E4B32AF-5726-EE64-0457-8D3CD228D116}"/>
              </a:ext>
            </a:extLst>
          </p:cNvPr>
          <p:cNvCxnSpPr>
            <a:cxnSpLocks/>
          </p:cNvCxnSpPr>
          <p:nvPr/>
        </p:nvCxnSpPr>
        <p:spPr>
          <a:xfrm flipH="1">
            <a:off x="4241800" y="2504010"/>
            <a:ext cx="305590" cy="924990"/>
          </a:xfrm>
          <a:prstGeom prst="straightConnector1">
            <a:avLst/>
          </a:prstGeom>
          <a:ln w="254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1" name="Connettore 2 33">
            <a:extLst>
              <a:ext uri="{FF2B5EF4-FFF2-40B4-BE49-F238E27FC236}">
                <a16:creationId xmlns:a16="http://schemas.microsoft.com/office/drawing/2014/main" id="{C2EA699D-1086-4F10-C762-3837CD740A11}"/>
              </a:ext>
            </a:extLst>
          </p:cNvPr>
          <p:cNvCxnSpPr>
            <a:cxnSpLocks/>
          </p:cNvCxnSpPr>
          <p:nvPr/>
        </p:nvCxnSpPr>
        <p:spPr>
          <a:xfrm>
            <a:off x="2878667" y="2699817"/>
            <a:ext cx="1219446" cy="1433110"/>
          </a:xfrm>
          <a:prstGeom prst="straightConnector1">
            <a:avLst/>
          </a:prstGeom>
          <a:ln w="25400">
            <a:solidFill>
              <a:srgbClr val="5B9BD5"/>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4" name="Connettore 2 33">
            <a:extLst>
              <a:ext uri="{FF2B5EF4-FFF2-40B4-BE49-F238E27FC236}">
                <a16:creationId xmlns:a16="http://schemas.microsoft.com/office/drawing/2014/main" id="{A3299E98-4DA1-F05F-9B75-E72C331061D6}"/>
              </a:ext>
            </a:extLst>
          </p:cNvPr>
          <p:cNvCxnSpPr>
            <a:cxnSpLocks/>
          </p:cNvCxnSpPr>
          <p:nvPr/>
        </p:nvCxnSpPr>
        <p:spPr>
          <a:xfrm flipH="1">
            <a:off x="4796074" y="2559887"/>
            <a:ext cx="3364720" cy="1098411"/>
          </a:xfrm>
          <a:prstGeom prst="straightConnector1">
            <a:avLst/>
          </a:prstGeom>
          <a:ln w="25400">
            <a:solidFill>
              <a:srgbClr val="9E480E"/>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117" name="Gruppo 6">
            <a:extLst>
              <a:ext uri="{FF2B5EF4-FFF2-40B4-BE49-F238E27FC236}">
                <a16:creationId xmlns:a16="http://schemas.microsoft.com/office/drawing/2014/main" id="{8603CCB8-A0EC-2ACF-6D9F-CBFD3B39CF6D}"/>
              </a:ext>
            </a:extLst>
          </p:cNvPr>
          <p:cNvGrpSpPr/>
          <p:nvPr/>
        </p:nvGrpSpPr>
        <p:grpSpPr>
          <a:xfrm>
            <a:off x="10738856" y="1773"/>
            <a:ext cx="1615387" cy="1854823"/>
            <a:chOff x="7625746" y="1775637"/>
            <a:chExt cx="1365885" cy="1520190"/>
          </a:xfrm>
        </p:grpSpPr>
        <p:sp>
          <p:nvSpPr>
            <p:cNvPr id="118" name="Casella di testo 2">
              <a:extLst>
                <a:ext uri="{FF2B5EF4-FFF2-40B4-BE49-F238E27FC236}">
                  <a16:creationId xmlns:a16="http://schemas.microsoft.com/office/drawing/2014/main" id="{A9353F8E-6AF5-9682-4732-D06933CF5E85}"/>
                </a:ext>
              </a:extLst>
            </p:cNvPr>
            <p:cNvSpPr txBox="1">
              <a:spLocks noChangeArrowheads="1"/>
            </p:cNvSpPr>
            <p:nvPr/>
          </p:nvSpPr>
          <p:spPr bwMode="auto">
            <a:xfrm>
              <a:off x="7625746" y="1775637"/>
              <a:ext cx="1365885" cy="293370"/>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latinLnBrk="1">
                <a:lnSpc>
                  <a:spcPct val="115000"/>
                </a:lnSpc>
                <a:spcAft>
                  <a:spcPts val="1000"/>
                </a:spcAft>
              </a:pPr>
              <a:r>
                <a:rPr lang="it-IT" sz="1200" kern="100" dirty="0">
                  <a:ln>
                    <a:noFill/>
                  </a:ln>
                  <a:effectLst/>
                  <a:latin typeface="Times New Roman" panose="02020603050405020304" pitchFamily="18" charset="0"/>
                  <a:ea typeface="Malgun Gothic" panose="020B0503020000020004" pitchFamily="34" charset="-127"/>
                  <a:cs typeface="Times New Roman" panose="02020603050405020304" pitchFamily="18" charset="0"/>
                </a:rPr>
                <a:t>Temperature [°C]</a:t>
              </a:r>
              <a:endParaRPr lang="it-IT" sz="1000" kern="100" dirty="0">
                <a:effectLst/>
                <a:latin typeface="Malgun Gothic" panose="020B0503020000020004" pitchFamily="34" charset="-127"/>
                <a:ea typeface="Malgun Gothic" panose="020B0503020000020004" pitchFamily="34" charset="-127"/>
                <a:cs typeface="Times New Roman" panose="02020603050405020304" pitchFamily="18" charset="0"/>
              </a:endParaRPr>
            </a:p>
          </p:txBody>
        </p:sp>
        <p:pic>
          <p:nvPicPr>
            <p:cNvPr id="119" name="Immagine 11">
              <a:extLst>
                <a:ext uri="{FF2B5EF4-FFF2-40B4-BE49-F238E27FC236}">
                  <a16:creationId xmlns:a16="http://schemas.microsoft.com/office/drawing/2014/main" id="{0C901D69-BBED-4923-988E-95BBF2E57E74}"/>
                </a:ext>
              </a:extLst>
            </p:cNvPr>
            <p:cNvPicPr>
              <a:picLocks noChangeAspect="1"/>
            </p:cNvPicPr>
            <p:nvPr/>
          </p:nvPicPr>
          <p:blipFill rotWithShape="1">
            <a:blip r:embed="rId7">
              <a:extLst>
                <a:ext uri="{28A0092B-C50C-407E-A947-70E740481C1C}">
                  <a14:useLocalDpi xmlns:a14="http://schemas.microsoft.com/office/drawing/2010/main" val="0"/>
                </a:ext>
              </a:extLst>
            </a:blip>
            <a:srcRect l="2469" t="5760" r="88638" b="72353"/>
            <a:stretch/>
          </p:blipFill>
          <p:spPr bwMode="auto">
            <a:xfrm>
              <a:off x="7809896" y="2035987"/>
              <a:ext cx="994410" cy="125984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591229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28C2A176-7AD0-3184-DFF4-788199F7D908}"/>
              </a:ext>
            </a:extLst>
          </p:cNvPr>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dirty="0">
              <a:solidFill>
                <a:prstClr val="white"/>
              </a:solidFill>
            </a:endParaRPr>
          </a:p>
        </p:txBody>
      </p:sp>
      <p:sp>
        <p:nvSpPr>
          <p:cNvPr id="4" name="Footer Placeholder 7">
            <a:extLst>
              <a:ext uri="{FF2B5EF4-FFF2-40B4-BE49-F238E27FC236}">
                <a16:creationId xmlns:a16="http://schemas.microsoft.com/office/drawing/2014/main" id="{ADD34769-2644-5F0C-6A45-D6634E7DB3C0}"/>
              </a:ext>
            </a:extLst>
          </p:cNvPr>
          <p:cNvSpPr>
            <a:spLocks noGrp="1"/>
          </p:cNvSpPr>
          <p:nvPr>
            <p:ph type="ftr" sz="quarter" idx="11"/>
          </p:nvPr>
        </p:nvSpPr>
        <p:spPr>
          <a:xfrm>
            <a:off x="825623" y="6555770"/>
            <a:ext cx="4673477" cy="329614"/>
          </a:xfrm>
          <a:prstGeom prst="rect">
            <a:avLst/>
          </a:prstGeom>
        </p:spPr>
        <p:txBody>
          <a:bodyPr anchor="t"/>
          <a:lstStyle>
            <a:lvl1pPr>
              <a:defRPr sz="1200">
                <a:solidFill>
                  <a:schemeClr val="bg1"/>
                </a:solidFill>
              </a:defRPr>
            </a:lvl1pPr>
          </a:lstStyle>
          <a:p>
            <a:r>
              <a:rPr lang="en-GB" dirty="0">
                <a:solidFill>
                  <a:prstClr val="white"/>
                </a:solidFill>
              </a:rPr>
              <a:t>I. Moscato | Thermal Conditions of IVCs | 19-21 March 2024</a:t>
            </a:r>
          </a:p>
        </p:txBody>
      </p:sp>
      <p:sp>
        <p:nvSpPr>
          <p:cNvPr id="93" name="Title 51">
            <a:extLst>
              <a:ext uri="{FF2B5EF4-FFF2-40B4-BE49-F238E27FC236}">
                <a16:creationId xmlns:a16="http://schemas.microsoft.com/office/drawing/2014/main" id="{B793BAB3-E948-AEEF-4817-09C452A6B7B1}"/>
              </a:ext>
            </a:extLst>
          </p:cNvPr>
          <p:cNvSpPr>
            <a:spLocks noGrp="1"/>
          </p:cNvSpPr>
          <p:nvPr>
            <p:ph type="title"/>
          </p:nvPr>
        </p:nvSpPr>
        <p:spPr>
          <a:xfrm>
            <a:off x="983432" y="192515"/>
            <a:ext cx="9451776" cy="457200"/>
          </a:xfrm>
        </p:spPr>
        <p:txBody>
          <a:bodyPr/>
          <a:lstStyle/>
          <a:p>
            <a:r>
              <a:rPr lang="en-US" sz="2800" b="1" dirty="0"/>
              <a:t>Summary</a:t>
            </a:r>
            <a:endParaRPr lang="en-GB" dirty="0"/>
          </a:p>
        </p:txBody>
      </p:sp>
      <p:sp>
        <p:nvSpPr>
          <p:cNvPr id="10" name="CasellaDiTesto 24">
            <a:extLst>
              <a:ext uri="{FF2B5EF4-FFF2-40B4-BE49-F238E27FC236}">
                <a16:creationId xmlns:a16="http://schemas.microsoft.com/office/drawing/2014/main" id="{7610BAAA-E0A9-C66C-11B8-A364FD22E4EA}"/>
              </a:ext>
            </a:extLst>
          </p:cNvPr>
          <p:cNvSpPr txBox="1"/>
          <p:nvPr/>
        </p:nvSpPr>
        <p:spPr>
          <a:xfrm>
            <a:off x="0" y="1155918"/>
            <a:ext cx="12192000" cy="38164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2000" indent="-252000" algn="just">
              <a:spcBef>
                <a:spcPts val="1200"/>
              </a:spcBef>
              <a:spcAft>
                <a:spcPts val="1200"/>
              </a:spcAft>
              <a:buFont typeface="Arial" panose="020B0604020202020204" pitchFamily="34" charset="0"/>
              <a:buChar char="•"/>
            </a:pPr>
            <a:r>
              <a:rPr lang="en-GB" dirty="0"/>
              <a:t>Individual cooling circuits required for different types of DEMO in-vessel components to comply with different requirements.</a:t>
            </a:r>
          </a:p>
          <a:p>
            <a:pPr marL="252000" indent="-252000" algn="just">
              <a:spcBef>
                <a:spcPts val="1200"/>
              </a:spcBef>
              <a:spcAft>
                <a:spcPts val="1200"/>
              </a:spcAft>
              <a:buFont typeface="Arial" panose="020B0604020202020204" pitchFamily="34" charset="0"/>
              <a:buChar char="•"/>
            </a:pPr>
            <a:r>
              <a:rPr lang="en-GB" dirty="0"/>
              <a:t>Cyclic loads on PHTS components e.g. heat exchangers, due to coolant temperature and pressure changes must be considered</a:t>
            </a:r>
            <a:r>
              <a:rPr lang="en-GB" b="0" i="0" dirty="0">
                <a:solidFill>
                  <a:srgbClr val="000000"/>
                </a:solidFill>
                <a:effectLst/>
                <a:latin typeface="WR_Korean"/>
              </a:rPr>
              <a:t>.</a:t>
            </a:r>
          </a:p>
          <a:p>
            <a:pPr marL="252000" indent="-252000" algn="just">
              <a:spcBef>
                <a:spcPts val="1200"/>
              </a:spcBef>
              <a:spcAft>
                <a:spcPts val="1200"/>
              </a:spcAft>
              <a:buFont typeface="Arial" panose="020B0604020202020204" pitchFamily="34" charset="0"/>
              <a:buChar char="•"/>
            </a:pPr>
            <a:r>
              <a:rPr lang="en-GB" dirty="0">
                <a:solidFill>
                  <a:srgbClr val="000000"/>
                </a:solidFill>
                <a:latin typeface="WR_Korean"/>
              </a:rPr>
              <a:t>Breeding Blanket thermal inertia is significant. </a:t>
            </a:r>
            <a:r>
              <a:rPr lang="en-GB" dirty="0">
                <a:solidFill>
                  <a:srgbClr val="000000"/>
                </a:solidFill>
                <a:latin typeface="WR_Korean"/>
                <a:sym typeface="Wingdings" panose="05000000000000000000" pitchFamily="2" charset="2"/>
              </a:rPr>
              <a:t> Various thermal states occur</a:t>
            </a:r>
            <a:r>
              <a:rPr lang="en-GB" dirty="0">
                <a:solidFill>
                  <a:srgbClr val="000000"/>
                </a:solidFill>
                <a:latin typeface="WR_Korean"/>
              </a:rPr>
              <a:t> in the BB during the pulse. </a:t>
            </a:r>
            <a:r>
              <a:rPr lang="en-GB" dirty="0">
                <a:solidFill>
                  <a:srgbClr val="000000"/>
                </a:solidFill>
                <a:latin typeface="WR_Korean"/>
                <a:sym typeface="Wingdings" panose="05000000000000000000" pitchFamily="2" charset="2"/>
              </a:rPr>
              <a:t> Thermal transients of the </a:t>
            </a:r>
            <a:r>
              <a:rPr lang="en-GB" dirty="0" err="1">
                <a:solidFill>
                  <a:srgbClr val="000000"/>
                </a:solidFill>
                <a:latin typeface="WR_Korean"/>
                <a:sym typeface="Wingdings" panose="05000000000000000000" pitchFamily="2" charset="2"/>
              </a:rPr>
              <a:t>BoP</a:t>
            </a:r>
            <a:r>
              <a:rPr lang="en-GB" dirty="0">
                <a:solidFill>
                  <a:srgbClr val="000000"/>
                </a:solidFill>
                <a:latin typeface="WR_Korean"/>
                <a:sym typeface="Wingdings" panose="05000000000000000000" pitchFamily="2" charset="2"/>
              </a:rPr>
              <a:t> due to pulsed operation are smoothed. </a:t>
            </a:r>
            <a:r>
              <a:rPr lang="en-GB" dirty="0">
                <a:solidFill>
                  <a:srgbClr val="000000"/>
                </a:solidFill>
                <a:latin typeface="WR_Korean"/>
              </a:rPr>
              <a:t>On the contrary Divertor targets have negligible thermal inertia.</a:t>
            </a:r>
          </a:p>
          <a:p>
            <a:pPr marL="252000" indent="-252000" algn="just">
              <a:spcBef>
                <a:spcPts val="1200"/>
              </a:spcBef>
              <a:spcAft>
                <a:spcPts val="1200"/>
              </a:spcAft>
              <a:buFont typeface="Arial" panose="020B0604020202020204" pitchFamily="34" charset="0"/>
              <a:buChar char="•"/>
            </a:pPr>
            <a:r>
              <a:rPr lang="en-GB" dirty="0"/>
              <a:t>During ramp-up the thermal gradient in the first wall is higher than during flat-top. Global analyses are needed to capture relevant global thermal stresses in the entire BB segment. The attachment system must be designed to accommodate the various thermal expansion states.</a:t>
            </a:r>
          </a:p>
          <a:p>
            <a:pPr marL="252000" indent="-252000" algn="just">
              <a:spcBef>
                <a:spcPts val="1200"/>
              </a:spcBef>
              <a:spcAft>
                <a:spcPts val="1200"/>
              </a:spcAft>
              <a:buFont typeface="Arial" panose="020B0604020202020204" pitchFamily="34" charset="0"/>
              <a:buChar char="•"/>
            </a:pPr>
            <a:r>
              <a:rPr lang="en-GB" dirty="0"/>
              <a:t>In the unlikely event of large ex-vessel LOCA, the structural integrity of the blanket might be challenged and unrecoverable large deformations may occur. Nonetheless, the BB temperature remains below melting or collapsing limits. </a:t>
            </a:r>
          </a:p>
        </p:txBody>
      </p:sp>
    </p:spTree>
    <p:extLst>
      <p:ext uri="{BB962C8B-B14F-4D97-AF65-F5344CB8AC3E}">
        <p14:creationId xmlns:p14="http://schemas.microsoft.com/office/powerpoint/2010/main" val="1409454248"/>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581EFF-75CA-400B-8B14-07B3BB5FE4A6}">
  <ds:schemaRefs>
    <ds:schemaRef ds:uri="http://schemas.microsoft.com/office/2006/metadata/properties"/>
    <ds:schemaRef ds:uri="http://schemas.microsoft.com/office/infopath/2007/PartnerControls"/>
    <ds:schemaRef ds:uri="e5ba6352-0726-4226-96e7-82f7f1c59ac0"/>
    <ds:schemaRef ds:uri="cbbfa1f3-60c2-42de-b5b6-3ee8cb87d964"/>
  </ds:schemaRefs>
</ds:datastoreItem>
</file>

<file path=customXml/itemProps2.xml><?xml version="1.0" encoding="utf-8"?>
<ds:datastoreItem xmlns:ds="http://schemas.openxmlformats.org/officeDocument/2006/customXml" ds:itemID="{329BB5A6-9C9C-4509-BBBE-0C2B5904D093}">
  <ds:schemaRefs>
    <ds:schemaRef ds:uri="http://schemas.microsoft.com/sharepoint/v3/contenttype/forms"/>
  </ds:schemaRefs>
</ds:datastoreItem>
</file>

<file path=customXml/itemProps3.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4857</TotalTime>
  <Words>1605</Words>
  <Application>Microsoft Office PowerPoint</Application>
  <PresentationFormat>Widescreen</PresentationFormat>
  <Paragraphs>229</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Malgun Gothic</vt:lpstr>
      <vt:lpstr>Arial</vt:lpstr>
      <vt:lpstr>Calibri</vt:lpstr>
      <vt:lpstr>Times New Roman</vt:lpstr>
      <vt:lpstr>Wingdings</vt:lpstr>
      <vt:lpstr>WR_Korean</vt:lpstr>
      <vt:lpstr>EUROfusion.1line_5_3_2019</vt:lpstr>
      <vt:lpstr>Thermal Conditions of IVCs</vt:lpstr>
      <vt:lpstr>EU-DEMO In-VV components  Several clients to feed</vt:lpstr>
      <vt:lpstr>EU-DEMO In-VV components  Tokamak Coolants System</vt:lpstr>
      <vt:lpstr>EU-DEMO primary system components  Facing pulsed load and other operational transients</vt:lpstr>
      <vt:lpstr>Ramp-up/down thermal behaviour of In-VV components  Example of WCLL Breeding Blanket cooling circuit</vt:lpstr>
      <vt:lpstr>Ramp-up/down thermal behaviour of In-VV components  Example of Divertor Plasma Facing Components cooling circuit</vt:lpstr>
      <vt:lpstr>EU-DEMO In-VV components thermal conditions Example of stress field in breeding blanket first wall during ramp-up</vt:lpstr>
      <vt:lpstr>EU-DEMO In-VV components thermal conditions Large guillotine break of main PHTS pipe, i.e. ex-vessel LOCA</vt:lpstr>
      <vt:lpstr>Summary</vt:lpstr>
      <vt:lpstr>PowerPoint Presentation</vt:lpstr>
      <vt:lpstr>Additional slide 1 Example of stress field in breeding blanket first wall during ramp-down</vt:lpstr>
      <vt:lpstr>Additional slide 2 Example of stress field in breeding blanket first wall during LOCA events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Ivo Moscato</cp:lastModifiedBy>
  <cp:revision>45</cp:revision>
  <dcterms:created xsi:type="dcterms:W3CDTF">2023-11-15T09:40:03Z</dcterms:created>
  <dcterms:modified xsi:type="dcterms:W3CDTF">2024-03-21T09:06:15Z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