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sldIdLst>
    <p:sldId id="256" r:id="rId5"/>
    <p:sldId id="272" r:id="rId6"/>
    <p:sldId id="273" r:id="rId7"/>
    <p:sldId id="275" r:id="rId8"/>
    <p:sldId id="276" r:id="rId9"/>
    <p:sldId id="277" r:id="rId10"/>
    <p:sldId id="280" r:id="rId11"/>
    <p:sldId id="278" r:id="rId12"/>
    <p:sldId id="279" r:id="rId13"/>
    <p:sldId id="286" r:id="rId14"/>
    <p:sldId id="281" r:id="rId15"/>
    <p:sldId id="285" r:id="rId16"/>
    <p:sldId id="284" r:id="rId17"/>
    <p:sldId id="283" r:id="rId18"/>
    <p:sldId id="282" r:id="rId19"/>
    <p:sldId id="288" r:id="rId20"/>
    <p:sldId id="287" r:id="rId21"/>
    <p:sldId id="289" r:id="rId22"/>
    <p:sldId id="290" r:id="rId23"/>
    <p:sldId id="291" r:id="rId24"/>
    <p:sldId id="292" r:id="rId25"/>
    <p:sldId id="293" r:id="rId26"/>
    <p:sldId id="294" r:id="rId27"/>
    <p:sldId id="26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89B26C-E908-4269-9C3A-9F9C236D5060}">
          <p14:sldIdLst>
            <p14:sldId id="256"/>
            <p14:sldId id="272"/>
            <p14:sldId id="273"/>
            <p14:sldId id="275"/>
            <p14:sldId id="276"/>
            <p14:sldId id="277"/>
            <p14:sldId id="280"/>
            <p14:sldId id="278"/>
            <p14:sldId id="279"/>
            <p14:sldId id="286"/>
            <p14:sldId id="281"/>
            <p14:sldId id="285"/>
            <p14:sldId id="284"/>
            <p14:sldId id="283"/>
            <p14:sldId id="282"/>
            <p14:sldId id="288"/>
            <p14:sldId id="287"/>
            <p14:sldId id="289"/>
            <p14:sldId id="290"/>
            <p14:sldId id="291"/>
            <p14:sldId id="292"/>
            <p14:sldId id="293"/>
            <p14:sldId id="294"/>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A810"/>
    <a:srgbClr val="1F0E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09" autoAdjust="0"/>
    <p:restoredTop sz="94660"/>
  </p:normalViewPr>
  <p:slideViewPr>
    <p:cSldViewPr snapToGrid="0">
      <p:cViewPr varScale="1">
        <p:scale>
          <a:sx n="107" d="100"/>
          <a:sy n="107" d="100"/>
        </p:scale>
        <p:origin x="126" y="6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A_ANSYS_DATA_2019\DEMO_2019\DEMO_MA_2019\HCPB_Limiters_Materials_BB2019_modello_LTC.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MH</c:v>
          </c:tx>
          <c:xVal>
            <c:numRef>
              <c:f>'BH curve correct'!$G$25:$G$55</c:f>
              <c:numCache>
                <c:formatCode>0.00E+00</c:formatCode>
                <c:ptCount val="31"/>
                <c:pt idx="0" formatCode="General">
                  <c:v>-693.21455000000003</c:v>
                </c:pt>
                <c:pt idx="1">
                  <c:v>1695.3865616277617</c:v>
                </c:pt>
                <c:pt idx="2">
                  <c:v>4083.9876732555235</c:v>
                </c:pt>
                <c:pt idx="3">
                  <c:v>6472.5887848832854</c:v>
                </c:pt>
                <c:pt idx="4">
                  <c:v>8861.1898965110468</c:v>
                </c:pt>
                <c:pt idx="5">
                  <c:v>11249.791008138809</c:v>
                </c:pt>
                <c:pt idx="6">
                  <c:v>13638.392119766571</c:v>
                </c:pt>
                <c:pt idx="7">
                  <c:v>16026.993231394334</c:v>
                </c:pt>
                <c:pt idx="8">
                  <c:v>18415.594343022094</c:v>
                </c:pt>
                <c:pt idx="9">
                  <c:v>20804.195454649856</c:v>
                </c:pt>
                <c:pt idx="10">
                  <c:v>23192.796566277619</c:v>
                </c:pt>
                <c:pt idx="11">
                  <c:v>25634.814574861924</c:v>
                </c:pt>
                <c:pt idx="12">
                  <c:v>32960.868600614842</c:v>
                </c:pt>
                <c:pt idx="13">
                  <c:v>45170.958643536374</c:v>
                </c:pt>
                <c:pt idx="14">
                  <c:v>62265.084703626519</c:v>
                </c:pt>
                <c:pt idx="15">
                  <c:v>84243.246780885267</c:v>
                </c:pt>
                <c:pt idx="16">
                  <c:v>111105.44487531263</c:v>
                </c:pt>
                <c:pt idx="17">
                  <c:v>142851.67898690861</c:v>
                </c:pt>
                <c:pt idx="18">
                  <c:v>179481.9491156732</c:v>
                </c:pt>
                <c:pt idx="19">
                  <c:v>220996.25526160639</c:v>
                </c:pt>
                <c:pt idx="20">
                  <c:v>267394.59742470819</c:v>
                </c:pt>
                <c:pt idx="21">
                  <c:v>318676.97560497862</c:v>
                </c:pt>
                <c:pt idx="22">
                  <c:v>374843.38980241766</c:v>
                </c:pt>
                <c:pt idx="23">
                  <c:v>435893.8400170253</c:v>
                </c:pt>
                <c:pt idx="24">
                  <c:v>501828.32624880155</c:v>
                </c:pt>
                <c:pt idx="25">
                  <c:v>572646.8484977464</c:v>
                </c:pt>
                <c:pt idx="26">
                  <c:v>648349.40676385991</c:v>
                </c:pt>
                <c:pt idx="27">
                  <c:v>728936.00104714197</c:v>
                </c:pt>
                <c:pt idx="28">
                  <c:v>814406.63134759269</c:v>
                </c:pt>
                <c:pt idx="29">
                  <c:v>904761.29766521195</c:v>
                </c:pt>
                <c:pt idx="30">
                  <c:v>999999.99999999988</c:v>
                </c:pt>
              </c:numCache>
            </c:numRef>
          </c:xVal>
          <c:yVal>
            <c:numRef>
              <c:f>'BH curve correct'!$H$25:$H$55</c:f>
              <c:numCache>
                <c:formatCode>General</c:formatCode>
                <c:ptCount val="31"/>
                <c:pt idx="0">
                  <c:v>0</c:v>
                </c:pt>
                <c:pt idx="1">
                  <c:v>0.11306694647565869</c:v>
                </c:pt>
                <c:pt idx="2">
                  <c:v>0.22613389295131739</c:v>
                </c:pt>
                <c:pt idx="3">
                  <c:v>0.33920083942697604</c:v>
                </c:pt>
                <c:pt idx="4">
                  <c:v>0.45226778590263478</c:v>
                </c:pt>
                <c:pt idx="5">
                  <c:v>0.56533473237829357</c:v>
                </c:pt>
                <c:pt idx="6">
                  <c:v>0.67840167885395231</c:v>
                </c:pt>
                <c:pt idx="7">
                  <c:v>0.79146862532961104</c:v>
                </c:pt>
                <c:pt idx="8">
                  <c:v>0.90453557180526967</c:v>
                </c:pt>
                <c:pt idx="9">
                  <c:v>1.0176025182809285</c:v>
                </c:pt>
                <c:pt idx="10">
                  <c:v>1.1306694647565871</c:v>
                </c:pt>
                <c:pt idx="11">
                  <c:v>1.2302717115645865</c:v>
                </c:pt>
                <c:pt idx="12">
                  <c:v>1.4078130445736969</c:v>
                </c:pt>
                <c:pt idx="13">
                  <c:v>1.534885765917412</c:v>
                </c:pt>
                <c:pt idx="14">
                  <c:v>1.6034362491137237</c:v>
                </c:pt>
                <c:pt idx="15">
                  <c:v>1.6379916335176508</c:v>
                </c:pt>
                <c:pt idx="16">
                  <c:v>1.6556777536209395</c:v>
                </c:pt>
                <c:pt idx="17">
                  <c:v>1.6651277713795301</c:v>
                </c:pt>
                <c:pt idx="18">
                  <c:v>1.6704311774201248</c:v>
                </c:pt>
                <c:pt idx="19">
                  <c:v>1.6735514079269691</c:v>
                </c:pt>
                <c:pt idx="20">
                  <c:v>1.6754674996383545</c:v>
                </c:pt>
                <c:pt idx="21">
                  <c:v>1.6766896751488523</c:v>
                </c:pt>
                <c:pt idx="22">
                  <c:v>1.6774957144611919</c:v>
                </c:pt>
                <c:pt idx="23">
                  <c:v>1.6780431452313969</c:v>
                </c:pt>
                <c:pt idx="24">
                  <c:v>1.678424681998314</c:v>
                </c:pt>
                <c:pt idx="25">
                  <c:v>1.6786967519290235</c:v>
                </c:pt>
                <c:pt idx="26">
                  <c:v>1.6788947469624227</c:v>
                </c:pt>
                <c:pt idx="27">
                  <c:v>1.6790414743235011</c:v>
                </c:pt>
                <c:pt idx="28">
                  <c:v>1.6791519939099362</c:v>
                </c:pt>
                <c:pt idx="29">
                  <c:v>1.6792364711367949</c:v>
                </c:pt>
                <c:pt idx="30">
                  <c:v>1.6793019057277148</c:v>
                </c:pt>
              </c:numCache>
            </c:numRef>
          </c:yVal>
          <c:smooth val="1"/>
          <c:extLst>
            <c:ext xmlns:c16="http://schemas.microsoft.com/office/drawing/2014/chart" uri="{C3380CC4-5D6E-409C-BE32-E72D297353CC}">
              <c16:uniqueId val="{00000000-92D8-45C7-84EE-C55B2E4C0180}"/>
            </c:ext>
          </c:extLst>
        </c:ser>
        <c:ser>
          <c:idx val="2"/>
          <c:order val="1"/>
          <c:tx>
            <c:v>BH</c:v>
          </c:tx>
          <c:xVal>
            <c:numRef>
              <c:f>'BH curve correct'!$G$25:$G$55</c:f>
              <c:numCache>
                <c:formatCode>0.00E+00</c:formatCode>
                <c:ptCount val="31"/>
                <c:pt idx="0" formatCode="General">
                  <c:v>-693.21455000000003</c:v>
                </c:pt>
                <c:pt idx="1">
                  <c:v>1695.3865616277617</c:v>
                </c:pt>
                <c:pt idx="2">
                  <c:v>4083.9876732555235</c:v>
                </c:pt>
                <c:pt idx="3">
                  <c:v>6472.5887848832854</c:v>
                </c:pt>
                <c:pt idx="4">
                  <c:v>8861.1898965110468</c:v>
                </c:pt>
                <c:pt idx="5">
                  <c:v>11249.791008138809</c:v>
                </c:pt>
                <c:pt idx="6">
                  <c:v>13638.392119766571</c:v>
                </c:pt>
                <c:pt idx="7">
                  <c:v>16026.993231394334</c:v>
                </c:pt>
                <c:pt idx="8">
                  <c:v>18415.594343022094</c:v>
                </c:pt>
                <c:pt idx="9">
                  <c:v>20804.195454649856</c:v>
                </c:pt>
                <c:pt idx="10">
                  <c:v>23192.796566277619</c:v>
                </c:pt>
                <c:pt idx="11">
                  <c:v>25634.814574861924</c:v>
                </c:pt>
                <c:pt idx="12">
                  <c:v>32960.868600614842</c:v>
                </c:pt>
                <c:pt idx="13">
                  <c:v>45170.958643536374</c:v>
                </c:pt>
                <c:pt idx="14">
                  <c:v>62265.084703626519</c:v>
                </c:pt>
                <c:pt idx="15">
                  <c:v>84243.246780885267</c:v>
                </c:pt>
                <c:pt idx="16">
                  <c:v>111105.44487531263</c:v>
                </c:pt>
                <c:pt idx="17">
                  <c:v>142851.67898690861</c:v>
                </c:pt>
                <c:pt idx="18">
                  <c:v>179481.9491156732</c:v>
                </c:pt>
                <c:pt idx="19">
                  <c:v>220996.25526160639</c:v>
                </c:pt>
                <c:pt idx="20">
                  <c:v>267394.59742470819</c:v>
                </c:pt>
                <c:pt idx="21">
                  <c:v>318676.97560497862</c:v>
                </c:pt>
                <c:pt idx="22">
                  <c:v>374843.38980241766</c:v>
                </c:pt>
                <c:pt idx="23">
                  <c:v>435893.8400170253</c:v>
                </c:pt>
                <c:pt idx="24">
                  <c:v>501828.32624880155</c:v>
                </c:pt>
                <c:pt idx="25">
                  <c:v>572646.8484977464</c:v>
                </c:pt>
                <c:pt idx="26">
                  <c:v>648349.40676385991</c:v>
                </c:pt>
                <c:pt idx="27">
                  <c:v>728936.00104714197</c:v>
                </c:pt>
                <c:pt idx="28">
                  <c:v>814406.63134759269</c:v>
                </c:pt>
                <c:pt idx="29">
                  <c:v>904761.29766521195</c:v>
                </c:pt>
                <c:pt idx="30">
                  <c:v>999999.99999999988</c:v>
                </c:pt>
              </c:numCache>
            </c:numRef>
          </c:xVal>
          <c:yVal>
            <c:numRef>
              <c:f>'BH curve correct'!$I$25:$I$55</c:f>
              <c:numCache>
                <c:formatCode>General</c:formatCode>
                <c:ptCount val="31"/>
                <c:pt idx="0">
                  <c:v>-8.7120620696612752E-4</c:v>
                </c:pt>
                <c:pt idx="1">
                  <c:v>9.881869801594774E-2</c:v>
                </c:pt>
                <c:pt idx="2">
                  <c:v>0.19850860223886163</c:v>
                </c:pt>
                <c:pt idx="3">
                  <c:v>0.29819850646177543</c:v>
                </c:pt>
                <c:pt idx="4">
                  <c:v>0.39788841068468939</c:v>
                </c:pt>
                <c:pt idx="5">
                  <c:v>0.49757831490760335</c:v>
                </c:pt>
                <c:pt idx="6">
                  <c:v>0.5972682191305172</c:v>
                </c:pt>
                <c:pt idx="7">
                  <c:v>0.69695812335343121</c:v>
                </c:pt>
                <c:pt idx="8">
                  <c:v>0.79664802757634501</c:v>
                </c:pt>
                <c:pt idx="9">
                  <c:v>0.89633793179925902</c:v>
                </c:pt>
                <c:pt idx="10">
                  <c:v>0.99602783602217282</c:v>
                </c:pt>
                <c:pt idx="11">
                  <c:v>1.0842706775804358</c:v>
                </c:pt>
                <c:pt idx="12">
                  <c:v>1.2453003760068175</c:v>
                </c:pt>
                <c:pt idx="13">
                  <c:v>1.3693104511691936</c:v>
                </c:pt>
                <c:pt idx="14">
                  <c:v>1.449413929848812</c:v>
                </c:pt>
                <c:pt idx="15">
                  <c:v>1.5065849349762519</c:v>
                </c:pt>
                <c:pt idx="16">
                  <c:v>1.5554684421729827</c:v>
                </c:pt>
                <c:pt idx="17">
                  <c:v>1.6034470082680961</c:v>
                </c:pt>
                <c:pt idx="18">
                  <c:v>1.6540177177721977</c:v>
                </c:pt>
                <c:pt idx="19">
                  <c:v>1.7088595823017112</c:v>
                </c:pt>
                <c:pt idx="20">
                  <c:v>1.7688098147335747</c:v>
                </c:pt>
                <c:pt idx="21">
                  <c:v>1.8343047265049108</c:v>
                </c:pt>
                <c:pt idx="22">
                  <c:v>1.9055818582371744</c:v>
                </c:pt>
                <c:pt idx="23">
                  <c:v>1.982775918033687</c:v>
                </c:pt>
                <c:pt idx="24">
                  <c:v>2.0659661897484298</c:v>
                </c:pt>
                <c:pt idx="25">
                  <c:v>2.1552009264745116</c:v>
                </c:pt>
                <c:pt idx="26">
                  <c:v>2.2505103932528909</c:v>
                </c:pt>
                <c:pt idx="27">
                  <c:v>2.3519140934399805</c:v>
                </c:pt>
                <c:pt idx="28">
                  <c:v>2.4594249053474595</c:v>
                </c:pt>
                <c:pt idx="29">
                  <c:v>2.5730515218221441</c:v>
                </c:pt>
                <c:pt idx="30">
                  <c:v>2.6927999286034208</c:v>
                </c:pt>
              </c:numCache>
            </c:numRef>
          </c:yVal>
          <c:smooth val="1"/>
          <c:extLst>
            <c:ext xmlns:c16="http://schemas.microsoft.com/office/drawing/2014/chart" uri="{C3380CC4-5D6E-409C-BE32-E72D297353CC}">
              <c16:uniqueId val="{00000001-92D8-45C7-84EE-C55B2E4C0180}"/>
            </c:ext>
          </c:extLst>
        </c:ser>
        <c:dLbls>
          <c:showLegendKey val="0"/>
          <c:showVal val="0"/>
          <c:showCatName val="0"/>
          <c:showSerName val="0"/>
          <c:showPercent val="0"/>
          <c:showBubbleSize val="0"/>
        </c:dLbls>
        <c:axId val="122101760"/>
        <c:axId val="122102336"/>
      </c:scatterChart>
      <c:valAx>
        <c:axId val="122101760"/>
        <c:scaling>
          <c:orientation val="minMax"/>
          <c:max val="1000000"/>
          <c:min val="0"/>
        </c:scaling>
        <c:delete val="0"/>
        <c:axPos val="b"/>
        <c:majorGridlines/>
        <c:minorGridlines/>
        <c:title>
          <c:tx>
            <c:rich>
              <a:bodyPr/>
              <a:lstStyle/>
              <a:p>
                <a:pPr>
                  <a:defRPr/>
                </a:pPr>
                <a:r>
                  <a:rPr lang="en-GB"/>
                  <a:t>Magnetic Field Intensity H (A/m)</a:t>
                </a:r>
              </a:p>
            </c:rich>
          </c:tx>
          <c:layout/>
          <c:overlay val="0"/>
        </c:title>
        <c:numFmt formatCode="General" sourceLinked="1"/>
        <c:majorTickMark val="out"/>
        <c:minorTickMark val="none"/>
        <c:tickLblPos val="low"/>
        <c:crossAx val="122102336"/>
        <c:crosses val="autoZero"/>
        <c:crossBetween val="midCat"/>
      </c:valAx>
      <c:valAx>
        <c:axId val="122102336"/>
        <c:scaling>
          <c:orientation val="minMax"/>
        </c:scaling>
        <c:delete val="0"/>
        <c:axPos val="l"/>
        <c:majorGridlines/>
        <c:minorGridlines/>
        <c:title>
          <c:tx>
            <c:rich>
              <a:bodyPr rot="-5400000" vert="horz"/>
              <a:lstStyle/>
              <a:p>
                <a:pPr>
                  <a:defRPr/>
                </a:pPr>
                <a:r>
                  <a:rPr lang="en-GB"/>
                  <a:t>Magnetization and Magnetic Flux Density (T)</a:t>
                </a:r>
              </a:p>
            </c:rich>
          </c:tx>
          <c:layout/>
          <c:overlay val="0"/>
        </c:title>
        <c:numFmt formatCode="General" sourceLinked="1"/>
        <c:majorTickMark val="out"/>
        <c:minorTickMark val="none"/>
        <c:tickLblPos val="nextTo"/>
        <c:crossAx val="122101760"/>
        <c:crosses val="autoZero"/>
        <c:crossBetween val="midCat"/>
      </c:valAx>
    </c:plotArea>
    <c:legend>
      <c:legendPos val="r"/>
      <c:layout>
        <c:manualLayout>
          <c:xMode val="edge"/>
          <c:yMode val="edge"/>
          <c:x val="0.2058076434262392"/>
          <c:y val="8.759634437188582E-2"/>
          <c:w val="0.10249642669595418"/>
          <c:h val="0.1416550182552978"/>
        </c:manualLayout>
      </c:layout>
      <c:overlay val="0"/>
      <c:spPr>
        <a:solidFill>
          <a:srgbClr val="FFFFFF"/>
        </a:solidFill>
      </c:spPr>
    </c:legend>
    <c:plotVisOnly val="1"/>
    <c:dispBlanksAs val="gap"/>
    <c:showDLblsOverMax val="0"/>
  </c:chart>
  <c:txPr>
    <a:bodyPr/>
    <a:lstStyle/>
    <a:p>
      <a:pPr>
        <a:defRPr sz="12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VDEUP74ms!$A$1</c:f>
              <c:strCache>
                <c:ptCount val="1"/>
                <c:pt idx="0">
                  <c:v>VDEUP74ms</c:v>
                </c:pt>
              </c:strCache>
            </c:strRef>
          </c:tx>
          <c:spPr>
            <a:solidFill>
              <a:schemeClr val="accent1"/>
            </a:solidFill>
            <a:ln>
              <a:noFill/>
            </a:ln>
            <a:effectLst/>
          </c:spPr>
          <c:invertIfNegative val="0"/>
          <c:cat>
            <c:strRef>
              <c:f>VDEUP74ms!$A$4:$A$15</c:f>
              <c:strCache>
                <c:ptCount val="12"/>
                <c:pt idx="0">
                  <c:v>Fx max</c:v>
                </c:pt>
                <c:pt idx="1">
                  <c:v>Fx min</c:v>
                </c:pt>
                <c:pt idx="2">
                  <c:v>Fy max</c:v>
                </c:pt>
                <c:pt idx="3">
                  <c:v>Fy min</c:v>
                </c:pt>
                <c:pt idx="4">
                  <c:v>Fz max</c:v>
                </c:pt>
                <c:pt idx="5">
                  <c:v>Fz min</c:v>
                </c:pt>
                <c:pt idx="6">
                  <c:v>Mx max</c:v>
                </c:pt>
                <c:pt idx="7">
                  <c:v>Mx min</c:v>
                </c:pt>
                <c:pt idx="8">
                  <c:v>My max</c:v>
                </c:pt>
                <c:pt idx="9">
                  <c:v>My min</c:v>
                </c:pt>
                <c:pt idx="10">
                  <c:v>Mz max</c:v>
                </c:pt>
                <c:pt idx="11">
                  <c:v>Mz min</c:v>
                </c:pt>
              </c:strCache>
            </c:strRef>
          </c:cat>
          <c:val>
            <c:numRef>
              <c:f>VDEUP74ms!$B$19:$B$30</c:f>
              <c:numCache>
                <c:formatCode>0.00</c:formatCode>
                <c:ptCount val="12"/>
                <c:pt idx="0">
                  <c:v>11.085599999999999</c:v>
                </c:pt>
                <c:pt idx="1">
                  <c:v>-9.9228000000000005</c:v>
                </c:pt>
                <c:pt idx="2">
                  <c:v>0.1384</c:v>
                </c:pt>
                <c:pt idx="3">
                  <c:v>-1.0033000000000001</c:v>
                </c:pt>
                <c:pt idx="4">
                  <c:v>1.476</c:v>
                </c:pt>
                <c:pt idx="5">
                  <c:v>-1.4340999999999999</c:v>
                </c:pt>
                <c:pt idx="6">
                  <c:v>9.7567000000000004</c:v>
                </c:pt>
                <c:pt idx="7">
                  <c:v>-17.149799999999999</c:v>
                </c:pt>
                <c:pt idx="8">
                  <c:v>11.3651</c:v>
                </c:pt>
                <c:pt idx="9">
                  <c:v>-12.9574</c:v>
                </c:pt>
                <c:pt idx="10">
                  <c:v>4.8825000000000003</c:v>
                </c:pt>
                <c:pt idx="11">
                  <c:v>-0.83179999999999998</c:v>
                </c:pt>
              </c:numCache>
            </c:numRef>
          </c:val>
          <c:extLst>
            <c:ext xmlns:c16="http://schemas.microsoft.com/office/drawing/2014/chart" uri="{C3380CC4-5D6E-409C-BE32-E72D297353CC}">
              <c16:uniqueId val="{00000000-4939-44EC-AF6C-E16D77C8B92D}"/>
            </c:ext>
          </c:extLst>
        </c:ser>
        <c:ser>
          <c:idx val="1"/>
          <c:order val="1"/>
          <c:tx>
            <c:strRef>
              <c:f>VDEUP400ms!$A$1</c:f>
              <c:strCache>
                <c:ptCount val="1"/>
                <c:pt idx="0">
                  <c:v>VDEUP400ms</c:v>
                </c:pt>
              </c:strCache>
            </c:strRef>
          </c:tx>
          <c:spPr>
            <a:solidFill>
              <a:schemeClr val="accent2"/>
            </a:solidFill>
            <a:ln>
              <a:noFill/>
            </a:ln>
            <a:effectLst/>
          </c:spPr>
          <c:invertIfNegative val="0"/>
          <c:val>
            <c:numRef>
              <c:f>VDEUP400ms!$B$19:$B$30</c:f>
              <c:numCache>
                <c:formatCode>0.00E+00</c:formatCode>
                <c:ptCount val="12"/>
                <c:pt idx="0">
                  <c:v>9.6343999999999994</c:v>
                </c:pt>
                <c:pt idx="1">
                  <c:v>-11.6265</c:v>
                </c:pt>
                <c:pt idx="2">
                  <c:v>0.12859999999999999</c:v>
                </c:pt>
                <c:pt idx="3">
                  <c:v>-0.4945</c:v>
                </c:pt>
                <c:pt idx="4">
                  <c:v>1.7490000000000001</c:v>
                </c:pt>
                <c:pt idx="5">
                  <c:v>-1.234</c:v>
                </c:pt>
                <c:pt idx="6">
                  <c:v>7.3587999999999996</c:v>
                </c:pt>
                <c:pt idx="7">
                  <c:v>-4.6597999999999997</c:v>
                </c:pt>
                <c:pt idx="8">
                  <c:v>12.663600000000001</c:v>
                </c:pt>
                <c:pt idx="9">
                  <c:v>-11.289199999999999</c:v>
                </c:pt>
                <c:pt idx="10">
                  <c:v>2.6082000000000001</c:v>
                </c:pt>
                <c:pt idx="11">
                  <c:v>-1.2771999999999999</c:v>
                </c:pt>
              </c:numCache>
            </c:numRef>
          </c:val>
          <c:extLst>
            <c:ext xmlns:c16="http://schemas.microsoft.com/office/drawing/2014/chart" uri="{C3380CC4-5D6E-409C-BE32-E72D297353CC}">
              <c16:uniqueId val="{00000001-4939-44EC-AF6C-E16D77C8B92D}"/>
            </c:ext>
          </c:extLst>
        </c:ser>
        <c:ser>
          <c:idx val="2"/>
          <c:order val="2"/>
          <c:tx>
            <c:strRef>
              <c:f>VDEDW74ms!$A$1</c:f>
              <c:strCache>
                <c:ptCount val="1"/>
                <c:pt idx="0">
                  <c:v>VDEDW74ms </c:v>
                </c:pt>
              </c:strCache>
            </c:strRef>
          </c:tx>
          <c:spPr>
            <a:solidFill>
              <a:schemeClr val="accent3"/>
            </a:solidFill>
            <a:ln>
              <a:noFill/>
            </a:ln>
            <a:effectLst/>
          </c:spPr>
          <c:invertIfNegative val="0"/>
          <c:val>
            <c:numRef>
              <c:f>VDEDW74ms!$B$19:$B$30</c:f>
              <c:numCache>
                <c:formatCode>0.00E+00</c:formatCode>
                <c:ptCount val="12"/>
                <c:pt idx="0">
                  <c:v>7.8376000000000001</c:v>
                </c:pt>
                <c:pt idx="1">
                  <c:v>-4.8388</c:v>
                </c:pt>
                <c:pt idx="2">
                  <c:v>1.0266</c:v>
                </c:pt>
                <c:pt idx="3">
                  <c:v>-1.0552999999999999</c:v>
                </c:pt>
                <c:pt idx="4">
                  <c:v>0.54420000000000002</c:v>
                </c:pt>
                <c:pt idx="5">
                  <c:v>-1.2817000000000001</c:v>
                </c:pt>
                <c:pt idx="6">
                  <c:v>11.7621</c:v>
                </c:pt>
                <c:pt idx="7">
                  <c:v>-20.936900000000001</c:v>
                </c:pt>
                <c:pt idx="8">
                  <c:v>9.1138999999999992</c:v>
                </c:pt>
                <c:pt idx="9">
                  <c:v>-9.3103999999999996</c:v>
                </c:pt>
                <c:pt idx="10">
                  <c:v>6.3470000000000004</c:v>
                </c:pt>
                <c:pt idx="11">
                  <c:v>-6.4772999999999996</c:v>
                </c:pt>
              </c:numCache>
            </c:numRef>
          </c:val>
          <c:extLst>
            <c:ext xmlns:c16="http://schemas.microsoft.com/office/drawing/2014/chart" uri="{C3380CC4-5D6E-409C-BE32-E72D297353CC}">
              <c16:uniqueId val="{00000002-4939-44EC-AF6C-E16D77C8B92D}"/>
            </c:ext>
          </c:extLst>
        </c:ser>
        <c:ser>
          <c:idx val="3"/>
          <c:order val="3"/>
          <c:tx>
            <c:strRef>
              <c:f>VDEDW400ms!$A$1</c:f>
              <c:strCache>
                <c:ptCount val="1"/>
                <c:pt idx="0">
                  <c:v>VDEDW400ms</c:v>
                </c:pt>
              </c:strCache>
            </c:strRef>
          </c:tx>
          <c:spPr>
            <a:solidFill>
              <a:schemeClr val="accent4"/>
            </a:solidFill>
            <a:ln>
              <a:noFill/>
            </a:ln>
            <a:effectLst/>
          </c:spPr>
          <c:invertIfNegative val="0"/>
          <c:val>
            <c:numRef>
              <c:f>VDEDW400ms!$B$19:$B$30</c:f>
              <c:numCache>
                <c:formatCode>0.00E+00</c:formatCode>
                <c:ptCount val="12"/>
                <c:pt idx="0">
                  <c:v>8.3849</c:v>
                </c:pt>
                <c:pt idx="1">
                  <c:v>-3.5314000000000001</c:v>
                </c:pt>
                <c:pt idx="2">
                  <c:v>1.1862999999999999</c:v>
                </c:pt>
                <c:pt idx="3">
                  <c:v>-0.36070000000000002</c:v>
                </c:pt>
                <c:pt idx="4">
                  <c:v>0.4672</c:v>
                </c:pt>
                <c:pt idx="5">
                  <c:v>-1.2877000000000001</c:v>
                </c:pt>
                <c:pt idx="6">
                  <c:v>10.648899999999999</c:v>
                </c:pt>
                <c:pt idx="7">
                  <c:v>-4.6315999999999997</c:v>
                </c:pt>
                <c:pt idx="8">
                  <c:v>8.4161999999999999</c:v>
                </c:pt>
                <c:pt idx="9">
                  <c:v>-9.8481000000000005</c:v>
                </c:pt>
                <c:pt idx="10">
                  <c:v>2.1791999999999998</c:v>
                </c:pt>
                <c:pt idx="11">
                  <c:v>-7.3365999999999998</c:v>
                </c:pt>
              </c:numCache>
            </c:numRef>
          </c:val>
          <c:extLst>
            <c:ext xmlns:c16="http://schemas.microsoft.com/office/drawing/2014/chart" uri="{C3380CC4-5D6E-409C-BE32-E72D297353CC}">
              <c16:uniqueId val="{00000003-4939-44EC-AF6C-E16D77C8B92D}"/>
            </c:ext>
          </c:extLst>
        </c:ser>
        <c:ser>
          <c:idx val="4"/>
          <c:order val="4"/>
          <c:tx>
            <c:strRef>
              <c:f>MDDW400ms!$A$1</c:f>
              <c:strCache>
                <c:ptCount val="1"/>
                <c:pt idx="0">
                  <c:v>MDDW400ms </c:v>
                </c:pt>
              </c:strCache>
            </c:strRef>
          </c:tx>
          <c:spPr>
            <a:solidFill>
              <a:schemeClr val="accent5"/>
            </a:solidFill>
            <a:ln>
              <a:noFill/>
            </a:ln>
            <a:effectLst/>
          </c:spPr>
          <c:invertIfNegative val="0"/>
          <c:val>
            <c:numRef>
              <c:f>MDDW400ms!$B$19:$B$30</c:f>
              <c:numCache>
                <c:formatCode>0.00E+00</c:formatCode>
                <c:ptCount val="12"/>
                <c:pt idx="0">
                  <c:v>8.7908000000000008</c:v>
                </c:pt>
                <c:pt idx="1">
                  <c:v>-6.7455999999999996</c:v>
                </c:pt>
                <c:pt idx="2">
                  <c:v>1.1082000000000001</c:v>
                </c:pt>
                <c:pt idx="3">
                  <c:v>-0.83609999999999995</c:v>
                </c:pt>
                <c:pt idx="4">
                  <c:v>0.91690000000000005</c:v>
                </c:pt>
                <c:pt idx="5">
                  <c:v>-1.2549999999999999</c:v>
                </c:pt>
                <c:pt idx="6">
                  <c:v>9.9009999999999998</c:v>
                </c:pt>
                <c:pt idx="7">
                  <c:v>-16.573</c:v>
                </c:pt>
                <c:pt idx="8">
                  <c:v>10.4214</c:v>
                </c:pt>
                <c:pt idx="9">
                  <c:v>-10.385300000000001</c:v>
                </c:pt>
                <c:pt idx="10">
                  <c:v>4.6859999999999999</c:v>
                </c:pt>
                <c:pt idx="11">
                  <c:v>-7.0612000000000004</c:v>
                </c:pt>
              </c:numCache>
            </c:numRef>
          </c:val>
          <c:extLst>
            <c:ext xmlns:c16="http://schemas.microsoft.com/office/drawing/2014/chart" uri="{C3380CC4-5D6E-409C-BE32-E72D297353CC}">
              <c16:uniqueId val="{00000004-4939-44EC-AF6C-E16D77C8B92D}"/>
            </c:ext>
          </c:extLst>
        </c:ser>
        <c:dLbls>
          <c:showLegendKey val="0"/>
          <c:showVal val="0"/>
          <c:showCatName val="0"/>
          <c:showSerName val="0"/>
          <c:showPercent val="0"/>
          <c:showBubbleSize val="0"/>
        </c:dLbls>
        <c:gapWidth val="199"/>
        <c:axId val="574164560"/>
        <c:axId val="574164888"/>
      </c:barChart>
      <c:catAx>
        <c:axId val="5741645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400" b="0" i="0" u="none" strike="noStrike" kern="1200" cap="none" spc="0" normalizeH="0" baseline="0">
                <a:solidFill>
                  <a:schemeClr val="tx1">
                    <a:lumMod val="65000"/>
                    <a:lumOff val="35000"/>
                  </a:schemeClr>
                </a:solidFill>
                <a:latin typeface="+mn-lt"/>
                <a:ea typeface="+mn-ea"/>
                <a:cs typeface="+mn-cs"/>
              </a:defRPr>
            </a:pPr>
            <a:endParaRPr lang="de-DE"/>
          </a:p>
        </c:txPr>
        <c:crossAx val="574164888"/>
        <c:crosses val="autoZero"/>
        <c:auto val="1"/>
        <c:lblAlgn val="ctr"/>
        <c:lblOffset val="100"/>
        <c:noMultiLvlLbl val="0"/>
      </c:catAx>
      <c:valAx>
        <c:axId val="57416488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57416456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1400"/>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3" y="6555770"/>
            <a:ext cx="5270377" cy="329614"/>
          </a:xfrm>
          <a:prstGeom prst="rect">
            <a:avLst/>
          </a:prstGeom>
        </p:spPr>
        <p:txBody>
          <a:bodyPr anchor="t"/>
          <a:lstStyle>
            <a:lvl1pPr>
              <a:defRPr sz="1200">
                <a:solidFill>
                  <a:schemeClr val="bg1"/>
                </a:solidFill>
              </a:defRPr>
            </a:lvl1pPr>
          </a:lstStyle>
          <a:p>
            <a:r>
              <a:rPr lang="en-GB" dirty="0" smtClean="0">
                <a:solidFill>
                  <a:prstClr val="white"/>
                </a:solidFill>
              </a:rPr>
              <a:t>I. A. Maione | EU – China 4</a:t>
            </a:r>
            <a:r>
              <a:rPr lang="en-GB" baseline="30000" dirty="0" smtClean="0">
                <a:solidFill>
                  <a:prstClr val="white"/>
                </a:solidFill>
              </a:rPr>
              <a:t>th </a:t>
            </a:r>
            <a:r>
              <a:rPr lang="en-GB" dirty="0" smtClean="0">
                <a:solidFill>
                  <a:prstClr val="white"/>
                </a:solidFill>
              </a:rPr>
              <a:t>Technical Exchange Meeting  | 21 March 2024</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88816-4186-B21F-7DF7-DB8D5CD48CA5}"/>
              </a:ext>
            </a:extLst>
          </p:cNvPr>
          <p:cNvSpPr>
            <a:spLocks noGrp="1"/>
          </p:cNvSpPr>
          <p:nvPr>
            <p:ph type="title"/>
          </p:nvPr>
        </p:nvSpPr>
        <p:spPr>
          <a:xfrm>
            <a:off x="407367" y="2074188"/>
            <a:ext cx="6723415" cy="799641"/>
          </a:xfrm>
        </p:spPr>
        <p:txBody>
          <a:bodyPr>
            <a:normAutofit fontScale="90000"/>
          </a:bodyPr>
          <a:lstStyle/>
          <a:p>
            <a:r>
              <a:rPr lang="en-US" dirty="0"/>
              <a:t>EM loads of DEMO in-vessel components</a:t>
            </a:r>
            <a:endParaRPr lang="en-GB" dirty="0"/>
          </a:p>
        </p:txBody>
      </p:sp>
      <p:sp>
        <p:nvSpPr>
          <p:cNvPr id="3" name="Text Placeholder 2">
            <a:extLst>
              <a:ext uri="{FF2B5EF4-FFF2-40B4-BE49-F238E27FC236}">
                <a16:creationId xmlns:a16="http://schemas.microsoft.com/office/drawing/2014/main" id="{64F82456-5776-8306-A3ED-7399D84C374E}"/>
              </a:ext>
            </a:extLst>
          </p:cNvPr>
          <p:cNvSpPr>
            <a:spLocks noGrp="1"/>
          </p:cNvSpPr>
          <p:nvPr>
            <p:ph type="body" sz="quarter" idx="10"/>
          </p:nvPr>
        </p:nvSpPr>
        <p:spPr>
          <a:xfrm>
            <a:off x="407367" y="3179428"/>
            <a:ext cx="6212508" cy="485856"/>
          </a:xfrm>
        </p:spPr>
        <p:txBody>
          <a:bodyPr>
            <a:normAutofit/>
          </a:bodyPr>
          <a:lstStyle/>
          <a:p>
            <a:r>
              <a:rPr lang="en-US" dirty="0" smtClean="0"/>
              <a:t>I. A</a:t>
            </a:r>
            <a:r>
              <a:rPr lang="en-US" dirty="0" smtClean="0"/>
              <a:t>. Maione</a:t>
            </a:r>
          </a:p>
          <a:p>
            <a:endParaRPr lang="en-GB" dirty="0"/>
          </a:p>
        </p:txBody>
      </p:sp>
      <p:sp>
        <p:nvSpPr>
          <p:cNvPr id="4" name="Text Placeholder 3">
            <a:extLst>
              <a:ext uri="{FF2B5EF4-FFF2-40B4-BE49-F238E27FC236}">
                <a16:creationId xmlns:a16="http://schemas.microsoft.com/office/drawing/2014/main" id="{BD077503-B380-70E7-BC42-87D83E70B0B9}"/>
              </a:ext>
            </a:extLst>
          </p:cNvPr>
          <p:cNvSpPr>
            <a:spLocks noGrp="1"/>
          </p:cNvSpPr>
          <p:nvPr>
            <p:ph type="body" sz="quarter" idx="11"/>
          </p:nvPr>
        </p:nvSpPr>
        <p:spPr>
          <a:xfrm>
            <a:off x="407367" y="3665284"/>
            <a:ext cx="8484706" cy="1503309"/>
          </a:xfrm>
        </p:spPr>
        <p:txBody>
          <a:bodyPr>
            <a:normAutofit/>
          </a:bodyPr>
          <a:lstStyle/>
          <a:p>
            <a:r>
              <a:rPr lang="en-US" sz="1100" dirty="0" smtClean="0"/>
              <a:t>Karlsruhe </a:t>
            </a:r>
            <a:r>
              <a:rPr lang="en-US" sz="1100" dirty="0"/>
              <a:t>Institute for Technology, Hermann-von-Helmholtz-Platz 1, 76344 </a:t>
            </a:r>
            <a:r>
              <a:rPr lang="en-US" sz="1100" dirty="0" err="1"/>
              <a:t>Eggenstein-Leopoldshafen</a:t>
            </a:r>
            <a:r>
              <a:rPr lang="en-US" sz="1100" dirty="0"/>
              <a:t>, </a:t>
            </a:r>
            <a:r>
              <a:rPr lang="en-US" sz="1100" dirty="0" smtClean="0"/>
              <a:t>Germany</a:t>
            </a:r>
            <a:endParaRPr lang="en-US" sz="1100" dirty="0"/>
          </a:p>
        </p:txBody>
      </p:sp>
      <p:sp>
        <p:nvSpPr>
          <p:cNvPr id="5" name="Text Placeholder 4">
            <a:extLst>
              <a:ext uri="{FF2B5EF4-FFF2-40B4-BE49-F238E27FC236}">
                <a16:creationId xmlns:a16="http://schemas.microsoft.com/office/drawing/2014/main" id="{E6F308F5-8043-350B-6BDD-3304199871D3}"/>
              </a:ext>
            </a:extLst>
          </p:cNvPr>
          <p:cNvSpPr>
            <a:spLocks noGrp="1"/>
          </p:cNvSpPr>
          <p:nvPr>
            <p:ph type="body" sz="quarter" idx="12"/>
          </p:nvPr>
        </p:nvSpPr>
        <p:spPr>
          <a:xfrm>
            <a:off x="407368" y="1650285"/>
            <a:ext cx="7394393" cy="423903"/>
          </a:xfrm>
        </p:spPr>
        <p:txBody>
          <a:bodyPr>
            <a:normAutofit fontScale="85000" lnSpcReduction="10000"/>
          </a:bodyPr>
          <a:lstStyle/>
          <a:p>
            <a:r>
              <a:rPr lang="en-US" dirty="0"/>
              <a:t>EU – China collaboration on CFETR and EU-DEMO Reactor Design 4</a:t>
            </a:r>
            <a:r>
              <a:rPr lang="en-US" baseline="30000" dirty="0"/>
              <a:t>th</a:t>
            </a:r>
            <a:r>
              <a:rPr lang="en-US" dirty="0"/>
              <a:t> Technical Exchange Meeting</a:t>
            </a:r>
            <a:endParaRPr lang="en-GB" dirty="0"/>
          </a:p>
        </p:txBody>
      </p:sp>
    </p:spTree>
    <p:extLst>
      <p:ext uri="{BB962C8B-B14F-4D97-AF65-F5344CB8AC3E}">
        <p14:creationId xmlns:p14="http://schemas.microsoft.com/office/powerpoint/2010/main" val="7683495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HCPB and WCLL EM models</a:t>
            </a:r>
          </a:p>
        </p:txBody>
      </p:sp>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grpSp>
        <p:nvGrpSpPr>
          <p:cNvPr id="6" name="Group 5"/>
          <p:cNvGrpSpPr>
            <a:grpSpLocks noChangeAspect="1"/>
          </p:cNvGrpSpPr>
          <p:nvPr/>
        </p:nvGrpSpPr>
        <p:grpSpPr>
          <a:xfrm>
            <a:off x="511159" y="850649"/>
            <a:ext cx="11169682" cy="5434420"/>
            <a:chOff x="1" y="873833"/>
            <a:chExt cx="11740499" cy="5712141"/>
          </a:xfrm>
        </p:grpSpPr>
        <p:pic>
          <p:nvPicPr>
            <p:cNvPr id="7" name="Picture 6">
              <a:extLst>
                <a:ext uri="{FF2B5EF4-FFF2-40B4-BE49-F238E27FC236}">
                  <a16:creationId xmlns:a16="http://schemas.microsoft.com/office/drawing/2014/main" id="{132E4E9C-C18A-41D0-AC8D-B50BFB6879EA}"/>
                </a:ext>
              </a:extLst>
            </p:cNvPr>
            <p:cNvPicPr>
              <a:picLocks noChangeAspect="1"/>
            </p:cNvPicPr>
            <p:nvPr/>
          </p:nvPicPr>
          <p:blipFill>
            <a:blip r:embed="rId2"/>
            <a:stretch>
              <a:fillRect/>
            </a:stretch>
          </p:blipFill>
          <p:spPr>
            <a:xfrm>
              <a:off x="1" y="1535986"/>
              <a:ext cx="2652934" cy="4572669"/>
            </a:xfrm>
            <a:prstGeom prst="rect">
              <a:avLst/>
            </a:prstGeom>
          </p:spPr>
        </p:pic>
        <p:pic>
          <p:nvPicPr>
            <p:cNvPr id="8" name="Picture 7">
              <a:extLst>
                <a:ext uri="{FF2B5EF4-FFF2-40B4-BE49-F238E27FC236}">
                  <a16:creationId xmlns:a16="http://schemas.microsoft.com/office/drawing/2014/main" id="{BD020FB7-8E77-4CA6-BC03-9F1448E6DB22}"/>
                </a:ext>
              </a:extLst>
            </p:cNvPr>
            <p:cNvPicPr>
              <a:picLocks noChangeAspect="1"/>
            </p:cNvPicPr>
            <p:nvPr/>
          </p:nvPicPr>
          <p:blipFill>
            <a:blip r:embed="rId3"/>
            <a:stretch>
              <a:fillRect/>
            </a:stretch>
          </p:blipFill>
          <p:spPr>
            <a:xfrm>
              <a:off x="2552685" y="1356775"/>
              <a:ext cx="3043486" cy="1145783"/>
            </a:xfrm>
            <a:prstGeom prst="rect">
              <a:avLst/>
            </a:prstGeom>
          </p:spPr>
        </p:pic>
        <p:pic>
          <p:nvPicPr>
            <p:cNvPr id="9" name="Picture 8">
              <a:extLst>
                <a:ext uri="{FF2B5EF4-FFF2-40B4-BE49-F238E27FC236}">
                  <a16:creationId xmlns:a16="http://schemas.microsoft.com/office/drawing/2014/main" id="{A4C24D6D-9828-4971-A082-EA37CAB60786}"/>
                </a:ext>
              </a:extLst>
            </p:cNvPr>
            <p:cNvPicPr>
              <a:picLocks noChangeAspect="1"/>
            </p:cNvPicPr>
            <p:nvPr/>
          </p:nvPicPr>
          <p:blipFill>
            <a:blip r:embed="rId4"/>
            <a:stretch>
              <a:fillRect/>
            </a:stretch>
          </p:blipFill>
          <p:spPr>
            <a:xfrm>
              <a:off x="2810984" y="3278966"/>
              <a:ext cx="2508393" cy="1391294"/>
            </a:xfrm>
            <a:prstGeom prst="rect">
              <a:avLst/>
            </a:prstGeom>
          </p:spPr>
        </p:pic>
        <p:pic>
          <p:nvPicPr>
            <p:cNvPr id="10" name="Picture 9">
              <a:extLst>
                <a:ext uri="{FF2B5EF4-FFF2-40B4-BE49-F238E27FC236}">
                  <a16:creationId xmlns:a16="http://schemas.microsoft.com/office/drawing/2014/main" id="{2ADA418F-CD5E-4D30-9252-C1DCFBB8CC6E}"/>
                </a:ext>
              </a:extLst>
            </p:cNvPr>
            <p:cNvPicPr>
              <a:picLocks noChangeAspect="1"/>
            </p:cNvPicPr>
            <p:nvPr/>
          </p:nvPicPr>
          <p:blipFill>
            <a:blip r:embed="rId5"/>
            <a:stretch>
              <a:fillRect/>
            </a:stretch>
          </p:blipFill>
          <p:spPr>
            <a:xfrm>
              <a:off x="6079335" y="1356775"/>
              <a:ext cx="2856643" cy="5229199"/>
            </a:xfrm>
            <a:prstGeom prst="rect">
              <a:avLst/>
            </a:prstGeom>
          </p:spPr>
        </p:pic>
        <p:pic>
          <p:nvPicPr>
            <p:cNvPr id="11" name="Picture 10">
              <a:extLst>
                <a:ext uri="{FF2B5EF4-FFF2-40B4-BE49-F238E27FC236}">
                  <a16:creationId xmlns:a16="http://schemas.microsoft.com/office/drawing/2014/main" id="{96E6F278-D235-43C7-9BFC-3D3B21FC0899}"/>
                </a:ext>
              </a:extLst>
            </p:cNvPr>
            <p:cNvPicPr>
              <a:picLocks noChangeAspect="1"/>
            </p:cNvPicPr>
            <p:nvPr/>
          </p:nvPicPr>
          <p:blipFill>
            <a:blip r:embed="rId6"/>
            <a:stretch>
              <a:fillRect/>
            </a:stretch>
          </p:blipFill>
          <p:spPr>
            <a:xfrm rot="16372464">
              <a:off x="9868376" y="714177"/>
              <a:ext cx="1014522" cy="2729726"/>
            </a:xfrm>
            <a:prstGeom prst="rect">
              <a:avLst/>
            </a:prstGeom>
          </p:spPr>
        </p:pic>
        <p:pic>
          <p:nvPicPr>
            <p:cNvPr id="12" name="Picture 11">
              <a:extLst>
                <a:ext uri="{FF2B5EF4-FFF2-40B4-BE49-F238E27FC236}">
                  <a16:creationId xmlns:a16="http://schemas.microsoft.com/office/drawing/2014/main" id="{D90B0483-554D-460B-A1D0-1287EEAE299D}"/>
                </a:ext>
              </a:extLst>
            </p:cNvPr>
            <p:cNvPicPr>
              <a:picLocks noChangeAspect="1"/>
            </p:cNvPicPr>
            <p:nvPr/>
          </p:nvPicPr>
          <p:blipFill>
            <a:blip r:embed="rId7"/>
            <a:stretch>
              <a:fillRect/>
            </a:stretch>
          </p:blipFill>
          <p:spPr>
            <a:xfrm rot="16200000">
              <a:off x="9774346" y="3003909"/>
              <a:ext cx="1291644" cy="2239318"/>
            </a:xfrm>
            <a:prstGeom prst="rect">
              <a:avLst/>
            </a:prstGeom>
          </p:spPr>
        </p:pic>
        <p:sp>
          <p:nvSpPr>
            <p:cNvPr id="13" name="TextBox 12">
              <a:extLst>
                <a:ext uri="{FF2B5EF4-FFF2-40B4-BE49-F238E27FC236}">
                  <a16:creationId xmlns:a16="http://schemas.microsoft.com/office/drawing/2014/main" id="{E5EA69F2-1C1A-4227-A7BD-A84BC3CF72F8}"/>
                </a:ext>
              </a:extLst>
            </p:cNvPr>
            <p:cNvSpPr txBox="1"/>
            <p:nvPr/>
          </p:nvSpPr>
          <p:spPr>
            <a:xfrm>
              <a:off x="95588" y="876150"/>
              <a:ext cx="1822558" cy="485258"/>
            </a:xfrm>
            <a:prstGeom prst="rect">
              <a:avLst/>
            </a:prstGeom>
            <a:noFill/>
          </p:spPr>
          <p:txBody>
            <a:bodyPr wrap="square" rtlCol="0">
              <a:spAutoFit/>
            </a:bodyPr>
            <a:lstStyle/>
            <a:p>
              <a:pPr algn="ctr"/>
              <a:r>
                <a:rPr lang="it-IT" sz="2400" b="1" dirty="0" smtClean="0"/>
                <a:t>HCPB</a:t>
              </a:r>
              <a:endParaRPr lang="it-IT" sz="2400" b="1" dirty="0"/>
            </a:p>
          </p:txBody>
        </p:sp>
        <p:sp>
          <p:nvSpPr>
            <p:cNvPr id="14" name="TextBox 13">
              <a:extLst>
                <a:ext uri="{FF2B5EF4-FFF2-40B4-BE49-F238E27FC236}">
                  <a16:creationId xmlns:a16="http://schemas.microsoft.com/office/drawing/2014/main" id="{58A47B18-737B-43C3-BBCF-656B15045703}"/>
                </a:ext>
              </a:extLst>
            </p:cNvPr>
            <p:cNvSpPr txBox="1"/>
            <p:nvPr/>
          </p:nvSpPr>
          <p:spPr>
            <a:xfrm>
              <a:off x="3407240" y="2683874"/>
              <a:ext cx="1403017" cy="461665"/>
            </a:xfrm>
            <a:prstGeom prst="rect">
              <a:avLst/>
            </a:prstGeom>
            <a:noFill/>
          </p:spPr>
          <p:txBody>
            <a:bodyPr wrap="square" rtlCol="0">
              <a:spAutoFit/>
            </a:bodyPr>
            <a:lstStyle/>
            <a:p>
              <a:r>
                <a:rPr lang="en-GB" sz="1200" b="1" dirty="0"/>
                <a:t>HCPB Out-board blanket section </a:t>
              </a:r>
            </a:p>
          </p:txBody>
        </p:sp>
        <p:sp>
          <p:nvSpPr>
            <p:cNvPr id="15" name="TextBox 14">
              <a:extLst>
                <a:ext uri="{FF2B5EF4-FFF2-40B4-BE49-F238E27FC236}">
                  <a16:creationId xmlns:a16="http://schemas.microsoft.com/office/drawing/2014/main" id="{D31E9181-123A-4687-B8A6-8F61A048C418}"/>
                </a:ext>
              </a:extLst>
            </p:cNvPr>
            <p:cNvSpPr txBox="1"/>
            <p:nvPr/>
          </p:nvSpPr>
          <p:spPr>
            <a:xfrm>
              <a:off x="3549865" y="4568325"/>
              <a:ext cx="1403017" cy="461665"/>
            </a:xfrm>
            <a:prstGeom prst="rect">
              <a:avLst/>
            </a:prstGeom>
            <a:noFill/>
          </p:spPr>
          <p:txBody>
            <a:bodyPr wrap="square" rtlCol="0">
              <a:spAutoFit/>
            </a:bodyPr>
            <a:lstStyle/>
            <a:p>
              <a:r>
                <a:rPr lang="en-GB" sz="1200" b="1" dirty="0"/>
                <a:t>HCPB In-board blanket sections</a:t>
              </a:r>
            </a:p>
          </p:txBody>
        </p:sp>
        <p:sp>
          <p:nvSpPr>
            <p:cNvPr id="16" name="TextBox 15">
              <a:extLst>
                <a:ext uri="{FF2B5EF4-FFF2-40B4-BE49-F238E27FC236}">
                  <a16:creationId xmlns:a16="http://schemas.microsoft.com/office/drawing/2014/main" id="{317962D5-1DDF-4C08-B240-102061FF2815}"/>
                </a:ext>
              </a:extLst>
            </p:cNvPr>
            <p:cNvSpPr txBox="1"/>
            <p:nvPr/>
          </p:nvSpPr>
          <p:spPr>
            <a:xfrm>
              <a:off x="9723253" y="4877980"/>
              <a:ext cx="1436707" cy="485258"/>
            </a:xfrm>
            <a:prstGeom prst="rect">
              <a:avLst/>
            </a:prstGeom>
            <a:noFill/>
          </p:spPr>
          <p:txBody>
            <a:bodyPr wrap="square" rtlCol="0">
              <a:spAutoFit/>
            </a:bodyPr>
            <a:lstStyle/>
            <a:p>
              <a:r>
                <a:rPr lang="en-GB" sz="1200" b="1" dirty="0"/>
                <a:t>WCLL Inboard blanket sections</a:t>
              </a:r>
            </a:p>
          </p:txBody>
        </p:sp>
        <p:sp>
          <p:nvSpPr>
            <p:cNvPr id="17" name="TextBox 16">
              <a:extLst>
                <a:ext uri="{FF2B5EF4-FFF2-40B4-BE49-F238E27FC236}">
                  <a16:creationId xmlns:a16="http://schemas.microsoft.com/office/drawing/2014/main" id="{22AFDB28-95EC-4F74-A415-7FA3D6C47FB9}"/>
                </a:ext>
              </a:extLst>
            </p:cNvPr>
            <p:cNvSpPr txBox="1"/>
            <p:nvPr/>
          </p:nvSpPr>
          <p:spPr>
            <a:xfrm>
              <a:off x="9314187" y="2662265"/>
              <a:ext cx="2211964" cy="485258"/>
            </a:xfrm>
            <a:prstGeom prst="rect">
              <a:avLst/>
            </a:prstGeom>
            <a:noFill/>
          </p:spPr>
          <p:txBody>
            <a:bodyPr wrap="square" rtlCol="0">
              <a:spAutoFit/>
            </a:bodyPr>
            <a:lstStyle/>
            <a:p>
              <a:pPr algn="ctr"/>
              <a:r>
                <a:rPr lang="en-GB" sz="1200" b="1" dirty="0"/>
                <a:t>WCLL Outboard blanket </a:t>
              </a:r>
              <a:r>
                <a:rPr lang="en-GB" sz="1200" b="1" dirty="0" smtClean="0"/>
                <a:t>sections</a:t>
              </a:r>
              <a:endParaRPr lang="en-GB" sz="1200" b="1" dirty="0"/>
            </a:p>
          </p:txBody>
        </p:sp>
        <p:sp>
          <p:nvSpPr>
            <p:cNvPr id="18" name="TextBox 17">
              <a:extLst>
                <a:ext uri="{FF2B5EF4-FFF2-40B4-BE49-F238E27FC236}">
                  <a16:creationId xmlns:a16="http://schemas.microsoft.com/office/drawing/2014/main" id="{3D644EB7-6055-4EB5-AB59-CA017B3C1664}"/>
                </a:ext>
              </a:extLst>
            </p:cNvPr>
            <p:cNvSpPr txBox="1"/>
            <p:nvPr/>
          </p:nvSpPr>
          <p:spPr>
            <a:xfrm>
              <a:off x="6585253" y="873833"/>
              <a:ext cx="1584176" cy="485258"/>
            </a:xfrm>
            <a:prstGeom prst="rect">
              <a:avLst/>
            </a:prstGeom>
            <a:noFill/>
          </p:spPr>
          <p:txBody>
            <a:bodyPr wrap="square" rtlCol="0">
              <a:spAutoFit/>
            </a:bodyPr>
            <a:lstStyle/>
            <a:p>
              <a:r>
                <a:rPr lang="it-IT" sz="2400" b="1" dirty="0" smtClean="0"/>
                <a:t>WCLL</a:t>
              </a:r>
              <a:endParaRPr lang="it-IT" sz="2400" b="1" dirty="0"/>
            </a:p>
          </p:txBody>
        </p:sp>
      </p:grpSp>
      <p:sp>
        <p:nvSpPr>
          <p:cNvPr id="19" name="TextBox 18"/>
          <p:cNvSpPr txBox="1"/>
          <p:nvPr/>
        </p:nvSpPr>
        <p:spPr>
          <a:xfrm>
            <a:off x="8701000" y="5431506"/>
            <a:ext cx="3096344" cy="923330"/>
          </a:xfrm>
          <a:prstGeom prst="rect">
            <a:avLst/>
          </a:prstGeom>
          <a:noFill/>
        </p:spPr>
        <p:txBody>
          <a:bodyPr wrap="square" rtlCol="0">
            <a:spAutoFit/>
          </a:bodyPr>
          <a:lstStyle/>
          <a:p>
            <a:r>
              <a:rPr lang="en-US" b="1" dirty="0" smtClean="0">
                <a:solidFill>
                  <a:srgbClr val="FF0000"/>
                </a:solidFill>
              </a:rPr>
              <a:t>High</a:t>
            </a:r>
            <a:r>
              <a:rPr lang="en-US" dirty="0" smtClean="0"/>
              <a:t> content of conductive material (mainly </a:t>
            </a:r>
            <a:r>
              <a:rPr lang="en-US" dirty="0" err="1" smtClean="0"/>
              <a:t>PbLi</a:t>
            </a:r>
            <a:r>
              <a:rPr lang="en-US" dirty="0" smtClean="0"/>
              <a:t>) inside BZ and manifold</a:t>
            </a:r>
            <a:endParaRPr lang="en-US" dirty="0"/>
          </a:p>
        </p:txBody>
      </p:sp>
      <p:sp>
        <p:nvSpPr>
          <p:cNvPr id="20" name="TextBox 19"/>
          <p:cNvSpPr txBox="1"/>
          <p:nvPr/>
        </p:nvSpPr>
        <p:spPr>
          <a:xfrm>
            <a:off x="3014764" y="5431506"/>
            <a:ext cx="3096344" cy="923330"/>
          </a:xfrm>
          <a:prstGeom prst="rect">
            <a:avLst/>
          </a:prstGeom>
          <a:noFill/>
        </p:spPr>
        <p:txBody>
          <a:bodyPr wrap="square" rtlCol="0">
            <a:spAutoFit/>
          </a:bodyPr>
          <a:lstStyle/>
          <a:p>
            <a:r>
              <a:rPr lang="en-US" b="1" dirty="0" smtClean="0">
                <a:solidFill>
                  <a:srgbClr val="FF0000"/>
                </a:solidFill>
              </a:rPr>
              <a:t>Low</a:t>
            </a:r>
            <a:r>
              <a:rPr lang="en-US" dirty="0" smtClean="0"/>
              <a:t> content of conductive material (mainly EUROFER) inside BZ and manifold</a:t>
            </a:r>
            <a:endParaRPr lang="en-US" dirty="0"/>
          </a:p>
        </p:txBody>
      </p:sp>
    </p:spTree>
    <p:extLst>
      <p:ext uri="{BB962C8B-B14F-4D97-AF65-F5344CB8AC3E}">
        <p14:creationId xmlns:p14="http://schemas.microsoft.com/office/powerpoint/2010/main" val="1371919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TFCFD 27ms</a:t>
            </a:r>
          </a:p>
        </p:txBody>
      </p:sp>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pic>
        <p:nvPicPr>
          <p:cNvPr id="6" name="Picture 6" descr="all-csys-IBL_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2934" y="1227112"/>
            <a:ext cx="3488011" cy="26130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all-csys-IBL_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9112" y="3813033"/>
            <a:ext cx="3488011" cy="2613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all-csys-IBL_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6337" y="1227112"/>
            <a:ext cx="3488011" cy="26130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ll-csys-IBL_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9479" y="3840204"/>
            <a:ext cx="3488011" cy="26130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a:spLocks noChangeAspect="1"/>
          </p:cNvSpPr>
          <p:nvPr/>
        </p:nvSpPr>
        <p:spPr>
          <a:xfrm>
            <a:off x="6353255" y="851618"/>
            <a:ext cx="865087" cy="369332"/>
          </a:xfrm>
          <a:prstGeom prst="rect">
            <a:avLst/>
          </a:prstGeom>
          <a:noFill/>
        </p:spPr>
        <p:txBody>
          <a:bodyPr wrap="square" rtlCol="0">
            <a:spAutoFit/>
          </a:bodyPr>
          <a:lstStyle/>
          <a:p>
            <a:r>
              <a:rPr lang="en-US" dirty="0" smtClean="0"/>
              <a:t>WCLL</a:t>
            </a:r>
            <a:endParaRPr lang="en-US" dirty="0"/>
          </a:p>
        </p:txBody>
      </p:sp>
      <p:sp>
        <p:nvSpPr>
          <p:cNvPr id="11" name="TextBox 10"/>
          <p:cNvSpPr txBox="1">
            <a:spLocks noChangeAspect="1"/>
          </p:cNvSpPr>
          <p:nvPr/>
        </p:nvSpPr>
        <p:spPr>
          <a:xfrm>
            <a:off x="9841266" y="851618"/>
            <a:ext cx="852444" cy="369332"/>
          </a:xfrm>
          <a:prstGeom prst="rect">
            <a:avLst/>
          </a:prstGeom>
          <a:noFill/>
        </p:spPr>
        <p:txBody>
          <a:bodyPr wrap="square" rtlCol="0">
            <a:spAutoFit/>
          </a:bodyPr>
          <a:lstStyle/>
          <a:p>
            <a:r>
              <a:rPr lang="en-US" dirty="0" smtClean="0"/>
              <a:t>HCPB</a:t>
            </a:r>
            <a:endParaRPr lang="en-US" dirty="0"/>
          </a:p>
        </p:txBody>
      </p:sp>
      <p:sp>
        <p:nvSpPr>
          <p:cNvPr id="12" name="TextBox 11"/>
          <p:cNvSpPr txBox="1"/>
          <p:nvPr/>
        </p:nvSpPr>
        <p:spPr>
          <a:xfrm>
            <a:off x="561614" y="825102"/>
            <a:ext cx="1863738" cy="923330"/>
          </a:xfrm>
          <a:prstGeom prst="rect">
            <a:avLst/>
          </a:prstGeom>
          <a:noFill/>
        </p:spPr>
        <p:txBody>
          <a:bodyPr wrap="square" rtlCol="0">
            <a:spAutoFit/>
          </a:bodyPr>
          <a:lstStyle/>
          <a:p>
            <a:r>
              <a:rPr lang="en-US" dirty="0" smtClean="0"/>
              <a:t>Exponential decay TF coil current</a:t>
            </a:r>
            <a:endParaRPr lang="en-US" dirty="0"/>
          </a:p>
        </p:txBody>
      </p:sp>
      <p:grpSp>
        <p:nvGrpSpPr>
          <p:cNvPr id="13" name="Group 12"/>
          <p:cNvGrpSpPr/>
          <p:nvPr/>
        </p:nvGrpSpPr>
        <p:grpSpPr>
          <a:xfrm>
            <a:off x="128592" y="1869504"/>
            <a:ext cx="3546947" cy="4556621"/>
            <a:chOff x="5447928" y="1700808"/>
            <a:chExt cx="3546947" cy="4556621"/>
          </a:xfrm>
        </p:grpSpPr>
        <p:grpSp>
          <p:nvGrpSpPr>
            <p:cNvPr id="14" name="Group 5"/>
            <p:cNvGrpSpPr>
              <a:grpSpLocks noChangeAspect="1"/>
            </p:cNvGrpSpPr>
            <p:nvPr/>
          </p:nvGrpSpPr>
          <p:grpSpPr bwMode="auto">
            <a:xfrm>
              <a:off x="5447928" y="1700808"/>
              <a:ext cx="3546947" cy="4556621"/>
              <a:chOff x="381" y="-399"/>
              <a:chExt cx="4055" cy="4885"/>
            </a:xfrm>
          </p:grpSpPr>
          <p:pic>
            <p:nvPicPr>
              <p:cNvPr id="32" name="Picture 12"/>
              <p:cNvPicPr>
                <a:picLocks noChangeAspect="1" noChangeArrowheads="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73" y="-399"/>
                <a:ext cx="3663" cy="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Line 17"/>
              <p:cNvSpPr>
                <a:spLocks noChangeShapeType="1"/>
              </p:cNvSpPr>
              <p:nvPr/>
            </p:nvSpPr>
            <p:spPr bwMode="auto">
              <a:xfrm>
                <a:off x="381" y="2113"/>
                <a:ext cx="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27"/>
              <p:cNvSpPr>
                <a:spLocks noChangeShapeType="1"/>
              </p:cNvSpPr>
              <p:nvPr/>
            </p:nvSpPr>
            <p:spPr bwMode="auto">
              <a:xfrm>
                <a:off x="381" y="2113"/>
                <a:ext cx="0" cy="0"/>
              </a:xfrm>
              <a:prstGeom prst="line">
                <a:avLst/>
              </a:prstGeom>
              <a:noFill/>
              <a:ln w="9525">
                <a:solidFill>
                  <a:srgbClr val="00B3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5" name="Freeform 14"/>
            <p:cNvSpPr/>
            <p:nvPr/>
          </p:nvSpPr>
          <p:spPr>
            <a:xfrm>
              <a:off x="6289943" y="2671364"/>
              <a:ext cx="1375743" cy="2806463"/>
            </a:xfrm>
            <a:custGeom>
              <a:avLst/>
              <a:gdLst>
                <a:gd name="connsiteX0" fmla="*/ 15517 w 1375743"/>
                <a:gd name="connsiteY0" fmla="*/ 2360003 h 2806463"/>
                <a:gd name="connsiteX1" fmla="*/ 180195 w 1375743"/>
                <a:gd name="connsiteY1" fmla="*/ 2299332 h 2806463"/>
                <a:gd name="connsiteX2" fmla="*/ 132525 w 1375743"/>
                <a:gd name="connsiteY2" fmla="*/ 1558278 h 2806463"/>
                <a:gd name="connsiteX3" fmla="*/ 128192 w 1375743"/>
                <a:gd name="connsiteY3" fmla="*/ 817224 h 2806463"/>
                <a:gd name="connsiteX4" fmla="*/ 180195 w 1375743"/>
                <a:gd name="connsiteY4" fmla="*/ 444530 h 2806463"/>
                <a:gd name="connsiteX5" fmla="*/ 331873 w 1375743"/>
                <a:gd name="connsiteY5" fmla="*/ 214846 h 2806463"/>
                <a:gd name="connsiteX6" fmla="*/ 227866 w 1375743"/>
                <a:gd name="connsiteY6" fmla="*/ 76170 h 2806463"/>
                <a:gd name="connsiteX7" fmla="*/ 414212 w 1375743"/>
                <a:gd name="connsiteY7" fmla="*/ 2498 h 2806463"/>
                <a:gd name="connsiteX8" fmla="*/ 669898 w 1375743"/>
                <a:gd name="connsiteY8" fmla="*/ 32833 h 2806463"/>
                <a:gd name="connsiteX9" fmla="*/ 630895 w 1375743"/>
                <a:gd name="connsiteY9" fmla="*/ 180177 h 2806463"/>
                <a:gd name="connsiteX10" fmla="*/ 799907 w 1375743"/>
                <a:gd name="connsiteY10" fmla="*/ 305853 h 2806463"/>
                <a:gd name="connsiteX11" fmla="*/ 1155266 w 1375743"/>
                <a:gd name="connsiteY11" fmla="*/ 648211 h 2806463"/>
                <a:gd name="connsiteX12" fmla="*/ 1350281 w 1375743"/>
                <a:gd name="connsiteY12" fmla="*/ 1146581 h 2806463"/>
                <a:gd name="connsiteX13" fmla="*/ 1345947 w 1375743"/>
                <a:gd name="connsiteY13" fmla="*/ 1605948 h 2806463"/>
                <a:gd name="connsiteX14" fmla="*/ 1098929 w 1375743"/>
                <a:gd name="connsiteY14" fmla="*/ 2082649 h 2806463"/>
                <a:gd name="connsiteX15" fmla="*/ 799907 w 1375743"/>
                <a:gd name="connsiteY15" fmla="*/ 2533349 h 2806463"/>
                <a:gd name="connsiteX16" fmla="*/ 890914 w 1375743"/>
                <a:gd name="connsiteY16" fmla="*/ 2676359 h 2806463"/>
                <a:gd name="connsiteX17" fmla="*/ 786906 w 1375743"/>
                <a:gd name="connsiteY17" fmla="*/ 2806369 h 2806463"/>
                <a:gd name="connsiteX18" fmla="*/ 695900 w 1375743"/>
                <a:gd name="connsiteY18" fmla="*/ 2698027 h 2806463"/>
                <a:gd name="connsiteX19" fmla="*/ 626561 w 1375743"/>
                <a:gd name="connsiteY19" fmla="*/ 2741364 h 2806463"/>
                <a:gd name="connsiteX20" fmla="*/ 236533 w 1375743"/>
                <a:gd name="connsiteY20" fmla="*/ 2611354 h 2806463"/>
                <a:gd name="connsiteX21" fmla="*/ 201864 w 1375743"/>
                <a:gd name="connsiteY21" fmla="*/ 2520348 h 2806463"/>
                <a:gd name="connsiteX22" fmla="*/ 28518 w 1375743"/>
                <a:gd name="connsiteY22" fmla="*/ 2563684 h 2806463"/>
                <a:gd name="connsiteX23" fmla="*/ 15517 w 1375743"/>
                <a:gd name="connsiteY23" fmla="*/ 2360003 h 280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5743" h="2806463">
                  <a:moveTo>
                    <a:pt x="15517" y="2360003"/>
                  </a:moveTo>
                  <a:cubicBezTo>
                    <a:pt x="40797" y="2315944"/>
                    <a:pt x="160694" y="2432953"/>
                    <a:pt x="180195" y="2299332"/>
                  </a:cubicBezTo>
                  <a:cubicBezTo>
                    <a:pt x="199696" y="2165711"/>
                    <a:pt x="141192" y="1805296"/>
                    <a:pt x="132525" y="1558278"/>
                  </a:cubicBezTo>
                  <a:cubicBezTo>
                    <a:pt x="123858" y="1311260"/>
                    <a:pt x="120247" y="1002849"/>
                    <a:pt x="128192" y="817224"/>
                  </a:cubicBezTo>
                  <a:cubicBezTo>
                    <a:pt x="136137" y="631599"/>
                    <a:pt x="146248" y="544926"/>
                    <a:pt x="180195" y="444530"/>
                  </a:cubicBezTo>
                  <a:cubicBezTo>
                    <a:pt x="214142" y="344134"/>
                    <a:pt x="323928" y="276239"/>
                    <a:pt x="331873" y="214846"/>
                  </a:cubicBezTo>
                  <a:cubicBezTo>
                    <a:pt x="339818" y="153453"/>
                    <a:pt x="214143" y="111561"/>
                    <a:pt x="227866" y="76170"/>
                  </a:cubicBezTo>
                  <a:cubicBezTo>
                    <a:pt x="241589" y="40779"/>
                    <a:pt x="340540" y="9721"/>
                    <a:pt x="414212" y="2498"/>
                  </a:cubicBezTo>
                  <a:cubicBezTo>
                    <a:pt x="487884" y="-4725"/>
                    <a:pt x="633784" y="3220"/>
                    <a:pt x="669898" y="32833"/>
                  </a:cubicBezTo>
                  <a:cubicBezTo>
                    <a:pt x="706012" y="62446"/>
                    <a:pt x="609227" y="134674"/>
                    <a:pt x="630895" y="180177"/>
                  </a:cubicBezTo>
                  <a:cubicBezTo>
                    <a:pt x="652563" y="225680"/>
                    <a:pt x="712512" y="227847"/>
                    <a:pt x="799907" y="305853"/>
                  </a:cubicBezTo>
                  <a:cubicBezTo>
                    <a:pt x="887302" y="383859"/>
                    <a:pt x="1063537" y="508090"/>
                    <a:pt x="1155266" y="648211"/>
                  </a:cubicBezTo>
                  <a:cubicBezTo>
                    <a:pt x="1246995" y="788332"/>
                    <a:pt x="1318501" y="986958"/>
                    <a:pt x="1350281" y="1146581"/>
                  </a:cubicBezTo>
                  <a:cubicBezTo>
                    <a:pt x="1382061" y="1306204"/>
                    <a:pt x="1387839" y="1449937"/>
                    <a:pt x="1345947" y="1605948"/>
                  </a:cubicBezTo>
                  <a:cubicBezTo>
                    <a:pt x="1304055" y="1761959"/>
                    <a:pt x="1189936" y="1928082"/>
                    <a:pt x="1098929" y="2082649"/>
                  </a:cubicBezTo>
                  <a:cubicBezTo>
                    <a:pt x="1007922" y="2237216"/>
                    <a:pt x="834576" y="2434397"/>
                    <a:pt x="799907" y="2533349"/>
                  </a:cubicBezTo>
                  <a:cubicBezTo>
                    <a:pt x="765238" y="2632301"/>
                    <a:pt x="893081" y="2630856"/>
                    <a:pt x="890914" y="2676359"/>
                  </a:cubicBezTo>
                  <a:cubicBezTo>
                    <a:pt x="888747" y="2721862"/>
                    <a:pt x="819408" y="2802758"/>
                    <a:pt x="786906" y="2806369"/>
                  </a:cubicBezTo>
                  <a:cubicBezTo>
                    <a:pt x="754404" y="2809980"/>
                    <a:pt x="722624" y="2708861"/>
                    <a:pt x="695900" y="2698027"/>
                  </a:cubicBezTo>
                  <a:cubicBezTo>
                    <a:pt x="669176" y="2687193"/>
                    <a:pt x="703122" y="2755809"/>
                    <a:pt x="626561" y="2741364"/>
                  </a:cubicBezTo>
                  <a:cubicBezTo>
                    <a:pt x="550000" y="2726919"/>
                    <a:pt x="307316" y="2648190"/>
                    <a:pt x="236533" y="2611354"/>
                  </a:cubicBezTo>
                  <a:cubicBezTo>
                    <a:pt x="165750" y="2574518"/>
                    <a:pt x="236533" y="2528293"/>
                    <a:pt x="201864" y="2520348"/>
                  </a:cubicBezTo>
                  <a:cubicBezTo>
                    <a:pt x="167195" y="2512403"/>
                    <a:pt x="60298" y="2586074"/>
                    <a:pt x="28518" y="2563684"/>
                  </a:cubicBezTo>
                  <a:cubicBezTo>
                    <a:pt x="-3262" y="2541294"/>
                    <a:pt x="-9763" y="2404062"/>
                    <a:pt x="15517" y="2360003"/>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6417206" y="4043014"/>
              <a:ext cx="0" cy="269157"/>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6023992" y="4013954"/>
              <a:ext cx="399210" cy="3557"/>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a:grpSpLocks noChangeAspect="1"/>
            </p:cNvGrpSpPr>
            <p:nvPr/>
          </p:nvGrpSpPr>
          <p:grpSpPr>
            <a:xfrm>
              <a:off x="6354470" y="3947053"/>
              <a:ext cx="125473" cy="133802"/>
              <a:chOff x="7543800" y="304800"/>
              <a:chExt cx="3240000" cy="3240000"/>
            </a:xfrm>
          </p:grpSpPr>
          <p:sp>
            <p:nvSpPr>
              <p:cNvPr id="30" name="Oval 29"/>
              <p:cNvSpPr/>
              <p:nvPr/>
            </p:nvSpPr>
            <p:spPr>
              <a:xfrm>
                <a:off x="7543800" y="304800"/>
                <a:ext cx="3240000" cy="324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endParaRPr>
              </a:p>
            </p:txBody>
          </p:sp>
          <p:sp>
            <p:nvSpPr>
              <p:cNvPr id="31" name="Oval 30"/>
              <p:cNvSpPr/>
              <p:nvPr/>
            </p:nvSpPr>
            <p:spPr>
              <a:xfrm>
                <a:off x="8627344" y="1384800"/>
                <a:ext cx="1080000" cy="1080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endParaRPr>
              </a:p>
            </p:txBody>
          </p:sp>
        </p:grpSp>
        <p:cxnSp>
          <p:nvCxnSpPr>
            <p:cNvPr id="19" name="Straight Arrow Connector 18"/>
            <p:cNvCxnSpPr/>
            <p:nvPr/>
          </p:nvCxnSpPr>
          <p:spPr>
            <a:xfrm flipV="1">
              <a:off x="7656152" y="3976113"/>
              <a:ext cx="384064" cy="2345"/>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a:grpSpLocks noChangeAspect="1"/>
            </p:cNvGrpSpPr>
            <p:nvPr/>
          </p:nvGrpSpPr>
          <p:grpSpPr>
            <a:xfrm>
              <a:off x="7598185" y="3909212"/>
              <a:ext cx="125473" cy="133802"/>
              <a:chOff x="7543800" y="304800"/>
              <a:chExt cx="3240000" cy="3240000"/>
            </a:xfrm>
          </p:grpSpPr>
          <p:sp>
            <p:nvSpPr>
              <p:cNvPr id="28" name="Oval 27"/>
              <p:cNvSpPr/>
              <p:nvPr/>
            </p:nvSpPr>
            <p:spPr>
              <a:xfrm>
                <a:off x="7543800" y="304800"/>
                <a:ext cx="3240000" cy="324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endParaRPr>
              </a:p>
            </p:txBody>
          </p:sp>
          <p:sp>
            <p:nvSpPr>
              <p:cNvPr id="29" name="Oval 28"/>
              <p:cNvSpPr/>
              <p:nvPr/>
            </p:nvSpPr>
            <p:spPr>
              <a:xfrm>
                <a:off x="8627344" y="1384800"/>
                <a:ext cx="1080000" cy="1080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endParaRPr>
              </a:p>
            </p:txBody>
          </p:sp>
        </p:grpSp>
        <p:sp>
          <p:nvSpPr>
            <p:cNvPr id="21" name="TextBox 20"/>
            <p:cNvSpPr txBox="1"/>
            <p:nvPr/>
          </p:nvSpPr>
          <p:spPr>
            <a:xfrm>
              <a:off x="6160404" y="4079761"/>
              <a:ext cx="230234" cy="369332"/>
            </a:xfrm>
            <a:prstGeom prst="rect">
              <a:avLst/>
            </a:prstGeom>
            <a:noFill/>
          </p:spPr>
          <p:txBody>
            <a:bodyPr wrap="square" rtlCol="0">
              <a:spAutoFit/>
            </a:bodyPr>
            <a:lstStyle/>
            <a:p>
              <a:r>
                <a:rPr lang="de-DE" b="1" dirty="0" smtClean="0">
                  <a:solidFill>
                    <a:srgbClr val="FFFF00"/>
                  </a:solidFill>
                  <a:latin typeface="Times New Roman" panose="02020603050405020304" pitchFamily="18" charset="0"/>
                  <a:cs typeface="Times New Roman" panose="02020603050405020304" pitchFamily="18" charset="0"/>
                </a:rPr>
                <a:t>I</a:t>
              </a:r>
              <a:endParaRPr lang="en-GB" b="1" dirty="0">
                <a:solidFill>
                  <a:srgbClr val="FFFF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6149627" y="3681258"/>
              <a:ext cx="325730" cy="369332"/>
            </a:xfrm>
            <a:prstGeom prst="rect">
              <a:avLst/>
            </a:prstGeom>
            <a:noFill/>
          </p:spPr>
          <p:txBody>
            <a:bodyPr wrap="none" rtlCol="0">
              <a:spAutoFit/>
            </a:bodyPr>
            <a:lstStyle/>
            <a:p>
              <a:r>
                <a:rPr lang="de-DE" b="1" dirty="0" smtClean="0">
                  <a:solidFill>
                    <a:srgbClr val="00B0F0"/>
                  </a:solidFill>
                  <a:latin typeface="Times New Roman" panose="02020603050405020304" pitchFamily="18" charset="0"/>
                  <a:cs typeface="Times New Roman" panose="02020603050405020304" pitchFamily="18" charset="0"/>
                </a:rPr>
                <a:t>F</a:t>
              </a:r>
              <a:endParaRPr lang="en-GB" b="1" dirty="0">
                <a:solidFill>
                  <a:srgbClr val="00B0F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6767510" y="3580198"/>
              <a:ext cx="449880" cy="369332"/>
            </a:xfrm>
            <a:prstGeom prst="rect">
              <a:avLst/>
            </a:prstGeom>
            <a:noFill/>
          </p:spPr>
          <p:txBody>
            <a:bodyPr wrap="square" rtlCol="0">
              <a:spAutoFit/>
            </a:bodyPr>
            <a:lstStyle/>
            <a:p>
              <a:r>
                <a:rPr lang="de-DE" b="1" dirty="0" smtClean="0">
                  <a:solidFill>
                    <a:srgbClr val="FF0000"/>
                  </a:solidFill>
                  <a:latin typeface="Times New Roman" panose="02020603050405020304" pitchFamily="18" charset="0"/>
                  <a:cs typeface="Times New Roman" panose="02020603050405020304" pitchFamily="18" charset="0"/>
                </a:rPr>
                <a:t>B</a:t>
              </a:r>
              <a:r>
                <a:rPr lang="de-DE" sz="1200" b="1" dirty="0" smtClean="0">
                  <a:solidFill>
                    <a:srgbClr val="FF0000"/>
                  </a:solidFill>
                  <a:latin typeface="Times New Roman" panose="02020603050405020304" pitchFamily="18" charset="0"/>
                  <a:cs typeface="Times New Roman" panose="02020603050405020304" pitchFamily="18" charset="0"/>
                </a:rPr>
                <a:t>T</a:t>
              </a:r>
              <a:endParaRPr lang="en-GB" sz="1200" b="1" dirty="0">
                <a:solidFill>
                  <a:srgbClr val="FF0000"/>
                </a:solidFill>
                <a:latin typeface="Times New Roman" panose="02020603050405020304" pitchFamily="18" charset="0"/>
                <a:cs typeface="Times New Roman" panose="02020603050405020304" pitchFamily="18" charset="0"/>
              </a:endParaRPr>
            </a:p>
          </p:txBody>
        </p:sp>
        <p:cxnSp>
          <p:nvCxnSpPr>
            <p:cNvPr id="24" name="Straight Arrow Connector 23"/>
            <p:cNvCxnSpPr/>
            <p:nvPr/>
          </p:nvCxnSpPr>
          <p:spPr>
            <a:xfrm flipV="1">
              <a:off x="7657479" y="3681258"/>
              <a:ext cx="0" cy="27605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a:grpSpLocks noChangeAspect="1"/>
            </p:cNvGrpSpPr>
            <p:nvPr/>
          </p:nvGrpSpPr>
          <p:grpSpPr>
            <a:xfrm>
              <a:off x="6906493" y="3888340"/>
              <a:ext cx="125473" cy="133802"/>
              <a:chOff x="7543800" y="304800"/>
              <a:chExt cx="3240000" cy="3240000"/>
            </a:xfrm>
          </p:grpSpPr>
          <p:sp>
            <p:nvSpPr>
              <p:cNvPr id="26" name="Oval 25"/>
              <p:cNvSpPr/>
              <p:nvPr/>
            </p:nvSpPr>
            <p:spPr>
              <a:xfrm>
                <a:off x="7543800" y="304800"/>
                <a:ext cx="3240000" cy="324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endParaRPr>
              </a:p>
            </p:txBody>
          </p:sp>
          <p:sp>
            <p:nvSpPr>
              <p:cNvPr id="27" name="Oval 26"/>
              <p:cNvSpPr/>
              <p:nvPr/>
            </p:nvSpPr>
            <p:spPr>
              <a:xfrm>
                <a:off x="8627344" y="1384800"/>
                <a:ext cx="1080000" cy="1080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endParaRPr>
              </a:p>
            </p:txBody>
          </p:sp>
        </p:grpSp>
      </p:grpSp>
      <p:grpSp>
        <p:nvGrpSpPr>
          <p:cNvPr id="35" name="Group 34"/>
          <p:cNvGrpSpPr/>
          <p:nvPr/>
        </p:nvGrpSpPr>
        <p:grpSpPr>
          <a:xfrm>
            <a:off x="2018435" y="740369"/>
            <a:ext cx="2792753" cy="2199738"/>
            <a:chOff x="2079111" y="913754"/>
            <a:chExt cx="2792753" cy="2199738"/>
          </a:xfrm>
        </p:grpSpPr>
        <p:sp>
          <p:nvSpPr>
            <p:cNvPr id="36" name="Rectangle 35"/>
            <p:cNvSpPr/>
            <p:nvPr/>
          </p:nvSpPr>
          <p:spPr>
            <a:xfrm>
              <a:off x="2079111" y="913754"/>
              <a:ext cx="2792753" cy="21997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8"/>
            <a:stretch>
              <a:fillRect/>
            </a:stretch>
          </p:blipFill>
          <p:spPr>
            <a:xfrm>
              <a:off x="2174721" y="1031963"/>
              <a:ext cx="2638269" cy="1978702"/>
            </a:xfrm>
            <a:prstGeom prst="rect">
              <a:avLst/>
            </a:prstGeom>
          </p:spPr>
        </p:pic>
      </p:grpSp>
    </p:spTree>
    <p:extLst>
      <p:ext uri="{BB962C8B-B14F-4D97-AF65-F5344CB8AC3E}">
        <p14:creationId xmlns:p14="http://schemas.microsoft.com/office/powerpoint/2010/main" val="32247404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HCPB peak loads during TFCFD</a:t>
            </a:r>
          </a:p>
        </p:txBody>
      </p:sp>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146623126"/>
              </p:ext>
            </p:extLst>
          </p:nvPr>
        </p:nvGraphicFramePr>
        <p:xfrm>
          <a:off x="587388" y="882697"/>
          <a:ext cx="11017223" cy="5256585"/>
        </p:xfrm>
        <a:graphic>
          <a:graphicData uri="http://schemas.openxmlformats.org/drawingml/2006/table">
            <a:tbl>
              <a:tblPr firstRow="1" firstCol="1" bandRow="1">
                <a:tableStyleId>{5C22544A-7EE6-4342-B048-85BDC9FD1C3A}</a:tableStyleId>
              </a:tblPr>
              <a:tblGrid>
                <a:gridCol w="577064">
                  <a:extLst>
                    <a:ext uri="{9D8B030D-6E8A-4147-A177-3AD203B41FA5}">
                      <a16:colId xmlns:a16="http://schemas.microsoft.com/office/drawing/2014/main" val="2730460942"/>
                    </a:ext>
                  </a:extLst>
                </a:gridCol>
                <a:gridCol w="613947">
                  <a:extLst>
                    <a:ext uri="{9D8B030D-6E8A-4147-A177-3AD203B41FA5}">
                      <a16:colId xmlns:a16="http://schemas.microsoft.com/office/drawing/2014/main" val="2582489882"/>
                    </a:ext>
                  </a:extLst>
                </a:gridCol>
                <a:gridCol w="505603">
                  <a:extLst>
                    <a:ext uri="{9D8B030D-6E8A-4147-A177-3AD203B41FA5}">
                      <a16:colId xmlns:a16="http://schemas.microsoft.com/office/drawing/2014/main" val="2984647990"/>
                    </a:ext>
                  </a:extLst>
                </a:gridCol>
                <a:gridCol w="505603">
                  <a:extLst>
                    <a:ext uri="{9D8B030D-6E8A-4147-A177-3AD203B41FA5}">
                      <a16:colId xmlns:a16="http://schemas.microsoft.com/office/drawing/2014/main" val="4159945704"/>
                    </a:ext>
                  </a:extLst>
                </a:gridCol>
                <a:gridCol w="633156">
                  <a:extLst>
                    <a:ext uri="{9D8B030D-6E8A-4147-A177-3AD203B41FA5}">
                      <a16:colId xmlns:a16="http://schemas.microsoft.com/office/drawing/2014/main" val="3145853410"/>
                    </a:ext>
                  </a:extLst>
                </a:gridCol>
                <a:gridCol w="633156">
                  <a:extLst>
                    <a:ext uri="{9D8B030D-6E8A-4147-A177-3AD203B41FA5}">
                      <a16:colId xmlns:a16="http://schemas.microsoft.com/office/drawing/2014/main" val="42792634"/>
                    </a:ext>
                  </a:extLst>
                </a:gridCol>
                <a:gridCol w="633156">
                  <a:extLst>
                    <a:ext uri="{9D8B030D-6E8A-4147-A177-3AD203B41FA5}">
                      <a16:colId xmlns:a16="http://schemas.microsoft.com/office/drawing/2014/main" val="2269149194"/>
                    </a:ext>
                  </a:extLst>
                </a:gridCol>
                <a:gridCol w="531727">
                  <a:extLst>
                    <a:ext uri="{9D8B030D-6E8A-4147-A177-3AD203B41FA5}">
                      <a16:colId xmlns:a16="http://schemas.microsoft.com/office/drawing/2014/main" val="51681905"/>
                    </a:ext>
                  </a:extLst>
                </a:gridCol>
                <a:gridCol w="520202">
                  <a:extLst>
                    <a:ext uri="{9D8B030D-6E8A-4147-A177-3AD203B41FA5}">
                      <a16:colId xmlns:a16="http://schemas.microsoft.com/office/drawing/2014/main" val="3645954620"/>
                    </a:ext>
                  </a:extLst>
                </a:gridCol>
                <a:gridCol w="511750">
                  <a:extLst>
                    <a:ext uri="{9D8B030D-6E8A-4147-A177-3AD203B41FA5}">
                      <a16:colId xmlns:a16="http://schemas.microsoft.com/office/drawing/2014/main" val="209264615"/>
                    </a:ext>
                  </a:extLst>
                </a:gridCol>
                <a:gridCol w="633156">
                  <a:extLst>
                    <a:ext uri="{9D8B030D-6E8A-4147-A177-3AD203B41FA5}">
                      <a16:colId xmlns:a16="http://schemas.microsoft.com/office/drawing/2014/main" val="1676822083"/>
                    </a:ext>
                  </a:extLst>
                </a:gridCol>
                <a:gridCol w="633156">
                  <a:extLst>
                    <a:ext uri="{9D8B030D-6E8A-4147-A177-3AD203B41FA5}">
                      <a16:colId xmlns:a16="http://schemas.microsoft.com/office/drawing/2014/main" val="16886045"/>
                    </a:ext>
                  </a:extLst>
                </a:gridCol>
                <a:gridCol w="633156">
                  <a:extLst>
                    <a:ext uri="{9D8B030D-6E8A-4147-A177-3AD203B41FA5}">
                      <a16:colId xmlns:a16="http://schemas.microsoft.com/office/drawing/2014/main" val="682179898"/>
                    </a:ext>
                  </a:extLst>
                </a:gridCol>
                <a:gridCol w="518666">
                  <a:extLst>
                    <a:ext uri="{9D8B030D-6E8A-4147-A177-3AD203B41FA5}">
                      <a16:colId xmlns:a16="http://schemas.microsoft.com/office/drawing/2014/main" val="2890467513"/>
                    </a:ext>
                  </a:extLst>
                </a:gridCol>
                <a:gridCol w="521739">
                  <a:extLst>
                    <a:ext uri="{9D8B030D-6E8A-4147-A177-3AD203B41FA5}">
                      <a16:colId xmlns:a16="http://schemas.microsoft.com/office/drawing/2014/main" val="2355563076"/>
                    </a:ext>
                  </a:extLst>
                </a:gridCol>
                <a:gridCol w="512518">
                  <a:extLst>
                    <a:ext uri="{9D8B030D-6E8A-4147-A177-3AD203B41FA5}">
                      <a16:colId xmlns:a16="http://schemas.microsoft.com/office/drawing/2014/main" val="2162907402"/>
                    </a:ext>
                  </a:extLst>
                </a:gridCol>
                <a:gridCol w="633156">
                  <a:extLst>
                    <a:ext uri="{9D8B030D-6E8A-4147-A177-3AD203B41FA5}">
                      <a16:colId xmlns:a16="http://schemas.microsoft.com/office/drawing/2014/main" val="3693604948"/>
                    </a:ext>
                  </a:extLst>
                </a:gridCol>
                <a:gridCol w="633156">
                  <a:extLst>
                    <a:ext uri="{9D8B030D-6E8A-4147-A177-3AD203B41FA5}">
                      <a16:colId xmlns:a16="http://schemas.microsoft.com/office/drawing/2014/main" val="852443452"/>
                    </a:ext>
                  </a:extLst>
                </a:gridCol>
                <a:gridCol w="633156">
                  <a:extLst>
                    <a:ext uri="{9D8B030D-6E8A-4147-A177-3AD203B41FA5}">
                      <a16:colId xmlns:a16="http://schemas.microsoft.com/office/drawing/2014/main" val="582947299"/>
                    </a:ext>
                  </a:extLst>
                </a:gridCol>
              </a:tblGrid>
              <a:tr h="368295">
                <a:tc gridSpan="19">
                  <a:txBody>
                    <a:bodyPr/>
                    <a:lstStyle/>
                    <a:p>
                      <a:pPr algn="ctr">
                        <a:lnSpc>
                          <a:spcPct val="115000"/>
                        </a:lnSpc>
                        <a:spcAft>
                          <a:spcPts val="0"/>
                        </a:spcAft>
                      </a:pPr>
                      <a:r>
                        <a:rPr lang="en-GB" sz="1400">
                          <a:effectLst/>
                        </a:rPr>
                        <a:t>Loads during Flat-top</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60969618"/>
                  </a:ext>
                </a:extLst>
              </a:tr>
              <a:tr h="301333">
                <a:tc>
                  <a:txBody>
                    <a:bodyPr/>
                    <a:lstStyle/>
                    <a:p>
                      <a:pPr>
                        <a:lnSpc>
                          <a:spcPct val="115000"/>
                        </a:lnSpc>
                        <a:spcAft>
                          <a:spcPts val="0"/>
                        </a:spcAft>
                      </a:pPr>
                      <a:r>
                        <a:rPr lang="en-GB" sz="1050">
                          <a:effectLst/>
                        </a:rPr>
                        <a:t> </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6">
                  <a:txBody>
                    <a:bodyPr/>
                    <a:lstStyle/>
                    <a:p>
                      <a:pPr algn="ctr">
                        <a:lnSpc>
                          <a:spcPct val="115000"/>
                        </a:lnSpc>
                        <a:spcAft>
                          <a:spcPts val="0"/>
                        </a:spcAft>
                      </a:pPr>
                      <a:r>
                        <a:rPr lang="en-GB" sz="1050">
                          <a:effectLst/>
                        </a:rPr>
                        <a:t>Total loads (ferromagnetic + Lorentz)</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lnSpc>
                          <a:spcPct val="115000"/>
                        </a:lnSpc>
                        <a:spcAft>
                          <a:spcPts val="0"/>
                        </a:spcAft>
                      </a:pPr>
                      <a:r>
                        <a:rPr lang="en-GB" sz="1050" dirty="0">
                          <a:effectLst/>
                        </a:rPr>
                        <a:t>Lorentz loads</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lnSpc>
                          <a:spcPct val="115000"/>
                        </a:lnSpc>
                        <a:spcAft>
                          <a:spcPts val="0"/>
                        </a:spcAft>
                      </a:pPr>
                      <a:r>
                        <a:rPr lang="en-GB" sz="1050">
                          <a:effectLst/>
                        </a:rPr>
                        <a:t>Ferromagnetic loads</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91668820"/>
                  </a:ext>
                </a:extLst>
              </a:tr>
              <a:tr h="602666">
                <a:tc>
                  <a:txBody>
                    <a:bodyPr/>
                    <a:lstStyle/>
                    <a:p>
                      <a:pPr algn="ctr">
                        <a:lnSpc>
                          <a:spcPct val="115000"/>
                        </a:lnSpc>
                        <a:spcAft>
                          <a:spcPts val="0"/>
                        </a:spcAft>
                      </a:pPr>
                      <a:r>
                        <a:rPr lang="en-GB" sz="1050">
                          <a:effectLst/>
                        </a:rPr>
                        <a:t>COMP</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Ftotx [MN]</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Ftoty [MN]</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Ftotz [MN]</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Mtotx [MNm]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Mtoty [MNm]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Mtotz [MNm]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FLorx [MN]</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FLory [MN]</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dirty="0" err="1">
                          <a:effectLst/>
                        </a:rPr>
                        <a:t>FLorz</a:t>
                      </a:r>
                      <a:r>
                        <a:rPr lang="en-GB" sz="1050" dirty="0">
                          <a:effectLst/>
                        </a:rPr>
                        <a:t> [MN]</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MLorx [MNm]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MLory [MNm]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MLorz [MNm]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FFerx [MN]</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FFery [MN]</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FFerz [MN]</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MFerx [MNm]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MFery [MNm]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MFerz [MNm]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150335"/>
                  </a:ext>
                </a:extLst>
              </a:tr>
              <a:tr h="301333">
                <a:tc>
                  <a:txBody>
                    <a:bodyPr/>
                    <a:lstStyle/>
                    <a:p>
                      <a:pPr algn="ctr">
                        <a:lnSpc>
                          <a:spcPct val="115000"/>
                        </a:lnSpc>
                        <a:spcAft>
                          <a:spcPts val="0"/>
                        </a:spcAft>
                      </a:pPr>
                      <a:r>
                        <a:rPr lang="en-GB" sz="1050">
                          <a:effectLst/>
                        </a:rPr>
                        <a:t>IBL</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-8.13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-0.22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1.86</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4.99</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-0.52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dirty="0">
                          <a:effectLst/>
                        </a:rPr>
                        <a:t>0.00</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-8.13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-0.22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1.86</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4.99</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-0.52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8784999"/>
                  </a:ext>
                </a:extLst>
              </a:tr>
              <a:tr h="301333">
                <a:tc>
                  <a:txBody>
                    <a:bodyPr/>
                    <a:lstStyle/>
                    <a:p>
                      <a:pPr algn="ctr">
                        <a:lnSpc>
                          <a:spcPct val="115000"/>
                        </a:lnSpc>
                        <a:spcAft>
                          <a:spcPts val="0"/>
                        </a:spcAft>
                      </a:pPr>
                      <a:r>
                        <a:rPr lang="en-GB" sz="1050">
                          <a:effectLst/>
                        </a:rPr>
                        <a:t>IBR</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-8.15</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0.26</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-0.21</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-2.20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4.91</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0.62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dirty="0">
                          <a:effectLst/>
                        </a:rPr>
                        <a:t>0.00</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-8.15</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0.26</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-0.21</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-2.20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4.91</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0.62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5883662"/>
                  </a:ext>
                </a:extLst>
              </a:tr>
              <a:tr h="301333">
                <a:tc>
                  <a:txBody>
                    <a:bodyPr/>
                    <a:lstStyle/>
                    <a:p>
                      <a:pPr algn="ctr">
                        <a:lnSpc>
                          <a:spcPct val="115000"/>
                        </a:lnSpc>
                        <a:spcAft>
                          <a:spcPts val="0"/>
                        </a:spcAft>
                      </a:pPr>
                      <a:r>
                        <a:rPr lang="en-GB" sz="1050">
                          <a:effectLst/>
                        </a:rPr>
                        <a:t>OBL</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-2.18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-0.39</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-0.30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1.38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-0.47</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0.32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dirty="0">
                          <a:effectLst/>
                        </a:rPr>
                        <a:t>0.00</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-2.18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-0.39</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-0.30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1.38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-0.47</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0.32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6701308"/>
                  </a:ext>
                </a:extLst>
              </a:tr>
              <a:tr h="301333">
                <a:tc>
                  <a:txBody>
                    <a:bodyPr/>
                    <a:lstStyle/>
                    <a:p>
                      <a:pPr algn="ctr">
                        <a:lnSpc>
                          <a:spcPct val="115000"/>
                        </a:lnSpc>
                        <a:spcAft>
                          <a:spcPts val="0"/>
                        </a:spcAft>
                      </a:pPr>
                      <a:r>
                        <a:rPr lang="en-GB" sz="1050">
                          <a:effectLst/>
                        </a:rPr>
                        <a:t>OBC</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-2.93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-0.38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0.12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-0.80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dirty="0">
                          <a:effectLst/>
                        </a:rPr>
                        <a:t>0.00</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dirty="0">
                          <a:effectLst/>
                        </a:rPr>
                        <a:t>0.00</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-2.93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-0.02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-0.38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0.12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-0.80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1291377"/>
                  </a:ext>
                </a:extLst>
              </a:tr>
              <a:tr h="301333">
                <a:tc>
                  <a:txBody>
                    <a:bodyPr/>
                    <a:lstStyle/>
                    <a:p>
                      <a:pPr algn="ctr">
                        <a:lnSpc>
                          <a:spcPct val="115000"/>
                        </a:lnSpc>
                        <a:spcAft>
                          <a:spcPts val="0"/>
                        </a:spcAft>
                      </a:pPr>
                      <a:r>
                        <a:rPr lang="en-GB" sz="1050">
                          <a:effectLst/>
                        </a:rPr>
                        <a:t>OBR</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-2.20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0.38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-0.09</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0.42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-0.24</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-0.36</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dirty="0">
                          <a:effectLst/>
                        </a:rPr>
                        <a:t>0.00</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-2.20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0.38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-0.09</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0.42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-0.24</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-0.36</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4187222"/>
                  </a:ext>
                </a:extLst>
              </a:tr>
              <a:tr h="368295">
                <a:tc gridSpan="19">
                  <a:txBody>
                    <a:bodyPr/>
                    <a:lstStyle/>
                    <a:p>
                      <a:pPr algn="ctr">
                        <a:lnSpc>
                          <a:spcPct val="115000"/>
                        </a:lnSpc>
                        <a:spcAft>
                          <a:spcPts val="0"/>
                        </a:spcAft>
                      </a:pPr>
                      <a:r>
                        <a:rPr lang="en-GB" sz="1400" dirty="0">
                          <a:effectLst/>
                        </a:rPr>
                        <a:t>Max loads </a:t>
                      </a:r>
                      <a:r>
                        <a:rPr lang="en-GB" sz="1400" dirty="0" smtClean="0">
                          <a:effectLst/>
                        </a:rPr>
                        <a:t>during</a:t>
                      </a:r>
                      <a:r>
                        <a:rPr lang="en-GB" sz="1400" baseline="0" dirty="0" smtClean="0">
                          <a:effectLst/>
                        </a:rPr>
                        <a:t> TFCFD</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03728353"/>
                  </a:ext>
                </a:extLst>
              </a:tr>
              <a:tr h="602666">
                <a:tc>
                  <a:txBody>
                    <a:bodyPr/>
                    <a:lstStyle/>
                    <a:p>
                      <a:pPr algn="ctr">
                        <a:lnSpc>
                          <a:spcPct val="115000"/>
                        </a:lnSpc>
                        <a:spcAft>
                          <a:spcPts val="0"/>
                        </a:spcAft>
                      </a:pPr>
                      <a:r>
                        <a:rPr lang="en-GB" sz="1050">
                          <a:effectLst/>
                        </a:rPr>
                        <a:t>COMP</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Ftotx [MN]</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Ftoty [MN]</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Ftotz [MN]</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Mtotx [MNm]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Mtoty [MNm]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Mtotz [MNm]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dirty="0" err="1">
                          <a:effectLst/>
                        </a:rPr>
                        <a:t>FLorx</a:t>
                      </a:r>
                      <a:r>
                        <a:rPr lang="en-GB" sz="1050" dirty="0">
                          <a:effectLst/>
                        </a:rPr>
                        <a:t> [MN]</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FLory [MN]</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FLorz [MN]</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MLorx [MNm]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MLory [MNm]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MLorz [MNm]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FFerx [MN]</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FFery [MN]</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FFerz [MN]</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MFerx [MNm]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MFery [MNm]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MFerz [MNm]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9074866"/>
                  </a:ext>
                </a:extLst>
              </a:tr>
              <a:tr h="301333">
                <a:tc>
                  <a:txBody>
                    <a:bodyPr/>
                    <a:lstStyle/>
                    <a:p>
                      <a:pPr algn="ctr">
                        <a:lnSpc>
                          <a:spcPct val="115000"/>
                        </a:lnSpc>
                        <a:spcAft>
                          <a:spcPts val="0"/>
                        </a:spcAft>
                      </a:pPr>
                      <a:r>
                        <a:rPr lang="en-GB" sz="1050">
                          <a:effectLst/>
                        </a:rPr>
                        <a:t>IBL</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-16.93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-0.22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2.05</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1.87</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10.89</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-0.52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-10.48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0.23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2.31</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-0.07</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6.99</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0.07</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-8.13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-0.24</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-0.26</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1.86</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4.99</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-0.52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7323797"/>
                  </a:ext>
                </a:extLst>
              </a:tr>
              <a:tr h="301333">
                <a:tc>
                  <a:txBody>
                    <a:bodyPr/>
                    <a:lstStyle/>
                    <a:p>
                      <a:pPr algn="ctr">
                        <a:lnSpc>
                          <a:spcPct val="115000"/>
                        </a:lnSpc>
                        <a:spcAft>
                          <a:spcPts val="0"/>
                        </a:spcAft>
                      </a:pPr>
                      <a:r>
                        <a:rPr lang="en-GB" sz="1050">
                          <a:effectLst/>
                        </a:rPr>
                        <a:t>IBR</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-16.89</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0.57</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1.84</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-2.44</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11.09</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0.71</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-10.41</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dirty="0">
                          <a:effectLst/>
                        </a:rPr>
                        <a:t>0.31</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2.32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-0.49</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7.28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0.16</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-8.15</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0.27</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-0.47</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-2.20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4.91</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0.62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8503537"/>
                  </a:ext>
                </a:extLst>
              </a:tr>
              <a:tr h="301333">
                <a:tc>
                  <a:txBody>
                    <a:bodyPr/>
                    <a:lstStyle/>
                    <a:p>
                      <a:pPr algn="ctr">
                        <a:lnSpc>
                          <a:spcPct val="115000"/>
                        </a:lnSpc>
                        <a:spcAft>
                          <a:spcPts val="0"/>
                        </a:spcAft>
                      </a:pPr>
                      <a:r>
                        <a:rPr lang="en-GB" sz="1050">
                          <a:effectLst/>
                        </a:rPr>
                        <a:t>OBL</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-2.18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-0.48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-0.43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1.38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-2.03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0.32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2.82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-0.08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dirty="0">
                          <a:effectLst/>
                        </a:rPr>
                        <a:t>0.28</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dirty="0">
                          <a:effectLst/>
                        </a:rPr>
                        <a:t>-1.28</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0.24</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-0.04</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-2.61</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-0.41</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-0.43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1.38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-2.06</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0.34</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178788"/>
                  </a:ext>
                </a:extLst>
              </a:tr>
              <a:tr h="301333">
                <a:tc>
                  <a:txBody>
                    <a:bodyPr/>
                    <a:lstStyle/>
                    <a:p>
                      <a:pPr algn="ctr">
                        <a:lnSpc>
                          <a:spcPct val="115000"/>
                        </a:lnSpc>
                        <a:spcAft>
                          <a:spcPts val="0"/>
                        </a:spcAft>
                      </a:pPr>
                      <a:r>
                        <a:rPr lang="en-GB" sz="1050">
                          <a:effectLst/>
                        </a:rPr>
                        <a:t>OBC</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-2.93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-0.47</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-1.18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-2.91</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-0.07</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3.27</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0.00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0.44</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dirty="0">
                          <a:effectLst/>
                        </a:rPr>
                        <a:t>-1.37</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dirty="0">
                          <a:effectLst/>
                        </a:rPr>
                        <a:t>1.72</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-0.11</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-3.44</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-0.03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-0.48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0.31</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-2.93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0.04</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8514542"/>
                  </a:ext>
                </a:extLst>
              </a:tr>
              <a:tr h="301333">
                <a:tc>
                  <a:txBody>
                    <a:bodyPr/>
                    <a:lstStyle/>
                    <a:p>
                      <a:pPr algn="ctr">
                        <a:lnSpc>
                          <a:spcPct val="115000"/>
                        </a:lnSpc>
                        <a:spcAft>
                          <a:spcPts val="0"/>
                        </a:spcAft>
                      </a:pPr>
                      <a:r>
                        <a:rPr lang="en-GB" sz="1050">
                          <a:effectLst/>
                        </a:rPr>
                        <a:t>OBR</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-2.20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0.42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-0.38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-0.62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-1.95</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-0.41</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2.74</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0.01</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0.27</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-1.40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dirty="0">
                          <a:effectLst/>
                        </a:rPr>
                        <a:t>0.09</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dirty="0">
                          <a:effectLst/>
                        </a:rPr>
                        <a:t>-0.02</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0"/>
                        </a:spcAft>
                      </a:pPr>
                      <a:r>
                        <a:rPr lang="en-GB" sz="1050">
                          <a:effectLst/>
                        </a:rPr>
                        <a:t>-2.63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en-GB" sz="1050">
                          <a:effectLst/>
                        </a:rPr>
                        <a:t>0.41</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-0.39</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1.02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a:effectLst/>
                        </a:rPr>
                        <a:t>-1.94</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050" dirty="0">
                          <a:effectLst/>
                        </a:rPr>
                        <a:t>-0.39</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7105914"/>
                  </a:ext>
                </a:extLst>
              </a:tr>
            </a:tbl>
          </a:graphicData>
        </a:graphic>
      </p:graphicFrame>
      <p:sp>
        <p:nvSpPr>
          <p:cNvPr id="8" name="Rectangle 7"/>
          <p:cNvSpPr/>
          <p:nvPr/>
        </p:nvSpPr>
        <p:spPr>
          <a:xfrm>
            <a:off x="4691844" y="4627113"/>
            <a:ext cx="504056" cy="1512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2084" y="4627113"/>
            <a:ext cx="648072" cy="1512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158861" y="2146942"/>
            <a:ext cx="504056" cy="1512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35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Plasma disruptions: general overview</a:t>
            </a:r>
          </a:p>
        </p:txBody>
      </p:sp>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dirty="0">
              <a:solidFill>
                <a:prstClr val="white"/>
              </a:solidFill>
            </a:endParaRPr>
          </a:p>
        </p:txBody>
      </p:sp>
      <p:grpSp>
        <p:nvGrpSpPr>
          <p:cNvPr id="6" name="Group 5"/>
          <p:cNvGrpSpPr/>
          <p:nvPr/>
        </p:nvGrpSpPr>
        <p:grpSpPr>
          <a:xfrm>
            <a:off x="380183" y="649715"/>
            <a:ext cx="5897381" cy="5481836"/>
            <a:chOff x="2711624" y="670396"/>
            <a:chExt cx="6120680" cy="5481836"/>
          </a:xfrm>
        </p:grpSpPr>
        <p:grpSp>
          <p:nvGrpSpPr>
            <p:cNvPr id="7" name="Group 6"/>
            <p:cNvGrpSpPr/>
            <p:nvPr/>
          </p:nvGrpSpPr>
          <p:grpSpPr>
            <a:xfrm>
              <a:off x="2711624" y="670396"/>
              <a:ext cx="6120680" cy="5040560"/>
              <a:chOff x="2423592" y="908720"/>
              <a:chExt cx="6120680" cy="5040560"/>
            </a:xfrm>
          </p:grpSpPr>
          <p:pic>
            <p:nvPicPr>
              <p:cNvPr id="14" name="Picture 13"/>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21384"/>
              <a:stretch/>
            </p:blipFill>
            <p:spPr>
              <a:xfrm>
                <a:off x="2423592" y="908720"/>
                <a:ext cx="6120680" cy="5040560"/>
              </a:xfrm>
              <a:prstGeom prst="rect">
                <a:avLst/>
              </a:prstGeom>
            </p:spPr>
          </p:pic>
          <p:sp>
            <p:nvSpPr>
              <p:cNvPr id="15" name="TextBox 14"/>
              <p:cNvSpPr txBox="1"/>
              <p:nvPr/>
            </p:nvSpPr>
            <p:spPr>
              <a:xfrm>
                <a:off x="4209416" y="2060848"/>
                <a:ext cx="631262" cy="400110"/>
              </a:xfrm>
              <a:prstGeom prst="rect">
                <a:avLst/>
              </a:prstGeom>
              <a:noFill/>
            </p:spPr>
            <p:txBody>
              <a:bodyPr wrap="square" rtlCol="0">
                <a:spAutoFit/>
              </a:bodyPr>
              <a:lstStyle/>
              <a:p>
                <a:r>
                  <a:rPr lang="en-US" sz="2000" b="1" dirty="0" err="1" smtClean="0"/>
                  <a:t>I</a:t>
                </a:r>
                <a:r>
                  <a:rPr lang="en-US" sz="2000" b="1" baseline="-25000" dirty="0" err="1" smtClean="0"/>
                  <a:t>p</a:t>
                </a:r>
                <a:endParaRPr lang="en-US" sz="2000" b="1" baseline="-25000" dirty="0"/>
              </a:p>
            </p:txBody>
          </p:sp>
          <p:sp>
            <p:nvSpPr>
              <p:cNvPr id="16" name="TextBox 15"/>
              <p:cNvSpPr txBox="1"/>
              <p:nvPr/>
            </p:nvSpPr>
            <p:spPr>
              <a:xfrm>
                <a:off x="4875869" y="3665022"/>
                <a:ext cx="631262" cy="400110"/>
              </a:xfrm>
              <a:prstGeom prst="rect">
                <a:avLst/>
              </a:prstGeom>
              <a:noFill/>
            </p:spPr>
            <p:txBody>
              <a:bodyPr wrap="square" rtlCol="0">
                <a:spAutoFit/>
              </a:bodyPr>
              <a:lstStyle/>
              <a:p>
                <a:r>
                  <a:rPr lang="en-US" sz="2000" b="1" dirty="0" err="1"/>
                  <a:t>R</a:t>
                </a:r>
                <a:r>
                  <a:rPr lang="en-US" sz="2000" b="1" baseline="-25000" dirty="0" err="1" smtClean="0"/>
                  <a:t>p</a:t>
                </a:r>
                <a:endParaRPr lang="en-US" sz="2000" b="1" baseline="-25000" dirty="0"/>
              </a:p>
            </p:txBody>
          </p:sp>
          <p:sp>
            <p:nvSpPr>
              <p:cNvPr id="17" name="TextBox 16"/>
              <p:cNvSpPr txBox="1"/>
              <p:nvPr/>
            </p:nvSpPr>
            <p:spPr>
              <a:xfrm>
                <a:off x="5015988" y="5013177"/>
                <a:ext cx="631262" cy="400110"/>
              </a:xfrm>
              <a:prstGeom prst="rect">
                <a:avLst/>
              </a:prstGeom>
              <a:noFill/>
            </p:spPr>
            <p:txBody>
              <a:bodyPr wrap="square" rtlCol="0">
                <a:spAutoFit/>
              </a:bodyPr>
              <a:lstStyle/>
              <a:p>
                <a:r>
                  <a:rPr lang="en-US" sz="2000" b="1" dirty="0" err="1" smtClean="0"/>
                  <a:t>Z</a:t>
                </a:r>
                <a:r>
                  <a:rPr lang="en-US" sz="2000" b="1" baseline="-25000" dirty="0" err="1" smtClean="0"/>
                  <a:t>p</a:t>
                </a:r>
                <a:endParaRPr lang="en-US" sz="2000" b="1" baseline="-25000" dirty="0"/>
              </a:p>
            </p:txBody>
          </p:sp>
          <p:sp>
            <p:nvSpPr>
              <p:cNvPr id="18" name="TextBox 17"/>
              <p:cNvSpPr txBox="1"/>
              <p:nvPr/>
            </p:nvSpPr>
            <p:spPr>
              <a:xfrm>
                <a:off x="5133899" y="4489420"/>
                <a:ext cx="987914" cy="400110"/>
              </a:xfrm>
              <a:prstGeom prst="rect">
                <a:avLst/>
              </a:prstGeom>
              <a:noFill/>
            </p:spPr>
            <p:txBody>
              <a:bodyPr wrap="square" rtlCol="0">
                <a:spAutoFit/>
              </a:bodyPr>
              <a:lstStyle/>
              <a:p>
                <a:r>
                  <a:rPr lang="en-US" sz="2000" b="1" dirty="0" err="1" smtClean="0"/>
                  <a:t>Psi</a:t>
                </a:r>
                <a:r>
                  <a:rPr lang="en-US" sz="2000" b="1" baseline="-25000" dirty="0" err="1" smtClean="0"/>
                  <a:t>tor</a:t>
                </a:r>
                <a:endParaRPr lang="en-US" sz="2000" b="1" baseline="-25000" dirty="0"/>
              </a:p>
            </p:txBody>
          </p:sp>
        </p:grpSp>
        <p:sp>
          <p:nvSpPr>
            <p:cNvPr id="8" name="TextBox 7"/>
            <p:cNvSpPr txBox="1"/>
            <p:nvPr/>
          </p:nvSpPr>
          <p:spPr>
            <a:xfrm>
              <a:off x="4077720" y="5505901"/>
              <a:ext cx="1424519" cy="646331"/>
            </a:xfrm>
            <a:prstGeom prst="rect">
              <a:avLst/>
            </a:prstGeom>
            <a:noFill/>
          </p:spPr>
          <p:txBody>
            <a:bodyPr wrap="square" rtlCol="0">
              <a:spAutoFit/>
            </a:bodyPr>
            <a:lstStyle/>
            <a:p>
              <a:r>
                <a:rPr lang="en-US" dirty="0" smtClean="0"/>
                <a:t>Slow plasma movement</a:t>
              </a:r>
              <a:endParaRPr lang="en-US" dirty="0"/>
            </a:p>
          </p:txBody>
        </p:sp>
        <p:sp>
          <p:nvSpPr>
            <p:cNvPr id="9" name="TextBox 8"/>
            <p:cNvSpPr txBox="1"/>
            <p:nvPr/>
          </p:nvSpPr>
          <p:spPr>
            <a:xfrm>
              <a:off x="5795164" y="922697"/>
              <a:ext cx="532721" cy="369332"/>
            </a:xfrm>
            <a:prstGeom prst="rect">
              <a:avLst/>
            </a:prstGeom>
            <a:noFill/>
          </p:spPr>
          <p:txBody>
            <a:bodyPr wrap="square" rtlCol="0">
              <a:spAutoFit/>
            </a:bodyPr>
            <a:lstStyle/>
            <a:p>
              <a:r>
                <a:rPr lang="en-US" dirty="0" smtClean="0"/>
                <a:t>TQ</a:t>
              </a:r>
              <a:endParaRPr lang="en-US" dirty="0"/>
            </a:p>
          </p:txBody>
        </p:sp>
        <p:sp>
          <p:nvSpPr>
            <p:cNvPr id="10" name="TextBox 9"/>
            <p:cNvSpPr txBox="1"/>
            <p:nvPr/>
          </p:nvSpPr>
          <p:spPr>
            <a:xfrm>
              <a:off x="6100009" y="5494331"/>
              <a:ext cx="530613" cy="369332"/>
            </a:xfrm>
            <a:prstGeom prst="rect">
              <a:avLst/>
            </a:prstGeom>
            <a:noFill/>
          </p:spPr>
          <p:txBody>
            <a:bodyPr wrap="square" rtlCol="0">
              <a:spAutoFit/>
            </a:bodyPr>
            <a:lstStyle/>
            <a:p>
              <a:r>
                <a:rPr lang="en-US" dirty="0"/>
                <a:t>C</a:t>
              </a:r>
              <a:r>
                <a:rPr lang="en-US" dirty="0" smtClean="0"/>
                <a:t>Q</a:t>
              </a:r>
              <a:endParaRPr lang="en-US" dirty="0"/>
            </a:p>
          </p:txBody>
        </p:sp>
        <p:cxnSp>
          <p:nvCxnSpPr>
            <p:cNvPr id="11" name="Straight Connector 10"/>
            <p:cNvCxnSpPr/>
            <p:nvPr/>
          </p:nvCxnSpPr>
          <p:spPr>
            <a:xfrm>
              <a:off x="6026276" y="1262142"/>
              <a:ext cx="0" cy="432048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34100" y="1262142"/>
              <a:ext cx="0" cy="432048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28048" y="1260252"/>
              <a:ext cx="0" cy="432048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pic>
        <p:nvPicPr>
          <p:cNvPr id="19" name="Picture 18"/>
          <p:cNvPicPr>
            <a:picLocks noChangeAspect="1"/>
          </p:cNvPicPr>
          <p:nvPr/>
        </p:nvPicPr>
        <p:blipFill>
          <a:blip r:embed="rId3"/>
          <a:stretch>
            <a:fillRect/>
          </a:stretch>
        </p:blipFill>
        <p:spPr>
          <a:xfrm>
            <a:off x="7996913" y="3539553"/>
            <a:ext cx="3744579" cy="2808434"/>
          </a:xfrm>
          <a:prstGeom prst="rect">
            <a:avLst/>
          </a:prstGeom>
        </p:spPr>
      </p:pic>
      <p:pic>
        <p:nvPicPr>
          <p:cNvPr id="20" name="Picture 19"/>
          <p:cNvPicPr>
            <a:picLocks noChangeAspect="1"/>
          </p:cNvPicPr>
          <p:nvPr/>
        </p:nvPicPr>
        <p:blipFill>
          <a:blip r:embed="rId4"/>
          <a:stretch>
            <a:fillRect/>
          </a:stretch>
        </p:blipFill>
        <p:spPr>
          <a:xfrm>
            <a:off x="6352591" y="649715"/>
            <a:ext cx="3853117" cy="2889838"/>
          </a:xfrm>
          <a:prstGeom prst="rect">
            <a:avLst/>
          </a:prstGeom>
        </p:spPr>
      </p:pic>
      <p:sp>
        <p:nvSpPr>
          <p:cNvPr id="21" name="TextBox 20"/>
          <p:cNvSpPr txBox="1"/>
          <p:nvPr/>
        </p:nvSpPr>
        <p:spPr>
          <a:xfrm>
            <a:off x="10153486" y="1770601"/>
            <a:ext cx="1640229" cy="646331"/>
          </a:xfrm>
          <a:prstGeom prst="rect">
            <a:avLst/>
          </a:prstGeom>
          <a:solidFill>
            <a:srgbClr val="92D050"/>
          </a:solidFill>
        </p:spPr>
        <p:txBody>
          <a:bodyPr wrap="square" rtlCol="0">
            <a:spAutoFit/>
          </a:bodyPr>
          <a:lstStyle/>
          <a:p>
            <a:pPr algn="ctr"/>
            <a:r>
              <a:rPr lang="en-US" dirty="0" smtClean="0"/>
              <a:t>Only Lorentz contribution</a:t>
            </a:r>
            <a:endParaRPr lang="en-US" dirty="0"/>
          </a:p>
        </p:txBody>
      </p:sp>
      <p:sp>
        <p:nvSpPr>
          <p:cNvPr id="22" name="TextBox 21"/>
          <p:cNvSpPr txBox="1"/>
          <p:nvPr/>
        </p:nvSpPr>
        <p:spPr>
          <a:xfrm>
            <a:off x="4580026" y="5481870"/>
            <a:ext cx="1372549" cy="369332"/>
          </a:xfrm>
          <a:prstGeom prst="rect">
            <a:avLst/>
          </a:prstGeom>
          <a:noFill/>
        </p:spPr>
        <p:txBody>
          <a:bodyPr wrap="square" rtlCol="0">
            <a:spAutoFit/>
          </a:bodyPr>
          <a:lstStyle/>
          <a:p>
            <a:r>
              <a:rPr lang="en-US" dirty="0" smtClean="0"/>
              <a:t>No plasma</a:t>
            </a:r>
            <a:endParaRPr lang="en-US" dirty="0"/>
          </a:p>
        </p:txBody>
      </p:sp>
    </p:spTree>
    <p:extLst>
      <p:ext uri="{BB962C8B-B14F-4D97-AF65-F5344CB8AC3E}">
        <p14:creationId xmlns:p14="http://schemas.microsoft.com/office/powerpoint/2010/main" val="1908200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Plasma disruptions : variation of toroidal magnetic flux</a:t>
            </a:r>
          </a:p>
        </p:txBody>
      </p:sp>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dirty="0">
              <a:solidFill>
                <a:prstClr val="white"/>
              </a:solidFill>
            </a:endParaRPr>
          </a:p>
        </p:txBody>
      </p:sp>
      <p:grpSp>
        <p:nvGrpSpPr>
          <p:cNvPr id="6" name="Group 5"/>
          <p:cNvGrpSpPr/>
          <p:nvPr/>
        </p:nvGrpSpPr>
        <p:grpSpPr>
          <a:xfrm>
            <a:off x="344325" y="795371"/>
            <a:ext cx="5897381" cy="5481836"/>
            <a:chOff x="2711624" y="670396"/>
            <a:chExt cx="6120680" cy="5481836"/>
          </a:xfrm>
        </p:grpSpPr>
        <p:grpSp>
          <p:nvGrpSpPr>
            <p:cNvPr id="7" name="Group 6"/>
            <p:cNvGrpSpPr/>
            <p:nvPr/>
          </p:nvGrpSpPr>
          <p:grpSpPr>
            <a:xfrm>
              <a:off x="2711624" y="670396"/>
              <a:ext cx="6120680" cy="5040560"/>
              <a:chOff x="2423592" y="908720"/>
              <a:chExt cx="6120680" cy="5040560"/>
            </a:xfrm>
          </p:grpSpPr>
          <p:pic>
            <p:nvPicPr>
              <p:cNvPr id="14" name="Picture 13"/>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21384"/>
              <a:stretch/>
            </p:blipFill>
            <p:spPr>
              <a:xfrm>
                <a:off x="2423592" y="908720"/>
                <a:ext cx="6120680" cy="5040560"/>
              </a:xfrm>
              <a:prstGeom prst="rect">
                <a:avLst/>
              </a:prstGeom>
            </p:spPr>
          </p:pic>
          <p:sp>
            <p:nvSpPr>
              <p:cNvPr id="15" name="TextBox 14"/>
              <p:cNvSpPr txBox="1"/>
              <p:nvPr/>
            </p:nvSpPr>
            <p:spPr>
              <a:xfrm>
                <a:off x="4209416" y="2060848"/>
                <a:ext cx="631262" cy="400110"/>
              </a:xfrm>
              <a:prstGeom prst="rect">
                <a:avLst/>
              </a:prstGeom>
              <a:noFill/>
            </p:spPr>
            <p:txBody>
              <a:bodyPr wrap="square" rtlCol="0">
                <a:spAutoFit/>
              </a:bodyPr>
              <a:lstStyle/>
              <a:p>
                <a:r>
                  <a:rPr lang="en-US" sz="2000" b="1" dirty="0" err="1" smtClean="0"/>
                  <a:t>I</a:t>
                </a:r>
                <a:r>
                  <a:rPr lang="en-US" sz="2000" b="1" baseline="-25000" dirty="0" err="1" smtClean="0"/>
                  <a:t>p</a:t>
                </a:r>
                <a:endParaRPr lang="en-US" sz="2000" b="1" baseline="-25000" dirty="0"/>
              </a:p>
            </p:txBody>
          </p:sp>
          <p:sp>
            <p:nvSpPr>
              <p:cNvPr id="16" name="TextBox 15"/>
              <p:cNvSpPr txBox="1"/>
              <p:nvPr/>
            </p:nvSpPr>
            <p:spPr>
              <a:xfrm>
                <a:off x="4875869" y="3665022"/>
                <a:ext cx="631262" cy="400110"/>
              </a:xfrm>
              <a:prstGeom prst="rect">
                <a:avLst/>
              </a:prstGeom>
              <a:noFill/>
            </p:spPr>
            <p:txBody>
              <a:bodyPr wrap="square" rtlCol="0">
                <a:spAutoFit/>
              </a:bodyPr>
              <a:lstStyle/>
              <a:p>
                <a:r>
                  <a:rPr lang="en-US" sz="2000" b="1" dirty="0" err="1"/>
                  <a:t>R</a:t>
                </a:r>
                <a:r>
                  <a:rPr lang="en-US" sz="2000" b="1" baseline="-25000" dirty="0" err="1" smtClean="0"/>
                  <a:t>p</a:t>
                </a:r>
                <a:endParaRPr lang="en-US" sz="2000" b="1" baseline="-25000" dirty="0"/>
              </a:p>
            </p:txBody>
          </p:sp>
          <p:sp>
            <p:nvSpPr>
              <p:cNvPr id="17" name="TextBox 16"/>
              <p:cNvSpPr txBox="1"/>
              <p:nvPr/>
            </p:nvSpPr>
            <p:spPr>
              <a:xfrm>
                <a:off x="5015988" y="5013177"/>
                <a:ext cx="631262" cy="400110"/>
              </a:xfrm>
              <a:prstGeom prst="rect">
                <a:avLst/>
              </a:prstGeom>
              <a:noFill/>
            </p:spPr>
            <p:txBody>
              <a:bodyPr wrap="square" rtlCol="0">
                <a:spAutoFit/>
              </a:bodyPr>
              <a:lstStyle/>
              <a:p>
                <a:r>
                  <a:rPr lang="en-US" sz="2000" b="1" dirty="0" err="1" smtClean="0"/>
                  <a:t>Z</a:t>
                </a:r>
                <a:r>
                  <a:rPr lang="en-US" sz="2000" b="1" baseline="-25000" dirty="0" err="1" smtClean="0"/>
                  <a:t>p</a:t>
                </a:r>
                <a:endParaRPr lang="en-US" sz="2000" b="1" baseline="-25000" dirty="0"/>
              </a:p>
            </p:txBody>
          </p:sp>
          <p:sp>
            <p:nvSpPr>
              <p:cNvPr id="18" name="TextBox 17"/>
              <p:cNvSpPr txBox="1"/>
              <p:nvPr/>
            </p:nvSpPr>
            <p:spPr>
              <a:xfrm>
                <a:off x="5133899" y="4489420"/>
                <a:ext cx="987914" cy="400110"/>
              </a:xfrm>
              <a:prstGeom prst="rect">
                <a:avLst/>
              </a:prstGeom>
              <a:noFill/>
            </p:spPr>
            <p:txBody>
              <a:bodyPr wrap="square" rtlCol="0">
                <a:spAutoFit/>
              </a:bodyPr>
              <a:lstStyle/>
              <a:p>
                <a:r>
                  <a:rPr lang="en-US" sz="2000" b="1" dirty="0" err="1" smtClean="0"/>
                  <a:t>Psi</a:t>
                </a:r>
                <a:r>
                  <a:rPr lang="en-US" sz="2000" b="1" baseline="-25000" dirty="0" err="1" smtClean="0"/>
                  <a:t>tor</a:t>
                </a:r>
                <a:endParaRPr lang="en-US" sz="2000" b="1" baseline="-25000" dirty="0"/>
              </a:p>
            </p:txBody>
          </p:sp>
        </p:grpSp>
        <p:sp>
          <p:nvSpPr>
            <p:cNvPr id="8" name="TextBox 7"/>
            <p:cNvSpPr txBox="1"/>
            <p:nvPr/>
          </p:nvSpPr>
          <p:spPr>
            <a:xfrm>
              <a:off x="4077720" y="5505901"/>
              <a:ext cx="1424519" cy="646331"/>
            </a:xfrm>
            <a:prstGeom prst="rect">
              <a:avLst/>
            </a:prstGeom>
            <a:noFill/>
          </p:spPr>
          <p:txBody>
            <a:bodyPr wrap="square" rtlCol="0">
              <a:spAutoFit/>
            </a:bodyPr>
            <a:lstStyle/>
            <a:p>
              <a:r>
                <a:rPr lang="en-US" dirty="0" smtClean="0"/>
                <a:t>Slow plasma movement</a:t>
              </a:r>
              <a:endParaRPr lang="en-US" dirty="0"/>
            </a:p>
          </p:txBody>
        </p:sp>
        <p:sp>
          <p:nvSpPr>
            <p:cNvPr id="9" name="TextBox 8"/>
            <p:cNvSpPr txBox="1"/>
            <p:nvPr/>
          </p:nvSpPr>
          <p:spPr>
            <a:xfrm>
              <a:off x="5795164" y="922697"/>
              <a:ext cx="532721" cy="369332"/>
            </a:xfrm>
            <a:prstGeom prst="rect">
              <a:avLst/>
            </a:prstGeom>
            <a:noFill/>
          </p:spPr>
          <p:txBody>
            <a:bodyPr wrap="square" rtlCol="0">
              <a:spAutoFit/>
            </a:bodyPr>
            <a:lstStyle/>
            <a:p>
              <a:r>
                <a:rPr lang="en-US" dirty="0" smtClean="0"/>
                <a:t>TQ</a:t>
              </a:r>
              <a:endParaRPr lang="en-US" dirty="0"/>
            </a:p>
          </p:txBody>
        </p:sp>
        <p:sp>
          <p:nvSpPr>
            <p:cNvPr id="10" name="TextBox 9"/>
            <p:cNvSpPr txBox="1"/>
            <p:nvPr/>
          </p:nvSpPr>
          <p:spPr>
            <a:xfrm>
              <a:off x="6100009" y="5494331"/>
              <a:ext cx="530613" cy="369332"/>
            </a:xfrm>
            <a:prstGeom prst="rect">
              <a:avLst/>
            </a:prstGeom>
            <a:noFill/>
          </p:spPr>
          <p:txBody>
            <a:bodyPr wrap="square" rtlCol="0">
              <a:spAutoFit/>
            </a:bodyPr>
            <a:lstStyle/>
            <a:p>
              <a:r>
                <a:rPr lang="en-US" dirty="0"/>
                <a:t>C</a:t>
              </a:r>
              <a:r>
                <a:rPr lang="en-US" dirty="0" smtClean="0"/>
                <a:t>Q</a:t>
              </a:r>
              <a:endParaRPr lang="en-US" dirty="0"/>
            </a:p>
          </p:txBody>
        </p:sp>
        <p:cxnSp>
          <p:nvCxnSpPr>
            <p:cNvPr id="11" name="Straight Connector 10"/>
            <p:cNvCxnSpPr/>
            <p:nvPr/>
          </p:nvCxnSpPr>
          <p:spPr>
            <a:xfrm>
              <a:off x="6026276" y="1262142"/>
              <a:ext cx="0" cy="432048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34100" y="1262142"/>
              <a:ext cx="0" cy="432048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28048" y="1260252"/>
              <a:ext cx="0" cy="432048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pic>
        <p:nvPicPr>
          <p:cNvPr id="19" name="Picture 18"/>
          <p:cNvPicPr/>
          <p:nvPr/>
        </p:nvPicPr>
        <p:blipFill>
          <a:blip r:embed="rId3">
            <a:extLst>
              <a:ext uri="{28A0092B-C50C-407E-A947-70E740481C1C}">
                <a14:useLocalDpi xmlns:a14="http://schemas.microsoft.com/office/drawing/2010/main" val="0"/>
              </a:ext>
            </a:extLst>
          </a:blip>
          <a:srcRect/>
          <a:stretch>
            <a:fillRect/>
          </a:stretch>
        </p:blipFill>
        <p:spPr bwMode="auto">
          <a:xfrm>
            <a:off x="4724060" y="998986"/>
            <a:ext cx="3337338" cy="2663433"/>
          </a:xfrm>
          <a:prstGeom prst="rect">
            <a:avLst/>
          </a:prstGeom>
          <a:noFill/>
          <a:ln>
            <a:noFill/>
          </a:ln>
        </p:spPr>
      </p:pic>
      <p:grpSp>
        <p:nvGrpSpPr>
          <p:cNvPr id="20" name="Group 19"/>
          <p:cNvGrpSpPr>
            <a:grpSpLocks noChangeAspect="1"/>
          </p:cNvGrpSpPr>
          <p:nvPr/>
        </p:nvGrpSpPr>
        <p:grpSpPr>
          <a:xfrm>
            <a:off x="7962378" y="1493452"/>
            <a:ext cx="4081282" cy="4916661"/>
            <a:chOff x="604837" y="-633413"/>
            <a:chExt cx="6437313" cy="7754938"/>
          </a:xfrm>
        </p:grpSpPr>
        <p:grpSp>
          <p:nvGrpSpPr>
            <p:cNvPr id="21" name="Group 20"/>
            <p:cNvGrpSpPr/>
            <p:nvPr/>
          </p:nvGrpSpPr>
          <p:grpSpPr>
            <a:xfrm>
              <a:off x="604837" y="-633413"/>
              <a:ext cx="6437313" cy="7754938"/>
              <a:chOff x="604837" y="-633413"/>
              <a:chExt cx="6437313" cy="7754938"/>
            </a:xfrm>
          </p:grpSpPr>
          <p:grpSp>
            <p:nvGrpSpPr>
              <p:cNvPr id="33" name="Group 32"/>
              <p:cNvGrpSpPr/>
              <p:nvPr/>
            </p:nvGrpSpPr>
            <p:grpSpPr>
              <a:xfrm>
                <a:off x="604837" y="-633413"/>
                <a:ext cx="6437313" cy="7754938"/>
                <a:chOff x="604837" y="-633413"/>
                <a:chExt cx="6437313" cy="7754938"/>
              </a:xfrm>
            </p:grpSpPr>
            <p:grpSp>
              <p:nvGrpSpPr>
                <p:cNvPr id="36" name="Group 5"/>
                <p:cNvGrpSpPr>
                  <a:grpSpLocks noChangeAspect="1"/>
                </p:cNvGrpSpPr>
                <p:nvPr/>
              </p:nvGrpSpPr>
              <p:grpSpPr bwMode="auto">
                <a:xfrm>
                  <a:off x="604837" y="-633413"/>
                  <a:ext cx="6437313" cy="7754938"/>
                  <a:chOff x="381" y="-399"/>
                  <a:chExt cx="4055" cy="4885"/>
                </a:xfrm>
              </p:grpSpPr>
              <p:pic>
                <p:nvPicPr>
                  <p:cNvPr id="38" name="Picture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3" y="-399"/>
                    <a:ext cx="3663" cy="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Freeform 13"/>
                  <p:cNvSpPr>
                    <a:spLocks/>
                  </p:cNvSpPr>
                  <p:nvPr/>
                </p:nvSpPr>
                <p:spPr bwMode="auto">
                  <a:xfrm>
                    <a:off x="381" y="2113"/>
                    <a:ext cx="271" cy="0"/>
                  </a:xfrm>
                  <a:custGeom>
                    <a:avLst/>
                    <a:gdLst>
                      <a:gd name="T0" fmla="*/ 0 w 271"/>
                      <a:gd name="T1" fmla="*/ 271 w 271"/>
                      <a:gd name="T2" fmla="*/ 0 w 271"/>
                      <a:gd name="T3" fmla="*/ 0 w 271"/>
                    </a:gdLst>
                    <a:ahLst/>
                    <a:cxnLst>
                      <a:cxn ang="0">
                        <a:pos x="T0" y="0"/>
                      </a:cxn>
                      <a:cxn ang="0">
                        <a:pos x="T1" y="0"/>
                      </a:cxn>
                      <a:cxn ang="0">
                        <a:pos x="T2" y="0"/>
                      </a:cxn>
                      <a:cxn ang="0">
                        <a:pos x="T3" y="0"/>
                      </a:cxn>
                    </a:cxnLst>
                    <a:rect l="0" t="0" r="r" b="b"/>
                    <a:pathLst>
                      <a:path w="271">
                        <a:moveTo>
                          <a:pt x="0" y="0"/>
                        </a:moveTo>
                        <a:lnTo>
                          <a:pt x="271" y="0"/>
                        </a:lnTo>
                        <a:lnTo>
                          <a:pt x="0" y="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Freeform 14"/>
                  <p:cNvSpPr>
                    <a:spLocks/>
                  </p:cNvSpPr>
                  <p:nvPr/>
                </p:nvSpPr>
                <p:spPr bwMode="auto">
                  <a:xfrm>
                    <a:off x="381" y="2113"/>
                    <a:ext cx="271" cy="0"/>
                  </a:xfrm>
                  <a:custGeom>
                    <a:avLst/>
                    <a:gdLst>
                      <a:gd name="T0" fmla="*/ 0 w 271"/>
                      <a:gd name="T1" fmla="*/ 271 w 271"/>
                      <a:gd name="T2" fmla="*/ 0 w 271"/>
                      <a:gd name="T3" fmla="*/ 0 w 271"/>
                    </a:gdLst>
                    <a:ahLst/>
                    <a:cxnLst>
                      <a:cxn ang="0">
                        <a:pos x="T0" y="0"/>
                      </a:cxn>
                      <a:cxn ang="0">
                        <a:pos x="T1" y="0"/>
                      </a:cxn>
                      <a:cxn ang="0">
                        <a:pos x="T2" y="0"/>
                      </a:cxn>
                      <a:cxn ang="0">
                        <a:pos x="T3" y="0"/>
                      </a:cxn>
                    </a:cxnLst>
                    <a:rect l="0" t="0" r="r" b="b"/>
                    <a:pathLst>
                      <a:path w="271">
                        <a:moveTo>
                          <a:pt x="0" y="0"/>
                        </a:moveTo>
                        <a:lnTo>
                          <a:pt x="271" y="0"/>
                        </a:lnTo>
                        <a:lnTo>
                          <a:pt x="0" y="0"/>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 name="Line 15"/>
                  <p:cNvSpPr>
                    <a:spLocks noChangeShapeType="1"/>
                  </p:cNvSpPr>
                  <p:nvPr/>
                </p:nvSpPr>
                <p:spPr bwMode="auto">
                  <a:xfrm>
                    <a:off x="381" y="2113"/>
                    <a:ext cx="271"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Line 16"/>
                  <p:cNvSpPr>
                    <a:spLocks noChangeShapeType="1"/>
                  </p:cNvSpPr>
                  <p:nvPr/>
                </p:nvSpPr>
                <p:spPr bwMode="auto">
                  <a:xfrm flipH="1">
                    <a:off x="381" y="2113"/>
                    <a:ext cx="271"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 name="Line 17"/>
                  <p:cNvSpPr>
                    <a:spLocks noChangeShapeType="1"/>
                  </p:cNvSpPr>
                  <p:nvPr/>
                </p:nvSpPr>
                <p:spPr bwMode="auto">
                  <a:xfrm>
                    <a:off x="381" y="2113"/>
                    <a:ext cx="0" cy="0"/>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Rectangle 18"/>
                  <p:cNvSpPr>
                    <a:spLocks noChangeArrowheads="1"/>
                  </p:cNvSpPr>
                  <p:nvPr/>
                </p:nvSpPr>
                <p:spPr bwMode="auto">
                  <a:xfrm>
                    <a:off x="652" y="1986"/>
                    <a:ext cx="173"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Courier New" pitchFamily="49" charset="0"/>
                        <a:cs typeface="Arial" pitchFamily="34" charset="0"/>
                      </a:rPr>
                      <a:t>X</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5" name="Freeform 19"/>
                  <p:cNvSpPr>
                    <a:spLocks/>
                  </p:cNvSpPr>
                  <p:nvPr/>
                </p:nvSpPr>
                <p:spPr bwMode="auto">
                  <a:xfrm>
                    <a:off x="381" y="1842"/>
                    <a:ext cx="58" cy="271"/>
                  </a:xfrm>
                  <a:custGeom>
                    <a:avLst/>
                    <a:gdLst>
                      <a:gd name="T0" fmla="*/ 0 w 58"/>
                      <a:gd name="T1" fmla="*/ 271 h 271"/>
                      <a:gd name="T2" fmla="*/ 0 w 58"/>
                      <a:gd name="T3" fmla="*/ 0 h 271"/>
                      <a:gd name="T4" fmla="*/ 58 w 58"/>
                      <a:gd name="T5" fmla="*/ 271 h 271"/>
                      <a:gd name="T6" fmla="*/ 0 w 58"/>
                      <a:gd name="T7" fmla="*/ 271 h 271"/>
                    </a:gdLst>
                    <a:ahLst/>
                    <a:cxnLst>
                      <a:cxn ang="0">
                        <a:pos x="T0" y="T1"/>
                      </a:cxn>
                      <a:cxn ang="0">
                        <a:pos x="T2" y="T3"/>
                      </a:cxn>
                      <a:cxn ang="0">
                        <a:pos x="T4" y="T5"/>
                      </a:cxn>
                      <a:cxn ang="0">
                        <a:pos x="T6" y="T7"/>
                      </a:cxn>
                    </a:cxnLst>
                    <a:rect l="0" t="0" r="r" b="b"/>
                    <a:pathLst>
                      <a:path w="58" h="271">
                        <a:moveTo>
                          <a:pt x="0" y="271"/>
                        </a:moveTo>
                        <a:lnTo>
                          <a:pt x="0" y="0"/>
                        </a:lnTo>
                        <a:lnTo>
                          <a:pt x="58" y="271"/>
                        </a:lnTo>
                        <a:lnTo>
                          <a:pt x="0" y="271"/>
                        </a:lnTo>
                        <a:close/>
                      </a:path>
                    </a:pathLst>
                  </a:custGeom>
                  <a:solidFill>
                    <a:srgbClr val="B3FF00"/>
                  </a:solidFill>
                  <a:ln w="0">
                    <a:solidFill>
                      <a:srgbClr val="B3FF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Freeform 20"/>
                  <p:cNvSpPr>
                    <a:spLocks/>
                  </p:cNvSpPr>
                  <p:nvPr/>
                </p:nvSpPr>
                <p:spPr bwMode="auto">
                  <a:xfrm>
                    <a:off x="381" y="1842"/>
                    <a:ext cx="58" cy="271"/>
                  </a:xfrm>
                  <a:custGeom>
                    <a:avLst/>
                    <a:gdLst>
                      <a:gd name="T0" fmla="*/ 0 w 58"/>
                      <a:gd name="T1" fmla="*/ 271 h 271"/>
                      <a:gd name="T2" fmla="*/ 0 w 58"/>
                      <a:gd name="T3" fmla="*/ 0 h 271"/>
                      <a:gd name="T4" fmla="*/ 58 w 58"/>
                      <a:gd name="T5" fmla="*/ 271 h 271"/>
                      <a:gd name="T6" fmla="*/ 0 w 58"/>
                      <a:gd name="T7" fmla="*/ 271 h 271"/>
                    </a:gdLst>
                    <a:ahLst/>
                    <a:cxnLst>
                      <a:cxn ang="0">
                        <a:pos x="T0" y="T1"/>
                      </a:cxn>
                      <a:cxn ang="0">
                        <a:pos x="T2" y="T3"/>
                      </a:cxn>
                      <a:cxn ang="0">
                        <a:pos x="T4" y="T5"/>
                      </a:cxn>
                      <a:cxn ang="0">
                        <a:pos x="T6" y="T7"/>
                      </a:cxn>
                    </a:cxnLst>
                    <a:rect l="0" t="0" r="r" b="b"/>
                    <a:pathLst>
                      <a:path w="58" h="271">
                        <a:moveTo>
                          <a:pt x="0" y="271"/>
                        </a:moveTo>
                        <a:lnTo>
                          <a:pt x="0" y="0"/>
                        </a:lnTo>
                        <a:lnTo>
                          <a:pt x="58" y="271"/>
                        </a:lnTo>
                        <a:lnTo>
                          <a:pt x="0" y="271"/>
                        </a:lnTo>
                      </a:path>
                    </a:pathLst>
                  </a:custGeom>
                  <a:noFill/>
                  <a:ln w="9525">
                    <a:solidFill>
                      <a:srgbClr val="B3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Line 21"/>
                  <p:cNvSpPr>
                    <a:spLocks noChangeShapeType="1"/>
                  </p:cNvSpPr>
                  <p:nvPr/>
                </p:nvSpPr>
                <p:spPr bwMode="auto">
                  <a:xfrm flipV="1">
                    <a:off x="381" y="1842"/>
                    <a:ext cx="0" cy="271"/>
                  </a:xfrm>
                  <a:prstGeom prst="line">
                    <a:avLst/>
                  </a:prstGeom>
                  <a:noFill/>
                  <a:ln w="9525">
                    <a:solidFill>
                      <a:srgbClr val="B3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 name="Line 22"/>
                  <p:cNvSpPr>
                    <a:spLocks noChangeShapeType="1"/>
                  </p:cNvSpPr>
                  <p:nvPr/>
                </p:nvSpPr>
                <p:spPr bwMode="auto">
                  <a:xfrm>
                    <a:off x="381" y="1842"/>
                    <a:ext cx="58" cy="271"/>
                  </a:xfrm>
                  <a:prstGeom prst="line">
                    <a:avLst/>
                  </a:prstGeom>
                  <a:noFill/>
                  <a:ln w="9525">
                    <a:solidFill>
                      <a:srgbClr val="B3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9" name="Line 23"/>
                  <p:cNvSpPr>
                    <a:spLocks noChangeShapeType="1"/>
                  </p:cNvSpPr>
                  <p:nvPr/>
                </p:nvSpPr>
                <p:spPr bwMode="auto">
                  <a:xfrm flipH="1">
                    <a:off x="381" y="2113"/>
                    <a:ext cx="58" cy="0"/>
                  </a:xfrm>
                  <a:prstGeom prst="line">
                    <a:avLst/>
                  </a:prstGeom>
                  <a:noFill/>
                  <a:ln w="9525">
                    <a:solidFill>
                      <a:srgbClr val="B3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Rectangle 24"/>
                  <p:cNvSpPr>
                    <a:spLocks noChangeArrowheads="1"/>
                  </p:cNvSpPr>
                  <p:nvPr/>
                </p:nvSpPr>
                <p:spPr bwMode="auto">
                  <a:xfrm>
                    <a:off x="381" y="1998"/>
                    <a:ext cx="8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B0F0"/>
                        </a:solidFill>
                        <a:effectLst/>
                        <a:latin typeface="Courier New" pitchFamily="49" charset="0"/>
                        <a:cs typeface="Arial" pitchFamily="34" charset="0"/>
                      </a:rPr>
                      <a:t>Y</a:t>
                    </a:r>
                    <a:endParaRPr kumimoji="0" lang="en-US" altLang="en-US" sz="1800" b="0" i="0" u="none" strike="noStrike" cap="none" normalizeH="0" baseline="0" dirty="0" smtClean="0">
                      <a:ln>
                        <a:noFill/>
                      </a:ln>
                      <a:solidFill>
                        <a:srgbClr val="00B0F0"/>
                      </a:solidFill>
                      <a:effectLst/>
                      <a:cs typeface="Arial" pitchFamily="34" charset="0"/>
                    </a:endParaRPr>
                  </a:p>
                </p:txBody>
              </p:sp>
              <p:sp>
                <p:nvSpPr>
                  <p:cNvPr id="51" name="Freeform 25"/>
                  <p:cNvSpPr>
                    <a:spLocks/>
                  </p:cNvSpPr>
                  <p:nvPr/>
                </p:nvSpPr>
                <p:spPr bwMode="auto">
                  <a:xfrm>
                    <a:off x="381" y="2055"/>
                    <a:ext cx="0" cy="58"/>
                  </a:xfrm>
                  <a:custGeom>
                    <a:avLst/>
                    <a:gdLst>
                      <a:gd name="T0" fmla="*/ 58 h 58"/>
                      <a:gd name="T1" fmla="*/ 58 h 58"/>
                      <a:gd name="T2" fmla="*/ 0 h 58"/>
                      <a:gd name="T3" fmla="*/ 58 h 58"/>
                    </a:gdLst>
                    <a:ahLst/>
                    <a:cxnLst>
                      <a:cxn ang="0">
                        <a:pos x="0" y="T0"/>
                      </a:cxn>
                      <a:cxn ang="0">
                        <a:pos x="0" y="T1"/>
                      </a:cxn>
                      <a:cxn ang="0">
                        <a:pos x="0" y="T2"/>
                      </a:cxn>
                      <a:cxn ang="0">
                        <a:pos x="0" y="T3"/>
                      </a:cxn>
                    </a:cxnLst>
                    <a:rect l="0" t="0" r="r" b="b"/>
                    <a:pathLst>
                      <a:path h="58">
                        <a:moveTo>
                          <a:pt x="0" y="58"/>
                        </a:moveTo>
                        <a:lnTo>
                          <a:pt x="0" y="58"/>
                        </a:lnTo>
                        <a:lnTo>
                          <a:pt x="0" y="0"/>
                        </a:lnTo>
                        <a:lnTo>
                          <a:pt x="0" y="58"/>
                        </a:lnTo>
                        <a:close/>
                      </a:path>
                    </a:pathLst>
                  </a:custGeom>
                  <a:solidFill>
                    <a:srgbClr val="003C56"/>
                  </a:solidFill>
                  <a:ln w="0">
                    <a:solidFill>
                      <a:srgbClr val="003C56"/>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2" name="Freeform 26"/>
                  <p:cNvSpPr>
                    <a:spLocks/>
                  </p:cNvSpPr>
                  <p:nvPr/>
                </p:nvSpPr>
                <p:spPr bwMode="auto">
                  <a:xfrm>
                    <a:off x="381" y="2055"/>
                    <a:ext cx="0" cy="58"/>
                  </a:xfrm>
                  <a:custGeom>
                    <a:avLst/>
                    <a:gdLst>
                      <a:gd name="T0" fmla="*/ 58 h 58"/>
                      <a:gd name="T1" fmla="*/ 58 h 58"/>
                      <a:gd name="T2" fmla="*/ 0 h 58"/>
                      <a:gd name="T3" fmla="*/ 58 h 58"/>
                    </a:gdLst>
                    <a:ahLst/>
                    <a:cxnLst>
                      <a:cxn ang="0">
                        <a:pos x="0" y="T0"/>
                      </a:cxn>
                      <a:cxn ang="0">
                        <a:pos x="0" y="T1"/>
                      </a:cxn>
                      <a:cxn ang="0">
                        <a:pos x="0" y="T2"/>
                      </a:cxn>
                      <a:cxn ang="0">
                        <a:pos x="0" y="T3"/>
                      </a:cxn>
                    </a:cxnLst>
                    <a:rect l="0" t="0" r="r" b="b"/>
                    <a:pathLst>
                      <a:path h="58">
                        <a:moveTo>
                          <a:pt x="0" y="58"/>
                        </a:moveTo>
                        <a:lnTo>
                          <a:pt x="0" y="58"/>
                        </a:lnTo>
                        <a:lnTo>
                          <a:pt x="0" y="0"/>
                        </a:lnTo>
                        <a:lnTo>
                          <a:pt x="0" y="58"/>
                        </a:lnTo>
                      </a:path>
                    </a:pathLst>
                  </a:custGeom>
                  <a:noFill/>
                  <a:ln w="9525">
                    <a:solidFill>
                      <a:srgbClr val="003C5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 name="Line 27"/>
                  <p:cNvSpPr>
                    <a:spLocks noChangeShapeType="1"/>
                  </p:cNvSpPr>
                  <p:nvPr/>
                </p:nvSpPr>
                <p:spPr bwMode="auto">
                  <a:xfrm>
                    <a:off x="381" y="2113"/>
                    <a:ext cx="0" cy="0"/>
                  </a:xfrm>
                  <a:prstGeom prst="line">
                    <a:avLst/>
                  </a:prstGeom>
                  <a:noFill/>
                  <a:ln w="9525">
                    <a:solidFill>
                      <a:srgbClr val="00B3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 name="Line 28"/>
                  <p:cNvSpPr>
                    <a:spLocks noChangeShapeType="1"/>
                  </p:cNvSpPr>
                  <p:nvPr/>
                </p:nvSpPr>
                <p:spPr bwMode="auto">
                  <a:xfrm flipV="1">
                    <a:off x="381" y="2055"/>
                    <a:ext cx="0" cy="58"/>
                  </a:xfrm>
                  <a:prstGeom prst="line">
                    <a:avLst/>
                  </a:prstGeom>
                  <a:noFill/>
                  <a:ln w="9525">
                    <a:solidFill>
                      <a:srgbClr val="00B3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Line 29"/>
                  <p:cNvSpPr>
                    <a:spLocks noChangeShapeType="1"/>
                  </p:cNvSpPr>
                  <p:nvPr/>
                </p:nvSpPr>
                <p:spPr bwMode="auto">
                  <a:xfrm>
                    <a:off x="381" y="2055"/>
                    <a:ext cx="0" cy="58"/>
                  </a:xfrm>
                  <a:prstGeom prst="line">
                    <a:avLst/>
                  </a:prstGeom>
                  <a:noFill/>
                  <a:ln w="9525">
                    <a:solidFill>
                      <a:srgbClr val="00B3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Rectangle 30"/>
                  <p:cNvSpPr>
                    <a:spLocks noChangeArrowheads="1"/>
                  </p:cNvSpPr>
                  <p:nvPr/>
                </p:nvSpPr>
                <p:spPr bwMode="auto">
                  <a:xfrm>
                    <a:off x="381" y="1738"/>
                    <a:ext cx="8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92D050"/>
                        </a:solidFill>
                        <a:effectLst/>
                        <a:latin typeface="Courier New" pitchFamily="49" charset="0"/>
                        <a:cs typeface="Arial" pitchFamily="34" charset="0"/>
                      </a:rPr>
                      <a:t>Z</a:t>
                    </a:r>
                    <a:endParaRPr kumimoji="0" lang="en-US" altLang="en-US" sz="1800" b="0" i="0" u="none" strike="noStrike" cap="none" normalizeH="0" baseline="0" dirty="0" smtClean="0">
                      <a:ln>
                        <a:noFill/>
                      </a:ln>
                      <a:solidFill>
                        <a:srgbClr val="92D050"/>
                      </a:solidFill>
                      <a:effectLst/>
                      <a:cs typeface="Arial" pitchFamily="34" charset="0"/>
                    </a:endParaRPr>
                  </a:p>
                </p:txBody>
              </p:sp>
            </p:grpSp>
            <p:sp>
              <p:nvSpPr>
                <p:cNvPr id="37" name="Freeform 36"/>
                <p:cNvSpPr/>
                <p:nvPr/>
              </p:nvSpPr>
              <p:spPr>
                <a:xfrm>
                  <a:off x="2098509" y="1190856"/>
                  <a:ext cx="2538693" cy="4584502"/>
                </a:xfrm>
                <a:custGeom>
                  <a:avLst/>
                  <a:gdLst>
                    <a:gd name="connsiteX0" fmla="*/ 376661 w 2536820"/>
                    <a:gd name="connsiteY0" fmla="*/ 3989760 h 4787221"/>
                    <a:gd name="connsiteX1" fmla="*/ 280968 w 2536820"/>
                    <a:gd name="connsiteY1" fmla="*/ 2852076 h 4787221"/>
                    <a:gd name="connsiteX2" fmla="*/ 344763 w 2536820"/>
                    <a:gd name="connsiteY2" fmla="*/ 693667 h 4787221"/>
                    <a:gd name="connsiteX3" fmla="*/ 695638 w 2536820"/>
                    <a:gd name="connsiteY3" fmla="*/ 289630 h 4787221"/>
                    <a:gd name="connsiteX4" fmla="*/ 706270 w 2536820"/>
                    <a:gd name="connsiteY4" fmla="*/ 23816 h 4787221"/>
                    <a:gd name="connsiteX5" fmla="*/ 844494 w 2536820"/>
                    <a:gd name="connsiteY5" fmla="*/ 34449 h 4787221"/>
                    <a:gd name="connsiteX6" fmla="*/ 865759 w 2536820"/>
                    <a:gd name="connsiteY6" fmla="*/ 215202 h 4787221"/>
                    <a:gd name="connsiteX7" fmla="*/ 1652568 w 2536820"/>
                    <a:gd name="connsiteY7" fmla="*/ 608607 h 4787221"/>
                    <a:gd name="connsiteX8" fmla="*/ 2237359 w 2536820"/>
                    <a:gd name="connsiteY8" fmla="*/ 1342253 h 4787221"/>
                    <a:gd name="connsiteX9" fmla="*/ 2535070 w 2536820"/>
                    <a:gd name="connsiteY9" fmla="*/ 2362979 h 4787221"/>
                    <a:gd name="connsiteX10" fmla="*/ 2311787 w 2536820"/>
                    <a:gd name="connsiteY10" fmla="*/ 3224216 h 4787221"/>
                    <a:gd name="connsiteX11" fmla="*/ 1429284 w 2536820"/>
                    <a:gd name="connsiteY11" fmla="*/ 4436328 h 4787221"/>
                    <a:gd name="connsiteX12" fmla="*/ 1620670 w 2536820"/>
                    <a:gd name="connsiteY12" fmla="*/ 4638346 h 4787221"/>
                    <a:gd name="connsiteX13" fmla="*/ 1493080 w 2536820"/>
                    <a:gd name="connsiteY13" fmla="*/ 4787202 h 4787221"/>
                    <a:gd name="connsiteX14" fmla="*/ 1301694 w 2536820"/>
                    <a:gd name="connsiteY14" fmla="*/ 4648979 h 4787221"/>
                    <a:gd name="connsiteX15" fmla="*/ 1163470 w 2536820"/>
                    <a:gd name="connsiteY15" fmla="*/ 4670244 h 4787221"/>
                    <a:gd name="connsiteX16" fmla="*/ 482987 w 2536820"/>
                    <a:gd name="connsiteY16" fmla="*/ 4425695 h 4787221"/>
                    <a:gd name="connsiteX17" fmla="*/ 429824 w 2536820"/>
                    <a:gd name="connsiteY17" fmla="*/ 4319370 h 4787221"/>
                    <a:gd name="connsiteX18" fmla="*/ 100215 w 2536820"/>
                    <a:gd name="connsiteY18" fmla="*/ 4415063 h 4787221"/>
                    <a:gd name="connsiteX19" fmla="*/ 15154 w 2536820"/>
                    <a:gd name="connsiteY19" fmla="*/ 4106718 h 4787221"/>
                    <a:gd name="connsiteX20" fmla="*/ 366028 w 2536820"/>
                    <a:gd name="connsiteY20" fmla="*/ 4085453 h 4787221"/>
                    <a:gd name="connsiteX0" fmla="*/ 378876 w 2539035"/>
                    <a:gd name="connsiteY0" fmla="*/ 3989760 h 4787221"/>
                    <a:gd name="connsiteX1" fmla="*/ 283183 w 2539035"/>
                    <a:gd name="connsiteY1" fmla="*/ 2852076 h 4787221"/>
                    <a:gd name="connsiteX2" fmla="*/ 346978 w 2539035"/>
                    <a:gd name="connsiteY2" fmla="*/ 693667 h 4787221"/>
                    <a:gd name="connsiteX3" fmla="*/ 697853 w 2539035"/>
                    <a:gd name="connsiteY3" fmla="*/ 289630 h 4787221"/>
                    <a:gd name="connsiteX4" fmla="*/ 708485 w 2539035"/>
                    <a:gd name="connsiteY4" fmla="*/ 23816 h 4787221"/>
                    <a:gd name="connsiteX5" fmla="*/ 846709 w 2539035"/>
                    <a:gd name="connsiteY5" fmla="*/ 34449 h 4787221"/>
                    <a:gd name="connsiteX6" fmla="*/ 867974 w 2539035"/>
                    <a:gd name="connsiteY6" fmla="*/ 215202 h 4787221"/>
                    <a:gd name="connsiteX7" fmla="*/ 1654783 w 2539035"/>
                    <a:gd name="connsiteY7" fmla="*/ 608607 h 4787221"/>
                    <a:gd name="connsiteX8" fmla="*/ 2239574 w 2539035"/>
                    <a:gd name="connsiteY8" fmla="*/ 1342253 h 4787221"/>
                    <a:gd name="connsiteX9" fmla="*/ 2537285 w 2539035"/>
                    <a:gd name="connsiteY9" fmla="*/ 2362979 h 4787221"/>
                    <a:gd name="connsiteX10" fmla="*/ 2314002 w 2539035"/>
                    <a:gd name="connsiteY10" fmla="*/ 3224216 h 4787221"/>
                    <a:gd name="connsiteX11" fmla="*/ 1431499 w 2539035"/>
                    <a:gd name="connsiteY11" fmla="*/ 4436328 h 4787221"/>
                    <a:gd name="connsiteX12" fmla="*/ 1622885 w 2539035"/>
                    <a:gd name="connsiteY12" fmla="*/ 4638346 h 4787221"/>
                    <a:gd name="connsiteX13" fmla="*/ 1495295 w 2539035"/>
                    <a:gd name="connsiteY13" fmla="*/ 4787202 h 4787221"/>
                    <a:gd name="connsiteX14" fmla="*/ 1303909 w 2539035"/>
                    <a:gd name="connsiteY14" fmla="*/ 4648979 h 4787221"/>
                    <a:gd name="connsiteX15" fmla="*/ 1165685 w 2539035"/>
                    <a:gd name="connsiteY15" fmla="*/ 4670244 h 4787221"/>
                    <a:gd name="connsiteX16" fmla="*/ 485202 w 2539035"/>
                    <a:gd name="connsiteY16" fmla="*/ 4425695 h 4787221"/>
                    <a:gd name="connsiteX17" fmla="*/ 432039 w 2539035"/>
                    <a:gd name="connsiteY17" fmla="*/ 4319370 h 4787221"/>
                    <a:gd name="connsiteX18" fmla="*/ 102430 w 2539035"/>
                    <a:gd name="connsiteY18" fmla="*/ 4415063 h 4787221"/>
                    <a:gd name="connsiteX19" fmla="*/ 17369 w 2539035"/>
                    <a:gd name="connsiteY19" fmla="*/ 4106718 h 4787221"/>
                    <a:gd name="connsiteX20" fmla="*/ 400140 w 2539035"/>
                    <a:gd name="connsiteY20" fmla="*/ 3989760 h 4787221"/>
                    <a:gd name="connsiteX0" fmla="*/ 378876 w 2539035"/>
                    <a:gd name="connsiteY0" fmla="*/ 3989760 h 4787221"/>
                    <a:gd name="connsiteX1" fmla="*/ 283183 w 2539035"/>
                    <a:gd name="connsiteY1" fmla="*/ 2852076 h 4787221"/>
                    <a:gd name="connsiteX2" fmla="*/ 346978 w 2539035"/>
                    <a:gd name="connsiteY2" fmla="*/ 693667 h 4787221"/>
                    <a:gd name="connsiteX3" fmla="*/ 697853 w 2539035"/>
                    <a:gd name="connsiteY3" fmla="*/ 289630 h 4787221"/>
                    <a:gd name="connsiteX4" fmla="*/ 708485 w 2539035"/>
                    <a:gd name="connsiteY4" fmla="*/ 23816 h 4787221"/>
                    <a:gd name="connsiteX5" fmla="*/ 846709 w 2539035"/>
                    <a:gd name="connsiteY5" fmla="*/ 34449 h 4787221"/>
                    <a:gd name="connsiteX6" fmla="*/ 867974 w 2539035"/>
                    <a:gd name="connsiteY6" fmla="*/ 215202 h 4787221"/>
                    <a:gd name="connsiteX7" fmla="*/ 1654783 w 2539035"/>
                    <a:gd name="connsiteY7" fmla="*/ 608607 h 4787221"/>
                    <a:gd name="connsiteX8" fmla="*/ 2239574 w 2539035"/>
                    <a:gd name="connsiteY8" fmla="*/ 1342253 h 4787221"/>
                    <a:gd name="connsiteX9" fmla="*/ 2537285 w 2539035"/>
                    <a:gd name="connsiteY9" fmla="*/ 2362979 h 4787221"/>
                    <a:gd name="connsiteX10" fmla="*/ 2314002 w 2539035"/>
                    <a:gd name="connsiteY10" fmla="*/ 3224216 h 4787221"/>
                    <a:gd name="connsiteX11" fmla="*/ 1431499 w 2539035"/>
                    <a:gd name="connsiteY11" fmla="*/ 4436328 h 4787221"/>
                    <a:gd name="connsiteX12" fmla="*/ 1622885 w 2539035"/>
                    <a:gd name="connsiteY12" fmla="*/ 4638346 h 4787221"/>
                    <a:gd name="connsiteX13" fmla="*/ 1495295 w 2539035"/>
                    <a:gd name="connsiteY13" fmla="*/ 4787202 h 4787221"/>
                    <a:gd name="connsiteX14" fmla="*/ 1303909 w 2539035"/>
                    <a:gd name="connsiteY14" fmla="*/ 4648979 h 4787221"/>
                    <a:gd name="connsiteX15" fmla="*/ 1165685 w 2539035"/>
                    <a:gd name="connsiteY15" fmla="*/ 4670244 h 4787221"/>
                    <a:gd name="connsiteX16" fmla="*/ 485202 w 2539035"/>
                    <a:gd name="connsiteY16" fmla="*/ 4425695 h 4787221"/>
                    <a:gd name="connsiteX17" fmla="*/ 432039 w 2539035"/>
                    <a:gd name="connsiteY17" fmla="*/ 4319370 h 4787221"/>
                    <a:gd name="connsiteX18" fmla="*/ 102430 w 2539035"/>
                    <a:gd name="connsiteY18" fmla="*/ 4415063 h 4787221"/>
                    <a:gd name="connsiteX19" fmla="*/ 17369 w 2539035"/>
                    <a:gd name="connsiteY19" fmla="*/ 4106718 h 4787221"/>
                    <a:gd name="connsiteX20" fmla="*/ 400140 w 2539035"/>
                    <a:gd name="connsiteY20" fmla="*/ 3989760 h 4787221"/>
                    <a:gd name="connsiteX0" fmla="*/ 378876 w 2539035"/>
                    <a:gd name="connsiteY0" fmla="*/ 3989760 h 4787221"/>
                    <a:gd name="connsiteX1" fmla="*/ 283183 w 2539035"/>
                    <a:gd name="connsiteY1" fmla="*/ 2852076 h 4787221"/>
                    <a:gd name="connsiteX2" fmla="*/ 346978 w 2539035"/>
                    <a:gd name="connsiteY2" fmla="*/ 693667 h 4787221"/>
                    <a:gd name="connsiteX3" fmla="*/ 697853 w 2539035"/>
                    <a:gd name="connsiteY3" fmla="*/ 289630 h 4787221"/>
                    <a:gd name="connsiteX4" fmla="*/ 708485 w 2539035"/>
                    <a:gd name="connsiteY4" fmla="*/ 23816 h 4787221"/>
                    <a:gd name="connsiteX5" fmla="*/ 846709 w 2539035"/>
                    <a:gd name="connsiteY5" fmla="*/ 34449 h 4787221"/>
                    <a:gd name="connsiteX6" fmla="*/ 867974 w 2539035"/>
                    <a:gd name="connsiteY6" fmla="*/ 215202 h 4787221"/>
                    <a:gd name="connsiteX7" fmla="*/ 1654783 w 2539035"/>
                    <a:gd name="connsiteY7" fmla="*/ 608607 h 4787221"/>
                    <a:gd name="connsiteX8" fmla="*/ 2239574 w 2539035"/>
                    <a:gd name="connsiteY8" fmla="*/ 1342253 h 4787221"/>
                    <a:gd name="connsiteX9" fmla="*/ 2537285 w 2539035"/>
                    <a:gd name="connsiteY9" fmla="*/ 2362979 h 4787221"/>
                    <a:gd name="connsiteX10" fmla="*/ 2314002 w 2539035"/>
                    <a:gd name="connsiteY10" fmla="*/ 3224216 h 4787221"/>
                    <a:gd name="connsiteX11" fmla="*/ 1431499 w 2539035"/>
                    <a:gd name="connsiteY11" fmla="*/ 4436328 h 4787221"/>
                    <a:gd name="connsiteX12" fmla="*/ 1622885 w 2539035"/>
                    <a:gd name="connsiteY12" fmla="*/ 4638346 h 4787221"/>
                    <a:gd name="connsiteX13" fmla="*/ 1495295 w 2539035"/>
                    <a:gd name="connsiteY13" fmla="*/ 4787202 h 4787221"/>
                    <a:gd name="connsiteX14" fmla="*/ 1303909 w 2539035"/>
                    <a:gd name="connsiteY14" fmla="*/ 4648979 h 4787221"/>
                    <a:gd name="connsiteX15" fmla="*/ 1165685 w 2539035"/>
                    <a:gd name="connsiteY15" fmla="*/ 4670244 h 4787221"/>
                    <a:gd name="connsiteX16" fmla="*/ 485202 w 2539035"/>
                    <a:gd name="connsiteY16" fmla="*/ 4425695 h 4787221"/>
                    <a:gd name="connsiteX17" fmla="*/ 432039 w 2539035"/>
                    <a:gd name="connsiteY17" fmla="*/ 4319370 h 4787221"/>
                    <a:gd name="connsiteX18" fmla="*/ 102430 w 2539035"/>
                    <a:gd name="connsiteY18" fmla="*/ 4415063 h 4787221"/>
                    <a:gd name="connsiteX19" fmla="*/ 17369 w 2539035"/>
                    <a:gd name="connsiteY19" fmla="*/ 4106718 h 4787221"/>
                    <a:gd name="connsiteX20" fmla="*/ 400140 w 2539035"/>
                    <a:gd name="connsiteY20" fmla="*/ 3989760 h 4787221"/>
                    <a:gd name="connsiteX21" fmla="*/ 378876 w 2539035"/>
                    <a:gd name="connsiteY21" fmla="*/ 3989760 h 4787221"/>
                    <a:gd name="connsiteX0" fmla="*/ 357611 w 2539035"/>
                    <a:gd name="connsiteY0" fmla="*/ 3894067 h 4787221"/>
                    <a:gd name="connsiteX1" fmla="*/ 283183 w 2539035"/>
                    <a:gd name="connsiteY1" fmla="*/ 2852076 h 4787221"/>
                    <a:gd name="connsiteX2" fmla="*/ 346978 w 2539035"/>
                    <a:gd name="connsiteY2" fmla="*/ 693667 h 4787221"/>
                    <a:gd name="connsiteX3" fmla="*/ 697853 w 2539035"/>
                    <a:gd name="connsiteY3" fmla="*/ 289630 h 4787221"/>
                    <a:gd name="connsiteX4" fmla="*/ 708485 w 2539035"/>
                    <a:gd name="connsiteY4" fmla="*/ 23816 h 4787221"/>
                    <a:gd name="connsiteX5" fmla="*/ 846709 w 2539035"/>
                    <a:gd name="connsiteY5" fmla="*/ 34449 h 4787221"/>
                    <a:gd name="connsiteX6" fmla="*/ 867974 w 2539035"/>
                    <a:gd name="connsiteY6" fmla="*/ 215202 h 4787221"/>
                    <a:gd name="connsiteX7" fmla="*/ 1654783 w 2539035"/>
                    <a:gd name="connsiteY7" fmla="*/ 608607 h 4787221"/>
                    <a:gd name="connsiteX8" fmla="*/ 2239574 w 2539035"/>
                    <a:gd name="connsiteY8" fmla="*/ 1342253 h 4787221"/>
                    <a:gd name="connsiteX9" fmla="*/ 2537285 w 2539035"/>
                    <a:gd name="connsiteY9" fmla="*/ 2362979 h 4787221"/>
                    <a:gd name="connsiteX10" fmla="*/ 2314002 w 2539035"/>
                    <a:gd name="connsiteY10" fmla="*/ 3224216 h 4787221"/>
                    <a:gd name="connsiteX11" fmla="*/ 1431499 w 2539035"/>
                    <a:gd name="connsiteY11" fmla="*/ 4436328 h 4787221"/>
                    <a:gd name="connsiteX12" fmla="*/ 1622885 w 2539035"/>
                    <a:gd name="connsiteY12" fmla="*/ 4638346 h 4787221"/>
                    <a:gd name="connsiteX13" fmla="*/ 1495295 w 2539035"/>
                    <a:gd name="connsiteY13" fmla="*/ 4787202 h 4787221"/>
                    <a:gd name="connsiteX14" fmla="*/ 1303909 w 2539035"/>
                    <a:gd name="connsiteY14" fmla="*/ 4648979 h 4787221"/>
                    <a:gd name="connsiteX15" fmla="*/ 1165685 w 2539035"/>
                    <a:gd name="connsiteY15" fmla="*/ 4670244 h 4787221"/>
                    <a:gd name="connsiteX16" fmla="*/ 485202 w 2539035"/>
                    <a:gd name="connsiteY16" fmla="*/ 4425695 h 4787221"/>
                    <a:gd name="connsiteX17" fmla="*/ 432039 w 2539035"/>
                    <a:gd name="connsiteY17" fmla="*/ 4319370 h 4787221"/>
                    <a:gd name="connsiteX18" fmla="*/ 102430 w 2539035"/>
                    <a:gd name="connsiteY18" fmla="*/ 4415063 h 4787221"/>
                    <a:gd name="connsiteX19" fmla="*/ 17369 w 2539035"/>
                    <a:gd name="connsiteY19" fmla="*/ 4106718 h 4787221"/>
                    <a:gd name="connsiteX20" fmla="*/ 400140 w 2539035"/>
                    <a:gd name="connsiteY20" fmla="*/ 3989760 h 4787221"/>
                    <a:gd name="connsiteX21" fmla="*/ 357611 w 2539035"/>
                    <a:gd name="connsiteY21" fmla="*/ 3894067 h 4787221"/>
                    <a:gd name="connsiteX0" fmla="*/ 357611 w 2538693"/>
                    <a:gd name="connsiteY0" fmla="*/ 3894067 h 4787221"/>
                    <a:gd name="connsiteX1" fmla="*/ 283183 w 2538693"/>
                    <a:gd name="connsiteY1" fmla="*/ 2852076 h 4787221"/>
                    <a:gd name="connsiteX2" fmla="*/ 346978 w 2538693"/>
                    <a:gd name="connsiteY2" fmla="*/ 693667 h 4787221"/>
                    <a:gd name="connsiteX3" fmla="*/ 697853 w 2538693"/>
                    <a:gd name="connsiteY3" fmla="*/ 289630 h 4787221"/>
                    <a:gd name="connsiteX4" fmla="*/ 708485 w 2538693"/>
                    <a:gd name="connsiteY4" fmla="*/ 23816 h 4787221"/>
                    <a:gd name="connsiteX5" fmla="*/ 846709 w 2538693"/>
                    <a:gd name="connsiteY5" fmla="*/ 34449 h 4787221"/>
                    <a:gd name="connsiteX6" fmla="*/ 867974 w 2538693"/>
                    <a:gd name="connsiteY6" fmla="*/ 215202 h 4787221"/>
                    <a:gd name="connsiteX7" fmla="*/ 1654783 w 2538693"/>
                    <a:gd name="connsiteY7" fmla="*/ 608607 h 4787221"/>
                    <a:gd name="connsiteX8" fmla="*/ 2239574 w 2538693"/>
                    <a:gd name="connsiteY8" fmla="*/ 1342253 h 4787221"/>
                    <a:gd name="connsiteX9" fmla="*/ 2537285 w 2538693"/>
                    <a:gd name="connsiteY9" fmla="*/ 2362979 h 4787221"/>
                    <a:gd name="connsiteX10" fmla="*/ 2314002 w 2538693"/>
                    <a:gd name="connsiteY10" fmla="*/ 3224216 h 4787221"/>
                    <a:gd name="connsiteX11" fmla="*/ 1537824 w 2538693"/>
                    <a:gd name="connsiteY11" fmla="*/ 4298105 h 4787221"/>
                    <a:gd name="connsiteX12" fmla="*/ 1622885 w 2538693"/>
                    <a:gd name="connsiteY12" fmla="*/ 4638346 h 4787221"/>
                    <a:gd name="connsiteX13" fmla="*/ 1495295 w 2538693"/>
                    <a:gd name="connsiteY13" fmla="*/ 4787202 h 4787221"/>
                    <a:gd name="connsiteX14" fmla="*/ 1303909 w 2538693"/>
                    <a:gd name="connsiteY14" fmla="*/ 4648979 h 4787221"/>
                    <a:gd name="connsiteX15" fmla="*/ 1165685 w 2538693"/>
                    <a:gd name="connsiteY15" fmla="*/ 4670244 h 4787221"/>
                    <a:gd name="connsiteX16" fmla="*/ 485202 w 2538693"/>
                    <a:gd name="connsiteY16" fmla="*/ 4425695 h 4787221"/>
                    <a:gd name="connsiteX17" fmla="*/ 432039 w 2538693"/>
                    <a:gd name="connsiteY17" fmla="*/ 4319370 h 4787221"/>
                    <a:gd name="connsiteX18" fmla="*/ 102430 w 2538693"/>
                    <a:gd name="connsiteY18" fmla="*/ 4415063 h 4787221"/>
                    <a:gd name="connsiteX19" fmla="*/ 17369 w 2538693"/>
                    <a:gd name="connsiteY19" fmla="*/ 4106718 h 4787221"/>
                    <a:gd name="connsiteX20" fmla="*/ 400140 w 2538693"/>
                    <a:gd name="connsiteY20" fmla="*/ 3989760 h 4787221"/>
                    <a:gd name="connsiteX21" fmla="*/ 357611 w 2538693"/>
                    <a:gd name="connsiteY21" fmla="*/ 3894067 h 4787221"/>
                    <a:gd name="connsiteX0" fmla="*/ 357611 w 2538693"/>
                    <a:gd name="connsiteY0" fmla="*/ 3894067 h 4789080"/>
                    <a:gd name="connsiteX1" fmla="*/ 283183 w 2538693"/>
                    <a:gd name="connsiteY1" fmla="*/ 2852076 h 4789080"/>
                    <a:gd name="connsiteX2" fmla="*/ 346978 w 2538693"/>
                    <a:gd name="connsiteY2" fmla="*/ 693667 h 4789080"/>
                    <a:gd name="connsiteX3" fmla="*/ 697853 w 2538693"/>
                    <a:gd name="connsiteY3" fmla="*/ 289630 h 4789080"/>
                    <a:gd name="connsiteX4" fmla="*/ 708485 w 2538693"/>
                    <a:gd name="connsiteY4" fmla="*/ 23816 h 4789080"/>
                    <a:gd name="connsiteX5" fmla="*/ 846709 w 2538693"/>
                    <a:gd name="connsiteY5" fmla="*/ 34449 h 4789080"/>
                    <a:gd name="connsiteX6" fmla="*/ 867974 w 2538693"/>
                    <a:gd name="connsiteY6" fmla="*/ 215202 h 4789080"/>
                    <a:gd name="connsiteX7" fmla="*/ 1654783 w 2538693"/>
                    <a:gd name="connsiteY7" fmla="*/ 608607 h 4789080"/>
                    <a:gd name="connsiteX8" fmla="*/ 2239574 w 2538693"/>
                    <a:gd name="connsiteY8" fmla="*/ 1342253 h 4789080"/>
                    <a:gd name="connsiteX9" fmla="*/ 2537285 w 2538693"/>
                    <a:gd name="connsiteY9" fmla="*/ 2362979 h 4789080"/>
                    <a:gd name="connsiteX10" fmla="*/ 2314002 w 2538693"/>
                    <a:gd name="connsiteY10" fmla="*/ 3224216 h 4789080"/>
                    <a:gd name="connsiteX11" fmla="*/ 1537824 w 2538693"/>
                    <a:gd name="connsiteY11" fmla="*/ 4298105 h 4789080"/>
                    <a:gd name="connsiteX12" fmla="*/ 1676048 w 2538693"/>
                    <a:gd name="connsiteY12" fmla="*/ 4532020 h 4789080"/>
                    <a:gd name="connsiteX13" fmla="*/ 1495295 w 2538693"/>
                    <a:gd name="connsiteY13" fmla="*/ 4787202 h 4789080"/>
                    <a:gd name="connsiteX14" fmla="*/ 1303909 w 2538693"/>
                    <a:gd name="connsiteY14" fmla="*/ 4648979 h 4789080"/>
                    <a:gd name="connsiteX15" fmla="*/ 1165685 w 2538693"/>
                    <a:gd name="connsiteY15" fmla="*/ 4670244 h 4789080"/>
                    <a:gd name="connsiteX16" fmla="*/ 485202 w 2538693"/>
                    <a:gd name="connsiteY16" fmla="*/ 4425695 h 4789080"/>
                    <a:gd name="connsiteX17" fmla="*/ 432039 w 2538693"/>
                    <a:gd name="connsiteY17" fmla="*/ 4319370 h 4789080"/>
                    <a:gd name="connsiteX18" fmla="*/ 102430 w 2538693"/>
                    <a:gd name="connsiteY18" fmla="*/ 4415063 h 4789080"/>
                    <a:gd name="connsiteX19" fmla="*/ 17369 w 2538693"/>
                    <a:gd name="connsiteY19" fmla="*/ 4106718 h 4789080"/>
                    <a:gd name="connsiteX20" fmla="*/ 400140 w 2538693"/>
                    <a:gd name="connsiteY20" fmla="*/ 3989760 h 4789080"/>
                    <a:gd name="connsiteX21" fmla="*/ 357611 w 2538693"/>
                    <a:gd name="connsiteY21" fmla="*/ 3894067 h 4789080"/>
                    <a:gd name="connsiteX0" fmla="*/ 357611 w 2538693"/>
                    <a:gd name="connsiteY0" fmla="*/ 3868725 h 4763738"/>
                    <a:gd name="connsiteX1" fmla="*/ 283183 w 2538693"/>
                    <a:gd name="connsiteY1" fmla="*/ 2826734 h 4763738"/>
                    <a:gd name="connsiteX2" fmla="*/ 346978 w 2538693"/>
                    <a:gd name="connsiteY2" fmla="*/ 668325 h 4763738"/>
                    <a:gd name="connsiteX3" fmla="*/ 697853 w 2538693"/>
                    <a:gd name="connsiteY3" fmla="*/ 264288 h 4763738"/>
                    <a:gd name="connsiteX4" fmla="*/ 634057 w 2538693"/>
                    <a:gd name="connsiteY4" fmla="*/ 51637 h 4763738"/>
                    <a:gd name="connsiteX5" fmla="*/ 846709 w 2538693"/>
                    <a:gd name="connsiteY5" fmla="*/ 9107 h 4763738"/>
                    <a:gd name="connsiteX6" fmla="*/ 867974 w 2538693"/>
                    <a:gd name="connsiteY6" fmla="*/ 189860 h 4763738"/>
                    <a:gd name="connsiteX7" fmla="*/ 1654783 w 2538693"/>
                    <a:gd name="connsiteY7" fmla="*/ 583265 h 4763738"/>
                    <a:gd name="connsiteX8" fmla="*/ 2239574 w 2538693"/>
                    <a:gd name="connsiteY8" fmla="*/ 1316911 h 4763738"/>
                    <a:gd name="connsiteX9" fmla="*/ 2537285 w 2538693"/>
                    <a:gd name="connsiteY9" fmla="*/ 2337637 h 4763738"/>
                    <a:gd name="connsiteX10" fmla="*/ 2314002 w 2538693"/>
                    <a:gd name="connsiteY10" fmla="*/ 3198874 h 4763738"/>
                    <a:gd name="connsiteX11" fmla="*/ 1537824 w 2538693"/>
                    <a:gd name="connsiteY11" fmla="*/ 4272763 h 4763738"/>
                    <a:gd name="connsiteX12" fmla="*/ 1676048 w 2538693"/>
                    <a:gd name="connsiteY12" fmla="*/ 4506678 h 4763738"/>
                    <a:gd name="connsiteX13" fmla="*/ 1495295 w 2538693"/>
                    <a:gd name="connsiteY13" fmla="*/ 4761860 h 4763738"/>
                    <a:gd name="connsiteX14" fmla="*/ 1303909 w 2538693"/>
                    <a:gd name="connsiteY14" fmla="*/ 4623637 h 4763738"/>
                    <a:gd name="connsiteX15" fmla="*/ 1165685 w 2538693"/>
                    <a:gd name="connsiteY15" fmla="*/ 4644902 h 4763738"/>
                    <a:gd name="connsiteX16" fmla="*/ 485202 w 2538693"/>
                    <a:gd name="connsiteY16" fmla="*/ 4400353 h 4763738"/>
                    <a:gd name="connsiteX17" fmla="*/ 432039 w 2538693"/>
                    <a:gd name="connsiteY17" fmla="*/ 4294028 h 4763738"/>
                    <a:gd name="connsiteX18" fmla="*/ 102430 w 2538693"/>
                    <a:gd name="connsiteY18" fmla="*/ 4389721 h 4763738"/>
                    <a:gd name="connsiteX19" fmla="*/ 17369 w 2538693"/>
                    <a:gd name="connsiteY19" fmla="*/ 4081376 h 4763738"/>
                    <a:gd name="connsiteX20" fmla="*/ 400140 w 2538693"/>
                    <a:gd name="connsiteY20" fmla="*/ 3964418 h 4763738"/>
                    <a:gd name="connsiteX21" fmla="*/ 357611 w 2538693"/>
                    <a:gd name="connsiteY21" fmla="*/ 3868725 h 4763738"/>
                    <a:gd name="connsiteX0" fmla="*/ 357611 w 2538693"/>
                    <a:gd name="connsiteY0" fmla="*/ 3868725 h 4763738"/>
                    <a:gd name="connsiteX1" fmla="*/ 283183 w 2538693"/>
                    <a:gd name="connsiteY1" fmla="*/ 2826734 h 4763738"/>
                    <a:gd name="connsiteX2" fmla="*/ 346978 w 2538693"/>
                    <a:gd name="connsiteY2" fmla="*/ 668325 h 4763738"/>
                    <a:gd name="connsiteX3" fmla="*/ 697853 w 2538693"/>
                    <a:gd name="connsiteY3" fmla="*/ 264288 h 4763738"/>
                    <a:gd name="connsiteX4" fmla="*/ 634057 w 2538693"/>
                    <a:gd name="connsiteY4" fmla="*/ 51637 h 4763738"/>
                    <a:gd name="connsiteX5" fmla="*/ 889239 w 2538693"/>
                    <a:gd name="connsiteY5" fmla="*/ 9107 h 4763738"/>
                    <a:gd name="connsiteX6" fmla="*/ 867974 w 2538693"/>
                    <a:gd name="connsiteY6" fmla="*/ 189860 h 4763738"/>
                    <a:gd name="connsiteX7" fmla="*/ 1654783 w 2538693"/>
                    <a:gd name="connsiteY7" fmla="*/ 583265 h 4763738"/>
                    <a:gd name="connsiteX8" fmla="*/ 2239574 w 2538693"/>
                    <a:gd name="connsiteY8" fmla="*/ 1316911 h 4763738"/>
                    <a:gd name="connsiteX9" fmla="*/ 2537285 w 2538693"/>
                    <a:gd name="connsiteY9" fmla="*/ 2337637 h 4763738"/>
                    <a:gd name="connsiteX10" fmla="*/ 2314002 w 2538693"/>
                    <a:gd name="connsiteY10" fmla="*/ 3198874 h 4763738"/>
                    <a:gd name="connsiteX11" fmla="*/ 1537824 w 2538693"/>
                    <a:gd name="connsiteY11" fmla="*/ 4272763 h 4763738"/>
                    <a:gd name="connsiteX12" fmla="*/ 1676048 w 2538693"/>
                    <a:gd name="connsiteY12" fmla="*/ 4506678 h 4763738"/>
                    <a:gd name="connsiteX13" fmla="*/ 1495295 w 2538693"/>
                    <a:gd name="connsiteY13" fmla="*/ 4761860 h 4763738"/>
                    <a:gd name="connsiteX14" fmla="*/ 1303909 w 2538693"/>
                    <a:gd name="connsiteY14" fmla="*/ 4623637 h 4763738"/>
                    <a:gd name="connsiteX15" fmla="*/ 1165685 w 2538693"/>
                    <a:gd name="connsiteY15" fmla="*/ 4644902 h 4763738"/>
                    <a:gd name="connsiteX16" fmla="*/ 485202 w 2538693"/>
                    <a:gd name="connsiteY16" fmla="*/ 4400353 h 4763738"/>
                    <a:gd name="connsiteX17" fmla="*/ 432039 w 2538693"/>
                    <a:gd name="connsiteY17" fmla="*/ 4294028 h 4763738"/>
                    <a:gd name="connsiteX18" fmla="*/ 102430 w 2538693"/>
                    <a:gd name="connsiteY18" fmla="*/ 4389721 h 4763738"/>
                    <a:gd name="connsiteX19" fmla="*/ 17369 w 2538693"/>
                    <a:gd name="connsiteY19" fmla="*/ 4081376 h 4763738"/>
                    <a:gd name="connsiteX20" fmla="*/ 400140 w 2538693"/>
                    <a:gd name="connsiteY20" fmla="*/ 3964418 h 4763738"/>
                    <a:gd name="connsiteX21" fmla="*/ 357611 w 2538693"/>
                    <a:gd name="connsiteY21" fmla="*/ 3868725 h 4763738"/>
                    <a:gd name="connsiteX0" fmla="*/ 357611 w 2538693"/>
                    <a:gd name="connsiteY0" fmla="*/ 3869016 h 4764029"/>
                    <a:gd name="connsiteX1" fmla="*/ 283183 w 2538693"/>
                    <a:gd name="connsiteY1" fmla="*/ 2827025 h 4764029"/>
                    <a:gd name="connsiteX2" fmla="*/ 346978 w 2538693"/>
                    <a:gd name="connsiteY2" fmla="*/ 668616 h 4764029"/>
                    <a:gd name="connsiteX3" fmla="*/ 612792 w 2538693"/>
                    <a:gd name="connsiteY3" fmla="*/ 275211 h 4764029"/>
                    <a:gd name="connsiteX4" fmla="*/ 634057 w 2538693"/>
                    <a:gd name="connsiteY4" fmla="*/ 51928 h 4764029"/>
                    <a:gd name="connsiteX5" fmla="*/ 889239 w 2538693"/>
                    <a:gd name="connsiteY5" fmla="*/ 9398 h 4764029"/>
                    <a:gd name="connsiteX6" fmla="*/ 867974 w 2538693"/>
                    <a:gd name="connsiteY6" fmla="*/ 190151 h 4764029"/>
                    <a:gd name="connsiteX7" fmla="*/ 1654783 w 2538693"/>
                    <a:gd name="connsiteY7" fmla="*/ 583556 h 4764029"/>
                    <a:gd name="connsiteX8" fmla="*/ 2239574 w 2538693"/>
                    <a:gd name="connsiteY8" fmla="*/ 1317202 h 4764029"/>
                    <a:gd name="connsiteX9" fmla="*/ 2537285 w 2538693"/>
                    <a:gd name="connsiteY9" fmla="*/ 2337928 h 4764029"/>
                    <a:gd name="connsiteX10" fmla="*/ 2314002 w 2538693"/>
                    <a:gd name="connsiteY10" fmla="*/ 3199165 h 4764029"/>
                    <a:gd name="connsiteX11" fmla="*/ 1537824 w 2538693"/>
                    <a:gd name="connsiteY11" fmla="*/ 4273054 h 4764029"/>
                    <a:gd name="connsiteX12" fmla="*/ 1676048 w 2538693"/>
                    <a:gd name="connsiteY12" fmla="*/ 4506969 h 4764029"/>
                    <a:gd name="connsiteX13" fmla="*/ 1495295 w 2538693"/>
                    <a:gd name="connsiteY13" fmla="*/ 4762151 h 4764029"/>
                    <a:gd name="connsiteX14" fmla="*/ 1303909 w 2538693"/>
                    <a:gd name="connsiteY14" fmla="*/ 4623928 h 4764029"/>
                    <a:gd name="connsiteX15" fmla="*/ 1165685 w 2538693"/>
                    <a:gd name="connsiteY15" fmla="*/ 4645193 h 4764029"/>
                    <a:gd name="connsiteX16" fmla="*/ 485202 w 2538693"/>
                    <a:gd name="connsiteY16" fmla="*/ 4400644 h 4764029"/>
                    <a:gd name="connsiteX17" fmla="*/ 432039 w 2538693"/>
                    <a:gd name="connsiteY17" fmla="*/ 4294319 h 4764029"/>
                    <a:gd name="connsiteX18" fmla="*/ 102430 w 2538693"/>
                    <a:gd name="connsiteY18" fmla="*/ 4390012 h 4764029"/>
                    <a:gd name="connsiteX19" fmla="*/ 17369 w 2538693"/>
                    <a:gd name="connsiteY19" fmla="*/ 4081667 h 4764029"/>
                    <a:gd name="connsiteX20" fmla="*/ 400140 w 2538693"/>
                    <a:gd name="connsiteY20" fmla="*/ 3964709 h 4764029"/>
                    <a:gd name="connsiteX21" fmla="*/ 357611 w 2538693"/>
                    <a:gd name="connsiteY21" fmla="*/ 3869016 h 4764029"/>
                    <a:gd name="connsiteX0" fmla="*/ 357611 w 2538693"/>
                    <a:gd name="connsiteY0" fmla="*/ 3873118 h 4768131"/>
                    <a:gd name="connsiteX1" fmla="*/ 283183 w 2538693"/>
                    <a:gd name="connsiteY1" fmla="*/ 2831127 h 4768131"/>
                    <a:gd name="connsiteX2" fmla="*/ 346978 w 2538693"/>
                    <a:gd name="connsiteY2" fmla="*/ 672718 h 4768131"/>
                    <a:gd name="connsiteX3" fmla="*/ 432038 w 2538693"/>
                    <a:gd name="connsiteY3" fmla="*/ 396271 h 4768131"/>
                    <a:gd name="connsiteX4" fmla="*/ 634057 w 2538693"/>
                    <a:gd name="connsiteY4" fmla="*/ 56030 h 4768131"/>
                    <a:gd name="connsiteX5" fmla="*/ 889239 w 2538693"/>
                    <a:gd name="connsiteY5" fmla="*/ 13500 h 4768131"/>
                    <a:gd name="connsiteX6" fmla="*/ 867974 w 2538693"/>
                    <a:gd name="connsiteY6" fmla="*/ 194253 h 4768131"/>
                    <a:gd name="connsiteX7" fmla="*/ 1654783 w 2538693"/>
                    <a:gd name="connsiteY7" fmla="*/ 587658 h 4768131"/>
                    <a:gd name="connsiteX8" fmla="*/ 2239574 w 2538693"/>
                    <a:gd name="connsiteY8" fmla="*/ 1321304 h 4768131"/>
                    <a:gd name="connsiteX9" fmla="*/ 2537285 w 2538693"/>
                    <a:gd name="connsiteY9" fmla="*/ 2342030 h 4768131"/>
                    <a:gd name="connsiteX10" fmla="*/ 2314002 w 2538693"/>
                    <a:gd name="connsiteY10" fmla="*/ 3203267 h 4768131"/>
                    <a:gd name="connsiteX11" fmla="*/ 1537824 w 2538693"/>
                    <a:gd name="connsiteY11" fmla="*/ 4277156 h 4768131"/>
                    <a:gd name="connsiteX12" fmla="*/ 1676048 w 2538693"/>
                    <a:gd name="connsiteY12" fmla="*/ 4511071 h 4768131"/>
                    <a:gd name="connsiteX13" fmla="*/ 1495295 w 2538693"/>
                    <a:gd name="connsiteY13" fmla="*/ 4766253 h 4768131"/>
                    <a:gd name="connsiteX14" fmla="*/ 1303909 w 2538693"/>
                    <a:gd name="connsiteY14" fmla="*/ 4628030 h 4768131"/>
                    <a:gd name="connsiteX15" fmla="*/ 1165685 w 2538693"/>
                    <a:gd name="connsiteY15" fmla="*/ 4649295 h 4768131"/>
                    <a:gd name="connsiteX16" fmla="*/ 485202 w 2538693"/>
                    <a:gd name="connsiteY16" fmla="*/ 4404746 h 4768131"/>
                    <a:gd name="connsiteX17" fmla="*/ 432039 w 2538693"/>
                    <a:gd name="connsiteY17" fmla="*/ 4298421 h 4768131"/>
                    <a:gd name="connsiteX18" fmla="*/ 102430 w 2538693"/>
                    <a:gd name="connsiteY18" fmla="*/ 4394114 h 4768131"/>
                    <a:gd name="connsiteX19" fmla="*/ 17369 w 2538693"/>
                    <a:gd name="connsiteY19" fmla="*/ 4085769 h 4768131"/>
                    <a:gd name="connsiteX20" fmla="*/ 400140 w 2538693"/>
                    <a:gd name="connsiteY20" fmla="*/ 3968811 h 4768131"/>
                    <a:gd name="connsiteX21" fmla="*/ 357611 w 2538693"/>
                    <a:gd name="connsiteY21" fmla="*/ 3873118 h 4768131"/>
                    <a:gd name="connsiteX0" fmla="*/ 357611 w 2538693"/>
                    <a:gd name="connsiteY0" fmla="*/ 3859842 h 4754855"/>
                    <a:gd name="connsiteX1" fmla="*/ 283183 w 2538693"/>
                    <a:gd name="connsiteY1" fmla="*/ 2817851 h 4754855"/>
                    <a:gd name="connsiteX2" fmla="*/ 346978 w 2538693"/>
                    <a:gd name="connsiteY2" fmla="*/ 659442 h 4754855"/>
                    <a:gd name="connsiteX3" fmla="*/ 432038 w 2538693"/>
                    <a:gd name="connsiteY3" fmla="*/ 382995 h 4754855"/>
                    <a:gd name="connsiteX4" fmla="*/ 400140 w 2538693"/>
                    <a:gd name="connsiteY4" fmla="*/ 212875 h 4754855"/>
                    <a:gd name="connsiteX5" fmla="*/ 889239 w 2538693"/>
                    <a:gd name="connsiteY5" fmla="*/ 224 h 4754855"/>
                    <a:gd name="connsiteX6" fmla="*/ 867974 w 2538693"/>
                    <a:gd name="connsiteY6" fmla="*/ 180977 h 4754855"/>
                    <a:gd name="connsiteX7" fmla="*/ 1654783 w 2538693"/>
                    <a:gd name="connsiteY7" fmla="*/ 574382 h 4754855"/>
                    <a:gd name="connsiteX8" fmla="*/ 2239574 w 2538693"/>
                    <a:gd name="connsiteY8" fmla="*/ 1308028 h 4754855"/>
                    <a:gd name="connsiteX9" fmla="*/ 2537285 w 2538693"/>
                    <a:gd name="connsiteY9" fmla="*/ 2328754 h 4754855"/>
                    <a:gd name="connsiteX10" fmla="*/ 2314002 w 2538693"/>
                    <a:gd name="connsiteY10" fmla="*/ 3189991 h 4754855"/>
                    <a:gd name="connsiteX11" fmla="*/ 1537824 w 2538693"/>
                    <a:gd name="connsiteY11" fmla="*/ 4263880 h 4754855"/>
                    <a:gd name="connsiteX12" fmla="*/ 1676048 w 2538693"/>
                    <a:gd name="connsiteY12" fmla="*/ 4497795 h 4754855"/>
                    <a:gd name="connsiteX13" fmla="*/ 1495295 w 2538693"/>
                    <a:gd name="connsiteY13" fmla="*/ 4752977 h 4754855"/>
                    <a:gd name="connsiteX14" fmla="*/ 1303909 w 2538693"/>
                    <a:gd name="connsiteY14" fmla="*/ 4614754 h 4754855"/>
                    <a:gd name="connsiteX15" fmla="*/ 1165685 w 2538693"/>
                    <a:gd name="connsiteY15" fmla="*/ 4636019 h 4754855"/>
                    <a:gd name="connsiteX16" fmla="*/ 485202 w 2538693"/>
                    <a:gd name="connsiteY16" fmla="*/ 4391470 h 4754855"/>
                    <a:gd name="connsiteX17" fmla="*/ 432039 w 2538693"/>
                    <a:gd name="connsiteY17" fmla="*/ 4285145 h 4754855"/>
                    <a:gd name="connsiteX18" fmla="*/ 102430 w 2538693"/>
                    <a:gd name="connsiteY18" fmla="*/ 4380838 h 4754855"/>
                    <a:gd name="connsiteX19" fmla="*/ 17369 w 2538693"/>
                    <a:gd name="connsiteY19" fmla="*/ 4072493 h 4754855"/>
                    <a:gd name="connsiteX20" fmla="*/ 400140 w 2538693"/>
                    <a:gd name="connsiteY20" fmla="*/ 3955535 h 4754855"/>
                    <a:gd name="connsiteX21" fmla="*/ 357611 w 2538693"/>
                    <a:gd name="connsiteY21" fmla="*/ 3859842 h 4754855"/>
                    <a:gd name="connsiteX0" fmla="*/ 357611 w 2538693"/>
                    <a:gd name="connsiteY0" fmla="*/ 3689489 h 4584502"/>
                    <a:gd name="connsiteX1" fmla="*/ 283183 w 2538693"/>
                    <a:gd name="connsiteY1" fmla="*/ 2647498 h 4584502"/>
                    <a:gd name="connsiteX2" fmla="*/ 346978 w 2538693"/>
                    <a:gd name="connsiteY2" fmla="*/ 489089 h 4584502"/>
                    <a:gd name="connsiteX3" fmla="*/ 432038 w 2538693"/>
                    <a:gd name="connsiteY3" fmla="*/ 212642 h 4584502"/>
                    <a:gd name="connsiteX4" fmla="*/ 400140 w 2538693"/>
                    <a:gd name="connsiteY4" fmla="*/ 42522 h 4584502"/>
                    <a:gd name="connsiteX5" fmla="*/ 538364 w 2538693"/>
                    <a:gd name="connsiteY5" fmla="*/ 106318 h 4584502"/>
                    <a:gd name="connsiteX6" fmla="*/ 867974 w 2538693"/>
                    <a:gd name="connsiteY6" fmla="*/ 10624 h 4584502"/>
                    <a:gd name="connsiteX7" fmla="*/ 1654783 w 2538693"/>
                    <a:gd name="connsiteY7" fmla="*/ 404029 h 4584502"/>
                    <a:gd name="connsiteX8" fmla="*/ 2239574 w 2538693"/>
                    <a:gd name="connsiteY8" fmla="*/ 1137675 h 4584502"/>
                    <a:gd name="connsiteX9" fmla="*/ 2537285 w 2538693"/>
                    <a:gd name="connsiteY9" fmla="*/ 2158401 h 4584502"/>
                    <a:gd name="connsiteX10" fmla="*/ 2314002 w 2538693"/>
                    <a:gd name="connsiteY10" fmla="*/ 3019638 h 4584502"/>
                    <a:gd name="connsiteX11" fmla="*/ 1537824 w 2538693"/>
                    <a:gd name="connsiteY11" fmla="*/ 4093527 h 4584502"/>
                    <a:gd name="connsiteX12" fmla="*/ 1676048 w 2538693"/>
                    <a:gd name="connsiteY12" fmla="*/ 4327442 h 4584502"/>
                    <a:gd name="connsiteX13" fmla="*/ 1495295 w 2538693"/>
                    <a:gd name="connsiteY13" fmla="*/ 4582624 h 4584502"/>
                    <a:gd name="connsiteX14" fmla="*/ 1303909 w 2538693"/>
                    <a:gd name="connsiteY14" fmla="*/ 4444401 h 4584502"/>
                    <a:gd name="connsiteX15" fmla="*/ 1165685 w 2538693"/>
                    <a:gd name="connsiteY15" fmla="*/ 4465666 h 4584502"/>
                    <a:gd name="connsiteX16" fmla="*/ 485202 w 2538693"/>
                    <a:gd name="connsiteY16" fmla="*/ 4221117 h 4584502"/>
                    <a:gd name="connsiteX17" fmla="*/ 432039 w 2538693"/>
                    <a:gd name="connsiteY17" fmla="*/ 4114792 h 4584502"/>
                    <a:gd name="connsiteX18" fmla="*/ 102430 w 2538693"/>
                    <a:gd name="connsiteY18" fmla="*/ 4210485 h 4584502"/>
                    <a:gd name="connsiteX19" fmla="*/ 17369 w 2538693"/>
                    <a:gd name="connsiteY19" fmla="*/ 3902140 h 4584502"/>
                    <a:gd name="connsiteX20" fmla="*/ 400140 w 2538693"/>
                    <a:gd name="connsiteY20" fmla="*/ 3785182 h 4584502"/>
                    <a:gd name="connsiteX21" fmla="*/ 357611 w 2538693"/>
                    <a:gd name="connsiteY21" fmla="*/ 3689489 h 4584502"/>
                    <a:gd name="connsiteX0" fmla="*/ 357611 w 2538693"/>
                    <a:gd name="connsiteY0" fmla="*/ 3689489 h 4584502"/>
                    <a:gd name="connsiteX1" fmla="*/ 283183 w 2538693"/>
                    <a:gd name="connsiteY1" fmla="*/ 2647498 h 4584502"/>
                    <a:gd name="connsiteX2" fmla="*/ 346978 w 2538693"/>
                    <a:gd name="connsiteY2" fmla="*/ 489089 h 4584502"/>
                    <a:gd name="connsiteX3" fmla="*/ 548996 w 2538693"/>
                    <a:gd name="connsiteY3" fmla="*/ 287069 h 4584502"/>
                    <a:gd name="connsiteX4" fmla="*/ 400140 w 2538693"/>
                    <a:gd name="connsiteY4" fmla="*/ 42522 h 4584502"/>
                    <a:gd name="connsiteX5" fmla="*/ 538364 w 2538693"/>
                    <a:gd name="connsiteY5" fmla="*/ 106318 h 4584502"/>
                    <a:gd name="connsiteX6" fmla="*/ 867974 w 2538693"/>
                    <a:gd name="connsiteY6" fmla="*/ 10624 h 4584502"/>
                    <a:gd name="connsiteX7" fmla="*/ 1654783 w 2538693"/>
                    <a:gd name="connsiteY7" fmla="*/ 404029 h 4584502"/>
                    <a:gd name="connsiteX8" fmla="*/ 2239574 w 2538693"/>
                    <a:gd name="connsiteY8" fmla="*/ 1137675 h 4584502"/>
                    <a:gd name="connsiteX9" fmla="*/ 2537285 w 2538693"/>
                    <a:gd name="connsiteY9" fmla="*/ 2158401 h 4584502"/>
                    <a:gd name="connsiteX10" fmla="*/ 2314002 w 2538693"/>
                    <a:gd name="connsiteY10" fmla="*/ 3019638 h 4584502"/>
                    <a:gd name="connsiteX11" fmla="*/ 1537824 w 2538693"/>
                    <a:gd name="connsiteY11" fmla="*/ 4093527 h 4584502"/>
                    <a:gd name="connsiteX12" fmla="*/ 1676048 w 2538693"/>
                    <a:gd name="connsiteY12" fmla="*/ 4327442 h 4584502"/>
                    <a:gd name="connsiteX13" fmla="*/ 1495295 w 2538693"/>
                    <a:gd name="connsiteY13" fmla="*/ 4582624 h 4584502"/>
                    <a:gd name="connsiteX14" fmla="*/ 1303909 w 2538693"/>
                    <a:gd name="connsiteY14" fmla="*/ 4444401 h 4584502"/>
                    <a:gd name="connsiteX15" fmla="*/ 1165685 w 2538693"/>
                    <a:gd name="connsiteY15" fmla="*/ 4465666 h 4584502"/>
                    <a:gd name="connsiteX16" fmla="*/ 485202 w 2538693"/>
                    <a:gd name="connsiteY16" fmla="*/ 4221117 h 4584502"/>
                    <a:gd name="connsiteX17" fmla="*/ 432039 w 2538693"/>
                    <a:gd name="connsiteY17" fmla="*/ 4114792 h 4584502"/>
                    <a:gd name="connsiteX18" fmla="*/ 102430 w 2538693"/>
                    <a:gd name="connsiteY18" fmla="*/ 4210485 h 4584502"/>
                    <a:gd name="connsiteX19" fmla="*/ 17369 w 2538693"/>
                    <a:gd name="connsiteY19" fmla="*/ 3902140 h 4584502"/>
                    <a:gd name="connsiteX20" fmla="*/ 400140 w 2538693"/>
                    <a:gd name="connsiteY20" fmla="*/ 3785182 h 4584502"/>
                    <a:gd name="connsiteX21" fmla="*/ 357611 w 2538693"/>
                    <a:gd name="connsiteY21" fmla="*/ 3689489 h 4584502"/>
                    <a:gd name="connsiteX0" fmla="*/ 357611 w 2538693"/>
                    <a:gd name="connsiteY0" fmla="*/ 3689489 h 4584502"/>
                    <a:gd name="connsiteX1" fmla="*/ 283183 w 2538693"/>
                    <a:gd name="connsiteY1" fmla="*/ 2647498 h 4584502"/>
                    <a:gd name="connsiteX2" fmla="*/ 346978 w 2538693"/>
                    <a:gd name="connsiteY2" fmla="*/ 489089 h 4584502"/>
                    <a:gd name="connsiteX3" fmla="*/ 400140 w 2538693"/>
                    <a:gd name="connsiteY3" fmla="*/ 42522 h 4584502"/>
                    <a:gd name="connsiteX4" fmla="*/ 538364 w 2538693"/>
                    <a:gd name="connsiteY4" fmla="*/ 106318 h 4584502"/>
                    <a:gd name="connsiteX5" fmla="*/ 867974 w 2538693"/>
                    <a:gd name="connsiteY5" fmla="*/ 10624 h 4584502"/>
                    <a:gd name="connsiteX6" fmla="*/ 1654783 w 2538693"/>
                    <a:gd name="connsiteY6" fmla="*/ 404029 h 4584502"/>
                    <a:gd name="connsiteX7" fmla="*/ 2239574 w 2538693"/>
                    <a:gd name="connsiteY7" fmla="*/ 1137675 h 4584502"/>
                    <a:gd name="connsiteX8" fmla="*/ 2537285 w 2538693"/>
                    <a:gd name="connsiteY8" fmla="*/ 2158401 h 4584502"/>
                    <a:gd name="connsiteX9" fmla="*/ 2314002 w 2538693"/>
                    <a:gd name="connsiteY9" fmla="*/ 3019638 h 4584502"/>
                    <a:gd name="connsiteX10" fmla="*/ 1537824 w 2538693"/>
                    <a:gd name="connsiteY10" fmla="*/ 4093527 h 4584502"/>
                    <a:gd name="connsiteX11" fmla="*/ 1676048 w 2538693"/>
                    <a:gd name="connsiteY11" fmla="*/ 4327442 h 4584502"/>
                    <a:gd name="connsiteX12" fmla="*/ 1495295 w 2538693"/>
                    <a:gd name="connsiteY12" fmla="*/ 4582624 h 4584502"/>
                    <a:gd name="connsiteX13" fmla="*/ 1303909 w 2538693"/>
                    <a:gd name="connsiteY13" fmla="*/ 4444401 h 4584502"/>
                    <a:gd name="connsiteX14" fmla="*/ 1165685 w 2538693"/>
                    <a:gd name="connsiteY14" fmla="*/ 4465666 h 4584502"/>
                    <a:gd name="connsiteX15" fmla="*/ 485202 w 2538693"/>
                    <a:gd name="connsiteY15" fmla="*/ 4221117 h 4584502"/>
                    <a:gd name="connsiteX16" fmla="*/ 432039 w 2538693"/>
                    <a:gd name="connsiteY16" fmla="*/ 4114792 h 4584502"/>
                    <a:gd name="connsiteX17" fmla="*/ 102430 w 2538693"/>
                    <a:gd name="connsiteY17" fmla="*/ 4210485 h 4584502"/>
                    <a:gd name="connsiteX18" fmla="*/ 17369 w 2538693"/>
                    <a:gd name="connsiteY18" fmla="*/ 3902140 h 4584502"/>
                    <a:gd name="connsiteX19" fmla="*/ 400140 w 2538693"/>
                    <a:gd name="connsiteY19" fmla="*/ 3785182 h 4584502"/>
                    <a:gd name="connsiteX20" fmla="*/ 357611 w 2538693"/>
                    <a:gd name="connsiteY20" fmla="*/ 3689489 h 4584502"/>
                    <a:gd name="connsiteX0" fmla="*/ 357611 w 2538693"/>
                    <a:gd name="connsiteY0" fmla="*/ 3689489 h 4584502"/>
                    <a:gd name="connsiteX1" fmla="*/ 283183 w 2538693"/>
                    <a:gd name="connsiteY1" fmla="*/ 2647498 h 4584502"/>
                    <a:gd name="connsiteX2" fmla="*/ 346978 w 2538693"/>
                    <a:gd name="connsiteY2" fmla="*/ 489089 h 4584502"/>
                    <a:gd name="connsiteX3" fmla="*/ 346979 w 2538693"/>
                    <a:gd name="connsiteY3" fmla="*/ 223274 h 4584502"/>
                    <a:gd name="connsiteX4" fmla="*/ 400140 w 2538693"/>
                    <a:gd name="connsiteY4" fmla="*/ 42522 h 4584502"/>
                    <a:gd name="connsiteX5" fmla="*/ 538364 w 2538693"/>
                    <a:gd name="connsiteY5" fmla="*/ 106318 h 4584502"/>
                    <a:gd name="connsiteX6" fmla="*/ 867974 w 2538693"/>
                    <a:gd name="connsiteY6" fmla="*/ 10624 h 4584502"/>
                    <a:gd name="connsiteX7" fmla="*/ 1654783 w 2538693"/>
                    <a:gd name="connsiteY7" fmla="*/ 404029 h 4584502"/>
                    <a:gd name="connsiteX8" fmla="*/ 2239574 w 2538693"/>
                    <a:gd name="connsiteY8" fmla="*/ 1137675 h 4584502"/>
                    <a:gd name="connsiteX9" fmla="*/ 2537285 w 2538693"/>
                    <a:gd name="connsiteY9" fmla="*/ 2158401 h 4584502"/>
                    <a:gd name="connsiteX10" fmla="*/ 2314002 w 2538693"/>
                    <a:gd name="connsiteY10" fmla="*/ 3019638 h 4584502"/>
                    <a:gd name="connsiteX11" fmla="*/ 1537824 w 2538693"/>
                    <a:gd name="connsiteY11" fmla="*/ 4093527 h 4584502"/>
                    <a:gd name="connsiteX12" fmla="*/ 1676048 w 2538693"/>
                    <a:gd name="connsiteY12" fmla="*/ 4327442 h 4584502"/>
                    <a:gd name="connsiteX13" fmla="*/ 1495295 w 2538693"/>
                    <a:gd name="connsiteY13" fmla="*/ 4582624 h 4584502"/>
                    <a:gd name="connsiteX14" fmla="*/ 1303909 w 2538693"/>
                    <a:gd name="connsiteY14" fmla="*/ 4444401 h 4584502"/>
                    <a:gd name="connsiteX15" fmla="*/ 1165685 w 2538693"/>
                    <a:gd name="connsiteY15" fmla="*/ 4465666 h 4584502"/>
                    <a:gd name="connsiteX16" fmla="*/ 485202 w 2538693"/>
                    <a:gd name="connsiteY16" fmla="*/ 4221117 h 4584502"/>
                    <a:gd name="connsiteX17" fmla="*/ 432039 w 2538693"/>
                    <a:gd name="connsiteY17" fmla="*/ 4114792 h 4584502"/>
                    <a:gd name="connsiteX18" fmla="*/ 102430 w 2538693"/>
                    <a:gd name="connsiteY18" fmla="*/ 4210485 h 4584502"/>
                    <a:gd name="connsiteX19" fmla="*/ 17369 w 2538693"/>
                    <a:gd name="connsiteY19" fmla="*/ 3902140 h 4584502"/>
                    <a:gd name="connsiteX20" fmla="*/ 400140 w 2538693"/>
                    <a:gd name="connsiteY20" fmla="*/ 3785182 h 4584502"/>
                    <a:gd name="connsiteX21" fmla="*/ 357611 w 2538693"/>
                    <a:gd name="connsiteY21" fmla="*/ 3689489 h 4584502"/>
                    <a:gd name="connsiteX0" fmla="*/ 357611 w 2538693"/>
                    <a:gd name="connsiteY0" fmla="*/ 3689489 h 4584502"/>
                    <a:gd name="connsiteX1" fmla="*/ 283183 w 2538693"/>
                    <a:gd name="connsiteY1" fmla="*/ 2647498 h 4584502"/>
                    <a:gd name="connsiteX2" fmla="*/ 346978 w 2538693"/>
                    <a:gd name="connsiteY2" fmla="*/ 489089 h 4584502"/>
                    <a:gd name="connsiteX3" fmla="*/ 432039 w 2538693"/>
                    <a:gd name="connsiteY3" fmla="*/ 223274 h 4584502"/>
                    <a:gd name="connsiteX4" fmla="*/ 400140 w 2538693"/>
                    <a:gd name="connsiteY4" fmla="*/ 42522 h 4584502"/>
                    <a:gd name="connsiteX5" fmla="*/ 538364 w 2538693"/>
                    <a:gd name="connsiteY5" fmla="*/ 106318 h 4584502"/>
                    <a:gd name="connsiteX6" fmla="*/ 867974 w 2538693"/>
                    <a:gd name="connsiteY6" fmla="*/ 10624 h 4584502"/>
                    <a:gd name="connsiteX7" fmla="*/ 1654783 w 2538693"/>
                    <a:gd name="connsiteY7" fmla="*/ 404029 h 4584502"/>
                    <a:gd name="connsiteX8" fmla="*/ 2239574 w 2538693"/>
                    <a:gd name="connsiteY8" fmla="*/ 1137675 h 4584502"/>
                    <a:gd name="connsiteX9" fmla="*/ 2537285 w 2538693"/>
                    <a:gd name="connsiteY9" fmla="*/ 2158401 h 4584502"/>
                    <a:gd name="connsiteX10" fmla="*/ 2314002 w 2538693"/>
                    <a:gd name="connsiteY10" fmla="*/ 3019638 h 4584502"/>
                    <a:gd name="connsiteX11" fmla="*/ 1537824 w 2538693"/>
                    <a:gd name="connsiteY11" fmla="*/ 4093527 h 4584502"/>
                    <a:gd name="connsiteX12" fmla="*/ 1676048 w 2538693"/>
                    <a:gd name="connsiteY12" fmla="*/ 4327442 h 4584502"/>
                    <a:gd name="connsiteX13" fmla="*/ 1495295 w 2538693"/>
                    <a:gd name="connsiteY13" fmla="*/ 4582624 h 4584502"/>
                    <a:gd name="connsiteX14" fmla="*/ 1303909 w 2538693"/>
                    <a:gd name="connsiteY14" fmla="*/ 4444401 h 4584502"/>
                    <a:gd name="connsiteX15" fmla="*/ 1165685 w 2538693"/>
                    <a:gd name="connsiteY15" fmla="*/ 4465666 h 4584502"/>
                    <a:gd name="connsiteX16" fmla="*/ 485202 w 2538693"/>
                    <a:gd name="connsiteY16" fmla="*/ 4221117 h 4584502"/>
                    <a:gd name="connsiteX17" fmla="*/ 432039 w 2538693"/>
                    <a:gd name="connsiteY17" fmla="*/ 4114792 h 4584502"/>
                    <a:gd name="connsiteX18" fmla="*/ 102430 w 2538693"/>
                    <a:gd name="connsiteY18" fmla="*/ 4210485 h 4584502"/>
                    <a:gd name="connsiteX19" fmla="*/ 17369 w 2538693"/>
                    <a:gd name="connsiteY19" fmla="*/ 3902140 h 4584502"/>
                    <a:gd name="connsiteX20" fmla="*/ 400140 w 2538693"/>
                    <a:gd name="connsiteY20" fmla="*/ 3785182 h 4584502"/>
                    <a:gd name="connsiteX21" fmla="*/ 357611 w 2538693"/>
                    <a:gd name="connsiteY21" fmla="*/ 3689489 h 4584502"/>
                    <a:gd name="connsiteX0" fmla="*/ 357611 w 2538693"/>
                    <a:gd name="connsiteY0" fmla="*/ 3689489 h 4584502"/>
                    <a:gd name="connsiteX1" fmla="*/ 283183 w 2538693"/>
                    <a:gd name="connsiteY1" fmla="*/ 2647498 h 4584502"/>
                    <a:gd name="connsiteX2" fmla="*/ 293815 w 2538693"/>
                    <a:gd name="connsiteY2" fmla="*/ 893127 h 4584502"/>
                    <a:gd name="connsiteX3" fmla="*/ 432039 w 2538693"/>
                    <a:gd name="connsiteY3" fmla="*/ 223274 h 4584502"/>
                    <a:gd name="connsiteX4" fmla="*/ 400140 w 2538693"/>
                    <a:gd name="connsiteY4" fmla="*/ 42522 h 4584502"/>
                    <a:gd name="connsiteX5" fmla="*/ 538364 w 2538693"/>
                    <a:gd name="connsiteY5" fmla="*/ 106318 h 4584502"/>
                    <a:gd name="connsiteX6" fmla="*/ 867974 w 2538693"/>
                    <a:gd name="connsiteY6" fmla="*/ 10624 h 4584502"/>
                    <a:gd name="connsiteX7" fmla="*/ 1654783 w 2538693"/>
                    <a:gd name="connsiteY7" fmla="*/ 404029 h 4584502"/>
                    <a:gd name="connsiteX8" fmla="*/ 2239574 w 2538693"/>
                    <a:gd name="connsiteY8" fmla="*/ 1137675 h 4584502"/>
                    <a:gd name="connsiteX9" fmla="*/ 2537285 w 2538693"/>
                    <a:gd name="connsiteY9" fmla="*/ 2158401 h 4584502"/>
                    <a:gd name="connsiteX10" fmla="*/ 2314002 w 2538693"/>
                    <a:gd name="connsiteY10" fmla="*/ 3019638 h 4584502"/>
                    <a:gd name="connsiteX11" fmla="*/ 1537824 w 2538693"/>
                    <a:gd name="connsiteY11" fmla="*/ 4093527 h 4584502"/>
                    <a:gd name="connsiteX12" fmla="*/ 1676048 w 2538693"/>
                    <a:gd name="connsiteY12" fmla="*/ 4327442 h 4584502"/>
                    <a:gd name="connsiteX13" fmla="*/ 1495295 w 2538693"/>
                    <a:gd name="connsiteY13" fmla="*/ 4582624 h 4584502"/>
                    <a:gd name="connsiteX14" fmla="*/ 1303909 w 2538693"/>
                    <a:gd name="connsiteY14" fmla="*/ 4444401 h 4584502"/>
                    <a:gd name="connsiteX15" fmla="*/ 1165685 w 2538693"/>
                    <a:gd name="connsiteY15" fmla="*/ 4465666 h 4584502"/>
                    <a:gd name="connsiteX16" fmla="*/ 485202 w 2538693"/>
                    <a:gd name="connsiteY16" fmla="*/ 4221117 h 4584502"/>
                    <a:gd name="connsiteX17" fmla="*/ 432039 w 2538693"/>
                    <a:gd name="connsiteY17" fmla="*/ 4114792 h 4584502"/>
                    <a:gd name="connsiteX18" fmla="*/ 102430 w 2538693"/>
                    <a:gd name="connsiteY18" fmla="*/ 4210485 h 4584502"/>
                    <a:gd name="connsiteX19" fmla="*/ 17369 w 2538693"/>
                    <a:gd name="connsiteY19" fmla="*/ 3902140 h 4584502"/>
                    <a:gd name="connsiteX20" fmla="*/ 400140 w 2538693"/>
                    <a:gd name="connsiteY20" fmla="*/ 3785182 h 4584502"/>
                    <a:gd name="connsiteX21" fmla="*/ 357611 w 2538693"/>
                    <a:gd name="connsiteY21" fmla="*/ 3689489 h 4584502"/>
                    <a:gd name="connsiteX0" fmla="*/ 357611 w 2538693"/>
                    <a:gd name="connsiteY0" fmla="*/ 3689489 h 4584502"/>
                    <a:gd name="connsiteX1" fmla="*/ 283183 w 2538693"/>
                    <a:gd name="connsiteY1" fmla="*/ 2647498 h 4584502"/>
                    <a:gd name="connsiteX2" fmla="*/ 293815 w 2538693"/>
                    <a:gd name="connsiteY2" fmla="*/ 893127 h 4584502"/>
                    <a:gd name="connsiteX3" fmla="*/ 432039 w 2538693"/>
                    <a:gd name="connsiteY3" fmla="*/ 223274 h 4584502"/>
                    <a:gd name="connsiteX4" fmla="*/ 400140 w 2538693"/>
                    <a:gd name="connsiteY4" fmla="*/ 42522 h 4584502"/>
                    <a:gd name="connsiteX5" fmla="*/ 538364 w 2538693"/>
                    <a:gd name="connsiteY5" fmla="*/ 106318 h 4584502"/>
                    <a:gd name="connsiteX6" fmla="*/ 867974 w 2538693"/>
                    <a:gd name="connsiteY6" fmla="*/ 10624 h 4584502"/>
                    <a:gd name="connsiteX7" fmla="*/ 1654783 w 2538693"/>
                    <a:gd name="connsiteY7" fmla="*/ 404029 h 4584502"/>
                    <a:gd name="connsiteX8" fmla="*/ 2239574 w 2538693"/>
                    <a:gd name="connsiteY8" fmla="*/ 1137675 h 4584502"/>
                    <a:gd name="connsiteX9" fmla="*/ 2537285 w 2538693"/>
                    <a:gd name="connsiteY9" fmla="*/ 2158401 h 4584502"/>
                    <a:gd name="connsiteX10" fmla="*/ 2314002 w 2538693"/>
                    <a:gd name="connsiteY10" fmla="*/ 3019638 h 4584502"/>
                    <a:gd name="connsiteX11" fmla="*/ 1537824 w 2538693"/>
                    <a:gd name="connsiteY11" fmla="*/ 4093527 h 4584502"/>
                    <a:gd name="connsiteX12" fmla="*/ 1676048 w 2538693"/>
                    <a:gd name="connsiteY12" fmla="*/ 4327442 h 4584502"/>
                    <a:gd name="connsiteX13" fmla="*/ 1495295 w 2538693"/>
                    <a:gd name="connsiteY13" fmla="*/ 4582624 h 4584502"/>
                    <a:gd name="connsiteX14" fmla="*/ 1303909 w 2538693"/>
                    <a:gd name="connsiteY14" fmla="*/ 4444401 h 4584502"/>
                    <a:gd name="connsiteX15" fmla="*/ 1165685 w 2538693"/>
                    <a:gd name="connsiteY15" fmla="*/ 4465666 h 4584502"/>
                    <a:gd name="connsiteX16" fmla="*/ 485202 w 2538693"/>
                    <a:gd name="connsiteY16" fmla="*/ 4221117 h 4584502"/>
                    <a:gd name="connsiteX17" fmla="*/ 432039 w 2538693"/>
                    <a:gd name="connsiteY17" fmla="*/ 4114792 h 4584502"/>
                    <a:gd name="connsiteX18" fmla="*/ 102430 w 2538693"/>
                    <a:gd name="connsiteY18" fmla="*/ 4210485 h 4584502"/>
                    <a:gd name="connsiteX19" fmla="*/ 17369 w 2538693"/>
                    <a:gd name="connsiteY19" fmla="*/ 3902140 h 4584502"/>
                    <a:gd name="connsiteX20" fmla="*/ 400140 w 2538693"/>
                    <a:gd name="connsiteY20" fmla="*/ 3785182 h 4584502"/>
                    <a:gd name="connsiteX21" fmla="*/ 357611 w 2538693"/>
                    <a:gd name="connsiteY21" fmla="*/ 3689489 h 4584502"/>
                    <a:gd name="connsiteX0" fmla="*/ 357611 w 2538693"/>
                    <a:gd name="connsiteY0" fmla="*/ 3689489 h 4584502"/>
                    <a:gd name="connsiteX1" fmla="*/ 283183 w 2538693"/>
                    <a:gd name="connsiteY1" fmla="*/ 2647498 h 4584502"/>
                    <a:gd name="connsiteX2" fmla="*/ 293815 w 2538693"/>
                    <a:gd name="connsiteY2" fmla="*/ 893127 h 4584502"/>
                    <a:gd name="connsiteX3" fmla="*/ 410774 w 2538693"/>
                    <a:gd name="connsiteY3" fmla="*/ 329600 h 4584502"/>
                    <a:gd name="connsiteX4" fmla="*/ 400140 w 2538693"/>
                    <a:gd name="connsiteY4" fmla="*/ 42522 h 4584502"/>
                    <a:gd name="connsiteX5" fmla="*/ 538364 w 2538693"/>
                    <a:gd name="connsiteY5" fmla="*/ 106318 h 4584502"/>
                    <a:gd name="connsiteX6" fmla="*/ 867974 w 2538693"/>
                    <a:gd name="connsiteY6" fmla="*/ 10624 h 4584502"/>
                    <a:gd name="connsiteX7" fmla="*/ 1654783 w 2538693"/>
                    <a:gd name="connsiteY7" fmla="*/ 404029 h 4584502"/>
                    <a:gd name="connsiteX8" fmla="*/ 2239574 w 2538693"/>
                    <a:gd name="connsiteY8" fmla="*/ 1137675 h 4584502"/>
                    <a:gd name="connsiteX9" fmla="*/ 2537285 w 2538693"/>
                    <a:gd name="connsiteY9" fmla="*/ 2158401 h 4584502"/>
                    <a:gd name="connsiteX10" fmla="*/ 2314002 w 2538693"/>
                    <a:gd name="connsiteY10" fmla="*/ 3019638 h 4584502"/>
                    <a:gd name="connsiteX11" fmla="*/ 1537824 w 2538693"/>
                    <a:gd name="connsiteY11" fmla="*/ 4093527 h 4584502"/>
                    <a:gd name="connsiteX12" fmla="*/ 1676048 w 2538693"/>
                    <a:gd name="connsiteY12" fmla="*/ 4327442 h 4584502"/>
                    <a:gd name="connsiteX13" fmla="*/ 1495295 w 2538693"/>
                    <a:gd name="connsiteY13" fmla="*/ 4582624 h 4584502"/>
                    <a:gd name="connsiteX14" fmla="*/ 1303909 w 2538693"/>
                    <a:gd name="connsiteY14" fmla="*/ 4444401 h 4584502"/>
                    <a:gd name="connsiteX15" fmla="*/ 1165685 w 2538693"/>
                    <a:gd name="connsiteY15" fmla="*/ 4465666 h 4584502"/>
                    <a:gd name="connsiteX16" fmla="*/ 485202 w 2538693"/>
                    <a:gd name="connsiteY16" fmla="*/ 4221117 h 4584502"/>
                    <a:gd name="connsiteX17" fmla="*/ 432039 w 2538693"/>
                    <a:gd name="connsiteY17" fmla="*/ 4114792 h 4584502"/>
                    <a:gd name="connsiteX18" fmla="*/ 102430 w 2538693"/>
                    <a:gd name="connsiteY18" fmla="*/ 4210485 h 4584502"/>
                    <a:gd name="connsiteX19" fmla="*/ 17369 w 2538693"/>
                    <a:gd name="connsiteY19" fmla="*/ 3902140 h 4584502"/>
                    <a:gd name="connsiteX20" fmla="*/ 400140 w 2538693"/>
                    <a:gd name="connsiteY20" fmla="*/ 3785182 h 4584502"/>
                    <a:gd name="connsiteX21" fmla="*/ 357611 w 2538693"/>
                    <a:gd name="connsiteY21" fmla="*/ 3689489 h 4584502"/>
                    <a:gd name="connsiteX0" fmla="*/ 357611 w 2538693"/>
                    <a:gd name="connsiteY0" fmla="*/ 3689489 h 4584502"/>
                    <a:gd name="connsiteX1" fmla="*/ 283183 w 2538693"/>
                    <a:gd name="connsiteY1" fmla="*/ 2647498 h 4584502"/>
                    <a:gd name="connsiteX2" fmla="*/ 293815 w 2538693"/>
                    <a:gd name="connsiteY2" fmla="*/ 893127 h 4584502"/>
                    <a:gd name="connsiteX3" fmla="*/ 410774 w 2538693"/>
                    <a:gd name="connsiteY3" fmla="*/ 329600 h 4584502"/>
                    <a:gd name="connsiteX4" fmla="*/ 400140 w 2538693"/>
                    <a:gd name="connsiteY4" fmla="*/ 42522 h 4584502"/>
                    <a:gd name="connsiteX5" fmla="*/ 538364 w 2538693"/>
                    <a:gd name="connsiteY5" fmla="*/ 106318 h 4584502"/>
                    <a:gd name="connsiteX6" fmla="*/ 867974 w 2538693"/>
                    <a:gd name="connsiteY6" fmla="*/ 10624 h 4584502"/>
                    <a:gd name="connsiteX7" fmla="*/ 1654783 w 2538693"/>
                    <a:gd name="connsiteY7" fmla="*/ 404029 h 4584502"/>
                    <a:gd name="connsiteX8" fmla="*/ 2239574 w 2538693"/>
                    <a:gd name="connsiteY8" fmla="*/ 1137675 h 4584502"/>
                    <a:gd name="connsiteX9" fmla="*/ 2537285 w 2538693"/>
                    <a:gd name="connsiteY9" fmla="*/ 2158401 h 4584502"/>
                    <a:gd name="connsiteX10" fmla="*/ 2314002 w 2538693"/>
                    <a:gd name="connsiteY10" fmla="*/ 3019638 h 4584502"/>
                    <a:gd name="connsiteX11" fmla="*/ 1537824 w 2538693"/>
                    <a:gd name="connsiteY11" fmla="*/ 4093527 h 4584502"/>
                    <a:gd name="connsiteX12" fmla="*/ 1676048 w 2538693"/>
                    <a:gd name="connsiteY12" fmla="*/ 4327442 h 4584502"/>
                    <a:gd name="connsiteX13" fmla="*/ 1495295 w 2538693"/>
                    <a:gd name="connsiteY13" fmla="*/ 4582624 h 4584502"/>
                    <a:gd name="connsiteX14" fmla="*/ 1303909 w 2538693"/>
                    <a:gd name="connsiteY14" fmla="*/ 4444401 h 4584502"/>
                    <a:gd name="connsiteX15" fmla="*/ 1165685 w 2538693"/>
                    <a:gd name="connsiteY15" fmla="*/ 4465666 h 4584502"/>
                    <a:gd name="connsiteX16" fmla="*/ 485202 w 2538693"/>
                    <a:gd name="connsiteY16" fmla="*/ 4221117 h 4584502"/>
                    <a:gd name="connsiteX17" fmla="*/ 432039 w 2538693"/>
                    <a:gd name="connsiteY17" fmla="*/ 4114792 h 4584502"/>
                    <a:gd name="connsiteX18" fmla="*/ 102430 w 2538693"/>
                    <a:gd name="connsiteY18" fmla="*/ 4210485 h 4584502"/>
                    <a:gd name="connsiteX19" fmla="*/ 17369 w 2538693"/>
                    <a:gd name="connsiteY19" fmla="*/ 3902140 h 4584502"/>
                    <a:gd name="connsiteX20" fmla="*/ 400140 w 2538693"/>
                    <a:gd name="connsiteY20" fmla="*/ 3785182 h 4584502"/>
                    <a:gd name="connsiteX21" fmla="*/ 357611 w 2538693"/>
                    <a:gd name="connsiteY21" fmla="*/ 3689489 h 4584502"/>
                    <a:gd name="connsiteX0" fmla="*/ 357611 w 2538693"/>
                    <a:gd name="connsiteY0" fmla="*/ 3689489 h 4584502"/>
                    <a:gd name="connsiteX1" fmla="*/ 283183 w 2538693"/>
                    <a:gd name="connsiteY1" fmla="*/ 2647498 h 4584502"/>
                    <a:gd name="connsiteX2" fmla="*/ 293815 w 2538693"/>
                    <a:gd name="connsiteY2" fmla="*/ 893127 h 4584502"/>
                    <a:gd name="connsiteX3" fmla="*/ 410774 w 2538693"/>
                    <a:gd name="connsiteY3" fmla="*/ 329600 h 4584502"/>
                    <a:gd name="connsiteX4" fmla="*/ 400140 w 2538693"/>
                    <a:gd name="connsiteY4" fmla="*/ 42522 h 4584502"/>
                    <a:gd name="connsiteX5" fmla="*/ 538364 w 2538693"/>
                    <a:gd name="connsiteY5" fmla="*/ 106318 h 4584502"/>
                    <a:gd name="connsiteX6" fmla="*/ 867974 w 2538693"/>
                    <a:gd name="connsiteY6" fmla="*/ 10624 h 4584502"/>
                    <a:gd name="connsiteX7" fmla="*/ 1654783 w 2538693"/>
                    <a:gd name="connsiteY7" fmla="*/ 404029 h 4584502"/>
                    <a:gd name="connsiteX8" fmla="*/ 2239574 w 2538693"/>
                    <a:gd name="connsiteY8" fmla="*/ 1137675 h 4584502"/>
                    <a:gd name="connsiteX9" fmla="*/ 2537285 w 2538693"/>
                    <a:gd name="connsiteY9" fmla="*/ 2158401 h 4584502"/>
                    <a:gd name="connsiteX10" fmla="*/ 2314002 w 2538693"/>
                    <a:gd name="connsiteY10" fmla="*/ 3019638 h 4584502"/>
                    <a:gd name="connsiteX11" fmla="*/ 1537824 w 2538693"/>
                    <a:gd name="connsiteY11" fmla="*/ 4093527 h 4584502"/>
                    <a:gd name="connsiteX12" fmla="*/ 1676048 w 2538693"/>
                    <a:gd name="connsiteY12" fmla="*/ 4327442 h 4584502"/>
                    <a:gd name="connsiteX13" fmla="*/ 1495295 w 2538693"/>
                    <a:gd name="connsiteY13" fmla="*/ 4582624 h 4584502"/>
                    <a:gd name="connsiteX14" fmla="*/ 1303909 w 2538693"/>
                    <a:gd name="connsiteY14" fmla="*/ 4444401 h 4584502"/>
                    <a:gd name="connsiteX15" fmla="*/ 1165685 w 2538693"/>
                    <a:gd name="connsiteY15" fmla="*/ 4465666 h 4584502"/>
                    <a:gd name="connsiteX16" fmla="*/ 485202 w 2538693"/>
                    <a:gd name="connsiteY16" fmla="*/ 4221117 h 4584502"/>
                    <a:gd name="connsiteX17" fmla="*/ 432039 w 2538693"/>
                    <a:gd name="connsiteY17" fmla="*/ 4114792 h 4584502"/>
                    <a:gd name="connsiteX18" fmla="*/ 102430 w 2538693"/>
                    <a:gd name="connsiteY18" fmla="*/ 4210485 h 4584502"/>
                    <a:gd name="connsiteX19" fmla="*/ 17369 w 2538693"/>
                    <a:gd name="connsiteY19" fmla="*/ 3902140 h 4584502"/>
                    <a:gd name="connsiteX20" fmla="*/ 400140 w 2538693"/>
                    <a:gd name="connsiteY20" fmla="*/ 3785182 h 4584502"/>
                    <a:gd name="connsiteX21" fmla="*/ 357611 w 2538693"/>
                    <a:gd name="connsiteY21" fmla="*/ 3689489 h 4584502"/>
                    <a:gd name="connsiteX0" fmla="*/ 357611 w 2538693"/>
                    <a:gd name="connsiteY0" fmla="*/ 3689489 h 4584502"/>
                    <a:gd name="connsiteX1" fmla="*/ 283183 w 2538693"/>
                    <a:gd name="connsiteY1" fmla="*/ 2647498 h 4584502"/>
                    <a:gd name="connsiteX2" fmla="*/ 293815 w 2538693"/>
                    <a:gd name="connsiteY2" fmla="*/ 893127 h 4584502"/>
                    <a:gd name="connsiteX3" fmla="*/ 410774 w 2538693"/>
                    <a:gd name="connsiteY3" fmla="*/ 329600 h 4584502"/>
                    <a:gd name="connsiteX4" fmla="*/ 400140 w 2538693"/>
                    <a:gd name="connsiteY4" fmla="*/ 42522 h 4584502"/>
                    <a:gd name="connsiteX5" fmla="*/ 538364 w 2538693"/>
                    <a:gd name="connsiteY5" fmla="*/ 106318 h 4584502"/>
                    <a:gd name="connsiteX6" fmla="*/ 867974 w 2538693"/>
                    <a:gd name="connsiteY6" fmla="*/ 10624 h 4584502"/>
                    <a:gd name="connsiteX7" fmla="*/ 1654783 w 2538693"/>
                    <a:gd name="connsiteY7" fmla="*/ 404029 h 4584502"/>
                    <a:gd name="connsiteX8" fmla="*/ 2239574 w 2538693"/>
                    <a:gd name="connsiteY8" fmla="*/ 1137675 h 4584502"/>
                    <a:gd name="connsiteX9" fmla="*/ 2537285 w 2538693"/>
                    <a:gd name="connsiteY9" fmla="*/ 2158401 h 4584502"/>
                    <a:gd name="connsiteX10" fmla="*/ 2314002 w 2538693"/>
                    <a:gd name="connsiteY10" fmla="*/ 3019638 h 4584502"/>
                    <a:gd name="connsiteX11" fmla="*/ 1537824 w 2538693"/>
                    <a:gd name="connsiteY11" fmla="*/ 4093527 h 4584502"/>
                    <a:gd name="connsiteX12" fmla="*/ 1676048 w 2538693"/>
                    <a:gd name="connsiteY12" fmla="*/ 4327442 h 4584502"/>
                    <a:gd name="connsiteX13" fmla="*/ 1495295 w 2538693"/>
                    <a:gd name="connsiteY13" fmla="*/ 4582624 h 4584502"/>
                    <a:gd name="connsiteX14" fmla="*/ 1303909 w 2538693"/>
                    <a:gd name="connsiteY14" fmla="*/ 4444401 h 4584502"/>
                    <a:gd name="connsiteX15" fmla="*/ 1165685 w 2538693"/>
                    <a:gd name="connsiteY15" fmla="*/ 4465666 h 4584502"/>
                    <a:gd name="connsiteX16" fmla="*/ 485202 w 2538693"/>
                    <a:gd name="connsiteY16" fmla="*/ 4221117 h 4584502"/>
                    <a:gd name="connsiteX17" fmla="*/ 432039 w 2538693"/>
                    <a:gd name="connsiteY17" fmla="*/ 4114792 h 4584502"/>
                    <a:gd name="connsiteX18" fmla="*/ 102430 w 2538693"/>
                    <a:gd name="connsiteY18" fmla="*/ 4210485 h 4584502"/>
                    <a:gd name="connsiteX19" fmla="*/ 17369 w 2538693"/>
                    <a:gd name="connsiteY19" fmla="*/ 3902140 h 4584502"/>
                    <a:gd name="connsiteX20" fmla="*/ 400140 w 2538693"/>
                    <a:gd name="connsiteY20" fmla="*/ 3785182 h 4584502"/>
                    <a:gd name="connsiteX21" fmla="*/ 357611 w 2538693"/>
                    <a:gd name="connsiteY21" fmla="*/ 3689489 h 4584502"/>
                    <a:gd name="connsiteX0" fmla="*/ 357611 w 2538693"/>
                    <a:gd name="connsiteY0" fmla="*/ 3689489 h 4584502"/>
                    <a:gd name="connsiteX1" fmla="*/ 283183 w 2538693"/>
                    <a:gd name="connsiteY1" fmla="*/ 2647498 h 4584502"/>
                    <a:gd name="connsiteX2" fmla="*/ 293815 w 2538693"/>
                    <a:gd name="connsiteY2" fmla="*/ 893127 h 4584502"/>
                    <a:gd name="connsiteX3" fmla="*/ 346978 w 2538693"/>
                    <a:gd name="connsiteY3" fmla="*/ 329600 h 4584502"/>
                    <a:gd name="connsiteX4" fmla="*/ 400140 w 2538693"/>
                    <a:gd name="connsiteY4" fmla="*/ 42522 h 4584502"/>
                    <a:gd name="connsiteX5" fmla="*/ 538364 w 2538693"/>
                    <a:gd name="connsiteY5" fmla="*/ 106318 h 4584502"/>
                    <a:gd name="connsiteX6" fmla="*/ 867974 w 2538693"/>
                    <a:gd name="connsiteY6" fmla="*/ 10624 h 4584502"/>
                    <a:gd name="connsiteX7" fmla="*/ 1654783 w 2538693"/>
                    <a:gd name="connsiteY7" fmla="*/ 404029 h 4584502"/>
                    <a:gd name="connsiteX8" fmla="*/ 2239574 w 2538693"/>
                    <a:gd name="connsiteY8" fmla="*/ 1137675 h 4584502"/>
                    <a:gd name="connsiteX9" fmla="*/ 2537285 w 2538693"/>
                    <a:gd name="connsiteY9" fmla="*/ 2158401 h 4584502"/>
                    <a:gd name="connsiteX10" fmla="*/ 2314002 w 2538693"/>
                    <a:gd name="connsiteY10" fmla="*/ 3019638 h 4584502"/>
                    <a:gd name="connsiteX11" fmla="*/ 1537824 w 2538693"/>
                    <a:gd name="connsiteY11" fmla="*/ 4093527 h 4584502"/>
                    <a:gd name="connsiteX12" fmla="*/ 1676048 w 2538693"/>
                    <a:gd name="connsiteY12" fmla="*/ 4327442 h 4584502"/>
                    <a:gd name="connsiteX13" fmla="*/ 1495295 w 2538693"/>
                    <a:gd name="connsiteY13" fmla="*/ 4582624 h 4584502"/>
                    <a:gd name="connsiteX14" fmla="*/ 1303909 w 2538693"/>
                    <a:gd name="connsiteY14" fmla="*/ 4444401 h 4584502"/>
                    <a:gd name="connsiteX15" fmla="*/ 1165685 w 2538693"/>
                    <a:gd name="connsiteY15" fmla="*/ 4465666 h 4584502"/>
                    <a:gd name="connsiteX16" fmla="*/ 485202 w 2538693"/>
                    <a:gd name="connsiteY16" fmla="*/ 4221117 h 4584502"/>
                    <a:gd name="connsiteX17" fmla="*/ 432039 w 2538693"/>
                    <a:gd name="connsiteY17" fmla="*/ 4114792 h 4584502"/>
                    <a:gd name="connsiteX18" fmla="*/ 102430 w 2538693"/>
                    <a:gd name="connsiteY18" fmla="*/ 4210485 h 4584502"/>
                    <a:gd name="connsiteX19" fmla="*/ 17369 w 2538693"/>
                    <a:gd name="connsiteY19" fmla="*/ 3902140 h 4584502"/>
                    <a:gd name="connsiteX20" fmla="*/ 400140 w 2538693"/>
                    <a:gd name="connsiteY20" fmla="*/ 3785182 h 4584502"/>
                    <a:gd name="connsiteX21" fmla="*/ 357611 w 2538693"/>
                    <a:gd name="connsiteY21" fmla="*/ 3689489 h 4584502"/>
                    <a:gd name="connsiteX0" fmla="*/ 357611 w 2538693"/>
                    <a:gd name="connsiteY0" fmla="*/ 3689489 h 4584502"/>
                    <a:gd name="connsiteX1" fmla="*/ 283183 w 2538693"/>
                    <a:gd name="connsiteY1" fmla="*/ 2647498 h 4584502"/>
                    <a:gd name="connsiteX2" fmla="*/ 293815 w 2538693"/>
                    <a:gd name="connsiteY2" fmla="*/ 893127 h 4584502"/>
                    <a:gd name="connsiteX3" fmla="*/ 389509 w 2538693"/>
                    <a:gd name="connsiteY3" fmla="*/ 318967 h 4584502"/>
                    <a:gd name="connsiteX4" fmla="*/ 400140 w 2538693"/>
                    <a:gd name="connsiteY4" fmla="*/ 42522 h 4584502"/>
                    <a:gd name="connsiteX5" fmla="*/ 538364 w 2538693"/>
                    <a:gd name="connsiteY5" fmla="*/ 106318 h 4584502"/>
                    <a:gd name="connsiteX6" fmla="*/ 867974 w 2538693"/>
                    <a:gd name="connsiteY6" fmla="*/ 10624 h 4584502"/>
                    <a:gd name="connsiteX7" fmla="*/ 1654783 w 2538693"/>
                    <a:gd name="connsiteY7" fmla="*/ 404029 h 4584502"/>
                    <a:gd name="connsiteX8" fmla="*/ 2239574 w 2538693"/>
                    <a:gd name="connsiteY8" fmla="*/ 1137675 h 4584502"/>
                    <a:gd name="connsiteX9" fmla="*/ 2537285 w 2538693"/>
                    <a:gd name="connsiteY9" fmla="*/ 2158401 h 4584502"/>
                    <a:gd name="connsiteX10" fmla="*/ 2314002 w 2538693"/>
                    <a:gd name="connsiteY10" fmla="*/ 3019638 h 4584502"/>
                    <a:gd name="connsiteX11" fmla="*/ 1537824 w 2538693"/>
                    <a:gd name="connsiteY11" fmla="*/ 4093527 h 4584502"/>
                    <a:gd name="connsiteX12" fmla="*/ 1676048 w 2538693"/>
                    <a:gd name="connsiteY12" fmla="*/ 4327442 h 4584502"/>
                    <a:gd name="connsiteX13" fmla="*/ 1495295 w 2538693"/>
                    <a:gd name="connsiteY13" fmla="*/ 4582624 h 4584502"/>
                    <a:gd name="connsiteX14" fmla="*/ 1303909 w 2538693"/>
                    <a:gd name="connsiteY14" fmla="*/ 4444401 h 4584502"/>
                    <a:gd name="connsiteX15" fmla="*/ 1165685 w 2538693"/>
                    <a:gd name="connsiteY15" fmla="*/ 4465666 h 4584502"/>
                    <a:gd name="connsiteX16" fmla="*/ 485202 w 2538693"/>
                    <a:gd name="connsiteY16" fmla="*/ 4221117 h 4584502"/>
                    <a:gd name="connsiteX17" fmla="*/ 432039 w 2538693"/>
                    <a:gd name="connsiteY17" fmla="*/ 4114792 h 4584502"/>
                    <a:gd name="connsiteX18" fmla="*/ 102430 w 2538693"/>
                    <a:gd name="connsiteY18" fmla="*/ 4210485 h 4584502"/>
                    <a:gd name="connsiteX19" fmla="*/ 17369 w 2538693"/>
                    <a:gd name="connsiteY19" fmla="*/ 3902140 h 4584502"/>
                    <a:gd name="connsiteX20" fmla="*/ 400140 w 2538693"/>
                    <a:gd name="connsiteY20" fmla="*/ 3785182 h 4584502"/>
                    <a:gd name="connsiteX21" fmla="*/ 357611 w 2538693"/>
                    <a:gd name="connsiteY21" fmla="*/ 3689489 h 4584502"/>
                    <a:gd name="connsiteX0" fmla="*/ 357611 w 2538693"/>
                    <a:gd name="connsiteY0" fmla="*/ 3689489 h 4584502"/>
                    <a:gd name="connsiteX1" fmla="*/ 283183 w 2538693"/>
                    <a:gd name="connsiteY1" fmla="*/ 2647498 h 4584502"/>
                    <a:gd name="connsiteX2" fmla="*/ 293815 w 2538693"/>
                    <a:gd name="connsiteY2" fmla="*/ 893127 h 4584502"/>
                    <a:gd name="connsiteX3" fmla="*/ 389509 w 2538693"/>
                    <a:gd name="connsiteY3" fmla="*/ 318967 h 4584502"/>
                    <a:gd name="connsiteX4" fmla="*/ 400140 w 2538693"/>
                    <a:gd name="connsiteY4" fmla="*/ 42522 h 4584502"/>
                    <a:gd name="connsiteX5" fmla="*/ 538364 w 2538693"/>
                    <a:gd name="connsiteY5" fmla="*/ 106318 h 4584502"/>
                    <a:gd name="connsiteX6" fmla="*/ 867974 w 2538693"/>
                    <a:gd name="connsiteY6" fmla="*/ 10624 h 4584502"/>
                    <a:gd name="connsiteX7" fmla="*/ 1654783 w 2538693"/>
                    <a:gd name="connsiteY7" fmla="*/ 404029 h 4584502"/>
                    <a:gd name="connsiteX8" fmla="*/ 2239574 w 2538693"/>
                    <a:gd name="connsiteY8" fmla="*/ 1137675 h 4584502"/>
                    <a:gd name="connsiteX9" fmla="*/ 2537285 w 2538693"/>
                    <a:gd name="connsiteY9" fmla="*/ 2158401 h 4584502"/>
                    <a:gd name="connsiteX10" fmla="*/ 2314002 w 2538693"/>
                    <a:gd name="connsiteY10" fmla="*/ 3019638 h 4584502"/>
                    <a:gd name="connsiteX11" fmla="*/ 1537824 w 2538693"/>
                    <a:gd name="connsiteY11" fmla="*/ 4093527 h 4584502"/>
                    <a:gd name="connsiteX12" fmla="*/ 1676048 w 2538693"/>
                    <a:gd name="connsiteY12" fmla="*/ 4327442 h 4584502"/>
                    <a:gd name="connsiteX13" fmla="*/ 1495295 w 2538693"/>
                    <a:gd name="connsiteY13" fmla="*/ 4582624 h 4584502"/>
                    <a:gd name="connsiteX14" fmla="*/ 1303909 w 2538693"/>
                    <a:gd name="connsiteY14" fmla="*/ 4444401 h 4584502"/>
                    <a:gd name="connsiteX15" fmla="*/ 1165685 w 2538693"/>
                    <a:gd name="connsiteY15" fmla="*/ 4465666 h 4584502"/>
                    <a:gd name="connsiteX16" fmla="*/ 485202 w 2538693"/>
                    <a:gd name="connsiteY16" fmla="*/ 4221117 h 4584502"/>
                    <a:gd name="connsiteX17" fmla="*/ 432039 w 2538693"/>
                    <a:gd name="connsiteY17" fmla="*/ 4114792 h 4584502"/>
                    <a:gd name="connsiteX18" fmla="*/ 102430 w 2538693"/>
                    <a:gd name="connsiteY18" fmla="*/ 4210485 h 4584502"/>
                    <a:gd name="connsiteX19" fmla="*/ 17369 w 2538693"/>
                    <a:gd name="connsiteY19" fmla="*/ 3902140 h 4584502"/>
                    <a:gd name="connsiteX20" fmla="*/ 400140 w 2538693"/>
                    <a:gd name="connsiteY20" fmla="*/ 3785182 h 4584502"/>
                    <a:gd name="connsiteX21" fmla="*/ 357611 w 2538693"/>
                    <a:gd name="connsiteY21" fmla="*/ 3689489 h 458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38693" h="4584502">
                      <a:moveTo>
                        <a:pt x="357611" y="3689489"/>
                      </a:moveTo>
                      <a:cubicBezTo>
                        <a:pt x="312422" y="3395321"/>
                        <a:pt x="293816" y="3113558"/>
                        <a:pt x="283183" y="2647498"/>
                      </a:cubicBezTo>
                      <a:cubicBezTo>
                        <a:pt x="272550" y="2181438"/>
                        <a:pt x="276094" y="1281216"/>
                        <a:pt x="293815" y="893127"/>
                      </a:cubicBezTo>
                      <a:cubicBezTo>
                        <a:pt x="311536" y="505039"/>
                        <a:pt x="338119" y="467824"/>
                        <a:pt x="389509" y="318967"/>
                      </a:cubicBezTo>
                      <a:cubicBezTo>
                        <a:pt x="483429" y="233906"/>
                        <a:pt x="375331" y="77963"/>
                        <a:pt x="400140" y="42522"/>
                      </a:cubicBezTo>
                      <a:cubicBezTo>
                        <a:pt x="424949" y="7081"/>
                        <a:pt x="460392" y="111634"/>
                        <a:pt x="538364" y="106318"/>
                      </a:cubicBezTo>
                      <a:cubicBezTo>
                        <a:pt x="616336" y="101002"/>
                        <a:pt x="681904" y="-38995"/>
                        <a:pt x="867974" y="10624"/>
                      </a:cubicBezTo>
                      <a:cubicBezTo>
                        <a:pt x="1054044" y="60243"/>
                        <a:pt x="1426183" y="216187"/>
                        <a:pt x="1654783" y="404029"/>
                      </a:cubicBezTo>
                      <a:cubicBezTo>
                        <a:pt x="1883383" y="591871"/>
                        <a:pt x="2092490" y="845280"/>
                        <a:pt x="2239574" y="1137675"/>
                      </a:cubicBezTo>
                      <a:cubicBezTo>
                        <a:pt x="2386658" y="1430070"/>
                        <a:pt x="2524880" y="1844741"/>
                        <a:pt x="2537285" y="2158401"/>
                      </a:cubicBezTo>
                      <a:cubicBezTo>
                        <a:pt x="2549690" y="2472061"/>
                        <a:pt x="2480579" y="2697117"/>
                        <a:pt x="2314002" y="3019638"/>
                      </a:cubicBezTo>
                      <a:cubicBezTo>
                        <a:pt x="2147425" y="3342159"/>
                        <a:pt x="1644150" y="3875560"/>
                        <a:pt x="1537824" y="4093527"/>
                      </a:cubicBezTo>
                      <a:cubicBezTo>
                        <a:pt x="1431498" y="4311494"/>
                        <a:pt x="1683136" y="4245926"/>
                        <a:pt x="1676048" y="4327442"/>
                      </a:cubicBezTo>
                      <a:cubicBezTo>
                        <a:pt x="1668960" y="4408958"/>
                        <a:pt x="1557318" y="4563131"/>
                        <a:pt x="1495295" y="4582624"/>
                      </a:cubicBezTo>
                      <a:cubicBezTo>
                        <a:pt x="1433272" y="4602117"/>
                        <a:pt x="1358844" y="4463894"/>
                        <a:pt x="1303909" y="4444401"/>
                      </a:cubicBezTo>
                      <a:cubicBezTo>
                        <a:pt x="1248974" y="4424908"/>
                        <a:pt x="1302136" y="4502880"/>
                        <a:pt x="1165685" y="4465666"/>
                      </a:cubicBezTo>
                      <a:cubicBezTo>
                        <a:pt x="1029234" y="4428452"/>
                        <a:pt x="607476" y="4279596"/>
                        <a:pt x="485202" y="4221117"/>
                      </a:cubicBezTo>
                      <a:cubicBezTo>
                        <a:pt x="362928" y="4162638"/>
                        <a:pt x="495834" y="4116564"/>
                        <a:pt x="432039" y="4114792"/>
                      </a:cubicBezTo>
                      <a:cubicBezTo>
                        <a:pt x="368244" y="4113020"/>
                        <a:pt x="171542" y="4245927"/>
                        <a:pt x="102430" y="4210485"/>
                      </a:cubicBezTo>
                      <a:cubicBezTo>
                        <a:pt x="33318" y="4175043"/>
                        <a:pt x="-32249" y="3973024"/>
                        <a:pt x="17369" y="3902140"/>
                      </a:cubicBezTo>
                      <a:cubicBezTo>
                        <a:pt x="66987" y="3831256"/>
                        <a:pt x="342547" y="3906570"/>
                        <a:pt x="400140" y="3785182"/>
                      </a:cubicBezTo>
                      <a:lnTo>
                        <a:pt x="357611" y="3689489"/>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4" name="Straight Arrow Connector 33"/>
              <p:cNvCxnSpPr/>
              <p:nvPr/>
            </p:nvCxnSpPr>
            <p:spPr>
              <a:xfrm flipV="1">
                <a:off x="2374602" y="2924175"/>
                <a:ext cx="0" cy="43021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4626934" y="3285459"/>
                <a:ext cx="8860" cy="29022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p:cNvCxnSpPr/>
            <p:nvPr/>
          </p:nvCxnSpPr>
          <p:spPr>
            <a:xfrm>
              <a:off x="2374850" y="3309397"/>
              <a:ext cx="45518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23" name="Group 22"/>
            <p:cNvGrpSpPr>
              <a:grpSpLocks noChangeAspect="1"/>
            </p:cNvGrpSpPr>
            <p:nvPr/>
          </p:nvGrpSpPr>
          <p:grpSpPr>
            <a:xfrm>
              <a:off x="2250109" y="3189484"/>
              <a:ext cx="227719" cy="227719"/>
              <a:chOff x="7543800" y="304800"/>
              <a:chExt cx="3240000" cy="3240000"/>
            </a:xfrm>
          </p:grpSpPr>
          <p:sp>
            <p:nvSpPr>
              <p:cNvPr id="31" name="Oval 30"/>
              <p:cNvSpPr/>
              <p:nvPr/>
            </p:nvSpPr>
            <p:spPr>
              <a:xfrm>
                <a:off x="7543800" y="304800"/>
                <a:ext cx="3240000" cy="324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endParaRPr>
              </a:p>
            </p:txBody>
          </p:sp>
          <p:sp>
            <p:nvSpPr>
              <p:cNvPr id="32" name="Oval 31"/>
              <p:cNvSpPr/>
              <p:nvPr/>
            </p:nvSpPr>
            <p:spPr>
              <a:xfrm>
                <a:off x="8627344" y="1384800"/>
                <a:ext cx="1080000" cy="1080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endParaRPr>
              </a:p>
            </p:txBody>
          </p:sp>
        </p:grpSp>
        <p:cxnSp>
          <p:nvCxnSpPr>
            <p:cNvPr id="24" name="Straight Arrow Connector 23"/>
            <p:cNvCxnSpPr/>
            <p:nvPr/>
          </p:nvCxnSpPr>
          <p:spPr>
            <a:xfrm flipH="1">
              <a:off x="4157332" y="3242932"/>
              <a:ext cx="45518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a:grpSpLocks noChangeAspect="1"/>
            </p:cNvGrpSpPr>
            <p:nvPr/>
          </p:nvGrpSpPr>
          <p:grpSpPr>
            <a:xfrm>
              <a:off x="4507314" y="3125081"/>
              <a:ext cx="227719" cy="227719"/>
              <a:chOff x="7543800" y="304800"/>
              <a:chExt cx="3240000" cy="3240000"/>
            </a:xfrm>
          </p:grpSpPr>
          <p:sp>
            <p:nvSpPr>
              <p:cNvPr id="29" name="Oval 28"/>
              <p:cNvSpPr/>
              <p:nvPr/>
            </p:nvSpPr>
            <p:spPr>
              <a:xfrm>
                <a:off x="7543800" y="304800"/>
                <a:ext cx="3240000" cy="324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endParaRPr>
              </a:p>
            </p:txBody>
          </p:sp>
          <p:sp>
            <p:nvSpPr>
              <p:cNvPr id="30" name="Oval 29"/>
              <p:cNvSpPr/>
              <p:nvPr/>
            </p:nvSpPr>
            <p:spPr>
              <a:xfrm>
                <a:off x="8627344" y="1384800"/>
                <a:ext cx="1080000" cy="1080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tx1"/>
                    </a:solidFill>
                  </a:ln>
                </a:endParaRPr>
              </a:p>
            </p:txBody>
          </p:sp>
        </p:grpSp>
        <p:sp>
          <p:nvSpPr>
            <p:cNvPr id="26" name="TextBox 25"/>
            <p:cNvSpPr txBox="1"/>
            <p:nvPr/>
          </p:nvSpPr>
          <p:spPr>
            <a:xfrm>
              <a:off x="2316366" y="2667000"/>
              <a:ext cx="274434" cy="369332"/>
            </a:xfrm>
            <a:prstGeom prst="rect">
              <a:avLst/>
            </a:prstGeom>
            <a:noFill/>
          </p:spPr>
          <p:txBody>
            <a:bodyPr wrap="none" rtlCol="0">
              <a:spAutoFit/>
            </a:bodyPr>
            <a:lstStyle/>
            <a:p>
              <a:r>
                <a:rPr lang="de-DE" b="1" dirty="0" smtClean="0">
                  <a:solidFill>
                    <a:srgbClr val="FFFF00"/>
                  </a:solidFill>
                  <a:latin typeface="Times New Roman" panose="02020603050405020304" pitchFamily="18" charset="0"/>
                  <a:cs typeface="Times New Roman" panose="02020603050405020304" pitchFamily="18" charset="0"/>
                </a:rPr>
                <a:t>I</a:t>
              </a:r>
              <a:endParaRPr lang="en-GB" b="1" dirty="0">
                <a:solidFill>
                  <a:srgbClr val="FFFF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2692816" y="2934011"/>
              <a:ext cx="325730" cy="369332"/>
            </a:xfrm>
            <a:prstGeom prst="rect">
              <a:avLst/>
            </a:prstGeom>
            <a:noFill/>
          </p:spPr>
          <p:txBody>
            <a:bodyPr wrap="none" rtlCol="0">
              <a:spAutoFit/>
            </a:bodyPr>
            <a:lstStyle/>
            <a:p>
              <a:r>
                <a:rPr lang="de-DE" b="1" dirty="0" smtClean="0">
                  <a:solidFill>
                    <a:schemeClr val="accent1"/>
                  </a:solidFill>
                  <a:latin typeface="Times New Roman" panose="02020603050405020304" pitchFamily="18" charset="0"/>
                  <a:cs typeface="Times New Roman" panose="02020603050405020304" pitchFamily="18" charset="0"/>
                </a:rPr>
                <a:t>F</a:t>
              </a:r>
              <a:endParaRPr lang="en-GB" b="1" dirty="0">
                <a:solidFill>
                  <a:schemeClr val="accent1"/>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362200" y="3335109"/>
              <a:ext cx="441146" cy="369332"/>
            </a:xfrm>
            <a:prstGeom prst="rect">
              <a:avLst/>
            </a:prstGeom>
            <a:noFill/>
          </p:spPr>
          <p:txBody>
            <a:bodyPr wrap="none" rtlCol="0">
              <a:spAutoFit/>
            </a:bodyPr>
            <a:lstStyle/>
            <a:p>
              <a:r>
                <a:rPr lang="de-DE" b="1" dirty="0" smtClean="0">
                  <a:solidFill>
                    <a:srgbClr val="FF0000"/>
                  </a:solidFill>
                  <a:latin typeface="Times New Roman" panose="02020603050405020304" pitchFamily="18" charset="0"/>
                  <a:cs typeface="Times New Roman" panose="02020603050405020304" pitchFamily="18" charset="0"/>
                </a:rPr>
                <a:t>B</a:t>
              </a:r>
              <a:r>
                <a:rPr lang="de-DE" sz="1200" b="1" dirty="0" smtClean="0">
                  <a:solidFill>
                    <a:srgbClr val="FF0000"/>
                  </a:solidFill>
                  <a:latin typeface="Times New Roman" panose="02020603050405020304" pitchFamily="18" charset="0"/>
                  <a:cs typeface="Times New Roman" panose="02020603050405020304" pitchFamily="18" charset="0"/>
                </a:rPr>
                <a:t>T</a:t>
              </a:r>
              <a:endParaRPr lang="en-GB" sz="1200" b="1" dirty="0">
                <a:solidFill>
                  <a:srgbClr val="FF0000"/>
                </a:solidFill>
                <a:latin typeface="Times New Roman" panose="02020603050405020304" pitchFamily="18" charset="0"/>
                <a:cs typeface="Times New Roman" panose="02020603050405020304" pitchFamily="18" charset="0"/>
              </a:endParaRPr>
            </a:p>
          </p:txBody>
        </p:sp>
      </p:grpSp>
      <p:sp>
        <p:nvSpPr>
          <p:cNvPr id="57" name="Right Arrow 56"/>
          <p:cNvSpPr/>
          <p:nvPr/>
        </p:nvSpPr>
        <p:spPr>
          <a:xfrm>
            <a:off x="3864720" y="1164639"/>
            <a:ext cx="728077" cy="184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ight Arrow 57"/>
          <p:cNvSpPr/>
          <p:nvPr/>
        </p:nvSpPr>
        <p:spPr>
          <a:xfrm rot="1888482">
            <a:off x="7514474" y="2601257"/>
            <a:ext cx="728077" cy="1848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p:cNvCxnSpPr/>
          <p:nvPr/>
        </p:nvCxnSpPr>
        <p:spPr>
          <a:xfrm flipV="1">
            <a:off x="3450375" y="2650047"/>
            <a:ext cx="2582582" cy="1898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239188" y="934946"/>
            <a:ext cx="3735638" cy="369332"/>
          </a:xfrm>
          <a:prstGeom prst="rect">
            <a:avLst/>
          </a:prstGeom>
          <a:noFill/>
        </p:spPr>
        <p:txBody>
          <a:bodyPr wrap="none" rtlCol="0">
            <a:spAutoFit/>
          </a:bodyPr>
          <a:lstStyle/>
          <a:p>
            <a:r>
              <a:rPr lang="en-US" dirty="0" smtClean="0"/>
              <a:t>Variation of the toroidal magnetic flux</a:t>
            </a:r>
            <a:endParaRPr lang="en-US" dirty="0"/>
          </a:p>
        </p:txBody>
      </p:sp>
    </p:spTree>
    <p:extLst>
      <p:ext uri="{BB962C8B-B14F-4D97-AF65-F5344CB8AC3E}">
        <p14:creationId xmlns:p14="http://schemas.microsoft.com/office/powerpoint/2010/main" val="31892749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Plasma disruptions: Variation of the plasma poloidal current</a:t>
            </a:r>
          </a:p>
        </p:txBody>
      </p:sp>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dirty="0">
              <a:solidFill>
                <a:prstClr val="white"/>
              </a:solidFill>
            </a:endParaRPr>
          </a:p>
        </p:txBody>
      </p:sp>
      <p:grpSp>
        <p:nvGrpSpPr>
          <p:cNvPr id="6" name="Group 5"/>
          <p:cNvGrpSpPr/>
          <p:nvPr/>
        </p:nvGrpSpPr>
        <p:grpSpPr>
          <a:xfrm>
            <a:off x="380183" y="861824"/>
            <a:ext cx="5897381" cy="5481836"/>
            <a:chOff x="2711624" y="670396"/>
            <a:chExt cx="6120680" cy="5481836"/>
          </a:xfrm>
        </p:grpSpPr>
        <p:grpSp>
          <p:nvGrpSpPr>
            <p:cNvPr id="7" name="Group 6"/>
            <p:cNvGrpSpPr/>
            <p:nvPr/>
          </p:nvGrpSpPr>
          <p:grpSpPr>
            <a:xfrm>
              <a:off x="2711624" y="670396"/>
              <a:ext cx="6120680" cy="5040560"/>
              <a:chOff x="2423592" y="908720"/>
              <a:chExt cx="6120680" cy="5040560"/>
            </a:xfrm>
          </p:grpSpPr>
          <p:pic>
            <p:nvPicPr>
              <p:cNvPr id="14" name="Picture 13"/>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r="21384"/>
              <a:stretch/>
            </p:blipFill>
            <p:spPr>
              <a:xfrm>
                <a:off x="2423592" y="908720"/>
                <a:ext cx="6120680" cy="5040560"/>
              </a:xfrm>
              <a:prstGeom prst="rect">
                <a:avLst/>
              </a:prstGeom>
            </p:spPr>
          </p:pic>
          <p:sp>
            <p:nvSpPr>
              <p:cNvPr id="15" name="TextBox 14"/>
              <p:cNvSpPr txBox="1"/>
              <p:nvPr/>
            </p:nvSpPr>
            <p:spPr>
              <a:xfrm>
                <a:off x="4209416" y="2060848"/>
                <a:ext cx="631262" cy="400110"/>
              </a:xfrm>
              <a:prstGeom prst="rect">
                <a:avLst/>
              </a:prstGeom>
              <a:noFill/>
            </p:spPr>
            <p:txBody>
              <a:bodyPr wrap="square" rtlCol="0">
                <a:spAutoFit/>
              </a:bodyPr>
              <a:lstStyle/>
              <a:p>
                <a:r>
                  <a:rPr lang="en-US" sz="2000" b="1" dirty="0" err="1" smtClean="0"/>
                  <a:t>I</a:t>
                </a:r>
                <a:r>
                  <a:rPr lang="en-US" sz="2000" b="1" baseline="-25000" dirty="0" err="1" smtClean="0"/>
                  <a:t>p</a:t>
                </a:r>
                <a:endParaRPr lang="en-US" sz="2000" b="1" baseline="-25000" dirty="0"/>
              </a:p>
            </p:txBody>
          </p:sp>
          <p:sp>
            <p:nvSpPr>
              <p:cNvPr id="16" name="TextBox 15"/>
              <p:cNvSpPr txBox="1"/>
              <p:nvPr/>
            </p:nvSpPr>
            <p:spPr>
              <a:xfrm>
                <a:off x="4875869" y="3665022"/>
                <a:ext cx="631262" cy="400110"/>
              </a:xfrm>
              <a:prstGeom prst="rect">
                <a:avLst/>
              </a:prstGeom>
              <a:noFill/>
            </p:spPr>
            <p:txBody>
              <a:bodyPr wrap="square" rtlCol="0">
                <a:spAutoFit/>
              </a:bodyPr>
              <a:lstStyle/>
              <a:p>
                <a:r>
                  <a:rPr lang="en-US" sz="2000" b="1" dirty="0" err="1"/>
                  <a:t>R</a:t>
                </a:r>
                <a:r>
                  <a:rPr lang="en-US" sz="2000" b="1" baseline="-25000" dirty="0" err="1" smtClean="0"/>
                  <a:t>p</a:t>
                </a:r>
                <a:endParaRPr lang="en-US" sz="2000" b="1" baseline="-25000" dirty="0"/>
              </a:p>
            </p:txBody>
          </p:sp>
          <p:sp>
            <p:nvSpPr>
              <p:cNvPr id="17" name="TextBox 16"/>
              <p:cNvSpPr txBox="1"/>
              <p:nvPr/>
            </p:nvSpPr>
            <p:spPr>
              <a:xfrm>
                <a:off x="5015988" y="5013177"/>
                <a:ext cx="631262" cy="400110"/>
              </a:xfrm>
              <a:prstGeom prst="rect">
                <a:avLst/>
              </a:prstGeom>
              <a:noFill/>
            </p:spPr>
            <p:txBody>
              <a:bodyPr wrap="square" rtlCol="0">
                <a:spAutoFit/>
              </a:bodyPr>
              <a:lstStyle/>
              <a:p>
                <a:r>
                  <a:rPr lang="en-US" sz="2000" b="1" dirty="0" err="1" smtClean="0"/>
                  <a:t>Z</a:t>
                </a:r>
                <a:r>
                  <a:rPr lang="en-US" sz="2000" b="1" baseline="-25000" dirty="0" err="1" smtClean="0"/>
                  <a:t>p</a:t>
                </a:r>
                <a:endParaRPr lang="en-US" sz="2000" b="1" baseline="-25000" dirty="0"/>
              </a:p>
            </p:txBody>
          </p:sp>
          <p:sp>
            <p:nvSpPr>
              <p:cNvPr id="18" name="TextBox 17"/>
              <p:cNvSpPr txBox="1"/>
              <p:nvPr/>
            </p:nvSpPr>
            <p:spPr>
              <a:xfrm>
                <a:off x="5133899" y="4489420"/>
                <a:ext cx="987914" cy="400110"/>
              </a:xfrm>
              <a:prstGeom prst="rect">
                <a:avLst/>
              </a:prstGeom>
              <a:noFill/>
            </p:spPr>
            <p:txBody>
              <a:bodyPr wrap="square" rtlCol="0">
                <a:spAutoFit/>
              </a:bodyPr>
              <a:lstStyle/>
              <a:p>
                <a:r>
                  <a:rPr lang="en-US" sz="2000" b="1" dirty="0" err="1" smtClean="0"/>
                  <a:t>Psi</a:t>
                </a:r>
                <a:r>
                  <a:rPr lang="en-US" sz="2000" b="1" baseline="-25000" dirty="0" err="1" smtClean="0"/>
                  <a:t>tor</a:t>
                </a:r>
                <a:endParaRPr lang="en-US" sz="2000" b="1" baseline="-25000" dirty="0"/>
              </a:p>
            </p:txBody>
          </p:sp>
        </p:grpSp>
        <p:sp>
          <p:nvSpPr>
            <p:cNvPr id="8" name="TextBox 7"/>
            <p:cNvSpPr txBox="1"/>
            <p:nvPr/>
          </p:nvSpPr>
          <p:spPr>
            <a:xfrm>
              <a:off x="4077720" y="5505901"/>
              <a:ext cx="1424519" cy="646331"/>
            </a:xfrm>
            <a:prstGeom prst="rect">
              <a:avLst/>
            </a:prstGeom>
            <a:noFill/>
          </p:spPr>
          <p:txBody>
            <a:bodyPr wrap="square" rtlCol="0">
              <a:spAutoFit/>
            </a:bodyPr>
            <a:lstStyle/>
            <a:p>
              <a:r>
                <a:rPr lang="en-US" dirty="0" smtClean="0"/>
                <a:t>Slow plasma movement</a:t>
              </a:r>
              <a:endParaRPr lang="en-US" dirty="0"/>
            </a:p>
          </p:txBody>
        </p:sp>
        <p:sp>
          <p:nvSpPr>
            <p:cNvPr id="9" name="TextBox 8"/>
            <p:cNvSpPr txBox="1"/>
            <p:nvPr/>
          </p:nvSpPr>
          <p:spPr>
            <a:xfrm>
              <a:off x="5795164" y="922697"/>
              <a:ext cx="532721" cy="369332"/>
            </a:xfrm>
            <a:prstGeom prst="rect">
              <a:avLst/>
            </a:prstGeom>
            <a:noFill/>
          </p:spPr>
          <p:txBody>
            <a:bodyPr wrap="square" rtlCol="0">
              <a:spAutoFit/>
            </a:bodyPr>
            <a:lstStyle/>
            <a:p>
              <a:r>
                <a:rPr lang="en-US" dirty="0" smtClean="0"/>
                <a:t>TQ</a:t>
              </a:r>
              <a:endParaRPr lang="en-US" dirty="0"/>
            </a:p>
          </p:txBody>
        </p:sp>
        <p:sp>
          <p:nvSpPr>
            <p:cNvPr id="10" name="TextBox 9"/>
            <p:cNvSpPr txBox="1"/>
            <p:nvPr/>
          </p:nvSpPr>
          <p:spPr>
            <a:xfrm>
              <a:off x="6100009" y="5494331"/>
              <a:ext cx="530613" cy="369332"/>
            </a:xfrm>
            <a:prstGeom prst="rect">
              <a:avLst/>
            </a:prstGeom>
            <a:noFill/>
          </p:spPr>
          <p:txBody>
            <a:bodyPr wrap="square" rtlCol="0">
              <a:spAutoFit/>
            </a:bodyPr>
            <a:lstStyle/>
            <a:p>
              <a:r>
                <a:rPr lang="en-US" dirty="0"/>
                <a:t>C</a:t>
              </a:r>
              <a:r>
                <a:rPr lang="en-US" dirty="0" smtClean="0"/>
                <a:t>Q</a:t>
              </a:r>
              <a:endParaRPr lang="en-US" dirty="0"/>
            </a:p>
          </p:txBody>
        </p:sp>
        <p:cxnSp>
          <p:nvCxnSpPr>
            <p:cNvPr id="11" name="Straight Connector 10"/>
            <p:cNvCxnSpPr/>
            <p:nvPr/>
          </p:nvCxnSpPr>
          <p:spPr>
            <a:xfrm>
              <a:off x="6026276" y="1262142"/>
              <a:ext cx="0" cy="432048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34100" y="1262142"/>
              <a:ext cx="0" cy="432048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28048" y="1260252"/>
              <a:ext cx="0" cy="432048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p:cNvCxnSpPr/>
          <p:nvPr/>
        </p:nvCxnSpPr>
        <p:spPr>
          <a:xfrm flipV="1">
            <a:off x="3864513" y="1503608"/>
            <a:ext cx="3277872" cy="17437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290796" y="1221840"/>
            <a:ext cx="3892027" cy="369332"/>
          </a:xfrm>
          <a:prstGeom prst="rect">
            <a:avLst/>
          </a:prstGeom>
          <a:noFill/>
        </p:spPr>
        <p:txBody>
          <a:bodyPr wrap="none" rtlCol="0">
            <a:spAutoFit/>
          </a:bodyPr>
          <a:lstStyle/>
          <a:p>
            <a:r>
              <a:rPr lang="en-US" dirty="0" smtClean="0"/>
              <a:t>Variation of the plasma toroidal current</a:t>
            </a:r>
            <a:endParaRPr lang="en-US" dirty="0"/>
          </a:p>
        </p:txBody>
      </p:sp>
      <p:sp>
        <p:nvSpPr>
          <p:cNvPr id="21" name="Down Arrow 20"/>
          <p:cNvSpPr/>
          <p:nvPr/>
        </p:nvSpPr>
        <p:spPr>
          <a:xfrm>
            <a:off x="9032584" y="1966927"/>
            <a:ext cx="432048"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448184" y="3159752"/>
            <a:ext cx="3768852" cy="369332"/>
          </a:xfrm>
          <a:prstGeom prst="rect">
            <a:avLst/>
          </a:prstGeom>
          <a:noFill/>
        </p:spPr>
        <p:txBody>
          <a:bodyPr wrap="none" rtlCol="0">
            <a:spAutoFit/>
          </a:bodyPr>
          <a:lstStyle/>
          <a:p>
            <a:r>
              <a:rPr lang="en-US" dirty="0" smtClean="0"/>
              <a:t>Variation of the poloidal magnetic flux</a:t>
            </a:r>
            <a:endParaRPr lang="en-US" dirty="0"/>
          </a:p>
        </p:txBody>
      </p:sp>
      <p:sp>
        <p:nvSpPr>
          <p:cNvPr id="23" name="Down Arrow 22"/>
          <p:cNvSpPr/>
          <p:nvPr/>
        </p:nvSpPr>
        <p:spPr>
          <a:xfrm>
            <a:off x="9032584" y="3850491"/>
            <a:ext cx="432048"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142385" y="5125829"/>
            <a:ext cx="4381271" cy="646331"/>
          </a:xfrm>
          <a:prstGeom prst="rect">
            <a:avLst/>
          </a:prstGeom>
          <a:noFill/>
        </p:spPr>
        <p:txBody>
          <a:bodyPr wrap="square" rtlCol="0">
            <a:spAutoFit/>
          </a:bodyPr>
          <a:lstStyle/>
          <a:p>
            <a:r>
              <a:rPr lang="en-US" dirty="0" smtClean="0"/>
              <a:t>Eddy current loops within the BB segments toroidal/radial cross-section</a:t>
            </a:r>
            <a:endParaRPr lang="en-US" dirty="0"/>
          </a:p>
        </p:txBody>
      </p:sp>
    </p:spTree>
    <p:extLst>
      <p:ext uri="{BB962C8B-B14F-4D97-AF65-F5344CB8AC3E}">
        <p14:creationId xmlns:p14="http://schemas.microsoft.com/office/powerpoint/2010/main" val="34292126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Plasma disruptions: Variation of the plasma poloidal current</a:t>
            </a:r>
          </a:p>
        </p:txBody>
      </p:sp>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dirty="0">
              <a:solidFill>
                <a:prstClr val="white"/>
              </a:solidFill>
            </a:endParaRPr>
          </a:p>
        </p:txBody>
      </p:sp>
      <p:pic>
        <p:nvPicPr>
          <p:cNvPr id="6"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0" y="1117231"/>
            <a:ext cx="10591837" cy="45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6580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Plasma disruptions: EM loads peaks comparison</a:t>
            </a:r>
          </a:p>
        </p:txBody>
      </p:sp>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dirty="0">
              <a:solidFill>
                <a:prstClr val="white"/>
              </a:solidFill>
            </a:endParaRPr>
          </a:p>
        </p:txBody>
      </p:sp>
      <p:cxnSp>
        <p:nvCxnSpPr>
          <p:cNvPr id="6" name="Straight Connector 5"/>
          <p:cNvCxnSpPr/>
          <p:nvPr/>
        </p:nvCxnSpPr>
        <p:spPr>
          <a:xfrm>
            <a:off x="6500864" y="1308829"/>
            <a:ext cx="0" cy="468052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649052" y="804773"/>
            <a:ext cx="10501801" cy="5595939"/>
            <a:chOff x="604228" y="908720"/>
            <a:chExt cx="10501801" cy="5595939"/>
          </a:xfrm>
        </p:grpSpPr>
        <p:graphicFrame>
          <p:nvGraphicFramePr>
            <p:cNvPr id="8" name="Chart 7"/>
            <p:cNvGraphicFramePr>
              <a:graphicFrameLocks/>
            </p:cNvGraphicFramePr>
            <p:nvPr>
              <p:extLst>
                <p:ext uri="{D42A27DB-BD31-4B8C-83A1-F6EECF244321}">
                  <p14:modId xmlns:p14="http://schemas.microsoft.com/office/powerpoint/2010/main" val="179686072"/>
                </p:ext>
              </p:extLst>
            </p:nvPr>
          </p:nvGraphicFramePr>
          <p:xfrm>
            <a:off x="1271464" y="908720"/>
            <a:ext cx="9834565" cy="559593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rot="16200000">
              <a:off x="-660387" y="3563434"/>
              <a:ext cx="3052450" cy="523220"/>
            </a:xfrm>
            <a:prstGeom prst="rect">
              <a:avLst/>
            </a:prstGeom>
            <a:noFill/>
          </p:spPr>
          <p:txBody>
            <a:bodyPr wrap="square" rtlCol="0">
              <a:spAutoFit/>
            </a:bodyPr>
            <a:lstStyle/>
            <a:p>
              <a:pPr algn="ctr"/>
              <a:r>
                <a:rPr lang="en-US" sz="1400" dirty="0" smtClean="0"/>
                <a:t>HCPB - IBL</a:t>
              </a:r>
            </a:p>
            <a:p>
              <a:pPr algn="ctr"/>
              <a:r>
                <a:rPr lang="en-US" sz="1400" dirty="0" smtClean="0"/>
                <a:t>Force [MN] - Moment [</a:t>
              </a:r>
              <a:r>
                <a:rPr lang="en-US" sz="1400" dirty="0" err="1" smtClean="0"/>
                <a:t>MNm</a:t>
              </a:r>
              <a:r>
                <a:rPr lang="en-US" sz="1400" dirty="0" smtClean="0"/>
                <a:t>]</a:t>
              </a:r>
              <a:endParaRPr lang="en-US" sz="1400" dirty="0"/>
            </a:p>
          </p:txBody>
        </p:sp>
        <p:sp>
          <p:nvSpPr>
            <p:cNvPr id="10" name="TextBox 9"/>
            <p:cNvSpPr txBox="1"/>
            <p:nvPr/>
          </p:nvSpPr>
          <p:spPr>
            <a:xfrm>
              <a:off x="8456127" y="965674"/>
              <a:ext cx="1114792" cy="307777"/>
            </a:xfrm>
            <a:prstGeom prst="rect">
              <a:avLst/>
            </a:prstGeom>
            <a:solidFill>
              <a:srgbClr val="FFFFFF"/>
            </a:solidFill>
          </p:spPr>
          <p:txBody>
            <a:bodyPr wrap="none" rtlCol="0">
              <a:spAutoFit/>
            </a:bodyPr>
            <a:lstStyle/>
            <a:p>
              <a:r>
                <a:rPr lang="en-US" sz="1400" dirty="0" smtClean="0">
                  <a:solidFill>
                    <a:srgbClr val="595959"/>
                  </a:solidFill>
                </a:rPr>
                <a:t>MDDW74ms</a:t>
              </a:r>
              <a:endParaRPr lang="en-US" sz="1400" dirty="0">
                <a:solidFill>
                  <a:srgbClr val="595959"/>
                </a:solidFill>
              </a:endParaRPr>
            </a:p>
          </p:txBody>
        </p:sp>
      </p:grpSp>
      <p:grpSp>
        <p:nvGrpSpPr>
          <p:cNvPr id="11" name="Group 10"/>
          <p:cNvGrpSpPr/>
          <p:nvPr/>
        </p:nvGrpSpPr>
        <p:grpSpPr>
          <a:xfrm>
            <a:off x="9341446" y="3924325"/>
            <a:ext cx="1775821" cy="2065024"/>
            <a:chOff x="9330208" y="4028272"/>
            <a:chExt cx="1775821" cy="2065024"/>
          </a:xfrm>
        </p:grpSpPr>
        <p:pic>
          <p:nvPicPr>
            <p:cNvPr id="12" name="Picture 11"/>
            <p:cNvPicPr>
              <a:picLocks noChangeAspect="1"/>
            </p:cNvPicPr>
            <p:nvPr/>
          </p:nvPicPr>
          <p:blipFill>
            <a:blip r:embed="rId3">
              <a:clrChange>
                <a:clrFrom>
                  <a:srgbClr val="FFFFFF"/>
                </a:clrFrom>
                <a:clrTo>
                  <a:srgbClr val="FFFFFF">
                    <a:alpha val="0"/>
                  </a:srgbClr>
                </a:clrTo>
              </a:clrChange>
            </a:blip>
            <a:stretch>
              <a:fillRect/>
            </a:stretch>
          </p:blipFill>
          <p:spPr>
            <a:xfrm>
              <a:off x="9408368" y="4028272"/>
              <a:ext cx="1697661" cy="2065024"/>
            </a:xfrm>
            <a:prstGeom prst="rect">
              <a:avLst/>
            </a:prstGeom>
          </p:spPr>
        </p:pic>
        <p:cxnSp>
          <p:nvCxnSpPr>
            <p:cNvPr id="13" name="Straight Arrow Connector 12"/>
            <p:cNvCxnSpPr/>
            <p:nvPr/>
          </p:nvCxnSpPr>
          <p:spPr>
            <a:xfrm>
              <a:off x="9768408" y="5157192"/>
              <a:ext cx="360040" cy="1940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0200456" y="5010723"/>
              <a:ext cx="519322" cy="2904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9844505" y="4770299"/>
              <a:ext cx="519322" cy="290485"/>
            </a:xfrm>
            <a:prstGeom prst="straightConnector1">
              <a:avLst/>
            </a:prstGeom>
            <a:ln w="38100">
              <a:solidFill>
                <a:srgbClr val="FF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0347641" y="4772386"/>
              <a:ext cx="360040" cy="194077"/>
            </a:xfrm>
            <a:prstGeom prst="straightConnector1">
              <a:avLst/>
            </a:prstGeom>
            <a:ln w="38100">
              <a:solidFill>
                <a:srgbClr val="FF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9330208" y="5125558"/>
              <a:ext cx="942256" cy="5356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441987" y="4606300"/>
              <a:ext cx="647934" cy="369332"/>
            </a:xfrm>
            <a:prstGeom prst="rect">
              <a:avLst/>
            </a:prstGeom>
            <a:noFill/>
          </p:spPr>
          <p:txBody>
            <a:bodyPr wrap="none" rtlCol="0">
              <a:spAutoFit/>
            </a:bodyPr>
            <a:lstStyle/>
            <a:p>
              <a:r>
                <a:rPr lang="en-US" dirty="0" smtClean="0"/>
                <a:t>eddy</a:t>
              </a:r>
              <a:endParaRPr lang="en-US" dirty="0"/>
            </a:p>
          </p:txBody>
        </p:sp>
        <p:sp>
          <p:nvSpPr>
            <p:cNvPr id="19" name="TextBox 18"/>
            <p:cNvSpPr txBox="1"/>
            <p:nvPr/>
          </p:nvSpPr>
          <p:spPr>
            <a:xfrm>
              <a:off x="9458708" y="5262240"/>
              <a:ext cx="309700" cy="369332"/>
            </a:xfrm>
            <a:prstGeom prst="rect">
              <a:avLst/>
            </a:prstGeom>
            <a:noFill/>
          </p:spPr>
          <p:txBody>
            <a:bodyPr wrap="none" rtlCol="0">
              <a:spAutoFit/>
            </a:bodyPr>
            <a:lstStyle/>
            <a:p>
              <a:r>
                <a:rPr lang="en-US" dirty="0" smtClean="0"/>
                <a:t>B</a:t>
              </a:r>
              <a:endParaRPr lang="en-US" dirty="0"/>
            </a:p>
          </p:txBody>
        </p:sp>
        <p:cxnSp>
          <p:nvCxnSpPr>
            <p:cNvPr id="20" name="Straight Arrow Connector 19"/>
            <p:cNvCxnSpPr/>
            <p:nvPr/>
          </p:nvCxnSpPr>
          <p:spPr>
            <a:xfrm>
              <a:off x="10423450" y="5183130"/>
              <a:ext cx="19356" cy="439160"/>
            </a:xfrm>
            <a:prstGeom prst="straightConnector1">
              <a:avLst/>
            </a:prstGeom>
            <a:ln w="38100">
              <a:solidFill>
                <a:srgbClr val="008F24"/>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0066928" y="4494615"/>
              <a:ext cx="19356" cy="439160"/>
            </a:xfrm>
            <a:prstGeom prst="straightConnector1">
              <a:avLst/>
            </a:prstGeom>
            <a:ln w="38100">
              <a:solidFill>
                <a:srgbClr val="008F2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786142" y="4537674"/>
              <a:ext cx="290464" cy="369332"/>
            </a:xfrm>
            <a:prstGeom prst="rect">
              <a:avLst/>
            </a:prstGeom>
            <a:noFill/>
          </p:spPr>
          <p:txBody>
            <a:bodyPr wrap="none" rtlCol="0">
              <a:spAutoFit/>
            </a:bodyPr>
            <a:lstStyle/>
            <a:p>
              <a:r>
                <a:rPr lang="en-US" dirty="0" smtClean="0"/>
                <a:t>F</a:t>
              </a:r>
              <a:endParaRPr lang="en-US" dirty="0"/>
            </a:p>
          </p:txBody>
        </p:sp>
        <p:sp>
          <p:nvSpPr>
            <p:cNvPr id="23" name="TextBox 22"/>
            <p:cNvSpPr txBox="1"/>
            <p:nvPr/>
          </p:nvSpPr>
          <p:spPr>
            <a:xfrm>
              <a:off x="10398782" y="5184328"/>
              <a:ext cx="290464" cy="369332"/>
            </a:xfrm>
            <a:prstGeom prst="rect">
              <a:avLst/>
            </a:prstGeom>
            <a:noFill/>
          </p:spPr>
          <p:txBody>
            <a:bodyPr wrap="none" rtlCol="0">
              <a:spAutoFit/>
            </a:bodyPr>
            <a:lstStyle/>
            <a:p>
              <a:r>
                <a:rPr lang="en-US" dirty="0" smtClean="0"/>
                <a:t>F</a:t>
              </a:r>
              <a:endParaRPr lang="en-US" dirty="0"/>
            </a:p>
          </p:txBody>
        </p:sp>
      </p:grpSp>
    </p:spTree>
    <p:extLst>
      <p:ext uri="{BB962C8B-B14F-4D97-AF65-F5344CB8AC3E}">
        <p14:creationId xmlns:p14="http://schemas.microsoft.com/office/powerpoint/2010/main" val="313982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dirty="0">
              <a:solidFill>
                <a:prstClr val="white"/>
              </a:solidFill>
            </a:endParaRPr>
          </a:p>
        </p:txBody>
      </p:sp>
      <p:sp>
        <p:nvSpPr>
          <p:cNvPr id="6" name="TextBox 5"/>
          <p:cNvSpPr txBox="1"/>
          <p:nvPr/>
        </p:nvSpPr>
        <p:spPr>
          <a:xfrm>
            <a:off x="0" y="2636912"/>
            <a:ext cx="12192000" cy="923330"/>
          </a:xfrm>
          <a:prstGeom prst="rect">
            <a:avLst/>
          </a:prstGeom>
          <a:noFill/>
        </p:spPr>
        <p:txBody>
          <a:bodyPr wrap="square" rtlCol="0">
            <a:spAutoFit/>
          </a:bodyPr>
          <a:lstStyle/>
          <a:p>
            <a:pPr algn="ctr"/>
            <a:r>
              <a:rPr lang="de-DE" sz="5400" dirty="0" err="1" smtClean="0"/>
              <a:t>Limiter</a:t>
            </a:r>
            <a:r>
              <a:rPr lang="de-DE" sz="5400" dirty="0" smtClean="0"/>
              <a:t> </a:t>
            </a:r>
            <a:r>
              <a:rPr lang="de-DE" sz="5400" dirty="0" err="1" smtClean="0"/>
              <a:t>system</a:t>
            </a:r>
            <a:endParaRPr lang="en-US" sz="5400" dirty="0"/>
          </a:p>
        </p:txBody>
      </p:sp>
    </p:spTree>
    <p:extLst>
      <p:ext uri="{BB962C8B-B14F-4D97-AF65-F5344CB8AC3E}">
        <p14:creationId xmlns:p14="http://schemas.microsoft.com/office/powerpoint/2010/main" val="22532484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Limiter system</a:t>
            </a:r>
            <a:endParaRPr lang="en-US" dirty="0"/>
          </a:p>
        </p:txBody>
      </p:sp>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19</a:t>
            </a:fld>
            <a:endParaRPr lang="en-GB" dirty="0">
              <a:solidFill>
                <a:prstClr val="white"/>
              </a:solidFill>
            </a:endParaRPr>
          </a:p>
        </p:txBody>
      </p:sp>
      <p:grpSp>
        <p:nvGrpSpPr>
          <p:cNvPr id="6" name="Group 5"/>
          <p:cNvGrpSpPr>
            <a:grpSpLocks noChangeAspect="1"/>
          </p:cNvGrpSpPr>
          <p:nvPr/>
        </p:nvGrpSpPr>
        <p:grpSpPr>
          <a:xfrm>
            <a:off x="983432" y="813435"/>
            <a:ext cx="9937104" cy="5578615"/>
            <a:chOff x="1710629" y="1371489"/>
            <a:chExt cx="8019423" cy="4502043"/>
          </a:xfrm>
        </p:grpSpPr>
        <p:pic>
          <p:nvPicPr>
            <p:cNvPr id="7" name="Picture 2" descr="JNE | Free Full-Text | Thermomechanical Analysis of a PFC Integrating W  Lattice Armour in Response to Different Plasma Scenarios Predicted in the  EU-DEMO Tokama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0629" y="1553532"/>
              <a:ext cx="2487273" cy="43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6E9F192-784E-CDB4-DCE7-5D2581EE2A6A}"/>
                </a:ext>
              </a:extLst>
            </p:cNvPr>
            <p:cNvPicPr>
              <a:picLocks noChangeAspect="1"/>
            </p:cNvPicPr>
            <p:nvPr/>
          </p:nvPicPr>
          <p:blipFill>
            <a:blip r:embed="rId3"/>
            <a:stretch>
              <a:fillRect/>
            </a:stretch>
          </p:blipFill>
          <p:spPr>
            <a:xfrm>
              <a:off x="4439816" y="1371489"/>
              <a:ext cx="2685076" cy="4502043"/>
            </a:xfrm>
            <a:prstGeom prst="rect">
              <a:avLst/>
            </a:prstGeom>
          </p:spPr>
        </p:pic>
        <p:pic>
          <p:nvPicPr>
            <p:cNvPr id="9" name="Immagin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2104" y="1709728"/>
              <a:ext cx="2697948" cy="2174490"/>
            </a:xfrm>
            <a:prstGeom prst="rect">
              <a:avLst/>
            </a:prstGeom>
            <a:noFill/>
          </p:spPr>
        </p:pic>
        <p:sp>
          <p:nvSpPr>
            <p:cNvPr id="10" name="TextBox 9"/>
            <p:cNvSpPr txBox="1"/>
            <p:nvPr/>
          </p:nvSpPr>
          <p:spPr>
            <a:xfrm>
              <a:off x="7032104" y="4365104"/>
              <a:ext cx="2448272" cy="1077218"/>
            </a:xfrm>
            <a:prstGeom prst="rect">
              <a:avLst/>
            </a:prstGeom>
            <a:noFill/>
          </p:spPr>
          <p:txBody>
            <a:bodyPr wrap="square" rtlCol="0">
              <a:spAutoFit/>
            </a:bodyPr>
            <a:lstStyle/>
            <a:p>
              <a:r>
                <a:rPr lang="en-US" sz="1600" dirty="0" smtClean="0"/>
                <a:t>Two possible designs have been investigate:</a:t>
              </a:r>
            </a:p>
            <a:p>
              <a:pPr marL="342900" indent="-342900">
                <a:buAutoNum type="arabicParenR"/>
              </a:pPr>
              <a:r>
                <a:rPr lang="en-US" sz="1600" dirty="0" smtClean="0"/>
                <a:t>Full SB</a:t>
              </a:r>
            </a:p>
            <a:p>
              <a:pPr marL="342900" indent="-342900">
                <a:buAutoNum type="arabicParenR"/>
              </a:pPr>
              <a:r>
                <a:rPr lang="en-US" sz="1600" dirty="0" smtClean="0"/>
                <a:t>Sliced SB</a:t>
              </a:r>
              <a:endParaRPr lang="en-US" sz="1600" dirty="0"/>
            </a:p>
          </p:txBody>
        </p:sp>
        <p:sp>
          <p:nvSpPr>
            <p:cNvPr id="11" name="TextBox 10"/>
            <p:cNvSpPr txBox="1"/>
            <p:nvPr/>
          </p:nvSpPr>
          <p:spPr>
            <a:xfrm>
              <a:off x="7968031" y="2131046"/>
              <a:ext cx="1762021" cy="646331"/>
            </a:xfrm>
            <a:prstGeom prst="rect">
              <a:avLst/>
            </a:prstGeom>
            <a:noFill/>
          </p:spPr>
          <p:txBody>
            <a:bodyPr wrap="none" rtlCol="0">
              <a:spAutoFit/>
            </a:bodyPr>
            <a:lstStyle/>
            <a:p>
              <a:pPr algn="ctr"/>
              <a:r>
                <a:rPr lang="en-US" dirty="0" smtClean="0"/>
                <a:t>Shielding Block</a:t>
              </a:r>
            </a:p>
            <a:p>
              <a:pPr algn="ctr"/>
              <a:r>
                <a:rPr lang="en-US" dirty="0" smtClean="0"/>
                <a:t>(SB)</a:t>
              </a:r>
              <a:endParaRPr lang="en-US" dirty="0"/>
            </a:p>
          </p:txBody>
        </p:sp>
        <p:sp>
          <p:nvSpPr>
            <p:cNvPr id="12" name="TextBox 11"/>
            <p:cNvSpPr txBox="1"/>
            <p:nvPr/>
          </p:nvSpPr>
          <p:spPr>
            <a:xfrm>
              <a:off x="7046425" y="3014007"/>
              <a:ext cx="2215095" cy="646331"/>
            </a:xfrm>
            <a:prstGeom prst="rect">
              <a:avLst/>
            </a:prstGeom>
            <a:noFill/>
          </p:spPr>
          <p:txBody>
            <a:bodyPr wrap="none" rtlCol="0">
              <a:spAutoFit/>
            </a:bodyPr>
            <a:lstStyle/>
            <a:p>
              <a:pPr algn="ctr"/>
              <a:r>
                <a:rPr lang="en-US" dirty="0" smtClean="0"/>
                <a:t>Plasma Facing Wall</a:t>
              </a:r>
            </a:p>
            <a:p>
              <a:pPr algn="ctr"/>
              <a:r>
                <a:rPr lang="en-US" dirty="0" smtClean="0"/>
                <a:t>(PFW)</a:t>
              </a:r>
              <a:endParaRPr lang="en-US" dirty="0"/>
            </a:p>
          </p:txBody>
        </p:sp>
      </p:grpSp>
    </p:spTree>
    <p:extLst>
      <p:ext uri="{BB962C8B-B14F-4D97-AF65-F5344CB8AC3E}">
        <p14:creationId xmlns:p14="http://schemas.microsoft.com/office/powerpoint/2010/main" val="42526729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36EDF-74FF-7F5B-6B8A-FB55970FC04D}"/>
              </a:ext>
            </a:extLst>
          </p:cNvPr>
          <p:cNvSpPr>
            <a:spLocks noGrp="1"/>
          </p:cNvSpPr>
          <p:nvPr>
            <p:ph type="title"/>
          </p:nvPr>
        </p:nvSpPr>
        <p:spPr/>
        <p:txBody>
          <a:bodyPr/>
          <a:lstStyle/>
          <a:p>
            <a:r>
              <a:rPr lang="en-US" dirty="0" smtClean="0"/>
              <a:t>Introduction (1/2)</a:t>
            </a:r>
            <a:endParaRPr lang="en-GB" dirty="0"/>
          </a:p>
        </p:txBody>
      </p:sp>
      <p:sp>
        <p:nvSpPr>
          <p:cNvPr id="4" name="Footer Placeholder 3">
            <a:extLst>
              <a:ext uri="{FF2B5EF4-FFF2-40B4-BE49-F238E27FC236}">
                <a16:creationId xmlns:a16="http://schemas.microsoft.com/office/drawing/2014/main" id="{C03C7E7B-FCEF-5323-526B-5AFC9D859644}"/>
              </a:ext>
            </a:extLst>
          </p:cNvPr>
          <p:cNvSpPr>
            <a:spLocks noGrp="1"/>
          </p:cNvSpPr>
          <p:nvPr>
            <p:ph type="ftr" sz="quarter" idx="11"/>
          </p:nvPr>
        </p:nvSpPr>
        <p:spPr/>
        <p:txBody>
          <a:bodyPr/>
          <a:lstStyle/>
          <a:p>
            <a:r>
              <a:rPr lang="en-GB" dirty="0" smtClean="0">
                <a:solidFill>
                  <a:prstClr val="white"/>
                </a:solidFill>
              </a:rPr>
              <a:t>I. A. Maione </a:t>
            </a:r>
            <a:r>
              <a:rPr lang="en-GB" dirty="0">
                <a:solidFill>
                  <a:prstClr val="white"/>
                </a:solidFill>
              </a:rPr>
              <a:t>| EU – China 4</a:t>
            </a:r>
            <a:r>
              <a:rPr lang="en-GB" baseline="30000" dirty="0">
                <a:solidFill>
                  <a:prstClr val="white"/>
                </a:solidFill>
              </a:rPr>
              <a:t>th </a:t>
            </a:r>
            <a:r>
              <a:rPr lang="en-GB" dirty="0">
                <a:solidFill>
                  <a:prstClr val="white"/>
                </a:solidFill>
              </a:rPr>
              <a:t>Technical Exchange Meeting  | </a:t>
            </a:r>
            <a:r>
              <a:rPr lang="en-GB" dirty="0" smtClean="0">
                <a:solidFill>
                  <a:prstClr val="white"/>
                </a:solidFill>
              </a:rPr>
              <a:t>21</a:t>
            </a:r>
            <a:r>
              <a:rPr lang="en-GB" dirty="0" smtClean="0">
                <a:solidFill>
                  <a:prstClr val="white"/>
                </a:solidFill>
              </a:rPr>
              <a:t> </a:t>
            </a:r>
            <a:r>
              <a:rPr lang="en-GB" dirty="0">
                <a:solidFill>
                  <a:prstClr val="white"/>
                </a:solidFill>
              </a:rPr>
              <a:t>March 2024</a:t>
            </a:r>
          </a:p>
        </p:txBody>
      </p:sp>
      <p:sp>
        <p:nvSpPr>
          <p:cNvPr id="5" name="Slide Number Placeholder 4">
            <a:extLst>
              <a:ext uri="{FF2B5EF4-FFF2-40B4-BE49-F238E27FC236}">
                <a16:creationId xmlns:a16="http://schemas.microsoft.com/office/drawing/2014/main" id="{19159AFC-B54B-3B61-94D6-9624DBA12261}"/>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6888088" y="764704"/>
            <a:ext cx="5227848" cy="5118020"/>
          </a:xfrm>
          <a:prstGeom prst="rect">
            <a:avLst/>
          </a:prstGeom>
        </p:spPr>
      </p:pic>
      <p:sp>
        <p:nvSpPr>
          <p:cNvPr id="8" name="TextBox 7"/>
          <p:cNvSpPr txBox="1"/>
          <p:nvPr/>
        </p:nvSpPr>
        <p:spPr>
          <a:xfrm>
            <a:off x="6312024" y="4858127"/>
            <a:ext cx="2535694" cy="92333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dirty="0" smtClean="0"/>
              <a:t>Breeding blanket system:</a:t>
            </a:r>
          </a:p>
          <a:p>
            <a:pPr marL="742950" lvl="1" indent="-285750">
              <a:buFont typeface="Arial" panose="020B0604020202020204" pitchFamily="34" charset="0"/>
              <a:buChar char="•"/>
            </a:pPr>
            <a:r>
              <a:rPr lang="en-US" dirty="0" smtClean="0"/>
              <a:t>HCPB</a:t>
            </a:r>
          </a:p>
          <a:p>
            <a:pPr marL="742950" lvl="1" indent="-285750">
              <a:buFont typeface="Arial" panose="020B0604020202020204" pitchFamily="34" charset="0"/>
              <a:buChar char="•"/>
            </a:pPr>
            <a:r>
              <a:rPr lang="en-US" dirty="0" smtClean="0"/>
              <a:t>WCLL	</a:t>
            </a:r>
            <a:endParaRPr lang="en-US" dirty="0"/>
          </a:p>
        </p:txBody>
      </p:sp>
      <p:sp>
        <p:nvSpPr>
          <p:cNvPr id="9" name="TextBox 8"/>
          <p:cNvSpPr txBox="1"/>
          <p:nvPr/>
        </p:nvSpPr>
        <p:spPr>
          <a:xfrm>
            <a:off x="9336360" y="5638462"/>
            <a:ext cx="1459191"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err="1" smtClean="0"/>
              <a:t>Divertor</a:t>
            </a:r>
            <a:r>
              <a:rPr lang="en-US" dirty="0"/>
              <a:t> </a:t>
            </a:r>
            <a:r>
              <a:rPr lang="en-US" dirty="0" smtClean="0"/>
              <a:t>system</a:t>
            </a:r>
            <a:endParaRPr lang="en-US" dirty="0"/>
          </a:p>
        </p:txBody>
      </p:sp>
      <p:sp>
        <p:nvSpPr>
          <p:cNvPr id="10" name="TextBox 9"/>
          <p:cNvSpPr txBox="1"/>
          <p:nvPr/>
        </p:nvSpPr>
        <p:spPr>
          <a:xfrm>
            <a:off x="6528048" y="1412776"/>
            <a:ext cx="1944216"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dirty="0" smtClean="0"/>
              <a:t>Limiter system</a:t>
            </a:r>
          </a:p>
        </p:txBody>
      </p:sp>
      <p:sp>
        <p:nvSpPr>
          <p:cNvPr id="11" name="TextBox 10"/>
          <p:cNvSpPr txBox="1"/>
          <p:nvPr/>
        </p:nvSpPr>
        <p:spPr>
          <a:xfrm>
            <a:off x="5915980" y="2996952"/>
            <a:ext cx="118813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EC launcher</a:t>
            </a:r>
          </a:p>
        </p:txBody>
      </p:sp>
      <p:sp>
        <p:nvSpPr>
          <p:cNvPr id="12" name="Down Arrow 11"/>
          <p:cNvSpPr/>
          <p:nvPr/>
        </p:nvSpPr>
        <p:spPr>
          <a:xfrm>
            <a:off x="2041746" y="2495932"/>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521157" y="3089284"/>
            <a:ext cx="1329210" cy="461665"/>
          </a:xfrm>
          <a:prstGeom prst="rect">
            <a:avLst/>
          </a:prstGeom>
          <a:noFill/>
        </p:spPr>
        <p:txBody>
          <a:bodyPr wrap="none" rtlCol="0">
            <a:spAutoFit/>
          </a:bodyPr>
          <a:lstStyle/>
          <a:p>
            <a:r>
              <a:rPr lang="en-US" sz="2400" dirty="0" smtClean="0"/>
              <a:t>EM loads</a:t>
            </a:r>
            <a:endParaRPr lang="en-US" sz="2400" dirty="0"/>
          </a:p>
        </p:txBody>
      </p:sp>
      <p:sp>
        <p:nvSpPr>
          <p:cNvPr id="14" name="Rectangle 13"/>
          <p:cNvSpPr/>
          <p:nvPr/>
        </p:nvSpPr>
        <p:spPr>
          <a:xfrm>
            <a:off x="416274" y="4005287"/>
            <a:ext cx="4638431" cy="1877437"/>
          </a:xfrm>
          <a:prstGeom prst="rect">
            <a:avLst/>
          </a:prstGeom>
        </p:spPr>
        <p:txBody>
          <a:bodyPr wrap="square">
            <a:spAutoFit/>
          </a:bodyPr>
          <a:lstStyle/>
          <a:p>
            <a:pPr algn="just">
              <a:spcAft>
                <a:spcPts val="600"/>
              </a:spcAft>
            </a:pPr>
            <a:r>
              <a:rPr lang="en-US" sz="1600" dirty="0" smtClean="0"/>
              <a:t>Their </a:t>
            </a:r>
            <a:r>
              <a:rPr lang="en-US" sz="1600" dirty="0"/>
              <a:t>distribution and magnitude strongly depend on:</a:t>
            </a:r>
          </a:p>
          <a:p>
            <a:pPr marL="742950" lvl="1" indent="-285750" algn="just">
              <a:spcAft>
                <a:spcPts val="600"/>
              </a:spcAft>
              <a:buFont typeface="Wingdings" panose="05000000000000000000" pitchFamily="2" charset="2"/>
              <a:buChar char="Ø"/>
            </a:pPr>
            <a:r>
              <a:rPr lang="en-US" sz="1600" dirty="0"/>
              <a:t>the tokamak magnetic configuration,</a:t>
            </a:r>
          </a:p>
          <a:p>
            <a:pPr marL="742950" lvl="1" indent="-285750" algn="just">
              <a:spcAft>
                <a:spcPts val="600"/>
              </a:spcAft>
              <a:buFont typeface="Wingdings" panose="05000000000000000000" pitchFamily="2" charset="2"/>
              <a:buChar char="Ø"/>
            </a:pPr>
            <a:r>
              <a:rPr lang="en-US" sz="1600" dirty="0"/>
              <a:t>system design,</a:t>
            </a:r>
          </a:p>
          <a:p>
            <a:pPr marL="742950" lvl="1" indent="-285750" algn="just">
              <a:spcAft>
                <a:spcPts val="600"/>
              </a:spcAft>
              <a:buFont typeface="Wingdings" panose="05000000000000000000" pitchFamily="2" charset="2"/>
              <a:buChar char="Ø"/>
            </a:pPr>
            <a:r>
              <a:rPr lang="en-US" sz="1600" dirty="0"/>
              <a:t>electrical connections with other conductive structures (e.g. the vacuum vessel)</a:t>
            </a:r>
          </a:p>
          <a:p>
            <a:pPr marL="742950" lvl="1" indent="-285750" algn="just">
              <a:spcAft>
                <a:spcPts val="600"/>
              </a:spcAft>
              <a:buFont typeface="Wingdings" panose="05000000000000000000" pitchFamily="2" charset="2"/>
              <a:buChar char="Ø"/>
            </a:pPr>
            <a:r>
              <a:rPr lang="en-US" sz="1600" dirty="0"/>
              <a:t>the considered </a:t>
            </a:r>
            <a:r>
              <a:rPr lang="en-US" sz="1600" dirty="0" smtClean="0"/>
              <a:t>EM </a:t>
            </a:r>
            <a:r>
              <a:rPr lang="en-US" sz="1600" dirty="0"/>
              <a:t>scenario.</a:t>
            </a:r>
          </a:p>
        </p:txBody>
      </p:sp>
      <p:sp>
        <p:nvSpPr>
          <p:cNvPr id="15" name="TextBox 14"/>
          <p:cNvSpPr txBox="1"/>
          <p:nvPr/>
        </p:nvSpPr>
        <p:spPr>
          <a:xfrm>
            <a:off x="416274" y="1597442"/>
            <a:ext cx="1531573" cy="369332"/>
          </a:xfrm>
          <a:prstGeom prst="rect">
            <a:avLst/>
          </a:prstGeom>
          <a:noFill/>
        </p:spPr>
        <p:txBody>
          <a:bodyPr wrap="none" rtlCol="0">
            <a:spAutoFit/>
          </a:bodyPr>
          <a:lstStyle/>
          <a:p>
            <a:r>
              <a:rPr lang="en-US" dirty="0" smtClean="0"/>
              <a:t>Magnetic field</a:t>
            </a:r>
            <a:endParaRPr lang="en-US" dirty="0"/>
          </a:p>
        </p:txBody>
      </p:sp>
      <p:sp>
        <p:nvSpPr>
          <p:cNvPr id="16" name="TextBox 15"/>
          <p:cNvSpPr txBox="1"/>
          <p:nvPr/>
        </p:nvSpPr>
        <p:spPr>
          <a:xfrm>
            <a:off x="2433901" y="1367252"/>
            <a:ext cx="1774204" cy="369332"/>
          </a:xfrm>
          <a:prstGeom prst="rect">
            <a:avLst/>
          </a:prstGeom>
          <a:noFill/>
        </p:spPr>
        <p:txBody>
          <a:bodyPr wrap="none" rtlCol="0">
            <a:spAutoFit/>
          </a:bodyPr>
          <a:lstStyle/>
          <a:p>
            <a:r>
              <a:rPr lang="en-US" dirty="0" smtClean="0"/>
              <a:t>Electrical current</a:t>
            </a:r>
            <a:endParaRPr lang="en-US" dirty="0"/>
          </a:p>
        </p:txBody>
      </p:sp>
      <p:sp>
        <p:nvSpPr>
          <p:cNvPr id="17" name="TextBox 16"/>
          <p:cNvSpPr txBox="1"/>
          <p:nvPr/>
        </p:nvSpPr>
        <p:spPr>
          <a:xfrm>
            <a:off x="2329778" y="1853834"/>
            <a:ext cx="1987019" cy="369332"/>
          </a:xfrm>
          <a:prstGeom prst="rect">
            <a:avLst/>
          </a:prstGeom>
          <a:noFill/>
        </p:spPr>
        <p:txBody>
          <a:bodyPr wrap="none" rtlCol="0">
            <a:spAutoFit/>
          </a:bodyPr>
          <a:lstStyle/>
          <a:p>
            <a:r>
              <a:rPr lang="en-US" dirty="0" smtClean="0"/>
              <a:t>Magnetic materials</a:t>
            </a:r>
            <a:endParaRPr lang="en-US" dirty="0"/>
          </a:p>
        </p:txBody>
      </p:sp>
      <p:sp>
        <p:nvSpPr>
          <p:cNvPr id="18" name="Plus 17"/>
          <p:cNvSpPr/>
          <p:nvPr/>
        </p:nvSpPr>
        <p:spPr>
          <a:xfrm>
            <a:off x="2045564" y="1395641"/>
            <a:ext cx="288032" cy="31255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lus 18"/>
          <p:cNvSpPr/>
          <p:nvPr/>
        </p:nvSpPr>
        <p:spPr>
          <a:xfrm>
            <a:off x="2041746" y="1882223"/>
            <a:ext cx="288032" cy="31255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14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17" grpId="0"/>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alpha val="43137"/>
                    </a:srgbClr>
                  </a:outerShdw>
                </a:effectLst>
              </a:rPr>
              <a:t>Electromagnetic FEM model</a:t>
            </a:r>
            <a:endParaRPr lang="en-US" dirty="0"/>
          </a:p>
        </p:txBody>
      </p:sp>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20</a:t>
            </a:fld>
            <a:endParaRPr lang="en-GB" dirty="0">
              <a:solidFill>
                <a:prstClr val="white"/>
              </a:solidFill>
            </a:endParaRPr>
          </a:p>
        </p:txBody>
      </p:sp>
      <p:sp>
        <p:nvSpPr>
          <p:cNvPr id="6" name="Textfeld 26"/>
          <p:cNvSpPr txBox="1">
            <a:spLocks noChangeAspect="1"/>
          </p:cNvSpPr>
          <p:nvPr/>
        </p:nvSpPr>
        <p:spPr>
          <a:xfrm>
            <a:off x="5847024" y="3784334"/>
            <a:ext cx="5635648" cy="307777"/>
          </a:xfrm>
          <a:prstGeom prst="rect">
            <a:avLst/>
          </a:prstGeom>
          <a:noFill/>
        </p:spPr>
        <p:txBody>
          <a:bodyPr wrap="square" rtlCol="0">
            <a:spAutoFit/>
          </a:bodyPr>
          <a:lstStyle/>
          <a:p>
            <a:pPr algn="ctr"/>
            <a:r>
              <a:rPr lang="en-GB" sz="1400" b="1" dirty="0" smtClean="0"/>
              <a:t>Equivalent Material properties (full and sliced box)</a:t>
            </a:r>
            <a:endParaRPr lang="en-GB" sz="1400" b="1" dirty="0"/>
          </a:p>
        </p:txBody>
      </p:sp>
      <p:graphicFrame>
        <p:nvGraphicFramePr>
          <p:cNvPr id="7" name="Table 6"/>
          <p:cNvGraphicFramePr>
            <a:graphicFrameLocks noGrp="1" noChangeAspect="1"/>
          </p:cNvGraphicFramePr>
          <p:nvPr>
            <p:extLst>
              <p:ext uri="{D42A27DB-BD31-4B8C-83A1-F6EECF244321}">
                <p14:modId xmlns:p14="http://schemas.microsoft.com/office/powerpoint/2010/main" val="2184239199"/>
              </p:ext>
            </p:extLst>
          </p:nvPr>
        </p:nvGraphicFramePr>
        <p:xfrm>
          <a:off x="5847024" y="4157208"/>
          <a:ext cx="5635648" cy="2265999"/>
        </p:xfrm>
        <a:graphic>
          <a:graphicData uri="http://schemas.openxmlformats.org/drawingml/2006/table">
            <a:tbl>
              <a:tblPr firstRow="1" firstCol="1" bandRow="1">
                <a:tableStyleId>{21E4AEA4-8DFA-4A89-87EB-49C32662AFE0}</a:tableStyleId>
              </a:tblPr>
              <a:tblGrid>
                <a:gridCol w="1545120">
                  <a:extLst>
                    <a:ext uri="{9D8B030D-6E8A-4147-A177-3AD203B41FA5}">
                      <a16:colId xmlns:a16="http://schemas.microsoft.com/office/drawing/2014/main" val="216716041"/>
                    </a:ext>
                  </a:extLst>
                </a:gridCol>
                <a:gridCol w="934548">
                  <a:extLst>
                    <a:ext uri="{9D8B030D-6E8A-4147-A177-3AD203B41FA5}">
                      <a16:colId xmlns:a16="http://schemas.microsoft.com/office/drawing/2014/main" val="3698174852"/>
                    </a:ext>
                  </a:extLst>
                </a:gridCol>
                <a:gridCol w="984390">
                  <a:extLst>
                    <a:ext uri="{9D8B030D-6E8A-4147-A177-3AD203B41FA5}">
                      <a16:colId xmlns:a16="http://schemas.microsoft.com/office/drawing/2014/main" val="4034302673"/>
                    </a:ext>
                  </a:extLst>
                </a:gridCol>
                <a:gridCol w="722717">
                  <a:extLst>
                    <a:ext uri="{9D8B030D-6E8A-4147-A177-3AD203B41FA5}">
                      <a16:colId xmlns:a16="http://schemas.microsoft.com/office/drawing/2014/main" val="2600473121"/>
                    </a:ext>
                  </a:extLst>
                </a:gridCol>
                <a:gridCol w="697797">
                  <a:extLst>
                    <a:ext uri="{9D8B030D-6E8A-4147-A177-3AD203B41FA5}">
                      <a16:colId xmlns:a16="http://schemas.microsoft.com/office/drawing/2014/main" val="3204230424"/>
                    </a:ext>
                  </a:extLst>
                </a:gridCol>
                <a:gridCol w="751076">
                  <a:extLst>
                    <a:ext uri="{9D8B030D-6E8A-4147-A177-3AD203B41FA5}">
                      <a16:colId xmlns:a16="http://schemas.microsoft.com/office/drawing/2014/main" val="445794401"/>
                    </a:ext>
                  </a:extLst>
                </a:gridCol>
              </a:tblGrid>
              <a:tr h="424874">
                <a:tc>
                  <a:txBody>
                    <a:bodyPr/>
                    <a:lstStyle/>
                    <a:p>
                      <a:pPr algn="ctr">
                        <a:spcAft>
                          <a:spcPts val="600"/>
                        </a:spcAft>
                      </a:pPr>
                      <a:r>
                        <a:rPr lang="en-GB" sz="800" kern="1200" dirty="0">
                          <a:effectLst/>
                          <a:latin typeface="Arial" panose="020B0604020202020204" pitchFamily="34" charset="0"/>
                          <a:cs typeface="Arial" panose="020B0604020202020204" pitchFamily="34" charset="0"/>
                        </a:rPr>
                        <a:t>Component name</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a:effectLst/>
                          <a:latin typeface="Arial" panose="020B0604020202020204" pitchFamily="34" charset="0"/>
                          <a:cs typeface="Arial" panose="020B0604020202020204" pitchFamily="34" charset="0"/>
                        </a:rPr>
                        <a:t>Material</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a:effectLst/>
                          <a:latin typeface="Arial" panose="020B0604020202020204" pitchFamily="34" charset="0"/>
                          <a:cs typeface="Arial" panose="020B0604020202020204" pitchFamily="34" charset="0"/>
                        </a:rPr>
                        <a:t>Temperature (°C)</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l-GR" sz="800" kern="1200" dirty="0">
                          <a:effectLst/>
                          <a:latin typeface="Arial" panose="020B0604020202020204" pitchFamily="34" charset="0"/>
                          <a:cs typeface="Arial" panose="020B0604020202020204" pitchFamily="34" charset="0"/>
                        </a:rPr>
                        <a:t>ρ</a:t>
                      </a:r>
                      <a:r>
                        <a:rPr lang="en-GB" sz="800" kern="1200" dirty="0">
                          <a:effectLst/>
                          <a:latin typeface="Arial" panose="020B0604020202020204" pitchFamily="34" charset="0"/>
                          <a:cs typeface="Arial" panose="020B0604020202020204" pitchFamily="34" charset="0"/>
                        </a:rPr>
                        <a:t>x </a:t>
                      </a:r>
                      <a:r>
                        <a:rPr lang="en-GB" sz="800" kern="1200" dirty="0" smtClean="0">
                          <a:effectLst/>
                          <a:latin typeface="Arial" panose="020B0604020202020204" pitchFamily="34" charset="0"/>
                          <a:cs typeface="Arial" panose="020B0604020202020204" pitchFamily="34" charset="0"/>
                        </a:rPr>
                        <a:t>(µ</a:t>
                      </a:r>
                      <a:r>
                        <a:rPr lang="el-GR" sz="800" kern="1200" dirty="0" smtClean="0">
                          <a:effectLst/>
                          <a:latin typeface="Arial" panose="020B0604020202020204" pitchFamily="34" charset="0"/>
                          <a:cs typeface="Arial" panose="020B0604020202020204" pitchFamily="34" charset="0"/>
                        </a:rPr>
                        <a:t>Ω </a:t>
                      </a:r>
                      <a:r>
                        <a:rPr lang="en-GB" sz="800" kern="1200" dirty="0">
                          <a:effectLst/>
                          <a:latin typeface="Arial" panose="020B0604020202020204" pitchFamily="34" charset="0"/>
                          <a:cs typeface="Arial" panose="020B0604020202020204" pitchFamily="34" charset="0"/>
                        </a:rPr>
                        <a:t>m)</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l-GR" sz="800" kern="1200" dirty="0">
                          <a:effectLst/>
                          <a:latin typeface="Arial" panose="020B0604020202020204" pitchFamily="34" charset="0"/>
                          <a:cs typeface="Arial" panose="020B0604020202020204" pitchFamily="34" charset="0"/>
                        </a:rPr>
                        <a:t>ρ</a:t>
                      </a:r>
                      <a:r>
                        <a:rPr lang="en-GB" sz="800" kern="1200" dirty="0">
                          <a:effectLst/>
                          <a:latin typeface="Arial" panose="020B0604020202020204" pitchFamily="34" charset="0"/>
                          <a:cs typeface="Arial" panose="020B0604020202020204" pitchFamily="34" charset="0"/>
                        </a:rPr>
                        <a:t>y </a:t>
                      </a:r>
                      <a:r>
                        <a:rPr lang="en-GB" sz="800" kern="1200" dirty="0" smtClean="0">
                          <a:effectLst/>
                          <a:latin typeface="Arial" panose="020B0604020202020204" pitchFamily="34" charset="0"/>
                          <a:cs typeface="Arial" panose="020B0604020202020204" pitchFamily="34" charset="0"/>
                        </a:rPr>
                        <a:t>(µ</a:t>
                      </a:r>
                      <a:r>
                        <a:rPr lang="el-GR" sz="800" kern="1200" dirty="0" smtClean="0">
                          <a:effectLst/>
                          <a:latin typeface="Arial" panose="020B0604020202020204" pitchFamily="34" charset="0"/>
                          <a:cs typeface="Arial" panose="020B0604020202020204" pitchFamily="34" charset="0"/>
                        </a:rPr>
                        <a:t>Ω </a:t>
                      </a:r>
                      <a:r>
                        <a:rPr lang="en-GB" sz="800" kern="1200" dirty="0" smtClean="0">
                          <a:effectLst/>
                          <a:latin typeface="Arial" panose="020B0604020202020204" pitchFamily="34" charset="0"/>
                          <a:cs typeface="Arial" panose="020B0604020202020204" pitchFamily="34" charset="0"/>
                        </a:rPr>
                        <a:t>m)</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l-GR" sz="800" kern="1200" dirty="0">
                          <a:effectLst/>
                          <a:latin typeface="Arial" panose="020B0604020202020204" pitchFamily="34" charset="0"/>
                          <a:cs typeface="Arial" panose="020B0604020202020204" pitchFamily="34" charset="0"/>
                        </a:rPr>
                        <a:t>ρ</a:t>
                      </a:r>
                      <a:r>
                        <a:rPr lang="en-GB" sz="800" kern="1200" dirty="0">
                          <a:effectLst/>
                          <a:latin typeface="Arial" panose="020B0604020202020204" pitchFamily="34" charset="0"/>
                          <a:cs typeface="Arial" panose="020B0604020202020204" pitchFamily="34" charset="0"/>
                        </a:rPr>
                        <a:t>z </a:t>
                      </a:r>
                      <a:r>
                        <a:rPr lang="en-GB" sz="800" kern="1200" dirty="0" smtClean="0">
                          <a:effectLst/>
                          <a:latin typeface="Arial" panose="020B0604020202020204" pitchFamily="34" charset="0"/>
                          <a:cs typeface="Arial" panose="020B0604020202020204" pitchFamily="34" charset="0"/>
                        </a:rPr>
                        <a:t>(µ</a:t>
                      </a:r>
                      <a:r>
                        <a:rPr lang="el-GR" sz="800" kern="1200" dirty="0" smtClean="0">
                          <a:effectLst/>
                          <a:latin typeface="Arial" panose="020B0604020202020204" pitchFamily="34" charset="0"/>
                          <a:cs typeface="Arial" panose="020B0604020202020204" pitchFamily="34" charset="0"/>
                        </a:rPr>
                        <a:t>Ω </a:t>
                      </a:r>
                      <a:r>
                        <a:rPr lang="en-GB" sz="800" kern="1200" dirty="0" smtClean="0">
                          <a:effectLst/>
                          <a:latin typeface="Arial" panose="020B0604020202020204" pitchFamily="34" charset="0"/>
                          <a:cs typeface="Arial" panose="020B0604020202020204" pitchFamily="34" charset="0"/>
                        </a:rPr>
                        <a:t>m)</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extLst>
                  <a:ext uri="{0D108BD9-81ED-4DB2-BD59-A6C34878D82A}">
                    <a16:rowId xmlns:a16="http://schemas.microsoft.com/office/drawing/2014/main" val="869987749"/>
                  </a:ext>
                </a:extLst>
              </a:tr>
              <a:tr h="141625">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CONN</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a:effectLst/>
                          <a:latin typeface="Arial" panose="020B0604020202020204" pitchFamily="34" charset="0"/>
                          <a:cs typeface="Arial" panose="020B0604020202020204" pitchFamily="34" charset="0"/>
                        </a:rPr>
                        <a:t>SS316</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a:effectLst/>
                          <a:latin typeface="Arial" panose="020B0604020202020204" pitchFamily="34" charset="0"/>
                          <a:cs typeface="Arial" panose="020B0604020202020204" pitchFamily="34" charset="0"/>
                        </a:rPr>
                        <a:t>320</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0.95</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0.95</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0.95</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extLst>
                  <a:ext uri="{0D108BD9-81ED-4DB2-BD59-A6C34878D82A}">
                    <a16:rowId xmlns:a16="http://schemas.microsoft.com/office/drawing/2014/main" val="1052061629"/>
                  </a:ext>
                </a:extLst>
              </a:tr>
              <a:tr h="283250">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FPW_CONN</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a:effectLst/>
                          <a:latin typeface="Arial" panose="020B0604020202020204" pitchFamily="34" charset="0"/>
                          <a:cs typeface="Arial" panose="020B0604020202020204" pitchFamily="34" charset="0"/>
                        </a:rPr>
                        <a:t>EUROFER97</a:t>
                      </a:r>
                      <a:endParaRPr lang="de-DE" sz="80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a:effectLst/>
                          <a:latin typeface="Arial" panose="020B0604020202020204" pitchFamily="34" charset="0"/>
                          <a:cs typeface="Arial" panose="020B0604020202020204" pitchFamily="34" charset="0"/>
                        </a:rPr>
                        <a:t>320</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0.85</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ea typeface="+mn-ea"/>
                          <a:cs typeface="Arial" panose="020B0604020202020204" pitchFamily="34" charset="0"/>
                        </a:rPr>
                        <a:t>-</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0.85</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extLst>
                  <a:ext uri="{0D108BD9-81ED-4DB2-BD59-A6C34878D82A}">
                    <a16:rowId xmlns:a16="http://schemas.microsoft.com/office/drawing/2014/main" val="4202410663"/>
                  </a:ext>
                </a:extLst>
              </a:tr>
              <a:tr h="141625">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FPW</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err="1">
                          <a:effectLst/>
                          <a:latin typeface="Arial" panose="020B0604020202020204" pitchFamily="34" charset="0"/>
                          <a:cs typeface="Arial" panose="020B0604020202020204" pitchFamily="34" charset="0"/>
                        </a:rPr>
                        <a:t>CuCrZr</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a:effectLst/>
                          <a:latin typeface="Arial" panose="020B0604020202020204" pitchFamily="34" charset="0"/>
                          <a:cs typeface="Arial" panose="020B0604020202020204" pitchFamily="34" charset="0"/>
                        </a:rPr>
                        <a:t>150</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0.48</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0.48</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extLst>
                  <a:ext uri="{0D108BD9-81ED-4DB2-BD59-A6C34878D82A}">
                    <a16:rowId xmlns:a16="http://schemas.microsoft.com/office/drawing/2014/main" val="2198295588"/>
                  </a:ext>
                </a:extLst>
              </a:tr>
              <a:tr h="283250">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SB_ISO</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a:effectLst/>
                          <a:latin typeface="Arial" panose="020B0604020202020204" pitchFamily="34" charset="0"/>
                          <a:cs typeface="Arial" panose="020B0604020202020204" pitchFamily="34" charset="0"/>
                        </a:rPr>
                        <a:t>EUROFER97</a:t>
                      </a:r>
                      <a:endParaRPr lang="de-DE" sz="80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a:effectLst/>
                          <a:latin typeface="Arial" panose="020B0604020202020204" pitchFamily="34" charset="0"/>
                          <a:cs typeface="Arial" panose="020B0604020202020204" pitchFamily="34" charset="0"/>
                        </a:rPr>
                        <a:t>320</a:t>
                      </a:r>
                      <a:endParaRPr lang="de-DE" sz="80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1.01</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1.01</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1.01</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extLst>
                  <a:ext uri="{0D108BD9-81ED-4DB2-BD59-A6C34878D82A}">
                    <a16:rowId xmlns:a16="http://schemas.microsoft.com/office/drawing/2014/main" val="3831865905"/>
                  </a:ext>
                </a:extLst>
              </a:tr>
              <a:tr h="141625">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COOL_PIPES</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a:effectLst/>
                          <a:latin typeface="Arial" panose="020B0604020202020204" pitchFamily="34" charset="0"/>
                          <a:cs typeface="Arial" panose="020B0604020202020204" pitchFamily="34" charset="0"/>
                        </a:rPr>
                        <a:t>SS316</a:t>
                      </a:r>
                      <a:endParaRPr lang="de-DE" sz="80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a:effectLst/>
                          <a:latin typeface="Arial" panose="020B0604020202020204" pitchFamily="34" charset="0"/>
                          <a:cs typeface="Arial" panose="020B0604020202020204" pitchFamily="34" charset="0"/>
                        </a:rPr>
                        <a:t>150</a:t>
                      </a:r>
                      <a:endParaRPr lang="de-DE" sz="80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0.70</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0.70</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extLst>
                  <a:ext uri="{0D108BD9-81ED-4DB2-BD59-A6C34878D82A}">
                    <a16:rowId xmlns:a16="http://schemas.microsoft.com/office/drawing/2014/main" val="2389033471"/>
                  </a:ext>
                </a:extLst>
              </a:tr>
              <a:tr h="141625">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MANIFOLD</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a:effectLst/>
                          <a:latin typeface="Arial" panose="020B0604020202020204" pitchFamily="34" charset="0"/>
                          <a:cs typeface="Arial" panose="020B0604020202020204" pitchFamily="34" charset="0"/>
                        </a:rPr>
                        <a:t>SS316</a:t>
                      </a:r>
                      <a:endParaRPr lang="de-DE" sz="80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a:effectLst/>
                          <a:latin typeface="Arial" panose="020B0604020202020204" pitchFamily="34" charset="0"/>
                          <a:cs typeface="Arial" panose="020B0604020202020204" pitchFamily="34" charset="0"/>
                        </a:rPr>
                        <a:t>150</a:t>
                      </a:r>
                      <a:endParaRPr lang="de-DE" sz="80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3.11</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3.11</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3.11</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extLst>
                  <a:ext uri="{0D108BD9-81ED-4DB2-BD59-A6C34878D82A}">
                    <a16:rowId xmlns:a16="http://schemas.microsoft.com/office/drawing/2014/main" val="1936543437"/>
                  </a:ext>
                </a:extLst>
              </a:tr>
              <a:tr h="141625">
                <a:tc>
                  <a:txBody>
                    <a:bodyPr/>
                    <a:lstStyle/>
                    <a:p>
                      <a:pPr algn="ctr">
                        <a:spcAft>
                          <a:spcPts val="600"/>
                        </a:spcAft>
                      </a:pP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noFill/>
                  </a:tcPr>
                </a:tc>
                <a:tc>
                  <a:txBody>
                    <a:bodyPr/>
                    <a:lstStyle/>
                    <a:p>
                      <a:pPr algn="ctr">
                        <a:spcAft>
                          <a:spcPts val="600"/>
                        </a:spcAft>
                      </a:pP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noFill/>
                  </a:tcPr>
                </a:tc>
                <a:tc>
                  <a:txBody>
                    <a:bodyPr/>
                    <a:lstStyle/>
                    <a:p>
                      <a:pPr algn="ctr">
                        <a:spcAft>
                          <a:spcPts val="600"/>
                        </a:spcAft>
                      </a:pP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noFill/>
                  </a:tcPr>
                </a:tc>
                <a:tc>
                  <a:txBody>
                    <a:bodyPr/>
                    <a:lstStyle/>
                    <a:p>
                      <a:pPr algn="ctr">
                        <a:spcAft>
                          <a:spcPts val="600"/>
                        </a:spcAft>
                      </a:pP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noFill/>
                  </a:tcPr>
                </a:tc>
                <a:tc>
                  <a:txBody>
                    <a:bodyPr/>
                    <a:lstStyle/>
                    <a:p>
                      <a:pPr algn="ctr">
                        <a:spcAft>
                          <a:spcPts val="600"/>
                        </a:spcAft>
                      </a:pP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noFill/>
                  </a:tcPr>
                </a:tc>
                <a:tc>
                  <a:txBody>
                    <a:bodyPr/>
                    <a:lstStyle/>
                    <a:p>
                      <a:pPr algn="ctr">
                        <a:spcAft>
                          <a:spcPts val="600"/>
                        </a:spcAft>
                      </a:pP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noFill/>
                  </a:tcPr>
                </a:tc>
                <a:extLst>
                  <a:ext uri="{0D108BD9-81ED-4DB2-BD59-A6C34878D82A}">
                    <a16:rowId xmlns:a16="http://schemas.microsoft.com/office/drawing/2014/main" val="2763436740"/>
                  </a:ext>
                </a:extLst>
              </a:tr>
              <a:tr h="283250">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SB_TILES (full box)</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a:effectLst/>
                          <a:latin typeface="Arial" panose="020B0604020202020204" pitchFamily="34" charset="0"/>
                          <a:cs typeface="Arial" panose="020B0604020202020204" pitchFamily="34" charset="0"/>
                        </a:rPr>
                        <a:t>EUROFER97</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a:effectLst/>
                          <a:latin typeface="Arial" panose="020B0604020202020204" pitchFamily="34" charset="0"/>
                          <a:cs typeface="Arial" panose="020B0604020202020204" pitchFamily="34" charset="0"/>
                        </a:rPr>
                        <a:t>350</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1.05</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solidFill>
                            <a:srgbClr val="FF0000"/>
                          </a:solidFill>
                          <a:effectLst/>
                          <a:latin typeface="Arial" panose="020B0604020202020204" pitchFamily="34" charset="0"/>
                          <a:cs typeface="Arial" panose="020B0604020202020204" pitchFamily="34" charset="0"/>
                        </a:rPr>
                        <a:t>1.05</a:t>
                      </a:r>
                      <a:endParaRPr lang="de-DE" sz="800" dirty="0">
                        <a:solidFill>
                          <a:srgbClr val="FF0000"/>
                        </a:solidFill>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1.05</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extLst>
                  <a:ext uri="{0D108BD9-81ED-4DB2-BD59-A6C34878D82A}">
                    <a16:rowId xmlns:a16="http://schemas.microsoft.com/office/drawing/2014/main" val="1532994009"/>
                  </a:ext>
                </a:extLst>
              </a:tr>
              <a:tr h="283250">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SB_TILES (sliced box)</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a:effectLst/>
                          <a:latin typeface="Arial" panose="020B0604020202020204" pitchFamily="34" charset="0"/>
                          <a:cs typeface="Arial" panose="020B0604020202020204" pitchFamily="34" charset="0"/>
                        </a:rPr>
                        <a:t>EUROFER97</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a:effectLst/>
                          <a:latin typeface="Arial" panose="020B0604020202020204" pitchFamily="34" charset="0"/>
                          <a:cs typeface="Arial" panose="020B0604020202020204" pitchFamily="34" charset="0"/>
                        </a:rPr>
                        <a:t>350</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1.05</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solidFill>
                            <a:srgbClr val="FF0000"/>
                          </a:solidFill>
                          <a:effectLst/>
                          <a:latin typeface="Arial" panose="020B0604020202020204" pitchFamily="34" charset="0"/>
                          <a:cs typeface="Arial" panose="020B0604020202020204" pitchFamily="34" charset="0"/>
                        </a:rPr>
                        <a:t>-</a:t>
                      </a:r>
                      <a:endParaRPr lang="de-DE" sz="800" dirty="0">
                        <a:solidFill>
                          <a:srgbClr val="FF0000"/>
                        </a:solidFill>
                        <a:effectLst/>
                        <a:latin typeface="Arial" panose="020B0604020202020204" pitchFamily="34" charset="0"/>
                        <a:ea typeface="平成明朝"/>
                        <a:cs typeface="Arial" panose="020B0604020202020204" pitchFamily="34" charset="0"/>
                      </a:endParaRPr>
                    </a:p>
                  </a:txBody>
                  <a:tcPr marL="68580" marR="68580" marT="0" marB="0" anchor="ctr"/>
                </a:tc>
                <a:tc>
                  <a:txBody>
                    <a:bodyPr/>
                    <a:lstStyle/>
                    <a:p>
                      <a:pPr algn="ctr">
                        <a:spcAft>
                          <a:spcPts val="600"/>
                        </a:spcAft>
                      </a:pPr>
                      <a:r>
                        <a:rPr lang="en-GB" sz="800" kern="1200" dirty="0" smtClean="0">
                          <a:effectLst/>
                          <a:latin typeface="Arial" panose="020B0604020202020204" pitchFamily="34" charset="0"/>
                          <a:cs typeface="Arial" panose="020B0604020202020204" pitchFamily="34" charset="0"/>
                        </a:rPr>
                        <a:t>1.05</a:t>
                      </a:r>
                      <a:endParaRPr lang="de-DE" sz="800" dirty="0">
                        <a:effectLst/>
                        <a:latin typeface="Arial" panose="020B0604020202020204" pitchFamily="34" charset="0"/>
                        <a:ea typeface="平成明朝"/>
                        <a:cs typeface="Arial" panose="020B0604020202020204" pitchFamily="34" charset="0"/>
                      </a:endParaRPr>
                    </a:p>
                  </a:txBody>
                  <a:tcPr marL="68580" marR="68580" marT="0" marB="0" anchor="ctr"/>
                </a:tc>
                <a:extLst>
                  <a:ext uri="{0D108BD9-81ED-4DB2-BD59-A6C34878D82A}">
                    <a16:rowId xmlns:a16="http://schemas.microsoft.com/office/drawing/2014/main" val="3783304736"/>
                  </a:ext>
                </a:extLst>
              </a:tr>
            </a:tbl>
          </a:graphicData>
        </a:graphic>
      </p:graphicFrame>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3432" y="934588"/>
            <a:ext cx="3818560" cy="5197840"/>
          </a:xfrm>
          <a:prstGeom prst="rect">
            <a:avLst/>
          </a:prstGeom>
        </p:spPr>
      </p:pic>
      <p:cxnSp>
        <p:nvCxnSpPr>
          <p:cNvPr id="9" name="Straight Arrow Connector 8"/>
          <p:cNvCxnSpPr/>
          <p:nvPr/>
        </p:nvCxnSpPr>
        <p:spPr bwMode="auto">
          <a:xfrm flipH="1">
            <a:off x="2840667" y="1898777"/>
            <a:ext cx="2563375" cy="919436"/>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 name="Group 9"/>
          <p:cNvGrpSpPr>
            <a:grpSpLocks noChangeAspect="1"/>
          </p:cNvGrpSpPr>
          <p:nvPr/>
        </p:nvGrpSpPr>
        <p:grpSpPr>
          <a:xfrm>
            <a:off x="5656030" y="782277"/>
            <a:ext cx="5647683" cy="2973012"/>
            <a:chOff x="7228099" y="1269485"/>
            <a:chExt cx="7300155" cy="3842891"/>
          </a:xfrm>
        </p:grpSpPr>
        <p:grpSp>
          <p:nvGrpSpPr>
            <p:cNvPr id="11" name="Group 10"/>
            <p:cNvGrpSpPr/>
            <p:nvPr/>
          </p:nvGrpSpPr>
          <p:grpSpPr>
            <a:xfrm>
              <a:off x="7228099" y="1269485"/>
              <a:ext cx="7300155" cy="3685877"/>
              <a:chOff x="8632763" y="14400387"/>
              <a:chExt cx="8549621" cy="4216164"/>
            </a:xfrm>
          </p:grpSpPr>
          <p:grpSp>
            <p:nvGrpSpPr>
              <p:cNvPr id="13" name="Group 12"/>
              <p:cNvGrpSpPr>
                <a:grpSpLocks noChangeAspect="1"/>
              </p:cNvGrpSpPr>
              <p:nvPr/>
            </p:nvGrpSpPr>
            <p:grpSpPr>
              <a:xfrm>
                <a:off x="8632763" y="14625586"/>
                <a:ext cx="7257897" cy="3990965"/>
                <a:chOff x="10968792" y="17312705"/>
                <a:chExt cx="14881665" cy="8183113"/>
              </a:xfrm>
            </p:grpSpPr>
            <p:pic>
              <p:nvPicPr>
                <p:cNvPr id="30" name="Picture 2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8792" y="17312705"/>
                  <a:ext cx="7449592" cy="8183113"/>
                </a:xfrm>
                <a:prstGeom prst="rect">
                  <a:avLst/>
                </a:prstGeom>
              </p:spPr>
            </p:pic>
            <p:pic>
              <p:nvPicPr>
                <p:cNvPr id="31" name="Picture 3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20026" y="17323407"/>
                  <a:ext cx="7030431" cy="7935432"/>
                </a:xfrm>
                <a:prstGeom prst="rect">
                  <a:avLst/>
                </a:prstGeom>
              </p:spPr>
            </p:pic>
          </p:grpSp>
          <p:cxnSp>
            <p:nvCxnSpPr>
              <p:cNvPr id="14" name="Straight Arrow Connector 13"/>
              <p:cNvCxnSpPr/>
              <p:nvPr/>
            </p:nvCxnSpPr>
            <p:spPr bwMode="auto">
              <a:xfrm flipH="1">
                <a:off x="14180175" y="15267598"/>
                <a:ext cx="697552" cy="37689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flipH="1">
                <a:off x="14377639" y="15267598"/>
                <a:ext cx="512477" cy="64656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14851740" y="15010112"/>
                <a:ext cx="2106053" cy="830494"/>
              </a:xfrm>
              <a:prstGeom prst="rect">
                <a:avLst/>
              </a:prstGeom>
              <a:noFill/>
            </p:spPr>
            <p:txBody>
              <a:bodyPr wrap="square" rtlCol="0">
                <a:spAutoFit/>
              </a:bodyPr>
              <a:lstStyle/>
              <a:p>
                <a:r>
                  <a:rPr lang="en-US" sz="1050" b="1" dirty="0" smtClean="0"/>
                  <a:t>CONN</a:t>
                </a:r>
              </a:p>
              <a:p>
                <a:r>
                  <a:rPr lang="en-US" sz="1000" b="1" dirty="0" smtClean="0">
                    <a:solidFill>
                      <a:schemeClr val="accent6"/>
                    </a:solidFill>
                  </a:rPr>
                  <a:t>Electrical connection with port plug</a:t>
                </a:r>
                <a:endParaRPr lang="en-US" sz="1000" b="1" dirty="0">
                  <a:solidFill>
                    <a:schemeClr val="accent6"/>
                  </a:solidFill>
                </a:endParaRPr>
              </a:p>
            </p:txBody>
          </p:sp>
          <p:cxnSp>
            <p:nvCxnSpPr>
              <p:cNvPr id="17" name="Straight Arrow Connector 16"/>
              <p:cNvCxnSpPr>
                <a:stCxn id="19" idx="1"/>
              </p:cNvCxnSpPr>
              <p:nvPr/>
            </p:nvCxnSpPr>
            <p:spPr bwMode="auto">
              <a:xfrm flipH="1" flipV="1">
                <a:off x="9544165" y="15267601"/>
                <a:ext cx="2123731" cy="119884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a:stCxn id="19" idx="3"/>
              </p:cNvCxnSpPr>
              <p:nvPr/>
            </p:nvCxnSpPr>
            <p:spPr bwMode="auto">
              <a:xfrm>
                <a:off x="13590417" y="16466442"/>
                <a:ext cx="1484775" cy="101218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11667896" y="16051195"/>
                <a:ext cx="1922521" cy="830494"/>
              </a:xfrm>
              <a:prstGeom prst="rect">
                <a:avLst/>
              </a:prstGeom>
              <a:noFill/>
            </p:spPr>
            <p:txBody>
              <a:bodyPr wrap="square" rtlCol="0">
                <a:spAutoFit/>
              </a:bodyPr>
              <a:lstStyle/>
              <a:p>
                <a:pPr algn="ctr"/>
                <a:r>
                  <a:rPr lang="en-US" sz="1050" b="1" dirty="0" smtClean="0"/>
                  <a:t>MANIFOLD</a:t>
                </a:r>
              </a:p>
              <a:p>
                <a:pPr algn="ctr"/>
                <a:r>
                  <a:rPr lang="en-US" sz="1000" b="1" dirty="0" smtClean="0">
                    <a:solidFill>
                      <a:schemeClr val="accent6"/>
                    </a:solidFill>
                  </a:rPr>
                  <a:t>FPW pipes manifold</a:t>
                </a:r>
              </a:p>
              <a:p>
                <a:pPr algn="ctr"/>
                <a:endParaRPr lang="en-US" sz="1000" b="1" dirty="0">
                  <a:solidFill>
                    <a:schemeClr val="accent6"/>
                  </a:solidFill>
                </a:endParaRPr>
              </a:p>
            </p:txBody>
          </p:sp>
          <p:cxnSp>
            <p:nvCxnSpPr>
              <p:cNvPr id="20" name="Straight Arrow Connector 19"/>
              <p:cNvCxnSpPr/>
              <p:nvPr/>
            </p:nvCxnSpPr>
            <p:spPr bwMode="auto">
              <a:xfrm flipH="1">
                <a:off x="14757250" y="16333237"/>
                <a:ext cx="1389894" cy="2386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p:cNvSpPr txBox="1"/>
              <p:nvPr/>
            </p:nvSpPr>
            <p:spPr>
              <a:xfrm>
                <a:off x="15914433" y="16179683"/>
                <a:ext cx="1267951" cy="1285560"/>
              </a:xfrm>
              <a:prstGeom prst="rect">
                <a:avLst/>
              </a:prstGeom>
              <a:noFill/>
            </p:spPr>
            <p:txBody>
              <a:bodyPr wrap="square" rtlCol="0">
                <a:spAutoFit/>
              </a:bodyPr>
              <a:lstStyle/>
              <a:p>
                <a:pPr algn="ctr"/>
                <a:r>
                  <a:rPr lang="en-US" sz="1050" b="1" dirty="0" smtClean="0"/>
                  <a:t>SB_ISO</a:t>
                </a:r>
              </a:p>
              <a:p>
                <a:pPr algn="ctr"/>
                <a:r>
                  <a:rPr lang="en-US" sz="1000" b="1" dirty="0" smtClean="0">
                    <a:solidFill>
                      <a:schemeClr val="accent6"/>
                    </a:solidFill>
                  </a:rPr>
                  <a:t>Shielding block manifold</a:t>
                </a:r>
              </a:p>
              <a:p>
                <a:pPr algn="ctr"/>
                <a:endParaRPr lang="en-US" sz="1000" b="1" dirty="0">
                  <a:solidFill>
                    <a:schemeClr val="accent6"/>
                  </a:solidFill>
                </a:endParaRPr>
              </a:p>
            </p:txBody>
          </p:sp>
          <p:cxnSp>
            <p:nvCxnSpPr>
              <p:cNvPr id="22" name="Straight Arrow Connector 21"/>
              <p:cNvCxnSpPr/>
              <p:nvPr/>
            </p:nvCxnSpPr>
            <p:spPr bwMode="auto">
              <a:xfrm flipH="1" flipV="1">
                <a:off x="9707305" y="15814374"/>
                <a:ext cx="2509666" cy="142756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a:off x="13473430" y="17238877"/>
                <a:ext cx="1590840" cy="87355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TextBox 23"/>
              <p:cNvSpPr txBox="1"/>
              <p:nvPr/>
            </p:nvSpPr>
            <p:spPr>
              <a:xfrm>
                <a:off x="12042907" y="16728809"/>
                <a:ext cx="1632116" cy="1285560"/>
              </a:xfrm>
              <a:prstGeom prst="rect">
                <a:avLst/>
              </a:prstGeom>
              <a:noFill/>
            </p:spPr>
            <p:txBody>
              <a:bodyPr wrap="square" rtlCol="0">
                <a:spAutoFit/>
              </a:bodyPr>
              <a:lstStyle/>
              <a:p>
                <a:pPr algn="ctr"/>
                <a:r>
                  <a:rPr lang="en-US" sz="1050" b="1" dirty="0" smtClean="0"/>
                  <a:t>COOL_PIPES</a:t>
                </a:r>
              </a:p>
              <a:p>
                <a:pPr algn="ctr"/>
                <a:r>
                  <a:rPr lang="en-US" sz="1000" b="1" dirty="0" smtClean="0">
                    <a:solidFill>
                      <a:schemeClr val="accent6"/>
                    </a:solidFill>
                  </a:rPr>
                  <a:t>FPW pipes (without tungsten tiles)</a:t>
                </a:r>
              </a:p>
              <a:p>
                <a:pPr algn="ctr"/>
                <a:endParaRPr lang="en-US" sz="1000" b="1" dirty="0">
                  <a:solidFill>
                    <a:schemeClr val="accent6"/>
                  </a:solidFill>
                </a:endParaRPr>
              </a:p>
            </p:txBody>
          </p:sp>
          <p:sp>
            <p:nvSpPr>
              <p:cNvPr id="25" name="TextBox 24"/>
              <p:cNvSpPr txBox="1"/>
              <p:nvPr/>
            </p:nvSpPr>
            <p:spPr>
              <a:xfrm>
                <a:off x="9225272" y="17389307"/>
                <a:ext cx="1313176" cy="864624"/>
              </a:xfrm>
              <a:prstGeom prst="rect">
                <a:avLst/>
              </a:prstGeom>
              <a:noFill/>
            </p:spPr>
            <p:txBody>
              <a:bodyPr wrap="square" rtlCol="0">
                <a:spAutoFit/>
              </a:bodyPr>
              <a:lstStyle/>
              <a:p>
                <a:r>
                  <a:rPr lang="en-US" sz="1100" b="1" dirty="0" smtClean="0"/>
                  <a:t>FPW</a:t>
                </a:r>
              </a:p>
              <a:p>
                <a:r>
                  <a:rPr lang="en-US" sz="1000" b="1" dirty="0" smtClean="0">
                    <a:solidFill>
                      <a:schemeClr val="accent6"/>
                    </a:solidFill>
                  </a:rPr>
                  <a:t>Plasma facing wall</a:t>
                </a:r>
                <a:endParaRPr lang="en-US" sz="1000" b="1" dirty="0">
                  <a:solidFill>
                    <a:schemeClr val="accent6"/>
                  </a:solidFill>
                </a:endParaRPr>
              </a:p>
            </p:txBody>
          </p:sp>
          <p:cxnSp>
            <p:nvCxnSpPr>
              <p:cNvPr id="26" name="Straight Arrow Connector 25"/>
              <p:cNvCxnSpPr/>
              <p:nvPr/>
            </p:nvCxnSpPr>
            <p:spPr bwMode="auto">
              <a:xfrm flipV="1">
                <a:off x="9544163" y="16960616"/>
                <a:ext cx="760980" cy="36835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p:cNvCxnSpPr>
                <a:stCxn id="29" idx="1"/>
              </p:cNvCxnSpPr>
              <p:nvPr/>
            </p:nvCxnSpPr>
            <p:spPr bwMode="auto">
              <a:xfrm flipH="1">
                <a:off x="10538450" y="14815634"/>
                <a:ext cx="350257" cy="78558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p:cNvCxnSpPr>
                <a:stCxn id="29" idx="3"/>
              </p:cNvCxnSpPr>
              <p:nvPr/>
            </p:nvCxnSpPr>
            <p:spPr bwMode="auto">
              <a:xfrm>
                <a:off x="12520823" y="14815634"/>
                <a:ext cx="414282" cy="71284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Box 28"/>
              <p:cNvSpPr txBox="1"/>
              <p:nvPr/>
            </p:nvSpPr>
            <p:spPr>
              <a:xfrm>
                <a:off x="10888707" y="14400387"/>
                <a:ext cx="1632116" cy="830494"/>
              </a:xfrm>
              <a:prstGeom prst="rect">
                <a:avLst/>
              </a:prstGeom>
              <a:noFill/>
            </p:spPr>
            <p:txBody>
              <a:bodyPr wrap="square" rtlCol="0">
                <a:spAutoFit/>
              </a:bodyPr>
              <a:lstStyle/>
              <a:p>
                <a:pPr algn="ctr"/>
                <a:r>
                  <a:rPr lang="en-US" sz="1050" b="1" dirty="0" smtClean="0"/>
                  <a:t>SB_TILES</a:t>
                </a:r>
              </a:p>
              <a:p>
                <a:pPr algn="ctr"/>
                <a:r>
                  <a:rPr lang="en-US" sz="1000" b="1" dirty="0" err="1">
                    <a:solidFill>
                      <a:schemeClr val="accent6"/>
                    </a:solidFill>
                  </a:rPr>
                  <a:t>S</a:t>
                </a:r>
                <a:r>
                  <a:rPr lang="en-US" sz="1000" b="1" dirty="0" err="1" smtClean="0">
                    <a:solidFill>
                      <a:schemeClr val="accent6"/>
                    </a:solidFill>
                  </a:rPr>
                  <a:t>childing</a:t>
                </a:r>
                <a:r>
                  <a:rPr lang="en-US" sz="1000" b="1" dirty="0" smtClean="0">
                    <a:solidFill>
                      <a:schemeClr val="accent6"/>
                    </a:solidFill>
                  </a:rPr>
                  <a:t> block inner part</a:t>
                </a:r>
              </a:p>
            </p:txBody>
          </p:sp>
        </p:grpSp>
        <p:sp>
          <p:nvSpPr>
            <p:cNvPr id="12" name="TextBox 11"/>
            <p:cNvSpPr txBox="1"/>
            <p:nvPr/>
          </p:nvSpPr>
          <p:spPr>
            <a:xfrm>
              <a:off x="10294580" y="4386337"/>
              <a:ext cx="1838822" cy="726039"/>
            </a:xfrm>
            <a:prstGeom prst="rect">
              <a:avLst/>
            </a:prstGeom>
            <a:noFill/>
          </p:spPr>
          <p:txBody>
            <a:bodyPr wrap="square" rtlCol="0">
              <a:spAutoFit/>
            </a:bodyPr>
            <a:lstStyle/>
            <a:p>
              <a:pPr algn="ctr"/>
              <a:r>
                <a:rPr lang="en-US" sz="1050" b="1" dirty="0" smtClean="0"/>
                <a:t>PFW_CONN</a:t>
              </a:r>
            </a:p>
            <a:p>
              <a:pPr algn="ctr"/>
              <a:r>
                <a:rPr lang="en-US" sz="1000" b="1" dirty="0" smtClean="0">
                  <a:solidFill>
                    <a:schemeClr val="accent6"/>
                  </a:solidFill>
                </a:rPr>
                <a:t>Connections between PFW and SB_TILES</a:t>
              </a:r>
              <a:endParaRPr lang="en-US" sz="1000" b="1" dirty="0">
                <a:solidFill>
                  <a:schemeClr val="accent6"/>
                </a:solidFill>
              </a:endParaRPr>
            </a:p>
          </p:txBody>
        </p:sp>
      </p:grpSp>
      <p:cxnSp>
        <p:nvCxnSpPr>
          <p:cNvPr id="32" name="Straight Arrow Connector 31"/>
          <p:cNvCxnSpPr/>
          <p:nvPr/>
        </p:nvCxnSpPr>
        <p:spPr bwMode="auto">
          <a:xfrm flipH="1" flipV="1">
            <a:off x="7822267" y="3174788"/>
            <a:ext cx="497410" cy="15163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962845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EM </a:t>
            </a:r>
            <a:r>
              <a:rPr lang="de-DE" dirty="0" err="1"/>
              <a:t>loads</a:t>
            </a:r>
            <a:r>
              <a:rPr lang="de-DE" dirty="0"/>
              <a:t>: </a:t>
            </a:r>
            <a:r>
              <a:rPr lang="de-DE" dirty="0" err="1"/>
              <a:t>peak</a:t>
            </a:r>
            <a:r>
              <a:rPr lang="de-DE" dirty="0"/>
              <a:t> </a:t>
            </a:r>
            <a:r>
              <a:rPr lang="de-DE" dirty="0" err="1"/>
              <a:t>values</a:t>
            </a:r>
            <a:r>
              <a:rPr lang="de-DE" dirty="0"/>
              <a:t> </a:t>
            </a:r>
            <a:r>
              <a:rPr lang="de-DE" dirty="0" err="1"/>
              <a:t>during</a:t>
            </a:r>
            <a:r>
              <a:rPr lang="de-DE" dirty="0"/>
              <a:t> TQ </a:t>
            </a:r>
            <a:r>
              <a:rPr lang="de-DE" dirty="0" err="1"/>
              <a:t>and</a:t>
            </a:r>
            <a:r>
              <a:rPr lang="de-DE" dirty="0"/>
              <a:t> CQ</a:t>
            </a:r>
            <a:endParaRPr lang="en-US" dirty="0"/>
          </a:p>
        </p:txBody>
      </p:sp>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dirty="0">
              <a:solidFill>
                <a:prstClr val="white"/>
              </a:solidFill>
            </a:endParaRPr>
          </a:p>
        </p:txBody>
      </p:sp>
      <p:grpSp>
        <p:nvGrpSpPr>
          <p:cNvPr id="34" name="Group 33"/>
          <p:cNvGrpSpPr>
            <a:grpSpLocks noChangeAspect="1"/>
          </p:cNvGrpSpPr>
          <p:nvPr/>
        </p:nvGrpSpPr>
        <p:grpSpPr>
          <a:xfrm>
            <a:off x="8359961" y="3895023"/>
            <a:ext cx="3250849" cy="2444927"/>
            <a:chOff x="12755047" y="29256565"/>
            <a:chExt cx="4963773" cy="3733200"/>
          </a:xfrm>
        </p:grpSpPr>
        <p:pic>
          <p:nvPicPr>
            <p:cNvPr id="35" name="Picture 3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55047" y="29256565"/>
              <a:ext cx="4963773" cy="3733200"/>
            </a:xfrm>
            <a:prstGeom prst="rect">
              <a:avLst/>
            </a:prstGeom>
          </p:spPr>
        </p:pic>
        <p:grpSp>
          <p:nvGrpSpPr>
            <p:cNvPr id="36" name="Group 35"/>
            <p:cNvGrpSpPr/>
            <p:nvPr/>
          </p:nvGrpSpPr>
          <p:grpSpPr>
            <a:xfrm>
              <a:off x="13546587" y="29512419"/>
              <a:ext cx="2462320" cy="2171460"/>
              <a:chOff x="13546587" y="29512419"/>
              <a:chExt cx="2462320" cy="2171460"/>
            </a:xfrm>
          </p:grpSpPr>
          <p:sp>
            <p:nvSpPr>
              <p:cNvPr id="37" name="TextBox 36"/>
              <p:cNvSpPr txBox="1"/>
              <p:nvPr/>
            </p:nvSpPr>
            <p:spPr>
              <a:xfrm>
                <a:off x="15252485" y="29512419"/>
                <a:ext cx="756422" cy="610935"/>
              </a:xfrm>
              <a:prstGeom prst="rect">
                <a:avLst/>
              </a:prstGeom>
              <a:noFill/>
            </p:spPr>
            <p:txBody>
              <a:bodyPr wrap="none" rtlCol="0">
                <a:spAutoFit/>
              </a:bodyPr>
              <a:lstStyle/>
              <a:p>
                <a:r>
                  <a:rPr lang="en-US" sz="2000" b="1" dirty="0" smtClean="0"/>
                  <a:t>CQ</a:t>
                </a:r>
                <a:endParaRPr lang="en-US" sz="2000" b="1" dirty="0"/>
              </a:p>
            </p:txBody>
          </p:sp>
          <p:cxnSp>
            <p:nvCxnSpPr>
              <p:cNvPr id="38" name="Straight Arrow Connector 37"/>
              <p:cNvCxnSpPr/>
              <p:nvPr/>
            </p:nvCxnSpPr>
            <p:spPr bwMode="auto">
              <a:xfrm flipH="1">
                <a:off x="13546587" y="29581406"/>
                <a:ext cx="476605" cy="167921"/>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p:nvPr/>
            </p:nvCxnSpPr>
            <p:spPr bwMode="auto">
              <a:xfrm flipV="1">
                <a:off x="15164188" y="31439885"/>
                <a:ext cx="610476" cy="243994"/>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p:cNvCxnSpPr/>
              <p:nvPr/>
            </p:nvCxnSpPr>
            <p:spPr bwMode="auto">
              <a:xfrm>
                <a:off x="14443675" y="30024173"/>
                <a:ext cx="868104" cy="960120"/>
              </a:xfrm>
              <a:prstGeom prst="straightConnector1">
                <a:avLst/>
              </a:prstGeom>
              <a:solidFill>
                <a:schemeClr val="accent1"/>
              </a:solidFill>
              <a:ln w="38100" cap="flat" cmpd="sng" algn="ctr">
                <a:solidFill>
                  <a:srgbClr val="FF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Arrow Connector 40"/>
              <p:cNvCxnSpPr/>
              <p:nvPr/>
            </p:nvCxnSpPr>
            <p:spPr bwMode="auto">
              <a:xfrm>
                <a:off x="13950329" y="30535927"/>
                <a:ext cx="868104" cy="96012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42" name="Rectangle 41"/>
          <p:cNvSpPr/>
          <p:nvPr/>
        </p:nvSpPr>
        <p:spPr>
          <a:xfrm>
            <a:off x="293157" y="760087"/>
            <a:ext cx="11605685" cy="2849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54652" y="1059792"/>
            <a:ext cx="4425911" cy="2246769"/>
          </a:xfrm>
          <a:prstGeom prst="rect">
            <a:avLst/>
          </a:prstGeom>
        </p:spPr>
        <p:txBody>
          <a:bodyPr wrap="square">
            <a:spAutoFit/>
          </a:bodyPr>
          <a:lstStyle/>
          <a:p>
            <a:pPr marL="342900" indent="-342900">
              <a:buFont typeface="+mj-lt"/>
              <a:buAutoNum type="arabicPeriod"/>
            </a:pPr>
            <a:r>
              <a:rPr lang="en-US" sz="1400" dirty="0" smtClean="0">
                <a:latin typeface="Calibri" panose="020F0502020204030204" pitchFamily="34" charset="0"/>
                <a:ea typeface="平成明朝"/>
              </a:rPr>
              <a:t>During </a:t>
            </a:r>
            <a:r>
              <a:rPr lang="en-US" sz="1400" dirty="0">
                <a:latin typeface="Calibri" panose="020F0502020204030204" pitchFamily="34" charset="0"/>
                <a:ea typeface="平成明朝"/>
              </a:rPr>
              <a:t>the </a:t>
            </a:r>
            <a:r>
              <a:rPr lang="en-US" sz="1400" dirty="0" smtClean="0">
                <a:latin typeface="Calibri" panose="020F0502020204030204" pitchFamily="34" charset="0"/>
                <a:ea typeface="平成明朝"/>
              </a:rPr>
              <a:t>TQ, </a:t>
            </a:r>
            <a:r>
              <a:rPr lang="en-US" sz="1400" dirty="0">
                <a:latin typeface="Calibri" panose="020F0502020204030204" pitchFamily="34" charset="0"/>
                <a:ea typeface="平成明朝"/>
              </a:rPr>
              <a:t>the main </a:t>
            </a:r>
            <a:r>
              <a:rPr lang="en-US" sz="1400" dirty="0" smtClean="0">
                <a:latin typeface="Calibri" panose="020F0502020204030204" pitchFamily="34" charset="0"/>
                <a:ea typeface="平成明朝"/>
              </a:rPr>
              <a:t>eddy currents flow in the vertical-poloidal direction. </a:t>
            </a:r>
            <a:endParaRPr lang="en-US" sz="1400" dirty="0">
              <a:latin typeface="Calibri" panose="020F0502020204030204" pitchFamily="34" charset="0"/>
              <a:ea typeface="平成明朝"/>
            </a:endParaRPr>
          </a:p>
          <a:p>
            <a:pPr marL="342900" indent="-342900">
              <a:buFont typeface="+mj-lt"/>
              <a:buAutoNum type="arabicPeriod"/>
            </a:pPr>
            <a:endParaRPr lang="en-US" sz="1400" u="sng" dirty="0" smtClean="0">
              <a:solidFill>
                <a:srgbClr val="002060"/>
              </a:solidFill>
              <a:latin typeface="Calibri" panose="020F0502020204030204" pitchFamily="34" charset="0"/>
              <a:ea typeface="平成明朝"/>
            </a:endParaRPr>
          </a:p>
          <a:p>
            <a:pPr marL="342900" indent="-342900">
              <a:buFont typeface="+mj-lt"/>
              <a:buAutoNum type="arabicPeriod"/>
            </a:pPr>
            <a:r>
              <a:rPr lang="en-US" sz="1400" dirty="0" smtClean="0">
                <a:latin typeface="Calibri" panose="020F0502020204030204" pitchFamily="34" charset="0"/>
                <a:ea typeface="平成明朝"/>
              </a:rPr>
              <a:t>Since </a:t>
            </a:r>
            <a:r>
              <a:rPr lang="en-US" sz="1400" dirty="0">
                <a:latin typeface="Calibri" panose="020F0502020204030204" pitchFamily="34" charset="0"/>
                <a:ea typeface="平成明朝"/>
              </a:rPr>
              <a:t>the sliced SB configuration only introduces minimal effects on the poloidal current path, the forces for both configurations are quite similar. </a:t>
            </a:r>
          </a:p>
          <a:p>
            <a:pPr marL="342900" indent="-342900">
              <a:buFont typeface="+mj-lt"/>
              <a:buAutoNum type="arabicPeriod"/>
            </a:pPr>
            <a:endParaRPr lang="en-US" sz="1400" dirty="0" smtClean="0">
              <a:latin typeface="Calibri" panose="020F0502020204030204" pitchFamily="34" charset="0"/>
              <a:ea typeface="平成明朝"/>
            </a:endParaRPr>
          </a:p>
          <a:p>
            <a:pPr marL="342900" indent="-342900">
              <a:buFont typeface="+mj-lt"/>
              <a:buAutoNum type="arabicPeriod"/>
            </a:pPr>
            <a:r>
              <a:rPr lang="en-US" sz="1400" dirty="0" smtClean="0">
                <a:latin typeface="Calibri" panose="020F0502020204030204" pitchFamily="34" charset="0"/>
                <a:ea typeface="平成明朝"/>
              </a:rPr>
              <a:t>On </a:t>
            </a:r>
            <a:r>
              <a:rPr lang="en-US" sz="1400" dirty="0">
                <a:latin typeface="Calibri" panose="020F0502020204030204" pitchFamily="34" charset="0"/>
                <a:ea typeface="平成明朝"/>
              </a:rPr>
              <a:t>the other side, moments are almost low (if compared with that produced during the CQ </a:t>
            </a:r>
            <a:r>
              <a:rPr lang="en-US" sz="1400" dirty="0" smtClean="0">
                <a:latin typeface="Calibri" panose="020F0502020204030204" pitchFamily="34" charset="0"/>
                <a:ea typeface="平成明朝"/>
              </a:rPr>
              <a:t>) </a:t>
            </a:r>
            <a:r>
              <a:rPr lang="en-US" sz="1400" dirty="0">
                <a:latin typeface="Calibri" panose="020F0502020204030204" pitchFamily="34" charset="0"/>
                <a:ea typeface="平成明朝"/>
              </a:rPr>
              <a:t>due to the lower plasma poloidal flux </a:t>
            </a:r>
            <a:r>
              <a:rPr lang="en-US" sz="1400" dirty="0" smtClean="0">
                <a:latin typeface="Calibri" panose="020F0502020204030204" pitchFamily="34" charset="0"/>
                <a:ea typeface="平成明朝"/>
              </a:rPr>
              <a:t>variation. </a:t>
            </a:r>
            <a:endParaRPr lang="en-US" sz="1400" dirty="0">
              <a:latin typeface="Calibri" panose="020F0502020204030204" pitchFamily="34" charset="0"/>
              <a:ea typeface="平成明朝"/>
            </a:endParaRPr>
          </a:p>
        </p:txBody>
      </p:sp>
      <p:sp>
        <p:nvSpPr>
          <p:cNvPr id="44" name="Rectangle 43"/>
          <p:cNvSpPr/>
          <p:nvPr/>
        </p:nvSpPr>
        <p:spPr>
          <a:xfrm>
            <a:off x="293157" y="3994111"/>
            <a:ext cx="4173581" cy="2031325"/>
          </a:xfrm>
          <a:prstGeom prst="rect">
            <a:avLst/>
          </a:prstGeom>
        </p:spPr>
        <p:txBody>
          <a:bodyPr wrap="square">
            <a:spAutoFit/>
          </a:bodyPr>
          <a:lstStyle/>
          <a:p>
            <a:pPr marL="342900" indent="-342900">
              <a:buFont typeface="+mj-lt"/>
              <a:buAutoNum type="arabicPeriod"/>
            </a:pPr>
            <a:r>
              <a:rPr lang="en-US" sz="1400" dirty="0">
                <a:latin typeface="Calibri" panose="020F0502020204030204" pitchFamily="34" charset="0"/>
                <a:ea typeface="平成明朝"/>
              </a:rPr>
              <a:t>During the </a:t>
            </a:r>
            <a:r>
              <a:rPr lang="en-US" sz="1400" dirty="0" smtClean="0">
                <a:latin typeface="Calibri" panose="020F0502020204030204" pitchFamily="34" charset="0"/>
                <a:ea typeface="平成明朝"/>
              </a:rPr>
              <a:t>CQ, </a:t>
            </a:r>
            <a:r>
              <a:rPr lang="en-US" sz="1400" dirty="0">
                <a:latin typeface="Calibri" panose="020F0502020204030204" pitchFamily="34" charset="0"/>
                <a:ea typeface="平成明朝"/>
              </a:rPr>
              <a:t>a general reduction of loads, mainly the moment, happens in sliced configuration. In this time range, the loads are due to poloidal magnetic flux variation, that generates current loops into the SB structures. </a:t>
            </a:r>
            <a:endParaRPr lang="en-US" sz="1400" dirty="0" smtClean="0">
              <a:latin typeface="Calibri" panose="020F0502020204030204" pitchFamily="34" charset="0"/>
              <a:ea typeface="平成明朝"/>
            </a:endParaRPr>
          </a:p>
          <a:p>
            <a:pPr marL="342900" indent="-342900">
              <a:buFont typeface="+mj-lt"/>
              <a:buAutoNum type="arabicPeriod"/>
            </a:pPr>
            <a:endParaRPr lang="en-US" sz="1400" dirty="0">
              <a:latin typeface="Calibri" panose="020F0502020204030204" pitchFamily="34" charset="0"/>
              <a:ea typeface="平成明朝"/>
            </a:endParaRPr>
          </a:p>
          <a:p>
            <a:pPr marL="342900" indent="-342900">
              <a:buFont typeface="+mj-lt"/>
              <a:buAutoNum type="arabicPeriod"/>
            </a:pPr>
            <a:r>
              <a:rPr lang="en-US" sz="1400" dirty="0">
                <a:latin typeface="Calibri" panose="020F0502020204030204" pitchFamily="34" charset="0"/>
                <a:ea typeface="平成明朝"/>
              </a:rPr>
              <a:t>In sliced SB configuration, </a:t>
            </a:r>
            <a:r>
              <a:rPr lang="en-US" sz="1400" dirty="0" smtClean="0">
                <a:latin typeface="Calibri" panose="020F0502020204030204" pitchFamily="34" charset="0"/>
                <a:ea typeface="平成明朝"/>
              </a:rPr>
              <a:t>eddy current </a:t>
            </a:r>
            <a:r>
              <a:rPr lang="en-US" sz="1400" dirty="0">
                <a:latin typeface="Calibri" panose="020F0502020204030204" pitchFamily="34" charset="0"/>
                <a:ea typeface="平成明朝"/>
              </a:rPr>
              <a:t>loops are cut due to the presence of the gaps between the </a:t>
            </a:r>
            <a:r>
              <a:rPr lang="en-US" sz="1400" dirty="0" smtClean="0">
                <a:latin typeface="Calibri" panose="020F0502020204030204" pitchFamily="34" charset="0"/>
                <a:ea typeface="平成明朝"/>
              </a:rPr>
              <a:t>slices. </a:t>
            </a:r>
            <a:r>
              <a:rPr lang="en-US" sz="1400" dirty="0">
                <a:latin typeface="Calibri" panose="020F0502020204030204" pitchFamily="34" charset="0"/>
                <a:ea typeface="平成明朝"/>
              </a:rPr>
              <a:t>This reduces the moment by ~</a:t>
            </a:r>
            <a:r>
              <a:rPr lang="en-US" sz="1400" dirty="0" smtClean="0">
                <a:latin typeface="Calibri" panose="020F0502020204030204" pitchFamily="34" charset="0"/>
                <a:ea typeface="平成明朝"/>
              </a:rPr>
              <a:t>60%.</a:t>
            </a:r>
            <a:endParaRPr lang="en-US" sz="1400" dirty="0">
              <a:latin typeface="Calibri" panose="020F0502020204030204" pitchFamily="34" charset="0"/>
              <a:ea typeface="平成明朝"/>
            </a:endParaRPr>
          </a:p>
        </p:txBody>
      </p:sp>
      <p:grpSp>
        <p:nvGrpSpPr>
          <p:cNvPr id="45" name="Group 44"/>
          <p:cNvGrpSpPr/>
          <p:nvPr/>
        </p:nvGrpSpPr>
        <p:grpSpPr>
          <a:xfrm>
            <a:off x="8370450" y="1076803"/>
            <a:ext cx="3240360" cy="2222418"/>
            <a:chOff x="12759051" y="25338044"/>
            <a:chExt cx="4965618" cy="3734586"/>
          </a:xfrm>
        </p:grpSpPr>
        <p:pic>
          <p:nvPicPr>
            <p:cNvPr id="46" name="Picture 4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59051" y="25338044"/>
              <a:ext cx="4965618" cy="3734586"/>
            </a:xfrm>
            <a:prstGeom prst="rect">
              <a:avLst/>
            </a:prstGeom>
          </p:spPr>
        </p:pic>
        <p:grpSp>
          <p:nvGrpSpPr>
            <p:cNvPr id="47" name="Group 46"/>
            <p:cNvGrpSpPr/>
            <p:nvPr/>
          </p:nvGrpSpPr>
          <p:grpSpPr>
            <a:xfrm>
              <a:off x="13473430" y="25641034"/>
              <a:ext cx="2490150" cy="3018372"/>
              <a:chOff x="13473430" y="25641034"/>
              <a:chExt cx="2490150" cy="3018372"/>
            </a:xfrm>
          </p:grpSpPr>
          <p:sp>
            <p:nvSpPr>
              <p:cNvPr id="48" name="TextBox 47"/>
              <p:cNvSpPr txBox="1"/>
              <p:nvPr/>
            </p:nvSpPr>
            <p:spPr>
              <a:xfrm>
                <a:off x="15272521" y="25641034"/>
                <a:ext cx="691059" cy="620631"/>
              </a:xfrm>
              <a:prstGeom prst="rect">
                <a:avLst/>
              </a:prstGeom>
              <a:noFill/>
            </p:spPr>
            <p:txBody>
              <a:bodyPr wrap="none" rtlCol="0">
                <a:spAutoFit/>
              </a:bodyPr>
              <a:lstStyle/>
              <a:p>
                <a:r>
                  <a:rPr lang="en-US" b="1" dirty="0" smtClean="0"/>
                  <a:t>TQ</a:t>
                </a:r>
                <a:endParaRPr lang="en-US" b="1" dirty="0"/>
              </a:p>
            </p:txBody>
          </p:sp>
          <p:cxnSp>
            <p:nvCxnSpPr>
              <p:cNvPr id="49" name="Straight Arrow Connector 48"/>
              <p:cNvCxnSpPr/>
              <p:nvPr/>
            </p:nvCxnSpPr>
            <p:spPr bwMode="auto">
              <a:xfrm>
                <a:off x="13473430" y="26166754"/>
                <a:ext cx="0" cy="523683"/>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Arrow Connector 49"/>
              <p:cNvCxnSpPr/>
              <p:nvPr/>
            </p:nvCxnSpPr>
            <p:spPr bwMode="auto">
              <a:xfrm>
                <a:off x="13889146" y="27019515"/>
                <a:ext cx="868104" cy="96012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Arrow Connector 50"/>
              <p:cNvCxnSpPr/>
              <p:nvPr/>
            </p:nvCxnSpPr>
            <p:spPr bwMode="auto">
              <a:xfrm flipV="1">
                <a:off x="15164188" y="28148866"/>
                <a:ext cx="0" cy="51054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54" name="Straight Arrow Connector 53"/>
          <p:cNvCxnSpPr/>
          <p:nvPr/>
        </p:nvCxnSpPr>
        <p:spPr bwMode="auto">
          <a:xfrm flipV="1">
            <a:off x="9372555" y="4217749"/>
            <a:ext cx="11390" cy="459877"/>
          </a:xfrm>
          <a:prstGeom prst="straightConnector1">
            <a:avLst/>
          </a:prstGeom>
          <a:solidFill>
            <a:schemeClr val="accent1"/>
          </a:solidFill>
          <a:ln w="38100" cap="flat" cmpd="sng" algn="ctr">
            <a:solidFill>
              <a:schemeClr val="tx1"/>
            </a:solidFill>
            <a:prstDash val="sys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Arrow Connector 54"/>
          <p:cNvCxnSpPr/>
          <p:nvPr/>
        </p:nvCxnSpPr>
        <p:spPr bwMode="auto">
          <a:xfrm flipV="1">
            <a:off x="9009308" y="4712147"/>
            <a:ext cx="381840" cy="120992"/>
          </a:xfrm>
          <a:prstGeom prst="straightConnector1">
            <a:avLst/>
          </a:prstGeom>
          <a:solidFill>
            <a:schemeClr val="accent1"/>
          </a:solidFill>
          <a:ln w="38100" cap="flat" cmpd="sng" algn="ctr">
            <a:solidFill>
              <a:schemeClr val="tx1"/>
            </a:solidFill>
            <a:prstDash val="sys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p:cNvCxnSpPr/>
          <p:nvPr/>
        </p:nvCxnSpPr>
        <p:spPr bwMode="auto">
          <a:xfrm flipH="1">
            <a:off x="8937234" y="4248181"/>
            <a:ext cx="391303" cy="144939"/>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Arrow Connector 56"/>
          <p:cNvCxnSpPr/>
          <p:nvPr/>
        </p:nvCxnSpPr>
        <p:spPr bwMode="auto">
          <a:xfrm>
            <a:off x="8937234" y="4462704"/>
            <a:ext cx="5061" cy="40743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Arrow Connector 57"/>
          <p:cNvCxnSpPr/>
          <p:nvPr/>
        </p:nvCxnSpPr>
        <p:spPr bwMode="auto">
          <a:xfrm>
            <a:off x="9256038" y="1293852"/>
            <a:ext cx="0" cy="311639"/>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Arrow Connector 58"/>
          <p:cNvCxnSpPr/>
          <p:nvPr/>
        </p:nvCxnSpPr>
        <p:spPr bwMode="auto">
          <a:xfrm>
            <a:off x="9527317" y="1801323"/>
            <a:ext cx="566489" cy="571359"/>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59"/>
          <p:cNvCxnSpPr/>
          <p:nvPr/>
        </p:nvCxnSpPr>
        <p:spPr bwMode="auto">
          <a:xfrm flipV="1">
            <a:off x="10359357" y="2473389"/>
            <a:ext cx="0" cy="303818"/>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Rectangle 60"/>
          <p:cNvSpPr/>
          <p:nvPr/>
        </p:nvSpPr>
        <p:spPr>
          <a:xfrm>
            <a:off x="293157" y="3715735"/>
            <a:ext cx="11605685" cy="27296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p:cNvPicPr>
            <a:picLocks noChangeAspect="1"/>
          </p:cNvPicPr>
          <p:nvPr/>
        </p:nvPicPr>
        <p:blipFill>
          <a:blip r:embed="rId4"/>
          <a:stretch>
            <a:fillRect/>
          </a:stretch>
        </p:blipFill>
        <p:spPr>
          <a:xfrm>
            <a:off x="4862112" y="929564"/>
            <a:ext cx="3244711" cy="2512477"/>
          </a:xfrm>
          <a:prstGeom prst="rect">
            <a:avLst/>
          </a:prstGeom>
        </p:spPr>
      </p:pic>
      <p:pic>
        <p:nvPicPr>
          <p:cNvPr id="64" name="Picture 63"/>
          <p:cNvPicPr>
            <a:picLocks noChangeAspect="1"/>
          </p:cNvPicPr>
          <p:nvPr/>
        </p:nvPicPr>
        <p:blipFill>
          <a:blip r:embed="rId5"/>
          <a:stretch>
            <a:fillRect/>
          </a:stretch>
        </p:blipFill>
        <p:spPr>
          <a:xfrm>
            <a:off x="4899841" y="3895023"/>
            <a:ext cx="3188441" cy="2444927"/>
          </a:xfrm>
          <a:prstGeom prst="rect">
            <a:avLst/>
          </a:prstGeom>
        </p:spPr>
      </p:pic>
    </p:spTree>
    <p:extLst>
      <p:ext uri="{BB962C8B-B14F-4D97-AF65-F5344CB8AC3E}">
        <p14:creationId xmlns:p14="http://schemas.microsoft.com/office/powerpoint/2010/main" val="31472738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EM </a:t>
            </a:r>
            <a:r>
              <a:rPr lang="de-DE" dirty="0" err="1"/>
              <a:t>loads</a:t>
            </a:r>
            <a:r>
              <a:rPr lang="de-DE" dirty="0"/>
              <a:t>: HC </a:t>
            </a:r>
            <a:r>
              <a:rPr lang="de-DE" dirty="0" err="1"/>
              <a:t>contribution</a:t>
            </a:r>
            <a:endParaRPr lang="en-US" dirty="0"/>
          </a:p>
        </p:txBody>
      </p:sp>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22</a:t>
            </a:fld>
            <a:endParaRPr lang="en-GB" dirty="0">
              <a:solidFill>
                <a:prstClr val="white"/>
              </a:solidFill>
            </a:endParaRPr>
          </a:p>
        </p:txBody>
      </p:sp>
      <p:grpSp>
        <p:nvGrpSpPr>
          <p:cNvPr id="6" name="Group 5"/>
          <p:cNvGrpSpPr>
            <a:grpSpLocks noChangeAspect="1"/>
          </p:cNvGrpSpPr>
          <p:nvPr/>
        </p:nvGrpSpPr>
        <p:grpSpPr>
          <a:xfrm>
            <a:off x="7698395" y="874023"/>
            <a:ext cx="4104456" cy="5275202"/>
            <a:chOff x="7968208" y="1196752"/>
            <a:chExt cx="2800871" cy="3599785"/>
          </a:xfrm>
        </p:grpSpPr>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7968208" y="1196752"/>
              <a:ext cx="2800871" cy="1953384"/>
            </a:xfrm>
            <a:prstGeom prst="rect">
              <a:avLst/>
            </a:prstGeom>
          </p:spPr>
        </p:pic>
        <p:grpSp>
          <p:nvGrpSpPr>
            <p:cNvPr id="8" name="Group 7"/>
            <p:cNvGrpSpPr/>
            <p:nvPr/>
          </p:nvGrpSpPr>
          <p:grpSpPr>
            <a:xfrm>
              <a:off x="7968208" y="3356992"/>
              <a:ext cx="2800871" cy="1439545"/>
              <a:chOff x="7968208" y="3356992"/>
              <a:chExt cx="2800871" cy="1439545"/>
            </a:xfrm>
          </p:grpSpPr>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7968208" y="3356992"/>
                <a:ext cx="1424940" cy="1439545"/>
              </a:xfrm>
              <a:prstGeom prst="rect">
                <a:avLst/>
              </a:prstGeom>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9341599" y="3356992"/>
                <a:ext cx="1427480" cy="1439545"/>
              </a:xfrm>
              <a:prstGeom prst="rect">
                <a:avLst/>
              </a:prstGeom>
            </p:spPr>
          </p:pic>
        </p:grpSp>
      </p:grpSp>
      <p:grpSp>
        <p:nvGrpSpPr>
          <p:cNvPr id="11" name="Group 10"/>
          <p:cNvGrpSpPr>
            <a:grpSpLocks noChangeAspect="1"/>
          </p:cNvGrpSpPr>
          <p:nvPr/>
        </p:nvGrpSpPr>
        <p:grpSpPr>
          <a:xfrm>
            <a:off x="257265" y="874023"/>
            <a:ext cx="7146869" cy="5256584"/>
            <a:chOff x="12763393" y="33518811"/>
            <a:chExt cx="9673359" cy="7114839"/>
          </a:xfrm>
        </p:grpSpPr>
        <p:sp>
          <p:nvSpPr>
            <p:cNvPr id="12" name="Rectangle 11"/>
            <p:cNvSpPr/>
            <p:nvPr/>
          </p:nvSpPr>
          <p:spPr bwMode="auto">
            <a:xfrm>
              <a:off x="12763393" y="33518811"/>
              <a:ext cx="9673359" cy="711483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6713"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grpSp>
          <p:nvGrpSpPr>
            <p:cNvPr id="13" name="Group 12"/>
            <p:cNvGrpSpPr/>
            <p:nvPr/>
          </p:nvGrpSpPr>
          <p:grpSpPr>
            <a:xfrm>
              <a:off x="12966073" y="33686011"/>
              <a:ext cx="4320871" cy="3260795"/>
              <a:chOff x="16417502" y="33567252"/>
              <a:chExt cx="4320871" cy="3260795"/>
            </a:xfrm>
          </p:grpSpPr>
          <p:pic>
            <p:nvPicPr>
              <p:cNvPr id="24" name="Segnaposto contenuto 18">
                <a:extLst>
                  <a:ext uri="{FF2B5EF4-FFF2-40B4-BE49-F238E27FC236}">
                    <a16:creationId xmlns:a16="http://schemas.microsoft.com/office/drawing/2014/main" id="{EDF19939-3C58-3798-62B9-C449DC24E8BE}"/>
                  </a:ext>
                </a:extLst>
              </p:cNvPr>
              <p:cNvPicPr>
                <a:picLocks noChangeAspect="1"/>
              </p:cNvPicPr>
              <p:nvPr/>
            </p:nvPicPr>
            <p:blipFill>
              <a:blip r:embed="rId5"/>
              <a:stretch>
                <a:fillRect/>
              </a:stretch>
            </p:blipFill>
            <p:spPr bwMode="auto">
              <a:xfrm>
                <a:off x="16417502" y="33567252"/>
                <a:ext cx="4320871" cy="3260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CasellaDiTesto 22">
                <a:extLst>
                  <a:ext uri="{FF2B5EF4-FFF2-40B4-BE49-F238E27FC236}">
                    <a16:creationId xmlns:a16="http://schemas.microsoft.com/office/drawing/2014/main" id="{545581F5-CF05-E1B4-E2FE-B9C599A2D35C}"/>
                  </a:ext>
                </a:extLst>
              </p:cNvPr>
              <p:cNvSpPr txBox="1"/>
              <p:nvPr/>
            </p:nvSpPr>
            <p:spPr>
              <a:xfrm>
                <a:off x="16439923" y="33651972"/>
                <a:ext cx="4226830" cy="374921"/>
              </a:xfrm>
              <a:prstGeom prst="rect">
                <a:avLst/>
              </a:prstGeom>
              <a:noFill/>
            </p:spPr>
            <p:txBody>
              <a:bodyPr wrap="square" rtlCol="0">
                <a:spAutoFit/>
              </a:bodyPr>
              <a:lstStyle/>
              <a:p>
                <a:pPr algn="ctr"/>
                <a:r>
                  <a:rPr lang="en-US" sz="1200" b="1" dirty="0">
                    <a:solidFill>
                      <a:srgbClr val="002060"/>
                    </a:solidFill>
                  </a:rPr>
                  <a:t>Force due </a:t>
                </a:r>
                <a:r>
                  <a:rPr lang="en-US" sz="1200" b="1" dirty="0" smtClean="0">
                    <a:solidFill>
                      <a:srgbClr val="002060"/>
                    </a:solidFill>
                  </a:rPr>
                  <a:t>to ferromagnetic, PFV, and TFV</a:t>
                </a:r>
                <a:endParaRPr lang="en-US" sz="1200" b="1" dirty="0">
                  <a:solidFill>
                    <a:srgbClr val="002060"/>
                  </a:solidFill>
                </a:endParaRPr>
              </a:p>
            </p:txBody>
          </p:sp>
        </p:grpSp>
        <p:grpSp>
          <p:nvGrpSpPr>
            <p:cNvPr id="14" name="Group 13"/>
            <p:cNvGrpSpPr/>
            <p:nvPr/>
          </p:nvGrpSpPr>
          <p:grpSpPr>
            <a:xfrm>
              <a:off x="12968470" y="37188209"/>
              <a:ext cx="4318474" cy="3258986"/>
              <a:chOff x="16418700" y="36857000"/>
              <a:chExt cx="4318474" cy="3258986"/>
            </a:xfrm>
          </p:grpSpPr>
          <p:pic>
            <p:nvPicPr>
              <p:cNvPr id="22" name="Segnaposto contenuto 19">
                <a:extLst>
                  <a:ext uri="{FF2B5EF4-FFF2-40B4-BE49-F238E27FC236}">
                    <a16:creationId xmlns:a16="http://schemas.microsoft.com/office/drawing/2014/main" id="{0CA0996F-5824-D4AC-AC70-8B520CCCDF42}"/>
                  </a:ext>
                </a:extLst>
              </p:cNvPr>
              <p:cNvPicPr>
                <a:picLocks noChangeAspect="1"/>
              </p:cNvPicPr>
              <p:nvPr/>
            </p:nvPicPr>
            <p:blipFill>
              <a:blip r:embed="rId6"/>
              <a:stretch>
                <a:fillRect/>
              </a:stretch>
            </p:blipFill>
            <p:spPr>
              <a:xfrm>
                <a:off x="16418700" y="36857000"/>
                <a:ext cx="4318474" cy="3258986"/>
              </a:xfrm>
              <a:prstGeom prst="rect">
                <a:avLst/>
              </a:prstGeom>
            </p:spPr>
          </p:pic>
          <p:sp>
            <p:nvSpPr>
              <p:cNvPr id="23" name="CasellaDiTesto 23">
                <a:extLst>
                  <a:ext uri="{FF2B5EF4-FFF2-40B4-BE49-F238E27FC236}">
                    <a16:creationId xmlns:a16="http://schemas.microsoft.com/office/drawing/2014/main" id="{5F9B55D0-6B80-42B9-5FA8-5ABF6BE0E1FC}"/>
                  </a:ext>
                </a:extLst>
              </p:cNvPr>
              <p:cNvSpPr txBox="1"/>
              <p:nvPr/>
            </p:nvSpPr>
            <p:spPr>
              <a:xfrm>
                <a:off x="16438724" y="36941267"/>
                <a:ext cx="4226831" cy="374921"/>
              </a:xfrm>
              <a:prstGeom prst="rect">
                <a:avLst/>
              </a:prstGeom>
              <a:noFill/>
            </p:spPr>
            <p:txBody>
              <a:bodyPr wrap="square" rtlCol="0">
                <a:spAutoFit/>
              </a:bodyPr>
              <a:lstStyle/>
              <a:p>
                <a:pPr algn="ctr"/>
                <a:r>
                  <a:rPr lang="en-US" sz="1200" b="1" dirty="0" smtClean="0">
                    <a:solidFill>
                      <a:srgbClr val="002060"/>
                    </a:solidFill>
                  </a:rPr>
                  <a:t>Moment </a:t>
                </a:r>
                <a:r>
                  <a:rPr lang="en-US" sz="1200" b="1" dirty="0">
                    <a:solidFill>
                      <a:srgbClr val="002060"/>
                    </a:solidFill>
                  </a:rPr>
                  <a:t>due to ferromagnetic, PFV, and TFV</a:t>
                </a:r>
              </a:p>
            </p:txBody>
          </p:sp>
        </p:grpSp>
        <p:grpSp>
          <p:nvGrpSpPr>
            <p:cNvPr id="15" name="Group 14"/>
            <p:cNvGrpSpPr/>
            <p:nvPr/>
          </p:nvGrpSpPr>
          <p:grpSpPr>
            <a:xfrm>
              <a:off x="17846479" y="33715960"/>
              <a:ext cx="4328378" cy="3275283"/>
              <a:chOff x="10547547" y="40102199"/>
              <a:chExt cx="4328378" cy="3275283"/>
            </a:xfrm>
          </p:grpSpPr>
          <p:pic>
            <p:nvPicPr>
              <p:cNvPr id="20" name="Segnaposto contenuto 27">
                <a:extLst>
                  <a:ext uri="{FF2B5EF4-FFF2-40B4-BE49-F238E27FC236}">
                    <a16:creationId xmlns:a16="http://schemas.microsoft.com/office/drawing/2014/main" id="{FFA6FBD4-7B71-E787-4BFC-4F98B1D84F59}"/>
                  </a:ext>
                </a:extLst>
              </p:cNvPr>
              <p:cNvPicPr>
                <a:picLocks noChangeAspect="1"/>
              </p:cNvPicPr>
              <p:nvPr/>
            </p:nvPicPr>
            <p:blipFill>
              <a:blip r:embed="rId7"/>
              <a:stretch>
                <a:fillRect/>
              </a:stretch>
            </p:blipFill>
            <p:spPr>
              <a:xfrm>
                <a:off x="10555054" y="40116687"/>
                <a:ext cx="4320871" cy="3260795"/>
              </a:xfrm>
              <a:prstGeom prst="rect">
                <a:avLst/>
              </a:prstGeom>
            </p:spPr>
          </p:pic>
          <p:sp>
            <p:nvSpPr>
              <p:cNvPr id="21" name="CasellaDiTesto 29">
                <a:extLst>
                  <a:ext uri="{FF2B5EF4-FFF2-40B4-BE49-F238E27FC236}">
                    <a16:creationId xmlns:a16="http://schemas.microsoft.com/office/drawing/2014/main" id="{CA1036F6-B560-50BB-BCB9-E35D77B82C6B}"/>
                  </a:ext>
                </a:extLst>
              </p:cNvPr>
              <p:cNvSpPr txBox="1"/>
              <p:nvPr/>
            </p:nvSpPr>
            <p:spPr>
              <a:xfrm>
                <a:off x="10547547" y="40102199"/>
                <a:ext cx="4303564" cy="624868"/>
              </a:xfrm>
              <a:prstGeom prst="rect">
                <a:avLst/>
              </a:prstGeom>
              <a:noFill/>
            </p:spPr>
            <p:txBody>
              <a:bodyPr wrap="square" rtlCol="0">
                <a:spAutoFit/>
              </a:bodyPr>
              <a:lstStyle/>
              <a:p>
                <a:pPr algn="ctr"/>
                <a:r>
                  <a:rPr lang="en-US" sz="1200" b="1" dirty="0">
                    <a:solidFill>
                      <a:srgbClr val="002060"/>
                    </a:solidFill>
                  </a:rPr>
                  <a:t>Force due to </a:t>
                </a:r>
                <a:r>
                  <a:rPr lang="en-US" sz="1200" b="1" dirty="0" smtClean="0">
                    <a:solidFill>
                      <a:srgbClr val="002060"/>
                    </a:solidFill>
                  </a:rPr>
                  <a:t>HC</a:t>
                </a:r>
              </a:p>
              <a:p>
                <a:pPr algn="ctr"/>
                <a:r>
                  <a:rPr lang="en-US" sz="1200" b="1" dirty="0" smtClean="0">
                    <a:solidFill>
                      <a:srgbClr val="002060"/>
                    </a:solidFill>
                  </a:rPr>
                  <a:t>(no </a:t>
                </a:r>
                <a:r>
                  <a:rPr lang="en-US" sz="1200" b="1" dirty="0">
                    <a:solidFill>
                      <a:srgbClr val="002060"/>
                    </a:solidFill>
                  </a:rPr>
                  <a:t>ferromagnetic contribution)</a:t>
                </a:r>
              </a:p>
            </p:txBody>
          </p:sp>
        </p:grpSp>
        <p:grpSp>
          <p:nvGrpSpPr>
            <p:cNvPr id="16" name="Group 15"/>
            <p:cNvGrpSpPr/>
            <p:nvPr/>
          </p:nvGrpSpPr>
          <p:grpSpPr>
            <a:xfrm>
              <a:off x="17853986" y="37177634"/>
              <a:ext cx="4361343" cy="3269561"/>
              <a:chOff x="10422821" y="43374105"/>
              <a:chExt cx="4361343" cy="3269561"/>
            </a:xfrm>
          </p:grpSpPr>
          <p:pic>
            <p:nvPicPr>
              <p:cNvPr id="18" name="Segnaposto contenuto 28">
                <a:extLst>
                  <a:ext uri="{FF2B5EF4-FFF2-40B4-BE49-F238E27FC236}">
                    <a16:creationId xmlns:a16="http://schemas.microsoft.com/office/drawing/2014/main" id="{7CACF014-3FC3-74B3-CA4C-6D4D64D2A4E0}"/>
                  </a:ext>
                </a:extLst>
              </p:cNvPr>
              <p:cNvPicPr>
                <a:picLocks noChangeAspect="1"/>
              </p:cNvPicPr>
              <p:nvPr/>
            </p:nvPicPr>
            <p:blipFill>
              <a:blip r:embed="rId8"/>
              <a:stretch>
                <a:fillRect/>
              </a:stretch>
            </p:blipFill>
            <p:spPr>
              <a:xfrm>
                <a:off x="10425218" y="43384680"/>
                <a:ext cx="4318474" cy="3258986"/>
              </a:xfrm>
              <a:prstGeom prst="rect">
                <a:avLst/>
              </a:prstGeom>
            </p:spPr>
          </p:pic>
          <p:sp>
            <p:nvSpPr>
              <p:cNvPr id="19" name="CasellaDiTesto 30">
                <a:extLst>
                  <a:ext uri="{FF2B5EF4-FFF2-40B4-BE49-F238E27FC236}">
                    <a16:creationId xmlns:a16="http://schemas.microsoft.com/office/drawing/2014/main" id="{B7ADEF4C-966A-63D3-E135-F995081748B6}"/>
                  </a:ext>
                </a:extLst>
              </p:cNvPr>
              <p:cNvSpPr txBox="1"/>
              <p:nvPr/>
            </p:nvSpPr>
            <p:spPr>
              <a:xfrm>
                <a:off x="10422821" y="43374105"/>
                <a:ext cx="4361343" cy="624868"/>
              </a:xfrm>
              <a:prstGeom prst="rect">
                <a:avLst/>
              </a:prstGeom>
              <a:noFill/>
            </p:spPr>
            <p:txBody>
              <a:bodyPr wrap="square" rtlCol="0">
                <a:spAutoFit/>
              </a:bodyPr>
              <a:lstStyle/>
              <a:p>
                <a:pPr algn="ctr"/>
                <a:r>
                  <a:rPr lang="en-US" sz="1200" b="1" dirty="0">
                    <a:solidFill>
                      <a:srgbClr val="002060"/>
                    </a:solidFill>
                  </a:rPr>
                  <a:t>Moment due to </a:t>
                </a:r>
                <a:r>
                  <a:rPr lang="en-US" sz="1200" b="1" dirty="0" smtClean="0">
                    <a:solidFill>
                      <a:srgbClr val="002060"/>
                    </a:solidFill>
                  </a:rPr>
                  <a:t>HC</a:t>
                </a:r>
              </a:p>
              <a:p>
                <a:pPr algn="ctr"/>
                <a:r>
                  <a:rPr lang="en-US" sz="1200" b="1" dirty="0" smtClean="0">
                    <a:solidFill>
                      <a:srgbClr val="002060"/>
                    </a:solidFill>
                  </a:rPr>
                  <a:t>(no </a:t>
                </a:r>
                <a:r>
                  <a:rPr lang="en-US" sz="1200" b="1" dirty="0">
                    <a:solidFill>
                      <a:srgbClr val="002060"/>
                    </a:solidFill>
                  </a:rPr>
                  <a:t>ferromagnetic contribution)</a:t>
                </a:r>
              </a:p>
            </p:txBody>
          </p:sp>
        </p:grpSp>
        <p:sp>
          <p:nvSpPr>
            <p:cNvPr id="17" name="TextBox 16"/>
            <p:cNvSpPr txBox="1"/>
            <p:nvPr/>
          </p:nvSpPr>
          <p:spPr>
            <a:xfrm rot="16200000">
              <a:off x="14095449" y="36930712"/>
              <a:ext cx="6947639" cy="458236"/>
            </a:xfrm>
            <a:prstGeom prst="rect">
              <a:avLst/>
            </a:prstGeom>
            <a:noFill/>
          </p:spPr>
          <p:txBody>
            <a:bodyPr wrap="square" rtlCol="0">
              <a:spAutoFit/>
            </a:bodyPr>
            <a:lstStyle/>
            <a:p>
              <a:pPr algn="ctr"/>
              <a:r>
                <a:rPr lang="en-US" sz="1600" b="1" dirty="0" smtClean="0">
                  <a:solidFill>
                    <a:schemeClr val="bg1"/>
                  </a:solidFill>
                </a:rPr>
                <a:t>TOTAL LOADS</a:t>
              </a:r>
              <a:endParaRPr lang="en-US" sz="1600" b="1" dirty="0">
                <a:solidFill>
                  <a:schemeClr val="bg1"/>
                </a:solidFill>
              </a:endParaRPr>
            </a:p>
          </p:txBody>
        </p:sp>
      </p:grpSp>
    </p:spTree>
    <p:extLst>
      <p:ext uri="{BB962C8B-B14F-4D97-AF65-F5344CB8AC3E}">
        <p14:creationId xmlns:p14="http://schemas.microsoft.com/office/powerpoint/2010/main" val="18679171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Outlook</a:t>
            </a:r>
            <a:endParaRPr lang="en-US" dirty="0"/>
          </a:p>
        </p:txBody>
      </p:sp>
      <p:sp>
        <p:nvSpPr>
          <p:cNvPr id="4" name="Footer Placeholder 3"/>
          <p:cNvSpPr>
            <a:spLocks noGrp="1"/>
          </p:cNvSpPr>
          <p:nvPr>
            <p:ph type="ftr" sz="quarter" idx="11"/>
          </p:nvPr>
        </p:nvSpPr>
        <p:spPr/>
        <p:txBody>
          <a:bodyPr/>
          <a:lstStyle/>
          <a:p>
            <a:r>
              <a:rPr lang="en-GB" dirty="0" smtClean="0">
                <a:solidFill>
                  <a:prstClr val="white"/>
                </a:solidFill>
              </a:rPr>
              <a:t>I. A. Maione | EU – China 4</a:t>
            </a:r>
            <a:r>
              <a:rPr lang="en-GB" baseline="30000" dirty="0" smtClean="0">
                <a:solidFill>
                  <a:prstClr val="white"/>
                </a:solidFill>
              </a:rPr>
              <a:t>th </a:t>
            </a:r>
            <a:r>
              <a:rPr lang="en-GB" dirty="0"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dirty="0">
              <a:solidFill>
                <a:prstClr val="white"/>
              </a:solidFill>
            </a:endParaRPr>
          </a:p>
        </p:txBody>
      </p:sp>
      <p:sp>
        <p:nvSpPr>
          <p:cNvPr id="6" name="Rectangle 5"/>
          <p:cNvSpPr/>
          <p:nvPr/>
        </p:nvSpPr>
        <p:spPr>
          <a:xfrm>
            <a:off x="371364" y="937066"/>
            <a:ext cx="11449272" cy="4524315"/>
          </a:xfrm>
          <a:prstGeom prst="rect">
            <a:avLst/>
          </a:prstGeom>
        </p:spPr>
        <p:txBody>
          <a:bodyPr wrap="square">
            <a:spAutoFit/>
          </a:bodyPr>
          <a:lstStyle/>
          <a:p>
            <a:pPr marL="285750" indent="-285750" algn="just">
              <a:buFont typeface="Wingdings" panose="05000000000000000000" pitchFamily="2" charset="2"/>
              <a:buChar char="Ø"/>
            </a:pPr>
            <a:r>
              <a:rPr lang="en-US" dirty="0" smtClean="0"/>
              <a:t>The </a:t>
            </a:r>
            <a:r>
              <a:rPr lang="en-US" dirty="0"/>
              <a:t>electromagnetic (EM) loads have been computed for various in-vessel components (IVCs) and across different electromagnetic transients.</a:t>
            </a:r>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dirty="0"/>
              <a:t>During both normal and off-normal conditions, EM loads act on IVCs due to the presence of ferromagnetic material (EUROFER) and the interaction of eddy and halo currents with the magnetic field.</a:t>
            </a:r>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dirty="0"/>
              <a:t>The intensity and behavior of these loads heavily rely on the specific EM scenario considered, the design of the components, and their electrical connections with other structures.</a:t>
            </a:r>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dirty="0"/>
              <a:t>Within </a:t>
            </a:r>
            <a:r>
              <a:rPr lang="en-US" dirty="0" err="1"/>
              <a:t>EUROfusion</a:t>
            </a:r>
            <a:r>
              <a:rPr lang="en-US" dirty="0"/>
              <a:t>, significant efforts have been devoted to establishing methodologies for conducting consistent EM analyses. Continuous attention is given to enhancing the models utilized to assess EM loads during various electromagnetic transients.</a:t>
            </a:r>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dirty="0"/>
              <a:t>In terms of interfacing with structural analyses, integrating EM loads, especially those arising from ferromagnetic materials, into structural models presents challenges. This is primarily due to discrepancies resulting from differing model approximations, leading to a lack of direct mesh correspondence</a:t>
            </a:r>
            <a:r>
              <a:rPr lang="en-US" dirty="0" smtClean="0"/>
              <a:t>.</a:t>
            </a:r>
            <a:endParaRPr lang="en-US" dirty="0"/>
          </a:p>
        </p:txBody>
      </p:sp>
      <p:sp>
        <p:nvSpPr>
          <p:cNvPr id="7" name="Rectangle 6"/>
          <p:cNvSpPr/>
          <p:nvPr/>
        </p:nvSpPr>
        <p:spPr>
          <a:xfrm>
            <a:off x="7733939" y="5617586"/>
            <a:ext cx="4092531" cy="523220"/>
          </a:xfrm>
          <a:prstGeom prst="rect">
            <a:avLst/>
          </a:prstGeom>
          <a:noFill/>
        </p:spPr>
        <p:txBody>
          <a:bodyPr wrap="none" lIns="91440" tIns="45720" rIns="91440" bIns="45720">
            <a:spAutoFit/>
          </a:bodyPr>
          <a:lstStyle/>
          <a:p>
            <a:pPr algn="ctr"/>
            <a:r>
              <a:rPr lang="en-US"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Thanks </a:t>
            </a:r>
            <a:r>
              <a:rPr lang="en-U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for your </a:t>
            </a:r>
            <a:r>
              <a:rPr lang="en-US"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attention!</a:t>
            </a:r>
            <a:endParaRPr lang="en-US"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03819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8C4DBB-2E8D-E935-BBF4-48F4036AF77D}"/>
              </a:ext>
            </a:extLst>
          </p:cNvPr>
          <p:cNvSpPr>
            <a:spLocks noGrp="1"/>
          </p:cNvSpPr>
          <p:nvPr>
            <p:ph type="title"/>
          </p:nvPr>
        </p:nvSpPr>
        <p:spPr/>
        <p:txBody>
          <a:bodyPr/>
          <a:lstStyle/>
          <a:p>
            <a:endParaRPr lang="en-GB"/>
          </a:p>
        </p:txBody>
      </p:sp>
      <p:sp>
        <p:nvSpPr>
          <p:cNvPr id="4" name="Footer Placeholder 3">
            <a:extLst>
              <a:ext uri="{FF2B5EF4-FFF2-40B4-BE49-F238E27FC236}">
                <a16:creationId xmlns:a16="http://schemas.microsoft.com/office/drawing/2014/main" id="{B5A4D9D4-A304-AF46-5D72-834E3AE14233}"/>
              </a:ext>
            </a:extLst>
          </p:cNvPr>
          <p:cNvSpPr>
            <a:spLocks noGrp="1"/>
          </p:cNvSpPr>
          <p:nvPr>
            <p:ph type="ftr" sz="quarter" idx="11"/>
          </p:nvPr>
        </p:nvSpPr>
        <p:spPr>
          <a:xfrm>
            <a:off x="825623" y="6555770"/>
            <a:ext cx="5207623" cy="329614"/>
          </a:xfrm>
        </p:spPr>
        <p:txBody>
          <a:bodyPr/>
          <a:lstStyle/>
          <a:p>
            <a:r>
              <a:rPr lang="en-GB" dirty="0" smtClean="0">
                <a:solidFill>
                  <a:prstClr val="white"/>
                </a:solidFill>
              </a:rPr>
              <a:t>I. A</a:t>
            </a:r>
            <a:r>
              <a:rPr lang="en-GB" dirty="0" smtClean="0">
                <a:solidFill>
                  <a:prstClr val="white"/>
                </a:solidFill>
              </a:rPr>
              <a:t>. </a:t>
            </a:r>
            <a:r>
              <a:rPr lang="en-GB" dirty="0">
                <a:solidFill>
                  <a:prstClr val="white"/>
                </a:solidFill>
              </a:rPr>
              <a:t>Coleman | EU – China 4</a:t>
            </a:r>
            <a:r>
              <a:rPr lang="en-GB" baseline="30000" dirty="0">
                <a:solidFill>
                  <a:prstClr val="white"/>
                </a:solidFill>
              </a:rPr>
              <a:t>th </a:t>
            </a:r>
            <a:r>
              <a:rPr lang="en-GB" dirty="0">
                <a:solidFill>
                  <a:prstClr val="white"/>
                </a:solidFill>
              </a:rPr>
              <a:t>Technical Exchange Meeting  | </a:t>
            </a:r>
            <a:r>
              <a:rPr lang="en-GB" dirty="0" smtClean="0">
                <a:solidFill>
                  <a:prstClr val="white"/>
                </a:solidFill>
              </a:rPr>
              <a:t>21</a:t>
            </a:r>
            <a:r>
              <a:rPr lang="en-GB" dirty="0" smtClean="0">
                <a:solidFill>
                  <a:prstClr val="white"/>
                </a:solidFill>
              </a:rPr>
              <a:t> </a:t>
            </a:r>
            <a:r>
              <a:rPr lang="en-GB" dirty="0">
                <a:solidFill>
                  <a:prstClr val="white"/>
                </a:solidFill>
              </a:rPr>
              <a:t>March 2024</a:t>
            </a:r>
          </a:p>
        </p:txBody>
      </p:sp>
      <p:sp>
        <p:nvSpPr>
          <p:cNvPr id="5" name="Slide Number Placeholder 4">
            <a:extLst>
              <a:ext uri="{FF2B5EF4-FFF2-40B4-BE49-F238E27FC236}">
                <a16:creationId xmlns:a16="http://schemas.microsoft.com/office/drawing/2014/main" id="{EA3EDB3B-90A7-D8A4-FD67-0860C85672F4}"/>
              </a:ext>
            </a:extLst>
          </p:cNvPr>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dirty="0">
              <a:solidFill>
                <a:prstClr val="white"/>
              </a:solidFill>
            </a:endParaRPr>
          </a:p>
        </p:txBody>
      </p:sp>
    </p:spTree>
    <p:extLst>
      <p:ext uri="{BB962C8B-B14F-4D97-AF65-F5344CB8AC3E}">
        <p14:creationId xmlns:p14="http://schemas.microsoft.com/office/powerpoint/2010/main" val="3572637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36EDF-74FF-7F5B-6B8A-FB55970FC04D}"/>
              </a:ext>
            </a:extLst>
          </p:cNvPr>
          <p:cNvSpPr>
            <a:spLocks noGrp="1"/>
          </p:cNvSpPr>
          <p:nvPr>
            <p:ph type="title"/>
          </p:nvPr>
        </p:nvSpPr>
        <p:spPr/>
        <p:txBody>
          <a:bodyPr/>
          <a:lstStyle/>
          <a:p>
            <a:r>
              <a:rPr lang="en-US" dirty="0" smtClean="0"/>
              <a:t>Introduction (2/2)</a:t>
            </a:r>
            <a:endParaRPr lang="en-GB" dirty="0"/>
          </a:p>
        </p:txBody>
      </p:sp>
      <p:sp>
        <p:nvSpPr>
          <p:cNvPr id="4" name="Footer Placeholder 3">
            <a:extLst>
              <a:ext uri="{FF2B5EF4-FFF2-40B4-BE49-F238E27FC236}">
                <a16:creationId xmlns:a16="http://schemas.microsoft.com/office/drawing/2014/main" id="{C03C7E7B-FCEF-5323-526B-5AFC9D859644}"/>
              </a:ext>
            </a:extLst>
          </p:cNvPr>
          <p:cNvSpPr>
            <a:spLocks noGrp="1"/>
          </p:cNvSpPr>
          <p:nvPr>
            <p:ph type="ftr" sz="quarter" idx="11"/>
          </p:nvPr>
        </p:nvSpPr>
        <p:spPr/>
        <p:txBody>
          <a:bodyPr/>
          <a:lstStyle/>
          <a:p>
            <a:r>
              <a:rPr lang="en-GB" dirty="0" smtClean="0">
                <a:solidFill>
                  <a:prstClr val="white"/>
                </a:solidFill>
              </a:rPr>
              <a:t>I. A. Maione </a:t>
            </a:r>
            <a:r>
              <a:rPr lang="en-GB" dirty="0">
                <a:solidFill>
                  <a:prstClr val="white"/>
                </a:solidFill>
              </a:rPr>
              <a:t>| EU – China 4</a:t>
            </a:r>
            <a:r>
              <a:rPr lang="en-GB" baseline="30000" dirty="0">
                <a:solidFill>
                  <a:prstClr val="white"/>
                </a:solidFill>
              </a:rPr>
              <a:t>th </a:t>
            </a:r>
            <a:r>
              <a:rPr lang="en-GB" dirty="0">
                <a:solidFill>
                  <a:prstClr val="white"/>
                </a:solidFill>
              </a:rPr>
              <a:t>Technical Exchange Meeting  | </a:t>
            </a:r>
            <a:r>
              <a:rPr lang="en-GB" dirty="0" smtClean="0">
                <a:solidFill>
                  <a:prstClr val="white"/>
                </a:solidFill>
              </a:rPr>
              <a:t>21</a:t>
            </a:r>
            <a:r>
              <a:rPr lang="en-GB" dirty="0" smtClean="0">
                <a:solidFill>
                  <a:prstClr val="white"/>
                </a:solidFill>
              </a:rPr>
              <a:t> </a:t>
            </a:r>
            <a:r>
              <a:rPr lang="en-GB" dirty="0">
                <a:solidFill>
                  <a:prstClr val="white"/>
                </a:solidFill>
              </a:rPr>
              <a:t>March 2024</a:t>
            </a:r>
          </a:p>
        </p:txBody>
      </p:sp>
      <p:sp>
        <p:nvSpPr>
          <p:cNvPr id="5" name="Slide Number Placeholder 4">
            <a:extLst>
              <a:ext uri="{FF2B5EF4-FFF2-40B4-BE49-F238E27FC236}">
                <a16:creationId xmlns:a16="http://schemas.microsoft.com/office/drawing/2014/main" id="{19159AFC-B54B-3B61-94D6-9624DBA12261}"/>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dirty="0">
              <a:solidFill>
                <a:prstClr val="white"/>
              </a:solidFill>
            </a:endParaRPr>
          </a:p>
        </p:txBody>
      </p:sp>
      <p:pic>
        <p:nvPicPr>
          <p:cNvPr id="20" name="Picture 19"/>
          <p:cNvPicPr>
            <a:picLocks noChangeAspect="1"/>
          </p:cNvPicPr>
          <p:nvPr/>
        </p:nvPicPr>
        <p:blipFill>
          <a:blip r:embed="rId2"/>
          <a:stretch/>
        </p:blipFill>
        <p:spPr bwMode="auto">
          <a:xfrm>
            <a:off x="254278" y="808122"/>
            <a:ext cx="4612754" cy="3564395"/>
          </a:xfrm>
          <a:prstGeom prst="rect">
            <a:avLst/>
          </a:prstGeom>
          <a:noFill/>
        </p:spPr>
      </p:pic>
      <p:pic>
        <p:nvPicPr>
          <p:cNvPr id="21" name="Picture 20"/>
          <p:cNvPicPr>
            <a:picLocks noChangeAspect="1"/>
          </p:cNvPicPr>
          <p:nvPr/>
        </p:nvPicPr>
        <p:blipFill>
          <a:blip r:embed="rId3"/>
          <a:stretch/>
        </p:blipFill>
        <p:spPr bwMode="auto">
          <a:xfrm>
            <a:off x="402536" y="4509360"/>
            <a:ext cx="4176464" cy="1888003"/>
          </a:xfrm>
          <a:prstGeom prst="rect">
            <a:avLst/>
          </a:prstGeom>
          <a:noFill/>
        </p:spPr>
      </p:pic>
      <p:sp>
        <p:nvSpPr>
          <p:cNvPr id="22" name="Rectangle 21"/>
          <p:cNvSpPr>
            <a:spLocks noChangeArrowheads="1"/>
          </p:cNvSpPr>
          <p:nvPr/>
        </p:nvSpPr>
        <p:spPr bwMode="auto">
          <a:xfrm>
            <a:off x="5227072" y="1015292"/>
            <a:ext cx="6624736" cy="478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ts val="600"/>
              </a:spcBef>
              <a:spcAft>
                <a:spcPts val="600"/>
              </a:spcAft>
              <a:buClrTx/>
              <a:buSzTx/>
              <a:buFontTx/>
              <a:buNone/>
              <a:tabLst/>
            </a:pPr>
            <a:r>
              <a:rPr lang="en-US" altLang="de-DE" dirty="0">
                <a:ea typeface="Cambria" panose="02040503050406030204" pitchFamily="18" charset="0"/>
                <a:cs typeface="Times New Roman" panose="02020603050405020304" pitchFamily="18" charset="0"/>
              </a:rPr>
              <a:t>T</a:t>
            </a:r>
            <a:r>
              <a:rPr kumimoji="0" lang="en-US" altLang="de-DE" b="0" i="0" u="none" strike="noStrike" cap="none" normalizeH="0" baseline="0" dirty="0" smtClean="0">
                <a:ln>
                  <a:noFill/>
                </a:ln>
                <a:solidFill>
                  <a:schemeClr val="tx1"/>
                </a:solidFill>
                <a:effectLst/>
                <a:ea typeface="Cambria" panose="02040503050406030204" pitchFamily="18" charset="0"/>
                <a:cs typeface="Times New Roman" panose="02020603050405020304" pitchFamily="18" charset="0"/>
              </a:rPr>
              <a:t>he evaluation of the EM loads in tokamak reactors is not straightforward and must cope with different problems as:</a:t>
            </a:r>
          </a:p>
          <a:p>
            <a:pPr marL="742950" lvl="1" indent="-285750" algn="just" eaLnBrk="0" fontAlgn="base" hangingPunct="0">
              <a:spcBef>
                <a:spcPts val="600"/>
              </a:spcBef>
              <a:buFont typeface="Wingdings" panose="05000000000000000000" pitchFamily="2" charset="2"/>
              <a:buChar char="Ø"/>
            </a:pPr>
            <a:r>
              <a:rPr kumimoji="0" lang="en-US" altLang="de-DE" b="0" i="0" u="none" strike="noStrike" cap="none" normalizeH="0" baseline="0" dirty="0" smtClean="0">
                <a:ln>
                  <a:noFill/>
                </a:ln>
                <a:solidFill>
                  <a:schemeClr val="tx1"/>
                </a:solidFill>
                <a:effectLst/>
                <a:ea typeface="Cambria" panose="02040503050406030204" pitchFamily="18" charset="0"/>
                <a:cs typeface="Times New Roman" panose="02020603050405020304" pitchFamily="18" charset="0"/>
              </a:rPr>
              <a:t>the implementation of all sources of magnetic field (including the plasma during its evolution);</a:t>
            </a:r>
          </a:p>
          <a:p>
            <a:pPr marL="742950" lvl="1" indent="-285750" algn="just" eaLnBrk="0" fontAlgn="base" hangingPunct="0">
              <a:spcBef>
                <a:spcPts val="600"/>
              </a:spcBef>
              <a:buFont typeface="Wingdings" panose="05000000000000000000" pitchFamily="2" charset="2"/>
              <a:buChar char="Ø"/>
            </a:pPr>
            <a:r>
              <a:rPr kumimoji="0" lang="en-US" altLang="de-DE" b="0" i="0" u="none" strike="noStrike" cap="none" normalizeH="0" baseline="0" dirty="0" smtClean="0">
                <a:ln>
                  <a:noFill/>
                </a:ln>
                <a:solidFill>
                  <a:schemeClr val="tx1"/>
                </a:solidFill>
                <a:effectLst/>
                <a:ea typeface="Cambria" panose="02040503050406030204" pitchFamily="18" charset="0"/>
                <a:cs typeface="Times New Roman" panose="02020603050405020304" pitchFamily="18" charset="0"/>
              </a:rPr>
              <a:t>the identification of conductive structures that contribute to the behavior of the eddy currents inside the region of interest;</a:t>
            </a:r>
          </a:p>
          <a:p>
            <a:pPr marL="742950" lvl="1" indent="-285750" algn="just" eaLnBrk="0" fontAlgn="base" hangingPunct="0">
              <a:spcBef>
                <a:spcPts val="600"/>
              </a:spcBef>
              <a:buFont typeface="Wingdings" panose="05000000000000000000" pitchFamily="2" charset="2"/>
              <a:buChar char="Ø"/>
            </a:pPr>
            <a:r>
              <a:rPr kumimoji="0" lang="en-US" altLang="de-DE" b="0" i="0" u="none" strike="noStrike" cap="none" normalizeH="0" baseline="0" dirty="0" smtClean="0">
                <a:ln>
                  <a:noFill/>
                </a:ln>
                <a:solidFill>
                  <a:schemeClr val="tx1"/>
                </a:solidFill>
                <a:effectLst/>
                <a:ea typeface="Cambria" panose="02040503050406030204" pitchFamily="18" charset="0"/>
                <a:cs typeface="Times New Roman" panose="02020603050405020304" pitchFamily="18" charset="0"/>
              </a:rPr>
              <a:t>a reasonable simplification of the implemented model to reduce the computation time;</a:t>
            </a:r>
          </a:p>
          <a:p>
            <a:pPr marL="742950" lvl="1" indent="-285750" algn="just" eaLnBrk="0" fontAlgn="base" hangingPunct="0">
              <a:spcBef>
                <a:spcPts val="600"/>
              </a:spcBef>
              <a:buFont typeface="Wingdings" panose="05000000000000000000" pitchFamily="2" charset="2"/>
              <a:buChar char="Ø"/>
            </a:pPr>
            <a:r>
              <a:rPr kumimoji="0" lang="en-US" altLang="de-DE" b="0" i="0" u="none" strike="noStrike" cap="none" normalizeH="0" baseline="0" dirty="0" smtClean="0">
                <a:ln>
                  <a:noFill/>
                </a:ln>
                <a:solidFill>
                  <a:schemeClr val="tx1"/>
                </a:solidFill>
                <a:effectLst/>
                <a:ea typeface="Cambria" panose="02040503050406030204" pitchFamily="18" charset="0"/>
                <a:cs typeface="Times New Roman" panose="02020603050405020304" pitchFamily="18" charset="0"/>
              </a:rPr>
              <a:t>the post-processing of the analysis results in a format useful for the importing in the structural analyses. </a:t>
            </a:r>
          </a:p>
          <a:p>
            <a:pPr marR="0" lvl="0" algn="just" defTabSz="914400" rtl="0" eaLnBrk="0" fontAlgn="base" latinLnBrk="0" hangingPunct="0">
              <a:lnSpc>
                <a:spcPct val="100000"/>
              </a:lnSpc>
              <a:spcBef>
                <a:spcPts val="600"/>
              </a:spcBef>
              <a:buClrTx/>
              <a:buSzTx/>
              <a:tabLst/>
            </a:pPr>
            <a:endParaRPr lang="en-US" altLang="de-DE" dirty="0">
              <a:ea typeface="Cambria" panose="02040503050406030204" pitchFamily="18" charset="0"/>
              <a:cs typeface="Times New Roman" panose="02020603050405020304" pitchFamily="18" charset="0"/>
            </a:endParaRPr>
          </a:p>
          <a:p>
            <a:pPr marL="0" marR="0" lvl="0" indent="0" algn="just" defTabSz="914400" rtl="0" eaLnBrk="0" fontAlgn="base" latinLnBrk="0" hangingPunct="0">
              <a:lnSpc>
                <a:spcPct val="100000"/>
              </a:lnSpc>
              <a:spcBef>
                <a:spcPts val="600"/>
              </a:spcBef>
              <a:spcAft>
                <a:spcPts val="600"/>
              </a:spcAft>
              <a:buClrTx/>
              <a:buSzTx/>
              <a:buFontTx/>
              <a:buNone/>
              <a:tabLst/>
            </a:pPr>
            <a:r>
              <a:rPr kumimoji="0" lang="en-US" altLang="de-DE" b="0" i="0" u="none" strike="noStrike" cap="none" normalizeH="0" baseline="0" dirty="0" smtClean="0">
                <a:ln>
                  <a:noFill/>
                </a:ln>
                <a:solidFill>
                  <a:schemeClr val="tx1"/>
                </a:solidFill>
                <a:effectLst/>
                <a:ea typeface="Cambria" panose="02040503050406030204" pitchFamily="18" charset="0"/>
                <a:cs typeface="Times New Roman" panose="02020603050405020304" pitchFamily="18" charset="0"/>
              </a:rPr>
              <a:t>All these steps comply with a certain number of assumptions and simplifications that have to be carefully assessed in order to produce reliable results.</a:t>
            </a:r>
            <a:endParaRPr kumimoji="0" lang="en-US" altLang="de-DE"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3738002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Electromagnetic scenarios</a:t>
            </a:r>
          </a:p>
        </p:txBody>
      </p:sp>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pic>
        <p:nvPicPr>
          <p:cNvPr id="6" name="Picture 5"/>
          <p:cNvPicPr>
            <a:picLocks noChangeAspect="1"/>
          </p:cNvPicPr>
          <p:nvPr/>
        </p:nvPicPr>
        <p:blipFill>
          <a:blip r:embed="rId2"/>
          <a:stretch>
            <a:fillRect/>
          </a:stretch>
        </p:blipFill>
        <p:spPr>
          <a:xfrm>
            <a:off x="433854" y="1878143"/>
            <a:ext cx="2895105" cy="3798578"/>
          </a:xfrm>
          <a:prstGeom prst="rect">
            <a:avLst/>
          </a:prstGeom>
        </p:spPr>
      </p:pic>
      <p:sp>
        <p:nvSpPr>
          <p:cNvPr id="7" name="Rectangle 6"/>
          <p:cNvSpPr/>
          <p:nvPr/>
        </p:nvSpPr>
        <p:spPr>
          <a:xfrm>
            <a:off x="304624" y="832416"/>
            <a:ext cx="8208912" cy="1000274"/>
          </a:xfrm>
          <a:prstGeom prst="rect">
            <a:avLst/>
          </a:prstGeom>
        </p:spPr>
        <p:txBody>
          <a:bodyPr wrap="square">
            <a:spAutoFit/>
          </a:bodyPr>
          <a:lstStyle/>
          <a:p>
            <a:pPr marL="285750" indent="-285750" algn="just">
              <a:spcAft>
                <a:spcPts val="600"/>
              </a:spcAft>
              <a:buFont typeface="Wingdings" panose="05000000000000000000" pitchFamily="2" charset="2"/>
              <a:buChar char="Ø"/>
            </a:pPr>
            <a:r>
              <a:rPr lang="en-US" dirty="0" smtClean="0"/>
              <a:t>Both normal </a:t>
            </a:r>
            <a:r>
              <a:rPr lang="en-US" dirty="0"/>
              <a:t>and off-normal conditions have to be </a:t>
            </a:r>
            <a:r>
              <a:rPr lang="en-US" dirty="0" smtClean="0"/>
              <a:t>analyzed</a:t>
            </a:r>
          </a:p>
          <a:p>
            <a:pPr marL="285750" indent="-285750" algn="just">
              <a:spcAft>
                <a:spcPts val="600"/>
              </a:spcAft>
              <a:buFont typeface="Wingdings" panose="05000000000000000000" pitchFamily="2" charset="2"/>
              <a:buChar char="Ø"/>
            </a:pPr>
            <a:r>
              <a:rPr lang="en-US" dirty="0" smtClean="0"/>
              <a:t>For structures that have a considerable amount of EUROFER, “static” ferromagnetic forces can be critical for the design of components as attachment systems.</a:t>
            </a:r>
            <a:endParaRPr lang="en-US" dirty="0"/>
          </a:p>
        </p:txBody>
      </p:sp>
      <p:pic>
        <p:nvPicPr>
          <p:cNvPr id="8" name="Picture 7"/>
          <p:cNvPicPr>
            <a:picLocks noChangeAspect="1"/>
          </p:cNvPicPr>
          <p:nvPr/>
        </p:nvPicPr>
        <p:blipFill>
          <a:blip r:embed="rId3"/>
          <a:srcRect t="12490"/>
          <a:stretch/>
        </p:blipFill>
        <p:spPr bwMode="auto">
          <a:xfrm>
            <a:off x="3233313" y="2428503"/>
            <a:ext cx="4516050" cy="2939712"/>
          </a:xfrm>
          <a:prstGeom prst="rect">
            <a:avLst/>
          </a:prstGeom>
        </p:spPr>
      </p:pic>
      <p:sp>
        <p:nvSpPr>
          <p:cNvPr id="9" name="TextBox 8"/>
          <p:cNvSpPr txBox="1"/>
          <p:nvPr/>
        </p:nvSpPr>
        <p:spPr>
          <a:xfrm>
            <a:off x="3645883" y="1916577"/>
            <a:ext cx="3370483" cy="461665"/>
          </a:xfrm>
          <a:prstGeom prst="rect">
            <a:avLst/>
          </a:prstGeom>
          <a:noFill/>
        </p:spPr>
        <p:txBody>
          <a:bodyPr wrap="square" rtlCol="0">
            <a:spAutoFit/>
          </a:bodyPr>
          <a:lstStyle/>
          <a:p>
            <a:pPr algn="just"/>
            <a:r>
              <a:rPr lang="en-US" sz="1200" dirty="0" smtClean="0"/>
              <a:t>Example of plasma integral parameters behavior during a plasma instability (fast VDE-UP) </a:t>
            </a:r>
            <a:endParaRPr lang="en-US" sz="1200" dirty="0"/>
          </a:p>
        </p:txBody>
      </p:sp>
      <p:sp>
        <p:nvSpPr>
          <p:cNvPr id="10" name="TextBox 9"/>
          <p:cNvSpPr txBox="1"/>
          <p:nvPr/>
        </p:nvSpPr>
        <p:spPr>
          <a:xfrm>
            <a:off x="390525" y="5600388"/>
            <a:ext cx="11435379"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For what concerns the halo currents, since the plasma input for the EM  simulations is 2D axisymmetric, specific methods are implemented to cope with the interpolation of such a data into a 3D structure.</a:t>
            </a:r>
            <a:endParaRPr lang="en-US" dirty="0"/>
          </a:p>
        </p:txBody>
      </p:sp>
      <p:grpSp>
        <p:nvGrpSpPr>
          <p:cNvPr id="11" name="Group 10"/>
          <p:cNvGrpSpPr>
            <a:grpSpLocks noChangeAspect="1"/>
          </p:cNvGrpSpPr>
          <p:nvPr/>
        </p:nvGrpSpPr>
        <p:grpSpPr>
          <a:xfrm>
            <a:off x="8410774" y="1023088"/>
            <a:ext cx="3384376" cy="4345127"/>
            <a:chOff x="17724669" y="16444635"/>
            <a:chExt cx="5543185" cy="7116776"/>
          </a:xfrm>
        </p:grpSpPr>
        <p:pic>
          <p:nvPicPr>
            <p:cNvPr id="12" name="Picture 1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17" t="2428" r="40480" b="5321"/>
            <a:stretch/>
          </p:blipFill>
          <p:spPr>
            <a:xfrm>
              <a:off x="17724669" y="16754495"/>
              <a:ext cx="5543185" cy="6806916"/>
            </a:xfrm>
            <a:prstGeom prst="rect">
              <a:avLst/>
            </a:prstGeom>
          </p:spPr>
        </p:pic>
        <p:grpSp>
          <p:nvGrpSpPr>
            <p:cNvPr id="13" name="Group 12">
              <a:extLst>
                <a:ext uri="{FF2B5EF4-FFF2-40B4-BE49-F238E27FC236}">
                  <a16:creationId xmlns:a16="http://schemas.microsoft.com/office/drawing/2014/main" id="{8FD2E641-5827-C9B6-5B48-AEE5F61D0F9E}"/>
                </a:ext>
              </a:extLst>
            </p:cNvPr>
            <p:cNvGrpSpPr/>
            <p:nvPr/>
          </p:nvGrpSpPr>
          <p:grpSpPr>
            <a:xfrm>
              <a:off x="17985198" y="16444635"/>
              <a:ext cx="4451554" cy="4361287"/>
              <a:chOff x="24727449" y="14258438"/>
              <a:chExt cx="4451554" cy="4361287"/>
            </a:xfrm>
          </p:grpSpPr>
          <p:sp>
            <p:nvSpPr>
              <p:cNvPr id="14" name="TextBox 13">
                <a:extLst>
                  <a:ext uri="{FF2B5EF4-FFF2-40B4-BE49-F238E27FC236}">
                    <a16:creationId xmlns:a16="http://schemas.microsoft.com/office/drawing/2014/main" id="{EDDF2A71-F7E8-0E6C-DBD2-9E7639D36631}"/>
                  </a:ext>
                </a:extLst>
              </p:cNvPr>
              <p:cNvSpPr txBox="1"/>
              <p:nvPr/>
            </p:nvSpPr>
            <p:spPr>
              <a:xfrm>
                <a:off x="25938642" y="14258438"/>
                <a:ext cx="3240361" cy="676889"/>
              </a:xfrm>
              <a:prstGeom prst="rect">
                <a:avLst/>
              </a:prstGeom>
              <a:noFill/>
            </p:spPr>
            <p:txBody>
              <a:bodyPr wrap="square" rtlCol="0">
                <a:spAutoFit/>
              </a:bodyPr>
              <a:lstStyle/>
              <a:p>
                <a:pPr algn="ctr"/>
                <a:r>
                  <a:rPr lang="en-US" sz="1400" dirty="0"/>
                  <a:t>Current density distribution [A/m</a:t>
                </a:r>
                <a:r>
                  <a:rPr lang="en-US" sz="1400" baseline="30000" dirty="0"/>
                  <a:t>2</a:t>
                </a:r>
                <a:r>
                  <a:rPr lang="en-US" sz="1400" dirty="0"/>
                  <a:t>]</a:t>
                </a:r>
              </a:p>
            </p:txBody>
          </p:sp>
          <p:sp>
            <p:nvSpPr>
              <p:cNvPr id="15" name="TextBox 14">
                <a:extLst>
                  <a:ext uri="{FF2B5EF4-FFF2-40B4-BE49-F238E27FC236}">
                    <a16:creationId xmlns:a16="http://schemas.microsoft.com/office/drawing/2014/main" id="{CCC41362-E9EE-ACC0-9487-60B411D97ABE}"/>
                  </a:ext>
                </a:extLst>
              </p:cNvPr>
              <p:cNvSpPr txBox="1"/>
              <p:nvPr/>
            </p:nvSpPr>
            <p:spPr>
              <a:xfrm>
                <a:off x="24727449" y="16679618"/>
                <a:ext cx="2553843" cy="398170"/>
              </a:xfrm>
              <a:prstGeom prst="rect">
                <a:avLst/>
              </a:prstGeom>
              <a:noFill/>
            </p:spPr>
            <p:txBody>
              <a:bodyPr wrap="square" rtlCol="0">
                <a:spAutoFit/>
              </a:bodyPr>
              <a:lstStyle/>
              <a:p>
                <a:pPr algn="ctr"/>
                <a:r>
                  <a:rPr lang="en-US" sz="1400" b="1" dirty="0"/>
                  <a:t>PFV</a:t>
                </a:r>
              </a:p>
            </p:txBody>
          </p:sp>
          <p:sp>
            <p:nvSpPr>
              <p:cNvPr id="16" name="TextBox 15">
                <a:extLst>
                  <a:ext uri="{FF2B5EF4-FFF2-40B4-BE49-F238E27FC236}">
                    <a16:creationId xmlns:a16="http://schemas.microsoft.com/office/drawing/2014/main" id="{0F2AB642-84AF-DC61-BA07-33220C30F082}"/>
                  </a:ext>
                </a:extLst>
              </p:cNvPr>
              <p:cNvSpPr txBox="1"/>
              <p:nvPr/>
            </p:nvSpPr>
            <p:spPr>
              <a:xfrm>
                <a:off x="25453818" y="18221555"/>
                <a:ext cx="2553844" cy="398170"/>
              </a:xfrm>
              <a:prstGeom prst="rect">
                <a:avLst/>
              </a:prstGeom>
              <a:noFill/>
            </p:spPr>
            <p:txBody>
              <a:bodyPr wrap="square" rtlCol="0">
                <a:spAutoFit/>
              </a:bodyPr>
              <a:lstStyle/>
              <a:p>
                <a:pPr algn="ctr"/>
                <a:r>
                  <a:rPr lang="en-US" sz="1400" b="1" dirty="0"/>
                  <a:t>TFV</a:t>
                </a:r>
              </a:p>
            </p:txBody>
          </p:sp>
        </p:grpSp>
      </p:grpSp>
      <p:cxnSp>
        <p:nvCxnSpPr>
          <p:cNvPr id="17" name="Straight Arrow Connector 16"/>
          <p:cNvCxnSpPr/>
          <p:nvPr/>
        </p:nvCxnSpPr>
        <p:spPr>
          <a:xfrm flipV="1">
            <a:off x="5633215" y="2964236"/>
            <a:ext cx="3672408" cy="7026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633215" y="3442758"/>
            <a:ext cx="3967027" cy="86902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graphicFrame>
        <p:nvGraphicFramePr>
          <p:cNvPr id="19" name="Table 18"/>
          <p:cNvGraphicFramePr>
            <a:graphicFrameLocks noGrp="1"/>
          </p:cNvGraphicFramePr>
          <p:nvPr>
            <p:extLst>
              <p:ext uri="{D42A27DB-BD31-4B8C-83A1-F6EECF244321}">
                <p14:modId xmlns:p14="http://schemas.microsoft.com/office/powerpoint/2010/main" val="698373348"/>
              </p:ext>
            </p:extLst>
          </p:nvPr>
        </p:nvGraphicFramePr>
        <p:xfrm>
          <a:off x="1402979" y="2360112"/>
          <a:ext cx="7344815" cy="2834640"/>
        </p:xfrm>
        <a:graphic>
          <a:graphicData uri="http://schemas.openxmlformats.org/drawingml/2006/table">
            <a:tbl>
              <a:tblPr firstRow="1" bandRow="1">
                <a:tableStyleId>{5C22544A-7EE6-4342-B048-85BDC9FD1C3A}</a:tableStyleId>
              </a:tblPr>
              <a:tblGrid>
                <a:gridCol w="2671858">
                  <a:extLst>
                    <a:ext uri="{9D8B030D-6E8A-4147-A177-3AD203B41FA5}">
                      <a16:colId xmlns:a16="http://schemas.microsoft.com/office/drawing/2014/main" val="2391927444"/>
                    </a:ext>
                  </a:extLst>
                </a:gridCol>
                <a:gridCol w="2455774">
                  <a:extLst>
                    <a:ext uri="{9D8B030D-6E8A-4147-A177-3AD203B41FA5}">
                      <a16:colId xmlns:a16="http://schemas.microsoft.com/office/drawing/2014/main" val="1587927190"/>
                    </a:ext>
                  </a:extLst>
                </a:gridCol>
                <a:gridCol w="2217183">
                  <a:extLst>
                    <a:ext uri="{9D8B030D-6E8A-4147-A177-3AD203B41FA5}">
                      <a16:colId xmlns:a16="http://schemas.microsoft.com/office/drawing/2014/main" val="58504775"/>
                    </a:ext>
                  </a:extLst>
                </a:gridCol>
              </a:tblGrid>
              <a:tr h="0">
                <a:tc>
                  <a:txBody>
                    <a:bodyPr/>
                    <a:lstStyle/>
                    <a:p>
                      <a:pPr algn="ctr"/>
                      <a:r>
                        <a:rPr lang="de-DE" sz="1800" dirty="0" smtClean="0"/>
                        <a:t>EM</a:t>
                      </a:r>
                      <a:r>
                        <a:rPr lang="de-DE" sz="1800" baseline="0" dirty="0" smtClean="0"/>
                        <a:t> </a:t>
                      </a:r>
                      <a:r>
                        <a:rPr lang="de-DE" sz="1800" baseline="0" dirty="0" err="1" smtClean="0"/>
                        <a:t>scenario</a:t>
                      </a:r>
                      <a:endParaRPr lang="en-GB" sz="1800" dirty="0"/>
                    </a:p>
                  </a:txBody>
                  <a:tcPr anchor="ctr"/>
                </a:tc>
                <a:tc>
                  <a:txBody>
                    <a:bodyPr/>
                    <a:lstStyle/>
                    <a:p>
                      <a:pPr algn="ctr"/>
                      <a:r>
                        <a:rPr lang="de-DE" sz="1800" dirty="0" err="1" smtClean="0"/>
                        <a:t>Characteristic</a:t>
                      </a:r>
                      <a:r>
                        <a:rPr lang="de-DE" sz="1800" dirty="0" smtClean="0"/>
                        <a:t> time</a:t>
                      </a:r>
                      <a:endParaRPr lang="en-GB" sz="1800" dirty="0"/>
                    </a:p>
                  </a:txBody>
                  <a:tcPr anchor="ctr"/>
                </a:tc>
                <a:tc>
                  <a:txBody>
                    <a:bodyPr/>
                    <a:lstStyle/>
                    <a:p>
                      <a:pPr algn="ctr"/>
                      <a:r>
                        <a:rPr lang="de-DE" sz="1800" dirty="0" smtClean="0"/>
                        <a:t>Additional</a:t>
                      </a:r>
                      <a:r>
                        <a:rPr lang="de-DE" sz="1800" baseline="0" dirty="0" smtClean="0"/>
                        <a:t> </a:t>
                      </a:r>
                      <a:r>
                        <a:rPr lang="de-DE" sz="1800" baseline="0" dirty="0" err="1" smtClean="0"/>
                        <a:t>information</a:t>
                      </a:r>
                      <a:endParaRPr lang="en-GB" sz="1800" dirty="0"/>
                    </a:p>
                  </a:txBody>
                  <a:tcPr anchor="ctr"/>
                </a:tc>
                <a:extLst>
                  <a:ext uri="{0D108BD9-81ED-4DB2-BD59-A6C34878D82A}">
                    <a16:rowId xmlns:a16="http://schemas.microsoft.com/office/drawing/2014/main" val="2462874598"/>
                  </a:ext>
                </a:extLst>
              </a:tr>
              <a:tr h="301775">
                <a:tc>
                  <a:txBody>
                    <a:bodyPr/>
                    <a:lstStyle/>
                    <a:p>
                      <a:pPr algn="ctr"/>
                      <a:r>
                        <a:rPr lang="de-DE" sz="1800" dirty="0" smtClean="0"/>
                        <a:t>MD</a:t>
                      </a:r>
                      <a:endParaRPr lang="en-GB" sz="1800" dirty="0"/>
                    </a:p>
                  </a:txBody>
                  <a:tcPr anchor="ctr"/>
                </a:tc>
                <a:tc>
                  <a:txBody>
                    <a:bodyPr/>
                    <a:lstStyle/>
                    <a:p>
                      <a:pPr algn="ctr"/>
                      <a:r>
                        <a:rPr lang="de-DE" sz="1800" dirty="0" smtClean="0"/>
                        <a:t>74 </a:t>
                      </a:r>
                      <a:r>
                        <a:rPr lang="de-DE" sz="1800" dirty="0" err="1" smtClean="0"/>
                        <a:t>ms</a:t>
                      </a:r>
                      <a:endParaRPr lang="en-GB" sz="1800" dirty="0"/>
                    </a:p>
                  </a:txBody>
                  <a:tcPr anchor="ctr"/>
                </a:tc>
                <a:tc>
                  <a:txBody>
                    <a:bodyPr/>
                    <a:lstStyle/>
                    <a:p>
                      <a:pPr algn="ctr"/>
                      <a:r>
                        <a:rPr lang="de-DE" sz="1800" dirty="0" smtClean="0"/>
                        <a:t>TQ </a:t>
                      </a:r>
                      <a:r>
                        <a:rPr lang="de-DE" sz="1800" baseline="0" dirty="0" smtClean="0"/>
                        <a:t>4 </a:t>
                      </a:r>
                      <a:r>
                        <a:rPr lang="de-DE" sz="1800" baseline="0" dirty="0" err="1" smtClean="0"/>
                        <a:t>ms</a:t>
                      </a:r>
                      <a:r>
                        <a:rPr lang="de-DE" sz="1800" baseline="0" dirty="0" smtClean="0"/>
                        <a:t> + HC</a:t>
                      </a:r>
                      <a:endParaRPr lang="en-GB" sz="1800" dirty="0"/>
                    </a:p>
                  </a:txBody>
                  <a:tcPr anchor="ctr"/>
                </a:tc>
                <a:extLst>
                  <a:ext uri="{0D108BD9-81ED-4DB2-BD59-A6C34878D82A}">
                    <a16:rowId xmlns:a16="http://schemas.microsoft.com/office/drawing/2014/main" val="2267971163"/>
                  </a:ext>
                </a:extLst>
              </a:tr>
              <a:tr h="301775">
                <a:tc>
                  <a:txBody>
                    <a:bodyPr/>
                    <a:lstStyle/>
                    <a:p>
                      <a:pPr algn="ctr"/>
                      <a:r>
                        <a:rPr lang="de-DE" sz="1800" dirty="0" smtClean="0"/>
                        <a:t>Fast VDE – UP</a:t>
                      </a:r>
                      <a:endParaRPr lang="en-GB" sz="1800" dirty="0"/>
                    </a:p>
                  </a:txBody>
                  <a:tcPr anchor="ctr"/>
                </a:tc>
                <a:tc>
                  <a:txBody>
                    <a:bodyPr/>
                    <a:lstStyle/>
                    <a:p>
                      <a:pPr algn="ctr"/>
                      <a:r>
                        <a:rPr lang="de-DE" sz="1800" dirty="0" smtClean="0"/>
                        <a:t>74 </a:t>
                      </a:r>
                      <a:r>
                        <a:rPr lang="de-DE" sz="1800" dirty="0" err="1" smtClean="0"/>
                        <a:t>ms</a:t>
                      </a:r>
                      <a:endParaRPr lang="en-GB" sz="1800" dirty="0"/>
                    </a:p>
                  </a:txBody>
                  <a:tcPr anchor="ctr"/>
                </a:tc>
                <a:tc>
                  <a:txBody>
                    <a:bodyPr/>
                    <a:lstStyle/>
                    <a:p>
                      <a:pPr algn="ctr"/>
                      <a:r>
                        <a:rPr lang="de-DE" sz="1800" dirty="0" smtClean="0"/>
                        <a:t>TQ </a:t>
                      </a:r>
                      <a:r>
                        <a:rPr lang="de-DE" sz="1800" baseline="0" dirty="0" smtClean="0"/>
                        <a:t>4 </a:t>
                      </a:r>
                      <a:r>
                        <a:rPr lang="de-DE" sz="1800" baseline="0" dirty="0" err="1" smtClean="0"/>
                        <a:t>ms</a:t>
                      </a:r>
                      <a:r>
                        <a:rPr lang="de-DE" sz="1800" baseline="0" dirty="0" smtClean="0"/>
                        <a:t> + HC</a:t>
                      </a:r>
                      <a:endParaRPr lang="en-GB" sz="1800" dirty="0"/>
                    </a:p>
                  </a:txBody>
                  <a:tcPr anchor="ctr"/>
                </a:tc>
                <a:extLst>
                  <a:ext uri="{0D108BD9-81ED-4DB2-BD59-A6C34878D82A}">
                    <a16:rowId xmlns:a16="http://schemas.microsoft.com/office/drawing/2014/main" val="849815036"/>
                  </a:ext>
                </a:extLst>
              </a:tr>
              <a:tr h="301775">
                <a:tc>
                  <a:txBody>
                    <a:bodyPr/>
                    <a:lstStyle/>
                    <a:p>
                      <a:pPr marL="0" marR="0" lvl="0" indent="0" algn="ctr" defTabSz="4176431" rtl="0" eaLnBrk="1" fontAlgn="auto" latinLnBrk="0" hangingPunct="1">
                        <a:lnSpc>
                          <a:spcPct val="100000"/>
                        </a:lnSpc>
                        <a:spcBef>
                          <a:spcPts val="0"/>
                        </a:spcBef>
                        <a:spcAft>
                          <a:spcPts val="0"/>
                        </a:spcAft>
                        <a:buClrTx/>
                        <a:buSzTx/>
                        <a:buFontTx/>
                        <a:buNone/>
                        <a:tabLst/>
                        <a:defRPr/>
                      </a:pPr>
                      <a:r>
                        <a:rPr lang="de-DE" sz="1800" dirty="0" smtClean="0"/>
                        <a:t>Fast VDE – DOWN</a:t>
                      </a:r>
                      <a:endParaRPr lang="en-GB" sz="1800" dirty="0" smtClean="0"/>
                    </a:p>
                  </a:txBody>
                  <a:tcPr anchor="ctr"/>
                </a:tc>
                <a:tc>
                  <a:txBody>
                    <a:bodyPr/>
                    <a:lstStyle/>
                    <a:p>
                      <a:pPr algn="ctr"/>
                      <a:r>
                        <a:rPr lang="de-DE" sz="1800" dirty="0" smtClean="0"/>
                        <a:t>74 </a:t>
                      </a:r>
                      <a:r>
                        <a:rPr lang="de-DE" sz="1800" dirty="0" err="1" smtClean="0"/>
                        <a:t>ms</a:t>
                      </a:r>
                      <a:endParaRPr lang="en-GB" sz="1800" dirty="0"/>
                    </a:p>
                  </a:txBody>
                  <a:tcPr anchor="ctr"/>
                </a:tc>
                <a:tc>
                  <a:txBody>
                    <a:bodyPr/>
                    <a:lstStyle/>
                    <a:p>
                      <a:pPr algn="ctr"/>
                      <a:r>
                        <a:rPr lang="de-DE" sz="1800" dirty="0" smtClean="0"/>
                        <a:t>TQ </a:t>
                      </a:r>
                      <a:r>
                        <a:rPr lang="de-DE" sz="1800" baseline="0" dirty="0" smtClean="0"/>
                        <a:t>4 </a:t>
                      </a:r>
                      <a:r>
                        <a:rPr lang="de-DE" sz="1800" baseline="0" dirty="0" err="1" smtClean="0"/>
                        <a:t>ms</a:t>
                      </a:r>
                      <a:r>
                        <a:rPr lang="de-DE" sz="1800" baseline="0" dirty="0" smtClean="0"/>
                        <a:t> + HC</a:t>
                      </a:r>
                      <a:endParaRPr lang="en-GB" sz="1800" dirty="0"/>
                    </a:p>
                  </a:txBody>
                  <a:tcPr anchor="ctr"/>
                </a:tc>
                <a:extLst>
                  <a:ext uri="{0D108BD9-81ED-4DB2-BD59-A6C34878D82A}">
                    <a16:rowId xmlns:a16="http://schemas.microsoft.com/office/drawing/2014/main" val="2896757583"/>
                  </a:ext>
                </a:extLst>
              </a:tr>
              <a:tr h="301775">
                <a:tc>
                  <a:txBody>
                    <a:bodyPr/>
                    <a:lstStyle/>
                    <a:p>
                      <a:pPr algn="ctr"/>
                      <a:r>
                        <a:rPr lang="de-DE" sz="1800" dirty="0" smtClean="0"/>
                        <a:t>Slow VDE – UP</a:t>
                      </a:r>
                      <a:endParaRPr lang="en-GB" sz="1800" dirty="0"/>
                    </a:p>
                  </a:txBody>
                  <a:tcPr anchor="ctr"/>
                </a:tc>
                <a:tc>
                  <a:txBody>
                    <a:bodyPr/>
                    <a:lstStyle/>
                    <a:p>
                      <a:pPr algn="ctr"/>
                      <a:r>
                        <a:rPr lang="de-DE" sz="1800" dirty="0" smtClean="0"/>
                        <a:t>400 </a:t>
                      </a:r>
                      <a:r>
                        <a:rPr lang="de-DE" sz="1800" dirty="0" err="1" smtClean="0"/>
                        <a:t>ms</a:t>
                      </a:r>
                      <a:endParaRPr lang="en-GB" sz="1800" dirty="0"/>
                    </a:p>
                  </a:txBody>
                  <a:tcPr anchor="ctr"/>
                </a:tc>
                <a:tc>
                  <a:txBody>
                    <a:bodyPr/>
                    <a:lstStyle/>
                    <a:p>
                      <a:pPr algn="ctr"/>
                      <a:r>
                        <a:rPr lang="de-DE" sz="1800" dirty="0" smtClean="0"/>
                        <a:t>TQ </a:t>
                      </a:r>
                      <a:r>
                        <a:rPr lang="de-DE" sz="1800" baseline="0" dirty="0" smtClean="0"/>
                        <a:t>4 </a:t>
                      </a:r>
                      <a:r>
                        <a:rPr lang="de-DE" sz="1800" baseline="0" dirty="0" err="1" smtClean="0"/>
                        <a:t>ms</a:t>
                      </a:r>
                      <a:r>
                        <a:rPr lang="de-DE" sz="1800" baseline="0" dirty="0" smtClean="0"/>
                        <a:t> + HC</a:t>
                      </a:r>
                      <a:endParaRPr lang="en-GB" sz="1800" dirty="0"/>
                    </a:p>
                  </a:txBody>
                  <a:tcPr anchor="ctr"/>
                </a:tc>
                <a:extLst>
                  <a:ext uri="{0D108BD9-81ED-4DB2-BD59-A6C34878D82A}">
                    <a16:rowId xmlns:a16="http://schemas.microsoft.com/office/drawing/2014/main" val="2552696472"/>
                  </a:ext>
                </a:extLst>
              </a:tr>
              <a:tr h="301775">
                <a:tc>
                  <a:txBody>
                    <a:bodyPr/>
                    <a:lstStyle/>
                    <a:p>
                      <a:pPr marL="0" marR="0" lvl="0" indent="0" algn="ctr" defTabSz="4176431" rtl="0" eaLnBrk="1" fontAlgn="auto" latinLnBrk="0" hangingPunct="1">
                        <a:lnSpc>
                          <a:spcPct val="100000"/>
                        </a:lnSpc>
                        <a:spcBef>
                          <a:spcPts val="0"/>
                        </a:spcBef>
                        <a:spcAft>
                          <a:spcPts val="0"/>
                        </a:spcAft>
                        <a:buClrTx/>
                        <a:buSzTx/>
                        <a:buFontTx/>
                        <a:buNone/>
                        <a:tabLst/>
                        <a:defRPr/>
                      </a:pPr>
                      <a:r>
                        <a:rPr lang="de-DE" sz="1800" dirty="0" smtClean="0"/>
                        <a:t>Slow VDE – DOWN</a:t>
                      </a:r>
                      <a:endParaRPr lang="en-GB" sz="1800" dirty="0" smtClean="0"/>
                    </a:p>
                  </a:txBody>
                  <a:tcPr anchor="ctr"/>
                </a:tc>
                <a:tc>
                  <a:txBody>
                    <a:bodyPr/>
                    <a:lstStyle/>
                    <a:p>
                      <a:pPr algn="ctr"/>
                      <a:r>
                        <a:rPr lang="de-DE" sz="1800" dirty="0" smtClean="0"/>
                        <a:t>400 </a:t>
                      </a:r>
                      <a:r>
                        <a:rPr lang="de-DE" sz="1800" dirty="0" err="1" smtClean="0"/>
                        <a:t>ms</a:t>
                      </a:r>
                      <a:endParaRPr lang="en-GB" sz="1800" dirty="0"/>
                    </a:p>
                  </a:txBody>
                  <a:tcPr anchor="ctr"/>
                </a:tc>
                <a:tc>
                  <a:txBody>
                    <a:bodyPr/>
                    <a:lstStyle/>
                    <a:p>
                      <a:pPr algn="ctr"/>
                      <a:r>
                        <a:rPr lang="de-DE" sz="1800" dirty="0" smtClean="0"/>
                        <a:t>TQ </a:t>
                      </a:r>
                      <a:r>
                        <a:rPr lang="de-DE" sz="1800" baseline="0" dirty="0" smtClean="0"/>
                        <a:t>4 </a:t>
                      </a:r>
                      <a:r>
                        <a:rPr lang="de-DE" sz="1800" baseline="0" dirty="0" err="1" smtClean="0"/>
                        <a:t>ms</a:t>
                      </a:r>
                      <a:r>
                        <a:rPr lang="de-DE" sz="1800" baseline="0" dirty="0" smtClean="0"/>
                        <a:t> + HC</a:t>
                      </a:r>
                      <a:endParaRPr lang="en-GB" sz="1800" dirty="0"/>
                    </a:p>
                  </a:txBody>
                  <a:tcPr anchor="ctr"/>
                </a:tc>
                <a:extLst>
                  <a:ext uri="{0D108BD9-81ED-4DB2-BD59-A6C34878D82A}">
                    <a16:rowId xmlns:a16="http://schemas.microsoft.com/office/drawing/2014/main" val="331302576"/>
                  </a:ext>
                </a:extLst>
              </a:tr>
              <a:tr h="301775">
                <a:tc>
                  <a:txBody>
                    <a:bodyPr/>
                    <a:lstStyle/>
                    <a:p>
                      <a:pPr algn="ctr"/>
                      <a:r>
                        <a:rPr lang="de-DE" sz="1800" dirty="0" smtClean="0"/>
                        <a:t>TFCFD</a:t>
                      </a:r>
                      <a:endParaRPr lang="en-GB" sz="1800" dirty="0"/>
                    </a:p>
                  </a:txBody>
                  <a:tcPr anchor="ctr"/>
                </a:tc>
                <a:tc>
                  <a:txBody>
                    <a:bodyPr/>
                    <a:lstStyle/>
                    <a:p>
                      <a:pPr algn="ctr"/>
                      <a:r>
                        <a:rPr lang="de-DE" sz="1800" dirty="0" smtClean="0"/>
                        <a:t>27 s</a:t>
                      </a:r>
                      <a:endParaRPr lang="en-GB" sz="1800" dirty="0"/>
                    </a:p>
                  </a:txBody>
                  <a:tcPr anchor="ctr"/>
                </a:tc>
                <a:tc>
                  <a:txBody>
                    <a:bodyPr/>
                    <a:lstStyle/>
                    <a:p>
                      <a:pPr algn="ctr"/>
                      <a:endParaRPr lang="en-GB" sz="1800" dirty="0"/>
                    </a:p>
                  </a:txBody>
                  <a:tcPr anchor="ctr"/>
                </a:tc>
                <a:extLst>
                  <a:ext uri="{0D108BD9-81ED-4DB2-BD59-A6C34878D82A}">
                    <a16:rowId xmlns:a16="http://schemas.microsoft.com/office/drawing/2014/main" val="302496561"/>
                  </a:ext>
                </a:extLst>
              </a:tr>
            </a:tbl>
          </a:graphicData>
        </a:graphic>
      </p:graphicFrame>
    </p:spTree>
    <p:extLst>
      <p:ext uri="{BB962C8B-B14F-4D97-AF65-F5344CB8AC3E}">
        <p14:creationId xmlns:p14="http://schemas.microsoft.com/office/powerpoint/2010/main" val="62723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ferromagnetic materials</a:t>
            </a:r>
          </a:p>
        </p:txBody>
      </p:sp>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grpSp>
        <p:nvGrpSpPr>
          <p:cNvPr id="6" name="Group 5"/>
          <p:cNvGrpSpPr/>
          <p:nvPr/>
        </p:nvGrpSpPr>
        <p:grpSpPr>
          <a:xfrm>
            <a:off x="263351" y="832543"/>
            <a:ext cx="5359857" cy="3748257"/>
            <a:chOff x="1346731" y="29761747"/>
            <a:chExt cx="5359857" cy="3748257"/>
          </a:xfrm>
        </p:grpSpPr>
        <p:pic>
          <p:nvPicPr>
            <p:cNvPr id="7" name="Picture 57"/>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346731" y="29761747"/>
              <a:ext cx="5359857" cy="374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bwMode="auto">
            <a:xfrm>
              <a:off x="2808509" y="30047179"/>
              <a:ext cx="873556" cy="837330"/>
            </a:xfrm>
            <a:prstGeom prst="ellipse">
              <a:avLst/>
            </a:prstGeom>
            <a:solidFill>
              <a:srgbClr val="FFC000">
                <a:alpha val="39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6713" rtl="0" eaLnBrk="1" fontAlgn="base" latinLnBrk="0" hangingPunct="1">
                <a:lnSpc>
                  <a:spcPct val="100000"/>
                </a:lnSpc>
                <a:spcBef>
                  <a:spcPct val="0"/>
                </a:spcBef>
                <a:spcAft>
                  <a:spcPct val="0"/>
                </a:spcAft>
                <a:buClrTx/>
                <a:buSzTx/>
                <a:buFontTx/>
                <a:buNone/>
                <a:tabLst/>
              </a:pPr>
              <a:endParaRPr kumimoji="0" lang="en-GB" sz="4000" b="0" i="0" u="none" strike="noStrike" cap="none" normalizeH="0" baseline="0" dirty="0" smtClean="0">
                <a:ln>
                  <a:noFill/>
                </a:ln>
                <a:solidFill>
                  <a:schemeClr val="tx1"/>
                </a:solidFill>
                <a:effectLst/>
                <a:latin typeface="Arial" charset="0"/>
              </a:endParaRPr>
            </a:p>
          </p:txBody>
        </p:sp>
        <p:sp>
          <p:nvSpPr>
            <p:cNvPr id="9" name="Oval 8"/>
            <p:cNvSpPr/>
            <p:nvPr/>
          </p:nvSpPr>
          <p:spPr bwMode="auto">
            <a:xfrm>
              <a:off x="4570794" y="31354300"/>
              <a:ext cx="873556" cy="837330"/>
            </a:xfrm>
            <a:prstGeom prst="ellipse">
              <a:avLst/>
            </a:prstGeom>
            <a:solidFill>
              <a:srgbClr val="FFC000">
                <a:alpha val="39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176713" rtl="0" eaLnBrk="1" fontAlgn="base" latinLnBrk="0" hangingPunct="1">
                <a:lnSpc>
                  <a:spcPct val="100000"/>
                </a:lnSpc>
                <a:spcBef>
                  <a:spcPct val="0"/>
                </a:spcBef>
                <a:spcAft>
                  <a:spcPct val="0"/>
                </a:spcAft>
                <a:buClrTx/>
                <a:buSzTx/>
                <a:buFontTx/>
                <a:buNone/>
                <a:tabLst/>
              </a:pPr>
              <a:endParaRPr kumimoji="0" lang="en-GB" sz="4000" b="0" i="0" u="none" strike="noStrike" cap="none" normalizeH="0" baseline="0" dirty="0" smtClean="0">
                <a:ln>
                  <a:noFill/>
                </a:ln>
                <a:solidFill>
                  <a:schemeClr val="tx1"/>
                </a:solidFill>
                <a:effectLst/>
                <a:latin typeface="Arial" charset="0"/>
              </a:endParaRPr>
            </a:p>
          </p:txBody>
        </p:sp>
        <p:sp>
          <p:nvSpPr>
            <p:cNvPr id="10" name="TextBox 9"/>
            <p:cNvSpPr txBox="1"/>
            <p:nvPr/>
          </p:nvSpPr>
          <p:spPr>
            <a:xfrm>
              <a:off x="4922482" y="30047178"/>
              <a:ext cx="1497526" cy="830997"/>
            </a:xfrm>
            <a:prstGeom prst="rect">
              <a:avLst/>
            </a:prstGeom>
            <a:noFill/>
          </p:spPr>
          <p:txBody>
            <a:bodyPr wrap="none" rtlCol="0">
              <a:spAutoFit/>
            </a:bodyPr>
            <a:lstStyle/>
            <a:p>
              <a:pPr algn="ctr"/>
              <a:r>
                <a:rPr lang="en-GB" sz="1600" dirty="0" smtClean="0"/>
                <a:t>Effect of </a:t>
              </a:r>
            </a:p>
            <a:p>
              <a:pPr algn="ctr"/>
              <a:r>
                <a:rPr lang="en-GB" sz="1600" dirty="0" smtClean="0"/>
                <a:t>ferromagnetic </a:t>
              </a:r>
            </a:p>
            <a:p>
              <a:pPr algn="ctr"/>
              <a:r>
                <a:rPr lang="en-GB" sz="1600" dirty="0" smtClean="0"/>
                <a:t>materials</a:t>
              </a:r>
              <a:endParaRPr lang="en-GB" sz="1600" dirty="0"/>
            </a:p>
          </p:txBody>
        </p:sp>
        <p:cxnSp>
          <p:nvCxnSpPr>
            <p:cNvPr id="11" name="Straight Arrow Connector 10"/>
            <p:cNvCxnSpPr/>
            <p:nvPr/>
          </p:nvCxnSpPr>
          <p:spPr bwMode="auto">
            <a:xfrm>
              <a:off x="3690861" y="30465844"/>
              <a:ext cx="1162837"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flipV="1">
              <a:off x="5009610" y="30884509"/>
              <a:ext cx="228518" cy="469791"/>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3" name="Rectangle 12"/>
          <p:cNvSpPr/>
          <p:nvPr/>
        </p:nvSpPr>
        <p:spPr>
          <a:xfrm>
            <a:off x="695399" y="4741725"/>
            <a:ext cx="11089232" cy="1631216"/>
          </a:xfrm>
          <a:prstGeom prst="rect">
            <a:avLst/>
          </a:prstGeom>
        </p:spPr>
        <p:txBody>
          <a:bodyPr wrap="square">
            <a:spAutoFit/>
          </a:bodyPr>
          <a:lstStyle/>
          <a:p>
            <a:pPr algn="just"/>
            <a:r>
              <a:rPr lang="en-US" sz="2000" dirty="0"/>
              <a:t>The coils and plasma magnetic field magnetize the structural components made of EUROFER97, generating forces that act during all operational states of the </a:t>
            </a:r>
            <a:r>
              <a:rPr lang="en-US" sz="2000" dirty="0" smtClean="0"/>
              <a:t>machine.</a:t>
            </a:r>
          </a:p>
          <a:p>
            <a:pPr algn="just"/>
            <a:endParaRPr lang="en-US" sz="2000" dirty="0"/>
          </a:p>
          <a:p>
            <a:pPr algn="just"/>
            <a:r>
              <a:rPr lang="en-US" sz="2000" dirty="0" smtClean="0"/>
              <a:t>Additionally</a:t>
            </a:r>
            <a:r>
              <a:rPr lang="en-US" sz="2000" dirty="0"/>
              <a:t>, there is an increase in the magnetic field within the region inside the magnetized structures, leading to increased electromagnetic (EM) loads due to eddy currents.</a:t>
            </a:r>
            <a:endParaRPr lang="en-GB" sz="2000" dirty="0"/>
          </a:p>
        </p:txBody>
      </p:sp>
      <p:graphicFrame>
        <p:nvGraphicFramePr>
          <p:cNvPr id="14" name="Grafico 29">
            <a:extLst>
              <a:ext uri="{FF2B5EF4-FFF2-40B4-BE49-F238E27FC236}">
                <a16:creationId xmlns:a16="http://schemas.microsoft.com/office/drawing/2014/main" id="{AA67F63A-874D-4E09-AF0D-07F20CB8FB64}"/>
              </a:ext>
            </a:extLst>
          </p:cNvPr>
          <p:cNvGraphicFramePr>
            <a:graphicFrameLocks/>
          </p:cNvGraphicFramePr>
          <p:nvPr>
            <p:extLst>
              <p:ext uri="{D42A27DB-BD31-4B8C-83A1-F6EECF244321}">
                <p14:modId xmlns:p14="http://schemas.microsoft.com/office/powerpoint/2010/main" val="2359729883"/>
              </p:ext>
            </p:extLst>
          </p:nvPr>
        </p:nvGraphicFramePr>
        <p:xfrm>
          <a:off x="6277306" y="904332"/>
          <a:ext cx="5914694" cy="36764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693079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p:sp>
        <p:nvSpPr>
          <p:cNvPr id="6" name="TextBox 5"/>
          <p:cNvSpPr txBox="1"/>
          <p:nvPr/>
        </p:nvSpPr>
        <p:spPr>
          <a:xfrm>
            <a:off x="0" y="2636912"/>
            <a:ext cx="12192000" cy="1754326"/>
          </a:xfrm>
          <a:prstGeom prst="rect">
            <a:avLst/>
          </a:prstGeom>
          <a:noFill/>
        </p:spPr>
        <p:txBody>
          <a:bodyPr wrap="square" rtlCol="0">
            <a:spAutoFit/>
          </a:bodyPr>
          <a:lstStyle/>
          <a:p>
            <a:pPr algn="ctr"/>
            <a:r>
              <a:rPr lang="de-DE" sz="5400" dirty="0" err="1" smtClean="0"/>
              <a:t>Breeding</a:t>
            </a:r>
            <a:r>
              <a:rPr lang="de-DE" sz="5400" dirty="0" smtClean="0"/>
              <a:t> </a:t>
            </a:r>
            <a:r>
              <a:rPr lang="de-DE" sz="5400" dirty="0" err="1" smtClean="0"/>
              <a:t>Blanket</a:t>
            </a:r>
            <a:r>
              <a:rPr lang="de-DE" sz="5400" dirty="0" smtClean="0"/>
              <a:t> </a:t>
            </a:r>
          </a:p>
          <a:p>
            <a:pPr algn="ctr"/>
            <a:r>
              <a:rPr lang="de-DE" sz="5400" dirty="0" err="1" smtClean="0"/>
              <a:t>system</a:t>
            </a:r>
            <a:endParaRPr lang="en-US" sz="5400" dirty="0"/>
          </a:p>
        </p:txBody>
      </p:sp>
    </p:spTree>
    <p:extLst>
      <p:ext uri="{BB962C8B-B14F-4D97-AF65-F5344CB8AC3E}">
        <p14:creationId xmlns:p14="http://schemas.microsoft.com/office/powerpoint/2010/main" val="35777602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BB EM modeling</a:t>
            </a:r>
          </a:p>
        </p:txBody>
      </p:sp>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pic>
        <p:nvPicPr>
          <p:cNvPr id="6" name="Picture 5"/>
          <p:cNvPicPr>
            <a:picLocks noChangeAspect="1"/>
          </p:cNvPicPr>
          <p:nvPr/>
        </p:nvPicPr>
        <p:blipFill>
          <a:blip r:embed="rId2"/>
          <a:stretch/>
        </p:blipFill>
        <p:spPr bwMode="auto">
          <a:xfrm>
            <a:off x="6570364" y="2294746"/>
            <a:ext cx="4608512" cy="4093320"/>
          </a:xfrm>
          <a:prstGeom prst="rect">
            <a:avLst/>
          </a:prstGeom>
          <a:noFill/>
        </p:spPr>
      </p:pic>
      <p:pic>
        <p:nvPicPr>
          <p:cNvPr id="7" name="Picture 6"/>
          <p:cNvPicPr>
            <a:picLocks noChangeAspect="1"/>
          </p:cNvPicPr>
          <p:nvPr/>
        </p:nvPicPr>
        <p:blipFill>
          <a:blip r:embed="rId3"/>
          <a:stretch/>
        </p:blipFill>
        <p:spPr bwMode="auto">
          <a:xfrm>
            <a:off x="578859" y="2162338"/>
            <a:ext cx="3623069" cy="2649389"/>
          </a:xfrm>
          <a:prstGeom prst="rect">
            <a:avLst/>
          </a:prstGeom>
          <a:noFill/>
        </p:spPr>
      </p:pic>
      <p:sp>
        <p:nvSpPr>
          <p:cNvPr id="8" name="Rectangle 7"/>
          <p:cNvSpPr/>
          <p:nvPr/>
        </p:nvSpPr>
        <p:spPr>
          <a:xfrm>
            <a:off x="434843" y="4970225"/>
            <a:ext cx="3623069" cy="830997"/>
          </a:xfrm>
          <a:prstGeom prst="rect">
            <a:avLst/>
          </a:prstGeom>
        </p:spPr>
        <p:txBody>
          <a:bodyPr wrap="square">
            <a:spAutoFit/>
          </a:bodyPr>
          <a:lstStyle/>
          <a:p>
            <a:pPr algn="just"/>
            <a:r>
              <a:rPr lang="en-US" sz="1200" dirty="0"/>
              <a:t>Comparison between the CAD sketch for the radial-toroidal cross-section of the DEMO 2017 HCPB OBC segment (on the left) and the implemented components in the FEM model (on the right).</a:t>
            </a:r>
          </a:p>
        </p:txBody>
      </p:sp>
      <p:sp>
        <p:nvSpPr>
          <p:cNvPr id="9" name="TextBox 8"/>
          <p:cNvSpPr txBox="1"/>
          <p:nvPr/>
        </p:nvSpPr>
        <p:spPr>
          <a:xfrm>
            <a:off x="434843" y="829141"/>
            <a:ext cx="4163164" cy="1200329"/>
          </a:xfrm>
          <a:prstGeom prst="rect">
            <a:avLst/>
          </a:prstGeom>
          <a:noFill/>
        </p:spPr>
        <p:txBody>
          <a:bodyPr wrap="square" rtlCol="0">
            <a:spAutoFit/>
          </a:bodyPr>
          <a:lstStyle/>
          <a:p>
            <a:pPr algn="just"/>
            <a:r>
              <a:rPr lang="en-US" dirty="0" smtClean="0"/>
              <a:t>Need of </a:t>
            </a:r>
            <a:r>
              <a:rPr lang="en-US" dirty="0"/>
              <a:t>implementing homogenized material properties for each defined component in the EM </a:t>
            </a:r>
            <a:r>
              <a:rPr lang="en-US" dirty="0" smtClean="0"/>
              <a:t>model</a:t>
            </a:r>
            <a:r>
              <a:rPr lang="en-US" dirty="0"/>
              <a:t> </a:t>
            </a:r>
            <a:r>
              <a:rPr lang="en-US" dirty="0" smtClean="0"/>
              <a:t>in order to reduce the computational time.</a:t>
            </a:r>
            <a:endParaRPr lang="en-US" dirty="0"/>
          </a:p>
        </p:txBody>
      </p:sp>
      <p:sp>
        <p:nvSpPr>
          <p:cNvPr id="10" name="TextBox 9"/>
          <p:cNvSpPr txBox="1"/>
          <p:nvPr/>
        </p:nvSpPr>
        <p:spPr>
          <a:xfrm>
            <a:off x="4755323" y="817418"/>
            <a:ext cx="6840760" cy="1477328"/>
          </a:xfrm>
          <a:prstGeom prst="rect">
            <a:avLst/>
          </a:prstGeom>
          <a:noFill/>
        </p:spPr>
        <p:txBody>
          <a:bodyPr wrap="square" rtlCol="0">
            <a:spAutoFit/>
          </a:bodyPr>
          <a:lstStyle/>
          <a:p>
            <a:pPr algn="just"/>
            <a:r>
              <a:rPr lang="en-US" dirty="0" smtClean="0"/>
              <a:t>In order to reduce the model size, only a sector is implemented under the assumption that differences in the other sectors can be, in first approximation, neglected. However, different models have to be implemented in order to evaluate the impact of interface with other systems such as limiters, electron cyclotron, etc. </a:t>
            </a:r>
            <a:endParaRPr lang="en-US" dirty="0"/>
          </a:p>
        </p:txBody>
      </p:sp>
      <p:sp>
        <p:nvSpPr>
          <p:cNvPr id="11" name="TextBox 10"/>
          <p:cNvSpPr txBox="1"/>
          <p:nvPr/>
        </p:nvSpPr>
        <p:spPr>
          <a:xfrm>
            <a:off x="4414038" y="4635335"/>
            <a:ext cx="1944216"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This is usually an issue when interfacing with structural models.</a:t>
            </a:r>
            <a:endParaRPr lang="en-US" dirty="0"/>
          </a:p>
        </p:txBody>
      </p:sp>
      <p:sp>
        <p:nvSpPr>
          <p:cNvPr id="12" name="Bent Arrow 11"/>
          <p:cNvSpPr/>
          <p:nvPr/>
        </p:nvSpPr>
        <p:spPr>
          <a:xfrm flipH="1">
            <a:off x="4592500" y="3081047"/>
            <a:ext cx="911576" cy="136815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331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Sub-modeling</a:t>
            </a:r>
          </a:p>
        </p:txBody>
      </p:sp>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dirty="0">
              <a:solidFill>
                <a:prstClr val="white"/>
              </a:solidFill>
            </a:endParaRPr>
          </a:p>
        </p:txBody>
      </p:sp>
      <p:pic>
        <p:nvPicPr>
          <p:cNvPr id="6" name="Content Placeholder 13">
            <a:extLst>
              <a:ext uri="{FF2B5EF4-FFF2-40B4-BE49-F238E27FC236}">
                <a16:creationId xmlns:a16="http://schemas.microsoft.com/office/drawing/2014/main" id="{9D91E9C7-38A8-4D1B-8D81-353F74BFFF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5623" y="881440"/>
            <a:ext cx="3535835" cy="3991595"/>
          </a:xfrm>
          <a:prstGeom prst="rect">
            <a:avLst/>
          </a:prstGeom>
        </p:spPr>
      </p:pic>
      <p:sp>
        <p:nvSpPr>
          <p:cNvPr id="7" name="TextBox 6"/>
          <p:cNvSpPr txBox="1">
            <a:spLocks noChangeAspect="1"/>
          </p:cNvSpPr>
          <p:nvPr/>
        </p:nvSpPr>
        <p:spPr>
          <a:xfrm rot="16200000">
            <a:off x="-521829" y="2801414"/>
            <a:ext cx="2293448" cy="369332"/>
          </a:xfrm>
          <a:prstGeom prst="rect">
            <a:avLst/>
          </a:prstGeom>
          <a:noFill/>
        </p:spPr>
        <p:txBody>
          <a:bodyPr wrap="none" rtlCol="0">
            <a:spAutoFit/>
          </a:bodyPr>
          <a:lstStyle/>
          <a:p>
            <a:r>
              <a:rPr lang="en-US" b="1" dirty="0" smtClean="0"/>
              <a:t>Global (coarse) Model</a:t>
            </a:r>
            <a:endParaRPr lang="en-US" b="1" dirty="0"/>
          </a:p>
        </p:txBody>
      </p:sp>
      <p:sp>
        <p:nvSpPr>
          <p:cNvPr id="8" name="TextBox 7"/>
          <p:cNvSpPr txBox="1">
            <a:spLocks noChangeAspect="1"/>
          </p:cNvSpPr>
          <p:nvPr/>
        </p:nvSpPr>
        <p:spPr>
          <a:xfrm rot="16200000">
            <a:off x="4717493" y="2746382"/>
            <a:ext cx="2195794" cy="369332"/>
          </a:xfrm>
          <a:prstGeom prst="rect">
            <a:avLst/>
          </a:prstGeom>
          <a:noFill/>
        </p:spPr>
        <p:txBody>
          <a:bodyPr wrap="none" rtlCol="0">
            <a:spAutoFit/>
          </a:bodyPr>
          <a:lstStyle/>
          <a:p>
            <a:r>
              <a:rPr lang="en-US" b="1" dirty="0" smtClean="0"/>
              <a:t>Detailed (sub) Model</a:t>
            </a:r>
            <a:endParaRPr lang="en-US" b="1" dirty="0"/>
          </a:p>
        </p:txBody>
      </p:sp>
      <p:sp>
        <p:nvSpPr>
          <p:cNvPr id="9" name="TextBox 8"/>
          <p:cNvSpPr txBox="1">
            <a:spLocks noChangeAspect="1"/>
          </p:cNvSpPr>
          <p:nvPr/>
        </p:nvSpPr>
        <p:spPr>
          <a:xfrm>
            <a:off x="440228" y="5355458"/>
            <a:ext cx="11331663" cy="923330"/>
          </a:xfrm>
          <a:prstGeom prst="rect">
            <a:avLst/>
          </a:prstGeom>
          <a:noFill/>
        </p:spPr>
        <p:txBody>
          <a:bodyPr wrap="square" rtlCol="0">
            <a:spAutoFit/>
          </a:bodyPr>
          <a:lstStyle/>
          <a:p>
            <a:r>
              <a:rPr lang="en-US" dirty="0" smtClean="0"/>
              <a:t>BB sub-models are also implemented in order to obtain a more detailed distribution of EM loads inside the complex BB internal structure. However, the implementation of the electromagnetic sub-modeling method strongly depends on the used formulation and, usually, a strong effort is necessary to develop ad-hoc macros.</a:t>
            </a:r>
          </a:p>
        </p:txBody>
      </p:sp>
      <p:grpSp>
        <p:nvGrpSpPr>
          <p:cNvPr id="10" name="Group 9"/>
          <p:cNvGrpSpPr>
            <a:grpSpLocks noChangeAspect="1"/>
          </p:cNvGrpSpPr>
          <p:nvPr/>
        </p:nvGrpSpPr>
        <p:grpSpPr>
          <a:xfrm>
            <a:off x="6023971" y="836183"/>
            <a:ext cx="5616624" cy="3995703"/>
            <a:chOff x="4583832" y="1532940"/>
            <a:chExt cx="7485255" cy="5325060"/>
          </a:xfrm>
        </p:grpSpPr>
        <p:pic>
          <p:nvPicPr>
            <p:cNvPr id="11" name="Content Placeholder 11">
              <a:extLst>
                <a:ext uri="{FF2B5EF4-FFF2-40B4-BE49-F238E27FC236}">
                  <a16:creationId xmlns:a16="http://schemas.microsoft.com/office/drawing/2014/main" id="{49AF4A17-4149-4BBF-BDDD-40B4503A8D5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3832" y="1532940"/>
              <a:ext cx="3425421" cy="2673852"/>
            </a:xfrm>
            <a:prstGeom prst="rect">
              <a:avLst/>
            </a:prstGeom>
          </p:spPr>
        </p:pic>
        <p:pic>
          <p:nvPicPr>
            <p:cNvPr id="12" name="Picture 11">
              <a:extLst>
                <a:ext uri="{FF2B5EF4-FFF2-40B4-BE49-F238E27FC236}">
                  <a16:creationId xmlns:a16="http://schemas.microsoft.com/office/drawing/2014/main" id="{B5AC4D14-D1A8-08F5-A9DC-70A67446773A}"/>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7877" r="12048" b="10971"/>
            <a:stretch/>
          </p:blipFill>
          <p:spPr>
            <a:xfrm>
              <a:off x="8544272" y="1546360"/>
              <a:ext cx="3524815" cy="2498385"/>
            </a:xfrm>
            <a:prstGeom prst="rect">
              <a:avLst/>
            </a:prstGeom>
          </p:spPr>
        </p:pic>
        <p:pic>
          <p:nvPicPr>
            <p:cNvPr id="13" name="Content Placeholder 6">
              <a:extLst>
                <a:ext uri="{FF2B5EF4-FFF2-40B4-BE49-F238E27FC236}">
                  <a16:creationId xmlns:a16="http://schemas.microsoft.com/office/drawing/2014/main" id="{E8E411D9-D490-47D6-A445-B2B7A7F0C53D}"/>
                </a:ext>
              </a:extLst>
            </p:cNvPr>
            <p:cNvPicPr>
              <a:picLocks noChangeAspect="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35960" y="3850935"/>
              <a:ext cx="3288977" cy="3007065"/>
            </a:xfrm>
            <a:prstGeom prst="rect">
              <a:avLst/>
            </a:prstGeom>
          </p:spPr>
        </p:pic>
        <p:pic>
          <p:nvPicPr>
            <p:cNvPr id="14" name="Picture 13">
              <a:extLst>
                <a:ext uri="{FF2B5EF4-FFF2-40B4-BE49-F238E27FC236}">
                  <a16:creationId xmlns:a16="http://schemas.microsoft.com/office/drawing/2014/main" id="{BCCA0D2D-80C6-495E-BA58-6EF83DF8679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26145" y="4296689"/>
              <a:ext cx="2545664" cy="1931169"/>
            </a:xfrm>
            <a:prstGeom prst="rect">
              <a:avLst/>
            </a:prstGeom>
          </p:spPr>
        </p:pic>
        <p:cxnSp>
          <p:nvCxnSpPr>
            <p:cNvPr id="15" name="Straight Arrow Connector 14"/>
            <p:cNvCxnSpPr>
              <a:cxnSpLocks noChangeAspect="1"/>
            </p:cNvCxnSpPr>
            <p:nvPr/>
          </p:nvCxnSpPr>
          <p:spPr>
            <a:xfrm>
              <a:off x="8544272" y="4905305"/>
              <a:ext cx="1632793" cy="3238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2279555" y="2790463"/>
            <a:ext cx="792088" cy="3887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stCxn id="16" idx="3"/>
          </p:cNvCxnSpPr>
          <p:nvPr/>
        </p:nvCxnSpPr>
        <p:spPr>
          <a:xfrm flipV="1">
            <a:off x="3071643" y="2877238"/>
            <a:ext cx="2376264" cy="107621"/>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18" name="Picture 17"/>
          <p:cNvPicPr/>
          <p:nvPr/>
        </p:nvPicPr>
        <p:blipFill>
          <a:blip r:embed="rId7">
            <a:clrChange>
              <a:clrFrom>
                <a:srgbClr val="FFFFFF"/>
              </a:clrFrom>
              <a:clrTo>
                <a:srgbClr val="FFFFFF">
                  <a:alpha val="0"/>
                </a:srgbClr>
              </a:clrTo>
            </a:clrChange>
          </a:blip>
          <a:stretch>
            <a:fillRect/>
          </a:stretch>
        </p:blipFill>
        <p:spPr>
          <a:xfrm>
            <a:off x="3546611" y="4083171"/>
            <a:ext cx="2559448" cy="1129958"/>
          </a:xfrm>
          <a:prstGeom prst="rect">
            <a:avLst/>
          </a:prstGeom>
          <a:noFill/>
          <a:ln>
            <a:noFill/>
          </a:ln>
        </p:spPr>
      </p:pic>
    </p:spTree>
    <p:extLst>
      <p:ext uri="{BB962C8B-B14F-4D97-AF65-F5344CB8AC3E}">
        <p14:creationId xmlns:p14="http://schemas.microsoft.com/office/powerpoint/2010/main" val="2197057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sub-modeling results</a:t>
            </a:r>
          </a:p>
        </p:txBody>
      </p:sp>
      <p:sp>
        <p:nvSpPr>
          <p:cNvPr id="4" name="Footer Placeholder 3"/>
          <p:cNvSpPr>
            <a:spLocks noGrp="1"/>
          </p:cNvSpPr>
          <p:nvPr>
            <p:ph type="ftr" sz="quarter" idx="11"/>
          </p:nvPr>
        </p:nvSpPr>
        <p:spPr/>
        <p:txBody>
          <a:bodyPr/>
          <a:lstStyle/>
          <a:p>
            <a:r>
              <a:rPr lang="en-GB" smtClean="0">
                <a:solidFill>
                  <a:prstClr val="white"/>
                </a:solidFill>
              </a:rPr>
              <a:t>I. A. Maione | EU – China 4</a:t>
            </a:r>
            <a:r>
              <a:rPr lang="en-GB" baseline="30000" smtClean="0">
                <a:solidFill>
                  <a:prstClr val="white"/>
                </a:solidFill>
              </a:rPr>
              <a:t>th </a:t>
            </a:r>
            <a:r>
              <a:rPr lang="en-GB" smtClean="0">
                <a:solidFill>
                  <a:prstClr val="white"/>
                </a:solidFill>
              </a:rPr>
              <a:t>Technical Exchange Meeting  | 21 March 2024</a:t>
            </a:r>
            <a:endParaRPr lang="en-GB" dirty="0">
              <a:solidFill>
                <a:prstClr val="white"/>
              </a:solidFill>
            </a:endParaRPr>
          </a:p>
        </p:txBody>
      </p:sp>
      <p:sp>
        <p:nvSpPr>
          <p:cNvPr id="5" name="Slide Number Placeholder 4"/>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dirty="0">
              <a:solidFill>
                <a:prstClr val="white"/>
              </a:solidFill>
            </a:endParaRPr>
          </a:p>
        </p:txBody>
      </p:sp>
      <p:grpSp>
        <p:nvGrpSpPr>
          <p:cNvPr id="6" name="Group 5"/>
          <p:cNvGrpSpPr>
            <a:grpSpLocks noChangeAspect="1"/>
          </p:cNvGrpSpPr>
          <p:nvPr/>
        </p:nvGrpSpPr>
        <p:grpSpPr>
          <a:xfrm>
            <a:off x="310630" y="649715"/>
            <a:ext cx="11570739" cy="5739617"/>
            <a:chOff x="16215739" y="13873396"/>
            <a:chExt cx="25190722" cy="11591134"/>
          </a:xfrm>
        </p:grpSpPr>
        <p:pic>
          <p:nvPicPr>
            <p:cNvPr id="7" name="Picture 6"/>
            <p:cNvPicPr>
              <a:picLocks noChangeAspect="1"/>
            </p:cNvPicPr>
            <p:nvPr/>
          </p:nvPicPr>
          <p:blipFill>
            <a:blip r:embed="rId2"/>
            <a:stretch>
              <a:fillRect/>
            </a:stretch>
          </p:blipFill>
          <p:spPr>
            <a:xfrm>
              <a:off x="33774459" y="13873396"/>
              <a:ext cx="7627176" cy="5729683"/>
            </a:xfrm>
            <a:prstGeom prst="rect">
              <a:avLst/>
            </a:prstGeom>
          </p:spPr>
        </p:pic>
        <p:pic>
          <p:nvPicPr>
            <p:cNvPr id="8" name="Picture 7"/>
            <p:cNvPicPr>
              <a:picLocks noChangeAspect="1"/>
            </p:cNvPicPr>
            <p:nvPr/>
          </p:nvPicPr>
          <p:blipFill>
            <a:blip r:embed="rId3"/>
            <a:stretch>
              <a:fillRect/>
            </a:stretch>
          </p:blipFill>
          <p:spPr>
            <a:xfrm>
              <a:off x="33774460" y="19603080"/>
              <a:ext cx="7632001" cy="5861450"/>
            </a:xfrm>
            <a:prstGeom prst="rect">
              <a:avLst/>
            </a:prstGeom>
          </p:spPr>
        </p:pic>
        <p:sp>
          <p:nvSpPr>
            <p:cNvPr id="9" name="TextBox 8"/>
            <p:cNvSpPr txBox="1"/>
            <p:nvPr/>
          </p:nvSpPr>
          <p:spPr>
            <a:xfrm>
              <a:off x="16215739" y="24216813"/>
              <a:ext cx="17558719" cy="1056641"/>
            </a:xfrm>
            <a:prstGeom prst="rect">
              <a:avLst/>
            </a:prstGeom>
            <a:noFill/>
          </p:spPr>
          <p:txBody>
            <a:bodyPr wrap="square" rtlCol="0">
              <a:spAutoFit/>
            </a:bodyPr>
            <a:lstStyle>
              <a:defPPr>
                <a:defRPr lang="en-US"/>
              </a:defPPr>
              <a:lvl1pPr algn="ctr">
                <a:defRPr sz="1905"/>
              </a:lvl1pPr>
            </a:lstStyle>
            <a:p>
              <a:r>
                <a:rPr lang="en-US" sz="1400" dirty="0" smtClean="0"/>
                <a:t>Force and Moment resultants </a:t>
              </a:r>
              <a:r>
                <a:rPr lang="en-US" sz="1400" dirty="0"/>
                <a:t>on the most loaded BZ </a:t>
              </a:r>
              <a:r>
                <a:rPr lang="en-US" sz="1400" dirty="0" smtClean="0"/>
                <a:t>pipe - </a:t>
              </a:r>
              <a:r>
                <a:rPr lang="en-US" sz="1400" dirty="0"/>
                <a:t>Comparison component by components between </a:t>
              </a:r>
              <a:r>
                <a:rPr lang="en-US" sz="1400" dirty="0" smtClean="0"/>
                <a:t>SUB-model (SUB1) and Global detailed model (GDM2) results</a:t>
              </a:r>
              <a:r>
                <a:rPr lang="en-US" sz="1400" dirty="0"/>
                <a:t>.</a:t>
              </a:r>
            </a:p>
          </p:txBody>
        </p:sp>
      </p:grpSp>
      <p:pic>
        <p:nvPicPr>
          <p:cNvPr id="10" name="Picture 9"/>
          <p:cNvPicPr>
            <a:picLocks noChangeAspect="1"/>
          </p:cNvPicPr>
          <p:nvPr/>
        </p:nvPicPr>
        <p:blipFill>
          <a:blip r:embed="rId4"/>
          <a:stretch>
            <a:fillRect/>
          </a:stretch>
        </p:blipFill>
        <p:spPr>
          <a:xfrm>
            <a:off x="4616970" y="764696"/>
            <a:ext cx="3412925" cy="2565717"/>
          </a:xfrm>
          <a:prstGeom prst="rect">
            <a:avLst/>
          </a:prstGeom>
        </p:spPr>
      </p:pic>
      <p:grpSp>
        <p:nvGrpSpPr>
          <p:cNvPr id="11" name="Group 10"/>
          <p:cNvGrpSpPr/>
          <p:nvPr/>
        </p:nvGrpSpPr>
        <p:grpSpPr>
          <a:xfrm>
            <a:off x="423045" y="793642"/>
            <a:ext cx="8088796" cy="4922408"/>
            <a:chOff x="10607529" y="18072100"/>
            <a:chExt cx="12416295" cy="9493226"/>
          </a:xfrm>
        </p:grpSpPr>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a:off x="10607529" y="18072100"/>
              <a:ext cx="4459734" cy="8674185"/>
            </a:xfrm>
            <a:prstGeom prst="rect">
              <a:avLst/>
            </a:prstGeom>
          </p:spPr>
        </p:pic>
        <p:cxnSp>
          <p:nvCxnSpPr>
            <p:cNvPr id="13" name="Straight Arrow Connector 12"/>
            <p:cNvCxnSpPr>
              <a:endCxn id="14" idx="1"/>
            </p:cNvCxnSpPr>
            <p:nvPr/>
          </p:nvCxnSpPr>
          <p:spPr>
            <a:xfrm>
              <a:off x="13841233" y="22074762"/>
              <a:ext cx="2673011" cy="3100086"/>
            </a:xfrm>
            <a:prstGeom prst="straightConnector1">
              <a:avLst/>
            </a:prstGeom>
            <a:ln w="984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6">
              <a:clrChange>
                <a:clrFrom>
                  <a:srgbClr val="FFFFFF"/>
                </a:clrFrom>
                <a:clrTo>
                  <a:srgbClr val="FFFFFF">
                    <a:alpha val="0"/>
                  </a:srgbClr>
                </a:clrTo>
              </a:clrChange>
            </a:blip>
            <a:stretch>
              <a:fillRect/>
            </a:stretch>
          </p:blipFill>
          <p:spPr>
            <a:xfrm>
              <a:off x="16514244" y="22784368"/>
              <a:ext cx="6509580" cy="4780958"/>
            </a:xfrm>
            <a:prstGeom prst="rect">
              <a:avLst/>
            </a:prstGeom>
          </p:spPr>
        </p:pic>
      </p:grpSp>
    </p:spTree>
    <p:extLst>
      <p:ext uri="{BB962C8B-B14F-4D97-AF65-F5344CB8AC3E}">
        <p14:creationId xmlns:p14="http://schemas.microsoft.com/office/powerpoint/2010/main" val="1382216079"/>
      </p:ext>
    </p:extLst>
  </p:cSld>
  <p:clrMapOvr>
    <a:masterClrMapping/>
  </p:clrMapOvr>
  <p:timing>
    <p:tnLst>
      <p:par>
        <p:cTn id="1" dur="indefinite" restart="never" nodeType="tmRoot"/>
      </p:par>
    </p:tnLst>
  </p:timing>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581EFF-75CA-400B-8B14-07B3BB5FE4A6}">
  <ds:schemaRefs>
    <ds:schemaRef ds:uri="http://purl.org/dc/elements/1.1/"/>
    <ds:schemaRef ds:uri="http://schemas.microsoft.com/office/infopath/2007/PartnerControls"/>
    <ds:schemaRef ds:uri="http://schemas.microsoft.com/office/2006/metadata/properties"/>
    <ds:schemaRef ds:uri="http://purl.org/dc/terms/"/>
    <ds:schemaRef ds:uri="cbbfa1f3-60c2-42de-b5b6-3ee8cb87d964"/>
    <ds:schemaRef ds:uri="http://schemas.microsoft.com/office/2006/documentManagement/types"/>
    <ds:schemaRef ds:uri="http://schemas.openxmlformats.org/package/2006/metadata/core-properties"/>
    <ds:schemaRef ds:uri="e5ba6352-0726-4226-96e7-82f7f1c59ac0"/>
    <ds:schemaRef ds:uri="http://www.w3.org/XML/1998/namespace"/>
    <ds:schemaRef ds:uri="http://purl.org/dc/dcmitype/"/>
  </ds:schemaRefs>
</ds:datastoreItem>
</file>

<file path=customXml/itemProps2.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9BB5A6-9C9C-4509-BBBE-0C2B5904D0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2246</Words>
  <Application>Microsoft Office PowerPoint</Application>
  <PresentationFormat>Widescreen</PresentationFormat>
  <Paragraphs>529</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Cambria</vt:lpstr>
      <vt:lpstr>Courier New</vt:lpstr>
      <vt:lpstr>Times New Roman</vt:lpstr>
      <vt:lpstr>Wingdings</vt:lpstr>
      <vt:lpstr>平成明朝</vt:lpstr>
      <vt:lpstr>EUROfusion.1line_5_3_2019</vt:lpstr>
      <vt:lpstr>EM loads of DEMO in-vessel components</vt:lpstr>
      <vt:lpstr>Introduction (1/2)</vt:lpstr>
      <vt:lpstr>Introduction (2/2)</vt:lpstr>
      <vt:lpstr>Electromagnetic scenarios</vt:lpstr>
      <vt:lpstr>Effect of ferromagnetic materials</vt:lpstr>
      <vt:lpstr>PowerPoint Presentation</vt:lpstr>
      <vt:lpstr>BB EM modeling</vt:lpstr>
      <vt:lpstr>Sub-modeling</vt:lpstr>
      <vt:lpstr>Example of sub-modeling results</vt:lpstr>
      <vt:lpstr>HCPB and WCLL EM models</vt:lpstr>
      <vt:lpstr>TFCFD 27ms</vt:lpstr>
      <vt:lpstr>Example: HCPB peak loads during TFCFD</vt:lpstr>
      <vt:lpstr>Plasma disruptions: general overview</vt:lpstr>
      <vt:lpstr>Plasma disruptions : variation of toroidal magnetic flux</vt:lpstr>
      <vt:lpstr>Plasma disruptions: Variation of the plasma poloidal current</vt:lpstr>
      <vt:lpstr>Plasma disruptions: Variation of the plasma poloidal current</vt:lpstr>
      <vt:lpstr>Plasma disruptions: EM loads peaks comparison</vt:lpstr>
      <vt:lpstr>PowerPoint Presentation</vt:lpstr>
      <vt:lpstr>Limiter system</vt:lpstr>
      <vt:lpstr>Electromagnetic FEM model</vt:lpstr>
      <vt:lpstr>EM loads: peak values during TQ and CQ</vt:lpstr>
      <vt:lpstr>EM loads: HC contribution</vt:lpstr>
      <vt:lpstr>Outlook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Maione, Ivan Alessio (INR)</cp:lastModifiedBy>
  <cp:revision>58</cp:revision>
  <dcterms:created xsi:type="dcterms:W3CDTF">2023-11-15T09:40:03Z</dcterms:created>
  <dcterms:modified xsi:type="dcterms:W3CDTF">2024-03-20T15:47:17Z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