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1117" r:id="rId2"/>
    <p:sldId id="1029" r:id="rId3"/>
    <p:sldId id="944" r:id="rId4"/>
    <p:sldId id="1112" r:id="rId5"/>
    <p:sldId id="1083" r:id="rId6"/>
    <p:sldId id="1093" r:id="rId7"/>
    <p:sldId id="1094" r:id="rId8"/>
    <p:sldId id="1095" r:id="rId9"/>
    <p:sldId id="1121" r:id="rId10"/>
    <p:sldId id="1097" r:id="rId11"/>
    <p:sldId id="1092" r:id="rId12"/>
    <p:sldId id="1089" r:id="rId13"/>
    <p:sldId id="1090" r:id="rId14"/>
    <p:sldId id="1110" r:id="rId15"/>
    <p:sldId id="1119" r:id="rId16"/>
    <p:sldId id="1091" r:id="rId17"/>
    <p:sldId id="1120" r:id="rId18"/>
    <p:sldId id="1101" r:id="rId19"/>
    <p:sldId id="1098" r:id="rId20"/>
    <p:sldId id="1118" r:id="rId21"/>
    <p:sldId id="1100" r:id="rId22"/>
    <p:sldId id="1105" r:id="rId23"/>
    <p:sldId id="1103" r:id="rId24"/>
    <p:sldId id="1104" r:id="rId25"/>
    <p:sldId id="1109" r:id="rId26"/>
    <p:sldId id="1114" r:id="rId27"/>
    <p:sldId id="1115" r:id="rId28"/>
    <p:sldId id="1116" r:id="rId29"/>
    <p:sldId id="1082" r:id="rId30"/>
    <p:sldId id="1012" r:id="rId31"/>
    <p:sldId id="103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33"/>
    <a:srgbClr val="008000"/>
    <a:srgbClr val="FF66FF"/>
    <a:srgbClr val="FF99FF"/>
    <a:srgbClr val="FF00FF"/>
    <a:srgbClr val="66FF99"/>
    <a:srgbClr val="CC9900"/>
    <a:srgbClr val="FFFF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30"/>
      </p:cViewPr>
      <p:guideLst>
        <p:guide orient="horz" pos="215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3342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8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4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3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" y="0"/>
            <a:ext cx="1215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934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648D-459D-428B-972C-D7FDEEE467D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43180" y="805180"/>
            <a:ext cx="12127230" cy="0"/>
          </a:xfrm>
          <a:prstGeom prst="line">
            <a:avLst/>
          </a:prstGeom>
          <a:ln w="34925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45000"/>
                    <a:lumOff val="55000"/>
                  </a:schemeClr>
                </a:gs>
                <a:gs pos="48000">
                  <a:schemeClr val="accent1">
                    <a:lumMod val="7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 userDrawn="1"/>
        </p:nvGrpSpPr>
        <p:grpSpPr>
          <a:xfrm>
            <a:off x="43180" y="0"/>
            <a:ext cx="1720116" cy="760691"/>
            <a:chOff x="119642" y="36869"/>
            <a:chExt cx="1720116" cy="760691"/>
          </a:xfrm>
        </p:grpSpPr>
        <p:pic>
          <p:nvPicPr>
            <p:cNvPr id="10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0286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EST背景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147EA0-422C-6798-ABCA-FF0067373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8" l="0" r="99793">
                        <a14:foregroundMark x1="9892" y1="86799" x2="9892" y2="86799"/>
                        <a14:foregroundMark x1="11672" y1="86274" x2="13990" y2="88010"/>
                        <a14:foregroundMark x1="6167" y1="81268" x2="8485" y2="89382"/>
                        <a14:foregroundMark x1="4222" y1="75212" x2="1035" y2="90069"/>
                        <a14:foregroundMark x1="4594" y1="78522" x2="3891" y2="93339"/>
                        <a14:foregroundMark x1="6705" y1="93864" x2="18212" y2="94388"/>
                        <a14:foregroundMark x1="17343" y1="91805" x2="27442" y2="92854"/>
                        <a14:foregroundMark x1="24421" y1="89907" x2="20530" y2="86960"/>
                        <a14:foregroundMark x1="25124" y1="87323" x2="25124" y2="87323"/>
                        <a14:foregroundMark x1="21606" y1="85749" x2="20530" y2="88333"/>
                        <a14:foregroundMark x1="23344" y1="91280" x2="23344" y2="91280"/>
                        <a14:foregroundMark x1="21937" y1="92128" x2="21937" y2="92128"/>
                        <a14:foregroundMark x1="21399" y1="90069" x2="21399" y2="90069"/>
                        <a14:foregroundMark x1="20695" y1="95075" x2="20695" y2="95075"/>
                        <a14:foregroundMark x1="98055" y1="78684" x2="98055" y2="78684"/>
                        <a14:foregroundMark x1="22310" y1="95236" x2="26531" y2="95075"/>
                        <a14:foregroundMark x1="22475" y1="94388" x2="22475" y2="94388"/>
                        <a14:foregroundMark x1="14487" y1="92854" x2="14487" y2="92854"/>
                        <a14:foregroundMark x1="16515" y1="92451" x2="16515" y2="92451"/>
                        <a14:foregroundMark x1="19040" y1="92975" x2="19040" y2="92975"/>
                        <a14:foregroundMark x1="20075" y1="92975" x2="20075" y2="92975"/>
                        <a14:foregroundMark x1="19164" y1="93218" x2="16805" y2="93016"/>
                        <a14:foregroundMark x1="18046" y1="92895" x2="14859" y2="93460"/>
                        <a14:foregroundMark x1="15811" y1="92572" x2="15811" y2="92572"/>
                        <a14:foregroundMark x1="15811" y1="92572" x2="15439" y2="92652"/>
                        <a14:foregroundMark x1="15646" y1="92774" x2="13618" y2="93379"/>
                        <a14:foregroundMark x1="14404" y1="92814" x2="14156" y2="92006"/>
                        <a14:foregroundMark x1="13825" y1="93823" x2="17053" y2="92491"/>
                        <a14:foregroundMark x1="15728" y1="92249" x2="18088" y2="94792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21358" y1="90432" x2="21358" y2="90432"/>
                        <a14:foregroundMark x1="21854" y1="90755" x2="21854" y2="90755"/>
                        <a14:foregroundMark x1="22392" y1="90553" x2="22392" y2="90553"/>
                        <a14:foregroundMark x1="23013" y1="90593" x2="23013" y2="90593"/>
                        <a14:foregroundMark x1="23013" y1="90593" x2="23013" y2="90593"/>
                        <a14:foregroundMark x1="22434" y1="90634" x2="22434" y2="90634"/>
                        <a14:foregroundMark x1="22434" y1="90634" x2="22434" y2="90634"/>
                        <a14:foregroundMark x1="23303" y1="90593" x2="23303" y2="90593"/>
                        <a14:foregroundMark x1="23344" y1="90069" x2="23344" y2="90069"/>
                        <a14:foregroundMark x1="23303" y1="90634" x2="23882" y2="91603"/>
                        <a14:foregroundMark x1="24172" y1="88333" x2="24172" y2="88333"/>
                        <a14:foregroundMark x1="23758" y1="86879" x2="23758" y2="86879"/>
                        <a14:foregroundMark x1="23758" y1="86879" x2="23758" y2="86879"/>
                        <a14:foregroundMark x1="23758" y1="86879" x2="23758" y2="86879"/>
                        <a14:foregroundMark x1="23758" y1="86879" x2="23758" y2="86879"/>
                        <a14:foregroundMark x1="23800" y1="87687" x2="23800" y2="87687"/>
                        <a14:foregroundMark x1="24545" y1="87929" x2="24545" y2="87929"/>
                        <a14:foregroundMark x1="24545" y1="87929" x2="24545" y2="87929"/>
                        <a14:foregroundMark x1="24545" y1="87929" x2="24545" y2="87929"/>
                        <a14:foregroundMark x1="25662" y1="87969" x2="25662" y2="87969"/>
                        <a14:foregroundMark x1="25662" y1="87969" x2="25662" y2="87969"/>
                        <a14:foregroundMark x1="25662" y1="87969" x2="25662" y2="87969"/>
                        <a14:foregroundMark x1="25662" y1="87969" x2="25662" y2="87969"/>
                        <a14:backgroundMark x1="4594" y1="9649" x2="4594" y2="9649"/>
                        <a14:backgroundMark x1="6540" y1="5168" x2="7947" y2="16027"/>
                        <a14:backgroundMark x1="6002" y1="26564" x2="1573" y2="40371"/>
                        <a14:backgroundMark x1="6002" y1="41744" x2="7078" y2="61607"/>
                        <a14:backgroundMark x1="21772" y1="92491" x2="21772" y2="92491"/>
                        <a14:backgroundMark x1="21772" y1="92491" x2="21772" y2="92491"/>
                        <a14:backgroundMark x1="7616" y1="90230" x2="7616" y2="90230"/>
                        <a14:backgroundMark x1="20530" y1="93541" x2="20530" y2="93541"/>
                        <a14:backgroundMark x1="20530" y1="93541" x2="20530" y2="93541"/>
                        <a14:backgroundMark x1="16101" y1="93702" x2="16101" y2="93702"/>
                        <a14:backgroundMark x1="16101" y1="93702" x2="16101" y2="93702"/>
                        <a14:backgroundMark x1="16101" y1="93702" x2="16101" y2="93702"/>
                        <a14:backgroundMark x1="20530" y1="92854" x2="20530" y2="92854"/>
                        <a14:backgroundMark x1="19578" y1="92612" x2="19578" y2="92612"/>
                        <a14:backgroundMark x1="17964" y1="92329" x2="17964" y2="92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996" y="2243944"/>
            <a:ext cx="4433271" cy="45463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E348CD-77F8-DE7B-D274-6D421C3539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224" y="1519680"/>
            <a:ext cx="7671843" cy="1993541"/>
          </a:xfrm>
        </p:spPr>
        <p:txBody>
          <a:bodyPr anchor="b">
            <a:normAutofit/>
          </a:bodyPr>
          <a:lstStyle>
            <a:lvl1pPr algn="ctr">
              <a:defRPr sz="6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39997C-FEEC-2EE6-3544-EDC7669106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630" y="4364792"/>
            <a:ext cx="6083675" cy="459397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Names…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2733BC6-3773-BE1E-3416-3EE90C569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9780" y="413280"/>
            <a:ext cx="5490488" cy="432858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BEST Engineering Review Meeting, Dec.20-22, 2023 </a:t>
            </a:r>
            <a:endParaRPr lang="zh-CN" altLang="en-US" dirty="0"/>
          </a:p>
        </p:txBody>
      </p:sp>
      <p:pic>
        <p:nvPicPr>
          <p:cNvPr id="16" name="图片 15" descr="BEST logo 带阳光">
            <a:extLst>
              <a:ext uri="{FF2B5EF4-FFF2-40B4-BE49-F238E27FC236}">
                <a16:creationId xmlns:a16="http://schemas.microsoft.com/office/drawing/2014/main" id="{443B94EF-56D3-E621-F929-AF1BC49194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24" y="199620"/>
            <a:ext cx="992981" cy="906780"/>
          </a:xfrm>
          <a:prstGeom prst="rect">
            <a:avLst/>
          </a:prstGeom>
        </p:spPr>
      </p:pic>
      <p:pic>
        <p:nvPicPr>
          <p:cNvPr id="17" name="Picture 3" descr="G:\BEST\图片\BESTlogo的副本\BEST logo3.png">
            <a:extLst>
              <a:ext uri="{FF2B5EF4-FFF2-40B4-BE49-F238E27FC236}">
                <a16:creationId xmlns:a16="http://schemas.microsoft.com/office/drawing/2014/main" id="{AF56E8B5-F9F9-0CB6-BD9E-B4DA2192D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7497" y="356417"/>
            <a:ext cx="1005848" cy="6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84D4EA41-9F33-AC0A-812E-A9CD7210058B}"/>
              </a:ext>
            </a:extLst>
          </p:cNvPr>
          <p:cNvSpPr txBox="1">
            <a:spLocks/>
          </p:cNvSpPr>
          <p:nvPr userDrawn="1"/>
        </p:nvSpPr>
        <p:spPr>
          <a:xfrm>
            <a:off x="1560421" y="5446062"/>
            <a:ext cx="5072514" cy="459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</a:t>
            </a:r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19-21, 2024</a:t>
            </a:r>
          </a:p>
        </p:txBody>
      </p:sp>
    </p:spTree>
    <p:extLst>
      <p:ext uri="{BB962C8B-B14F-4D97-AF65-F5344CB8AC3E}">
        <p14:creationId xmlns:p14="http://schemas.microsoft.com/office/powerpoint/2010/main" val="56356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2701" y="-20734"/>
            <a:ext cx="12283359" cy="6878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73350" y="-2673350"/>
            <a:ext cx="6858000" cy="122047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2700" y="0"/>
            <a:ext cx="12204700" cy="6858000"/>
          </a:xfrm>
          <a:prstGeom prst="rect">
            <a:avLst/>
          </a:prstGeom>
          <a:gradFill>
            <a:gsLst>
              <a:gs pos="0">
                <a:srgbClr val="1C4CB7"/>
              </a:gs>
              <a:gs pos="97000">
                <a:srgbClr val="1C4CB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5400000">
            <a:off x="5657850" y="-5431790"/>
            <a:ext cx="876300" cy="1219200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3180" y="805180"/>
            <a:ext cx="12127230" cy="0"/>
          </a:xfrm>
          <a:prstGeom prst="line">
            <a:avLst/>
          </a:prstGeom>
          <a:ln w="34925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45000"/>
                    <a:lumOff val="55000"/>
                  </a:schemeClr>
                </a:gs>
                <a:gs pos="48000">
                  <a:schemeClr val="accent1">
                    <a:lumMod val="7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tif"/><Relationship Id="rId5" Type="http://schemas.openxmlformats.org/officeDocument/2006/relationships/image" Target="../media/image98.tif"/><Relationship Id="rId4" Type="http://schemas.openxmlformats.org/officeDocument/2006/relationships/image" Target="../media/image9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jpeg"/><Relationship Id="rId2" Type="http://schemas.openxmlformats.org/officeDocument/2006/relationships/image" Target="../media/image36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A495A8-1DA9-8362-114C-8FA3A5C0C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530" y="1435459"/>
            <a:ext cx="7887461" cy="1993541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In-Vessel Components Integration Design of BEST 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AF10B5-B864-A8A3-AB97-9D3725957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01" y="3841198"/>
            <a:ext cx="7835900" cy="10413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400" u="sng" dirty="0">
                <a:solidFill>
                  <a:schemeClr val="bg1"/>
                </a:solidFill>
                <a:latin typeface="+mj-lt"/>
              </a:rPr>
              <a:t>X. PENG</a:t>
            </a: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, M. Lei, X. Huang, Z. Wang, P. Liu,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K. Chen and BEST Team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with fruitful discussion with EU-DEMO Team</a:t>
            </a:r>
          </a:p>
          <a:p>
            <a:pPr>
              <a:lnSpc>
                <a:spcPct val="100000"/>
              </a:lnSpc>
            </a:pPr>
            <a:r>
              <a:rPr lang="en-US" altLang="zh-CN" sz="2400" u="sng" dirty="0">
                <a:solidFill>
                  <a:schemeClr val="bg1"/>
                </a:solidFill>
                <a:latin typeface="+mj-lt"/>
              </a:rPr>
              <a:t>pengxb@ipp.ac.cn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977F1B-B9D9-2448-F50E-40E2B5A1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8774" y="109330"/>
            <a:ext cx="6997148" cy="736808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EU-China collaboration on CFETR and EU-DEMO Reactor Design</a:t>
            </a:r>
          </a:p>
          <a:p>
            <a:r>
              <a:rPr lang="en-US" altLang="zh-CN" dirty="0"/>
              <a:t>4</a:t>
            </a:r>
            <a:r>
              <a:rPr lang="en-US" altLang="zh-CN" baseline="30000" dirty="0"/>
              <a:t>th</a:t>
            </a:r>
            <a:r>
              <a:rPr lang="en-US" altLang="zh-CN" dirty="0"/>
              <a:t> Technical Exchange Meeting, Mar. 19-21, 2024, Karlsruhe, Germany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5915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35DA5-E210-FC4C-F766-BBCCCBD3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997FCD2-21AF-6C4E-A781-45811792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10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C7F20F-664B-643C-A3C8-00D9472E28D6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Divertor RH procedure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96EB9B-1F33-ED42-8287-C4443ACAA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603"/>
          <a:stretch/>
        </p:blipFill>
        <p:spPr>
          <a:xfrm>
            <a:off x="7863916" y="1019376"/>
            <a:ext cx="3961661" cy="223346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E727A6-DBDA-82C0-3E49-E8A9C0E5B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6" y="1369521"/>
            <a:ext cx="3526633" cy="18216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F6A1421-3C28-CCA8-02CF-4374FB582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7"/>
          <a:stretch/>
        </p:blipFill>
        <p:spPr>
          <a:xfrm>
            <a:off x="499131" y="3846440"/>
            <a:ext cx="3241974" cy="2628691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428E03-F495-C9E6-8DC9-71B9456871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b="16638"/>
          <a:stretch/>
        </p:blipFill>
        <p:spPr>
          <a:xfrm>
            <a:off x="4253426" y="4247532"/>
            <a:ext cx="2654770" cy="218257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45342A8-0FFE-ECE4-EFA9-3284A370CE41}"/>
              </a:ext>
            </a:extLst>
          </p:cNvPr>
          <p:cNvGrpSpPr/>
          <p:nvPr/>
        </p:nvGrpSpPr>
        <p:grpSpPr>
          <a:xfrm>
            <a:off x="5388523" y="1098461"/>
            <a:ext cx="1835420" cy="1106029"/>
            <a:chOff x="7994096" y="1548638"/>
            <a:chExt cx="2522233" cy="130222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62AADE-EB47-8CBD-79E9-53E6B182B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r="45802"/>
            <a:stretch>
              <a:fillRect/>
            </a:stretch>
          </p:blipFill>
          <p:spPr>
            <a:xfrm>
              <a:off x="10307504" y="1548638"/>
              <a:ext cx="208825" cy="45643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941C9E1-3F57-93FE-0FD3-B0387410D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r="45802"/>
            <a:stretch>
              <a:fillRect/>
            </a:stretch>
          </p:blipFill>
          <p:spPr>
            <a:xfrm>
              <a:off x="8110557" y="2493377"/>
              <a:ext cx="161926" cy="35748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1ADBE79-F608-68AD-9F3D-E3A26AF3A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r="45802"/>
            <a:stretch>
              <a:fillRect/>
            </a:stretch>
          </p:blipFill>
          <p:spPr>
            <a:xfrm rot="5400000">
              <a:off x="8110182" y="1964732"/>
              <a:ext cx="192246" cy="42441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2870944-9117-416E-9AE0-C71638EF83E2}"/>
                </a:ext>
              </a:extLst>
            </p:cNvPr>
            <p:cNvSpPr txBox="1"/>
            <p:nvPr/>
          </p:nvSpPr>
          <p:spPr>
            <a:xfrm>
              <a:off x="8240174" y="2219311"/>
              <a:ext cx="1088573" cy="3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M30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79219F0-D42D-97CD-9338-A961D5F73A98}"/>
                </a:ext>
              </a:extLst>
            </p:cNvPr>
            <p:cNvSpPr txBox="1"/>
            <p:nvPr/>
          </p:nvSpPr>
          <p:spPr>
            <a:xfrm>
              <a:off x="9518064" y="1567760"/>
              <a:ext cx="915787" cy="3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M36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921E271-A084-E143-75DF-2A178E1337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r="45802"/>
          <a:stretch>
            <a:fillRect/>
          </a:stretch>
        </p:blipFill>
        <p:spPr>
          <a:xfrm flipH="1">
            <a:off x="5999340" y="1980759"/>
            <a:ext cx="117833" cy="30362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93FC484-1136-08E6-1C63-40A7B28FEAE5}"/>
              </a:ext>
            </a:extLst>
          </p:cNvPr>
          <p:cNvSpPr/>
          <p:nvPr/>
        </p:nvSpPr>
        <p:spPr>
          <a:xfrm>
            <a:off x="4254438" y="1033548"/>
            <a:ext cx="3592504" cy="2211983"/>
          </a:xfrm>
          <a:prstGeom prst="rect">
            <a:avLst/>
          </a:prstGeom>
          <a:noFill/>
          <a:ln w="95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0006557-AC4A-0AF7-1AA9-D59BF1C442BF}"/>
              </a:ext>
            </a:extLst>
          </p:cNvPr>
          <p:cNvSpPr txBox="1"/>
          <p:nvPr/>
        </p:nvSpPr>
        <p:spPr>
          <a:xfrm>
            <a:off x="7863916" y="2984353"/>
            <a:ext cx="1154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IVT&amp;Dome</a:t>
            </a:r>
            <a:endParaRPr lang="zh-CN" altLang="en-US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BEBCB39-38B8-5491-19D4-FCF179FBE79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43133" y="2042740"/>
            <a:ext cx="1138163" cy="1161751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ACC2DA0D-B706-FA8F-A626-E19023D3CB2B}"/>
              </a:ext>
            </a:extLst>
          </p:cNvPr>
          <p:cNvSpPr/>
          <p:nvPr/>
        </p:nvSpPr>
        <p:spPr>
          <a:xfrm>
            <a:off x="8784908" y="1181443"/>
            <a:ext cx="313890" cy="29769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00FA75D-750B-7C26-DB01-999E91BE8D66}"/>
              </a:ext>
            </a:extLst>
          </p:cNvPr>
          <p:cNvCxnSpPr>
            <a:cxnSpLocks/>
            <a:stCxn id="21" idx="4"/>
            <a:endCxn id="18" idx="0"/>
          </p:cNvCxnSpPr>
          <p:nvPr/>
        </p:nvCxnSpPr>
        <p:spPr>
          <a:xfrm flipH="1">
            <a:off x="11212215" y="1474271"/>
            <a:ext cx="46171" cy="56846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64107BBE-A994-74E1-4A29-8BC5454F4F9E}"/>
              </a:ext>
            </a:extLst>
          </p:cNvPr>
          <p:cNvSpPr/>
          <p:nvPr/>
        </p:nvSpPr>
        <p:spPr>
          <a:xfrm>
            <a:off x="11101441" y="1176575"/>
            <a:ext cx="313890" cy="29769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6192C92-2422-888B-136A-949C9916069A}"/>
              </a:ext>
            </a:extLst>
          </p:cNvPr>
          <p:cNvSpPr/>
          <p:nvPr/>
        </p:nvSpPr>
        <p:spPr>
          <a:xfrm>
            <a:off x="9114775" y="2055642"/>
            <a:ext cx="313890" cy="29769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右箭头 3">
            <a:extLst>
              <a:ext uri="{FF2B5EF4-FFF2-40B4-BE49-F238E27FC236}">
                <a16:creationId xmlns:a16="http://schemas.microsoft.com/office/drawing/2014/main" id="{23609C2A-869E-5901-0728-14DD66029672}"/>
              </a:ext>
            </a:extLst>
          </p:cNvPr>
          <p:cNvSpPr/>
          <p:nvPr/>
        </p:nvSpPr>
        <p:spPr>
          <a:xfrm rot="5400000">
            <a:off x="10068724" y="3240673"/>
            <a:ext cx="373441" cy="5922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87DCB34-3B24-7292-44A3-2C596D379C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84" y="4263535"/>
            <a:ext cx="1902006" cy="206399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BDE8BD96-D01F-E540-B257-DB6947F1171F}"/>
              </a:ext>
            </a:extLst>
          </p:cNvPr>
          <p:cNvSpPr/>
          <p:nvPr/>
        </p:nvSpPr>
        <p:spPr>
          <a:xfrm>
            <a:off x="4256588" y="3862934"/>
            <a:ext cx="7552675" cy="2612197"/>
          </a:xfrm>
          <a:prstGeom prst="rect">
            <a:avLst/>
          </a:prstGeom>
          <a:noFill/>
          <a:ln w="95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0E0E107-B747-F2AD-554D-CCBDDF364B45}"/>
              </a:ext>
            </a:extLst>
          </p:cNvPr>
          <p:cNvGrpSpPr/>
          <p:nvPr/>
        </p:nvGrpSpPr>
        <p:grpSpPr>
          <a:xfrm>
            <a:off x="4301109" y="3876257"/>
            <a:ext cx="2482976" cy="1240757"/>
            <a:chOff x="5142596" y="4694581"/>
            <a:chExt cx="1828493" cy="925314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F043B6F-465F-17BB-1109-462B79B62944}"/>
                </a:ext>
              </a:extLst>
            </p:cNvPr>
            <p:cNvSpPr txBox="1"/>
            <p:nvPr/>
          </p:nvSpPr>
          <p:spPr>
            <a:xfrm>
              <a:off x="5142596" y="4694581"/>
              <a:ext cx="1674595" cy="20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IVT&amp;Dome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move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C1D605F-39D2-9B30-43BE-8102DB88AEE8}"/>
                </a:ext>
              </a:extLst>
            </p:cNvPr>
            <p:cNvSpPr txBox="1"/>
            <p:nvPr/>
          </p:nvSpPr>
          <p:spPr>
            <a:xfrm>
              <a:off x="6277429" y="5204833"/>
              <a:ext cx="693660" cy="20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160mm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右箭头 3">
              <a:extLst>
                <a:ext uri="{FF2B5EF4-FFF2-40B4-BE49-F238E27FC236}">
                  <a16:creationId xmlns:a16="http://schemas.microsoft.com/office/drawing/2014/main" id="{BED9C956-3355-1647-CDE5-9ACE3D3C11AA}"/>
                </a:ext>
              </a:extLst>
            </p:cNvPr>
            <p:cNvSpPr/>
            <p:nvPr/>
          </p:nvSpPr>
          <p:spPr>
            <a:xfrm rot="10800000" flipH="1">
              <a:off x="6449091" y="5395466"/>
              <a:ext cx="150905" cy="224429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79395EEE-5415-9BA4-39AF-C337C50FBF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75" y="4837455"/>
            <a:ext cx="379112" cy="43536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9ABEEA0-A4C1-F767-F73F-6F01E2177326}"/>
              </a:ext>
            </a:extLst>
          </p:cNvPr>
          <p:cNvSpPr txBox="1"/>
          <p:nvPr/>
        </p:nvSpPr>
        <p:spPr>
          <a:xfrm>
            <a:off x="6984299" y="3935984"/>
            <a:ext cx="2128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Unbolt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0F892333-A092-69F7-9BCE-72DB6614B2F1}"/>
              </a:ext>
            </a:extLst>
          </p:cNvPr>
          <p:cNvCxnSpPr>
            <a:cxnSpLocks/>
          </p:cNvCxnSpPr>
          <p:nvPr/>
        </p:nvCxnSpPr>
        <p:spPr>
          <a:xfrm flipH="1">
            <a:off x="8281037" y="4899599"/>
            <a:ext cx="387401" cy="22753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41E3C602-35EE-4D36-FD71-A0635AA7D600}"/>
              </a:ext>
            </a:extLst>
          </p:cNvPr>
          <p:cNvCxnSpPr>
            <a:cxnSpLocks/>
          </p:cNvCxnSpPr>
          <p:nvPr/>
        </p:nvCxnSpPr>
        <p:spPr>
          <a:xfrm flipH="1">
            <a:off x="8428126" y="4870760"/>
            <a:ext cx="244096" cy="5767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80BB1B-F896-696A-766E-3B0467CD5DA7}"/>
              </a:ext>
            </a:extLst>
          </p:cNvPr>
          <p:cNvCxnSpPr>
            <a:cxnSpLocks/>
          </p:cNvCxnSpPr>
          <p:nvPr/>
        </p:nvCxnSpPr>
        <p:spPr>
          <a:xfrm flipH="1">
            <a:off x="8191207" y="4862433"/>
            <a:ext cx="487120" cy="73785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0EA8C866-A879-50D4-D70E-A3ED839332FA}"/>
              </a:ext>
            </a:extLst>
          </p:cNvPr>
          <p:cNvSpPr txBox="1"/>
          <p:nvPr/>
        </p:nvSpPr>
        <p:spPr>
          <a:xfrm>
            <a:off x="8392777" y="4621573"/>
            <a:ext cx="1082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4xM30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AD09348-9C62-34AD-FBD4-8866B7F35086}"/>
              </a:ext>
            </a:extLst>
          </p:cNvPr>
          <p:cNvCxnSpPr>
            <a:cxnSpLocks/>
          </p:cNvCxnSpPr>
          <p:nvPr/>
        </p:nvCxnSpPr>
        <p:spPr>
          <a:xfrm flipH="1">
            <a:off x="8262162" y="4878927"/>
            <a:ext cx="406276" cy="52292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B338942-4441-4EAF-C13A-E10DE6CDDE1C}"/>
              </a:ext>
            </a:extLst>
          </p:cNvPr>
          <p:cNvGrpSpPr/>
          <p:nvPr/>
        </p:nvGrpSpPr>
        <p:grpSpPr>
          <a:xfrm>
            <a:off x="9346795" y="3889451"/>
            <a:ext cx="2429991" cy="2451509"/>
            <a:chOff x="9550977" y="3760501"/>
            <a:chExt cx="2429991" cy="2451509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781ECF95-D2DC-BA8D-DB79-DB3114B1D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1" t="1" b="27297"/>
            <a:stretch/>
          </p:blipFill>
          <p:spPr>
            <a:xfrm>
              <a:off x="9758530" y="4103157"/>
              <a:ext cx="1902006" cy="2108853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0FCFE34-FF4A-B308-6644-63228B547972}"/>
                </a:ext>
              </a:extLst>
            </p:cNvPr>
            <p:cNvSpPr txBox="1"/>
            <p:nvPr/>
          </p:nvSpPr>
          <p:spPr>
            <a:xfrm>
              <a:off x="9550977" y="3840769"/>
              <a:ext cx="2397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Cut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pipe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l-GR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Φ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51x3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778CB40F-9C88-778E-7B2C-C80B8BA533CC}"/>
                </a:ext>
              </a:extLst>
            </p:cNvPr>
            <p:cNvCxnSpPr>
              <a:cxnSpLocks/>
            </p:cNvCxnSpPr>
            <p:nvPr/>
          </p:nvCxnSpPr>
          <p:spPr>
            <a:xfrm>
              <a:off x="10404124" y="4085551"/>
              <a:ext cx="534698" cy="1746462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F71C3B15-154C-8348-D528-7A6F87767600}"/>
                </a:ext>
              </a:extLst>
            </p:cNvPr>
            <p:cNvCxnSpPr>
              <a:cxnSpLocks/>
            </p:cNvCxnSpPr>
            <p:nvPr/>
          </p:nvCxnSpPr>
          <p:spPr>
            <a:xfrm>
              <a:off x="10108958" y="4257422"/>
              <a:ext cx="730694" cy="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AFDBCC5E-6895-6AD2-31A5-9DD7F34779BA}"/>
                </a:ext>
              </a:extLst>
            </p:cNvPr>
            <p:cNvCxnSpPr>
              <a:cxnSpLocks/>
            </p:cNvCxnSpPr>
            <p:nvPr/>
          </p:nvCxnSpPr>
          <p:spPr>
            <a:xfrm>
              <a:off x="10133426" y="4494191"/>
              <a:ext cx="692250" cy="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D88BEA38-43C8-2628-CE8F-D7EC00E374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24549" y="5197842"/>
              <a:ext cx="51797" cy="21351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9F6AF592-C43D-5560-BF91-E0E738DEC7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5104" y="5282080"/>
              <a:ext cx="48813" cy="23043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5EC9D407-76B6-63CE-44D4-39FBA36918F3}"/>
                </a:ext>
              </a:extLst>
            </p:cNvPr>
            <p:cNvCxnSpPr/>
            <p:nvPr/>
          </p:nvCxnSpPr>
          <p:spPr>
            <a:xfrm>
              <a:off x="10735249" y="4064704"/>
              <a:ext cx="0" cy="19271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40512B85-6860-66DE-DB52-051B62D08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1273" y="4494191"/>
              <a:ext cx="0" cy="170479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C27F9761-3017-6983-CDA1-9832FD8B02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2145" y="5181513"/>
              <a:ext cx="219785" cy="7312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814AE95C-AE2B-705B-5CDE-02E6DF66D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2308" y="5383025"/>
              <a:ext cx="176292" cy="36522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339D8C4-8E66-7409-B254-91F555F81DC3}"/>
                </a:ext>
              </a:extLst>
            </p:cNvPr>
            <p:cNvSpPr txBox="1"/>
            <p:nvPr/>
          </p:nvSpPr>
          <p:spPr>
            <a:xfrm>
              <a:off x="11438017" y="5622496"/>
              <a:ext cx="3603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85</a:t>
              </a:r>
              <a:endParaRPr lang="zh-CN" altLang="en-US" sz="1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315FBF34-D232-D867-F949-8B4698837B7E}"/>
                </a:ext>
              </a:extLst>
            </p:cNvPr>
            <p:cNvSpPr txBox="1"/>
            <p:nvPr/>
          </p:nvSpPr>
          <p:spPr>
            <a:xfrm>
              <a:off x="10665104" y="4252430"/>
              <a:ext cx="5206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116</a:t>
              </a:r>
              <a:endParaRPr lang="zh-CN" altLang="en-US" sz="1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6136AACA-3878-8B29-C4F7-B526822E8E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0486" y="4419717"/>
              <a:ext cx="0" cy="137671"/>
            </a:xfrm>
            <a:prstGeom prst="line">
              <a:avLst/>
            </a:prstGeom>
            <a:ln w="95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A75426CC-DC6C-4904-7213-A6741DCF5195}"/>
                </a:ext>
              </a:extLst>
            </p:cNvPr>
            <p:cNvCxnSpPr>
              <a:cxnSpLocks/>
            </p:cNvCxnSpPr>
            <p:nvPr/>
          </p:nvCxnSpPr>
          <p:spPr>
            <a:xfrm>
              <a:off x="10949194" y="5832013"/>
              <a:ext cx="730694" cy="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CF5507B-7E81-5715-1A03-5F30C2B7CBD4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415" y="5672738"/>
              <a:ext cx="692250" cy="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A786B776-785D-4257-464C-6F180B32D8F9}"/>
                </a:ext>
              </a:extLst>
            </p:cNvPr>
            <p:cNvCxnSpPr/>
            <p:nvPr/>
          </p:nvCxnSpPr>
          <p:spPr>
            <a:xfrm>
              <a:off x="11643003" y="5480020"/>
              <a:ext cx="0" cy="19271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7465C087-0098-D231-0715-AAC553A7EB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49248" y="5832013"/>
              <a:ext cx="0" cy="170479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BCC1FBDE-BFEA-3474-0EEB-BCCE63A5C8E8}"/>
                </a:ext>
              </a:extLst>
            </p:cNvPr>
            <p:cNvSpPr txBox="1"/>
            <p:nvPr/>
          </p:nvSpPr>
          <p:spPr>
            <a:xfrm rot="20901888">
              <a:off x="10648287" y="5024153"/>
              <a:ext cx="5068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193</a:t>
              </a:r>
              <a:endParaRPr lang="zh-CN" altLang="en-US" sz="1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5B7D2EBC-A782-9E37-5288-B8700CC1D0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22036" y="4103156"/>
              <a:ext cx="3340" cy="625985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F891DA49-7705-C621-168F-03B67FE62B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4011" y="4126837"/>
              <a:ext cx="5106" cy="371935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09735AC2-2BF3-51ED-0938-64AFCFCE7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25377" y="4173083"/>
              <a:ext cx="226101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B59AAFBB-A9BD-7AE2-7203-156A351CC2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63489" y="4173083"/>
              <a:ext cx="175628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BAF8851C-01D5-A2EA-3B53-A28130936085}"/>
                </a:ext>
              </a:extLst>
            </p:cNvPr>
            <p:cNvSpPr txBox="1"/>
            <p:nvPr/>
          </p:nvSpPr>
          <p:spPr>
            <a:xfrm>
              <a:off x="10732435" y="4010363"/>
              <a:ext cx="5206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120</a:t>
              </a:r>
              <a:endParaRPr lang="zh-CN" altLang="en-US" sz="1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B11C9E96-3F41-AF9C-6577-3744B98F4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0313" y="4085551"/>
              <a:ext cx="60866" cy="422565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22799B97-C6D6-D21B-D26B-3D8DCCE129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92053" y="5832013"/>
              <a:ext cx="196859" cy="1"/>
            </a:xfrm>
            <a:prstGeom prst="line">
              <a:avLst/>
            </a:prstGeom>
            <a:ln w="95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C8FD025F-1227-4421-47A9-238C46E2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316" y="3760501"/>
              <a:ext cx="776652" cy="1434500"/>
            </a:xfrm>
            <a:prstGeom prst="rect">
              <a:avLst/>
            </a:prstGeom>
          </p:spPr>
        </p:pic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86E046D8-7CCD-142F-DD72-D0A2A8B5D6FA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212" y="4085551"/>
              <a:ext cx="1297687" cy="640866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D3C3A988-C2C2-C607-DA01-09BFCC78B50C}"/>
              </a:ext>
            </a:extLst>
          </p:cNvPr>
          <p:cNvSpPr txBox="1"/>
          <p:nvPr/>
        </p:nvSpPr>
        <p:spPr>
          <a:xfrm>
            <a:off x="2515559" y="3868154"/>
            <a:ext cx="1361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IVT&amp;Dome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lift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箭头: 右 67">
            <a:extLst>
              <a:ext uri="{FF2B5EF4-FFF2-40B4-BE49-F238E27FC236}">
                <a16:creationId xmlns:a16="http://schemas.microsoft.com/office/drawing/2014/main" id="{D97AE70E-DA14-4549-DA9D-B9B8F0455A79}"/>
              </a:ext>
            </a:extLst>
          </p:cNvPr>
          <p:cNvSpPr/>
          <p:nvPr/>
        </p:nvSpPr>
        <p:spPr>
          <a:xfrm rot="16200000">
            <a:off x="2723740" y="4732414"/>
            <a:ext cx="158243" cy="25497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右箭头 3">
            <a:extLst>
              <a:ext uri="{FF2B5EF4-FFF2-40B4-BE49-F238E27FC236}">
                <a16:creationId xmlns:a16="http://schemas.microsoft.com/office/drawing/2014/main" id="{AA529365-C1E5-EA2D-4AB6-5E1169BC9971}"/>
              </a:ext>
            </a:extLst>
          </p:cNvPr>
          <p:cNvSpPr/>
          <p:nvPr/>
        </p:nvSpPr>
        <p:spPr>
          <a:xfrm rot="10800000">
            <a:off x="3786330" y="4793620"/>
            <a:ext cx="354017" cy="5864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1D69EACD-0FD5-680A-B8D6-4E4142CC46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7" r="6291"/>
          <a:stretch/>
        </p:blipFill>
        <p:spPr>
          <a:xfrm rot="16200000">
            <a:off x="8641529" y="5021220"/>
            <a:ext cx="834625" cy="591381"/>
          </a:xfrm>
          <a:prstGeom prst="rect">
            <a:avLst/>
          </a:prstGeom>
        </p:spPr>
      </p:pic>
      <p:sp>
        <p:nvSpPr>
          <p:cNvPr id="72" name="椭圆 71">
            <a:extLst>
              <a:ext uri="{FF2B5EF4-FFF2-40B4-BE49-F238E27FC236}">
                <a16:creationId xmlns:a16="http://schemas.microsoft.com/office/drawing/2014/main" id="{7BA2BB59-1564-A2CB-430B-B789D84D095B}"/>
              </a:ext>
            </a:extLst>
          </p:cNvPr>
          <p:cNvSpPr/>
          <p:nvPr/>
        </p:nvSpPr>
        <p:spPr>
          <a:xfrm>
            <a:off x="7957930" y="5772880"/>
            <a:ext cx="313890" cy="297696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A7CD7A0C-865E-593C-6E21-9B2D1E3C675F}"/>
              </a:ext>
            </a:extLst>
          </p:cNvPr>
          <p:cNvCxnSpPr>
            <a:cxnSpLocks/>
          </p:cNvCxnSpPr>
          <p:nvPr/>
        </p:nvCxnSpPr>
        <p:spPr>
          <a:xfrm flipH="1">
            <a:off x="8237431" y="5424994"/>
            <a:ext cx="533584" cy="40329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1FC2BF1C-979B-2292-8D58-DC13F9E731F6}"/>
              </a:ext>
            </a:extLst>
          </p:cNvPr>
          <p:cNvSpPr txBox="1"/>
          <p:nvPr/>
        </p:nvSpPr>
        <p:spPr>
          <a:xfrm>
            <a:off x="370874" y="1043323"/>
            <a:ext cx="3530478" cy="1837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/>
              <a:t>Remote Handling maintenance: </a:t>
            </a:r>
          </a:p>
          <a:p>
            <a:pPr marL="61912" lvl="1" indent="-285750" defTabSz="455613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Cut the coolant pipe end cover; </a:t>
            </a:r>
          </a:p>
          <a:p>
            <a:pPr marL="61912" lvl="1" indent="-285750" defTabSz="455613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Internal pipe cutting; </a:t>
            </a:r>
          </a:p>
          <a:p>
            <a:pPr marL="61912" lvl="1" indent="-285750" defTabSz="455613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Remove the bolt; </a:t>
            </a:r>
          </a:p>
          <a:p>
            <a:pPr marL="61912" lvl="1" indent="-285750" defTabSz="455613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Move horizontally to the right; </a:t>
            </a:r>
          </a:p>
          <a:p>
            <a:pPr marL="61912" lvl="1" indent="-285750" defTabSz="455613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Vertical lift.</a:t>
            </a:r>
            <a:endParaRPr lang="en-US" altLang="zh-CN" sz="1800" b="1" dirty="0"/>
          </a:p>
        </p:txBody>
      </p:sp>
    </p:spTree>
    <p:extLst>
      <p:ext uri="{BB962C8B-B14F-4D97-AF65-F5344CB8AC3E}">
        <p14:creationId xmlns:p14="http://schemas.microsoft.com/office/powerpoint/2010/main" val="234182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9366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Shielding Blanket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24168" y="1753256"/>
            <a:ext cx="3343664" cy="923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03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53229" y="2806699"/>
            <a:ext cx="388525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652635" y="5589157"/>
            <a:ext cx="2539365" cy="1209040"/>
            <a:chOff x="9652635" y="5589157"/>
            <a:chExt cx="2539365" cy="1209040"/>
          </a:xfrm>
        </p:grpSpPr>
        <p:pic>
          <p:nvPicPr>
            <p:cNvPr id="4" name="图片 3" descr="BEST logo 带阳光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635" y="5589157"/>
              <a:ext cx="1323975" cy="1209040"/>
            </a:xfrm>
            <a:prstGeom prst="rect">
              <a:avLst/>
            </a:prstGeom>
          </p:spPr>
        </p:pic>
        <p:pic>
          <p:nvPicPr>
            <p:cNvPr id="3075" name="Picture 3" descr="G:\BEST\图片\BESTlogo的副本\BEST logo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0869" y="5876065"/>
              <a:ext cx="1341131" cy="91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1136935"/>
      </p:ext>
    </p:extLst>
  </p:cSld>
  <p:clrMapOvr>
    <a:masterClrMapping/>
  </p:clrMapOvr>
  <p:transition spd="slow" advTm="3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42" y="2254353"/>
            <a:ext cx="3016692" cy="429357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12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latin typeface="+mj-lt"/>
                <a:sym typeface="+mn-lt"/>
              </a:rPr>
              <a:t>Overall Configuration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384914" y="749515"/>
            <a:ext cx="11743909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CB"/>
                </a:solidFill>
                <a:latin typeface="+mj-lt"/>
                <a:cs typeface="Times New Roman" panose="02020603050405020304" pitchFamily="18" charset="0"/>
              </a:rPr>
              <a:t>Poloidal</a:t>
            </a:r>
            <a:r>
              <a:rPr lang="en-US" altLang="zh-CN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13 modules (inboard – BM 1#-5#; upper – BM 6# - 9#; outboard – BM 10#-13# )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CB"/>
                </a:solidFill>
                <a:latin typeface="+mj-lt"/>
                <a:cs typeface="Times New Roman" panose="02020603050405020304" pitchFamily="18" charset="0"/>
              </a:rPr>
              <a:t>Toroidal (FW): 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16 modules(FW 1#-9#, 11&amp;12#-equatorial port);</a:t>
            </a:r>
            <a:r>
              <a:rPr lang="en-US" altLang="zh-CN" dirty="0">
                <a:solidFill>
                  <a:srgbClr val="0000CB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32 modules(FW 10#,13#)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CB"/>
                </a:solidFill>
                <a:latin typeface="+mj-lt"/>
                <a:cs typeface="Times New Roman" panose="02020603050405020304" pitchFamily="18" charset="0"/>
              </a:rPr>
              <a:t>Toroidal (SB): 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8 modules(SB 1#-5#); 16 modules (SB 7#-9#, 11#-13#);</a:t>
            </a:r>
            <a:r>
              <a:rPr lang="en-US" altLang="zh-CN" dirty="0">
                <a:solidFill>
                  <a:srgbClr val="0000CB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32 modules(SB 10#)</a:t>
            </a:r>
          </a:p>
        </p:txBody>
      </p:sp>
      <p:sp>
        <p:nvSpPr>
          <p:cNvPr id="27" name="矩形 26"/>
          <p:cNvSpPr/>
          <p:nvPr/>
        </p:nvSpPr>
        <p:spPr>
          <a:xfrm>
            <a:off x="439139" y="6080680"/>
            <a:ext cx="3884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+mj-lt"/>
                <a:cs typeface="Times New Roman" panose="02020603050405020304" pitchFamily="18" charset="0"/>
              </a:rPr>
              <a:t>Layout of shielding blanket modules </a:t>
            </a:r>
            <a:endParaRPr lang="zh-CN" alt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84915" y="6364218"/>
            <a:ext cx="11421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B"/>
                </a:solidFill>
                <a:latin typeface="+mj-lt"/>
                <a:cs typeface="Times New Roman" panose="02020603050405020304" pitchFamily="18" charset="0"/>
              </a:rPr>
              <a:t>The gaps between blanket modules are 10 mm both poloidally and toroidally for installation and disassembly. </a:t>
            </a:r>
            <a:endParaRPr lang="zh-CN" altLang="en-US" sz="1600" dirty="0">
              <a:solidFill>
                <a:srgbClr val="0000CB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75705" y="2319874"/>
            <a:ext cx="247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B"/>
                </a:solidFill>
                <a:latin typeface="+mj-lt"/>
              </a:rPr>
              <a:t>176 SB +240 FW</a:t>
            </a:r>
            <a:endParaRPr lang="zh-CN" altLang="en-US" sz="1600" dirty="0">
              <a:solidFill>
                <a:srgbClr val="0000CB"/>
              </a:solidFill>
              <a:latin typeface="+mj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053743" y="578903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#1</a:t>
            </a:r>
            <a:endParaRPr lang="zh-CN" altLang="en-US" sz="1600" dirty="0">
              <a:latin typeface="+mj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053743" y="507769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#2</a:t>
            </a:r>
            <a:endParaRPr lang="zh-CN" altLang="en-US" sz="1600" dirty="0">
              <a:latin typeface="+mj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054456" y="437700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#3</a:t>
            </a:r>
            <a:endParaRPr lang="zh-CN" altLang="en-US" sz="1600" dirty="0">
              <a:latin typeface="+mj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053743" y="371026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#4</a:t>
            </a:r>
            <a:endParaRPr lang="zh-CN" altLang="en-US" sz="1600" dirty="0">
              <a:latin typeface="+mj-l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054456" y="305425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#5</a:t>
            </a:r>
            <a:endParaRPr lang="zh-CN" altLang="en-US" sz="1600" dirty="0">
              <a:latin typeface="+mj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126529" y="229823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#6</a:t>
            </a:r>
            <a:endParaRPr lang="zh-CN" altLang="en-US" sz="1600" dirty="0">
              <a:latin typeface="+mj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113654" y="198911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#7</a:t>
            </a:r>
            <a:endParaRPr lang="zh-CN" altLang="en-US" sz="1600" dirty="0">
              <a:latin typeface="+mj-l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931873" y="21473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#8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666417" y="275878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#9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086266" y="354926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#10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173337" y="4192335"/>
            <a:ext cx="510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#11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173337" y="4888669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#12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108656" y="5583484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#13</a:t>
            </a:r>
            <a:endParaRPr lang="zh-CN" altLang="en-US" sz="1600" dirty="0">
              <a:latin typeface="+mj-lt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r="23011"/>
          <a:stretch/>
        </p:blipFill>
        <p:spPr>
          <a:xfrm>
            <a:off x="8219070" y="4151113"/>
            <a:ext cx="2663688" cy="2206690"/>
          </a:xfrm>
          <a:prstGeom prst="rect">
            <a:avLst/>
          </a:prstGeom>
        </p:spPr>
      </p:pic>
      <p:grpSp>
        <p:nvGrpSpPr>
          <p:cNvPr id="67" name="组合 66"/>
          <p:cNvGrpSpPr/>
          <p:nvPr/>
        </p:nvGrpSpPr>
        <p:grpSpPr>
          <a:xfrm>
            <a:off x="8530774" y="2160521"/>
            <a:ext cx="2246269" cy="2091699"/>
            <a:chOff x="706318" y="1508381"/>
            <a:chExt cx="3879844" cy="3854561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318" y="1587717"/>
              <a:ext cx="3879844" cy="3775225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/>
          </p:nvSpPr>
          <p:spPr>
            <a:xfrm>
              <a:off x="2328633" y="1508381"/>
              <a:ext cx="319075" cy="68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b="1" dirty="0">
                <a:latin typeface="+mj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964655" y="2254353"/>
            <a:ext cx="1008600" cy="41098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j-l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986779" y="5390113"/>
            <a:ext cx="1729736" cy="7721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j-lt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987378" y="5789038"/>
            <a:ext cx="3312580" cy="57518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>
            <a:stCxn id="70" idx="3"/>
          </p:cNvCxnSpPr>
          <p:nvPr/>
        </p:nvCxnSpPr>
        <p:spPr>
          <a:xfrm>
            <a:off x="7716515" y="5776208"/>
            <a:ext cx="636928" cy="1283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>
            <a:off x="6807200" y="3549260"/>
            <a:ext cx="1908716" cy="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8927923" y="6088401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+mj-lt"/>
              </a:rPr>
              <a:t>1 SB+2 FW</a:t>
            </a:r>
            <a:endParaRPr lang="zh-CN" alt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8888767" y="4024513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+mj-lt"/>
              </a:rPr>
              <a:t>1 SB+1 FW</a:t>
            </a:r>
            <a:endParaRPr lang="zh-CN" altLang="en-US" sz="1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D75EE6A1-957D-4F32-9EAE-228EB06FC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" y="2638244"/>
            <a:ext cx="3796402" cy="34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3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96849" y="80067"/>
            <a:ext cx="657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/>
              <a:t>Manifold Configuration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1297"/>
          <a:stretch/>
        </p:blipFill>
        <p:spPr>
          <a:xfrm>
            <a:off x="669303" y="992791"/>
            <a:ext cx="9851010" cy="5568599"/>
          </a:xfrm>
          <a:prstGeom prst="rect">
            <a:avLst/>
          </a:prstGeom>
        </p:spPr>
      </p:pic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B90C894A-3495-A6CF-63E6-8C12A0C4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13</a:t>
            </a:fld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1830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96849" y="80067"/>
            <a:ext cx="657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/>
              <a:t>Manifold Configuration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6E46DA52-6335-268C-68B0-0B8BD3CF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43" y="1191748"/>
            <a:ext cx="4075753" cy="4915101"/>
          </a:xfrm>
          <a:prstGeom prst="rect">
            <a:avLst/>
          </a:prstGeom>
        </p:spPr>
      </p:pic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96B62202-027B-3FA5-79B1-AE4E9DC7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14</a:t>
            </a:fld>
            <a:endParaRPr lang="zh-CN" altLang="en-US" sz="12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365831-343A-3824-1F90-7EFF9E38A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200" y="1191748"/>
            <a:ext cx="2930853" cy="49413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32AD55-0EC8-BCAA-873D-2F180CC1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13" y="1191748"/>
            <a:ext cx="3632648" cy="4737096"/>
          </a:xfrm>
          <a:prstGeom prst="rect">
            <a:avLst/>
          </a:prstGeom>
        </p:spPr>
      </p:pic>
      <p:sp>
        <p:nvSpPr>
          <p:cNvPr id="6" name="TextBox 49">
            <a:extLst>
              <a:ext uri="{FF2B5EF4-FFF2-40B4-BE49-F238E27FC236}">
                <a16:creationId xmlns:a16="http://schemas.microsoft.com/office/drawing/2014/main" id="{912735BF-507F-730E-8EAC-F800A42EDEA1}"/>
              </a:ext>
            </a:extLst>
          </p:cNvPr>
          <p:cNvSpPr txBox="1"/>
          <p:nvPr/>
        </p:nvSpPr>
        <p:spPr>
          <a:xfrm>
            <a:off x="2705493" y="6238141"/>
            <a:ext cx="70684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/>
              <a:t>Three bunches of manifolds and water flow chart for 45° shielding blanket </a:t>
            </a:r>
            <a:endParaRPr lang="zh-CN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857331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1BD9B97-9EE8-3F61-8676-382CE1C88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26" y="4111511"/>
            <a:ext cx="3038718" cy="2460198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>
            <a:noAutofit/>
          </a:bodyPr>
          <a:lstStyle/>
          <a:p>
            <a:fld id="{595E648D-459D-428B-972C-D7FDEEE467D1}" type="slidenum">
              <a:rPr lang="zh-CN" altLang="en-US" sz="1500" smtClean="0">
                <a:latin typeface="+mj-lt"/>
              </a:rPr>
              <a:pPr/>
              <a:t>15</a:t>
            </a:fld>
            <a:endParaRPr lang="zh-CN" altLang="en-US" sz="1500" dirty="0">
              <a:latin typeface="+mj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latin typeface="+mj-lt"/>
                <a:sym typeface="+mn-lt"/>
              </a:rPr>
              <a:t>First Wall Design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02012E-D0D1-3670-7872-3D05B1A35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9" y="4293770"/>
            <a:ext cx="2911346" cy="24043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57F18D-E578-BD4D-08B3-537506A93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039" y="1089791"/>
            <a:ext cx="4218151" cy="32443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8B1113-4E3D-BF42-5127-D1AD3B65D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421" y="1020127"/>
            <a:ext cx="4455030" cy="289307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椭圆 3"/>
          <p:cNvSpPr/>
          <p:nvPr/>
        </p:nvSpPr>
        <p:spPr>
          <a:xfrm>
            <a:off x="5833017" y="954931"/>
            <a:ext cx="1455020" cy="1599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+mj-lt"/>
            </a:endParaRPr>
          </a:p>
        </p:txBody>
      </p:sp>
      <p:pic>
        <p:nvPicPr>
          <p:cNvPr id="14" name="图片 13" descr="图示, 气泡图, 维恩图&#10;&#10;描述已自动生成">
            <a:extLst>
              <a:ext uri="{FF2B5EF4-FFF2-40B4-BE49-F238E27FC236}">
                <a16:creationId xmlns:a16="http://schemas.microsoft.com/office/drawing/2014/main" id="{477CA94E-4CB2-419A-6C7D-668F2FF079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6" y="1855045"/>
            <a:ext cx="2802713" cy="19663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F32C65-AD8D-F042-8732-C5DF7997D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5070" y="4311934"/>
            <a:ext cx="3752008" cy="2206826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 rot="16971518" flipH="1">
            <a:off x="8817492" y="2443926"/>
            <a:ext cx="803877" cy="1684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+mj-lt"/>
            </a:endParaRPr>
          </a:p>
        </p:txBody>
      </p:sp>
      <p:sp>
        <p:nvSpPr>
          <p:cNvPr id="21" name="右箭头 20"/>
          <p:cNvSpPr/>
          <p:nvPr/>
        </p:nvSpPr>
        <p:spPr>
          <a:xfrm rot="817811">
            <a:off x="7170721" y="1817887"/>
            <a:ext cx="737510" cy="332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69334" y="6450627"/>
            <a:ext cx="1945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Cooling channels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516562" y="5390066"/>
            <a:ext cx="1576637" cy="1367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036964" y="5073737"/>
            <a:ext cx="1425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+mj-lt"/>
                <a:cs typeface="Times New Roman" panose="02020603050405020304" pitchFamily="18" charset="0"/>
              </a:rPr>
              <a:t>Mechanical connection</a:t>
            </a:r>
            <a:endParaRPr lang="zh-CN" altLang="en-US" sz="15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29619" y="6001283"/>
            <a:ext cx="1425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+mj-lt"/>
                <a:cs typeface="Times New Roman" panose="02020603050405020304" pitchFamily="18" charset="0"/>
              </a:rPr>
              <a:t>Coolant pipe connection</a:t>
            </a:r>
            <a:endParaRPr lang="zh-CN" altLang="en-US" sz="15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29619" y="4359393"/>
            <a:ext cx="16697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+mj-lt"/>
                <a:cs typeface="Times New Roman" panose="02020603050405020304" pitchFamily="18" charset="0"/>
              </a:rPr>
              <a:t>RH Positioning/ grabbing holes</a:t>
            </a:r>
            <a:endParaRPr lang="zh-CN" altLang="en-US" sz="15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/>
          <p:cNvCxnSpPr>
            <a:endCxn id="22" idx="1"/>
          </p:cNvCxnSpPr>
          <p:nvPr/>
        </p:nvCxnSpPr>
        <p:spPr>
          <a:xfrm>
            <a:off x="1516562" y="4670421"/>
            <a:ext cx="1513057" cy="160786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endCxn id="22" idx="1"/>
          </p:cNvCxnSpPr>
          <p:nvPr/>
        </p:nvCxnSpPr>
        <p:spPr>
          <a:xfrm>
            <a:off x="1478940" y="6204407"/>
            <a:ext cx="1550679" cy="7387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endCxn id="24" idx="1"/>
          </p:cNvCxnSpPr>
          <p:nvPr/>
        </p:nvCxnSpPr>
        <p:spPr>
          <a:xfrm flipV="1">
            <a:off x="1509217" y="4636392"/>
            <a:ext cx="1520402" cy="394073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endCxn id="24" idx="1"/>
          </p:cNvCxnSpPr>
          <p:nvPr/>
        </p:nvCxnSpPr>
        <p:spPr>
          <a:xfrm flipV="1">
            <a:off x="1451001" y="4636392"/>
            <a:ext cx="1578618" cy="1138407"/>
          </a:xfrm>
          <a:prstGeom prst="straightConnector1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1038114" y="1241578"/>
            <a:ext cx="994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W tiles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967145" y="1730236"/>
            <a:ext cx="994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Cu foils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798799" y="2136353"/>
            <a:ext cx="12875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CuCrZr</a:t>
            </a:r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plate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0654711" y="3090401"/>
            <a:ext cx="14366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CuCrZr</a:t>
            </a:r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covers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848152" y="2772125"/>
            <a:ext cx="18357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Coolant distribution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 flipH="1" flipV="1">
            <a:off x="5259032" y="2262484"/>
            <a:ext cx="680073" cy="60667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8489040" y="4446730"/>
            <a:ext cx="3472334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11961374" y="4480021"/>
            <a:ext cx="0" cy="15003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8489040" y="4666343"/>
            <a:ext cx="337638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8489040" y="4750065"/>
            <a:ext cx="0" cy="12168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>
            <a:off x="8606971" y="4871753"/>
            <a:ext cx="335440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11959773" y="4905873"/>
            <a:ext cx="0" cy="18193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>
            <a:off x="8541657" y="5087806"/>
            <a:ext cx="332377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8548914" y="5157639"/>
            <a:ext cx="7257" cy="1680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8693519" y="5325703"/>
            <a:ext cx="326785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>
            <a:off x="11959773" y="5371805"/>
            <a:ext cx="0" cy="13636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 flipH="1">
            <a:off x="8606971" y="5515429"/>
            <a:ext cx="3258458" cy="290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>
            <a:off x="8525325" y="5577998"/>
            <a:ext cx="0" cy="1513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>
            <a:off x="8606971" y="5771459"/>
            <a:ext cx="342537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/>
          <p:nvPr/>
        </p:nvCxnSpPr>
        <p:spPr>
          <a:xfrm>
            <a:off x="11988805" y="5792724"/>
            <a:ext cx="0" cy="13636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 flipH="1">
            <a:off x="8636003" y="5936348"/>
            <a:ext cx="3258458" cy="290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>
            <a:off x="8554357" y="5998917"/>
            <a:ext cx="0" cy="1513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>
          <a:xfrm>
            <a:off x="8636003" y="6192378"/>
            <a:ext cx="342537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>
            <a:off x="11988805" y="6261610"/>
            <a:ext cx="0" cy="1846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H="1">
            <a:off x="8541657" y="6371771"/>
            <a:ext cx="3352804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/>
        </p:nvSpPr>
        <p:spPr>
          <a:xfrm>
            <a:off x="7736970" y="4026110"/>
            <a:ext cx="1938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+mj-lt"/>
              </a:rPr>
              <a:t>Inlet from beam</a:t>
            </a:r>
            <a:endParaRPr lang="zh-CN" altLang="en-US" sz="1500" dirty="0">
              <a:latin typeface="+mj-lt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8168484" y="6502765"/>
            <a:ext cx="2869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+mj-lt"/>
              </a:rPr>
              <a:t>Coolant back to beam</a:t>
            </a:r>
            <a:endParaRPr lang="zh-CN" altLang="en-US" sz="1500" dirty="0">
              <a:latin typeface="+mj-lt"/>
            </a:endParaRPr>
          </a:p>
        </p:txBody>
      </p:sp>
      <p:cxnSp>
        <p:nvCxnSpPr>
          <p:cNvPr id="83" name="直接箭头连接符 82"/>
          <p:cNvCxnSpPr/>
          <p:nvPr/>
        </p:nvCxnSpPr>
        <p:spPr>
          <a:xfrm flipH="1" flipV="1">
            <a:off x="8303336" y="4311934"/>
            <a:ext cx="252835" cy="13479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/>
          <p:nvPr/>
        </p:nvCxnSpPr>
        <p:spPr>
          <a:xfrm flipH="1">
            <a:off x="8400961" y="6371772"/>
            <a:ext cx="147954" cy="25834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7798981" y="990510"/>
            <a:ext cx="1876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Slots ↓ EM load/ Thermal stress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90" name="直接箭头连接符 89"/>
          <p:cNvCxnSpPr/>
          <p:nvPr/>
        </p:nvCxnSpPr>
        <p:spPr>
          <a:xfrm flipH="1" flipV="1">
            <a:off x="8541658" y="1554155"/>
            <a:ext cx="631328" cy="940657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右箭头 20">
            <a:extLst>
              <a:ext uri="{FF2B5EF4-FFF2-40B4-BE49-F238E27FC236}">
                <a16:creationId xmlns:a16="http://schemas.microsoft.com/office/drawing/2014/main" id="{DAC5E5E5-70EE-E474-8971-FDCEB1C4E35A}"/>
              </a:ext>
            </a:extLst>
          </p:cNvPr>
          <p:cNvSpPr/>
          <p:nvPr/>
        </p:nvSpPr>
        <p:spPr>
          <a:xfrm rot="4649158">
            <a:off x="9273042" y="3855807"/>
            <a:ext cx="737510" cy="332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+mj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B24BC4-264B-FE08-B4E3-F7D58A3512D7}"/>
              </a:ext>
            </a:extLst>
          </p:cNvPr>
          <p:cNvSpPr txBox="1"/>
          <p:nvPr/>
        </p:nvSpPr>
        <p:spPr>
          <a:xfrm>
            <a:off x="536559" y="3678017"/>
            <a:ext cx="1945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Cooling of PFU</a:t>
            </a:r>
            <a:endParaRPr lang="zh-CN" altLang="en-US" sz="15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4699D5-C684-BFA7-2788-022D9FB423E4}"/>
              </a:ext>
            </a:extLst>
          </p:cNvPr>
          <p:cNvSpPr txBox="1"/>
          <p:nvPr/>
        </p:nvSpPr>
        <p:spPr>
          <a:xfrm>
            <a:off x="283665" y="838624"/>
            <a:ext cx="591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FW= Left/Right Fingers + Beam + Connection Pipes</a:t>
            </a:r>
            <a:endParaRPr lang="zh-CN" altLang="en-US" b="1" u="sng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16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Shielding block design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81" y="1194457"/>
            <a:ext cx="3903490" cy="26201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3" y="1878004"/>
            <a:ext cx="4334057" cy="29131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153" y="2379691"/>
            <a:ext cx="2872657" cy="2337668"/>
          </a:xfrm>
          <a:prstGeom prst="rect">
            <a:avLst/>
          </a:prstGeom>
        </p:spPr>
      </p:pic>
      <p:sp>
        <p:nvSpPr>
          <p:cNvPr id="11" name="矩形标注 10"/>
          <p:cNvSpPr/>
          <p:nvPr/>
        </p:nvSpPr>
        <p:spPr>
          <a:xfrm>
            <a:off x="874758" y="4592668"/>
            <a:ext cx="2462169" cy="2137847"/>
          </a:xfrm>
          <a:prstGeom prst="wedgeRectCallout">
            <a:avLst>
              <a:gd name="adj1" fmla="val 94486"/>
              <a:gd name="adj2" fmla="val -91514"/>
            </a:avLst>
          </a:prstGeom>
          <a:solidFill>
            <a:schemeClr val="bg2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1663444" y="4983958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2538870" y="5011795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958517" y="5403408"/>
            <a:ext cx="70912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2526373" y="5403408"/>
            <a:ext cx="6764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997917" y="5431245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3169440" y="5431245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2200339" y="5832393"/>
            <a:ext cx="969102" cy="1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051309" y="5850695"/>
            <a:ext cx="100641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2141791" y="5912277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107747" y="4686624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</a:rPr>
              <a:t>From FW1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63029" y="4686623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</a:rPr>
              <a:t>From FW2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23526" y="6268054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</a:rPr>
              <a:t>To Manifold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1179096" y="5431245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>
            <a:off x="1390494" y="5431245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1562266" y="5430923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2568522" y="5440081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2779920" y="5440081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2951692" y="5439759"/>
            <a:ext cx="4194" cy="41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32" idx="1"/>
          </p:cNvCxnSpPr>
          <p:nvPr/>
        </p:nvCxnSpPr>
        <p:spPr>
          <a:xfrm flipH="1">
            <a:off x="6640646" y="3335053"/>
            <a:ext cx="450338" cy="490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7090984" y="3196553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200" b="1" dirty="0">
                <a:solidFill>
                  <a:srgbClr val="0000FF"/>
                </a:solidFill>
              </a:rPr>
              <a:t>Φ</a:t>
            </a:r>
            <a:r>
              <a:rPr lang="en-US" altLang="zh-CN" sz="1200" b="1" dirty="0">
                <a:solidFill>
                  <a:srgbClr val="0000FF"/>
                </a:solidFill>
              </a:rPr>
              <a:t>42.2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H="1">
            <a:off x="6267035" y="4104560"/>
            <a:ext cx="447411" cy="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6714446" y="3966060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200" b="1" dirty="0">
                <a:solidFill>
                  <a:srgbClr val="0000FF"/>
                </a:solidFill>
              </a:rPr>
              <a:t>Φ</a:t>
            </a:r>
            <a:r>
              <a:rPr lang="en-US" altLang="zh-CN" sz="1200" b="1" dirty="0">
                <a:solidFill>
                  <a:srgbClr val="0000FF"/>
                </a:solidFill>
              </a:rPr>
              <a:t>15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flipH="1">
            <a:off x="6640646" y="2614575"/>
            <a:ext cx="482477" cy="2227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7090984" y="2424004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200" b="1" dirty="0">
                <a:solidFill>
                  <a:srgbClr val="0000FF"/>
                </a:solidFill>
              </a:rPr>
              <a:t>Φ</a:t>
            </a:r>
            <a:r>
              <a:rPr lang="en-US" altLang="zh-CN" sz="1200" b="1" dirty="0">
                <a:solidFill>
                  <a:srgbClr val="0000FF"/>
                </a:solidFill>
              </a:rPr>
              <a:t>24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42" y="4686623"/>
            <a:ext cx="2477676" cy="1708596"/>
          </a:xfrm>
          <a:prstGeom prst="rect">
            <a:avLst/>
          </a:prstGeom>
        </p:spPr>
      </p:pic>
      <p:cxnSp>
        <p:nvCxnSpPr>
          <p:cNvPr id="38" name="直接箭头连接符 37"/>
          <p:cNvCxnSpPr/>
          <p:nvPr/>
        </p:nvCxnSpPr>
        <p:spPr>
          <a:xfrm flipV="1">
            <a:off x="4841126" y="6083109"/>
            <a:ext cx="0" cy="354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5975027" y="5753483"/>
            <a:ext cx="96746" cy="4356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4217018" y="6437385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From FW2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619921" y="6166777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From FW1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73830" y="4727381"/>
            <a:ext cx="1099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To Manifold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cxnSp>
        <p:nvCxnSpPr>
          <p:cNvPr id="43" name="直接箭头连接符 42"/>
          <p:cNvCxnSpPr>
            <a:stCxn id="42" idx="2"/>
          </p:cNvCxnSpPr>
          <p:nvPr/>
        </p:nvCxnSpPr>
        <p:spPr>
          <a:xfrm>
            <a:off x="4723500" y="5035158"/>
            <a:ext cx="46808" cy="4904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0DE59161-91A6-2736-84C1-03991D3F0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70" y="3966059"/>
            <a:ext cx="4274385" cy="26252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D98FECE-C4FB-35B6-F0C8-B509EC3B2101}"/>
              </a:ext>
            </a:extLst>
          </p:cNvPr>
          <p:cNvSpPr txBox="1"/>
          <p:nvPr/>
        </p:nvSpPr>
        <p:spPr>
          <a:xfrm>
            <a:off x="10065862" y="3751941"/>
            <a:ext cx="2005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Peak T 227</a:t>
            </a:r>
            <a:r>
              <a:rPr lang="zh-CN" altLang="en-US" sz="1400" dirty="0">
                <a:solidFill>
                  <a:srgbClr val="0000FF"/>
                </a:solidFill>
              </a:rPr>
              <a:t>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DD2AE0-C392-F400-EF64-F279694819C9}"/>
              </a:ext>
            </a:extLst>
          </p:cNvPr>
          <p:cNvSpPr txBox="1"/>
          <p:nvPr/>
        </p:nvSpPr>
        <p:spPr>
          <a:xfrm>
            <a:off x="8798276" y="4306461"/>
            <a:ext cx="248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Peak stress 339MPa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0E5710E-A3D9-91D7-47D1-2CF2F8513BA2}"/>
              </a:ext>
            </a:extLst>
          </p:cNvPr>
          <p:cNvSpPr txBox="1"/>
          <p:nvPr/>
        </p:nvSpPr>
        <p:spPr>
          <a:xfrm>
            <a:off x="400265" y="979758"/>
            <a:ext cx="721550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+mj-lt"/>
                <a:cs typeface="Times New Roman" panose="02020603050405020304" pitchFamily="18" charset="0"/>
              </a:rPr>
              <a:t>Preliminary design of one shield block has two first wall.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+mj-lt"/>
                <a:cs typeface="Times New Roman" panose="02020603050405020304" pitchFamily="18" charset="0"/>
              </a:rPr>
              <a:t>Nuclear heating &lt;0.3W/cc, mass flow rate 2.0114kg/s</a:t>
            </a:r>
            <a:r>
              <a:rPr lang="zh-CN" altLang="en-US" dirty="0">
                <a:latin typeface="+mj-lt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inlet temperature 143.3</a:t>
            </a:r>
            <a:r>
              <a:rPr lang="zh-CN" altLang="en-US" dirty="0">
                <a:latin typeface="+mj-lt"/>
                <a:cs typeface="Times New Roman" panose="02020603050405020304" pitchFamily="18" charset="0"/>
              </a:rPr>
              <a:t>℃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, coolant pressure 4MPa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10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9" y="4336352"/>
            <a:ext cx="4768534" cy="181371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>
            <a:noAutofit/>
          </a:bodyPr>
          <a:lstStyle/>
          <a:p>
            <a:fld id="{595E648D-459D-428B-972C-D7FDEEE467D1}" type="slidenum">
              <a:rPr lang="zh-CN" altLang="en-US" sz="1500" smtClean="0"/>
              <a:pPr/>
              <a:t>17</a:t>
            </a:fld>
            <a:endParaRPr lang="zh-CN" altLang="en-US" sz="15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Connection with VV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7" y="1029519"/>
            <a:ext cx="3501764" cy="26553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0489" y="3116512"/>
            <a:ext cx="18341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/>
              <a:t>Inboard SB Module</a:t>
            </a:r>
            <a:endParaRPr lang="zh-CN" altLang="en-US" sz="1500" dirty="0"/>
          </a:p>
        </p:txBody>
      </p:sp>
      <p:sp>
        <p:nvSpPr>
          <p:cNvPr id="7" name="文本框 6"/>
          <p:cNvSpPr txBox="1"/>
          <p:nvPr/>
        </p:nvSpPr>
        <p:spPr>
          <a:xfrm>
            <a:off x="2353147" y="1107039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/>
              <a:t>VV</a:t>
            </a:r>
            <a:endParaRPr lang="zh-CN" altLang="en-US" sz="15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95" y="1399667"/>
            <a:ext cx="5476657" cy="259978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2015" y="6149428"/>
            <a:ext cx="20553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/>
              <a:t>SB Support Structure </a:t>
            </a:r>
            <a:endParaRPr lang="zh-CN" altLang="en-US" sz="15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473740" y="4076153"/>
            <a:ext cx="12075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Housing</a:t>
            </a:r>
            <a:endParaRPr lang="zh-CN" altLang="en-US" sz="15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974725" y="944457"/>
            <a:ext cx="12075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Housing</a:t>
            </a:r>
            <a:endParaRPr lang="zh-CN" altLang="en-US" sz="1500" dirty="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7227996" y="1290626"/>
            <a:ext cx="350509" cy="801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183854" y="1058041"/>
            <a:ext cx="12075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Key pad</a:t>
            </a:r>
            <a:endParaRPr lang="zh-CN" altLang="en-US" sz="1500" dirty="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5601473" y="1290626"/>
            <a:ext cx="663621" cy="5607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055914" y="4089640"/>
            <a:ext cx="9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/>
              <a:t>M50 bolt</a:t>
            </a:r>
            <a:endParaRPr lang="zh-CN" altLang="en-US" sz="1500" dirty="0"/>
          </a:p>
        </p:txBody>
      </p:sp>
      <p:cxnSp>
        <p:nvCxnSpPr>
          <p:cNvPr id="20" name="直接箭头连接符 19"/>
          <p:cNvCxnSpPr>
            <a:stCxn id="19" idx="2"/>
          </p:cNvCxnSpPr>
          <p:nvPr/>
        </p:nvCxnSpPr>
        <p:spPr>
          <a:xfrm>
            <a:off x="1517740" y="4412805"/>
            <a:ext cx="404740" cy="7476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036793" y="4347511"/>
            <a:ext cx="797618" cy="5016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464600" y="1967723"/>
            <a:ext cx="1305098" cy="881149"/>
          </a:xfrm>
          <a:prstGeom prst="line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107153" y="2430968"/>
            <a:ext cx="1349433" cy="952689"/>
          </a:xfrm>
          <a:prstGeom prst="line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6506163" y="2117351"/>
            <a:ext cx="182881" cy="26600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7189437" y="2958466"/>
            <a:ext cx="182881" cy="26600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389785" y="2492400"/>
            <a:ext cx="1379913" cy="946676"/>
          </a:xfrm>
          <a:prstGeom prst="line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6358479" y="1981274"/>
            <a:ext cx="1098107" cy="809409"/>
          </a:xfrm>
          <a:prstGeom prst="line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6851082" y="2548165"/>
            <a:ext cx="211257" cy="2120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cxnSp>
        <p:nvCxnSpPr>
          <p:cNvPr id="29" name="直接箭头连接符 28"/>
          <p:cNvCxnSpPr/>
          <p:nvPr/>
        </p:nvCxnSpPr>
        <p:spPr>
          <a:xfrm flipH="1">
            <a:off x="6205252" y="2117351"/>
            <a:ext cx="1464693" cy="108197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 flipV="1">
            <a:off x="6198593" y="2142290"/>
            <a:ext cx="1471352" cy="105703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731318" y="1107424"/>
            <a:ext cx="27879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+mj-lt"/>
              </a:rPr>
              <a:t>Direction of thermal expansion</a:t>
            </a:r>
            <a:endParaRPr lang="zh-CN" altLang="en-US" sz="1500" dirty="0">
              <a:latin typeface="+mj-lt"/>
            </a:endParaRPr>
          </a:p>
        </p:txBody>
      </p:sp>
      <p:cxnSp>
        <p:nvCxnSpPr>
          <p:cNvPr id="32" name="直接箭头连接符 31"/>
          <p:cNvCxnSpPr>
            <a:stCxn id="31" idx="1"/>
          </p:cNvCxnSpPr>
          <p:nvPr/>
        </p:nvCxnSpPr>
        <p:spPr>
          <a:xfrm flipH="1">
            <a:off x="7278498" y="1269007"/>
            <a:ext cx="1452820" cy="1625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545216" y="1516646"/>
            <a:ext cx="2363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b="1" dirty="0">
                <a:latin typeface="+mj-lt"/>
                <a:cs typeface="Times New Roman" panose="02020603050405020304" pitchFamily="18" charset="0"/>
              </a:rPr>
              <a:t>The Key pad is arranged in a direction parallel to the expansion direction of the SB. The key pad supports the SB without preventing thermal deformation</a:t>
            </a:r>
            <a:endParaRPr lang="zh-CN" altLang="en-US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22" y="2830099"/>
            <a:ext cx="1875104" cy="1254528"/>
          </a:xfrm>
          <a:prstGeom prst="rect">
            <a:avLst/>
          </a:prstGeom>
          <a:ln w="19050">
            <a:solidFill>
              <a:srgbClr val="1923E7"/>
            </a:solidFill>
          </a:ln>
        </p:spPr>
      </p:pic>
      <p:cxnSp>
        <p:nvCxnSpPr>
          <p:cNvPr id="37" name="直接箭头连接符 36"/>
          <p:cNvCxnSpPr>
            <a:stCxn id="11" idx="0"/>
          </p:cNvCxnSpPr>
          <p:nvPr/>
        </p:nvCxnSpPr>
        <p:spPr>
          <a:xfrm flipV="1">
            <a:off x="4077520" y="3645739"/>
            <a:ext cx="603779" cy="4304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/>
          <a:stretch/>
        </p:blipFill>
        <p:spPr>
          <a:xfrm>
            <a:off x="5028413" y="4617333"/>
            <a:ext cx="2043242" cy="1609832"/>
          </a:xfrm>
          <a:prstGeom prst="rect">
            <a:avLst/>
          </a:prstGeom>
        </p:spPr>
      </p:pic>
      <p:cxnSp>
        <p:nvCxnSpPr>
          <p:cNvPr id="39" name="直接箭头连接符 38"/>
          <p:cNvCxnSpPr/>
          <p:nvPr/>
        </p:nvCxnSpPr>
        <p:spPr>
          <a:xfrm>
            <a:off x="2441755" y="4845121"/>
            <a:ext cx="3039196" cy="6422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94" y="3802322"/>
            <a:ext cx="4129009" cy="1494930"/>
          </a:xfrm>
          <a:prstGeom prst="rect">
            <a:avLst/>
          </a:prstGeom>
          <a:ln w="19050">
            <a:solidFill>
              <a:srgbClr val="1923E7"/>
            </a:solidFill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2819" y="5411559"/>
            <a:ext cx="2825181" cy="14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9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9366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Vertical Stabilization System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24168" y="1753256"/>
            <a:ext cx="3343664" cy="923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04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53229" y="2806699"/>
            <a:ext cx="388525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652635" y="5589157"/>
            <a:ext cx="2539365" cy="1209040"/>
            <a:chOff x="9652635" y="5589157"/>
            <a:chExt cx="2539365" cy="1209040"/>
          </a:xfrm>
        </p:grpSpPr>
        <p:pic>
          <p:nvPicPr>
            <p:cNvPr id="4" name="图片 3" descr="BEST logo 带阳光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635" y="5589157"/>
              <a:ext cx="1323975" cy="1209040"/>
            </a:xfrm>
            <a:prstGeom prst="rect">
              <a:avLst/>
            </a:prstGeom>
          </p:spPr>
        </p:pic>
        <p:pic>
          <p:nvPicPr>
            <p:cNvPr id="3075" name="Picture 3" descr="G:\BEST\图片\BESTlogo的副本\BEST logo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0869" y="5876065"/>
              <a:ext cx="1341131" cy="91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7099781"/>
      </p:ext>
    </p:extLst>
  </p:cSld>
  <p:clrMapOvr>
    <a:masterClrMapping/>
  </p:clrMapOvr>
  <p:transition spd="slow" advTm="3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33572-205A-3C30-A089-67F289E91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76C65D9-D31C-9182-7DDF-A8168A86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19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F841B1-2360-1C2A-B09A-0B316F9560DC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Vertical Stabilization System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2B179F7-992A-0C7D-F960-8C7588AF0669}"/>
              </a:ext>
            </a:extLst>
          </p:cNvPr>
          <p:cNvSpPr txBox="1"/>
          <p:nvPr/>
        </p:nvSpPr>
        <p:spPr>
          <a:xfrm>
            <a:off x="427330" y="842996"/>
            <a:ext cx="825352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FF"/>
                </a:solidFill>
              </a:rPr>
              <a:t>Maximum controllable vertical drift of 11 cm</a:t>
            </a:r>
            <a:r>
              <a:rPr lang="en-US" altLang="zh-CN" b="1" dirty="0"/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/>
              <a:t>Vertical displacement </a:t>
            </a:r>
            <a:r>
              <a:rPr lang="en-US" altLang="zh-CN" b="1" dirty="0">
                <a:solidFill>
                  <a:srgbClr val="0000FF"/>
                </a:solidFill>
              </a:rPr>
              <a:t>growth rate &lt;100/s</a:t>
            </a:r>
            <a:r>
              <a:rPr lang="en-US" altLang="zh-CN" b="1" dirty="0"/>
              <a:t>.</a:t>
            </a: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C8C0619E-AC49-21A9-5A74-3BB11D1C363C}"/>
              </a:ext>
            </a:extLst>
          </p:cNvPr>
          <p:cNvGrpSpPr/>
          <p:nvPr/>
        </p:nvGrpSpPr>
        <p:grpSpPr>
          <a:xfrm flipH="1">
            <a:off x="5595185" y="1774723"/>
            <a:ext cx="6280291" cy="4244065"/>
            <a:chOff x="5379754" y="1797645"/>
            <a:chExt cx="6986146" cy="398699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1629768-A95E-8AD4-54CA-0BAA54613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65"/>
            <a:stretch/>
          </p:blipFill>
          <p:spPr>
            <a:xfrm>
              <a:off x="8772177" y="2021215"/>
              <a:ext cx="3593723" cy="359699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7CCC9BF-CBAC-7371-EB1C-3DCDAB780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9754" y="1797645"/>
              <a:ext cx="3311641" cy="12335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46EDCCD3-45A9-1C82-A1EF-4639BF614DE0}"/>
                </a:ext>
              </a:extLst>
            </p:cNvPr>
            <p:cNvSpPr/>
            <p:nvPr/>
          </p:nvSpPr>
          <p:spPr>
            <a:xfrm rot="20203238">
              <a:off x="9918966" y="3299440"/>
              <a:ext cx="376842" cy="2591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5845DF54-A34A-9AD9-32B1-EFBF2870411E}"/>
                </a:ext>
              </a:extLst>
            </p:cNvPr>
            <p:cNvCxnSpPr>
              <a:cxnSpLocks/>
              <a:stCxn id="57" idx="1"/>
              <a:endCxn id="56" idx="3"/>
            </p:cNvCxnSpPr>
            <p:nvPr/>
          </p:nvCxnSpPr>
          <p:spPr>
            <a:xfrm flipH="1" flipV="1">
              <a:off x="8691395" y="2414438"/>
              <a:ext cx="1257398" cy="983063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A21E0E8-128B-CEB9-BC99-93913D128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084"/>
            <a:stretch/>
          </p:blipFill>
          <p:spPr>
            <a:xfrm>
              <a:off x="5379754" y="4293491"/>
              <a:ext cx="3311641" cy="149115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9B035F9-5596-44DD-85C6-5915F39A4B3F}"/>
                </a:ext>
              </a:extLst>
            </p:cNvPr>
            <p:cNvSpPr/>
            <p:nvPr/>
          </p:nvSpPr>
          <p:spPr>
            <a:xfrm rot="15353760">
              <a:off x="9582092" y="4695822"/>
              <a:ext cx="462177" cy="3227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881148F7-20B5-48C4-E099-FAB74076D00D}"/>
                </a:ext>
              </a:extLst>
            </p:cNvPr>
            <p:cNvCxnSpPr>
              <a:cxnSpLocks/>
              <a:stCxn id="47" idx="0"/>
              <a:endCxn id="38" idx="3"/>
            </p:cNvCxnSpPr>
            <p:nvPr/>
          </p:nvCxnSpPr>
          <p:spPr>
            <a:xfrm flipH="1">
              <a:off x="8691395" y="4890406"/>
              <a:ext cx="965275" cy="148660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27A584A3-9E2D-57AA-12DC-0F0B707AE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97"/>
          <a:stretch/>
        </p:blipFill>
        <p:spPr bwMode="auto">
          <a:xfrm>
            <a:off x="468160" y="2251028"/>
            <a:ext cx="2353714" cy="3352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FC1E4D7F-B35B-4236-3E8F-1A85BEA65531}"/>
              </a:ext>
            </a:extLst>
          </p:cNvPr>
          <p:cNvGrpSpPr/>
          <p:nvPr/>
        </p:nvGrpSpPr>
        <p:grpSpPr>
          <a:xfrm>
            <a:off x="3118334" y="1727138"/>
            <a:ext cx="2629118" cy="2102265"/>
            <a:chOff x="2515349" y="1744896"/>
            <a:chExt cx="2629118" cy="2102265"/>
          </a:xfrm>
        </p:grpSpPr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9FB14026-F08B-FA6B-F903-70ACB044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024" y="1927725"/>
              <a:ext cx="1427819" cy="646607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D2FF0A34-63DA-6460-C747-9BDF926C4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8162" y="2601437"/>
              <a:ext cx="1959576" cy="825867"/>
            </a:xfrm>
            <a:prstGeom prst="rect">
              <a:avLst/>
            </a:prstGeom>
          </p:spPr>
        </p:pic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CD5ABE9B-68FD-DA91-6A64-389E14453711}"/>
                </a:ext>
              </a:extLst>
            </p:cNvPr>
            <p:cNvSpPr txBox="1"/>
            <p:nvPr/>
          </p:nvSpPr>
          <p:spPr>
            <a:xfrm>
              <a:off x="2600617" y="3238047"/>
              <a:ext cx="22466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Upper support structure bolted</a:t>
              </a:r>
              <a:endParaRPr lang="zh-CN" altLang="en-US" sz="1600" dirty="0"/>
            </a:p>
          </p:txBody>
        </p:sp>
        <p:sp>
          <p:nvSpPr>
            <p:cNvPr id="93" name="箭头: 右 92">
              <a:extLst>
                <a:ext uri="{FF2B5EF4-FFF2-40B4-BE49-F238E27FC236}">
                  <a16:creationId xmlns:a16="http://schemas.microsoft.com/office/drawing/2014/main" id="{D7D27D2F-7A75-25E1-5BB0-AF8487820A75}"/>
                </a:ext>
              </a:extLst>
            </p:cNvPr>
            <p:cNvSpPr/>
            <p:nvPr/>
          </p:nvSpPr>
          <p:spPr>
            <a:xfrm rot="18865096">
              <a:off x="3324621" y="2518694"/>
              <a:ext cx="303950" cy="18515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E5835DF5-5EF6-E55E-F2DD-A1FEF312A1A5}"/>
                </a:ext>
              </a:extLst>
            </p:cNvPr>
            <p:cNvSpPr/>
            <p:nvPr/>
          </p:nvSpPr>
          <p:spPr>
            <a:xfrm>
              <a:off x="2515349" y="1744896"/>
              <a:ext cx="2629118" cy="2102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F90F051D-7968-125A-BE05-0441FF4A60BE}"/>
              </a:ext>
            </a:extLst>
          </p:cNvPr>
          <p:cNvGrpSpPr/>
          <p:nvPr/>
        </p:nvGrpSpPr>
        <p:grpSpPr>
          <a:xfrm>
            <a:off x="3103809" y="4201640"/>
            <a:ext cx="2798861" cy="2419237"/>
            <a:chOff x="2515349" y="4195245"/>
            <a:chExt cx="2798861" cy="2419237"/>
          </a:xfrm>
        </p:grpSpPr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5671A2C5-1994-5682-AA35-CBD334A59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0718" y="4535406"/>
              <a:ext cx="1837020" cy="1540128"/>
            </a:xfrm>
            <a:prstGeom prst="rect">
              <a:avLst/>
            </a:prstGeom>
          </p:spPr>
        </p:pic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A311A2FE-934B-DEF3-FFA0-55F9F6BAD15C}"/>
                </a:ext>
              </a:extLst>
            </p:cNvPr>
            <p:cNvSpPr txBox="1"/>
            <p:nvPr/>
          </p:nvSpPr>
          <p:spPr>
            <a:xfrm>
              <a:off x="2562111" y="6018788"/>
              <a:ext cx="2700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Lower passive plate bolted on the support</a:t>
              </a:r>
              <a:endParaRPr lang="zh-CN" altLang="en-US" sz="1600" dirty="0"/>
            </a:p>
          </p:txBody>
        </p:sp>
        <p:cxnSp>
          <p:nvCxnSpPr>
            <p:cNvPr id="103" name="直接箭头连接符 102">
              <a:extLst>
                <a:ext uri="{FF2B5EF4-FFF2-40B4-BE49-F238E27FC236}">
                  <a16:creationId xmlns:a16="http://schemas.microsoft.com/office/drawing/2014/main" id="{36D1701E-04B6-2615-FF45-D1CA7471F709}"/>
                </a:ext>
              </a:extLst>
            </p:cNvPr>
            <p:cNvCxnSpPr>
              <a:cxnSpLocks/>
            </p:cNvCxnSpPr>
            <p:nvPr/>
          </p:nvCxnSpPr>
          <p:spPr>
            <a:xfrm>
              <a:off x="3629228" y="4531925"/>
              <a:ext cx="479710" cy="589150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箭头连接符 103">
              <a:extLst>
                <a:ext uri="{FF2B5EF4-FFF2-40B4-BE49-F238E27FC236}">
                  <a16:creationId xmlns:a16="http://schemas.microsoft.com/office/drawing/2014/main" id="{2F5BD40C-83BE-2641-773A-57C337BAA6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7646" y="4531925"/>
              <a:ext cx="481582" cy="112535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60AC1CA4-E65F-62DA-3ECF-BFEC49013BFD}"/>
                </a:ext>
              </a:extLst>
            </p:cNvPr>
            <p:cNvSpPr txBox="1"/>
            <p:nvPr/>
          </p:nvSpPr>
          <p:spPr>
            <a:xfrm>
              <a:off x="2614210" y="4219584"/>
              <a:ext cx="270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Support bolted on VV</a:t>
              </a:r>
              <a:endParaRPr lang="zh-CN" altLang="en-US" sz="1600" dirty="0"/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F397FC29-5DCF-03F9-C0D6-583A67DBBE24}"/>
                </a:ext>
              </a:extLst>
            </p:cNvPr>
            <p:cNvSpPr/>
            <p:nvPr/>
          </p:nvSpPr>
          <p:spPr>
            <a:xfrm>
              <a:off x="2515349" y="4195245"/>
              <a:ext cx="2629118" cy="24192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127647A4-8ED2-2338-3A91-9A604DD10C03}"/>
              </a:ext>
            </a:extLst>
          </p:cNvPr>
          <p:cNvCxnSpPr>
            <a:cxnSpLocks/>
            <a:endCxn id="112" idx="1"/>
          </p:cNvCxnSpPr>
          <p:nvPr/>
        </p:nvCxnSpPr>
        <p:spPr>
          <a:xfrm flipV="1">
            <a:off x="2359731" y="2778271"/>
            <a:ext cx="758603" cy="314048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>
            <a:extLst>
              <a:ext uri="{FF2B5EF4-FFF2-40B4-BE49-F238E27FC236}">
                <a16:creationId xmlns:a16="http://schemas.microsoft.com/office/drawing/2014/main" id="{01FA12D7-9D42-EB29-A9C1-EB801F985E8D}"/>
              </a:ext>
            </a:extLst>
          </p:cNvPr>
          <p:cNvCxnSpPr>
            <a:cxnSpLocks/>
          </p:cNvCxnSpPr>
          <p:nvPr/>
        </p:nvCxnSpPr>
        <p:spPr>
          <a:xfrm>
            <a:off x="2273408" y="4893119"/>
            <a:ext cx="830401" cy="332021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本框 119">
            <a:extLst>
              <a:ext uri="{FF2B5EF4-FFF2-40B4-BE49-F238E27FC236}">
                <a16:creationId xmlns:a16="http://schemas.microsoft.com/office/drawing/2014/main" id="{954E53FC-49B9-0D8A-12CF-0F5BE1C2CB62}"/>
              </a:ext>
            </a:extLst>
          </p:cNvPr>
          <p:cNvSpPr txBox="1"/>
          <p:nvPr/>
        </p:nvSpPr>
        <p:spPr>
          <a:xfrm>
            <a:off x="8825811" y="3282076"/>
            <a:ext cx="3049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VS coils clamp bolted on Upper support structure and Lower passive plate </a:t>
            </a:r>
            <a:endParaRPr lang="zh-CN" altLang="en-US" sz="1600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B0EE6643-2E60-F888-CC29-2EA12E566315}"/>
              </a:ext>
            </a:extLst>
          </p:cNvPr>
          <p:cNvSpPr txBox="1"/>
          <p:nvPr/>
        </p:nvSpPr>
        <p:spPr>
          <a:xfrm>
            <a:off x="3649086" y="1744896"/>
            <a:ext cx="22466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Welded on VV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362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130425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555"/>
            <a:ext cx="2132330" cy="1382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32080" y="2566996"/>
            <a:ext cx="2360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EBF46C26-92BD-467E-8E30-C9A54B48A7B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22841" y="836880"/>
            <a:ext cx="8442366" cy="518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7643" tIns="208822" rIns="417643" bIns="208822">
            <a:spAutoFit/>
          </a:bodyPr>
          <a:lstStyle>
            <a:defPPr>
              <a:defRPr lang="en-US"/>
            </a:defPPr>
            <a:lvl1pPr marL="457200" indent="-457200" defTabSz="457200">
              <a:lnSpc>
                <a:spcPts val="4563"/>
              </a:lnSpc>
              <a:spcBef>
                <a:spcPct val="0"/>
              </a:spcBef>
              <a:buFont typeface="Wingdings" pitchFamily="2" charset="2"/>
              <a:buChar char="l"/>
              <a:defRPr sz="2800" b="1">
                <a:ea typeface="微软雅黑" panose="020B0503020204020204" pitchFamily="34" charset="-122"/>
                <a:cs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1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10800"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9100"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9100"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latin typeface="Calibri" pitchFamily="34" charset="0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000" dirty="0"/>
              <a:t>IVC layout and design requirements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000" dirty="0"/>
              <a:t>Divertor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000" dirty="0"/>
              <a:t>Shielding blanket</a:t>
            </a:r>
            <a:endParaRPr lang="en-US" altLang="zh-CN" sz="3000" dirty="0">
              <a:solidFill>
                <a:srgbClr val="0000FF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000" dirty="0"/>
              <a:t>Vertical stabilization system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000" dirty="0"/>
              <a:t>In-vessel diagnostic integration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000" dirty="0"/>
              <a:t>Assembly procedure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000" dirty="0"/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156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20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Vertical Stabilization System</a:t>
            </a:r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88BB6717-B932-E104-0705-ED6AC755FF0F}"/>
              </a:ext>
            </a:extLst>
          </p:cNvPr>
          <p:cNvGraphicFramePr>
            <a:graphicFrameLocks noGrp="1"/>
          </p:cNvGraphicFramePr>
          <p:nvPr/>
        </p:nvGraphicFramePr>
        <p:xfrm>
          <a:off x="6631726" y="4832059"/>
          <a:ext cx="5390369" cy="1782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582">
                  <a:extLst>
                    <a:ext uri="{9D8B030D-6E8A-4147-A177-3AD203B41FA5}">
                      <a16:colId xmlns:a16="http://schemas.microsoft.com/office/drawing/2014/main" val="612094968"/>
                    </a:ext>
                  </a:extLst>
                </a:gridCol>
                <a:gridCol w="1092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2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427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Type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 Unit: </a:t>
                      </a:r>
                      <a:r>
                        <a:rPr lang="en-US" altLang="zh-CN" sz="1200" dirty="0">
                          <a:effectLst/>
                          <a:latin typeface="+mj-lt"/>
                        </a:rPr>
                        <a:t>MPa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SS jacket</a:t>
                      </a:r>
                      <a:endParaRPr lang="zh-CN" alt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Cu conductor</a:t>
                      </a:r>
                      <a:endParaRPr lang="zh-CN" alt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+mj-lt"/>
                          <a:ea typeface="宋体"/>
                          <a:cs typeface="Times New Roman"/>
                        </a:rPr>
                        <a:t>Brackets</a:t>
                      </a:r>
                      <a:endParaRPr lang="zh-CN" alt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Bolts</a:t>
                      </a:r>
                      <a:endParaRPr lang="zh-CN" alt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93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Baking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Stress results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158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304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274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9541931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Allowable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381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381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381</a:t>
                      </a:r>
                      <a:endParaRPr lang="zh-CN" alt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6014493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05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result</a:t>
                      </a:r>
                      <a:endParaRPr lang="zh-CN" altLang="en-US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7400468"/>
                  </a:ext>
                </a:extLst>
              </a:tr>
              <a:tr h="256293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latin typeface="+mj-lt"/>
                        </a:rPr>
                        <a:t>Lorentz + Thermal 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Stress results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218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70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322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207</a:t>
                      </a:r>
                      <a:endParaRPr lang="zh-CN" sz="12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Allowable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411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100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411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411</a:t>
                      </a:r>
                      <a:endParaRPr lang="zh-CN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05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+mj-lt"/>
                        </a:rPr>
                        <a:t>result</a:t>
                      </a:r>
                      <a:endParaRPr lang="zh-CN" altLang="en-US" sz="1200" dirty="0">
                        <a:effectLst/>
                        <a:latin typeface="+mj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微软雅黑"/>
                          <a:cs typeface="+mn-cs"/>
                        </a:rPr>
                        <a:t>√</a:t>
                      </a:r>
                      <a:endParaRPr kumimoji="0" lang="zh-CN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3966202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C1DC84-3077-3562-FC1C-88D79AA077B5}"/>
              </a:ext>
            </a:extLst>
          </p:cNvPr>
          <p:cNvSpPr txBox="1">
            <a:spLocks/>
          </p:cNvSpPr>
          <p:nvPr/>
        </p:nvSpPr>
        <p:spPr bwMode="auto">
          <a:xfrm>
            <a:off x="177138" y="986763"/>
            <a:ext cx="2364961" cy="294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1800" u="sng" dirty="0">
                <a:solidFill>
                  <a:srgbClr val="0000FF"/>
                </a:solidFill>
                <a:latin typeface="+mn-lt"/>
                <a:ea typeface="+mn-ea"/>
              </a:rPr>
              <a:t>VS coils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+mn-lt"/>
                <a:ea typeface="+mn-ea"/>
              </a:rPr>
              <a:t>two coils, each with 4 turns, 2 feeders X 2 ports.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+mn-lt"/>
                <a:ea typeface="+mn-ea"/>
              </a:rPr>
              <a:t>200 brackets bolted to upper support structure and lower passive plate.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+mn-lt"/>
                <a:ea typeface="+mn-ea"/>
              </a:rPr>
              <a:t>In-port brackets welded to VV                                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220B436-5025-EED7-5F5C-7F7B286B592E}"/>
              </a:ext>
            </a:extLst>
          </p:cNvPr>
          <p:cNvGraphicFramePr>
            <a:graphicFrameLocks noGrp="1"/>
          </p:cNvGraphicFramePr>
          <p:nvPr/>
        </p:nvGraphicFramePr>
        <p:xfrm>
          <a:off x="8872898" y="898176"/>
          <a:ext cx="3140439" cy="3673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89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3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VS coils conductor</a:t>
                      </a:r>
                      <a:endParaRPr lang="zh-CN" sz="13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6728" marR="46728" marT="0" marB="0" anchor="ctr"/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ts val="500"/>
                        </a:lnSpc>
                        <a:spcAft>
                          <a:spcPts val="0"/>
                        </a:spcAft>
                      </a:pPr>
                      <a:endParaRPr lang="zh-CN" sz="10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1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Current per turn 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(kA)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26.2</a:t>
                      </a:r>
                      <a:endParaRPr lang="zh-CN" sz="13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1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per turn effective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(kA)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Turns effective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Length per turn</a:t>
                      </a:r>
                      <a:r>
                        <a:rPr lang="zh-CN" alt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1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heating rate(W/cc)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&lt;0.3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Rated voltage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Jacket OD (mm)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Jacket ID 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1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Insulation thickness 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Conductor OD 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Conductor ID 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 velocity </a:t>
                      </a: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(m/s)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Inlet Temperature  (</a:t>
                      </a:r>
                      <a:r>
                        <a:rPr lang="zh-CN" alt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zh-CN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77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Coil </a:t>
                      </a:r>
                      <a:r>
                        <a:rPr lang="en-US" altLang="zh-CN" sz="13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delta_T</a:t>
                      </a: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zh-CN" altLang="en-US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altLang="en-US" sz="13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728" marR="4672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C8D87612-9C41-4C87-2260-6FCC51C5B303}"/>
              </a:ext>
            </a:extLst>
          </p:cNvPr>
          <p:cNvGrpSpPr/>
          <p:nvPr/>
        </p:nvGrpSpPr>
        <p:grpSpPr>
          <a:xfrm>
            <a:off x="6435795" y="2893439"/>
            <a:ext cx="2392303" cy="1729628"/>
            <a:chOff x="355180" y="3804962"/>
            <a:chExt cx="2594421" cy="1958528"/>
          </a:xfrm>
        </p:grpSpPr>
        <p:pic>
          <p:nvPicPr>
            <p:cNvPr id="6" name="Picture 2" descr="E:\BEST快控线圈\ITER VS导体文件\微信图片_20210728100829.png">
              <a:extLst>
                <a:ext uri="{FF2B5EF4-FFF2-40B4-BE49-F238E27FC236}">
                  <a16:creationId xmlns:a16="http://schemas.microsoft.com/office/drawing/2014/main" id="{CD982D6C-D3E1-71A6-67D5-7C2ED9B4BF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4" t="26039" r="15668" b="19240"/>
            <a:stretch/>
          </p:blipFill>
          <p:spPr bwMode="auto">
            <a:xfrm>
              <a:off x="497211" y="4152582"/>
              <a:ext cx="2452390" cy="12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149FC610-7689-A352-5263-6CBCFD4DFFAF}"/>
                </a:ext>
              </a:extLst>
            </p:cNvPr>
            <p:cNvCxnSpPr/>
            <p:nvPr/>
          </p:nvCxnSpPr>
          <p:spPr>
            <a:xfrm flipH="1">
              <a:off x="1962937" y="4016559"/>
              <a:ext cx="81239" cy="39296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角矩形 8">
              <a:extLst>
                <a:ext uri="{FF2B5EF4-FFF2-40B4-BE49-F238E27FC236}">
                  <a16:creationId xmlns:a16="http://schemas.microsoft.com/office/drawing/2014/main" id="{2FB31D7A-0F6E-890F-FF6D-DFD97A3E78DC}"/>
                </a:ext>
              </a:extLst>
            </p:cNvPr>
            <p:cNvSpPr/>
            <p:nvPr/>
          </p:nvSpPr>
          <p:spPr>
            <a:xfrm>
              <a:off x="1690552" y="3804962"/>
              <a:ext cx="1033756" cy="21159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dirty="0">
                  <a:solidFill>
                    <a:schemeClr val="tx1"/>
                  </a:solidFill>
                </a:rPr>
                <a:t>Jacket: 316L</a:t>
              </a:r>
              <a:endParaRPr lang="zh-CN" alt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E0DADF11-5B95-E743-40FC-00396EE1E19D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932962" y="4016559"/>
              <a:ext cx="351102" cy="44711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圆角矩形 15">
              <a:extLst>
                <a:ext uri="{FF2B5EF4-FFF2-40B4-BE49-F238E27FC236}">
                  <a16:creationId xmlns:a16="http://schemas.microsoft.com/office/drawing/2014/main" id="{3C9CBB8D-D022-23EC-5716-5C152C8BCE65}"/>
                </a:ext>
              </a:extLst>
            </p:cNvPr>
            <p:cNvSpPr/>
            <p:nvPr/>
          </p:nvSpPr>
          <p:spPr>
            <a:xfrm>
              <a:off x="355180" y="3804962"/>
              <a:ext cx="1155564" cy="21159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dirty="0">
                  <a:solidFill>
                    <a:schemeClr val="tx1"/>
                  </a:solidFill>
                </a:rPr>
                <a:t>Insulation: </a:t>
              </a:r>
              <a:r>
                <a:rPr lang="en-US" altLang="zh-CN" sz="700" dirty="0" err="1">
                  <a:solidFill>
                    <a:schemeClr val="tx1"/>
                  </a:solidFill>
                </a:rPr>
                <a:t>MgO</a:t>
              </a:r>
              <a:endParaRPr lang="zh-CN" alt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A5A93D9F-E764-0FBE-C61D-09FCCC0C1A18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1129999" y="5108549"/>
              <a:ext cx="240732" cy="44334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圆角矩形 18">
              <a:extLst>
                <a:ext uri="{FF2B5EF4-FFF2-40B4-BE49-F238E27FC236}">
                  <a16:creationId xmlns:a16="http://schemas.microsoft.com/office/drawing/2014/main" id="{455F1F1B-F1D6-B9EC-FF06-4CC483E4F3F0}"/>
                </a:ext>
              </a:extLst>
            </p:cNvPr>
            <p:cNvSpPr/>
            <p:nvPr/>
          </p:nvSpPr>
          <p:spPr>
            <a:xfrm>
              <a:off x="835921" y="5551893"/>
              <a:ext cx="1069620" cy="211597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dirty="0">
                  <a:solidFill>
                    <a:schemeClr val="tx1"/>
                  </a:solidFill>
                </a:rPr>
                <a:t>Conductor: Cu</a:t>
              </a:r>
              <a:endParaRPr lang="zh-CN" alt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圆角矩形 27">
            <a:extLst>
              <a:ext uri="{FF2B5EF4-FFF2-40B4-BE49-F238E27FC236}">
                <a16:creationId xmlns:a16="http://schemas.microsoft.com/office/drawing/2014/main" id="{1994CC01-E900-B3F9-170C-585BC83D5145}"/>
              </a:ext>
            </a:extLst>
          </p:cNvPr>
          <p:cNvSpPr/>
          <p:nvPr/>
        </p:nvSpPr>
        <p:spPr>
          <a:xfrm>
            <a:off x="6355436" y="2530093"/>
            <a:ext cx="2472662" cy="250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100" dirty="0">
                <a:solidFill>
                  <a:schemeClr val="tx1"/>
                </a:solidFill>
              </a:rPr>
              <a:t>VS Design-Basis Current Waveform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E7DC321-CBAE-44E0-51DE-2790303B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017" y="941159"/>
            <a:ext cx="2475703" cy="150619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BBDD171-B4A1-C94A-D29C-515302DE2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85" y="898176"/>
            <a:ext cx="3932898" cy="32951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EF36841-D2BF-2EC7-740C-E80768684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" y="4255483"/>
            <a:ext cx="2227412" cy="231704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6F69A0E-CAF7-E13C-A1AE-062BC1945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49" y="4243590"/>
            <a:ext cx="1896499" cy="213297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B8A8BEE-40BC-EB47-CBC0-4A70DB041C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26" y="4255483"/>
            <a:ext cx="2072940" cy="1819497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A2ECDF51-D5F1-5FA2-E8AA-A349B4F4AABD}"/>
              </a:ext>
            </a:extLst>
          </p:cNvPr>
          <p:cNvSpPr txBox="1"/>
          <p:nvPr/>
        </p:nvSpPr>
        <p:spPr>
          <a:xfrm>
            <a:off x="2546329" y="6356789"/>
            <a:ext cx="170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VS Bracket Design</a:t>
            </a:r>
          </a:p>
          <a:p>
            <a:r>
              <a:rPr lang="zh-CN" altLang="en-US" sz="1400" dirty="0"/>
              <a:t>（</a:t>
            </a:r>
            <a:r>
              <a:rPr lang="en-US" altLang="zh-CN" sz="1400" dirty="0"/>
              <a:t>SS316L</a:t>
            </a:r>
            <a:r>
              <a:rPr lang="zh-CN" altLang="en-US" sz="1400" dirty="0"/>
              <a:t>）</a:t>
            </a:r>
            <a:r>
              <a:rPr lang="en-US" altLang="zh-CN" sz="1400" dirty="0"/>
              <a:t> </a:t>
            </a:r>
            <a:endParaRPr lang="zh-CN" altLang="en-US" sz="14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E544050-2A9C-A35C-75EB-A397F61E23C4}"/>
              </a:ext>
            </a:extLst>
          </p:cNvPr>
          <p:cNvSpPr txBox="1"/>
          <p:nvPr/>
        </p:nvSpPr>
        <p:spPr>
          <a:xfrm>
            <a:off x="4459162" y="6334780"/>
            <a:ext cx="196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 Port Bracket Design</a:t>
            </a:r>
          </a:p>
          <a:p>
            <a:r>
              <a:rPr lang="zh-CN" altLang="en-US" sz="1400" dirty="0"/>
              <a:t>（</a:t>
            </a:r>
            <a:r>
              <a:rPr lang="en-US" altLang="zh-CN" sz="1400" dirty="0"/>
              <a:t>SS316L</a:t>
            </a:r>
            <a:r>
              <a:rPr lang="zh-CN" altLang="en-US" sz="1400" dirty="0"/>
              <a:t>）</a:t>
            </a:r>
            <a:r>
              <a:rPr lang="en-US" altLang="zh-CN" sz="1400" dirty="0"/>
              <a:t> 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06200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50675-DDF7-1347-DB0D-67060B809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A224635-DE23-0DBD-C8B5-44A0F46E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21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93DB224-7DC4-D749-1617-26E95E4AAD1D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Vertical Stabilization System</a:t>
            </a:r>
          </a:p>
        </p:txBody>
      </p: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6A2D1E3D-3D00-80BB-7D2E-C4B7BD3EF637}"/>
              </a:ext>
            </a:extLst>
          </p:cNvPr>
          <p:cNvSpPr txBox="1">
            <a:spLocks/>
          </p:cNvSpPr>
          <p:nvPr/>
        </p:nvSpPr>
        <p:spPr bwMode="auto">
          <a:xfrm>
            <a:off x="6834554" y="884311"/>
            <a:ext cx="4846906" cy="182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+mn-lt"/>
                <a:ea typeface="+mn-ea"/>
              </a:rPr>
              <a:t>Contact resistance test on passive plate</a:t>
            </a: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C1C9F994-AAAA-B639-66DA-B0E2A43CC64F}"/>
              </a:ext>
            </a:extLst>
          </p:cNvPr>
          <p:cNvCxnSpPr/>
          <p:nvPr/>
        </p:nvCxnSpPr>
        <p:spPr>
          <a:xfrm>
            <a:off x="8253473" y="2018141"/>
            <a:ext cx="0" cy="416851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48FDB5-7A8C-1F45-E2E7-D90403113D04}"/>
              </a:ext>
            </a:extLst>
          </p:cNvPr>
          <p:cNvSpPr txBox="1">
            <a:spLocks/>
          </p:cNvSpPr>
          <p:nvPr/>
        </p:nvSpPr>
        <p:spPr bwMode="auto">
          <a:xfrm>
            <a:off x="265848" y="905753"/>
            <a:ext cx="4091352" cy="49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800" u="sng" dirty="0">
                <a:solidFill>
                  <a:srgbClr val="0000FF"/>
                </a:solidFill>
                <a:latin typeface="+mn-lt"/>
                <a:ea typeface="+mn-ea"/>
              </a:rPr>
              <a:t>Passive stabilization plate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0691C9-A203-0E5D-B483-86176545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65" y="1306361"/>
            <a:ext cx="3088099" cy="24779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E6E80B9-D426-724A-E3FD-8003D112E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175669"/>
              </p:ext>
            </p:extLst>
          </p:nvPr>
        </p:nvGraphicFramePr>
        <p:xfrm>
          <a:off x="303556" y="3924659"/>
          <a:ext cx="6170121" cy="2258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641">
                  <a:extLst>
                    <a:ext uri="{9D8B030D-6E8A-4147-A177-3AD203B41FA5}">
                      <a16:colId xmlns:a16="http://schemas.microsoft.com/office/drawing/2014/main" val="3337505952"/>
                    </a:ext>
                  </a:extLst>
                </a:gridCol>
                <a:gridCol w="2281480">
                  <a:extLst>
                    <a:ext uri="{9D8B030D-6E8A-4147-A177-3AD203B41FA5}">
                      <a16:colId xmlns:a16="http://schemas.microsoft.com/office/drawing/2014/main" val="3422441606"/>
                    </a:ext>
                  </a:extLst>
                </a:gridCol>
              </a:tblGrid>
              <a:tr h="2311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Passive structure resistivity coefficient</a:t>
                      </a:r>
                      <a:endParaRPr lang="zh-CN" alt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4.82</a:t>
                      </a:r>
                    </a:p>
                  </a:txBody>
                  <a:tcPr marL="68580" marR="68580" marT="0" marB="0" anchor="ctr">
                    <a:solidFill>
                      <a:srgbClr val="EA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410020"/>
                  </a:ext>
                </a:extLst>
              </a:tr>
              <a:tr h="265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m</a:t>
                      </a:r>
                      <a:r>
                        <a:rPr lang="en-US" sz="1400" kern="100" baseline="-25000" dirty="0" err="1">
                          <a:effectLst/>
                        </a:rPr>
                        <a:t>s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5525826"/>
                  </a:ext>
                </a:extLst>
              </a:tr>
              <a:tr h="265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gamma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100.0/s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0321323"/>
                  </a:ext>
                </a:extLst>
              </a:tr>
              <a:tr h="265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n</a:t>
                      </a:r>
                      <a:r>
                        <a:rPr lang="en-US" sz="1400" kern="100" baseline="-25000" dirty="0" err="1">
                          <a:effectLst/>
                        </a:rPr>
                        <a:t>decay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-1.0983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647272"/>
                  </a:ext>
                </a:extLst>
              </a:tr>
              <a:tr h="265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n</a:t>
                      </a:r>
                      <a:r>
                        <a:rPr lang="en-US" sz="1400" kern="100" baseline="-25000" dirty="0" err="1">
                          <a:effectLst/>
                        </a:rPr>
                        <a:t>crit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-1.3054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911733"/>
                  </a:ext>
                </a:extLst>
              </a:tr>
              <a:tr h="265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n</a:t>
                      </a:r>
                      <a:r>
                        <a:rPr lang="en-US" sz="1400" kern="100" baseline="-25000" dirty="0" err="1">
                          <a:effectLst/>
                        </a:rPr>
                        <a:t>decay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en-US" sz="1400" kern="100" dirty="0" err="1">
                          <a:effectLst/>
                        </a:rPr>
                        <a:t>n</a:t>
                      </a:r>
                      <a:r>
                        <a:rPr lang="en-US" sz="1400" kern="100" baseline="-25000" dirty="0" err="1">
                          <a:effectLst/>
                        </a:rPr>
                        <a:t>crit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0.8414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2530725"/>
                  </a:ext>
                </a:extLst>
              </a:tr>
              <a:tr h="2325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</a:rPr>
                        <a:t>Imax(kA)</a:t>
                      </a:r>
                      <a:endParaRPr lang="zh-CN" alt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24.3</a:t>
                      </a:r>
                      <a:endParaRPr lang="zh-CN" alt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6950673"/>
                  </a:ext>
                </a:extLst>
              </a:tr>
              <a:tr h="2325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 err="1">
                          <a:effectLst/>
                        </a:rPr>
                        <a:t>Umax</a:t>
                      </a:r>
                      <a:r>
                        <a:rPr lang="en-US" altLang="zh-CN" sz="1400" kern="100" dirty="0">
                          <a:effectLst/>
                        </a:rPr>
                        <a:t>(V)</a:t>
                      </a:r>
                      <a:endParaRPr lang="zh-CN" alt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1740</a:t>
                      </a:r>
                      <a:endParaRPr lang="zh-CN" alt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398256"/>
                  </a:ext>
                </a:extLst>
              </a:tr>
              <a:tr h="2325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</a:rPr>
                        <a:t>Pmax(MW)</a:t>
                      </a:r>
                      <a:endParaRPr lang="zh-CN" alt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42.3</a:t>
                      </a:r>
                      <a:endParaRPr lang="zh-CN" altLang="zh-CN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3052787"/>
                  </a:ext>
                </a:extLst>
              </a:tr>
            </a:tbl>
          </a:graphicData>
        </a:graphic>
      </p:graphicFrame>
      <p:pic>
        <p:nvPicPr>
          <p:cNvPr id="54" name="图片 53">
            <a:extLst>
              <a:ext uri="{FF2B5EF4-FFF2-40B4-BE49-F238E27FC236}">
                <a16:creationId xmlns:a16="http://schemas.microsoft.com/office/drawing/2014/main" id="{C60085FA-621F-FAD0-0825-B45BB1851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31" y="2044003"/>
            <a:ext cx="2608406" cy="1124161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3B43566D-3519-9B46-DE5A-670154D78421}"/>
              </a:ext>
            </a:extLst>
          </p:cNvPr>
          <p:cNvSpPr txBox="1"/>
          <p:nvPr/>
        </p:nvSpPr>
        <p:spPr>
          <a:xfrm>
            <a:off x="938574" y="355565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Lower passive plate</a:t>
            </a:r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60B95A4-0597-5A0A-12C2-1C98510A7086}"/>
              </a:ext>
            </a:extLst>
          </p:cNvPr>
          <p:cNvSpPr txBox="1"/>
          <p:nvPr/>
        </p:nvSpPr>
        <p:spPr>
          <a:xfrm>
            <a:off x="3862058" y="3414929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Upper support structure</a:t>
            </a:r>
            <a:endParaRPr lang="zh-CN" altLang="en-US" dirty="0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773AB73D-3D0F-BB97-41EE-7F06A4F862EE}"/>
              </a:ext>
            </a:extLst>
          </p:cNvPr>
          <p:cNvSpPr txBox="1"/>
          <p:nvPr/>
        </p:nvSpPr>
        <p:spPr>
          <a:xfrm>
            <a:off x="3027738" y="281982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X16</a:t>
            </a:r>
            <a:endParaRPr lang="zh-CN" altLang="en-US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F1DF894-B82D-1EF6-3D6C-231AC830A94D}"/>
              </a:ext>
            </a:extLst>
          </p:cNvPr>
          <p:cNvSpPr txBox="1"/>
          <p:nvPr/>
        </p:nvSpPr>
        <p:spPr>
          <a:xfrm>
            <a:off x="5773002" y="313387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X16</a:t>
            </a:r>
            <a:endParaRPr lang="zh-CN" altLang="en-US" dirty="0"/>
          </a:p>
        </p:txBody>
      </p:sp>
      <p:sp>
        <p:nvSpPr>
          <p:cNvPr id="79" name="圆角矩形 8">
            <a:extLst>
              <a:ext uri="{FF2B5EF4-FFF2-40B4-BE49-F238E27FC236}">
                <a16:creationId xmlns:a16="http://schemas.microsoft.com/office/drawing/2014/main" id="{993DE65D-9CE9-E60C-6360-ABB70A9D97B5}"/>
              </a:ext>
            </a:extLst>
          </p:cNvPr>
          <p:cNvSpPr/>
          <p:nvPr/>
        </p:nvSpPr>
        <p:spPr>
          <a:xfrm>
            <a:off x="215637" y="2923950"/>
            <a:ext cx="1665917" cy="512331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sz="1400" dirty="0">
                <a:solidFill>
                  <a:schemeClr val="tx1"/>
                </a:solidFill>
              </a:rPr>
              <a:t>Tungsten first wall</a:t>
            </a:r>
          </a:p>
          <a:p>
            <a:pPr algn="ctr"/>
            <a:r>
              <a:rPr lang="de-DE" altLang="zh-CN" sz="1400" dirty="0">
                <a:solidFill>
                  <a:schemeClr val="tx1"/>
                </a:solidFill>
              </a:rPr>
              <a:t>1MW/m</a:t>
            </a:r>
            <a:r>
              <a:rPr lang="de-DE" altLang="zh-CN" sz="1400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1" name="圆角矩形 8">
            <a:extLst>
              <a:ext uri="{FF2B5EF4-FFF2-40B4-BE49-F238E27FC236}">
                <a16:creationId xmlns:a16="http://schemas.microsoft.com/office/drawing/2014/main" id="{5EF66A44-1157-7707-DCAF-6BBAC8331BFA}"/>
              </a:ext>
            </a:extLst>
          </p:cNvPr>
          <p:cNvSpPr/>
          <p:nvPr/>
        </p:nvSpPr>
        <p:spPr>
          <a:xfrm>
            <a:off x="215636" y="1417389"/>
            <a:ext cx="1355255" cy="49554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Water cooled body:</a:t>
            </a:r>
            <a:r>
              <a:rPr lang="de-DE" altLang="zh-CN" sz="1400" dirty="0">
                <a:solidFill>
                  <a:schemeClr val="tx1"/>
                </a:solidFill>
              </a:rPr>
              <a:t>316L</a:t>
            </a:r>
            <a:endParaRPr lang="de-DE" altLang="zh-CN" sz="1400" baseline="30000" dirty="0">
              <a:solidFill>
                <a:schemeClr val="tx1"/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A28257A-D247-47A1-FB62-0F15C6F47905}"/>
              </a:ext>
            </a:extLst>
          </p:cNvPr>
          <p:cNvCxnSpPr>
            <a:cxnSpLocks/>
            <a:stCxn id="79" idx="0"/>
          </p:cNvCxnSpPr>
          <p:nvPr/>
        </p:nvCxnSpPr>
        <p:spPr>
          <a:xfrm flipV="1">
            <a:off x="1048596" y="2650019"/>
            <a:ext cx="157341" cy="273931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8">
            <a:extLst>
              <a:ext uri="{FF2B5EF4-FFF2-40B4-BE49-F238E27FC236}">
                <a16:creationId xmlns:a16="http://schemas.microsoft.com/office/drawing/2014/main" id="{81A804AA-FA26-B122-05E9-0939D3314A51}"/>
              </a:ext>
            </a:extLst>
          </p:cNvPr>
          <p:cNvSpPr/>
          <p:nvPr/>
        </p:nvSpPr>
        <p:spPr>
          <a:xfrm>
            <a:off x="4418666" y="1280900"/>
            <a:ext cx="1407702" cy="64633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Water cooled body:</a:t>
            </a:r>
            <a:r>
              <a:rPr lang="de-DE" altLang="zh-CN" sz="1400" dirty="0">
                <a:solidFill>
                  <a:schemeClr val="tx1"/>
                </a:solidFill>
              </a:rPr>
              <a:t>316L</a:t>
            </a:r>
            <a:endParaRPr lang="de-DE" altLang="zh-CN" sz="1400" baseline="30000" dirty="0">
              <a:solidFill>
                <a:schemeClr val="tx1"/>
              </a:solidFill>
            </a:endParaRPr>
          </a:p>
        </p:txBody>
      </p:sp>
      <p:pic>
        <p:nvPicPr>
          <p:cNvPr id="7" name="图片 6" descr="1f9b24d3d1af2b3205498e8ac6c21dc">
            <a:extLst>
              <a:ext uri="{FF2B5EF4-FFF2-40B4-BE49-F238E27FC236}">
                <a16:creationId xmlns:a16="http://schemas.microsoft.com/office/drawing/2014/main" id="{C93199DC-61C1-0C26-4F4B-730C96613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831705" y="1233170"/>
            <a:ext cx="2138680" cy="236156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04C676C-CF8C-CE69-95A3-2C936304BA6B}"/>
              </a:ext>
            </a:extLst>
          </p:cNvPr>
          <p:cNvSpPr txBox="1"/>
          <p:nvPr/>
        </p:nvSpPr>
        <p:spPr>
          <a:xfrm>
            <a:off x="330835" y="6277367"/>
            <a:ext cx="11221932" cy="444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600" dirty="0"/>
              <a:t>The minimum contact resistance of a </a:t>
            </a:r>
            <a:r>
              <a:rPr lang="zh-CN" altLang="en-US" sz="1600" b="1" dirty="0">
                <a:solidFill>
                  <a:srgbClr val="0000FF"/>
                </a:solidFill>
              </a:rPr>
              <a:t>single contact surface is</a:t>
            </a:r>
            <a:r>
              <a:rPr lang="en-US" altLang="zh-CN" sz="1600" b="1" dirty="0">
                <a:solidFill>
                  <a:srgbClr val="0000FF"/>
                </a:solidFill>
              </a:rPr>
              <a:t> 0.1</a:t>
            </a:r>
            <a:r>
              <a:rPr lang="en-US" altLang="zh-CN" sz="1600" b="1" dirty="0">
                <a:solidFill>
                  <a:srgbClr val="0000FF"/>
                </a:solidFill>
                <a:sym typeface="+mn-ea"/>
              </a:rPr>
              <a:t>μΩ</a:t>
            </a:r>
            <a:r>
              <a:rPr lang="en-US" altLang="zh-CN" sz="1600" dirty="0">
                <a:sym typeface="+mn-ea"/>
              </a:rPr>
              <a:t>, totally  </a:t>
            </a:r>
            <a:r>
              <a:rPr lang="en-US" altLang="zh-CN" sz="1600" b="1" dirty="0">
                <a:solidFill>
                  <a:srgbClr val="0000FF"/>
                </a:solidFill>
                <a:sym typeface="+mn-ea"/>
              </a:rPr>
              <a:t>3.2μΩ for all 32 contacts</a:t>
            </a:r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EC8F4ED-5239-F6DC-AB5B-DE06EB0FB8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0" t="2829"/>
          <a:stretch>
            <a:fillRect/>
          </a:stretch>
        </p:blipFill>
        <p:spPr>
          <a:xfrm>
            <a:off x="6504305" y="1344295"/>
            <a:ext cx="3223895" cy="2196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2FA20FF-569E-BFA8-4BCD-E69215430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710" y="3540760"/>
            <a:ext cx="4634230" cy="28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33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9366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In-Vessel Diagnostic Integration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24168" y="1753256"/>
            <a:ext cx="3343664" cy="923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05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53229" y="2806699"/>
            <a:ext cx="388525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652635" y="5589157"/>
            <a:ext cx="2539365" cy="1209040"/>
            <a:chOff x="9652635" y="5589157"/>
            <a:chExt cx="2539365" cy="1209040"/>
          </a:xfrm>
        </p:grpSpPr>
        <p:pic>
          <p:nvPicPr>
            <p:cNvPr id="4" name="图片 3" descr="BEST logo 带阳光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635" y="5589157"/>
              <a:ext cx="1323975" cy="1209040"/>
            </a:xfrm>
            <a:prstGeom prst="rect">
              <a:avLst/>
            </a:prstGeom>
          </p:spPr>
        </p:pic>
        <p:pic>
          <p:nvPicPr>
            <p:cNvPr id="3075" name="Picture 3" descr="G:\BEST\图片\BESTlogo的副本\BEST logo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0869" y="5876065"/>
              <a:ext cx="1341131" cy="91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8443505"/>
      </p:ext>
    </p:extLst>
  </p:cSld>
  <p:clrMapOvr>
    <a:masterClrMapping/>
  </p:clrMapOvr>
  <p:transition spd="slow" advTm="3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6FDCB70-2CCE-4FAC-A346-7D0DA80F2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17" y="884928"/>
            <a:ext cx="2655341" cy="237244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>
                <a:sym typeface="+mn-lt"/>
              </a:rPr>
              <a:t>Magnetics</a:t>
            </a:r>
            <a:endParaRPr lang="en-US" altLang="zh-CN" dirty="0"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C67CB66-6DAF-4FB6-A190-9C6879A59C35}"/>
              </a:ext>
            </a:extLst>
          </p:cNvPr>
          <p:cNvGrpSpPr>
            <a:grpSpLocks noChangeAspect="1"/>
          </p:cNvGrpSpPr>
          <p:nvPr/>
        </p:nvGrpSpPr>
        <p:grpSpPr>
          <a:xfrm>
            <a:off x="242032" y="3152871"/>
            <a:ext cx="3008686" cy="3625985"/>
            <a:chOff x="0" y="1092004"/>
            <a:chExt cx="4323660" cy="52107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F73A722-DE44-4BDE-AC7E-9E30E0732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448" y="1092004"/>
              <a:ext cx="2866646" cy="4320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EBB3469-5E95-44C1-9ADF-0123B596A6D7}"/>
                </a:ext>
              </a:extLst>
            </p:cNvPr>
            <p:cNvSpPr txBox="1"/>
            <p:nvPr/>
          </p:nvSpPr>
          <p:spPr>
            <a:xfrm>
              <a:off x="1928513" y="5860466"/>
              <a:ext cx="1009442" cy="442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/>
                <a:t>D loop</a:t>
              </a:r>
              <a:endParaRPr lang="zh-CN" altLang="en-US" sz="1400" dirty="0"/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0799A56B-F1BE-472A-A7C8-72524CA00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4176" y="5125914"/>
              <a:ext cx="308935" cy="71012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9988325-6E7D-4DF6-B238-0D8377258F27}"/>
                </a:ext>
              </a:extLst>
            </p:cNvPr>
            <p:cNvSpPr txBox="1"/>
            <p:nvPr/>
          </p:nvSpPr>
          <p:spPr>
            <a:xfrm>
              <a:off x="3014748" y="5805264"/>
              <a:ext cx="1308912" cy="442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/>
                <a:t>Flux loop</a:t>
              </a:r>
              <a:endParaRPr lang="zh-CN" altLang="en-US" sz="1400" dirty="0"/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E92FB6CF-BE1C-4002-846D-699EBA6281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4070" y="2376315"/>
              <a:ext cx="465666" cy="350095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7E0B2CB3-6A62-4BB9-83F8-5DCABE52B0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89512" y="4791033"/>
              <a:ext cx="330224" cy="108623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DBAC7BB-70EC-4143-8617-FD388C7BD653}"/>
                </a:ext>
              </a:extLst>
            </p:cNvPr>
            <p:cNvSpPr txBox="1"/>
            <p:nvPr/>
          </p:nvSpPr>
          <p:spPr>
            <a:xfrm>
              <a:off x="0" y="5157192"/>
              <a:ext cx="1897440" cy="44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/>
                <a:t>Saddle coil</a:t>
              </a:r>
              <a:endParaRPr lang="zh-CN" altLang="en-US" sz="1400" dirty="0"/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598E466B-FADC-4BA1-92A5-7E3099644E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397" y="3047742"/>
              <a:ext cx="827128" cy="2078172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327AE282-D618-47C4-B0DE-E833CBD10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925" y="2964500"/>
              <a:ext cx="1506218" cy="2161414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B164A15-0C0B-45AD-A8DA-4C4707F9F6DD}"/>
              </a:ext>
            </a:extLst>
          </p:cNvPr>
          <p:cNvGrpSpPr/>
          <p:nvPr/>
        </p:nvGrpSpPr>
        <p:grpSpPr>
          <a:xfrm>
            <a:off x="7815796" y="3257372"/>
            <a:ext cx="4147938" cy="3465841"/>
            <a:chOff x="8288872" y="1253284"/>
            <a:chExt cx="4147938" cy="346584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C97748F-BE5A-453D-A1C9-A730CE753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513"/>
            <a:stretch/>
          </p:blipFill>
          <p:spPr>
            <a:xfrm>
              <a:off x="8616280" y="1253284"/>
              <a:ext cx="3299061" cy="2880000"/>
            </a:xfrm>
            <a:prstGeom prst="rect">
              <a:avLst/>
            </a:prstGeom>
          </p:spPr>
        </p:pic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E4AD53F5-E77F-46E3-BD83-41544574C0A6}"/>
                </a:ext>
              </a:extLst>
            </p:cNvPr>
            <p:cNvCxnSpPr/>
            <p:nvPr/>
          </p:nvCxnSpPr>
          <p:spPr>
            <a:xfrm flipH="1" flipV="1">
              <a:off x="11089092" y="2851195"/>
              <a:ext cx="288032" cy="1584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9115EA8-F7E4-4CAB-9440-5EBD46448D78}"/>
                </a:ext>
              </a:extLst>
            </p:cNvPr>
            <p:cNvSpPr txBox="1"/>
            <p:nvPr/>
          </p:nvSpPr>
          <p:spPr>
            <a:xfrm>
              <a:off x="10800465" y="4411348"/>
              <a:ext cx="16363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Toroidal cable tray</a:t>
              </a:r>
              <a:endParaRPr lang="zh-CN" altLang="en-US" sz="1400" dirty="0"/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CDD6BCA4-53A3-44C7-9D4F-C283F29976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79867" y="3115204"/>
              <a:ext cx="355924" cy="12961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165B0514-DD06-497E-8D9C-EECF2D4AE0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11727" y="3547252"/>
              <a:ext cx="97225" cy="8881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EFAD7AA-1041-4EF8-A0AD-4A2FEA6EC7CF}"/>
                </a:ext>
              </a:extLst>
            </p:cNvPr>
            <p:cNvSpPr txBox="1"/>
            <p:nvPr/>
          </p:nvSpPr>
          <p:spPr>
            <a:xfrm>
              <a:off x="9552384" y="4411348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/>
                <a:t>Outlet cable</a:t>
              </a:r>
              <a:endParaRPr lang="zh-CN" altLang="en-US" sz="140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1F8D455-83FC-4FC2-96BF-199BAD7C5284}"/>
                </a:ext>
              </a:extLst>
            </p:cNvPr>
            <p:cNvSpPr txBox="1"/>
            <p:nvPr/>
          </p:nvSpPr>
          <p:spPr>
            <a:xfrm>
              <a:off x="8288872" y="4405676"/>
              <a:ext cx="1197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/>
                <a:t>Feedthrough</a:t>
              </a:r>
              <a:endParaRPr lang="zh-CN" altLang="en-US" sz="140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32E35C-E2CE-42B5-9374-073417DEE26D}"/>
              </a:ext>
            </a:extLst>
          </p:cNvPr>
          <p:cNvGrpSpPr/>
          <p:nvPr/>
        </p:nvGrpSpPr>
        <p:grpSpPr>
          <a:xfrm>
            <a:off x="4118841" y="3156773"/>
            <a:ext cx="2971062" cy="3523541"/>
            <a:chOff x="3901961" y="2424071"/>
            <a:chExt cx="2971062" cy="3523541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0FF39DA-B4AB-4FBB-8E0F-46774A4E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961" y="2424071"/>
              <a:ext cx="2971062" cy="2835741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05F9323-74A8-45D7-B618-7081E54F56FD}"/>
                </a:ext>
              </a:extLst>
            </p:cNvPr>
            <p:cNvSpPr/>
            <p:nvPr/>
          </p:nvSpPr>
          <p:spPr>
            <a:xfrm>
              <a:off x="4342861" y="5639835"/>
              <a:ext cx="250889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/>
                <a:t>Partial Rogowski Coil</a:t>
              </a: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DE3E5C04-0BE0-4998-8F6D-513EA163F6D8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5115016" y="5106677"/>
              <a:ext cx="482292" cy="5331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B4D9CF78-1843-40DD-8C2C-BA9CE3D99EAC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5470940" y="5104689"/>
              <a:ext cx="126368" cy="5351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019EDE51-1D55-4829-845F-97B56B8F8EBB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5597308" y="5025007"/>
              <a:ext cx="346863" cy="6148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89DDC234-8EA9-5292-FC94-32F36B19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23</a:t>
            </a:fld>
            <a:endParaRPr lang="zh-CN" altLang="en-US" sz="1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FD18B0-DC85-4707-B3BF-2FFE98E38372}"/>
              </a:ext>
            </a:extLst>
          </p:cNvPr>
          <p:cNvSpPr txBox="1"/>
          <p:nvPr/>
        </p:nvSpPr>
        <p:spPr>
          <a:xfrm>
            <a:off x="392731" y="801544"/>
            <a:ext cx="8698517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0000FF"/>
                </a:solidFill>
              </a:rPr>
              <a:t>11</a:t>
            </a:r>
            <a:r>
              <a:rPr lang="zh-CN" altLang="en-US" sz="1400" b="1" dirty="0">
                <a:solidFill>
                  <a:srgbClr val="0000FF"/>
                </a:solidFill>
              </a:rPr>
              <a:t> </a:t>
            </a:r>
            <a:r>
              <a:rPr lang="en-US" altLang="zh-CN" sz="1400" b="1" dirty="0">
                <a:solidFill>
                  <a:srgbClr val="0000FF"/>
                </a:solidFill>
              </a:rPr>
              <a:t>D-shaped loops: </a:t>
            </a:r>
            <a:r>
              <a:rPr lang="en-US" altLang="zh-CN" sz="1400" dirty="0"/>
              <a:t>continuous coils or a set of probes/cables on support, including </a:t>
            </a:r>
            <a:r>
              <a:rPr lang="en-US" altLang="zh-CN" sz="1400" dirty="0" err="1"/>
              <a:t>Rogowski+FOCS</a:t>
            </a:r>
            <a:r>
              <a:rPr lang="en-US" altLang="zh-CN" sz="1400" dirty="0"/>
              <a:t>, pickup coils, </a:t>
            </a:r>
            <a:r>
              <a:rPr lang="en-US" altLang="zh-CN" sz="1400" dirty="0" err="1"/>
              <a:t>Mirnov</a:t>
            </a:r>
            <a:r>
              <a:rPr lang="en-US" altLang="zh-CN" sz="1400" dirty="0"/>
              <a:t> coil, diamagnetic coil. (</a:t>
            </a:r>
            <a:r>
              <a:rPr lang="en-US" altLang="zh-CN" sz="1400" b="1" dirty="0">
                <a:solidFill>
                  <a:srgbClr val="0000FF"/>
                </a:solidFill>
              </a:rPr>
              <a:t>slotting</a:t>
            </a:r>
            <a:r>
              <a:rPr lang="en-US" altLang="zh-CN" sz="1400" dirty="0"/>
              <a:t> needed in blanket)</a:t>
            </a:r>
          </a:p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dirty="0"/>
              <a:t>Pickup</a:t>
            </a:r>
            <a:r>
              <a:rPr lang="zh-CN" altLang="en-US" sz="1400" dirty="0"/>
              <a:t> </a:t>
            </a:r>
            <a:r>
              <a:rPr lang="en-US" altLang="zh-CN" sz="1400" dirty="0"/>
              <a:t>coils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measure</a:t>
            </a:r>
            <a:r>
              <a:rPr lang="zh-CN" altLang="en-US" sz="1400" dirty="0"/>
              <a:t> </a:t>
            </a:r>
            <a:r>
              <a:rPr lang="en-US" altLang="zh-CN" sz="1400" dirty="0"/>
              <a:t>toroidal mode number</a:t>
            </a:r>
            <a:r>
              <a:rPr lang="zh-CN" altLang="en-US" sz="1400" dirty="0"/>
              <a:t> </a:t>
            </a:r>
            <a:r>
              <a:rPr lang="en-US" altLang="zh-CN" sz="1400" dirty="0"/>
              <a:t>(one for each of 16 sectors. </a:t>
            </a:r>
            <a:r>
              <a:rPr lang="en-US" altLang="zh-CN" sz="1400" b="1" dirty="0">
                <a:solidFill>
                  <a:srgbClr val="0000FF"/>
                </a:solidFill>
              </a:rPr>
              <a:t>slotting</a:t>
            </a:r>
            <a:r>
              <a:rPr lang="en-US" altLang="zh-CN" sz="1400" dirty="0"/>
              <a:t> needed in blanket)</a:t>
            </a:r>
          </a:p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dirty="0"/>
              <a:t>Flux loop</a:t>
            </a:r>
            <a:r>
              <a:rPr lang="zh-CN" altLang="en-US" sz="1400" dirty="0"/>
              <a:t> </a:t>
            </a:r>
            <a:r>
              <a:rPr lang="en-US" altLang="zh-CN" sz="1400" dirty="0"/>
              <a:t>(for a total of 95, i.e. 45 groups, mounted on VV inner wall)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dirty="0"/>
              <a:t>Saddle loop (mounted on VV inner wall, for total of 16 - every equatorial port)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0000FF"/>
                </a:solidFill>
              </a:rPr>
              <a:t>Partial Rogowski coil </a:t>
            </a:r>
            <a:r>
              <a:rPr lang="en-US" altLang="zh-CN" sz="1400" dirty="0"/>
              <a:t>(16 toroidal location divertor leg×3;</a:t>
            </a:r>
            <a:r>
              <a:rPr lang="zh-CN" altLang="en-US" sz="1400" dirty="0"/>
              <a:t> </a:t>
            </a:r>
            <a:r>
              <a:rPr lang="en-US" altLang="zh-CN" sz="1400" dirty="0"/>
              <a:t>port</a:t>
            </a:r>
            <a:r>
              <a:rPr lang="zh-CN" altLang="en-US" sz="1400" dirty="0"/>
              <a:t> </a:t>
            </a:r>
            <a:r>
              <a:rPr lang="en-US" altLang="zh-CN" sz="1400" dirty="0"/>
              <a:t>A,</a:t>
            </a:r>
            <a:r>
              <a:rPr lang="zh-CN" altLang="en-US" sz="1400" dirty="0"/>
              <a:t> </a:t>
            </a:r>
            <a:r>
              <a:rPr lang="en-US" altLang="zh-CN" sz="1400" dirty="0"/>
              <a:t>E,</a:t>
            </a:r>
            <a:r>
              <a:rPr lang="zh-CN" altLang="en-US" sz="1400" dirty="0"/>
              <a:t> </a:t>
            </a:r>
            <a:r>
              <a:rPr lang="en-US" altLang="zh-CN" sz="1400" dirty="0"/>
              <a:t>I</a:t>
            </a:r>
            <a:r>
              <a:rPr lang="zh-CN" altLang="en-US" sz="1400" dirty="0"/>
              <a:t> </a:t>
            </a:r>
            <a:r>
              <a:rPr lang="en-US" altLang="zh-CN" sz="1400" dirty="0"/>
              <a:t>and</a:t>
            </a:r>
            <a:r>
              <a:rPr lang="zh-CN" altLang="en-US" sz="1400" dirty="0"/>
              <a:t> </a:t>
            </a:r>
            <a:r>
              <a:rPr lang="en-US" altLang="zh-CN" sz="1400" dirty="0"/>
              <a:t>M</a:t>
            </a:r>
            <a:r>
              <a:rPr lang="zh-CN" altLang="en-US" sz="1400" dirty="0"/>
              <a:t> </a:t>
            </a:r>
            <a:r>
              <a:rPr lang="en-US" altLang="zh-CN" sz="1400" dirty="0"/>
              <a:t>lower</a:t>
            </a:r>
            <a:r>
              <a:rPr lang="zh-CN" altLang="en-US" sz="1400" dirty="0"/>
              <a:t> </a:t>
            </a:r>
            <a:r>
              <a:rPr lang="en-US" altLang="zh-CN" sz="1400" dirty="0"/>
              <a:t>passive</a:t>
            </a:r>
            <a:r>
              <a:rPr lang="zh-CN" altLang="en-US" sz="1400" dirty="0"/>
              <a:t> </a:t>
            </a:r>
            <a:r>
              <a:rPr lang="en-US" altLang="zh-CN" sz="1400" dirty="0"/>
              <a:t>plate</a:t>
            </a:r>
            <a:r>
              <a:rPr lang="zh-CN" altLang="en-US" sz="1400" dirty="0"/>
              <a:t> </a:t>
            </a:r>
            <a:r>
              <a:rPr lang="en-US" altLang="zh-CN" sz="1400" dirty="0"/>
              <a:t>leg×4) </a:t>
            </a:r>
          </a:p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0000FF"/>
                </a:solidFill>
              </a:rPr>
              <a:t>Toroidal cable tray </a:t>
            </a:r>
            <a:r>
              <a:rPr lang="en-US" altLang="zh-CN" sz="1400" dirty="0"/>
              <a:t>(between LFS blanket and PS plate)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0000FF"/>
                </a:solidFill>
              </a:rPr>
              <a:t>Flux loop centralized outlet cable</a:t>
            </a:r>
            <a:r>
              <a:rPr lang="zh-CN" altLang="en-US" sz="1400" dirty="0"/>
              <a:t>（</a:t>
            </a:r>
            <a:r>
              <a:rPr lang="en-US" altLang="zh-CN" sz="1400" dirty="0"/>
              <a:t>mounted on VV between A-B, </a:t>
            </a:r>
            <a:r>
              <a:rPr lang="en-US" altLang="zh-CN" sz="1400" b="1" dirty="0">
                <a:solidFill>
                  <a:srgbClr val="0000FF"/>
                </a:solidFill>
              </a:rPr>
              <a:t>slotting</a:t>
            </a:r>
            <a:r>
              <a:rPr lang="en-US" altLang="zh-CN" sz="1400" dirty="0"/>
              <a:t> in blanket needed)</a:t>
            </a:r>
          </a:p>
          <a:p>
            <a:pPr marL="28440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0000FF"/>
                </a:solidFill>
              </a:rPr>
              <a:t>Feedthrough</a:t>
            </a:r>
            <a:r>
              <a:rPr lang="en-US" altLang="zh-CN" sz="1400" dirty="0"/>
              <a:t> (lower port B, F, J and N for outlet cables)</a:t>
            </a:r>
          </a:p>
        </p:txBody>
      </p:sp>
    </p:spTree>
    <p:extLst>
      <p:ext uri="{BB962C8B-B14F-4D97-AF65-F5344CB8AC3E}">
        <p14:creationId xmlns:p14="http://schemas.microsoft.com/office/powerpoint/2010/main" val="3218467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24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>
                <a:sym typeface="+mn-lt"/>
              </a:rPr>
              <a:t>Other In-VV Diagnostics</a:t>
            </a:r>
            <a:endParaRPr lang="en-US" altLang="zh-CN" dirty="0"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17FBDBE-2449-4949-B886-A07F36D518CD}"/>
              </a:ext>
            </a:extLst>
          </p:cNvPr>
          <p:cNvSpPr txBox="1"/>
          <p:nvPr/>
        </p:nvSpPr>
        <p:spPr>
          <a:xfrm>
            <a:off x="372470" y="836712"/>
            <a:ext cx="269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NAS&amp;MFC in section O, DNFM in section O&amp;G 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D5A8FC-77FC-4960-863B-C0B44321A975}"/>
              </a:ext>
            </a:extLst>
          </p:cNvPr>
          <p:cNvGrpSpPr>
            <a:grpSpLocks noChangeAspect="1"/>
          </p:cNvGrpSpPr>
          <p:nvPr/>
        </p:nvGrpSpPr>
        <p:grpSpPr>
          <a:xfrm>
            <a:off x="489854" y="1266055"/>
            <a:ext cx="2214165" cy="2160000"/>
            <a:chOff x="67675" y="1379472"/>
            <a:chExt cx="2469991" cy="2409568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C408D2-F931-4600-A49F-373B62FC1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65" y="1591082"/>
              <a:ext cx="1034819" cy="1937872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95A6D4F-1AF0-489D-851E-80947742A585}"/>
                </a:ext>
              </a:extLst>
            </p:cNvPr>
            <p:cNvGrpSpPr/>
            <p:nvPr/>
          </p:nvGrpSpPr>
          <p:grpSpPr>
            <a:xfrm>
              <a:off x="67675" y="1379472"/>
              <a:ext cx="2469991" cy="2409568"/>
              <a:chOff x="-746168" y="659103"/>
              <a:chExt cx="5047371" cy="4923900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AC2F68F3-7FCC-4DD3-BC5F-9E8E0FE91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1647" y="3719582"/>
                <a:ext cx="1260487" cy="1335927"/>
              </a:xfrm>
              <a:prstGeom prst="rect">
                <a:avLst/>
              </a:prstGeom>
            </p:spPr>
          </p:pic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2427CDC-91A6-45EF-A722-0DEFC8077EC7}"/>
                  </a:ext>
                </a:extLst>
              </p:cNvPr>
              <p:cNvSpPr txBox="1"/>
              <p:nvPr/>
            </p:nvSpPr>
            <p:spPr>
              <a:xfrm>
                <a:off x="2957454" y="1631619"/>
                <a:ext cx="1343749" cy="407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NAS&amp;MFC</a:t>
                </a:r>
                <a:endParaRPr lang="zh-CN" altLang="en-US" sz="1000" dirty="0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F3BB5FB-6D7C-4173-A933-94744B969D49}"/>
                  </a:ext>
                </a:extLst>
              </p:cNvPr>
              <p:cNvSpPr txBox="1"/>
              <p:nvPr/>
            </p:nvSpPr>
            <p:spPr>
              <a:xfrm>
                <a:off x="2918303" y="2810276"/>
                <a:ext cx="1343749" cy="407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NAS&amp;MFC</a:t>
                </a:r>
                <a:endParaRPr lang="zh-CN" altLang="en-US" sz="1000" dirty="0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4C2C18C9-F31F-46B8-97DA-B29FD17878C7}"/>
                  </a:ext>
                </a:extLst>
              </p:cNvPr>
              <p:cNvSpPr txBox="1"/>
              <p:nvPr/>
            </p:nvSpPr>
            <p:spPr>
              <a:xfrm>
                <a:off x="1859491" y="659103"/>
                <a:ext cx="1343749" cy="407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NAS&amp;MFC</a:t>
                </a:r>
                <a:endParaRPr lang="zh-CN" altLang="en-US" sz="1000" dirty="0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848DC0CA-4F4E-44F5-97BA-ED273FA696FC}"/>
                  </a:ext>
                </a:extLst>
              </p:cNvPr>
              <p:cNvSpPr txBox="1"/>
              <p:nvPr/>
            </p:nvSpPr>
            <p:spPr>
              <a:xfrm>
                <a:off x="2905365" y="3600364"/>
                <a:ext cx="1343749" cy="407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NAS&amp;MFC</a:t>
                </a:r>
                <a:endParaRPr lang="zh-CN" altLang="en-US" sz="1000" dirty="0"/>
              </a:p>
            </p:txBody>
          </p: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002E598E-0C6D-41FD-B224-D94F51B4F80E}"/>
                  </a:ext>
                </a:extLst>
              </p:cNvPr>
              <p:cNvCxnSpPr>
                <a:cxnSpLocks/>
                <a:endCxn id="46" idx="5"/>
              </p:cNvCxnSpPr>
              <p:nvPr/>
            </p:nvCxnSpPr>
            <p:spPr>
              <a:xfrm flipH="1" flipV="1">
                <a:off x="2954166" y="4210077"/>
                <a:ext cx="494890" cy="5324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D64D5825-833C-42DF-AFD1-1D93E2775858}"/>
                  </a:ext>
                </a:extLst>
              </p:cNvPr>
              <p:cNvCxnSpPr>
                <a:cxnSpLocks/>
                <a:endCxn id="46" idx="5"/>
              </p:cNvCxnSpPr>
              <p:nvPr/>
            </p:nvCxnSpPr>
            <p:spPr>
              <a:xfrm flipH="1" flipV="1">
                <a:off x="2954166" y="4210077"/>
                <a:ext cx="1004411" cy="4979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D08FED3B-B0CB-4C73-81E6-68DAB6745956}"/>
                  </a:ext>
                </a:extLst>
              </p:cNvPr>
              <p:cNvSpPr/>
              <p:nvPr/>
            </p:nvSpPr>
            <p:spPr>
              <a:xfrm>
                <a:off x="2582118" y="1632477"/>
                <a:ext cx="341787" cy="36347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62DDA79-76D1-4B0D-8E9B-A0DF28D31961}"/>
                  </a:ext>
                </a:extLst>
              </p:cNvPr>
              <p:cNvSpPr/>
              <p:nvPr/>
            </p:nvSpPr>
            <p:spPr>
              <a:xfrm>
                <a:off x="2567136" y="2751162"/>
                <a:ext cx="341787" cy="36347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FDB7F822-6F67-4B9F-BC6E-30947CCE4894}"/>
                  </a:ext>
                </a:extLst>
              </p:cNvPr>
              <p:cNvSpPr/>
              <p:nvPr/>
            </p:nvSpPr>
            <p:spPr>
              <a:xfrm>
                <a:off x="2662433" y="3899835"/>
                <a:ext cx="341787" cy="36347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6C5D658A-985C-4090-8887-2481777D041F}"/>
                  </a:ext>
                </a:extLst>
              </p:cNvPr>
              <p:cNvSpPr/>
              <p:nvPr/>
            </p:nvSpPr>
            <p:spPr>
              <a:xfrm>
                <a:off x="2198474" y="1040394"/>
                <a:ext cx="341787" cy="36347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9E62D3A7-3552-4D5F-BA8E-B9B7A969A85E}"/>
                  </a:ext>
                </a:extLst>
              </p:cNvPr>
              <p:cNvSpPr/>
              <p:nvPr/>
            </p:nvSpPr>
            <p:spPr>
              <a:xfrm>
                <a:off x="927170" y="2757976"/>
                <a:ext cx="341787" cy="36347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3DAFAAC3-8694-4CAA-B28C-1070B7FE1BB4}"/>
                  </a:ext>
                </a:extLst>
              </p:cNvPr>
              <p:cNvSpPr/>
              <p:nvPr/>
            </p:nvSpPr>
            <p:spPr>
              <a:xfrm>
                <a:off x="1006249" y="3683811"/>
                <a:ext cx="504056" cy="50405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73521CE-9648-43ED-912F-1C5BFC5F76FC}"/>
                  </a:ext>
                </a:extLst>
              </p:cNvPr>
              <p:cNvSpPr txBox="1"/>
              <p:nvPr/>
            </p:nvSpPr>
            <p:spPr>
              <a:xfrm>
                <a:off x="2092170" y="5175260"/>
                <a:ext cx="741157" cy="407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NAS</a:t>
                </a:r>
                <a:endParaRPr lang="zh-CN" altLang="en-US" sz="1000" dirty="0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CA973D63-47D0-4B75-B610-9A934E982CDC}"/>
                  </a:ext>
                </a:extLst>
              </p:cNvPr>
              <p:cNvSpPr/>
              <p:nvPr/>
            </p:nvSpPr>
            <p:spPr>
              <a:xfrm>
                <a:off x="2374401" y="4763931"/>
                <a:ext cx="341787" cy="36347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F4CBDED2-E9B9-44AF-9338-DF44E2E8F2E1}"/>
                  </a:ext>
                </a:extLst>
              </p:cNvPr>
              <p:cNvSpPr txBox="1"/>
              <p:nvPr/>
            </p:nvSpPr>
            <p:spPr>
              <a:xfrm>
                <a:off x="1154598" y="4951175"/>
                <a:ext cx="921671" cy="40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DNFM</a:t>
                </a:r>
                <a:endParaRPr lang="zh-CN" altLang="en-US" sz="1000" dirty="0"/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C8A9FB7F-E2E5-49B0-9324-BFE8E761A9D2}"/>
                  </a:ext>
                </a:extLst>
              </p:cNvPr>
              <p:cNvSpPr txBox="1"/>
              <p:nvPr/>
            </p:nvSpPr>
            <p:spPr>
              <a:xfrm>
                <a:off x="-746168" y="1773041"/>
                <a:ext cx="1778023" cy="841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NAS pipe &amp; MFC cable</a:t>
                </a:r>
                <a:endParaRPr lang="zh-CN" altLang="en-US" sz="1000" dirty="0"/>
              </a:p>
            </p:txBody>
          </p:sp>
          <p:cxnSp>
            <p:nvCxnSpPr>
              <p:cNvPr id="54" name="直接箭头连接符 53">
                <a:extLst>
                  <a:ext uri="{FF2B5EF4-FFF2-40B4-BE49-F238E27FC236}">
                    <a16:creationId xmlns:a16="http://schemas.microsoft.com/office/drawing/2014/main" id="{7B34944A-4F16-4C68-B5E7-EBE440A48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742" y="2118210"/>
                <a:ext cx="237939" cy="3911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5AB0C1D8-FC3C-42DA-BC33-FBA7E1ED2C18}"/>
                  </a:ext>
                </a:extLst>
              </p:cNvPr>
              <p:cNvSpPr txBox="1"/>
              <p:nvPr/>
            </p:nvSpPr>
            <p:spPr>
              <a:xfrm>
                <a:off x="-399921" y="2891724"/>
                <a:ext cx="1343749" cy="40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NAS&amp;MFC</a:t>
                </a:r>
                <a:endParaRPr lang="zh-CN" altLang="en-US" sz="1000" dirty="0"/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9E634CE-96E7-445E-B080-D17BBEB395A9}"/>
                  </a:ext>
                </a:extLst>
              </p:cNvPr>
              <p:cNvSpPr txBox="1"/>
              <p:nvPr/>
            </p:nvSpPr>
            <p:spPr>
              <a:xfrm>
                <a:off x="-399921" y="3884396"/>
                <a:ext cx="1343749" cy="40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/>
                  <a:t>NAS&amp;MFC</a:t>
                </a:r>
                <a:endParaRPr lang="zh-CN" altLang="en-US" sz="1000" dirty="0"/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E3D0A29-497F-4265-9801-4F741493007A}"/>
              </a:ext>
            </a:extLst>
          </p:cNvPr>
          <p:cNvGrpSpPr>
            <a:grpSpLocks noChangeAspect="1"/>
          </p:cNvGrpSpPr>
          <p:nvPr/>
        </p:nvGrpSpPr>
        <p:grpSpPr>
          <a:xfrm>
            <a:off x="3563685" y="1263164"/>
            <a:ext cx="2456112" cy="2160000"/>
            <a:chOff x="7018381" y="1415867"/>
            <a:chExt cx="5161135" cy="4538901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7477BCE8-1095-4AD2-B9D1-A97EF1F74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8381" y="1415867"/>
              <a:ext cx="3483829" cy="4538901"/>
            </a:xfrm>
            <a:prstGeom prst="rect">
              <a:avLst/>
            </a:prstGeom>
          </p:spPr>
        </p:pic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151EF2AA-4DA3-40E7-B82B-7880C26797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3835" y="4583850"/>
              <a:ext cx="1177796" cy="51812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C38FAA80-5CAE-4F23-90CE-AAFA1C7342F2}"/>
                </a:ext>
              </a:extLst>
            </p:cNvPr>
            <p:cNvCxnSpPr>
              <a:cxnSpLocks/>
            </p:cNvCxnSpPr>
            <p:nvPr/>
          </p:nvCxnSpPr>
          <p:spPr>
            <a:xfrm>
              <a:off x="9814068" y="4138807"/>
              <a:ext cx="1187563" cy="306515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BEF034C2-5580-4280-B3BD-1510447E184A}"/>
                </a:ext>
              </a:extLst>
            </p:cNvPr>
            <p:cNvCxnSpPr>
              <a:cxnSpLocks/>
            </p:cNvCxnSpPr>
            <p:nvPr/>
          </p:nvCxnSpPr>
          <p:spPr>
            <a:xfrm>
              <a:off x="9668477" y="3734993"/>
              <a:ext cx="1333154" cy="57180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6380791-97B0-4CA7-AAF8-3FCBBC66194E}"/>
                </a:ext>
              </a:extLst>
            </p:cNvPr>
            <p:cNvSpPr txBox="1"/>
            <p:nvPr/>
          </p:nvSpPr>
          <p:spPr>
            <a:xfrm>
              <a:off x="11001630" y="4306796"/>
              <a:ext cx="1092004" cy="477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DUMP</a:t>
              </a:r>
              <a:endParaRPr lang="zh-CN" altLang="en-US" sz="1000" dirty="0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6CA77E17-570A-4C77-9EEE-E6035E54C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02210" y="1682325"/>
              <a:ext cx="1677306" cy="1501292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52DC8F2-5402-46A0-B112-36CD2A63661C}"/>
              </a:ext>
            </a:extLst>
          </p:cNvPr>
          <p:cNvGrpSpPr>
            <a:grpSpLocks noChangeAspect="1"/>
          </p:cNvGrpSpPr>
          <p:nvPr/>
        </p:nvGrpSpPr>
        <p:grpSpPr>
          <a:xfrm>
            <a:off x="6700466" y="1269000"/>
            <a:ext cx="2666163" cy="2160000"/>
            <a:chOff x="635973" y="1268760"/>
            <a:chExt cx="4054017" cy="3284374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D250801E-7E68-486D-868C-E5552109B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"/>
            <a:stretch/>
          </p:blipFill>
          <p:spPr>
            <a:xfrm>
              <a:off x="2207568" y="1268760"/>
              <a:ext cx="2482422" cy="3284374"/>
            </a:xfrm>
            <a:prstGeom prst="rect">
              <a:avLst/>
            </a:prstGeom>
          </p:spPr>
        </p:pic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7CDAC003-730A-4AA6-B0F7-30757F4ACF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6862" y="2236019"/>
              <a:ext cx="911437" cy="16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6BE902E0-7F8D-415B-B63A-717D2FC63F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4650" y="3942625"/>
              <a:ext cx="791168" cy="795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1956C4B-FC08-4BDF-A181-56A0809ADE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973" y="1536376"/>
              <a:ext cx="1483074" cy="1325880"/>
              <a:chOff x="8576931" y="1204226"/>
              <a:chExt cx="3046836" cy="2723895"/>
            </a:xfrm>
          </p:grpSpPr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243DC8A2-6EB0-4446-90B8-6DECDE574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310225" y="1204226"/>
                <a:ext cx="313542" cy="2723895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A978732E-A72F-4E10-8289-EE3CC7AC8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76931" y="1395626"/>
                <a:ext cx="2344598" cy="2431435"/>
              </a:xfrm>
              <a:prstGeom prst="rect">
                <a:avLst/>
              </a:prstGeom>
            </p:spPr>
          </p:pic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AF9958A7-B969-4C6D-83E4-D5EF97780F22}"/>
                  </a:ext>
                </a:extLst>
              </p:cNvPr>
              <p:cNvCxnSpPr>
                <a:endCxn id="71" idx="0"/>
              </p:cNvCxnSpPr>
              <p:nvPr/>
            </p:nvCxnSpPr>
            <p:spPr>
              <a:xfrm flipH="1">
                <a:off x="9749230" y="1294259"/>
                <a:ext cx="1560995" cy="1013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A6286EF9-A4C6-4E0F-B3A5-1F7B1DA23AA7}"/>
                  </a:ext>
                </a:extLst>
              </p:cNvPr>
              <p:cNvCxnSpPr/>
              <p:nvPr/>
            </p:nvCxnSpPr>
            <p:spPr>
              <a:xfrm flipH="1">
                <a:off x="10934505" y="1299520"/>
                <a:ext cx="388696" cy="10469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54FEA460-8668-460B-8C4A-4DBED6ED4409}"/>
                </a:ext>
              </a:extLst>
            </p:cNvPr>
            <p:cNvSpPr/>
            <p:nvPr/>
          </p:nvSpPr>
          <p:spPr>
            <a:xfrm>
              <a:off x="907601" y="3728454"/>
              <a:ext cx="650682" cy="345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/>
                <a:t>CCR</a:t>
              </a:r>
              <a:endParaRPr lang="zh-CN" altLang="en-US" sz="1000"/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0B6C51E9-ABEB-4939-B34D-B1F693211E0D}"/>
              </a:ext>
            </a:extLst>
          </p:cNvPr>
          <p:cNvGrpSpPr>
            <a:grpSpLocks noChangeAspect="1"/>
          </p:cNvGrpSpPr>
          <p:nvPr/>
        </p:nvGrpSpPr>
        <p:grpSpPr>
          <a:xfrm>
            <a:off x="10374764" y="1269000"/>
            <a:ext cx="1385323" cy="2160000"/>
            <a:chOff x="356686" y="836712"/>
            <a:chExt cx="2934123" cy="4574895"/>
          </a:xfrm>
        </p:grpSpPr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D6D2C777-FDC0-4B86-9957-B2B8D7BD4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6686" y="836712"/>
              <a:ext cx="2934123" cy="4121913"/>
            </a:xfrm>
            <a:prstGeom prst="rect">
              <a:avLst/>
            </a:prstGeom>
          </p:spPr>
        </p:pic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5F47C2C2-8D04-4A45-9F0B-366E7EC6CA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9456" y="4145205"/>
              <a:ext cx="853806" cy="81342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D121F589-6973-480A-A986-A1000C81C6D5}"/>
                </a:ext>
              </a:extLst>
            </p:cNvPr>
            <p:cNvSpPr txBox="1"/>
            <p:nvPr/>
          </p:nvSpPr>
          <p:spPr>
            <a:xfrm>
              <a:off x="659673" y="4958624"/>
              <a:ext cx="2484001" cy="452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/>
                <a:t>Faraday Cup</a:t>
              </a:r>
              <a:endParaRPr lang="zh-CN" altLang="en-US" sz="1000" dirty="0"/>
            </a:p>
          </p:txBody>
        </p: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B031F179-534A-4A3C-A66E-0F651BB49C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1301" y="2561029"/>
              <a:ext cx="950181" cy="2397596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EE353521-7A07-4F73-B830-E043C49EB7A6}"/>
              </a:ext>
            </a:extLst>
          </p:cNvPr>
          <p:cNvSpPr/>
          <p:nvPr/>
        </p:nvSpPr>
        <p:spPr>
          <a:xfrm>
            <a:off x="387205" y="6364911"/>
            <a:ext cx="23244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/>
              <a:t>HFS bolometer in sector A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161BB637-3C9A-4CFD-A295-E4546616DD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6" y="4154710"/>
            <a:ext cx="2462312" cy="2160000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D554A2DF-13B5-48CE-9923-32D7F1AC91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6" y="4154710"/>
            <a:ext cx="3749663" cy="216000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39E4AA39-ABFA-4C87-87DC-740AD369F84E}"/>
              </a:ext>
            </a:extLst>
          </p:cNvPr>
          <p:cNvSpPr/>
          <p:nvPr/>
        </p:nvSpPr>
        <p:spPr>
          <a:xfrm>
            <a:off x="2825476" y="6363409"/>
            <a:ext cx="3956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A DDMS pipe below divertor for each lower port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F5175FFA-D106-4577-9865-3ED2E19BBFF2}"/>
              </a:ext>
            </a:extLst>
          </p:cNvPr>
          <p:cNvSpPr txBox="1"/>
          <p:nvPr/>
        </p:nvSpPr>
        <p:spPr>
          <a:xfrm>
            <a:off x="3353126" y="836712"/>
            <a:ext cx="269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TS dump in sector G</a:t>
            </a:r>
            <a:endParaRPr lang="en-US" altLang="zh-CN" sz="1400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4AD00C5-E3A3-473E-B0AE-F402DCDD9616}"/>
              </a:ext>
            </a:extLst>
          </p:cNvPr>
          <p:cNvSpPr txBox="1"/>
          <p:nvPr/>
        </p:nvSpPr>
        <p:spPr>
          <a:xfrm>
            <a:off x="6711429" y="837087"/>
            <a:ext cx="269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POINT CCR in section J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C495E9E-C768-458F-9AD1-1F1CE17AC416}"/>
              </a:ext>
            </a:extLst>
          </p:cNvPr>
          <p:cNvSpPr txBox="1"/>
          <p:nvPr/>
        </p:nvSpPr>
        <p:spPr>
          <a:xfrm>
            <a:off x="9680718" y="809440"/>
            <a:ext cx="269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Faraday cup in section I</a:t>
            </a:r>
            <a:endParaRPr lang="en-US" altLang="zh-CN" sz="14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DE3986-DB50-F7AE-46B5-C8AA38A9846A}"/>
              </a:ext>
            </a:extLst>
          </p:cNvPr>
          <p:cNvSpPr txBox="1"/>
          <p:nvPr/>
        </p:nvSpPr>
        <p:spPr>
          <a:xfrm>
            <a:off x="6879106" y="3456162"/>
            <a:ext cx="4761910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rgbClr val="0000FF"/>
                </a:solidFill>
              </a:rPr>
              <a:t>NAS &amp; MFC &amp; DNFM</a:t>
            </a:r>
          </a:p>
          <a:p>
            <a:pPr marL="74295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dirty="0"/>
              <a:t>NAS and MFC:</a:t>
            </a:r>
            <a:r>
              <a:rPr lang="zh-CN" altLang="en-US" sz="1400" dirty="0"/>
              <a:t> </a:t>
            </a:r>
            <a:r>
              <a:rPr lang="en-US" altLang="zh-CN" sz="1400" dirty="0"/>
              <a:t>located between O-P, 7 for NAS and 6 for MFC,</a:t>
            </a:r>
            <a:r>
              <a:rPr lang="zh-CN" altLang="en-US" sz="1400" dirty="0"/>
              <a:t> </a:t>
            </a:r>
            <a:r>
              <a:rPr lang="en-US" altLang="zh-CN" sz="1400" dirty="0"/>
              <a:t>shared </a:t>
            </a:r>
            <a:r>
              <a:rPr lang="en-US" altLang="zh-CN" sz="1400" b="1" dirty="0">
                <a:solidFill>
                  <a:srgbClr val="0000FF"/>
                </a:solidFill>
              </a:rPr>
              <a:t>slotting in blanket</a:t>
            </a:r>
            <a:r>
              <a:rPr lang="en-US" altLang="zh-CN" sz="1400" dirty="0"/>
              <a:t>.</a:t>
            </a:r>
          </a:p>
          <a:p>
            <a:pPr marL="742950" lvl="1" indent="-285750" algn="just"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dirty="0"/>
              <a:t>DNFM: located in sectors O and G. </a:t>
            </a:r>
            <a:r>
              <a:rPr lang="en-US" altLang="zh-CN" sz="1400" b="1" dirty="0">
                <a:solidFill>
                  <a:srgbClr val="0000FF"/>
                </a:solidFill>
              </a:rPr>
              <a:t>Space reservation in divertor area</a:t>
            </a:r>
            <a:r>
              <a:rPr lang="en-US" altLang="zh-CN" sz="1400" dirty="0"/>
              <a:t>.</a:t>
            </a:r>
            <a:r>
              <a:rPr lang="zh-CN" altLang="en-US" sz="1400" dirty="0"/>
              <a:t> </a:t>
            </a:r>
            <a:endParaRPr lang="en-US" altLang="zh-CN" sz="1400" dirty="0"/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rgbClr val="C00000"/>
                </a:solidFill>
              </a:rPr>
              <a:t>Faraday Cup</a:t>
            </a:r>
            <a:r>
              <a:rPr lang="en-US" altLang="zh-CN" sz="1400" b="1" dirty="0"/>
              <a:t>:</a:t>
            </a:r>
            <a:r>
              <a:rPr lang="zh-CN" altLang="en-US" sz="1400" b="1" dirty="0"/>
              <a:t> </a:t>
            </a:r>
            <a:r>
              <a:rPr lang="en-US" altLang="zh-CN" sz="1400" dirty="0"/>
              <a:t>2 detectors in LFS blanket I. </a:t>
            </a:r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rgbClr val="C00000"/>
                </a:solidFill>
              </a:rPr>
              <a:t>CCR</a:t>
            </a:r>
            <a:r>
              <a:rPr lang="en-US" altLang="zh-CN" sz="1400" b="1" dirty="0"/>
              <a:t>: </a:t>
            </a:r>
            <a:r>
              <a:rPr lang="en-US" altLang="zh-CN" sz="1400" dirty="0"/>
              <a:t>mounted in HFS blanket J.</a:t>
            </a:r>
            <a:endParaRPr lang="zh-CN" altLang="en-US" sz="1400" dirty="0"/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rgbClr val="C00000"/>
                </a:solidFill>
              </a:rPr>
              <a:t>TS</a:t>
            </a:r>
            <a:r>
              <a:rPr lang="zh-CN" altLang="en-US" sz="1400" b="1" dirty="0">
                <a:solidFill>
                  <a:srgbClr val="C00000"/>
                </a:solidFill>
              </a:rPr>
              <a:t> </a:t>
            </a:r>
            <a:r>
              <a:rPr lang="en-US" altLang="zh-CN" sz="1400" b="1" dirty="0">
                <a:solidFill>
                  <a:srgbClr val="C00000"/>
                </a:solidFill>
              </a:rPr>
              <a:t>DUMP</a:t>
            </a:r>
            <a:r>
              <a:rPr lang="en-US" altLang="zh-CN" sz="1400" b="1" dirty="0"/>
              <a:t>: </a:t>
            </a:r>
            <a:r>
              <a:rPr lang="en-US" altLang="zh-CN" sz="1400" dirty="0"/>
              <a:t>mounted in HFS blanket G.</a:t>
            </a:r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rgbClr val="C00000"/>
                </a:solidFill>
              </a:rPr>
              <a:t>Bolometer</a:t>
            </a:r>
            <a:r>
              <a:rPr lang="en-US" altLang="zh-CN" sz="1400" b="1" dirty="0"/>
              <a:t>: </a:t>
            </a:r>
            <a:r>
              <a:rPr lang="en-US" altLang="zh-CN" sz="1400" dirty="0"/>
              <a:t>det</a:t>
            </a:r>
            <a:r>
              <a:rPr lang="en-US" altLang="zh-CN" sz="1400" dirty="0">
                <a:solidFill>
                  <a:schemeClr val="tx1"/>
                </a:solidFill>
              </a:rPr>
              <a:t>ector and </a:t>
            </a:r>
            <a:r>
              <a:rPr lang="en-US" altLang="zh-CN" sz="1400" dirty="0" err="1">
                <a:solidFill>
                  <a:schemeClr val="tx1"/>
                </a:solidFill>
              </a:rPr>
              <a:t>LoS</a:t>
            </a:r>
            <a:r>
              <a:rPr lang="en-US" altLang="zh-CN" sz="1400" dirty="0">
                <a:solidFill>
                  <a:schemeClr val="tx1"/>
                </a:solidFill>
              </a:rPr>
              <a:t> in the front, and cable in the back and bottom of HFS blanket A.</a:t>
            </a:r>
            <a:endParaRPr lang="en-US" altLang="zh-CN" sz="1400" dirty="0"/>
          </a:p>
          <a:p>
            <a:pPr marL="285750" indent="-285750" algn="just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rgbClr val="0000FF"/>
                </a:solidFill>
              </a:rPr>
              <a:t>DDMS</a:t>
            </a:r>
            <a:r>
              <a:rPr lang="en-US" altLang="zh-CN" sz="1400" b="1" dirty="0"/>
              <a:t>: </a:t>
            </a:r>
            <a:r>
              <a:rPr lang="en-US" altLang="zh-CN" sz="1400" dirty="0"/>
              <a:t>A </a:t>
            </a:r>
            <a:r>
              <a:rPr lang="el-GR" altLang="zh-CN" sz="1400" dirty="0"/>
              <a:t>Φ</a:t>
            </a:r>
            <a:r>
              <a:rPr lang="en-US" altLang="zh-CN" sz="1400" dirty="0"/>
              <a:t>50 tube for each lower port, below divertor.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270FFD7-A44D-3105-70EE-3114381DA4CC}"/>
              </a:ext>
            </a:extLst>
          </p:cNvPr>
          <p:cNvSpPr txBox="1"/>
          <p:nvPr/>
        </p:nvSpPr>
        <p:spPr>
          <a:xfrm>
            <a:off x="10401953" y="4973100"/>
            <a:ext cx="1491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</a:rPr>
              <a:t>Slotting and cooling needed</a:t>
            </a:r>
          </a:p>
        </p:txBody>
      </p:sp>
    </p:spTree>
    <p:extLst>
      <p:ext uri="{BB962C8B-B14F-4D97-AF65-F5344CB8AC3E}">
        <p14:creationId xmlns:p14="http://schemas.microsoft.com/office/powerpoint/2010/main" val="1225416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9366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Assembly procedure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24168" y="1753256"/>
            <a:ext cx="3343664" cy="923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06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53229" y="2806699"/>
            <a:ext cx="388525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652635" y="5589157"/>
            <a:ext cx="2539365" cy="1209040"/>
            <a:chOff x="9652635" y="5589157"/>
            <a:chExt cx="2539365" cy="1209040"/>
          </a:xfrm>
        </p:grpSpPr>
        <p:pic>
          <p:nvPicPr>
            <p:cNvPr id="4" name="图片 3" descr="BEST logo 带阳光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635" y="5589157"/>
              <a:ext cx="1323975" cy="1209040"/>
            </a:xfrm>
            <a:prstGeom prst="rect">
              <a:avLst/>
            </a:prstGeom>
          </p:spPr>
        </p:pic>
        <p:pic>
          <p:nvPicPr>
            <p:cNvPr id="3075" name="Picture 3" descr="G:\BEST\图片\BESTlogo的副本\BEST logo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0869" y="5876065"/>
              <a:ext cx="1341131" cy="91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3271425"/>
      </p:ext>
    </p:extLst>
  </p:cSld>
  <p:clrMapOvr>
    <a:masterClrMapping/>
  </p:clrMapOvr>
  <p:transition spd="slow" advTm="3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Assembly procedure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9400" y="1003300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/>
              <a:t>Assembly Strategy:</a:t>
            </a:r>
            <a:endParaRPr lang="zh-CN" altLang="en-US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229199" y="1372632"/>
            <a:ext cx="784651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With the updating of VV and shielding blanket design, the IVCs can be assembled starting from 3/8 VV completed (for </a:t>
            </a:r>
            <a:r>
              <a:rPr lang="en-US" altLang="zh-CN" dirty="0">
                <a:solidFill>
                  <a:srgbClr val="0000FF"/>
                </a:solidFill>
              </a:rPr>
              <a:t>some shield blocks</a:t>
            </a:r>
            <a:r>
              <a:rPr lang="en-US" altLang="zh-CN" dirty="0"/>
              <a:t>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After the VV torus formed, (3-4) </a:t>
            </a:r>
            <a:r>
              <a:rPr lang="en-US" altLang="zh-CN" dirty="0">
                <a:solidFill>
                  <a:srgbClr val="0000FF"/>
                </a:solidFill>
              </a:rPr>
              <a:t>multi-construction workstations </a:t>
            </a:r>
            <a:r>
              <a:rPr lang="en-US" altLang="zh-CN" dirty="0"/>
              <a:t>would be set up to transfer the IVCs from equatorial ports into VV for final assembly.</a:t>
            </a:r>
          </a:p>
        </p:txBody>
      </p:sp>
      <p:sp>
        <p:nvSpPr>
          <p:cNvPr id="50" name="矩形 49"/>
          <p:cNvSpPr/>
          <p:nvPr/>
        </p:nvSpPr>
        <p:spPr>
          <a:xfrm>
            <a:off x="277510" y="2905466"/>
            <a:ext cx="279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/>
              <a:t>Assembly Sequence:</a:t>
            </a:r>
          </a:p>
        </p:txBody>
      </p:sp>
      <p:grpSp>
        <p:nvGrpSpPr>
          <p:cNvPr id="141" name="组合 140"/>
          <p:cNvGrpSpPr/>
          <p:nvPr/>
        </p:nvGrpSpPr>
        <p:grpSpPr>
          <a:xfrm>
            <a:off x="8066823" y="1440118"/>
            <a:ext cx="3388055" cy="4846401"/>
            <a:chOff x="8066823" y="1440118"/>
            <a:chExt cx="3388055" cy="48464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8" r="14797" b="5735"/>
            <a:stretch/>
          </p:blipFill>
          <p:spPr>
            <a:xfrm>
              <a:off x="8557659" y="1440118"/>
              <a:ext cx="2897219" cy="479581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872448" y="2085223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#6</a:t>
              </a:r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97565" y="2631112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#5</a:t>
              </a:r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97565" y="3131411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#4</a:t>
              </a:r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697565" y="3668500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#3</a:t>
              </a:r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697565" y="4242377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#2</a:t>
              </a:r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697565" y="4751598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#1</a:t>
              </a:r>
              <a:endParaRPr lang="zh-CN" alt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292165" y="2035090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#7</a:t>
              </a:r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848709" y="2204617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#8</a:t>
              </a:r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191106" y="2537408"/>
              <a:ext cx="404980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#9</a:t>
              </a:r>
              <a:endParaRPr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403386" y="3109780"/>
              <a:ext cx="522707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#10</a:t>
              </a:r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502815" y="3611156"/>
              <a:ext cx="506991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#11</a:t>
              </a:r>
              <a:endParaRPr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470589" y="4146967"/>
              <a:ext cx="522707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#12</a:t>
              </a:r>
              <a:endParaRPr lang="zh-CN" altLang="en-US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364449" y="4643322"/>
              <a:ext cx="522707" cy="339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#13</a:t>
              </a:r>
              <a:endParaRPr lang="zh-CN" altLang="en-US" dirty="0"/>
            </a:p>
          </p:txBody>
        </p:sp>
        <p:sp>
          <p:nvSpPr>
            <p:cNvPr id="30" name="弧形 29"/>
            <p:cNvSpPr/>
            <p:nvPr/>
          </p:nvSpPr>
          <p:spPr>
            <a:xfrm>
              <a:off x="8066823" y="2445886"/>
              <a:ext cx="2450685" cy="2883480"/>
            </a:xfrm>
            <a:prstGeom prst="arc">
              <a:avLst>
                <a:gd name="adj1" fmla="val 16169635"/>
                <a:gd name="adj2" fmla="val 19281036"/>
              </a:avLst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弧形 30"/>
            <p:cNvSpPr/>
            <p:nvPr/>
          </p:nvSpPr>
          <p:spPr>
            <a:xfrm flipH="1">
              <a:off x="8628995" y="2367174"/>
              <a:ext cx="1831494" cy="3106977"/>
            </a:xfrm>
            <a:prstGeom prst="arc">
              <a:avLst>
                <a:gd name="adj1" fmla="val 4454661"/>
                <a:gd name="adj2" fmla="val 7839945"/>
              </a:avLst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 flipV="1">
              <a:off x="9152849" y="2800639"/>
              <a:ext cx="6846" cy="1201287"/>
            </a:xfrm>
            <a:prstGeom prst="line">
              <a:avLst/>
            </a:prstGeom>
            <a:ln w="38100">
              <a:solidFill>
                <a:srgbClr val="C00000"/>
              </a:solidFill>
              <a:round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8350388" y="1563963"/>
              <a:ext cx="562975" cy="30777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Start</a:t>
              </a:r>
              <a:endParaRPr lang="zh-CN" altLang="en-US" sz="1400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0731942" y="5978742"/>
              <a:ext cx="643125" cy="30777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Close</a:t>
              </a:r>
              <a:endParaRPr lang="zh-CN" altLang="en-US" sz="1400" dirty="0"/>
            </a:p>
          </p:txBody>
        </p:sp>
        <p:cxnSp>
          <p:nvCxnSpPr>
            <p:cNvPr id="42" name="直接箭头连接符 41"/>
            <p:cNvCxnSpPr>
              <a:stCxn id="39" idx="2"/>
            </p:cNvCxnSpPr>
            <p:nvPr/>
          </p:nvCxnSpPr>
          <p:spPr>
            <a:xfrm>
              <a:off x="8697565" y="1846508"/>
              <a:ext cx="208671" cy="56011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>
              <a:stCxn id="40" idx="0"/>
              <a:endCxn id="29" idx="2"/>
            </p:cNvCxnSpPr>
            <p:nvPr/>
          </p:nvCxnSpPr>
          <p:spPr>
            <a:xfrm flipH="1" flipV="1">
              <a:off x="10625803" y="4982375"/>
              <a:ext cx="384003" cy="10318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>
              <a:off x="9560399" y="2625832"/>
              <a:ext cx="355600" cy="34328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56" name="椭圆 55"/>
            <p:cNvSpPr/>
            <p:nvPr/>
          </p:nvSpPr>
          <p:spPr>
            <a:xfrm>
              <a:off x="10121380" y="3641173"/>
              <a:ext cx="355600" cy="34328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9199738" y="4990182"/>
              <a:ext cx="355600" cy="34328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4</a:t>
              </a:r>
              <a:endParaRPr lang="zh-CN" altLang="en-US" dirty="0"/>
            </a:p>
          </p:txBody>
        </p:sp>
        <p:sp>
          <p:nvSpPr>
            <p:cNvPr id="59" name="弧形 58"/>
            <p:cNvSpPr/>
            <p:nvPr/>
          </p:nvSpPr>
          <p:spPr>
            <a:xfrm>
              <a:off x="8099805" y="2560186"/>
              <a:ext cx="2450685" cy="2883480"/>
            </a:xfrm>
            <a:prstGeom prst="arc">
              <a:avLst>
                <a:gd name="adj1" fmla="val 19721602"/>
                <a:gd name="adj2" fmla="val 1139787"/>
              </a:avLst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9244817" y="3279306"/>
              <a:ext cx="355600" cy="34328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  <p:cxnSp>
          <p:nvCxnSpPr>
            <p:cNvPr id="110" name="直接连接符 109"/>
            <p:cNvCxnSpPr/>
            <p:nvPr/>
          </p:nvCxnSpPr>
          <p:spPr>
            <a:xfrm flipV="1">
              <a:off x="9149397" y="4390029"/>
              <a:ext cx="3452" cy="940991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1594569" y="3330304"/>
            <a:ext cx="5477865" cy="3266676"/>
            <a:chOff x="2140975" y="3414491"/>
            <a:chExt cx="4368120" cy="3317581"/>
          </a:xfrm>
        </p:grpSpPr>
        <p:sp>
          <p:nvSpPr>
            <p:cNvPr id="48" name="圆角矩形 47"/>
            <p:cNvSpPr/>
            <p:nvPr/>
          </p:nvSpPr>
          <p:spPr>
            <a:xfrm>
              <a:off x="2145360" y="3831937"/>
              <a:ext cx="1826160" cy="4242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Diagnostic Integration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2145360" y="4549973"/>
              <a:ext cx="1826160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BM #6, #7, #8, #9</a:t>
              </a:r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2140975" y="5290146"/>
              <a:ext cx="1829887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BM #5, #4, #3</a:t>
              </a: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4682935" y="3414491"/>
              <a:ext cx="1826160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BM #10, #11, #12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4682935" y="4850093"/>
              <a:ext cx="1823274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Divertors</a:t>
              </a:r>
              <a:endPara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cxnSp>
          <p:nvCxnSpPr>
            <p:cNvPr id="65" name="直接箭头连接符 64"/>
            <p:cNvCxnSpPr>
              <a:stCxn id="48" idx="2"/>
              <a:endCxn id="49" idx="0"/>
            </p:cNvCxnSpPr>
            <p:nvPr/>
          </p:nvCxnSpPr>
          <p:spPr>
            <a:xfrm>
              <a:off x="3058440" y="4256178"/>
              <a:ext cx="0" cy="293795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>
              <a:stCxn id="49" idx="2"/>
              <a:endCxn id="58" idx="0"/>
            </p:cNvCxnSpPr>
            <p:nvPr/>
          </p:nvCxnSpPr>
          <p:spPr>
            <a:xfrm flipH="1">
              <a:off x="3055919" y="4996351"/>
              <a:ext cx="2521" cy="293795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>
              <a:stCxn id="58" idx="2"/>
              <a:endCxn id="102" idx="0"/>
            </p:cNvCxnSpPr>
            <p:nvPr/>
          </p:nvCxnSpPr>
          <p:spPr>
            <a:xfrm>
              <a:off x="3055919" y="5736524"/>
              <a:ext cx="0" cy="293795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圆角矩形 75"/>
            <p:cNvSpPr/>
            <p:nvPr/>
          </p:nvSpPr>
          <p:spPr>
            <a:xfrm>
              <a:off x="4685152" y="5567894"/>
              <a:ext cx="1823274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Lower Vertical Stabilization System </a:t>
              </a:r>
            </a:p>
          </p:txBody>
        </p:sp>
        <p:sp>
          <p:nvSpPr>
            <p:cNvPr id="77" name="圆角矩形 76"/>
            <p:cNvSpPr/>
            <p:nvPr/>
          </p:nvSpPr>
          <p:spPr>
            <a:xfrm>
              <a:off x="4682935" y="6285694"/>
              <a:ext cx="1823274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BM #13</a:t>
              </a:r>
            </a:p>
          </p:txBody>
        </p:sp>
        <p:cxnSp>
          <p:nvCxnSpPr>
            <p:cNvPr id="79" name="直接箭头连接符 78"/>
            <p:cNvCxnSpPr>
              <a:stCxn id="62" idx="2"/>
              <a:endCxn id="76" idx="0"/>
            </p:cNvCxnSpPr>
            <p:nvPr/>
          </p:nvCxnSpPr>
          <p:spPr>
            <a:xfrm>
              <a:off x="5594572" y="5296471"/>
              <a:ext cx="2217" cy="271423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箭头连接符 82"/>
            <p:cNvCxnSpPr>
              <a:stCxn id="76" idx="2"/>
              <a:endCxn id="77" idx="0"/>
            </p:cNvCxnSpPr>
            <p:nvPr/>
          </p:nvCxnSpPr>
          <p:spPr>
            <a:xfrm flipH="1">
              <a:off x="5594572" y="6014272"/>
              <a:ext cx="2217" cy="271422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/>
            <p:cNvCxnSpPr>
              <a:stCxn id="60" idx="2"/>
              <a:endCxn id="115" idx="0"/>
            </p:cNvCxnSpPr>
            <p:nvPr/>
          </p:nvCxnSpPr>
          <p:spPr>
            <a:xfrm>
              <a:off x="5596015" y="3860869"/>
              <a:ext cx="0" cy="271423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肘形连接符 95"/>
            <p:cNvCxnSpPr>
              <a:stCxn id="102" idx="2"/>
              <a:endCxn id="60" idx="0"/>
            </p:cNvCxnSpPr>
            <p:nvPr/>
          </p:nvCxnSpPr>
          <p:spPr>
            <a:xfrm rot="5400000" flipH="1" flipV="1">
              <a:off x="2794864" y="3675546"/>
              <a:ext cx="3062206" cy="2540096"/>
            </a:xfrm>
            <a:prstGeom prst="bentConnector5">
              <a:avLst>
                <a:gd name="adj1" fmla="val -7465"/>
                <a:gd name="adj2" fmla="val 50037"/>
                <a:gd name="adj3" fmla="val 107465"/>
              </a:avLst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圆角矩形 101"/>
            <p:cNvSpPr/>
            <p:nvPr/>
          </p:nvSpPr>
          <p:spPr>
            <a:xfrm>
              <a:off x="2140975" y="6030319"/>
              <a:ext cx="1829887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Upper Vertical Stabilization System </a:t>
              </a: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4682935" y="4132292"/>
              <a:ext cx="1826160" cy="4463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BM #2, #1</a:t>
              </a:r>
            </a:p>
          </p:txBody>
        </p:sp>
        <p:cxnSp>
          <p:nvCxnSpPr>
            <p:cNvPr id="118" name="直接箭头连接符 117"/>
            <p:cNvCxnSpPr>
              <a:stCxn id="115" idx="2"/>
              <a:endCxn id="62" idx="0"/>
            </p:cNvCxnSpPr>
            <p:nvPr/>
          </p:nvCxnSpPr>
          <p:spPr>
            <a:xfrm flipH="1">
              <a:off x="5594572" y="4578670"/>
              <a:ext cx="1443" cy="271423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2E3E5C26-AF3D-1B68-B0F2-9AADE1FAA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26</a:t>
            </a:fld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00408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Assembly procedure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954613" y="1462206"/>
            <a:ext cx="8078638" cy="4290893"/>
            <a:chOff x="2702366" y="1480724"/>
            <a:chExt cx="9227360" cy="490102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2366" y="1480724"/>
              <a:ext cx="9227360" cy="490102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974222" y="3284754"/>
              <a:ext cx="3011397" cy="1773585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661560" y="4230147"/>
              <a:ext cx="1012681" cy="1032935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077922" y="3347358"/>
              <a:ext cx="990598" cy="826314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974222" y="3456601"/>
              <a:ext cx="249855" cy="29065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②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77922" y="3347358"/>
              <a:ext cx="249855" cy="29065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③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658870" y="4241325"/>
              <a:ext cx="249855" cy="29065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④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29631" y="5134159"/>
              <a:ext cx="249855" cy="29065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①</a:t>
              </a:r>
            </a:p>
          </p:txBody>
        </p:sp>
        <p:cxnSp>
          <p:nvCxnSpPr>
            <p:cNvPr id="15" name="直接箭头连接符 14"/>
            <p:cNvCxnSpPr>
              <a:stCxn id="14" idx="3"/>
            </p:cNvCxnSpPr>
            <p:nvPr/>
          </p:nvCxnSpPr>
          <p:spPr>
            <a:xfrm flipV="1">
              <a:off x="6379486" y="4917263"/>
              <a:ext cx="961736" cy="36222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91886" y="1638796"/>
            <a:ext cx="3520280" cy="401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1600" dirty="0"/>
              <a:t>Establish </a:t>
            </a:r>
            <a:r>
              <a:rPr lang="zh-CN" altLang="en-US" sz="1600" b="1" dirty="0">
                <a:solidFill>
                  <a:srgbClr val="0000FF"/>
                </a:solidFill>
              </a:rPr>
              <a:t>①</a:t>
            </a:r>
            <a:r>
              <a:rPr lang="en-US" altLang="zh-CN" sz="1600" b="1" dirty="0">
                <a:solidFill>
                  <a:srgbClr val="0000FF"/>
                </a:solidFill>
              </a:rPr>
              <a:t>assemble platform </a:t>
            </a:r>
            <a:r>
              <a:rPr lang="en-US" altLang="zh-CN" sz="1600" dirty="0"/>
              <a:t>in VV, which is fixed onto the </a:t>
            </a:r>
            <a:r>
              <a:rPr lang="en-US" altLang="zh-CN" sz="1600" dirty="0" err="1"/>
              <a:t>divertor</a:t>
            </a:r>
            <a:r>
              <a:rPr lang="en-US" altLang="zh-CN" sz="1600" dirty="0"/>
              <a:t> supports.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1600" dirty="0"/>
              <a:t>Establish </a:t>
            </a:r>
            <a:r>
              <a:rPr lang="zh-CN" altLang="en-US" sz="1600" b="1" dirty="0">
                <a:solidFill>
                  <a:srgbClr val="0000FF"/>
                </a:solidFill>
              </a:rPr>
              <a:t>②</a:t>
            </a:r>
            <a:r>
              <a:rPr lang="en-US" altLang="zh-CN" sz="1600" b="1" dirty="0">
                <a:solidFill>
                  <a:srgbClr val="0000FF"/>
                </a:solidFill>
              </a:rPr>
              <a:t>transport frame</a:t>
            </a:r>
            <a:r>
              <a:rPr lang="en-US" altLang="zh-CN" sz="1600" dirty="0">
                <a:solidFill>
                  <a:srgbClr val="0000FF"/>
                </a:solidFill>
              </a:rPr>
              <a:t> </a:t>
            </a:r>
            <a:r>
              <a:rPr lang="en-US" altLang="zh-CN" sz="1600" dirty="0"/>
              <a:t>from port cells to equatorial ports , to transfer the IVCs and tools into VV.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CN" sz="1600" dirty="0"/>
              <a:t>Use purpose-build </a:t>
            </a:r>
            <a:r>
              <a:rPr lang="zh-CN" altLang="en-US" sz="1600" b="1" dirty="0">
                <a:solidFill>
                  <a:srgbClr val="0000FF"/>
                </a:solidFill>
              </a:rPr>
              <a:t>③</a:t>
            </a:r>
            <a:r>
              <a:rPr lang="en-US" altLang="zh-CN" sz="1600" b="1" dirty="0">
                <a:solidFill>
                  <a:srgbClr val="0000FF"/>
                </a:solidFill>
              </a:rPr>
              <a:t>lifting tools</a:t>
            </a:r>
            <a:r>
              <a:rPr lang="en-US" altLang="zh-CN" sz="1600" dirty="0">
                <a:solidFill>
                  <a:srgbClr val="0000FF"/>
                </a:solidFill>
              </a:rPr>
              <a:t>, </a:t>
            </a:r>
            <a:r>
              <a:rPr lang="zh-CN" altLang="en-US" sz="1600" b="1" dirty="0">
                <a:solidFill>
                  <a:srgbClr val="0000FF"/>
                </a:solidFill>
              </a:rPr>
              <a:t>④</a:t>
            </a:r>
            <a:r>
              <a:rPr lang="en-US" altLang="zh-CN" sz="1600" b="1" dirty="0">
                <a:solidFill>
                  <a:srgbClr val="0000FF"/>
                </a:solidFill>
              </a:rPr>
              <a:t>upending and adjusting tools</a:t>
            </a:r>
            <a:r>
              <a:rPr lang="en-US" altLang="zh-CN" sz="1600" b="1" dirty="0">
                <a:solidFill>
                  <a:srgbClr val="00B0F0"/>
                </a:solidFill>
              </a:rPr>
              <a:t> </a:t>
            </a:r>
            <a:r>
              <a:rPr lang="en-US" altLang="zh-CN" sz="1600" dirty="0"/>
              <a:t>(series of tools under design to adapt the special structure blankets and VS) to  </a:t>
            </a:r>
            <a:r>
              <a:rPr lang="en-US" altLang="zh-CN" sz="1600" dirty="0">
                <a:sym typeface="+mn-ea"/>
              </a:rPr>
              <a:t>assemble BM #3 to BM#12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>
                <a:sym typeface="+mn-lt"/>
              </a:rPr>
              <a:t>and upper VS system. </a:t>
            </a:r>
            <a:endParaRPr lang="en-US" altLang="zh-CN" sz="16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9674" y="1269464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/>
              <a:t>Key steps:</a:t>
            </a:r>
            <a:endParaRPr lang="zh-CN" altLang="en-US" b="1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664" y="239018"/>
            <a:ext cx="2320034" cy="2857443"/>
          </a:xfrm>
          <a:prstGeom prst="rect">
            <a:avLst/>
          </a:prstGeom>
        </p:spPr>
      </p:pic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C392D5CE-7B30-E0F6-7526-29D093439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27</a:t>
            </a:fld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98249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/>
          <a:stretch/>
        </p:blipFill>
        <p:spPr>
          <a:xfrm>
            <a:off x="4080560" y="1174405"/>
            <a:ext cx="7547007" cy="47209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Assembly procedure</a:t>
            </a:r>
          </a:p>
        </p:txBody>
      </p:sp>
      <p:sp>
        <p:nvSpPr>
          <p:cNvPr id="20" name="矩形 19"/>
          <p:cNvSpPr/>
          <p:nvPr/>
        </p:nvSpPr>
        <p:spPr>
          <a:xfrm>
            <a:off x="7449277" y="3712117"/>
            <a:ext cx="957193" cy="708331"/>
          </a:xfrm>
          <a:prstGeom prst="rect">
            <a:avLst/>
          </a:prstGeom>
          <a:solidFill>
            <a:srgbClr val="FFFF00">
              <a:alpha val="15000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166604" y="3082567"/>
            <a:ext cx="1023350" cy="740294"/>
          </a:xfrm>
          <a:prstGeom prst="rect">
            <a:avLst/>
          </a:prstGeom>
          <a:solidFill>
            <a:srgbClr val="FFFF00">
              <a:alpha val="15000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682472" y="3712113"/>
            <a:ext cx="245251" cy="24168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⑤</a:t>
            </a:r>
          </a:p>
        </p:txBody>
      </p:sp>
      <p:cxnSp>
        <p:nvCxnSpPr>
          <p:cNvPr id="23" name="直接箭头连接符 22"/>
          <p:cNvCxnSpPr>
            <a:stCxn id="22" idx="3"/>
          </p:cNvCxnSpPr>
          <p:nvPr/>
        </p:nvCxnSpPr>
        <p:spPr>
          <a:xfrm flipV="1">
            <a:off x="6927723" y="3411415"/>
            <a:ext cx="1058496" cy="42154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179304" y="3093963"/>
            <a:ext cx="245251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⑧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449277" y="3712893"/>
            <a:ext cx="258847" cy="25459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⑦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905915" y="4030601"/>
            <a:ext cx="250523" cy="24622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⑥</a:t>
            </a:r>
          </a:p>
        </p:txBody>
      </p:sp>
      <p:cxnSp>
        <p:nvCxnSpPr>
          <p:cNvPr id="28" name="直接箭头连接符 27"/>
          <p:cNvCxnSpPr>
            <a:stCxn id="27" idx="2"/>
          </p:cNvCxnSpPr>
          <p:nvPr/>
        </p:nvCxnSpPr>
        <p:spPr>
          <a:xfrm flipH="1">
            <a:off x="8763592" y="4276822"/>
            <a:ext cx="267585" cy="36768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372290" y="4878947"/>
            <a:ext cx="2768778" cy="1956613"/>
            <a:chOff x="3532995" y="4550730"/>
            <a:chExt cx="3352182" cy="2368889"/>
          </a:xfrm>
        </p:grpSpPr>
        <p:grpSp>
          <p:nvGrpSpPr>
            <p:cNvPr id="17" name="组合 16"/>
            <p:cNvGrpSpPr/>
            <p:nvPr/>
          </p:nvGrpSpPr>
          <p:grpSpPr>
            <a:xfrm>
              <a:off x="3532995" y="4553626"/>
              <a:ext cx="3352182" cy="2365993"/>
              <a:chOff x="366374" y="1319850"/>
              <a:chExt cx="2741000" cy="2245721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" t="10711" r="7608"/>
              <a:stretch/>
            </p:blipFill>
            <p:spPr>
              <a:xfrm>
                <a:off x="366374" y="1319850"/>
                <a:ext cx="2741000" cy="2245721"/>
              </a:xfrm>
              <a:prstGeom prst="rect">
                <a:avLst/>
              </a:prstGeom>
            </p:spPr>
          </p:pic>
          <p:cxnSp>
            <p:nvCxnSpPr>
              <p:cNvPr id="24" name="直接连接符 23"/>
              <p:cNvCxnSpPr/>
              <p:nvPr/>
            </p:nvCxnSpPr>
            <p:spPr>
              <a:xfrm flipH="1">
                <a:off x="742414" y="2056979"/>
                <a:ext cx="427036" cy="5111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955932" y="2058566"/>
                <a:ext cx="213518" cy="857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H="1">
                <a:off x="1082231" y="2056979"/>
                <a:ext cx="87219" cy="7318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1169450" y="2056979"/>
                <a:ext cx="22225" cy="233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169450" y="2056979"/>
                <a:ext cx="612016" cy="1371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69450" y="2056979"/>
                <a:ext cx="481013" cy="876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H="1">
                <a:off x="2339439" y="2122066"/>
                <a:ext cx="168274" cy="10925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2507713" y="2122066"/>
                <a:ext cx="487362" cy="446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2339439" y="2122066"/>
                <a:ext cx="168274" cy="714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2507713" y="2122066"/>
                <a:ext cx="88900" cy="222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2507713" y="2122066"/>
                <a:ext cx="76200" cy="6270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2507713" y="2122066"/>
                <a:ext cx="398491" cy="10810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弧形 41"/>
              <p:cNvSpPr/>
              <p:nvPr/>
            </p:nvSpPr>
            <p:spPr>
              <a:xfrm>
                <a:off x="1665448" y="1663537"/>
                <a:ext cx="403225" cy="114168"/>
              </a:xfrm>
              <a:prstGeom prst="arc">
                <a:avLst>
                  <a:gd name="adj1" fmla="val 1578246"/>
                  <a:gd name="adj2" fmla="val 0"/>
                </a:avLst>
              </a:prstGeom>
              <a:ln>
                <a:headEnd type="triangl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3" name="直接箭头连接符 42"/>
              <p:cNvCxnSpPr/>
              <p:nvPr/>
            </p:nvCxnSpPr>
            <p:spPr>
              <a:xfrm flipV="1">
                <a:off x="2249508" y="1816201"/>
                <a:ext cx="388594" cy="883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 flipV="1">
                <a:off x="1033523" y="1825035"/>
                <a:ext cx="388594" cy="883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矩形 4"/>
            <p:cNvSpPr/>
            <p:nvPr/>
          </p:nvSpPr>
          <p:spPr>
            <a:xfrm>
              <a:off x="3532995" y="4550730"/>
              <a:ext cx="3352182" cy="222456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" name="直接箭头连接符 6"/>
          <p:cNvCxnSpPr>
            <a:stCxn id="21" idx="2"/>
          </p:cNvCxnSpPr>
          <p:nvPr/>
        </p:nvCxnSpPr>
        <p:spPr>
          <a:xfrm>
            <a:off x="4678279" y="3822861"/>
            <a:ext cx="145469" cy="129697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6141068" y="1635617"/>
            <a:ext cx="976228" cy="41543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stCxn id="22" idx="1"/>
          </p:cNvCxnSpPr>
          <p:nvPr/>
        </p:nvCxnSpPr>
        <p:spPr>
          <a:xfrm flipH="1" flipV="1">
            <a:off x="5682568" y="3266787"/>
            <a:ext cx="999904" cy="566168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216204" y="1009648"/>
            <a:ext cx="3776711" cy="417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US" altLang="zh-CN" sz="1600" dirty="0"/>
              <a:t>Disassemble the platform and transport frame used in previous steps.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US" altLang="zh-CN" sz="1600" dirty="0"/>
              <a:t>Establish </a:t>
            </a:r>
            <a:r>
              <a:rPr lang="zh-CN" altLang="en-US" sz="1600" b="1" dirty="0">
                <a:solidFill>
                  <a:srgbClr val="0000FF"/>
                </a:solidFill>
              </a:rPr>
              <a:t>⑤</a:t>
            </a:r>
            <a:r>
              <a:rPr lang="en-US" altLang="zh-CN" sz="1600" b="1" dirty="0">
                <a:solidFill>
                  <a:srgbClr val="0000FF"/>
                </a:solidFill>
              </a:rPr>
              <a:t>transports hanging rail system</a:t>
            </a:r>
            <a:r>
              <a:rPr lang="en-US" altLang="zh-CN" sz="1600" dirty="0">
                <a:solidFill>
                  <a:srgbClr val="0000FF"/>
                </a:solidFill>
              </a:rPr>
              <a:t> </a:t>
            </a:r>
            <a:r>
              <a:rPr lang="en-US" altLang="zh-CN" sz="1600" dirty="0"/>
              <a:t>and </a:t>
            </a:r>
            <a:r>
              <a:rPr lang="zh-CN" altLang="en-US" sz="1600" b="1" dirty="0">
                <a:solidFill>
                  <a:srgbClr val="0000FF"/>
                </a:solidFill>
              </a:rPr>
              <a:t>⑥</a:t>
            </a:r>
            <a:r>
              <a:rPr lang="en-US" altLang="zh-CN" sz="1600" b="1" dirty="0">
                <a:solidFill>
                  <a:srgbClr val="0000FF"/>
                </a:solidFill>
              </a:rPr>
              <a:t>bottom circular rails</a:t>
            </a:r>
            <a:r>
              <a:rPr lang="en-US" altLang="zh-CN" sz="1600" dirty="0"/>
              <a:t>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US" altLang="zh-CN" sz="1600" dirty="0"/>
              <a:t>Use </a:t>
            </a:r>
            <a:r>
              <a:rPr lang="zh-CN" altLang="en-US" sz="1600" b="1" dirty="0">
                <a:solidFill>
                  <a:srgbClr val="0000FF"/>
                </a:solidFill>
              </a:rPr>
              <a:t>⑦</a:t>
            </a:r>
            <a:r>
              <a:rPr lang="en-US" altLang="zh-CN" sz="1600" b="1" dirty="0">
                <a:solidFill>
                  <a:srgbClr val="0000FF"/>
                </a:solidFill>
              </a:rPr>
              <a:t>lifting hooks </a:t>
            </a:r>
            <a:r>
              <a:rPr lang="en-US" altLang="zh-CN" sz="1600" dirty="0"/>
              <a:t>to transfer the left IVCs into VV.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US" altLang="zh-CN" sz="1600" dirty="0"/>
              <a:t>Use the </a:t>
            </a:r>
            <a:r>
              <a:rPr lang="zh-CN" altLang="en-US" sz="1600" b="1" dirty="0">
                <a:solidFill>
                  <a:srgbClr val="0000FF"/>
                </a:solidFill>
              </a:rPr>
              <a:t>⑧</a:t>
            </a:r>
            <a:r>
              <a:rPr lang="en-US" altLang="zh-CN" sz="1600" b="1" dirty="0">
                <a:solidFill>
                  <a:srgbClr val="0000FF"/>
                </a:solidFill>
              </a:rPr>
              <a:t>assembly trolley </a:t>
            </a:r>
            <a:r>
              <a:rPr lang="en-US" altLang="zh-CN" sz="1600" dirty="0"/>
              <a:t>(can move on the circular rails) to assemble the IVCs to final positions.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US" altLang="zh-CN" sz="1600" dirty="0"/>
              <a:t>During </a:t>
            </a:r>
            <a:r>
              <a:rPr lang="en-US" altLang="zh-CN" sz="1600" dirty="0" err="1"/>
              <a:t>divertors</a:t>
            </a:r>
            <a:r>
              <a:rPr lang="en-US" altLang="zh-CN" sz="1600" dirty="0"/>
              <a:t> assembly, the bottom circular rails will be removed gradually to expose the supports.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63136" y="1292848"/>
            <a:ext cx="139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Beams support on TFCs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438891" y="3958334"/>
            <a:ext cx="851633" cy="31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Slings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 flipH="1" flipV="1">
            <a:off x="9156439" y="3383319"/>
            <a:ext cx="483399" cy="59824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70" y="276867"/>
            <a:ext cx="2333829" cy="2874433"/>
          </a:xfrm>
          <a:prstGeom prst="rect">
            <a:avLst/>
          </a:prstGeom>
        </p:spPr>
      </p:pic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341C78F1-61A2-26AC-1262-11AD9E5E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28</a:t>
            </a:fld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5863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9366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b="1" dirty="0">
                <a:solidFill>
                  <a:schemeClr val="bg1"/>
                </a:solidFill>
                <a:cs typeface="+mn-ea"/>
                <a:sym typeface="+mn-lt"/>
              </a:rPr>
              <a:t>Summary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24168" y="1753256"/>
            <a:ext cx="3343664" cy="923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07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53229" y="2806699"/>
            <a:ext cx="388525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652635" y="5589157"/>
            <a:ext cx="2539365" cy="1209040"/>
            <a:chOff x="9652635" y="5589157"/>
            <a:chExt cx="2539365" cy="1209040"/>
          </a:xfrm>
        </p:grpSpPr>
        <p:pic>
          <p:nvPicPr>
            <p:cNvPr id="4" name="图片 3" descr="BEST logo 带阳光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635" y="5589157"/>
              <a:ext cx="1323975" cy="1209040"/>
            </a:xfrm>
            <a:prstGeom prst="rect">
              <a:avLst/>
            </a:prstGeom>
          </p:spPr>
        </p:pic>
        <p:pic>
          <p:nvPicPr>
            <p:cNvPr id="3075" name="Picture 3" descr="G:\BEST\图片\BESTlogo的副本\BEST logo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0869" y="5876065"/>
              <a:ext cx="1341131" cy="91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7746746"/>
      </p:ext>
    </p:extLst>
  </p:cSld>
  <p:clrMapOvr>
    <a:masterClrMapping/>
  </p:clrMapOvr>
  <p:transition spd="slow" advTm="3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9366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IVC Layout and Design Requirements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24168" y="1753256"/>
            <a:ext cx="3343664" cy="923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01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53229" y="2806699"/>
            <a:ext cx="388525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652635" y="5589157"/>
            <a:ext cx="2539365" cy="1209040"/>
            <a:chOff x="9652635" y="5589157"/>
            <a:chExt cx="2539365" cy="1209040"/>
          </a:xfrm>
        </p:grpSpPr>
        <p:pic>
          <p:nvPicPr>
            <p:cNvPr id="4" name="图片 3" descr="BEST logo 带阳光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635" y="5589157"/>
              <a:ext cx="1323975" cy="1209040"/>
            </a:xfrm>
            <a:prstGeom prst="rect">
              <a:avLst/>
            </a:prstGeom>
          </p:spPr>
        </p:pic>
        <p:pic>
          <p:nvPicPr>
            <p:cNvPr id="3075" name="Picture 3" descr="G:\BEST\图片\BESTlogo的副本\BEST logo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0869" y="5876065"/>
              <a:ext cx="1341131" cy="91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7395882"/>
      </p:ext>
    </p:extLst>
  </p:cSld>
  <p:clrMapOvr>
    <a:masterClrMapping/>
  </p:clrMapOvr>
  <p:transition spd="slow" advTm="3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A39AF8AE-FC5E-4D20-99FD-6681A73DE4DB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Summary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4F334B8-54C8-B054-D52A-084B399B3074}"/>
              </a:ext>
            </a:extLst>
          </p:cNvPr>
          <p:cNvSpPr txBox="1"/>
          <p:nvPr/>
        </p:nvSpPr>
        <p:spPr>
          <a:xfrm>
            <a:off x="411843" y="1044068"/>
            <a:ext cx="11367678" cy="436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ea typeface="微软雅黑" panose="020B0503020204020204" pitchFamily="34" charset="-122"/>
              </a:rPr>
              <a:t>BEST In-Vessel Components (IVC) have </a:t>
            </a:r>
            <a:r>
              <a:rPr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</a:rPr>
              <a:t>the functions of heat and particle exhaust, neutron shielding, plasma vertical stabilization, and in-vessel diagnostic integration</a:t>
            </a:r>
            <a:r>
              <a:rPr lang="en-US" altLang="zh-CN" sz="2000" b="1" dirty="0">
                <a:ea typeface="微软雅黑" panose="020B0503020204020204" pitchFamily="34" charset="-122"/>
              </a:rPr>
              <a:t>.</a:t>
            </a:r>
          </a:p>
          <a:p>
            <a:pPr marL="514350" indent="-514350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ea typeface="微软雅黑" panose="020B0503020204020204" pitchFamily="34" charset="-122"/>
              </a:rPr>
              <a:t>The IVC includes divertor, shielding blanket, VS coil, passive stabilization plate and in-vessel relevant diagnostics.</a:t>
            </a:r>
          </a:p>
          <a:p>
            <a:pPr marL="514350" indent="-514350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</a:rPr>
              <a:t>The IVC integration has being progressed well with the focus on the overall design,  interfaces, and supporting structure.</a:t>
            </a:r>
          </a:p>
          <a:p>
            <a:pPr marL="514350" indent="-514350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ea typeface="微软雅黑" panose="020B0503020204020204" pitchFamily="34" charset="-122"/>
              </a:rPr>
              <a:t>The shielding blanket and the plasma vertical stabilization system need </a:t>
            </a: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more effort to detail the engineering design</a:t>
            </a:r>
            <a:r>
              <a:rPr lang="en-US" altLang="zh-CN" sz="2000" b="1" dirty="0">
                <a:ea typeface="微软雅黑" panose="020B0503020204020204" pitchFamily="34" charset="-122"/>
              </a:rPr>
              <a:t>.</a:t>
            </a:r>
          </a:p>
          <a:p>
            <a:pPr marL="514350" indent="-514350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More R&amp;D will be carried out to verify the critical interface design</a:t>
            </a:r>
            <a:r>
              <a:rPr lang="en-US" altLang="zh-CN" sz="2000" b="1" dirty="0">
                <a:ea typeface="微软雅黑" panose="020B0503020204020204" pitchFamily="34" charset="-122"/>
              </a:rPr>
              <a:t>, such as the RH interface of the cooling pipes for divertor and shielding blanket.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4F058A-4B17-466A-9E41-1373CB9E500A}"/>
              </a:ext>
            </a:extLst>
          </p:cNvPr>
          <p:cNvSpPr txBox="1"/>
          <p:nvPr/>
        </p:nvSpPr>
        <p:spPr>
          <a:xfrm>
            <a:off x="3088818" y="5732339"/>
            <a:ext cx="6397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All your comments are appreciated! 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764CA77-78F8-3C37-D55A-FCBFAB8F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30</a:t>
            </a:fld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53771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5D775B3-5267-4456-8658-76C64069F759}"/>
              </a:ext>
            </a:extLst>
          </p:cNvPr>
          <p:cNvSpPr txBox="1"/>
          <p:nvPr/>
        </p:nvSpPr>
        <p:spPr>
          <a:xfrm>
            <a:off x="2498209" y="2660498"/>
            <a:ext cx="8008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微软雅黑" panose="020B0503020204020204" pitchFamily="34" charset="-122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67511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>
            <a:normAutofit/>
          </a:bodyPr>
          <a:lstStyle/>
          <a:p>
            <a:fld id="{595E648D-459D-428B-972C-D7FDEEE467D1}" type="slidenum">
              <a:rPr lang="zh-CN" altLang="en-US" sz="1200" b="1" smtClean="0"/>
              <a:pPr/>
              <a:t>4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Functions required and Poloidal layout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F678F3-01BC-419C-8F0E-489348C5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32" y="1362872"/>
            <a:ext cx="3250905" cy="4997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C4FB16E-AFAA-4BAA-AE35-CB75A8A7D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25" y="5209081"/>
            <a:ext cx="2165446" cy="149166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9B2C2C5-EE66-285D-664F-EF7D59661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10393" r="2106" b="7134"/>
          <a:stretch>
            <a:fillRect/>
          </a:stretch>
        </p:blipFill>
        <p:spPr>
          <a:xfrm>
            <a:off x="9348484" y="2140224"/>
            <a:ext cx="2446560" cy="1910564"/>
          </a:xfrm>
          <a:prstGeom prst="rect">
            <a:avLst/>
          </a:prstGeom>
        </p:spPr>
      </p:pic>
      <p:graphicFrame>
        <p:nvGraphicFramePr>
          <p:cNvPr id="35" name="表格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318896"/>
              </p:ext>
            </p:extLst>
          </p:nvPr>
        </p:nvGraphicFramePr>
        <p:xfrm>
          <a:off x="424460" y="986512"/>
          <a:ext cx="5294776" cy="571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3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0479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+mj-lt"/>
                        </a:rPr>
                        <a:t>Functions</a:t>
                      </a:r>
                      <a:endParaRPr lang="zh-CN" altLang="en-US" sz="24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+mj-lt"/>
                        </a:rPr>
                        <a:t>Engineering</a:t>
                      </a:r>
                      <a:endParaRPr lang="zh-CN" altLang="en-US" sz="24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162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rgbClr val="FF0000"/>
                          </a:solidFill>
                          <a:latin typeface="+mj-lt"/>
                        </a:rPr>
                        <a:t>Heat and particle exhaust: </a:t>
                      </a:r>
                      <a:r>
                        <a:rPr lang="en-US" altLang="zh-CN" sz="1700" b="1" dirty="0">
                          <a:latin typeface="+mj-lt"/>
                        </a:rPr>
                        <a:t>10MW/m</a:t>
                      </a:r>
                      <a:r>
                        <a:rPr lang="en-US" altLang="zh-CN" sz="1700" b="1" baseline="30000" dirty="0">
                          <a:latin typeface="+mj-lt"/>
                        </a:rPr>
                        <a:t>2</a:t>
                      </a:r>
                      <a:r>
                        <a:rPr lang="en-US" altLang="zh-CN" sz="1700" b="1" dirty="0">
                          <a:latin typeface="+mj-lt"/>
                        </a:rPr>
                        <a:t>, 63Pam</a:t>
                      </a:r>
                      <a:r>
                        <a:rPr lang="en-US" altLang="zh-CN" sz="1700" b="1" baseline="30000" dirty="0">
                          <a:latin typeface="+mj-lt"/>
                        </a:rPr>
                        <a:t>3</a:t>
                      </a:r>
                      <a:r>
                        <a:rPr lang="en-US" altLang="zh-CN" sz="1700" b="1" dirty="0">
                          <a:latin typeface="+mj-lt"/>
                        </a:rPr>
                        <a:t>/s in SS</a:t>
                      </a:r>
                      <a:endParaRPr lang="zh-CN" altLang="en-US" sz="1700" b="1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rgbClr val="3333FF"/>
                          </a:solidFill>
                          <a:latin typeface="+mj-lt"/>
                        </a:rPr>
                        <a:t>Divertor </a:t>
                      </a:r>
                      <a:r>
                        <a:rPr lang="en-US" altLang="zh-CN" sz="1700" b="1" dirty="0">
                          <a:solidFill>
                            <a:srgbClr val="0000FF"/>
                          </a:solidFill>
                          <a:latin typeface="+mj-lt"/>
                        </a:rPr>
                        <a:t>(in blue)</a:t>
                      </a:r>
                      <a:r>
                        <a:rPr lang="zh-CN" altLang="en-US" sz="1700" b="1" dirty="0">
                          <a:solidFill>
                            <a:srgbClr val="0000FF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700" b="1" dirty="0">
                          <a:latin typeface="+mj-lt"/>
                        </a:rPr>
                        <a:t>(PFU~15MW/m</a:t>
                      </a:r>
                      <a:r>
                        <a:rPr lang="en-US" altLang="zh-CN" sz="1700" b="1" baseline="30000" dirty="0">
                          <a:latin typeface="+mj-lt"/>
                        </a:rPr>
                        <a:t>2</a:t>
                      </a:r>
                      <a:r>
                        <a:rPr lang="en-US" altLang="zh-CN" sz="1700" b="1" dirty="0">
                          <a:latin typeface="+mj-lt"/>
                        </a:rPr>
                        <a:t>),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latin typeface="+mj-lt"/>
                        </a:rPr>
                        <a:t>8 </a:t>
                      </a:r>
                      <a:r>
                        <a:rPr lang="en-US" altLang="zh-CN" sz="1700" b="1" dirty="0" err="1">
                          <a:solidFill>
                            <a:srgbClr val="3333FF"/>
                          </a:solidFill>
                          <a:latin typeface="+mj-lt"/>
                        </a:rPr>
                        <a:t>cyropumps</a:t>
                      </a:r>
                      <a:r>
                        <a:rPr lang="en-US" altLang="zh-CN" sz="1700" b="1" dirty="0">
                          <a:solidFill>
                            <a:srgbClr val="3333FF"/>
                          </a:solidFill>
                          <a:latin typeface="+mj-lt"/>
                        </a:rPr>
                        <a:t> in the lower ports</a:t>
                      </a:r>
                      <a:endParaRPr lang="zh-CN" altLang="en-US" sz="1700" b="1" dirty="0">
                        <a:solidFill>
                          <a:srgbClr val="3333FF"/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32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rgbClr val="FF0000"/>
                          </a:solidFill>
                          <a:latin typeface="+mj-lt"/>
                        </a:rPr>
                        <a:t>Neutron shielding </a:t>
                      </a:r>
                      <a:r>
                        <a:rPr lang="en-US" altLang="zh-CN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for VV and TF coils</a:t>
                      </a:r>
                      <a:endParaRPr lang="zh-CN" altLang="en-US" sz="17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rgbClr val="3333FF"/>
                          </a:solidFill>
                          <a:latin typeface="+mj-lt"/>
                        </a:rPr>
                        <a:t>Shielding blanket </a:t>
                      </a:r>
                      <a:r>
                        <a:rPr lang="en-US" altLang="zh-CN" sz="17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(in yellow)</a:t>
                      </a:r>
                      <a:r>
                        <a:rPr lang="en-US" altLang="zh-CN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,</a:t>
                      </a:r>
                      <a:r>
                        <a:rPr lang="zh-CN" altLang="en-US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passive </a:t>
                      </a:r>
                      <a:r>
                        <a:rPr lang="en-US" altLang="zh-CN" sz="17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stabilization plate </a:t>
                      </a:r>
                      <a:r>
                        <a:rPr lang="en-US" altLang="zh-CN" sz="17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and shielding structure below the divertor</a:t>
                      </a:r>
                      <a:endParaRPr lang="zh-CN" altLang="en-US" sz="17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13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rgbClr val="FF0000"/>
                          </a:solidFill>
                          <a:latin typeface="+mj-lt"/>
                        </a:rPr>
                        <a:t>Plasma vertical stabilization control: </a:t>
                      </a:r>
                      <a:r>
                        <a:rPr lang="en-US" altLang="zh-CN" sz="17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m_s</a:t>
                      </a:r>
                      <a:r>
                        <a:rPr lang="zh-CN" altLang="en-US" sz="1700" b="1" dirty="0">
                          <a:latin typeface="+mj-lt"/>
                        </a:rPr>
                        <a:t>≥</a:t>
                      </a:r>
                      <a:r>
                        <a:rPr lang="en-US" altLang="zh-CN" sz="1700" b="1" dirty="0">
                          <a:latin typeface="+mj-lt"/>
                        </a:rPr>
                        <a:t>0.2</a:t>
                      </a:r>
                      <a:endParaRPr lang="zh-CN" altLang="en-US" sz="1700" b="1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rgbClr val="3333FF"/>
                          </a:solidFill>
                          <a:latin typeface="+mj-lt"/>
                        </a:rPr>
                        <a:t>Vertical stabilization coil </a:t>
                      </a:r>
                      <a:r>
                        <a:rPr lang="en-US" altLang="zh-CN" sz="1700" b="1" kern="1200" dirty="0">
                          <a:solidFill>
                            <a:srgbClr val="996633"/>
                          </a:solidFill>
                          <a:latin typeface="+mn-lt"/>
                          <a:ea typeface="+mn-ea"/>
                          <a:cs typeface="+mn-cs"/>
                        </a:rPr>
                        <a:t>(in brown)</a:t>
                      </a:r>
                      <a:r>
                        <a:rPr lang="zh-CN" altLang="en-US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altLang="zh-CN" sz="1700" b="1" dirty="0">
                          <a:solidFill>
                            <a:srgbClr val="3333FF"/>
                          </a:solidFill>
                          <a:latin typeface="+mj-lt"/>
                        </a:rPr>
                        <a:t> passive stabilization plate</a:t>
                      </a:r>
                      <a:r>
                        <a:rPr lang="zh-CN" altLang="en-US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700" b="1" kern="1200" dirty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(in green)</a:t>
                      </a:r>
                      <a:endParaRPr lang="zh-CN" altLang="en-US" sz="1700" b="1" dirty="0">
                        <a:solidFill>
                          <a:srgbClr val="008000"/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673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rgbClr val="FF0000"/>
                          </a:solidFill>
                          <a:latin typeface="+mj-lt"/>
                        </a:rPr>
                        <a:t>Diagnostics </a:t>
                      </a:r>
                      <a:r>
                        <a:rPr lang="en-US" altLang="zh-CN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for machine safety, operation and physics study</a:t>
                      </a:r>
                      <a:endParaRPr lang="zh-CN" altLang="en-US" sz="17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solidFill>
                            <a:schemeClr val="tx1"/>
                          </a:solidFill>
                          <a:latin typeface="+mj-lt"/>
                        </a:rPr>
                        <a:t>28 sets for measuring 43 physical parameters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sz="1700" b="1" dirty="0">
                          <a:latin typeface="+mj-lt"/>
                        </a:rPr>
                        <a:t>Dozens of in-vessel diagnostics </a:t>
                      </a:r>
                      <a:r>
                        <a:rPr lang="en-US" altLang="zh-CN" sz="1700" b="1" dirty="0">
                          <a:solidFill>
                            <a:srgbClr val="0000FF"/>
                          </a:solidFill>
                          <a:latin typeface="+mj-lt"/>
                        </a:rPr>
                        <a:t>need to be integrated </a:t>
                      </a:r>
                      <a:r>
                        <a:rPr lang="en-US" altLang="zh-CN" sz="1700" b="1" dirty="0">
                          <a:latin typeface="+mj-lt"/>
                        </a:rPr>
                        <a:t>with IVC</a:t>
                      </a:r>
                      <a:endParaRPr lang="zh-CN" altLang="en-US" sz="1700" b="1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41" name="直接箭头连接符 40"/>
          <p:cNvCxnSpPr>
            <a:cxnSpLocks/>
          </p:cNvCxnSpPr>
          <p:nvPr/>
        </p:nvCxnSpPr>
        <p:spPr>
          <a:xfrm flipV="1">
            <a:off x="7931305" y="4554703"/>
            <a:ext cx="1439767" cy="5801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cxnSpLocks/>
          </p:cNvCxnSpPr>
          <p:nvPr/>
        </p:nvCxnSpPr>
        <p:spPr>
          <a:xfrm flipV="1">
            <a:off x="8606299" y="3261674"/>
            <a:ext cx="936726" cy="25596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cxnSpLocks/>
          </p:cNvCxnSpPr>
          <p:nvPr/>
        </p:nvCxnSpPr>
        <p:spPr>
          <a:xfrm>
            <a:off x="7283260" y="5602884"/>
            <a:ext cx="2368999" cy="3417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899237" y="6123618"/>
            <a:ext cx="9706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Divertor</a:t>
            </a:r>
            <a:endParaRPr lang="zh-CN" altLang="en-US" sz="15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2FF341-1E2C-E10F-6064-6AF7B6EA9BBE}"/>
              </a:ext>
            </a:extLst>
          </p:cNvPr>
          <p:cNvSpPr txBox="1"/>
          <p:nvPr/>
        </p:nvSpPr>
        <p:spPr>
          <a:xfrm>
            <a:off x="10814284" y="100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 dirty="0">
              <a:latin typeface="+mj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9531885-A8AD-D19A-3DE5-4F599398EA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1631" r="7176" b="5947"/>
          <a:stretch/>
        </p:blipFill>
        <p:spPr>
          <a:xfrm>
            <a:off x="9806480" y="650449"/>
            <a:ext cx="1720505" cy="1631442"/>
          </a:xfrm>
          <a:prstGeom prst="rect">
            <a:avLst/>
          </a:prstGeom>
        </p:spPr>
      </p:pic>
      <p:cxnSp>
        <p:nvCxnSpPr>
          <p:cNvPr id="38" name="直接箭头连接符 37"/>
          <p:cNvCxnSpPr>
            <a:cxnSpLocks/>
          </p:cNvCxnSpPr>
          <p:nvPr/>
        </p:nvCxnSpPr>
        <p:spPr>
          <a:xfrm flipV="1">
            <a:off x="7598007" y="1400194"/>
            <a:ext cx="1712769" cy="5370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5237C87C-4122-5F6E-4A5D-6C4FE4D9A4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084"/>
          <a:stretch/>
        </p:blipFill>
        <p:spPr>
          <a:xfrm flipH="1">
            <a:off x="9548634" y="3966024"/>
            <a:ext cx="2111907" cy="11260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49">
            <a:extLst>
              <a:ext uri="{FF2B5EF4-FFF2-40B4-BE49-F238E27FC236}">
                <a16:creationId xmlns:a16="http://schemas.microsoft.com/office/drawing/2014/main" id="{49985653-A29C-AED8-23B0-52C9BDE15014}"/>
              </a:ext>
            </a:extLst>
          </p:cNvPr>
          <p:cNvSpPr txBox="1"/>
          <p:nvPr/>
        </p:nvSpPr>
        <p:spPr>
          <a:xfrm>
            <a:off x="8936009" y="4674271"/>
            <a:ext cx="1999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Vertical stabilization system</a:t>
            </a:r>
            <a:endParaRPr lang="zh-CN" altLang="en-US" sz="15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8880938" y="3517639"/>
            <a:ext cx="1152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In-vessel diagnostic</a:t>
            </a:r>
            <a:endParaRPr lang="zh-CN" altLang="en-US" sz="15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912479" y="1539258"/>
            <a:ext cx="1228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Shielding blanket</a:t>
            </a:r>
            <a:endParaRPr lang="zh-CN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19922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>
            <a:normAutofit/>
          </a:bodyPr>
          <a:lstStyle/>
          <a:p>
            <a:fld id="{595E648D-459D-428B-972C-D7FDEEE467D1}" type="slidenum">
              <a:rPr lang="zh-CN" altLang="en-US" sz="1200" b="1" smtClean="0"/>
              <a:pPr/>
              <a:t>5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Main design requirements / guidelines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01C0D0-A764-4366-8D72-6440C00BB536}"/>
              </a:ext>
            </a:extLst>
          </p:cNvPr>
          <p:cNvSpPr txBox="1"/>
          <p:nvPr/>
        </p:nvSpPr>
        <p:spPr>
          <a:xfrm>
            <a:off x="651933" y="1027044"/>
            <a:ext cx="10707365" cy="4213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Utilize mutual and reliable technologies </a:t>
            </a: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for IVC, to realize the functions required from physics.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Fast implementation </a:t>
            </a: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in 3-4 years into BEST 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Robust to sustain various loads </a:t>
            </a: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in fusion power of SS 20 MW and 5-10 s 200 MW, the I</a:t>
            </a:r>
            <a:r>
              <a:rPr lang="en-US" altLang="zh-CN" sz="2000" b="1" baseline="-250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of 7.3 MA.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Baking @ 190 °C (divertor @ 240 °C ).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Vacuum quality class 1, quality control class 1.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Remote handling compatible from plasma side </a:t>
            </a: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for Divertor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PFCs, First Wall </a:t>
            </a: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in shield blanket and passive stabilization plate.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Other components are design for life in BEST</a:t>
            </a:r>
          </a:p>
        </p:txBody>
      </p:sp>
    </p:spTree>
    <p:extLst>
      <p:ext uri="{BB962C8B-B14F-4D97-AF65-F5344CB8AC3E}">
        <p14:creationId xmlns:p14="http://schemas.microsoft.com/office/powerpoint/2010/main" val="3554887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9366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Divertor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24168" y="1753256"/>
            <a:ext cx="3343664" cy="923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02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153229" y="2806699"/>
            <a:ext cx="3885251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652635" y="5589157"/>
            <a:ext cx="2539365" cy="1209040"/>
            <a:chOff x="9652635" y="5589157"/>
            <a:chExt cx="2539365" cy="1209040"/>
          </a:xfrm>
        </p:grpSpPr>
        <p:pic>
          <p:nvPicPr>
            <p:cNvPr id="4" name="图片 3" descr="BEST logo 带阳光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2635" y="5589157"/>
              <a:ext cx="1323975" cy="1209040"/>
            </a:xfrm>
            <a:prstGeom prst="rect">
              <a:avLst/>
            </a:prstGeom>
          </p:spPr>
        </p:pic>
        <p:pic>
          <p:nvPicPr>
            <p:cNvPr id="3075" name="Picture 3" descr="G:\BEST\图片\BESTlogo的副本\BEST logo3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50869" y="5876065"/>
              <a:ext cx="1341131" cy="91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4296247"/>
      </p:ext>
    </p:extLst>
  </p:cSld>
  <p:clrMapOvr>
    <a:masterClrMapping/>
  </p:clrMapOvr>
  <p:transition spd="slow" advTm="3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4267E4A6-F7A2-858B-7A17-8BA355984724}"/>
              </a:ext>
            </a:extLst>
          </p:cNvPr>
          <p:cNvSpPr/>
          <p:nvPr/>
        </p:nvSpPr>
        <p:spPr>
          <a:xfrm>
            <a:off x="5210908" y="2894571"/>
            <a:ext cx="5210743" cy="36241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7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2D2A41-142C-499A-ACEB-FB340004D5E3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Divertor overall design </a:t>
            </a: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8A85BC33-33C3-24B6-24CC-0459F1D3F89F}"/>
              </a:ext>
            </a:extLst>
          </p:cNvPr>
          <p:cNvSpPr txBox="1"/>
          <p:nvPr/>
        </p:nvSpPr>
        <p:spPr>
          <a:xfrm>
            <a:off x="273241" y="926725"/>
            <a:ext cx="6280232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48</a:t>
            </a:r>
            <a:r>
              <a:rPr lang="zh-CN" altLang="en-US" dirty="0"/>
              <a:t> </a:t>
            </a:r>
            <a:r>
              <a:rPr lang="en-US" altLang="zh-CN" dirty="0"/>
              <a:t>divertors in toroidal,</a:t>
            </a:r>
            <a:r>
              <a:rPr lang="zh-CN" altLang="en-US" dirty="0"/>
              <a:t> </a:t>
            </a:r>
            <a:r>
              <a:rPr lang="en-US" altLang="zh-CN" dirty="0"/>
              <a:t>7.5° for one module.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RH maintenance for </a:t>
            </a:r>
            <a:r>
              <a:rPr lang="en-US" altLang="zh-CN" dirty="0" err="1"/>
              <a:t>PFCs.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PFU:</a:t>
            </a:r>
            <a:r>
              <a:rPr lang="zh-CN" altLang="en-US" dirty="0"/>
              <a:t> </a:t>
            </a:r>
            <a:r>
              <a:rPr lang="en-US" altLang="zh-CN" dirty="0" err="1"/>
              <a:t>monoblock</a:t>
            </a:r>
            <a:r>
              <a:rPr lang="zh-CN" altLang="en-US" dirty="0"/>
              <a:t> </a:t>
            </a:r>
            <a:r>
              <a:rPr lang="en-US" altLang="zh-CN" dirty="0"/>
              <a:t>(strike zone) combined with flat-type</a:t>
            </a:r>
            <a:r>
              <a:rPr lang="zh-CN" altLang="en-US" dirty="0"/>
              <a:t>，</a:t>
            </a:r>
            <a:r>
              <a:rPr lang="en-US" altLang="zh-CN" dirty="0"/>
              <a:t>heat flux removal capability of 15 </a:t>
            </a:r>
            <a:r>
              <a:rPr lang="en-US" altLang="zh-CN" dirty="0">
                <a:latin typeface="+mn-lt"/>
                <a:cs typeface="Times New Roman" panose="02020603050405020304" pitchFamily="18" charset="0"/>
              </a:rPr>
              <a:t>MW/m</a:t>
            </a:r>
            <a:r>
              <a:rPr lang="en-US" altLang="zh-CN" baseline="30000" dirty="0">
                <a:latin typeface="+mn-lt"/>
                <a:cs typeface="Times New Roman" panose="02020603050405020304" pitchFamily="18" charset="0"/>
              </a:rPr>
              <a:t>2 </a:t>
            </a:r>
            <a:r>
              <a:rPr lang="en-US" altLang="zh-CN" dirty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3 SS supports to connect VV with bolts.</a:t>
            </a:r>
            <a:endParaRPr lang="en-US" altLang="zh-CN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B2B1D5-5A77-E435-F4C5-C286C150F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653" r="2259" b="2402"/>
          <a:stretch/>
        </p:blipFill>
        <p:spPr>
          <a:xfrm>
            <a:off x="551656" y="4514509"/>
            <a:ext cx="3692343" cy="2090622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DB9511-6BBE-008F-8442-E34A3B34E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>
          <a:xfrm>
            <a:off x="1160012" y="2854555"/>
            <a:ext cx="2671145" cy="1665447"/>
          </a:xfrm>
          <a:prstGeom prst="rect">
            <a:avLst/>
          </a:prstGeom>
          <a:ln>
            <a:noFill/>
            <a:prstDash val="lgDash"/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C843325-893D-7161-5C59-C228BF091E4A}"/>
              </a:ext>
            </a:extLst>
          </p:cNvPr>
          <p:cNvGrpSpPr/>
          <p:nvPr/>
        </p:nvGrpSpPr>
        <p:grpSpPr>
          <a:xfrm>
            <a:off x="5564916" y="3054237"/>
            <a:ext cx="1999279" cy="1788203"/>
            <a:chOff x="4359648" y="2014759"/>
            <a:chExt cx="2437763" cy="250032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C14792D-1523-01C2-FE5B-CDEEA4C7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648" y="2014759"/>
              <a:ext cx="2387749" cy="2500329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29FDF49-B5D2-A4FA-1E5F-C31402694EA7}"/>
                </a:ext>
              </a:extLst>
            </p:cNvPr>
            <p:cNvSpPr txBox="1"/>
            <p:nvPr/>
          </p:nvSpPr>
          <p:spPr>
            <a:xfrm>
              <a:off x="5929470" y="3043700"/>
              <a:ext cx="867941" cy="387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DOME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BEB5240-25E5-5CC9-5043-CF5BD28E9DA8}"/>
                </a:ext>
              </a:extLst>
            </p:cNvPr>
            <p:cNvSpPr txBox="1"/>
            <p:nvPr/>
          </p:nvSpPr>
          <p:spPr>
            <a:xfrm>
              <a:off x="5330684" y="2227477"/>
              <a:ext cx="1342564" cy="32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Inner Target 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EBF361A-375B-492D-3C23-4D2DAF290567}"/>
              </a:ext>
            </a:extLst>
          </p:cNvPr>
          <p:cNvGrpSpPr/>
          <p:nvPr/>
        </p:nvGrpSpPr>
        <p:grpSpPr>
          <a:xfrm>
            <a:off x="8071851" y="3077585"/>
            <a:ext cx="2039250" cy="1788202"/>
            <a:chOff x="8061583" y="1011450"/>
            <a:chExt cx="2278075" cy="241755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490405A-3363-16A5-7393-1E1C6BDD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583" y="1011450"/>
              <a:ext cx="2278075" cy="241755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FFBF852-687F-4342-DF12-2B10F56329C2}"/>
                </a:ext>
              </a:extLst>
            </p:cNvPr>
            <p:cNvSpPr txBox="1"/>
            <p:nvPr/>
          </p:nvSpPr>
          <p:spPr>
            <a:xfrm>
              <a:off x="9176807" y="2579604"/>
              <a:ext cx="1162851" cy="37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Outer Target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C66A8E6-04B0-7ADF-883A-54AD77512D64}"/>
              </a:ext>
            </a:extLst>
          </p:cNvPr>
          <p:cNvGrpSpPr/>
          <p:nvPr/>
        </p:nvGrpSpPr>
        <p:grpSpPr>
          <a:xfrm>
            <a:off x="5483642" y="4976359"/>
            <a:ext cx="2308790" cy="1453572"/>
            <a:chOff x="5058176" y="3873176"/>
            <a:chExt cx="3386016" cy="219699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469A7FE-CEF9-8944-971F-CD6A5BC19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176" y="3873176"/>
              <a:ext cx="3386016" cy="219699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3C0C5F1-4C71-1034-0A97-C4F25C6FEB2F}"/>
                </a:ext>
              </a:extLst>
            </p:cNvPr>
            <p:cNvSpPr txBox="1"/>
            <p:nvPr/>
          </p:nvSpPr>
          <p:spPr>
            <a:xfrm>
              <a:off x="6160055" y="4693011"/>
              <a:ext cx="1153065" cy="46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dirty="0">
                  <a:solidFill>
                    <a:srgbClr val="000000"/>
                  </a:solidFill>
                  <a:latin typeface="Arial"/>
                  <a:ea typeface="微软雅黑"/>
                </a:rPr>
                <a:t>Cassette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6730B57-3807-79D7-4855-9CFEA1B52CA9}"/>
              </a:ext>
            </a:extLst>
          </p:cNvPr>
          <p:cNvGrpSpPr/>
          <p:nvPr/>
        </p:nvGrpSpPr>
        <p:grpSpPr>
          <a:xfrm>
            <a:off x="8492085" y="5121069"/>
            <a:ext cx="1560999" cy="1183674"/>
            <a:chOff x="4443343" y="4321932"/>
            <a:chExt cx="1821490" cy="169728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B0A1B36-D90F-24C4-5A3A-E1DE41EA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343" y="4321932"/>
              <a:ext cx="570789" cy="74993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75CB66B-4384-96FF-8F90-ED3C2387B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343" y="5269291"/>
              <a:ext cx="671282" cy="74993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1A845BA-78C5-8F0C-3953-4B0A1E67A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446" y="4652908"/>
              <a:ext cx="963387" cy="1007344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CA8436C-3D9A-DE68-7D35-77019F3FF188}"/>
                </a:ext>
              </a:extLst>
            </p:cNvPr>
            <p:cNvSpPr txBox="1"/>
            <p:nvPr/>
          </p:nvSpPr>
          <p:spPr>
            <a:xfrm>
              <a:off x="5272117" y="5695573"/>
              <a:ext cx="857304" cy="32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Support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aphicFrame>
        <p:nvGraphicFramePr>
          <p:cNvPr id="25" name="表格 13">
            <a:extLst>
              <a:ext uri="{FF2B5EF4-FFF2-40B4-BE49-F238E27FC236}">
                <a16:creationId xmlns:a16="http://schemas.microsoft.com/office/drawing/2014/main" id="{7527E2BD-BF38-2C82-014F-7D2D19F74A00}"/>
              </a:ext>
            </a:extLst>
          </p:cNvPr>
          <p:cNvGraphicFramePr>
            <a:graphicFrameLocks noGrp="1"/>
          </p:cNvGraphicFramePr>
          <p:nvPr/>
        </p:nvGraphicFramePr>
        <p:xfrm>
          <a:off x="7094708" y="920150"/>
          <a:ext cx="4607447" cy="1704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362">
                  <a:extLst>
                    <a:ext uri="{9D8B030D-6E8A-4147-A177-3AD203B41FA5}">
                      <a16:colId xmlns:a16="http://schemas.microsoft.com/office/drawing/2014/main" val="1445933208"/>
                    </a:ext>
                  </a:extLst>
                </a:gridCol>
                <a:gridCol w="2645085">
                  <a:extLst>
                    <a:ext uri="{9D8B030D-6E8A-4147-A177-3AD203B41FA5}">
                      <a16:colId xmlns:a16="http://schemas.microsoft.com/office/drawing/2014/main" val="2672912211"/>
                    </a:ext>
                  </a:extLst>
                </a:gridCol>
              </a:tblGrid>
              <a:tr h="358500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Main parameters for one module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82338"/>
                  </a:ext>
                </a:extLst>
              </a:tr>
              <a:tr h="31241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1400" b="1" dirty="0">
                          <a:latin typeface="+mn-lt"/>
                          <a:cs typeface="Times New Roman" panose="02020603050405020304" pitchFamily="18" charset="0"/>
                        </a:rPr>
                        <a:t>Toroidal</a:t>
                      </a:r>
                      <a:endParaRPr lang="zh-CN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b="1" dirty="0">
                          <a:latin typeface="+mn-lt"/>
                          <a:cs typeface="Times New Roman" panose="02020603050405020304" pitchFamily="18" charset="0"/>
                        </a:rPr>
                        <a:t>7.5°</a:t>
                      </a:r>
                      <a:endParaRPr lang="zh-CN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047967"/>
                  </a:ext>
                </a:extLst>
              </a:tr>
              <a:tr h="372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L/W/H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2.01×(0.28-0.53)×1.02 m</a:t>
                      </a:r>
                      <a:endParaRPr lang="zh-CN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256561"/>
                  </a:ext>
                </a:extLst>
              </a:tr>
              <a:tr h="3110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1400" b="1" dirty="0">
                          <a:latin typeface="+mn-lt"/>
                          <a:cs typeface="Times New Roman" panose="02020603050405020304" pitchFamily="18" charset="0"/>
                        </a:rPr>
                        <a:t>Weight</a:t>
                      </a:r>
                      <a:endParaRPr lang="zh-CN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b="1" dirty="0">
                          <a:latin typeface="+mn-lt"/>
                          <a:cs typeface="Times New Roman" panose="02020603050405020304" pitchFamily="18" charset="0"/>
                        </a:rPr>
                        <a:t>~1.6t</a:t>
                      </a:r>
                      <a:endParaRPr lang="zh-CN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808727"/>
                  </a:ext>
                </a:extLst>
              </a:tr>
              <a:tr h="3110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1400" b="1" dirty="0">
                          <a:latin typeface="+mn-lt"/>
                          <a:cs typeface="Times New Roman" panose="02020603050405020304" pitchFamily="18" charset="0"/>
                        </a:rPr>
                        <a:t>Design heat flux</a:t>
                      </a:r>
                      <a:endParaRPr lang="zh-CN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b="1" dirty="0">
                          <a:latin typeface="+mn-lt"/>
                          <a:cs typeface="Times New Roman" panose="02020603050405020304" pitchFamily="18" charset="0"/>
                        </a:rPr>
                        <a:t>15 MW/m</a:t>
                      </a:r>
                      <a:r>
                        <a:rPr lang="en-US" altLang="zh-CN" sz="1400" b="1" baseline="3000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400" b="1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307784"/>
                  </a:ext>
                </a:extLst>
              </a:tr>
            </a:tbl>
          </a:graphicData>
        </a:graphic>
      </p:graphicFrame>
      <p:pic>
        <p:nvPicPr>
          <p:cNvPr id="26" name="图片 25">
            <a:extLst>
              <a:ext uri="{FF2B5EF4-FFF2-40B4-BE49-F238E27FC236}">
                <a16:creationId xmlns:a16="http://schemas.microsoft.com/office/drawing/2014/main" id="{90D2E8E7-5E69-9A87-4BE3-16B5317657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9686"/>
          <a:stretch/>
        </p:blipFill>
        <p:spPr>
          <a:xfrm>
            <a:off x="10747077" y="2807381"/>
            <a:ext cx="984747" cy="3272372"/>
          </a:xfrm>
          <a:prstGeom prst="rect">
            <a:avLst/>
          </a:prstGeom>
          <a:ln>
            <a:noFill/>
            <a:prstDash val="lgDash"/>
          </a:ln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99C94CA-9277-8C38-EDF9-E0C2EEA4A69E}"/>
              </a:ext>
            </a:extLst>
          </p:cNvPr>
          <p:cNvCxnSpPr>
            <a:cxnSpLocks/>
          </p:cNvCxnSpPr>
          <p:nvPr/>
        </p:nvCxnSpPr>
        <p:spPr>
          <a:xfrm>
            <a:off x="8865303" y="4144521"/>
            <a:ext cx="2107497" cy="216805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237008F5-0B68-826B-BF17-537D20B3A929}"/>
              </a:ext>
            </a:extLst>
          </p:cNvPr>
          <p:cNvSpPr/>
          <p:nvPr/>
        </p:nvSpPr>
        <p:spPr>
          <a:xfrm>
            <a:off x="8779726" y="4078449"/>
            <a:ext cx="118089" cy="11255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7933CF4-04F6-1614-E13C-77C33858C4D1}"/>
              </a:ext>
            </a:extLst>
          </p:cNvPr>
          <p:cNvSpPr txBox="1"/>
          <p:nvPr/>
        </p:nvSpPr>
        <p:spPr>
          <a:xfrm>
            <a:off x="10615223" y="6071435"/>
            <a:ext cx="1040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One PFU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AF2BFDD-4240-C9B0-CF2B-77C0F06E830F}"/>
              </a:ext>
            </a:extLst>
          </p:cNvPr>
          <p:cNvCxnSpPr>
            <a:cxnSpLocks/>
          </p:cNvCxnSpPr>
          <p:nvPr/>
        </p:nvCxnSpPr>
        <p:spPr>
          <a:xfrm flipV="1">
            <a:off x="1770349" y="4437093"/>
            <a:ext cx="219148" cy="750251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8EB4DAE7-F50C-5590-2F9E-DA17B787FDC3}"/>
              </a:ext>
            </a:extLst>
          </p:cNvPr>
          <p:cNvSpPr/>
          <p:nvPr/>
        </p:nvSpPr>
        <p:spPr>
          <a:xfrm>
            <a:off x="1711304" y="5064793"/>
            <a:ext cx="118089" cy="11255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A93A0B1-4B86-F4C6-CED9-E206C33EF2E4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3831157" y="3233926"/>
            <a:ext cx="1485258" cy="453353"/>
          </a:xfrm>
          <a:prstGeom prst="lin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5AC82BF-90E2-4F6D-BF7A-33F0CF2FAE72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3831157" y="3687279"/>
            <a:ext cx="1363930" cy="2384734"/>
          </a:xfrm>
          <a:prstGeom prst="line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735B73AC-5B8F-0428-1D97-B226528C38B5}"/>
              </a:ext>
            </a:extLst>
          </p:cNvPr>
          <p:cNvSpPr txBox="1"/>
          <p:nvPr/>
        </p:nvSpPr>
        <p:spPr>
          <a:xfrm>
            <a:off x="1829393" y="3156930"/>
            <a:ext cx="137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Divertor module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2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22B0E-F35D-F28B-4C0C-A6411467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9F9BE92-FC5A-0C2F-B616-FBF9B375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518760"/>
            <a:ext cx="2700000" cy="31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595E648D-459D-428B-972C-D7FDEEE467D1}" type="slidenum">
              <a:rPr lang="zh-CN" altLang="en-US" sz="1200" b="1"/>
              <a:pPr/>
              <a:t>8</a:t>
            </a:fld>
            <a:endParaRPr lang="zh-CN" altLang="en-US" sz="12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45C6CB3-A5B1-0E41-EFF1-D111B7ABF195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Divertor supports </a:t>
            </a: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65270188-9D7E-4438-8362-B5D8603EBDFB}"/>
              </a:ext>
            </a:extLst>
          </p:cNvPr>
          <p:cNvSpPr txBox="1"/>
          <p:nvPr/>
        </p:nvSpPr>
        <p:spPr>
          <a:xfrm>
            <a:off x="452814" y="96206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Assembly and installation</a:t>
            </a:r>
            <a:endParaRPr lang="zh-CN" altLang="en-US" sz="2800" b="1" dirty="0">
              <a:latin typeface="+mj-ea"/>
              <a:ea typeface="+mj-ea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180B8E22-E51F-9078-47AC-C7A040B31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4" y="2810816"/>
            <a:ext cx="6253734" cy="3542408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15B4E978-BF9B-695C-7DC5-376607402D8C}"/>
              </a:ext>
            </a:extLst>
          </p:cNvPr>
          <p:cNvSpPr/>
          <p:nvPr/>
        </p:nvSpPr>
        <p:spPr>
          <a:xfrm>
            <a:off x="611997" y="1363421"/>
            <a:ext cx="4146197" cy="1212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912" lvl="1" indent="-285750" defTabSz="455613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3 supports;</a:t>
            </a:r>
          </a:p>
          <a:p>
            <a:pPr marL="61912" lvl="1" indent="-285750" defTabSz="455613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CB fixed to supports by bolts;</a:t>
            </a:r>
          </a:p>
          <a:p>
            <a:pPr marL="61912" lvl="1" indent="-285750" defTabSz="455613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/>
              <a:t>Customed compensation.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02D83BAD-3B5D-94A6-C03A-2DB3A32D65D2}"/>
              </a:ext>
            </a:extLst>
          </p:cNvPr>
          <p:cNvGrpSpPr/>
          <p:nvPr/>
        </p:nvGrpSpPr>
        <p:grpSpPr>
          <a:xfrm>
            <a:off x="6992815" y="1099730"/>
            <a:ext cx="4850992" cy="2547738"/>
            <a:chOff x="6951097" y="888152"/>
            <a:chExt cx="5028966" cy="2780140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F328AA6D-2AFF-EBCD-E70E-D324C2FEE4A8}"/>
                </a:ext>
              </a:extLst>
            </p:cNvPr>
            <p:cNvGrpSpPr/>
            <p:nvPr/>
          </p:nvGrpSpPr>
          <p:grpSpPr>
            <a:xfrm>
              <a:off x="6951097" y="926977"/>
              <a:ext cx="5028966" cy="2741315"/>
              <a:chOff x="132123" y="3705464"/>
              <a:chExt cx="5028966" cy="2741315"/>
            </a:xfrm>
          </p:grpSpPr>
          <p:pic>
            <p:nvPicPr>
              <p:cNvPr id="87" name="图片 86">
                <a:extLst>
                  <a:ext uri="{FF2B5EF4-FFF2-40B4-BE49-F238E27FC236}">
                    <a16:creationId xmlns:a16="http://schemas.microsoft.com/office/drawing/2014/main" id="{F89F229C-E37A-ECD2-EEF1-6E15413A0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62" y="3973428"/>
                <a:ext cx="4094217" cy="2114854"/>
              </a:xfrm>
              <a:prstGeom prst="rect">
                <a:avLst/>
              </a:prstGeom>
            </p:spPr>
          </p:pic>
          <p:grpSp>
            <p:nvGrpSpPr>
              <p:cNvPr id="88" name="组合 87">
                <a:extLst>
                  <a:ext uri="{FF2B5EF4-FFF2-40B4-BE49-F238E27FC236}">
                    <a16:creationId xmlns:a16="http://schemas.microsoft.com/office/drawing/2014/main" id="{E29D9A99-2508-8A02-1514-75DE8CEAE852}"/>
                  </a:ext>
                </a:extLst>
              </p:cNvPr>
              <p:cNvGrpSpPr/>
              <p:nvPr/>
            </p:nvGrpSpPr>
            <p:grpSpPr>
              <a:xfrm>
                <a:off x="132123" y="3705464"/>
                <a:ext cx="5028966" cy="2741315"/>
                <a:chOff x="346290" y="3666341"/>
                <a:chExt cx="5028966" cy="2741315"/>
              </a:xfrm>
            </p:grpSpPr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0407C0D2-D9F3-9BB1-88A3-90BAF9F585B8}"/>
                    </a:ext>
                  </a:extLst>
                </p:cNvPr>
                <p:cNvSpPr/>
                <p:nvPr/>
              </p:nvSpPr>
              <p:spPr>
                <a:xfrm>
                  <a:off x="1989610" y="6048715"/>
                  <a:ext cx="2159694" cy="3589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Divertor and supports</a:t>
                  </a:r>
                </a:p>
              </p:txBody>
            </p:sp>
            <p:grpSp>
              <p:nvGrpSpPr>
                <p:cNvPr id="90" name="组合 134">
                  <a:extLst>
                    <a:ext uri="{FF2B5EF4-FFF2-40B4-BE49-F238E27FC236}">
                      <a16:creationId xmlns:a16="http://schemas.microsoft.com/office/drawing/2014/main" id="{0BDC1C40-45D8-B03A-01A0-B4C7E975D1C4}"/>
                    </a:ext>
                  </a:extLst>
                </p:cNvPr>
                <p:cNvGrpSpPr/>
                <p:nvPr/>
              </p:nvGrpSpPr>
              <p:grpSpPr>
                <a:xfrm>
                  <a:off x="346290" y="3666341"/>
                  <a:ext cx="5028966" cy="2497173"/>
                  <a:chOff x="6324616" y="1478646"/>
                  <a:chExt cx="5792583" cy="2627710"/>
                </a:xfrm>
              </p:grpSpPr>
              <p:pic>
                <p:nvPicPr>
                  <p:cNvPr id="91" name="图片 90">
                    <a:extLst>
                      <a:ext uri="{FF2B5EF4-FFF2-40B4-BE49-F238E27FC236}">
                        <a16:creationId xmlns:a16="http://schemas.microsoft.com/office/drawing/2014/main" id="{39DDF4F7-0494-6F35-AA84-59D551CCB4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2159" r="45802"/>
                  <a:stretch/>
                </p:blipFill>
                <p:spPr>
                  <a:xfrm>
                    <a:off x="10052416" y="1478646"/>
                    <a:ext cx="208824" cy="461018"/>
                  </a:xfrm>
                  <a:prstGeom prst="rect">
                    <a:avLst/>
                  </a:prstGeom>
                </p:spPr>
              </p:pic>
              <p:sp>
                <p:nvSpPr>
                  <p:cNvPr id="92" name="椭圆 91">
                    <a:extLst>
                      <a:ext uri="{FF2B5EF4-FFF2-40B4-BE49-F238E27FC236}">
                        <a16:creationId xmlns:a16="http://schemas.microsoft.com/office/drawing/2014/main" id="{EFA22FD3-1996-B7BC-6BF2-4CD3E6B99AB8}"/>
                      </a:ext>
                    </a:extLst>
                  </p:cNvPr>
                  <p:cNvSpPr/>
                  <p:nvPr/>
                </p:nvSpPr>
                <p:spPr>
                  <a:xfrm>
                    <a:off x="6891131" y="1821840"/>
                    <a:ext cx="787257" cy="787257"/>
                  </a:xfrm>
                  <a:prstGeom prst="ellipse">
                    <a:avLst/>
                  </a:prstGeom>
                  <a:solidFill>
                    <a:srgbClr val="FFCCCC">
                      <a:alpha val="49804"/>
                    </a:srgbClr>
                  </a:solidFill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93" name="文本框 138">
                    <a:extLst>
                      <a:ext uri="{FF2B5EF4-FFF2-40B4-BE49-F238E27FC236}">
                        <a16:creationId xmlns:a16="http://schemas.microsoft.com/office/drawing/2014/main" id="{CA32F460-D635-DB20-CD76-5E51F8802921}"/>
                      </a:ext>
                    </a:extLst>
                  </p:cNvPr>
                  <p:cNvSpPr txBox="1"/>
                  <p:nvPr/>
                </p:nvSpPr>
                <p:spPr>
                  <a:xfrm>
                    <a:off x="8206556" y="1951627"/>
                    <a:ext cx="1004730" cy="3434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2xM30</a:t>
                    </a:r>
                    <a:endParaRPr lang="zh-CN" altLang="en-US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94" name="文本框 139">
                    <a:extLst>
                      <a:ext uri="{FF2B5EF4-FFF2-40B4-BE49-F238E27FC236}">
                        <a16:creationId xmlns:a16="http://schemas.microsoft.com/office/drawing/2014/main" id="{5BECBC06-B1FE-957E-9378-43612A4C5363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8186" y="1553108"/>
                    <a:ext cx="988542" cy="3562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2xM36</a:t>
                    </a:r>
                    <a:endParaRPr lang="zh-CN" altLang="en-US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pic>
                <p:nvPicPr>
                  <p:cNvPr id="95" name="图片 94">
                    <a:extLst>
                      <a:ext uri="{FF2B5EF4-FFF2-40B4-BE49-F238E27FC236}">
                        <a16:creationId xmlns:a16="http://schemas.microsoft.com/office/drawing/2014/main" id="{CA5EBC4A-C673-3A7A-CEED-21DC97579D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21409" y="1919135"/>
                    <a:ext cx="260877" cy="515441"/>
                  </a:xfrm>
                  <a:prstGeom prst="rect">
                    <a:avLst/>
                  </a:prstGeom>
                </p:spPr>
              </p:pic>
              <p:pic>
                <p:nvPicPr>
                  <p:cNvPr id="96" name="图片 95">
                    <a:extLst>
                      <a:ext uri="{FF2B5EF4-FFF2-40B4-BE49-F238E27FC236}">
                        <a16:creationId xmlns:a16="http://schemas.microsoft.com/office/drawing/2014/main" id="{C42D70E5-49E3-B752-3715-3CC8F26467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32407" y="2568187"/>
                    <a:ext cx="188469" cy="287844"/>
                  </a:xfrm>
                  <a:prstGeom prst="rect">
                    <a:avLst/>
                  </a:prstGeom>
                </p:spPr>
              </p:pic>
              <p:sp>
                <p:nvSpPr>
                  <p:cNvPr id="97" name="文本框 142">
                    <a:extLst>
                      <a:ext uri="{FF2B5EF4-FFF2-40B4-BE49-F238E27FC236}">
                        <a16:creationId xmlns:a16="http://schemas.microsoft.com/office/drawing/2014/main" id="{7E6489BD-0CDA-924C-A94C-E6DDB0F16662}"/>
                      </a:ext>
                    </a:extLst>
                  </p:cNvPr>
                  <p:cNvSpPr txBox="1"/>
                  <p:nvPr/>
                </p:nvSpPr>
                <p:spPr>
                  <a:xfrm>
                    <a:off x="8248076" y="2297360"/>
                    <a:ext cx="757886" cy="3562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M45</a:t>
                    </a:r>
                    <a:endParaRPr lang="zh-CN" altLang="en-US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98" name="椭圆 97">
                    <a:extLst>
                      <a:ext uri="{FF2B5EF4-FFF2-40B4-BE49-F238E27FC236}">
                        <a16:creationId xmlns:a16="http://schemas.microsoft.com/office/drawing/2014/main" id="{6ED8219D-3202-53D6-095F-D1F3BFFD3895}"/>
                      </a:ext>
                    </a:extLst>
                  </p:cNvPr>
                  <p:cNvSpPr/>
                  <p:nvPr/>
                </p:nvSpPr>
                <p:spPr>
                  <a:xfrm>
                    <a:off x="7833947" y="3058452"/>
                    <a:ext cx="787257" cy="787257"/>
                  </a:xfrm>
                  <a:prstGeom prst="ellipse">
                    <a:avLst/>
                  </a:prstGeom>
                  <a:solidFill>
                    <a:srgbClr val="FFCCCC">
                      <a:alpha val="49804"/>
                    </a:srgbClr>
                  </a:solidFill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99" name="椭圆 98">
                    <a:extLst>
                      <a:ext uri="{FF2B5EF4-FFF2-40B4-BE49-F238E27FC236}">
                        <a16:creationId xmlns:a16="http://schemas.microsoft.com/office/drawing/2014/main" id="{8A2FBE1B-586F-7B24-ECF3-7BE59534D535}"/>
                      </a:ext>
                    </a:extLst>
                  </p:cNvPr>
                  <p:cNvSpPr/>
                  <p:nvPr/>
                </p:nvSpPr>
                <p:spPr>
                  <a:xfrm>
                    <a:off x="9864674" y="2319991"/>
                    <a:ext cx="802385" cy="1009136"/>
                  </a:xfrm>
                  <a:prstGeom prst="ellipse">
                    <a:avLst/>
                  </a:prstGeom>
                  <a:solidFill>
                    <a:srgbClr val="FFCCCC">
                      <a:alpha val="49804"/>
                    </a:srgbClr>
                  </a:solidFill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cxnSp>
                <p:nvCxnSpPr>
                  <p:cNvPr id="100" name="直接连接符 99">
                    <a:extLst>
                      <a:ext uri="{FF2B5EF4-FFF2-40B4-BE49-F238E27FC236}">
                        <a16:creationId xmlns:a16="http://schemas.microsoft.com/office/drawing/2014/main" id="{30548F64-E2FB-BBC5-6555-C85226F9F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93184" y="2094806"/>
                    <a:ext cx="0" cy="284651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>
                    <a:extLst>
                      <a:ext uri="{FF2B5EF4-FFF2-40B4-BE49-F238E27FC236}">
                        <a16:creationId xmlns:a16="http://schemas.microsoft.com/office/drawing/2014/main" id="{0260649A-B9DB-3129-3801-2D44A0F4E1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37933" y="3320602"/>
                    <a:ext cx="273494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直接连接符 101">
                    <a:extLst>
                      <a:ext uri="{FF2B5EF4-FFF2-40B4-BE49-F238E27FC236}">
                        <a16:creationId xmlns:a16="http://schemas.microsoft.com/office/drawing/2014/main" id="{39E4E306-8AA4-D0E1-1E82-FF79CE93D9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40258" y="2683985"/>
                    <a:ext cx="289944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接箭头连接符 102">
                    <a:extLst>
                      <a:ext uri="{FF2B5EF4-FFF2-40B4-BE49-F238E27FC236}">
                        <a16:creationId xmlns:a16="http://schemas.microsoft.com/office/drawing/2014/main" id="{D7FEE74F-E497-7D81-01B6-DE5910F989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9687" y="2237131"/>
                    <a:ext cx="346619" cy="1309421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直接箭头连接符 103">
                    <a:extLst>
                      <a:ext uri="{FF2B5EF4-FFF2-40B4-BE49-F238E27FC236}">
                        <a16:creationId xmlns:a16="http://schemas.microsoft.com/office/drawing/2014/main" id="{1CAFDAC5-486C-090C-2588-330809C1DB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105996" y="3316911"/>
                    <a:ext cx="988097" cy="358267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箭头连接符 104">
                    <a:extLst>
                      <a:ext uri="{FF2B5EF4-FFF2-40B4-BE49-F238E27FC236}">
                        <a16:creationId xmlns:a16="http://schemas.microsoft.com/office/drawing/2014/main" id="{8B8F2862-DAC2-F017-1D79-38956AA924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00387" y="2240562"/>
                    <a:ext cx="573685" cy="440917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文本框 151">
                    <a:extLst>
                      <a:ext uri="{FF2B5EF4-FFF2-40B4-BE49-F238E27FC236}">
                        <a16:creationId xmlns:a16="http://schemas.microsoft.com/office/drawing/2014/main" id="{6F5DCD90-00F5-5745-7DCA-6E0D182D7F01}"/>
                      </a:ext>
                    </a:extLst>
                  </p:cNvPr>
                  <p:cNvSpPr txBox="1"/>
                  <p:nvPr/>
                </p:nvSpPr>
                <p:spPr>
                  <a:xfrm>
                    <a:off x="6324616" y="3576244"/>
                    <a:ext cx="1222400" cy="5301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Surface machining</a:t>
                    </a:r>
                    <a:endParaRPr lang="zh-CN" altLang="en-US" sz="1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7" name="文本框 152">
                    <a:extLst>
                      <a:ext uri="{FF2B5EF4-FFF2-40B4-BE49-F238E27FC236}">
                        <a16:creationId xmlns:a16="http://schemas.microsoft.com/office/drawing/2014/main" id="{D3313532-493F-62A9-5C76-607627B85073}"/>
                      </a:ext>
                    </a:extLst>
                  </p:cNvPr>
                  <p:cNvSpPr txBox="1"/>
                  <p:nvPr/>
                </p:nvSpPr>
                <p:spPr>
                  <a:xfrm>
                    <a:off x="10800088" y="2047679"/>
                    <a:ext cx="1317111" cy="5301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Surface machining</a:t>
                    </a:r>
                    <a:endParaRPr lang="zh-CN" altLang="en-US" sz="1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62F862E5-EE5A-9451-3C55-2CB9CD764807}"/>
                </a:ext>
              </a:extLst>
            </p:cNvPr>
            <p:cNvSpPr/>
            <p:nvPr/>
          </p:nvSpPr>
          <p:spPr>
            <a:xfrm>
              <a:off x="6992815" y="888152"/>
              <a:ext cx="4499849" cy="2432339"/>
            </a:xfrm>
            <a:prstGeom prst="rect">
              <a:avLst/>
            </a:prstGeom>
            <a:noFill/>
            <a:ln w="952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B731DD5A-9F01-73AD-9D88-1355456DA961}"/>
              </a:ext>
            </a:extLst>
          </p:cNvPr>
          <p:cNvGrpSpPr/>
          <p:nvPr/>
        </p:nvGrpSpPr>
        <p:grpSpPr>
          <a:xfrm>
            <a:off x="6821995" y="3984205"/>
            <a:ext cx="4511420" cy="2360579"/>
            <a:chOff x="6821995" y="3984205"/>
            <a:chExt cx="4511420" cy="2360579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55FD6DDC-2DFA-D4ED-4C48-D11F898D26CE}"/>
                </a:ext>
              </a:extLst>
            </p:cNvPr>
            <p:cNvGrpSpPr/>
            <p:nvPr/>
          </p:nvGrpSpPr>
          <p:grpSpPr>
            <a:xfrm>
              <a:off x="6821995" y="3984205"/>
              <a:ext cx="4372333" cy="2305145"/>
              <a:chOff x="6785577" y="1095878"/>
              <a:chExt cx="4372333" cy="2305145"/>
            </a:xfrm>
          </p:grpSpPr>
          <p:pic>
            <p:nvPicPr>
              <p:cNvPr id="111" name="图片 110">
                <a:extLst>
                  <a:ext uri="{FF2B5EF4-FFF2-40B4-BE49-F238E27FC236}">
                    <a16:creationId xmlns:a16="http://schemas.microsoft.com/office/drawing/2014/main" id="{EDC82820-E46F-090A-56DB-6AA84E0CA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0010" y="1115124"/>
                <a:ext cx="748066" cy="811683"/>
              </a:xfrm>
              <a:prstGeom prst="rect">
                <a:avLst/>
              </a:prstGeom>
            </p:spPr>
          </p:pic>
          <p:pic>
            <p:nvPicPr>
              <p:cNvPr id="112" name="图片 111">
                <a:extLst>
                  <a:ext uri="{FF2B5EF4-FFF2-40B4-BE49-F238E27FC236}">
                    <a16:creationId xmlns:a16="http://schemas.microsoft.com/office/drawing/2014/main" id="{E376CD19-314D-1E19-3723-B5961542F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5382" y="1731198"/>
                <a:ext cx="1146368" cy="1407623"/>
              </a:xfrm>
              <a:prstGeom prst="rect">
                <a:avLst/>
              </a:prstGeom>
            </p:spPr>
          </p:pic>
          <p:pic>
            <p:nvPicPr>
              <p:cNvPr id="113" name="图片 112">
                <a:extLst>
                  <a:ext uri="{FF2B5EF4-FFF2-40B4-BE49-F238E27FC236}">
                    <a16:creationId xmlns:a16="http://schemas.microsoft.com/office/drawing/2014/main" id="{1B70040C-4834-C47B-9D6A-56C23A24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7671" y="1095878"/>
                <a:ext cx="986090" cy="2305145"/>
              </a:xfrm>
              <a:prstGeom prst="rect">
                <a:avLst/>
              </a:prstGeom>
            </p:spPr>
          </p:pic>
          <p:grpSp>
            <p:nvGrpSpPr>
              <p:cNvPr id="128" name="组合 55">
                <a:extLst>
                  <a:ext uri="{FF2B5EF4-FFF2-40B4-BE49-F238E27FC236}">
                    <a16:creationId xmlns:a16="http://schemas.microsoft.com/office/drawing/2014/main" id="{CA05B696-AE6C-A29C-88C9-7C8B020915FB}"/>
                  </a:ext>
                </a:extLst>
              </p:cNvPr>
              <p:cNvGrpSpPr/>
              <p:nvPr/>
            </p:nvGrpSpPr>
            <p:grpSpPr>
              <a:xfrm>
                <a:off x="9967217" y="1161143"/>
                <a:ext cx="415187" cy="1414027"/>
                <a:chOff x="12405792" y="4509572"/>
                <a:chExt cx="415187" cy="1333705"/>
              </a:xfrm>
            </p:grpSpPr>
            <p:cxnSp>
              <p:nvCxnSpPr>
                <p:cNvPr id="130" name="直接箭头连接符 129">
                  <a:extLst>
                    <a:ext uri="{FF2B5EF4-FFF2-40B4-BE49-F238E27FC236}">
                      <a16:creationId xmlns:a16="http://schemas.microsoft.com/office/drawing/2014/main" id="{AD069AFB-3CAD-2A68-E5EF-5C167F5EBC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820979" y="4509572"/>
                  <a:ext cx="0" cy="129536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箭头连接符 130">
                  <a:extLst>
                    <a:ext uri="{FF2B5EF4-FFF2-40B4-BE49-F238E27FC236}">
                      <a16:creationId xmlns:a16="http://schemas.microsoft.com/office/drawing/2014/main" id="{E9228392-7F50-EF1F-32A9-045F8DC865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405792" y="5615540"/>
                  <a:ext cx="282806" cy="227737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8C111B34-79B2-6C6F-0CBB-29D16AB13886}"/>
                  </a:ext>
                </a:extLst>
              </p:cNvPr>
              <p:cNvSpPr txBox="1"/>
              <p:nvPr/>
            </p:nvSpPr>
            <p:spPr>
              <a:xfrm>
                <a:off x="6785577" y="1441270"/>
                <a:ext cx="135524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Bolt M36</a:t>
                </a:r>
              </a:p>
            </p:txBody>
          </p:sp>
          <p:cxnSp>
            <p:nvCxnSpPr>
              <p:cNvPr id="116" name="直接箭头连接符 115">
                <a:extLst>
                  <a:ext uri="{FF2B5EF4-FFF2-40B4-BE49-F238E27FC236}">
                    <a16:creationId xmlns:a16="http://schemas.microsoft.com/office/drawing/2014/main" id="{39B25EFB-B34A-51F6-E628-0E864566D2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63543" y="1674419"/>
                <a:ext cx="302679" cy="165925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箭头连接符 116">
                <a:extLst>
                  <a:ext uri="{FF2B5EF4-FFF2-40B4-BE49-F238E27FC236}">
                    <a16:creationId xmlns:a16="http://schemas.microsoft.com/office/drawing/2014/main" id="{6E56369B-DF37-FCB1-03C5-0AE7AEC501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86818" y="1674419"/>
                <a:ext cx="79404" cy="414406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箭头连接符 117">
                <a:extLst>
                  <a:ext uri="{FF2B5EF4-FFF2-40B4-BE49-F238E27FC236}">
                    <a16:creationId xmlns:a16="http://schemas.microsoft.com/office/drawing/2014/main" id="{6F2B2A89-80B8-FDEB-871E-EE7BEB2316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48591" y="1731198"/>
                <a:ext cx="65885" cy="17091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B23793E5-C015-675D-EC68-1262A9E3058A}"/>
                  </a:ext>
                </a:extLst>
              </p:cNvPr>
              <p:cNvSpPr txBox="1"/>
              <p:nvPr/>
            </p:nvSpPr>
            <p:spPr>
              <a:xfrm>
                <a:off x="8245530" y="1781930"/>
                <a:ext cx="1263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Surface machining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6565723D-D81E-1FFA-9F0D-75509D5BF0C8}"/>
                  </a:ext>
                </a:extLst>
              </p:cNvPr>
              <p:cNvSpPr txBox="1"/>
              <p:nvPr/>
            </p:nvSpPr>
            <p:spPr>
              <a:xfrm>
                <a:off x="8232901" y="3124024"/>
                <a:ext cx="152772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VV </a:t>
                </a:r>
                <a:r>
                  <a:rPr lang="en-US" altLang="zh-CN" sz="12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supprot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文本框 121">
                <a:extLst>
                  <a:ext uri="{FF2B5EF4-FFF2-40B4-BE49-F238E27FC236}">
                    <a16:creationId xmlns:a16="http://schemas.microsoft.com/office/drawing/2014/main" id="{01326489-2D40-F4C6-D51E-A12AEB7C7644}"/>
                  </a:ext>
                </a:extLst>
              </p:cNvPr>
              <p:cNvSpPr txBox="1"/>
              <p:nvPr/>
            </p:nvSpPr>
            <p:spPr>
              <a:xfrm>
                <a:off x="7638318" y="1161964"/>
                <a:ext cx="1313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Compensation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22" name="图片 121">
                <a:extLst>
                  <a:ext uri="{FF2B5EF4-FFF2-40B4-BE49-F238E27FC236}">
                    <a16:creationId xmlns:a16="http://schemas.microsoft.com/office/drawing/2014/main" id="{8E1FB4A4-9962-BD22-69EE-DF7CEE1F2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9518" y="2212357"/>
                <a:ext cx="972666" cy="936641"/>
              </a:xfrm>
              <a:prstGeom prst="rect">
                <a:avLst/>
              </a:prstGeom>
            </p:spPr>
          </p:pic>
          <p:cxnSp>
            <p:nvCxnSpPr>
              <p:cNvPr id="123" name="直接箭头连接符 122">
                <a:extLst>
                  <a:ext uri="{FF2B5EF4-FFF2-40B4-BE49-F238E27FC236}">
                    <a16:creationId xmlns:a16="http://schemas.microsoft.com/office/drawing/2014/main" id="{BDB18D0A-45CE-E53A-D7F0-048D70B8C7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23198" y="1407296"/>
                <a:ext cx="261149" cy="152712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文本框 104">
                <a:extLst>
                  <a:ext uri="{FF2B5EF4-FFF2-40B4-BE49-F238E27FC236}">
                    <a16:creationId xmlns:a16="http://schemas.microsoft.com/office/drawing/2014/main" id="{25CF0096-1AEF-1567-4ED7-A3A259B06966}"/>
                  </a:ext>
                </a:extLst>
              </p:cNvPr>
              <p:cNvSpPr txBox="1"/>
              <p:nvPr/>
            </p:nvSpPr>
            <p:spPr>
              <a:xfrm>
                <a:off x="9312274" y="1262795"/>
                <a:ext cx="7281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M20x4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104">
                <a:extLst>
                  <a:ext uri="{FF2B5EF4-FFF2-40B4-BE49-F238E27FC236}">
                    <a16:creationId xmlns:a16="http://schemas.microsoft.com/office/drawing/2014/main" id="{B26520AA-82F4-9427-34FF-68C1D534A5C1}"/>
                  </a:ext>
                </a:extLst>
              </p:cNvPr>
              <p:cNvSpPr txBox="1"/>
              <p:nvPr/>
            </p:nvSpPr>
            <p:spPr>
              <a:xfrm>
                <a:off x="9396541" y="2933913"/>
                <a:ext cx="7281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M24x6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26" name="直接箭头连接符 125">
                <a:extLst>
                  <a:ext uri="{FF2B5EF4-FFF2-40B4-BE49-F238E27FC236}">
                    <a16:creationId xmlns:a16="http://schemas.microsoft.com/office/drawing/2014/main" id="{DF2B6612-2AEB-415E-CB33-6B3B974EAE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65171" y="2943660"/>
                <a:ext cx="181352" cy="94658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文本框 116">
                <a:extLst>
                  <a:ext uri="{FF2B5EF4-FFF2-40B4-BE49-F238E27FC236}">
                    <a16:creationId xmlns:a16="http://schemas.microsoft.com/office/drawing/2014/main" id="{05F74615-2B6F-78B6-C006-B60C1D88B1AF}"/>
                  </a:ext>
                </a:extLst>
              </p:cNvPr>
              <p:cNvSpPr txBox="1"/>
              <p:nvPr/>
            </p:nvSpPr>
            <p:spPr>
              <a:xfrm>
                <a:off x="10690625" y="3124024"/>
                <a:ext cx="467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VV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文本框 121">
                <a:extLst>
                  <a:ext uri="{FF2B5EF4-FFF2-40B4-BE49-F238E27FC236}">
                    <a16:creationId xmlns:a16="http://schemas.microsoft.com/office/drawing/2014/main" id="{9A82BE75-2029-B099-452A-855A359AF9DD}"/>
                  </a:ext>
                </a:extLst>
              </p:cNvPr>
              <p:cNvSpPr txBox="1"/>
              <p:nvPr/>
            </p:nvSpPr>
            <p:spPr>
              <a:xfrm>
                <a:off x="9568800" y="2572598"/>
                <a:ext cx="1313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Compensation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AF6C5E53-EFA6-8C36-7802-5AC6449001DB}"/>
                </a:ext>
              </a:extLst>
            </p:cNvPr>
            <p:cNvSpPr/>
            <p:nvPr/>
          </p:nvSpPr>
          <p:spPr>
            <a:xfrm>
              <a:off x="6992815" y="4010063"/>
              <a:ext cx="4340600" cy="2334721"/>
            </a:xfrm>
            <a:prstGeom prst="rect">
              <a:avLst/>
            </a:prstGeom>
            <a:noFill/>
            <a:ln w="952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498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39">
            <a:extLst>
              <a:ext uri="{FF2B5EF4-FFF2-40B4-BE49-F238E27FC236}">
                <a16:creationId xmlns:a16="http://schemas.microsoft.com/office/drawing/2014/main" id="{6BB35655-86B3-9DC1-C84A-70E799155C8C}"/>
              </a:ext>
            </a:extLst>
          </p:cNvPr>
          <p:cNvSpPr txBox="1"/>
          <p:nvPr/>
        </p:nvSpPr>
        <p:spPr>
          <a:xfrm>
            <a:off x="9080554" y="3737339"/>
            <a:ext cx="219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00FF"/>
                </a:solidFill>
                <a:latin typeface="Arial"/>
                <a:ea typeface="微软雅黑"/>
              </a:rPr>
              <a:t>Pipe cutting </a:t>
            </a:r>
            <a:endParaRPr lang="zh-CN" altLang="en-US" sz="1400" b="1" dirty="0">
              <a:solidFill>
                <a:srgbClr val="0000FF"/>
              </a:solidFill>
              <a:latin typeface="Arial"/>
              <a:ea typeface="微软雅黑"/>
            </a:endParaRPr>
          </a:p>
        </p:txBody>
      </p:sp>
      <p:sp>
        <p:nvSpPr>
          <p:cNvPr id="6" name="文本框 1039">
            <a:extLst>
              <a:ext uri="{FF2B5EF4-FFF2-40B4-BE49-F238E27FC236}">
                <a16:creationId xmlns:a16="http://schemas.microsoft.com/office/drawing/2014/main" id="{5D43EE6A-19A9-6F89-FC98-8921A364836E}"/>
              </a:ext>
            </a:extLst>
          </p:cNvPr>
          <p:cNvSpPr txBox="1"/>
          <p:nvPr/>
        </p:nvSpPr>
        <p:spPr>
          <a:xfrm>
            <a:off x="9192832" y="6364120"/>
            <a:ext cx="219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00FF"/>
                </a:solidFill>
                <a:latin typeface="Arial"/>
                <a:ea typeface="微软雅黑"/>
              </a:rPr>
              <a:t>Bolts removal</a:t>
            </a:r>
            <a:endParaRPr lang="zh-CN" altLang="en-US" sz="1400" b="1" dirty="0">
              <a:solidFill>
                <a:srgbClr val="0000FF"/>
              </a:solidFill>
              <a:latin typeface="Arial"/>
              <a:ea typeface="微软雅黑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277D68-5EFB-1BFB-438F-497D147CD59E}"/>
              </a:ext>
            </a:extLst>
          </p:cNvPr>
          <p:cNvGrpSpPr/>
          <p:nvPr/>
        </p:nvGrpSpPr>
        <p:grpSpPr>
          <a:xfrm>
            <a:off x="8722412" y="1260784"/>
            <a:ext cx="2656097" cy="5090769"/>
            <a:chOff x="9762372" y="-1764129"/>
            <a:chExt cx="2656097" cy="509076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2FBDF8-443F-BDB6-34E5-556D8029A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019" y="1084627"/>
              <a:ext cx="2457450" cy="224201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6CC310F-2729-658C-0151-A381F5D97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372" y="-1764129"/>
              <a:ext cx="2641211" cy="2379273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33B7BA1-3680-2D7D-C7F2-71DB808E816C}"/>
              </a:ext>
            </a:extLst>
          </p:cNvPr>
          <p:cNvGrpSpPr/>
          <p:nvPr/>
        </p:nvGrpSpPr>
        <p:grpSpPr>
          <a:xfrm>
            <a:off x="710148" y="1247011"/>
            <a:ext cx="7411879" cy="2864061"/>
            <a:chOff x="681861" y="1264505"/>
            <a:chExt cx="8130677" cy="358848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34E096A-8DB5-22BC-45C1-977C097D32DE}"/>
                </a:ext>
              </a:extLst>
            </p:cNvPr>
            <p:cNvGrpSpPr/>
            <p:nvPr/>
          </p:nvGrpSpPr>
          <p:grpSpPr>
            <a:xfrm>
              <a:off x="681861" y="1264505"/>
              <a:ext cx="8130677" cy="3588482"/>
              <a:chOff x="855179" y="1108805"/>
              <a:chExt cx="8130677" cy="3588482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070567F8-0840-0938-7DD1-C74358A9C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90"/>
              <a:stretch/>
            </p:blipFill>
            <p:spPr>
              <a:xfrm>
                <a:off x="5579196" y="1108805"/>
                <a:ext cx="3406660" cy="3048809"/>
              </a:xfrm>
              <a:prstGeom prst="rect">
                <a:avLst/>
              </a:prstGeom>
            </p:spPr>
          </p:pic>
          <p:sp>
            <p:nvSpPr>
              <p:cNvPr id="14" name="文本框 1039">
                <a:extLst>
                  <a:ext uri="{FF2B5EF4-FFF2-40B4-BE49-F238E27FC236}">
                    <a16:creationId xmlns:a16="http://schemas.microsoft.com/office/drawing/2014/main" id="{370B44E4-C3F4-D4C1-17FB-DFBA03579A47}"/>
                  </a:ext>
                </a:extLst>
              </p:cNvPr>
              <p:cNvSpPr txBox="1"/>
              <p:nvPr/>
            </p:nvSpPr>
            <p:spPr>
              <a:xfrm>
                <a:off x="3831311" y="4311662"/>
                <a:ext cx="2037305" cy="385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rgbClr val="0000C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b="1" dirty="0">
                    <a:solidFill>
                      <a:srgbClr val="0000FF"/>
                    </a:solidFill>
                    <a:latin typeface="Arial"/>
                    <a:ea typeface="微软雅黑"/>
                  </a:rPr>
                  <a:t>PFC Grabbing </a:t>
                </a:r>
                <a:endParaRPr lang="zh-CN" altLang="en-US" sz="1400" b="1" dirty="0">
                  <a:solidFill>
                    <a:srgbClr val="0000FF"/>
                  </a:solidFill>
                  <a:latin typeface="Arial"/>
                  <a:ea typeface="微软雅黑"/>
                </a:endParaRPr>
              </a:p>
            </p:txBody>
          </p: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5E2A3196-F1B3-45AC-1008-69B4E239BD66}"/>
                  </a:ext>
                </a:extLst>
              </p:cNvPr>
              <p:cNvGrpSpPr/>
              <p:nvPr/>
            </p:nvGrpSpPr>
            <p:grpSpPr>
              <a:xfrm>
                <a:off x="855179" y="1132528"/>
                <a:ext cx="4913301" cy="3185769"/>
                <a:chOff x="363797" y="1143379"/>
                <a:chExt cx="5583932" cy="3880824"/>
              </a:xfrm>
            </p:grpSpPr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B4F9DAE0-325A-9BE1-548E-41F8FB73DF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716" t="3700" r="2512" b="1949"/>
                <a:stretch>
                  <a:fillRect/>
                </a:stretch>
              </p:blipFill>
              <p:spPr>
                <a:xfrm>
                  <a:off x="2478774" y="1554451"/>
                  <a:ext cx="1385880" cy="1957717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0B998AC9-EF56-BA75-59FB-A29F707E4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34216" y="1182100"/>
                  <a:ext cx="1290362" cy="983626"/>
                </a:xfrm>
                <a:prstGeom prst="rect">
                  <a:avLst/>
                </a:prstGeom>
              </p:spPr>
            </p:pic>
            <p:cxnSp>
              <p:nvCxnSpPr>
                <p:cNvPr id="18" name="直接箭头连接符 17">
                  <a:extLst>
                    <a:ext uri="{FF2B5EF4-FFF2-40B4-BE49-F238E27FC236}">
                      <a16:creationId xmlns:a16="http://schemas.microsoft.com/office/drawing/2014/main" id="{6944FFC5-BD5D-60AB-D780-F4F2EE74182F}"/>
                    </a:ext>
                  </a:extLst>
                </p:cNvPr>
                <p:cNvCxnSpPr>
                  <a:cxnSpLocks/>
                  <a:stCxn id="26" idx="1"/>
                </p:cNvCxnSpPr>
                <p:nvPr/>
              </p:nvCxnSpPr>
              <p:spPr>
                <a:xfrm flipH="1">
                  <a:off x="3629072" y="1609909"/>
                  <a:ext cx="509825" cy="145616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箭头连接符 18">
                  <a:extLst>
                    <a:ext uri="{FF2B5EF4-FFF2-40B4-BE49-F238E27FC236}">
                      <a16:creationId xmlns:a16="http://schemas.microsoft.com/office/drawing/2014/main" id="{13BBFCD3-4286-C7FF-99F8-C925B4AA54DB}"/>
                    </a:ext>
                  </a:extLst>
                </p:cNvPr>
                <p:cNvCxnSpPr>
                  <a:cxnSpLocks/>
                  <a:stCxn id="44" idx="1"/>
                </p:cNvCxnSpPr>
                <p:nvPr/>
              </p:nvCxnSpPr>
              <p:spPr>
                <a:xfrm flipH="1" flipV="1">
                  <a:off x="3570477" y="3285464"/>
                  <a:ext cx="340821" cy="63056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" name="图片 19">
                  <a:extLst>
                    <a:ext uri="{FF2B5EF4-FFF2-40B4-BE49-F238E27FC236}">
                      <a16:creationId xmlns:a16="http://schemas.microsoft.com/office/drawing/2014/main" id="{5D09545A-106A-D37E-CF0A-31F6C1614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0740"/>
                <a:stretch>
                  <a:fillRect/>
                </a:stretch>
              </p:blipFill>
              <p:spPr>
                <a:xfrm>
                  <a:off x="492058" y="1143379"/>
                  <a:ext cx="866607" cy="1319233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4A7DEF65-2D98-76F1-9AF4-D66F3FB935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23312" t="9687"/>
                <a:stretch>
                  <a:fillRect/>
                </a:stretch>
              </p:blipFill>
              <p:spPr>
                <a:xfrm>
                  <a:off x="1271849" y="1143379"/>
                  <a:ext cx="779293" cy="1319233"/>
                </a:xfrm>
                <a:prstGeom prst="rect">
                  <a:avLst/>
                </a:prstGeom>
              </p:spPr>
            </p:pic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2B6FD8AE-1836-AFBB-879E-D70206981908}"/>
                    </a:ext>
                  </a:extLst>
                </p:cNvPr>
                <p:cNvSpPr/>
                <p:nvPr/>
              </p:nvSpPr>
              <p:spPr>
                <a:xfrm>
                  <a:off x="492058" y="1143379"/>
                  <a:ext cx="1515453" cy="131923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23" name="直接箭头连接符 22">
                  <a:extLst>
                    <a:ext uri="{FF2B5EF4-FFF2-40B4-BE49-F238E27FC236}">
                      <a16:creationId xmlns:a16="http://schemas.microsoft.com/office/drawing/2014/main" id="{C5CBA7EE-D234-1ACC-E81C-CF038F356160}"/>
                    </a:ext>
                  </a:extLst>
                </p:cNvPr>
                <p:cNvCxnSpPr>
                  <a:cxnSpLocks/>
                  <a:stCxn id="21" idx="3"/>
                </p:cNvCxnSpPr>
                <p:nvPr/>
              </p:nvCxnSpPr>
              <p:spPr>
                <a:xfrm>
                  <a:off x="2051142" y="1802996"/>
                  <a:ext cx="692674" cy="31733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292B7364-E413-8BEB-4DA9-2C5EE8EACA40}"/>
                    </a:ext>
                  </a:extLst>
                </p:cNvPr>
                <p:cNvSpPr txBox="1"/>
                <p:nvPr/>
              </p:nvSpPr>
              <p:spPr>
                <a:xfrm>
                  <a:off x="812801" y="2461275"/>
                  <a:ext cx="1714797" cy="4227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000000"/>
                      </a:solidFill>
                      <a:latin typeface="Arial"/>
                      <a:ea typeface="微软雅黑"/>
                    </a:rPr>
                    <a:t>Guide slot</a:t>
                  </a:r>
                  <a:endParaRPr lang="zh-CN" altLang="en-US" sz="1200" dirty="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A50A906C-C678-CE0E-B7B1-ABBB7211B62C}"/>
                    </a:ext>
                  </a:extLst>
                </p:cNvPr>
                <p:cNvSpPr txBox="1"/>
                <p:nvPr/>
              </p:nvSpPr>
              <p:spPr>
                <a:xfrm>
                  <a:off x="4165820" y="2062397"/>
                  <a:ext cx="1781909" cy="4227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000000"/>
                      </a:solidFill>
                      <a:latin typeface="Arial"/>
                      <a:ea typeface="微软雅黑"/>
                    </a:rPr>
                    <a:t>Guide block</a:t>
                  </a:r>
                  <a:endParaRPr lang="zh-CN" altLang="en-US" sz="1200" dirty="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53807F8C-5B28-6F35-6938-F356CF58F79A}"/>
                    </a:ext>
                  </a:extLst>
                </p:cNvPr>
                <p:cNvSpPr/>
                <p:nvPr/>
              </p:nvSpPr>
              <p:spPr>
                <a:xfrm>
                  <a:off x="4138897" y="1182668"/>
                  <a:ext cx="1290362" cy="85448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23CA1D60-BD5C-BF1D-D47B-824CCBE72A0A}"/>
                    </a:ext>
                  </a:extLst>
                </p:cNvPr>
                <p:cNvGrpSpPr/>
                <p:nvPr/>
              </p:nvGrpSpPr>
              <p:grpSpPr>
                <a:xfrm>
                  <a:off x="3911298" y="3121529"/>
                  <a:ext cx="1583708" cy="1891796"/>
                  <a:chOff x="4529976" y="2738584"/>
                  <a:chExt cx="1583708" cy="1891796"/>
                </a:xfrm>
              </p:grpSpPr>
              <p:grpSp>
                <p:nvGrpSpPr>
                  <p:cNvPr id="42" name="组合 41">
                    <a:extLst>
                      <a:ext uri="{FF2B5EF4-FFF2-40B4-BE49-F238E27FC236}">
                        <a16:creationId xmlns:a16="http://schemas.microsoft.com/office/drawing/2014/main" id="{70515939-7343-F222-9A37-E3A45A41DB31}"/>
                      </a:ext>
                    </a:extLst>
                  </p:cNvPr>
                  <p:cNvGrpSpPr/>
                  <p:nvPr/>
                </p:nvGrpSpPr>
                <p:grpSpPr>
                  <a:xfrm>
                    <a:off x="4592821" y="2738584"/>
                    <a:ext cx="1438452" cy="1489941"/>
                    <a:chOff x="8242573" y="2679358"/>
                    <a:chExt cx="3237359" cy="2858056"/>
                  </a:xfrm>
                </p:grpSpPr>
                <p:pic>
                  <p:nvPicPr>
                    <p:cNvPr id="45" name="图片 44">
                      <a:extLst>
                        <a:ext uri="{FF2B5EF4-FFF2-40B4-BE49-F238E27FC236}">
                          <a16:creationId xmlns:a16="http://schemas.microsoft.com/office/drawing/2014/main" id="{648F8B2F-B5BB-52F5-5AC7-98F2A2E40A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 rot="10800000">
                      <a:off x="8242573" y="3114453"/>
                      <a:ext cx="2355430" cy="2250056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46" name="直接连接符 45">
                      <a:extLst>
                        <a:ext uri="{FF2B5EF4-FFF2-40B4-BE49-F238E27FC236}">
                          <a16:creationId xmlns:a16="http://schemas.microsoft.com/office/drawing/2014/main" id="{2BAA6701-FD08-D083-7B96-7EB1654EAF5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9384507" y="3212306"/>
                      <a:ext cx="1643062" cy="1905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6029F457-58BC-B660-FC3A-B76807B93AC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367838" y="5010150"/>
                      <a:ext cx="1659731" cy="240506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弧形 47">
                      <a:extLst>
                        <a:ext uri="{FF2B5EF4-FFF2-40B4-BE49-F238E27FC236}">
                          <a16:creationId xmlns:a16="http://schemas.microsoft.com/office/drawing/2014/main" id="{6D0F3655-F714-7388-B537-21CABDEB39B5}"/>
                        </a:ext>
                      </a:extLst>
                    </p:cNvPr>
                    <p:cNvSpPr/>
                    <p:nvPr/>
                  </p:nvSpPr>
                  <p:spPr>
                    <a:xfrm rot="2964049">
                      <a:off x="8398926" y="2840605"/>
                      <a:ext cx="2858056" cy="2535562"/>
                    </a:xfrm>
                    <a:prstGeom prst="arc">
                      <a:avLst/>
                    </a:prstGeom>
                    <a:ln w="19050">
                      <a:solidFill>
                        <a:srgbClr val="FF0000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626C5B04-562A-66C4-5A6F-C41BBB146C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9620" y="4107391"/>
                      <a:ext cx="1170312" cy="81099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Arial"/>
                          <a:ea typeface="微软雅黑"/>
                        </a:rPr>
                        <a:t>10°</a:t>
                      </a:r>
                    </a:p>
                  </p:txBody>
                </p:sp>
              </p:grpSp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EB683845-1E3B-AB0A-B3B0-133F8504447D}"/>
                      </a:ext>
                    </a:extLst>
                  </p:cNvPr>
                  <p:cNvSpPr txBox="1"/>
                  <p:nvPr/>
                </p:nvSpPr>
                <p:spPr>
                  <a:xfrm>
                    <a:off x="4729491" y="4207598"/>
                    <a:ext cx="1384193" cy="4227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rgbClr val="000000"/>
                        </a:solidFill>
                        <a:latin typeface="Arial"/>
                        <a:ea typeface="微软雅黑"/>
                      </a:rPr>
                      <a:t>Guide slot</a:t>
                    </a:r>
                    <a:endParaRPr lang="zh-CN" altLang="en-US" sz="1200" dirty="0">
                      <a:solidFill>
                        <a:srgbClr val="000000"/>
                      </a:solidFill>
                      <a:latin typeface="Arial"/>
                      <a:ea typeface="微软雅黑"/>
                    </a:endParaRPr>
                  </a:p>
                </p:txBody>
              </p:sp>
              <p:sp>
                <p:nvSpPr>
                  <p:cNvPr id="44" name="矩形 43">
                    <a:extLst>
                      <a:ext uri="{FF2B5EF4-FFF2-40B4-BE49-F238E27FC236}">
                        <a16:creationId xmlns:a16="http://schemas.microsoft.com/office/drawing/2014/main" id="{D4407E79-5744-2E78-844D-047CF4D4847E}"/>
                      </a:ext>
                    </a:extLst>
                  </p:cNvPr>
                  <p:cNvSpPr/>
                  <p:nvPr/>
                </p:nvSpPr>
                <p:spPr>
                  <a:xfrm>
                    <a:off x="4529976" y="2866214"/>
                    <a:ext cx="1537064" cy="1333742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8F19C11A-7DC6-C2DF-6100-505CFF8702DD}"/>
                    </a:ext>
                  </a:extLst>
                </p:cNvPr>
                <p:cNvGrpSpPr/>
                <p:nvPr/>
              </p:nvGrpSpPr>
              <p:grpSpPr>
                <a:xfrm>
                  <a:off x="363797" y="2729630"/>
                  <a:ext cx="2460408" cy="2294573"/>
                  <a:chOff x="405663" y="2404080"/>
                  <a:chExt cx="2460408" cy="2294573"/>
                </a:xfrm>
              </p:grpSpPr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id="{FBB7900C-6AB0-7F12-8F6F-48F83D65C3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27691" y="2876432"/>
                    <a:ext cx="804111" cy="1319233"/>
                  </a:xfrm>
                  <a:prstGeom prst="rect">
                    <a:avLst/>
                  </a:prstGeom>
                </p:spPr>
              </p:pic>
              <p:pic>
                <p:nvPicPr>
                  <p:cNvPr id="30" name="图片 29">
                    <a:extLst>
                      <a:ext uri="{FF2B5EF4-FFF2-40B4-BE49-F238E27FC236}">
                        <a16:creationId xmlns:a16="http://schemas.microsoft.com/office/drawing/2014/main" id="{692C4194-4020-5544-2F6A-4075E1E1F8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/>
                  <a:srcRect l="13518" r="2698" b="14892"/>
                  <a:stretch>
                    <a:fillRect/>
                  </a:stretch>
                </p:blipFill>
                <p:spPr>
                  <a:xfrm rot="5400000">
                    <a:off x="442124" y="3243252"/>
                    <a:ext cx="1319233" cy="585594"/>
                  </a:xfrm>
                  <a:prstGeom prst="rect">
                    <a:avLst/>
                  </a:prstGeom>
                </p:spPr>
              </p:pic>
              <p:cxnSp>
                <p:nvCxnSpPr>
                  <p:cNvPr id="31" name="直接连接符 30">
                    <a:extLst>
                      <a:ext uri="{FF2B5EF4-FFF2-40B4-BE49-F238E27FC236}">
                        <a16:creationId xmlns:a16="http://schemas.microsoft.com/office/drawing/2014/main" id="{B511BAEF-9EB1-C9B2-A33E-79573AB05E13}"/>
                      </a:ext>
                    </a:extLst>
                  </p:cNvPr>
                  <p:cNvCxnSpPr/>
                  <p:nvPr/>
                </p:nvCxnSpPr>
                <p:spPr>
                  <a:xfrm>
                    <a:off x="808944" y="2833698"/>
                    <a:ext cx="236500" cy="29959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>
                    <a:extLst>
                      <a:ext uri="{FF2B5EF4-FFF2-40B4-BE49-F238E27FC236}">
                        <a16:creationId xmlns:a16="http://schemas.microsoft.com/office/drawing/2014/main" id="{44207A85-E365-BB57-A224-55E11EB595B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86196" y="3947740"/>
                    <a:ext cx="262456" cy="31123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弧形 32">
                    <a:extLst>
                      <a:ext uri="{FF2B5EF4-FFF2-40B4-BE49-F238E27FC236}">
                        <a16:creationId xmlns:a16="http://schemas.microsoft.com/office/drawing/2014/main" id="{36F0234E-F80C-9214-44B1-B1B8C8173C27}"/>
                      </a:ext>
                    </a:extLst>
                  </p:cNvPr>
                  <p:cNvSpPr/>
                  <p:nvPr/>
                </p:nvSpPr>
                <p:spPr>
                  <a:xfrm rot="13810412">
                    <a:off x="384617" y="2916829"/>
                    <a:ext cx="1946437" cy="1478159"/>
                  </a:xfrm>
                  <a:prstGeom prst="arc">
                    <a:avLst/>
                  </a:prstGeom>
                  <a:ln w="19050">
                    <a:solidFill>
                      <a:srgbClr val="FF000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3AD6937B-78D2-2ED1-9458-E51E6C222761}"/>
                      </a:ext>
                    </a:extLst>
                  </p:cNvPr>
                  <p:cNvSpPr txBox="1"/>
                  <p:nvPr/>
                </p:nvSpPr>
                <p:spPr>
                  <a:xfrm>
                    <a:off x="508045" y="3289680"/>
                    <a:ext cx="520004" cy="4227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1200" dirty="0">
                        <a:solidFill>
                          <a:srgbClr val="000000"/>
                        </a:solidFill>
                        <a:latin typeface="Arial"/>
                        <a:ea typeface="微软雅黑"/>
                      </a:rPr>
                      <a:t>90°</a:t>
                    </a:r>
                  </a:p>
                </p:txBody>
              </p:sp>
              <p:cxnSp>
                <p:nvCxnSpPr>
                  <p:cNvPr id="35" name="直接连接符 34">
                    <a:extLst>
                      <a:ext uri="{FF2B5EF4-FFF2-40B4-BE49-F238E27FC236}">
                        <a16:creationId xmlns:a16="http://schemas.microsoft.com/office/drawing/2014/main" id="{69A61F63-086A-D7B8-4834-D3698F7EA58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58736" y="2813124"/>
                    <a:ext cx="0" cy="31360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>
                    <a:extLst>
                      <a:ext uri="{FF2B5EF4-FFF2-40B4-BE49-F238E27FC236}">
                        <a16:creationId xmlns:a16="http://schemas.microsoft.com/office/drawing/2014/main" id="{D123242E-E93D-3C84-3F66-CF7686A2D1D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61782" y="2813124"/>
                    <a:ext cx="0" cy="31360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矩形 36">
                    <a:extLst>
                      <a:ext uri="{FF2B5EF4-FFF2-40B4-BE49-F238E27FC236}">
                        <a16:creationId xmlns:a16="http://schemas.microsoft.com/office/drawing/2014/main" id="{8B584EF6-B41B-BA7B-B5CE-70610BAE86FB}"/>
                      </a:ext>
                    </a:extLst>
                  </p:cNvPr>
                  <p:cNvSpPr/>
                  <p:nvPr/>
                </p:nvSpPr>
                <p:spPr>
                  <a:xfrm>
                    <a:off x="432740" y="2723897"/>
                    <a:ext cx="1899061" cy="155071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cxnSp>
                <p:nvCxnSpPr>
                  <p:cNvPr id="38" name="直接箭头连接符 37">
                    <a:extLst>
                      <a:ext uri="{FF2B5EF4-FFF2-40B4-BE49-F238E27FC236}">
                        <a16:creationId xmlns:a16="http://schemas.microsoft.com/office/drawing/2014/main" id="{C415D506-4DB6-50D4-E4CB-09042F01C727}"/>
                      </a:ext>
                    </a:extLst>
                  </p:cNvPr>
                  <p:cNvCxnSpPr/>
                  <p:nvPr/>
                </p:nvCxnSpPr>
                <p:spPr>
                  <a:xfrm>
                    <a:off x="1058736" y="2833698"/>
                    <a:ext cx="103046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B87EE2AB-9F7B-BBCC-B9B9-C554D65D33D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765" y="2703493"/>
                    <a:ext cx="655901" cy="4227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1200" dirty="0">
                        <a:solidFill>
                          <a:srgbClr val="000000"/>
                        </a:solidFill>
                        <a:latin typeface="Arial"/>
                        <a:ea typeface="微软雅黑"/>
                      </a:rPr>
                      <a:t>8mm</a:t>
                    </a:r>
                  </a:p>
                </p:txBody>
              </p:sp>
              <p:cxnSp>
                <p:nvCxnSpPr>
                  <p:cNvPr id="40" name="直接箭头连接符 39">
                    <a:extLst>
                      <a:ext uri="{FF2B5EF4-FFF2-40B4-BE49-F238E27FC236}">
                        <a16:creationId xmlns:a16="http://schemas.microsoft.com/office/drawing/2014/main" id="{B32EABEE-F13F-2A74-7C20-4C4700327B5B}"/>
                      </a:ext>
                    </a:extLst>
                  </p:cNvPr>
                  <p:cNvCxnSpPr>
                    <a:stCxn id="37" idx="3"/>
                  </p:cNvCxnSpPr>
                  <p:nvPr/>
                </p:nvCxnSpPr>
                <p:spPr>
                  <a:xfrm flipV="1">
                    <a:off x="2331802" y="2404080"/>
                    <a:ext cx="534269" cy="109517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FDDD061F-1656-0C88-CC56-590529FBF7AF}"/>
                      </a:ext>
                    </a:extLst>
                  </p:cNvPr>
                  <p:cNvSpPr txBox="1"/>
                  <p:nvPr/>
                </p:nvSpPr>
                <p:spPr>
                  <a:xfrm>
                    <a:off x="405663" y="4275871"/>
                    <a:ext cx="2144731" cy="4227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rgbClr val="000000"/>
                        </a:solidFill>
                        <a:latin typeface="Arial"/>
                        <a:ea typeface="微软雅黑"/>
                      </a:rPr>
                      <a:t>Grabbing feature</a:t>
                    </a:r>
                    <a:endParaRPr lang="zh-CN" altLang="en-US" sz="1200" dirty="0">
                      <a:solidFill>
                        <a:srgbClr val="000000"/>
                      </a:solidFill>
                      <a:latin typeface="Arial"/>
                      <a:ea typeface="微软雅黑"/>
                    </a:endParaRPr>
                  </a:p>
                </p:txBody>
              </p:sp>
            </p:grpSp>
          </p:grpSp>
        </p:grp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150DC996-FC56-522D-F7D3-15E73C729B7B}"/>
                </a:ext>
              </a:extLst>
            </p:cNvPr>
            <p:cNvSpPr/>
            <p:nvPr/>
          </p:nvSpPr>
          <p:spPr>
            <a:xfrm>
              <a:off x="5351938" y="2587946"/>
              <a:ext cx="158368" cy="552219"/>
            </a:xfrm>
            <a:prstGeom prst="rightArrow">
              <a:avLst/>
            </a:prstGeom>
            <a:noFill/>
            <a:ln>
              <a:solidFill>
                <a:srgbClr val="00376C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55DB9B51-6D5D-906E-7301-6982323B39A3}"/>
              </a:ext>
            </a:extLst>
          </p:cNvPr>
          <p:cNvGrpSpPr/>
          <p:nvPr/>
        </p:nvGrpSpPr>
        <p:grpSpPr>
          <a:xfrm>
            <a:off x="649860" y="4210891"/>
            <a:ext cx="3119666" cy="2101050"/>
            <a:chOff x="432158" y="993215"/>
            <a:chExt cx="5512919" cy="3964376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FECA7DC8-73C1-F050-E5CA-924501FE9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862" r="11910"/>
            <a:stretch>
              <a:fillRect/>
            </a:stretch>
          </p:blipFill>
          <p:spPr>
            <a:xfrm>
              <a:off x="432158" y="1659173"/>
              <a:ext cx="1634948" cy="3182404"/>
            </a:xfrm>
            <a:prstGeom prst="rect">
              <a:avLst/>
            </a:prstGeom>
          </p:spPr>
        </p:pic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8765E67B-6098-3640-2FAE-B8A067154A36}"/>
                </a:ext>
              </a:extLst>
            </p:cNvPr>
            <p:cNvSpPr/>
            <p:nvPr/>
          </p:nvSpPr>
          <p:spPr>
            <a:xfrm>
              <a:off x="1467139" y="3234496"/>
              <a:ext cx="729673" cy="127692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08F017B9-1880-C40E-272A-358BA79B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509" t="15523" r="2692" b="15090"/>
            <a:stretch>
              <a:fillRect/>
            </a:stretch>
          </p:blipFill>
          <p:spPr>
            <a:xfrm>
              <a:off x="2702271" y="993215"/>
              <a:ext cx="3242806" cy="3862397"/>
            </a:xfrm>
            <a:prstGeom prst="rect">
              <a:avLst/>
            </a:prstGeom>
            <a:ln w="1905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E8DB995C-891B-0CC5-FA46-270E06EDF1EA}"/>
                </a:ext>
              </a:extLst>
            </p:cNvPr>
            <p:cNvCxnSpPr/>
            <p:nvPr/>
          </p:nvCxnSpPr>
          <p:spPr>
            <a:xfrm flipV="1">
              <a:off x="5215172" y="1881051"/>
              <a:ext cx="236394" cy="1420069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B7C2659B-3508-F994-8306-C9FAC49595F8}"/>
                </a:ext>
              </a:extLst>
            </p:cNvPr>
            <p:cNvCxnSpPr/>
            <p:nvPr/>
          </p:nvCxnSpPr>
          <p:spPr>
            <a:xfrm>
              <a:off x="5123275" y="3323783"/>
              <a:ext cx="723390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681503CC-D305-BF06-8DCC-68DD72595025}"/>
                </a:ext>
              </a:extLst>
            </p:cNvPr>
            <p:cNvCxnSpPr/>
            <p:nvPr/>
          </p:nvCxnSpPr>
          <p:spPr>
            <a:xfrm>
              <a:off x="5127087" y="4185671"/>
              <a:ext cx="719578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55DBE189-1BB7-5EF5-EE04-A84BBA1A2FE2}"/>
                </a:ext>
              </a:extLst>
            </p:cNvPr>
            <p:cNvCxnSpPr/>
            <p:nvPr/>
          </p:nvCxnSpPr>
          <p:spPr>
            <a:xfrm>
              <a:off x="5592195" y="3341982"/>
              <a:ext cx="12579" cy="861888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CC09F0D8-CF6E-E03C-025C-EDBA5213E16F}"/>
                </a:ext>
              </a:extLst>
            </p:cNvPr>
            <p:cNvCxnSpPr/>
            <p:nvPr/>
          </p:nvCxnSpPr>
          <p:spPr>
            <a:xfrm>
              <a:off x="5114944" y="1962822"/>
              <a:ext cx="328291" cy="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6AA3A0B-20F7-FF18-0C98-3AC145D48D07}"/>
                </a:ext>
              </a:extLst>
            </p:cNvPr>
            <p:cNvSpPr txBox="1"/>
            <p:nvPr/>
          </p:nvSpPr>
          <p:spPr>
            <a:xfrm>
              <a:off x="5431989" y="1792576"/>
              <a:ext cx="258000" cy="44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760273E-3CF9-C755-C54E-8EDA7159FC46}"/>
                </a:ext>
              </a:extLst>
            </p:cNvPr>
            <p:cNvSpPr txBox="1"/>
            <p:nvPr/>
          </p:nvSpPr>
          <p:spPr>
            <a:xfrm>
              <a:off x="5598486" y="3593801"/>
              <a:ext cx="258000" cy="44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</a:p>
          </p:txBody>
        </p: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72B7F667-CC2E-165A-AA74-32BBCEACECC4}"/>
                </a:ext>
              </a:extLst>
            </p:cNvPr>
            <p:cNvCxnSpPr/>
            <p:nvPr/>
          </p:nvCxnSpPr>
          <p:spPr>
            <a:xfrm flipH="1" flipV="1">
              <a:off x="5024289" y="4284617"/>
              <a:ext cx="309080" cy="29545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2CFE380-A46A-AF65-B874-D87340B4ACDD}"/>
                </a:ext>
              </a:extLst>
            </p:cNvPr>
            <p:cNvSpPr txBox="1"/>
            <p:nvPr/>
          </p:nvSpPr>
          <p:spPr>
            <a:xfrm>
              <a:off x="5279090" y="4511422"/>
              <a:ext cx="258000" cy="44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</a:p>
          </p:txBody>
        </p:sp>
        <p:sp>
          <p:nvSpPr>
            <p:cNvPr id="63" name="右箭头 15">
              <a:extLst>
                <a:ext uri="{FF2B5EF4-FFF2-40B4-BE49-F238E27FC236}">
                  <a16:creationId xmlns:a16="http://schemas.microsoft.com/office/drawing/2014/main" id="{65F71BD2-0211-37BE-68BA-1302B9E2F5B5}"/>
                </a:ext>
              </a:extLst>
            </p:cNvPr>
            <p:cNvSpPr/>
            <p:nvPr/>
          </p:nvSpPr>
          <p:spPr>
            <a:xfrm flipV="1">
              <a:off x="2235463" y="3593801"/>
              <a:ext cx="363212" cy="33252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7B516F91-449C-9992-7FE3-68FA3A3914B5}"/>
                </a:ext>
              </a:extLst>
            </p:cNvPr>
            <p:cNvSpPr/>
            <p:nvPr/>
          </p:nvSpPr>
          <p:spPr>
            <a:xfrm>
              <a:off x="3678038" y="1792169"/>
              <a:ext cx="1346252" cy="10538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4B70FFAF-B8D2-5967-A9CB-F64BD885580D}"/>
                </a:ext>
              </a:extLst>
            </p:cNvPr>
            <p:cNvCxnSpPr/>
            <p:nvPr/>
          </p:nvCxnSpPr>
          <p:spPr>
            <a:xfrm>
              <a:off x="2702271" y="2407971"/>
              <a:ext cx="1642805" cy="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右箭头 15">
              <a:extLst>
                <a:ext uri="{FF2B5EF4-FFF2-40B4-BE49-F238E27FC236}">
                  <a16:creationId xmlns:a16="http://schemas.microsoft.com/office/drawing/2014/main" id="{33A37D94-CFEC-DB0D-CBD6-C2D9BF44677A}"/>
                </a:ext>
              </a:extLst>
            </p:cNvPr>
            <p:cNvSpPr/>
            <p:nvPr/>
          </p:nvSpPr>
          <p:spPr>
            <a:xfrm flipV="1">
              <a:off x="2944917" y="2278223"/>
              <a:ext cx="1054696" cy="246059"/>
            </a:xfrm>
            <a:prstGeom prst="rightArrow">
              <a:avLst>
                <a:gd name="adj1" fmla="val 50000"/>
                <a:gd name="adj2" fmla="val 188483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BA79CFB3-B7EE-83C8-B966-3A491BD8A001}"/>
                </a:ext>
              </a:extLst>
            </p:cNvPr>
            <p:cNvSpPr txBox="1"/>
            <p:nvPr/>
          </p:nvSpPr>
          <p:spPr>
            <a:xfrm>
              <a:off x="2682922" y="1868904"/>
              <a:ext cx="1174834" cy="44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TIG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ED2F22AE-D680-A505-AD2D-586EE177731E}"/>
              </a:ext>
            </a:extLst>
          </p:cNvPr>
          <p:cNvGrpSpPr/>
          <p:nvPr/>
        </p:nvGrpSpPr>
        <p:grpSpPr>
          <a:xfrm>
            <a:off x="6537087" y="4301403"/>
            <a:ext cx="1885389" cy="2102032"/>
            <a:chOff x="6625149" y="4329685"/>
            <a:chExt cx="1985068" cy="2290318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9D5CD6D0-74E1-A783-7D56-9AC9F3B87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2025"/>
            <a:stretch/>
          </p:blipFill>
          <p:spPr>
            <a:xfrm>
              <a:off x="6625149" y="4329685"/>
              <a:ext cx="1757481" cy="2223293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A161D916-CA2A-9CDD-8AE4-A24C081D0455}"/>
                </a:ext>
              </a:extLst>
            </p:cNvPr>
            <p:cNvSpPr txBox="1"/>
            <p:nvPr/>
          </p:nvSpPr>
          <p:spPr>
            <a:xfrm>
              <a:off x="7930223" y="4687129"/>
              <a:ext cx="6799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Welding </a:t>
              </a:r>
            </a:p>
            <a:p>
              <a:r>
                <a:rPr lang="en-US" altLang="zh-CN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position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101FDF41-D514-931D-1186-9495E2359F8B}"/>
                </a:ext>
              </a:extLst>
            </p:cNvPr>
            <p:cNvSpPr txBox="1"/>
            <p:nvPr/>
          </p:nvSpPr>
          <p:spPr>
            <a:xfrm>
              <a:off x="7930223" y="5250721"/>
              <a:ext cx="6799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Welding </a:t>
              </a:r>
            </a:p>
            <a:p>
              <a:r>
                <a:rPr lang="en-US" altLang="zh-CN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position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39DBABC5-0D26-C0C4-8E1D-0E00709842BA}"/>
                </a:ext>
              </a:extLst>
            </p:cNvPr>
            <p:cNvSpPr txBox="1"/>
            <p:nvPr/>
          </p:nvSpPr>
          <p:spPr>
            <a:xfrm>
              <a:off x="7096220" y="5142999"/>
              <a:ext cx="67999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Tube cap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8C8F9B33-FDC8-DA2C-F160-39A6DFBEFC57}"/>
                </a:ext>
              </a:extLst>
            </p:cNvPr>
            <p:cNvSpPr txBox="1"/>
            <p:nvPr/>
          </p:nvSpPr>
          <p:spPr>
            <a:xfrm>
              <a:off x="7155985" y="6404559"/>
              <a:ext cx="67999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Tube</a:t>
              </a:r>
            </a:p>
          </p:txBody>
        </p:sp>
      </p:grp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15B8ED12-9905-6FD6-23A5-1552F239291E}"/>
              </a:ext>
            </a:extLst>
          </p:cNvPr>
          <p:cNvCxnSpPr>
            <a:cxnSpLocks/>
          </p:cNvCxnSpPr>
          <p:nvPr/>
        </p:nvCxnSpPr>
        <p:spPr>
          <a:xfrm flipV="1">
            <a:off x="700422" y="4093478"/>
            <a:ext cx="1068633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BEFB4A3A-2A43-1781-3C48-7F41EA14E434}"/>
              </a:ext>
            </a:extLst>
          </p:cNvPr>
          <p:cNvCxnSpPr>
            <a:cxnSpLocks/>
          </p:cNvCxnSpPr>
          <p:nvPr/>
        </p:nvCxnSpPr>
        <p:spPr>
          <a:xfrm>
            <a:off x="8540377" y="1419441"/>
            <a:ext cx="0" cy="50083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1039">
            <a:extLst>
              <a:ext uri="{FF2B5EF4-FFF2-40B4-BE49-F238E27FC236}">
                <a16:creationId xmlns:a16="http://schemas.microsoft.com/office/drawing/2014/main" id="{C212A318-9B61-3B00-384F-766DE5245C3D}"/>
              </a:ext>
            </a:extLst>
          </p:cNvPr>
          <p:cNvSpPr txBox="1"/>
          <p:nvPr/>
        </p:nvSpPr>
        <p:spPr>
          <a:xfrm>
            <a:off x="3555640" y="6364120"/>
            <a:ext cx="1903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0000C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 b="1" dirty="0">
                <a:solidFill>
                  <a:srgbClr val="0000FF"/>
                </a:solidFill>
                <a:latin typeface="Arial"/>
                <a:ea typeface="微软雅黑"/>
              </a:rPr>
              <a:t>Pipe welding</a:t>
            </a:r>
            <a:endParaRPr lang="zh-CN" altLang="en-US" sz="1400" b="1" dirty="0">
              <a:solidFill>
                <a:srgbClr val="0000FF"/>
              </a:solidFill>
              <a:latin typeface="Arial"/>
              <a:ea typeface="微软雅黑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29B4CCC4-6FD7-4878-0F63-972D08E426C0}"/>
              </a:ext>
            </a:extLst>
          </p:cNvPr>
          <p:cNvSpPr txBox="1"/>
          <p:nvPr/>
        </p:nvSpPr>
        <p:spPr>
          <a:xfrm>
            <a:off x="0" y="90805"/>
            <a:ext cx="1219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Divertor RH compactible features </a:t>
            </a:r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0E9EB2C6-8480-313B-08A5-5692AD7894B9}"/>
              </a:ext>
            </a:extLst>
          </p:cNvPr>
          <p:cNvSpPr txBox="1">
            <a:spLocks/>
          </p:cNvSpPr>
          <p:nvPr/>
        </p:nvSpPr>
        <p:spPr>
          <a:xfrm>
            <a:off x="9448799" y="651876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5E648D-459D-428B-972C-D7FDEEE467D1}" type="slidenum">
              <a:rPr lang="zh-CN" altLang="en-US" sz="1200" b="1" smtClean="0"/>
              <a:pPr/>
              <a:t>9</a:t>
            </a:fld>
            <a:endParaRPr lang="zh-CN" altLang="en-US" sz="1200" b="1" dirty="0"/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F578104C-CA3E-04E7-FB6B-63B1F6CC04E6}"/>
              </a:ext>
            </a:extLst>
          </p:cNvPr>
          <p:cNvGrpSpPr/>
          <p:nvPr/>
        </p:nvGrpSpPr>
        <p:grpSpPr>
          <a:xfrm>
            <a:off x="3810367" y="4175666"/>
            <a:ext cx="2875728" cy="2189113"/>
            <a:chOff x="3508090" y="4146914"/>
            <a:chExt cx="2775893" cy="2092030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96C04D39-D1FE-EFFC-2B29-F768352E3FA9}"/>
                </a:ext>
              </a:extLst>
            </p:cNvPr>
            <p:cNvGrpSpPr/>
            <p:nvPr/>
          </p:nvGrpSpPr>
          <p:grpSpPr>
            <a:xfrm>
              <a:off x="4374508" y="4992988"/>
              <a:ext cx="1738063" cy="1181755"/>
              <a:chOff x="3963259" y="4405912"/>
              <a:chExt cx="1163763" cy="754439"/>
            </a:xfrm>
          </p:grpSpPr>
          <p:pic>
            <p:nvPicPr>
              <p:cNvPr id="87" name="图片 86" descr="图示&#10;&#10;描述已自动生成">
                <a:extLst>
                  <a:ext uri="{FF2B5EF4-FFF2-40B4-BE49-F238E27FC236}">
                    <a16:creationId xmlns:a16="http://schemas.microsoft.com/office/drawing/2014/main" id="{EC1258AC-62F1-15CA-F969-CA365D3F7B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409"/>
              <a:stretch/>
            </p:blipFill>
            <p:spPr>
              <a:xfrm>
                <a:off x="3963259" y="4413550"/>
                <a:ext cx="1163763" cy="746801"/>
              </a:xfrm>
              <a:prstGeom prst="rect">
                <a:avLst/>
              </a:prstGeom>
            </p:spPr>
          </p:pic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8F144135-9020-9FF6-0BF6-C15D4B6B31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34258" y="4773105"/>
                <a:ext cx="303573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77228E25-EEAF-FCD6-2D88-3AA47553618D}"/>
                  </a:ext>
                </a:extLst>
              </p:cNvPr>
              <p:cNvSpPr txBox="1"/>
              <p:nvPr/>
            </p:nvSpPr>
            <p:spPr>
              <a:xfrm>
                <a:off x="4462728" y="4405912"/>
                <a:ext cx="365353" cy="17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85</a:t>
                </a:r>
                <a:endParaRPr lang="zh-CN" altLang="en-US" sz="1200" b="1" dirty="0"/>
              </a:p>
            </p:txBody>
          </p:sp>
        </p:grpSp>
        <p:pic>
          <p:nvPicPr>
            <p:cNvPr id="90" name="图片 89" descr="卡通画&#10;&#10;低可信度描述已自动生成">
              <a:extLst>
                <a:ext uri="{FF2B5EF4-FFF2-40B4-BE49-F238E27FC236}">
                  <a16:creationId xmlns:a16="http://schemas.microsoft.com/office/drawing/2014/main" id="{C1E4A854-20EF-D530-D6AD-480D23269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6" t="2526" b="61736"/>
            <a:stretch/>
          </p:blipFill>
          <p:spPr>
            <a:xfrm>
              <a:off x="4741907" y="4248807"/>
              <a:ext cx="994539" cy="720450"/>
            </a:xfrm>
            <a:prstGeom prst="rect">
              <a:avLst/>
            </a:prstGeom>
          </p:spPr>
        </p:pic>
        <p:cxnSp>
          <p:nvCxnSpPr>
            <p:cNvPr id="91" name="直接箭头连接符 90">
              <a:extLst>
                <a:ext uri="{FF2B5EF4-FFF2-40B4-BE49-F238E27FC236}">
                  <a16:creationId xmlns:a16="http://schemas.microsoft.com/office/drawing/2014/main" id="{3913C590-090C-A362-C168-1699B5B9B0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762" y="4356708"/>
              <a:ext cx="191456" cy="3309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37BAE763-4E1A-EB62-74B3-B7C202E0290F}"/>
                </a:ext>
              </a:extLst>
            </p:cNvPr>
            <p:cNvSpPr txBox="1"/>
            <p:nvPr/>
          </p:nvSpPr>
          <p:spPr>
            <a:xfrm>
              <a:off x="5330487" y="4146914"/>
              <a:ext cx="9534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/>
                <a:t>U shape pipe </a:t>
              </a:r>
              <a:endParaRPr lang="zh-CN" altLang="en-US" sz="1000" dirty="0"/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52D4486-531E-2C37-201E-D51B5742C620}"/>
                </a:ext>
              </a:extLst>
            </p:cNvPr>
            <p:cNvGrpSpPr/>
            <p:nvPr/>
          </p:nvGrpSpPr>
          <p:grpSpPr>
            <a:xfrm>
              <a:off x="3508090" y="4378367"/>
              <a:ext cx="1323105" cy="1860577"/>
              <a:chOff x="3783658" y="1928163"/>
              <a:chExt cx="3066208" cy="3270206"/>
            </a:xfrm>
          </p:grpSpPr>
          <p:pic>
            <p:nvPicPr>
              <p:cNvPr id="4" name="图片 3" descr="卡通画&#10;&#10;低可信度描述已自动生成">
                <a:extLst>
                  <a:ext uri="{FF2B5EF4-FFF2-40B4-BE49-F238E27FC236}">
                    <a16:creationId xmlns:a16="http://schemas.microsoft.com/office/drawing/2014/main" id="{EB1053FB-9AB0-1764-7729-19144EC12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1099" y="1928163"/>
                <a:ext cx="2137926" cy="3098445"/>
              </a:xfrm>
              <a:prstGeom prst="rect">
                <a:avLst/>
              </a:prstGeom>
            </p:spPr>
          </p:pic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95B7F4D5-0664-DF45-A8BE-609ADC91A662}"/>
                  </a:ext>
                </a:extLst>
              </p:cNvPr>
              <p:cNvGrpSpPr/>
              <p:nvPr/>
            </p:nvGrpSpPr>
            <p:grpSpPr>
              <a:xfrm>
                <a:off x="3783658" y="2636327"/>
                <a:ext cx="3066208" cy="2562042"/>
                <a:chOff x="3783658" y="2636327"/>
                <a:chExt cx="3066208" cy="2562042"/>
              </a:xfrm>
            </p:grpSpPr>
            <p:cxnSp>
              <p:nvCxnSpPr>
                <p:cNvPr id="79" name="直接连接符 78">
                  <a:extLst>
                    <a:ext uri="{FF2B5EF4-FFF2-40B4-BE49-F238E27FC236}">
                      <a16:creationId xmlns:a16="http://schemas.microsoft.com/office/drawing/2014/main" id="{3B8A1CD8-5D8D-4762-B8A3-AE49EDEB8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692506" y="2636327"/>
                  <a:ext cx="8098" cy="16079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>
                  <a:extLst>
                    <a:ext uri="{FF2B5EF4-FFF2-40B4-BE49-F238E27FC236}">
                      <a16:creationId xmlns:a16="http://schemas.microsoft.com/office/drawing/2014/main" id="{4580D883-631A-895C-B760-1D4040BEC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84656" y="4468229"/>
                  <a:ext cx="420986" cy="8644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文本框 82">
                  <a:extLst>
                    <a:ext uri="{FF2B5EF4-FFF2-40B4-BE49-F238E27FC236}">
                      <a16:creationId xmlns:a16="http://schemas.microsoft.com/office/drawing/2014/main" id="{5704B35C-5919-F45C-4152-42CC406BC9C6}"/>
                    </a:ext>
                  </a:extLst>
                </p:cNvPr>
                <p:cNvSpPr txBox="1"/>
                <p:nvPr/>
              </p:nvSpPr>
              <p:spPr>
                <a:xfrm>
                  <a:off x="3783658" y="3172160"/>
                  <a:ext cx="1040305" cy="486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/>
                    <a:t>315</a:t>
                  </a:r>
                  <a:endParaRPr lang="zh-CN" altLang="en-US" sz="1200" dirty="0"/>
                </a:p>
              </p:txBody>
            </p:sp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74F1BE1D-CB9A-64A0-8496-CBEEE078CBAE}"/>
                    </a:ext>
                  </a:extLst>
                </p:cNvPr>
                <p:cNvSpPr txBox="1"/>
                <p:nvPr/>
              </p:nvSpPr>
              <p:spPr>
                <a:xfrm>
                  <a:off x="4527982" y="4527149"/>
                  <a:ext cx="912058" cy="4431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/>
                    <a:t>70</a:t>
                  </a:r>
                  <a:endParaRPr lang="zh-CN" altLang="en-US" sz="1200" dirty="0"/>
                </a:p>
              </p:txBody>
            </p:sp>
            <p:sp>
              <p:nvSpPr>
                <p:cNvPr id="85" name="文本框 84">
                  <a:extLst>
                    <a:ext uri="{FF2B5EF4-FFF2-40B4-BE49-F238E27FC236}">
                      <a16:creationId xmlns:a16="http://schemas.microsoft.com/office/drawing/2014/main" id="{D4DF106B-67AE-9BCB-E05B-AF83D407C22E}"/>
                    </a:ext>
                  </a:extLst>
                </p:cNvPr>
                <p:cNvSpPr txBox="1"/>
                <p:nvPr/>
              </p:nvSpPr>
              <p:spPr>
                <a:xfrm>
                  <a:off x="5708347" y="4711507"/>
                  <a:ext cx="1141519" cy="486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/>
                    <a:t>mm</a:t>
                  </a:r>
                  <a:endParaRPr lang="zh-CN" altLang="en-US" sz="1200" dirty="0"/>
                </a:p>
              </p:txBody>
            </p:sp>
          </p:grpSp>
        </p:grp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id="{E90B2BEB-11E1-6AD0-6233-1AF96D47F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0123" y="5202876"/>
              <a:ext cx="120246" cy="37330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0439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>
          <a:solidFill>
            <a:srgbClr val="C0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12871</TotalTime>
  <Words>2070</Words>
  <Application>Microsoft Office PowerPoint</Application>
  <PresentationFormat>宽屏</PresentationFormat>
  <Paragraphs>452</Paragraphs>
  <Slides>31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微软雅黑</vt:lpstr>
      <vt:lpstr>Arial</vt:lpstr>
      <vt:lpstr>Calibri</vt:lpstr>
      <vt:lpstr>Century Gothic</vt:lpstr>
      <vt:lpstr>Times New Roman</vt:lpstr>
      <vt:lpstr>Wingdings</vt:lpstr>
      <vt:lpstr>Office 主题​​</vt:lpstr>
      <vt:lpstr>In-Vessel Components Integration Design of BEST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585</cp:revision>
  <dcterms:created xsi:type="dcterms:W3CDTF">2019-06-19T02:08:00Z</dcterms:created>
  <dcterms:modified xsi:type="dcterms:W3CDTF">2024-03-21T08:17:01Z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DBE337D4AFED4386A95B7D333FB7AA56</vt:lpwstr>
  </property>
</Properties>
</file>