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302" r:id="rId3"/>
    <p:sldId id="303" r:id="rId4"/>
    <p:sldId id="304" r:id="rId5"/>
    <p:sldId id="308" r:id="rId6"/>
    <p:sldId id="306" r:id="rId7"/>
    <p:sldId id="325" r:id="rId8"/>
    <p:sldId id="307" r:id="rId9"/>
    <p:sldId id="305" r:id="rId10"/>
    <p:sldId id="309" r:id="rId11"/>
    <p:sldId id="310" r:id="rId12"/>
    <p:sldId id="311" r:id="rId13"/>
    <p:sldId id="312" r:id="rId14"/>
    <p:sldId id="326" r:id="rId15"/>
    <p:sldId id="313" r:id="rId16"/>
    <p:sldId id="314" r:id="rId17"/>
    <p:sldId id="315" r:id="rId18"/>
    <p:sldId id="324" r:id="rId19"/>
    <p:sldId id="316" r:id="rId20"/>
    <p:sldId id="317" r:id="rId21"/>
    <p:sldId id="318" r:id="rId22"/>
    <p:sldId id="319" r:id="rId23"/>
    <p:sldId id="320" r:id="rId24"/>
    <p:sldId id="323" r:id="rId25"/>
    <p:sldId id="321" r:id="rId26"/>
    <p:sldId id="322" r:id="rId27"/>
  </p:sldIdLst>
  <p:sldSz cx="12192000" cy="6858000"/>
  <p:notesSz cx="6858000" cy="9144000"/>
  <p:defaultTex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FBAF1D-7571-4F5D-9329-D20D15722556}" v="2566" dt="2024-04-07T14:44:02.1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 styleId="{69CF1AB2-1976-4502-BF36-3FF5EA218861}" styleName="Medium Style 4 - Accent 1">
    <a:wholeTbl>
      <a:tcTxStyle>
        <a:fontRef idx="minor">
          <a:prstClr val="black"/>
        </a:fontRef>
        <a:schemeClr val="dk1"/>
      </a:tcTxStyle>
      <a:tcStyle>
        <a:tcBdr>
          <a:left>
            <a:ln w="12700">
              <a:solidFill>
                <a:schemeClr val="accent1"/>
              </a:solidFill>
            </a:ln>
          </a:left>
          <a:right>
            <a:ln w="12700">
              <a:solidFill>
                <a:schemeClr val="accent1"/>
              </a:solidFill>
            </a:ln>
          </a:right>
          <a:top>
            <a:ln w="12700">
              <a:solidFill>
                <a:schemeClr val="accent1"/>
              </a:solidFill>
            </a:ln>
          </a:top>
          <a:bottom>
            <a:ln w="12700">
              <a:solidFill>
                <a:schemeClr val="accent1"/>
              </a:solidFill>
            </a:ln>
          </a:bottom>
          <a:insideH>
            <a:ln w="12700">
              <a:solidFill>
                <a:schemeClr val="accent1"/>
              </a:solidFill>
            </a:ln>
          </a:insideH>
          <a:insideV>
            <a:ln w="12700">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dk1"/>
      </a:tcTxStyle>
      <a:tcStyle>
        <a:tcBdr/>
      </a:tcStyle>
    </a:lastCol>
    <a:firstCol>
      <a:tcTxStyle b="on">
        <a:fontRef idx="minor">
          <a:prstClr val="black"/>
        </a:fontRef>
        <a:schemeClr val="dk1"/>
      </a:tcTxStyle>
      <a:tcStyle>
        <a:tcBdr/>
      </a:tcStyle>
    </a:firstCol>
    <a:lastRow>
      <a:tcTxStyle b="on">
        <a:fontRef idx="minor">
          <a:prstClr val="black"/>
        </a:fontRef>
        <a:schemeClr val="dk1"/>
      </a:tcTxStyle>
      <a:tcStyle>
        <a:tcBdr>
          <a:top>
            <a:ln w="38100">
              <a:solidFill>
                <a:schemeClr val="accent1"/>
              </a:solidFill>
            </a:ln>
          </a:top>
        </a:tcBdr>
        <a:fill>
          <a:solidFill>
            <a:schemeClr val="accent1">
              <a:tint val="20000"/>
            </a:schemeClr>
          </a:solidFill>
        </a:fill>
      </a:tcStyle>
    </a:lastRow>
    <a:seCell>
      <a:tcStyle>
        <a:tcBdr/>
      </a:tcStyle>
    </a:seCell>
    <a:swCell>
      <a:tcStyle>
        <a:tcBdr/>
      </a:tcStyle>
    </a:swCell>
    <a:firstRow>
      <a:tcTxStyle b="on">
        <a:fontRef idx="minor">
          <a:prstClr val="black"/>
        </a:fontRef>
        <a:schemeClr val="dk1"/>
      </a:tcTxStyle>
      <a:tcStyle>
        <a:tcBdr>
          <a:bottom>
            <a:ln w="12700">
              <a:solidFill>
                <a:schemeClr val="accent1"/>
              </a:solidFill>
            </a:ln>
          </a:bottom>
        </a:tcBdr>
        <a:fill>
          <a:solidFill>
            <a:schemeClr val="accent1">
              <a:tint val="20000"/>
            </a:schemeClr>
          </a:solidFill>
        </a:fill>
      </a:tcStyle>
    </a:firstRow>
    <a:neCell>
      <a:tcStyle>
        <a:tcBdr/>
      </a:tcStyle>
    </a:neCell>
    <a:nwCell>
      <a:tcStyle>
        <a:tcBdr/>
      </a:tcStyle>
    </a:nwCell>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0"/>
  </p:normalViewPr>
  <p:slideViewPr>
    <p:cSldViewPr snapToGrid="0">
      <p:cViewPr>
        <p:scale>
          <a:sx n="70" d="100"/>
          <a:sy n="70" d="100"/>
        </p:scale>
        <p:origin x="444" y="20"/>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kola Antti" userId="65992f85-13c6-4cb4-8e3e-57db52c3c016" providerId="ADAL" clId="{F5FBAF1D-7571-4F5D-9329-D20D15722556}"/>
    <pc:docChg chg="undo custSel addSld delSld modSld sldOrd modMainMaster">
      <pc:chgData name="Hakola Antti" userId="65992f85-13c6-4cb4-8e3e-57db52c3c016" providerId="ADAL" clId="{F5FBAF1D-7571-4F5D-9329-D20D15722556}" dt="2024-04-07T14:45:17.739" v="14259" actId="14100"/>
      <pc:docMkLst>
        <pc:docMk/>
      </pc:docMkLst>
      <pc:sldChg chg="delSp modSp mod">
        <pc:chgData name="Hakola Antti" userId="65992f85-13c6-4cb4-8e3e-57db52c3c016" providerId="ADAL" clId="{F5FBAF1D-7571-4F5D-9329-D20D15722556}" dt="2024-03-28T11:40:30.990" v="173" actId="6549"/>
        <pc:sldMkLst>
          <pc:docMk/>
          <pc:sldMk cId="0" sldId="256"/>
        </pc:sldMkLst>
        <pc:spChg chg="mod">
          <ac:chgData name="Hakola Antti" userId="65992f85-13c6-4cb4-8e3e-57db52c3c016" providerId="ADAL" clId="{F5FBAF1D-7571-4F5D-9329-D20D15722556}" dt="2024-03-28T11:40:07.900" v="131" actId="6549"/>
          <ac:spMkLst>
            <pc:docMk/>
            <pc:sldMk cId="0" sldId="256"/>
            <ac:spMk id="2" creationId="{00000000-0000-0000-0000-000000000000}"/>
          </ac:spMkLst>
        </pc:spChg>
        <pc:spChg chg="mod">
          <ac:chgData name="Hakola Antti" userId="65992f85-13c6-4cb4-8e3e-57db52c3c016" providerId="ADAL" clId="{F5FBAF1D-7571-4F5D-9329-D20D15722556}" dt="2024-03-28T11:40:30.990" v="173" actId="6549"/>
          <ac:spMkLst>
            <pc:docMk/>
            <pc:sldMk cId="0" sldId="256"/>
            <ac:spMk id="4" creationId="{00000000-0000-0000-0000-000000000000}"/>
          </ac:spMkLst>
        </pc:spChg>
        <pc:spChg chg="mod">
          <ac:chgData name="Hakola Antti" userId="65992f85-13c6-4cb4-8e3e-57db52c3c016" providerId="ADAL" clId="{F5FBAF1D-7571-4F5D-9329-D20D15722556}" dt="2024-03-28T11:40:03.502" v="130" actId="27636"/>
          <ac:spMkLst>
            <pc:docMk/>
            <pc:sldMk cId="0" sldId="256"/>
            <ac:spMk id="6" creationId="{A17BFC62-E6B9-290F-4867-2D0577BC73BE}"/>
          </ac:spMkLst>
        </pc:spChg>
        <pc:spChg chg="del">
          <ac:chgData name="Hakola Antti" userId="65992f85-13c6-4cb4-8e3e-57db52c3c016" providerId="ADAL" clId="{F5FBAF1D-7571-4F5D-9329-D20D15722556}" dt="2024-03-28T11:40:14.859" v="132" actId="478"/>
          <ac:spMkLst>
            <pc:docMk/>
            <pc:sldMk cId="0" sldId="256"/>
            <ac:spMk id="9" creationId="{C6FA4A72-F568-A3EA-F967-001E08DE9ED4}"/>
          </ac:spMkLst>
        </pc:spChg>
      </pc:sldChg>
      <pc:sldChg chg="del">
        <pc:chgData name="Hakola Antti" userId="65992f85-13c6-4cb4-8e3e-57db52c3c016" providerId="ADAL" clId="{F5FBAF1D-7571-4F5D-9329-D20D15722556}" dt="2024-03-28T12:42:10.844" v="933" actId="47"/>
        <pc:sldMkLst>
          <pc:docMk/>
          <pc:sldMk cId="2566948532" sldId="280"/>
        </pc:sldMkLst>
      </pc:sldChg>
      <pc:sldChg chg="del">
        <pc:chgData name="Hakola Antti" userId="65992f85-13c6-4cb4-8e3e-57db52c3c016" providerId="ADAL" clId="{F5FBAF1D-7571-4F5D-9329-D20D15722556}" dt="2024-03-28T12:42:11.499" v="934" actId="47"/>
        <pc:sldMkLst>
          <pc:docMk/>
          <pc:sldMk cId="3449975789" sldId="294"/>
        </pc:sldMkLst>
      </pc:sldChg>
      <pc:sldChg chg="del">
        <pc:chgData name="Hakola Antti" userId="65992f85-13c6-4cb4-8e3e-57db52c3c016" providerId="ADAL" clId="{F5FBAF1D-7571-4F5D-9329-D20D15722556}" dt="2024-03-28T12:45:21.186" v="1062" actId="47"/>
        <pc:sldMkLst>
          <pc:docMk/>
          <pc:sldMk cId="2877473872" sldId="298"/>
        </pc:sldMkLst>
      </pc:sldChg>
      <pc:sldChg chg="del">
        <pc:chgData name="Hakola Antti" userId="65992f85-13c6-4cb4-8e3e-57db52c3c016" providerId="ADAL" clId="{F5FBAF1D-7571-4F5D-9329-D20D15722556}" dt="2024-03-28T12:45:22.538" v="1063" actId="47"/>
        <pc:sldMkLst>
          <pc:docMk/>
          <pc:sldMk cId="4196532110" sldId="299"/>
        </pc:sldMkLst>
      </pc:sldChg>
      <pc:sldChg chg="del">
        <pc:chgData name="Hakola Antti" userId="65992f85-13c6-4cb4-8e3e-57db52c3c016" providerId="ADAL" clId="{F5FBAF1D-7571-4F5D-9329-D20D15722556}" dt="2024-03-28T12:48:27.147" v="1322" actId="47"/>
        <pc:sldMkLst>
          <pc:docMk/>
          <pc:sldMk cId="4049312130" sldId="300"/>
        </pc:sldMkLst>
      </pc:sldChg>
      <pc:sldChg chg="del">
        <pc:chgData name="Hakola Antti" userId="65992f85-13c6-4cb4-8e3e-57db52c3c016" providerId="ADAL" clId="{F5FBAF1D-7571-4F5D-9329-D20D15722556}" dt="2024-03-28T12:56:01.531" v="1452" actId="47"/>
        <pc:sldMkLst>
          <pc:docMk/>
          <pc:sldMk cId="903021548" sldId="301"/>
        </pc:sldMkLst>
      </pc:sldChg>
      <pc:sldChg chg="addSp delSp modSp new mod modAnim">
        <pc:chgData name="Hakola Antti" userId="65992f85-13c6-4cb4-8e3e-57db52c3c016" providerId="ADAL" clId="{F5FBAF1D-7571-4F5D-9329-D20D15722556}" dt="2024-03-28T11:58:29.865" v="862" actId="20577"/>
        <pc:sldMkLst>
          <pc:docMk/>
          <pc:sldMk cId="2852573517" sldId="302"/>
        </pc:sldMkLst>
        <pc:spChg chg="del">
          <ac:chgData name="Hakola Antti" userId="65992f85-13c6-4cb4-8e3e-57db52c3c016" providerId="ADAL" clId="{F5FBAF1D-7571-4F5D-9329-D20D15722556}" dt="2024-03-28T11:40:49.893" v="174" actId="478"/>
          <ac:spMkLst>
            <pc:docMk/>
            <pc:sldMk cId="2852573517" sldId="302"/>
            <ac:spMk id="2" creationId="{454403DE-EF7D-F35D-C5EC-623177CD3D2F}"/>
          </ac:spMkLst>
        </pc:spChg>
        <pc:spChg chg="add mod">
          <ac:chgData name="Hakola Antti" userId="65992f85-13c6-4cb4-8e3e-57db52c3c016" providerId="ADAL" clId="{F5FBAF1D-7571-4F5D-9329-D20D15722556}" dt="2024-03-28T11:48:00.179" v="216" actId="20577"/>
          <ac:spMkLst>
            <pc:docMk/>
            <pc:sldMk cId="2852573517" sldId="302"/>
            <ac:spMk id="5" creationId="{5745B66D-A6CB-9F71-21A8-40C02DA8450B}"/>
          </ac:spMkLst>
        </pc:spChg>
        <pc:spChg chg="add mod">
          <ac:chgData name="Hakola Antti" userId="65992f85-13c6-4cb4-8e3e-57db52c3c016" providerId="ADAL" clId="{F5FBAF1D-7571-4F5D-9329-D20D15722556}" dt="2024-03-28T11:55:25.085" v="721" actId="114"/>
          <ac:spMkLst>
            <pc:docMk/>
            <pc:sldMk cId="2852573517" sldId="302"/>
            <ac:spMk id="6" creationId="{69C6C3E4-03FA-C9A1-F6BA-50B5A6155F0F}"/>
          </ac:spMkLst>
        </pc:spChg>
        <pc:spChg chg="add mod">
          <ac:chgData name="Hakola Antti" userId="65992f85-13c6-4cb4-8e3e-57db52c3c016" providerId="ADAL" clId="{F5FBAF1D-7571-4F5D-9329-D20D15722556}" dt="2024-03-28T11:58:29.865" v="862" actId="20577"/>
          <ac:spMkLst>
            <pc:docMk/>
            <pc:sldMk cId="2852573517" sldId="302"/>
            <ac:spMk id="7" creationId="{25723188-835E-3DA3-9F39-991754AA4386}"/>
          </ac:spMkLst>
        </pc:spChg>
      </pc:sldChg>
      <pc:sldChg chg="addSp delSp modSp add mod delAnim modAnim">
        <pc:chgData name="Hakola Antti" userId="65992f85-13c6-4cb4-8e3e-57db52c3c016" providerId="ADAL" clId="{F5FBAF1D-7571-4F5D-9329-D20D15722556}" dt="2024-04-04T08:50:43.578" v="9257" actId="14100"/>
        <pc:sldMkLst>
          <pc:docMk/>
          <pc:sldMk cId="3913750046" sldId="303"/>
        </pc:sldMkLst>
        <pc:spChg chg="add mod">
          <ac:chgData name="Hakola Antti" userId="65992f85-13c6-4cb4-8e3e-57db52c3c016" providerId="ADAL" clId="{F5FBAF1D-7571-4F5D-9329-D20D15722556}" dt="2024-04-04T08:50:22.509" v="9254" actId="12"/>
          <ac:spMkLst>
            <pc:docMk/>
            <pc:sldMk cId="3913750046" sldId="303"/>
            <ac:spMk id="2" creationId="{3F304161-66FD-758D-C21A-D74BA4F30613}"/>
          </ac:spMkLst>
        </pc:spChg>
        <pc:spChg chg="mod">
          <ac:chgData name="Hakola Antti" userId="65992f85-13c6-4cb4-8e3e-57db52c3c016" providerId="ADAL" clId="{F5FBAF1D-7571-4F5D-9329-D20D15722556}" dt="2024-03-28T12:42:04.050" v="932" actId="20577"/>
          <ac:spMkLst>
            <pc:docMk/>
            <pc:sldMk cId="3913750046" sldId="303"/>
            <ac:spMk id="5" creationId="{5745B66D-A6CB-9F71-21A8-40C02DA8450B}"/>
          </ac:spMkLst>
        </pc:spChg>
        <pc:spChg chg="del">
          <ac:chgData name="Hakola Antti" userId="65992f85-13c6-4cb4-8e3e-57db52c3c016" providerId="ADAL" clId="{F5FBAF1D-7571-4F5D-9329-D20D15722556}" dt="2024-03-28T11:58:39.074" v="864" actId="478"/>
          <ac:spMkLst>
            <pc:docMk/>
            <pc:sldMk cId="3913750046" sldId="303"/>
            <ac:spMk id="6" creationId="{69C6C3E4-03FA-C9A1-F6BA-50B5A6155F0F}"/>
          </ac:spMkLst>
        </pc:spChg>
        <pc:spChg chg="del">
          <ac:chgData name="Hakola Antti" userId="65992f85-13c6-4cb4-8e3e-57db52c3c016" providerId="ADAL" clId="{F5FBAF1D-7571-4F5D-9329-D20D15722556}" dt="2024-03-28T11:58:41.120" v="865" actId="478"/>
          <ac:spMkLst>
            <pc:docMk/>
            <pc:sldMk cId="3913750046" sldId="303"/>
            <ac:spMk id="7" creationId="{25723188-835E-3DA3-9F39-991754AA4386}"/>
          </ac:spMkLst>
        </pc:spChg>
        <pc:spChg chg="add mod">
          <ac:chgData name="Hakola Antti" userId="65992f85-13c6-4cb4-8e3e-57db52c3c016" providerId="ADAL" clId="{F5FBAF1D-7571-4F5D-9329-D20D15722556}" dt="2024-04-04T08:50:26.828" v="9255" actId="12"/>
          <ac:spMkLst>
            <pc:docMk/>
            <pc:sldMk cId="3913750046" sldId="303"/>
            <ac:spMk id="8" creationId="{DB7339CD-1C3A-B4A8-1906-DA5448E81418}"/>
          </ac:spMkLst>
        </pc:spChg>
        <pc:spChg chg="add mod">
          <ac:chgData name="Hakola Antti" userId="65992f85-13c6-4cb4-8e3e-57db52c3c016" providerId="ADAL" clId="{F5FBAF1D-7571-4F5D-9329-D20D15722556}" dt="2024-04-04T08:50:43.578" v="9257" actId="14100"/>
          <ac:spMkLst>
            <pc:docMk/>
            <pc:sldMk cId="3913750046" sldId="303"/>
            <ac:spMk id="9" creationId="{F50980B8-5EEB-E5E4-C3E1-BF94D10CCF48}"/>
          </ac:spMkLst>
        </pc:spChg>
      </pc:sldChg>
      <pc:sldChg chg="addSp delSp modSp add mod">
        <pc:chgData name="Hakola Antti" userId="65992f85-13c6-4cb4-8e3e-57db52c3c016" providerId="ADAL" clId="{F5FBAF1D-7571-4F5D-9329-D20D15722556}" dt="2024-03-28T13:04:55.174" v="1712" actId="20577"/>
        <pc:sldMkLst>
          <pc:docMk/>
          <pc:sldMk cId="301951130" sldId="304"/>
        </pc:sldMkLst>
        <pc:spChg chg="del">
          <ac:chgData name="Hakola Antti" userId="65992f85-13c6-4cb4-8e3e-57db52c3c016" providerId="ADAL" clId="{F5FBAF1D-7571-4F5D-9329-D20D15722556}" dt="2024-03-28T12:56:08.534" v="1454" actId="478"/>
          <ac:spMkLst>
            <pc:docMk/>
            <pc:sldMk cId="301951130" sldId="304"/>
            <ac:spMk id="2" creationId="{3F304161-66FD-758D-C21A-D74BA4F30613}"/>
          </ac:spMkLst>
        </pc:spChg>
        <pc:spChg chg="mod">
          <ac:chgData name="Hakola Antti" userId="65992f85-13c6-4cb4-8e3e-57db52c3c016" providerId="ADAL" clId="{F5FBAF1D-7571-4F5D-9329-D20D15722556}" dt="2024-03-28T13:04:55.174" v="1712" actId="20577"/>
          <ac:spMkLst>
            <pc:docMk/>
            <pc:sldMk cId="301951130" sldId="304"/>
            <ac:spMk id="5" creationId="{5745B66D-A6CB-9F71-21A8-40C02DA8450B}"/>
          </ac:spMkLst>
        </pc:spChg>
        <pc:spChg chg="del">
          <ac:chgData name="Hakola Antti" userId="65992f85-13c6-4cb4-8e3e-57db52c3c016" providerId="ADAL" clId="{F5FBAF1D-7571-4F5D-9329-D20D15722556}" dt="2024-03-28T12:56:08.534" v="1454" actId="478"/>
          <ac:spMkLst>
            <pc:docMk/>
            <pc:sldMk cId="301951130" sldId="304"/>
            <ac:spMk id="8" creationId="{DB7339CD-1C3A-B4A8-1906-DA5448E81418}"/>
          </ac:spMkLst>
        </pc:spChg>
        <pc:graphicFrameChg chg="add mod modGraphic">
          <ac:chgData name="Hakola Antti" userId="65992f85-13c6-4cb4-8e3e-57db52c3c016" providerId="ADAL" clId="{F5FBAF1D-7571-4F5D-9329-D20D15722556}" dt="2024-03-28T13:04:33.794" v="1708" actId="1076"/>
          <ac:graphicFrameMkLst>
            <pc:docMk/>
            <pc:sldMk cId="301951130" sldId="304"/>
            <ac:graphicFrameMk id="6" creationId="{5DD62920-6E4E-3455-88DB-6CE5E2671737}"/>
          </ac:graphicFrameMkLst>
        </pc:graphicFrameChg>
      </pc:sldChg>
      <pc:sldChg chg="addSp delSp modSp new mod ord">
        <pc:chgData name="Hakola Antti" userId="65992f85-13c6-4cb4-8e3e-57db52c3c016" providerId="ADAL" clId="{F5FBAF1D-7571-4F5D-9329-D20D15722556}" dt="2024-04-02T07:12:57.850" v="3092" actId="20577"/>
        <pc:sldMkLst>
          <pc:docMk/>
          <pc:sldMk cId="515729538" sldId="305"/>
        </pc:sldMkLst>
        <pc:spChg chg="del">
          <ac:chgData name="Hakola Antti" userId="65992f85-13c6-4cb4-8e3e-57db52c3c016" providerId="ADAL" clId="{F5FBAF1D-7571-4F5D-9329-D20D15722556}" dt="2024-03-28T13:04:41.228" v="1710" actId="478"/>
          <ac:spMkLst>
            <pc:docMk/>
            <pc:sldMk cId="515729538" sldId="305"/>
            <ac:spMk id="2" creationId="{A0659F2F-1E2F-11AE-2297-055462AE0FB2}"/>
          </ac:spMkLst>
        </pc:spChg>
        <pc:spChg chg="add mod">
          <ac:chgData name="Hakola Antti" userId="65992f85-13c6-4cb4-8e3e-57db52c3c016" providerId="ADAL" clId="{F5FBAF1D-7571-4F5D-9329-D20D15722556}" dt="2024-04-02T07:09:55.498" v="3071" actId="20577"/>
          <ac:spMkLst>
            <pc:docMk/>
            <pc:sldMk cId="515729538" sldId="305"/>
            <ac:spMk id="5" creationId="{57AE09D3-1247-1A49-4F40-4B613A1C9360}"/>
          </ac:spMkLst>
        </pc:spChg>
        <pc:spChg chg="add del mod">
          <ac:chgData name="Hakola Antti" userId="65992f85-13c6-4cb4-8e3e-57db52c3c016" providerId="ADAL" clId="{F5FBAF1D-7571-4F5D-9329-D20D15722556}" dt="2024-04-02T07:10:58.226" v="3079" actId="478"/>
          <ac:spMkLst>
            <pc:docMk/>
            <pc:sldMk cId="515729538" sldId="305"/>
            <ac:spMk id="7" creationId="{2597FEB0-6586-5BA8-7E5A-31036199E719}"/>
          </ac:spMkLst>
        </pc:spChg>
        <pc:graphicFrameChg chg="add del mod modGraphic">
          <ac:chgData name="Hakola Antti" userId="65992f85-13c6-4cb4-8e3e-57db52c3c016" providerId="ADAL" clId="{F5FBAF1D-7571-4F5D-9329-D20D15722556}" dt="2024-04-02T07:10:34.699" v="3077" actId="478"/>
          <ac:graphicFrameMkLst>
            <pc:docMk/>
            <pc:sldMk cId="515729538" sldId="305"/>
            <ac:graphicFrameMk id="6" creationId="{ABFFC689-CF17-1ACE-D65A-BC5BEF37560B}"/>
          </ac:graphicFrameMkLst>
        </pc:graphicFrameChg>
        <pc:graphicFrameChg chg="add mod ord modGraphic">
          <ac:chgData name="Hakola Antti" userId="65992f85-13c6-4cb4-8e3e-57db52c3c016" providerId="ADAL" clId="{F5FBAF1D-7571-4F5D-9329-D20D15722556}" dt="2024-04-02T07:12:57.850" v="3092" actId="20577"/>
          <ac:graphicFrameMkLst>
            <pc:docMk/>
            <pc:sldMk cId="515729538" sldId="305"/>
            <ac:graphicFrameMk id="8" creationId="{29ADE0BC-4ED4-D765-3365-2FCD8B5AE534}"/>
          </ac:graphicFrameMkLst>
        </pc:graphicFrameChg>
      </pc:sldChg>
      <pc:sldChg chg="addSp delSp modSp new mod">
        <pc:chgData name="Hakola Antti" userId="65992f85-13c6-4cb4-8e3e-57db52c3c016" providerId="ADAL" clId="{F5FBAF1D-7571-4F5D-9329-D20D15722556}" dt="2024-04-05T07:27:32.781" v="13803" actId="6549"/>
        <pc:sldMkLst>
          <pc:docMk/>
          <pc:sldMk cId="2499973930" sldId="306"/>
        </pc:sldMkLst>
        <pc:spChg chg="del">
          <ac:chgData name="Hakola Antti" userId="65992f85-13c6-4cb4-8e3e-57db52c3c016" providerId="ADAL" clId="{F5FBAF1D-7571-4F5D-9329-D20D15722556}" dt="2024-03-28T13:08:12.482" v="1946" actId="478"/>
          <ac:spMkLst>
            <pc:docMk/>
            <pc:sldMk cId="2499973930" sldId="306"/>
            <ac:spMk id="2" creationId="{3A0119B2-8016-421D-D6D4-6E6E0B4E24C0}"/>
          </ac:spMkLst>
        </pc:spChg>
        <pc:spChg chg="add mod">
          <ac:chgData name="Hakola Antti" userId="65992f85-13c6-4cb4-8e3e-57db52c3c016" providerId="ADAL" clId="{F5FBAF1D-7571-4F5D-9329-D20D15722556}" dt="2024-03-28T13:08:47.211" v="1994" actId="20577"/>
          <ac:spMkLst>
            <pc:docMk/>
            <pc:sldMk cId="2499973930" sldId="306"/>
            <ac:spMk id="5" creationId="{0EAB65F3-7815-1699-CB03-CF92DED58BDC}"/>
          </ac:spMkLst>
        </pc:spChg>
        <pc:spChg chg="add mod">
          <ac:chgData name="Hakola Antti" userId="65992f85-13c6-4cb4-8e3e-57db52c3c016" providerId="ADAL" clId="{F5FBAF1D-7571-4F5D-9329-D20D15722556}" dt="2024-04-05T07:27:32.781" v="13803" actId="6549"/>
          <ac:spMkLst>
            <pc:docMk/>
            <pc:sldMk cId="2499973930" sldId="306"/>
            <ac:spMk id="6" creationId="{1C1616B8-16E2-0CB6-7CE1-A0035A100B01}"/>
          </ac:spMkLst>
        </pc:spChg>
        <pc:spChg chg="add del">
          <ac:chgData name="Hakola Antti" userId="65992f85-13c6-4cb4-8e3e-57db52c3c016" providerId="ADAL" clId="{F5FBAF1D-7571-4F5D-9329-D20D15722556}" dt="2024-03-28T13:21:31.405" v="2217" actId="478"/>
          <ac:spMkLst>
            <pc:docMk/>
            <pc:sldMk cId="2499973930" sldId="306"/>
            <ac:spMk id="7" creationId="{7BD876DF-A58C-86F7-36FD-9EE7DDF60A6B}"/>
          </ac:spMkLst>
        </pc:spChg>
        <pc:spChg chg="add mod">
          <ac:chgData name="Hakola Antti" userId="65992f85-13c6-4cb4-8e3e-57db52c3c016" providerId="ADAL" clId="{F5FBAF1D-7571-4F5D-9329-D20D15722556}" dt="2024-04-04T09:01:53.798" v="9667" actId="20577"/>
          <ac:spMkLst>
            <pc:docMk/>
            <pc:sldMk cId="2499973930" sldId="306"/>
            <ac:spMk id="8" creationId="{FDBE9A33-5248-54DE-B8D7-B609C3875CB6}"/>
          </ac:spMkLst>
        </pc:spChg>
        <pc:spChg chg="add mod">
          <ac:chgData name="Hakola Antti" userId="65992f85-13c6-4cb4-8e3e-57db52c3c016" providerId="ADAL" clId="{F5FBAF1D-7571-4F5D-9329-D20D15722556}" dt="2024-04-05T07:24:25.118" v="13719" actId="1076"/>
          <ac:spMkLst>
            <pc:docMk/>
            <pc:sldMk cId="2499973930" sldId="306"/>
            <ac:spMk id="13" creationId="{A1EFC04D-479D-A3E0-1081-E7D43CE1949D}"/>
          </ac:spMkLst>
        </pc:spChg>
        <pc:spChg chg="add mod">
          <ac:chgData name="Hakola Antti" userId="65992f85-13c6-4cb4-8e3e-57db52c3c016" providerId="ADAL" clId="{F5FBAF1D-7571-4F5D-9329-D20D15722556}" dt="2024-04-05T07:24:25.118" v="13719" actId="1076"/>
          <ac:spMkLst>
            <pc:docMk/>
            <pc:sldMk cId="2499973930" sldId="306"/>
            <ac:spMk id="14" creationId="{E766B796-DDD9-3305-EAF8-AA929A1337BA}"/>
          </ac:spMkLst>
        </pc:spChg>
        <pc:spChg chg="add mod">
          <ac:chgData name="Hakola Antti" userId="65992f85-13c6-4cb4-8e3e-57db52c3c016" providerId="ADAL" clId="{F5FBAF1D-7571-4F5D-9329-D20D15722556}" dt="2024-04-05T07:24:25.118" v="13719" actId="1076"/>
          <ac:spMkLst>
            <pc:docMk/>
            <pc:sldMk cId="2499973930" sldId="306"/>
            <ac:spMk id="15" creationId="{5C77C536-0DAD-E392-0532-1B770C226876}"/>
          </ac:spMkLst>
        </pc:spChg>
        <pc:spChg chg="add mod">
          <ac:chgData name="Hakola Antti" userId="65992f85-13c6-4cb4-8e3e-57db52c3c016" providerId="ADAL" clId="{F5FBAF1D-7571-4F5D-9329-D20D15722556}" dt="2024-04-05T07:24:25.118" v="13719" actId="1076"/>
          <ac:spMkLst>
            <pc:docMk/>
            <pc:sldMk cId="2499973930" sldId="306"/>
            <ac:spMk id="16" creationId="{02F83C5B-C22F-FE47-9ACF-2FAAD7F16702}"/>
          </ac:spMkLst>
        </pc:spChg>
        <pc:spChg chg="add mod">
          <ac:chgData name="Hakola Antti" userId="65992f85-13c6-4cb4-8e3e-57db52c3c016" providerId="ADAL" clId="{F5FBAF1D-7571-4F5D-9329-D20D15722556}" dt="2024-04-05T07:24:25.118" v="13719" actId="1076"/>
          <ac:spMkLst>
            <pc:docMk/>
            <pc:sldMk cId="2499973930" sldId="306"/>
            <ac:spMk id="18" creationId="{849D103E-D2DC-F177-7DDA-AEAC811651E8}"/>
          </ac:spMkLst>
        </pc:spChg>
        <pc:picChg chg="add mod">
          <ac:chgData name="Hakola Antti" userId="65992f85-13c6-4cb4-8e3e-57db52c3c016" providerId="ADAL" clId="{F5FBAF1D-7571-4F5D-9329-D20D15722556}" dt="2024-04-05T07:24:25.118" v="13719" actId="1076"/>
          <ac:picMkLst>
            <pc:docMk/>
            <pc:sldMk cId="2499973930" sldId="306"/>
            <ac:picMk id="9" creationId="{33F3F579-BF67-096D-47A9-8AA7EAE1C674}"/>
          </ac:picMkLst>
        </pc:picChg>
        <pc:picChg chg="add mod">
          <ac:chgData name="Hakola Antti" userId="65992f85-13c6-4cb4-8e3e-57db52c3c016" providerId="ADAL" clId="{F5FBAF1D-7571-4F5D-9329-D20D15722556}" dt="2024-04-05T07:24:25.118" v="13719" actId="1076"/>
          <ac:picMkLst>
            <pc:docMk/>
            <pc:sldMk cId="2499973930" sldId="306"/>
            <ac:picMk id="10" creationId="{0DF646A1-9AA2-5EE8-286F-82A4F1E9D6AF}"/>
          </ac:picMkLst>
        </pc:picChg>
        <pc:picChg chg="add mod">
          <ac:chgData name="Hakola Antti" userId="65992f85-13c6-4cb4-8e3e-57db52c3c016" providerId="ADAL" clId="{F5FBAF1D-7571-4F5D-9329-D20D15722556}" dt="2024-04-05T07:24:25.118" v="13719" actId="1076"/>
          <ac:picMkLst>
            <pc:docMk/>
            <pc:sldMk cId="2499973930" sldId="306"/>
            <ac:picMk id="11" creationId="{021750F4-386D-8915-3740-16610E4F7623}"/>
          </ac:picMkLst>
        </pc:picChg>
        <pc:picChg chg="add mod">
          <ac:chgData name="Hakola Antti" userId="65992f85-13c6-4cb4-8e3e-57db52c3c016" providerId="ADAL" clId="{F5FBAF1D-7571-4F5D-9329-D20D15722556}" dt="2024-04-05T07:24:25.118" v="13719" actId="1076"/>
          <ac:picMkLst>
            <pc:docMk/>
            <pc:sldMk cId="2499973930" sldId="306"/>
            <ac:picMk id="12" creationId="{241846DF-7B2D-8409-4521-C0D768627DF8}"/>
          </ac:picMkLst>
        </pc:picChg>
        <pc:picChg chg="add del mod">
          <ac:chgData name="Hakola Antti" userId="65992f85-13c6-4cb4-8e3e-57db52c3c016" providerId="ADAL" clId="{F5FBAF1D-7571-4F5D-9329-D20D15722556}" dt="2024-04-05T07:24:12.923" v="13715"/>
          <ac:picMkLst>
            <pc:docMk/>
            <pc:sldMk cId="2499973930" sldId="306"/>
            <ac:picMk id="19" creationId="{AAFA54B4-29C2-A003-23EC-34300C18F669}"/>
          </ac:picMkLst>
        </pc:picChg>
        <pc:cxnChg chg="add mod">
          <ac:chgData name="Hakola Antti" userId="65992f85-13c6-4cb4-8e3e-57db52c3c016" providerId="ADAL" clId="{F5FBAF1D-7571-4F5D-9329-D20D15722556}" dt="2024-04-05T07:24:25.118" v="13719" actId="1076"/>
          <ac:cxnSpMkLst>
            <pc:docMk/>
            <pc:sldMk cId="2499973930" sldId="306"/>
            <ac:cxnSpMk id="17" creationId="{80CD642E-9399-C25A-7E97-BE03459A7890}"/>
          </ac:cxnSpMkLst>
        </pc:cxnChg>
      </pc:sldChg>
      <pc:sldChg chg="addSp delSp modSp new mod">
        <pc:chgData name="Hakola Antti" userId="65992f85-13c6-4cb4-8e3e-57db52c3c016" providerId="ADAL" clId="{F5FBAF1D-7571-4F5D-9329-D20D15722556}" dt="2024-04-04T09:06:23.559" v="9862" actId="1036"/>
        <pc:sldMkLst>
          <pc:docMk/>
          <pc:sldMk cId="33484558" sldId="307"/>
        </pc:sldMkLst>
        <pc:spChg chg="del">
          <ac:chgData name="Hakola Antti" userId="65992f85-13c6-4cb4-8e3e-57db52c3c016" providerId="ADAL" clId="{F5FBAF1D-7571-4F5D-9329-D20D15722556}" dt="2024-03-28T13:26:32.470" v="2620" actId="478"/>
          <ac:spMkLst>
            <pc:docMk/>
            <pc:sldMk cId="33484558" sldId="307"/>
            <ac:spMk id="2" creationId="{57E20104-6366-11B7-F13A-B4E640F2492D}"/>
          </ac:spMkLst>
        </pc:spChg>
        <pc:spChg chg="add mod">
          <ac:chgData name="Hakola Antti" userId="65992f85-13c6-4cb4-8e3e-57db52c3c016" providerId="ADAL" clId="{F5FBAF1D-7571-4F5D-9329-D20D15722556}" dt="2024-03-28T13:26:50.941" v="2639" actId="20577"/>
          <ac:spMkLst>
            <pc:docMk/>
            <pc:sldMk cId="33484558" sldId="307"/>
            <ac:spMk id="5" creationId="{6BFE8433-16C8-4E35-CF13-B21BA9573E99}"/>
          </ac:spMkLst>
        </pc:spChg>
        <pc:spChg chg="add mod">
          <ac:chgData name="Hakola Antti" userId="65992f85-13c6-4cb4-8e3e-57db52c3c016" providerId="ADAL" clId="{F5FBAF1D-7571-4F5D-9329-D20D15722556}" dt="2024-04-04T09:05:44.784" v="9845" actId="6549"/>
          <ac:spMkLst>
            <pc:docMk/>
            <pc:sldMk cId="33484558" sldId="307"/>
            <ac:spMk id="6" creationId="{39F998EA-0A22-E923-8981-8C5E71AFFAD6}"/>
          </ac:spMkLst>
        </pc:spChg>
        <pc:spChg chg="add mod">
          <ac:chgData name="Hakola Antti" userId="65992f85-13c6-4cb4-8e3e-57db52c3c016" providerId="ADAL" clId="{F5FBAF1D-7571-4F5D-9329-D20D15722556}" dt="2024-04-04T09:05:10.632" v="9837" actId="1035"/>
          <ac:spMkLst>
            <pc:docMk/>
            <pc:sldMk cId="33484558" sldId="307"/>
            <ac:spMk id="7" creationId="{7CB02B8C-1407-DBAA-1F9E-11F4A55712DA}"/>
          </ac:spMkLst>
        </pc:spChg>
        <pc:spChg chg="add del mod">
          <ac:chgData name="Hakola Antti" userId="65992f85-13c6-4cb4-8e3e-57db52c3c016" providerId="ADAL" clId="{F5FBAF1D-7571-4F5D-9329-D20D15722556}" dt="2024-04-04T09:06:15.552" v="9846" actId="478"/>
          <ac:spMkLst>
            <pc:docMk/>
            <pc:sldMk cId="33484558" sldId="307"/>
            <ac:spMk id="8" creationId="{CC12FF2E-330B-9D54-514C-678D19E4977C}"/>
          </ac:spMkLst>
        </pc:spChg>
        <pc:spChg chg="add mod">
          <ac:chgData name="Hakola Antti" userId="65992f85-13c6-4cb4-8e3e-57db52c3c016" providerId="ADAL" clId="{F5FBAF1D-7571-4F5D-9329-D20D15722556}" dt="2024-04-04T09:06:23.559" v="9862" actId="1036"/>
          <ac:spMkLst>
            <pc:docMk/>
            <pc:sldMk cId="33484558" sldId="307"/>
            <ac:spMk id="12" creationId="{3D670534-F03F-8F7D-0834-1B35C1BA9384}"/>
          </ac:spMkLst>
        </pc:spChg>
        <pc:picChg chg="add mod">
          <ac:chgData name="Hakola Antti" userId="65992f85-13c6-4cb4-8e3e-57db52c3c016" providerId="ADAL" clId="{F5FBAF1D-7571-4F5D-9329-D20D15722556}" dt="2024-04-04T09:06:23.559" v="9862" actId="1036"/>
          <ac:picMkLst>
            <pc:docMk/>
            <pc:sldMk cId="33484558" sldId="307"/>
            <ac:picMk id="9" creationId="{0762C322-7E5B-E283-297C-9764D31AF359}"/>
          </ac:picMkLst>
        </pc:picChg>
        <pc:picChg chg="add mod">
          <ac:chgData name="Hakola Antti" userId="65992f85-13c6-4cb4-8e3e-57db52c3c016" providerId="ADAL" clId="{F5FBAF1D-7571-4F5D-9329-D20D15722556}" dt="2024-04-04T09:06:23.559" v="9862" actId="1036"/>
          <ac:picMkLst>
            <pc:docMk/>
            <pc:sldMk cId="33484558" sldId="307"/>
            <ac:picMk id="10" creationId="{E3956720-91EF-47E4-A8C4-BCC8C1BE777B}"/>
          </ac:picMkLst>
        </pc:picChg>
        <pc:picChg chg="add mod">
          <ac:chgData name="Hakola Antti" userId="65992f85-13c6-4cb4-8e3e-57db52c3c016" providerId="ADAL" clId="{F5FBAF1D-7571-4F5D-9329-D20D15722556}" dt="2024-04-04T09:06:23.559" v="9862" actId="1036"/>
          <ac:picMkLst>
            <pc:docMk/>
            <pc:sldMk cId="33484558" sldId="307"/>
            <ac:picMk id="11" creationId="{6B9DDDB2-C577-ED7C-EC43-2B0A5BD3C5D7}"/>
          </ac:picMkLst>
        </pc:picChg>
      </pc:sldChg>
      <pc:sldChg chg="modSp add mod">
        <pc:chgData name="Hakola Antti" userId="65992f85-13c6-4cb4-8e3e-57db52c3c016" providerId="ADAL" clId="{F5FBAF1D-7571-4F5D-9329-D20D15722556}" dt="2024-04-02T10:34:39.783" v="4146" actId="20577"/>
        <pc:sldMkLst>
          <pc:docMk/>
          <pc:sldMk cId="1619821003" sldId="308"/>
        </pc:sldMkLst>
        <pc:graphicFrameChg chg="modGraphic">
          <ac:chgData name="Hakola Antti" userId="65992f85-13c6-4cb4-8e3e-57db52c3c016" providerId="ADAL" clId="{F5FBAF1D-7571-4F5D-9329-D20D15722556}" dt="2024-04-02T10:34:39.783" v="4146" actId="20577"/>
          <ac:graphicFrameMkLst>
            <pc:docMk/>
            <pc:sldMk cId="1619821003" sldId="308"/>
            <ac:graphicFrameMk id="6" creationId="{ABFFC689-CF17-1ACE-D65A-BC5BEF37560B}"/>
          </ac:graphicFrameMkLst>
        </pc:graphicFrameChg>
      </pc:sldChg>
      <pc:sldChg chg="addSp delSp modSp add mod ord">
        <pc:chgData name="Hakola Antti" userId="65992f85-13c6-4cb4-8e3e-57db52c3c016" providerId="ADAL" clId="{F5FBAF1D-7571-4F5D-9329-D20D15722556}" dt="2024-04-04T10:25:19.277" v="10249" actId="115"/>
        <pc:sldMkLst>
          <pc:docMk/>
          <pc:sldMk cId="2964274842" sldId="309"/>
        </pc:sldMkLst>
        <pc:spChg chg="add mod">
          <ac:chgData name="Hakola Antti" userId="65992f85-13c6-4cb4-8e3e-57db52c3c016" providerId="ADAL" clId="{F5FBAF1D-7571-4F5D-9329-D20D15722556}" dt="2024-04-04T10:25:19.277" v="10249" actId="115"/>
          <ac:spMkLst>
            <pc:docMk/>
            <pc:sldMk cId="2964274842" sldId="309"/>
            <ac:spMk id="2" creationId="{B1B568AA-174E-9C1A-D162-3ECA16A64BBC}"/>
          </ac:spMkLst>
        </pc:spChg>
        <pc:spChg chg="mod">
          <ac:chgData name="Hakola Antti" userId="65992f85-13c6-4cb4-8e3e-57db52c3c016" providerId="ADAL" clId="{F5FBAF1D-7571-4F5D-9329-D20D15722556}" dt="2024-04-02T07:20:33.346" v="3278" actId="20577"/>
          <ac:spMkLst>
            <pc:docMk/>
            <pc:sldMk cId="2964274842" sldId="309"/>
            <ac:spMk id="5" creationId="{0EAB65F3-7815-1699-CB03-CF92DED58BDC}"/>
          </ac:spMkLst>
        </pc:spChg>
        <pc:spChg chg="del">
          <ac:chgData name="Hakola Antti" userId="65992f85-13c6-4cb4-8e3e-57db52c3c016" providerId="ADAL" clId="{F5FBAF1D-7571-4F5D-9329-D20D15722556}" dt="2024-04-02T07:15:49.258" v="3097" actId="478"/>
          <ac:spMkLst>
            <pc:docMk/>
            <pc:sldMk cId="2964274842" sldId="309"/>
            <ac:spMk id="6" creationId="{1C1616B8-16E2-0CB6-7CE1-A0035A100B01}"/>
          </ac:spMkLst>
        </pc:spChg>
        <pc:spChg chg="add del mod">
          <ac:chgData name="Hakola Antti" userId="65992f85-13c6-4cb4-8e3e-57db52c3c016" providerId="ADAL" clId="{F5FBAF1D-7571-4F5D-9329-D20D15722556}" dt="2024-04-02T07:21:36.571" v="3320" actId="478"/>
          <ac:spMkLst>
            <pc:docMk/>
            <pc:sldMk cId="2964274842" sldId="309"/>
            <ac:spMk id="7" creationId="{4BAB3A84-57FB-D92C-3241-F0528CCF5EC5}"/>
          </ac:spMkLst>
        </pc:spChg>
        <pc:spChg chg="mod">
          <ac:chgData name="Hakola Antti" userId="65992f85-13c6-4cb4-8e3e-57db52c3c016" providerId="ADAL" clId="{F5FBAF1D-7571-4F5D-9329-D20D15722556}" dt="2024-04-04T09:14:12.072" v="10092" actId="20577"/>
          <ac:spMkLst>
            <pc:docMk/>
            <pc:sldMk cId="2964274842" sldId="309"/>
            <ac:spMk id="8" creationId="{FDBE9A33-5248-54DE-B8D7-B609C3875CB6}"/>
          </ac:spMkLst>
        </pc:spChg>
        <pc:spChg chg="add mod">
          <ac:chgData name="Hakola Antti" userId="65992f85-13c6-4cb4-8e3e-57db52c3c016" providerId="ADAL" clId="{F5FBAF1D-7571-4F5D-9329-D20D15722556}" dt="2024-04-04T09:14:44.602" v="10111" actId="113"/>
          <ac:spMkLst>
            <pc:docMk/>
            <pc:sldMk cId="2964274842" sldId="309"/>
            <ac:spMk id="9" creationId="{0CB71B87-C636-C2D6-7AC2-B28267807D2B}"/>
          </ac:spMkLst>
        </pc:spChg>
        <pc:picChg chg="add mod modCrop">
          <ac:chgData name="Hakola Antti" userId="65992f85-13c6-4cb4-8e3e-57db52c3c016" providerId="ADAL" clId="{F5FBAF1D-7571-4F5D-9329-D20D15722556}" dt="2024-04-04T09:13:34.615" v="10060" actId="1076"/>
          <ac:picMkLst>
            <pc:docMk/>
            <pc:sldMk cId="2964274842" sldId="309"/>
            <ac:picMk id="10" creationId="{B744D2AE-FBEA-D3D5-1858-76AB8C9ED29D}"/>
          </ac:picMkLst>
        </pc:picChg>
      </pc:sldChg>
      <pc:sldChg chg="addSp delSp modSp new mod">
        <pc:chgData name="Hakola Antti" userId="65992f85-13c6-4cb4-8e3e-57db52c3c016" providerId="ADAL" clId="{F5FBAF1D-7571-4F5D-9329-D20D15722556}" dt="2024-04-05T07:30:51.063" v="13923" actId="207"/>
        <pc:sldMkLst>
          <pc:docMk/>
          <pc:sldMk cId="4079734237" sldId="310"/>
        </pc:sldMkLst>
        <pc:spChg chg="del">
          <ac:chgData name="Hakola Antti" userId="65992f85-13c6-4cb4-8e3e-57db52c3c016" providerId="ADAL" clId="{F5FBAF1D-7571-4F5D-9329-D20D15722556}" dt="2024-04-02T07:19:58.742" v="3268" actId="478"/>
          <ac:spMkLst>
            <pc:docMk/>
            <pc:sldMk cId="4079734237" sldId="310"/>
            <ac:spMk id="2" creationId="{DC869736-4C80-E7F6-EDB4-5D106DFC6F99}"/>
          </ac:spMkLst>
        </pc:spChg>
        <pc:spChg chg="add del mod">
          <ac:chgData name="Hakola Antti" userId="65992f85-13c6-4cb4-8e3e-57db52c3c016" providerId="ADAL" clId="{F5FBAF1D-7571-4F5D-9329-D20D15722556}" dt="2024-04-02T10:28:31.303" v="4098" actId="478"/>
          <ac:spMkLst>
            <pc:docMk/>
            <pc:sldMk cId="4079734237" sldId="310"/>
            <ac:spMk id="5" creationId="{53255D9F-A2D4-8FFF-56EA-EEB48A568041}"/>
          </ac:spMkLst>
        </pc:spChg>
        <pc:spChg chg="add mod">
          <ac:chgData name="Hakola Antti" userId="65992f85-13c6-4cb4-8e3e-57db52c3c016" providerId="ADAL" clId="{F5FBAF1D-7571-4F5D-9329-D20D15722556}" dt="2024-04-02T10:28:27.479" v="4097" actId="20577"/>
          <ac:spMkLst>
            <pc:docMk/>
            <pc:sldMk cId="4079734237" sldId="310"/>
            <ac:spMk id="6" creationId="{E5615A77-CDAD-5A9E-2957-6D70AF83BB58}"/>
          </ac:spMkLst>
        </pc:spChg>
        <pc:spChg chg="add mod">
          <ac:chgData name="Hakola Antti" userId="65992f85-13c6-4cb4-8e3e-57db52c3c016" providerId="ADAL" clId="{F5FBAF1D-7571-4F5D-9329-D20D15722556}" dt="2024-04-05T07:30:51.063" v="13923" actId="207"/>
          <ac:spMkLst>
            <pc:docMk/>
            <pc:sldMk cId="4079734237" sldId="310"/>
            <ac:spMk id="7" creationId="{2715BC7A-348B-81B1-2E9C-BE6240FF388B}"/>
          </ac:spMkLst>
        </pc:spChg>
        <pc:spChg chg="add mod">
          <ac:chgData name="Hakola Antti" userId="65992f85-13c6-4cb4-8e3e-57db52c3c016" providerId="ADAL" clId="{F5FBAF1D-7571-4F5D-9329-D20D15722556}" dt="2024-04-04T10:32:57.376" v="10285" actId="1076"/>
          <ac:spMkLst>
            <pc:docMk/>
            <pc:sldMk cId="4079734237" sldId="310"/>
            <ac:spMk id="9" creationId="{9E2774F3-EF3B-869D-AEF4-503A179E0CE4}"/>
          </ac:spMkLst>
        </pc:spChg>
        <pc:picChg chg="add mod">
          <ac:chgData name="Hakola Antti" userId="65992f85-13c6-4cb4-8e3e-57db52c3c016" providerId="ADAL" clId="{F5FBAF1D-7571-4F5D-9329-D20D15722556}" dt="2024-04-04T10:32:54.224" v="10284" actId="14100"/>
          <ac:picMkLst>
            <pc:docMk/>
            <pc:sldMk cId="4079734237" sldId="310"/>
            <ac:picMk id="8" creationId="{77F22F4F-40D4-D481-695A-F127CCBE7BE2}"/>
          </ac:picMkLst>
        </pc:picChg>
      </pc:sldChg>
      <pc:sldChg chg="addSp delSp modSp add mod ord">
        <pc:chgData name="Hakola Antti" userId="65992f85-13c6-4cb4-8e3e-57db52c3c016" providerId="ADAL" clId="{F5FBAF1D-7571-4F5D-9329-D20D15722556}" dt="2024-04-02T10:35:03.102" v="4152" actId="1035"/>
        <pc:sldMkLst>
          <pc:docMk/>
          <pc:sldMk cId="718627304" sldId="311"/>
        </pc:sldMkLst>
        <pc:spChg chg="add del mod">
          <ac:chgData name="Hakola Antti" userId="65992f85-13c6-4cb4-8e3e-57db52c3c016" providerId="ADAL" clId="{F5FBAF1D-7571-4F5D-9329-D20D15722556}" dt="2024-04-02T10:31:51.855" v="4108" actId="478"/>
          <ac:spMkLst>
            <pc:docMk/>
            <pc:sldMk cId="718627304" sldId="311"/>
            <ac:spMk id="2" creationId="{E4A29076-8BDE-D319-D8AB-B8DC574D0D53}"/>
          </ac:spMkLst>
        </pc:spChg>
        <pc:spChg chg="mod">
          <ac:chgData name="Hakola Antti" userId="65992f85-13c6-4cb4-8e3e-57db52c3c016" providerId="ADAL" clId="{F5FBAF1D-7571-4F5D-9329-D20D15722556}" dt="2024-04-02T10:31:32.614" v="4105" actId="20577"/>
          <ac:spMkLst>
            <pc:docMk/>
            <pc:sldMk cId="718627304" sldId="311"/>
            <ac:spMk id="5" creationId="{57AE09D3-1247-1A49-4F40-4B613A1C9360}"/>
          </ac:spMkLst>
        </pc:spChg>
        <pc:graphicFrameChg chg="add mod modGraphic">
          <ac:chgData name="Hakola Antti" userId="65992f85-13c6-4cb4-8e3e-57db52c3c016" providerId="ADAL" clId="{F5FBAF1D-7571-4F5D-9329-D20D15722556}" dt="2024-04-02T10:35:03.102" v="4152" actId="1035"/>
          <ac:graphicFrameMkLst>
            <pc:docMk/>
            <pc:sldMk cId="718627304" sldId="311"/>
            <ac:graphicFrameMk id="6" creationId="{F919FB2B-4C1C-125D-5647-0CBCBF2B7217}"/>
          </ac:graphicFrameMkLst>
        </pc:graphicFrameChg>
        <pc:graphicFrameChg chg="del">
          <ac:chgData name="Hakola Antti" userId="65992f85-13c6-4cb4-8e3e-57db52c3c016" providerId="ADAL" clId="{F5FBAF1D-7571-4F5D-9329-D20D15722556}" dt="2024-04-02T10:31:38.903" v="4106" actId="478"/>
          <ac:graphicFrameMkLst>
            <pc:docMk/>
            <pc:sldMk cId="718627304" sldId="311"/>
            <ac:graphicFrameMk id="8" creationId="{29ADE0BC-4ED4-D765-3365-2FCD8B5AE534}"/>
          </ac:graphicFrameMkLst>
        </pc:graphicFrameChg>
      </pc:sldChg>
      <pc:sldChg chg="addSp delSp modSp new mod">
        <pc:chgData name="Hakola Antti" userId="65992f85-13c6-4cb4-8e3e-57db52c3c016" providerId="ADAL" clId="{F5FBAF1D-7571-4F5D-9329-D20D15722556}" dt="2024-04-04T10:43:16.379" v="10619" actId="1076"/>
        <pc:sldMkLst>
          <pc:docMk/>
          <pc:sldMk cId="4185859846" sldId="312"/>
        </pc:sldMkLst>
        <pc:spChg chg="del">
          <ac:chgData name="Hakola Antti" userId="65992f85-13c6-4cb4-8e3e-57db52c3c016" providerId="ADAL" clId="{F5FBAF1D-7571-4F5D-9329-D20D15722556}" dt="2024-04-02T10:35:50.566" v="4154" actId="478"/>
          <ac:spMkLst>
            <pc:docMk/>
            <pc:sldMk cId="4185859846" sldId="312"/>
            <ac:spMk id="2" creationId="{9C1D3F65-F6D2-9F06-0647-C4E1E9FE025C}"/>
          </ac:spMkLst>
        </pc:spChg>
        <pc:spChg chg="add mod">
          <ac:chgData name="Hakola Antti" userId="65992f85-13c6-4cb4-8e3e-57db52c3c016" providerId="ADAL" clId="{F5FBAF1D-7571-4F5D-9329-D20D15722556}" dt="2024-04-02T10:36:19.900" v="4156"/>
          <ac:spMkLst>
            <pc:docMk/>
            <pc:sldMk cId="4185859846" sldId="312"/>
            <ac:spMk id="5" creationId="{D23DD6D6-02F9-7855-4447-A9A5A45DD4DC}"/>
          </ac:spMkLst>
        </pc:spChg>
        <pc:spChg chg="add mod">
          <ac:chgData name="Hakola Antti" userId="65992f85-13c6-4cb4-8e3e-57db52c3c016" providerId="ADAL" clId="{F5FBAF1D-7571-4F5D-9329-D20D15722556}" dt="2024-04-04T10:42:57.902" v="10616" actId="1076"/>
          <ac:spMkLst>
            <pc:docMk/>
            <pc:sldMk cId="4185859846" sldId="312"/>
            <ac:spMk id="6" creationId="{BC3D752B-1177-91E1-A1B5-5B9BF26B45EE}"/>
          </ac:spMkLst>
        </pc:spChg>
        <pc:spChg chg="add mod">
          <ac:chgData name="Hakola Antti" userId="65992f85-13c6-4cb4-8e3e-57db52c3c016" providerId="ADAL" clId="{F5FBAF1D-7571-4F5D-9329-D20D15722556}" dt="2024-04-04T10:42:54.107" v="10614" actId="1076"/>
          <ac:spMkLst>
            <pc:docMk/>
            <pc:sldMk cId="4185859846" sldId="312"/>
            <ac:spMk id="7" creationId="{7E88391E-C761-96DA-E5A9-C7D5B498565D}"/>
          </ac:spMkLst>
        </pc:spChg>
        <pc:spChg chg="add mod">
          <ac:chgData name="Hakola Antti" userId="65992f85-13c6-4cb4-8e3e-57db52c3c016" providerId="ADAL" clId="{F5FBAF1D-7571-4F5D-9329-D20D15722556}" dt="2024-04-04T10:43:09.892" v="10618" actId="1076"/>
          <ac:spMkLst>
            <pc:docMk/>
            <pc:sldMk cId="4185859846" sldId="312"/>
            <ac:spMk id="8" creationId="{32C338F5-19FE-23C3-7131-C626803234FB}"/>
          </ac:spMkLst>
        </pc:spChg>
        <pc:spChg chg="add mod">
          <ac:chgData name="Hakola Antti" userId="65992f85-13c6-4cb4-8e3e-57db52c3c016" providerId="ADAL" clId="{F5FBAF1D-7571-4F5D-9329-D20D15722556}" dt="2024-04-04T10:42:21.338" v="10606" actId="1076"/>
          <ac:spMkLst>
            <pc:docMk/>
            <pc:sldMk cId="4185859846" sldId="312"/>
            <ac:spMk id="9" creationId="{8ECC3AC7-61D2-4B3A-8AD2-B3390E5EB4CF}"/>
          </ac:spMkLst>
        </pc:spChg>
        <pc:spChg chg="add mod">
          <ac:chgData name="Hakola Antti" userId="65992f85-13c6-4cb4-8e3e-57db52c3c016" providerId="ADAL" clId="{F5FBAF1D-7571-4F5D-9329-D20D15722556}" dt="2024-04-04T10:42:03.721" v="10571" actId="1076"/>
          <ac:spMkLst>
            <pc:docMk/>
            <pc:sldMk cId="4185859846" sldId="312"/>
            <ac:spMk id="10" creationId="{CCB960D7-EA70-A372-B3EB-D91D9CAAB7A9}"/>
          </ac:spMkLst>
        </pc:spChg>
        <pc:spChg chg="add mod">
          <ac:chgData name="Hakola Antti" userId="65992f85-13c6-4cb4-8e3e-57db52c3c016" providerId="ADAL" clId="{F5FBAF1D-7571-4F5D-9329-D20D15722556}" dt="2024-04-04T10:43:16.379" v="10619" actId="1076"/>
          <ac:spMkLst>
            <pc:docMk/>
            <pc:sldMk cId="4185859846" sldId="312"/>
            <ac:spMk id="11" creationId="{E42F7965-5946-17E2-4FD3-E4DB3AA6ABE1}"/>
          </ac:spMkLst>
        </pc:spChg>
        <pc:spChg chg="add mod">
          <ac:chgData name="Hakola Antti" userId="65992f85-13c6-4cb4-8e3e-57db52c3c016" providerId="ADAL" clId="{F5FBAF1D-7571-4F5D-9329-D20D15722556}" dt="2024-04-04T10:42:48.475" v="10613" actId="1076"/>
          <ac:spMkLst>
            <pc:docMk/>
            <pc:sldMk cId="4185859846" sldId="312"/>
            <ac:spMk id="12" creationId="{7F58968C-16E8-B9F0-D24D-8B8F0FF0EEA4}"/>
          </ac:spMkLst>
        </pc:spChg>
        <pc:spChg chg="add mod">
          <ac:chgData name="Hakola Antti" userId="65992f85-13c6-4cb4-8e3e-57db52c3c016" providerId="ADAL" clId="{F5FBAF1D-7571-4F5D-9329-D20D15722556}" dt="2024-04-04T10:42:01.171" v="10570" actId="1076"/>
          <ac:spMkLst>
            <pc:docMk/>
            <pc:sldMk cId="4185859846" sldId="312"/>
            <ac:spMk id="13" creationId="{B6416B9C-BD79-295F-C089-EDDB96FF137C}"/>
          </ac:spMkLst>
        </pc:spChg>
        <pc:spChg chg="add mod">
          <ac:chgData name="Hakola Antti" userId="65992f85-13c6-4cb4-8e3e-57db52c3c016" providerId="ADAL" clId="{F5FBAF1D-7571-4F5D-9329-D20D15722556}" dt="2024-04-04T10:42:30.547" v="10609" actId="1076"/>
          <ac:spMkLst>
            <pc:docMk/>
            <pc:sldMk cId="4185859846" sldId="312"/>
            <ac:spMk id="14" creationId="{B7C02023-7C3E-A7BA-E4CF-08831D198EAC}"/>
          </ac:spMkLst>
        </pc:spChg>
      </pc:sldChg>
      <pc:sldChg chg="addSp delSp modSp add mod">
        <pc:chgData name="Hakola Antti" userId="65992f85-13c6-4cb4-8e3e-57db52c3c016" providerId="ADAL" clId="{F5FBAF1D-7571-4F5D-9329-D20D15722556}" dt="2024-04-04T10:45:44.156" v="10663" actId="1076"/>
        <pc:sldMkLst>
          <pc:docMk/>
          <pc:sldMk cId="2273068497" sldId="313"/>
        </pc:sldMkLst>
        <pc:spChg chg="add del mod">
          <ac:chgData name="Hakola Antti" userId="65992f85-13c6-4cb4-8e3e-57db52c3c016" providerId="ADAL" clId="{F5FBAF1D-7571-4F5D-9329-D20D15722556}" dt="2024-04-02T11:14:21.987" v="4893" actId="478"/>
          <ac:spMkLst>
            <pc:docMk/>
            <pc:sldMk cId="2273068497" sldId="313"/>
            <ac:spMk id="2" creationId="{1105AC88-2758-CF39-4E20-636ED97BA1B3}"/>
          </ac:spMkLst>
        </pc:spChg>
        <pc:spChg chg="mod">
          <ac:chgData name="Hakola Antti" userId="65992f85-13c6-4cb4-8e3e-57db52c3c016" providerId="ADAL" clId="{F5FBAF1D-7571-4F5D-9329-D20D15722556}" dt="2024-04-02T11:05:27.621" v="4656" actId="20577"/>
          <ac:spMkLst>
            <pc:docMk/>
            <pc:sldMk cId="2273068497" sldId="313"/>
            <ac:spMk id="5" creationId="{D23DD6D6-02F9-7855-4447-A9A5A45DD4DC}"/>
          </ac:spMkLst>
        </pc:spChg>
        <pc:spChg chg="mod">
          <ac:chgData name="Hakola Antti" userId="65992f85-13c6-4cb4-8e3e-57db52c3c016" providerId="ADAL" clId="{F5FBAF1D-7571-4F5D-9329-D20D15722556}" dt="2024-04-04T10:45:38.166" v="10662" actId="1076"/>
          <ac:spMkLst>
            <pc:docMk/>
            <pc:sldMk cId="2273068497" sldId="313"/>
            <ac:spMk id="6" creationId="{BC3D752B-1177-91E1-A1B5-5B9BF26B45EE}"/>
          </ac:spMkLst>
        </pc:spChg>
        <pc:spChg chg="mod">
          <ac:chgData name="Hakola Antti" userId="65992f85-13c6-4cb4-8e3e-57db52c3c016" providerId="ADAL" clId="{F5FBAF1D-7571-4F5D-9329-D20D15722556}" dt="2024-04-04T10:44:44.924" v="10651" actId="207"/>
          <ac:spMkLst>
            <pc:docMk/>
            <pc:sldMk cId="2273068497" sldId="313"/>
            <ac:spMk id="7" creationId="{7E88391E-C761-96DA-E5A9-C7D5B498565D}"/>
          </ac:spMkLst>
        </pc:spChg>
        <pc:spChg chg="mod">
          <ac:chgData name="Hakola Antti" userId="65992f85-13c6-4cb4-8e3e-57db52c3c016" providerId="ADAL" clId="{F5FBAF1D-7571-4F5D-9329-D20D15722556}" dt="2024-04-04T10:45:44.156" v="10663" actId="1076"/>
          <ac:spMkLst>
            <pc:docMk/>
            <pc:sldMk cId="2273068497" sldId="313"/>
            <ac:spMk id="8" creationId="{32C338F5-19FE-23C3-7131-C626803234FB}"/>
          </ac:spMkLst>
        </pc:spChg>
        <pc:spChg chg="mod">
          <ac:chgData name="Hakola Antti" userId="65992f85-13c6-4cb4-8e3e-57db52c3c016" providerId="ADAL" clId="{F5FBAF1D-7571-4F5D-9329-D20D15722556}" dt="2024-04-04T10:45:22.179" v="10658" actId="1076"/>
          <ac:spMkLst>
            <pc:docMk/>
            <pc:sldMk cId="2273068497" sldId="313"/>
            <ac:spMk id="9" creationId="{8ECC3AC7-61D2-4B3A-8AD2-B3390E5EB4CF}"/>
          </ac:spMkLst>
        </pc:spChg>
        <pc:spChg chg="del">
          <ac:chgData name="Hakola Antti" userId="65992f85-13c6-4cb4-8e3e-57db52c3c016" providerId="ADAL" clId="{F5FBAF1D-7571-4F5D-9329-D20D15722556}" dt="2024-04-02T11:13:32.160" v="4883" actId="478"/>
          <ac:spMkLst>
            <pc:docMk/>
            <pc:sldMk cId="2273068497" sldId="313"/>
            <ac:spMk id="10" creationId="{CCB960D7-EA70-A372-B3EB-D91D9CAAB7A9}"/>
          </ac:spMkLst>
        </pc:spChg>
        <pc:spChg chg="mod">
          <ac:chgData name="Hakola Antti" userId="65992f85-13c6-4cb4-8e3e-57db52c3c016" providerId="ADAL" clId="{F5FBAF1D-7571-4F5D-9329-D20D15722556}" dt="2024-04-04T10:45:34.100" v="10660" actId="1076"/>
          <ac:spMkLst>
            <pc:docMk/>
            <pc:sldMk cId="2273068497" sldId="313"/>
            <ac:spMk id="11" creationId="{E42F7965-5946-17E2-4FD3-E4DB3AA6ABE1}"/>
          </ac:spMkLst>
        </pc:spChg>
        <pc:spChg chg="mod">
          <ac:chgData name="Hakola Antti" userId="65992f85-13c6-4cb4-8e3e-57db52c3c016" providerId="ADAL" clId="{F5FBAF1D-7571-4F5D-9329-D20D15722556}" dt="2024-04-03T05:18:52.032" v="5055" actId="692"/>
          <ac:spMkLst>
            <pc:docMk/>
            <pc:sldMk cId="2273068497" sldId="313"/>
            <ac:spMk id="12" creationId="{7F58968C-16E8-B9F0-D24D-8B8F0FF0EEA4}"/>
          </ac:spMkLst>
        </pc:spChg>
        <pc:spChg chg="mod">
          <ac:chgData name="Hakola Antti" userId="65992f85-13c6-4cb4-8e3e-57db52c3c016" providerId="ADAL" clId="{F5FBAF1D-7571-4F5D-9329-D20D15722556}" dt="2024-04-04T10:44:54.915" v="10654" actId="1076"/>
          <ac:spMkLst>
            <pc:docMk/>
            <pc:sldMk cId="2273068497" sldId="313"/>
            <ac:spMk id="13" creationId="{B6416B9C-BD79-295F-C089-EDDB96FF137C}"/>
          </ac:spMkLst>
        </pc:spChg>
        <pc:spChg chg="del">
          <ac:chgData name="Hakola Antti" userId="65992f85-13c6-4cb4-8e3e-57db52c3c016" providerId="ADAL" clId="{F5FBAF1D-7571-4F5D-9329-D20D15722556}" dt="2024-04-02T11:13:12.671" v="4880" actId="478"/>
          <ac:spMkLst>
            <pc:docMk/>
            <pc:sldMk cId="2273068497" sldId="313"/>
            <ac:spMk id="14" creationId="{B7C02023-7C3E-A7BA-E4CF-08831D198EAC}"/>
          </ac:spMkLst>
        </pc:spChg>
        <pc:spChg chg="add del mod">
          <ac:chgData name="Hakola Antti" userId="65992f85-13c6-4cb4-8e3e-57db52c3c016" providerId="ADAL" clId="{F5FBAF1D-7571-4F5D-9329-D20D15722556}" dt="2024-04-02T11:12:50.879" v="4864" actId="478"/>
          <ac:spMkLst>
            <pc:docMk/>
            <pc:sldMk cId="2273068497" sldId="313"/>
            <ac:spMk id="15" creationId="{554F303C-F20C-2C8B-7211-A864088150C2}"/>
          </ac:spMkLst>
        </pc:spChg>
        <pc:spChg chg="add mod">
          <ac:chgData name="Hakola Antti" userId="65992f85-13c6-4cb4-8e3e-57db52c3c016" providerId="ADAL" clId="{F5FBAF1D-7571-4F5D-9329-D20D15722556}" dt="2024-04-04T10:45:17.986" v="10657" actId="1076"/>
          <ac:spMkLst>
            <pc:docMk/>
            <pc:sldMk cId="2273068497" sldId="313"/>
            <ac:spMk id="16" creationId="{328D9970-C04C-505B-0057-2EE8E8DFD41A}"/>
          </ac:spMkLst>
        </pc:spChg>
        <pc:spChg chg="add mod">
          <ac:chgData name="Hakola Antti" userId="65992f85-13c6-4cb4-8e3e-57db52c3c016" providerId="ADAL" clId="{F5FBAF1D-7571-4F5D-9329-D20D15722556}" dt="2024-04-04T10:45:30.676" v="10659" actId="1076"/>
          <ac:spMkLst>
            <pc:docMk/>
            <pc:sldMk cId="2273068497" sldId="313"/>
            <ac:spMk id="17" creationId="{A92540F8-7E7D-B094-D0DC-C1ED3EB94343}"/>
          </ac:spMkLst>
        </pc:spChg>
        <pc:spChg chg="add mod">
          <ac:chgData name="Hakola Antti" userId="65992f85-13c6-4cb4-8e3e-57db52c3c016" providerId="ADAL" clId="{F5FBAF1D-7571-4F5D-9329-D20D15722556}" dt="2024-04-03T05:20:32.053" v="5274" actId="20577"/>
          <ac:spMkLst>
            <pc:docMk/>
            <pc:sldMk cId="2273068497" sldId="313"/>
            <ac:spMk id="18" creationId="{14E32F2B-548D-5AC2-C2E7-540E2460ECF6}"/>
          </ac:spMkLst>
        </pc:spChg>
      </pc:sldChg>
      <pc:sldChg chg="addSp delSp modSp new mod">
        <pc:chgData name="Hakola Antti" userId="65992f85-13c6-4cb4-8e3e-57db52c3c016" providerId="ADAL" clId="{F5FBAF1D-7571-4F5D-9329-D20D15722556}" dt="2024-04-03T05:22:31.805" v="5309" actId="20577"/>
        <pc:sldMkLst>
          <pc:docMk/>
          <pc:sldMk cId="515912107" sldId="314"/>
        </pc:sldMkLst>
        <pc:spChg chg="del">
          <ac:chgData name="Hakola Antti" userId="65992f85-13c6-4cb4-8e3e-57db52c3c016" providerId="ADAL" clId="{F5FBAF1D-7571-4F5D-9329-D20D15722556}" dt="2024-04-03T05:20:46.805" v="5276" actId="478"/>
          <ac:spMkLst>
            <pc:docMk/>
            <pc:sldMk cId="515912107" sldId="314"/>
            <ac:spMk id="2" creationId="{0B41C5B1-7012-8879-B1FA-7EB761848194}"/>
          </ac:spMkLst>
        </pc:spChg>
        <pc:spChg chg="add mod">
          <ac:chgData name="Hakola Antti" userId="65992f85-13c6-4cb4-8e3e-57db52c3c016" providerId="ADAL" clId="{F5FBAF1D-7571-4F5D-9329-D20D15722556}" dt="2024-04-03T05:20:53.733" v="5279" actId="20577"/>
          <ac:spMkLst>
            <pc:docMk/>
            <pc:sldMk cId="515912107" sldId="314"/>
            <ac:spMk id="5" creationId="{0B5B9DCA-4060-AB3E-92E6-CF35CEAF462E}"/>
          </ac:spMkLst>
        </pc:spChg>
        <pc:graphicFrameChg chg="add mod modGraphic">
          <ac:chgData name="Hakola Antti" userId="65992f85-13c6-4cb4-8e3e-57db52c3c016" providerId="ADAL" clId="{F5FBAF1D-7571-4F5D-9329-D20D15722556}" dt="2024-04-03T05:22:31.805" v="5309" actId="20577"/>
          <ac:graphicFrameMkLst>
            <pc:docMk/>
            <pc:sldMk cId="515912107" sldId="314"/>
            <ac:graphicFrameMk id="6" creationId="{03A398D3-BB07-04EE-4061-349B8AE258AC}"/>
          </ac:graphicFrameMkLst>
        </pc:graphicFrameChg>
      </pc:sldChg>
      <pc:sldChg chg="addSp delSp modSp new mod">
        <pc:chgData name="Hakola Antti" userId="65992f85-13c6-4cb4-8e3e-57db52c3c016" providerId="ADAL" clId="{F5FBAF1D-7571-4F5D-9329-D20D15722556}" dt="2024-04-05T07:36:25.810" v="14183" actId="948"/>
        <pc:sldMkLst>
          <pc:docMk/>
          <pc:sldMk cId="3026814867" sldId="315"/>
        </pc:sldMkLst>
        <pc:spChg chg="del">
          <ac:chgData name="Hakola Antti" userId="65992f85-13c6-4cb4-8e3e-57db52c3c016" providerId="ADAL" clId="{F5FBAF1D-7571-4F5D-9329-D20D15722556}" dt="2024-04-03T05:23:00.380" v="5311" actId="478"/>
          <ac:spMkLst>
            <pc:docMk/>
            <pc:sldMk cId="3026814867" sldId="315"/>
            <ac:spMk id="2" creationId="{F9F73A4E-FC5D-8318-04DC-56BED2F8996D}"/>
          </ac:spMkLst>
        </pc:spChg>
        <pc:spChg chg="add mod">
          <ac:chgData name="Hakola Antti" userId="65992f85-13c6-4cb4-8e3e-57db52c3c016" providerId="ADAL" clId="{F5FBAF1D-7571-4F5D-9329-D20D15722556}" dt="2024-04-03T05:38:04.627" v="5394" actId="20577"/>
          <ac:spMkLst>
            <pc:docMk/>
            <pc:sldMk cId="3026814867" sldId="315"/>
            <ac:spMk id="5" creationId="{16185E0F-4740-26E7-F6C8-D1AA1F138B3B}"/>
          </ac:spMkLst>
        </pc:spChg>
        <pc:spChg chg="add mod">
          <ac:chgData name="Hakola Antti" userId="65992f85-13c6-4cb4-8e3e-57db52c3c016" providerId="ADAL" clId="{F5FBAF1D-7571-4F5D-9329-D20D15722556}" dt="2024-04-05T07:36:25.810" v="14183" actId="948"/>
          <ac:spMkLst>
            <pc:docMk/>
            <pc:sldMk cId="3026814867" sldId="315"/>
            <ac:spMk id="6" creationId="{7D22652E-9668-4928-A656-FF6261F26F27}"/>
          </ac:spMkLst>
        </pc:spChg>
        <pc:spChg chg="add del mod">
          <ac:chgData name="Hakola Antti" userId="65992f85-13c6-4cb4-8e3e-57db52c3c016" providerId="ADAL" clId="{F5FBAF1D-7571-4F5D-9329-D20D15722556}" dt="2024-04-05T07:22:05.778" v="13677" actId="478"/>
          <ac:spMkLst>
            <pc:docMk/>
            <pc:sldMk cId="3026814867" sldId="315"/>
            <ac:spMk id="7" creationId="{2EE50B19-1200-FABB-49E5-DA3F93DCAE93}"/>
          </ac:spMkLst>
        </pc:spChg>
        <pc:spChg chg="add del mod">
          <ac:chgData name="Hakola Antti" userId="65992f85-13c6-4cb4-8e3e-57db52c3c016" providerId="ADAL" clId="{F5FBAF1D-7571-4F5D-9329-D20D15722556}" dt="2024-04-05T07:34:40.493" v="13986" actId="478"/>
          <ac:spMkLst>
            <pc:docMk/>
            <pc:sldMk cId="3026814867" sldId="315"/>
            <ac:spMk id="8" creationId="{C41AFB0B-6D5A-7B88-5653-516094ED4EB9}"/>
          </ac:spMkLst>
        </pc:spChg>
        <pc:spChg chg="add mod">
          <ac:chgData name="Hakola Antti" userId="65992f85-13c6-4cb4-8e3e-57db52c3c016" providerId="ADAL" clId="{F5FBAF1D-7571-4F5D-9329-D20D15722556}" dt="2024-04-05T07:32:46.396" v="13938" actId="20577"/>
          <ac:spMkLst>
            <pc:docMk/>
            <pc:sldMk cId="3026814867" sldId="315"/>
            <ac:spMk id="10" creationId="{8D33CD0E-F230-594C-EFE4-5F04E5165A9A}"/>
          </ac:spMkLst>
        </pc:spChg>
        <pc:picChg chg="add mod">
          <ac:chgData name="Hakola Antti" userId="65992f85-13c6-4cb4-8e3e-57db52c3c016" providerId="ADAL" clId="{F5FBAF1D-7571-4F5D-9329-D20D15722556}" dt="2024-04-05T07:32:18.302" v="13927" actId="14100"/>
          <ac:picMkLst>
            <pc:docMk/>
            <pc:sldMk cId="3026814867" sldId="315"/>
            <ac:picMk id="9" creationId="{6F38482F-D006-C3F6-DDFB-75CF32F97D3D}"/>
          </ac:picMkLst>
        </pc:picChg>
      </pc:sldChg>
      <pc:sldChg chg="addSp delSp modSp add mod">
        <pc:chgData name="Hakola Antti" userId="65992f85-13c6-4cb4-8e3e-57db52c3c016" providerId="ADAL" clId="{F5FBAF1D-7571-4F5D-9329-D20D15722556}" dt="2024-04-04T11:00:39.619" v="11570" actId="12"/>
        <pc:sldMkLst>
          <pc:docMk/>
          <pc:sldMk cId="3501017937" sldId="316"/>
        </pc:sldMkLst>
        <pc:spChg chg="add mod">
          <ac:chgData name="Hakola Antti" userId="65992f85-13c6-4cb4-8e3e-57db52c3c016" providerId="ADAL" clId="{F5FBAF1D-7571-4F5D-9329-D20D15722556}" dt="2024-04-04T11:00:39.619" v="11570" actId="12"/>
          <ac:spMkLst>
            <pc:docMk/>
            <pc:sldMk cId="3501017937" sldId="316"/>
            <ac:spMk id="2" creationId="{36C255FC-0B5A-B253-8124-357FAF2E88F7}"/>
          </ac:spMkLst>
        </pc:spChg>
        <pc:spChg chg="mod">
          <ac:chgData name="Hakola Antti" userId="65992f85-13c6-4cb4-8e3e-57db52c3c016" providerId="ADAL" clId="{F5FBAF1D-7571-4F5D-9329-D20D15722556}" dt="2024-04-03T05:44:09.498" v="5964" actId="20577"/>
          <ac:spMkLst>
            <pc:docMk/>
            <pc:sldMk cId="3501017937" sldId="316"/>
            <ac:spMk id="5" creationId="{16185E0F-4740-26E7-F6C8-D1AA1F138B3B}"/>
          </ac:spMkLst>
        </pc:spChg>
        <pc:spChg chg="del">
          <ac:chgData name="Hakola Antti" userId="65992f85-13c6-4cb4-8e3e-57db52c3c016" providerId="ADAL" clId="{F5FBAF1D-7571-4F5D-9329-D20D15722556}" dt="2024-04-03T05:43:55.175" v="5962" actId="478"/>
          <ac:spMkLst>
            <pc:docMk/>
            <pc:sldMk cId="3501017937" sldId="316"/>
            <ac:spMk id="6" creationId="{7D22652E-9668-4928-A656-FF6261F26F27}"/>
          </ac:spMkLst>
        </pc:spChg>
      </pc:sldChg>
      <pc:sldChg chg="addSp delSp modSp new mod">
        <pc:chgData name="Hakola Antti" userId="65992f85-13c6-4cb4-8e3e-57db52c3c016" providerId="ADAL" clId="{F5FBAF1D-7571-4F5D-9329-D20D15722556}" dt="2024-04-04T11:05:57.631" v="11682" actId="113"/>
        <pc:sldMkLst>
          <pc:docMk/>
          <pc:sldMk cId="2982588935" sldId="317"/>
        </pc:sldMkLst>
        <pc:spChg chg="del">
          <ac:chgData name="Hakola Antti" userId="65992f85-13c6-4cb4-8e3e-57db52c3c016" providerId="ADAL" clId="{F5FBAF1D-7571-4F5D-9329-D20D15722556}" dt="2024-04-03T05:51:04.681" v="6062" actId="478"/>
          <ac:spMkLst>
            <pc:docMk/>
            <pc:sldMk cId="2982588935" sldId="317"/>
            <ac:spMk id="2" creationId="{373BA242-CD4E-744D-B839-35306E7D4580}"/>
          </ac:spMkLst>
        </pc:spChg>
        <pc:spChg chg="add mod">
          <ac:chgData name="Hakola Antti" userId="65992f85-13c6-4cb4-8e3e-57db52c3c016" providerId="ADAL" clId="{F5FBAF1D-7571-4F5D-9329-D20D15722556}" dt="2024-04-03T05:51:45.389" v="6222" actId="20577"/>
          <ac:spMkLst>
            <pc:docMk/>
            <pc:sldMk cId="2982588935" sldId="317"/>
            <ac:spMk id="5" creationId="{EC8251B7-3E81-24FB-C58F-0698F989E49D}"/>
          </ac:spMkLst>
        </pc:spChg>
        <pc:spChg chg="add mod">
          <ac:chgData name="Hakola Antti" userId="65992f85-13c6-4cb4-8e3e-57db52c3c016" providerId="ADAL" clId="{F5FBAF1D-7571-4F5D-9329-D20D15722556}" dt="2024-04-04T11:05:57.631" v="11682" actId="113"/>
          <ac:spMkLst>
            <pc:docMk/>
            <pc:sldMk cId="2982588935" sldId="317"/>
            <ac:spMk id="6" creationId="{65D771B6-465A-0ED2-58E8-7880C4AD1F4D}"/>
          </ac:spMkLst>
        </pc:spChg>
      </pc:sldChg>
      <pc:sldChg chg="addSp delSp modSp new mod">
        <pc:chgData name="Hakola Antti" userId="65992f85-13c6-4cb4-8e3e-57db52c3c016" providerId="ADAL" clId="{F5FBAF1D-7571-4F5D-9329-D20D15722556}" dt="2024-04-04T11:08:29.313" v="11712" actId="20577"/>
        <pc:sldMkLst>
          <pc:docMk/>
          <pc:sldMk cId="2706164971" sldId="318"/>
        </pc:sldMkLst>
        <pc:spChg chg="del">
          <ac:chgData name="Hakola Antti" userId="65992f85-13c6-4cb4-8e3e-57db52c3c016" providerId="ADAL" clId="{F5FBAF1D-7571-4F5D-9329-D20D15722556}" dt="2024-04-03T06:09:32.502" v="7338" actId="478"/>
          <ac:spMkLst>
            <pc:docMk/>
            <pc:sldMk cId="2706164971" sldId="318"/>
            <ac:spMk id="2" creationId="{B54E7A33-9CFF-A7F1-E18A-0941BEE9A2D5}"/>
          </ac:spMkLst>
        </pc:spChg>
        <pc:spChg chg="add mod">
          <ac:chgData name="Hakola Antti" userId="65992f85-13c6-4cb4-8e3e-57db52c3c016" providerId="ADAL" clId="{F5FBAF1D-7571-4F5D-9329-D20D15722556}" dt="2024-04-03T06:10:14.081" v="7426" actId="20577"/>
          <ac:spMkLst>
            <pc:docMk/>
            <pc:sldMk cId="2706164971" sldId="318"/>
            <ac:spMk id="5" creationId="{F8823769-C5C0-8810-FC24-585CBF60AC47}"/>
          </ac:spMkLst>
        </pc:spChg>
        <pc:spChg chg="add mod">
          <ac:chgData name="Hakola Antti" userId="65992f85-13c6-4cb4-8e3e-57db52c3c016" providerId="ADAL" clId="{F5FBAF1D-7571-4F5D-9329-D20D15722556}" dt="2024-04-04T11:07:48.599" v="11706" actId="6549"/>
          <ac:spMkLst>
            <pc:docMk/>
            <pc:sldMk cId="2706164971" sldId="318"/>
            <ac:spMk id="6" creationId="{13742B48-9048-1BC8-5D6E-2AF5597D195D}"/>
          </ac:spMkLst>
        </pc:spChg>
        <pc:spChg chg="add mod">
          <ac:chgData name="Hakola Antti" userId="65992f85-13c6-4cb4-8e3e-57db52c3c016" providerId="ADAL" clId="{F5FBAF1D-7571-4F5D-9329-D20D15722556}" dt="2024-04-04T11:08:29.313" v="11712" actId="20577"/>
          <ac:spMkLst>
            <pc:docMk/>
            <pc:sldMk cId="2706164971" sldId="318"/>
            <ac:spMk id="7" creationId="{D1A84951-F2C4-9531-39A7-30C5012409A7}"/>
          </ac:spMkLst>
        </pc:spChg>
        <pc:spChg chg="add mod">
          <ac:chgData name="Hakola Antti" userId="65992f85-13c6-4cb4-8e3e-57db52c3c016" providerId="ADAL" clId="{F5FBAF1D-7571-4F5D-9329-D20D15722556}" dt="2024-04-03T06:18:38.915" v="8083" actId="20577"/>
          <ac:spMkLst>
            <pc:docMk/>
            <pc:sldMk cId="2706164971" sldId="318"/>
            <ac:spMk id="8" creationId="{4CD4B037-0235-6428-6DEC-C4C1E247390E}"/>
          </ac:spMkLst>
        </pc:spChg>
      </pc:sldChg>
      <pc:sldChg chg="addSp delSp modSp new mod">
        <pc:chgData name="Hakola Antti" userId="65992f85-13c6-4cb4-8e3e-57db52c3c016" providerId="ADAL" clId="{F5FBAF1D-7571-4F5D-9329-D20D15722556}" dt="2024-04-04T08:29:53.608" v="8164" actId="1035"/>
        <pc:sldMkLst>
          <pc:docMk/>
          <pc:sldMk cId="3524206293" sldId="319"/>
        </pc:sldMkLst>
        <pc:spChg chg="del mod">
          <ac:chgData name="Hakola Antti" userId="65992f85-13c6-4cb4-8e3e-57db52c3c016" providerId="ADAL" clId="{F5FBAF1D-7571-4F5D-9329-D20D15722556}" dt="2024-04-04T08:26:59.139" v="8090" actId="478"/>
          <ac:spMkLst>
            <pc:docMk/>
            <pc:sldMk cId="3524206293" sldId="319"/>
            <ac:spMk id="2" creationId="{3522A5DF-13A6-B16A-3E2F-D1D79E3C8934}"/>
          </ac:spMkLst>
        </pc:spChg>
        <pc:spChg chg="add mod">
          <ac:chgData name="Hakola Antti" userId="65992f85-13c6-4cb4-8e3e-57db52c3c016" providerId="ADAL" clId="{F5FBAF1D-7571-4F5D-9329-D20D15722556}" dt="2024-04-04T08:27:08.961" v="8093" actId="20577"/>
          <ac:spMkLst>
            <pc:docMk/>
            <pc:sldMk cId="3524206293" sldId="319"/>
            <ac:spMk id="5" creationId="{D615CEE5-5A58-7E3C-9AE5-C97E9D9F22A3}"/>
          </ac:spMkLst>
        </pc:spChg>
        <pc:graphicFrameChg chg="add mod modGraphic">
          <ac:chgData name="Hakola Antti" userId="65992f85-13c6-4cb4-8e3e-57db52c3c016" providerId="ADAL" clId="{F5FBAF1D-7571-4F5D-9329-D20D15722556}" dt="2024-04-04T08:29:53.608" v="8164" actId="1035"/>
          <ac:graphicFrameMkLst>
            <pc:docMk/>
            <pc:sldMk cId="3524206293" sldId="319"/>
            <ac:graphicFrameMk id="6" creationId="{106F9798-0532-72C5-869D-B5A5AB572307}"/>
          </ac:graphicFrameMkLst>
        </pc:graphicFrameChg>
      </pc:sldChg>
      <pc:sldChg chg="addSp delSp modSp new mod">
        <pc:chgData name="Hakola Antti" userId="65992f85-13c6-4cb4-8e3e-57db52c3c016" providerId="ADAL" clId="{F5FBAF1D-7571-4F5D-9329-D20D15722556}" dt="2024-04-05T05:59:25.643" v="13463" actId="20577"/>
        <pc:sldMkLst>
          <pc:docMk/>
          <pc:sldMk cId="3880125821" sldId="320"/>
        </pc:sldMkLst>
        <pc:spChg chg="del">
          <ac:chgData name="Hakola Antti" userId="65992f85-13c6-4cb4-8e3e-57db52c3c016" providerId="ADAL" clId="{F5FBAF1D-7571-4F5D-9329-D20D15722556}" dt="2024-04-04T08:33:41.088" v="8166" actId="478"/>
          <ac:spMkLst>
            <pc:docMk/>
            <pc:sldMk cId="3880125821" sldId="320"/>
            <ac:spMk id="2" creationId="{AB2A56D9-3707-EB95-5CA2-DC0EB099DD3A}"/>
          </ac:spMkLst>
        </pc:spChg>
        <pc:spChg chg="add mod">
          <ac:chgData name="Hakola Antti" userId="65992f85-13c6-4cb4-8e3e-57db52c3c016" providerId="ADAL" clId="{F5FBAF1D-7571-4F5D-9329-D20D15722556}" dt="2024-04-04T13:35:10.745" v="13376" actId="6549"/>
          <ac:spMkLst>
            <pc:docMk/>
            <pc:sldMk cId="3880125821" sldId="320"/>
            <ac:spMk id="5" creationId="{E3F102EB-4B59-4700-655A-1D0C5B479547}"/>
          </ac:spMkLst>
        </pc:spChg>
        <pc:spChg chg="add del mod">
          <ac:chgData name="Hakola Antti" userId="65992f85-13c6-4cb4-8e3e-57db52c3c016" providerId="ADAL" clId="{F5FBAF1D-7571-4F5D-9329-D20D15722556}" dt="2024-04-04T08:34:02.637" v="8169"/>
          <ac:spMkLst>
            <pc:docMk/>
            <pc:sldMk cId="3880125821" sldId="320"/>
            <ac:spMk id="6" creationId="{8D7D9A4A-9757-6AD5-06E8-3BC24F2794FD}"/>
          </ac:spMkLst>
        </pc:spChg>
        <pc:spChg chg="add mod">
          <ac:chgData name="Hakola Antti" userId="65992f85-13c6-4cb4-8e3e-57db52c3c016" providerId="ADAL" clId="{F5FBAF1D-7571-4F5D-9329-D20D15722556}" dt="2024-04-05T05:57:58.282" v="13460" actId="1076"/>
          <ac:spMkLst>
            <pc:docMk/>
            <pc:sldMk cId="3880125821" sldId="320"/>
            <ac:spMk id="8" creationId="{B6CBEE4D-A006-071A-E4DC-BB52E162F21E}"/>
          </ac:spMkLst>
        </pc:spChg>
        <pc:spChg chg="add del mod">
          <ac:chgData name="Hakola Antti" userId="65992f85-13c6-4cb4-8e3e-57db52c3c016" providerId="ADAL" clId="{F5FBAF1D-7571-4F5D-9329-D20D15722556}" dt="2024-04-04T08:35:53.412" v="8208"/>
          <ac:spMkLst>
            <pc:docMk/>
            <pc:sldMk cId="3880125821" sldId="320"/>
            <ac:spMk id="9" creationId="{FF7D7892-2286-F854-D93C-2C7CA1395AC4}"/>
          </ac:spMkLst>
        </pc:spChg>
        <pc:spChg chg="add del mod">
          <ac:chgData name="Hakola Antti" userId="65992f85-13c6-4cb4-8e3e-57db52c3c016" providerId="ADAL" clId="{F5FBAF1D-7571-4F5D-9329-D20D15722556}" dt="2024-04-04T13:35:32.013" v="13380" actId="478"/>
          <ac:spMkLst>
            <pc:docMk/>
            <pc:sldMk cId="3880125821" sldId="320"/>
            <ac:spMk id="10" creationId="{C1859EDE-A15C-FDD2-50BF-BD3C79D6464E}"/>
          </ac:spMkLst>
        </pc:spChg>
        <pc:spChg chg="add del mod">
          <ac:chgData name="Hakola Antti" userId="65992f85-13c6-4cb4-8e3e-57db52c3c016" providerId="ADAL" clId="{F5FBAF1D-7571-4F5D-9329-D20D15722556}" dt="2024-04-05T05:55:42.660" v="13406" actId="478"/>
          <ac:spMkLst>
            <pc:docMk/>
            <pc:sldMk cId="3880125821" sldId="320"/>
            <ac:spMk id="11" creationId="{D681F3A4-BD0F-1523-925D-27BE6927C9E1}"/>
          </ac:spMkLst>
        </pc:spChg>
        <pc:spChg chg="add del mod">
          <ac:chgData name="Hakola Antti" userId="65992f85-13c6-4cb4-8e3e-57db52c3c016" providerId="ADAL" clId="{F5FBAF1D-7571-4F5D-9329-D20D15722556}" dt="2024-04-05T05:56:25.995" v="13410" actId="478"/>
          <ac:spMkLst>
            <pc:docMk/>
            <pc:sldMk cId="3880125821" sldId="320"/>
            <ac:spMk id="13" creationId="{766727C8-126B-162E-D3C0-87F64B7FA185}"/>
          </ac:spMkLst>
        </pc:spChg>
        <pc:spChg chg="add mod">
          <ac:chgData name="Hakola Antti" userId="65992f85-13c6-4cb4-8e3e-57db52c3c016" providerId="ADAL" clId="{F5FBAF1D-7571-4F5D-9329-D20D15722556}" dt="2024-04-05T05:56:14.159" v="13408" actId="1076"/>
          <ac:spMkLst>
            <pc:docMk/>
            <pc:sldMk cId="3880125821" sldId="320"/>
            <ac:spMk id="14" creationId="{B68285D4-C2EE-3864-4421-662B9849BEFC}"/>
          </ac:spMkLst>
        </pc:spChg>
        <pc:spChg chg="add del mod">
          <ac:chgData name="Hakola Antti" userId="65992f85-13c6-4cb4-8e3e-57db52c3c016" providerId="ADAL" clId="{F5FBAF1D-7571-4F5D-9329-D20D15722556}" dt="2024-04-05T05:56:39.899" v="13412" actId="478"/>
          <ac:spMkLst>
            <pc:docMk/>
            <pc:sldMk cId="3880125821" sldId="320"/>
            <ac:spMk id="23" creationId="{3D0BF40E-0146-77CB-CA7A-A727457AD143}"/>
          </ac:spMkLst>
        </pc:spChg>
        <pc:spChg chg="add mod">
          <ac:chgData name="Hakola Antti" userId="65992f85-13c6-4cb4-8e3e-57db52c3c016" providerId="ADAL" clId="{F5FBAF1D-7571-4F5D-9329-D20D15722556}" dt="2024-04-05T05:56:14.159" v="13408" actId="1076"/>
          <ac:spMkLst>
            <pc:docMk/>
            <pc:sldMk cId="3880125821" sldId="320"/>
            <ac:spMk id="24" creationId="{F107B787-1B1F-7761-5656-5539BF216F4A}"/>
          </ac:spMkLst>
        </pc:spChg>
        <pc:spChg chg="add mod">
          <ac:chgData name="Hakola Antti" userId="65992f85-13c6-4cb4-8e3e-57db52c3c016" providerId="ADAL" clId="{F5FBAF1D-7571-4F5D-9329-D20D15722556}" dt="2024-04-05T05:56:14.159" v="13408" actId="1076"/>
          <ac:spMkLst>
            <pc:docMk/>
            <pc:sldMk cId="3880125821" sldId="320"/>
            <ac:spMk id="25" creationId="{FB01A6AE-18FD-8180-E4CF-F3137CC0D6C2}"/>
          </ac:spMkLst>
        </pc:spChg>
        <pc:spChg chg="add mod">
          <ac:chgData name="Hakola Antti" userId="65992f85-13c6-4cb4-8e3e-57db52c3c016" providerId="ADAL" clId="{F5FBAF1D-7571-4F5D-9329-D20D15722556}" dt="2024-04-05T05:56:14.159" v="13408" actId="1076"/>
          <ac:spMkLst>
            <pc:docMk/>
            <pc:sldMk cId="3880125821" sldId="320"/>
            <ac:spMk id="26" creationId="{3D548DE2-2DA2-6116-83BC-AA9147690CC8}"/>
          </ac:spMkLst>
        </pc:spChg>
        <pc:spChg chg="add mod">
          <ac:chgData name="Hakola Antti" userId="65992f85-13c6-4cb4-8e3e-57db52c3c016" providerId="ADAL" clId="{F5FBAF1D-7571-4F5D-9329-D20D15722556}" dt="2024-04-05T05:56:14.159" v="13408" actId="1076"/>
          <ac:spMkLst>
            <pc:docMk/>
            <pc:sldMk cId="3880125821" sldId="320"/>
            <ac:spMk id="27" creationId="{CFEDED32-DBF0-6793-6ACD-7AEBDEF4A6D8}"/>
          </ac:spMkLst>
        </pc:spChg>
        <pc:spChg chg="add mod">
          <ac:chgData name="Hakola Antti" userId="65992f85-13c6-4cb4-8e3e-57db52c3c016" providerId="ADAL" clId="{F5FBAF1D-7571-4F5D-9329-D20D15722556}" dt="2024-04-05T05:56:14.159" v="13408" actId="1076"/>
          <ac:spMkLst>
            <pc:docMk/>
            <pc:sldMk cId="3880125821" sldId="320"/>
            <ac:spMk id="28" creationId="{5E87266E-8017-FD49-6C5A-CC0E83D3C858}"/>
          </ac:spMkLst>
        </pc:spChg>
        <pc:spChg chg="add mod">
          <ac:chgData name="Hakola Antti" userId="65992f85-13c6-4cb4-8e3e-57db52c3c016" providerId="ADAL" clId="{F5FBAF1D-7571-4F5D-9329-D20D15722556}" dt="2024-04-05T05:56:14.159" v="13408" actId="1076"/>
          <ac:spMkLst>
            <pc:docMk/>
            <pc:sldMk cId="3880125821" sldId="320"/>
            <ac:spMk id="29" creationId="{6A431D64-C509-8F37-7693-A6B419FC46B7}"/>
          </ac:spMkLst>
        </pc:spChg>
        <pc:spChg chg="add mod">
          <ac:chgData name="Hakola Antti" userId="65992f85-13c6-4cb4-8e3e-57db52c3c016" providerId="ADAL" clId="{F5FBAF1D-7571-4F5D-9329-D20D15722556}" dt="2024-04-05T05:56:14.159" v="13408" actId="1076"/>
          <ac:spMkLst>
            <pc:docMk/>
            <pc:sldMk cId="3880125821" sldId="320"/>
            <ac:spMk id="30" creationId="{3907450C-48ED-0F12-3E24-68FF6CA4FF23}"/>
          </ac:spMkLst>
        </pc:spChg>
        <pc:spChg chg="add mod">
          <ac:chgData name="Hakola Antti" userId="65992f85-13c6-4cb4-8e3e-57db52c3c016" providerId="ADAL" clId="{F5FBAF1D-7571-4F5D-9329-D20D15722556}" dt="2024-04-05T05:57:24.773" v="13454" actId="6549"/>
          <ac:spMkLst>
            <pc:docMk/>
            <pc:sldMk cId="3880125821" sldId="320"/>
            <ac:spMk id="31" creationId="{45852B25-546B-8F77-C5F2-5196F81BB6CB}"/>
          </ac:spMkLst>
        </pc:spChg>
        <pc:spChg chg="add mod">
          <ac:chgData name="Hakola Antti" userId="65992f85-13c6-4cb4-8e3e-57db52c3c016" providerId="ADAL" clId="{F5FBAF1D-7571-4F5D-9329-D20D15722556}" dt="2024-04-05T05:59:25.643" v="13463" actId="20577"/>
          <ac:spMkLst>
            <pc:docMk/>
            <pc:sldMk cId="3880125821" sldId="320"/>
            <ac:spMk id="32" creationId="{80A25134-E3B5-CEF7-A941-A568C266F5C3}"/>
          </ac:spMkLst>
        </pc:spChg>
        <pc:spChg chg="add mod">
          <ac:chgData name="Hakola Antti" userId="65992f85-13c6-4cb4-8e3e-57db52c3c016" providerId="ADAL" clId="{F5FBAF1D-7571-4F5D-9329-D20D15722556}" dt="2024-04-05T05:56:14.159" v="13408" actId="1076"/>
          <ac:spMkLst>
            <pc:docMk/>
            <pc:sldMk cId="3880125821" sldId="320"/>
            <ac:spMk id="33" creationId="{FEA73300-E579-E5EF-03FD-9E9AE0A41E5F}"/>
          </ac:spMkLst>
        </pc:spChg>
        <pc:picChg chg="add del">
          <ac:chgData name="Hakola Antti" userId="65992f85-13c6-4cb4-8e3e-57db52c3c016" providerId="ADAL" clId="{F5FBAF1D-7571-4F5D-9329-D20D15722556}" dt="2024-04-04T08:34:07.739" v="8171"/>
          <ac:picMkLst>
            <pc:docMk/>
            <pc:sldMk cId="3880125821" sldId="320"/>
            <ac:picMk id="7" creationId="{B48345EA-9739-DE54-8660-63FB81630C71}"/>
          </ac:picMkLst>
        </pc:picChg>
        <pc:picChg chg="add mod">
          <ac:chgData name="Hakola Antti" userId="65992f85-13c6-4cb4-8e3e-57db52c3c016" providerId="ADAL" clId="{F5FBAF1D-7571-4F5D-9329-D20D15722556}" dt="2024-04-05T05:56:14.159" v="13408" actId="1076"/>
          <ac:picMkLst>
            <pc:docMk/>
            <pc:sldMk cId="3880125821" sldId="320"/>
            <ac:picMk id="12" creationId="{B8B2F76E-B4C6-7738-5D32-51267258ED7E}"/>
          </ac:picMkLst>
        </pc:picChg>
        <pc:picChg chg="add mod">
          <ac:chgData name="Hakola Antti" userId="65992f85-13c6-4cb4-8e3e-57db52c3c016" providerId="ADAL" clId="{F5FBAF1D-7571-4F5D-9329-D20D15722556}" dt="2024-04-05T05:56:14.159" v="13408" actId="1076"/>
          <ac:picMkLst>
            <pc:docMk/>
            <pc:sldMk cId="3880125821" sldId="320"/>
            <ac:picMk id="15" creationId="{9C9AEA8A-9E97-F0A1-1194-102FDC1A8F55}"/>
          </ac:picMkLst>
        </pc:picChg>
        <pc:picChg chg="add mod">
          <ac:chgData name="Hakola Antti" userId="65992f85-13c6-4cb4-8e3e-57db52c3c016" providerId="ADAL" clId="{F5FBAF1D-7571-4F5D-9329-D20D15722556}" dt="2024-04-05T05:56:14.159" v="13408" actId="1076"/>
          <ac:picMkLst>
            <pc:docMk/>
            <pc:sldMk cId="3880125821" sldId="320"/>
            <ac:picMk id="16" creationId="{DB9CBF2E-F021-93E0-20DA-ADB4E584713D}"/>
          </ac:picMkLst>
        </pc:picChg>
        <pc:picChg chg="add mod">
          <ac:chgData name="Hakola Antti" userId="65992f85-13c6-4cb4-8e3e-57db52c3c016" providerId="ADAL" clId="{F5FBAF1D-7571-4F5D-9329-D20D15722556}" dt="2024-04-05T05:56:14.159" v="13408" actId="1076"/>
          <ac:picMkLst>
            <pc:docMk/>
            <pc:sldMk cId="3880125821" sldId="320"/>
            <ac:picMk id="17" creationId="{1C1F2500-2B0F-FA4B-D7C0-4FE3C99985B2}"/>
          </ac:picMkLst>
        </pc:picChg>
        <pc:picChg chg="add mod">
          <ac:chgData name="Hakola Antti" userId="65992f85-13c6-4cb4-8e3e-57db52c3c016" providerId="ADAL" clId="{F5FBAF1D-7571-4F5D-9329-D20D15722556}" dt="2024-04-05T05:56:14.159" v="13408" actId="1076"/>
          <ac:picMkLst>
            <pc:docMk/>
            <pc:sldMk cId="3880125821" sldId="320"/>
            <ac:picMk id="18" creationId="{8BA209FF-AEBB-E587-7DE0-150ED750E5BE}"/>
          </ac:picMkLst>
        </pc:picChg>
        <pc:picChg chg="add mod">
          <ac:chgData name="Hakola Antti" userId="65992f85-13c6-4cb4-8e3e-57db52c3c016" providerId="ADAL" clId="{F5FBAF1D-7571-4F5D-9329-D20D15722556}" dt="2024-04-05T05:56:14.159" v="13408" actId="1076"/>
          <ac:picMkLst>
            <pc:docMk/>
            <pc:sldMk cId="3880125821" sldId="320"/>
            <ac:picMk id="19" creationId="{34F4B6A3-FCCC-2165-3C1B-96B9BD88FE8F}"/>
          </ac:picMkLst>
        </pc:picChg>
        <pc:picChg chg="add mod">
          <ac:chgData name="Hakola Antti" userId="65992f85-13c6-4cb4-8e3e-57db52c3c016" providerId="ADAL" clId="{F5FBAF1D-7571-4F5D-9329-D20D15722556}" dt="2024-04-05T05:56:14.159" v="13408" actId="1076"/>
          <ac:picMkLst>
            <pc:docMk/>
            <pc:sldMk cId="3880125821" sldId="320"/>
            <ac:picMk id="20" creationId="{1E291E0C-CD9F-E97A-35D0-0160152E27F4}"/>
          </ac:picMkLst>
        </pc:picChg>
        <pc:picChg chg="add mod">
          <ac:chgData name="Hakola Antti" userId="65992f85-13c6-4cb4-8e3e-57db52c3c016" providerId="ADAL" clId="{F5FBAF1D-7571-4F5D-9329-D20D15722556}" dt="2024-04-05T05:56:14.159" v="13408" actId="1076"/>
          <ac:picMkLst>
            <pc:docMk/>
            <pc:sldMk cId="3880125821" sldId="320"/>
            <ac:picMk id="21" creationId="{2DEBA04D-586B-7042-E58F-FCB111C838E8}"/>
          </ac:picMkLst>
        </pc:picChg>
        <pc:picChg chg="add mod">
          <ac:chgData name="Hakola Antti" userId="65992f85-13c6-4cb4-8e3e-57db52c3c016" providerId="ADAL" clId="{F5FBAF1D-7571-4F5D-9329-D20D15722556}" dt="2024-04-05T05:56:14.159" v="13408" actId="1076"/>
          <ac:picMkLst>
            <pc:docMk/>
            <pc:sldMk cId="3880125821" sldId="320"/>
            <ac:picMk id="22" creationId="{EFD24ACA-B9BC-6517-6C0D-DE3D208C4345}"/>
          </ac:picMkLst>
        </pc:picChg>
      </pc:sldChg>
      <pc:sldChg chg="addSp delSp modSp new mod">
        <pc:chgData name="Hakola Antti" userId="65992f85-13c6-4cb4-8e3e-57db52c3c016" providerId="ADAL" clId="{F5FBAF1D-7571-4F5D-9329-D20D15722556}" dt="2024-04-04T11:13:05.663" v="11756" actId="948"/>
        <pc:sldMkLst>
          <pc:docMk/>
          <pc:sldMk cId="3497435343" sldId="321"/>
        </pc:sldMkLst>
        <pc:spChg chg="del">
          <ac:chgData name="Hakola Antti" userId="65992f85-13c6-4cb4-8e3e-57db52c3c016" providerId="ADAL" clId="{F5FBAF1D-7571-4F5D-9329-D20D15722556}" dt="2024-04-04T08:42:07.035" v="8616" actId="478"/>
          <ac:spMkLst>
            <pc:docMk/>
            <pc:sldMk cId="3497435343" sldId="321"/>
            <ac:spMk id="2" creationId="{C94DD462-F6AB-BD02-9800-8F41A5B6B8E7}"/>
          </ac:spMkLst>
        </pc:spChg>
        <pc:spChg chg="add mod">
          <ac:chgData name="Hakola Antti" userId="65992f85-13c6-4cb4-8e3e-57db52c3c016" providerId="ADAL" clId="{F5FBAF1D-7571-4F5D-9329-D20D15722556}" dt="2024-04-04T08:43:16.157" v="8697" actId="14100"/>
          <ac:spMkLst>
            <pc:docMk/>
            <pc:sldMk cId="3497435343" sldId="321"/>
            <ac:spMk id="5" creationId="{300B0A11-765F-CE96-EAD4-C89A52318824}"/>
          </ac:spMkLst>
        </pc:spChg>
        <pc:spChg chg="add mod">
          <ac:chgData name="Hakola Antti" userId="65992f85-13c6-4cb4-8e3e-57db52c3c016" providerId="ADAL" clId="{F5FBAF1D-7571-4F5D-9329-D20D15722556}" dt="2024-04-04T11:13:05.663" v="11756" actId="948"/>
          <ac:spMkLst>
            <pc:docMk/>
            <pc:sldMk cId="3497435343" sldId="321"/>
            <ac:spMk id="6" creationId="{3C1AA550-A164-C009-66F5-A9452366E0A4}"/>
          </ac:spMkLst>
        </pc:spChg>
        <pc:spChg chg="add mod">
          <ac:chgData name="Hakola Antti" userId="65992f85-13c6-4cb4-8e3e-57db52c3c016" providerId="ADAL" clId="{F5FBAF1D-7571-4F5D-9329-D20D15722556}" dt="2024-04-04T08:49:07.225" v="9238" actId="20577"/>
          <ac:spMkLst>
            <pc:docMk/>
            <pc:sldMk cId="3497435343" sldId="321"/>
            <ac:spMk id="7" creationId="{26D503F3-5BC0-4A8E-7355-21BBCA11BA1F}"/>
          </ac:spMkLst>
        </pc:spChg>
      </pc:sldChg>
      <pc:sldChg chg="addSp modSp new mod modAnim">
        <pc:chgData name="Hakola Antti" userId="65992f85-13c6-4cb4-8e3e-57db52c3c016" providerId="ADAL" clId="{F5FBAF1D-7571-4F5D-9329-D20D15722556}" dt="2024-04-04T11:35:37.471" v="13362" actId="115"/>
        <pc:sldMkLst>
          <pc:docMk/>
          <pc:sldMk cId="3198202900" sldId="322"/>
        </pc:sldMkLst>
        <pc:spChg chg="mod">
          <ac:chgData name="Hakola Antti" userId="65992f85-13c6-4cb4-8e3e-57db52c3c016" providerId="ADAL" clId="{F5FBAF1D-7571-4F5D-9329-D20D15722556}" dt="2024-04-04T11:13:32.402" v="11791" actId="20577"/>
          <ac:spMkLst>
            <pc:docMk/>
            <pc:sldMk cId="3198202900" sldId="322"/>
            <ac:spMk id="2" creationId="{E8A847F0-8882-E9C0-9F84-95DE497A7692}"/>
          </ac:spMkLst>
        </pc:spChg>
        <pc:spChg chg="add mod">
          <ac:chgData name="Hakola Antti" userId="65992f85-13c6-4cb4-8e3e-57db52c3c016" providerId="ADAL" clId="{F5FBAF1D-7571-4F5D-9329-D20D15722556}" dt="2024-04-04T11:35:37.471" v="13362" actId="115"/>
          <ac:spMkLst>
            <pc:docMk/>
            <pc:sldMk cId="3198202900" sldId="322"/>
            <ac:spMk id="5" creationId="{CDC52048-D4AF-1C6B-CA28-9AEED259E777}"/>
          </ac:spMkLst>
        </pc:spChg>
      </pc:sldChg>
      <pc:sldChg chg="add del">
        <pc:chgData name="Hakola Antti" userId="65992f85-13c6-4cb4-8e3e-57db52c3c016" providerId="ADAL" clId="{F5FBAF1D-7571-4F5D-9329-D20D15722556}" dt="2024-04-04T13:36:50.985" v="13403" actId="47"/>
        <pc:sldMkLst>
          <pc:docMk/>
          <pc:sldMk cId="276846173" sldId="323"/>
        </pc:sldMkLst>
      </pc:sldChg>
      <pc:sldChg chg="modSp add mod">
        <pc:chgData name="Hakola Antti" userId="65992f85-13c6-4cb4-8e3e-57db52c3c016" providerId="ADAL" clId="{F5FBAF1D-7571-4F5D-9329-D20D15722556}" dt="2024-04-05T07:09:50.307" v="13549" actId="20577"/>
        <pc:sldMkLst>
          <pc:docMk/>
          <pc:sldMk cId="2680004314" sldId="323"/>
        </pc:sldMkLst>
        <pc:spChg chg="mod">
          <ac:chgData name="Hakola Antti" userId="65992f85-13c6-4cb4-8e3e-57db52c3c016" providerId="ADAL" clId="{F5FBAF1D-7571-4F5D-9329-D20D15722556}" dt="2024-04-05T07:09:50.307" v="13549" actId="20577"/>
          <ac:spMkLst>
            <pc:docMk/>
            <pc:sldMk cId="2680004314" sldId="323"/>
            <ac:spMk id="5" creationId="{E3F102EB-4B59-4700-655A-1D0C5B479547}"/>
          </ac:spMkLst>
        </pc:spChg>
        <pc:spChg chg="mod">
          <ac:chgData name="Hakola Antti" userId="65992f85-13c6-4cb4-8e3e-57db52c3c016" providerId="ADAL" clId="{F5FBAF1D-7571-4F5D-9329-D20D15722556}" dt="2024-04-05T07:09:36.952" v="13523" actId="948"/>
          <ac:spMkLst>
            <pc:docMk/>
            <pc:sldMk cId="2680004314" sldId="323"/>
            <ac:spMk id="8" creationId="{B6CBEE4D-A006-071A-E4DC-BB52E162F21E}"/>
          </ac:spMkLst>
        </pc:spChg>
        <pc:spChg chg="mod">
          <ac:chgData name="Hakola Antti" userId="65992f85-13c6-4cb4-8e3e-57db52c3c016" providerId="ADAL" clId="{F5FBAF1D-7571-4F5D-9329-D20D15722556}" dt="2024-04-05T07:07:45.956" v="13468" actId="1076"/>
          <ac:spMkLst>
            <pc:docMk/>
            <pc:sldMk cId="2680004314" sldId="323"/>
            <ac:spMk id="11" creationId="{D681F3A4-BD0F-1523-925D-27BE6927C9E1}"/>
          </ac:spMkLst>
        </pc:spChg>
      </pc:sldChg>
      <pc:sldChg chg="addSp modSp new mod">
        <pc:chgData name="Hakola Antti" userId="65992f85-13c6-4cb4-8e3e-57db52c3c016" providerId="ADAL" clId="{F5FBAF1D-7571-4F5D-9329-D20D15722556}" dt="2024-04-05T07:21:50.851" v="13676" actId="1076"/>
        <pc:sldMkLst>
          <pc:docMk/>
          <pc:sldMk cId="4252701634" sldId="324"/>
        </pc:sldMkLst>
        <pc:spChg chg="mod">
          <ac:chgData name="Hakola Antti" userId="65992f85-13c6-4cb4-8e3e-57db52c3c016" providerId="ADAL" clId="{F5FBAF1D-7571-4F5D-9329-D20D15722556}" dt="2024-04-05T07:19:04.992" v="13632" actId="20577"/>
          <ac:spMkLst>
            <pc:docMk/>
            <pc:sldMk cId="4252701634" sldId="324"/>
            <ac:spMk id="2" creationId="{C56D7CA0-E2A7-446A-91D0-74FF5374AC22}"/>
          </ac:spMkLst>
        </pc:spChg>
        <pc:spChg chg="add mod">
          <ac:chgData name="Hakola Antti" userId="65992f85-13c6-4cb4-8e3e-57db52c3c016" providerId="ADAL" clId="{F5FBAF1D-7571-4F5D-9329-D20D15722556}" dt="2024-04-05T07:21:20.970" v="13668" actId="20577"/>
          <ac:spMkLst>
            <pc:docMk/>
            <pc:sldMk cId="4252701634" sldId="324"/>
            <ac:spMk id="5" creationId="{CE61E269-7768-4085-0572-C0D30E3252C9}"/>
          </ac:spMkLst>
        </pc:spChg>
        <pc:spChg chg="add mod">
          <ac:chgData name="Hakola Antti" userId="65992f85-13c6-4cb4-8e3e-57db52c3c016" providerId="ADAL" clId="{F5FBAF1D-7571-4F5D-9329-D20D15722556}" dt="2024-04-05T07:20:00.240" v="13646" actId="255"/>
          <ac:spMkLst>
            <pc:docMk/>
            <pc:sldMk cId="4252701634" sldId="324"/>
            <ac:spMk id="6" creationId="{7D708636-2FD6-A03D-0049-422D7820E6DB}"/>
          </ac:spMkLst>
        </pc:spChg>
        <pc:spChg chg="add mod">
          <ac:chgData name="Hakola Antti" userId="65992f85-13c6-4cb4-8e3e-57db52c3c016" providerId="ADAL" clId="{F5FBAF1D-7571-4F5D-9329-D20D15722556}" dt="2024-04-05T07:20:34.425" v="13653" actId="14100"/>
          <ac:spMkLst>
            <pc:docMk/>
            <pc:sldMk cId="4252701634" sldId="324"/>
            <ac:spMk id="7" creationId="{E6E6B390-26EE-0248-8F2C-95E7E1B37C7D}"/>
          </ac:spMkLst>
        </pc:spChg>
        <pc:spChg chg="add mod">
          <ac:chgData name="Hakola Antti" userId="65992f85-13c6-4cb4-8e3e-57db52c3c016" providerId="ADAL" clId="{F5FBAF1D-7571-4F5D-9329-D20D15722556}" dt="2024-04-05T07:21:35.372" v="13672" actId="14100"/>
          <ac:spMkLst>
            <pc:docMk/>
            <pc:sldMk cId="4252701634" sldId="324"/>
            <ac:spMk id="10" creationId="{CB1851CA-209D-F0E8-2D0E-A5803E2EAEA8}"/>
          </ac:spMkLst>
        </pc:spChg>
        <pc:picChg chg="add mod">
          <ac:chgData name="Hakola Antti" userId="65992f85-13c6-4cb4-8e3e-57db52c3c016" providerId="ADAL" clId="{F5FBAF1D-7571-4F5D-9329-D20D15722556}" dt="2024-04-05T07:20:17.193" v="13648" actId="14100"/>
          <ac:picMkLst>
            <pc:docMk/>
            <pc:sldMk cId="4252701634" sldId="324"/>
            <ac:picMk id="8" creationId="{4CBD15CB-34D0-001F-01BF-D8AB77A5D019}"/>
          </ac:picMkLst>
        </pc:picChg>
        <pc:picChg chg="add mod">
          <ac:chgData name="Hakola Antti" userId="65992f85-13c6-4cb4-8e3e-57db52c3c016" providerId="ADAL" clId="{F5FBAF1D-7571-4F5D-9329-D20D15722556}" dt="2024-04-05T07:20:27.361" v="13652" actId="14100"/>
          <ac:picMkLst>
            <pc:docMk/>
            <pc:sldMk cId="4252701634" sldId="324"/>
            <ac:picMk id="9" creationId="{EFEE8872-067E-3DCC-D1B3-8AB22C688E0E}"/>
          </ac:picMkLst>
        </pc:picChg>
        <pc:picChg chg="add mod">
          <ac:chgData name="Hakola Antti" userId="65992f85-13c6-4cb4-8e3e-57db52c3c016" providerId="ADAL" clId="{F5FBAF1D-7571-4F5D-9329-D20D15722556}" dt="2024-04-05T07:21:50.851" v="13676" actId="1076"/>
          <ac:picMkLst>
            <pc:docMk/>
            <pc:sldMk cId="4252701634" sldId="324"/>
            <ac:picMk id="11" creationId="{2DEB54C0-AD99-7AC2-A9E6-1950DC30E465}"/>
          </ac:picMkLst>
        </pc:picChg>
      </pc:sldChg>
      <pc:sldChg chg="addSp delSp modSp add mod">
        <pc:chgData name="Hakola Antti" userId="65992f85-13c6-4cb4-8e3e-57db52c3c016" providerId="ADAL" clId="{F5FBAF1D-7571-4F5D-9329-D20D15722556}" dt="2024-04-05T07:27:23.724" v="13795" actId="1076"/>
        <pc:sldMkLst>
          <pc:docMk/>
          <pc:sldMk cId="4054621561" sldId="325"/>
        </pc:sldMkLst>
        <pc:spChg chg="mod">
          <ac:chgData name="Hakola Antti" userId="65992f85-13c6-4cb4-8e3e-57db52c3c016" providerId="ADAL" clId="{F5FBAF1D-7571-4F5D-9329-D20D15722556}" dt="2024-04-05T07:26:54.767" v="13769" actId="6549"/>
          <ac:spMkLst>
            <pc:docMk/>
            <pc:sldMk cId="4054621561" sldId="325"/>
            <ac:spMk id="6" creationId="{1C1616B8-16E2-0CB6-7CE1-A0035A100B01}"/>
          </ac:spMkLst>
        </pc:spChg>
        <pc:spChg chg="add mod">
          <ac:chgData name="Hakola Antti" userId="65992f85-13c6-4cb4-8e3e-57db52c3c016" providerId="ADAL" clId="{F5FBAF1D-7571-4F5D-9329-D20D15722556}" dt="2024-04-05T07:25:43.222" v="13733" actId="1076"/>
          <ac:spMkLst>
            <pc:docMk/>
            <pc:sldMk cId="4054621561" sldId="325"/>
            <ac:spMk id="7" creationId="{82780A76-62D1-1E2C-5625-36BE3A95EACD}"/>
          </ac:spMkLst>
        </pc:spChg>
        <pc:spChg chg="del">
          <ac:chgData name="Hakola Antti" userId="65992f85-13c6-4cb4-8e3e-57db52c3c016" providerId="ADAL" clId="{F5FBAF1D-7571-4F5D-9329-D20D15722556}" dt="2024-04-05T07:24:46.275" v="13721" actId="478"/>
          <ac:spMkLst>
            <pc:docMk/>
            <pc:sldMk cId="4054621561" sldId="325"/>
            <ac:spMk id="13" creationId="{A1EFC04D-479D-A3E0-1081-E7D43CE1949D}"/>
          </ac:spMkLst>
        </pc:spChg>
        <pc:spChg chg="del">
          <ac:chgData name="Hakola Antti" userId="65992f85-13c6-4cb4-8e3e-57db52c3c016" providerId="ADAL" clId="{F5FBAF1D-7571-4F5D-9329-D20D15722556}" dt="2024-04-05T07:24:46.275" v="13721" actId="478"/>
          <ac:spMkLst>
            <pc:docMk/>
            <pc:sldMk cId="4054621561" sldId="325"/>
            <ac:spMk id="14" creationId="{E766B796-DDD9-3305-EAF8-AA929A1337BA}"/>
          </ac:spMkLst>
        </pc:spChg>
        <pc:spChg chg="del">
          <ac:chgData name="Hakola Antti" userId="65992f85-13c6-4cb4-8e3e-57db52c3c016" providerId="ADAL" clId="{F5FBAF1D-7571-4F5D-9329-D20D15722556}" dt="2024-04-05T07:24:46.275" v="13721" actId="478"/>
          <ac:spMkLst>
            <pc:docMk/>
            <pc:sldMk cId="4054621561" sldId="325"/>
            <ac:spMk id="15" creationId="{5C77C536-0DAD-E392-0532-1B770C226876}"/>
          </ac:spMkLst>
        </pc:spChg>
        <pc:spChg chg="del">
          <ac:chgData name="Hakola Antti" userId="65992f85-13c6-4cb4-8e3e-57db52c3c016" providerId="ADAL" clId="{F5FBAF1D-7571-4F5D-9329-D20D15722556}" dt="2024-04-05T07:24:46.275" v="13721" actId="478"/>
          <ac:spMkLst>
            <pc:docMk/>
            <pc:sldMk cId="4054621561" sldId="325"/>
            <ac:spMk id="16" creationId="{02F83C5B-C22F-FE47-9ACF-2FAAD7F16702}"/>
          </ac:spMkLst>
        </pc:spChg>
        <pc:spChg chg="del">
          <ac:chgData name="Hakola Antti" userId="65992f85-13c6-4cb4-8e3e-57db52c3c016" providerId="ADAL" clId="{F5FBAF1D-7571-4F5D-9329-D20D15722556}" dt="2024-04-05T07:24:46.275" v="13721" actId="478"/>
          <ac:spMkLst>
            <pc:docMk/>
            <pc:sldMk cId="4054621561" sldId="325"/>
            <ac:spMk id="18" creationId="{849D103E-D2DC-F177-7DDA-AEAC811651E8}"/>
          </ac:spMkLst>
        </pc:spChg>
        <pc:spChg chg="add mod">
          <ac:chgData name="Hakola Antti" userId="65992f85-13c6-4cb4-8e3e-57db52c3c016" providerId="ADAL" clId="{F5FBAF1D-7571-4F5D-9329-D20D15722556}" dt="2024-04-05T07:27:23.724" v="13795" actId="1076"/>
          <ac:spMkLst>
            <pc:docMk/>
            <pc:sldMk cId="4054621561" sldId="325"/>
            <ac:spMk id="19" creationId="{A8C8156E-9821-630B-6A64-A339DD3DAF57}"/>
          </ac:spMkLst>
        </pc:spChg>
        <pc:picChg chg="add mod">
          <ac:chgData name="Hakola Antti" userId="65992f85-13c6-4cb4-8e3e-57db52c3c016" providerId="ADAL" clId="{F5FBAF1D-7571-4F5D-9329-D20D15722556}" dt="2024-04-05T07:27:01.399" v="13771" actId="1076"/>
          <ac:picMkLst>
            <pc:docMk/>
            <pc:sldMk cId="4054621561" sldId="325"/>
            <ac:picMk id="2" creationId="{D4078C29-1BB3-B60E-C3AB-58BBCDD4D23B}"/>
          </ac:picMkLst>
        </pc:picChg>
        <pc:picChg chg="del">
          <ac:chgData name="Hakola Antti" userId="65992f85-13c6-4cb4-8e3e-57db52c3c016" providerId="ADAL" clId="{F5FBAF1D-7571-4F5D-9329-D20D15722556}" dt="2024-04-05T07:24:46.275" v="13721" actId="478"/>
          <ac:picMkLst>
            <pc:docMk/>
            <pc:sldMk cId="4054621561" sldId="325"/>
            <ac:picMk id="9" creationId="{33F3F579-BF67-096D-47A9-8AA7EAE1C674}"/>
          </ac:picMkLst>
        </pc:picChg>
        <pc:picChg chg="del">
          <ac:chgData name="Hakola Antti" userId="65992f85-13c6-4cb4-8e3e-57db52c3c016" providerId="ADAL" clId="{F5FBAF1D-7571-4F5D-9329-D20D15722556}" dt="2024-04-05T07:24:46.275" v="13721" actId="478"/>
          <ac:picMkLst>
            <pc:docMk/>
            <pc:sldMk cId="4054621561" sldId="325"/>
            <ac:picMk id="10" creationId="{0DF646A1-9AA2-5EE8-286F-82A4F1E9D6AF}"/>
          </ac:picMkLst>
        </pc:picChg>
        <pc:picChg chg="del">
          <ac:chgData name="Hakola Antti" userId="65992f85-13c6-4cb4-8e3e-57db52c3c016" providerId="ADAL" clId="{F5FBAF1D-7571-4F5D-9329-D20D15722556}" dt="2024-04-05T07:24:46.275" v="13721" actId="478"/>
          <ac:picMkLst>
            <pc:docMk/>
            <pc:sldMk cId="4054621561" sldId="325"/>
            <ac:picMk id="11" creationId="{021750F4-386D-8915-3740-16610E4F7623}"/>
          </ac:picMkLst>
        </pc:picChg>
        <pc:picChg chg="del">
          <ac:chgData name="Hakola Antti" userId="65992f85-13c6-4cb4-8e3e-57db52c3c016" providerId="ADAL" clId="{F5FBAF1D-7571-4F5D-9329-D20D15722556}" dt="2024-04-05T07:24:46.275" v="13721" actId="478"/>
          <ac:picMkLst>
            <pc:docMk/>
            <pc:sldMk cId="4054621561" sldId="325"/>
            <ac:picMk id="12" creationId="{241846DF-7B2D-8409-4521-C0D768627DF8}"/>
          </ac:picMkLst>
        </pc:picChg>
        <pc:cxnChg chg="del">
          <ac:chgData name="Hakola Antti" userId="65992f85-13c6-4cb4-8e3e-57db52c3c016" providerId="ADAL" clId="{F5FBAF1D-7571-4F5D-9329-D20D15722556}" dt="2024-04-05T07:24:46.275" v="13721" actId="478"/>
          <ac:cxnSpMkLst>
            <pc:docMk/>
            <pc:sldMk cId="4054621561" sldId="325"/>
            <ac:cxnSpMk id="17" creationId="{80CD642E-9399-C25A-7E97-BE03459A7890}"/>
          </ac:cxnSpMkLst>
        </pc:cxnChg>
      </pc:sldChg>
      <pc:sldChg chg="addSp delSp modSp new mod">
        <pc:chgData name="Hakola Antti" userId="65992f85-13c6-4cb4-8e3e-57db52c3c016" providerId="ADAL" clId="{F5FBAF1D-7571-4F5D-9329-D20D15722556}" dt="2024-04-07T14:45:17.739" v="14259" actId="14100"/>
        <pc:sldMkLst>
          <pc:docMk/>
          <pc:sldMk cId="898365212" sldId="326"/>
        </pc:sldMkLst>
        <pc:spChg chg="del">
          <ac:chgData name="Hakola Antti" userId="65992f85-13c6-4cb4-8e3e-57db52c3c016" providerId="ADAL" clId="{F5FBAF1D-7571-4F5D-9329-D20D15722556}" dt="2024-04-07T14:42:43.945" v="14185" actId="478"/>
          <ac:spMkLst>
            <pc:docMk/>
            <pc:sldMk cId="898365212" sldId="326"/>
            <ac:spMk id="2" creationId="{F4B0A277-0BF0-0254-32BF-4597A719C790}"/>
          </ac:spMkLst>
        </pc:spChg>
        <pc:spChg chg="add mod">
          <ac:chgData name="Hakola Antti" userId="65992f85-13c6-4cb4-8e3e-57db52c3c016" providerId="ADAL" clId="{F5FBAF1D-7571-4F5D-9329-D20D15722556}" dt="2024-04-07T14:43:13.913" v="14239" actId="20577"/>
          <ac:spMkLst>
            <pc:docMk/>
            <pc:sldMk cId="898365212" sldId="326"/>
            <ac:spMk id="5" creationId="{8FE80B9D-98EC-80A8-3E38-FC68CA14A593}"/>
          </ac:spMkLst>
        </pc:spChg>
        <pc:spChg chg="add mod">
          <ac:chgData name="Hakola Antti" userId="65992f85-13c6-4cb4-8e3e-57db52c3c016" providerId="ADAL" clId="{F5FBAF1D-7571-4F5D-9329-D20D15722556}" dt="2024-04-07T14:44:25.107" v="14247" actId="1076"/>
          <ac:spMkLst>
            <pc:docMk/>
            <pc:sldMk cId="898365212" sldId="326"/>
            <ac:spMk id="6" creationId="{12EAF655-CBCD-1EB3-5810-EC366C2A44EF}"/>
          </ac:spMkLst>
        </pc:spChg>
        <pc:spChg chg="mod">
          <ac:chgData name="Hakola Antti" userId="65992f85-13c6-4cb4-8e3e-57db52c3c016" providerId="ADAL" clId="{F5FBAF1D-7571-4F5D-9329-D20D15722556}" dt="2024-04-07T14:45:17.739" v="14259" actId="14100"/>
          <ac:spMkLst>
            <pc:docMk/>
            <pc:sldMk cId="898365212" sldId="326"/>
            <ac:spMk id="9" creationId="{15F9FBB9-93F1-1788-1072-C4A8BAD82C3E}"/>
          </ac:spMkLst>
        </pc:spChg>
        <pc:spChg chg="mod">
          <ac:chgData name="Hakola Antti" userId="65992f85-13c6-4cb4-8e3e-57db52c3c016" providerId="ADAL" clId="{F5FBAF1D-7571-4F5D-9329-D20D15722556}" dt="2024-04-07T14:43:46.111" v="14242" actId="2711"/>
          <ac:spMkLst>
            <pc:docMk/>
            <pc:sldMk cId="898365212" sldId="326"/>
            <ac:spMk id="10" creationId="{6E860794-EA12-1813-C1D2-65E1FBEFDAE6}"/>
          </ac:spMkLst>
        </pc:spChg>
        <pc:spChg chg="mod">
          <ac:chgData name="Hakola Antti" userId="65992f85-13c6-4cb4-8e3e-57db52c3c016" providerId="ADAL" clId="{F5FBAF1D-7571-4F5D-9329-D20D15722556}" dt="2024-04-07T14:43:46.111" v="14242" actId="2711"/>
          <ac:spMkLst>
            <pc:docMk/>
            <pc:sldMk cId="898365212" sldId="326"/>
            <ac:spMk id="11" creationId="{96430A65-E500-2F7E-9A21-9BE048CC8461}"/>
          </ac:spMkLst>
        </pc:spChg>
        <pc:spChg chg="mod">
          <ac:chgData name="Hakola Antti" userId="65992f85-13c6-4cb4-8e3e-57db52c3c016" providerId="ADAL" clId="{F5FBAF1D-7571-4F5D-9329-D20D15722556}" dt="2024-04-07T14:43:46.111" v="14242" actId="2711"/>
          <ac:spMkLst>
            <pc:docMk/>
            <pc:sldMk cId="898365212" sldId="326"/>
            <ac:spMk id="12" creationId="{3E94CFE3-9D1A-AFF0-1E1C-FF1ABF92D462}"/>
          </ac:spMkLst>
        </pc:spChg>
        <pc:spChg chg="mod">
          <ac:chgData name="Hakola Antti" userId="65992f85-13c6-4cb4-8e3e-57db52c3c016" providerId="ADAL" clId="{F5FBAF1D-7571-4F5D-9329-D20D15722556}" dt="2024-04-07T14:43:46.111" v="14242" actId="2711"/>
          <ac:spMkLst>
            <pc:docMk/>
            <pc:sldMk cId="898365212" sldId="326"/>
            <ac:spMk id="13" creationId="{4C63D9B3-F316-C69D-46D1-D25F7415B9DC}"/>
          </ac:spMkLst>
        </pc:spChg>
        <pc:spChg chg="mod">
          <ac:chgData name="Hakola Antti" userId="65992f85-13c6-4cb4-8e3e-57db52c3c016" providerId="ADAL" clId="{F5FBAF1D-7571-4F5D-9329-D20D15722556}" dt="2024-04-07T14:43:46.111" v="14242" actId="2711"/>
          <ac:spMkLst>
            <pc:docMk/>
            <pc:sldMk cId="898365212" sldId="326"/>
            <ac:spMk id="14" creationId="{735B288F-9375-1407-DCE1-5F34CAF1027A}"/>
          </ac:spMkLst>
        </pc:spChg>
        <pc:spChg chg="add mod">
          <ac:chgData name="Hakola Antti" userId="65992f85-13c6-4cb4-8e3e-57db52c3c016" providerId="ADAL" clId="{F5FBAF1D-7571-4F5D-9329-D20D15722556}" dt="2024-04-07T14:44:58.986" v="14256" actId="14100"/>
          <ac:spMkLst>
            <pc:docMk/>
            <pc:sldMk cId="898365212" sldId="326"/>
            <ac:spMk id="15" creationId="{7EDB05FE-8915-F964-4107-170CFB860D94}"/>
          </ac:spMkLst>
        </pc:spChg>
        <pc:spChg chg="add mod">
          <ac:chgData name="Hakola Antti" userId="65992f85-13c6-4cb4-8e3e-57db52c3c016" providerId="ADAL" clId="{F5FBAF1D-7571-4F5D-9329-D20D15722556}" dt="2024-04-07T14:44:44.043" v="14252" actId="1076"/>
          <ac:spMkLst>
            <pc:docMk/>
            <pc:sldMk cId="898365212" sldId="326"/>
            <ac:spMk id="16" creationId="{025A147F-64BE-26DF-C05F-0F5D6F6E4EDB}"/>
          </ac:spMkLst>
        </pc:spChg>
        <pc:spChg chg="add mod">
          <ac:chgData name="Hakola Antti" userId="65992f85-13c6-4cb4-8e3e-57db52c3c016" providerId="ADAL" clId="{F5FBAF1D-7571-4F5D-9329-D20D15722556}" dt="2024-04-07T14:44:54.523" v="14255" actId="14100"/>
          <ac:spMkLst>
            <pc:docMk/>
            <pc:sldMk cId="898365212" sldId="326"/>
            <ac:spMk id="17" creationId="{671E6920-835E-4D7D-DFFB-616BCD1FA054}"/>
          </ac:spMkLst>
        </pc:spChg>
        <pc:spChg chg="mod">
          <ac:chgData name="Hakola Antti" userId="65992f85-13c6-4cb4-8e3e-57db52c3c016" providerId="ADAL" clId="{F5FBAF1D-7571-4F5D-9329-D20D15722556}" dt="2024-04-07T14:44:02.175" v="14244" actId="2711"/>
          <ac:spMkLst>
            <pc:docMk/>
            <pc:sldMk cId="898365212" sldId="326"/>
            <ac:spMk id="22" creationId="{37B1D8C6-DEE4-6B19-542F-CC1DFE21477E}"/>
          </ac:spMkLst>
        </pc:spChg>
        <pc:spChg chg="mod">
          <ac:chgData name="Hakola Antti" userId="65992f85-13c6-4cb4-8e3e-57db52c3c016" providerId="ADAL" clId="{F5FBAF1D-7571-4F5D-9329-D20D15722556}" dt="2024-04-07T14:44:02.175" v="14244" actId="2711"/>
          <ac:spMkLst>
            <pc:docMk/>
            <pc:sldMk cId="898365212" sldId="326"/>
            <ac:spMk id="24" creationId="{103F6C11-848B-8CD9-686C-06AF132AFACE}"/>
          </ac:spMkLst>
        </pc:spChg>
        <pc:spChg chg="mod">
          <ac:chgData name="Hakola Antti" userId="65992f85-13c6-4cb4-8e3e-57db52c3c016" providerId="ADAL" clId="{F5FBAF1D-7571-4F5D-9329-D20D15722556}" dt="2024-04-07T14:44:02.175" v="14244" actId="2711"/>
          <ac:spMkLst>
            <pc:docMk/>
            <pc:sldMk cId="898365212" sldId="326"/>
            <ac:spMk id="25" creationId="{90FBD875-05D3-0C93-1F18-B8B8251D43E8}"/>
          </ac:spMkLst>
        </pc:spChg>
        <pc:spChg chg="mod">
          <ac:chgData name="Hakola Antti" userId="65992f85-13c6-4cb4-8e3e-57db52c3c016" providerId="ADAL" clId="{F5FBAF1D-7571-4F5D-9329-D20D15722556}" dt="2024-04-07T14:44:02.175" v="14244" actId="2711"/>
          <ac:spMkLst>
            <pc:docMk/>
            <pc:sldMk cId="898365212" sldId="326"/>
            <ac:spMk id="26" creationId="{F62AE6C3-91F7-DD2E-5A02-BE9236391B4E}"/>
          </ac:spMkLst>
        </pc:spChg>
        <pc:spChg chg="mod">
          <ac:chgData name="Hakola Antti" userId="65992f85-13c6-4cb4-8e3e-57db52c3c016" providerId="ADAL" clId="{F5FBAF1D-7571-4F5D-9329-D20D15722556}" dt="2024-04-07T14:44:02.175" v="14244" actId="2711"/>
          <ac:spMkLst>
            <pc:docMk/>
            <pc:sldMk cId="898365212" sldId="326"/>
            <ac:spMk id="31" creationId="{BDB3C84B-0CFE-A1B0-697F-E390E683E223}"/>
          </ac:spMkLst>
        </pc:spChg>
        <pc:spChg chg="mod">
          <ac:chgData name="Hakola Antti" userId="65992f85-13c6-4cb4-8e3e-57db52c3c016" providerId="ADAL" clId="{F5FBAF1D-7571-4F5D-9329-D20D15722556}" dt="2024-04-07T14:44:02.175" v="14244" actId="2711"/>
          <ac:spMkLst>
            <pc:docMk/>
            <pc:sldMk cId="898365212" sldId="326"/>
            <ac:spMk id="33" creationId="{3AB64907-6ED7-C2C9-332B-1E06E3AA8328}"/>
          </ac:spMkLst>
        </pc:spChg>
        <pc:spChg chg="mod">
          <ac:chgData name="Hakola Antti" userId="65992f85-13c6-4cb4-8e3e-57db52c3c016" providerId="ADAL" clId="{F5FBAF1D-7571-4F5D-9329-D20D15722556}" dt="2024-04-07T14:44:02.175" v="14244" actId="2711"/>
          <ac:spMkLst>
            <pc:docMk/>
            <pc:sldMk cId="898365212" sldId="326"/>
            <ac:spMk id="34" creationId="{3D956F7D-BF71-269F-F4D0-B14A686DD361}"/>
          </ac:spMkLst>
        </pc:spChg>
        <pc:spChg chg="mod">
          <ac:chgData name="Hakola Antti" userId="65992f85-13c6-4cb4-8e3e-57db52c3c016" providerId="ADAL" clId="{F5FBAF1D-7571-4F5D-9329-D20D15722556}" dt="2024-04-07T14:44:02.175" v="14244" actId="2711"/>
          <ac:spMkLst>
            <pc:docMk/>
            <pc:sldMk cId="898365212" sldId="326"/>
            <ac:spMk id="35" creationId="{974FEA18-FFAF-AF58-E4A6-D8B264949271}"/>
          </ac:spMkLst>
        </pc:spChg>
        <pc:grpChg chg="add mod">
          <ac:chgData name="Hakola Antti" userId="65992f85-13c6-4cb4-8e3e-57db52c3c016" providerId="ADAL" clId="{F5FBAF1D-7571-4F5D-9329-D20D15722556}" dt="2024-04-07T14:44:02.175" v="14244" actId="2711"/>
          <ac:grpSpMkLst>
            <pc:docMk/>
            <pc:sldMk cId="898365212" sldId="326"/>
            <ac:grpSpMk id="7" creationId="{A29C0BA4-962F-D6D5-E4CD-B5EDBBFF786B}"/>
          </ac:grpSpMkLst>
        </pc:grpChg>
        <pc:grpChg chg="add mod">
          <ac:chgData name="Hakola Antti" userId="65992f85-13c6-4cb4-8e3e-57db52c3c016" providerId="ADAL" clId="{F5FBAF1D-7571-4F5D-9329-D20D15722556}" dt="2024-04-07T14:44:02.175" v="14244" actId="2711"/>
          <ac:grpSpMkLst>
            <pc:docMk/>
            <pc:sldMk cId="898365212" sldId="326"/>
            <ac:grpSpMk id="18" creationId="{011D4665-2A24-D2C9-6DCD-37F7EF48EE9C}"/>
          </ac:grpSpMkLst>
        </pc:grpChg>
        <pc:grpChg chg="add mod">
          <ac:chgData name="Hakola Antti" userId="65992f85-13c6-4cb4-8e3e-57db52c3c016" providerId="ADAL" clId="{F5FBAF1D-7571-4F5D-9329-D20D15722556}" dt="2024-04-07T14:44:02.175" v="14244" actId="2711"/>
          <ac:grpSpMkLst>
            <pc:docMk/>
            <pc:sldMk cId="898365212" sldId="326"/>
            <ac:grpSpMk id="27" creationId="{8E7A5342-485E-2CA9-FDF7-DF69B3C3E8F1}"/>
          </ac:grpSpMkLst>
        </pc:grpChg>
        <pc:picChg chg="mod">
          <ac:chgData name="Hakola Antti" userId="65992f85-13c6-4cb4-8e3e-57db52c3c016" providerId="ADAL" clId="{F5FBAF1D-7571-4F5D-9329-D20D15722556}" dt="2024-04-07T14:43:46.111" v="14242" actId="2711"/>
          <ac:picMkLst>
            <pc:docMk/>
            <pc:sldMk cId="898365212" sldId="326"/>
            <ac:picMk id="8" creationId="{3B3055DF-2BDD-1108-F70F-334585AF4A70}"/>
          </ac:picMkLst>
        </pc:picChg>
        <pc:picChg chg="mod">
          <ac:chgData name="Hakola Antti" userId="65992f85-13c6-4cb4-8e3e-57db52c3c016" providerId="ADAL" clId="{F5FBAF1D-7571-4F5D-9329-D20D15722556}" dt="2024-04-07T14:44:02.175" v="14244" actId="2711"/>
          <ac:picMkLst>
            <pc:docMk/>
            <pc:sldMk cId="898365212" sldId="326"/>
            <ac:picMk id="19" creationId="{93FAE9E1-D1E7-2DC4-4DA4-2B135CC20498}"/>
          </ac:picMkLst>
        </pc:picChg>
        <pc:picChg chg="mod">
          <ac:chgData name="Hakola Antti" userId="65992f85-13c6-4cb4-8e3e-57db52c3c016" providerId="ADAL" clId="{F5FBAF1D-7571-4F5D-9329-D20D15722556}" dt="2024-04-07T14:44:02.175" v="14244" actId="2711"/>
          <ac:picMkLst>
            <pc:docMk/>
            <pc:sldMk cId="898365212" sldId="326"/>
            <ac:picMk id="20" creationId="{2DB08839-D626-9822-8A73-6BBDC43EE08D}"/>
          </ac:picMkLst>
        </pc:picChg>
        <pc:picChg chg="mod">
          <ac:chgData name="Hakola Antti" userId="65992f85-13c6-4cb4-8e3e-57db52c3c016" providerId="ADAL" clId="{F5FBAF1D-7571-4F5D-9329-D20D15722556}" dt="2024-04-07T14:44:02.175" v="14244" actId="2711"/>
          <ac:picMkLst>
            <pc:docMk/>
            <pc:sldMk cId="898365212" sldId="326"/>
            <ac:picMk id="21" creationId="{92C9E356-0623-F898-6AA6-A9313242FAE8}"/>
          </ac:picMkLst>
        </pc:picChg>
        <pc:picChg chg="mod">
          <ac:chgData name="Hakola Antti" userId="65992f85-13c6-4cb4-8e3e-57db52c3c016" providerId="ADAL" clId="{F5FBAF1D-7571-4F5D-9329-D20D15722556}" dt="2024-04-07T14:44:02.175" v="14244" actId="2711"/>
          <ac:picMkLst>
            <pc:docMk/>
            <pc:sldMk cId="898365212" sldId="326"/>
            <ac:picMk id="28" creationId="{5CED7F04-5BD8-D342-2BD7-372D05B010C4}"/>
          </ac:picMkLst>
        </pc:picChg>
        <pc:picChg chg="mod">
          <ac:chgData name="Hakola Antti" userId="65992f85-13c6-4cb4-8e3e-57db52c3c016" providerId="ADAL" clId="{F5FBAF1D-7571-4F5D-9329-D20D15722556}" dt="2024-04-07T14:44:02.175" v="14244" actId="2711"/>
          <ac:picMkLst>
            <pc:docMk/>
            <pc:sldMk cId="898365212" sldId="326"/>
            <ac:picMk id="29" creationId="{8E74D4CF-1909-EE46-ED86-FAC262B0A87C}"/>
          </ac:picMkLst>
        </pc:picChg>
        <pc:picChg chg="mod">
          <ac:chgData name="Hakola Antti" userId="65992f85-13c6-4cb4-8e3e-57db52c3c016" providerId="ADAL" clId="{F5FBAF1D-7571-4F5D-9329-D20D15722556}" dt="2024-04-07T14:44:02.175" v="14244" actId="2711"/>
          <ac:picMkLst>
            <pc:docMk/>
            <pc:sldMk cId="898365212" sldId="326"/>
            <ac:picMk id="30" creationId="{F46559F9-C8E6-BAFC-201A-203780742AE5}"/>
          </ac:picMkLst>
        </pc:picChg>
        <pc:cxnChg chg="mod">
          <ac:chgData name="Hakola Antti" userId="65992f85-13c6-4cb4-8e3e-57db52c3c016" providerId="ADAL" clId="{F5FBAF1D-7571-4F5D-9329-D20D15722556}" dt="2024-04-07T14:44:02.175" v="14244" actId="2711"/>
          <ac:cxnSpMkLst>
            <pc:docMk/>
            <pc:sldMk cId="898365212" sldId="326"/>
            <ac:cxnSpMk id="23" creationId="{961A0935-9D13-C3EA-915B-DC4BBF8D19D5}"/>
          </ac:cxnSpMkLst>
        </pc:cxnChg>
        <pc:cxnChg chg="mod">
          <ac:chgData name="Hakola Antti" userId="65992f85-13c6-4cb4-8e3e-57db52c3c016" providerId="ADAL" clId="{F5FBAF1D-7571-4F5D-9329-D20D15722556}" dt="2024-04-07T14:44:02.175" v="14244" actId="2711"/>
          <ac:cxnSpMkLst>
            <pc:docMk/>
            <pc:sldMk cId="898365212" sldId="326"/>
            <ac:cxnSpMk id="32" creationId="{79F9B053-441B-A683-593B-3077BEB93627}"/>
          </ac:cxnSpMkLst>
        </pc:cxnChg>
      </pc:sldChg>
      <pc:sldMasterChg chg="modSldLayout">
        <pc:chgData name="Hakola Antti" userId="65992f85-13c6-4cb4-8e3e-57db52c3c016" providerId="ADAL" clId="{F5FBAF1D-7571-4F5D-9329-D20D15722556}" dt="2024-03-28T11:38:24.773" v="34"/>
        <pc:sldMasterMkLst>
          <pc:docMk/>
          <pc:sldMasterMk cId="0" sldId="2147483648"/>
        </pc:sldMasterMkLst>
        <pc:sldLayoutChg chg="modSp mod">
          <pc:chgData name="Hakola Antti" userId="65992f85-13c6-4cb4-8e3e-57db52c3c016" providerId="ADAL" clId="{F5FBAF1D-7571-4F5D-9329-D20D15722556}" dt="2024-03-28T11:37:40.834" v="32" actId="6549"/>
          <pc:sldLayoutMkLst>
            <pc:docMk/>
            <pc:sldMasterMk cId="0" sldId="2147483648"/>
            <pc:sldLayoutMk cId="0" sldId="2147483650"/>
          </pc:sldLayoutMkLst>
          <pc:spChg chg="mod">
            <ac:chgData name="Hakola Antti" userId="65992f85-13c6-4cb4-8e3e-57db52c3c016" providerId="ADAL" clId="{F5FBAF1D-7571-4F5D-9329-D20D15722556}" dt="2024-03-28T11:37:40.834" v="32" actId="6549"/>
            <ac:spMkLst>
              <pc:docMk/>
              <pc:sldMasterMk cId="0" sldId="2147483648"/>
              <pc:sldLayoutMk cId="0" sldId="2147483650"/>
              <ac:spMk id="8" creationId="{00000000-0000-0000-0000-000000000000}"/>
            </ac:spMkLst>
          </pc:spChg>
        </pc:sldLayoutChg>
        <pc:sldLayoutChg chg="modSp mod">
          <pc:chgData name="Hakola Antti" userId="65992f85-13c6-4cb4-8e3e-57db52c3c016" providerId="ADAL" clId="{F5FBAF1D-7571-4F5D-9329-D20D15722556}" dt="2024-03-28T11:38:20.174" v="33"/>
          <pc:sldLayoutMkLst>
            <pc:docMk/>
            <pc:sldMasterMk cId="0" sldId="2147483648"/>
            <pc:sldLayoutMk cId="0" sldId="2147483651"/>
          </pc:sldLayoutMkLst>
          <pc:spChg chg="mod">
            <ac:chgData name="Hakola Antti" userId="65992f85-13c6-4cb4-8e3e-57db52c3c016" providerId="ADAL" clId="{F5FBAF1D-7571-4F5D-9329-D20D15722556}" dt="2024-03-28T11:38:20.174" v="33"/>
            <ac:spMkLst>
              <pc:docMk/>
              <pc:sldMasterMk cId="0" sldId="2147483648"/>
              <pc:sldLayoutMk cId="0" sldId="2147483651"/>
              <ac:spMk id="8" creationId="{00000000-0000-0000-0000-000000000000}"/>
            </ac:spMkLst>
          </pc:spChg>
        </pc:sldLayoutChg>
        <pc:sldLayoutChg chg="modSp mod">
          <pc:chgData name="Hakola Antti" userId="65992f85-13c6-4cb4-8e3e-57db52c3c016" providerId="ADAL" clId="{F5FBAF1D-7571-4F5D-9329-D20D15722556}" dt="2024-03-28T11:38:24.773" v="34"/>
          <pc:sldLayoutMkLst>
            <pc:docMk/>
            <pc:sldMasterMk cId="0" sldId="2147483648"/>
            <pc:sldLayoutMk cId="0" sldId="2147483652"/>
          </pc:sldLayoutMkLst>
          <pc:spChg chg="mod">
            <ac:chgData name="Hakola Antti" userId="65992f85-13c6-4cb4-8e3e-57db52c3c016" providerId="ADAL" clId="{F5FBAF1D-7571-4F5D-9329-D20D15722556}" dt="2024-03-28T11:38:24.773" v="34"/>
            <ac:spMkLst>
              <pc:docMk/>
              <pc:sldMasterMk cId="0" sldId="2147483648"/>
              <pc:sldLayoutMk cId="0" sldId="2147483652"/>
              <ac:spMk id="8"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4"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2D1B89E-83DC-3F72-35C6-2FE9493E3D5A}" type="slidenum">
              <a:r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a:defRPr/>
            </a:pPr>
            <a:endParaRPr lang="fi-FI"/>
          </a:p>
        </p:txBody>
      </p:sp>
    </p:spTree>
    <p:extLst>
      <p:ext uri="{BB962C8B-B14F-4D97-AF65-F5344CB8AC3E}">
        <p14:creationId xmlns:p14="http://schemas.microsoft.com/office/powerpoint/2010/main" val="33759300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EUROfusion_cover">
    <p:spTree>
      <p:nvGrpSpPr>
        <p:cNvPr id="1" name=""/>
        <p:cNvGrpSpPr/>
        <p:nvPr/>
      </p:nvGrpSpPr>
      <p:grpSpPr bwMode="auto">
        <a:xfrm>
          <a:off x="0" y="0"/>
          <a:ext cx="0" cy="0"/>
          <a:chOff x="0" y="0"/>
          <a:chExt cx="0" cy="0"/>
        </a:xfrm>
      </p:grpSpPr>
      <p:grpSp>
        <p:nvGrpSpPr>
          <p:cNvPr id="4" name="Gruppieren 3"/>
          <p:cNvGrpSpPr/>
          <p:nvPr userDrawn="1"/>
        </p:nvGrpSpPr>
        <p:grpSpPr bwMode="auto">
          <a:xfrm>
            <a:off x="411869" y="6034962"/>
            <a:ext cx="4392488" cy="497895"/>
            <a:chOff x="5735960" y="5717361"/>
            <a:chExt cx="6120680" cy="713919"/>
          </a:xfrm>
        </p:grpSpPr>
        <p:pic>
          <p:nvPicPr>
            <p:cNvPr id="25" name="Grafik 24"/>
            <p:cNvPicPr>
              <a:picLocks noChangeAspect="1"/>
            </p:cNvPicPr>
            <p:nvPr userDrawn="1"/>
          </p:nvPicPr>
          <p:blipFill>
            <a:blip r:embed="rId2"/>
            <a:stretch/>
          </p:blipFill>
          <p:spPr bwMode="auto">
            <a:xfrm>
              <a:off x="5735960" y="5774784"/>
              <a:ext cx="997207" cy="656496"/>
            </a:xfrm>
            <a:prstGeom prst="rect">
              <a:avLst/>
            </a:prstGeom>
            <a:noFill/>
            <a:ln>
              <a:noFill/>
            </a:ln>
          </p:spPr>
        </p:pic>
        <p:sp>
          <p:nvSpPr>
            <p:cNvPr id="3" name="Rechteck 2"/>
            <p:cNvSpPr/>
            <p:nvPr userDrawn="1"/>
          </p:nvSpPr>
          <p:spPr bwMode="auto">
            <a:xfrm>
              <a:off x="6744072" y="5717361"/>
              <a:ext cx="5112568" cy="480131"/>
            </a:xfrm>
            <a:prstGeom prst="rect">
              <a:avLst/>
            </a:prstGeom>
            <a:grpFill/>
          </p:spPr>
          <p:txBody>
            <a:bodyPr wrap="square">
              <a:spAutoFit/>
            </a:bodyPr>
            <a:lstStyle/>
            <a:p>
              <a:pPr marL="0" marR="0" lvl="0" indent="0" algn="just" defTabSz="914400">
                <a:lnSpc>
                  <a:spcPct val="90000"/>
                </a:lnSpc>
                <a:spcBef>
                  <a:spcPts val="0"/>
                </a:spcBef>
                <a:spcAft>
                  <a:spcPts val="0"/>
                </a:spcAft>
                <a:buClrTx/>
                <a:buSzTx/>
                <a:buFontTx/>
                <a:buNone/>
                <a:defRPr/>
              </a:pPr>
              <a:r>
                <a:rPr lang="en-GB" sz="700" b="0" i="0" u="none" strike="noStrike" cap="none" spc="0">
                  <a:ln>
                    <a:noFill/>
                  </a:ln>
                  <a:solidFill>
                    <a:prstClr val="black"/>
                  </a:solidFill>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a:p>
          </p:txBody>
        </p:sp>
      </p:grpSp>
      <p:pic>
        <p:nvPicPr>
          <p:cNvPr id="2060" name="Picture 12" descr="Contract between EC and EUROfusion is signed | FuseNet"/>
          <p:cNvPicPr>
            <a:picLocks noChangeAspect="1" noChangeArrowheads="1"/>
          </p:cNvPicPr>
          <p:nvPr userDrawn="1"/>
        </p:nvPicPr>
        <p:blipFill>
          <a:blip r:embed="rId3"/>
          <a:stretch/>
        </p:blipFill>
        <p:spPr bwMode="auto">
          <a:xfrm>
            <a:off x="445066" y="325143"/>
            <a:ext cx="2304256" cy="596340"/>
          </a:xfrm>
          <a:prstGeom prst="rect">
            <a:avLst/>
          </a:prstGeom>
          <a:noFill/>
        </p:spPr>
      </p:pic>
      <p:sp>
        <p:nvSpPr>
          <p:cNvPr id="11" name="Title 20"/>
          <p:cNvSpPr>
            <a:spLocks noGrp="1"/>
          </p:cNvSpPr>
          <p:nvPr>
            <p:ph type="title"/>
          </p:nvPr>
        </p:nvSpPr>
        <p:spPr bwMode="auto">
          <a:xfrm>
            <a:off x="407368" y="2074187"/>
            <a:ext cx="5544615" cy="620251"/>
          </a:xfrm>
        </p:spPr>
        <p:txBody>
          <a:bodyPr/>
          <a:lstStyle>
            <a:lvl1pPr algn="l">
              <a:defRPr b="1"/>
            </a:lvl1pPr>
          </a:lstStyle>
          <a:p>
            <a:pPr>
              <a:defRPr/>
            </a:pPr>
            <a:r>
              <a:rPr lang="en-US"/>
              <a:t>Click to edit Master title style</a:t>
            </a:r>
            <a:endParaRPr/>
          </a:p>
        </p:txBody>
      </p:sp>
      <p:sp>
        <p:nvSpPr>
          <p:cNvPr id="14" name="Text Placeholder 22"/>
          <p:cNvSpPr>
            <a:spLocks noGrp="1"/>
          </p:cNvSpPr>
          <p:nvPr>
            <p:ph type="body" sz="quarter" idx="10" hasCustomPrompt="1"/>
          </p:nvPr>
        </p:nvSpPr>
        <p:spPr bwMode="auto">
          <a:xfrm>
            <a:off x="407368" y="3693074"/>
            <a:ext cx="4375150" cy="457848"/>
          </a:xfrm>
        </p:spPr>
        <p:txBody>
          <a:bodyPr/>
          <a:lstStyle>
            <a:lvl1pPr marL="0" indent="0">
              <a:buNone/>
              <a:defRPr b="1"/>
            </a:lvl1pPr>
            <a:lvl2pPr marL="342900" indent="0">
              <a:buNone/>
              <a:defRPr/>
            </a:lvl2pPr>
          </a:lstStyle>
          <a:p>
            <a:pPr lvl="0">
              <a:defRPr/>
            </a:pPr>
            <a:r>
              <a:rPr lang="en-US"/>
              <a:t>Click to edit Lecturer’s name</a:t>
            </a:r>
            <a:endParaRPr/>
          </a:p>
        </p:txBody>
      </p:sp>
      <p:sp>
        <p:nvSpPr>
          <p:cNvPr id="15" name="Text Placeholder 22"/>
          <p:cNvSpPr>
            <a:spLocks noGrp="1"/>
          </p:cNvSpPr>
          <p:nvPr>
            <p:ph type="body" sz="quarter" idx="11" hasCustomPrompt="1"/>
          </p:nvPr>
        </p:nvSpPr>
        <p:spPr bwMode="auto">
          <a:xfrm>
            <a:off x="407368" y="4159260"/>
            <a:ext cx="4375150" cy="457848"/>
          </a:xfrm>
        </p:spPr>
        <p:txBody>
          <a:bodyPr/>
          <a:lstStyle>
            <a:lvl1pPr marL="0" indent="0">
              <a:buNone/>
              <a:defRPr b="0"/>
            </a:lvl1pPr>
            <a:lvl2pPr marL="342900" indent="0">
              <a:buNone/>
              <a:defRPr/>
            </a:lvl2pPr>
          </a:lstStyle>
          <a:p>
            <a:pPr lvl="0">
              <a:defRPr/>
            </a:pPr>
            <a:r>
              <a:rPr lang="en-US"/>
              <a:t>Click to edit Lecturer’s affiliation</a:t>
            </a:r>
            <a:endParaRPr/>
          </a:p>
        </p:txBody>
      </p:sp>
      <p:sp>
        <p:nvSpPr>
          <p:cNvPr id="20" name="Text Placeholder 22"/>
          <p:cNvSpPr>
            <a:spLocks noGrp="1"/>
          </p:cNvSpPr>
          <p:nvPr>
            <p:ph type="body" sz="quarter" idx="12" hasCustomPrompt="1"/>
          </p:nvPr>
        </p:nvSpPr>
        <p:spPr bwMode="auto">
          <a:xfrm>
            <a:off x="407368" y="1650286"/>
            <a:ext cx="5544614" cy="338554"/>
          </a:xfrm>
        </p:spPr>
        <p:txBody>
          <a:bodyPr>
            <a:normAutofit/>
          </a:bodyPr>
          <a:lstStyle>
            <a:lvl1pPr marL="0" indent="0">
              <a:buNone/>
              <a:defRPr sz="1600" b="0"/>
            </a:lvl1pPr>
            <a:lvl2pPr marL="342900" indent="0">
              <a:buNone/>
              <a:defRPr/>
            </a:lvl2pPr>
          </a:lstStyle>
          <a:p>
            <a:pPr lvl="0">
              <a:defRPr/>
            </a:pPr>
            <a:r>
              <a:rPr lang="en-US"/>
              <a:t>Click to edit Event title</a:t>
            </a:r>
            <a:endParaRPr/>
          </a:p>
        </p:txBody>
      </p:sp>
      <p:pic>
        <p:nvPicPr>
          <p:cNvPr id="2" name="Picture 1"/>
          <p:cNvPicPr>
            <a:picLocks noChangeAspect="1"/>
          </p:cNvPicPr>
          <p:nvPr userDrawn="1"/>
        </p:nvPicPr>
        <p:blipFill>
          <a:blip r:embed="rId4">
            <a:alphaModFix/>
          </a:blip>
          <a:stretch/>
        </p:blipFill>
        <p:spPr bwMode="auto">
          <a:xfrm>
            <a:off x="7247890" y="252412"/>
            <a:ext cx="4944110" cy="6353175"/>
          </a:xfrm>
          <a:prstGeom prst="rect">
            <a:avLst/>
          </a:prstGeom>
          <a:solidFill>
            <a:schemeClr val="bg1"/>
          </a:solid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EUROfusion_content">
    <p:spTree>
      <p:nvGrpSpPr>
        <p:cNvPr id="1" name=""/>
        <p:cNvGrpSpPr/>
        <p:nvPr/>
      </p:nvGrpSpPr>
      <p:grpSpPr bwMode="auto">
        <a:xfrm>
          <a:off x="0" y="0"/>
          <a:ext cx="0" cy="0"/>
          <a:chOff x="0" y="0"/>
          <a:chExt cx="0" cy="0"/>
        </a:xfrm>
      </p:grpSpPr>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Click to edit Master title style</a:t>
            </a:r>
            <a:endParaRPr lang="en-GB"/>
          </a:p>
        </p:txBody>
      </p:sp>
      <p:sp>
        <p:nvSpPr>
          <p:cNvPr id="3" name="Content Placeholder 2"/>
          <p:cNvSpPr>
            <a:spLocks noGrp="1"/>
          </p:cNvSpPr>
          <p:nvPr>
            <p:ph idx="1"/>
          </p:nvPr>
        </p:nvSpPr>
        <p:spPr bwMode="auto">
          <a:xfrm>
            <a:off x="609600" y="836712"/>
            <a:ext cx="11103024" cy="5688632"/>
          </a:xfrm>
        </p:spPr>
        <p:txBody>
          <a:bodyPr>
            <a:normAutofit/>
          </a:bodyPr>
          <a:lstStyle>
            <a:lvl1pPr marL="257175" indent="-257175">
              <a:buFont typeface="Arial"/>
              <a:buChar char="•"/>
              <a:defRPr sz="2400">
                <a:latin typeface="+mn-lt"/>
                <a:cs typeface="Arial"/>
              </a:defRPr>
            </a:lvl1pPr>
            <a:lvl2pPr marL="557213" indent="-214313">
              <a:buFont typeface="Arial"/>
              <a:buChar char="•"/>
              <a:defRPr sz="1800">
                <a:latin typeface="+mn-lt"/>
                <a:cs typeface="Arial"/>
              </a:defRPr>
            </a:lvl2pPr>
            <a:lvl3pPr marL="857250" indent="-171450">
              <a:buFont typeface="Arial"/>
              <a:buChar char="•"/>
              <a:defRPr sz="1600">
                <a:latin typeface="+mn-lt"/>
                <a:cs typeface="Arial"/>
              </a:defRPr>
            </a:lvl3pPr>
            <a:lvl4pPr>
              <a:defRPr/>
            </a:lvl4pPr>
            <a:lvl5pPr>
              <a:defRPr/>
            </a:lvl5pPr>
          </a:lstStyle>
          <a:p>
            <a:pPr lvl="0">
              <a:defRPr/>
            </a:pPr>
            <a:r>
              <a:rPr lang="en-US" dirty="0"/>
              <a:t>Click to edit Master text styles</a:t>
            </a:r>
            <a:endParaRPr dirty="0"/>
          </a:p>
          <a:p>
            <a:pPr lvl="1">
              <a:defRPr/>
            </a:pPr>
            <a:r>
              <a:rPr lang="en-US" dirty="0"/>
              <a:t>Second level</a:t>
            </a:r>
            <a:endParaRPr dirty="0"/>
          </a:p>
          <a:p>
            <a:pPr lvl="2">
              <a:defRPr/>
            </a:pPr>
            <a:r>
              <a:rPr lang="en-US" dirty="0"/>
              <a:t>Third level</a:t>
            </a:r>
            <a:endParaRPr dirty="0"/>
          </a:p>
        </p:txBody>
      </p:sp>
      <p:sp>
        <p:nvSpPr>
          <p:cNvPr id="8" name="Footer Placeholder 7"/>
          <p:cNvSpPr>
            <a:spLocks noGrp="1"/>
          </p:cNvSpPr>
          <p:nvPr>
            <p:ph type="ftr" sz="quarter" idx="11"/>
          </p:nvPr>
        </p:nvSpPr>
        <p:spPr bwMode="auto">
          <a:xfrm>
            <a:off x="825624" y="6555770"/>
            <a:ext cx="4476049" cy="329614"/>
          </a:xfrm>
          <a:prstGeom prst="rect">
            <a:avLst/>
          </a:prstGeom>
        </p:spPr>
        <p:txBody>
          <a:bodyPr anchor="t"/>
          <a:lstStyle>
            <a:lvl1pPr>
              <a:defRPr sz="1200">
                <a:solidFill>
                  <a:schemeClr val="bg1"/>
                </a:solidFill>
              </a:defRPr>
            </a:lvl1pPr>
          </a:lstStyle>
          <a:p>
            <a:pPr>
              <a:defRPr/>
            </a:pPr>
            <a:r>
              <a:rPr lang="en-GB" dirty="0">
                <a:solidFill>
                  <a:prstClr val="white"/>
                </a:solidFill>
              </a:rPr>
              <a:t>A. Hakola| WPPWIE midterm meeting | 9 April 2024</a:t>
            </a:r>
            <a:endParaRPr dirty="0"/>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2"/>
          <a:stretch/>
        </p:blipFill>
        <p:spPr bwMode="auto">
          <a:xfrm>
            <a:off x="191344" y="57007"/>
            <a:ext cx="636023" cy="636023"/>
          </a:xfrm>
          <a:prstGeom prst="rect">
            <a:avLst/>
          </a:prstGeom>
          <a:noFill/>
        </p:spPr>
      </p:pic>
      <p:pic>
        <p:nvPicPr>
          <p:cNvPr id="6" name="Picture 5"/>
          <p:cNvPicPr>
            <a:picLocks noChangeAspect="1"/>
          </p:cNvPicPr>
          <p:nvPr userDrawn="1"/>
        </p:nvPicPr>
        <p:blipFill>
          <a:blip r:embed="rId3">
            <a:alphaModFix amt="65000"/>
          </a:blip>
          <a:stretch/>
        </p:blipFill>
        <p:spPr bwMode="auto">
          <a:xfrm>
            <a:off x="7247890" y="252412"/>
            <a:ext cx="4944110" cy="6353175"/>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EUROfusion_content_empty">
    <p:spTree>
      <p:nvGrpSpPr>
        <p:cNvPr id="1" name=""/>
        <p:cNvGrpSpPr/>
        <p:nvPr/>
      </p:nvGrpSpPr>
      <p:grpSpPr bwMode="auto">
        <a:xfrm>
          <a:off x="0" y="0"/>
          <a:ext cx="0" cy="0"/>
          <a:chOff x="0" y="0"/>
          <a:chExt cx="0" cy="0"/>
        </a:xfrm>
      </p:grpSpPr>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Click to edit Master title style</a:t>
            </a:r>
            <a:endParaRPr lang="en-GB"/>
          </a:p>
        </p:txBody>
      </p:sp>
      <p:sp>
        <p:nvSpPr>
          <p:cNvPr id="8" name="Footer Placeholder 7"/>
          <p:cNvSpPr>
            <a:spLocks noGrp="1"/>
          </p:cNvSpPr>
          <p:nvPr>
            <p:ph type="ftr" sz="quarter" idx="11"/>
          </p:nvPr>
        </p:nvSpPr>
        <p:spPr bwMode="auto">
          <a:xfrm>
            <a:off x="825624" y="6555770"/>
            <a:ext cx="4512994" cy="329614"/>
          </a:xfrm>
          <a:prstGeom prst="rect">
            <a:avLst/>
          </a:prstGeom>
        </p:spPr>
        <p:txBody>
          <a:bodyPr anchor="t"/>
          <a:lstStyle>
            <a:lvl1pPr>
              <a:defRPr sz="1200">
                <a:solidFill>
                  <a:schemeClr val="bg1"/>
                </a:solidFill>
              </a:defRPr>
            </a:lvl1pPr>
          </a:lstStyle>
          <a:p>
            <a:pPr>
              <a:defRPr/>
            </a:pPr>
            <a:r>
              <a:rPr lang="en-GB" dirty="0">
                <a:solidFill>
                  <a:prstClr val="white"/>
                </a:solidFill>
              </a:rPr>
              <a:t>A. Hakola| WPPWIE midterm meeting | 9 April 2024</a:t>
            </a:r>
            <a:endParaRPr lang="en-GB" dirty="0"/>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2"/>
          <a:stretch/>
        </p:blipFill>
        <p:spPr bwMode="auto">
          <a:xfrm>
            <a:off x="191344" y="57007"/>
            <a:ext cx="636023" cy="636023"/>
          </a:xfrm>
          <a:prstGeom prst="rect">
            <a:avLst/>
          </a:prstGeom>
          <a:noFill/>
        </p:spPr>
      </p:pic>
      <p:pic>
        <p:nvPicPr>
          <p:cNvPr id="6" name="Picture 5"/>
          <p:cNvPicPr>
            <a:picLocks noChangeAspect="1"/>
          </p:cNvPicPr>
          <p:nvPr userDrawn="1"/>
        </p:nvPicPr>
        <p:blipFill>
          <a:blip r:embed="rId3">
            <a:alphaModFix amt="65000"/>
          </a:blip>
          <a:stretch/>
        </p:blipFill>
        <p:spPr bwMode="auto">
          <a:xfrm>
            <a:off x="7247890" y="252412"/>
            <a:ext cx="4944110" cy="6353175"/>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EUROfusion_Values">
    <p:spTree>
      <p:nvGrpSpPr>
        <p:cNvPr id="1" name=""/>
        <p:cNvGrpSpPr/>
        <p:nvPr/>
      </p:nvGrpSpPr>
      <p:grpSpPr bwMode="auto">
        <a:xfrm>
          <a:off x="0" y="0"/>
          <a:ext cx="0" cy="0"/>
          <a:chOff x="0" y="0"/>
          <a:chExt cx="0" cy="0"/>
        </a:xfrm>
      </p:grpSpPr>
      <p:pic>
        <p:nvPicPr>
          <p:cNvPr id="6" name="Picture 5"/>
          <p:cNvPicPr>
            <a:picLocks noChangeAspect="1"/>
          </p:cNvPicPr>
          <p:nvPr userDrawn="1"/>
        </p:nvPicPr>
        <p:blipFill>
          <a:blip r:embed="rId2">
            <a:alphaModFix amt="65000"/>
          </a:blip>
          <a:stretch/>
        </p:blipFill>
        <p:spPr bwMode="auto">
          <a:xfrm>
            <a:off x="7247890" y="252412"/>
            <a:ext cx="4944110" cy="6353175"/>
          </a:xfrm>
          <a:prstGeom prst="rect">
            <a:avLst/>
          </a:prstGeom>
          <a:noFill/>
        </p:spPr>
      </p:pic>
      <p:sp>
        <p:nvSpPr>
          <p:cNvPr id="5" name="Rectangle 4"/>
          <p:cNvSpPr/>
          <p:nvPr userDrawn="1"/>
        </p:nvSpPr>
        <p:spPr bwMode="auto">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7" name="Rectangle 6"/>
          <p:cNvSpPr/>
          <p:nvPr userDrawn="1"/>
        </p:nvSpPr>
        <p:spPr bwMode="auto">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hasCustomPrompt="1"/>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EUROfusion Values</a:t>
            </a:r>
            <a:endParaRPr lang="en-GB"/>
          </a:p>
        </p:txBody>
      </p:sp>
      <p:sp>
        <p:nvSpPr>
          <p:cNvPr id="8" name="Footer Placeholder 7"/>
          <p:cNvSpPr>
            <a:spLocks noGrp="1"/>
          </p:cNvSpPr>
          <p:nvPr>
            <p:ph type="ftr" sz="quarter" idx="11"/>
          </p:nvPr>
        </p:nvSpPr>
        <p:spPr bwMode="auto">
          <a:xfrm>
            <a:off x="825624" y="6555770"/>
            <a:ext cx="3470175" cy="329614"/>
          </a:xfrm>
          <a:prstGeom prst="rect">
            <a:avLst/>
          </a:prstGeom>
        </p:spPr>
        <p:txBody>
          <a:bodyPr anchor="t"/>
          <a:lstStyle>
            <a:lvl1pPr>
              <a:defRPr sz="1200">
                <a:solidFill>
                  <a:schemeClr val="bg1"/>
                </a:solidFill>
              </a:defRPr>
            </a:lvl1pPr>
          </a:lstStyle>
          <a:p>
            <a:pPr>
              <a:defRPr/>
            </a:pPr>
            <a:r>
              <a:rPr lang="en-GB" dirty="0">
                <a:solidFill>
                  <a:prstClr val="white"/>
                </a:solidFill>
              </a:rPr>
              <a:t>A. Hakola| WPPWIE midterm meeting | 9 April 2024</a:t>
            </a:r>
            <a:endParaRPr lang="en-GB" dirty="0"/>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3"/>
          <a:stretch/>
        </p:blipFill>
        <p:spPr bwMode="auto">
          <a:xfrm>
            <a:off x="191344" y="57007"/>
            <a:ext cx="636023" cy="636023"/>
          </a:xfrm>
          <a:prstGeom prst="rect">
            <a:avLst/>
          </a:prstGeom>
          <a:noFill/>
        </p:spPr>
      </p:pic>
      <p:pic>
        <p:nvPicPr>
          <p:cNvPr id="3" name="Picture 2"/>
          <p:cNvPicPr>
            <a:picLocks noChangeAspect="1"/>
          </p:cNvPicPr>
          <p:nvPr userDrawn="1"/>
        </p:nvPicPr>
        <p:blipFill>
          <a:blip r:embed="rId4">
            <a:clrChange>
              <a:clrFrom>
                <a:srgbClr val="FFFFFF"/>
              </a:clrFrom>
              <a:clrTo>
                <a:srgbClr val="FFFFFF">
                  <a:alpha val="0"/>
                </a:srgbClr>
              </a:clrTo>
            </a:clrChange>
          </a:blip>
          <a:stretch/>
        </p:blipFill>
        <p:spPr bwMode="auto">
          <a:xfrm>
            <a:off x="5414" y="979851"/>
            <a:ext cx="12181172" cy="557784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609600" y="274638"/>
            <a:ext cx="10972800" cy="1143000"/>
          </a:xfrm>
          <a:prstGeom prst="rect">
            <a:avLst/>
          </a:prstGeom>
        </p:spPr>
        <p:txBody>
          <a:bodyPr vert="horz" lIns="91440" tIns="45720" rIns="91440" bIns="45720" rtlCol="0" anchor="ctr">
            <a:normAutofit/>
          </a:bodyPr>
          <a:lstStyle/>
          <a:p>
            <a:pPr>
              <a:defRPr/>
            </a:pPr>
            <a:r>
              <a:rPr lang="en-US"/>
              <a:t>Click to edit Master title style</a:t>
            </a:r>
            <a:endParaRPr lang="en-GB"/>
          </a:p>
        </p:txBody>
      </p:sp>
      <p:sp>
        <p:nvSpPr>
          <p:cNvPr id="3" name="Text Placeholder 2"/>
          <p:cNvSpPr>
            <a:spLocks noGrp="1"/>
          </p:cNvSpPr>
          <p:nvPr>
            <p:ph type="body" idx="1"/>
          </p:nvPr>
        </p:nvSpPr>
        <p:spPr bwMode="auto">
          <a:xfrm>
            <a:off x="609600" y="1600203"/>
            <a:ext cx="10972800" cy="4525963"/>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Slide Number Placeholder 5"/>
          <p:cNvSpPr>
            <a:spLocks noGrp="1"/>
          </p:cNvSpPr>
          <p:nvPr>
            <p:ph type="sldNum" sz="quarter" idx="4"/>
          </p:nvPr>
        </p:nvSpPr>
        <p:spPr bwMode="auto">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a:lnSpc>
                <a:spcPct val="100000"/>
              </a:lnSpc>
              <a:spcBef>
                <a:spcPts val="0"/>
              </a:spcBef>
              <a:spcAft>
                <a:spcPts val="0"/>
              </a:spcAft>
              <a:buClrTx/>
              <a:buSzTx/>
              <a:buFontTx/>
              <a:buNone/>
              <a:defRPr/>
            </a:pPr>
            <a:fld id="{6A6D9FA1-99C7-4910-8E32-B85D378B0060}" type="slidenum">
              <a:rPr lang="en-GB" sz="1000" b="0" i="0" u="none" strike="noStrike" cap="none" spc="0">
                <a:ln>
                  <a:noFill/>
                </a:ln>
                <a:solidFill>
                  <a:prstClr val="black">
                    <a:tint val="75000"/>
                  </a:prstClr>
                </a:solidFill>
                <a:latin typeface="Calibri"/>
                <a:ea typeface="+mn-ea"/>
                <a:cs typeface="+mn-cs"/>
              </a:rPr>
              <a:t>‹#›</a:t>
            </a:fld>
            <a:endParaRPr lang="en-GB" sz="1000" b="0" i="0" u="none" strike="noStrike" cap="none" spc="0">
              <a:ln>
                <a:noFill/>
              </a:ln>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dt="0"/>
  <p:txStyles>
    <p:titleStyle>
      <a:lvl1pPr algn="ctr" defTabSz="685800">
        <a:spcBef>
          <a:spcPts val="0"/>
        </a:spcBef>
        <a:buNone/>
        <a:defRPr sz="3300">
          <a:solidFill>
            <a:schemeClr val="tx1"/>
          </a:solidFill>
          <a:latin typeface="+mj-lt"/>
          <a:ea typeface="+mj-ea"/>
          <a:cs typeface="+mj-cs"/>
        </a:defRPr>
      </a:lvl1pPr>
    </p:titleStyle>
    <p:bodyStyle>
      <a:lvl1pPr marL="257175" indent="-257175" algn="l" defTabSz="685800">
        <a:spcBef>
          <a:spcPts val="0"/>
        </a:spcBef>
        <a:buFont typeface="Arial"/>
        <a:buChar char="•"/>
        <a:defRPr sz="2400">
          <a:solidFill>
            <a:schemeClr val="tx1"/>
          </a:solidFill>
          <a:latin typeface="+mn-lt"/>
          <a:ea typeface="+mn-ea"/>
          <a:cs typeface="+mn-cs"/>
        </a:defRPr>
      </a:lvl1pPr>
      <a:lvl2pPr marL="557213" indent="-214313" algn="l" defTabSz="685800">
        <a:spcBef>
          <a:spcPts val="0"/>
        </a:spcBef>
        <a:buFont typeface="Arial"/>
        <a:buChar char="–"/>
        <a:defRPr sz="2100">
          <a:solidFill>
            <a:schemeClr val="tx1"/>
          </a:solidFill>
          <a:latin typeface="+mn-lt"/>
          <a:ea typeface="+mn-ea"/>
          <a:cs typeface="+mn-cs"/>
        </a:defRPr>
      </a:lvl2pPr>
      <a:lvl3pPr marL="857250" indent="-171450" algn="l" defTabSz="685800">
        <a:spcBef>
          <a:spcPts val="0"/>
        </a:spcBef>
        <a:buFont typeface="Arial"/>
        <a:buChar char="•"/>
        <a:defRPr sz="1800">
          <a:solidFill>
            <a:schemeClr val="tx1"/>
          </a:solidFill>
          <a:latin typeface="+mn-lt"/>
          <a:ea typeface="+mn-ea"/>
          <a:cs typeface="+mn-cs"/>
        </a:defRPr>
      </a:lvl3pPr>
      <a:lvl4pPr marL="1200150" indent="-171450" algn="l" defTabSz="685800">
        <a:spcBef>
          <a:spcPts val="0"/>
        </a:spcBef>
        <a:buFont typeface="Arial"/>
        <a:buChar char="–"/>
        <a:defRPr sz="1500">
          <a:solidFill>
            <a:schemeClr val="tx1"/>
          </a:solidFill>
          <a:latin typeface="+mn-lt"/>
          <a:ea typeface="+mn-ea"/>
          <a:cs typeface="+mn-cs"/>
        </a:defRPr>
      </a:lvl4pPr>
      <a:lvl5pPr marL="1543050" indent="-171450" algn="l" defTabSz="685800">
        <a:spcBef>
          <a:spcPts val="0"/>
        </a:spcBef>
        <a:buFont typeface="Arial"/>
        <a:buChar char="»"/>
        <a:defRPr sz="1500">
          <a:solidFill>
            <a:schemeClr val="tx1"/>
          </a:solidFill>
          <a:latin typeface="+mn-lt"/>
          <a:ea typeface="+mn-ea"/>
          <a:cs typeface="+mn-cs"/>
        </a:defRPr>
      </a:lvl5pPr>
      <a:lvl6pPr marL="1885950" indent="-171450" algn="l" defTabSz="685800">
        <a:spcBef>
          <a:spcPts val="0"/>
        </a:spcBef>
        <a:buFont typeface="Arial"/>
        <a:buChar char="•"/>
        <a:defRPr sz="1500">
          <a:solidFill>
            <a:schemeClr val="tx1"/>
          </a:solidFill>
          <a:latin typeface="+mn-lt"/>
          <a:ea typeface="+mn-ea"/>
          <a:cs typeface="+mn-cs"/>
        </a:defRPr>
      </a:lvl6pPr>
      <a:lvl7pPr marL="2228850" indent="-171450" algn="l" defTabSz="685800">
        <a:spcBef>
          <a:spcPts val="0"/>
        </a:spcBef>
        <a:buFont typeface="Arial"/>
        <a:buChar char="•"/>
        <a:defRPr sz="1500">
          <a:solidFill>
            <a:schemeClr val="tx1"/>
          </a:solidFill>
          <a:latin typeface="+mn-lt"/>
          <a:ea typeface="+mn-ea"/>
          <a:cs typeface="+mn-cs"/>
        </a:defRPr>
      </a:lvl7pPr>
      <a:lvl8pPr marL="2571750" indent="-171450" algn="l" defTabSz="685800">
        <a:spcBef>
          <a:spcPts val="0"/>
        </a:spcBef>
        <a:buFont typeface="Arial"/>
        <a:buChar char="•"/>
        <a:defRPr sz="1500">
          <a:solidFill>
            <a:schemeClr val="tx1"/>
          </a:solidFill>
          <a:latin typeface="+mn-lt"/>
          <a:ea typeface="+mn-ea"/>
          <a:cs typeface="+mn-cs"/>
        </a:defRPr>
      </a:lvl8pPr>
      <a:lvl9pPr marL="2914650" indent="-171450" algn="l" defTabSz="685800">
        <a:spcBef>
          <a:spcPts val="0"/>
        </a:spcBef>
        <a:buFont typeface="Arial"/>
        <a:buChar char="•"/>
        <a:defRPr sz="1500">
          <a:solidFill>
            <a:schemeClr val="tx1"/>
          </a:solidFill>
          <a:latin typeface="+mn-lt"/>
          <a:ea typeface="+mn-ea"/>
          <a:cs typeface="+mn-cs"/>
        </a:defRPr>
      </a:lvl9pPr>
    </p:bodyStyle>
    <p:otherStyle>
      <a:defPPr>
        <a:defRPr lang="en-US"/>
      </a:defPPr>
      <a:lvl1pPr marL="0" algn="l" defTabSz="685800">
        <a:defRPr sz="1350">
          <a:solidFill>
            <a:schemeClr val="tx1"/>
          </a:solidFill>
          <a:latin typeface="+mn-lt"/>
          <a:ea typeface="+mn-ea"/>
          <a:cs typeface="+mn-cs"/>
        </a:defRPr>
      </a:lvl1pPr>
      <a:lvl2pPr marL="342900" algn="l" defTabSz="685800">
        <a:defRPr sz="1350">
          <a:solidFill>
            <a:schemeClr val="tx1"/>
          </a:solidFill>
          <a:latin typeface="+mn-lt"/>
          <a:ea typeface="+mn-ea"/>
          <a:cs typeface="+mn-cs"/>
        </a:defRPr>
      </a:lvl2pPr>
      <a:lvl3pPr marL="685800" algn="l" defTabSz="685800">
        <a:defRPr sz="1350">
          <a:solidFill>
            <a:schemeClr val="tx1"/>
          </a:solidFill>
          <a:latin typeface="+mn-lt"/>
          <a:ea typeface="+mn-ea"/>
          <a:cs typeface="+mn-cs"/>
        </a:defRPr>
      </a:lvl3pPr>
      <a:lvl4pPr marL="1028700" algn="l" defTabSz="685800">
        <a:defRPr sz="1350">
          <a:solidFill>
            <a:schemeClr val="tx1"/>
          </a:solidFill>
          <a:latin typeface="+mn-lt"/>
          <a:ea typeface="+mn-ea"/>
          <a:cs typeface="+mn-cs"/>
        </a:defRPr>
      </a:lvl4pPr>
      <a:lvl5pPr marL="1371600" algn="l" defTabSz="685800">
        <a:defRPr sz="1350">
          <a:solidFill>
            <a:schemeClr val="tx1"/>
          </a:solidFill>
          <a:latin typeface="+mn-lt"/>
          <a:ea typeface="+mn-ea"/>
          <a:cs typeface="+mn-cs"/>
        </a:defRPr>
      </a:lvl5pPr>
      <a:lvl6pPr marL="1714500" algn="l" defTabSz="685800">
        <a:defRPr sz="1350">
          <a:solidFill>
            <a:schemeClr val="tx1"/>
          </a:solidFill>
          <a:latin typeface="+mn-lt"/>
          <a:ea typeface="+mn-ea"/>
          <a:cs typeface="+mn-cs"/>
        </a:defRPr>
      </a:lvl6pPr>
      <a:lvl7pPr marL="2057400" algn="l" defTabSz="685800">
        <a:defRPr sz="1350">
          <a:solidFill>
            <a:schemeClr val="tx1"/>
          </a:solidFill>
          <a:latin typeface="+mn-lt"/>
          <a:ea typeface="+mn-ea"/>
          <a:cs typeface="+mn-cs"/>
        </a:defRPr>
      </a:lvl7pPr>
      <a:lvl8pPr marL="2400300" algn="l" defTabSz="685800">
        <a:defRPr sz="1350">
          <a:solidFill>
            <a:schemeClr val="tx1"/>
          </a:solidFill>
          <a:latin typeface="+mn-lt"/>
          <a:ea typeface="+mn-ea"/>
          <a:cs typeface="+mn-cs"/>
        </a:defRPr>
      </a:lvl8pPr>
      <a:lvl9pPr marL="2743200" algn="l" defTabSz="685800">
        <a:defRPr sz="135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3.ti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image" Target="../media/image6.tif"/><Relationship Id="rId1" Type="http://schemas.openxmlformats.org/officeDocument/2006/relationships/slideLayout" Target="../slideLayouts/slideLayout3.xml"/><Relationship Id="rId5" Type="http://schemas.openxmlformats.org/officeDocument/2006/relationships/image" Target="../media/image9.tif"/><Relationship Id="rId4" Type="http://schemas.openxmlformats.org/officeDocument/2006/relationships/image" Target="../media/image8.tif"/></Relationships>
</file>

<file path=ppt/slides/_rels/slide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407368" y="2074187"/>
            <a:ext cx="11184864" cy="620251"/>
          </a:xfrm>
        </p:spPr>
        <p:txBody>
          <a:bodyPr>
            <a:normAutofit/>
          </a:bodyPr>
          <a:lstStyle/>
          <a:p>
            <a:pPr>
              <a:defRPr/>
            </a:pPr>
            <a:r>
              <a:rPr lang="en-US" sz="3200" dirty="0"/>
              <a:t>SP B update and plans for 2024</a:t>
            </a:r>
            <a:endParaRPr sz="3200" dirty="0"/>
          </a:p>
        </p:txBody>
      </p:sp>
      <p:sp>
        <p:nvSpPr>
          <p:cNvPr id="3" name="Text Placeholder 2"/>
          <p:cNvSpPr>
            <a:spLocks noGrp="1"/>
          </p:cNvSpPr>
          <p:nvPr>
            <p:ph type="body" sz="quarter" idx="10"/>
          </p:nvPr>
        </p:nvSpPr>
        <p:spPr bwMode="auto"/>
        <p:txBody>
          <a:bodyPr/>
          <a:lstStyle/>
          <a:p>
            <a:pPr>
              <a:defRPr/>
            </a:pPr>
            <a:r>
              <a:rPr lang="en-GB" dirty="0"/>
              <a:t>Antti Hakola</a:t>
            </a:r>
            <a:endParaRPr dirty="0"/>
          </a:p>
        </p:txBody>
      </p:sp>
      <p:sp>
        <p:nvSpPr>
          <p:cNvPr id="4" name="Text Placeholder 3"/>
          <p:cNvSpPr>
            <a:spLocks noGrp="1"/>
          </p:cNvSpPr>
          <p:nvPr>
            <p:ph type="body" sz="quarter" idx="11"/>
          </p:nvPr>
        </p:nvSpPr>
        <p:spPr bwMode="auto">
          <a:xfrm>
            <a:off x="407367" y="4159259"/>
            <a:ext cx="11350623" cy="990299"/>
          </a:xfrm>
        </p:spPr>
        <p:txBody>
          <a:bodyPr>
            <a:normAutofit/>
          </a:bodyPr>
          <a:lstStyle/>
          <a:p>
            <a:pPr>
              <a:defRPr/>
            </a:pPr>
            <a:r>
              <a:rPr lang="en-GB" sz="1600" dirty="0"/>
              <a:t>On behalf of the SP B team and task holders</a:t>
            </a:r>
            <a:endParaRPr sz="1600" dirty="0"/>
          </a:p>
        </p:txBody>
      </p:sp>
      <p:sp>
        <p:nvSpPr>
          <p:cNvPr id="6" name="Text Placeholder 2">
            <a:extLst>
              <a:ext uri="{FF2B5EF4-FFF2-40B4-BE49-F238E27FC236}">
                <a16:creationId xmlns:a16="http://schemas.microsoft.com/office/drawing/2014/main" id="{A17BFC62-E6B9-290F-4867-2D0577BC73BE}"/>
              </a:ext>
            </a:extLst>
          </p:cNvPr>
          <p:cNvSpPr txBox="1">
            <a:spLocks/>
          </p:cNvSpPr>
          <p:nvPr/>
        </p:nvSpPr>
        <p:spPr bwMode="auto">
          <a:xfrm>
            <a:off x="407366" y="2550861"/>
            <a:ext cx="6844772" cy="457848"/>
          </a:xfrm>
          <a:prstGeom prst="rect">
            <a:avLst/>
          </a:prstGeom>
        </p:spPr>
        <p:txBody>
          <a:bodyPr vert="horz" lIns="91440" tIns="45720" rIns="91440" bIns="45720" rtlCol="0">
            <a:normAutofit fontScale="85000" lnSpcReduction="10000"/>
          </a:bodyPr>
          <a:lstStyle>
            <a:lvl1pPr marL="0" indent="0" algn="l" defTabSz="685800">
              <a:spcBef>
                <a:spcPts val="0"/>
              </a:spcBef>
              <a:buFont typeface="Arial"/>
              <a:buNone/>
              <a:defRPr sz="2400" b="1">
                <a:solidFill>
                  <a:schemeClr val="tx1"/>
                </a:solidFill>
                <a:latin typeface="+mn-lt"/>
                <a:ea typeface="+mn-ea"/>
                <a:cs typeface="+mn-cs"/>
              </a:defRPr>
            </a:lvl1pPr>
            <a:lvl2pPr marL="342900" indent="0" algn="l" defTabSz="685800">
              <a:spcBef>
                <a:spcPts val="0"/>
              </a:spcBef>
              <a:buFont typeface="Arial"/>
              <a:buNone/>
              <a:defRPr sz="2100">
                <a:solidFill>
                  <a:schemeClr val="tx1"/>
                </a:solidFill>
                <a:latin typeface="+mn-lt"/>
                <a:ea typeface="+mn-ea"/>
                <a:cs typeface="+mn-cs"/>
              </a:defRPr>
            </a:lvl2pPr>
            <a:lvl3pPr marL="857250" indent="-171450" algn="l" defTabSz="685800">
              <a:spcBef>
                <a:spcPts val="0"/>
              </a:spcBef>
              <a:buFont typeface="Arial"/>
              <a:buChar char="•"/>
              <a:defRPr sz="1800">
                <a:solidFill>
                  <a:schemeClr val="tx1"/>
                </a:solidFill>
                <a:latin typeface="+mn-lt"/>
                <a:ea typeface="+mn-ea"/>
                <a:cs typeface="+mn-cs"/>
              </a:defRPr>
            </a:lvl3pPr>
            <a:lvl4pPr marL="1200150" indent="-171450" algn="l" defTabSz="685800">
              <a:spcBef>
                <a:spcPts val="0"/>
              </a:spcBef>
              <a:buFont typeface="Arial"/>
              <a:buChar char="–"/>
              <a:defRPr sz="1500">
                <a:solidFill>
                  <a:schemeClr val="tx1"/>
                </a:solidFill>
                <a:latin typeface="+mn-lt"/>
                <a:ea typeface="+mn-ea"/>
                <a:cs typeface="+mn-cs"/>
              </a:defRPr>
            </a:lvl4pPr>
            <a:lvl5pPr marL="1543050" indent="-171450" algn="l" defTabSz="685800">
              <a:spcBef>
                <a:spcPts val="0"/>
              </a:spcBef>
              <a:buFont typeface="Arial"/>
              <a:buChar char="»"/>
              <a:defRPr sz="1500">
                <a:solidFill>
                  <a:schemeClr val="tx1"/>
                </a:solidFill>
                <a:latin typeface="+mn-lt"/>
                <a:ea typeface="+mn-ea"/>
                <a:cs typeface="+mn-cs"/>
              </a:defRPr>
            </a:lvl5pPr>
            <a:lvl6pPr marL="1885950" indent="-171450" algn="l" defTabSz="685800">
              <a:spcBef>
                <a:spcPts val="0"/>
              </a:spcBef>
              <a:buFont typeface="Arial"/>
              <a:buChar char="•"/>
              <a:defRPr sz="1500">
                <a:solidFill>
                  <a:schemeClr val="tx1"/>
                </a:solidFill>
                <a:latin typeface="+mn-lt"/>
                <a:ea typeface="+mn-ea"/>
                <a:cs typeface="+mn-cs"/>
              </a:defRPr>
            </a:lvl6pPr>
            <a:lvl7pPr marL="2228850" indent="-171450" algn="l" defTabSz="685800">
              <a:spcBef>
                <a:spcPts val="0"/>
              </a:spcBef>
              <a:buFont typeface="Arial"/>
              <a:buChar char="•"/>
              <a:defRPr sz="1500">
                <a:solidFill>
                  <a:schemeClr val="tx1"/>
                </a:solidFill>
                <a:latin typeface="+mn-lt"/>
                <a:ea typeface="+mn-ea"/>
                <a:cs typeface="+mn-cs"/>
              </a:defRPr>
            </a:lvl7pPr>
            <a:lvl8pPr marL="2571750" indent="-171450" algn="l" defTabSz="685800">
              <a:spcBef>
                <a:spcPts val="0"/>
              </a:spcBef>
              <a:buFont typeface="Arial"/>
              <a:buChar char="•"/>
              <a:defRPr sz="1500">
                <a:solidFill>
                  <a:schemeClr val="tx1"/>
                </a:solidFill>
                <a:latin typeface="+mn-lt"/>
                <a:ea typeface="+mn-ea"/>
                <a:cs typeface="+mn-cs"/>
              </a:defRPr>
            </a:lvl8pPr>
            <a:lvl9pPr marL="2914650" indent="-171450" algn="l" defTabSz="685800">
              <a:spcBef>
                <a:spcPts val="0"/>
              </a:spcBef>
              <a:buFont typeface="Arial"/>
              <a:buChar char="•"/>
              <a:defRPr sz="1500">
                <a:solidFill>
                  <a:schemeClr val="tx1"/>
                </a:solidFill>
                <a:latin typeface="+mn-lt"/>
                <a:ea typeface="+mn-ea"/>
                <a:cs typeface="+mn-cs"/>
              </a:defRPr>
            </a:lvl9pPr>
          </a:lstStyle>
          <a:p>
            <a:pPr>
              <a:defRPr/>
            </a:pPr>
            <a:r>
              <a:rPr lang="en-GB" dirty="0"/>
              <a:t>WPPWIE midterm meeting, Espoo, Finland, 6-9 February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84CFDE1-A476-26F9-5AF4-55DED87F6C3E}"/>
              </a:ext>
            </a:extLst>
          </p:cNvPr>
          <p:cNvSpPr>
            <a:spLocks noGrp="1"/>
          </p:cNvSpPr>
          <p:nvPr>
            <p:ph type="ftr" sz="quarter" idx="11"/>
          </p:nvPr>
        </p:nvSpPr>
        <p:spPr/>
        <p:txBody>
          <a:bodyPr/>
          <a:lstStyle/>
          <a:p>
            <a:pPr>
              <a:defRPr/>
            </a:pPr>
            <a:r>
              <a:rPr lang="en-GB">
                <a:solidFill>
                  <a:prstClr val="white"/>
                </a:solidFill>
              </a:rPr>
              <a:t>A. Hakola| WPPWIE midterm meeting | 9 April 2024</a:t>
            </a:r>
            <a:endParaRPr lang="en-GB" dirty="0"/>
          </a:p>
        </p:txBody>
      </p:sp>
      <p:sp>
        <p:nvSpPr>
          <p:cNvPr id="4" name="Slide Number Placeholder 3">
            <a:extLst>
              <a:ext uri="{FF2B5EF4-FFF2-40B4-BE49-F238E27FC236}">
                <a16:creationId xmlns:a16="http://schemas.microsoft.com/office/drawing/2014/main" id="{BE4F7CA3-62CA-7761-02E3-8AF116F1DE27}"/>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10</a:t>
            </a:fld>
            <a:endParaRPr lang="en-GB">
              <a:solidFill>
                <a:prstClr val="white"/>
              </a:solidFill>
            </a:endParaRPr>
          </a:p>
        </p:txBody>
      </p:sp>
      <p:sp>
        <p:nvSpPr>
          <p:cNvPr id="5" name="Titre 1">
            <a:extLst>
              <a:ext uri="{FF2B5EF4-FFF2-40B4-BE49-F238E27FC236}">
                <a16:creationId xmlns:a16="http://schemas.microsoft.com/office/drawing/2014/main" id="{0EAB65F3-7815-1699-CB03-CF92DED58BDC}"/>
              </a:ext>
            </a:extLst>
          </p:cNvPr>
          <p:cNvSpPr>
            <a:spLocks noGrp="1"/>
          </p:cNvSpPr>
          <p:nvPr>
            <p:ph type="title"/>
          </p:nvPr>
        </p:nvSpPr>
        <p:spPr>
          <a:xfrm>
            <a:off x="983432" y="192515"/>
            <a:ext cx="9451776" cy="457200"/>
          </a:xfrm>
        </p:spPr>
        <p:txBody>
          <a:bodyPr/>
          <a:lstStyle/>
          <a:p>
            <a:r>
              <a:rPr lang="fi-FI" dirty="0" err="1"/>
              <a:t>Priorities</a:t>
            </a:r>
            <a:r>
              <a:rPr lang="fi-FI" dirty="0"/>
              <a:t> for WEST and AUG </a:t>
            </a:r>
            <a:r>
              <a:rPr lang="fi-FI" dirty="0" err="1"/>
              <a:t>analyses</a:t>
            </a:r>
            <a:endParaRPr lang="fr-FR" dirty="0"/>
          </a:p>
        </p:txBody>
      </p:sp>
      <p:sp>
        <p:nvSpPr>
          <p:cNvPr id="8" name="TextBox 7">
            <a:extLst>
              <a:ext uri="{FF2B5EF4-FFF2-40B4-BE49-F238E27FC236}">
                <a16:creationId xmlns:a16="http://schemas.microsoft.com/office/drawing/2014/main" id="{FDBE9A33-5248-54DE-B8D7-B609C3875CB6}"/>
              </a:ext>
            </a:extLst>
          </p:cNvPr>
          <p:cNvSpPr txBox="1"/>
          <p:nvPr/>
        </p:nvSpPr>
        <p:spPr bwMode="auto">
          <a:xfrm>
            <a:off x="287742" y="5723609"/>
            <a:ext cx="11694469" cy="584775"/>
          </a:xfrm>
          <a:prstGeom prst="rect">
            <a:avLst/>
          </a:prstGeom>
          <a:solidFill>
            <a:schemeClr val="accent5">
              <a:lumMod val="60000"/>
              <a:lumOff val="40000"/>
            </a:schemeClr>
          </a:solidFill>
          <a:ln w="25400">
            <a:solidFill>
              <a:schemeClr val="accent1"/>
            </a:solidFill>
          </a:ln>
        </p:spPr>
        <p:txBody>
          <a:bodyPr wrap="square" rtlCol="0">
            <a:spAutoFit/>
          </a:bodyPr>
          <a:lstStyle/>
          <a:p>
            <a:r>
              <a:rPr lang="fi-FI" sz="1600" dirty="0" err="1"/>
              <a:t>Follow-up</a:t>
            </a:r>
            <a:r>
              <a:rPr lang="fi-FI" sz="1600" dirty="0"/>
              <a:t> </a:t>
            </a:r>
            <a:r>
              <a:rPr lang="fi-FI" sz="1600" dirty="0" err="1"/>
              <a:t>meetings</a:t>
            </a:r>
            <a:r>
              <a:rPr lang="fi-FI" sz="1600" dirty="0"/>
              <a:t> in </a:t>
            </a:r>
            <a:r>
              <a:rPr lang="fi-FI" sz="1600" dirty="0" err="1"/>
              <a:t>the</a:t>
            </a:r>
            <a:r>
              <a:rPr lang="fi-FI" sz="1600" dirty="0"/>
              <a:t> </a:t>
            </a:r>
            <a:r>
              <a:rPr lang="fi-FI" sz="1600" dirty="0" err="1"/>
              <a:t>near</a:t>
            </a:r>
            <a:r>
              <a:rPr lang="fi-FI" sz="1600" dirty="0"/>
              <a:t> </a:t>
            </a:r>
            <a:r>
              <a:rPr lang="fi-FI" sz="1600" dirty="0" err="1"/>
              <a:t>future</a:t>
            </a:r>
            <a:r>
              <a:rPr lang="fi-FI" sz="1600" dirty="0"/>
              <a:t>: (i) </a:t>
            </a:r>
            <a:r>
              <a:rPr lang="fi-FI" sz="1600" dirty="0" err="1"/>
              <a:t>detailed</a:t>
            </a:r>
            <a:r>
              <a:rPr lang="fi-FI" sz="1600" dirty="0"/>
              <a:t> </a:t>
            </a:r>
            <a:r>
              <a:rPr lang="fi-FI" sz="1600" dirty="0" err="1"/>
              <a:t>discussion</a:t>
            </a:r>
            <a:r>
              <a:rPr lang="fi-FI" sz="1600" dirty="0"/>
              <a:t> on AUG </a:t>
            </a:r>
            <a:r>
              <a:rPr lang="fi-FI" sz="1600" dirty="0" err="1"/>
              <a:t>experimental</a:t>
            </a:r>
            <a:r>
              <a:rPr lang="fi-FI" sz="1600" dirty="0"/>
              <a:t> </a:t>
            </a:r>
            <a:r>
              <a:rPr lang="fi-FI" sz="1600" dirty="0" err="1"/>
              <a:t>plans</a:t>
            </a:r>
            <a:r>
              <a:rPr lang="fi-FI" sz="1600" dirty="0"/>
              <a:t> </a:t>
            </a:r>
            <a:r>
              <a:rPr lang="fi-FI" sz="1600" dirty="0">
                <a:sym typeface="Wingdings" panose="05000000000000000000" pitchFamily="2" charset="2"/>
              </a:rPr>
              <a:t> in </a:t>
            </a:r>
            <a:r>
              <a:rPr lang="fi-FI" sz="1600" dirty="0" err="1">
                <a:sym typeface="Wingdings" panose="05000000000000000000" pitchFamily="2" charset="2"/>
              </a:rPr>
              <a:t>connection</a:t>
            </a:r>
            <a:r>
              <a:rPr lang="fi-FI" sz="1600" dirty="0">
                <a:sym typeface="Wingdings" panose="05000000000000000000" pitchFamily="2" charset="2"/>
              </a:rPr>
              <a:t> </a:t>
            </a:r>
            <a:r>
              <a:rPr lang="fi-FI" sz="1600" dirty="0" err="1">
                <a:sym typeface="Wingdings" panose="05000000000000000000" pitchFamily="2" charset="2"/>
              </a:rPr>
              <a:t>with</a:t>
            </a:r>
            <a:r>
              <a:rPr lang="fi-FI" sz="1600" dirty="0">
                <a:sym typeface="Wingdings" panose="05000000000000000000" pitchFamily="2" charset="2"/>
              </a:rPr>
              <a:t> WPTE RT-06,                         (ii) WEST </a:t>
            </a:r>
            <a:r>
              <a:rPr lang="fi-FI" sz="1600" dirty="0" err="1">
                <a:sym typeface="Wingdings" panose="05000000000000000000" pitchFamily="2" charset="2"/>
              </a:rPr>
              <a:t>analysis</a:t>
            </a:r>
            <a:r>
              <a:rPr lang="fi-FI" sz="1600" dirty="0">
                <a:sym typeface="Wingdings" panose="05000000000000000000" pitchFamily="2" charset="2"/>
              </a:rPr>
              <a:t> </a:t>
            </a:r>
            <a:r>
              <a:rPr lang="fi-FI" sz="1600" dirty="0" err="1">
                <a:sym typeface="Wingdings" panose="05000000000000000000" pitchFamily="2" charset="2"/>
              </a:rPr>
              <a:t>meeting</a:t>
            </a:r>
            <a:r>
              <a:rPr lang="fi-FI" sz="1600" dirty="0">
                <a:sym typeface="Wingdings" panose="05000000000000000000" pitchFamily="2" charset="2"/>
              </a:rPr>
              <a:t>, </a:t>
            </a:r>
            <a:r>
              <a:rPr lang="fi-FI" sz="1600" dirty="0" err="1">
                <a:sym typeface="Wingdings" panose="05000000000000000000" pitchFamily="2" charset="2"/>
              </a:rPr>
              <a:t>now</a:t>
            </a:r>
            <a:r>
              <a:rPr lang="fi-FI" sz="1600" dirty="0">
                <a:sym typeface="Wingdings" panose="05000000000000000000" pitchFamily="2" charset="2"/>
              </a:rPr>
              <a:t> </a:t>
            </a:r>
            <a:r>
              <a:rPr lang="fi-FI" sz="1600" dirty="0" err="1">
                <a:sym typeface="Wingdings" panose="05000000000000000000" pitchFamily="2" charset="2"/>
              </a:rPr>
              <a:t>re-scheduled</a:t>
            </a:r>
            <a:r>
              <a:rPr lang="fi-FI" sz="1600" dirty="0">
                <a:sym typeface="Wingdings" panose="05000000000000000000" pitchFamily="2" charset="2"/>
              </a:rPr>
              <a:t> into 1-2 </a:t>
            </a:r>
            <a:r>
              <a:rPr lang="fi-FI" sz="1600" dirty="0" err="1">
                <a:sym typeface="Wingdings" panose="05000000000000000000" pitchFamily="2" charset="2"/>
              </a:rPr>
              <a:t>July</a:t>
            </a:r>
            <a:r>
              <a:rPr lang="fi-FI" sz="1600" dirty="0">
                <a:sym typeface="Wingdings" panose="05000000000000000000" pitchFamily="2" charset="2"/>
              </a:rPr>
              <a:t>, 2024</a:t>
            </a:r>
            <a:endParaRPr lang="fi-FI" sz="1600" dirty="0"/>
          </a:p>
        </p:txBody>
      </p:sp>
      <p:sp>
        <p:nvSpPr>
          <p:cNvPr id="2" name="TextBox 1">
            <a:extLst>
              <a:ext uri="{FF2B5EF4-FFF2-40B4-BE49-F238E27FC236}">
                <a16:creationId xmlns:a16="http://schemas.microsoft.com/office/drawing/2014/main" id="{B1B568AA-174E-9C1A-D162-3ECA16A64BBC}"/>
              </a:ext>
            </a:extLst>
          </p:cNvPr>
          <p:cNvSpPr txBox="1"/>
          <p:nvPr/>
        </p:nvSpPr>
        <p:spPr>
          <a:xfrm>
            <a:off x="248766" y="795837"/>
            <a:ext cx="11694468" cy="2339102"/>
          </a:xfrm>
          <a:prstGeom prst="rect">
            <a:avLst/>
          </a:prstGeom>
          <a:noFill/>
        </p:spPr>
        <p:txBody>
          <a:bodyPr wrap="square" rtlCol="0">
            <a:spAutoFit/>
          </a:bodyPr>
          <a:lstStyle/>
          <a:p>
            <a:pPr marL="285750" indent="-285750">
              <a:spcBef>
                <a:spcPts val="600"/>
              </a:spcBef>
              <a:buFont typeface="Wingdings" panose="05000000000000000000" pitchFamily="2" charset="2"/>
              <a:buChar char="§"/>
            </a:pPr>
            <a:r>
              <a:rPr lang="fi-FI" sz="1400" b="1" dirty="0"/>
              <a:t>WEST </a:t>
            </a:r>
            <a:r>
              <a:rPr lang="fi-FI" sz="1400" b="1" dirty="0" err="1"/>
              <a:t>analyses</a:t>
            </a:r>
            <a:r>
              <a:rPr lang="fi-FI" sz="1400" b="1" dirty="0"/>
              <a:t> (CEA, RBI, MPG, SP B.3) </a:t>
            </a:r>
          </a:p>
          <a:p>
            <a:pPr marL="742950" lvl="1" indent="-285750">
              <a:spcBef>
                <a:spcPts val="600"/>
              </a:spcBef>
              <a:buFont typeface="Wingdings" panose="05000000000000000000" pitchFamily="2" charset="2"/>
              <a:buChar char="ü"/>
            </a:pPr>
            <a:r>
              <a:rPr lang="en-US" sz="1400" u="sng" dirty="0">
                <a:solidFill>
                  <a:srgbClr val="0070C0"/>
                </a:solidFill>
              </a:rPr>
              <a:t>Summarize</a:t>
            </a:r>
            <a:r>
              <a:rPr lang="en-US" sz="1400" dirty="0"/>
              <a:t> (and complete the work) on the </a:t>
            </a:r>
            <a:r>
              <a:rPr lang="en-US" sz="1400" u="sng" dirty="0">
                <a:solidFill>
                  <a:srgbClr val="0070C0"/>
                </a:solidFill>
              </a:rPr>
              <a:t>C1-C5 erosion markers </a:t>
            </a:r>
            <a:r>
              <a:rPr lang="en-US" sz="1400" dirty="0"/>
              <a:t>(CEA, MPG, SP B.3)</a:t>
            </a:r>
          </a:p>
          <a:p>
            <a:pPr marL="1200150" lvl="2" indent="-285750">
              <a:buFont typeface="Courier New" panose="02070309020205020404" pitchFamily="49" charset="0"/>
              <a:buChar char="o"/>
            </a:pPr>
            <a:r>
              <a:rPr lang="en-US" sz="1400" dirty="0"/>
              <a:t>Focus on top surfaces and side faces of the skeletons</a:t>
            </a:r>
          </a:p>
          <a:p>
            <a:pPr marL="742950" lvl="1" indent="-285750">
              <a:spcBef>
                <a:spcPts val="600"/>
              </a:spcBef>
              <a:buFont typeface="Wingdings" panose="05000000000000000000" pitchFamily="2" charset="2"/>
              <a:buChar char="ü"/>
            </a:pPr>
            <a:r>
              <a:rPr lang="en-US" sz="1400" u="sng" dirty="0">
                <a:solidFill>
                  <a:srgbClr val="0070C0"/>
                </a:solidFill>
              </a:rPr>
              <a:t>Cut samples </a:t>
            </a:r>
            <a:r>
              <a:rPr lang="en-US" sz="1400" dirty="0"/>
              <a:t>(CEA) + start analyses on the </a:t>
            </a:r>
            <a:r>
              <a:rPr lang="en-US" sz="1400" u="sng" dirty="0">
                <a:solidFill>
                  <a:srgbClr val="0070C0"/>
                </a:solidFill>
              </a:rPr>
              <a:t>ITER-like PFUs from Phase 1 </a:t>
            </a:r>
            <a:r>
              <a:rPr lang="en-US" sz="1400" dirty="0"/>
              <a:t>(CEA, MPG, SP B.3)</a:t>
            </a:r>
          </a:p>
          <a:p>
            <a:pPr marL="742950" lvl="1" indent="-285750">
              <a:spcBef>
                <a:spcPts val="600"/>
              </a:spcBef>
              <a:buFont typeface="Wingdings" panose="05000000000000000000" pitchFamily="2" charset="2"/>
              <a:buChar char="ü"/>
            </a:pPr>
            <a:r>
              <a:rPr lang="en-US" sz="1400" dirty="0"/>
              <a:t>Continue investigating </a:t>
            </a:r>
            <a:r>
              <a:rPr lang="en-US" sz="1400" u="sng" dirty="0">
                <a:solidFill>
                  <a:srgbClr val="0070C0"/>
                </a:solidFill>
              </a:rPr>
              <a:t>He-exposed standard graphite tiles </a:t>
            </a:r>
            <a:r>
              <a:rPr lang="en-US" sz="1400" dirty="0"/>
              <a:t>(CEA, RBI)</a:t>
            </a:r>
          </a:p>
          <a:p>
            <a:pPr marL="742950" lvl="1" indent="-285750">
              <a:spcBef>
                <a:spcPts val="600"/>
              </a:spcBef>
              <a:buFont typeface="Wingdings" panose="05000000000000000000" pitchFamily="2" charset="2"/>
              <a:buChar char="ü"/>
            </a:pPr>
            <a:r>
              <a:rPr lang="en-US" sz="1400" b="1" dirty="0">
                <a:solidFill>
                  <a:srgbClr val="FF0000"/>
                </a:solidFill>
              </a:rPr>
              <a:t>Priority 2 activities</a:t>
            </a:r>
          </a:p>
          <a:p>
            <a:pPr marL="1200150" lvl="2" indent="-285750">
              <a:buFont typeface="Courier New" panose="02070309020205020404" pitchFamily="49" charset="0"/>
              <a:buChar char="o"/>
            </a:pPr>
            <a:r>
              <a:rPr lang="fi-FI" sz="1400" dirty="0" err="1"/>
              <a:t>Evaluate</a:t>
            </a:r>
            <a:r>
              <a:rPr lang="fi-FI" sz="1400" dirty="0"/>
              <a:t> </a:t>
            </a:r>
            <a:r>
              <a:rPr lang="fi-FI" sz="1400" dirty="0" err="1"/>
              <a:t>the</a:t>
            </a:r>
            <a:r>
              <a:rPr lang="fi-FI" sz="1400" dirty="0"/>
              <a:t> </a:t>
            </a:r>
            <a:r>
              <a:rPr lang="fi-FI" sz="1400" dirty="0" err="1"/>
              <a:t>erosion</a:t>
            </a:r>
            <a:r>
              <a:rPr lang="fi-FI" sz="1400" dirty="0"/>
              <a:t> </a:t>
            </a:r>
            <a:r>
              <a:rPr lang="fi-FI" sz="1400" dirty="0" err="1"/>
              <a:t>profile</a:t>
            </a:r>
            <a:r>
              <a:rPr lang="fi-FI" sz="1400" dirty="0"/>
              <a:t> of C5 </a:t>
            </a:r>
            <a:r>
              <a:rPr lang="fi-FI" sz="1400" dirty="0" err="1"/>
              <a:t>standard</a:t>
            </a:r>
            <a:r>
              <a:rPr lang="fi-FI" sz="1400" dirty="0"/>
              <a:t> </a:t>
            </a:r>
            <a:r>
              <a:rPr lang="fi-FI" sz="1400" dirty="0" err="1"/>
              <a:t>graphite</a:t>
            </a:r>
            <a:r>
              <a:rPr lang="fi-FI" sz="1400" dirty="0"/>
              <a:t> </a:t>
            </a:r>
            <a:r>
              <a:rPr lang="fi-FI" sz="1400" dirty="0" err="1"/>
              <a:t>tiles</a:t>
            </a:r>
            <a:r>
              <a:rPr lang="fi-FI" sz="1400" dirty="0"/>
              <a:t> (</a:t>
            </a:r>
            <a:r>
              <a:rPr lang="fi-FI" sz="1400" dirty="0" err="1"/>
              <a:t>toroidal</a:t>
            </a:r>
            <a:r>
              <a:rPr lang="fi-FI" sz="1400" dirty="0"/>
              <a:t>/</a:t>
            </a:r>
            <a:r>
              <a:rPr lang="fi-FI" sz="1400" dirty="0" err="1"/>
              <a:t>poloidal</a:t>
            </a:r>
            <a:r>
              <a:rPr lang="fi-FI" sz="1400" dirty="0"/>
              <a:t> </a:t>
            </a:r>
            <a:r>
              <a:rPr lang="fi-FI" sz="1400" dirty="0" err="1"/>
              <a:t>directions</a:t>
            </a:r>
            <a:r>
              <a:rPr lang="fi-FI" sz="1400" dirty="0"/>
              <a:t> (CEA)</a:t>
            </a:r>
          </a:p>
          <a:p>
            <a:pPr marL="1200150" lvl="2" indent="-285750">
              <a:buFont typeface="Courier New" panose="02070309020205020404" pitchFamily="49" charset="0"/>
              <a:buChar char="o"/>
            </a:pPr>
            <a:r>
              <a:rPr lang="fi-FI" sz="1400" dirty="0" err="1"/>
              <a:t>Prepare</a:t>
            </a:r>
            <a:r>
              <a:rPr lang="fi-FI" sz="1400" dirty="0"/>
              <a:t> 1 ITER-</a:t>
            </a:r>
            <a:r>
              <a:rPr lang="fi-FI" sz="1400" dirty="0" err="1"/>
              <a:t>like</a:t>
            </a:r>
            <a:r>
              <a:rPr lang="fi-FI" sz="1400" dirty="0"/>
              <a:t> PFU </a:t>
            </a:r>
            <a:r>
              <a:rPr lang="fi-FI" sz="1400" dirty="0" err="1"/>
              <a:t>phase</a:t>
            </a:r>
            <a:r>
              <a:rPr lang="fi-FI" sz="1400" dirty="0"/>
              <a:t> 2 for </a:t>
            </a:r>
            <a:r>
              <a:rPr lang="fi-FI" sz="1400" dirty="0" err="1"/>
              <a:t>surface</a:t>
            </a:r>
            <a:r>
              <a:rPr lang="fi-FI" sz="1400" dirty="0"/>
              <a:t> </a:t>
            </a:r>
            <a:r>
              <a:rPr lang="fi-FI" sz="1400" dirty="0" err="1"/>
              <a:t>analysis</a:t>
            </a:r>
            <a:r>
              <a:rPr lang="fi-FI" sz="1400" dirty="0"/>
              <a:t> (CEA + MPG)</a:t>
            </a:r>
          </a:p>
          <a:p>
            <a:pPr marL="1200150" lvl="2" indent="-285750">
              <a:buFont typeface="Courier New" panose="02070309020205020404" pitchFamily="49" charset="0"/>
              <a:buChar char="o"/>
            </a:pPr>
            <a:r>
              <a:rPr lang="fi-FI" sz="1400" dirty="0" err="1"/>
              <a:t>Continue</a:t>
            </a:r>
            <a:r>
              <a:rPr lang="fi-FI" sz="1400" dirty="0"/>
              <a:t> </a:t>
            </a:r>
            <a:r>
              <a:rPr lang="fi-FI" sz="1400" dirty="0" err="1"/>
              <a:t>the</a:t>
            </a:r>
            <a:r>
              <a:rPr lang="fi-FI" sz="1400" dirty="0"/>
              <a:t> </a:t>
            </a:r>
            <a:r>
              <a:rPr lang="fi-FI" sz="1400" dirty="0" err="1"/>
              <a:t>work</a:t>
            </a:r>
            <a:r>
              <a:rPr lang="fi-FI" sz="1400" dirty="0"/>
              <a:t> on </a:t>
            </a:r>
            <a:r>
              <a:rPr lang="fi-FI" sz="1400" dirty="0" err="1"/>
              <a:t>the</a:t>
            </a:r>
            <a:r>
              <a:rPr lang="fi-FI" sz="1400" dirty="0"/>
              <a:t> </a:t>
            </a:r>
            <a:r>
              <a:rPr lang="fi-FI" sz="1400" dirty="0" err="1"/>
              <a:t>gaps</a:t>
            </a:r>
            <a:r>
              <a:rPr lang="fi-FI" sz="1400" dirty="0"/>
              <a:t> (CEA + MPG)</a:t>
            </a:r>
          </a:p>
        </p:txBody>
      </p:sp>
      <p:sp>
        <p:nvSpPr>
          <p:cNvPr id="9" name="TextBox 8">
            <a:extLst>
              <a:ext uri="{FF2B5EF4-FFF2-40B4-BE49-F238E27FC236}">
                <a16:creationId xmlns:a16="http://schemas.microsoft.com/office/drawing/2014/main" id="{0CB71B87-C636-C2D6-7AC2-B28267807D2B}"/>
              </a:ext>
            </a:extLst>
          </p:cNvPr>
          <p:cNvSpPr txBox="1"/>
          <p:nvPr/>
        </p:nvSpPr>
        <p:spPr>
          <a:xfrm>
            <a:off x="248766" y="3305613"/>
            <a:ext cx="11655492" cy="1692771"/>
          </a:xfrm>
          <a:prstGeom prst="rect">
            <a:avLst/>
          </a:prstGeom>
          <a:noFill/>
        </p:spPr>
        <p:txBody>
          <a:bodyPr wrap="square" rtlCol="0">
            <a:spAutoFit/>
          </a:bodyPr>
          <a:lstStyle/>
          <a:p>
            <a:pPr marL="285750" indent="-285750">
              <a:spcBef>
                <a:spcPts val="600"/>
              </a:spcBef>
              <a:buFont typeface="Wingdings" panose="05000000000000000000" pitchFamily="2" charset="2"/>
              <a:buChar char="§"/>
            </a:pPr>
            <a:r>
              <a:rPr lang="fi-FI" sz="1400" b="1" dirty="0"/>
              <a:t>AUG </a:t>
            </a:r>
            <a:r>
              <a:rPr lang="fi-FI" sz="1400" b="1" dirty="0" err="1"/>
              <a:t>analyses</a:t>
            </a:r>
            <a:r>
              <a:rPr lang="fi-FI" sz="1400" b="1" dirty="0"/>
              <a:t> (MPG, VTT) </a:t>
            </a:r>
          </a:p>
          <a:p>
            <a:pPr marL="742950" lvl="1" indent="-285750">
              <a:spcBef>
                <a:spcPts val="600"/>
              </a:spcBef>
              <a:buFont typeface="Wingdings" panose="05000000000000000000" pitchFamily="2" charset="2"/>
              <a:buChar char="ü"/>
            </a:pPr>
            <a:r>
              <a:rPr lang="en-US" sz="1400" dirty="0"/>
              <a:t>Focus on samples coming from </a:t>
            </a:r>
            <a:r>
              <a:rPr lang="en-US" sz="1400" u="sng" dirty="0">
                <a:solidFill>
                  <a:srgbClr val="0070C0"/>
                </a:solidFill>
              </a:rPr>
              <a:t>old and new </a:t>
            </a:r>
            <a:r>
              <a:rPr lang="en-US" sz="1400" u="sng" dirty="0" err="1">
                <a:solidFill>
                  <a:srgbClr val="0070C0"/>
                </a:solidFill>
              </a:rPr>
              <a:t>boronization</a:t>
            </a:r>
            <a:r>
              <a:rPr lang="en-US" sz="1400" u="sng" dirty="0">
                <a:solidFill>
                  <a:srgbClr val="0070C0"/>
                </a:solidFill>
              </a:rPr>
              <a:t> investigations </a:t>
            </a:r>
            <a:r>
              <a:rPr lang="en-US" sz="1400" dirty="0"/>
              <a:t>(manipulator samples + silicon collector samples)</a:t>
            </a:r>
          </a:p>
          <a:p>
            <a:pPr marL="742950" lvl="1" indent="-285750">
              <a:spcBef>
                <a:spcPts val="600"/>
              </a:spcBef>
              <a:buFont typeface="Wingdings" panose="05000000000000000000" pitchFamily="2" charset="2"/>
              <a:buChar char="ü"/>
            </a:pPr>
            <a:r>
              <a:rPr lang="en-US" sz="1400" dirty="0"/>
              <a:t>Revisit results from depositions on WEST (C1-C5) regarding </a:t>
            </a:r>
            <a:r>
              <a:rPr lang="en-US" sz="1400" dirty="0" err="1"/>
              <a:t>behaviour</a:t>
            </a:r>
            <a:r>
              <a:rPr lang="en-US" sz="1400" dirty="0"/>
              <a:t> of boron </a:t>
            </a:r>
            <a:r>
              <a:rPr lang="en-US" sz="1400" dirty="0">
                <a:sym typeface="Wingdings" panose="05000000000000000000" pitchFamily="2" charset="2"/>
              </a:rPr>
              <a:t> more difficult than originally thought</a:t>
            </a:r>
            <a:endParaRPr lang="en-US" sz="1400" dirty="0"/>
          </a:p>
          <a:p>
            <a:pPr marL="742950" lvl="1" indent="-285750">
              <a:spcBef>
                <a:spcPts val="600"/>
              </a:spcBef>
              <a:buFont typeface="Wingdings" panose="05000000000000000000" pitchFamily="2" charset="2"/>
              <a:buChar char="ü"/>
            </a:pPr>
            <a:r>
              <a:rPr lang="en-US" sz="1400" dirty="0"/>
              <a:t>Revisit </a:t>
            </a:r>
            <a:r>
              <a:rPr lang="en-US" sz="1400" u="sng" dirty="0">
                <a:solidFill>
                  <a:srgbClr val="0070C0"/>
                </a:solidFill>
              </a:rPr>
              <a:t>observed boron splashes on AUG </a:t>
            </a:r>
            <a:r>
              <a:rPr lang="en-US" sz="1400" dirty="0"/>
              <a:t>(from dust dropper or ICRH protection limiters) </a:t>
            </a:r>
            <a:r>
              <a:rPr lang="en-US" sz="1400" dirty="0">
                <a:sym typeface="Wingdings" panose="05000000000000000000" pitchFamily="2" charset="2"/>
              </a:rPr>
              <a:t> clear deposits observed in the grooves of coatings on ICRH limiter tiles</a:t>
            </a:r>
            <a:endParaRPr lang="en-US" sz="1400" dirty="0"/>
          </a:p>
          <a:p>
            <a:pPr>
              <a:spcBef>
                <a:spcPts val="600"/>
              </a:spcBef>
            </a:pPr>
            <a:r>
              <a:rPr lang="en-US" sz="1400" b="1" i="1" dirty="0">
                <a:solidFill>
                  <a:srgbClr val="00B050"/>
                </a:solidFill>
              </a:rPr>
              <a:t>Potentially other samples – pending for AUG re-start in the autumn to see the exact 2024 experimental </a:t>
            </a:r>
            <a:r>
              <a:rPr lang="en-US" sz="1400" b="1" i="1" dirty="0" err="1">
                <a:solidFill>
                  <a:srgbClr val="00B050"/>
                </a:solidFill>
              </a:rPr>
              <a:t>programme</a:t>
            </a:r>
            <a:endParaRPr lang="en-US" sz="1400" b="1" i="1" dirty="0">
              <a:solidFill>
                <a:srgbClr val="00B050"/>
              </a:solidFill>
            </a:endParaRPr>
          </a:p>
        </p:txBody>
      </p:sp>
      <p:pic>
        <p:nvPicPr>
          <p:cNvPr id="10" name="Grafik 1">
            <a:extLst>
              <a:ext uri="{FF2B5EF4-FFF2-40B4-BE49-F238E27FC236}">
                <a16:creationId xmlns:a16="http://schemas.microsoft.com/office/drawing/2014/main" id="{B744D2AE-FBEA-D3D5-1858-76AB8C9ED29D}"/>
              </a:ext>
            </a:extLst>
          </p:cNvPr>
          <p:cNvPicPr>
            <a:picLocks noChangeAspect="1"/>
          </p:cNvPicPr>
          <p:nvPr/>
        </p:nvPicPr>
        <p:blipFill rotWithShape="1">
          <a:blip r:embed="rId2">
            <a:extLst>
              <a:ext uri="{28A0092B-C50C-407E-A947-70E740481C1C}">
                <a14:useLocalDpi xmlns:a14="http://schemas.microsoft.com/office/drawing/2010/main" val="0"/>
              </a:ext>
            </a:extLst>
          </a:blip>
          <a:srcRect l="4677" t="7132" r="15875" b="7310"/>
          <a:stretch/>
        </p:blipFill>
        <p:spPr bwMode="auto">
          <a:xfrm>
            <a:off x="8287909" y="421115"/>
            <a:ext cx="3904091" cy="3196425"/>
          </a:xfrm>
          <a:prstGeom prst="rect">
            <a:avLst/>
          </a:prstGeom>
          <a:noFill/>
          <a:ln>
            <a:noFill/>
          </a:ln>
        </p:spPr>
      </p:pic>
    </p:spTree>
    <p:extLst>
      <p:ext uri="{BB962C8B-B14F-4D97-AF65-F5344CB8AC3E}">
        <p14:creationId xmlns:p14="http://schemas.microsoft.com/office/powerpoint/2010/main" val="2964274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582A96D-BF5E-4900-3E69-AD8CEB3FB033}"/>
              </a:ext>
            </a:extLst>
          </p:cNvPr>
          <p:cNvSpPr>
            <a:spLocks noGrp="1"/>
          </p:cNvSpPr>
          <p:nvPr>
            <p:ph type="ftr" sz="quarter" idx="11"/>
          </p:nvPr>
        </p:nvSpPr>
        <p:spPr/>
        <p:txBody>
          <a:bodyPr/>
          <a:lstStyle/>
          <a:p>
            <a:pPr>
              <a:defRPr/>
            </a:pPr>
            <a:r>
              <a:rPr lang="en-GB">
                <a:solidFill>
                  <a:prstClr val="white"/>
                </a:solidFill>
              </a:rPr>
              <a:t>A. Hakola| WPPWIE midterm meeting | 9 April 2024</a:t>
            </a:r>
            <a:endParaRPr lang="en-GB" dirty="0"/>
          </a:p>
        </p:txBody>
      </p:sp>
      <p:sp>
        <p:nvSpPr>
          <p:cNvPr id="4" name="Slide Number Placeholder 3">
            <a:extLst>
              <a:ext uri="{FF2B5EF4-FFF2-40B4-BE49-F238E27FC236}">
                <a16:creationId xmlns:a16="http://schemas.microsoft.com/office/drawing/2014/main" id="{78844A9C-C1D7-55A0-F41D-3C0CEE86088C}"/>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11</a:t>
            </a:fld>
            <a:endParaRPr lang="en-GB">
              <a:solidFill>
                <a:prstClr val="white"/>
              </a:solidFill>
            </a:endParaRPr>
          </a:p>
        </p:txBody>
      </p:sp>
      <p:sp>
        <p:nvSpPr>
          <p:cNvPr id="6" name="Titre 1">
            <a:extLst>
              <a:ext uri="{FF2B5EF4-FFF2-40B4-BE49-F238E27FC236}">
                <a16:creationId xmlns:a16="http://schemas.microsoft.com/office/drawing/2014/main" id="{E5615A77-CDAD-5A9E-2957-6D70AF83BB58}"/>
              </a:ext>
            </a:extLst>
          </p:cNvPr>
          <p:cNvSpPr>
            <a:spLocks noGrp="1"/>
          </p:cNvSpPr>
          <p:nvPr>
            <p:ph type="title"/>
          </p:nvPr>
        </p:nvSpPr>
        <p:spPr>
          <a:xfrm>
            <a:off x="983432" y="192515"/>
            <a:ext cx="9451776" cy="457200"/>
          </a:xfrm>
        </p:spPr>
        <p:txBody>
          <a:bodyPr/>
          <a:lstStyle/>
          <a:p>
            <a:r>
              <a:rPr lang="fi-FI" dirty="0" err="1"/>
              <a:t>Priorities</a:t>
            </a:r>
            <a:r>
              <a:rPr lang="fi-FI" dirty="0"/>
              <a:t> for W7-X </a:t>
            </a:r>
            <a:r>
              <a:rPr lang="fi-FI" dirty="0" err="1"/>
              <a:t>analyses</a:t>
            </a:r>
            <a:endParaRPr lang="fr-FR" dirty="0"/>
          </a:p>
        </p:txBody>
      </p:sp>
      <p:sp>
        <p:nvSpPr>
          <p:cNvPr id="7" name="TextBox 6">
            <a:extLst>
              <a:ext uri="{FF2B5EF4-FFF2-40B4-BE49-F238E27FC236}">
                <a16:creationId xmlns:a16="http://schemas.microsoft.com/office/drawing/2014/main" id="{2715BC7A-348B-81B1-2E9C-BE6240FF388B}"/>
              </a:ext>
            </a:extLst>
          </p:cNvPr>
          <p:cNvSpPr txBox="1"/>
          <p:nvPr/>
        </p:nvSpPr>
        <p:spPr>
          <a:xfrm>
            <a:off x="283361" y="882803"/>
            <a:ext cx="8197092" cy="4862870"/>
          </a:xfrm>
          <a:prstGeom prst="rect">
            <a:avLst/>
          </a:prstGeom>
          <a:noFill/>
        </p:spPr>
        <p:txBody>
          <a:bodyPr wrap="square" rtlCol="0">
            <a:spAutoFit/>
          </a:bodyPr>
          <a:lstStyle/>
          <a:p>
            <a:pPr marL="285750" indent="-285750">
              <a:spcBef>
                <a:spcPts val="600"/>
              </a:spcBef>
              <a:buFont typeface="Wingdings" panose="05000000000000000000" pitchFamily="2" charset="2"/>
              <a:buChar char="§"/>
            </a:pPr>
            <a:r>
              <a:rPr lang="fi-FI" sz="1400" b="1" dirty="0"/>
              <a:t>MPG </a:t>
            </a:r>
            <a:r>
              <a:rPr lang="fi-FI" sz="1400" b="1" dirty="0" err="1"/>
              <a:t>activities</a:t>
            </a:r>
            <a:r>
              <a:rPr lang="fi-FI" sz="1400" b="1" dirty="0"/>
              <a:t>:</a:t>
            </a:r>
          </a:p>
          <a:p>
            <a:pPr marL="742950" lvl="1" indent="-285750">
              <a:spcBef>
                <a:spcPts val="600"/>
              </a:spcBef>
              <a:buFont typeface="Wingdings" panose="05000000000000000000" pitchFamily="2" charset="2"/>
              <a:buChar char="ü"/>
            </a:pPr>
            <a:r>
              <a:rPr lang="en-US" sz="1400" b="1" dirty="0" err="1">
                <a:solidFill>
                  <a:srgbClr val="FF0000"/>
                </a:solidFill>
              </a:rPr>
              <a:t>Boronisations</a:t>
            </a:r>
            <a:endParaRPr lang="en-US" sz="1400" b="1" dirty="0">
              <a:solidFill>
                <a:srgbClr val="FF0000"/>
              </a:solidFill>
            </a:endParaRPr>
          </a:p>
          <a:p>
            <a:pPr marL="1200150" lvl="2" indent="-285750">
              <a:buFont typeface="Courier New" panose="02070309020205020404" pitchFamily="49" charset="0"/>
              <a:buChar char="o"/>
            </a:pPr>
            <a:r>
              <a:rPr lang="en-US" sz="1400" dirty="0"/>
              <a:t>Exposing samples using the </a:t>
            </a:r>
            <a:r>
              <a:rPr lang="en-US" sz="1400" u="sng" dirty="0">
                <a:solidFill>
                  <a:srgbClr val="0070C0"/>
                </a:solidFill>
              </a:rPr>
              <a:t>multipurpose manipulator (MPM) </a:t>
            </a:r>
            <a:r>
              <a:rPr lang="en-US" sz="1400" dirty="0"/>
              <a:t>during individual </a:t>
            </a:r>
            <a:r>
              <a:rPr lang="en-US" sz="1400" dirty="0" err="1"/>
              <a:t>boronizations</a:t>
            </a:r>
            <a:endParaRPr lang="en-US" sz="1400" dirty="0"/>
          </a:p>
          <a:p>
            <a:pPr marL="1200150" lvl="2" indent="-285750">
              <a:buFont typeface="Courier New" panose="02070309020205020404" pitchFamily="49" charset="0"/>
              <a:buChar char="o"/>
            </a:pPr>
            <a:r>
              <a:rPr lang="en-US" sz="1400" u="sng" dirty="0">
                <a:solidFill>
                  <a:srgbClr val="0070C0"/>
                </a:solidFill>
              </a:rPr>
              <a:t>Analysis of layers </a:t>
            </a:r>
            <a:r>
              <a:rPr lang="en-US" sz="1400" dirty="0"/>
              <a:t>deposited during </a:t>
            </a:r>
            <a:r>
              <a:rPr lang="en-US" sz="1400" dirty="0" err="1"/>
              <a:t>boronisations</a:t>
            </a:r>
            <a:r>
              <a:rPr lang="en-US" sz="1400" dirty="0"/>
              <a:t> using RBS and NRA</a:t>
            </a:r>
          </a:p>
          <a:p>
            <a:pPr marL="1200150" lvl="2" indent="-285750">
              <a:buFont typeface="Courier New" panose="02070309020205020404" pitchFamily="49" charset="0"/>
              <a:buChar char="o"/>
            </a:pPr>
            <a:r>
              <a:rPr lang="en-US" sz="1400" dirty="0"/>
              <a:t>Summarizing results at the PSI conference</a:t>
            </a:r>
          </a:p>
          <a:p>
            <a:pPr marL="742950" lvl="1" indent="-285750">
              <a:spcBef>
                <a:spcPts val="600"/>
              </a:spcBef>
              <a:buFont typeface="Wingdings" panose="05000000000000000000" pitchFamily="2" charset="2"/>
              <a:buChar char="ü"/>
            </a:pPr>
            <a:r>
              <a:rPr lang="en-US" sz="1400" b="1" dirty="0">
                <a:solidFill>
                  <a:srgbClr val="FF0000"/>
                </a:solidFill>
              </a:rPr>
              <a:t>Analysis of wall tiles</a:t>
            </a:r>
            <a:r>
              <a:rPr lang="en-US" sz="1400" dirty="0"/>
              <a:t>:</a:t>
            </a:r>
          </a:p>
          <a:p>
            <a:pPr marL="1200150" lvl="2" indent="-285750">
              <a:buFont typeface="Courier New" panose="02070309020205020404" pitchFamily="49" charset="0"/>
              <a:buChar char="o"/>
            </a:pPr>
            <a:r>
              <a:rPr lang="en-US" sz="1400" dirty="0"/>
              <a:t>Analysis of about 30 wall tiles (including marker layers) from the inner wall and baffles for </a:t>
            </a:r>
            <a:r>
              <a:rPr lang="en-US" sz="1400" u="sng" dirty="0">
                <a:solidFill>
                  <a:srgbClr val="0070C0"/>
                </a:solidFill>
              </a:rPr>
              <a:t>deposition of B and C and erosion of W</a:t>
            </a:r>
            <a:endParaRPr lang="en-US" sz="1400" dirty="0"/>
          </a:p>
          <a:p>
            <a:pPr marL="742950" lvl="1" indent="-285750">
              <a:spcBef>
                <a:spcPts val="600"/>
              </a:spcBef>
              <a:buFont typeface="Wingdings" panose="05000000000000000000" pitchFamily="2" charset="2"/>
              <a:buChar char="ü"/>
            </a:pPr>
            <a:r>
              <a:rPr lang="en-US" sz="1400" b="1" dirty="0">
                <a:solidFill>
                  <a:srgbClr val="FF0000"/>
                </a:solidFill>
              </a:rPr>
              <a:t>Measurement of charge-exchange fluxes</a:t>
            </a:r>
            <a:r>
              <a:rPr lang="en-US" sz="1400" dirty="0"/>
              <a:t>:</a:t>
            </a:r>
          </a:p>
          <a:p>
            <a:pPr marL="1200150" lvl="2" indent="-285750">
              <a:buFont typeface="Courier New" panose="02070309020205020404" pitchFamily="49" charset="0"/>
              <a:buChar char="o"/>
            </a:pPr>
            <a:r>
              <a:rPr lang="en-US" sz="1400" dirty="0"/>
              <a:t>Measure the </a:t>
            </a:r>
            <a:r>
              <a:rPr lang="en-US" sz="1400" u="sng" dirty="0">
                <a:solidFill>
                  <a:srgbClr val="0070C0"/>
                </a:solidFill>
              </a:rPr>
              <a:t>CX flux using catcher probes with the MPM</a:t>
            </a:r>
          </a:p>
          <a:p>
            <a:pPr marL="1200150" lvl="2" indent="-285750">
              <a:buFont typeface="Courier New" panose="02070309020205020404" pitchFamily="49" charset="0"/>
              <a:buChar char="o"/>
            </a:pPr>
            <a:r>
              <a:rPr lang="en-US" sz="1400" u="sng" dirty="0">
                <a:solidFill>
                  <a:srgbClr val="0070C0"/>
                </a:solidFill>
              </a:rPr>
              <a:t>Analysis of the hydrogen content </a:t>
            </a:r>
            <a:r>
              <a:rPr lang="en-US" sz="1400" dirty="0"/>
              <a:t>of the catcher probes using ERDA with incident He ions</a:t>
            </a:r>
          </a:p>
          <a:p>
            <a:pPr marL="1200150" lvl="2" indent="-285750">
              <a:buFont typeface="Courier New" panose="02070309020205020404" pitchFamily="49" charset="0"/>
              <a:buChar char="o"/>
            </a:pPr>
            <a:r>
              <a:rPr lang="en-US" sz="1400" dirty="0"/>
              <a:t>Development of a new technique for measuring the energy distribution of charge-exchange fluxes </a:t>
            </a:r>
            <a:r>
              <a:rPr lang="en-US" sz="1400" u="sng" dirty="0">
                <a:solidFill>
                  <a:srgbClr val="0070C0"/>
                </a:solidFill>
              </a:rPr>
              <a:t>using layered metal samples</a:t>
            </a:r>
          </a:p>
          <a:p>
            <a:pPr marL="285750" indent="-285750">
              <a:spcBef>
                <a:spcPts val="600"/>
              </a:spcBef>
              <a:buFont typeface="Wingdings" panose="05000000000000000000" pitchFamily="2" charset="2"/>
              <a:buChar char="§"/>
            </a:pPr>
            <a:r>
              <a:rPr lang="fi-FI" sz="1400" b="1" dirty="0"/>
              <a:t>FZJ </a:t>
            </a:r>
            <a:r>
              <a:rPr lang="fi-FI" sz="1400" b="1" dirty="0" err="1"/>
              <a:t>activities</a:t>
            </a:r>
            <a:r>
              <a:rPr lang="fi-FI" sz="1400" b="1" dirty="0"/>
              <a:t> - </a:t>
            </a:r>
            <a:r>
              <a:rPr lang="fi-FI" sz="1400" b="1" dirty="0" err="1"/>
              <a:t>requires</a:t>
            </a:r>
            <a:r>
              <a:rPr lang="fi-FI" sz="1400" b="1" dirty="0"/>
              <a:t> </a:t>
            </a:r>
            <a:r>
              <a:rPr lang="fi-FI" sz="1400" b="1" dirty="0" err="1"/>
              <a:t>careful</a:t>
            </a:r>
            <a:r>
              <a:rPr lang="fi-FI" sz="1400" b="1" dirty="0"/>
              <a:t> </a:t>
            </a:r>
            <a:r>
              <a:rPr lang="fi-FI" sz="1400" b="1" dirty="0" err="1"/>
              <a:t>discussion</a:t>
            </a:r>
            <a:r>
              <a:rPr lang="fi-FI" sz="1400" b="1" dirty="0"/>
              <a:t> on </a:t>
            </a:r>
            <a:r>
              <a:rPr lang="fi-FI" sz="1400" b="1" dirty="0" err="1"/>
              <a:t>which</a:t>
            </a:r>
            <a:r>
              <a:rPr lang="fi-FI" sz="1400" b="1" dirty="0"/>
              <a:t> </a:t>
            </a:r>
            <a:r>
              <a:rPr lang="fi-FI" sz="1400" b="1" dirty="0" err="1"/>
              <a:t>samples</a:t>
            </a:r>
            <a:r>
              <a:rPr lang="fi-FI" sz="1400" b="1" dirty="0"/>
              <a:t> </a:t>
            </a:r>
            <a:r>
              <a:rPr lang="fi-FI" sz="1400" b="1" dirty="0" err="1"/>
              <a:t>are</a:t>
            </a:r>
            <a:r>
              <a:rPr lang="fi-FI" sz="1400" b="1" dirty="0"/>
              <a:t> </a:t>
            </a:r>
            <a:r>
              <a:rPr lang="fi-FI" sz="1400" b="1" dirty="0" err="1"/>
              <a:t>still</a:t>
            </a:r>
            <a:r>
              <a:rPr lang="fi-FI" sz="1400" b="1" dirty="0"/>
              <a:t> </a:t>
            </a:r>
            <a:r>
              <a:rPr lang="fi-FI" sz="1400" b="1" dirty="0" err="1"/>
              <a:t>available</a:t>
            </a:r>
            <a:r>
              <a:rPr lang="fi-FI" sz="1400" b="1" dirty="0"/>
              <a:t> and </a:t>
            </a:r>
            <a:r>
              <a:rPr lang="fi-FI" sz="1400" b="1" dirty="0" err="1"/>
              <a:t>relevant</a:t>
            </a:r>
            <a:r>
              <a:rPr lang="fi-FI" sz="1400" b="1" dirty="0"/>
              <a:t> for </a:t>
            </a:r>
            <a:r>
              <a:rPr lang="fi-FI" sz="1400" b="1" dirty="0" err="1"/>
              <a:t>analyses</a:t>
            </a:r>
            <a:endParaRPr lang="fi-FI" sz="1400" b="1" dirty="0"/>
          </a:p>
          <a:p>
            <a:pPr marL="742950" lvl="1" indent="-285750">
              <a:spcBef>
                <a:spcPts val="600"/>
              </a:spcBef>
              <a:buFont typeface="Wingdings" panose="05000000000000000000" pitchFamily="2" charset="2"/>
              <a:buChar char="ü"/>
            </a:pPr>
            <a:r>
              <a:rPr lang="en-US" sz="1400" dirty="0"/>
              <a:t>Scheduled analysis of existing </a:t>
            </a:r>
            <a:r>
              <a:rPr lang="en-US" sz="1400" u="sng" dirty="0">
                <a:solidFill>
                  <a:srgbClr val="0070C0"/>
                </a:solidFill>
              </a:rPr>
              <a:t>samples exposed to OP2 plasma on W7-X</a:t>
            </a:r>
            <a:r>
              <a:rPr lang="en-US" sz="1400" dirty="0"/>
              <a:t>, focus on MPM samples (after </a:t>
            </a:r>
            <a:r>
              <a:rPr lang="en-US" sz="1400" dirty="0" err="1"/>
              <a:t>boronizations</a:t>
            </a:r>
            <a:r>
              <a:rPr lang="en-US" sz="1400" dirty="0"/>
              <a:t>) and CX catcher probes using </a:t>
            </a:r>
            <a:r>
              <a:rPr lang="en-US" sz="1400" b="1" dirty="0">
                <a:solidFill>
                  <a:srgbClr val="FF0000"/>
                </a:solidFill>
              </a:rPr>
              <a:t>LIBS, FIB/SEM/EDX/TEM, and NRA</a:t>
            </a:r>
          </a:p>
          <a:p>
            <a:pPr marL="742950" lvl="1" indent="-285750">
              <a:spcBef>
                <a:spcPts val="600"/>
              </a:spcBef>
              <a:buFont typeface="Wingdings" panose="05000000000000000000" pitchFamily="2" charset="2"/>
              <a:buChar char="ü"/>
            </a:pPr>
            <a:r>
              <a:rPr lang="en-US" sz="1400" dirty="0"/>
              <a:t>Proposals to </a:t>
            </a:r>
            <a:r>
              <a:rPr lang="en-US" sz="1400" u="sng" dirty="0">
                <a:solidFill>
                  <a:srgbClr val="0070C0"/>
                </a:solidFill>
              </a:rPr>
              <a:t>participate in operation campaigns OP 2.2 and OP 2.3 </a:t>
            </a:r>
            <a:r>
              <a:rPr lang="en-US" sz="1400" dirty="0"/>
              <a:t>submitted – both using the </a:t>
            </a:r>
            <a:r>
              <a:rPr lang="en-US" sz="1400" dirty="0" err="1"/>
              <a:t>multisample</a:t>
            </a:r>
            <a:r>
              <a:rPr lang="en-US" sz="1400" dirty="0"/>
              <a:t> near-SOL manipulator</a:t>
            </a:r>
          </a:p>
          <a:p>
            <a:pPr marL="1200150" lvl="2" indent="-285750">
              <a:buFont typeface="Courier New" panose="02070309020205020404" pitchFamily="49" charset="0"/>
              <a:buChar char="o"/>
            </a:pPr>
            <a:r>
              <a:rPr lang="en-US" sz="1400" dirty="0"/>
              <a:t>Erosion and re-deposition of bulk W</a:t>
            </a:r>
          </a:p>
          <a:p>
            <a:pPr marL="1200150" lvl="2" indent="-285750">
              <a:buFont typeface="Courier New" panose="02070309020205020404" pitchFamily="49" charset="0"/>
              <a:buChar char="o"/>
            </a:pPr>
            <a:r>
              <a:rPr lang="en-US" sz="1400" dirty="0"/>
              <a:t>Erosion and redeposition mechanisms of boron and boron tungsten layers</a:t>
            </a:r>
          </a:p>
        </p:txBody>
      </p:sp>
      <p:pic>
        <p:nvPicPr>
          <p:cNvPr id="8" name="Grafik 6">
            <a:extLst>
              <a:ext uri="{FF2B5EF4-FFF2-40B4-BE49-F238E27FC236}">
                <a16:creationId xmlns:a16="http://schemas.microsoft.com/office/drawing/2014/main" id="{77F22F4F-40D4-D481-695A-F127CCBE7BE2}"/>
              </a:ext>
            </a:extLst>
          </p:cNvPr>
          <p:cNvPicPr>
            <a:picLocks noChangeAspect="1"/>
          </p:cNvPicPr>
          <p:nvPr/>
        </p:nvPicPr>
        <p:blipFill rotWithShape="1">
          <a:blip r:embed="rId2"/>
          <a:srcRect l="6751" t="9081" r="10546"/>
          <a:stretch/>
        </p:blipFill>
        <p:spPr>
          <a:xfrm>
            <a:off x="8553282" y="1268658"/>
            <a:ext cx="3413512" cy="2870557"/>
          </a:xfrm>
          <a:prstGeom prst="rect">
            <a:avLst/>
          </a:prstGeom>
        </p:spPr>
      </p:pic>
      <p:sp>
        <p:nvSpPr>
          <p:cNvPr id="9" name="Textfeld 5">
            <a:extLst>
              <a:ext uri="{FF2B5EF4-FFF2-40B4-BE49-F238E27FC236}">
                <a16:creationId xmlns:a16="http://schemas.microsoft.com/office/drawing/2014/main" id="{9E2774F3-EF3B-869D-AEF4-503A179E0CE4}"/>
              </a:ext>
            </a:extLst>
          </p:cNvPr>
          <p:cNvSpPr txBox="1"/>
          <p:nvPr/>
        </p:nvSpPr>
        <p:spPr>
          <a:xfrm>
            <a:off x="9406037" y="991659"/>
            <a:ext cx="1888659" cy="276999"/>
          </a:xfrm>
          <a:prstGeom prst="rect">
            <a:avLst/>
          </a:prstGeom>
          <a:noFill/>
        </p:spPr>
        <p:txBody>
          <a:bodyPr wrap="none" rtlCol="0">
            <a:spAutoFit/>
          </a:bodyPr>
          <a:lstStyle/>
          <a:p>
            <a:r>
              <a:rPr lang="de-DE" sz="1200" dirty="0" err="1">
                <a:latin typeface="Arial" panose="020B0604020202020204" pitchFamily="34" charset="0"/>
                <a:cs typeface="Arial" panose="020B0604020202020204" pitchFamily="34" charset="0"/>
              </a:rPr>
              <a:t>Boronization</a:t>
            </a:r>
            <a:r>
              <a:rPr lang="de-DE" sz="1200" dirty="0">
                <a:latin typeface="Arial" panose="020B0604020202020204" pitchFamily="34" charset="0"/>
                <a:cs typeface="Arial" panose="020B0604020202020204" pitchFamily="34" charset="0"/>
              </a:rPr>
              <a:t> on 4.2.2023</a:t>
            </a:r>
          </a:p>
        </p:txBody>
      </p:sp>
    </p:spTree>
    <p:extLst>
      <p:ext uri="{BB962C8B-B14F-4D97-AF65-F5344CB8AC3E}">
        <p14:creationId xmlns:p14="http://schemas.microsoft.com/office/powerpoint/2010/main" val="4079734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FC59707-BF21-C1F5-0660-6C369FEC1959}"/>
              </a:ext>
            </a:extLst>
          </p:cNvPr>
          <p:cNvSpPr>
            <a:spLocks noGrp="1"/>
          </p:cNvSpPr>
          <p:nvPr>
            <p:ph type="ftr" sz="quarter" idx="11"/>
          </p:nvPr>
        </p:nvSpPr>
        <p:spPr/>
        <p:txBody>
          <a:bodyPr/>
          <a:lstStyle/>
          <a:p>
            <a:pPr>
              <a:defRPr/>
            </a:pPr>
            <a:r>
              <a:rPr lang="en-GB">
                <a:solidFill>
                  <a:prstClr val="white"/>
                </a:solidFill>
              </a:rPr>
              <a:t>A. Hakola| WPPWIE midterm meeting | 9 April 2024</a:t>
            </a:r>
            <a:endParaRPr lang="en-GB" dirty="0"/>
          </a:p>
        </p:txBody>
      </p:sp>
      <p:sp>
        <p:nvSpPr>
          <p:cNvPr id="4" name="Slide Number Placeholder 3">
            <a:extLst>
              <a:ext uri="{FF2B5EF4-FFF2-40B4-BE49-F238E27FC236}">
                <a16:creationId xmlns:a16="http://schemas.microsoft.com/office/drawing/2014/main" id="{E1A3A514-DFF5-E294-1B2B-0579A8C9640B}"/>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12</a:t>
            </a:fld>
            <a:endParaRPr lang="en-GB">
              <a:solidFill>
                <a:prstClr val="white"/>
              </a:solidFill>
            </a:endParaRPr>
          </a:p>
        </p:txBody>
      </p:sp>
      <p:sp>
        <p:nvSpPr>
          <p:cNvPr id="5" name="Titre 1">
            <a:extLst>
              <a:ext uri="{FF2B5EF4-FFF2-40B4-BE49-F238E27FC236}">
                <a16:creationId xmlns:a16="http://schemas.microsoft.com/office/drawing/2014/main" id="{57AE09D3-1247-1A49-4F40-4B613A1C9360}"/>
              </a:ext>
            </a:extLst>
          </p:cNvPr>
          <p:cNvSpPr>
            <a:spLocks noGrp="1"/>
          </p:cNvSpPr>
          <p:nvPr>
            <p:ph type="title"/>
          </p:nvPr>
        </p:nvSpPr>
        <p:spPr>
          <a:xfrm>
            <a:off x="983432" y="192515"/>
            <a:ext cx="9451776" cy="457200"/>
          </a:xfrm>
        </p:spPr>
        <p:txBody>
          <a:bodyPr/>
          <a:lstStyle/>
          <a:p>
            <a:r>
              <a:rPr lang="fr-FR" dirty="0"/>
              <a:t>SP B.3 </a:t>
            </a:r>
            <a:r>
              <a:rPr lang="fr-FR" dirty="0" err="1"/>
              <a:t>deliverables</a:t>
            </a:r>
            <a:r>
              <a:rPr lang="fr-FR" dirty="0"/>
              <a:t> in 2024</a:t>
            </a:r>
          </a:p>
        </p:txBody>
      </p:sp>
      <p:graphicFrame>
        <p:nvGraphicFramePr>
          <p:cNvPr id="6" name="Tabelle 5">
            <a:extLst>
              <a:ext uri="{FF2B5EF4-FFF2-40B4-BE49-F238E27FC236}">
                <a16:creationId xmlns:a16="http://schemas.microsoft.com/office/drawing/2014/main" id="{F919FB2B-4C1C-125D-5647-0CBCBF2B7217}"/>
              </a:ext>
            </a:extLst>
          </p:cNvPr>
          <p:cNvGraphicFramePr>
            <a:graphicFrameLocks noGrp="1"/>
          </p:cNvGraphicFramePr>
          <p:nvPr>
            <p:extLst>
              <p:ext uri="{D42A27DB-BD31-4B8C-83A1-F6EECF244321}">
                <p14:modId xmlns:p14="http://schemas.microsoft.com/office/powerpoint/2010/main" val="2406905970"/>
              </p:ext>
            </p:extLst>
          </p:nvPr>
        </p:nvGraphicFramePr>
        <p:xfrm>
          <a:off x="219544" y="726549"/>
          <a:ext cx="11752912" cy="5767324"/>
        </p:xfrm>
        <a:graphic>
          <a:graphicData uri="http://schemas.openxmlformats.org/drawingml/2006/table">
            <a:tbl>
              <a:tblPr firstRow="1" firstCol="1" bandRow="1">
                <a:tableStyleId>{5C22544A-7EE6-4342-B048-85BDC9FD1C3A}</a:tableStyleId>
              </a:tblPr>
              <a:tblGrid>
                <a:gridCol w="1323585">
                  <a:extLst>
                    <a:ext uri="{9D8B030D-6E8A-4147-A177-3AD203B41FA5}">
                      <a16:colId xmlns:a16="http://schemas.microsoft.com/office/drawing/2014/main" val="531328472"/>
                    </a:ext>
                  </a:extLst>
                </a:gridCol>
                <a:gridCol w="2239913">
                  <a:extLst>
                    <a:ext uri="{9D8B030D-6E8A-4147-A177-3AD203B41FA5}">
                      <a16:colId xmlns:a16="http://schemas.microsoft.com/office/drawing/2014/main" val="1334987883"/>
                    </a:ext>
                  </a:extLst>
                </a:gridCol>
                <a:gridCol w="8189414">
                  <a:extLst>
                    <a:ext uri="{9D8B030D-6E8A-4147-A177-3AD203B41FA5}">
                      <a16:colId xmlns:a16="http://schemas.microsoft.com/office/drawing/2014/main" val="1851282849"/>
                    </a:ext>
                  </a:extLst>
                </a:gridCol>
              </a:tblGrid>
              <a:tr h="0">
                <a:tc>
                  <a:txBody>
                    <a:bodyPr/>
                    <a:lstStyle/>
                    <a:p>
                      <a:pPr marL="21590" algn="ctr">
                        <a:lnSpc>
                          <a:spcPct val="115000"/>
                        </a:lnSpc>
                        <a:spcAft>
                          <a:spcPts val="300"/>
                        </a:spcAft>
                      </a:pPr>
                      <a:r>
                        <a:rPr lang="de-DE" sz="1250" dirty="0" err="1">
                          <a:effectLst/>
                          <a:latin typeface="Calibri" panose="020F0502020204030204" pitchFamily="34" charset="0"/>
                          <a:ea typeface="+mn-ea"/>
                          <a:cs typeface="Times New Roman" panose="02020603050405020304" pitchFamily="18" charset="0"/>
                        </a:rPr>
                        <a:t>Activity</a:t>
                      </a:r>
                      <a:endParaRPr lang="de-DE" sz="1250" dirty="0">
                        <a:effectLst/>
                        <a:latin typeface="Calibri" panose="020F0502020204030204" pitchFamily="34" charset="0"/>
                        <a:ea typeface="+mn-ea"/>
                        <a:cs typeface="Times New Roman" panose="02020603050405020304" pitchFamily="18" charset="0"/>
                      </a:endParaRPr>
                    </a:p>
                  </a:txBody>
                  <a:tcPr marL="68580" marR="68580" marT="0" marB="0"/>
                </a:tc>
                <a:tc>
                  <a:txBody>
                    <a:bodyPr/>
                    <a:lstStyle/>
                    <a:p>
                      <a:pPr marL="21590" algn="ctr">
                        <a:lnSpc>
                          <a:spcPct val="115000"/>
                        </a:lnSpc>
                        <a:spcAft>
                          <a:spcPts val="300"/>
                        </a:spcAft>
                      </a:pPr>
                      <a:r>
                        <a:rPr lang="de-DE" sz="1250" dirty="0" err="1">
                          <a:effectLst/>
                        </a:rPr>
                        <a:t>Deliverable</a:t>
                      </a:r>
                      <a:r>
                        <a:rPr lang="de-DE" sz="1250" dirty="0">
                          <a:effectLst/>
                        </a:rPr>
                        <a:t> ID(s)</a:t>
                      </a:r>
                      <a:endParaRPr lang="de-DE" sz="1250" dirty="0">
                        <a:effectLst/>
                        <a:latin typeface="Calibri" panose="020F0502020204030204" pitchFamily="34" charset="0"/>
                        <a:ea typeface="+mn-ea"/>
                        <a:cs typeface="Times New Roman" panose="02020603050405020304" pitchFamily="18" charset="0"/>
                      </a:endParaRPr>
                    </a:p>
                  </a:txBody>
                  <a:tcPr marL="68580" marR="68580" marT="0" marB="0"/>
                </a:tc>
                <a:tc>
                  <a:txBody>
                    <a:bodyPr/>
                    <a:lstStyle/>
                    <a:p>
                      <a:pPr>
                        <a:lnSpc>
                          <a:spcPct val="115000"/>
                        </a:lnSpc>
                        <a:spcBef>
                          <a:spcPts val="240"/>
                        </a:spcBef>
                        <a:spcAft>
                          <a:spcPts val="240"/>
                        </a:spcAft>
                        <a:tabLst>
                          <a:tab pos="-914400" algn="l"/>
                          <a:tab pos="228600" algn="l"/>
                        </a:tabLst>
                      </a:pPr>
                      <a:r>
                        <a:rPr lang="en-US" sz="1250" spc="-15" dirty="0">
                          <a:effectLst/>
                        </a:rPr>
                        <a:t>Title</a:t>
                      </a:r>
                      <a:endParaRPr lang="de-DE" sz="1250" dirty="0">
                        <a:effectLst/>
                        <a:latin typeface="Calibri" panose="020F0502020204030204" pitchFamily="34"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val="1243421015"/>
                  </a:ext>
                </a:extLst>
              </a:tr>
              <a:tr h="0">
                <a:tc>
                  <a:txBody>
                    <a:bodyPr/>
                    <a:lstStyle/>
                    <a:p>
                      <a:pPr marL="21590" algn="ctr">
                        <a:lnSpc>
                          <a:spcPct val="115000"/>
                        </a:lnSpc>
                        <a:spcAft>
                          <a:spcPts val="300"/>
                        </a:spcAft>
                      </a:pPr>
                      <a:r>
                        <a:rPr lang="de-DE" sz="1250" dirty="0">
                          <a:effectLst/>
                          <a:latin typeface="Calibri" panose="020F0502020204030204" pitchFamily="34" charset="0"/>
                          <a:ea typeface="+mn-ea"/>
                          <a:cs typeface="Times New Roman" panose="02020603050405020304" pitchFamily="18" charset="0"/>
                        </a:rPr>
                        <a:t>SP B.3</a:t>
                      </a:r>
                    </a:p>
                  </a:txBody>
                  <a:tcPr marL="68580" marR="68580" marT="0" marB="0">
                    <a:solidFill>
                      <a:schemeClr val="accent4">
                        <a:lumMod val="60000"/>
                        <a:lumOff val="40000"/>
                      </a:schemeClr>
                    </a:solidFill>
                  </a:tcPr>
                </a:tc>
                <a:tc>
                  <a:txBody>
                    <a:bodyPr/>
                    <a:lstStyle/>
                    <a:p>
                      <a:pPr marL="21590" algn="ctr" defTabSz="914400" rtl="0" eaLnBrk="1" latinLnBrk="0" hangingPunct="1">
                        <a:lnSpc>
                          <a:spcPct val="115000"/>
                        </a:lnSpc>
                        <a:spcAft>
                          <a:spcPts val="300"/>
                        </a:spcAft>
                      </a:pPr>
                      <a:r>
                        <a:rPr lang="de-DE" sz="1250" kern="1200" dirty="0">
                          <a:solidFill>
                            <a:schemeClr val="dk1"/>
                          </a:solidFill>
                          <a:effectLst/>
                          <a:latin typeface="+mn-lt"/>
                          <a:ea typeface="+mn-ea"/>
                          <a:cs typeface="+mn-cs"/>
                        </a:rPr>
                        <a:t>D001</a:t>
                      </a:r>
                    </a:p>
                    <a:p>
                      <a:pPr marL="21590" algn="ctr" defTabSz="914400" rtl="0" eaLnBrk="1" latinLnBrk="0" hangingPunct="1">
                        <a:lnSpc>
                          <a:spcPct val="115000"/>
                        </a:lnSpc>
                        <a:spcAft>
                          <a:spcPts val="300"/>
                        </a:spcAft>
                      </a:pPr>
                      <a:r>
                        <a:rPr lang="de-DE" sz="1250" kern="1200" dirty="0">
                          <a:solidFill>
                            <a:srgbClr val="C00000"/>
                          </a:solidFill>
                          <a:effectLst/>
                          <a:latin typeface="+mn-lt"/>
                          <a:ea typeface="+mn-ea"/>
                          <a:cs typeface="+mn-cs"/>
                        </a:rPr>
                        <a:t>2 PM</a:t>
                      </a:r>
                    </a:p>
                  </a:txBody>
                  <a:tcPr marL="68580" marR="68580" marT="0" marB="0">
                    <a:solidFill>
                      <a:schemeClr val="accent4">
                        <a:lumMod val="60000"/>
                        <a:lumOff val="40000"/>
                      </a:schemeClr>
                    </a:solidFill>
                  </a:tcPr>
                </a:tc>
                <a:tc>
                  <a:txBody>
                    <a:bodyPr/>
                    <a:lstStyle/>
                    <a:p>
                      <a:pPr marL="21590" algn="l" defTabSz="914400" rtl="0" eaLnBrk="1" latinLnBrk="0" hangingPunct="1">
                        <a:lnSpc>
                          <a:spcPct val="115000"/>
                        </a:lnSpc>
                        <a:spcBef>
                          <a:spcPts val="240"/>
                        </a:spcBef>
                        <a:spcAft>
                          <a:spcPts val="300"/>
                        </a:spcAft>
                        <a:tabLst>
                          <a:tab pos="-914400" algn="l"/>
                          <a:tab pos="771525" algn="l"/>
                        </a:tabLst>
                      </a:pPr>
                      <a:r>
                        <a:rPr lang="en-US" sz="1250" spc="-15" dirty="0">
                          <a:effectLst/>
                          <a:latin typeface="Calibri" panose="020F0502020204030204" pitchFamily="34" charset="0"/>
                          <a:ea typeface="SimSun" panose="02010600030101010101" pitchFamily="2" charset="-122"/>
                        </a:rPr>
                        <a:t>Depth profiles and surface morphology of selected B or W+B layers (CIEMAT)</a:t>
                      </a:r>
                      <a:endParaRPr lang="de-DE" sz="1250" kern="1200" dirty="0">
                        <a:solidFill>
                          <a:schemeClr val="dk1"/>
                        </a:solidFill>
                        <a:effectLst/>
                        <a:latin typeface="+mn-lt"/>
                        <a:ea typeface="+mn-ea"/>
                        <a:cs typeface="+mn-cs"/>
                      </a:endParaRPr>
                    </a:p>
                  </a:txBody>
                  <a:tcPr marL="68580" marR="68580" marT="0" marB="0">
                    <a:solidFill>
                      <a:schemeClr val="accent4">
                        <a:lumMod val="60000"/>
                        <a:lumOff val="40000"/>
                      </a:schemeClr>
                    </a:solidFill>
                  </a:tcPr>
                </a:tc>
                <a:extLst>
                  <a:ext uri="{0D108BD9-81ED-4DB2-BD59-A6C34878D82A}">
                    <a16:rowId xmlns:a16="http://schemas.microsoft.com/office/drawing/2014/main" val="1392664685"/>
                  </a:ext>
                </a:extLst>
              </a:tr>
              <a:tr h="0">
                <a:tc>
                  <a:txBody>
                    <a:bodyPr/>
                    <a:lstStyle/>
                    <a:p>
                      <a:pPr marL="21590" algn="ctr">
                        <a:lnSpc>
                          <a:spcPct val="115000"/>
                        </a:lnSpc>
                        <a:spcAft>
                          <a:spcPts val="300"/>
                        </a:spcAft>
                      </a:pPr>
                      <a:r>
                        <a:rPr lang="de-DE" sz="1250" dirty="0">
                          <a:effectLst/>
                          <a:latin typeface="Calibri" panose="020F0502020204030204" pitchFamily="34" charset="0"/>
                          <a:ea typeface="+mn-ea"/>
                          <a:cs typeface="Times New Roman" panose="02020603050405020304" pitchFamily="18" charset="0"/>
                        </a:rPr>
                        <a:t>SP B.3</a:t>
                      </a:r>
                    </a:p>
                  </a:txBody>
                  <a:tcPr marL="68580" marR="68580" marT="0" marB="0">
                    <a:solidFill>
                      <a:schemeClr val="accent4">
                        <a:lumMod val="60000"/>
                        <a:lumOff val="40000"/>
                      </a:schemeClr>
                    </a:solidFill>
                  </a:tcPr>
                </a:tc>
                <a:tc>
                  <a:txBody>
                    <a:bodyPr/>
                    <a:lstStyle/>
                    <a:p>
                      <a:pPr marL="21590" algn="ctr" defTabSz="914400" rtl="0" eaLnBrk="1" latinLnBrk="0" hangingPunct="1">
                        <a:lnSpc>
                          <a:spcPct val="115000"/>
                        </a:lnSpc>
                        <a:spcAft>
                          <a:spcPts val="300"/>
                        </a:spcAft>
                      </a:pPr>
                      <a:r>
                        <a:rPr lang="de-DE" sz="1250" kern="1200" dirty="0">
                          <a:solidFill>
                            <a:schemeClr val="dk1"/>
                          </a:solidFill>
                          <a:effectLst/>
                          <a:latin typeface="+mn-lt"/>
                          <a:ea typeface="+mn-ea"/>
                          <a:cs typeface="+mn-cs"/>
                        </a:rPr>
                        <a:t>D002</a:t>
                      </a:r>
                    </a:p>
                    <a:p>
                      <a:pPr marL="21590" algn="ctr" defTabSz="914400" rtl="0" eaLnBrk="1" latinLnBrk="0" hangingPunct="1">
                        <a:lnSpc>
                          <a:spcPct val="115000"/>
                        </a:lnSpc>
                        <a:spcAft>
                          <a:spcPts val="300"/>
                        </a:spcAft>
                      </a:pPr>
                      <a:r>
                        <a:rPr lang="de-DE" sz="1250" kern="1200" dirty="0">
                          <a:solidFill>
                            <a:srgbClr val="C00000"/>
                          </a:solidFill>
                          <a:effectLst/>
                          <a:latin typeface="+mn-lt"/>
                          <a:ea typeface="+mn-ea"/>
                          <a:cs typeface="+mn-cs"/>
                        </a:rPr>
                        <a:t>4 PM</a:t>
                      </a:r>
                    </a:p>
                  </a:txBody>
                  <a:tcPr marL="68580" marR="68580" marT="0" marB="0">
                    <a:solidFill>
                      <a:schemeClr val="accent4">
                        <a:lumMod val="60000"/>
                        <a:lumOff val="40000"/>
                      </a:schemeClr>
                    </a:solidFill>
                  </a:tcPr>
                </a:tc>
                <a:tc>
                  <a:txBody>
                    <a:bodyPr/>
                    <a:lstStyle/>
                    <a:p>
                      <a:pPr marL="21590" algn="l" defTabSz="914400" rtl="0" eaLnBrk="1" latinLnBrk="0" hangingPunct="1">
                        <a:lnSpc>
                          <a:spcPct val="115000"/>
                        </a:lnSpc>
                        <a:spcBef>
                          <a:spcPts val="240"/>
                        </a:spcBef>
                        <a:spcAft>
                          <a:spcPts val="300"/>
                        </a:spcAft>
                        <a:tabLst>
                          <a:tab pos="-914400" algn="l"/>
                          <a:tab pos="771525" algn="l"/>
                        </a:tabLst>
                      </a:pPr>
                      <a:r>
                        <a:rPr lang="en-US" sz="1250" spc="-15" dirty="0">
                          <a:effectLst/>
                          <a:latin typeface="Calibri" panose="020F0502020204030204" pitchFamily="34" charset="0"/>
                          <a:ea typeface="SimSun" panose="02010600030101010101" pitchFamily="2" charset="-122"/>
                        </a:rPr>
                        <a:t>Surface modifications and fuel content of selected AUG, WEST, W7-X, and PSI-2 samples (FZJ)</a:t>
                      </a:r>
                      <a:endParaRPr lang="de-DE" sz="1250" kern="1200" dirty="0">
                        <a:solidFill>
                          <a:schemeClr val="dk1"/>
                        </a:solidFill>
                        <a:effectLst/>
                        <a:latin typeface="+mn-lt"/>
                        <a:ea typeface="+mn-ea"/>
                        <a:cs typeface="+mn-cs"/>
                      </a:endParaRPr>
                    </a:p>
                  </a:txBody>
                  <a:tcPr marL="68580" marR="68580" marT="0" marB="0">
                    <a:solidFill>
                      <a:schemeClr val="accent4">
                        <a:lumMod val="60000"/>
                        <a:lumOff val="40000"/>
                      </a:schemeClr>
                    </a:solidFill>
                  </a:tcPr>
                </a:tc>
                <a:extLst>
                  <a:ext uri="{0D108BD9-81ED-4DB2-BD59-A6C34878D82A}">
                    <a16:rowId xmlns:a16="http://schemas.microsoft.com/office/drawing/2014/main" val="1558489909"/>
                  </a:ext>
                </a:extLst>
              </a:tr>
              <a:tr h="0">
                <a:tc>
                  <a:txBody>
                    <a:bodyPr/>
                    <a:lstStyle/>
                    <a:p>
                      <a:pPr marL="21590" algn="ctr">
                        <a:lnSpc>
                          <a:spcPct val="115000"/>
                        </a:lnSpc>
                        <a:spcAft>
                          <a:spcPts val="300"/>
                        </a:spcAft>
                      </a:pPr>
                      <a:r>
                        <a:rPr lang="de-DE" sz="1250" dirty="0">
                          <a:effectLst/>
                          <a:latin typeface="Calibri" panose="020F0502020204030204" pitchFamily="34" charset="0"/>
                          <a:ea typeface="+mn-ea"/>
                          <a:cs typeface="Times New Roman" panose="02020603050405020304" pitchFamily="18" charset="0"/>
                        </a:rPr>
                        <a:t>SP B.3</a:t>
                      </a:r>
                    </a:p>
                  </a:txBody>
                  <a:tcPr marL="68580" marR="68580" marT="0" marB="0">
                    <a:solidFill>
                      <a:schemeClr val="accent4">
                        <a:lumMod val="60000"/>
                        <a:lumOff val="40000"/>
                      </a:schemeClr>
                    </a:solidFill>
                  </a:tcPr>
                </a:tc>
                <a:tc>
                  <a:txBody>
                    <a:bodyPr/>
                    <a:lstStyle/>
                    <a:p>
                      <a:pPr marL="21590" algn="ctr" defTabSz="914400" rtl="0" eaLnBrk="1" latinLnBrk="0" hangingPunct="1">
                        <a:lnSpc>
                          <a:spcPct val="115000"/>
                        </a:lnSpc>
                        <a:spcAft>
                          <a:spcPts val="300"/>
                        </a:spcAft>
                      </a:pPr>
                      <a:r>
                        <a:rPr lang="de-DE" sz="1250" kern="1200" dirty="0">
                          <a:solidFill>
                            <a:schemeClr val="dk1"/>
                          </a:solidFill>
                          <a:effectLst/>
                          <a:latin typeface="+mn-lt"/>
                          <a:ea typeface="+mn-ea"/>
                          <a:cs typeface="+mn-cs"/>
                        </a:rPr>
                        <a:t>D003</a:t>
                      </a:r>
                    </a:p>
                    <a:p>
                      <a:pPr marL="21590" algn="ctr" defTabSz="914400" rtl="0" eaLnBrk="1" latinLnBrk="0" hangingPunct="1">
                        <a:lnSpc>
                          <a:spcPct val="115000"/>
                        </a:lnSpc>
                        <a:spcAft>
                          <a:spcPts val="300"/>
                        </a:spcAft>
                      </a:pPr>
                      <a:r>
                        <a:rPr lang="de-DE" sz="1250" kern="1200" dirty="0">
                          <a:solidFill>
                            <a:srgbClr val="C00000"/>
                          </a:solidFill>
                          <a:effectLst/>
                          <a:latin typeface="+mn-lt"/>
                          <a:ea typeface="+mn-ea"/>
                          <a:cs typeface="+mn-cs"/>
                        </a:rPr>
                        <a:t>1 PM</a:t>
                      </a:r>
                    </a:p>
                  </a:txBody>
                  <a:tcPr marL="68580" marR="68580" marT="0" marB="0">
                    <a:solidFill>
                      <a:schemeClr val="accent4">
                        <a:lumMod val="60000"/>
                        <a:lumOff val="40000"/>
                      </a:schemeClr>
                    </a:solidFill>
                  </a:tcPr>
                </a:tc>
                <a:tc>
                  <a:txBody>
                    <a:bodyPr/>
                    <a:lstStyle/>
                    <a:p>
                      <a:pPr marL="21590" algn="l" defTabSz="914400" rtl="0" eaLnBrk="1" latinLnBrk="0" hangingPunct="1">
                        <a:lnSpc>
                          <a:spcPct val="115000"/>
                        </a:lnSpc>
                        <a:spcBef>
                          <a:spcPts val="240"/>
                        </a:spcBef>
                        <a:spcAft>
                          <a:spcPts val="300"/>
                        </a:spcAft>
                        <a:tabLst>
                          <a:tab pos="-914400" algn="l"/>
                          <a:tab pos="771525" algn="l"/>
                        </a:tabLst>
                      </a:pPr>
                      <a:r>
                        <a:rPr lang="en-US" sz="1250" spc="-15" dirty="0">
                          <a:effectLst/>
                          <a:latin typeface="Calibri" panose="020F0502020204030204" pitchFamily="34" charset="0"/>
                          <a:ea typeface="SimSun" panose="02010600030101010101" pitchFamily="2" charset="-122"/>
                        </a:rPr>
                        <a:t>Composition of layers on selected WEST </a:t>
                      </a:r>
                      <a:r>
                        <a:rPr lang="en-US" sz="1250" spc="-15" dirty="0" err="1">
                          <a:effectLst/>
                          <a:latin typeface="Calibri" panose="020F0502020204030204" pitchFamily="34" charset="0"/>
                          <a:ea typeface="SimSun" panose="02010600030101010101" pitchFamily="2" charset="-122"/>
                        </a:rPr>
                        <a:t>monoblock</a:t>
                      </a:r>
                      <a:r>
                        <a:rPr lang="en-US" sz="1250" spc="-15" dirty="0">
                          <a:effectLst/>
                          <a:latin typeface="Calibri" panose="020F0502020204030204" pitchFamily="34" charset="0"/>
                          <a:ea typeface="SimSun" panose="02010600030101010101" pitchFamily="2" charset="-122"/>
                        </a:rPr>
                        <a:t> samples (IAP)</a:t>
                      </a:r>
                      <a:endParaRPr lang="de-DE" sz="1250" kern="1200" dirty="0">
                        <a:solidFill>
                          <a:schemeClr val="dk1"/>
                        </a:solidFill>
                        <a:effectLst/>
                        <a:latin typeface="+mn-lt"/>
                        <a:ea typeface="+mn-ea"/>
                        <a:cs typeface="+mn-cs"/>
                      </a:endParaRPr>
                    </a:p>
                  </a:txBody>
                  <a:tcPr marL="68580" marR="68580" marT="0" marB="0">
                    <a:solidFill>
                      <a:schemeClr val="accent4">
                        <a:lumMod val="60000"/>
                        <a:lumOff val="40000"/>
                      </a:schemeClr>
                    </a:solidFill>
                  </a:tcPr>
                </a:tc>
                <a:extLst>
                  <a:ext uri="{0D108BD9-81ED-4DB2-BD59-A6C34878D82A}">
                    <a16:rowId xmlns:a16="http://schemas.microsoft.com/office/drawing/2014/main" val="3978565712"/>
                  </a:ext>
                </a:extLst>
              </a:tr>
              <a:tr h="0">
                <a:tc>
                  <a:txBody>
                    <a:bodyPr/>
                    <a:lstStyle/>
                    <a:p>
                      <a:pPr marL="21590" algn="ctr">
                        <a:lnSpc>
                          <a:spcPct val="115000"/>
                        </a:lnSpc>
                        <a:spcAft>
                          <a:spcPts val="300"/>
                        </a:spcAft>
                      </a:pPr>
                      <a:r>
                        <a:rPr lang="de-DE" sz="1250" dirty="0">
                          <a:effectLst/>
                          <a:latin typeface="Calibri" panose="020F0502020204030204" pitchFamily="34" charset="0"/>
                          <a:ea typeface="+mn-ea"/>
                          <a:cs typeface="Times New Roman" panose="02020603050405020304" pitchFamily="18" charset="0"/>
                        </a:rPr>
                        <a:t>SP B.3</a:t>
                      </a:r>
                    </a:p>
                  </a:txBody>
                  <a:tcPr marL="68580" marR="68580" marT="0" marB="0">
                    <a:solidFill>
                      <a:schemeClr val="accent4">
                        <a:lumMod val="60000"/>
                        <a:lumOff val="40000"/>
                      </a:schemeClr>
                    </a:solidFill>
                  </a:tcPr>
                </a:tc>
                <a:tc>
                  <a:txBody>
                    <a:bodyPr/>
                    <a:lstStyle/>
                    <a:p>
                      <a:pPr marL="21590" algn="ctr" defTabSz="914400" rtl="0" eaLnBrk="1" latinLnBrk="0" hangingPunct="1">
                        <a:lnSpc>
                          <a:spcPct val="115000"/>
                        </a:lnSpc>
                        <a:spcAft>
                          <a:spcPts val="300"/>
                        </a:spcAft>
                      </a:pPr>
                      <a:r>
                        <a:rPr lang="de-DE" sz="1250" kern="1200" dirty="0">
                          <a:solidFill>
                            <a:schemeClr val="dk1"/>
                          </a:solidFill>
                          <a:effectLst/>
                          <a:latin typeface="+mn-lt"/>
                          <a:ea typeface="+mn-ea"/>
                          <a:cs typeface="+mn-cs"/>
                        </a:rPr>
                        <a:t>D004</a:t>
                      </a:r>
                    </a:p>
                    <a:p>
                      <a:pPr marL="21590" algn="ctr" defTabSz="914400" rtl="0" eaLnBrk="1" latinLnBrk="0" hangingPunct="1">
                        <a:lnSpc>
                          <a:spcPct val="115000"/>
                        </a:lnSpc>
                        <a:spcAft>
                          <a:spcPts val="300"/>
                        </a:spcAft>
                      </a:pPr>
                      <a:r>
                        <a:rPr lang="de-DE" sz="1250" kern="1200" dirty="0">
                          <a:solidFill>
                            <a:srgbClr val="C00000"/>
                          </a:solidFill>
                          <a:effectLst/>
                          <a:latin typeface="+mn-lt"/>
                          <a:ea typeface="+mn-ea"/>
                          <a:cs typeface="+mn-cs"/>
                        </a:rPr>
                        <a:t>3 PM + 2 PM (AR)</a:t>
                      </a:r>
                    </a:p>
                  </a:txBody>
                  <a:tcPr marL="68580" marR="68580" marT="0" marB="0">
                    <a:solidFill>
                      <a:schemeClr val="accent4">
                        <a:lumMod val="60000"/>
                        <a:lumOff val="40000"/>
                      </a:schemeClr>
                    </a:solidFill>
                  </a:tcPr>
                </a:tc>
                <a:tc>
                  <a:txBody>
                    <a:bodyPr/>
                    <a:lstStyle/>
                    <a:p>
                      <a:pPr marL="21590" algn="l" defTabSz="914400" rtl="0" eaLnBrk="1" latinLnBrk="0" hangingPunct="1">
                        <a:lnSpc>
                          <a:spcPct val="115000"/>
                        </a:lnSpc>
                        <a:spcBef>
                          <a:spcPts val="240"/>
                        </a:spcBef>
                        <a:spcAft>
                          <a:spcPts val="300"/>
                        </a:spcAft>
                        <a:tabLst>
                          <a:tab pos="-914400" algn="l"/>
                          <a:tab pos="771525" algn="l"/>
                        </a:tabLst>
                      </a:pPr>
                      <a:r>
                        <a:rPr lang="en-US" sz="1250" spc="-15" dirty="0">
                          <a:effectLst/>
                          <a:latin typeface="Calibri" panose="020F0502020204030204" pitchFamily="34" charset="0"/>
                          <a:ea typeface="SimSun" panose="02010600030101010101" pitchFamily="2" charset="-122"/>
                        </a:rPr>
                        <a:t>Surface modifications of selected WEST, W7-X, MAGNUM-PSI, PSI-2, and </a:t>
                      </a:r>
                      <a:r>
                        <a:rPr lang="en-US" sz="1250" spc="-15" dirty="0" err="1">
                          <a:effectLst/>
                          <a:latin typeface="Calibri" panose="020F0502020204030204" pitchFamily="34" charset="0"/>
                          <a:ea typeface="SimSun" panose="02010600030101010101" pitchFamily="2" charset="-122"/>
                        </a:rPr>
                        <a:t>GyM</a:t>
                      </a:r>
                      <a:r>
                        <a:rPr lang="en-US" sz="1250" spc="-15" dirty="0">
                          <a:effectLst/>
                          <a:latin typeface="Calibri" panose="020F0502020204030204" pitchFamily="34" charset="0"/>
                          <a:ea typeface="SimSun" panose="02010600030101010101" pitchFamily="2" charset="-122"/>
                        </a:rPr>
                        <a:t> samples (IPPLM)</a:t>
                      </a:r>
                      <a:endParaRPr lang="de-DE" sz="1250" kern="1200" dirty="0">
                        <a:solidFill>
                          <a:schemeClr val="dk1"/>
                        </a:solidFill>
                        <a:effectLst/>
                        <a:latin typeface="+mn-lt"/>
                        <a:ea typeface="+mn-ea"/>
                        <a:cs typeface="+mn-cs"/>
                      </a:endParaRPr>
                    </a:p>
                  </a:txBody>
                  <a:tcPr marL="68580" marR="68580" marT="0" marB="0">
                    <a:solidFill>
                      <a:schemeClr val="accent4">
                        <a:lumMod val="60000"/>
                        <a:lumOff val="40000"/>
                      </a:schemeClr>
                    </a:solidFill>
                  </a:tcPr>
                </a:tc>
                <a:extLst>
                  <a:ext uri="{0D108BD9-81ED-4DB2-BD59-A6C34878D82A}">
                    <a16:rowId xmlns:a16="http://schemas.microsoft.com/office/drawing/2014/main" val="2915481941"/>
                  </a:ext>
                </a:extLst>
              </a:tr>
              <a:tr h="0">
                <a:tc>
                  <a:txBody>
                    <a:bodyPr/>
                    <a:lstStyle/>
                    <a:p>
                      <a:pPr marL="21590" algn="ctr">
                        <a:lnSpc>
                          <a:spcPct val="115000"/>
                        </a:lnSpc>
                        <a:spcAft>
                          <a:spcPts val="300"/>
                        </a:spcAft>
                      </a:pPr>
                      <a:r>
                        <a:rPr lang="de-DE" sz="1250" dirty="0">
                          <a:effectLst/>
                          <a:latin typeface="Calibri" panose="020F0502020204030204" pitchFamily="34" charset="0"/>
                          <a:ea typeface="+mn-ea"/>
                          <a:cs typeface="Times New Roman" panose="02020603050405020304" pitchFamily="18" charset="0"/>
                        </a:rPr>
                        <a:t>SP B.3</a:t>
                      </a:r>
                    </a:p>
                  </a:txBody>
                  <a:tcPr marL="68580" marR="68580" marT="0" marB="0">
                    <a:solidFill>
                      <a:schemeClr val="accent4">
                        <a:lumMod val="60000"/>
                        <a:lumOff val="40000"/>
                      </a:schemeClr>
                    </a:solidFill>
                  </a:tcPr>
                </a:tc>
                <a:tc>
                  <a:txBody>
                    <a:bodyPr/>
                    <a:lstStyle/>
                    <a:p>
                      <a:pPr marL="21590" algn="ctr" defTabSz="914400" rtl="0" eaLnBrk="1" latinLnBrk="0" hangingPunct="1">
                        <a:lnSpc>
                          <a:spcPct val="115000"/>
                        </a:lnSpc>
                        <a:spcAft>
                          <a:spcPts val="300"/>
                        </a:spcAft>
                      </a:pPr>
                      <a:r>
                        <a:rPr lang="de-DE" sz="1250" kern="1200" dirty="0">
                          <a:solidFill>
                            <a:schemeClr val="dk1"/>
                          </a:solidFill>
                          <a:effectLst/>
                          <a:latin typeface="+mn-lt"/>
                          <a:ea typeface="+mn-ea"/>
                          <a:cs typeface="+mn-cs"/>
                        </a:rPr>
                        <a:t>D005</a:t>
                      </a:r>
                    </a:p>
                    <a:p>
                      <a:pPr marL="21590" algn="ctr" defTabSz="914400" rtl="0" eaLnBrk="1" latinLnBrk="0" hangingPunct="1">
                        <a:lnSpc>
                          <a:spcPct val="115000"/>
                        </a:lnSpc>
                        <a:spcAft>
                          <a:spcPts val="300"/>
                        </a:spcAft>
                      </a:pPr>
                      <a:r>
                        <a:rPr lang="de-DE" sz="1250" kern="1200" dirty="0">
                          <a:solidFill>
                            <a:srgbClr val="C00000"/>
                          </a:solidFill>
                          <a:effectLst/>
                          <a:latin typeface="+mn-lt"/>
                          <a:ea typeface="+mn-ea"/>
                          <a:cs typeface="+mn-cs"/>
                        </a:rPr>
                        <a:t>3 PM</a:t>
                      </a:r>
                    </a:p>
                  </a:txBody>
                  <a:tcPr marL="68580" marR="68580" marT="0" marB="0">
                    <a:solidFill>
                      <a:schemeClr val="accent4">
                        <a:lumMod val="60000"/>
                        <a:lumOff val="40000"/>
                      </a:schemeClr>
                    </a:solidFill>
                  </a:tcPr>
                </a:tc>
                <a:tc>
                  <a:txBody>
                    <a:bodyPr/>
                    <a:lstStyle/>
                    <a:p>
                      <a:pPr marL="21590" algn="l" defTabSz="914400" rtl="0" eaLnBrk="1" latinLnBrk="0" hangingPunct="1">
                        <a:lnSpc>
                          <a:spcPct val="115000"/>
                        </a:lnSpc>
                        <a:spcBef>
                          <a:spcPts val="240"/>
                        </a:spcBef>
                        <a:spcAft>
                          <a:spcPts val="300"/>
                        </a:spcAft>
                        <a:tabLst>
                          <a:tab pos="-914400" algn="l"/>
                          <a:tab pos="771525" algn="l"/>
                        </a:tabLst>
                      </a:pPr>
                      <a:r>
                        <a:rPr lang="en-US" sz="1250" spc="-15" dirty="0">
                          <a:effectLst/>
                          <a:latin typeface="Calibri" panose="020F0502020204030204" pitchFamily="34" charset="0"/>
                          <a:ea typeface="SimSun" panose="02010600030101010101" pitchFamily="2" charset="-122"/>
                        </a:rPr>
                        <a:t>Composition and fuel content of layers on selected WEST </a:t>
                      </a:r>
                      <a:r>
                        <a:rPr lang="en-US" sz="1250" spc="-15" dirty="0" err="1">
                          <a:effectLst/>
                          <a:latin typeface="Calibri" panose="020F0502020204030204" pitchFamily="34" charset="0"/>
                          <a:ea typeface="SimSun" panose="02010600030101010101" pitchFamily="2" charset="-122"/>
                        </a:rPr>
                        <a:t>monoblock</a:t>
                      </a:r>
                      <a:r>
                        <a:rPr lang="en-US" sz="1250" spc="-15" dirty="0">
                          <a:effectLst/>
                          <a:latin typeface="Calibri" panose="020F0502020204030204" pitchFamily="34" charset="0"/>
                          <a:ea typeface="SimSun" panose="02010600030101010101" pitchFamily="2" charset="-122"/>
                        </a:rPr>
                        <a:t> samples (IST)</a:t>
                      </a:r>
                      <a:endParaRPr lang="de-DE" sz="1250" kern="1200" dirty="0">
                        <a:solidFill>
                          <a:schemeClr val="dk1"/>
                        </a:solidFill>
                        <a:effectLst/>
                        <a:latin typeface="+mn-lt"/>
                        <a:ea typeface="+mn-ea"/>
                        <a:cs typeface="+mn-cs"/>
                      </a:endParaRPr>
                    </a:p>
                  </a:txBody>
                  <a:tcPr marL="68580" marR="68580" marT="0" marB="0">
                    <a:solidFill>
                      <a:schemeClr val="accent4">
                        <a:lumMod val="60000"/>
                        <a:lumOff val="40000"/>
                      </a:schemeClr>
                    </a:solidFill>
                  </a:tcPr>
                </a:tc>
                <a:extLst>
                  <a:ext uri="{0D108BD9-81ED-4DB2-BD59-A6C34878D82A}">
                    <a16:rowId xmlns:a16="http://schemas.microsoft.com/office/drawing/2014/main" val="3759700484"/>
                  </a:ext>
                </a:extLst>
              </a:tr>
              <a:tr h="0">
                <a:tc>
                  <a:txBody>
                    <a:bodyPr/>
                    <a:lstStyle/>
                    <a:p>
                      <a:pPr marL="21590" algn="ctr">
                        <a:lnSpc>
                          <a:spcPct val="115000"/>
                        </a:lnSpc>
                        <a:spcAft>
                          <a:spcPts val="300"/>
                        </a:spcAft>
                      </a:pPr>
                      <a:r>
                        <a:rPr lang="de-DE" sz="1250" dirty="0">
                          <a:effectLst/>
                          <a:latin typeface="Calibri" panose="020F0502020204030204" pitchFamily="34" charset="0"/>
                          <a:ea typeface="+mn-ea"/>
                          <a:cs typeface="Times New Roman" panose="02020603050405020304" pitchFamily="18" charset="0"/>
                        </a:rPr>
                        <a:t>SP B.3</a:t>
                      </a:r>
                    </a:p>
                  </a:txBody>
                  <a:tcPr marL="68580" marR="68580" marT="0" marB="0">
                    <a:solidFill>
                      <a:schemeClr val="accent4">
                        <a:lumMod val="60000"/>
                        <a:lumOff val="40000"/>
                      </a:schemeClr>
                    </a:solidFill>
                  </a:tcPr>
                </a:tc>
                <a:tc>
                  <a:txBody>
                    <a:bodyPr/>
                    <a:lstStyle/>
                    <a:p>
                      <a:pPr marL="21590" algn="ctr" defTabSz="914400" rtl="0" eaLnBrk="1" latinLnBrk="0" hangingPunct="1">
                        <a:lnSpc>
                          <a:spcPct val="115000"/>
                        </a:lnSpc>
                        <a:spcAft>
                          <a:spcPts val="300"/>
                        </a:spcAft>
                      </a:pPr>
                      <a:r>
                        <a:rPr lang="de-DE" sz="1250" kern="1200" dirty="0">
                          <a:solidFill>
                            <a:schemeClr val="dk1"/>
                          </a:solidFill>
                          <a:effectLst/>
                          <a:latin typeface="+mn-lt"/>
                          <a:ea typeface="+mn-ea"/>
                          <a:cs typeface="+mn-cs"/>
                        </a:rPr>
                        <a:t>D006</a:t>
                      </a:r>
                    </a:p>
                    <a:p>
                      <a:pPr marL="21590" algn="ctr" defTabSz="914400" rtl="0" eaLnBrk="1" latinLnBrk="0" hangingPunct="1">
                        <a:lnSpc>
                          <a:spcPct val="115000"/>
                        </a:lnSpc>
                        <a:spcAft>
                          <a:spcPts val="300"/>
                        </a:spcAft>
                      </a:pPr>
                      <a:r>
                        <a:rPr lang="de-DE" sz="1250" kern="1200" dirty="0">
                          <a:solidFill>
                            <a:srgbClr val="C00000"/>
                          </a:solidFill>
                          <a:effectLst/>
                          <a:latin typeface="+mn-lt"/>
                          <a:ea typeface="+mn-ea"/>
                          <a:cs typeface="+mn-cs"/>
                        </a:rPr>
                        <a:t>4 PM</a:t>
                      </a:r>
                    </a:p>
                  </a:txBody>
                  <a:tcPr marL="68580" marR="68580" marT="0" marB="0">
                    <a:solidFill>
                      <a:schemeClr val="accent4">
                        <a:lumMod val="60000"/>
                        <a:lumOff val="40000"/>
                      </a:schemeClr>
                    </a:solidFill>
                  </a:tcPr>
                </a:tc>
                <a:tc>
                  <a:txBody>
                    <a:bodyPr/>
                    <a:lstStyle/>
                    <a:p>
                      <a:pPr marL="21590" algn="l" defTabSz="914400" rtl="0" eaLnBrk="1" latinLnBrk="0" hangingPunct="1">
                        <a:lnSpc>
                          <a:spcPct val="115000"/>
                        </a:lnSpc>
                        <a:spcBef>
                          <a:spcPts val="240"/>
                        </a:spcBef>
                        <a:spcAft>
                          <a:spcPts val="300"/>
                        </a:spcAft>
                        <a:tabLst>
                          <a:tab pos="-914400" algn="l"/>
                          <a:tab pos="771525" algn="l"/>
                        </a:tabLst>
                      </a:pPr>
                      <a:r>
                        <a:rPr lang="en-US" sz="1250" spc="-15" dirty="0">
                          <a:effectLst/>
                          <a:latin typeface="Calibri" panose="020F0502020204030204" pitchFamily="34" charset="0"/>
                          <a:ea typeface="SimSun" panose="02010600030101010101" pitchFamily="2" charset="-122"/>
                        </a:rPr>
                        <a:t>Micro- and macroscale composition of layers on selected AUG, WEST, and </a:t>
                      </a:r>
                      <a:r>
                        <a:rPr lang="en-US" sz="1250" spc="-15" dirty="0" err="1">
                          <a:effectLst/>
                          <a:latin typeface="Calibri" panose="020F0502020204030204" pitchFamily="34" charset="0"/>
                          <a:ea typeface="SimSun" panose="02010600030101010101" pitchFamily="2" charset="-122"/>
                        </a:rPr>
                        <a:t>GyM</a:t>
                      </a:r>
                      <a:r>
                        <a:rPr lang="en-US" sz="1250" spc="-15" dirty="0">
                          <a:effectLst/>
                          <a:latin typeface="Calibri" panose="020F0502020204030204" pitchFamily="34" charset="0"/>
                          <a:ea typeface="SimSun" panose="02010600030101010101" pitchFamily="2" charset="-122"/>
                        </a:rPr>
                        <a:t> samples (JSI)</a:t>
                      </a:r>
                      <a:endParaRPr lang="de-DE" sz="1250" kern="1200" dirty="0">
                        <a:solidFill>
                          <a:schemeClr val="dk1"/>
                        </a:solidFill>
                        <a:effectLst/>
                        <a:latin typeface="+mn-lt"/>
                        <a:ea typeface="+mn-ea"/>
                        <a:cs typeface="+mn-cs"/>
                      </a:endParaRPr>
                    </a:p>
                  </a:txBody>
                  <a:tcPr marL="68580" marR="68580" marT="0" marB="0">
                    <a:solidFill>
                      <a:schemeClr val="accent4">
                        <a:lumMod val="60000"/>
                        <a:lumOff val="40000"/>
                      </a:schemeClr>
                    </a:solidFill>
                  </a:tcPr>
                </a:tc>
                <a:extLst>
                  <a:ext uri="{0D108BD9-81ED-4DB2-BD59-A6C34878D82A}">
                    <a16:rowId xmlns:a16="http://schemas.microsoft.com/office/drawing/2014/main" val="2956729932"/>
                  </a:ext>
                </a:extLst>
              </a:tr>
              <a:tr h="0">
                <a:tc>
                  <a:txBody>
                    <a:bodyPr/>
                    <a:lstStyle/>
                    <a:p>
                      <a:pPr marL="21590" algn="ctr">
                        <a:lnSpc>
                          <a:spcPct val="115000"/>
                        </a:lnSpc>
                        <a:spcAft>
                          <a:spcPts val="300"/>
                        </a:spcAft>
                      </a:pPr>
                      <a:r>
                        <a:rPr lang="de-DE" sz="1250" dirty="0">
                          <a:effectLst/>
                          <a:latin typeface="Calibri" panose="020F0502020204030204" pitchFamily="34" charset="0"/>
                          <a:ea typeface="+mn-ea"/>
                          <a:cs typeface="Times New Roman" panose="02020603050405020304" pitchFamily="18" charset="0"/>
                        </a:rPr>
                        <a:t>SP B.3</a:t>
                      </a:r>
                    </a:p>
                  </a:txBody>
                  <a:tcPr marL="68580" marR="68580" marT="0" marB="0">
                    <a:solidFill>
                      <a:schemeClr val="accent4">
                        <a:lumMod val="60000"/>
                        <a:lumOff val="40000"/>
                      </a:schemeClr>
                    </a:solidFill>
                  </a:tcPr>
                </a:tc>
                <a:tc>
                  <a:txBody>
                    <a:bodyPr/>
                    <a:lstStyle/>
                    <a:p>
                      <a:pPr marL="21590" algn="ctr" defTabSz="914400" rtl="0" eaLnBrk="1" latinLnBrk="0" hangingPunct="1">
                        <a:lnSpc>
                          <a:spcPct val="115000"/>
                        </a:lnSpc>
                        <a:spcAft>
                          <a:spcPts val="300"/>
                        </a:spcAft>
                      </a:pPr>
                      <a:r>
                        <a:rPr lang="de-DE" sz="1250" kern="1200" dirty="0">
                          <a:solidFill>
                            <a:schemeClr val="dk1"/>
                          </a:solidFill>
                          <a:effectLst/>
                          <a:latin typeface="+mn-lt"/>
                          <a:ea typeface="+mn-ea"/>
                          <a:cs typeface="+mn-cs"/>
                        </a:rPr>
                        <a:t>D007</a:t>
                      </a:r>
                    </a:p>
                    <a:p>
                      <a:pPr marL="21590" algn="ctr" defTabSz="914400" rtl="0" eaLnBrk="1" latinLnBrk="0" hangingPunct="1">
                        <a:lnSpc>
                          <a:spcPct val="115000"/>
                        </a:lnSpc>
                        <a:spcAft>
                          <a:spcPts val="300"/>
                        </a:spcAft>
                      </a:pPr>
                      <a:r>
                        <a:rPr lang="de-DE" sz="1250" kern="1200" dirty="0">
                          <a:solidFill>
                            <a:srgbClr val="C00000"/>
                          </a:solidFill>
                          <a:effectLst/>
                          <a:latin typeface="+mn-lt"/>
                          <a:ea typeface="+mn-ea"/>
                          <a:cs typeface="+mn-cs"/>
                        </a:rPr>
                        <a:t>2 PM</a:t>
                      </a:r>
                    </a:p>
                  </a:txBody>
                  <a:tcPr marL="68580" marR="68580" marT="0" marB="0">
                    <a:solidFill>
                      <a:schemeClr val="accent4">
                        <a:lumMod val="60000"/>
                        <a:lumOff val="40000"/>
                      </a:schemeClr>
                    </a:solidFill>
                  </a:tcPr>
                </a:tc>
                <a:tc>
                  <a:txBody>
                    <a:bodyPr/>
                    <a:lstStyle/>
                    <a:p>
                      <a:pPr marL="21590" algn="l" defTabSz="914400" rtl="0" eaLnBrk="1" latinLnBrk="0" hangingPunct="1">
                        <a:lnSpc>
                          <a:spcPct val="115000"/>
                        </a:lnSpc>
                        <a:spcBef>
                          <a:spcPts val="240"/>
                        </a:spcBef>
                        <a:spcAft>
                          <a:spcPts val="300"/>
                        </a:spcAft>
                        <a:tabLst>
                          <a:tab pos="-914400" algn="l"/>
                          <a:tab pos="771525" algn="l"/>
                        </a:tabLst>
                      </a:pPr>
                      <a:r>
                        <a:rPr lang="en-US" sz="1250" spc="-15" dirty="0">
                          <a:effectLst/>
                          <a:latin typeface="Calibri" panose="020F0502020204030204" pitchFamily="34" charset="0"/>
                          <a:ea typeface="SimSun" panose="02010600030101010101" pitchFamily="2" charset="-122"/>
                        </a:rPr>
                        <a:t>Surface modifications and erosion/deposition profiles of samples and wall tiles from AUG, WEST, W7-X, and MAGNUM-PSI (MPG)</a:t>
                      </a:r>
                      <a:endParaRPr lang="de-DE" sz="1250" kern="1200" dirty="0">
                        <a:solidFill>
                          <a:schemeClr val="dk1"/>
                        </a:solidFill>
                        <a:effectLst/>
                        <a:latin typeface="+mn-lt"/>
                        <a:ea typeface="+mn-ea"/>
                        <a:cs typeface="+mn-cs"/>
                      </a:endParaRPr>
                    </a:p>
                  </a:txBody>
                  <a:tcPr marL="68580" marR="68580" marT="0" marB="0">
                    <a:solidFill>
                      <a:schemeClr val="accent4">
                        <a:lumMod val="60000"/>
                        <a:lumOff val="40000"/>
                      </a:schemeClr>
                    </a:solidFill>
                  </a:tcPr>
                </a:tc>
                <a:extLst>
                  <a:ext uri="{0D108BD9-81ED-4DB2-BD59-A6C34878D82A}">
                    <a16:rowId xmlns:a16="http://schemas.microsoft.com/office/drawing/2014/main" val="2080333847"/>
                  </a:ext>
                </a:extLst>
              </a:tr>
              <a:tr h="0">
                <a:tc>
                  <a:txBody>
                    <a:bodyPr/>
                    <a:lstStyle/>
                    <a:p>
                      <a:pPr marL="21590" algn="ctr">
                        <a:lnSpc>
                          <a:spcPct val="115000"/>
                        </a:lnSpc>
                        <a:spcAft>
                          <a:spcPts val="300"/>
                        </a:spcAft>
                      </a:pPr>
                      <a:r>
                        <a:rPr lang="de-DE" sz="1250" dirty="0">
                          <a:effectLst/>
                          <a:latin typeface="Calibri" panose="020F0502020204030204" pitchFamily="34" charset="0"/>
                          <a:ea typeface="+mn-ea"/>
                          <a:cs typeface="Times New Roman" panose="02020603050405020304" pitchFamily="18" charset="0"/>
                        </a:rPr>
                        <a:t>SP B.3</a:t>
                      </a:r>
                    </a:p>
                  </a:txBody>
                  <a:tcPr marL="68580" marR="68580" marT="0" marB="0">
                    <a:solidFill>
                      <a:schemeClr val="accent4">
                        <a:lumMod val="60000"/>
                        <a:lumOff val="40000"/>
                      </a:schemeClr>
                    </a:solidFill>
                  </a:tcPr>
                </a:tc>
                <a:tc>
                  <a:txBody>
                    <a:bodyPr/>
                    <a:lstStyle/>
                    <a:p>
                      <a:pPr marL="21590" algn="ctr" defTabSz="914400" rtl="0" eaLnBrk="1" latinLnBrk="0" hangingPunct="1">
                        <a:lnSpc>
                          <a:spcPct val="115000"/>
                        </a:lnSpc>
                        <a:spcAft>
                          <a:spcPts val="300"/>
                        </a:spcAft>
                      </a:pPr>
                      <a:r>
                        <a:rPr lang="de-DE" sz="1250" kern="1200" dirty="0">
                          <a:solidFill>
                            <a:schemeClr val="dk1"/>
                          </a:solidFill>
                          <a:effectLst/>
                          <a:latin typeface="+mn-lt"/>
                          <a:ea typeface="+mn-ea"/>
                          <a:cs typeface="+mn-cs"/>
                        </a:rPr>
                        <a:t>D008</a:t>
                      </a:r>
                    </a:p>
                    <a:p>
                      <a:pPr marL="21590" algn="ctr" defTabSz="914400" rtl="0" eaLnBrk="1" latinLnBrk="0" hangingPunct="1">
                        <a:lnSpc>
                          <a:spcPct val="115000"/>
                        </a:lnSpc>
                        <a:spcAft>
                          <a:spcPts val="300"/>
                        </a:spcAft>
                      </a:pPr>
                      <a:r>
                        <a:rPr lang="de-DE" sz="1250" kern="1200" dirty="0">
                          <a:solidFill>
                            <a:srgbClr val="C00000"/>
                          </a:solidFill>
                          <a:effectLst/>
                          <a:latin typeface="+mn-lt"/>
                          <a:ea typeface="+mn-ea"/>
                          <a:cs typeface="+mn-cs"/>
                        </a:rPr>
                        <a:t>4 PM</a:t>
                      </a:r>
                    </a:p>
                  </a:txBody>
                  <a:tcPr marL="68580" marR="68580" marT="0" marB="0">
                    <a:solidFill>
                      <a:schemeClr val="accent4">
                        <a:lumMod val="60000"/>
                        <a:lumOff val="40000"/>
                      </a:schemeClr>
                    </a:solidFill>
                  </a:tcPr>
                </a:tc>
                <a:tc>
                  <a:txBody>
                    <a:bodyPr/>
                    <a:lstStyle/>
                    <a:p>
                      <a:pPr marL="21590" algn="l" defTabSz="914400" rtl="0" eaLnBrk="1" latinLnBrk="0" hangingPunct="1">
                        <a:lnSpc>
                          <a:spcPct val="115000"/>
                        </a:lnSpc>
                        <a:spcBef>
                          <a:spcPts val="240"/>
                        </a:spcBef>
                        <a:spcAft>
                          <a:spcPts val="300"/>
                        </a:spcAft>
                        <a:tabLst>
                          <a:tab pos="-914400" algn="l"/>
                          <a:tab pos="771525" algn="l"/>
                        </a:tabLst>
                      </a:pPr>
                      <a:r>
                        <a:rPr lang="en-US" sz="1250" spc="-15" dirty="0">
                          <a:effectLst/>
                          <a:latin typeface="Calibri" panose="020F0502020204030204" pitchFamily="34" charset="0"/>
                          <a:ea typeface="SimSun" panose="02010600030101010101" pitchFamily="2" charset="-122"/>
                        </a:rPr>
                        <a:t>Surface modifications and composition of layers on  selected WEST </a:t>
                      </a:r>
                      <a:r>
                        <a:rPr lang="en-US" sz="1250" spc="-15" dirty="0" err="1">
                          <a:effectLst/>
                          <a:latin typeface="Calibri" panose="020F0502020204030204" pitchFamily="34" charset="0"/>
                          <a:ea typeface="SimSun" panose="02010600030101010101" pitchFamily="2" charset="-122"/>
                        </a:rPr>
                        <a:t>monoblock</a:t>
                      </a:r>
                      <a:r>
                        <a:rPr lang="en-US" sz="1250" spc="-15" dirty="0">
                          <a:effectLst/>
                          <a:latin typeface="Calibri" panose="020F0502020204030204" pitchFamily="34" charset="0"/>
                          <a:ea typeface="SimSun" panose="02010600030101010101" pitchFamily="2" charset="-122"/>
                        </a:rPr>
                        <a:t> and </a:t>
                      </a:r>
                      <a:r>
                        <a:rPr lang="en-US" sz="1250" spc="-15" dirty="0" err="1">
                          <a:effectLst/>
                          <a:latin typeface="Calibri" panose="020F0502020204030204" pitchFamily="34" charset="0"/>
                          <a:ea typeface="SimSun" panose="02010600030101010101" pitchFamily="2" charset="-122"/>
                        </a:rPr>
                        <a:t>GyM</a:t>
                      </a:r>
                      <a:r>
                        <a:rPr lang="en-US" sz="1250" spc="-15" dirty="0">
                          <a:effectLst/>
                          <a:latin typeface="Calibri" panose="020F0502020204030204" pitchFamily="34" charset="0"/>
                          <a:ea typeface="SimSun" panose="02010600030101010101" pitchFamily="2" charset="-122"/>
                        </a:rPr>
                        <a:t> samples (NCSRD)</a:t>
                      </a:r>
                      <a:endParaRPr lang="de-DE" sz="1250" kern="1200" dirty="0">
                        <a:solidFill>
                          <a:schemeClr val="dk1"/>
                        </a:solidFill>
                        <a:effectLst/>
                        <a:latin typeface="+mn-lt"/>
                        <a:ea typeface="+mn-ea"/>
                        <a:cs typeface="+mn-cs"/>
                      </a:endParaRPr>
                    </a:p>
                  </a:txBody>
                  <a:tcPr marL="68580" marR="68580" marT="0" marB="0">
                    <a:solidFill>
                      <a:schemeClr val="accent4">
                        <a:lumMod val="60000"/>
                        <a:lumOff val="40000"/>
                      </a:schemeClr>
                    </a:solidFill>
                  </a:tcPr>
                </a:tc>
                <a:extLst>
                  <a:ext uri="{0D108BD9-81ED-4DB2-BD59-A6C34878D82A}">
                    <a16:rowId xmlns:a16="http://schemas.microsoft.com/office/drawing/2014/main" val="2547814676"/>
                  </a:ext>
                </a:extLst>
              </a:tr>
              <a:tr h="76646">
                <a:tc>
                  <a:txBody>
                    <a:bodyPr/>
                    <a:lstStyle/>
                    <a:p>
                      <a:pPr marL="21590" algn="ctr">
                        <a:lnSpc>
                          <a:spcPct val="115000"/>
                        </a:lnSpc>
                        <a:spcAft>
                          <a:spcPts val="300"/>
                        </a:spcAft>
                      </a:pPr>
                      <a:r>
                        <a:rPr lang="de-DE" sz="1250" dirty="0">
                          <a:effectLst/>
                          <a:latin typeface="Calibri" panose="020F0502020204030204" pitchFamily="34" charset="0"/>
                          <a:ea typeface="+mn-ea"/>
                          <a:cs typeface="Times New Roman" panose="02020603050405020304" pitchFamily="18" charset="0"/>
                        </a:rPr>
                        <a:t>SP B.3</a:t>
                      </a:r>
                    </a:p>
                  </a:txBody>
                  <a:tcPr marL="68580" marR="68580" marT="0" marB="0">
                    <a:solidFill>
                      <a:schemeClr val="accent4">
                        <a:lumMod val="60000"/>
                        <a:lumOff val="40000"/>
                      </a:schemeClr>
                    </a:solidFill>
                  </a:tcPr>
                </a:tc>
                <a:tc>
                  <a:txBody>
                    <a:bodyPr/>
                    <a:lstStyle/>
                    <a:p>
                      <a:pPr marL="21590" algn="ctr" defTabSz="914400" rtl="0" eaLnBrk="1" latinLnBrk="0" hangingPunct="1">
                        <a:lnSpc>
                          <a:spcPct val="115000"/>
                        </a:lnSpc>
                        <a:spcAft>
                          <a:spcPts val="300"/>
                        </a:spcAft>
                      </a:pPr>
                      <a:r>
                        <a:rPr lang="de-DE" sz="1250" kern="1200" dirty="0">
                          <a:solidFill>
                            <a:schemeClr val="dk1"/>
                          </a:solidFill>
                          <a:effectLst/>
                          <a:latin typeface="+mn-lt"/>
                          <a:ea typeface="+mn-ea"/>
                          <a:cs typeface="+mn-cs"/>
                        </a:rPr>
                        <a:t>D009</a:t>
                      </a:r>
                    </a:p>
                    <a:p>
                      <a:pPr marL="21590" algn="ctr" defTabSz="914400" rtl="0" eaLnBrk="1" latinLnBrk="0" hangingPunct="1">
                        <a:lnSpc>
                          <a:spcPct val="115000"/>
                        </a:lnSpc>
                        <a:spcAft>
                          <a:spcPts val="300"/>
                        </a:spcAft>
                      </a:pPr>
                      <a:r>
                        <a:rPr lang="de-DE" sz="1250" kern="1200" dirty="0">
                          <a:solidFill>
                            <a:srgbClr val="C00000"/>
                          </a:solidFill>
                          <a:effectLst/>
                          <a:latin typeface="+mn-lt"/>
                          <a:ea typeface="+mn-ea"/>
                          <a:cs typeface="+mn-cs"/>
                        </a:rPr>
                        <a:t>2 PM</a:t>
                      </a:r>
                    </a:p>
                  </a:txBody>
                  <a:tcPr marL="68580" marR="68580" marT="0" marB="0">
                    <a:solidFill>
                      <a:schemeClr val="accent4">
                        <a:lumMod val="60000"/>
                        <a:lumOff val="40000"/>
                      </a:schemeClr>
                    </a:solidFill>
                  </a:tcPr>
                </a:tc>
                <a:tc>
                  <a:txBody>
                    <a:bodyPr/>
                    <a:lstStyle/>
                    <a:p>
                      <a:pPr marL="21590" algn="l" defTabSz="914400" rtl="0" eaLnBrk="1" latinLnBrk="0" hangingPunct="1">
                        <a:lnSpc>
                          <a:spcPct val="115000"/>
                        </a:lnSpc>
                        <a:spcBef>
                          <a:spcPts val="240"/>
                        </a:spcBef>
                        <a:spcAft>
                          <a:spcPts val="300"/>
                        </a:spcAft>
                        <a:tabLst>
                          <a:tab pos="-914400" algn="l"/>
                          <a:tab pos="771525" algn="l"/>
                        </a:tabLst>
                      </a:pPr>
                      <a:r>
                        <a:rPr lang="en-US" sz="1250" spc="-15" dirty="0">
                          <a:effectLst/>
                          <a:latin typeface="Calibri" panose="020F0502020204030204" pitchFamily="34" charset="0"/>
                          <a:ea typeface="SimSun" panose="02010600030101010101" pitchFamily="2" charset="-122"/>
                        </a:rPr>
                        <a:t>Micro- and macroscale composition of layers on selected AUG, WEST, MAGNUM-PSI, and PSI-2 samples (RBI)</a:t>
                      </a:r>
                      <a:endParaRPr lang="de-DE" sz="1250" kern="1200" dirty="0">
                        <a:solidFill>
                          <a:schemeClr val="dk1"/>
                        </a:solidFill>
                        <a:effectLst/>
                        <a:latin typeface="+mn-lt"/>
                        <a:ea typeface="+mn-ea"/>
                        <a:cs typeface="+mn-cs"/>
                      </a:endParaRPr>
                    </a:p>
                  </a:txBody>
                  <a:tcPr marL="68580" marR="68580" marT="0" marB="0">
                    <a:solidFill>
                      <a:schemeClr val="accent4">
                        <a:lumMod val="60000"/>
                        <a:lumOff val="40000"/>
                      </a:schemeClr>
                    </a:solidFill>
                  </a:tcPr>
                </a:tc>
                <a:extLst>
                  <a:ext uri="{0D108BD9-81ED-4DB2-BD59-A6C34878D82A}">
                    <a16:rowId xmlns:a16="http://schemas.microsoft.com/office/drawing/2014/main" val="2602051758"/>
                  </a:ext>
                </a:extLst>
              </a:tr>
              <a:tr h="0">
                <a:tc>
                  <a:txBody>
                    <a:bodyPr/>
                    <a:lstStyle/>
                    <a:p>
                      <a:pPr marL="21590" algn="ctr">
                        <a:lnSpc>
                          <a:spcPct val="115000"/>
                        </a:lnSpc>
                        <a:spcAft>
                          <a:spcPts val="300"/>
                        </a:spcAft>
                      </a:pPr>
                      <a:r>
                        <a:rPr lang="de-DE" sz="1250" dirty="0">
                          <a:effectLst/>
                          <a:latin typeface="Calibri" panose="020F0502020204030204" pitchFamily="34" charset="0"/>
                          <a:ea typeface="+mn-ea"/>
                          <a:cs typeface="Times New Roman" panose="02020603050405020304" pitchFamily="18" charset="0"/>
                        </a:rPr>
                        <a:t>SP B.3</a:t>
                      </a:r>
                    </a:p>
                  </a:txBody>
                  <a:tcPr marL="68580" marR="68580" marT="0" marB="0">
                    <a:solidFill>
                      <a:schemeClr val="accent4">
                        <a:lumMod val="60000"/>
                        <a:lumOff val="40000"/>
                      </a:schemeClr>
                    </a:solidFill>
                  </a:tcPr>
                </a:tc>
                <a:tc>
                  <a:txBody>
                    <a:bodyPr/>
                    <a:lstStyle/>
                    <a:p>
                      <a:pPr marL="21590" algn="ctr" defTabSz="914400" rtl="0" eaLnBrk="1" latinLnBrk="0" hangingPunct="1">
                        <a:lnSpc>
                          <a:spcPct val="115000"/>
                        </a:lnSpc>
                        <a:spcAft>
                          <a:spcPts val="300"/>
                        </a:spcAft>
                      </a:pPr>
                      <a:r>
                        <a:rPr lang="de-DE" sz="1250" kern="1200" dirty="0">
                          <a:solidFill>
                            <a:schemeClr val="dk1"/>
                          </a:solidFill>
                          <a:effectLst/>
                          <a:latin typeface="+mn-lt"/>
                          <a:ea typeface="+mn-ea"/>
                          <a:cs typeface="+mn-cs"/>
                        </a:rPr>
                        <a:t>D010</a:t>
                      </a:r>
                    </a:p>
                    <a:p>
                      <a:pPr marL="21590" algn="ctr" defTabSz="914400" rtl="0" eaLnBrk="1" latinLnBrk="0" hangingPunct="1">
                        <a:lnSpc>
                          <a:spcPct val="115000"/>
                        </a:lnSpc>
                        <a:spcAft>
                          <a:spcPts val="300"/>
                        </a:spcAft>
                      </a:pPr>
                      <a:r>
                        <a:rPr lang="de-DE" sz="1250" kern="1200" dirty="0">
                          <a:solidFill>
                            <a:srgbClr val="C00000"/>
                          </a:solidFill>
                          <a:effectLst/>
                          <a:latin typeface="+mn-lt"/>
                          <a:ea typeface="+mn-ea"/>
                          <a:cs typeface="+mn-cs"/>
                        </a:rPr>
                        <a:t>2 PM</a:t>
                      </a:r>
                    </a:p>
                  </a:txBody>
                  <a:tcPr marL="68580" marR="68580" marT="0" marB="0">
                    <a:solidFill>
                      <a:schemeClr val="accent4">
                        <a:lumMod val="60000"/>
                        <a:lumOff val="40000"/>
                      </a:schemeClr>
                    </a:solidFill>
                  </a:tcPr>
                </a:tc>
                <a:tc>
                  <a:txBody>
                    <a:bodyPr/>
                    <a:lstStyle/>
                    <a:p>
                      <a:pPr marL="21590" algn="l" defTabSz="914400" rtl="0" eaLnBrk="1" latinLnBrk="0" hangingPunct="1">
                        <a:lnSpc>
                          <a:spcPct val="115000"/>
                        </a:lnSpc>
                        <a:spcBef>
                          <a:spcPts val="240"/>
                        </a:spcBef>
                        <a:spcAft>
                          <a:spcPts val="300"/>
                        </a:spcAft>
                        <a:tabLst>
                          <a:tab pos="-914400" algn="l"/>
                          <a:tab pos="771525" algn="l"/>
                        </a:tabLst>
                      </a:pPr>
                      <a:r>
                        <a:rPr lang="en-US" sz="1250" kern="1200" dirty="0">
                          <a:solidFill>
                            <a:schemeClr val="dk1"/>
                          </a:solidFill>
                          <a:effectLst/>
                          <a:latin typeface="+mn-lt"/>
                          <a:ea typeface="+mn-ea"/>
                          <a:cs typeface="+mn-cs"/>
                        </a:rPr>
                        <a:t>Erosion and deposition patterns on selected WEST </a:t>
                      </a:r>
                      <a:r>
                        <a:rPr lang="en-US" sz="1250" kern="1200" dirty="0" err="1">
                          <a:solidFill>
                            <a:schemeClr val="dk1"/>
                          </a:solidFill>
                          <a:effectLst/>
                          <a:latin typeface="+mn-lt"/>
                          <a:ea typeface="+mn-ea"/>
                          <a:cs typeface="+mn-cs"/>
                        </a:rPr>
                        <a:t>monoblock</a:t>
                      </a:r>
                      <a:r>
                        <a:rPr lang="en-US" sz="1250" kern="1200" dirty="0">
                          <a:solidFill>
                            <a:schemeClr val="dk1"/>
                          </a:solidFill>
                          <a:effectLst/>
                          <a:latin typeface="+mn-lt"/>
                          <a:ea typeface="+mn-ea"/>
                          <a:cs typeface="+mn-cs"/>
                        </a:rPr>
                        <a:t> samples as well composition of plasma-exposed B, W, or W+B layers (VR)</a:t>
                      </a:r>
                      <a:endParaRPr lang="de-DE" sz="1250" kern="1200" dirty="0">
                        <a:solidFill>
                          <a:schemeClr val="dk1"/>
                        </a:solidFill>
                        <a:effectLst/>
                        <a:latin typeface="+mn-lt"/>
                        <a:ea typeface="+mn-ea"/>
                        <a:cs typeface="+mn-cs"/>
                      </a:endParaRPr>
                    </a:p>
                  </a:txBody>
                  <a:tcPr marL="68580" marR="68580" marT="0" marB="0">
                    <a:solidFill>
                      <a:schemeClr val="accent4">
                        <a:lumMod val="60000"/>
                        <a:lumOff val="40000"/>
                      </a:schemeClr>
                    </a:solidFill>
                  </a:tcPr>
                </a:tc>
                <a:extLst>
                  <a:ext uri="{0D108BD9-81ED-4DB2-BD59-A6C34878D82A}">
                    <a16:rowId xmlns:a16="http://schemas.microsoft.com/office/drawing/2014/main" val="2617178334"/>
                  </a:ext>
                </a:extLst>
              </a:tr>
              <a:tr h="0">
                <a:tc>
                  <a:txBody>
                    <a:bodyPr/>
                    <a:lstStyle/>
                    <a:p>
                      <a:pPr marL="21590" algn="ctr">
                        <a:lnSpc>
                          <a:spcPct val="115000"/>
                        </a:lnSpc>
                        <a:spcAft>
                          <a:spcPts val="300"/>
                        </a:spcAft>
                      </a:pPr>
                      <a:r>
                        <a:rPr lang="de-DE" sz="1250" dirty="0">
                          <a:effectLst/>
                          <a:latin typeface="Calibri" panose="020F0502020204030204" pitchFamily="34" charset="0"/>
                          <a:ea typeface="+mn-ea"/>
                          <a:cs typeface="Times New Roman" panose="02020603050405020304" pitchFamily="18" charset="0"/>
                        </a:rPr>
                        <a:t>SP B.3</a:t>
                      </a:r>
                    </a:p>
                  </a:txBody>
                  <a:tcPr marL="68580" marR="68580" marT="0" marB="0">
                    <a:solidFill>
                      <a:schemeClr val="accent4">
                        <a:lumMod val="60000"/>
                        <a:lumOff val="40000"/>
                      </a:schemeClr>
                    </a:solidFill>
                  </a:tcPr>
                </a:tc>
                <a:tc>
                  <a:txBody>
                    <a:bodyPr/>
                    <a:lstStyle/>
                    <a:p>
                      <a:pPr marL="21590" algn="ctr" defTabSz="914400" rtl="0" eaLnBrk="1" latinLnBrk="0" hangingPunct="1">
                        <a:lnSpc>
                          <a:spcPct val="115000"/>
                        </a:lnSpc>
                        <a:spcAft>
                          <a:spcPts val="300"/>
                        </a:spcAft>
                      </a:pPr>
                      <a:r>
                        <a:rPr lang="de-DE" sz="1250" kern="1200" dirty="0">
                          <a:solidFill>
                            <a:schemeClr val="dk1"/>
                          </a:solidFill>
                          <a:effectLst/>
                          <a:latin typeface="+mn-lt"/>
                          <a:ea typeface="+mn-ea"/>
                          <a:cs typeface="+mn-cs"/>
                        </a:rPr>
                        <a:t>D011</a:t>
                      </a:r>
                    </a:p>
                    <a:p>
                      <a:pPr marL="21590" algn="ctr" defTabSz="914400" rtl="0" eaLnBrk="1" latinLnBrk="0" hangingPunct="1">
                        <a:lnSpc>
                          <a:spcPct val="115000"/>
                        </a:lnSpc>
                        <a:spcAft>
                          <a:spcPts val="300"/>
                        </a:spcAft>
                      </a:pPr>
                      <a:r>
                        <a:rPr lang="de-DE" sz="1250" kern="1200" dirty="0">
                          <a:solidFill>
                            <a:srgbClr val="C00000"/>
                          </a:solidFill>
                          <a:effectLst/>
                          <a:latin typeface="+mn-lt"/>
                          <a:ea typeface="+mn-ea"/>
                          <a:cs typeface="+mn-cs"/>
                        </a:rPr>
                        <a:t>2 PM</a:t>
                      </a:r>
                    </a:p>
                  </a:txBody>
                  <a:tcPr marL="68580" marR="68580" marT="0" marB="0">
                    <a:solidFill>
                      <a:schemeClr val="accent4">
                        <a:lumMod val="60000"/>
                        <a:lumOff val="40000"/>
                      </a:schemeClr>
                    </a:solidFill>
                  </a:tcPr>
                </a:tc>
                <a:tc>
                  <a:txBody>
                    <a:bodyPr/>
                    <a:lstStyle/>
                    <a:p>
                      <a:pPr marL="21590" algn="l" defTabSz="914400" rtl="0" eaLnBrk="1" latinLnBrk="0" hangingPunct="1">
                        <a:lnSpc>
                          <a:spcPct val="115000"/>
                        </a:lnSpc>
                        <a:spcBef>
                          <a:spcPts val="240"/>
                        </a:spcBef>
                        <a:spcAft>
                          <a:spcPts val="300"/>
                        </a:spcAft>
                        <a:tabLst>
                          <a:tab pos="-914400" algn="l"/>
                          <a:tab pos="771525" algn="l"/>
                        </a:tabLst>
                      </a:pPr>
                      <a:r>
                        <a:rPr lang="en-US" sz="1250" spc="-15" dirty="0">
                          <a:effectLst/>
                          <a:latin typeface="Calibri" panose="020F0502020204030204" pitchFamily="34" charset="0"/>
                          <a:ea typeface="SimSun" panose="02010600030101010101" pitchFamily="2" charset="-122"/>
                        </a:rPr>
                        <a:t>Depth profiles and composition of deposited layers of selected samples from AUG, WEST, W7-X, and MAGNUM-PSI (VTT)</a:t>
                      </a:r>
                      <a:endParaRPr lang="de-DE" sz="1250" kern="1200" dirty="0">
                        <a:solidFill>
                          <a:schemeClr val="dk1"/>
                        </a:solidFill>
                        <a:effectLst/>
                        <a:latin typeface="+mn-lt"/>
                        <a:ea typeface="+mn-ea"/>
                        <a:cs typeface="+mn-cs"/>
                      </a:endParaRPr>
                    </a:p>
                  </a:txBody>
                  <a:tcPr marL="68580" marR="68580" marT="0" marB="0">
                    <a:solidFill>
                      <a:schemeClr val="accent4">
                        <a:lumMod val="60000"/>
                        <a:lumOff val="40000"/>
                      </a:schemeClr>
                    </a:solidFill>
                  </a:tcPr>
                </a:tc>
                <a:extLst>
                  <a:ext uri="{0D108BD9-81ED-4DB2-BD59-A6C34878D82A}">
                    <a16:rowId xmlns:a16="http://schemas.microsoft.com/office/drawing/2014/main" val="1389450369"/>
                  </a:ext>
                </a:extLst>
              </a:tr>
              <a:tr h="0">
                <a:tc>
                  <a:txBody>
                    <a:bodyPr/>
                    <a:lstStyle/>
                    <a:p>
                      <a:pPr marL="21590" algn="ctr">
                        <a:lnSpc>
                          <a:spcPct val="115000"/>
                        </a:lnSpc>
                        <a:spcAft>
                          <a:spcPts val="300"/>
                        </a:spcAft>
                      </a:pPr>
                      <a:r>
                        <a:rPr lang="de-DE" sz="1250" dirty="0">
                          <a:effectLst/>
                          <a:latin typeface="Calibri" panose="020F0502020204030204" pitchFamily="34" charset="0"/>
                          <a:ea typeface="+mn-ea"/>
                          <a:cs typeface="Times New Roman" panose="02020603050405020304" pitchFamily="18" charset="0"/>
                        </a:rPr>
                        <a:t>SP B.3</a:t>
                      </a:r>
                    </a:p>
                  </a:txBody>
                  <a:tcPr marL="68580" marR="68580" marT="0" marB="0">
                    <a:solidFill>
                      <a:srgbClr val="00B0F0"/>
                    </a:solidFill>
                  </a:tcPr>
                </a:tc>
                <a:tc>
                  <a:txBody>
                    <a:bodyPr/>
                    <a:lstStyle/>
                    <a:p>
                      <a:pPr marL="21590" algn="ctr" defTabSz="914400" rtl="0" eaLnBrk="1" latinLnBrk="0" hangingPunct="1">
                        <a:lnSpc>
                          <a:spcPct val="115000"/>
                        </a:lnSpc>
                        <a:spcAft>
                          <a:spcPts val="300"/>
                        </a:spcAft>
                      </a:pPr>
                      <a:r>
                        <a:rPr lang="de-DE" sz="1250" kern="1200" dirty="0">
                          <a:solidFill>
                            <a:schemeClr val="dk1"/>
                          </a:solidFill>
                          <a:effectLst/>
                          <a:latin typeface="+mn-lt"/>
                          <a:ea typeface="+mn-ea"/>
                          <a:cs typeface="+mn-cs"/>
                        </a:rPr>
                        <a:t>D012</a:t>
                      </a:r>
                    </a:p>
                    <a:p>
                      <a:pPr marL="21590" algn="ctr" defTabSz="914400" rtl="0" eaLnBrk="1" latinLnBrk="0" hangingPunct="1">
                        <a:lnSpc>
                          <a:spcPct val="115000"/>
                        </a:lnSpc>
                        <a:spcAft>
                          <a:spcPts val="300"/>
                        </a:spcAft>
                      </a:pPr>
                      <a:r>
                        <a:rPr lang="de-DE" sz="1250" kern="1200" dirty="0">
                          <a:solidFill>
                            <a:srgbClr val="C00000"/>
                          </a:solidFill>
                          <a:effectLst/>
                          <a:latin typeface="+mn-lt"/>
                          <a:ea typeface="+mn-ea"/>
                          <a:cs typeface="+mn-cs"/>
                        </a:rPr>
                        <a:t>0 PM (2 PM)</a:t>
                      </a:r>
                    </a:p>
                  </a:txBody>
                  <a:tcPr marL="68580" marR="68580" marT="0" marB="0">
                    <a:solidFill>
                      <a:srgbClr val="00B0F0"/>
                    </a:solidFill>
                  </a:tcPr>
                </a:tc>
                <a:tc>
                  <a:txBody>
                    <a:bodyPr/>
                    <a:lstStyle/>
                    <a:p>
                      <a:pPr marL="21590" algn="l" defTabSz="914400" rtl="0" eaLnBrk="1" latinLnBrk="0" hangingPunct="1">
                        <a:lnSpc>
                          <a:spcPct val="115000"/>
                        </a:lnSpc>
                        <a:spcBef>
                          <a:spcPts val="240"/>
                        </a:spcBef>
                        <a:spcAft>
                          <a:spcPts val="300"/>
                        </a:spcAft>
                        <a:tabLst>
                          <a:tab pos="-914400" algn="l"/>
                          <a:tab pos="771525" algn="l"/>
                        </a:tabLst>
                      </a:pPr>
                      <a:r>
                        <a:rPr lang="en-US" sz="1250" spc="-15" dirty="0">
                          <a:effectLst/>
                          <a:latin typeface="Calibri" panose="020F0502020204030204" pitchFamily="34" charset="0"/>
                          <a:ea typeface="SimSun" panose="02010600030101010101" pitchFamily="2" charset="-122"/>
                        </a:rPr>
                        <a:t>Depth profiles and fuel content of selected B or B+W layers (ENEA)</a:t>
                      </a:r>
                      <a:endParaRPr lang="de-DE" sz="1250" kern="1200" dirty="0">
                        <a:solidFill>
                          <a:schemeClr val="dk1"/>
                        </a:solidFill>
                        <a:effectLst/>
                        <a:latin typeface="+mn-lt"/>
                        <a:ea typeface="+mn-ea"/>
                        <a:cs typeface="+mn-cs"/>
                      </a:endParaRPr>
                    </a:p>
                  </a:txBody>
                  <a:tcPr marL="68580" marR="68580" marT="0" marB="0">
                    <a:solidFill>
                      <a:srgbClr val="00B0F0"/>
                    </a:solidFill>
                  </a:tcPr>
                </a:tc>
                <a:extLst>
                  <a:ext uri="{0D108BD9-81ED-4DB2-BD59-A6C34878D82A}">
                    <a16:rowId xmlns:a16="http://schemas.microsoft.com/office/drawing/2014/main" val="2277554009"/>
                  </a:ext>
                </a:extLst>
              </a:tr>
            </a:tbl>
          </a:graphicData>
        </a:graphic>
      </p:graphicFrame>
    </p:spTree>
    <p:extLst>
      <p:ext uri="{BB962C8B-B14F-4D97-AF65-F5344CB8AC3E}">
        <p14:creationId xmlns:p14="http://schemas.microsoft.com/office/powerpoint/2010/main" val="718627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15C48E9-B53E-166E-D721-0FC68056173E}"/>
              </a:ext>
            </a:extLst>
          </p:cNvPr>
          <p:cNvSpPr>
            <a:spLocks noGrp="1"/>
          </p:cNvSpPr>
          <p:nvPr>
            <p:ph type="ftr" sz="quarter" idx="11"/>
          </p:nvPr>
        </p:nvSpPr>
        <p:spPr/>
        <p:txBody>
          <a:bodyPr/>
          <a:lstStyle/>
          <a:p>
            <a:pPr>
              <a:defRPr/>
            </a:pPr>
            <a:r>
              <a:rPr lang="en-GB">
                <a:solidFill>
                  <a:prstClr val="white"/>
                </a:solidFill>
              </a:rPr>
              <a:t>A. Hakola| WPPWIE midterm meeting | 9 April 2024</a:t>
            </a:r>
            <a:endParaRPr lang="en-GB" dirty="0"/>
          </a:p>
        </p:txBody>
      </p:sp>
      <p:sp>
        <p:nvSpPr>
          <p:cNvPr id="4" name="Slide Number Placeholder 3">
            <a:extLst>
              <a:ext uri="{FF2B5EF4-FFF2-40B4-BE49-F238E27FC236}">
                <a16:creationId xmlns:a16="http://schemas.microsoft.com/office/drawing/2014/main" id="{6560FFE3-64B1-A1DD-D4D7-0AEC645A2632}"/>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13</a:t>
            </a:fld>
            <a:endParaRPr lang="en-GB">
              <a:solidFill>
                <a:prstClr val="white"/>
              </a:solidFill>
            </a:endParaRPr>
          </a:p>
        </p:txBody>
      </p:sp>
      <p:sp>
        <p:nvSpPr>
          <p:cNvPr id="5" name="Titre 1">
            <a:extLst>
              <a:ext uri="{FF2B5EF4-FFF2-40B4-BE49-F238E27FC236}">
                <a16:creationId xmlns:a16="http://schemas.microsoft.com/office/drawing/2014/main" id="{D23DD6D6-02F9-7855-4447-A9A5A45DD4DC}"/>
              </a:ext>
            </a:extLst>
          </p:cNvPr>
          <p:cNvSpPr>
            <a:spLocks noGrp="1"/>
          </p:cNvSpPr>
          <p:nvPr>
            <p:ph type="title"/>
          </p:nvPr>
        </p:nvSpPr>
        <p:spPr>
          <a:xfrm>
            <a:off x="983432" y="192515"/>
            <a:ext cx="9451776" cy="457200"/>
          </a:xfrm>
        </p:spPr>
        <p:txBody>
          <a:bodyPr/>
          <a:lstStyle/>
          <a:p>
            <a:r>
              <a:rPr lang="fi-FI" dirty="0" err="1"/>
              <a:t>Priorities</a:t>
            </a:r>
            <a:r>
              <a:rPr lang="fi-FI" dirty="0"/>
              <a:t> for </a:t>
            </a:r>
            <a:r>
              <a:rPr lang="fi-FI" dirty="0" err="1"/>
              <a:t>surface</a:t>
            </a:r>
            <a:r>
              <a:rPr lang="fi-FI" dirty="0"/>
              <a:t> </a:t>
            </a:r>
            <a:r>
              <a:rPr lang="fi-FI" dirty="0" err="1"/>
              <a:t>analyses</a:t>
            </a:r>
            <a:r>
              <a:rPr lang="fi-FI" dirty="0"/>
              <a:t> (</a:t>
            </a:r>
            <a:r>
              <a:rPr lang="fi-FI" dirty="0" err="1"/>
              <a:t>ion-beam</a:t>
            </a:r>
            <a:r>
              <a:rPr lang="fi-FI" dirty="0"/>
              <a:t> </a:t>
            </a:r>
            <a:r>
              <a:rPr lang="fi-FI" dirty="0" err="1"/>
              <a:t>analyses</a:t>
            </a:r>
            <a:r>
              <a:rPr lang="fi-FI" dirty="0"/>
              <a:t>)</a:t>
            </a:r>
            <a:endParaRPr lang="fr-FR" dirty="0"/>
          </a:p>
        </p:txBody>
      </p:sp>
      <p:sp>
        <p:nvSpPr>
          <p:cNvPr id="6" name="TextBox 5">
            <a:extLst>
              <a:ext uri="{FF2B5EF4-FFF2-40B4-BE49-F238E27FC236}">
                <a16:creationId xmlns:a16="http://schemas.microsoft.com/office/drawing/2014/main" id="{BC3D752B-1177-91E1-A1B5-5B9BF26B45EE}"/>
              </a:ext>
            </a:extLst>
          </p:cNvPr>
          <p:cNvSpPr txBox="1"/>
          <p:nvPr/>
        </p:nvSpPr>
        <p:spPr>
          <a:xfrm>
            <a:off x="205109" y="811267"/>
            <a:ext cx="11448084" cy="5370701"/>
          </a:xfrm>
          <a:prstGeom prst="rect">
            <a:avLst/>
          </a:prstGeom>
          <a:noFill/>
        </p:spPr>
        <p:txBody>
          <a:bodyPr wrap="square" rtlCol="0">
            <a:spAutoFit/>
          </a:bodyPr>
          <a:lstStyle/>
          <a:p>
            <a:pPr marL="285750" indent="-285750">
              <a:buFont typeface="Arial" panose="020B0604020202020204" pitchFamily="34" charset="0"/>
              <a:buChar char="•"/>
            </a:pPr>
            <a:r>
              <a:rPr lang="fi-FI" sz="1400" b="1" dirty="0"/>
              <a:t>FZJ:</a:t>
            </a:r>
            <a:r>
              <a:rPr lang="fi-FI" sz="1400" dirty="0"/>
              <a:t> </a:t>
            </a:r>
          </a:p>
          <a:p>
            <a:pPr marL="742950" lvl="1" indent="-285750">
              <a:buFont typeface="Wingdings" panose="05000000000000000000" pitchFamily="2" charset="2"/>
              <a:buChar char="ü"/>
            </a:pPr>
            <a:r>
              <a:rPr lang="fi-FI" sz="1400" dirty="0" err="1"/>
              <a:t>Analyses</a:t>
            </a:r>
            <a:r>
              <a:rPr lang="fi-FI" sz="1400" dirty="0"/>
              <a:t> of </a:t>
            </a:r>
            <a:r>
              <a:rPr lang="fi-FI" sz="1400" dirty="0" err="1"/>
              <a:t>samples</a:t>
            </a:r>
            <a:r>
              <a:rPr lang="fi-FI" sz="1400" dirty="0"/>
              <a:t> </a:t>
            </a:r>
            <a:r>
              <a:rPr lang="fi-FI" sz="1400" dirty="0" err="1"/>
              <a:t>from</a:t>
            </a:r>
            <a:r>
              <a:rPr lang="fi-FI" sz="1400" dirty="0"/>
              <a:t> SP B.1 and SP B.2 </a:t>
            </a:r>
            <a:r>
              <a:rPr lang="fi-FI" sz="1400" dirty="0" err="1"/>
              <a:t>experiments</a:t>
            </a:r>
            <a:endParaRPr lang="fi-FI" sz="1400" dirty="0"/>
          </a:p>
          <a:p>
            <a:pPr marL="285750" indent="-285750">
              <a:spcBef>
                <a:spcPts val="600"/>
              </a:spcBef>
              <a:buFont typeface="Arial" panose="020B0604020202020204" pitchFamily="34" charset="0"/>
              <a:buChar char="•"/>
            </a:pPr>
            <a:r>
              <a:rPr lang="fi-FI" sz="1400" b="1" dirty="0"/>
              <a:t>IST:</a:t>
            </a:r>
          </a:p>
          <a:p>
            <a:pPr marL="742950" lvl="1" indent="-285750">
              <a:buFont typeface="Wingdings" panose="05000000000000000000" pitchFamily="2" charset="2"/>
              <a:buChar char="ü"/>
            </a:pPr>
            <a:r>
              <a:rPr lang="en-US" sz="1400" dirty="0"/>
              <a:t>Comparative analysis between </a:t>
            </a:r>
            <a:r>
              <a:rPr lang="en-US" sz="1400" b="1" dirty="0">
                <a:solidFill>
                  <a:srgbClr val="FF0000"/>
                </a:solidFill>
              </a:rPr>
              <a:t>SIMS (VTT) and NRA/EBS/PIXE (IST)</a:t>
            </a:r>
          </a:p>
          <a:p>
            <a:pPr marL="742950" lvl="1" indent="-285750">
              <a:buFont typeface="Wingdings" panose="05000000000000000000" pitchFamily="2" charset="2"/>
              <a:buChar char="ü"/>
            </a:pPr>
            <a:r>
              <a:rPr lang="en-US" sz="1400" dirty="0"/>
              <a:t>Analysis of D, C, B contents by </a:t>
            </a:r>
            <a:r>
              <a:rPr lang="en-US" sz="1400" b="1" dirty="0">
                <a:solidFill>
                  <a:srgbClr val="FF0000"/>
                </a:solidFill>
              </a:rPr>
              <a:t>NRA</a:t>
            </a:r>
            <a:r>
              <a:rPr lang="en-US" sz="1400" dirty="0"/>
              <a:t>, erosion studies by </a:t>
            </a:r>
            <a:r>
              <a:rPr lang="en-US" sz="1400" b="1" dirty="0">
                <a:solidFill>
                  <a:srgbClr val="FF0000"/>
                </a:solidFill>
              </a:rPr>
              <a:t>RBS/EBS</a:t>
            </a:r>
          </a:p>
          <a:p>
            <a:pPr marL="742950" lvl="1" indent="-285750">
              <a:buFont typeface="Wingdings" panose="05000000000000000000" pitchFamily="2" charset="2"/>
              <a:buChar char="ü"/>
            </a:pPr>
            <a:r>
              <a:rPr lang="en-US" sz="1400" dirty="0"/>
              <a:t>Analysis of main heavier contaminants by </a:t>
            </a:r>
            <a:r>
              <a:rPr lang="en-US" sz="1400" b="1" dirty="0">
                <a:solidFill>
                  <a:srgbClr val="FF0000"/>
                </a:solidFill>
              </a:rPr>
              <a:t>PIXE</a:t>
            </a:r>
            <a:endParaRPr lang="fi-FI" sz="1400" b="1" dirty="0">
              <a:solidFill>
                <a:srgbClr val="FF0000"/>
              </a:solidFill>
            </a:endParaRPr>
          </a:p>
          <a:p>
            <a:pPr marL="285750" indent="-285750">
              <a:spcBef>
                <a:spcPts val="600"/>
              </a:spcBef>
              <a:buFont typeface="Arial" panose="020B0604020202020204" pitchFamily="34" charset="0"/>
              <a:buChar char="•"/>
            </a:pPr>
            <a:r>
              <a:rPr lang="fi-FI" sz="1400" b="1" dirty="0"/>
              <a:t>JSI:</a:t>
            </a:r>
          </a:p>
          <a:p>
            <a:pPr marL="742950" lvl="1" indent="-285750">
              <a:buFont typeface="Wingdings" panose="05000000000000000000" pitchFamily="2" charset="2"/>
              <a:buChar char="ü"/>
            </a:pPr>
            <a:r>
              <a:rPr lang="fi-FI" sz="1400" u="sng" dirty="0">
                <a:solidFill>
                  <a:srgbClr val="0070C0"/>
                </a:solidFill>
              </a:rPr>
              <a:t>Broad-</a:t>
            </a:r>
            <a:r>
              <a:rPr lang="fi-FI" sz="1400" u="sng" dirty="0" err="1">
                <a:solidFill>
                  <a:srgbClr val="0070C0"/>
                </a:solidFill>
              </a:rPr>
              <a:t>beam</a:t>
            </a:r>
            <a:r>
              <a:rPr lang="fi-FI" sz="1400" u="sng" dirty="0">
                <a:solidFill>
                  <a:srgbClr val="0070C0"/>
                </a:solidFill>
              </a:rPr>
              <a:t> </a:t>
            </a:r>
            <a:r>
              <a:rPr lang="fi-FI" sz="1400" u="sng" dirty="0" err="1">
                <a:solidFill>
                  <a:srgbClr val="0070C0"/>
                </a:solidFill>
              </a:rPr>
              <a:t>analyses</a:t>
            </a:r>
            <a:r>
              <a:rPr lang="fi-FI" sz="1400" u="sng" dirty="0">
                <a:solidFill>
                  <a:srgbClr val="0070C0"/>
                </a:solidFill>
              </a:rPr>
              <a:t> </a:t>
            </a:r>
            <a:r>
              <a:rPr lang="fi-FI" sz="1400" dirty="0"/>
              <a:t>(</a:t>
            </a:r>
            <a:r>
              <a:rPr lang="fi-FI" sz="1400" b="1" dirty="0">
                <a:solidFill>
                  <a:srgbClr val="FF0000"/>
                </a:solidFill>
              </a:rPr>
              <a:t>NRA, RBS, PIXE</a:t>
            </a:r>
            <a:r>
              <a:rPr lang="fi-FI" sz="1400" dirty="0"/>
              <a:t>) for </a:t>
            </a:r>
            <a:r>
              <a:rPr lang="fi-FI" sz="1400" dirty="0" err="1"/>
              <a:t>selected</a:t>
            </a:r>
            <a:r>
              <a:rPr lang="fi-FI" sz="1400" dirty="0"/>
              <a:t> </a:t>
            </a:r>
            <a:r>
              <a:rPr lang="fi-FI" sz="1400" dirty="0" err="1"/>
              <a:t>samples</a:t>
            </a:r>
            <a:endParaRPr lang="fi-FI" sz="1400" dirty="0"/>
          </a:p>
          <a:p>
            <a:pPr marL="742950" lvl="1" indent="-285750">
              <a:buFont typeface="Wingdings" panose="05000000000000000000" pitchFamily="2" charset="2"/>
              <a:buChar char="ü"/>
            </a:pPr>
            <a:r>
              <a:rPr lang="fi-FI" sz="1400" u="sng" dirty="0">
                <a:solidFill>
                  <a:srgbClr val="0070C0"/>
                </a:solidFill>
              </a:rPr>
              <a:t>Micro-</a:t>
            </a:r>
            <a:r>
              <a:rPr lang="fi-FI" sz="1400" u="sng" dirty="0" err="1">
                <a:solidFill>
                  <a:srgbClr val="0070C0"/>
                </a:solidFill>
              </a:rPr>
              <a:t>beam</a:t>
            </a:r>
            <a:r>
              <a:rPr lang="fi-FI" sz="1400" u="sng" dirty="0">
                <a:solidFill>
                  <a:srgbClr val="0070C0"/>
                </a:solidFill>
              </a:rPr>
              <a:t> </a:t>
            </a:r>
            <a:r>
              <a:rPr lang="fi-FI" sz="1400" u="sng" dirty="0" err="1">
                <a:solidFill>
                  <a:srgbClr val="0070C0"/>
                </a:solidFill>
              </a:rPr>
              <a:t>analyses</a:t>
            </a:r>
            <a:r>
              <a:rPr lang="fi-FI" sz="1400" u="sng" dirty="0"/>
              <a:t> </a:t>
            </a:r>
            <a:r>
              <a:rPr lang="fi-FI" sz="1400" dirty="0"/>
              <a:t>(</a:t>
            </a:r>
            <a:r>
              <a:rPr lang="fi-FI" sz="1400" b="1" dirty="0">
                <a:solidFill>
                  <a:srgbClr val="FF0000"/>
                </a:solidFill>
              </a:rPr>
              <a:t>RBS, PIXE</a:t>
            </a:r>
            <a:r>
              <a:rPr lang="fi-FI" sz="1400" dirty="0"/>
              <a:t>) for </a:t>
            </a:r>
            <a:r>
              <a:rPr lang="fi-FI" sz="1400" dirty="0" err="1"/>
              <a:t>selected</a:t>
            </a:r>
            <a:r>
              <a:rPr lang="fi-FI" sz="1400" dirty="0"/>
              <a:t> </a:t>
            </a:r>
            <a:r>
              <a:rPr lang="fi-FI" sz="1400" dirty="0" err="1"/>
              <a:t>samples</a:t>
            </a:r>
            <a:endParaRPr lang="fi-FI" sz="1400" dirty="0"/>
          </a:p>
          <a:p>
            <a:pPr marL="285750" indent="-285750">
              <a:spcBef>
                <a:spcPts val="600"/>
              </a:spcBef>
              <a:buFont typeface="Arial" panose="020B0604020202020204" pitchFamily="34" charset="0"/>
              <a:buChar char="•"/>
            </a:pPr>
            <a:r>
              <a:rPr lang="fi-FI" sz="1400" b="1" dirty="0"/>
              <a:t>MPG:</a:t>
            </a:r>
          </a:p>
          <a:p>
            <a:pPr marL="742950" lvl="1" indent="-285750">
              <a:buFont typeface="Wingdings" panose="05000000000000000000" pitchFamily="2" charset="2"/>
              <a:buChar char="ü"/>
            </a:pPr>
            <a:r>
              <a:rPr lang="en-US" sz="1400" dirty="0"/>
              <a:t>Analyses of samples from SP B.1 and SP B.2 experiments</a:t>
            </a:r>
          </a:p>
          <a:p>
            <a:pPr marL="285750" indent="-285750">
              <a:spcBef>
                <a:spcPts val="600"/>
              </a:spcBef>
              <a:buFont typeface="Arial" panose="020B0604020202020204" pitchFamily="34" charset="0"/>
              <a:buChar char="•"/>
            </a:pPr>
            <a:r>
              <a:rPr lang="fi-FI" sz="1400" b="1" dirty="0"/>
              <a:t>NCSRD:</a:t>
            </a:r>
          </a:p>
          <a:p>
            <a:pPr marL="742950" lvl="1" indent="-285750">
              <a:buFont typeface="Wingdings" panose="05000000000000000000" pitchFamily="2" charset="2"/>
              <a:buChar char="ü"/>
            </a:pPr>
            <a:r>
              <a:rPr lang="fi-FI" sz="1400" dirty="0" err="1"/>
              <a:t>Characterization</a:t>
            </a:r>
            <a:r>
              <a:rPr lang="fi-FI" sz="1400" dirty="0"/>
              <a:t> of plasma-</a:t>
            </a:r>
            <a:r>
              <a:rPr lang="fi-FI" sz="1400" dirty="0" err="1"/>
              <a:t>exposed</a:t>
            </a:r>
            <a:r>
              <a:rPr lang="fi-FI" sz="1400" dirty="0"/>
              <a:t> </a:t>
            </a:r>
            <a:r>
              <a:rPr lang="fi-FI" sz="1400" dirty="0" err="1"/>
              <a:t>samples</a:t>
            </a:r>
            <a:r>
              <a:rPr lang="fi-FI" sz="1400" dirty="0"/>
              <a:t> </a:t>
            </a:r>
            <a:r>
              <a:rPr lang="fi-FI" sz="1400" dirty="0" err="1"/>
              <a:t>using</a:t>
            </a:r>
            <a:r>
              <a:rPr lang="fi-FI" sz="1400" dirty="0"/>
              <a:t> </a:t>
            </a:r>
            <a:r>
              <a:rPr lang="fi-FI" sz="1400" dirty="0" err="1"/>
              <a:t>ion</a:t>
            </a:r>
            <a:r>
              <a:rPr lang="fi-FI" sz="1400" dirty="0"/>
              <a:t> </a:t>
            </a:r>
            <a:r>
              <a:rPr lang="fi-FI" sz="1400" dirty="0" err="1"/>
              <a:t>beam</a:t>
            </a:r>
            <a:r>
              <a:rPr lang="fi-FI" sz="1400" dirty="0"/>
              <a:t> </a:t>
            </a:r>
            <a:r>
              <a:rPr lang="fi-FI" sz="1400" dirty="0" err="1"/>
              <a:t>analysis</a:t>
            </a:r>
            <a:r>
              <a:rPr lang="fi-FI" sz="1400" dirty="0"/>
              <a:t> </a:t>
            </a:r>
            <a:r>
              <a:rPr lang="fi-FI" sz="1400" b="1" dirty="0">
                <a:solidFill>
                  <a:srgbClr val="FF0000"/>
                </a:solidFill>
              </a:rPr>
              <a:t>(RBS/NRA, PIXE/PIGE, TOF-ERDA</a:t>
            </a:r>
            <a:r>
              <a:rPr lang="fi-FI" sz="1400" dirty="0"/>
              <a:t>) </a:t>
            </a:r>
          </a:p>
          <a:p>
            <a:pPr marL="285750" indent="-285750">
              <a:spcBef>
                <a:spcPts val="600"/>
              </a:spcBef>
              <a:buFont typeface="Arial" panose="020B0604020202020204" pitchFamily="34" charset="0"/>
              <a:buChar char="•"/>
            </a:pPr>
            <a:r>
              <a:rPr lang="fi-FI" sz="1400" b="1" dirty="0"/>
              <a:t>RBI:</a:t>
            </a:r>
          </a:p>
          <a:p>
            <a:pPr marL="742950" lvl="1" indent="-285750">
              <a:buFont typeface="Wingdings" panose="05000000000000000000" pitchFamily="2" charset="2"/>
              <a:buChar char="ü"/>
            </a:pPr>
            <a:r>
              <a:rPr lang="fi-FI" sz="1400" u="sng" dirty="0">
                <a:solidFill>
                  <a:srgbClr val="0070C0"/>
                </a:solidFill>
              </a:rPr>
              <a:t>Broad-</a:t>
            </a:r>
            <a:r>
              <a:rPr lang="fi-FI" sz="1400" u="sng" dirty="0" err="1">
                <a:solidFill>
                  <a:srgbClr val="0070C0"/>
                </a:solidFill>
              </a:rPr>
              <a:t>beam</a:t>
            </a:r>
            <a:r>
              <a:rPr lang="fi-FI" sz="1400" dirty="0"/>
              <a:t> (</a:t>
            </a:r>
            <a:r>
              <a:rPr lang="fi-FI" sz="1400" b="1" dirty="0">
                <a:solidFill>
                  <a:srgbClr val="FF0000"/>
                </a:solidFill>
              </a:rPr>
              <a:t>RBS, NRA, TOF ERDA, PIXE</a:t>
            </a:r>
            <a:r>
              <a:rPr lang="fi-FI" sz="1400" dirty="0"/>
              <a:t>) and </a:t>
            </a:r>
            <a:r>
              <a:rPr lang="fi-FI" sz="1400" u="sng" dirty="0" err="1">
                <a:solidFill>
                  <a:srgbClr val="0070C0"/>
                </a:solidFill>
              </a:rPr>
              <a:t>micro-beam</a:t>
            </a:r>
            <a:r>
              <a:rPr lang="fi-FI" sz="1400" dirty="0"/>
              <a:t> (</a:t>
            </a:r>
            <a:r>
              <a:rPr lang="fi-FI" sz="1400" b="1" dirty="0">
                <a:solidFill>
                  <a:srgbClr val="FF0000"/>
                </a:solidFill>
              </a:rPr>
              <a:t>RBS, NRA, PIXE</a:t>
            </a:r>
            <a:r>
              <a:rPr lang="fi-FI" sz="1400" dirty="0"/>
              <a:t>) </a:t>
            </a:r>
            <a:r>
              <a:rPr lang="fi-FI" sz="1400" dirty="0" err="1"/>
              <a:t>analysis</a:t>
            </a:r>
            <a:r>
              <a:rPr lang="fi-FI" sz="1400" dirty="0"/>
              <a:t> of </a:t>
            </a:r>
            <a:r>
              <a:rPr lang="fi-FI" sz="1400" dirty="0" err="1"/>
              <a:t>samples</a:t>
            </a:r>
            <a:endParaRPr lang="fi-FI" sz="1400" dirty="0"/>
          </a:p>
          <a:p>
            <a:pPr marL="285750" indent="-285750">
              <a:spcBef>
                <a:spcPts val="600"/>
              </a:spcBef>
              <a:buFont typeface="Arial" panose="020B0604020202020204" pitchFamily="34" charset="0"/>
              <a:buChar char="•"/>
            </a:pPr>
            <a:r>
              <a:rPr lang="fi-FI" sz="1400" b="1" dirty="0"/>
              <a:t>VR:</a:t>
            </a:r>
            <a:r>
              <a:rPr lang="fi-FI" sz="1400" dirty="0"/>
              <a:t> </a:t>
            </a:r>
          </a:p>
          <a:p>
            <a:pPr marL="742950" lvl="1" indent="-285750">
              <a:buFont typeface="Wingdings" panose="05000000000000000000" pitchFamily="2" charset="2"/>
              <a:buChar char="ü"/>
            </a:pPr>
            <a:r>
              <a:rPr lang="fi-FI" sz="1400" dirty="0"/>
              <a:t>Surface composition and </a:t>
            </a:r>
            <a:r>
              <a:rPr lang="fi-FI" sz="1400" dirty="0" err="1"/>
              <a:t>depth</a:t>
            </a:r>
            <a:r>
              <a:rPr lang="fi-FI" sz="1400" dirty="0"/>
              <a:t> </a:t>
            </a:r>
            <a:r>
              <a:rPr lang="fi-FI" sz="1400" dirty="0" err="1"/>
              <a:t>profiles</a:t>
            </a:r>
            <a:r>
              <a:rPr lang="fi-FI" sz="1400" dirty="0"/>
              <a:t> </a:t>
            </a:r>
            <a:r>
              <a:rPr lang="fi-FI" sz="1400" dirty="0" err="1"/>
              <a:t>using</a:t>
            </a:r>
            <a:r>
              <a:rPr lang="fi-FI" sz="1400" dirty="0"/>
              <a:t> </a:t>
            </a:r>
            <a:r>
              <a:rPr lang="fi-FI" sz="1400" dirty="0" err="1"/>
              <a:t>ion</a:t>
            </a:r>
            <a:r>
              <a:rPr lang="fi-FI" sz="1400" dirty="0"/>
              <a:t> </a:t>
            </a:r>
            <a:r>
              <a:rPr lang="fi-FI" sz="1400" dirty="0" err="1"/>
              <a:t>beam</a:t>
            </a:r>
            <a:r>
              <a:rPr lang="fi-FI" sz="1400" dirty="0"/>
              <a:t> </a:t>
            </a:r>
            <a:r>
              <a:rPr lang="fi-FI" sz="1400" dirty="0" err="1"/>
              <a:t>analysis</a:t>
            </a:r>
            <a:r>
              <a:rPr lang="fi-FI" sz="1400" dirty="0"/>
              <a:t>, </a:t>
            </a:r>
            <a:r>
              <a:rPr lang="fi-FI" sz="1400" dirty="0" err="1"/>
              <a:t>with</a:t>
            </a:r>
            <a:r>
              <a:rPr lang="fi-FI" sz="1400" dirty="0"/>
              <a:t> </a:t>
            </a:r>
            <a:r>
              <a:rPr lang="fi-FI" sz="1400" dirty="0" err="1"/>
              <a:t>focus</a:t>
            </a:r>
            <a:r>
              <a:rPr lang="fi-FI" sz="1400" dirty="0"/>
              <a:t> on </a:t>
            </a:r>
            <a:r>
              <a:rPr lang="fi-FI" sz="1400" b="1" dirty="0">
                <a:solidFill>
                  <a:srgbClr val="FF0000"/>
                </a:solidFill>
              </a:rPr>
              <a:t>TOF-ERDA and RBS</a:t>
            </a:r>
          </a:p>
          <a:p>
            <a:pPr marL="742950" lvl="1" indent="-285750">
              <a:buFont typeface="Wingdings" panose="05000000000000000000" pitchFamily="2" charset="2"/>
              <a:buChar char="ü"/>
            </a:pPr>
            <a:r>
              <a:rPr lang="fi-FI" sz="1400" b="1" dirty="0" err="1">
                <a:solidFill>
                  <a:srgbClr val="FF0000"/>
                </a:solidFill>
              </a:rPr>
              <a:t>Resonant</a:t>
            </a:r>
            <a:r>
              <a:rPr lang="fi-FI" sz="1400" b="1" dirty="0">
                <a:solidFill>
                  <a:srgbClr val="FF0000"/>
                </a:solidFill>
              </a:rPr>
              <a:t>-NRA</a:t>
            </a:r>
            <a:r>
              <a:rPr lang="fi-FI" sz="1400" dirty="0"/>
              <a:t> at </a:t>
            </a:r>
            <a:r>
              <a:rPr lang="fi-FI" sz="1400" dirty="0" err="1"/>
              <a:t>low</a:t>
            </a:r>
            <a:r>
              <a:rPr lang="fi-FI" sz="1400" dirty="0"/>
              <a:t> </a:t>
            </a:r>
            <a:r>
              <a:rPr lang="fi-FI" sz="1400" dirty="0" err="1"/>
              <a:t>energies</a:t>
            </a:r>
            <a:r>
              <a:rPr lang="fi-FI" sz="1400" dirty="0"/>
              <a:t> </a:t>
            </a:r>
            <a:r>
              <a:rPr lang="fi-FI" sz="1400" b="1" dirty="0" err="1">
                <a:solidFill>
                  <a:srgbClr val="FF0000"/>
                </a:solidFill>
              </a:rPr>
              <a:t>combined</a:t>
            </a:r>
            <a:r>
              <a:rPr lang="fi-FI" sz="1400" b="1" dirty="0">
                <a:solidFill>
                  <a:srgbClr val="FF0000"/>
                </a:solidFill>
              </a:rPr>
              <a:t> </a:t>
            </a:r>
            <a:r>
              <a:rPr lang="fi-FI" sz="1400" b="1" dirty="0" err="1">
                <a:solidFill>
                  <a:srgbClr val="FF0000"/>
                </a:solidFill>
              </a:rPr>
              <a:t>with</a:t>
            </a:r>
            <a:r>
              <a:rPr lang="fi-FI" sz="1400" b="1" dirty="0">
                <a:solidFill>
                  <a:srgbClr val="FF0000"/>
                </a:solidFill>
              </a:rPr>
              <a:t> RBS </a:t>
            </a:r>
            <a:r>
              <a:rPr lang="fi-FI" sz="1400" dirty="0" err="1"/>
              <a:t>will</a:t>
            </a:r>
            <a:r>
              <a:rPr lang="fi-FI" sz="1400" dirty="0"/>
              <a:t> </a:t>
            </a:r>
            <a:r>
              <a:rPr lang="fi-FI" sz="1400" dirty="0" err="1"/>
              <a:t>be</a:t>
            </a:r>
            <a:r>
              <a:rPr lang="fi-FI" sz="1400" dirty="0"/>
              <a:t> </a:t>
            </a:r>
            <a:r>
              <a:rPr lang="fi-FI" sz="1400" dirty="0" err="1"/>
              <a:t>performed</a:t>
            </a:r>
            <a:r>
              <a:rPr lang="fi-FI" sz="1400" dirty="0"/>
              <a:t> in </a:t>
            </a:r>
            <a:r>
              <a:rPr lang="fi-FI" sz="1400" dirty="0" err="1"/>
              <a:t>selected</a:t>
            </a:r>
            <a:r>
              <a:rPr lang="fi-FI" sz="1400" dirty="0"/>
              <a:t> </a:t>
            </a:r>
            <a:r>
              <a:rPr lang="fi-FI" sz="1400" dirty="0" err="1"/>
              <a:t>samples</a:t>
            </a:r>
            <a:r>
              <a:rPr lang="fi-FI" sz="1400" dirty="0"/>
              <a:t> to </a:t>
            </a:r>
            <a:r>
              <a:rPr lang="fi-FI" sz="1400" dirty="0" err="1"/>
              <a:t>obtain</a:t>
            </a:r>
            <a:r>
              <a:rPr lang="fi-FI" sz="1400" dirty="0"/>
              <a:t> </a:t>
            </a:r>
            <a:br>
              <a:rPr lang="fi-FI" sz="1400" dirty="0"/>
            </a:br>
            <a:r>
              <a:rPr lang="fi-FI" sz="1400" u="sng" dirty="0" err="1">
                <a:solidFill>
                  <a:srgbClr val="0070C0"/>
                </a:solidFill>
              </a:rPr>
              <a:t>high-sensitivity</a:t>
            </a:r>
            <a:r>
              <a:rPr lang="fi-FI" sz="1400" u="sng" dirty="0">
                <a:solidFill>
                  <a:srgbClr val="0070C0"/>
                </a:solidFill>
              </a:rPr>
              <a:t> and </a:t>
            </a:r>
            <a:r>
              <a:rPr lang="fi-FI" sz="1400" u="sng" dirty="0" err="1">
                <a:solidFill>
                  <a:srgbClr val="0070C0"/>
                </a:solidFill>
              </a:rPr>
              <a:t>high-resolution</a:t>
            </a:r>
            <a:r>
              <a:rPr lang="fi-FI" sz="1400" u="sng" dirty="0">
                <a:solidFill>
                  <a:srgbClr val="0070C0"/>
                </a:solidFill>
              </a:rPr>
              <a:t> </a:t>
            </a:r>
            <a:r>
              <a:rPr lang="fi-FI" sz="1400" u="sng" dirty="0" err="1">
                <a:solidFill>
                  <a:srgbClr val="0070C0"/>
                </a:solidFill>
              </a:rPr>
              <a:t>boron</a:t>
            </a:r>
            <a:r>
              <a:rPr lang="fi-FI" sz="1400" u="sng" dirty="0">
                <a:solidFill>
                  <a:srgbClr val="0070C0"/>
                </a:solidFill>
              </a:rPr>
              <a:t> </a:t>
            </a:r>
            <a:r>
              <a:rPr lang="fi-FI" sz="1400" u="sng" dirty="0" err="1">
                <a:solidFill>
                  <a:srgbClr val="0070C0"/>
                </a:solidFill>
              </a:rPr>
              <a:t>depth</a:t>
            </a:r>
            <a:r>
              <a:rPr lang="fi-FI" sz="1400" u="sng" dirty="0">
                <a:solidFill>
                  <a:srgbClr val="0070C0"/>
                </a:solidFill>
              </a:rPr>
              <a:t> </a:t>
            </a:r>
            <a:r>
              <a:rPr lang="fi-FI" sz="1400" u="sng" dirty="0" err="1">
                <a:solidFill>
                  <a:srgbClr val="0070C0"/>
                </a:solidFill>
              </a:rPr>
              <a:t>profile</a:t>
            </a:r>
            <a:r>
              <a:rPr lang="fi-FI" sz="1400" u="sng" dirty="0">
                <a:solidFill>
                  <a:srgbClr val="0070C0"/>
                </a:solidFill>
              </a:rPr>
              <a:t> </a:t>
            </a:r>
            <a:r>
              <a:rPr lang="fi-FI" sz="1400" dirty="0"/>
              <a:t>(</a:t>
            </a:r>
            <a:r>
              <a:rPr lang="fi-FI" sz="1000" dirty="0"/>
              <a:t>E. Pitthan et al. </a:t>
            </a:r>
            <a:r>
              <a:rPr lang="fi-FI" sz="1000" dirty="0" err="1"/>
              <a:t>Surf</a:t>
            </a:r>
            <a:r>
              <a:rPr lang="fi-FI" sz="1000" dirty="0"/>
              <a:t>. </a:t>
            </a:r>
            <a:r>
              <a:rPr lang="fi-FI" sz="1000" dirty="0" err="1"/>
              <a:t>Coat</a:t>
            </a:r>
            <a:r>
              <a:rPr lang="fi-FI" sz="1000" dirty="0"/>
              <a:t>. Tech. </a:t>
            </a:r>
            <a:r>
              <a:rPr lang="fi-FI" sz="1000" b="1" dirty="0"/>
              <a:t>417</a:t>
            </a:r>
            <a:r>
              <a:rPr lang="fi-FI" sz="1000" dirty="0"/>
              <a:t> (2021) 127188)</a:t>
            </a:r>
          </a:p>
          <a:p>
            <a:pPr marL="742950" lvl="1" indent="-285750">
              <a:buFont typeface="Wingdings" panose="05000000000000000000" pitchFamily="2" charset="2"/>
              <a:buChar char="ü"/>
            </a:pPr>
            <a:r>
              <a:rPr lang="fi-FI" sz="1400" dirty="0" err="1"/>
              <a:t>Setups</a:t>
            </a:r>
            <a:r>
              <a:rPr lang="fi-FI" sz="1400" dirty="0"/>
              <a:t> at Tandem </a:t>
            </a:r>
            <a:r>
              <a:rPr lang="fi-FI" sz="1400" dirty="0" err="1"/>
              <a:t>Laboratory</a:t>
            </a:r>
            <a:r>
              <a:rPr lang="fi-FI" sz="1400" dirty="0"/>
              <a:t> at Uppsala </a:t>
            </a:r>
            <a:r>
              <a:rPr lang="fi-FI" sz="1400" dirty="0" err="1"/>
              <a:t>University</a:t>
            </a:r>
            <a:r>
              <a:rPr lang="fi-FI" sz="1400" dirty="0"/>
              <a:t> (</a:t>
            </a:r>
            <a:r>
              <a:rPr lang="fi-FI" sz="1000" dirty="0"/>
              <a:t>P. Ström and D. Primetzhofer, J. </a:t>
            </a:r>
            <a:r>
              <a:rPr lang="fi-FI" sz="1000" dirty="0" err="1"/>
              <a:t>Instrum</a:t>
            </a:r>
            <a:r>
              <a:rPr lang="fi-FI" sz="1000" dirty="0"/>
              <a:t>. </a:t>
            </a:r>
            <a:r>
              <a:rPr lang="fi-FI" sz="1000" b="1" dirty="0"/>
              <a:t>17</a:t>
            </a:r>
            <a:r>
              <a:rPr lang="fi-FI" sz="1000" dirty="0"/>
              <a:t> (2022) P04011)</a:t>
            </a:r>
          </a:p>
          <a:p>
            <a:pPr marL="285750" indent="-285750">
              <a:spcBef>
                <a:spcPts val="600"/>
              </a:spcBef>
              <a:buFont typeface="Arial" panose="020B0604020202020204" pitchFamily="34" charset="0"/>
              <a:buChar char="•"/>
            </a:pPr>
            <a:r>
              <a:rPr lang="fi-FI" sz="1400" b="1" dirty="0"/>
              <a:t>VTT:</a:t>
            </a:r>
            <a:r>
              <a:rPr lang="fi-FI" sz="1400" dirty="0"/>
              <a:t> </a:t>
            </a:r>
          </a:p>
          <a:p>
            <a:pPr marL="742950" lvl="1" indent="-285750">
              <a:buFont typeface="Wingdings" panose="05000000000000000000" pitchFamily="2" charset="2"/>
              <a:buChar char="ü"/>
            </a:pPr>
            <a:r>
              <a:rPr lang="fi-FI" sz="1400" dirty="0" err="1"/>
              <a:t>Analyses</a:t>
            </a:r>
            <a:r>
              <a:rPr lang="fi-FI" sz="1400" dirty="0"/>
              <a:t> of </a:t>
            </a:r>
            <a:r>
              <a:rPr lang="fi-FI" sz="1400" dirty="0" err="1"/>
              <a:t>samples</a:t>
            </a:r>
            <a:r>
              <a:rPr lang="fi-FI" sz="1400" dirty="0"/>
              <a:t> </a:t>
            </a:r>
            <a:r>
              <a:rPr lang="fi-FI" sz="1400" dirty="0" err="1"/>
              <a:t>from</a:t>
            </a:r>
            <a:r>
              <a:rPr lang="fi-FI" sz="1400" dirty="0"/>
              <a:t> SP B.1 and SP B.2 </a:t>
            </a:r>
            <a:r>
              <a:rPr lang="fi-FI" sz="1400" dirty="0" err="1"/>
              <a:t>experiments</a:t>
            </a:r>
            <a:endParaRPr lang="fi-FI" sz="1000" dirty="0"/>
          </a:p>
        </p:txBody>
      </p:sp>
      <p:sp>
        <p:nvSpPr>
          <p:cNvPr id="7" name="TextBox 6">
            <a:extLst>
              <a:ext uri="{FF2B5EF4-FFF2-40B4-BE49-F238E27FC236}">
                <a16:creationId xmlns:a16="http://schemas.microsoft.com/office/drawing/2014/main" id="{7E88391E-C761-96DA-E5A9-C7D5B498565D}"/>
              </a:ext>
            </a:extLst>
          </p:cNvPr>
          <p:cNvSpPr txBox="1"/>
          <p:nvPr/>
        </p:nvSpPr>
        <p:spPr bwMode="auto">
          <a:xfrm>
            <a:off x="9628552" y="1726976"/>
            <a:ext cx="1936749" cy="338554"/>
          </a:xfrm>
          <a:prstGeom prst="rect">
            <a:avLst/>
          </a:prstGeom>
          <a:solidFill>
            <a:schemeClr val="accent5">
              <a:lumMod val="40000"/>
              <a:lumOff val="60000"/>
            </a:schemeClr>
          </a:solidFill>
          <a:ln w="25400">
            <a:solidFill>
              <a:schemeClr val="accent1"/>
            </a:solidFill>
          </a:ln>
        </p:spPr>
        <p:txBody>
          <a:bodyPr wrap="none" rtlCol="0">
            <a:spAutoFit/>
          </a:bodyPr>
          <a:lstStyle/>
          <a:p>
            <a:r>
              <a:rPr lang="fi-FI" sz="1600" dirty="0"/>
              <a:t>WEST, MAGNUM-PSI</a:t>
            </a:r>
          </a:p>
        </p:txBody>
      </p:sp>
      <p:sp>
        <p:nvSpPr>
          <p:cNvPr id="8" name="TextBox 7">
            <a:extLst>
              <a:ext uri="{FF2B5EF4-FFF2-40B4-BE49-F238E27FC236}">
                <a16:creationId xmlns:a16="http://schemas.microsoft.com/office/drawing/2014/main" id="{32C338F5-19FE-23C3-7131-C626803234FB}"/>
              </a:ext>
            </a:extLst>
          </p:cNvPr>
          <p:cNvSpPr txBox="1"/>
          <p:nvPr/>
        </p:nvSpPr>
        <p:spPr bwMode="auto">
          <a:xfrm>
            <a:off x="9628552" y="2415339"/>
            <a:ext cx="1673856" cy="338554"/>
          </a:xfrm>
          <a:prstGeom prst="rect">
            <a:avLst/>
          </a:prstGeom>
          <a:solidFill>
            <a:schemeClr val="accent5">
              <a:lumMod val="40000"/>
              <a:lumOff val="60000"/>
            </a:schemeClr>
          </a:solidFill>
          <a:ln w="25400">
            <a:solidFill>
              <a:schemeClr val="accent1"/>
            </a:solidFill>
          </a:ln>
        </p:spPr>
        <p:txBody>
          <a:bodyPr wrap="none" rtlCol="0">
            <a:spAutoFit/>
          </a:bodyPr>
          <a:lstStyle/>
          <a:p>
            <a:r>
              <a:rPr lang="fi-FI" sz="1600" dirty="0"/>
              <a:t>WEST, </a:t>
            </a:r>
            <a:r>
              <a:rPr lang="fi-FI" sz="1600" dirty="0" err="1"/>
              <a:t>GyM</a:t>
            </a:r>
            <a:r>
              <a:rPr lang="fi-FI" sz="1600" dirty="0"/>
              <a:t>, PSI-2</a:t>
            </a:r>
          </a:p>
        </p:txBody>
      </p:sp>
      <p:sp>
        <p:nvSpPr>
          <p:cNvPr id="9" name="TextBox 8">
            <a:extLst>
              <a:ext uri="{FF2B5EF4-FFF2-40B4-BE49-F238E27FC236}">
                <a16:creationId xmlns:a16="http://schemas.microsoft.com/office/drawing/2014/main" id="{8ECC3AC7-61D2-4B3A-8AD2-B3390E5EB4CF}"/>
              </a:ext>
            </a:extLst>
          </p:cNvPr>
          <p:cNvSpPr txBox="1"/>
          <p:nvPr/>
        </p:nvSpPr>
        <p:spPr bwMode="auto">
          <a:xfrm>
            <a:off x="9628552" y="3502817"/>
            <a:ext cx="2505137" cy="584775"/>
          </a:xfrm>
          <a:prstGeom prst="rect">
            <a:avLst/>
          </a:prstGeom>
          <a:solidFill>
            <a:schemeClr val="accent5">
              <a:lumMod val="40000"/>
              <a:lumOff val="60000"/>
            </a:schemeClr>
          </a:solidFill>
          <a:ln w="25400">
            <a:solidFill>
              <a:schemeClr val="accent1"/>
            </a:solidFill>
          </a:ln>
        </p:spPr>
        <p:txBody>
          <a:bodyPr wrap="square" rtlCol="0">
            <a:spAutoFit/>
          </a:bodyPr>
          <a:lstStyle/>
          <a:p>
            <a:r>
              <a:rPr lang="fi-FI" sz="1600" dirty="0"/>
              <a:t>WEST, </a:t>
            </a:r>
            <a:r>
              <a:rPr lang="fi-FI" sz="1600" dirty="0" err="1"/>
              <a:t>GyM</a:t>
            </a:r>
            <a:r>
              <a:rPr lang="fi-FI" sz="1600" dirty="0"/>
              <a:t>, MAGNUM-PSI, PSI-2</a:t>
            </a:r>
          </a:p>
        </p:txBody>
      </p:sp>
      <p:sp>
        <p:nvSpPr>
          <p:cNvPr id="10" name="TextBox 9">
            <a:extLst>
              <a:ext uri="{FF2B5EF4-FFF2-40B4-BE49-F238E27FC236}">
                <a16:creationId xmlns:a16="http://schemas.microsoft.com/office/drawing/2014/main" id="{CCB960D7-EA70-A372-B3EB-D91D9CAAB7A9}"/>
              </a:ext>
            </a:extLst>
          </p:cNvPr>
          <p:cNvSpPr txBox="1"/>
          <p:nvPr/>
        </p:nvSpPr>
        <p:spPr bwMode="auto">
          <a:xfrm>
            <a:off x="9649392" y="5029416"/>
            <a:ext cx="1731564" cy="338554"/>
          </a:xfrm>
          <a:prstGeom prst="rect">
            <a:avLst/>
          </a:prstGeom>
          <a:solidFill>
            <a:schemeClr val="accent5">
              <a:lumMod val="40000"/>
              <a:lumOff val="60000"/>
            </a:schemeClr>
          </a:solidFill>
          <a:ln w="25400">
            <a:solidFill>
              <a:schemeClr val="accent1"/>
            </a:solidFill>
          </a:ln>
        </p:spPr>
        <p:txBody>
          <a:bodyPr wrap="none" rtlCol="0">
            <a:spAutoFit/>
          </a:bodyPr>
          <a:lstStyle/>
          <a:p>
            <a:r>
              <a:rPr lang="fi-FI" sz="1600" dirty="0"/>
              <a:t>WEST, W7-X, PSI-2</a:t>
            </a:r>
          </a:p>
        </p:txBody>
      </p:sp>
      <p:sp>
        <p:nvSpPr>
          <p:cNvPr id="11" name="TextBox 10">
            <a:extLst>
              <a:ext uri="{FF2B5EF4-FFF2-40B4-BE49-F238E27FC236}">
                <a16:creationId xmlns:a16="http://schemas.microsoft.com/office/drawing/2014/main" id="{E42F7965-5946-17E2-4FD3-E4DB3AA6ABE1}"/>
              </a:ext>
            </a:extLst>
          </p:cNvPr>
          <p:cNvSpPr txBox="1"/>
          <p:nvPr/>
        </p:nvSpPr>
        <p:spPr bwMode="auto">
          <a:xfrm>
            <a:off x="9628552" y="2981239"/>
            <a:ext cx="2489784" cy="338554"/>
          </a:xfrm>
          <a:prstGeom prst="rect">
            <a:avLst/>
          </a:prstGeom>
          <a:solidFill>
            <a:schemeClr val="accent5">
              <a:lumMod val="40000"/>
              <a:lumOff val="60000"/>
            </a:schemeClr>
          </a:solidFill>
          <a:ln w="25400">
            <a:solidFill>
              <a:schemeClr val="accent1"/>
            </a:solidFill>
          </a:ln>
        </p:spPr>
        <p:txBody>
          <a:bodyPr wrap="none" rtlCol="0">
            <a:spAutoFit/>
          </a:bodyPr>
          <a:lstStyle/>
          <a:p>
            <a:r>
              <a:rPr lang="fi-FI" sz="1600" dirty="0"/>
              <a:t>W7-X, WEST, MAGNUM-PSI</a:t>
            </a:r>
          </a:p>
        </p:txBody>
      </p:sp>
      <p:sp>
        <p:nvSpPr>
          <p:cNvPr id="12" name="TextBox 11">
            <a:extLst>
              <a:ext uri="{FF2B5EF4-FFF2-40B4-BE49-F238E27FC236}">
                <a16:creationId xmlns:a16="http://schemas.microsoft.com/office/drawing/2014/main" id="{7F58968C-16E8-B9F0-D24D-8B8F0FF0EEA4}"/>
              </a:ext>
            </a:extLst>
          </p:cNvPr>
          <p:cNvSpPr txBox="1"/>
          <p:nvPr/>
        </p:nvSpPr>
        <p:spPr bwMode="auto">
          <a:xfrm>
            <a:off x="9628552" y="971565"/>
            <a:ext cx="1731564" cy="338554"/>
          </a:xfrm>
          <a:prstGeom prst="rect">
            <a:avLst/>
          </a:prstGeom>
          <a:solidFill>
            <a:schemeClr val="accent5">
              <a:lumMod val="40000"/>
              <a:lumOff val="60000"/>
            </a:schemeClr>
          </a:solidFill>
          <a:ln w="25400">
            <a:solidFill>
              <a:schemeClr val="accent1"/>
            </a:solidFill>
          </a:ln>
        </p:spPr>
        <p:txBody>
          <a:bodyPr wrap="none" rtlCol="0">
            <a:spAutoFit/>
          </a:bodyPr>
          <a:lstStyle/>
          <a:p>
            <a:r>
              <a:rPr lang="fi-FI" sz="1600" dirty="0"/>
              <a:t>W7-X, PSI-2, WEST</a:t>
            </a:r>
          </a:p>
        </p:txBody>
      </p:sp>
      <p:sp>
        <p:nvSpPr>
          <p:cNvPr id="13" name="TextBox 12">
            <a:extLst>
              <a:ext uri="{FF2B5EF4-FFF2-40B4-BE49-F238E27FC236}">
                <a16:creationId xmlns:a16="http://schemas.microsoft.com/office/drawing/2014/main" id="{B6416B9C-BD79-295F-C089-EDDB96FF137C}"/>
              </a:ext>
            </a:extLst>
          </p:cNvPr>
          <p:cNvSpPr txBox="1"/>
          <p:nvPr/>
        </p:nvSpPr>
        <p:spPr bwMode="auto">
          <a:xfrm>
            <a:off x="9649392" y="5799164"/>
            <a:ext cx="2432076" cy="338554"/>
          </a:xfrm>
          <a:prstGeom prst="rect">
            <a:avLst/>
          </a:prstGeom>
          <a:solidFill>
            <a:schemeClr val="accent5">
              <a:lumMod val="40000"/>
              <a:lumOff val="60000"/>
            </a:schemeClr>
          </a:solidFill>
          <a:ln w="25400">
            <a:solidFill>
              <a:schemeClr val="accent1"/>
            </a:solidFill>
          </a:ln>
        </p:spPr>
        <p:txBody>
          <a:bodyPr wrap="none" rtlCol="0">
            <a:spAutoFit/>
          </a:bodyPr>
          <a:lstStyle/>
          <a:p>
            <a:r>
              <a:rPr lang="fi-FI" sz="1600" dirty="0"/>
              <a:t>WEST, </a:t>
            </a:r>
            <a:r>
              <a:rPr lang="fi-FI" sz="1600" dirty="0" err="1"/>
              <a:t>GyM</a:t>
            </a:r>
            <a:r>
              <a:rPr lang="fi-FI" sz="1600" dirty="0"/>
              <a:t>, MAGNUM-PSI</a:t>
            </a:r>
          </a:p>
        </p:txBody>
      </p:sp>
      <p:sp>
        <p:nvSpPr>
          <p:cNvPr id="14" name="TextBox 13">
            <a:extLst>
              <a:ext uri="{FF2B5EF4-FFF2-40B4-BE49-F238E27FC236}">
                <a16:creationId xmlns:a16="http://schemas.microsoft.com/office/drawing/2014/main" id="{B7C02023-7C3E-A7BA-E4CF-08831D198EAC}"/>
              </a:ext>
            </a:extLst>
          </p:cNvPr>
          <p:cNvSpPr txBox="1"/>
          <p:nvPr/>
        </p:nvSpPr>
        <p:spPr bwMode="auto">
          <a:xfrm>
            <a:off x="9628552" y="4254448"/>
            <a:ext cx="1157689" cy="338554"/>
          </a:xfrm>
          <a:prstGeom prst="rect">
            <a:avLst/>
          </a:prstGeom>
          <a:solidFill>
            <a:schemeClr val="accent5">
              <a:lumMod val="40000"/>
              <a:lumOff val="60000"/>
            </a:schemeClr>
          </a:solidFill>
          <a:ln w="25400">
            <a:solidFill>
              <a:schemeClr val="accent1"/>
            </a:solidFill>
          </a:ln>
        </p:spPr>
        <p:txBody>
          <a:bodyPr wrap="none" rtlCol="0">
            <a:spAutoFit/>
          </a:bodyPr>
          <a:lstStyle/>
          <a:p>
            <a:r>
              <a:rPr lang="fi-FI" sz="1600" dirty="0"/>
              <a:t>WEST, </a:t>
            </a:r>
            <a:r>
              <a:rPr lang="fi-FI" sz="1600" dirty="0" err="1"/>
              <a:t>GyM</a:t>
            </a:r>
            <a:endParaRPr lang="fi-FI" sz="1600" dirty="0"/>
          </a:p>
        </p:txBody>
      </p:sp>
    </p:spTree>
    <p:extLst>
      <p:ext uri="{BB962C8B-B14F-4D97-AF65-F5344CB8AC3E}">
        <p14:creationId xmlns:p14="http://schemas.microsoft.com/office/powerpoint/2010/main" val="4185859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97842C6-ECB8-AE02-40D5-D1E2A6035E89}"/>
              </a:ext>
            </a:extLst>
          </p:cNvPr>
          <p:cNvSpPr>
            <a:spLocks noGrp="1"/>
          </p:cNvSpPr>
          <p:nvPr>
            <p:ph type="ftr" sz="quarter" idx="11"/>
          </p:nvPr>
        </p:nvSpPr>
        <p:spPr/>
        <p:txBody>
          <a:bodyPr/>
          <a:lstStyle/>
          <a:p>
            <a:pPr>
              <a:defRPr/>
            </a:pPr>
            <a:r>
              <a:rPr lang="en-GB">
                <a:solidFill>
                  <a:prstClr val="white"/>
                </a:solidFill>
              </a:rPr>
              <a:t>A. Hakola| WPPWIE midterm meeting | 9 April 2024</a:t>
            </a:r>
            <a:endParaRPr lang="en-GB" dirty="0"/>
          </a:p>
        </p:txBody>
      </p:sp>
      <p:sp>
        <p:nvSpPr>
          <p:cNvPr id="4" name="Slide Number Placeholder 3">
            <a:extLst>
              <a:ext uri="{FF2B5EF4-FFF2-40B4-BE49-F238E27FC236}">
                <a16:creationId xmlns:a16="http://schemas.microsoft.com/office/drawing/2014/main" id="{CDE83628-2CC0-A230-28B7-D2B75CFAE646}"/>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14</a:t>
            </a:fld>
            <a:endParaRPr lang="en-GB">
              <a:solidFill>
                <a:prstClr val="white"/>
              </a:solidFill>
            </a:endParaRPr>
          </a:p>
        </p:txBody>
      </p:sp>
      <p:sp>
        <p:nvSpPr>
          <p:cNvPr id="5" name="Titre 1">
            <a:extLst>
              <a:ext uri="{FF2B5EF4-FFF2-40B4-BE49-F238E27FC236}">
                <a16:creationId xmlns:a16="http://schemas.microsoft.com/office/drawing/2014/main" id="{8FE80B9D-98EC-80A8-3E38-FC68CA14A593}"/>
              </a:ext>
            </a:extLst>
          </p:cNvPr>
          <p:cNvSpPr>
            <a:spLocks noGrp="1"/>
          </p:cNvSpPr>
          <p:nvPr>
            <p:ph type="title"/>
          </p:nvPr>
        </p:nvSpPr>
        <p:spPr>
          <a:xfrm>
            <a:off x="983432" y="192515"/>
            <a:ext cx="9451776" cy="457200"/>
          </a:xfrm>
        </p:spPr>
        <p:txBody>
          <a:bodyPr/>
          <a:lstStyle/>
          <a:p>
            <a:r>
              <a:rPr lang="fi-FI" dirty="0" err="1"/>
              <a:t>Example</a:t>
            </a:r>
            <a:r>
              <a:rPr lang="fi-FI" dirty="0"/>
              <a:t>: </a:t>
            </a:r>
            <a:r>
              <a:rPr lang="fi-FI" dirty="0" err="1"/>
              <a:t>ion-beam</a:t>
            </a:r>
            <a:r>
              <a:rPr lang="fi-FI" dirty="0"/>
              <a:t> </a:t>
            </a:r>
            <a:r>
              <a:rPr lang="fi-FI" dirty="0" err="1"/>
              <a:t>analyses</a:t>
            </a:r>
            <a:r>
              <a:rPr lang="fi-FI" dirty="0"/>
              <a:t> of WEST C5 </a:t>
            </a:r>
            <a:r>
              <a:rPr lang="fi-FI" dirty="0" err="1"/>
              <a:t>samples</a:t>
            </a:r>
            <a:r>
              <a:rPr lang="fi-FI" dirty="0"/>
              <a:t> (IST)</a:t>
            </a:r>
            <a:endParaRPr lang="fr-FR" dirty="0"/>
          </a:p>
        </p:txBody>
      </p:sp>
      <p:sp>
        <p:nvSpPr>
          <p:cNvPr id="6" name="Textfeld 4">
            <a:extLst>
              <a:ext uri="{FF2B5EF4-FFF2-40B4-BE49-F238E27FC236}">
                <a16:creationId xmlns:a16="http://schemas.microsoft.com/office/drawing/2014/main" id="{12EAF655-CBCD-1EB3-5810-EC366C2A44EF}"/>
              </a:ext>
            </a:extLst>
          </p:cNvPr>
          <p:cNvSpPr txBox="1"/>
          <p:nvPr/>
        </p:nvSpPr>
        <p:spPr>
          <a:xfrm>
            <a:off x="3336433" y="913035"/>
            <a:ext cx="7009799" cy="1725344"/>
          </a:xfrm>
          <a:prstGeom prst="rect">
            <a:avLst/>
          </a:prstGeom>
          <a:noFill/>
          <a:ln w="12700">
            <a:noFill/>
          </a:ln>
        </p:spPr>
        <p:txBody>
          <a:bodyPr wrap="square" lIns="0" tIns="0" rIns="0" bIns="0" rtlCol="0">
            <a:spAutoFit/>
          </a:bodyPr>
          <a:lstStyle/>
          <a:p>
            <a:pPr marL="179388" indent="-179388">
              <a:lnSpc>
                <a:spcPct val="113000"/>
              </a:lnSpc>
              <a:buFont typeface="Wingdings" panose="05000000000000000000" pitchFamily="2" charset="2"/>
              <a:buChar char="§"/>
            </a:pPr>
            <a:r>
              <a:rPr lang="en-GB" sz="1200" dirty="0">
                <a:solidFill>
                  <a:schemeClr val="tx2"/>
                </a:solidFill>
                <a:cs typeface="Arial" panose="020B0604020202020204" pitchFamily="34" charset="0"/>
              </a:rPr>
              <a:t>Quantification of elemental co-deposition in exposed C5 WEST tiles by IBA at IST:</a:t>
            </a:r>
          </a:p>
          <a:p>
            <a:pPr>
              <a:lnSpc>
                <a:spcPct val="113000"/>
              </a:lnSpc>
              <a:spcAft>
                <a:spcPts val="900"/>
              </a:spcAft>
            </a:pPr>
            <a:r>
              <a:rPr lang="en-GB" sz="1200" dirty="0">
                <a:solidFill>
                  <a:schemeClr val="tx2"/>
                </a:solidFill>
                <a:cs typeface="Arial" panose="020B0604020202020204" pitchFamily="34" charset="0"/>
              </a:rPr>
              <a:t>     NRA, EBS and PIXE </a:t>
            </a:r>
            <a:r>
              <a:rPr lang="en-GB" sz="1200" dirty="0">
                <a:cs typeface="Arial" panose="020B0604020202020204" pitchFamily="34" charset="0"/>
              </a:rPr>
              <a:t>nearby the points previously analysed by SIMS at VTT</a:t>
            </a:r>
          </a:p>
          <a:p>
            <a:pPr marL="90488" indent="-80963">
              <a:buFont typeface="Wingdings" panose="05000000000000000000" pitchFamily="2" charset="2"/>
              <a:buChar char="§"/>
            </a:pPr>
            <a:r>
              <a:rPr lang="en-GB" sz="1200" spc="-10" dirty="0">
                <a:solidFill>
                  <a:srgbClr val="C00000"/>
                </a:solidFill>
                <a:cs typeface="Arial" panose="020B0604020202020204" pitchFamily="34" charset="0"/>
              </a:rPr>
              <a:t>EBS  - deposition areas - Mo layer easily identified in C5-33iB, C5-21oJ</a:t>
            </a:r>
          </a:p>
          <a:p>
            <a:pPr>
              <a:spcAft>
                <a:spcPts val="300"/>
              </a:spcAft>
            </a:pPr>
            <a:r>
              <a:rPr lang="en-GB" sz="1200" spc="-10" dirty="0">
                <a:solidFill>
                  <a:srgbClr val="C00000"/>
                </a:solidFill>
                <a:cs typeface="Arial" panose="020B0604020202020204" pitchFamily="34" charset="0"/>
              </a:rPr>
              <a:t>                                             Mo layer difficult to identify in C5-33iK</a:t>
            </a:r>
          </a:p>
          <a:p>
            <a:pPr>
              <a:spcAft>
                <a:spcPts val="1500"/>
              </a:spcAft>
            </a:pPr>
            <a:r>
              <a:rPr lang="en-GB" sz="1200" spc="-10" dirty="0">
                <a:solidFill>
                  <a:srgbClr val="C00000"/>
                </a:solidFill>
                <a:cs typeface="Arial" panose="020B0604020202020204" pitchFamily="34" charset="0"/>
              </a:rPr>
              <a:t>               erosion areas      - Mo layer eroded from C5-33iM, C5-22oE</a:t>
            </a:r>
          </a:p>
          <a:p>
            <a:pPr marL="90488" indent="-80963">
              <a:spcAft>
                <a:spcPts val="300"/>
              </a:spcAft>
              <a:buFont typeface="Wingdings" panose="05000000000000000000" pitchFamily="2" charset="2"/>
              <a:buChar char="§"/>
            </a:pPr>
            <a:r>
              <a:rPr lang="en-GB" sz="1200" dirty="0">
                <a:solidFill>
                  <a:schemeClr val="tx2"/>
                </a:solidFill>
                <a:cs typeface="Arial" panose="020B0604020202020204" pitchFamily="34" charset="0"/>
              </a:rPr>
              <a:t>Example of IBA spectra collected for the elemental analysis of tile C5-33iB at point 2 :</a:t>
            </a:r>
          </a:p>
          <a:p>
            <a:pPr>
              <a:spcAft>
                <a:spcPts val="300"/>
              </a:spcAft>
            </a:pPr>
            <a:endParaRPr lang="en-GB" sz="1200" spc="-10" dirty="0">
              <a:solidFill>
                <a:srgbClr val="C00000"/>
              </a:solidFill>
              <a:cs typeface="Arial" panose="020B0604020202020204" pitchFamily="34" charset="0"/>
            </a:endParaRPr>
          </a:p>
        </p:txBody>
      </p:sp>
      <p:grpSp>
        <p:nvGrpSpPr>
          <p:cNvPr id="7" name="Group 6">
            <a:extLst>
              <a:ext uri="{FF2B5EF4-FFF2-40B4-BE49-F238E27FC236}">
                <a16:creationId xmlns:a16="http://schemas.microsoft.com/office/drawing/2014/main" id="{A29C0BA4-962F-D6D5-E4CD-B5EDBBFF786B}"/>
              </a:ext>
            </a:extLst>
          </p:cNvPr>
          <p:cNvGrpSpPr/>
          <p:nvPr/>
        </p:nvGrpSpPr>
        <p:grpSpPr>
          <a:xfrm>
            <a:off x="376690" y="963438"/>
            <a:ext cx="2681217" cy="4733932"/>
            <a:chOff x="6335759" y="349042"/>
            <a:chExt cx="2681217" cy="4733932"/>
          </a:xfrm>
        </p:grpSpPr>
        <p:pic>
          <p:nvPicPr>
            <p:cNvPr id="8" name="Picture 7">
              <a:extLst>
                <a:ext uri="{FF2B5EF4-FFF2-40B4-BE49-F238E27FC236}">
                  <a16:creationId xmlns:a16="http://schemas.microsoft.com/office/drawing/2014/main" id="{3B3055DF-2BDD-1108-F70F-334585AF4A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915566"/>
              <a:ext cx="2078206" cy="4167408"/>
            </a:xfrm>
            <a:prstGeom prst="rect">
              <a:avLst/>
            </a:prstGeom>
          </p:spPr>
        </p:pic>
        <p:sp>
          <p:nvSpPr>
            <p:cNvPr id="9" name="Rectangle 8">
              <a:extLst>
                <a:ext uri="{FF2B5EF4-FFF2-40B4-BE49-F238E27FC236}">
                  <a16:creationId xmlns:a16="http://schemas.microsoft.com/office/drawing/2014/main" id="{15F9FBB9-93F1-1788-1072-C4A8BAD82C3E}"/>
                </a:ext>
              </a:extLst>
            </p:cNvPr>
            <p:cNvSpPr/>
            <p:nvPr/>
          </p:nvSpPr>
          <p:spPr>
            <a:xfrm>
              <a:off x="6335759" y="349042"/>
              <a:ext cx="2485381" cy="430887"/>
            </a:xfrm>
            <a:prstGeom prst="rect">
              <a:avLst/>
            </a:prstGeom>
          </p:spPr>
          <p:txBody>
            <a:bodyPr wrap="square" lIns="0" tIns="0" rIns="0" bIns="0">
              <a:spAutoFit/>
            </a:bodyPr>
            <a:lstStyle/>
            <a:p>
              <a:pPr>
                <a:spcBef>
                  <a:spcPct val="0"/>
                </a:spcBef>
                <a:buFontTx/>
                <a:buNone/>
              </a:pPr>
              <a:r>
                <a:rPr lang="en-GB" altLang="en-US" sz="1400" dirty="0">
                  <a:solidFill>
                    <a:srgbClr val="C00000"/>
                  </a:solidFill>
                  <a:cs typeface="Arial" panose="020B0604020202020204" pitchFamily="34" charset="0"/>
                </a:rPr>
                <a:t>Analysed points: x – IBA / IST</a:t>
              </a:r>
            </a:p>
            <a:p>
              <a:pPr>
                <a:spcBef>
                  <a:spcPct val="0"/>
                </a:spcBef>
                <a:buFontTx/>
                <a:buNone/>
              </a:pPr>
              <a:r>
                <a:rPr lang="en-GB" altLang="en-US" sz="1400" dirty="0">
                  <a:cs typeface="Arial" panose="020B0604020202020204" pitchFamily="34" charset="0"/>
                </a:rPr>
                <a:t>(small white dots – SIMS / VTT) </a:t>
              </a:r>
              <a:endParaRPr lang="en-GB" sz="1400" dirty="0">
                <a:cs typeface="Arial" panose="020B0604020202020204" pitchFamily="34" charset="0"/>
              </a:endParaRPr>
            </a:p>
          </p:txBody>
        </p:sp>
        <p:sp>
          <p:nvSpPr>
            <p:cNvPr id="10" name="Rectangle 2">
              <a:extLst>
                <a:ext uri="{FF2B5EF4-FFF2-40B4-BE49-F238E27FC236}">
                  <a16:creationId xmlns:a16="http://schemas.microsoft.com/office/drawing/2014/main" id="{6E860794-EA12-1813-C1D2-65E1FBEFDAE6}"/>
                </a:ext>
              </a:extLst>
            </p:cNvPr>
            <p:cNvSpPr>
              <a:spLocks noChangeArrowheads="1"/>
            </p:cNvSpPr>
            <p:nvPr/>
          </p:nvSpPr>
          <p:spPr bwMode="auto">
            <a:xfrm>
              <a:off x="8483459" y="4187284"/>
              <a:ext cx="4825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n-GB" altLang="en-US" sz="1200" dirty="0">
                  <a:solidFill>
                    <a:srgbClr val="C00000"/>
                  </a:solidFill>
                  <a:latin typeface="+mn-lt"/>
                </a:rPr>
                <a:t>C5-33iB</a:t>
              </a:r>
              <a:endParaRPr lang="pt-PT" altLang="pt-PT" sz="1200" dirty="0">
                <a:solidFill>
                  <a:srgbClr val="C00000"/>
                </a:solidFill>
                <a:latin typeface="+mn-lt"/>
              </a:endParaRPr>
            </a:p>
          </p:txBody>
        </p:sp>
        <p:sp>
          <p:nvSpPr>
            <p:cNvPr id="11" name="Rectangle 2">
              <a:extLst>
                <a:ext uri="{FF2B5EF4-FFF2-40B4-BE49-F238E27FC236}">
                  <a16:creationId xmlns:a16="http://schemas.microsoft.com/office/drawing/2014/main" id="{96430A65-E500-2F7E-9A21-9BE048CC8461}"/>
                </a:ext>
              </a:extLst>
            </p:cNvPr>
            <p:cNvSpPr>
              <a:spLocks noChangeArrowheads="1"/>
            </p:cNvSpPr>
            <p:nvPr/>
          </p:nvSpPr>
          <p:spPr bwMode="auto">
            <a:xfrm>
              <a:off x="8483459" y="3795886"/>
              <a:ext cx="47929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n-GB" altLang="en-US" sz="1200" dirty="0">
                  <a:solidFill>
                    <a:srgbClr val="C00000"/>
                  </a:solidFill>
                  <a:latin typeface="+mn-lt"/>
                </a:rPr>
                <a:t>C5-33iK</a:t>
              </a:r>
              <a:endParaRPr lang="pt-PT" altLang="pt-PT" sz="1200" dirty="0">
                <a:solidFill>
                  <a:srgbClr val="C00000"/>
                </a:solidFill>
                <a:latin typeface="+mn-lt"/>
              </a:endParaRPr>
            </a:p>
          </p:txBody>
        </p:sp>
        <p:sp>
          <p:nvSpPr>
            <p:cNvPr id="12" name="Rectangle 2">
              <a:extLst>
                <a:ext uri="{FF2B5EF4-FFF2-40B4-BE49-F238E27FC236}">
                  <a16:creationId xmlns:a16="http://schemas.microsoft.com/office/drawing/2014/main" id="{3E94CFE3-9D1A-AFF0-1E1C-FF1ABF92D462}"/>
                </a:ext>
              </a:extLst>
            </p:cNvPr>
            <p:cNvSpPr>
              <a:spLocks noChangeArrowheads="1"/>
            </p:cNvSpPr>
            <p:nvPr/>
          </p:nvSpPr>
          <p:spPr bwMode="auto">
            <a:xfrm>
              <a:off x="8483459" y="3291830"/>
              <a:ext cx="5305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n-GB" altLang="en-US" sz="1200" dirty="0">
                  <a:solidFill>
                    <a:srgbClr val="C00000"/>
                  </a:solidFill>
                  <a:latin typeface="+mn-lt"/>
                </a:rPr>
                <a:t>C5-33iM</a:t>
              </a:r>
              <a:endParaRPr lang="pt-PT" altLang="pt-PT" sz="1200" dirty="0">
                <a:solidFill>
                  <a:srgbClr val="C00000"/>
                </a:solidFill>
                <a:latin typeface="+mn-lt"/>
              </a:endParaRPr>
            </a:p>
          </p:txBody>
        </p:sp>
        <p:sp>
          <p:nvSpPr>
            <p:cNvPr id="13" name="Rectangle 2">
              <a:extLst>
                <a:ext uri="{FF2B5EF4-FFF2-40B4-BE49-F238E27FC236}">
                  <a16:creationId xmlns:a16="http://schemas.microsoft.com/office/drawing/2014/main" id="{4C63D9B3-F316-C69D-46D1-D25F7415B9DC}"/>
                </a:ext>
              </a:extLst>
            </p:cNvPr>
            <p:cNvSpPr>
              <a:spLocks noChangeArrowheads="1"/>
            </p:cNvSpPr>
            <p:nvPr/>
          </p:nvSpPr>
          <p:spPr bwMode="auto">
            <a:xfrm>
              <a:off x="8496000" y="2531100"/>
              <a:ext cx="52097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n-GB" altLang="en-US" sz="1200" dirty="0">
                  <a:solidFill>
                    <a:srgbClr val="C00000"/>
                  </a:solidFill>
                  <a:latin typeface="+mn-lt"/>
                </a:rPr>
                <a:t>C5-21oE</a:t>
              </a:r>
              <a:endParaRPr lang="pt-PT" altLang="pt-PT" sz="1200" dirty="0">
                <a:solidFill>
                  <a:srgbClr val="C00000"/>
                </a:solidFill>
                <a:latin typeface="+mn-lt"/>
              </a:endParaRPr>
            </a:p>
          </p:txBody>
        </p:sp>
        <p:sp>
          <p:nvSpPr>
            <p:cNvPr id="14" name="Rectangle 2">
              <a:extLst>
                <a:ext uri="{FF2B5EF4-FFF2-40B4-BE49-F238E27FC236}">
                  <a16:creationId xmlns:a16="http://schemas.microsoft.com/office/drawing/2014/main" id="{735B288F-9375-1407-DCE1-5F34CAF1027A}"/>
                </a:ext>
              </a:extLst>
            </p:cNvPr>
            <p:cNvSpPr>
              <a:spLocks noChangeArrowheads="1"/>
            </p:cNvSpPr>
            <p:nvPr/>
          </p:nvSpPr>
          <p:spPr bwMode="auto">
            <a:xfrm>
              <a:off x="8504171" y="1995686"/>
              <a:ext cx="49532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n-GB" altLang="en-US" sz="1200" dirty="0">
                  <a:solidFill>
                    <a:srgbClr val="C00000"/>
                  </a:solidFill>
                  <a:latin typeface="+mn-lt"/>
                </a:rPr>
                <a:t>C5-21oJ</a:t>
              </a:r>
              <a:endParaRPr lang="pt-PT" altLang="pt-PT" sz="1200" dirty="0">
                <a:solidFill>
                  <a:srgbClr val="C00000"/>
                </a:solidFill>
                <a:latin typeface="+mn-lt"/>
              </a:endParaRPr>
            </a:p>
          </p:txBody>
        </p:sp>
      </p:grpSp>
      <p:sp>
        <p:nvSpPr>
          <p:cNvPr id="15" name="Rounded Rectangle 10">
            <a:extLst>
              <a:ext uri="{FF2B5EF4-FFF2-40B4-BE49-F238E27FC236}">
                <a16:creationId xmlns:a16="http://schemas.microsoft.com/office/drawing/2014/main" id="{7EDB05FE-8915-F964-4107-170CFB860D94}"/>
              </a:ext>
            </a:extLst>
          </p:cNvPr>
          <p:cNvSpPr/>
          <p:nvPr/>
        </p:nvSpPr>
        <p:spPr bwMode="auto">
          <a:xfrm>
            <a:off x="3293331" y="1389984"/>
            <a:ext cx="4460781" cy="675392"/>
          </a:xfrm>
          <a:prstGeom prst="roundRect">
            <a:avLst>
              <a:gd name="adj" fmla="val 10696"/>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16" name="TextBox 15">
            <a:extLst>
              <a:ext uri="{FF2B5EF4-FFF2-40B4-BE49-F238E27FC236}">
                <a16:creationId xmlns:a16="http://schemas.microsoft.com/office/drawing/2014/main" id="{025A147F-64BE-26DF-C05F-0F5D6F6E4EDB}"/>
              </a:ext>
            </a:extLst>
          </p:cNvPr>
          <p:cNvSpPr txBox="1"/>
          <p:nvPr/>
        </p:nvSpPr>
        <p:spPr>
          <a:xfrm>
            <a:off x="7892134" y="1404514"/>
            <a:ext cx="1911953" cy="646331"/>
          </a:xfrm>
          <a:prstGeom prst="rect">
            <a:avLst/>
          </a:prstGeom>
          <a:noFill/>
        </p:spPr>
        <p:txBody>
          <a:bodyPr wrap="square" rtlCol="0">
            <a:spAutoFit/>
          </a:bodyPr>
          <a:lstStyle/>
          <a:p>
            <a:r>
              <a:rPr lang="en-GB" sz="1200" spc="-10" dirty="0">
                <a:solidFill>
                  <a:srgbClr val="C00000"/>
                </a:solidFill>
                <a:cs typeface="Arial" panose="020B0604020202020204" pitchFamily="34" charset="0"/>
              </a:rPr>
              <a:t>PIXE - quantification of Cu, Fe, Cr, identified as the main heavier impurities</a:t>
            </a:r>
          </a:p>
        </p:txBody>
      </p:sp>
      <p:sp>
        <p:nvSpPr>
          <p:cNvPr id="17" name="Rounded Rectangle 10">
            <a:extLst>
              <a:ext uri="{FF2B5EF4-FFF2-40B4-BE49-F238E27FC236}">
                <a16:creationId xmlns:a16="http://schemas.microsoft.com/office/drawing/2014/main" id="{671E6920-835E-4D7D-DFFB-616BCD1FA054}"/>
              </a:ext>
            </a:extLst>
          </p:cNvPr>
          <p:cNvSpPr/>
          <p:nvPr/>
        </p:nvSpPr>
        <p:spPr bwMode="auto">
          <a:xfrm>
            <a:off x="7871782" y="1404514"/>
            <a:ext cx="1911953" cy="660862"/>
          </a:xfrm>
          <a:prstGeom prst="roundRect">
            <a:avLst>
              <a:gd name="adj" fmla="val 10696"/>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grpSp>
        <p:nvGrpSpPr>
          <p:cNvPr id="18" name="Group 17">
            <a:extLst>
              <a:ext uri="{FF2B5EF4-FFF2-40B4-BE49-F238E27FC236}">
                <a16:creationId xmlns:a16="http://schemas.microsoft.com/office/drawing/2014/main" id="{011D4665-2A24-D2C9-6DCD-37F7EF48EE9C}"/>
              </a:ext>
            </a:extLst>
          </p:cNvPr>
          <p:cNvGrpSpPr/>
          <p:nvPr/>
        </p:nvGrpSpPr>
        <p:grpSpPr>
          <a:xfrm>
            <a:off x="2491338" y="2585546"/>
            <a:ext cx="6751308" cy="1536704"/>
            <a:chOff x="2193882" y="1971150"/>
            <a:chExt cx="6751308" cy="1536704"/>
          </a:xfrm>
        </p:grpSpPr>
        <p:pic>
          <p:nvPicPr>
            <p:cNvPr id="19" name="Picture 18">
              <a:extLst>
                <a:ext uri="{FF2B5EF4-FFF2-40B4-BE49-F238E27FC236}">
                  <a16:creationId xmlns:a16="http://schemas.microsoft.com/office/drawing/2014/main" id="{93FAE9E1-D1E7-2DC4-4DA4-2B135CC204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0328" y="2034008"/>
              <a:ext cx="1766255" cy="1441704"/>
            </a:xfrm>
            <a:prstGeom prst="rect">
              <a:avLst/>
            </a:prstGeom>
          </p:spPr>
        </p:pic>
        <p:pic>
          <p:nvPicPr>
            <p:cNvPr id="20" name="Picture 19">
              <a:extLst>
                <a:ext uri="{FF2B5EF4-FFF2-40B4-BE49-F238E27FC236}">
                  <a16:creationId xmlns:a16="http://schemas.microsoft.com/office/drawing/2014/main" id="{2DB08839-D626-9822-8A73-6BBDC43EE0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2536" y="2034008"/>
              <a:ext cx="1870862" cy="1441704"/>
            </a:xfrm>
            <a:prstGeom prst="rect">
              <a:avLst/>
            </a:prstGeom>
          </p:spPr>
        </p:pic>
        <p:pic>
          <p:nvPicPr>
            <p:cNvPr id="21" name="Picture 20">
              <a:extLst>
                <a:ext uri="{FF2B5EF4-FFF2-40B4-BE49-F238E27FC236}">
                  <a16:creationId xmlns:a16="http://schemas.microsoft.com/office/drawing/2014/main" id="{92C9E356-0623-F898-6AA6-A9313242FA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6752" y="2034008"/>
              <a:ext cx="1822582" cy="1445727"/>
            </a:xfrm>
            <a:prstGeom prst="rect">
              <a:avLst/>
            </a:prstGeom>
          </p:spPr>
        </p:pic>
        <p:sp>
          <p:nvSpPr>
            <p:cNvPr id="22" name="Rounded Rectangle 10">
              <a:extLst>
                <a:ext uri="{FF2B5EF4-FFF2-40B4-BE49-F238E27FC236}">
                  <a16:creationId xmlns:a16="http://schemas.microsoft.com/office/drawing/2014/main" id="{37B1D8C6-DEE4-6B19-542F-CC1DFE21477E}"/>
                </a:ext>
              </a:extLst>
            </p:cNvPr>
            <p:cNvSpPr/>
            <p:nvPr/>
          </p:nvSpPr>
          <p:spPr bwMode="auto">
            <a:xfrm>
              <a:off x="3149190" y="1971150"/>
              <a:ext cx="5796000" cy="1536704"/>
            </a:xfrm>
            <a:prstGeom prst="roundRect">
              <a:avLst>
                <a:gd name="adj" fmla="val 3868"/>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cxnSp>
          <p:nvCxnSpPr>
            <p:cNvPr id="23" name="Straight Arrow Connector 22">
              <a:extLst>
                <a:ext uri="{FF2B5EF4-FFF2-40B4-BE49-F238E27FC236}">
                  <a16:creationId xmlns:a16="http://schemas.microsoft.com/office/drawing/2014/main" id="{961A0935-9D13-C3EA-915B-DC4BBF8D19D5}"/>
                </a:ext>
              </a:extLst>
            </p:cNvPr>
            <p:cNvCxnSpPr>
              <a:cxnSpLocks/>
              <a:stCxn id="22" idx="1"/>
            </p:cNvCxnSpPr>
            <p:nvPr/>
          </p:nvCxnSpPr>
          <p:spPr>
            <a:xfrm flipH="1">
              <a:off x="2193882" y="2739502"/>
              <a:ext cx="955308" cy="511678"/>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
              <a:extLst>
                <a:ext uri="{FF2B5EF4-FFF2-40B4-BE49-F238E27FC236}">
                  <a16:creationId xmlns:a16="http://schemas.microsoft.com/office/drawing/2014/main" id="{103F6C11-848B-8CD9-686C-06AF132AFACE}"/>
                </a:ext>
              </a:extLst>
            </p:cNvPr>
            <p:cNvSpPr>
              <a:spLocks noChangeArrowheads="1"/>
            </p:cNvSpPr>
            <p:nvPr/>
          </p:nvSpPr>
          <p:spPr bwMode="auto">
            <a:xfrm>
              <a:off x="5436096" y="2387084"/>
              <a:ext cx="2292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n-GB" altLang="pt-PT" sz="1200" dirty="0">
                  <a:solidFill>
                    <a:srgbClr val="C00000"/>
                  </a:solidFill>
                  <a:latin typeface="+mn-lt"/>
                </a:rPr>
                <a:t>EBS</a:t>
              </a:r>
              <a:endParaRPr lang="pt-PT" altLang="pt-PT" sz="1200" dirty="0">
                <a:solidFill>
                  <a:srgbClr val="C00000"/>
                </a:solidFill>
                <a:latin typeface="+mn-lt"/>
              </a:endParaRPr>
            </a:p>
          </p:txBody>
        </p:sp>
        <p:sp>
          <p:nvSpPr>
            <p:cNvPr id="25" name="Rectangle 2">
              <a:extLst>
                <a:ext uri="{FF2B5EF4-FFF2-40B4-BE49-F238E27FC236}">
                  <a16:creationId xmlns:a16="http://schemas.microsoft.com/office/drawing/2014/main" id="{90FBD875-05D3-0C93-1F18-B8B8251D43E8}"/>
                </a:ext>
              </a:extLst>
            </p:cNvPr>
            <p:cNvSpPr>
              <a:spLocks noChangeArrowheads="1"/>
            </p:cNvSpPr>
            <p:nvPr/>
          </p:nvSpPr>
          <p:spPr bwMode="auto">
            <a:xfrm>
              <a:off x="4636038" y="2150557"/>
              <a:ext cx="2725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n-GB" altLang="pt-PT" sz="1200" dirty="0">
                  <a:solidFill>
                    <a:srgbClr val="C00000"/>
                  </a:solidFill>
                  <a:latin typeface="+mn-lt"/>
                </a:rPr>
                <a:t>NRA</a:t>
              </a:r>
              <a:endParaRPr lang="pt-PT" altLang="pt-PT" sz="1200" dirty="0">
                <a:solidFill>
                  <a:srgbClr val="C00000"/>
                </a:solidFill>
                <a:latin typeface="+mn-lt"/>
              </a:endParaRPr>
            </a:p>
          </p:txBody>
        </p:sp>
        <p:sp>
          <p:nvSpPr>
            <p:cNvPr id="26" name="Rectangle 2">
              <a:extLst>
                <a:ext uri="{FF2B5EF4-FFF2-40B4-BE49-F238E27FC236}">
                  <a16:creationId xmlns:a16="http://schemas.microsoft.com/office/drawing/2014/main" id="{F62AE6C3-91F7-DD2E-5A02-BE9236391B4E}"/>
                </a:ext>
              </a:extLst>
            </p:cNvPr>
            <p:cNvSpPr>
              <a:spLocks noChangeArrowheads="1"/>
            </p:cNvSpPr>
            <p:nvPr/>
          </p:nvSpPr>
          <p:spPr bwMode="auto">
            <a:xfrm>
              <a:off x="8428474" y="2171060"/>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n-GB" altLang="pt-PT" sz="1200" dirty="0">
                  <a:solidFill>
                    <a:srgbClr val="C00000"/>
                  </a:solidFill>
                  <a:latin typeface="+mn-lt"/>
                </a:rPr>
                <a:t>PIXE</a:t>
              </a:r>
              <a:endParaRPr lang="pt-PT" altLang="pt-PT" sz="1200" dirty="0">
                <a:solidFill>
                  <a:srgbClr val="C00000"/>
                </a:solidFill>
                <a:latin typeface="+mn-lt"/>
              </a:endParaRPr>
            </a:p>
          </p:txBody>
        </p:sp>
      </p:grpSp>
      <p:grpSp>
        <p:nvGrpSpPr>
          <p:cNvPr id="27" name="Group 26">
            <a:extLst>
              <a:ext uri="{FF2B5EF4-FFF2-40B4-BE49-F238E27FC236}">
                <a16:creationId xmlns:a16="http://schemas.microsoft.com/office/drawing/2014/main" id="{8E7A5342-485E-2CA9-FDF7-DF69B3C3E8F1}"/>
              </a:ext>
            </a:extLst>
          </p:cNvPr>
          <p:cNvGrpSpPr/>
          <p:nvPr/>
        </p:nvGrpSpPr>
        <p:grpSpPr>
          <a:xfrm>
            <a:off x="2491337" y="4169722"/>
            <a:ext cx="6770607" cy="1536704"/>
            <a:chOff x="2193881" y="3555326"/>
            <a:chExt cx="6770607" cy="1536704"/>
          </a:xfrm>
        </p:grpSpPr>
        <p:pic>
          <p:nvPicPr>
            <p:cNvPr id="28" name="Picture 27">
              <a:extLst>
                <a:ext uri="{FF2B5EF4-FFF2-40B4-BE49-F238E27FC236}">
                  <a16:creationId xmlns:a16="http://schemas.microsoft.com/office/drawing/2014/main" id="{5CED7F04-5BD8-D342-2BD7-372D05B010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4488" y="3636008"/>
              <a:ext cx="1806489" cy="1445727"/>
            </a:xfrm>
            <a:prstGeom prst="rect">
              <a:avLst/>
            </a:prstGeom>
          </p:spPr>
        </p:pic>
        <p:pic>
          <p:nvPicPr>
            <p:cNvPr id="29" name="Picture 28">
              <a:extLst>
                <a:ext uri="{FF2B5EF4-FFF2-40B4-BE49-F238E27FC236}">
                  <a16:creationId xmlns:a16="http://schemas.microsoft.com/office/drawing/2014/main" id="{8E74D4CF-1909-EE46-ED86-FAC262B0A8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12488" y="3636008"/>
              <a:ext cx="1866839" cy="1449751"/>
            </a:xfrm>
            <a:prstGeom prst="rect">
              <a:avLst/>
            </a:prstGeom>
          </p:spPr>
        </p:pic>
        <p:pic>
          <p:nvPicPr>
            <p:cNvPr id="30" name="Picture 29">
              <a:extLst>
                <a:ext uri="{FF2B5EF4-FFF2-40B4-BE49-F238E27FC236}">
                  <a16:creationId xmlns:a16="http://schemas.microsoft.com/office/drawing/2014/main" id="{F46559F9-C8E6-BAFC-201A-203780742AE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92488" y="3636008"/>
              <a:ext cx="1826605" cy="1445727"/>
            </a:xfrm>
            <a:prstGeom prst="rect">
              <a:avLst/>
            </a:prstGeom>
          </p:spPr>
        </p:pic>
        <p:sp>
          <p:nvSpPr>
            <p:cNvPr id="31" name="Rounded Rectangle 10">
              <a:extLst>
                <a:ext uri="{FF2B5EF4-FFF2-40B4-BE49-F238E27FC236}">
                  <a16:creationId xmlns:a16="http://schemas.microsoft.com/office/drawing/2014/main" id="{BDB3C84B-0CFE-A1B0-697F-E390E683E223}"/>
                </a:ext>
              </a:extLst>
            </p:cNvPr>
            <p:cNvSpPr/>
            <p:nvPr/>
          </p:nvSpPr>
          <p:spPr bwMode="auto">
            <a:xfrm>
              <a:off x="3149190" y="3555326"/>
              <a:ext cx="5815298" cy="1536704"/>
            </a:xfrm>
            <a:prstGeom prst="roundRect">
              <a:avLst>
                <a:gd name="adj" fmla="val 3868"/>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cxnSp>
          <p:nvCxnSpPr>
            <p:cNvPr id="32" name="Straight Arrow Connector 31">
              <a:extLst>
                <a:ext uri="{FF2B5EF4-FFF2-40B4-BE49-F238E27FC236}">
                  <a16:creationId xmlns:a16="http://schemas.microsoft.com/office/drawing/2014/main" id="{79F9B053-441B-A683-593B-3077BEB93627}"/>
                </a:ext>
              </a:extLst>
            </p:cNvPr>
            <p:cNvCxnSpPr>
              <a:cxnSpLocks/>
            </p:cNvCxnSpPr>
            <p:nvPr/>
          </p:nvCxnSpPr>
          <p:spPr>
            <a:xfrm flipH="1" flipV="1">
              <a:off x="2193881" y="4392000"/>
              <a:ext cx="954027" cy="310707"/>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2">
              <a:extLst>
                <a:ext uri="{FF2B5EF4-FFF2-40B4-BE49-F238E27FC236}">
                  <a16:creationId xmlns:a16="http://schemas.microsoft.com/office/drawing/2014/main" id="{3AB64907-6ED7-C2C9-332B-1E06E3AA8328}"/>
                </a:ext>
              </a:extLst>
            </p:cNvPr>
            <p:cNvSpPr>
              <a:spLocks noChangeArrowheads="1"/>
            </p:cNvSpPr>
            <p:nvPr/>
          </p:nvSpPr>
          <p:spPr bwMode="auto">
            <a:xfrm>
              <a:off x="8460432" y="3755236"/>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n-GB" altLang="pt-PT" sz="1200" dirty="0">
                  <a:solidFill>
                    <a:srgbClr val="C00000"/>
                  </a:solidFill>
                  <a:latin typeface="+mn-lt"/>
                </a:rPr>
                <a:t>PIXE</a:t>
              </a:r>
              <a:endParaRPr lang="pt-PT" altLang="pt-PT" sz="1200" dirty="0">
                <a:solidFill>
                  <a:srgbClr val="C00000"/>
                </a:solidFill>
                <a:latin typeface="+mn-lt"/>
              </a:endParaRPr>
            </a:p>
          </p:txBody>
        </p:sp>
        <p:sp>
          <p:nvSpPr>
            <p:cNvPr id="34" name="Rectangle 2">
              <a:extLst>
                <a:ext uri="{FF2B5EF4-FFF2-40B4-BE49-F238E27FC236}">
                  <a16:creationId xmlns:a16="http://schemas.microsoft.com/office/drawing/2014/main" id="{3D956F7D-BF71-269F-F4D0-B14A686DD361}"/>
                </a:ext>
              </a:extLst>
            </p:cNvPr>
            <p:cNvSpPr>
              <a:spLocks noChangeArrowheads="1"/>
            </p:cNvSpPr>
            <p:nvPr/>
          </p:nvSpPr>
          <p:spPr bwMode="auto">
            <a:xfrm>
              <a:off x="5436096" y="3971260"/>
              <a:ext cx="2292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n-GB" altLang="pt-PT" sz="1200" dirty="0">
                  <a:solidFill>
                    <a:srgbClr val="C00000"/>
                  </a:solidFill>
                  <a:latin typeface="+mn-lt"/>
                </a:rPr>
                <a:t>EBS</a:t>
              </a:r>
              <a:endParaRPr lang="pt-PT" altLang="pt-PT" sz="1200" dirty="0">
                <a:solidFill>
                  <a:srgbClr val="C00000"/>
                </a:solidFill>
                <a:latin typeface="+mn-lt"/>
              </a:endParaRPr>
            </a:p>
          </p:txBody>
        </p:sp>
        <p:sp>
          <p:nvSpPr>
            <p:cNvPr id="35" name="Rectangle 2">
              <a:extLst>
                <a:ext uri="{FF2B5EF4-FFF2-40B4-BE49-F238E27FC236}">
                  <a16:creationId xmlns:a16="http://schemas.microsoft.com/office/drawing/2014/main" id="{974FEA18-FFAF-AF58-E4A6-D8B264949271}"/>
                </a:ext>
              </a:extLst>
            </p:cNvPr>
            <p:cNvSpPr>
              <a:spLocks noChangeArrowheads="1"/>
            </p:cNvSpPr>
            <p:nvPr/>
          </p:nvSpPr>
          <p:spPr bwMode="auto">
            <a:xfrm>
              <a:off x="4211960" y="3971260"/>
              <a:ext cx="2725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n-GB" altLang="pt-PT" sz="1200" dirty="0">
                  <a:solidFill>
                    <a:srgbClr val="C00000"/>
                  </a:solidFill>
                  <a:latin typeface="+mn-lt"/>
                </a:rPr>
                <a:t>NRA</a:t>
              </a:r>
              <a:endParaRPr lang="pt-PT" altLang="pt-PT" sz="1200" dirty="0">
                <a:solidFill>
                  <a:srgbClr val="C00000"/>
                </a:solidFill>
                <a:latin typeface="+mn-lt"/>
              </a:endParaRPr>
            </a:p>
          </p:txBody>
        </p:sp>
      </p:grpSp>
    </p:spTree>
    <p:extLst>
      <p:ext uri="{BB962C8B-B14F-4D97-AF65-F5344CB8AC3E}">
        <p14:creationId xmlns:p14="http://schemas.microsoft.com/office/powerpoint/2010/main" val="898365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15C48E9-B53E-166E-D721-0FC68056173E}"/>
              </a:ext>
            </a:extLst>
          </p:cNvPr>
          <p:cNvSpPr>
            <a:spLocks noGrp="1"/>
          </p:cNvSpPr>
          <p:nvPr>
            <p:ph type="ftr" sz="quarter" idx="11"/>
          </p:nvPr>
        </p:nvSpPr>
        <p:spPr/>
        <p:txBody>
          <a:bodyPr/>
          <a:lstStyle/>
          <a:p>
            <a:pPr>
              <a:defRPr/>
            </a:pPr>
            <a:r>
              <a:rPr lang="en-GB">
                <a:solidFill>
                  <a:prstClr val="white"/>
                </a:solidFill>
              </a:rPr>
              <a:t>A. Hakola| WPPWIE midterm meeting | 9 April 2024</a:t>
            </a:r>
            <a:endParaRPr lang="en-GB" dirty="0"/>
          </a:p>
        </p:txBody>
      </p:sp>
      <p:sp>
        <p:nvSpPr>
          <p:cNvPr id="4" name="Slide Number Placeholder 3">
            <a:extLst>
              <a:ext uri="{FF2B5EF4-FFF2-40B4-BE49-F238E27FC236}">
                <a16:creationId xmlns:a16="http://schemas.microsoft.com/office/drawing/2014/main" id="{6560FFE3-64B1-A1DD-D4D7-0AEC645A2632}"/>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15</a:t>
            </a:fld>
            <a:endParaRPr lang="en-GB">
              <a:solidFill>
                <a:prstClr val="white"/>
              </a:solidFill>
            </a:endParaRPr>
          </a:p>
        </p:txBody>
      </p:sp>
      <p:sp>
        <p:nvSpPr>
          <p:cNvPr id="5" name="Titre 1">
            <a:extLst>
              <a:ext uri="{FF2B5EF4-FFF2-40B4-BE49-F238E27FC236}">
                <a16:creationId xmlns:a16="http://schemas.microsoft.com/office/drawing/2014/main" id="{D23DD6D6-02F9-7855-4447-A9A5A45DD4DC}"/>
              </a:ext>
            </a:extLst>
          </p:cNvPr>
          <p:cNvSpPr>
            <a:spLocks noGrp="1"/>
          </p:cNvSpPr>
          <p:nvPr>
            <p:ph type="title"/>
          </p:nvPr>
        </p:nvSpPr>
        <p:spPr>
          <a:xfrm>
            <a:off x="983432" y="192515"/>
            <a:ext cx="9451776" cy="457200"/>
          </a:xfrm>
        </p:spPr>
        <p:txBody>
          <a:bodyPr/>
          <a:lstStyle/>
          <a:p>
            <a:r>
              <a:rPr lang="fi-FI" dirty="0" err="1"/>
              <a:t>Priorities</a:t>
            </a:r>
            <a:r>
              <a:rPr lang="fi-FI" dirty="0"/>
              <a:t> for </a:t>
            </a:r>
            <a:r>
              <a:rPr lang="fi-FI" dirty="0" err="1"/>
              <a:t>surface</a:t>
            </a:r>
            <a:r>
              <a:rPr lang="fi-FI" dirty="0"/>
              <a:t> </a:t>
            </a:r>
            <a:r>
              <a:rPr lang="fi-FI" dirty="0" err="1"/>
              <a:t>analyses</a:t>
            </a:r>
            <a:r>
              <a:rPr lang="fi-FI" dirty="0"/>
              <a:t> (</a:t>
            </a:r>
            <a:r>
              <a:rPr lang="fi-FI" dirty="0" err="1"/>
              <a:t>other</a:t>
            </a:r>
            <a:r>
              <a:rPr lang="fi-FI" dirty="0"/>
              <a:t> </a:t>
            </a:r>
            <a:r>
              <a:rPr lang="fi-FI" dirty="0" err="1"/>
              <a:t>techniques</a:t>
            </a:r>
            <a:r>
              <a:rPr lang="fi-FI" dirty="0"/>
              <a:t>)</a:t>
            </a:r>
            <a:endParaRPr lang="fr-FR" dirty="0"/>
          </a:p>
        </p:txBody>
      </p:sp>
      <p:sp>
        <p:nvSpPr>
          <p:cNvPr id="6" name="TextBox 5">
            <a:extLst>
              <a:ext uri="{FF2B5EF4-FFF2-40B4-BE49-F238E27FC236}">
                <a16:creationId xmlns:a16="http://schemas.microsoft.com/office/drawing/2014/main" id="{BC3D752B-1177-91E1-A1B5-5B9BF26B45EE}"/>
              </a:ext>
            </a:extLst>
          </p:cNvPr>
          <p:cNvSpPr txBox="1"/>
          <p:nvPr/>
        </p:nvSpPr>
        <p:spPr>
          <a:xfrm>
            <a:off x="205109" y="811267"/>
            <a:ext cx="11448084" cy="4293483"/>
          </a:xfrm>
          <a:prstGeom prst="rect">
            <a:avLst/>
          </a:prstGeom>
          <a:noFill/>
        </p:spPr>
        <p:txBody>
          <a:bodyPr wrap="square" rtlCol="0">
            <a:spAutoFit/>
          </a:bodyPr>
          <a:lstStyle/>
          <a:p>
            <a:pPr marL="285750" indent="-285750">
              <a:buFont typeface="Arial" panose="020B0604020202020204" pitchFamily="34" charset="0"/>
              <a:buChar char="•"/>
            </a:pPr>
            <a:r>
              <a:rPr lang="fi-FI" sz="1400" b="1" dirty="0"/>
              <a:t>CIEMAT:</a:t>
            </a:r>
          </a:p>
          <a:p>
            <a:pPr marL="742950" lvl="1" indent="-285750">
              <a:buFont typeface="Wingdings" panose="05000000000000000000" pitchFamily="2" charset="2"/>
              <a:buChar char="ü"/>
            </a:pPr>
            <a:r>
              <a:rPr lang="fi-FI" sz="1400" b="1" dirty="0">
                <a:solidFill>
                  <a:srgbClr val="FF0000"/>
                </a:solidFill>
              </a:rPr>
              <a:t>SIMS and SEM </a:t>
            </a:r>
            <a:r>
              <a:rPr lang="fi-FI" sz="1400" dirty="0" err="1"/>
              <a:t>analyses</a:t>
            </a:r>
            <a:r>
              <a:rPr lang="fi-FI" sz="1400" dirty="0"/>
              <a:t> for </a:t>
            </a:r>
            <a:r>
              <a:rPr lang="fi-FI" sz="1400" dirty="0" err="1"/>
              <a:t>samples</a:t>
            </a:r>
            <a:r>
              <a:rPr lang="fi-FI" sz="1400" dirty="0"/>
              <a:t> </a:t>
            </a:r>
            <a:r>
              <a:rPr lang="fi-FI" sz="1400" dirty="0" err="1"/>
              <a:t>coming</a:t>
            </a:r>
            <a:r>
              <a:rPr lang="fi-FI" sz="1400" dirty="0"/>
              <a:t> </a:t>
            </a:r>
            <a:r>
              <a:rPr lang="fi-FI" sz="1400" dirty="0" err="1"/>
              <a:t>from</a:t>
            </a:r>
            <a:r>
              <a:rPr lang="fi-FI" sz="1400" dirty="0"/>
              <a:t> SP B.1 </a:t>
            </a:r>
            <a:r>
              <a:rPr lang="fi-FI" sz="1400" dirty="0" err="1"/>
              <a:t>experiments</a:t>
            </a:r>
            <a:r>
              <a:rPr lang="fi-FI" sz="1400" dirty="0"/>
              <a:t> and SP B.4</a:t>
            </a:r>
          </a:p>
          <a:p>
            <a:pPr marL="285750" indent="-285750">
              <a:spcBef>
                <a:spcPts val="600"/>
              </a:spcBef>
              <a:buFont typeface="Arial" panose="020B0604020202020204" pitchFamily="34" charset="0"/>
              <a:buChar char="•"/>
            </a:pPr>
            <a:r>
              <a:rPr lang="fi-FI" sz="1400" b="1" dirty="0">
                <a:solidFill>
                  <a:schemeClr val="bg1">
                    <a:lumMod val="65000"/>
                  </a:schemeClr>
                </a:solidFill>
              </a:rPr>
              <a:t>ENEA:</a:t>
            </a:r>
          </a:p>
          <a:p>
            <a:pPr marL="742950" lvl="1" indent="-285750">
              <a:buFont typeface="Wingdings" panose="05000000000000000000" pitchFamily="2" charset="2"/>
              <a:buChar char="ü"/>
            </a:pPr>
            <a:r>
              <a:rPr lang="en-US" sz="1400" dirty="0">
                <a:solidFill>
                  <a:schemeClr val="bg1">
                    <a:lumMod val="65000"/>
                  </a:schemeClr>
                </a:solidFill>
              </a:rPr>
              <a:t>SIMS, XPS, TDS (950 °C), LEIS devices available</a:t>
            </a:r>
          </a:p>
          <a:p>
            <a:pPr marL="285750" indent="-285750">
              <a:spcBef>
                <a:spcPts val="600"/>
              </a:spcBef>
              <a:buFont typeface="Arial" panose="020B0604020202020204" pitchFamily="34" charset="0"/>
              <a:buChar char="•"/>
            </a:pPr>
            <a:r>
              <a:rPr lang="fi-FI" sz="1400" b="1" dirty="0"/>
              <a:t>FZJ:</a:t>
            </a:r>
            <a:r>
              <a:rPr lang="fi-FI" sz="1400" dirty="0"/>
              <a:t> </a:t>
            </a:r>
          </a:p>
          <a:p>
            <a:pPr marL="742950" lvl="1" indent="-285750">
              <a:buFont typeface="Wingdings" panose="05000000000000000000" pitchFamily="2" charset="2"/>
              <a:buChar char="ü"/>
            </a:pPr>
            <a:r>
              <a:rPr lang="fi-FI" sz="1400" b="1" dirty="0" err="1">
                <a:solidFill>
                  <a:srgbClr val="FF0000"/>
                </a:solidFill>
              </a:rPr>
              <a:t>Microscopy</a:t>
            </a:r>
            <a:r>
              <a:rPr lang="fi-FI" sz="1400" dirty="0"/>
              <a:t> </a:t>
            </a:r>
            <a:r>
              <a:rPr lang="fi-FI" sz="1400" dirty="0" err="1"/>
              <a:t>analyses</a:t>
            </a:r>
            <a:r>
              <a:rPr lang="fi-FI" sz="1400" dirty="0"/>
              <a:t> of </a:t>
            </a:r>
            <a:r>
              <a:rPr lang="fi-FI" sz="1400" dirty="0" err="1"/>
              <a:t>samples</a:t>
            </a:r>
            <a:r>
              <a:rPr lang="fi-FI" sz="1400" dirty="0"/>
              <a:t> </a:t>
            </a:r>
            <a:r>
              <a:rPr lang="fi-FI" sz="1400" dirty="0" err="1"/>
              <a:t>from</a:t>
            </a:r>
            <a:r>
              <a:rPr lang="fi-FI" sz="1400" dirty="0"/>
              <a:t> SP B.1 and SP B.2 </a:t>
            </a:r>
            <a:r>
              <a:rPr lang="fi-FI" sz="1400" dirty="0" err="1"/>
              <a:t>experiments</a:t>
            </a:r>
            <a:endParaRPr lang="fi-FI" sz="1400" dirty="0"/>
          </a:p>
          <a:p>
            <a:pPr marL="285750" indent="-285750">
              <a:spcBef>
                <a:spcPts val="600"/>
              </a:spcBef>
              <a:buFont typeface="Arial" panose="020B0604020202020204" pitchFamily="34" charset="0"/>
              <a:buChar char="•"/>
            </a:pPr>
            <a:r>
              <a:rPr lang="fi-FI" sz="1400" b="1" dirty="0"/>
              <a:t>IAP:</a:t>
            </a:r>
            <a:r>
              <a:rPr lang="fi-FI" sz="1400" dirty="0"/>
              <a:t> </a:t>
            </a:r>
            <a:endParaRPr lang="en-US" sz="1400" dirty="0"/>
          </a:p>
          <a:p>
            <a:pPr marL="742950" lvl="1" indent="-285750">
              <a:buFont typeface="Wingdings" panose="05000000000000000000" pitchFamily="2" charset="2"/>
              <a:buChar char="ü"/>
            </a:pPr>
            <a:r>
              <a:rPr lang="en-US" sz="1400" b="1" dirty="0">
                <a:solidFill>
                  <a:srgbClr val="FF0000"/>
                </a:solidFill>
              </a:rPr>
              <a:t>GDOES and XPS </a:t>
            </a:r>
            <a:r>
              <a:rPr lang="en-US" sz="1400" dirty="0"/>
              <a:t>for WEST samples (similarly to C3-C5 marker tiles) </a:t>
            </a:r>
          </a:p>
          <a:p>
            <a:pPr marL="285750" indent="-285750">
              <a:spcBef>
                <a:spcPts val="600"/>
              </a:spcBef>
              <a:buFont typeface="Arial" panose="020B0604020202020204" pitchFamily="34" charset="0"/>
              <a:buChar char="•"/>
            </a:pPr>
            <a:r>
              <a:rPr lang="fi-FI" sz="1400" b="1" dirty="0"/>
              <a:t>IPPLM:</a:t>
            </a:r>
            <a:r>
              <a:rPr lang="fi-FI" sz="1400" dirty="0"/>
              <a:t> </a:t>
            </a:r>
          </a:p>
          <a:p>
            <a:pPr marL="742950" lvl="1" indent="-285750">
              <a:buFont typeface="Wingdings" panose="05000000000000000000" pitchFamily="2" charset="2"/>
              <a:buChar char="ü"/>
            </a:pPr>
            <a:r>
              <a:rPr lang="fi-FI" sz="1400" b="1" dirty="0" err="1">
                <a:solidFill>
                  <a:srgbClr val="FF0000"/>
                </a:solidFill>
              </a:rPr>
              <a:t>Microscopy</a:t>
            </a:r>
            <a:r>
              <a:rPr lang="fi-FI" sz="1400" dirty="0"/>
              <a:t> </a:t>
            </a:r>
            <a:r>
              <a:rPr lang="fi-FI" sz="1400" dirty="0" err="1"/>
              <a:t>analyses</a:t>
            </a:r>
            <a:r>
              <a:rPr lang="fi-FI" sz="1400" dirty="0"/>
              <a:t> of </a:t>
            </a:r>
            <a:r>
              <a:rPr lang="fi-FI" sz="1400" dirty="0" err="1"/>
              <a:t>samples</a:t>
            </a:r>
            <a:r>
              <a:rPr lang="fi-FI" sz="1400" dirty="0"/>
              <a:t> </a:t>
            </a:r>
            <a:r>
              <a:rPr lang="fi-FI" sz="1400" dirty="0" err="1"/>
              <a:t>from</a:t>
            </a:r>
            <a:r>
              <a:rPr lang="fi-FI" sz="1400" dirty="0"/>
              <a:t> SP B.1 and SP B.2 </a:t>
            </a:r>
            <a:r>
              <a:rPr lang="fi-FI" sz="1400" dirty="0" err="1"/>
              <a:t>experiments</a:t>
            </a:r>
            <a:endParaRPr lang="fi-FI" sz="1400" b="1" dirty="0"/>
          </a:p>
          <a:p>
            <a:pPr marL="285750" indent="-285750">
              <a:spcBef>
                <a:spcPts val="600"/>
              </a:spcBef>
              <a:buFont typeface="Arial" panose="020B0604020202020204" pitchFamily="34" charset="0"/>
              <a:buChar char="•"/>
            </a:pPr>
            <a:r>
              <a:rPr lang="fi-FI" sz="1400" b="1" dirty="0"/>
              <a:t>MPG:</a:t>
            </a:r>
            <a:r>
              <a:rPr lang="fi-FI" sz="1400" dirty="0"/>
              <a:t> </a:t>
            </a:r>
          </a:p>
          <a:p>
            <a:pPr marL="742950" lvl="1" indent="-285750">
              <a:buFont typeface="Wingdings" panose="05000000000000000000" pitchFamily="2" charset="2"/>
              <a:buChar char="ü"/>
            </a:pPr>
            <a:r>
              <a:rPr lang="fi-FI" sz="1400" b="1" dirty="0">
                <a:solidFill>
                  <a:srgbClr val="FF0000"/>
                </a:solidFill>
              </a:rPr>
              <a:t>SEM and FIB</a:t>
            </a:r>
            <a:r>
              <a:rPr lang="fi-FI" sz="1400" dirty="0"/>
              <a:t> </a:t>
            </a:r>
            <a:r>
              <a:rPr lang="fi-FI" sz="1400" dirty="0" err="1"/>
              <a:t>analyses</a:t>
            </a:r>
            <a:r>
              <a:rPr lang="fi-FI" sz="1400" dirty="0"/>
              <a:t> of </a:t>
            </a:r>
            <a:r>
              <a:rPr lang="fi-FI" sz="1400" dirty="0" err="1"/>
              <a:t>samples</a:t>
            </a:r>
            <a:r>
              <a:rPr lang="fi-FI" sz="1400" dirty="0"/>
              <a:t> </a:t>
            </a:r>
            <a:r>
              <a:rPr lang="fi-FI" sz="1400" dirty="0" err="1"/>
              <a:t>from</a:t>
            </a:r>
            <a:r>
              <a:rPr lang="fi-FI" sz="1400" dirty="0"/>
              <a:t> SP B.1 and SP B.2 </a:t>
            </a:r>
            <a:r>
              <a:rPr lang="fi-FI" sz="1400" dirty="0" err="1"/>
              <a:t>experiments</a:t>
            </a:r>
            <a:endParaRPr lang="fi-FI" sz="1400" b="1" dirty="0"/>
          </a:p>
          <a:p>
            <a:pPr marL="285750" indent="-285750">
              <a:spcBef>
                <a:spcPts val="600"/>
              </a:spcBef>
              <a:buFont typeface="Arial" panose="020B0604020202020204" pitchFamily="34" charset="0"/>
              <a:buChar char="•"/>
            </a:pPr>
            <a:r>
              <a:rPr lang="fi-FI" sz="1400" b="1" dirty="0"/>
              <a:t>NCSRD:</a:t>
            </a:r>
            <a:r>
              <a:rPr lang="fi-FI" sz="1400" dirty="0"/>
              <a:t> </a:t>
            </a:r>
          </a:p>
          <a:p>
            <a:pPr marL="742950" lvl="1" indent="-285750">
              <a:buFont typeface="Wingdings" panose="05000000000000000000" pitchFamily="2" charset="2"/>
              <a:buChar char="ü"/>
            </a:pPr>
            <a:r>
              <a:rPr lang="fi-FI" sz="1400" dirty="0" err="1"/>
              <a:t>Determination</a:t>
            </a:r>
            <a:r>
              <a:rPr lang="fi-FI" sz="1400" dirty="0"/>
              <a:t> of </a:t>
            </a:r>
            <a:r>
              <a:rPr lang="fi-FI" sz="1400" u="sng" dirty="0" err="1">
                <a:solidFill>
                  <a:srgbClr val="0070C0"/>
                </a:solidFill>
              </a:rPr>
              <a:t>surface</a:t>
            </a:r>
            <a:r>
              <a:rPr lang="fi-FI" sz="1400" u="sng" dirty="0">
                <a:solidFill>
                  <a:srgbClr val="0070C0"/>
                </a:solidFill>
              </a:rPr>
              <a:t> </a:t>
            </a:r>
            <a:r>
              <a:rPr lang="fi-FI" sz="1400" u="sng" dirty="0" err="1">
                <a:solidFill>
                  <a:srgbClr val="0070C0"/>
                </a:solidFill>
              </a:rPr>
              <a:t>state</a:t>
            </a:r>
            <a:r>
              <a:rPr lang="fi-FI" sz="1400" u="sng" dirty="0">
                <a:solidFill>
                  <a:srgbClr val="0070C0"/>
                </a:solidFill>
              </a:rPr>
              <a:t> and </a:t>
            </a:r>
            <a:r>
              <a:rPr lang="fi-FI" sz="1400" u="sng" dirty="0" err="1">
                <a:solidFill>
                  <a:srgbClr val="0070C0"/>
                </a:solidFill>
              </a:rPr>
              <a:t>crystalline</a:t>
            </a:r>
            <a:r>
              <a:rPr lang="fi-FI" sz="1400" u="sng" dirty="0">
                <a:solidFill>
                  <a:srgbClr val="0070C0"/>
                </a:solidFill>
              </a:rPr>
              <a:t> </a:t>
            </a:r>
            <a:r>
              <a:rPr lang="fi-FI" sz="1400" u="sng" dirty="0" err="1">
                <a:solidFill>
                  <a:srgbClr val="0070C0"/>
                </a:solidFill>
              </a:rPr>
              <a:t>structure</a:t>
            </a:r>
            <a:r>
              <a:rPr lang="fi-FI" sz="1400" u="sng" dirty="0">
                <a:solidFill>
                  <a:srgbClr val="0070C0"/>
                </a:solidFill>
              </a:rPr>
              <a:t> </a:t>
            </a:r>
            <a:r>
              <a:rPr lang="fi-FI" sz="1400" dirty="0"/>
              <a:t>of plasma-</a:t>
            </a:r>
            <a:r>
              <a:rPr lang="fi-FI" sz="1400" dirty="0" err="1"/>
              <a:t>exposed</a:t>
            </a:r>
            <a:r>
              <a:rPr lang="fi-FI" sz="1400" dirty="0"/>
              <a:t> </a:t>
            </a:r>
            <a:r>
              <a:rPr lang="fi-FI" sz="1400" dirty="0" err="1"/>
              <a:t>samples</a:t>
            </a:r>
            <a:r>
              <a:rPr lang="fi-FI" sz="1400" dirty="0"/>
              <a:t> (SEM/EDS, XRD)</a:t>
            </a:r>
          </a:p>
          <a:p>
            <a:pPr marL="285750" indent="-285750">
              <a:spcBef>
                <a:spcPts val="600"/>
              </a:spcBef>
              <a:buFont typeface="Arial" panose="020B0604020202020204" pitchFamily="34" charset="0"/>
              <a:buChar char="•"/>
            </a:pPr>
            <a:r>
              <a:rPr lang="fi-FI" sz="1400" b="1" dirty="0"/>
              <a:t>VTT:</a:t>
            </a:r>
            <a:r>
              <a:rPr lang="fi-FI" sz="1400" dirty="0"/>
              <a:t> </a:t>
            </a:r>
          </a:p>
          <a:p>
            <a:pPr marL="742950" lvl="1" indent="-285750">
              <a:buFont typeface="Wingdings" panose="05000000000000000000" pitchFamily="2" charset="2"/>
              <a:buChar char="ü"/>
            </a:pPr>
            <a:r>
              <a:rPr lang="fi-FI" sz="1400" b="1" dirty="0">
                <a:solidFill>
                  <a:srgbClr val="FF0000"/>
                </a:solidFill>
              </a:rPr>
              <a:t>SIMS </a:t>
            </a:r>
            <a:r>
              <a:rPr lang="fi-FI" sz="1400" dirty="0" err="1"/>
              <a:t>analyses</a:t>
            </a:r>
            <a:r>
              <a:rPr lang="fi-FI" sz="1400" dirty="0"/>
              <a:t> of </a:t>
            </a:r>
            <a:r>
              <a:rPr lang="fi-FI" sz="1400" dirty="0" err="1"/>
              <a:t>samples</a:t>
            </a:r>
            <a:r>
              <a:rPr lang="fi-FI" sz="1400" dirty="0"/>
              <a:t> </a:t>
            </a:r>
            <a:r>
              <a:rPr lang="fi-FI" sz="1400" dirty="0" err="1"/>
              <a:t>from</a:t>
            </a:r>
            <a:r>
              <a:rPr lang="fi-FI" sz="1400" dirty="0"/>
              <a:t> SP B.1 and SP B.2 </a:t>
            </a:r>
            <a:r>
              <a:rPr lang="fi-FI" sz="1400" dirty="0" err="1"/>
              <a:t>experiments</a:t>
            </a:r>
            <a:endParaRPr lang="fi-FI" sz="1000" dirty="0"/>
          </a:p>
          <a:p>
            <a:pPr marL="285750" indent="-285750">
              <a:buFont typeface="Arial" panose="020B0604020202020204" pitchFamily="34" charset="0"/>
              <a:buChar char="•"/>
            </a:pPr>
            <a:endParaRPr lang="fi-FI" sz="1400" b="1" dirty="0"/>
          </a:p>
        </p:txBody>
      </p:sp>
      <p:sp>
        <p:nvSpPr>
          <p:cNvPr id="7" name="TextBox 6">
            <a:extLst>
              <a:ext uri="{FF2B5EF4-FFF2-40B4-BE49-F238E27FC236}">
                <a16:creationId xmlns:a16="http://schemas.microsoft.com/office/drawing/2014/main" id="{7E88391E-C761-96DA-E5A9-C7D5B498565D}"/>
              </a:ext>
            </a:extLst>
          </p:cNvPr>
          <p:cNvSpPr txBox="1"/>
          <p:nvPr/>
        </p:nvSpPr>
        <p:spPr bwMode="auto">
          <a:xfrm>
            <a:off x="9649392" y="1441431"/>
            <a:ext cx="522900" cy="338554"/>
          </a:xfrm>
          <a:prstGeom prst="rect">
            <a:avLst/>
          </a:prstGeom>
          <a:solidFill>
            <a:schemeClr val="bg1">
              <a:lumMod val="85000"/>
            </a:schemeClr>
          </a:solidFill>
          <a:ln w="25400">
            <a:solidFill>
              <a:schemeClr val="accent1"/>
            </a:solidFill>
          </a:ln>
        </p:spPr>
        <p:txBody>
          <a:bodyPr wrap="none" rtlCol="0">
            <a:spAutoFit/>
          </a:bodyPr>
          <a:lstStyle/>
          <a:p>
            <a:r>
              <a:rPr lang="fi-FI" sz="1600" i="1" dirty="0"/>
              <a:t>TBD</a:t>
            </a:r>
          </a:p>
        </p:txBody>
      </p:sp>
      <p:sp>
        <p:nvSpPr>
          <p:cNvPr id="8" name="TextBox 7">
            <a:extLst>
              <a:ext uri="{FF2B5EF4-FFF2-40B4-BE49-F238E27FC236}">
                <a16:creationId xmlns:a16="http://schemas.microsoft.com/office/drawing/2014/main" id="{32C338F5-19FE-23C3-7131-C626803234FB}"/>
              </a:ext>
            </a:extLst>
          </p:cNvPr>
          <p:cNvSpPr txBox="1"/>
          <p:nvPr/>
        </p:nvSpPr>
        <p:spPr bwMode="auto">
          <a:xfrm>
            <a:off x="9649387" y="1925592"/>
            <a:ext cx="1731564" cy="338554"/>
          </a:xfrm>
          <a:prstGeom prst="rect">
            <a:avLst/>
          </a:prstGeom>
          <a:solidFill>
            <a:schemeClr val="accent3">
              <a:lumMod val="40000"/>
              <a:lumOff val="60000"/>
            </a:schemeClr>
          </a:solidFill>
          <a:ln w="25400">
            <a:solidFill>
              <a:schemeClr val="accent1"/>
            </a:solidFill>
          </a:ln>
        </p:spPr>
        <p:txBody>
          <a:bodyPr wrap="none" rtlCol="0">
            <a:spAutoFit/>
          </a:bodyPr>
          <a:lstStyle/>
          <a:p>
            <a:r>
              <a:rPr lang="fi-FI" sz="1600" dirty="0"/>
              <a:t>W7-X, WEST, PSI-2</a:t>
            </a:r>
          </a:p>
        </p:txBody>
      </p:sp>
      <p:sp>
        <p:nvSpPr>
          <p:cNvPr id="9" name="TextBox 8">
            <a:extLst>
              <a:ext uri="{FF2B5EF4-FFF2-40B4-BE49-F238E27FC236}">
                <a16:creationId xmlns:a16="http://schemas.microsoft.com/office/drawing/2014/main" id="{8ECC3AC7-61D2-4B3A-8AD2-B3390E5EB4CF}"/>
              </a:ext>
            </a:extLst>
          </p:cNvPr>
          <p:cNvSpPr txBox="1"/>
          <p:nvPr/>
        </p:nvSpPr>
        <p:spPr bwMode="auto">
          <a:xfrm>
            <a:off x="9649388" y="3530489"/>
            <a:ext cx="2505137" cy="338554"/>
          </a:xfrm>
          <a:prstGeom prst="rect">
            <a:avLst/>
          </a:prstGeom>
          <a:solidFill>
            <a:schemeClr val="accent3">
              <a:lumMod val="40000"/>
              <a:lumOff val="60000"/>
            </a:schemeClr>
          </a:solidFill>
          <a:ln w="25400">
            <a:solidFill>
              <a:schemeClr val="accent1"/>
            </a:solidFill>
          </a:ln>
        </p:spPr>
        <p:txBody>
          <a:bodyPr wrap="square" rtlCol="0">
            <a:spAutoFit/>
          </a:bodyPr>
          <a:lstStyle/>
          <a:p>
            <a:r>
              <a:rPr lang="fi-FI" sz="1600" dirty="0"/>
              <a:t>WEST, W7-X, MAGNUM-PSI</a:t>
            </a:r>
          </a:p>
        </p:txBody>
      </p:sp>
      <p:sp>
        <p:nvSpPr>
          <p:cNvPr id="11" name="TextBox 10">
            <a:extLst>
              <a:ext uri="{FF2B5EF4-FFF2-40B4-BE49-F238E27FC236}">
                <a16:creationId xmlns:a16="http://schemas.microsoft.com/office/drawing/2014/main" id="{E42F7965-5946-17E2-4FD3-E4DB3AA6ABE1}"/>
              </a:ext>
            </a:extLst>
          </p:cNvPr>
          <p:cNvSpPr txBox="1"/>
          <p:nvPr/>
        </p:nvSpPr>
        <p:spPr bwMode="auto">
          <a:xfrm>
            <a:off x="9649387" y="2417778"/>
            <a:ext cx="662361" cy="338554"/>
          </a:xfrm>
          <a:prstGeom prst="rect">
            <a:avLst/>
          </a:prstGeom>
          <a:solidFill>
            <a:schemeClr val="accent3">
              <a:lumMod val="40000"/>
              <a:lumOff val="60000"/>
            </a:schemeClr>
          </a:solidFill>
          <a:ln w="25400">
            <a:solidFill>
              <a:schemeClr val="accent1"/>
            </a:solidFill>
          </a:ln>
        </p:spPr>
        <p:txBody>
          <a:bodyPr wrap="none" rtlCol="0">
            <a:spAutoFit/>
          </a:bodyPr>
          <a:lstStyle/>
          <a:p>
            <a:r>
              <a:rPr lang="fi-FI" sz="1600" dirty="0"/>
              <a:t>WEST</a:t>
            </a:r>
          </a:p>
        </p:txBody>
      </p:sp>
      <p:sp>
        <p:nvSpPr>
          <p:cNvPr id="12" name="TextBox 11">
            <a:extLst>
              <a:ext uri="{FF2B5EF4-FFF2-40B4-BE49-F238E27FC236}">
                <a16:creationId xmlns:a16="http://schemas.microsoft.com/office/drawing/2014/main" id="{7F58968C-16E8-B9F0-D24D-8B8F0FF0EEA4}"/>
              </a:ext>
            </a:extLst>
          </p:cNvPr>
          <p:cNvSpPr txBox="1"/>
          <p:nvPr/>
        </p:nvSpPr>
        <p:spPr bwMode="auto">
          <a:xfrm>
            <a:off x="9649392" y="922037"/>
            <a:ext cx="2372765" cy="338554"/>
          </a:xfrm>
          <a:prstGeom prst="rect">
            <a:avLst/>
          </a:prstGeom>
          <a:solidFill>
            <a:schemeClr val="accent3">
              <a:lumMod val="40000"/>
              <a:lumOff val="60000"/>
            </a:schemeClr>
          </a:solidFill>
          <a:ln w="25400">
            <a:solidFill>
              <a:schemeClr val="accent1"/>
            </a:solidFill>
          </a:ln>
        </p:spPr>
        <p:txBody>
          <a:bodyPr wrap="none" rtlCol="0">
            <a:spAutoFit/>
          </a:bodyPr>
          <a:lstStyle/>
          <a:p>
            <a:r>
              <a:rPr lang="fi-FI" sz="1600" dirty="0" err="1"/>
              <a:t>GyM</a:t>
            </a:r>
            <a:r>
              <a:rPr lang="fi-FI" sz="1600" dirty="0"/>
              <a:t>, MAGNUM-PSI, PSI-2</a:t>
            </a:r>
          </a:p>
        </p:txBody>
      </p:sp>
      <p:sp>
        <p:nvSpPr>
          <p:cNvPr id="13" name="TextBox 12">
            <a:extLst>
              <a:ext uri="{FF2B5EF4-FFF2-40B4-BE49-F238E27FC236}">
                <a16:creationId xmlns:a16="http://schemas.microsoft.com/office/drawing/2014/main" id="{B6416B9C-BD79-295F-C089-EDDB96FF137C}"/>
              </a:ext>
            </a:extLst>
          </p:cNvPr>
          <p:cNvSpPr txBox="1"/>
          <p:nvPr/>
        </p:nvSpPr>
        <p:spPr bwMode="auto">
          <a:xfrm>
            <a:off x="9649390" y="4640865"/>
            <a:ext cx="2432076" cy="338554"/>
          </a:xfrm>
          <a:prstGeom prst="rect">
            <a:avLst/>
          </a:prstGeom>
          <a:solidFill>
            <a:schemeClr val="accent3">
              <a:lumMod val="40000"/>
              <a:lumOff val="60000"/>
            </a:schemeClr>
          </a:solidFill>
          <a:ln w="25400">
            <a:solidFill>
              <a:schemeClr val="accent1"/>
            </a:solidFill>
          </a:ln>
        </p:spPr>
        <p:txBody>
          <a:bodyPr wrap="none" rtlCol="0">
            <a:spAutoFit/>
          </a:bodyPr>
          <a:lstStyle/>
          <a:p>
            <a:r>
              <a:rPr lang="fi-FI" sz="1600" dirty="0"/>
              <a:t>WEST, </a:t>
            </a:r>
            <a:r>
              <a:rPr lang="fi-FI" sz="1600" dirty="0" err="1"/>
              <a:t>GyM</a:t>
            </a:r>
            <a:r>
              <a:rPr lang="fi-FI" sz="1600" dirty="0"/>
              <a:t>, MAGNUM-PSI</a:t>
            </a:r>
          </a:p>
        </p:txBody>
      </p:sp>
      <p:sp>
        <p:nvSpPr>
          <p:cNvPr id="16" name="TextBox 15">
            <a:extLst>
              <a:ext uri="{FF2B5EF4-FFF2-40B4-BE49-F238E27FC236}">
                <a16:creationId xmlns:a16="http://schemas.microsoft.com/office/drawing/2014/main" id="{328D9970-C04C-505B-0057-2EE8E8DFD41A}"/>
              </a:ext>
            </a:extLst>
          </p:cNvPr>
          <p:cNvSpPr txBox="1"/>
          <p:nvPr/>
        </p:nvSpPr>
        <p:spPr bwMode="auto">
          <a:xfrm>
            <a:off x="9649389" y="3981419"/>
            <a:ext cx="2505137" cy="584775"/>
          </a:xfrm>
          <a:prstGeom prst="rect">
            <a:avLst/>
          </a:prstGeom>
          <a:solidFill>
            <a:schemeClr val="accent3">
              <a:lumMod val="40000"/>
              <a:lumOff val="60000"/>
            </a:schemeClr>
          </a:solidFill>
          <a:ln w="25400">
            <a:solidFill>
              <a:schemeClr val="accent1"/>
            </a:solidFill>
          </a:ln>
        </p:spPr>
        <p:txBody>
          <a:bodyPr wrap="square" rtlCol="0">
            <a:spAutoFit/>
          </a:bodyPr>
          <a:lstStyle/>
          <a:p>
            <a:r>
              <a:rPr lang="fi-FI" sz="1600" dirty="0"/>
              <a:t>WEST, </a:t>
            </a:r>
            <a:r>
              <a:rPr lang="fi-FI" sz="1600" dirty="0" err="1"/>
              <a:t>GyM</a:t>
            </a:r>
            <a:r>
              <a:rPr lang="fi-FI" sz="1600" dirty="0"/>
              <a:t>, MAGNUM-PSI, PSI-2</a:t>
            </a:r>
          </a:p>
        </p:txBody>
      </p:sp>
      <p:sp>
        <p:nvSpPr>
          <p:cNvPr id="17" name="TextBox 16">
            <a:extLst>
              <a:ext uri="{FF2B5EF4-FFF2-40B4-BE49-F238E27FC236}">
                <a16:creationId xmlns:a16="http://schemas.microsoft.com/office/drawing/2014/main" id="{A92540F8-7E7D-B094-D0DC-C1ED3EB94343}"/>
              </a:ext>
            </a:extLst>
          </p:cNvPr>
          <p:cNvSpPr txBox="1"/>
          <p:nvPr/>
        </p:nvSpPr>
        <p:spPr bwMode="auto">
          <a:xfrm>
            <a:off x="9649387" y="2851023"/>
            <a:ext cx="2505137" cy="584775"/>
          </a:xfrm>
          <a:prstGeom prst="rect">
            <a:avLst/>
          </a:prstGeom>
          <a:solidFill>
            <a:schemeClr val="accent3">
              <a:lumMod val="40000"/>
              <a:lumOff val="60000"/>
            </a:schemeClr>
          </a:solidFill>
          <a:ln w="25400">
            <a:solidFill>
              <a:schemeClr val="accent1"/>
            </a:solidFill>
          </a:ln>
        </p:spPr>
        <p:txBody>
          <a:bodyPr wrap="square" rtlCol="0">
            <a:spAutoFit/>
          </a:bodyPr>
          <a:lstStyle/>
          <a:p>
            <a:r>
              <a:rPr lang="fi-FI" sz="1600" dirty="0"/>
              <a:t>WEST, </a:t>
            </a:r>
            <a:r>
              <a:rPr lang="fi-FI" sz="1600" dirty="0" err="1"/>
              <a:t>GyM</a:t>
            </a:r>
            <a:r>
              <a:rPr lang="fi-FI" sz="1600" dirty="0"/>
              <a:t>, MAGNUM-PSI, PSI-2, </a:t>
            </a:r>
            <a:r>
              <a:rPr lang="fi-FI" sz="1600" dirty="0" err="1"/>
              <a:t>dust</a:t>
            </a:r>
            <a:r>
              <a:rPr lang="fi-FI" sz="1600" dirty="0"/>
              <a:t> gun</a:t>
            </a:r>
          </a:p>
        </p:txBody>
      </p:sp>
      <p:sp>
        <p:nvSpPr>
          <p:cNvPr id="18" name="TextBox 17">
            <a:extLst>
              <a:ext uri="{FF2B5EF4-FFF2-40B4-BE49-F238E27FC236}">
                <a16:creationId xmlns:a16="http://schemas.microsoft.com/office/drawing/2014/main" id="{14E32F2B-548D-5AC2-C2E7-540E2460ECF6}"/>
              </a:ext>
            </a:extLst>
          </p:cNvPr>
          <p:cNvSpPr txBox="1"/>
          <p:nvPr/>
        </p:nvSpPr>
        <p:spPr bwMode="auto">
          <a:xfrm>
            <a:off x="287742" y="5723609"/>
            <a:ext cx="11694469" cy="584775"/>
          </a:xfrm>
          <a:prstGeom prst="rect">
            <a:avLst/>
          </a:prstGeom>
          <a:solidFill>
            <a:schemeClr val="accent5">
              <a:lumMod val="60000"/>
              <a:lumOff val="40000"/>
            </a:schemeClr>
          </a:solidFill>
          <a:ln w="25400">
            <a:solidFill>
              <a:schemeClr val="accent1"/>
            </a:solidFill>
          </a:ln>
        </p:spPr>
        <p:txBody>
          <a:bodyPr wrap="square" rtlCol="0">
            <a:spAutoFit/>
          </a:bodyPr>
          <a:lstStyle/>
          <a:p>
            <a:r>
              <a:rPr lang="fi-FI" sz="1600" dirty="0" err="1"/>
              <a:t>Follow-up</a:t>
            </a:r>
            <a:r>
              <a:rPr lang="fi-FI" sz="1600" dirty="0"/>
              <a:t> </a:t>
            </a:r>
            <a:r>
              <a:rPr lang="fi-FI" sz="1600" dirty="0" err="1"/>
              <a:t>meetings</a:t>
            </a:r>
            <a:r>
              <a:rPr lang="fi-FI" sz="1600" dirty="0"/>
              <a:t> in </a:t>
            </a:r>
            <a:r>
              <a:rPr lang="fi-FI" sz="1600" dirty="0" err="1"/>
              <a:t>the</a:t>
            </a:r>
            <a:r>
              <a:rPr lang="fi-FI" sz="1600" dirty="0"/>
              <a:t> </a:t>
            </a:r>
            <a:r>
              <a:rPr lang="fi-FI" sz="1600" dirty="0" err="1"/>
              <a:t>near</a:t>
            </a:r>
            <a:r>
              <a:rPr lang="fi-FI" sz="1600" dirty="0"/>
              <a:t> </a:t>
            </a:r>
            <a:r>
              <a:rPr lang="fi-FI" sz="1600" dirty="0" err="1"/>
              <a:t>future</a:t>
            </a:r>
            <a:r>
              <a:rPr lang="fi-FI" sz="1600" dirty="0"/>
              <a:t>: (i) Make a </a:t>
            </a:r>
            <a:r>
              <a:rPr lang="fi-FI" sz="1600" dirty="0" err="1"/>
              <a:t>detailed</a:t>
            </a:r>
            <a:r>
              <a:rPr lang="fi-FI" sz="1600" dirty="0"/>
              <a:t> </a:t>
            </a:r>
            <a:r>
              <a:rPr lang="fi-FI" sz="1600" dirty="0" err="1"/>
              <a:t>decision</a:t>
            </a:r>
            <a:r>
              <a:rPr lang="fi-FI" sz="1600" dirty="0"/>
              <a:t> on </a:t>
            </a:r>
            <a:r>
              <a:rPr lang="fi-FI" sz="1600" dirty="0" err="1"/>
              <a:t>who</a:t>
            </a:r>
            <a:r>
              <a:rPr lang="fi-FI" sz="1600" dirty="0"/>
              <a:t> </a:t>
            </a:r>
            <a:r>
              <a:rPr lang="fi-FI" sz="1600" dirty="0" err="1"/>
              <a:t>should</a:t>
            </a:r>
            <a:r>
              <a:rPr lang="fi-FI" sz="1600" dirty="0"/>
              <a:t> </a:t>
            </a:r>
            <a:r>
              <a:rPr lang="fi-FI" sz="1600" dirty="0" err="1"/>
              <a:t>analyse</a:t>
            </a:r>
            <a:r>
              <a:rPr lang="fi-FI" sz="1600" dirty="0"/>
              <a:t> </a:t>
            </a:r>
            <a:r>
              <a:rPr lang="fi-FI" sz="1600" dirty="0" err="1"/>
              <a:t>what</a:t>
            </a:r>
            <a:r>
              <a:rPr lang="fi-FI" sz="1600" dirty="0"/>
              <a:t> and (ii) </a:t>
            </a:r>
            <a:r>
              <a:rPr lang="fi-FI" sz="1600" dirty="0" err="1"/>
              <a:t>consider</a:t>
            </a:r>
            <a:r>
              <a:rPr lang="fi-FI" sz="1600" dirty="0"/>
              <a:t> </a:t>
            </a:r>
            <a:r>
              <a:rPr lang="fi-FI" sz="1600" dirty="0" err="1"/>
              <a:t>adding</a:t>
            </a:r>
            <a:r>
              <a:rPr lang="fi-FI" sz="1600" dirty="0"/>
              <a:t> </a:t>
            </a:r>
            <a:r>
              <a:rPr lang="fi-FI" sz="1600" dirty="0" err="1"/>
              <a:t>other</a:t>
            </a:r>
            <a:r>
              <a:rPr lang="fi-FI" sz="1600" dirty="0"/>
              <a:t> </a:t>
            </a:r>
            <a:r>
              <a:rPr lang="fi-FI" sz="1600" dirty="0" err="1"/>
              <a:t>analyses</a:t>
            </a:r>
            <a:r>
              <a:rPr lang="fi-FI" sz="1600" dirty="0"/>
              <a:t> </a:t>
            </a:r>
            <a:r>
              <a:rPr lang="fi-FI" sz="1600" dirty="0" err="1"/>
              <a:t>like</a:t>
            </a:r>
            <a:r>
              <a:rPr lang="fi-FI" sz="1600" dirty="0"/>
              <a:t> </a:t>
            </a:r>
            <a:r>
              <a:rPr lang="fi-FI" sz="1600" dirty="0" err="1"/>
              <a:t>indentation</a:t>
            </a:r>
            <a:r>
              <a:rPr lang="fi-FI" sz="1600" dirty="0"/>
              <a:t> and </a:t>
            </a:r>
            <a:r>
              <a:rPr lang="fi-FI" sz="1600" dirty="0" err="1"/>
              <a:t>phase-change</a:t>
            </a:r>
            <a:r>
              <a:rPr lang="fi-FI" sz="1600" dirty="0"/>
              <a:t> </a:t>
            </a:r>
            <a:r>
              <a:rPr lang="fi-FI" sz="1600" dirty="0" err="1"/>
              <a:t>studies</a:t>
            </a:r>
            <a:r>
              <a:rPr lang="fi-FI" sz="1600" dirty="0"/>
              <a:t> in </a:t>
            </a:r>
            <a:r>
              <a:rPr lang="fi-FI" sz="1600" dirty="0" err="1"/>
              <a:t>the</a:t>
            </a:r>
            <a:r>
              <a:rPr lang="fi-FI" sz="1600" dirty="0"/>
              <a:t> </a:t>
            </a:r>
            <a:r>
              <a:rPr lang="fi-FI" sz="1600" dirty="0" err="1"/>
              <a:t>task</a:t>
            </a:r>
            <a:r>
              <a:rPr lang="fi-FI" sz="1600" dirty="0"/>
              <a:t> </a:t>
            </a:r>
            <a:r>
              <a:rPr lang="fi-FI" sz="1600" dirty="0" err="1"/>
              <a:t>descriptions</a:t>
            </a:r>
            <a:r>
              <a:rPr lang="fi-FI" sz="1600" dirty="0"/>
              <a:t> for 2025</a:t>
            </a:r>
          </a:p>
        </p:txBody>
      </p:sp>
    </p:spTree>
    <p:extLst>
      <p:ext uri="{BB962C8B-B14F-4D97-AF65-F5344CB8AC3E}">
        <p14:creationId xmlns:p14="http://schemas.microsoft.com/office/powerpoint/2010/main" val="2273068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8AD53AF-24C7-6EFA-C893-A324B4A6285B}"/>
              </a:ext>
            </a:extLst>
          </p:cNvPr>
          <p:cNvSpPr>
            <a:spLocks noGrp="1"/>
          </p:cNvSpPr>
          <p:nvPr>
            <p:ph type="ftr" sz="quarter" idx="11"/>
          </p:nvPr>
        </p:nvSpPr>
        <p:spPr/>
        <p:txBody>
          <a:bodyPr/>
          <a:lstStyle/>
          <a:p>
            <a:pPr>
              <a:defRPr/>
            </a:pPr>
            <a:r>
              <a:rPr lang="en-GB">
                <a:solidFill>
                  <a:prstClr val="white"/>
                </a:solidFill>
              </a:rPr>
              <a:t>A. Hakola| WPPWIE midterm meeting | 9 April 2024</a:t>
            </a:r>
            <a:endParaRPr lang="en-GB" dirty="0"/>
          </a:p>
        </p:txBody>
      </p:sp>
      <p:sp>
        <p:nvSpPr>
          <p:cNvPr id="4" name="Slide Number Placeholder 3">
            <a:extLst>
              <a:ext uri="{FF2B5EF4-FFF2-40B4-BE49-F238E27FC236}">
                <a16:creationId xmlns:a16="http://schemas.microsoft.com/office/drawing/2014/main" id="{710AF440-660F-91D1-20D9-863C0C6A8574}"/>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16</a:t>
            </a:fld>
            <a:endParaRPr lang="en-GB">
              <a:solidFill>
                <a:prstClr val="white"/>
              </a:solidFill>
            </a:endParaRPr>
          </a:p>
        </p:txBody>
      </p:sp>
      <p:sp>
        <p:nvSpPr>
          <p:cNvPr id="5" name="Titre 1">
            <a:extLst>
              <a:ext uri="{FF2B5EF4-FFF2-40B4-BE49-F238E27FC236}">
                <a16:creationId xmlns:a16="http://schemas.microsoft.com/office/drawing/2014/main" id="{0B5B9DCA-4060-AB3E-92E6-CF35CEAF462E}"/>
              </a:ext>
            </a:extLst>
          </p:cNvPr>
          <p:cNvSpPr>
            <a:spLocks noGrp="1"/>
          </p:cNvSpPr>
          <p:nvPr>
            <p:ph type="title"/>
          </p:nvPr>
        </p:nvSpPr>
        <p:spPr>
          <a:xfrm>
            <a:off x="983432" y="192515"/>
            <a:ext cx="9451776" cy="457200"/>
          </a:xfrm>
        </p:spPr>
        <p:txBody>
          <a:bodyPr/>
          <a:lstStyle/>
          <a:p>
            <a:r>
              <a:rPr lang="fr-FR" dirty="0"/>
              <a:t>SP B.4 </a:t>
            </a:r>
            <a:r>
              <a:rPr lang="fr-FR" dirty="0" err="1"/>
              <a:t>deliverables</a:t>
            </a:r>
            <a:r>
              <a:rPr lang="fr-FR" dirty="0"/>
              <a:t> in 2024</a:t>
            </a:r>
          </a:p>
        </p:txBody>
      </p:sp>
      <p:graphicFrame>
        <p:nvGraphicFramePr>
          <p:cNvPr id="6" name="Tabelle 5">
            <a:extLst>
              <a:ext uri="{FF2B5EF4-FFF2-40B4-BE49-F238E27FC236}">
                <a16:creationId xmlns:a16="http://schemas.microsoft.com/office/drawing/2014/main" id="{03A398D3-BB07-04EE-4061-349B8AE258AC}"/>
              </a:ext>
            </a:extLst>
          </p:cNvPr>
          <p:cNvGraphicFramePr>
            <a:graphicFrameLocks noGrp="1"/>
          </p:cNvGraphicFramePr>
          <p:nvPr>
            <p:extLst>
              <p:ext uri="{D42A27DB-BD31-4B8C-83A1-F6EECF244321}">
                <p14:modId xmlns:p14="http://schemas.microsoft.com/office/powerpoint/2010/main" val="3076339796"/>
              </p:ext>
            </p:extLst>
          </p:nvPr>
        </p:nvGraphicFramePr>
        <p:xfrm>
          <a:off x="162704" y="698386"/>
          <a:ext cx="11789151" cy="5771769"/>
        </p:xfrm>
        <a:graphic>
          <a:graphicData uri="http://schemas.openxmlformats.org/drawingml/2006/table">
            <a:tbl>
              <a:tblPr firstRow="1" firstCol="1" bandRow="1">
                <a:tableStyleId>{5C22544A-7EE6-4342-B048-85BDC9FD1C3A}</a:tableStyleId>
              </a:tblPr>
              <a:tblGrid>
                <a:gridCol w="1327666">
                  <a:extLst>
                    <a:ext uri="{9D8B030D-6E8A-4147-A177-3AD203B41FA5}">
                      <a16:colId xmlns:a16="http://schemas.microsoft.com/office/drawing/2014/main" val="531328472"/>
                    </a:ext>
                  </a:extLst>
                </a:gridCol>
                <a:gridCol w="2246819">
                  <a:extLst>
                    <a:ext uri="{9D8B030D-6E8A-4147-A177-3AD203B41FA5}">
                      <a16:colId xmlns:a16="http://schemas.microsoft.com/office/drawing/2014/main" val="1334987883"/>
                    </a:ext>
                  </a:extLst>
                </a:gridCol>
                <a:gridCol w="8214666">
                  <a:extLst>
                    <a:ext uri="{9D8B030D-6E8A-4147-A177-3AD203B41FA5}">
                      <a16:colId xmlns:a16="http://schemas.microsoft.com/office/drawing/2014/main" val="1851282849"/>
                    </a:ext>
                  </a:extLst>
                </a:gridCol>
              </a:tblGrid>
              <a:tr h="0">
                <a:tc>
                  <a:txBody>
                    <a:bodyPr/>
                    <a:lstStyle/>
                    <a:p>
                      <a:pPr marL="21590" algn="ctr">
                        <a:lnSpc>
                          <a:spcPct val="115000"/>
                        </a:lnSpc>
                        <a:spcAft>
                          <a:spcPts val="300"/>
                        </a:spcAft>
                      </a:pPr>
                      <a:r>
                        <a:rPr lang="de-DE" sz="1150" dirty="0" err="1">
                          <a:effectLst/>
                          <a:latin typeface="Calibri" panose="020F0502020204030204" pitchFamily="34" charset="0"/>
                          <a:ea typeface="+mn-ea"/>
                          <a:cs typeface="Times New Roman" panose="02020603050405020304" pitchFamily="18" charset="0"/>
                        </a:rPr>
                        <a:t>Activity</a:t>
                      </a:r>
                      <a:endParaRPr lang="de-DE" sz="1150" dirty="0">
                        <a:effectLst/>
                        <a:latin typeface="Calibri" panose="020F0502020204030204" pitchFamily="34" charset="0"/>
                        <a:ea typeface="+mn-ea"/>
                        <a:cs typeface="Times New Roman" panose="02020603050405020304" pitchFamily="18" charset="0"/>
                      </a:endParaRPr>
                    </a:p>
                  </a:txBody>
                  <a:tcPr marL="68580" marR="68580" marT="0" marB="0"/>
                </a:tc>
                <a:tc>
                  <a:txBody>
                    <a:bodyPr/>
                    <a:lstStyle/>
                    <a:p>
                      <a:pPr marL="21590" algn="ctr">
                        <a:lnSpc>
                          <a:spcPct val="115000"/>
                        </a:lnSpc>
                        <a:spcAft>
                          <a:spcPts val="300"/>
                        </a:spcAft>
                      </a:pPr>
                      <a:r>
                        <a:rPr lang="de-DE" sz="1150" dirty="0" err="1">
                          <a:effectLst/>
                        </a:rPr>
                        <a:t>Deliverable</a:t>
                      </a:r>
                      <a:r>
                        <a:rPr lang="de-DE" sz="1150" dirty="0">
                          <a:effectLst/>
                        </a:rPr>
                        <a:t> ID(s)</a:t>
                      </a:r>
                      <a:endParaRPr lang="de-DE" sz="1150" dirty="0">
                        <a:effectLst/>
                        <a:latin typeface="Calibri" panose="020F0502020204030204" pitchFamily="34" charset="0"/>
                        <a:ea typeface="+mn-ea"/>
                        <a:cs typeface="Times New Roman" panose="02020603050405020304" pitchFamily="18" charset="0"/>
                      </a:endParaRPr>
                    </a:p>
                  </a:txBody>
                  <a:tcPr marL="68580" marR="68580" marT="0" marB="0"/>
                </a:tc>
                <a:tc>
                  <a:txBody>
                    <a:bodyPr/>
                    <a:lstStyle/>
                    <a:p>
                      <a:pPr>
                        <a:lnSpc>
                          <a:spcPct val="115000"/>
                        </a:lnSpc>
                        <a:spcBef>
                          <a:spcPts val="240"/>
                        </a:spcBef>
                        <a:spcAft>
                          <a:spcPts val="240"/>
                        </a:spcAft>
                        <a:tabLst>
                          <a:tab pos="-914400" algn="l"/>
                          <a:tab pos="228600" algn="l"/>
                        </a:tabLst>
                      </a:pPr>
                      <a:r>
                        <a:rPr lang="en-US" sz="1150" spc="-15" dirty="0">
                          <a:effectLst/>
                        </a:rPr>
                        <a:t>Title</a:t>
                      </a:r>
                      <a:endParaRPr lang="de-DE" sz="1150" dirty="0">
                        <a:effectLst/>
                        <a:latin typeface="Calibri" panose="020F0502020204030204" pitchFamily="34"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val="1243421015"/>
                  </a:ext>
                </a:extLst>
              </a:tr>
              <a:tr h="0">
                <a:tc>
                  <a:txBody>
                    <a:bodyPr/>
                    <a:lstStyle/>
                    <a:p>
                      <a:pPr marL="21590" algn="ctr">
                        <a:lnSpc>
                          <a:spcPct val="115000"/>
                        </a:lnSpc>
                        <a:spcAft>
                          <a:spcPts val="300"/>
                        </a:spcAft>
                      </a:pPr>
                      <a:r>
                        <a:rPr lang="de-DE" sz="1150" dirty="0">
                          <a:effectLst/>
                          <a:latin typeface="Calibri" panose="020F0502020204030204" pitchFamily="34" charset="0"/>
                          <a:ea typeface="+mn-ea"/>
                          <a:cs typeface="Times New Roman" panose="02020603050405020304" pitchFamily="18" charset="0"/>
                        </a:rPr>
                        <a:t>SP B.4</a:t>
                      </a:r>
                    </a:p>
                  </a:txBody>
                  <a:tcPr marL="68580" marR="68580" marT="0" marB="0">
                    <a:solidFill>
                      <a:schemeClr val="accent6">
                        <a:lumMod val="60000"/>
                        <a:lumOff val="40000"/>
                      </a:schemeClr>
                    </a:solidFill>
                  </a:tcPr>
                </a:tc>
                <a:tc>
                  <a:txBody>
                    <a:bodyPr/>
                    <a:lstStyle/>
                    <a:p>
                      <a:pPr marL="21590" algn="ctr" defTabSz="914400" rtl="0" eaLnBrk="1" latinLnBrk="0" hangingPunct="1">
                        <a:lnSpc>
                          <a:spcPct val="115000"/>
                        </a:lnSpc>
                        <a:spcAft>
                          <a:spcPts val="300"/>
                        </a:spcAft>
                      </a:pPr>
                      <a:r>
                        <a:rPr lang="de-DE" sz="1150" kern="1200" dirty="0">
                          <a:solidFill>
                            <a:schemeClr val="dk1"/>
                          </a:solidFill>
                          <a:effectLst/>
                          <a:latin typeface="+mn-lt"/>
                          <a:ea typeface="+mn-ea"/>
                          <a:cs typeface="+mn-cs"/>
                        </a:rPr>
                        <a:t>D001</a:t>
                      </a:r>
                    </a:p>
                    <a:p>
                      <a:pPr marL="21590" algn="ctr" defTabSz="914400" rtl="0" eaLnBrk="1" latinLnBrk="0" hangingPunct="1">
                        <a:lnSpc>
                          <a:spcPct val="115000"/>
                        </a:lnSpc>
                        <a:spcAft>
                          <a:spcPts val="300"/>
                        </a:spcAft>
                      </a:pPr>
                      <a:r>
                        <a:rPr lang="de-DE" sz="1150" kern="1200" dirty="0">
                          <a:solidFill>
                            <a:srgbClr val="C00000"/>
                          </a:solidFill>
                          <a:effectLst/>
                          <a:latin typeface="+mn-lt"/>
                          <a:ea typeface="+mn-ea"/>
                          <a:cs typeface="+mn-cs"/>
                        </a:rPr>
                        <a:t>3 PM</a:t>
                      </a:r>
                    </a:p>
                  </a:txBody>
                  <a:tcPr marL="68580" marR="68580" marT="0" marB="0">
                    <a:solidFill>
                      <a:schemeClr val="accent6">
                        <a:lumMod val="60000"/>
                        <a:lumOff val="40000"/>
                      </a:schemeClr>
                    </a:solidFill>
                  </a:tcPr>
                </a:tc>
                <a:tc>
                  <a:txBody>
                    <a:bodyPr/>
                    <a:lstStyle/>
                    <a:p>
                      <a:pPr marL="21590" algn="l" defTabSz="914400" rtl="0" eaLnBrk="1" latinLnBrk="0" hangingPunct="1">
                        <a:lnSpc>
                          <a:spcPct val="115000"/>
                        </a:lnSpc>
                        <a:spcBef>
                          <a:spcPts val="240"/>
                        </a:spcBef>
                        <a:spcAft>
                          <a:spcPts val="300"/>
                        </a:spcAft>
                        <a:tabLst>
                          <a:tab pos="-914400" algn="l"/>
                          <a:tab pos="771525" algn="l"/>
                        </a:tabLst>
                      </a:pPr>
                      <a:r>
                        <a:rPr lang="en-US" sz="1150" spc="-15" dirty="0">
                          <a:effectLst/>
                          <a:latin typeface="Calibri" panose="020F0502020204030204" pitchFamily="34" charset="0"/>
                          <a:ea typeface="SimSun" panose="02010600030101010101" pitchFamily="2" charset="-122"/>
                        </a:rPr>
                        <a:t>W- and B-based coatings with pre-defined composition and morphology for experiments in linear plasma facilities (ENEA)</a:t>
                      </a:r>
                      <a:endParaRPr lang="de-DE" sz="1150" kern="1200" dirty="0">
                        <a:solidFill>
                          <a:schemeClr val="dk1"/>
                        </a:solidFill>
                        <a:effectLst/>
                        <a:latin typeface="+mn-lt"/>
                        <a:ea typeface="+mn-ea"/>
                        <a:cs typeface="+mn-cs"/>
                      </a:endParaRPr>
                    </a:p>
                  </a:txBody>
                  <a:tcPr marL="68580" marR="68580" marT="0" marB="0">
                    <a:solidFill>
                      <a:schemeClr val="accent6">
                        <a:lumMod val="60000"/>
                        <a:lumOff val="40000"/>
                      </a:schemeClr>
                    </a:solidFill>
                  </a:tcPr>
                </a:tc>
                <a:extLst>
                  <a:ext uri="{0D108BD9-81ED-4DB2-BD59-A6C34878D82A}">
                    <a16:rowId xmlns:a16="http://schemas.microsoft.com/office/drawing/2014/main" val="1392664685"/>
                  </a:ext>
                </a:extLst>
              </a:tr>
              <a:tr h="0">
                <a:tc>
                  <a:txBody>
                    <a:bodyPr/>
                    <a:lstStyle/>
                    <a:p>
                      <a:pPr marL="21590" algn="ctr">
                        <a:lnSpc>
                          <a:spcPct val="115000"/>
                        </a:lnSpc>
                        <a:spcAft>
                          <a:spcPts val="300"/>
                        </a:spcAft>
                      </a:pPr>
                      <a:r>
                        <a:rPr lang="de-DE" sz="1150" dirty="0">
                          <a:effectLst/>
                          <a:latin typeface="Calibri" panose="020F0502020204030204" pitchFamily="34" charset="0"/>
                          <a:ea typeface="+mn-ea"/>
                          <a:cs typeface="Times New Roman" panose="02020603050405020304" pitchFamily="18" charset="0"/>
                        </a:rPr>
                        <a:t>SP B.4</a:t>
                      </a:r>
                    </a:p>
                  </a:txBody>
                  <a:tcPr marL="68580" marR="68580" marT="0" marB="0">
                    <a:solidFill>
                      <a:schemeClr val="accent6">
                        <a:lumMod val="60000"/>
                        <a:lumOff val="40000"/>
                      </a:schemeClr>
                    </a:solidFill>
                  </a:tcPr>
                </a:tc>
                <a:tc>
                  <a:txBody>
                    <a:bodyPr/>
                    <a:lstStyle/>
                    <a:p>
                      <a:pPr marL="21590" algn="ctr" defTabSz="914400" rtl="0" eaLnBrk="1" latinLnBrk="0" hangingPunct="1">
                        <a:lnSpc>
                          <a:spcPct val="115000"/>
                        </a:lnSpc>
                        <a:spcAft>
                          <a:spcPts val="300"/>
                        </a:spcAft>
                      </a:pPr>
                      <a:r>
                        <a:rPr lang="de-DE" sz="1150" kern="1200" dirty="0">
                          <a:solidFill>
                            <a:schemeClr val="dk1"/>
                          </a:solidFill>
                          <a:effectLst/>
                          <a:latin typeface="+mn-lt"/>
                          <a:ea typeface="+mn-ea"/>
                          <a:cs typeface="+mn-cs"/>
                        </a:rPr>
                        <a:t>D002</a:t>
                      </a:r>
                    </a:p>
                    <a:p>
                      <a:pPr marL="21590" algn="ctr" defTabSz="914400" rtl="0" eaLnBrk="1" latinLnBrk="0" hangingPunct="1">
                        <a:lnSpc>
                          <a:spcPct val="115000"/>
                        </a:lnSpc>
                        <a:spcAft>
                          <a:spcPts val="300"/>
                        </a:spcAft>
                      </a:pPr>
                      <a:r>
                        <a:rPr lang="de-DE" sz="1150" kern="1200" dirty="0">
                          <a:solidFill>
                            <a:srgbClr val="C00000"/>
                          </a:solidFill>
                          <a:effectLst/>
                          <a:latin typeface="+mn-lt"/>
                          <a:ea typeface="+mn-ea"/>
                          <a:cs typeface="+mn-cs"/>
                        </a:rPr>
                        <a:t>2 PM</a:t>
                      </a:r>
                    </a:p>
                  </a:txBody>
                  <a:tcPr marL="68580" marR="68580" marT="0" marB="0">
                    <a:solidFill>
                      <a:schemeClr val="accent6">
                        <a:lumMod val="60000"/>
                        <a:lumOff val="40000"/>
                      </a:schemeClr>
                    </a:solidFill>
                  </a:tcPr>
                </a:tc>
                <a:tc>
                  <a:txBody>
                    <a:bodyPr/>
                    <a:lstStyle/>
                    <a:p>
                      <a:pPr marL="21590" algn="l" defTabSz="914400" rtl="0" eaLnBrk="1" latinLnBrk="0" hangingPunct="1">
                        <a:lnSpc>
                          <a:spcPct val="115000"/>
                        </a:lnSpc>
                        <a:spcBef>
                          <a:spcPts val="240"/>
                        </a:spcBef>
                        <a:spcAft>
                          <a:spcPts val="300"/>
                        </a:spcAft>
                        <a:tabLst>
                          <a:tab pos="-914400" algn="l"/>
                          <a:tab pos="771525" algn="l"/>
                        </a:tabLst>
                      </a:pPr>
                      <a:r>
                        <a:rPr lang="en-US" sz="1150" spc="-15" dirty="0">
                          <a:effectLst/>
                          <a:latin typeface="Calibri" panose="020F0502020204030204" pitchFamily="34" charset="0"/>
                          <a:ea typeface="SimSun" panose="02010600030101010101" pitchFamily="2" charset="-122"/>
                        </a:rPr>
                        <a:t>W-based coatings with pre-defined composition and morphology for experiments in linear plasma facilities (IAP)</a:t>
                      </a:r>
                      <a:endParaRPr lang="de-DE" sz="1150" kern="1200" dirty="0">
                        <a:solidFill>
                          <a:schemeClr val="dk1"/>
                        </a:solidFill>
                        <a:effectLst/>
                        <a:latin typeface="+mn-lt"/>
                        <a:ea typeface="+mn-ea"/>
                        <a:cs typeface="+mn-cs"/>
                      </a:endParaRPr>
                    </a:p>
                  </a:txBody>
                  <a:tcPr marL="68580" marR="68580" marT="0" marB="0">
                    <a:solidFill>
                      <a:schemeClr val="accent6">
                        <a:lumMod val="60000"/>
                        <a:lumOff val="40000"/>
                      </a:schemeClr>
                    </a:solidFill>
                  </a:tcPr>
                </a:tc>
                <a:extLst>
                  <a:ext uri="{0D108BD9-81ED-4DB2-BD59-A6C34878D82A}">
                    <a16:rowId xmlns:a16="http://schemas.microsoft.com/office/drawing/2014/main" val="1558489909"/>
                  </a:ext>
                </a:extLst>
              </a:tr>
              <a:tr h="0">
                <a:tc>
                  <a:txBody>
                    <a:bodyPr/>
                    <a:lstStyle/>
                    <a:p>
                      <a:pPr marL="21590" algn="ctr">
                        <a:lnSpc>
                          <a:spcPct val="115000"/>
                        </a:lnSpc>
                        <a:spcAft>
                          <a:spcPts val="300"/>
                        </a:spcAft>
                      </a:pPr>
                      <a:r>
                        <a:rPr lang="de-DE" sz="1150" dirty="0">
                          <a:effectLst/>
                          <a:latin typeface="Calibri" panose="020F0502020204030204" pitchFamily="34" charset="0"/>
                          <a:ea typeface="+mn-ea"/>
                          <a:cs typeface="Times New Roman" panose="02020603050405020304" pitchFamily="18" charset="0"/>
                        </a:rPr>
                        <a:t>SP B.4</a:t>
                      </a:r>
                    </a:p>
                  </a:txBody>
                  <a:tcPr marL="68580" marR="68580" marT="0" marB="0">
                    <a:solidFill>
                      <a:schemeClr val="accent6">
                        <a:lumMod val="60000"/>
                        <a:lumOff val="40000"/>
                      </a:schemeClr>
                    </a:solidFill>
                  </a:tcPr>
                </a:tc>
                <a:tc>
                  <a:txBody>
                    <a:bodyPr/>
                    <a:lstStyle/>
                    <a:p>
                      <a:pPr marL="21590" algn="ctr" defTabSz="914400" rtl="0" eaLnBrk="1" latinLnBrk="0" hangingPunct="1">
                        <a:lnSpc>
                          <a:spcPct val="115000"/>
                        </a:lnSpc>
                        <a:spcAft>
                          <a:spcPts val="300"/>
                        </a:spcAft>
                      </a:pPr>
                      <a:r>
                        <a:rPr lang="de-DE" sz="1150" kern="1200" dirty="0">
                          <a:solidFill>
                            <a:schemeClr val="dk1"/>
                          </a:solidFill>
                          <a:effectLst/>
                          <a:latin typeface="+mn-lt"/>
                          <a:ea typeface="+mn-ea"/>
                          <a:cs typeface="+mn-cs"/>
                        </a:rPr>
                        <a:t>D003</a:t>
                      </a:r>
                    </a:p>
                    <a:p>
                      <a:pPr marL="21590" algn="ctr" defTabSz="914400" rtl="0" eaLnBrk="1" latinLnBrk="0" hangingPunct="1">
                        <a:lnSpc>
                          <a:spcPct val="115000"/>
                        </a:lnSpc>
                        <a:spcAft>
                          <a:spcPts val="300"/>
                        </a:spcAft>
                      </a:pPr>
                      <a:r>
                        <a:rPr lang="de-DE" sz="1150" kern="1200" dirty="0">
                          <a:solidFill>
                            <a:srgbClr val="C00000"/>
                          </a:solidFill>
                          <a:effectLst/>
                          <a:latin typeface="+mn-lt"/>
                          <a:ea typeface="+mn-ea"/>
                          <a:cs typeface="+mn-cs"/>
                        </a:rPr>
                        <a:t>6 PM</a:t>
                      </a:r>
                    </a:p>
                  </a:txBody>
                  <a:tcPr marL="68580" marR="68580" marT="0" marB="0">
                    <a:solidFill>
                      <a:schemeClr val="accent6">
                        <a:lumMod val="60000"/>
                        <a:lumOff val="40000"/>
                      </a:schemeClr>
                    </a:solidFill>
                  </a:tcPr>
                </a:tc>
                <a:tc>
                  <a:txBody>
                    <a:bodyPr/>
                    <a:lstStyle/>
                    <a:p>
                      <a:pPr marL="21590" algn="l" defTabSz="914400" rtl="0" eaLnBrk="1" latinLnBrk="0" hangingPunct="1">
                        <a:lnSpc>
                          <a:spcPct val="115000"/>
                        </a:lnSpc>
                        <a:spcBef>
                          <a:spcPts val="240"/>
                        </a:spcBef>
                        <a:spcAft>
                          <a:spcPts val="300"/>
                        </a:spcAft>
                        <a:tabLst>
                          <a:tab pos="-914400" algn="l"/>
                          <a:tab pos="771525" algn="l"/>
                        </a:tabLst>
                      </a:pPr>
                      <a:r>
                        <a:rPr lang="en-US" sz="1150" spc="-15" dirty="0">
                          <a:effectLst/>
                          <a:latin typeface="Calibri" panose="020F0502020204030204" pitchFamily="34" charset="0"/>
                          <a:ea typeface="SimSun" panose="02010600030101010101" pitchFamily="2" charset="-122"/>
                        </a:rPr>
                        <a:t>B- and W+B coatings with pre-defined composition and morphology for comparison with data from tokamaks (IAP)</a:t>
                      </a:r>
                      <a:endParaRPr lang="de-DE" sz="1150" kern="1200" dirty="0">
                        <a:solidFill>
                          <a:schemeClr val="dk1"/>
                        </a:solidFill>
                        <a:effectLst/>
                        <a:latin typeface="+mn-lt"/>
                        <a:ea typeface="+mn-ea"/>
                        <a:cs typeface="+mn-cs"/>
                      </a:endParaRPr>
                    </a:p>
                  </a:txBody>
                  <a:tcPr marL="68580" marR="68580" marT="0" marB="0">
                    <a:solidFill>
                      <a:schemeClr val="accent6">
                        <a:lumMod val="60000"/>
                        <a:lumOff val="40000"/>
                      </a:schemeClr>
                    </a:solidFill>
                  </a:tcPr>
                </a:tc>
                <a:extLst>
                  <a:ext uri="{0D108BD9-81ED-4DB2-BD59-A6C34878D82A}">
                    <a16:rowId xmlns:a16="http://schemas.microsoft.com/office/drawing/2014/main" val="3978565712"/>
                  </a:ext>
                </a:extLst>
              </a:tr>
              <a:tr h="0">
                <a:tc>
                  <a:txBody>
                    <a:bodyPr/>
                    <a:lstStyle/>
                    <a:p>
                      <a:pPr marL="21590" algn="ctr">
                        <a:lnSpc>
                          <a:spcPct val="115000"/>
                        </a:lnSpc>
                        <a:spcAft>
                          <a:spcPts val="300"/>
                        </a:spcAft>
                      </a:pPr>
                      <a:r>
                        <a:rPr lang="de-DE" sz="1150" dirty="0">
                          <a:effectLst/>
                          <a:latin typeface="Calibri" panose="020F0502020204030204" pitchFamily="34" charset="0"/>
                          <a:ea typeface="+mn-ea"/>
                          <a:cs typeface="Times New Roman" panose="02020603050405020304" pitchFamily="18" charset="0"/>
                        </a:rPr>
                        <a:t>SP B.4</a:t>
                      </a:r>
                    </a:p>
                  </a:txBody>
                  <a:tcPr marL="68580" marR="68580" marT="0" marB="0">
                    <a:solidFill>
                      <a:schemeClr val="accent6">
                        <a:lumMod val="60000"/>
                        <a:lumOff val="40000"/>
                      </a:schemeClr>
                    </a:solidFill>
                  </a:tcPr>
                </a:tc>
                <a:tc>
                  <a:txBody>
                    <a:bodyPr/>
                    <a:lstStyle/>
                    <a:p>
                      <a:pPr marL="21590" algn="ctr" defTabSz="914400" rtl="0" eaLnBrk="1" latinLnBrk="0" hangingPunct="1">
                        <a:lnSpc>
                          <a:spcPct val="115000"/>
                        </a:lnSpc>
                        <a:spcAft>
                          <a:spcPts val="300"/>
                        </a:spcAft>
                      </a:pPr>
                      <a:r>
                        <a:rPr lang="de-DE" sz="1150" kern="1200" dirty="0">
                          <a:solidFill>
                            <a:schemeClr val="dk1"/>
                          </a:solidFill>
                          <a:effectLst/>
                          <a:latin typeface="+mn-lt"/>
                          <a:ea typeface="+mn-ea"/>
                          <a:cs typeface="+mn-cs"/>
                        </a:rPr>
                        <a:t>D004</a:t>
                      </a:r>
                    </a:p>
                    <a:p>
                      <a:pPr marL="21590" algn="ctr" defTabSz="914400" rtl="0" eaLnBrk="1" latinLnBrk="0" hangingPunct="1">
                        <a:lnSpc>
                          <a:spcPct val="115000"/>
                        </a:lnSpc>
                        <a:spcAft>
                          <a:spcPts val="300"/>
                        </a:spcAft>
                      </a:pPr>
                      <a:r>
                        <a:rPr lang="de-DE" sz="1150" kern="1200" dirty="0">
                          <a:solidFill>
                            <a:srgbClr val="C00000"/>
                          </a:solidFill>
                          <a:effectLst/>
                          <a:latin typeface="+mn-lt"/>
                          <a:ea typeface="+mn-ea"/>
                          <a:cs typeface="+mn-cs"/>
                        </a:rPr>
                        <a:t>2 PM + 1 PM (AR)</a:t>
                      </a:r>
                    </a:p>
                  </a:txBody>
                  <a:tcPr marL="68580" marR="68580" marT="0" marB="0">
                    <a:solidFill>
                      <a:schemeClr val="accent6">
                        <a:lumMod val="60000"/>
                        <a:lumOff val="40000"/>
                      </a:schemeClr>
                    </a:solidFill>
                  </a:tcPr>
                </a:tc>
                <a:tc>
                  <a:txBody>
                    <a:bodyPr/>
                    <a:lstStyle/>
                    <a:p>
                      <a:pPr marL="21590" algn="l" defTabSz="914400" rtl="0" eaLnBrk="1" latinLnBrk="0" hangingPunct="1">
                        <a:lnSpc>
                          <a:spcPct val="115000"/>
                        </a:lnSpc>
                        <a:spcBef>
                          <a:spcPts val="240"/>
                        </a:spcBef>
                        <a:spcAft>
                          <a:spcPts val="300"/>
                        </a:spcAft>
                        <a:tabLst>
                          <a:tab pos="-914400" algn="l"/>
                          <a:tab pos="771525" algn="l"/>
                        </a:tabLst>
                      </a:pPr>
                      <a:r>
                        <a:rPr lang="en-US" sz="1150" spc="-15" dirty="0">
                          <a:effectLst/>
                          <a:latin typeface="Calibri" panose="020F0502020204030204" pitchFamily="34" charset="0"/>
                          <a:ea typeface="SimSun" panose="02010600030101010101" pitchFamily="2" charset="-122"/>
                        </a:rPr>
                        <a:t>Microscopy investigations of selected B, W+B, and W reference samples (IPPLM)</a:t>
                      </a:r>
                      <a:endParaRPr lang="de-DE" sz="1150" kern="1200" dirty="0">
                        <a:solidFill>
                          <a:schemeClr val="dk1"/>
                        </a:solidFill>
                        <a:effectLst/>
                        <a:latin typeface="+mn-lt"/>
                        <a:ea typeface="+mn-ea"/>
                        <a:cs typeface="+mn-cs"/>
                      </a:endParaRPr>
                    </a:p>
                  </a:txBody>
                  <a:tcPr marL="68580" marR="68580" marT="0" marB="0">
                    <a:solidFill>
                      <a:schemeClr val="accent6">
                        <a:lumMod val="60000"/>
                        <a:lumOff val="40000"/>
                      </a:schemeClr>
                    </a:solidFill>
                  </a:tcPr>
                </a:tc>
                <a:extLst>
                  <a:ext uri="{0D108BD9-81ED-4DB2-BD59-A6C34878D82A}">
                    <a16:rowId xmlns:a16="http://schemas.microsoft.com/office/drawing/2014/main" val="2915481941"/>
                  </a:ext>
                </a:extLst>
              </a:tr>
              <a:tr h="0">
                <a:tc>
                  <a:txBody>
                    <a:bodyPr/>
                    <a:lstStyle/>
                    <a:p>
                      <a:pPr marL="21590" algn="ctr">
                        <a:lnSpc>
                          <a:spcPct val="115000"/>
                        </a:lnSpc>
                        <a:spcAft>
                          <a:spcPts val="300"/>
                        </a:spcAft>
                      </a:pPr>
                      <a:r>
                        <a:rPr lang="de-DE" sz="1150" dirty="0">
                          <a:effectLst/>
                          <a:latin typeface="Calibri" panose="020F0502020204030204" pitchFamily="34" charset="0"/>
                          <a:ea typeface="+mn-ea"/>
                          <a:cs typeface="Times New Roman" panose="02020603050405020304" pitchFamily="18" charset="0"/>
                        </a:rPr>
                        <a:t>SP B.4</a:t>
                      </a:r>
                    </a:p>
                  </a:txBody>
                  <a:tcPr marL="68580" marR="68580" marT="0" marB="0">
                    <a:solidFill>
                      <a:schemeClr val="accent6">
                        <a:lumMod val="60000"/>
                        <a:lumOff val="40000"/>
                      </a:schemeClr>
                    </a:solidFill>
                  </a:tcPr>
                </a:tc>
                <a:tc>
                  <a:txBody>
                    <a:bodyPr/>
                    <a:lstStyle/>
                    <a:p>
                      <a:pPr marL="21590" algn="ctr" defTabSz="914400" rtl="0" eaLnBrk="1" latinLnBrk="0" hangingPunct="1">
                        <a:lnSpc>
                          <a:spcPct val="115000"/>
                        </a:lnSpc>
                        <a:spcAft>
                          <a:spcPts val="300"/>
                        </a:spcAft>
                      </a:pPr>
                      <a:r>
                        <a:rPr lang="de-DE" sz="1150" kern="1200" dirty="0">
                          <a:solidFill>
                            <a:schemeClr val="dk1"/>
                          </a:solidFill>
                          <a:effectLst/>
                          <a:latin typeface="+mn-lt"/>
                          <a:ea typeface="+mn-ea"/>
                          <a:cs typeface="+mn-cs"/>
                        </a:rPr>
                        <a:t>D005</a:t>
                      </a:r>
                    </a:p>
                    <a:p>
                      <a:pPr marL="21590" algn="ctr" defTabSz="914400" rtl="0" eaLnBrk="1" latinLnBrk="0" hangingPunct="1">
                        <a:lnSpc>
                          <a:spcPct val="115000"/>
                        </a:lnSpc>
                        <a:spcAft>
                          <a:spcPts val="300"/>
                        </a:spcAft>
                      </a:pPr>
                      <a:r>
                        <a:rPr lang="de-DE" sz="1150" kern="1200" dirty="0">
                          <a:solidFill>
                            <a:srgbClr val="C00000"/>
                          </a:solidFill>
                          <a:effectLst/>
                          <a:latin typeface="+mn-lt"/>
                          <a:ea typeface="+mn-ea"/>
                          <a:cs typeface="+mn-cs"/>
                        </a:rPr>
                        <a:t>2 PM</a:t>
                      </a:r>
                    </a:p>
                  </a:txBody>
                  <a:tcPr marL="68580" marR="68580" marT="0" marB="0">
                    <a:solidFill>
                      <a:schemeClr val="accent6">
                        <a:lumMod val="60000"/>
                        <a:lumOff val="40000"/>
                      </a:schemeClr>
                    </a:solidFill>
                  </a:tcPr>
                </a:tc>
                <a:tc>
                  <a:txBody>
                    <a:bodyPr/>
                    <a:lstStyle/>
                    <a:p>
                      <a:pPr marL="21590" algn="l" defTabSz="914400" rtl="0" eaLnBrk="1" latinLnBrk="0" hangingPunct="1">
                        <a:lnSpc>
                          <a:spcPct val="115000"/>
                        </a:lnSpc>
                        <a:spcBef>
                          <a:spcPts val="240"/>
                        </a:spcBef>
                        <a:spcAft>
                          <a:spcPts val="300"/>
                        </a:spcAft>
                        <a:tabLst>
                          <a:tab pos="-914400" algn="l"/>
                          <a:tab pos="771525" algn="l"/>
                        </a:tabLst>
                      </a:pPr>
                      <a:r>
                        <a:rPr lang="en-US" sz="1150" spc="-15" dirty="0">
                          <a:effectLst/>
                          <a:latin typeface="Calibri" panose="020F0502020204030204" pitchFamily="34" charset="0"/>
                          <a:ea typeface="SimSun" panose="02010600030101010101" pitchFamily="2" charset="-122"/>
                        </a:rPr>
                        <a:t>Raman analyses of selected B and W+B reference samples (CEA)</a:t>
                      </a:r>
                      <a:endParaRPr lang="de-DE" sz="1150" kern="1200" dirty="0">
                        <a:solidFill>
                          <a:schemeClr val="dk1"/>
                        </a:solidFill>
                        <a:effectLst/>
                        <a:latin typeface="+mn-lt"/>
                        <a:ea typeface="+mn-ea"/>
                        <a:cs typeface="+mn-cs"/>
                      </a:endParaRPr>
                    </a:p>
                  </a:txBody>
                  <a:tcPr marL="68580" marR="68580" marT="0" marB="0">
                    <a:solidFill>
                      <a:schemeClr val="accent6">
                        <a:lumMod val="60000"/>
                        <a:lumOff val="40000"/>
                      </a:schemeClr>
                    </a:solidFill>
                  </a:tcPr>
                </a:tc>
                <a:extLst>
                  <a:ext uri="{0D108BD9-81ED-4DB2-BD59-A6C34878D82A}">
                    <a16:rowId xmlns:a16="http://schemas.microsoft.com/office/drawing/2014/main" val="3759700484"/>
                  </a:ext>
                </a:extLst>
              </a:tr>
              <a:tr h="0">
                <a:tc>
                  <a:txBody>
                    <a:bodyPr/>
                    <a:lstStyle/>
                    <a:p>
                      <a:pPr marL="21590" algn="ctr">
                        <a:lnSpc>
                          <a:spcPct val="115000"/>
                        </a:lnSpc>
                        <a:spcAft>
                          <a:spcPts val="300"/>
                        </a:spcAft>
                      </a:pPr>
                      <a:r>
                        <a:rPr lang="de-DE" sz="1150" dirty="0">
                          <a:effectLst/>
                          <a:latin typeface="Calibri" panose="020F0502020204030204" pitchFamily="34" charset="0"/>
                          <a:ea typeface="+mn-ea"/>
                          <a:cs typeface="Times New Roman" panose="02020603050405020304" pitchFamily="18" charset="0"/>
                        </a:rPr>
                        <a:t>SP B.4</a:t>
                      </a:r>
                    </a:p>
                  </a:txBody>
                  <a:tcPr marL="68580" marR="68580" marT="0" marB="0">
                    <a:solidFill>
                      <a:schemeClr val="accent6">
                        <a:lumMod val="60000"/>
                        <a:lumOff val="40000"/>
                      </a:schemeClr>
                    </a:solidFill>
                  </a:tcPr>
                </a:tc>
                <a:tc>
                  <a:txBody>
                    <a:bodyPr/>
                    <a:lstStyle/>
                    <a:p>
                      <a:pPr marL="21590" algn="ctr" defTabSz="914400" rtl="0" eaLnBrk="1" latinLnBrk="0" hangingPunct="1">
                        <a:lnSpc>
                          <a:spcPct val="115000"/>
                        </a:lnSpc>
                        <a:spcAft>
                          <a:spcPts val="300"/>
                        </a:spcAft>
                      </a:pPr>
                      <a:r>
                        <a:rPr lang="de-DE" sz="1150" kern="1200" dirty="0">
                          <a:solidFill>
                            <a:schemeClr val="dk1"/>
                          </a:solidFill>
                          <a:effectLst/>
                          <a:latin typeface="+mn-lt"/>
                          <a:ea typeface="+mn-ea"/>
                          <a:cs typeface="+mn-cs"/>
                        </a:rPr>
                        <a:t>D006</a:t>
                      </a:r>
                    </a:p>
                    <a:p>
                      <a:pPr marL="21590" algn="ctr" defTabSz="914400" rtl="0" eaLnBrk="1" latinLnBrk="0" hangingPunct="1">
                        <a:lnSpc>
                          <a:spcPct val="115000"/>
                        </a:lnSpc>
                        <a:spcAft>
                          <a:spcPts val="300"/>
                        </a:spcAft>
                      </a:pPr>
                      <a:r>
                        <a:rPr lang="de-DE" sz="1150" kern="1200" dirty="0">
                          <a:solidFill>
                            <a:srgbClr val="C00000"/>
                          </a:solidFill>
                          <a:effectLst/>
                          <a:latin typeface="+mn-lt"/>
                          <a:ea typeface="+mn-ea"/>
                          <a:cs typeface="+mn-cs"/>
                        </a:rPr>
                        <a:t>1 PM</a:t>
                      </a:r>
                    </a:p>
                  </a:txBody>
                  <a:tcPr marL="68580" marR="68580" marT="0" marB="0">
                    <a:solidFill>
                      <a:schemeClr val="accent6">
                        <a:lumMod val="60000"/>
                        <a:lumOff val="40000"/>
                      </a:schemeClr>
                    </a:solidFill>
                  </a:tcPr>
                </a:tc>
                <a:tc>
                  <a:txBody>
                    <a:bodyPr/>
                    <a:lstStyle/>
                    <a:p>
                      <a:pPr marL="21590" algn="l" defTabSz="914400" rtl="0" eaLnBrk="1" latinLnBrk="0" hangingPunct="1">
                        <a:lnSpc>
                          <a:spcPct val="115000"/>
                        </a:lnSpc>
                        <a:spcBef>
                          <a:spcPts val="240"/>
                        </a:spcBef>
                        <a:spcAft>
                          <a:spcPts val="300"/>
                        </a:spcAft>
                        <a:tabLst>
                          <a:tab pos="-914400" algn="l"/>
                          <a:tab pos="771525" algn="l"/>
                        </a:tabLst>
                      </a:pPr>
                      <a:r>
                        <a:rPr lang="en-US" sz="1150" spc="-15" dirty="0">
                          <a:solidFill>
                            <a:srgbClr val="000000"/>
                          </a:solidFill>
                          <a:effectLst/>
                          <a:latin typeface="Calibri" panose="020F0502020204030204" pitchFamily="34" charset="0"/>
                          <a:ea typeface="SimSun" panose="02010600030101010101" pitchFamily="2" charset="-122"/>
                        </a:rPr>
                        <a:t>SEM and SIMS analyses of selected B, W+B, and W reference samples (CIEMAT)</a:t>
                      </a:r>
                      <a:endParaRPr lang="de-DE" sz="1150" kern="1200" dirty="0">
                        <a:solidFill>
                          <a:schemeClr val="dk1"/>
                        </a:solidFill>
                        <a:effectLst/>
                        <a:latin typeface="+mn-lt"/>
                        <a:ea typeface="+mn-ea"/>
                        <a:cs typeface="+mn-cs"/>
                      </a:endParaRPr>
                    </a:p>
                  </a:txBody>
                  <a:tcPr marL="68580" marR="68580" marT="0" marB="0">
                    <a:solidFill>
                      <a:schemeClr val="accent6">
                        <a:lumMod val="60000"/>
                        <a:lumOff val="40000"/>
                      </a:schemeClr>
                    </a:solidFill>
                  </a:tcPr>
                </a:tc>
                <a:extLst>
                  <a:ext uri="{0D108BD9-81ED-4DB2-BD59-A6C34878D82A}">
                    <a16:rowId xmlns:a16="http://schemas.microsoft.com/office/drawing/2014/main" val="2956729932"/>
                  </a:ext>
                </a:extLst>
              </a:tr>
              <a:tr h="0">
                <a:tc>
                  <a:txBody>
                    <a:bodyPr/>
                    <a:lstStyle/>
                    <a:p>
                      <a:pPr marL="21590" algn="ctr">
                        <a:lnSpc>
                          <a:spcPct val="115000"/>
                        </a:lnSpc>
                        <a:spcAft>
                          <a:spcPts val="300"/>
                        </a:spcAft>
                      </a:pPr>
                      <a:r>
                        <a:rPr lang="de-DE" sz="1150" dirty="0">
                          <a:effectLst/>
                          <a:latin typeface="Calibri" panose="020F0502020204030204" pitchFamily="34" charset="0"/>
                          <a:ea typeface="+mn-ea"/>
                          <a:cs typeface="Times New Roman" panose="02020603050405020304" pitchFamily="18" charset="0"/>
                        </a:rPr>
                        <a:t>SP B.4</a:t>
                      </a:r>
                    </a:p>
                  </a:txBody>
                  <a:tcPr marL="68580" marR="68580" marT="0" marB="0">
                    <a:solidFill>
                      <a:schemeClr val="accent6">
                        <a:lumMod val="60000"/>
                        <a:lumOff val="40000"/>
                      </a:schemeClr>
                    </a:solidFill>
                  </a:tcPr>
                </a:tc>
                <a:tc>
                  <a:txBody>
                    <a:bodyPr/>
                    <a:lstStyle/>
                    <a:p>
                      <a:pPr marL="21590" algn="ctr" defTabSz="914400" rtl="0" eaLnBrk="1" latinLnBrk="0" hangingPunct="1">
                        <a:lnSpc>
                          <a:spcPct val="115000"/>
                        </a:lnSpc>
                        <a:spcAft>
                          <a:spcPts val="300"/>
                        </a:spcAft>
                      </a:pPr>
                      <a:r>
                        <a:rPr lang="de-DE" sz="1150" kern="1200" dirty="0">
                          <a:solidFill>
                            <a:schemeClr val="dk1"/>
                          </a:solidFill>
                          <a:effectLst/>
                          <a:latin typeface="+mn-lt"/>
                          <a:ea typeface="+mn-ea"/>
                          <a:cs typeface="+mn-cs"/>
                        </a:rPr>
                        <a:t>D007</a:t>
                      </a:r>
                    </a:p>
                    <a:p>
                      <a:pPr marL="21590" algn="ctr" defTabSz="914400" rtl="0" eaLnBrk="1" latinLnBrk="0" hangingPunct="1">
                        <a:lnSpc>
                          <a:spcPct val="115000"/>
                        </a:lnSpc>
                        <a:spcAft>
                          <a:spcPts val="300"/>
                        </a:spcAft>
                      </a:pPr>
                      <a:r>
                        <a:rPr lang="de-DE" sz="1150" kern="1200" dirty="0">
                          <a:solidFill>
                            <a:srgbClr val="C00000"/>
                          </a:solidFill>
                          <a:effectLst/>
                          <a:latin typeface="+mn-lt"/>
                          <a:ea typeface="+mn-ea"/>
                          <a:cs typeface="+mn-cs"/>
                        </a:rPr>
                        <a:t>2 PM</a:t>
                      </a:r>
                    </a:p>
                  </a:txBody>
                  <a:tcPr marL="68580" marR="68580" marT="0" marB="0">
                    <a:solidFill>
                      <a:schemeClr val="accent6">
                        <a:lumMod val="60000"/>
                        <a:lumOff val="40000"/>
                      </a:schemeClr>
                    </a:solidFill>
                  </a:tcPr>
                </a:tc>
                <a:tc>
                  <a:txBody>
                    <a:bodyPr/>
                    <a:lstStyle/>
                    <a:p>
                      <a:pPr marL="21590" algn="l" defTabSz="914400" rtl="0" eaLnBrk="1" latinLnBrk="0" hangingPunct="1">
                        <a:lnSpc>
                          <a:spcPct val="115000"/>
                        </a:lnSpc>
                        <a:spcBef>
                          <a:spcPts val="240"/>
                        </a:spcBef>
                        <a:spcAft>
                          <a:spcPts val="300"/>
                        </a:spcAft>
                        <a:tabLst>
                          <a:tab pos="-914400" algn="l"/>
                          <a:tab pos="771525" algn="l"/>
                        </a:tabLst>
                      </a:pPr>
                      <a:r>
                        <a:rPr lang="en-US" sz="1150" spc="-15" dirty="0">
                          <a:solidFill>
                            <a:srgbClr val="000000"/>
                          </a:solidFill>
                          <a:effectLst/>
                          <a:latin typeface="Calibri" panose="020F0502020204030204" pitchFamily="34" charset="0"/>
                          <a:ea typeface="SimSun" panose="02010600030101010101" pitchFamily="2" charset="-122"/>
                        </a:rPr>
                        <a:t>LIBS and SEM analyses of selected B and W+B reference samples (FZJ)</a:t>
                      </a:r>
                      <a:endParaRPr lang="de-DE" sz="1150" kern="1200" dirty="0">
                        <a:solidFill>
                          <a:schemeClr val="dk1"/>
                        </a:solidFill>
                        <a:effectLst/>
                        <a:latin typeface="+mn-lt"/>
                        <a:ea typeface="+mn-ea"/>
                        <a:cs typeface="+mn-cs"/>
                      </a:endParaRPr>
                    </a:p>
                  </a:txBody>
                  <a:tcPr marL="68580" marR="68580" marT="0" marB="0">
                    <a:solidFill>
                      <a:schemeClr val="accent6">
                        <a:lumMod val="60000"/>
                        <a:lumOff val="40000"/>
                      </a:schemeClr>
                    </a:solidFill>
                  </a:tcPr>
                </a:tc>
                <a:extLst>
                  <a:ext uri="{0D108BD9-81ED-4DB2-BD59-A6C34878D82A}">
                    <a16:rowId xmlns:a16="http://schemas.microsoft.com/office/drawing/2014/main" val="2080333847"/>
                  </a:ext>
                </a:extLst>
              </a:tr>
              <a:tr h="0">
                <a:tc>
                  <a:txBody>
                    <a:bodyPr/>
                    <a:lstStyle/>
                    <a:p>
                      <a:pPr marL="21590" algn="ctr">
                        <a:lnSpc>
                          <a:spcPct val="115000"/>
                        </a:lnSpc>
                        <a:spcAft>
                          <a:spcPts val="300"/>
                        </a:spcAft>
                      </a:pPr>
                      <a:r>
                        <a:rPr lang="de-DE" sz="1150" dirty="0">
                          <a:effectLst/>
                          <a:latin typeface="Calibri" panose="020F0502020204030204" pitchFamily="34" charset="0"/>
                          <a:ea typeface="+mn-ea"/>
                          <a:cs typeface="Times New Roman" panose="02020603050405020304" pitchFamily="18" charset="0"/>
                        </a:rPr>
                        <a:t>SP B.4</a:t>
                      </a:r>
                    </a:p>
                  </a:txBody>
                  <a:tcPr marL="68580" marR="68580" marT="0" marB="0">
                    <a:solidFill>
                      <a:schemeClr val="accent6">
                        <a:lumMod val="60000"/>
                        <a:lumOff val="40000"/>
                      </a:schemeClr>
                    </a:solidFill>
                  </a:tcPr>
                </a:tc>
                <a:tc>
                  <a:txBody>
                    <a:bodyPr/>
                    <a:lstStyle/>
                    <a:p>
                      <a:pPr marL="21590" algn="ctr" defTabSz="914400" rtl="0" eaLnBrk="1" latinLnBrk="0" hangingPunct="1">
                        <a:lnSpc>
                          <a:spcPct val="115000"/>
                        </a:lnSpc>
                        <a:spcAft>
                          <a:spcPts val="300"/>
                        </a:spcAft>
                      </a:pPr>
                      <a:r>
                        <a:rPr lang="de-DE" sz="1150" kern="1200" dirty="0">
                          <a:solidFill>
                            <a:schemeClr val="dk1"/>
                          </a:solidFill>
                          <a:effectLst/>
                          <a:latin typeface="+mn-lt"/>
                          <a:ea typeface="+mn-ea"/>
                          <a:cs typeface="+mn-cs"/>
                        </a:rPr>
                        <a:t>D008</a:t>
                      </a:r>
                    </a:p>
                    <a:p>
                      <a:pPr marL="21590" algn="ctr" defTabSz="914400" rtl="0" eaLnBrk="1" latinLnBrk="0" hangingPunct="1">
                        <a:lnSpc>
                          <a:spcPct val="115000"/>
                        </a:lnSpc>
                        <a:spcAft>
                          <a:spcPts val="300"/>
                        </a:spcAft>
                      </a:pPr>
                      <a:r>
                        <a:rPr lang="de-DE" sz="1150" kern="1200" dirty="0">
                          <a:solidFill>
                            <a:srgbClr val="C00000"/>
                          </a:solidFill>
                          <a:effectLst/>
                          <a:latin typeface="+mn-lt"/>
                          <a:ea typeface="+mn-ea"/>
                          <a:cs typeface="+mn-cs"/>
                        </a:rPr>
                        <a:t>5 PM</a:t>
                      </a:r>
                    </a:p>
                  </a:txBody>
                  <a:tcPr marL="68580" marR="68580" marT="0" marB="0">
                    <a:solidFill>
                      <a:schemeClr val="accent6">
                        <a:lumMod val="60000"/>
                        <a:lumOff val="40000"/>
                      </a:schemeClr>
                    </a:solidFill>
                  </a:tcPr>
                </a:tc>
                <a:tc>
                  <a:txBody>
                    <a:bodyPr/>
                    <a:lstStyle/>
                    <a:p>
                      <a:pPr marL="21590" algn="l" defTabSz="914400" rtl="0" eaLnBrk="1" latinLnBrk="0" hangingPunct="1">
                        <a:lnSpc>
                          <a:spcPct val="115000"/>
                        </a:lnSpc>
                        <a:spcBef>
                          <a:spcPts val="240"/>
                        </a:spcBef>
                        <a:spcAft>
                          <a:spcPts val="300"/>
                        </a:spcAft>
                        <a:tabLst>
                          <a:tab pos="-914400" algn="l"/>
                          <a:tab pos="771525" algn="l"/>
                        </a:tabLst>
                      </a:pPr>
                      <a:r>
                        <a:rPr lang="en-US" sz="1150" spc="-15" dirty="0">
                          <a:effectLst/>
                          <a:latin typeface="Calibri" panose="020F0502020204030204" pitchFamily="34" charset="0"/>
                          <a:ea typeface="SimSun" panose="02010600030101010101" pitchFamily="2" charset="-122"/>
                        </a:rPr>
                        <a:t>Ion-beam analyses of selected B, W+B, and W reference samples (IST)</a:t>
                      </a:r>
                      <a:endParaRPr lang="de-DE" sz="1150" kern="1200" dirty="0">
                        <a:solidFill>
                          <a:schemeClr val="dk1"/>
                        </a:solidFill>
                        <a:effectLst/>
                        <a:latin typeface="+mn-lt"/>
                        <a:ea typeface="+mn-ea"/>
                        <a:cs typeface="+mn-cs"/>
                      </a:endParaRPr>
                    </a:p>
                  </a:txBody>
                  <a:tcPr marL="68580" marR="68580" marT="0" marB="0">
                    <a:solidFill>
                      <a:schemeClr val="accent6">
                        <a:lumMod val="60000"/>
                        <a:lumOff val="40000"/>
                      </a:schemeClr>
                    </a:solidFill>
                  </a:tcPr>
                </a:tc>
                <a:extLst>
                  <a:ext uri="{0D108BD9-81ED-4DB2-BD59-A6C34878D82A}">
                    <a16:rowId xmlns:a16="http://schemas.microsoft.com/office/drawing/2014/main" val="2547814676"/>
                  </a:ext>
                </a:extLst>
              </a:tr>
              <a:tr h="76646">
                <a:tc>
                  <a:txBody>
                    <a:bodyPr/>
                    <a:lstStyle/>
                    <a:p>
                      <a:pPr marL="21590" algn="ctr">
                        <a:lnSpc>
                          <a:spcPct val="115000"/>
                        </a:lnSpc>
                        <a:spcAft>
                          <a:spcPts val="300"/>
                        </a:spcAft>
                      </a:pPr>
                      <a:r>
                        <a:rPr lang="de-DE" sz="1150" dirty="0">
                          <a:effectLst/>
                          <a:latin typeface="Calibri" panose="020F0502020204030204" pitchFamily="34" charset="0"/>
                          <a:ea typeface="+mn-ea"/>
                          <a:cs typeface="Times New Roman" panose="02020603050405020304" pitchFamily="18" charset="0"/>
                        </a:rPr>
                        <a:t>SP B.4</a:t>
                      </a:r>
                    </a:p>
                  </a:txBody>
                  <a:tcPr marL="68580" marR="68580" marT="0" marB="0">
                    <a:solidFill>
                      <a:schemeClr val="accent6">
                        <a:lumMod val="60000"/>
                        <a:lumOff val="40000"/>
                      </a:schemeClr>
                    </a:solidFill>
                  </a:tcPr>
                </a:tc>
                <a:tc>
                  <a:txBody>
                    <a:bodyPr/>
                    <a:lstStyle/>
                    <a:p>
                      <a:pPr marL="21590" algn="ctr" defTabSz="914400" rtl="0" eaLnBrk="1" latinLnBrk="0" hangingPunct="1">
                        <a:lnSpc>
                          <a:spcPct val="115000"/>
                        </a:lnSpc>
                        <a:spcAft>
                          <a:spcPts val="300"/>
                        </a:spcAft>
                      </a:pPr>
                      <a:r>
                        <a:rPr lang="de-DE" sz="1150" kern="1200" dirty="0">
                          <a:solidFill>
                            <a:schemeClr val="dk1"/>
                          </a:solidFill>
                          <a:effectLst/>
                          <a:latin typeface="+mn-lt"/>
                          <a:ea typeface="+mn-ea"/>
                          <a:cs typeface="+mn-cs"/>
                        </a:rPr>
                        <a:t>D009</a:t>
                      </a:r>
                    </a:p>
                    <a:p>
                      <a:pPr marL="21590" algn="ctr" defTabSz="914400" rtl="0" eaLnBrk="1" latinLnBrk="0" hangingPunct="1">
                        <a:lnSpc>
                          <a:spcPct val="115000"/>
                        </a:lnSpc>
                        <a:spcAft>
                          <a:spcPts val="300"/>
                        </a:spcAft>
                      </a:pPr>
                      <a:r>
                        <a:rPr lang="de-DE" sz="1150" kern="1200" dirty="0">
                          <a:solidFill>
                            <a:srgbClr val="C00000"/>
                          </a:solidFill>
                          <a:effectLst/>
                          <a:latin typeface="+mn-lt"/>
                          <a:ea typeface="+mn-ea"/>
                          <a:cs typeface="+mn-cs"/>
                        </a:rPr>
                        <a:t>3 PM</a:t>
                      </a:r>
                    </a:p>
                  </a:txBody>
                  <a:tcPr marL="68580" marR="68580" marT="0" marB="0">
                    <a:solidFill>
                      <a:schemeClr val="accent6">
                        <a:lumMod val="60000"/>
                        <a:lumOff val="40000"/>
                      </a:schemeClr>
                    </a:solidFill>
                  </a:tcPr>
                </a:tc>
                <a:tc>
                  <a:txBody>
                    <a:bodyPr/>
                    <a:lstStyle/>
                    <a:p>
                      <a:pPr marL="21590" algn="l" defTabSz="914400" rtl="0" eaLnBrk="1" latinLnBrk="0" hangingPunct="1">
                        <a:lnSpc>
                          <a:spcPct val="115000"/>
                        </a:lnSpc>
                        <a:spcBef>
                          <a:spcPts val="240"/>
                        </a:spcBef>
                        <a:spcAft>
                          <a:spcPts val="300"/>
                        </a:spcAft>
                        <a:tabLst>
                          <a:tab pos="-914400" algn="l"/>
                          <a:tab pos="771525" algn="l"/>
                        </a:tabLst>
                      </a:pPr>
                      <a:r>
                        <a:rPr lang="en-US" sz="1150" spc="-15" dirty="0">
                          <a:solidFill>
                            <a:srgbClr val="000000"/>
                          </a:solidFill>
                          <a:effectLst/>
                          <a:latin typeface="Calibri" panose="020F0502020204030204" pitchFamily="34" charset="0"/>
                          <a:ea typeface="SimSun" panose="02010600030101010101" pitchFamily="2" charset="-122"/>
                        </a:rPr>
                        <a:t>XPS and TDS analyses of selected B and W+B reference samples </a:t>
                      </a:r>
                      <a:r>
                        <a:rPr lang="en-US" sz="1150" spc="-15" dirty="0">
                          <a:effectLst/>
                          <a:latin typeface="Calibri" panose="020F0502020204030204" pitchFamily="34" charset="0"/>
                          <a:ea typeface="SimSun" panose="02010600030101010101" pitchFamily="2" charset="-122"/>
                        </a:rPr>
                        <a:t>(JSI)</a:t>
                      </a:r>
                      <a:endParaRPr lang="de-DE" sz="1150" kern="1200" dirty="0">
                        <a:solidFill>
                          <a:schemeClr val="dk1"/>
                        </a:solidFill>
                        <a:effectLst/>
                        <a:latin typeface="+mn-lt"/>
                        <a:ea typeface="+mn-ea"/>
                        <a:cs typeface="+mn-cs"/>
                      </a:endParaRPr>
                    </a:p>
                  </a:txBody>
                  <a:tcPr marL="68580" marR="68580" marT="0" marB="0">
                    <a:solidFill>
                      <a:schemeClr val="accent6">
                        <a:lumMod val="60000"/>
                        <a:lumOff val="40000"/>
                      </a:schemeClr>
                    </a:solidFill>
                  </a:tcPr>
                </a:tc>
                <a:extLst>
                  <a:ext uri="{0D108BD9-81ED-4DB2-BD59-A6C34878D82A}">
                    <a16:rowId xmlns:a16="http://schemas.microsoft.com/office/drawing/2014/main" val="2602051758"/>
                  </a:ext>
                </a:extLst>
              </a:tr>
              <a:tr h="0">
                <a:tc>
                  <a:txBody>
                    <a:bodyPr/>
                    <a:lstStyle/>
                    <a:p>
                      <a:pPr marL="21590" algn="ctr">
                        <a:lnSpc>
                          <a:spcPct val="115000"/>
                        </a:lnSpc>
                        <a:spcAft>
                          <a:spcPts val="300"/>
                        </a:spcAft>
                      </a:pPr>
                      <a:r>
                        <a:rPr lang="de-DE" sz="1150" dirty="0">
                          <a:effectLst/>
                          <a:latin typeface="Calibri" panose="020F0502020204030204" pitchFamily="34" charset="0"/>
                          <a:ea typeface="+mn-ea"/>
                          <a:cs typeface="Times New Roman" panose="02020603050405020304" pitchFamily="18" charset="0"/>
                        </a:rPr>
                        <a:t>SP B.4</a:t>
                      </a:r>
                    </a:p>
                  </a:txBody>
                  <a:tcPr marL="68580" marR="68580" marT="0" marB="0">
                    <a:solidFill>
                      <a:schemeClr val="accent6">
                        <a:lumMod val="60000"/>
                        <a:lumOff val="40000"/>
                      </a:schemeClr>
                    </a:solidFill>
                  </a:tcPr>
                </a:tc>
                <a:tc>
                  <a:txBody>
                    <a:bodyPr/>
                    <a:lstStyle/>
                    <a:p>
                      <a:pPr marL="21590" algn="ctr" defTabSz="914400" rtl="0" eaLnBrk="1" latinLnBrk="0" hangingPunct="1">
                        <a:lnSpc>
                          <a:spcPct val="115000"/>
                        </a:lnSpc>
                        <a:spcAft>
                          <a:spcPts val="300"/>
                        </a:spcAft>
                      </a:pPr>
                      <a:r>
                        <a:rPr lang="de-DE" sz="1150" kern="1200" dirty="0">
                          <a:solidFill>
                            <a:schemeClr val="dk1"/>
                          </a:solidFill>
                          <a:effectLst/>
                          <a:latin typeface="+mn-lt"/>
                          <a:ea typeface="+mn-ea"/>
                          <a:cs typeface="+mn-cs"/>
                        </a:rPr>
                        <a:t>D010</a:t>
                      </a:r>
                    </a:p>
                    <a:p>
                      <a:pPr marL="21590" algn="ctr" defTabSz="914400" rtl="0" eaLnBrk="1" latinLnBrk="0" hangingPunct="1">
                        <a:lnSpc>
                          <a:spcPct val="115000"/>
                        </a:lnSpc>
                        <a:spcAft>
                          <a:spcPts val="300"/>
                        </a:spcAft>
                      </a:pPr>
                      <a:r>
                        <a:rPr lang="de-DE" sz="1150" kern="1200" dirty="0">
                          <a:solidFill>
                            <a:srgbClr val="C00000"/>
                          </a:solidFill>
                          <a:effectLst/>
                          <a:latin typeface="+mn-lt"/>
                          <a:ea typeface="+mn-ea"/>
                          <a:cs typeface="+mn-cs"/>
                        </a:rPr>
                        <a:t>4 PM</a:t>
                      </a:r>
                    </a:p>
                  </a:txBody>
                  <a:tcPr marL="68580" marR="68580" marT="0" marB="0">
                    <a:solidFill>
                      <a:schemeClr val="accent6">
                        <a:lumMod val="60000"/>
                        <a:lumOff val="40000"/>
                      </a:schemeClr>
                    </a:solidFill>
                  </a:tcPr>
                </a:tc>
                <a:tc>
                  <a:txBody>
                    <a:bodyPr/>
                    <a:lstStyle/>
                    <a:p>
                      <a:pPr marL="21590" algn="l" defTabSz="914400" rtl="0" eaLnBrk="1" latinLnBrk="0" hangingPunct="1">
                        <a:lnSpc>
                          <a:spcPct val="115000"/>
                        </a:lnSpc>
                        <a:spcBef>
                          <a:spcPts val="240"/>
                        </a:spcBef>
                        <a:spcAft>
                          <a:spcPts val="300"/>
                        </a:spcAft>
                        <a:tabLst>
                          <a:tab pos="-914400" algn="l"/>
                          <a:tab pos="771525" algn="l"/>
                        </a:tabLst>
                      </a:pPr>
                      <a:r>
                        <a:rPr lang="en-US" sz="1150" spc="-15" dirty="0">
                          <a:solidFill>
                            <a:srgbClr val="000000"/>
                          </a:solidFill>
                          <a:effectLst/>
                          <a:latin typeface="Calibri" panose="020F0502020204030204" pitchFamily="34" charset="0"/>
                          <a:ea typeface="SimSun" panose="02010600030101010101" pitchFamily="2" charset="-122"/>
                        </a:rPr>
                        <a:t>Ion-beam and structural analyses of selected B and W+B reference samples (NCSRD)</a:t>
                      </a:r>
                      <a:endParaRPr lang="de-DE" sz="1150" kern="1200" dirty="0">
                        <a:solidFill>
                          <a:schemeClr val="dk1"/>
                        </a:solidFill>
                        <a:effectLst/>
                        <a:latin typeface="+mn-lt"/>
                        <a:ea typeface="+mn-ea"/>
                        <a:cs typeface="+mn-cs"/>
                      </a:endParaRPr>
                    </a:p>
                  </a:txBody>
                  <a:tcPr marL="68580" marR="68580" marT="0" marB="0">
                    <a:solidFill>
                      <a:schemeClr val="accent6">
                        <a:lumMod val="60000"/>
                        <a:lumOff val="40000"/>
                      </a:schemeClr>
                    </a:solidFill>
                  </a:tcPr>
                </a:tc>
                <a:extLst>
                  <a:ext uri="{0D108BD9-81ED-4DB2-BD59-A6C34878D82A}">
                    <a16:rowId xmlns:a16="http://schemas.microsoft.com/office/drawing/2014/main" val="2617178334"/>
                  </a:ext>
                </a:extLst>
              </a:tr>
              <a:tr h="0">
                <a:tc>
                  <a:txBody>
                    <a:bodyPr/>
                    <a:lstStyle/>
                    <a:p>
                      <a:pPr marL="21590" algn="ctr">
                        <a:lnSpc>
                          <a:spcPct val="115000"/>
                        </a:lnSpc>
                        <a:spcAft>
                          <a:spcPts val="300"/>
                        </a:spcAft>
                      </a:pPr>
                      <a:r>
                        <a:rPr lang="de-DE" sz="1150" dirty="0">
                          <a:effectLst/>
                          <a:latin typeface="Calibri" panose="020F0502020204030204" pitchFamily="34" charset="0"/>
                          <a:ea typeface="+mn-ea"/>
                          <a:cs typeface="Times New Roman" panose="02020603050405020304" pitchFamily="18" charset="0"/>
                        </a:rPr>
                        <a:t>SP B.4</a:t>
                      </a:r>
                    </a:p>
                  </a:txBody>
                  <a:tcPr marL="68580" marR="68580" marT="0" marB="0">
                    <a:solidFill>
                      <a:schemeClr val="accent6">
                        <a:lumMod val="60000"/>
                        <a:lumOff val="40000"/>
                      </a:schemeClr>
                    </a:solidFill>
                  </a:tcPr>
                </a:tc>
                <a:tc>
                  <a:txBody>
                    <a:bodyPr/>
                    <a:lstStyle/>
                    <a:p>
                      <a:pPr marL="21590" algn="ctr" defTabSz="914400" rtl="0" eaLnBrk="1" latinLnBrk="0" hangingPunct="1">
                        <a:lnSpc>
                          <a:spcPct val="115000"/>
                        </a:lnSpc>
                        <a:spcAft>
                          <a:spcPts val="300"/>
                        </a:spcAft>
                      </a:pPr>
                      <a:r>
                        <a:rPr lang="de-DE" sz="1150" kern="1200" dirty="0">
                          <a:solidFill>
                            <a:schemeClr val="dk1"/>
                          </a:solidFill>
                          <a:effectLst/>
                          <a:latin typeface="+mn-lt"/>
                          <a:ea typeface="+mn-ea"/>
                          <a:cs typeface="+mn-cs"/>
                        </a:rPr>
                        <a:t>D011</a:t>
                      </a:r>
                    </a:p>
                    <a:p>
                      <a:pPr marL="21590" algn="ctr" defTabSz="914400" rtl="0" eaLnBrk="1" latinLnBrk="0" hangingPunct="1">
                        <a:lnSpc>
                          <a:spcPct val="115000"/>
                        </a:lnSpc>
                        <a:spcAft>
                          <a:spcPts val="300"/>
                        </a:spcAft>
                      </a:pPr>
                      <a:r>
                        <a:rPr lang="de-DE" sz="1150" kern="1200" dirty="0">
                          <a:solidFill>
                            <a:srgbClr val="C00000"/>
                          </a:solidFill>
                          <a:effectLst/>
                          <a:latin typeface="+mn-lt"/>
                          <a:ea typeface="+mn-ea"/>
                          <a:cs typeface="+mn-cs"/>
                        </a:rPr>
                        <a:t>1 PM</a:t>
                      </a:r>
                    </a:p>
                  </a:txBody>
                  <a:tcPr marL="68580" marR="68580" marT="0" marB="0">
                    <a:solidFill>
                      <a:schemeClr val="accent6">
                        <a:lumMod val="60000"/>
                        <a:lumOff val="40000"/>
                      </a:schemeClr>
                    </a:solidFill>
                  </a:tcPr>
                </a:tc>
                <a:tc>
                  <a:txBody>
                    <a:bodyPr/>
                    <a:lstStyle/>
                    <a:p>
                      <a:pPr>
                        <a:lnSpc>
                          <a:spcPct val="115000"/>
                        </a:lnSpc>
                        <a:spcBef>
                          <a:spcPts val="240"/>
                        </a:spcBef>
                        <a:spcAft>
                          <a:spcPts val="240"/>
                        </a:spcAft>
                        <a:tabLst>
                          <a:tab pos="-914400" algn="l"/>
                          <a:tab pos="228600" algn="l"/>
                          <a:tab pos="4800600" algn="l"/>
                        </a:tabLst>
                      </a:pPr>
                      <a:r>
                        <a:rPr lang="pl-PL" sz="1150" spc="-1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TOF-ERDA analyses of selected B, W+B, and W reference samples (RBI)</a:t>
                      </a:r>
                      <a:endParaRPr lang="fi-FI" sz="115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389450369"/>
                  </a:ext>
                </a:extLst>
              </a:tr>
              <a:tr h="0">
                <a:tc>
                  <a:txBody>
                    <a:bodyPr/>
                    <a:lstStyle/>
                    <a:p>
                      <a:pPr marL="21590" algn="ctr">
                        <a:lnSpc>
                          <a:spcPct val="115000"/>
                        </a:lnSpc>
                        <a:spcAft>
                          <a:spcPts val="300"/>
                        </a:spcAft>
                      </a:pPr>
                      <a:r>
                        <a:rPr lang="de-DE" sz="1150" dirty="0">
                          <a:effectLst/>
                          <a:latin typeface="Calibri" panose="020F0502020204030204" pitchFamily="34" charset="0"/>
                          <a:ea typeface="+mn-ea"/>
                          <a:cs typeface="Times New Roman" panose="02020603050405020304" pitchFamily="18" charset="0"/>
                        </a:rPr>
                        <a:t>SP B.4</a:t>
                      </a:r>
                    </a:p>
                  </a:txBody>
                  <a:tcPr marL="68580" marR="68580" marT="0" marB="0">
                    <a:solidFill>
                      <a:schemeClr val="accent6">
                        <a:lumMod val="60000"/>
                        <a:lumOff val="40000"/>
                      </a:schemeClr>
                    </a:solidFill>
                  </a:tcPr>
                </a:tc>
                <a:tc>
                  <a:txBody>
                    <a:bodyPr/>
                    <a:lstStyle/>
                    <a:p>
                      <a:pPr marL="21590" algn="ctr" defTabSz="914400" rtl="0" eaLnBrk="1" latinLnBrk="0" hangingPunct="1">
                        <a:lnSpc>
                          <a:spcPct val="115000"/>
                        </a:lnSpc>
                        <a:spcAft>
                          <a:spcPts val="300"/>
                        </a:spcAft>
                      </a:pPr>
                      <a:r>
                        <a:rPr lang="de-DE" sz="1150" kern="1200" dirty="0">
                          <a:solidFill>
                            <a:schemeClr val="dk1"/>
                          </a:solidFill>
                          <a:effectLst/>
                          <a:latin typeface="+mn-lt"/>
                          <a:ea typeface="+mn-ea"/>
                          <a:cs typeface="+mn-cs"/>
                        </a:rPr>
                        <a:t>D012</a:t>
                      </a:r>
                    </a:p>
                    <a:p>
                      <a:pPr marL="21590" algn="ctr" defTabSz="914400" rtl="0" eaLnBrk="1" latinLnBrk="0" hangingPunct="1">
                        <a:lnSpc>
                          <a:spcPct val="115000"/>
                        </a:lnSpc>
                        <a:spcAft>
                          <a:spcPts val="300"/>
                        </a:spcAft>
                      </a:pPr>
                      <a:r>
                        <a:rPr lang="de-DE" sz="1150" kern="1200" dirty="0">
                          <a:solidFill>
                            <a:srgbClr val="C00000"/>
                          </a:solidFill>
                          <a:effectLst/>
                          <a:latin typeface="+mn-lt"/>
                          <a:ea typeface="+mn-ea"/>
                          <a:cs typeface="+mn-cs"/>
                        </a:rPr>
                        <a:t>2 PM</a:t>
                      </a:r>
                    </a:p>
                  </a:txBody>
                  <a:tcPr marL="68580" marR="68580" marT="0" marB="0">
                    <a:solidFill>
                      <a:schemeClr val="accent6">
                        <a:lumMod val="60000"/>
                        <a:lumOff val="40000"/>
                      </a:schemeClr>
                    </a:solidFill>
                  </a:tcPr>
                </a:tc>
                <a:tc>
                  <a:txBody>
                    <a:bodyPr/>
                    <a:lstStyle/>
                    <a:p>
                      <a:pPr marL="21590" algn="l" defTabSz="914400" rtl="0" eaLnBrk="1" latinLnBrk="0" hangingPunct="1">
                        <a:lnSpc>
                          <a:spcPct val="115000"/>
                        </a:lnSpc>
                        <a:spcBef>
                          <a:spcPts val="240"/>
                        </a:spcBef>
                        <a:spcAft>
                          <a:spcPts val="300"/>
                        </a:spcAft>
                        <a:tabLst>
                          <a:tab pos="-914400" algn="l"/>
                          <a:tab pos="771525" algn="l"/>
                        </a:tabLst>
                      </a:pPr>
                      <a:r>
                        <a:rPr lang="en-US" sz="1150" spc="-15" dirty="0">
                          <a:solidFill>
                            <a:srgbClr val="000000"/>
                          </a:solidFill>
                          <a:effectLst/>
                          <a:latin typeface="Calibri" panose="020F0502020204030204" pitchFamily="34" charset="0"/>
                          <a:ea typeface="SimSun" panose="02010600030101010101" pitchFamily="2" charset="-122"/>
                        </a:rPr>
                        <a:t>Ion-beam analyses of selected B and W+B reference samples (VR)</a:t>
                      </a:r>
                      <a:endParaRPr lang="de-DE" sz="1150" kern="1200" dirty="0">
                        <a:solidFill>
                          <a:schemeClr val="dk1"/>
                        </a:solidFill>
                        <a:effectLst/>
                        <a:latin typeface="+mn-lt"/>
                        <a:ea typeface="+mn-ea"/>
                        <a:cs typeface="+mn-cs"/>
                      </a:endParaRPr>
                    </a:p>
                  </a:txBody>
                  <a:tcPr marL="68580" marR="68580" marT="0" marB="0">
                    <a:solidFill>
                      <a:schemeClr val="accent6">
                        <a:lumMod val="60000"/>
                        <a:lumOff val="40000"/>
                      </a:schemeClr>
                    </a:solidFill>
                  </a:tcPr>
                </a:tc>
                <a:extLst>
                  <a:ext uri="{0D108BD9-81ED-4DB2-BD59-A6C34878D82A}">
                    <a16:rowId xmlns:a16="http://schemas.microsoft.com/office/drawing/2014/main" val="2277554009"/>
                  </a:ext>
                </a:extLst>
              </a:tr>
              <a:tr h="0">
                <a:tc>
                  <a:txBody>
                    <a:bodyPr/>
                    <a:lstStyle/>
                    <a:p>
                      <a:pPr marL="21590" algn="ctr">
                        <a:lnSpc>
                          <a:spcPct val="115000"/>
                        </a:lnSpc>
                        <a:spcAft>
                          <a:spcPts val="300"/>
                        </a:spcAft>
                      </a:pPr>
                      <a:r>
                        <a:rPr lang="de-DE" sz="1150" dirty="0">
                          <a:effectLst/>
                          <a:latin typeface="Calibri" panose="020F0502020204030204" pitchFamily="34" charset="0"/>
                          <a:ea typeface="+mn-ea"/>
                          <a:cs typeface="Times New Roman" panose="02020603050405020304" pitchFamily="18" charset="0"/>
                        </a:rPr>
                        <a:t>SP  B.4</a:t>
                      </a:r>
                    </a:p>
                  </a:txBody>
                  <a:tcPr marL="68580" marR="68580" marT="0" marB="0">
                    <a:solidFill>
                      <a:schemeClr val="accent6">
                        <a:lumMod val="60000"/>
                        <a:lumOff val="40000"/>
                      </a:schemeClr>
                    </a:solidFill>
                  </a:tcPr>
                </a:tc>
                <a:tc>
                  <a:txBody>
                    <a:bodyPr/>
                    <a:lstStyle/>
                    <a:p>
                      <a:pPr marL="21590" algn="ctr" defTabSz="914400" rtl="0" eaLnBrk="1" latinLnBrk="0" hangingPunct="1">
                        <a:lnSpc>
                          <a:spcPct val="115000"/>
                        </a:lnSpc>
                        <a:spcAft>
                          <a:spcPts val="300"/>
                        </a:spcAft>
                      </a:pPr>
                      <a:r>
                        <a:rPr lang="de-DE" sz="1150" kern="1200" dirty="0">
                          <a:solidFill>
                            <a:schemeClr val="tx1"/>
                          </a:solidFill>
                          <a:effectLst/>
                          <a:latin typeface="+mn-lt"/>
                          <a:ea typeface="+mn-ea"/>
                          <a:cs typeface="+mn-cs"/>
                        </a:rPr>
                        <a:t>D013</a:t>
                      </a:r>
                    </a:p>
                    <a:p>
                      <a:pPr marL="21590" algn="ctr" defTabSz="914400" rtl="0" eaLnBrk="1" latinLnBrk="0" hangingPunct="1">
                        <a:lnSpc>
                          <a:spcPct val="115000"/>
                        </a:lnSpc>
                        <a:spcAft>
                          <a:spcPts val="300"/>
                        </a:spcAft>
                      </a:pPr>
                      <a:r>
                        <a:rPr lang="de-DE" sz="1150" kern="1200" dirty="0">
                          <a:solidFill>
                            <a:srgbClr val="C00000"/>
                          </a:solidFill>
                          <a:effectLst/>
                          <a:latin typeface="+mn-lt"/>
                          <a:ea typeface="+mn-ea"/>
                          <a:cs typeface="+mn-cs"/>
                        </a:rPr>
                        <a:t>1 PM</a:t>
                      </a:r>
                    </a:p>
                  </a:txBody>
                  <a:tcPr marL="68580" marR="68580" marT="0" marB="0">
                    <a:solidFill>
                      <a:schemeClr val="accent6">
                        <a:lumMod val="60000"/>
                        <a:lumOff val="40000"/>
                      </a:schemeClr>
                    </a:solidFill>
                  </a:tcPr>
                </a:tc>
                <a:tc>
                  <a:txBody>
                    <a:bodyPr/>
                    <a:lstStyle/>
                    <a:p>
                      <a:pPr marL="21590" algn="l" defTabSz="914400" rtl="0" eaLnBrk="1" latinLnBrk="0" hangingPunct="1">
                        <a:lnSpc>
                          <a:spcPct val="115000"/>
                        </a:lnSpc>
                        <a:spcBef>
                          <a:spcPts val="240"/>
                        </a:spcBef>
                        <a:spcAft>
                          <a:spcPts val="300"/>
                        </a:spcAft>
                        <a:tabLst>
                          <a:tab pos="-914400" algn="l"/>
                          <a:tab pos="771525" algn="l"/>
                        </a:tabLst>
                      </a:pPr>
                      <a:r>
                        <a:rPr lang="en-US" sz="1150" spc="-15" dirty="0">
                          <a:solidFill>
                            <a:srgbClr val="000000"/>
                          </a:solidFill>
                          <a:effectLst/>
                          <a:latin typeface="Calibri" panose="020F0502020204030204" pitchFamily="34" charset="0"/>
                          <a:ea typeface="SimSun" panose="02010600030101010101" pitchFamily="2" charset="-122"/>
                        </a:rPr>
                        <a:t>SIMS measurements of selected B, W+B, and W reference samples (VTT)</a:t>
                      </a:r>
                      <a:endParaRPr lang="de-DE" sz="1150" kern="1200" dirty="0">
                        <a:solidFill>
                          <a:schemeClr val="dk1"/>
                        </a:solidFill>
                        <a:effectLst/>
                        <a:latin typeface="+mn-lt"/>
                        <a:ea typeface="+mn-ea"/>
                        <a:cs typeface="+mn-cs"/>
                      </a:endParaRPr>
                    </a:p>
                  </a:txBody>
                  <a:tcPr marL="68580" marR="68580" marT="0" marB="0">
                    <a:solidFill>
                      <a:schemeClr val="accent6">
                        <a:lumMod val="60000"/>
                        <a:lumOff val="40000"/>
                      </a:schemeClr>
                    </a:solidFill>
                  </a:tcPr>
                </a:tc>
                <a:extLst>
                  <a:ext uri="{0D108BD9-81ED-4DB2-BD59-A6C34878D82A}">
                    <a16:rowId xmlns:a16="http://schemas.microsoft.com/office/drawing/2014/main" val="3413629634"/>
                  </a:ext>
                </a:extLst>
              </a:tr>
            </a:tbl>
          </a:graphicData>
        </a:graphic>
      </p:graphicFrame>
    </p:spTree>
    <p:extLst>
      <p:ext uri="{BB962C8B-B14F-4D97-AF65-F5344CB8AC3E}">
        <p14:creationId xmlns:p14="http://schemas.microsoft.com/office/powerpoint/2010/main" val="515912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274AE51-3E84-D191-4289-5CEA8944EC58}"/>
              </a:ext>
            </a:extLst>
          </p:cNvPr>
          <p:cNvSpPr>
            <a:spLocks noGrp="1"/>
          </p:cNvSpPr>
          <p:nvPr>
            <p:ph type="ftr" sz="quarter" idx="11"/>
          </p:nvPr>
        </p:nvSpPr>
        <p:spPr/>
        <p:txBody>
          <a:bodyPr/>
          <a:lstStyle/>
          <a:p>
            <a:pPr>
              <a:defRPr/>
            </a:pPr>
            <a:r>
              <a:rPr lang="en-GB">
                <a:solidFill>
                  <a:prstClr val="white"/>
                </a:solidFill>
              </a:rPr>
              <a:t>A. Hakola| WPPWIE midterm meeting | 9 April 2024</a:t>
            </a:r>
            <a:endParaRPr lang="en-GB" dirty="0"/>
          </a:p>
        </p:txBody>
      </p:sp>
      <p:sp>
        <p:nvSpPr>
          <p:cNvPr id="4" name="Slide Number Placeholder 3">
            <a:extLst>
              <a:ext uri="{FF2B5EF4-FFF2-40B4-BE49-F238E27FC236}">
                <a16:creationId xmlns:a16="http://schemas.microsoft.com/office/drawing/2014/main" id="{B707DED3-01A4-DF49-1A9A-7372C2336C68}"/>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17</a:t>
            </a:fld>
            <a:endParaRPr lang="en-GB">
              <a:solidFill>
                <a:prstClr val="white"/>
              </a:solidFill>
            </a:endParaRPr>
          </a:p>
        </p:txBody>
      </p:sp>
      <p:sp>
        <p:nvSpPr>
          <p:cNvPr id="5" name="Titre 1">
            <a:extLst>
              <a:ext uri="{FF2B5EF4-FFF2-40B4-BE49-F238E27FC236}">
                <a16:creationId xmlns:a16="http://schemas.microsoft.com/office/drawing/2014/main" id="{16185E0F-4740-26E7-F6C8-D1AA1F138B3B}"/>
              </a:ext>
            </a:extLst>
          </p:cNvPr>
          <p:cNvSpPr>
            <a:spLocks noGrp="1"/>
          </p:cNvSpPr>
          <p:nvPr>
            <p:ph type="title"/>
          </p:nvPr>
        </p:nvSpPr>
        <p:spPr>
          <a:xfrm>
            <a:off x="983432" y="192515"/>
            <a:ext cx="9451776" cy="457200"/>
          </a:xfrm>
        </p:spPr>
        <p:txBody>
          <a:bodyPr/>
          <a:lstStyle/>
          <a:p>
            <a:r>
              <a:rPr lang="fi-FI" dirty="0" err="1"/>
              <a:t>Production</a:t>
            </a:r>
            <a:r>
              <a:rPr lang="fi-FI" dirty="0"/>
              <a:t> and </a:t>
            </a:r>
            <a:r>
              <a:rPr lang="fi-FI" dirty="0" err="1"/>
              <a:t>analyses</a:t>
            </a:r>
            <a:r>
              <a:rPr lang="fi-FI" dirty="0"/>
              <a:t> of </a:t>
            </a:r>
            <a:r>
              <a:rPr lang="fi-FI" dirty="0" err="1"/>
              <a:t>the</a:t>
            </a:r>
            <a:r>
              <a:rPr lang="fi-FI" dirty="0"/>
              <a:t> </a:t>
            </a:r>
            <a:r>
              <a:rPr lang="fi-FI" dirty="0" err="1"/>
              <a:t>reference</a:t>
            </a:r>
            <a:r>
              <a:rPr lang="fi-FI" dirty="0"/>
              <a:t> </a:t>
            </a:r>
            <a:r>
              <a:rPr lang="fi-FI" dirty="0" err="1"/>
              <a:t>samples</a:t>
            </a:r>
            <a:r>
              <a:rPr lang="fi-FI" dirty="0"/>
              <a:t> (</a:t>
            </a:r>
            <a:r>
              <a:rPr lang="fi-FI" dirty="0" err="1"/>
              <a:t>part</a:t>
            </a:r>
            <a:r>
              <a:rPr lang="fi-FI" dirty="0"/>
              <a:t> I)</a:t>
            </a:r>
            <a:endParaRPr lang="fr-FR" dirty="0"/>
          </a:p>
        </p:txBody>
      </p:sp>
      <p:sp>
        <p:nvSpPr>
          <p:cNvPr id="6" name="TextBox 5">
            <a:extLst>
              <a:ext uri="{FF2B5EF4-FFF2-40B4-BE49-F238E27FC236}">
                <a16:creationId xmlns:a16="http://schemas.microsoft.com/office/drawing/2014/main" id="{7D22652E-9668-4928-A656-FF6261F26F27}"/>
              </a:ext>
            </a:extLst>
          </p:cNvPr>
          <p:cNvSpPr txBox="1"/>
          <p:nvPr/>
        </p:nvSpPr>
        <p:spPr>
          <a:xfrm>
            <a:off x="267177" y="821836"/>
            <a:ext cx="11786277" cy="3862596"/>
          </a:xfrm>
          <a:prstGeom prst="rect">
            <a:avLst/>
          </a:prstGeom>
          <a:noFill/>
        </p:spPr>
        <p:txBody>
          <a:bodyPr wrap="square" rtlCol="0">
            <a:spAutoFit/>
          </a:bodyPr>
          <a:lstStyle/>
          <a:p>
            <a:pPr marL="285750" indent="-285750">
              <a:spcBef>
                <a:spcPts val="600"/>
              </a:spcBef>
              <a:buFont typeface="Wingdings" panose="05000000000000000000" pitchFamily="2" charset="2"/>
              <a:buChar char="§"/>
            </a:pPr>
            <a:r>
              <a:rPr lang="fi-FI" sz="1400" b="1" dirty="0"/>
              <a:t>B- and W-</a:t>
            </a:r>
            <a:r>
              <a:rPr lang="fi-FI" sz="1400" b="1" dirty="0" err="1"/>
              <a:t>based</a:t>
            </a:r>
            <a:r>
              <a:rPr lang="fi-FI" sz="1400" b="1" dirty="0"/>
              <a:t> </a:t>
            </a:r>
            <a:r>
              <a:rPr lang="fi-FI" sz="1400" b="1" dirty="0" err="1"/>
              <a:t>layers</a:t>
            </a:r>
            <a:r>
              <a:rPr lang="fi-FI" sz="1400" b="1" dirty="0"/>
              <a:t> and </a:t>
            </a:r>
            <a:r>
              <a:rPr lang="fi-FI" sz="1400" b="1" dirty="0" err="1"/>
              <a:t>their</a:t>
            </a:r>
            <a:r>
              <a:rPr lang="fi-FI" sz="1400" b="1" dirty="0"/>
              <a:t> </a:t>
            </a:r>
            <a:r>
              <a:rPr lang="fi-FI" sz="1400" b="1" dirty="0" err="1"/>
              <a:t>characterization</a:t>
            </a:r>
            <a:r>
              <a:rPr lang="fi-FI" sz="1400" b="1" dirty="0"/>
              <a:t> </a:t>
            </a:r>
            <a:r>
              <a:rPr lang="fi-FI" sz="1400" b="1" dirty="0" err="1"/>
              <a:t>using</a:t>
            </a:r>
            <a:r>
              <a:rPr lang="fi-FI" sz="1400" b="1" dirty="0"/>
              <a:t> PLD and </a:t>
            </a:r>
            <a:r>
              <a:rPr lang="fi-FI" sz="1400" b="1" dirty="0" err="1"/>
              <a:t>HiPIMS</a:t>
            </a:r>
            <a:r>
              <a:rPr lang="fi-FI" sz="1400" b="1" dirty="0"/>
              <a:t>/</a:t>
            </a:r>
            <a:r>
              <a:rPr lang="fi-FI" sz="1400" b="1" dirty="0" err="1"/>
              <a:t>magnetron</a:t>
            </a:r>
            <a:r>
              <a:rPr lang="fi-FI" sz="1400" b="1" dirty="0"/>
              <a:t> </a:t>
            </a:r>
            <a:r>
              <a:rPr lang="fi-FI" sz="1400" b="1" dirty="0" err="1"/>
              <a:t>sputtering</a:t>
            </a:r>
            <a:r>
              <a:rPr lang="fi-FI" sz="1400" b="1" dirty="0"/>
              <a:t> (ENEA):</a:t>
            </a:r>
            <a:r>
              <a:rPr lang="fi-FI" sz="1400" dirty="0"/>
              <a:t> </a:t>
            </a:r>
          </a:p>
          <a:p>
            <a:pPr marL="742950" lvl="1" indent="-285750">
              <a:spcBef>
                <a:spcPts val="600"/>
              </a:spcBef>
              <a:buFont typeface="Wingdings" panose="05000000000000000000" pitchFamily="2" charset="2"/>
              <a:buChar char="ü"/>
            </a:pPr>
            <a:r>
              <a:rPr lang="en-US" sz="1400" dirty="0"/>
              <a:t>Production of reference coatings with </a:t>
            </a:r>
            <a:r>
              <a:rPr lang="en-US" sz="1400" u="sng" dirty="0">
                <a:solidFill>
                  <a:srgbClr val="0070C0"/>
                </a:solidFill>
              </a:rPr>
              <a:t>different morphologies and crystallinity</a:t>
            </a:r>
            <a:r>
              <a:rPr lang="en-US" sz="1400" dirty="0"/>
              <a:t> - from compact to porous, from crystalline to “amorphous”</a:t>
            </a:r>
          </a:p>
          <a:p>
            <a:pPr marL="1200150" lvl="2" indent="-285750">
              <a:buFont typeface="Courier New" panose="02070309020205020404" pitchFamily="49" charset="0"/>
              <a:buChar char="o"/>
            </a:pPr>
            <a:r>
              <a:rPr lang="en-US" sz="1400" dirty="0"/>
              <a:t>Use both metallic and patterned Si substrates (flat vs. pyramidal)</a:t>
            </a:r>
          </a:p>
          <a:p>
            <a:pPr marL="742950" lvl="1" indent="-285750">
              <a:spcBef>
                <a:spcPts val="600"/>
              </a:spcBef>
              <a:buFont typeface="Wingdings" panose="05000000000000000000" pitchFamily="2" charset="2"/>
              <a:buChar char="ü"/>
            </a:pPr>
            <a:r>
              <a:rPr lang="en-US" sz="1400" dirty="0"/>
              <a:t>Varying the </a:t>
            </a:r>
            <a:r>
              <a:rPr lang="en-US" sz="1400" u="sng" dirty="0">
                <a:solidFill>
                  <a:srgbClr val="0070C0"/>
                </a:solidFill>
              </a:rPr>
              <a:t>impurity content </a:t>
            </a:r>
            <a:r>
              <a:rPr lang="en-US" sz="1400" dirty="0"/>
              <a:t>of the layers (O, N, Ne)</a:t>
            </a:r>
          </a:p>
          <a:p>
            <a:pPr marL="1200150" lvl="2" indent="-285750">
              <a:buFont typeface="Courier New" panose="02070309020205020404" pitchFamily="49" charset="0"/>
              <a:buChar char="o"/>
            </a:pPr>
            <a:r>
              <a:rPr lang="en-US" sz="1400" dirty="0"/>
              <a:t>For B-based layers, concentrate on varying the oxygen content (from 10% to 60%)</a:t>
            </a:r>
          </a:p>
          <a:p>
            <a:pPr marL="742950" lvl="1" indent="-285750">
              <a:spcBef>
                <a:spcPts val="600"/>
              </a:spcBef>
              <a:buFont typeface="Wingdings" panose="05000000000000000000" pitchFamily="2" charset="2"/>
              <a:buChar char="ü"/>
            </a:pPr>
            <a:r>
              <a:rPr lang="en-US" sz="1400" dirty="0"/>
              <a:t>Production of </a:t>
            </a:r>
            <a:r>
              <a:rPr lang="en-US" sz="1400" u="sng" dirty="0">
                <a:solidFill>
                  <a:srgbClr val="0070C0"/>
                </a:solidFill>
              </a:rPr>
              <a:t>multilayer structures</a:t>
            </a:r>
            <a:r>
              <a:rPr lang="en-US" sz="1400" dirty="0"/>
              <a:t> of W and bilayers of W and B and O and </a:t>
            </a:r>
            <a:r>
              <a:rPr lang="en-US" sz="1400" u="sng" dirty="0">
                <a:solidFill>
                  <a:srgbClr val="0070C0"/>
                </a:solidFill>
              </a:rPr>
              <a:t>mixed B+W layer</a:t>
            </a:r>
            <a:r>
              <a:rPr lang="en-US" sz="1400" dirty="0"/>
              <a:t>s (from a mixed target)</a:t>
            </a:r>
          </a:p>
          <a:p>
            <a:pPr marL="742950" lvl="1" indent="-285750">
              <a:spcBef>
                <a:spcPts val="600"/>
              </a:spcBef>
              <a:buFont typeface="Wingdings" panose="05000000000000000000" pitchFamily="2" charset="2"/>
              <a:buChar char="ü"/>
            </a:pPr>
            <a:r>
              <a:rPr lang="en-US" sz="1400" dirty="0"/>
              <a:t>Characterization by </a:t>
            </a:r>
            <a:r>
              <a:rPr lang="en-US" sz="1400" b="1" dirty="0">
                <a:solidFill>
                  <a:srgbClr val="FF0000"/>
                </a:solidFill>
              </a:rPr>
              <a:t>SEM, EDX, and AFM</a:t>
            </a:r>
          </a:p>
          <a:p>
            <a:pPr marL="285750" indent="-285750">
              <a:spcBef>
                <a:spcPts val="600"/>
              </a:spcBef>
              <a:buFont typeface="Wingdings" panose="05000000000000000000" pitchFamily="2" charset="2"/>
              <a:buChar char="§"/>
            </a:pPr>
            <a:r>
              <a:rPr lang="fi-FI" sz="1400" b="1" dirty="0" err="1"/>
              <a:t>Production</a:t>
            </a:r>
            <a:r>
              <a:rPr lang="fi-FI" sz="1400" b="1" dirty="0"/>
              <a:t> of B-</a:t>
            </a:r>
            <a:r>
              <a:rPr lang="fi-FI" sz="1400" b="1" dirty="0" err="1"/>
              <a:t>based</a:t>
            </a:r>
            <a:r>
              <a:rPr lang="fi-FI" sz="1400" b="1" dirty="0"/>
              <a:t> </a:t>
            </a:r>
            <a:r>
              <a:rPr lang="fi-FI" sz="1400" b="1" dirty="0" err="1"/>
              <a:t>layers</a:t>
            </a:r>
            <a:r>
              <a:rPr lang="fi-FI" sz="1400" b="1" dirty="0"/>
              <a:t> for PSI-2 </a:t>
            </a:r>
            <a:r>
              <a:rPr lang="fi-FI" sz="1400" b="1" dirty="0" err="1"/>
              <a:t>experiments</a:t>
            </a:r>
            <a:r>
              <a:rPr lang="fi-FI" sz="1400" b="1" dirty="0"/>
              <a:t> (FZJ):</a:t>
            </a:r>
            <a:endParaRPr lang="fi-FI" sz="1400" dirty="0"/>
          </a:p>
          <a:p>
            <a:pPr marL="742950" lvl="1" indent="-285750">
              <a:spcBef>
                <a:spcPts val="600"/>
              </a:spcBef>
              <a:buFont typeface="Wingdings" panose="05000000000000000000" pitchFamily="2" charset="2"/>
              <a:buChar char="ü"/>
            </a:pPr>
            <a:r>
              <a:rPr lang="en-US" sz="1400" dirty="0"/>
              <a:t>Preparation of </a:t>
            </a:r>
            <a:r>
              <a:rPr lang="en-US" sz="1400" u="sng" dirty="0">
                <a:solidFill>
                  <a:srgbClr val="0070C0"/>
                </a:solidFill>
              </a:rPr>
              <a:t>pure and mixed layers </a:t>
            </a:r>
            <a:r>
              <a:rPr lang="en-US" sz="1400" dirty="0"/>
              <a:t>using magnetron sputtering and characterization in house</a:t>
            </a:r>
          </a:p>
          <a:p>
            <a:pPr marL="1200150" lvl="2" indent="-285750">
              <a:buFont typeface="Courier New" panose="02070309020205020404" pitchFamily="49" charset="0"/>
              <a:buChar char="o"/>
            </a:pPr>
            <a:r>
              <a:rPr lang="en-US" sz="1400" dirty="0"/>
              <a:t>Analysis of the samples with </a:t>
            </a:r>
            <a:r>
              <a:rPr lang="en-US" sz="1400" b="1" dirty="0">
                <a:solidFill>
                  <a:srgbClr val="FF0000"/>
                </a:solidFill>
              </a:rPr>
              <a:t>LIBS, FIB/SEM/EDX and TEM </a:t>
            </a:r>
            <a:r>
              <a:rPr lang="en-US" sz="1400" dirty="0"/>
              <a:t>when required; NRA for comparison</a:t>
            </a:r>
          </a:p>
          <a:p>
            <a:pPr marL="1200150" lvl="2" indent="-285750">
              <a:buFont typeface="Courier New" panose="02070309020205020404" pitchFamily="49" charset="0"/>
              <a:buChar char="o"/>
            </a:pPr>
            <a:r>
              <a:rPr lang="en-US" sz="1400" dirty="0"/>
              <a:t>Comparison to magnetron produced B-D films on W</a:t>
            </a:r>
            <a:endParaRPr lang="fi-FI" sz="1400" dirty="0"/>
          </a:p>
          <a:p>
            <a:pPr marL="742950" lvl="1" indent="-285750">
              <a:spcBef>
                <a:spcPts val="600"/>
              </a:spcBef>
              <a:buFont typeface="Wingdings" panose="05000000000000000000" pitchFamily="2" charset="2"/>
              <a:buChar char="ü"/>
            </a:pPr>
            <a:r>
              <a:rPr lang="en-US" sz="1400" dirty="0"/>
              <a:t>First measurements on B layers produced on W substrates and on mixed B+W layers</a:t>
            </a:r>
          </a:p>
          <a:p>
            <a:pPr marL="1200150" lvl="2" indent="-285750">
              <a:buFont typeface="Courier New" panose="02070309020205020404" pitchFamily="49" charset="0"/>
              <a:buChar char="o"/>
            </a:pPr>
            <a:r>
              <a:rPr lang="en-US" sz="1400" dirty="0"/>
              <a:t>Good signals, 60-80 nm depth resolution</a:t>
            </a:r>
          </a:p>
          <a:p>
            <a:pPr marL="1200150" lvl="2" indent="-285750">
              <a:buFont typeface="Courier New" panose="02070309020205020404" pitchFamily="49" charset="0"/>
              <a:buChar char="o"/>
            </a:pPr>
            <a:r>
              <a:rPr lang="en-US" sz="1400" dirty="0"/>
              <a:t>Further optimize the setup to improve the detection limit and obtain absolute B quantification</a:t>
            </a:r>
          </a:p>
          <a:p>
            <a:pPr marL="1200150" lvl="2" indent="-285750">
              <a:buFont typeface="Courier New" panose="02070309020205020404" pitchFamily="49" charset="0"/>
              <a:buChar char="o"/>
            </a:pPr>
            <a:r>
              <a:rPr lang="en-US" sz="1400" dirty="0"/>
              <a:t>VUV spectroscopy being applied for W and D atomic + molecular lines</a:t>
            </a:r>
          </a:p>
        </p:txBody>
      </p:sp>
      <p:pic>
        <p:nvPicPr>
          <p:cNvPr id="9" name="Picture 8">
            <a:extLst>
              <a:ext uri="{FF2B5EF4-FFF2-40B4-BE49-F238E27FC236}">
                <a16:creationId xmlns:a16="http://schemas.microsoft.com/office/drawing/2014/main" id="{6F38482F-D006-C3F6-DDFB-75CF32F97D3D}"/>
              </a:ext>
            </a:extLst>
          </p:cNvPr>
          <p:cNvPicPr/>
          <p:nvPr/>
        </p:nvPicPr>
        <p:blipFill>
          <a:blip r:embed="rId2"/>
          <a:stretch/>
        </p:blipFill>
        <p:spPr>
          <a:xfrm>
            <a:off x="8860778" y="3063048"/>
            <a:ext cx="3225727" cy="2479996"/>
          </a:xfrm>
          <a:prstGeom prst="rect">
            <a:avLst/>
          </a:prstGeom>
          <a:ln w="0">
            <a:noFill/>
          </a:ln>
        </p:spPr>
      </p:pic>
      <p:sp>
        <p:nvSpPr>
          <p:cNvPr id="10" name="TextBox 9">
            <a:extLst>
              <a:ext uri="{FF2B5EF4-FFF2-40B4-BE49-F238E27FC236}">
                <a16:creationId xmlns:a16="http://schemas.microsoft.com/office/drawing/2014/main" id="{8D33CD0E-F230-594C-EFE4-5F04E5165A9A}"/>
              </a:ext>
            </a:extLst>
          </p:cNvPr>
          <p:cNvSpPr txBox="1"/>
          <p:nvPr/>
        </p:nvSpPr>
        <p:spPr>
          <a:xfrm>
            <a:off x="8827727" y="5604398"/>
            <a:ext cx="3225727" cy="310880"/>
          </a:xfrm>
          <a:prstGeom prst="rect">
            <a:avLst/>
          </a:prstGeom>
          <a:noFill/>
          <a:ln w="0">
            <a:noFill/>
          </a:ln>
        </p:spPr>
        <p:txBody>
          <a:bodyPr lIns="90000" tIns="45000" rIns="90000" bIns="45000" anchor="t">
            <a:noAutofit/>
          </a:bodyPr>
          <a:lstStyle/>
          <a:p>
            <a:r>
              <a:rPr lang="de-DE" sz="1400" b="0" i="1" strike="noStrike" spc="-1" dirty="0"/>
              <a:t>LIBS measurement spots on  a B-W sample</a:t>
            </a:r>
          </a:p>
        </p:txBody>
      </p:sp>
    </p:spTree>
    <p:extLst>
      <p:ext uri="{BB962C8B-B14F-4D97-AF65-F5344CB8AC3E}">
        <p14:creationId xmlns:p14="http://schemas.microsoft.com/office/powerpoint/2010/main" val="3026814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D7CA0-E2A7-446A-91D0-74FF5374AC22}"/>
              </a:ext>
            </a:extLst>
          </p:cNvPr>
          <p:cNvSpPr>
            <a:spLocks noGrp="1"/>
          </p:cNvSpPr>
          <p:nvPr>
            <p:ph type="title"/>
          </p:nvPr>
        </p:nvSpPr>
        <p:spPr/>
        <p:txBody>
          <a:bodyPr/>
          <a:lstStyle/>
          <a:p>
            <a:r>
              <a:rPr lang="fi-FI" dirty="0"/>
              <a:t>New FZJ </a:t>
            </a:r>
            <a:r>
              <a:rPr lang="fi-FI" dirty="0" err="1"/>
              <a:t>capabilities</a:t>
            </a:r>
            <a:r>
              <a:rPr lang="fi-FI" dirty="0"/>
              <a:t> for </a:t>
            </a:r>
            <a:r>
              <a:rPr lang="fi-FI" dirty="0" err="1"/>
              <a:t>the</a:t>
            </a:r>
            <a:r>
              <a:rPr lang="fi-FI" dirty="0"/>
              <a:t> </a:t>
            </a:r>
            <a:r>
              <a:rPr lang="fi-FI" dirty="0" err="1"/>
              <a:t>production</a:t>
            </a:r>
            <a:r>
              <a:rPr lang="fi-FI" dirty="0"/>
              <a:t> of B-</a:t>
            </a:r>
            <a:r>
              <a:rPr lang="fi-FI" dirty="0" err="1"/>
              <a:t>based</a:t>
            </a:r>
            <a:r>
              <a:rPr lang="fi-FI" dirty="0"/>
              <a:t> </a:t>
            </a:r>
            <a:r>
              <a:rPr lang="fi-FI" dirty="0" err="1"/>
              <a:t>layers</a:t>
            </a:r>
            <a:endParaRPr lang="fi-FI" dirty="0"/>
          </a:p>
        </p:txBody>
      </p:sp>
      <p:sp>
        <p:nvSpPr>
          <p:cNvPr id="3" name="Footer Placeholder 2">
            <a:extLst>
              <a:ext uri="{FF2B5EF4-FFF2-40B4-BE49-F238E27FC236}">
                <a16:creationId xmlns:a16="http://schemas.microsoft.com/office/drawing/2014/main" id="{DF5EA998-947B-6A4D-72FE-AF9F6A1FFD55}"/>
              </a:ext>
            </a:extLst>
          </p:cNvPr>
          <p:cNvSpPr>
            <a:spLocks noGrp="1"/>
          </p:cNvSpPr>
          <p:nvPr>
            <p:ph type="ftr" sz="quarter" idx="11"/>
          </p:nvPr>
        </p:nvSpPr>
        <p:spPr/>
        <p:txBody>
          <a:bodyPr/>
          <a:lstStyle/>
          <a:p>
            <a:pPr>
              <a:defRPr/>
            </a:pPr>
            <a:r>
              <a:rPr lang="en-GB">
                <a:solidFill>
                  <a:prstClr val="white"/>
                </a:solidFill>
              </a:rPr>
              <a:t>A. Hakola| WPPWIE midterm meeting | 9 April 2024</a:t>
            </a:r>
            <a:endParaRPr lang="en-GB" dirty="0"/>
          </a:p>
        </p:txBody>
      </p:sp>
      <p:sp>
        <p:nvSpPr>
          <p:cNvPr id="4" name="Slide Number Placeholder 3">
            <a:extLst>
              <a:ext uri="{FF2B5EF4-FFF2-40B4-BE49-F238E27FC236}">
                <a16:creationId xmlns:a16="http://schemas.microsoft.com/office/drawing/2014/main" id="{8BEC85E7-3B30-A017-2295-171DE12DCA21}"/>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18</a:t>
            </a:fld>
            <a:endParaRPr lang="en-GB">
              <a:solidFill>
                <a:prstClr val="white"/>
              </a:solidFill>
            </a:endParaRPr>
          </a:p>
        </p:txBody>
      </p:sp>
      <p:sp>
        <p:nvSpPr>
          <p:cNvPr id="5" name="Text Box 4">
            <a:extLst>
              <a:ext uri="{FF2B5EF4-FFF2-40B4-BE49-F238E27FC236}">
                <a16:creationId xmlns:a16="http://schemas.microsoft.com/office/drawing/2014/main" id="{CE61E269-7768-4085-0572-C0D30E3252C9}"/>
              </a:ext>
            </a:extLst>
          </p:cNvPr>
          <p:cNvSpPr txBox="1">
            <a:spLocks noChangeArrowheads="1"/>
          </p:cNvSpPr>
          <p:nvPr/>
        </p:nvSpPr>
        <p:spPr bwMode="auto">
          <a:xfrm>
            <a:off x="214281" y="4120494"/>
            <a:ext cx="5337502" cy="2186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214313" indent="-214313">
              <a:spcBef>
                <a:spcPts val="600"/>
              </a:spcBef>
              <a:buFont typeface="Arial" panose="020B0604020202020204" pitchFamily="34" charset="0"/>
              <a:buChar char="•"/>
            </a:pPr>
            <a:r>
              <a:rPr lang="en-US" altLang="de-DE" sz="1600" dirty="0">
                <a:solidFill>
                  <a:schemeClr val="tx1"/>
                </a:solidFill>
                <a:latin typeface="+mn-lt"/>
                <a:cs typeface="Arial" panose="020B0604020202020204" pitchFamily="34" charset="0"/>
              </a:rPr>
              <a:t>4 magnetrons, simultaneous operation possible</a:t>
            </a:r>
          </a:p>
          <a:p>
            <a:pPr marL="214313" indent="-214313">
              <a:spcBef>
                <a:spcPts val="600"/>
              </a:spcBef>
              <a:buFont typeface="Arial" panose="020B0604020202020204" pitchFamily="34" charset="0"/>
              <a:buChar char="•"/>
            </a:pPr>
            <a:r>
              <a:rPr lang="en-US" altLang="de-DE" sz="1600" dirty="0">
                <a:solidFill>
                  <a:schemeClr val="tx1"/>
                </a:solidFill>
                <a:latin typeface="+mn-lt"/>
                <a:cs typeface="Arial" panose="020B0604020202020204" pitchFamily="34" charset="0"/>
              </a:rPr>
              <a:t>Base pressure 10</a:t>
            </a:r>
            <a:r>
              <a:rPr lang="en-US" altLang="de-DE" sz="1600" baseline="30000" dirty="0">
                <a:solidFill>
                  <a:schemeClr val="tx1"/>
                </a:solidFill>
                <a:latin typeface="+mn-lt"/>
                <a:cs typeface="Arial" panose="020B0604020202020204" pitchFamily="34" charset="0"/>
              </a:rPr>
              <a:t>-7</a:t>
            </a:r>
            <a:r>
              <a:rPr lang="en-US" altLang="de-DE" sz="1600" dirty="0">
                <a:solidFill>
                  <a:schemeClr val="tx1"/>
                </a:solidFill>
                <a:latin typeface="+mn-lt"/>
                <a:cs typeface="Arial" panose="020B0604020202020204" pitchFamily="34" charset="0"/>
              </a:rPr>
              <a:t> mbar</a:t>
            </a:r>
          </a:p>
          <a:p>
            <a:pPr marL="214313" indent="-214313">
              <a:spcBef>
                <a:spcPts val="600"/>
              </a:spcBef>
              <a:buFont typeface="Arial" panose="020B0604020202020204" pitchFamily="34" charset="0"/>
              <a:buChar char="•"/>
            </a:pPr>
            <a:r>
              <a:rPr lang="en-US" altLang="de-DE" sz="1600" dirty="0">
                <a:solidFill>
                  <a:schemeClr val="tx1"/>
                </a:solidFill>
                <a:latin typeface="+mn-lt"/>
                <a:cs typeface="Arial" panose="020B0604020202020204" pitchFamily="34" charset="0"/>
              </a:rPr>
              <a:t>Rotating sample stage </a:t>
            </a:r>
            <a:r>
              <a:rPr lang="en-US" altLang="de-DE" sz="1600" dirty="0">
                <a:solidFill>
                  <a:schemeClr val="tx1"/>
                </a:solidFill>
                <a:latin typeface="+mn-lt"/>
                <a:cs typeface="Arial" panose="020B0604020202020204" pitchFamily="34" charset="0"/>
                <a:sym typeface="Wingdings" panose="05000000000000000000" pitchFamily="2" charset="2"/>
              </a:rPr>
              <a:t> </a:t>
            </a:r>
            <a:r>
              <a:rPr lang="en-US" altLang="de-DE" sz="1600" dirty="0">
                <a:solidFill>
                  <a:schemeClr val="tx1"/>
                </a:solidFill>
                <a:latin typeface="+mn-lt"/>
                <a:cs typeface="Arial" panose="020B0604020202020204" pitchFamily="34" charset="0"/>
              </a:rPr>
              <a:t>homogeneous layer</a:t>
            </a:r>
          </a:p>
          <a:p>
            <a:pPr marL="214313" indent="-214313">
              <a:spcBef>
                <a:spcPts val="600"/>
              </a:spcBef>
              <a:buFont typeface="Arial" panose="020B0604020202020204" pitchFamily="34" charset="0"/>
              <a:buChar char="•"/>
            </a:pPr>
            <a:r>
              <a:rPr lang="en-US" altLang="de-DE" sz="1600" dirty="0">
                <a:solidFill>
                  <a:schemeClr val="tx1"/>
                </a:solidFill>
                <a:latin typeface="+mn-lt"/>
                <a:cs typeface="Arial" panose="020B0604020202020204" pitchFamily="34" charset="0"/>
              </a:rPr>
              <a:t>Biased and </a:t>
            </a:r>
            <a:r>
              <a:rPr lang="en-US" altLang="de-DE" sz="1600" dirty="0" err="1">
                <a:solidFill>
                  <a:schemeClr val="tx1"/>
                </a:solidFill>
                <a:latin typeface="+mn-lt"/>
                <a:cs typeface="Arial" panose="020B0604020202020204" pitchFamily="34" charset="0"/>
              </a:rPr>
              <a:t>heatable</a:t>
            </a:r>
            <a:r>
              <a:rPr lang="en-US" altLang="de-DE" sz="1600" dirty="0">
                <a:solidFill>
                  <a:schemeClr val="tx1"/>
                </a:solidFill>
                <a:latin typeface="+mn-lt"/>
                <a:cs typeface="Arial" panose="020B0604020202020204" pitchFamily="34" charset="0"/>
              </a:rPr>
              <a:t> sample stage</a:t>
            </a:r>
          </a:p>
          <a:p>
            <a:pPr marL="214313" indent="-214313">
              <a:spcBef>
                <a:spcPts val="600"/>
              </a:spcBef>
              <a:buFont typeface="Arial" panose="020B0604020202020204" pitchFamily="34" charset="0"/>
              <a:buChar char="•"/>
            </a:pPr>
            <a:r>
              <a:rPr lang="en-US" altLang="de-DE" sz="1600" dirty="0">
                <a:solidFill>
                  <a:schemeClr val="tx1"/>
                </a:solidFill>
                <a:latin typeface="+mn-lt"/>
                <a:cs typeface="Arial" panose="020B0604020202020204" pitchFamily="34" charset="0"/>
              </a:rPr>
              <a:t>Gas injection ring close to sample for reactive sputtering (oxygen, hydrogen, nitrogen)</a:t>
            </a:r>
          </a:p>
          <a:p>
            <a:pPr marL="214313" indent="-214313">
              <a:spcBef>
                <a:spcPts val="600"/>
              </a:spcBef>
              <a:buFont typeface="Arial" panose="020B0604020202020204" pitchFamily="34" charset="0"/>
              <a:buChar char="•"/>
            </a:pPr>
            <a:r>
              <a:rPr lang="en-US" altLang="de-DE" sz="1600" dirty="0">
                <a:solidFill>
                  <a:schemeClr val="tx1"/>
                </a:solidFill>
                <a:latin typeface="+mn-lt"/>
                <a:cs typeface="Arial" panose="020B0604020202020204" pitchFamily="34" charset="0"/>
              </a:rPr>
              <a:t>Large sample stage</a:t>
            </a:r>
            <a:endParaRPr lang="en-US" altLang="de-DE" sz="1600" b="1" dirty="0">
              <a:solidFill>
                <a:schemeClr val="tx1"/>
              </a:solidFill>
              <a:latin typeface="+mn-lt"/>
              <a:cs typeface="Arial" panose="020B0604020202020204" pitchFamily="34" charset="0"/>
            </a:endParaRPr>
          </a:p>
        </p:txBody>
      </p:sp>
      <p:sp>
        <p:nvSpPr>
          <p:cNvPr id="6" name="Text Box 4">
            <a:extLst>
              <a:ext uri="{FF2B5EF4-FFF2-40B4-BE49-F238E27FC236}">
                <a16:creationId xmlns:a16="http://schemas.microsoft.com/office/drawing/2014/main" id="{7D708636-2FD6-A03D-0049-422D7820E6DB}"/>
              </a:ext>
            </a:extLst>
          </p:cNvPr>
          <p:cNvSpPr txBox="1">
            <a:spLocks noChangeArrowheads="1"/>
          </p:cNvSpPr>
          <p:nvPr/>
        </p:nvSpPr>
        <p:spPr bwMode="auto">
          <a:xfrm>
            <a:off x="270279" y="948400"/>
            <a:ext cx="8586954" cy="324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r>
              <a:rPr lang="en-US" altLang="de-DE" sz="1600" b="1" dirty="0">
                <a:latin typeface="+mn-lt"/>
              </a:rPr>
              <a:t>Boron layer fabrication in laboratory: Magnetron sputter deposition</a:t>
            </a:r>
          </a:p>
        </p:txBody>
      </p:sp>
      <p:sp>
        <p:nvSpPr>
          <p:cNvPr id="7" name="Rechteck 10">
            <a:extLst>
              <a:ext uri="{FF2B5EF4-FFF2-40B4-BE49-F238E27FC236}">
                <a16:creationId xmlns:a16="http://schemas.microsoft.com/office/drawing/2014/main" id="{E6E6B390-26EE-0248-8F2C-95E7E1B37C7D}"/>
              </a:ext>
            </a:extLst>
          </p:cNvPr>
          <p:cNvSpPr/>
          <p:nvPr/>
        </p:nvSpPr>
        <p:spPr>
          <a:xfrm>
            <a:off x="3082121" y="1567146"/>
            <a:ext cx="1692180" cy="1734404"/>
          </a:xfrm>
          <a:prstGeom prst="rect">
            <a:avLst/>
          </a:prstGeom>
          <a:solidFill>
            <a:schemeClr val="bg1"/>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dirty="0" err="1"/>
          </a:p>
        </p:txBody>
      </p:sp>
      <p:pic>
        <p:nvPicPr>
          <p:cNvPr id="8" name="Grafik 11">
            <a:extLst>
              <a:ext uri="{FF2B5EF4-FFF2-40B4-BE49-F238E27FC236}">
                <a16:creationId xmlns:a16="http://schemas.microsoft.com/office/drawing/2014/main" id="{4CBD15CB-34D0-001F-01BF-D8AB77A5D0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279" y="1530533"/>
            <a:ext cx="2724749" cy="2465548"/>
          </a:xfrm>
          <a:prstGeom prst="rect">
            <a:avLst/>
          </a:prstGeom>
        </p:spPr>
      </p:pic>
      <p:pic>
        <p:nvPicPr>
          <p:cNvPr id="9" name="Grafik 13">
            <a:extLst>
              <a:ext uri="{FF2B5EF4-FFF2-40B4-BE49-F238E27FC236}">
                <a16:creationId xmlns:a16="http://schemas.microsoft.com/office/drawing/2014/main" id="{EFEE8872-067E-3DCC-D1B3-8AB22C688E0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985"/>
          <a:stretch/>
        </p:blipFill>
        <p:spPr>
          <a:xfrm>
            <a:off x="3125602" y="1615863"/>
            <a:ext cx="1583963" cy="1623836"/>
          </a:xfrm>
          <a:prstGeom prst="rect">
            <a:avLst/>
          </a:prstGeom>
        </p:spPr>
      </p:pic>
      <p:sp>
        <p:nvSpPr>
          <p:cNvPr id="10" name="Text Box 4">
            <a:extLst>
              <a:ext uri="{FF2B5EF4-FFF2-40B4-BE49-F238E27FC236}">
                <a16:creationId xmlns:a16="http://schemas.microsoft.com/office/drawing/2014/main" id="{CB1851CA-209D-F0E8-2D0E-A5803E2EAEA8}"/>
              </a:ext>
            </a:extLst>
          </p:cNvPr>
          <p:cNvSpPr txBox="1">
            <a:spLocks noChangeArrowheads="1"/>
          </p:cNvSpPr>
          <p:nvPr/>
        </p:nvSpPr>
        <p:spPr bwMode="auto">
          <a:xfrm>
            <a:off x="5097831" y="1414419"/>
            <a:ext cx="6718106" cy="2014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214313" indent="-214313">
              <a:spcBef>
                <a:spcPts val="600"/>
              </a:spcBef>
              <a:buFont typeface="Arial" panose="020B0604020202020204" pitchFamily="34" charset="0"/>
              <a:buChar char="•"/>
            </a:pPr>
            <a:r>
              <a:rPr lang="en-US" altLang="de-DE" sz="1600" dirty="0">
                <a:solidFill>
                  <a:schemeClr val="tx1"/>
                </a:solidFill>
                <a:latin typeface="+mn-lt"/>
                <a:cs typeface="Arial" panose="020B0604020202020204" pitchFamily="34" charset="0"/>
              </a:rPr>
              <a:t>Polished 316L(N)-IG steel and W samples</a:t>
            </a:r>
          </a:p>
          <a:p>
            <a:pPr marL="214313" indent="-214313">
              <a:spcBef>
                <a:spcPts val="600"/>
              </a:spcBef>
              <a:buFont typeface="Arial" panose="020B0604020202020204" pitchFamily="34" charset="0"/>
              <a:buChar char="•"/>
            </a:pPr>
            <a:r>
              <a:rPr lang="en-US" altLang="de-DE" sz="1600" dirty="0">
                <a:latin typeface="+mn-lt"/>
                <a:cs typeface="Arial" panose="020B0604020202020204" pitchFamily="34" charset="0"/>
              </a:rPr>
              <a:t>RF magnetron deposition with boron target and </a:t>
            </a:r>
            <a:r>
              <a:rPr lang="en-US" altLang="de-DE" sz="1600" dirty="0" err="1">
                <a:latin typeface="+mn-lt"/>
                <a:cs typeface="Arial" panose="020B0604020202020204" pitchFamily="34" charset="0"/>
              </a:rPr>
              <a:t>Ar</a:t>
            </a:r>
            <a:r>
              <a:rPr lang="en-US" altLang="de-DE" sz="1600" dirty="0">
                <a:latin typeface="+mn-lt"/>
                <a:cs typeface="Arial" panose="020B0604020202020204" pitchFamily="34" charset="0"/>
              </a:rPr>
              <a:t> plasma</a:t>
            </a:r>
          </a:p>
          <a:p>
            <a:pPr marL="214313" indent="-214313">
              <a:spcBef>
                <a:spcPts val="600"/>
              </a:spcBef>
              <a:buFont typeface="Arial" panose="020B0604020202020204" pitchFamily="34" charset="0"/>
              <a:buChar char="•"/>
            </a:pPr>
            <a:r>
              <a:rPr lang="en-US" altLang="de-DE" sz="1600" dirty="0">
                <a:latin typeface="+mn-lt"/>
                <a:cs typeface="Arial" panose="020B0604020202020204" pitchFamily="34" charset="0"/>
              </a:rPr>
              <a:t>SEM(FIB): Homogeneous layer thickness, dense layer, XRD: amorphous</a:t>
            </a:r>
          </a:p>
          <a:p>
            <a:pPr marL="214313" indent="-214313">
              <a:spcBef>
                <a:spcPts val="600"/>
              </a:spcBef>
              <a:buFont typeface="Arial" panose="020B0604020202020204" pitchFamily="34" charset="0"/>
              <a:buChar char="•"/>
            </a:pPr>
            <a:r>
              <a:rPr lang="en-US" altLang="de-DE" sz="1600" dirty="0">
                <a:latin typeface="+mn-lt"/>
                <a:cs typeface="Arial" panose="020B0604020202020204" pitchFamily="34" charset="0"/>
              </a:rPr>
              <a:t>EDX: Oxygen on interface to steel, but less in layer</a:t>
            </a:r>
          </a:p>
          <a:p>
            <a:pPr marL="214313" indent="-214313">
              <a:spcBef>
                <a:spcPts val="600"/>
              </a:spcBef>
              <a:buFont typeface="Arial" panose="020B0604020202020204" pitchFamily="34" charset="0"/>
              <a:buChar char="•"/>
            </a:pPr>
            <a:r>
              <a:rPr lang="en-US" altLang="de-DE" sz="1600" dirty="0">
                <a:latin typeface="+mn-lt"/>
                <a:cs typeface="Arial" panose="020B0604020202020204" pitchFamily="34" charset="0"/>
              </a:rPr>
              <a:t>Layer thickness: 120 nm (6 h deposition time!) </a:t>
            </a:r>
          </a:p>
          <a:p>
            <a:pPr marL="214313" indent="-214313">
              <a:spcBef>
                <a:spcPts val="600"/>
              </a:spcBef>
              <a:buFont typeface="Arial" panose="020B0604020202020204" pitchFamily="34" charset="0"/>
              <a:buChar char="•"/>
            </a:pPr>
            <a:r>
              <a:rPr lang="en-US" altLang="de-DE" sz="1600" dirty="0">
                <a:latin typeface="+mn-lt"/>
                <a:cs typeface="Arial" panose="020B0604020202020204" pitchFamily="34" charset="0"/>
              </a:rPr>
              <a:t>Annealing in vacuum at 550°C for ~5 h → no change of sample state</a:t>
            </a:r>
          </a:p>
          <a:p>
            <a:pPr marL="214313" indent="-214313">
              <a:spcBef>
                <a:spcPts val="600"/>
              </a:spcBef>
              <a:buFont typeface="Arial" panose="020B0604020202020204" pitchFamily="34" charset="0"/>
              <a:buChar char="•"/>
            </a:pPr>
            <a:endParaRPr lang="en-US" altLang="de-DE" sz="1600" dirty="0">
              <a:latin typeface="+mn-lt"/>
              <a:cs typeface="Arial" panose="020B0604020202020204" pitchFamily="34" charset="0"/>
            </a:endParaRPr>
          </a:p>
          <a:p>
            <a:pPr marL="214313" indent="-214313">
              <a:spcBef>
                <a:spcPts val="600"/>
              </a:spcBef>
              <a:buFont typeface="Arial" panose="020B0604020202020204" pitchFamily="34" charset="0"/>
              <a:buChar char="•"/>
            </a:pPr>
            <a:endParaRPr lang="en-US" altLang="de-DE" sz="1600" dirty="0">
              <a:solidFill>
                <a:schemeClr val="tx1"/>
              </a:solidFill>
              <a:latin typeface="+mn-lt"/>
              <a:cs typeface="Arial" panose="020B0604020202020204" pitchFamily="34" charset="0"/>
            </a:endParaRPr>
          </a:p>
          <a:p>
            <a:pPr marL="214313" indent="-214313">
              <a:spcBef>
                <a:spcPts val="600"/>
              </a:spcBef>
              <a:buFont typeface="Arial" panose="020B0604020202020204" pitchFamily="34" charset="0"/>
              <a:buChar char="•"/>
            </a:pPr>
            <a:endParaRPr lang="en-US" altLang="de-DE" sz="1600" dirty="0">
              <a:solidFill>
                <a:schemeClr val="tx1"/>
              </a:solidFill>
              <a:latin typeface="+mn-lt"/>
              <a:cs typeface="Arial" panose="020B0604020202020204" pitchFamily="34" charset="0"/>
            </a:endParaRPr>
          </a:p>
          <a:p>
            <a:pPr algn="ctr">
              <a:spcBef>
                <a:spcPts val="600"/>
              </a:spcBef>
            </a:pPr>
            <a:endParaRPr lang="en-US" altLang="de-DE" sz="1600" b="1" dirty="0">
              <a:latin typeface="+mn-lt"/>
            </a:endParaRPr>
          </a:p>
        </p:txBody>
      </p:sp>
      <p:pic>
        <p:nvPicPr>
          <p:cNvPr id="11" name="Grafik 16">
            <a:extLst>
              <a:ext uri="{FF2B5EF4-FFF2-40B4-BE49-F238E27FC236}">
                <a16:creationId xmlns:a16="http://schemas.microsoft.com/office/drawing/2014/main" id="{2DEB54C0-AD99-7AC2-A9E6-1950DC30E46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9438"/>
          <a:stretch/>
        </p:blipFill>
        <p:spPr>
          <a:xfrm>
            <a:off x="5949384" y="2849452"/>
            <a:ext cx="5484661" cy="3344305"/>
          </a:xfrm>
          <a:prstGeom prst="rect">
            <a:avLst/>
          </a:prstGeom>
        </p:spPr>
      </p:pic>
    </p:spTree>
    <p:extLst>
      <p:ext uri="{BB962C8B-B14F-4D97-AF65-F5344CB8AC3E}">
        <p14:creationId xmlns:p14="http://schemas.microsoft.com/office/powerpoint/2010/main" val="4252701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274AE51-3E84-D191-4289-5CEA8944EC58}"/>
              </a:ext>
            </a:extLst>
          </p:cNvPr>
          <p:cNvSpPr>
            <a:spLocks noGrp="1"/>
          </p:cNvSpPr>
          <p:nvPr>
            <p:ph type="ftr" sz="quarter" idx="11"/>
          </p:nvPr>
        </p:nvSpPr>
        <p:spPr/>
        <p:txBody>
          <a:bodyPr/>
          <a:lstStyle/>
          <a:p>
            <a:pPr>
              <a:defRPr/>
            </a:pPr>
            <a:r>
              <a:rPr lang="en-GB">
                <a:solidFill>
                  <a:prstClr val="white"/>
                </a:solidFill>
              </a:rPr>
              <a:t>A. Hakola| WPPWIE midterm meeting | 9 April 2024</a:t>
            </a:r>
            <a:endParaRPr lang="en-GB" dirty="0"/>
          </a:p>
        </p:txBody>
      </p:sp>
      <p:sp>
        <p:nvSpPr>
          <p:cNvPr id="4" name="Slide Number Placeholder 3">
            <a:extLst>
              <a:ext uri="{FF2B5EF4-FFF2-40B4-BE49-F238E27FC236}">
                <a16:creationId xmlns:a16="http://schemas.microsoft.com/office/drawing/2014/main" id="{B707DED3-01A4-DF49-1A9A-7372C2336C68}"/>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19</a:t>
            </a:fld>
            <a:endParaRPr lang="en-GB">
              <a:solidFill>
                <a:prstClr val="white"/>
              </a:solidFill>
            </a:endParaRPr>
          </a:p>
        </p:txBody>
      </p:sp>
      <p:sp>
        <p:nvSpPr>
          <p:cNvPr id="5" name="Titre 1">
            <a:extLst>
              <a:ext uri="{FF2B5EF4-FFF2-40B4-BE49-F238E27FC236}">
                <a16:creationId xmlns:a16="http://schemas.microsoft.com/office/drawing/2014/main" id="{16185E0F-4740-26E7-F6C8-D1AA1F138B3B}"/>
              </a:ext>
            </a:extLst>
          </p:cNvPr>
          <p:cNvSpPr>
            <a:spLocks noGrp="1"/>
          </p:cNvSpPr>
          <p:nvPr>
            <p:ph type="title"/>
          </p:nvPr>
        </p:nvSpPr>
        <p:spPr>
          <a:xfrm>
            <a:off x="983432" y="192515"/>
            <a:ext cx="9451776" cy="457200"/>
          </a:xfrm>
        </p:spPr>
        <p:txBody>
          <a:bodyPr/>
          <a:lstStyle/>
          <a:p>
            <a:r>
              <a:rPr lang="fi-FI" dirty="0" err="1"/>
              <a:t>Production</a:t>
            </a:r>
            <a:r>
              <a:rPr lang="fi-FI" dirty="0"/>
              <a:t> and </a:t>
            </a:r>
            <a:r>
              <a:rPr lang="fi-FI" dirty="0" err="1"/>
              <a:t>analyses</a:t>
            </a:r>
            <a:r>
              <a:rPr lang="fi-FI" dirty="0"/>
              <a:t> of </a:t>
            </a:r>
            <a:r>
              <a:rPr lang="fi-FI" dirty="0" err="1"/>
              <a:t>the</a:t>
            </a:r>
            <a:r>
              <a:rPr lang="fi-FI" dirty="0"/>
              <a:t> </a:t>
            </a:r>
            <a:r>
              <a:rPr lang="fi-FI" dirty="0" err="1"/>
              <a:t>reference</a:t>
            </a:r>
            <a:r>
              <a:rPr lang="fi-FI" dirty="0"/>
              <a:t> </a:t>
            </a:r>
            <a:r>
              <a:rPr lang="fi-FI" dirty="0" err="1"/>
              <a:t>samples</a:t>
            </a:r>
            <a:r>
              <a:rPr lang="fi-FI" dirty="0"/>
              <a:t> (</a:t>
            </a:r>
            <a:r>
              <a:rPr lang="fi-FI" dirty="0" err="1"/>
              <a:t>part</a:t>
            </a:r>
            <a:r>
              <a:rPr lang="fi-FI" dirty="0"/>
              <a:t> II)</a:t>
            </a:r>
            <a:endParaRPr lang="fr-FR" dirty="0"/>
          </a:p>
        </p:txBody>
      </p:sp>
      <p:sp>
        <p:nvSpPr>
          <p:cNvPr id="7" name="TextBox 6">
            <a:extLst>
              <a:ext uri="{FF2B5EF4-FFF2-40B4-BE49-F238E27FC236}">
                <a16:creationId xmlns:a16="http://schemas.microsoft.com/office/drawing/2014/main" id="{2EE50B19-1200-FABB-49E5-DA3F93DCAE93}"/>
              </a:ext>
            </a:extLst>
          </p:cNvPr>
          <p:cNvSpPr txBox="1"/>
          <p:nvPr/>
        </p:nvSpPr>
        <p:spPr bwMode="auto">
          <a:xfrm>
            <a:off x="287742" y="4984702"/>
            <a:ext cx="11694469" cy="1323439"/>
          </a:xfrm>
          <a:prstGeom prst="rect">
            <a:avLst/>
          </a:prstGeom>
          <a:solidFill>
            <a:schemeClr val="accent2">
              <a:lumMod val="40000"/>
              <a:lumOff val="60000"/>
            </a:schemeClr>
          </a:solidFill>
          <a:ln w="25400">
            <a:solidFill>
              <a:schemeClr val="accent1"/>
            </a:solidFill>
          </a:ln>
        </p:spPr>
        <p:txBody>
          <a:bodyPr wrap="square" rtlCol="0">
            <a:spAutoFit/>
          </a:bodyPr>
          <a:lstStyle/>
          <a:p>
            <a:r>
              <a:rPr lang="fi-FI" sz="1600" b="1" dirty="0"/>
              <a:t>Main </a:t>
            </a:r>
            <a:r>
              <a:rPr lang="fi-FI" sz="1600" b="1" dirty="0" err="1"/>
              <a:t>points</a:t>
            </a:r>
            <a:r>
              <a:rPr lang="fi-FI" sz="1600" b="1" dirty="0"/>
              <a:t> for </a:t>
            </a:r>
            <a:r>
              <a:rPr lang="fi-FI" sz="1600" b="1" dirty="0" err="1"/>
              <a:t>consideration</a:t>
            </a:r>
            <a:endParaRPr lang="fi-FI" sz="1600" b="1" dirty="0"/>
          </a:p>
          <a:p>
            <a:pPr marL="285750" indent="-285750">
              <a:buFont typeface="Arial" panose="020B0604020202020204" pitchFamily="34" charset="0"/>
              <a:buChar char="•"/>
            </a:pPr>
            <a:r>
              <a:rPr lang="fi-FI" sz="1600" dirty="0" err="1"/>
              <a:t>Shall</a:t>
            </a:r>
            <a:r>
              <a:rPr lang="fi-FI" sz="1600" dirty="0"/>
              <a:t> </a:t>
            </a:r>
            <a:r>
              <a:rPr lang="fi-FI" sz="1600" dirty="0" err="1"/>
              <a:t>we</a:t>
            </a:r>
            <a:r>
              <a:rPr lang="fi-FI" sz="1600" dirty="0"/>
              <a:t> </a:t>
            </a:r>
            <a:r>
              <a:rPr lang="fi-FI" sz="1600" dirty="0" err="1"/>
              <a:t>concentrate</a:t>
            </a:r>
            <a:r>
              <a:rPr lang="fi-FI" sz="1600" dirty="0"/>
              <a:t> on </a:t>
            </a:r>
            <a:r>
              <a:rPr lang="fi-FI" sz="1600" dirty="0" err="1"/>
              <a:t>emulating</a:t>
            </a:r>
            <a:r>
              <a:rPr lang="fi-FI" sz="1600" dirty="0"/>
              <a:t> </a:t>
            </a:r>
            <a:r>
              <a:rPr lang="fi-FI" sz="1600" dirty="0" err="1"/>
              <a:t>co-deposits</a:t>
            </a:r>
            <a:r>
              <a:rPr lang="fi-FI" sz="1600" dirty="0"/>
              <a:t> </a:t>
            </a:r>
            <a:r>
              <a:rPr lang="fi-FI" sz="1600" dirty="0" err="1"/>
              <a:t>rather</a:t>
            </a:r>
            <a:r>
              <a:rPr lang="fi-FI" sz="1600" dirty="0"/>
              <a:t> </a:t>
            </a:r>
            <a:r>
              <a:rPr lang="fi-FI" sz="1600" dirty="0" err="1"/>
              <a:t>than</a:t>
            </a:r>
            <a:r>
              <a:rPr lang="fi-FI" sz="1600" dirty="0"/>
              <a:t> </a:t>
            </a:r>
            <a:r>
              <a:rPr lang="fi-FI" sz="1600" dirty="0" err="1"/>
              <a:t>layers</a:t>
            </a:r>
            <a:r>
              <a:rPr lang="fi-FI" sz="1600" dirty="0"/>
              <a:t> </a:t>
            </a:r>
            <a:r>
              <a:rPr lang="fi-FI" sz="1600" dirty="0" err="1"/>
              <a:t>from</a:t>
            </a:r>
            <a:r>
              <a:rPr lang="fi-FI" sz="1600" dirty="0"/>
              <a:t> </a:t>
            </a:r>
            <a:r>
              <a:rPr lang="fi-FI" sz="1600" dirty="0" err="1"/>
              <a:t>boronizations</a:t>
            </a:r>
            <a:r>
              <a:rPr lang="fi-FI" sz="1600" dirty="0"/>
              <a:t>?</a:t>
            </a:r>
          </a:p>
          <a:p>
            <a:pPr marL="285750" indent="-285750">
              <a:buFont typeface="Arial" panose="020B0604020202020204" pitchFamily="34" charset="0"/>
              <a:buChar char="•"/>
            </a:pPr>
            <a:r>
              <a:rPr lang="fi-FI" sz="1600" dirty="0" err="1"/>
              <a:t>Should</a:t>
            </a:r>
            <a:r>
              <a:rPr lang="fi-FI" sz="1600" dirty="0"/>
              <a:t> </a:t>
            </a:r>
            <a:r>
              <a:rPr lang="fi-FI" sz="1600" dirty="0" err="1"/>
              <a:t>one</a:t>
            </a:r>
            <a:r>
              <a:rPr lang="fi-FI" sz="1600" dirty="0"/>
              <a:t> </a:t>
            </a:r>
            <a:r>
              <a:rPr lang="fi-FI" sz="1600" dirty="0" err="1"/>
              <a:t>produce</a:t>
            </a:r>
            <a:r>
              <a:rPr lang="fi-FI" sz="1600" dirty="0"/>
              <a:t> a </a:t>
            </a:r>
            <a:r>
              <a:rPr lang="fi-FI" sz="1600" dirty="0" err="1"/>
              <a:t>protective</a:t>
            </a:r>
            <a:r>
              <a:rPr lang="fi-FI" sz="1600" dirty="0"/>
              <a:t>, </a:t>
            </a:r>
            <a:r>
              <a:rPr lang="fi-FI" sz="1600" dirty="0" err="1"/>
              <a:t>passivating</a:t>
            </a:r>
            <a:r>
              <a:rPr lang="fi-FI" sz="1600" dirty="0"/>
              <a:t> </a:t>
            </a:r>
            <a:r>
              <a:rPr lang="fi-FI" sz="1600" dirty="0" err="1"/>
              <a:t>layer</a:t>
            </a:r>
            <a:r>
              <a:rPr lang="fi-FI" sz="1600" dirty="0"/>
              <a:t> on top?</a:t>
            </a:r>
          </a:p>
          <a:p>
            <a:pPr marL="285750" indent="-285750">
              <a:buFont typeface="Arial" panose="020B0604020202020204" pitchFamily="34" charset="0"/>
              <a:buChar char="•"/>
            </a:pPr>
            <a:r>
              <a:rPr lang="fi-FI" sz="1600" dirty="0" err="1"/>
              <a:t>Should</a:t>
            </a:r>
            <a:r>
              <a:rPr lang="fi-FI" sz="1600" dirty="0"/>
              <a:t> </a:t>
            </a:r>
            <a:r>
              <a:rPr lang="fi-FI" sz="1600" dirty="0" err="1"/>
              <a:t>we</a:t>
            </a:r>
            <a:r>
              <a:rPr lang="fi-FI" sz="1600" dirty="0"/>
              <a:t> </a:t>
            </a:r>
            <a:r>
              <a:rPr lang="fi-FI" sz="1600" dirty="0" err="1"/>
              <a:t>perform</a:t>
            </a:r>
            <a:r>
              <a:rPr lang="fi-FI" sz="1600" dirty="0"/>
              <a:t> </a:t>
            </a:r>
            <a:r>
              <a:rPr lang="fi-FI" sz="1600" dirty="0" err="1"/>
              <a:t>comparative</a:t>
            </a:r>
            <a:r>
              <a:rPr lang="fi-FI" sz="1600" dirty="0"/>
              <a:t> </a:t>
            </a:r>
            <a:r>
              <a:rPr lang="fi-FI" sz="1600" dirty="0" err="1"/>
              <a:t>depositions</a:t>
            </a:r>
            <a:r>
              <a:rPr lang="fi-FI" sz="1600" dirty="0"/>
              <a:t> </a:t>
            </a:r>
            <a:r>
              <a:rPr lang="fi-FI" sz="1600" dirty="0" err="1"/>
              <a:t>using</a:t>
            </a:r>
            <a:r>
              <a:rPr lang="fi-FI" sz="1600" dirty="0"/>
              <a:t> </a:t>
            </a:r>
            <a:r>
              <a:rPr lang="fi-FI" sz="1600" dirty="0" err="1"/>
              <a:t>different</a:t>
            </a:r>
            <a:r>
              <a:rPr lang="fi-FI" sz="1600" dirty="0"/>
              <a:t> </a:t>
            </a:r>
            <a:r>
              <a:rPr lang="fi-FI" sz="1600" dirty="0" err="1"/>
              <a:t>techniques</a:t>
            </a:r>
            <a:r>
              <a:rPr lang="fi-FI" sz="1600" dirty="0"/>
              <a:t> (PLD, </a:t>
            </a:r>
            <a:r>
              <a:rPr lang="fi-FI" sz="1600" dirty="0" err="1"/>
              <a:t>magnetron</a:t>
            </a:r>
            <a:r>
              <a:rPr lang="fi-FI" sz="1600" dirty="0"/>
              <a:t> </a:t>
            </a:r>
            <a:r>
              <a:rPr lang="fi-FI" sz="1600" dirty="0" err="1"/>
              <a:t>sputtering</a:t>
            </a:r>
            <a:r>
              <a:rPr lang="fi-FI" sz="1600" dirty="0"/>
              <a:t>, TVA,…)? </a:t>
            </a:r>
          </a:p>
          <a:p>
            <a:pPr marL="285750" indent="-285750">
              <a:buFont typeface="Arial" panose="020B0604020202020204" pitchFamily="34" charset="0"/>
              <a:buChar char="•"/>
            </a:pPr>
            <a:r>
              <a:rPr lang="fi-FI" sz="1600" dirty="0" err="1"/>
              <a:t>Should</a:t>
            </a:r>
            <a:r>
              <a:rPr lang="fi-FI" sz="1600" dirty="0"/>
              <a:t> </a:t>
            </a:r>
            <a:r>
              <a:rPr lang="fi-FI" sz="1600" dirty="0" err="1"/>
              <a:t>we</a:t>
            </a:r>
            <a:r>
              <a:rPr lang="fi-FI" sz="1600" dirty="0"/>
              <a:t> </a:t>
            </a:r>
            <a:r>
              <a:rPr lang="fi-FI" sz="1600" dirty="0" err="1"/>
              <a:t>make</a:t>
            </a:r>
            <a:r>
              <a:rPr lang="fi-FI" sz="1600" dirty="0"/>
              <a:t> </a:t>
            </a:r>
            <a:r>
              <a:rPr lang="fi-FI" sz="1600" dirty="0" err="1"/>
              <a:t>extensive</a:t>
            </a:r>
            <a:r>
              <a:rPr lang="fi-FI" sz="1600" dirty="0"/>
              <a:t> </a:t>
            </a:r>
            <a:r>
              <a:rPr lang="fi-FI" sz="1600" dirty="0" err="1"/>
              <a:t>pre-characterization</a:t>
            </a:r>
            <a:r>
              <a:rPr lang="fi-FI" sz="1600" dirty="0"/>
              <a:t> of </a:t>
            </a:r>
            <a:r>
              <a:rPr lang="fi-FI" sz="1600" dirty="0" err="1"/>
              <a:t>layers</a:t>
            </a:r>
            <a:r>
              <a:rPr lang="fi-FI" sz="1600" dirty="0"/>
              <a:t> </a:t>
            </a:r>
            <a:r>
              <a:rPr lang="fi-FI" sz="1600" dirty="0" err="1"/>
              <a:t>before</a:t>
            </a:r>
            <a:r>
              <a:rPr lang="fi-FI" sz="1600" dirty="0"/>
              <a:t> </a:t>
            </a:r>
            <a:r>
              <a:rPr lang="fi-FI" sz="1600" dirty="0" err="1"/>
              <a:t>sending</a:t>
            </a:r>
            <a:r>
              <a:rPr lang="fi-FI" sz="1600" dirty="0"/>
              <a:t> </a:t>
            </a:r>
            <a:r>
              <a:rPr lang="fi-FI" sz="1600" dirty="0" err="1"/>
              <a:t>them</a:t>
            </a:r>
            <a:r>
              <a:rPr lang="fi-FI" sz="1600" dirty="0"/>
              <a:t> </a:t>
            </a:r>
            <a:r>
              <a:rPr lang="fi-FI" sz="1600" dirty="0" err="1"/>
              <a:t>around</a:t>
            </a:r>
            <a:r>
              <a:rPr lang="fi-FI" sz="1600" dirty="0"/>
              <a:t>?</a:t>
            </a:r>
          </a:p>
        </p:txBody>
      </p:sp>
      <p:sp>
        <p:nvSpPr>
          <p:cNvPr id="2" name="TextBox 1">
            <a:extLst>
              <a:ext uri="{FF2B5EF4-FFF2-40B4-BE49-F238E27FC236}">
                <a16:creationId xmlns:a16="http://schemas.microsoft.com/office/drawing/2014/main" id="{36C255FC-0B5A-B253-8124-357FAF2E88F7}"/>
              </a:ext>
            </a:extLst>
          </p:cNvPr>
          <p:cNvSpPr txBox="1"/>
          <p:nvPr/>
        </p:nvSpPr>
        <p:spPr>
          <a:xfrm>
            <a:off x="267177" y="821836"/>
            <a:ext cx="11841695" cy="4154984"/>
          </a:xfrm>
          <a:prstGeom prst="rect">
            <a:avLst/>
          </a:prstGeom>
          <a:noFill/>
        </p:spPr>
        <p:txBody>
          <a:bodyPr wrap="square" rtlCol="0">
            <a:spAutoFit/>
          </a:bodyPr>
          <a:lstStyle/>
          <a:p>
            <a:pPr marL="285750" indent="-285750">
              <a:spcBef>
                <a:spcPts val="600"/>
              </a:spcBef>
              <a:buFont typeface="Wingdings" panose="05000000000000000000" pitchFamily="2" charset="2"/>
              <a:buChar char="§"/>
            </a:pPr>
            <a:r>
              <a:rPr lang="fi-FI" sz="1400" b="1" dirty="0" err="1"/>
              <a:t>Production</a:t>
            </a:r>
            <a:r>
              <a:rPr lang="fi-FI" sz="1400" b="1" dirty="0"/>
              <a:t> of W </a:t>
            </a:r>
            <a:r>
              <a:rPr lang="fi-FI" sz="1400" b="1" dirty="0" err="1"/>
              <a:t>layers</a:t>
            </a:r>
            <a:r>
              <a:rPr lang="fi-FI" sz="1400" b="1" dirty="0"/>
              <a:t> (IAP):</a:t>
            </a:r>
            <a:endParaRPr lang="en-US" sz="1400" dirty="0"/>
          </a:p>
          <a:p>
            <a:pPr marL="742950" lvl="1" indent="-285750">
              <a:spcBef>
                <a:spcPts val="600"/>
              </a:spcBef>
              <a:buFont typeface="Wingdings" panose="05000000000000000000" pitchFamily="2" charset="2"/>
              <a:buChar char="ü"/>
            </a:pPr>
            <a:r>
              <a:rPr lang="en-US" sz="1400" dirty="0"/>
              <a:t>Production of </a:t>
            </a:r>
            <a:r>
              <a:rPr lang="en-US" sz="1400" u="sng" dirty="0">
                <a:solidFill>
                  <a:srgbClr val="0070C0"/>
                </a:solidFill>
              </a:rPr>
              <a:t>W coatings with varying H and D depth profiles </a:t>
            </a:r>
            <a:r>
              <a:rPr lang="en-US" sz="1400" dirty="0"/>
              <a:t>simultaneously</a:t>
            </a:r>
          </a:p>
          <a:p>
            <a:pPr marL="742950" lvl="1" indent="-285750">
              <a:spcBef>
                <a:spcPts val="600"/>
              </a:spcBef>
              <a:buFont typeface="Wingdings" panose="05000000000000000000" pitchFamily="2" charset="2"/>
              <a:buChar char="ü"/>
            </a:pPr>
            <a:r>
              <a:rPr lang="en-US" sz="1400" dirty="0"/>
              <a:t>Analysis of  the produced coatings:</a:t>
            </a:r>
          </a:p>
          <a:p>
            <a:pPr marL="1200150" lvl="2" indent="-285750">
              <a:buFont typeface="Courier New" panose="02070309020205020404" pitchFamily="49" charset="0"/>
              <a:buChar char="o"/>
            </a:pPr>
            <a:r>
              <a:rPr lang="en-US" sz="1400" b="1" dirty="0">
                <a:solidFill>
                  <a:srgbClr val="FF0000"/>
                </a:solidFill>
              </a:rPr>
              <a:t>GDOES</a:t>
            </a:r>
            <a:r>
              <a:rPr lang="en-US" sz="1400" dirty="0"/>
              <a:t> for depth profiling, </a:t>
            </a:r>
            <a:r>
              <a:rPr lang="en-US" sz="1400" b="1" dirty="0">
                <a:solidFill>
                  <a:srgbClr val="FF0000"/>
                </a:solidFill>
              </a:rPr>
              <a:t>XPS</a:t>
            </a:r>
            <a:r>
              <a:rPr lang="en-US" sz="1400" dirty="0"/>
              <a:t> for chemical  composition, </a:t>
            </a:r>
            <a:r>
              <a:rPr lang="en-US" sz="1400" b="1" dirty="0">
                <a:solidFill>
                  <a:srgbClr val="FF0000"/>
                </a:solidFill>
              </a:rPr>
              <a:t>XRD</a:t>
            </a:r>
            <a:r>
              <a:rPr lang="en-US" sz="1400" dirty="0"/>
              <a:t> for phase composition</a:t>
            </a:r>
          </a:p>
          <a:p>
            <a:pPr marL="285750" indent="-285750">
              <a:spcBef>
                <a:spcPts val="600"/>
              </a:spcBef>
              <a:buFont typeface="Wingdings" panose="05000000000000000000" pitchFamily="2" charset="2"/>
              <a:buChar char="§"/>
            </a:pPr>
            <a:r>
              <a:rPr lang="fi-FI" sz="1400" b="1" dirty="0" err="1"/>
              <a:t>Production</a:t>
            </a:r>
            <a:r>
              <a:rPr lang="fi-FI" sz="1400" b="1" dirty="0"/>
              <a:t> of B </a:t>
            </a:r>
            <a:r>
              <a:rPr lang="fi-FI" sz="1400" b="1" dirty="0" err="1"/>
              <a:t>layers</a:t>
            </a:r>
            <a:r>
              <a:rPr lang="fi-FI" sz="1400" b="1" dirty="0"/>
              <a:t> (IAP):</a:t>
            </a:r>
            <a:endParaRPr lang="fi-FI" sz="1400" dirty="0"/>
          </a:p>
          <a:p>
            <a:pPr marL="742950" lvl="1" indent="-285750">
              <a:spcBef>
                <a:spcPts val="600"/>
              </a:spcBef>
              <a:buFont typeface="Wingdings" panose="05000000000000000000" pitchFamily="2" charset="2"/>
              <a:buChar char="ü"/>
            </a:pPr>
            <a:r>
              <a:rPr lang="en-US" sz="1400" dirty="0"/>
              <a:t>Repeat the exercise </a:t>
            </a:r>
            <a:r>
              <a:rPr lang="en-US" sz="1400" u="sng" dirty="0">
                <a:solidFill>
                  <a:srgbClr val="0070C0"/>
                </a:solidFill>
              </a:rPr>
              <a:t>performed with CEA in 2022 and 2023</a:t>
            </a:r>
            <a:r>
              <a:rPr lang="en-US" sz="1400" dirty="0"/>
              <a:t>:</a:t>
            </a:r>
          </a:p>
          <a:p>
            <a:pPr marL="1200150" lvl="2" indent="-285750">
              <a:buFont typeface="Courier New" panose="02070309020205020404" pitchFamily="49" charset="0"/>
              <a:buChar char="o"/>
            </a:pPr>
            <a:r>
              <a:rPr lang="en-US" sz="1400" b="1" dirty="0">
                <a:solidFill>
                  <a:srgbClr val="FF0000"/>
                </a:solidFill>
              </a:rPr>
              <a:t>2024:</a:t>
            </a:r>
            <a:r>
              <a:rPr lang="en-US" sz="1400" dirty="0"/>
              <a:t> BD and BH with high H and D contents (more than 10%), thermally treated from 50°C to 500°C</a:t>
            </a:r>
          </a:p>
          <a:p>
            <a:pPr marL="1200150" lvl="2" indent="-285750">
              <a:buFont typeface="Courier New" panose="02070309020205020404" pitchFamily="49" charset="0"/>
              <a:buChar char="o"/>
            </a:pPr>
            <a:r>
              <a:rPr lang="en-US" sz="1400" b="1" dirty="0">
                <a:solidFill>
                  <a:srgbClr val="FF0000"/>
                </a:solidFill>
              </a:rPr>
              <a:t>2025:</a:t>
            </a:r>
            <a:r>
              <a:rPr lang="en-US" sz="1400" dirty="0"/>
              <a:t> Oxygen addition to the same set of samples</a:t>
            </a:r>
          </a:p>
          <a:p>
            <a:pPr marL="742950" lvl="1" indent="-285750">
              <a:spcBef>
                <a:spcPts val="600"/>
              </a:spcBef>
              <a:buFont typeface="Wingdings" panose="05000000000000000000" pitchFamily="2" charset="2"/>
              <a:buChar char="ü"/>
            </a:pPr>
            <a:r>
              <a:rPr lang="en-US" sz="1400" dirty="0"/>
              <a:t>Samples for </a:t>
            </a:r>
            <a:r>
              <a:rPr lang="en-US" sz="1400" u="sng" dirty="0">
                <a:solidFill>
                  <a:srgbClr val="0070C0"/>
                </a:solidFill>
              </a:rPr>
              <a:t>permeation studies under SP C </a:t>
            </a:r>
            <a:r>
              <a:rPr lang="en-US" sz="1400" dirty="0"/>
              <a:t>as follows:</a:t>
            </a:r>
          </a:p>
          <a:p>
            <a:pPr marL="1200150" lvl="2" indent="-285750">
              <a:buFont typeface="Courier New" panose="02070309020205020404" pitchFamily="49" charset="0"/>
              <a:buChar char="o"/>
            </a:pPr>
            <a:r>
              <a:rPr lang="en-US" sz="1400" b="1" dirty="0">
                <a:solidFill>
                  <a:srgbClr val="FF0000"/>
                </a:solidFill>
              </a:rPr>
              <a:t>2024:</a:t>
            </a:r>
            <a:r>
              <a:rPr lang="en-US" sz="1400" dirty="0"/>
              <a:t> different thickness samples 500 to 5000 nm, pure B</a:t>
            </a:r>
          </a:p>
          <a:p>
            <a:pPr marL="1200150" lvl="2" indent="-285750">
              <a:buFont typeface="Courier New" panose="02070309020205020404" pitchFamily="49" charset="0"/>
              <a:buChar char="o"/>
            </a:pPr>
            <a:r>
              <a:rPr lang="en-US" sz="1400" b="1" dirty="0">
                <a:solidFill>
                  <a:srgbClr val="FF0000"/>
                </a:solidFill>
              </a:rPr>
              <a:t>2025:</a:t>
            </a:r>
            <a:r>
              <a:rPr lang="en-US" sz="1400" dirty="0"/>
              <a:t> gaseous inclusions of the types of samples</a:t>
            </a:r>
          </a:p>
          <a:p>
            <a:pPr marL="742950" lvl="1" indent="-285750">
              <a:spcBef>
                <a:spcPts val="600"/>
              </a:spcBef>
              <a:buFont typeface="Wingdings" panose="05000000000000000000" pitchFamily="2" charset="2"/>
              <a:buChar char="ü"/>
            </a:pPr>
            <a:r>
              <a:rPr lang="en-US" sz="1400" dirty="0"/>
              <a:t>For micromechanical measurements and water exposure to check the </a:t>
            </a:r>
            <a:r>
              <a:rPr lang="en-US" sz="1400" u="sng" dirty="0">
                <a:solidFill>
                  <a:srgbClr val="0070C0"/>
                </a:solidFill>
              </a:rPr>
              <a:t>delamination behavior of B surface layers exposed to boiling water</a:t>
            </a:r>
          </a:p>
          <a:p>
            <a:pPr marL="1200150" lvl="2" indent="-285750">
              <a:buFont typeface="Courier New" panose="02070309020205020404" pitchFamily="49" charset="0"/>
              <a:buChar char="o"/>
            </a:pPr>
            <a:r>
              <a:rPr lang="en-US" sz="1400" b="1" dirty="0">
                <a:solidFill>
                  <a:srgbClr val="FF0000"/>
                </a:solidFill>
              </a:rPr>
              <a:t>2024: </a:t>
            </a:r>
            <a:r>
              <a:rPr lang="en-US" sz="1400" dirty="0"/>
              <a:t>B-coated W substrates, 12</a:t>
            </a:r>
            <a:r>
              <a:rPr lang="en-US" sz="1400" dirty="0">
                <a:sym typeface="Symbol" panose="05050102010706020507" pitchFamily="18" charset="2"/>
              </a:rPr>
              <a:t></a:t>
            </a:r>
            <a:r>
              <a:rPr lang="en-US" sz="1400" dirty="0"/>
              <a:t>15</a:t>
            </a:r>
            <a:r>
              <a:rPr lang="en-US" sz="1400" dirty="0">
                <a:sym typeface="Symbol" panose="05050102010706020507" pitchFamily="18" charset="2"/>
              </a:rPr>
              <a:t></a:t>
            </a:r>
            <a:r>
              <a:rPr lang="en-US" sz="1400" dirty="0"/>
              <a:t>1 mm</a:t>
            </a:r>
            <a:r>
              <a:rPr lang="en-US" sz="1400" baseline="30000" dirty="0"/>
              <a:t>3</a:t>
            </a:r>
            <a:r>
              <a:rPr lang="en-US" sz="1400" dirty="0"/>
              <a:t>, 5 </a:t>
            </a:r>
            <a:r>
              <a:rPr lang="en-US" sz="1400" dirty="0">
                <a:latin typeface="Symbol" panose="05050102010706020507" pitchFamily="18" charset="2"/>
              </a:rPr>
              <a:t>m</a:t>
            </a:r>
            <a:r>
              <a:rPr lang="en-US" sz="1400" dirty="0"/>
              <a:t>m, dense and porous</a:t>
            </a:r>
          </a:p>
          <a:p>
            <a:pPr marL="1200150" lvl="2" indent="-285750">
              <a:buFont typeface="Courier New" panose="02070309020205020404" pitchFamily="49" charset="0"/>
              <a:buChar char="o"/>
            </a:pPr>
            <a:r>
              <a:rPr lang="en-US" sz="1400" b="1" dirty="0">
                <a:solidFill>
                  <a:srgbClr val="FF0000"/>
                </a:solidFill>
              </a:rPr>
              <a:t>2025:</a:t>
            </a:r>
            <a:r>
              <a:rPr lang="en-US" sz="1400" dirty="0"/>
              <a:t> boron with D 10 % of 10</a:t>
            </a:r>
            <a:r>
              <a:rPr lang="en-US" sz="1400" dirty="0">
                <a:sym typeface="Symbol" panose="05050102010706020507" pitchFamily="18" charset="2"/>
              </a:rPr>
              <a:t></a:t>
            </a:r>
            <a:r>
              <a:rPr lang="en-US" sz="1400" dirty="0"/>
              <a:t>10</a:t>
            </a:r>
            <a:r>
              <a:rPr lang="en-US" sz="1400" dirty="0">
                <a:sym typeface="Symbol" panose="05050102010706020507" pitchFamily="18" charset="2"/>
              </a:rPr>
              <a:t></a:t>
            </a:r>
            <a:r>
              <a:rPr lang="en-US" sz="1400" dirty="0"/>
              <a:t>1 mm</a:t>
            </a:r>
            <a:r>
              <a:rPr lang="en-US" sz="1400" baseline="30000" dirty="0"/>
              <a:t>3</a:t>
            </a:r>
            <a:r>
              <a:rPr lang="en-US" sz="1400" dirty="0"/>
              <a:t> samples</a:t>
            </a:r>
          </a:p>
          <a:p>
            <a:pPr marL="742950" lvl="1" indent="-285750">
              <a:spcBef>
                <a:spcPts val="600"/>
              </a:spcBef>
              <a:buFont typeface="Wingdings" panose="05000000000000000000" pitchFamily="2" charset="2"/>
              <a:buChar char="ü"/>
            </a:pPr>
            <a:r>
              <a:rPr lang="en-US" sz="1400" b="1" dirty="0">
                <a:solidFill>
                  <a:srgbClr val="FF0000"/>
                </a:solidFill>
              </a:rPr>
              <a:t>Additionally</a:t>
            </a:r>
            <a:r>
              <a:rPr lang="en-US" sz="1400" dirty="0"/>
              <a:t>: B+W (pure and D doped) composite coatings for </a:t>
            </a:r>
            <a:r>
              <a:rPr lang="en-US" sz="1400" u="sng" dirty="0">
                <a:solidFill>
                  <a:srgbClr val="0070C0"/>
                </a:solidFill>
              </a:rPr>
              <a:t>re-deposition studies</a:t>
            </a:r>
          </a:p>
          <a:p>
            <a:pPr marL="742950" lvl="1" indent="-285750">
              <a:spcBef>
                <a:spcPts val="600"/>
              </a:spcBef>
              <a:buFont typeface="Wingdings" panose="05000000000000000000" pitchFamily="2" charset="2"/>
              <a:buChar char="ü"/>
            </a:pPr>
            <a:r>
              <a:rPr lang="en-US" sz="1400" dirty="0"/>
              <a:t>Analysis of the produced coatings using </a:t>
            </a:r>
            <a:r>
              <a:rPr lang="en-US" sz="1400" b="1" dirty="0">
                <a:solidFill>
                  <a:srgbClr val="FF0000"/>
                </a:solidFill>
              </a:rPr>
              <a:t>SEM, TDS, XRD, Sputtered XPS and nanoindentation</a:t>
            </a:r>
          </a:p>
        </p:txBody>
      </p:sp>
    </p:spTree>
    <p:extLst>
      <p:ext uri="{BB962C8B-B14F-4D97-AF65-F5344CB8AC3E}">
        <p14:creationId xmlns:p14="http://schemas.microsoft.com/office/powerpoint/2010/main" val="3501017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79DA012-F8CF-FB43-49BA-3D8FFCBF37C8}"/>
              </a:ext>
            </a:extLst>
          </p:cNvPr>
          <p:cNvSpPr>
            <a:spLocks noGrp="1"/>
          </p:cNvSpPr>
          <p:nvPr>
            <p:ph type="ftr" sz="quarter" idx="11"/>
          </p:nvPr>
        </p:nvSpPr>
        <p:spPr/>
        <p:txBody>
          <a:bodyPr/>
          <a:lstStyle/>
          <a:p>
            <a:pPr>
              <a:defRPr/>
            </a:pPr>
            <a:r>
              <a:rPr lang="en-GB">
                <a:solidFill>
                  <a:prstClr val="white"/>
                </a:solidFill>
              </a:rPr>
              <a:t>A. Hakola| WPPWIE midterm meeting | 9 April 2024</a:t>
            </a:r>
            <a:endParaRPr lang="en-GB" dirty="0"/>
          </a:p>
        </p:txBody>
      </p:sp>
      <p:sp>
        <p:nvSpPr>
          <p:cNvPr id="4" name="Slide Number Placeholder 3">
            <a:extLst>
              <a:ext uri="{FF2B5EF4-FFF2-40B4-BE49-F238E27FC236}">
                <a16:creationId xmlns:a16="http://schemas.microsoft.com/office/drawing/2014/main" id="{FD8E3CD6-A8B8-1A3E-530E-D3BC486A74B9}"/>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2</a:t>
            </a:fld>
            <a:endParaRPr lang="en-GB">
              <a:solidFill>
                <a:prstClr val="white"/>
              </a:solidFill>
            </a:endParaRPr>
          </a:p>
        </p:txBody>
      </p:sp>
      <p:sp>
        <p:nvSpPr>
          <p:cNvPr id="5" name="Titre 1">
            <a:extLst>
              <a:ext uri="{FF2B5EF4-FFF2-40B4-BE49-F238E27FC236}">
                <a16:creationId xmlns:a16="http://schemas.microsoft.com/office/drawing/2014/main" id="{5745B66D-A6CB-9F71-21A8-40C02DA8450B}"/>
              </a:ext>
            </a:extLst>
          </p:cNvPr>
          <p:cNvSpPr>
            <a:spLocks noGrp="1"/>
          </p:cNvSpPr>
          <p:nvPr>
            <p:ph type="title"/>
          </p:nvPr>
        </p:nvSpPr>
        <p:spPr>
          <a:xfrm>
            <a:off x="983432" y="192515"/>
            <a:ext cx="9451776" cy="457200"/>
          </a:xfrm>
        </p:spPr>
        <p:txBody>
          <a:bodyPr/>
          <a:lstStyle/>
          <a:p>
            <a:r>
              <a:rPr lang="fr-FR" dirty="0"/>
              <a:t>Introduction and </a:t>
            </a:r>
            <a:r>
              <a:rPr lang="fr-FR" dirty="0" err="1"/>
              <a:t>overview</a:t>
            </a:r>
            <a:r>
              <a:rPr lang="fr-FR" dirty="0"/>
              <a:t> of SP B in 2024</a:t>
            </a:r>
          </a:p>
        </p:txBody>
      </p:sp>
      <p:sp>
        <p:nvSpPr>
          <p:cNvPr id="6" name="Textfeld 4">
            <a:extLst>
              <a:ext uri="{FF2B5EF4-FFF2-40B4-BE49-F238E27FC236}">
                <a16:creationId xmlns:a16="http://schemas.microsoft.com/office/drawing/2014/main" id="{69C6C3E4-03FA-C9A1-F6BA-50B5A6155F0F}"/>
              </a:ext>
            </a:extLst>
          </p:cNvPr>
          <p:cNvSpPr txBox="1"/>
          <p:nvPr/>
        </p:nvSpPr>
        <p:spPr>
          <a:xfrm>
            <a:off x="107504" y="756901"/>
            <a:ext cx="11833484" cy="4182812"/>
          </a:xfrm>
          <a:prstGeom prst="rect">
            <a:avLst/>
          </a:prstGeom>
          <a:noFill/>
          <a:ln w="12700">
            <a:noFill/>
          </a:ln>
        </p:spPr>
        <p:txBody>
          <a:bodyPr wrap="square" rtlCol="0">
            <a:spAutoFit/>
          </a:bodyPr>
          <a:lstStyle/>
          <a:p>
            <a:pPr>
              <a:lnSpc>
                <a:spcPct val="113000"/>
              </a:lnSpc>
            </a:pPr>
            <a:r>
              <a:rPr lang="fi-FI" sz="1600" dirty="0">
                <a:cs typeface="Arial" panose="020B0604020202020204" pitchFamily="34" charset="0"/>
              </a:rPr>
              <a:t>SP B </a:t>
            </a:r>
            <a:r>
              <a:rPr lang="fi-FI" sz="1600" dirty="0" err="1">
                <a:cs typeface="Arial" panose="020B0604020202020204" pitchFamily="34" charset="0"/>
              </a:rPr>
              <a:t>has</a:t>
            </a:r>
            <a:r>
              <a:rPr lang="fi-FI" sz="1600" dirty="0">
                <a:cs typeface="Arial" panose="020B0604020202020204" pitchFamily="34" charset="0"/>
              </a:rPr>
              <a:t> </a:t>
            </a:r>
            <a:r>
              <a:rPr lang="fi-FI" sz="1600" dirty="0" err="1">
                <a:cs typeface="Arial" panose="020B0604020202020204" pitchFamily="34" charset="0"/>
              </a:rPr>
              <a:t>the</a:t>
            </a:r>
            <a:r>
              <a:rPr lang="fi-FI" sz="1600" dirty="0">
                <a:cs typeface="Arial" panose="020B0604020202020204" pitchFamily="34" charset="0"/>
              </a:rPr>
              <a:t> </a:t>
            </a:r>
            <a:r>
              <a:rPr lang="fi-FI" sz="1600" b="1" dirty="0" err="1">
                <a:solidFill>
                  <a:srgbClr val="FF0000"/>
                </a:solidFill>
                <a:cs typeface="Arial" panose="020B0604020202020204" pitchFamily="34" charset="0"/>
              </a:rPr>
              <a:t>same</a:t>
            </a:r>
            <a:r>
              <a:rPr lang="fi-FI" sz="1600" b="1" dirty="0">
                <a:solidFill>
                  <a:srgbClr val="FF0000"/>
                </a:solidFill>
                <a:cs typeface="Arial" panose="020B0604020202020204" pitchFamily="34" charset="0"/>
              </a:rPr>
              <a:t> </a:t>
            </a:r>
            <a:r>
              <a:rPr lang="fi-FI" sz="1600" b="1" dirty="0" err="1">
                <a:solidFill>
                  <a:srgbClr val="FF0000"/>
                </a:solidFill>
                <a:cs typeface="Arial" panose="020B0604020202020204" pitchFamily="34" charset="0"/>
              </a:rPr>
              <a:t>activity</a:t>
            </a:r>
            <a:r>
              <a:rPr lang="fi-FI" sz="1600" b="1" dirty="0">
                <a:solidFill>
                  <a:srgbClr val="FF0000"/>
                </a:solidFill>
                <a:cs typeface="Arial" panose="020B0604020202020204" pitchFamily="34" charset="0"/>
              </a:rPr>
              <a:t> </a:t>
            </a:r>
            <a:r>
              <a:rPr lang="fi-FI" sz="1600" b="1" dirty="0" err="1">
                <a:solidFill>
                  <a:srgbClr val="FF0000"/>
                </a:solidFill>
                <a:cs typeface="Arial" panose="020B0604020202020204" pitchFamily="34" charset="0"/>
              </a:rPr>
              <a:t>areas</a:t>
            </a:r>
            <a:r>
              <a:rPr lang="fi-FI" sz="1600" b="1" dirty="0">
                <a:solidFill>
                  <a:srgbClr val="FF0000"/>
                </a:solidFill>
                <a:cs typeface="Arial" panose="020B0604020202020204" pitchFamily="34" charset="0"/>
              </a:rPr>
              <a:t> (SP B.1, SP B.2, SP B.3, SP B.4, and SP B.5) in 2024 </a:t>
            </a:r>
            <a:r>
              <a:rPr lang="fi-FI" sz="1600" dirty="0">
                <a:cs typeface="Arial" panose="020B0604020202020204" pitchFamily="34" charset="0"/>
              </a:rPr>
              <a:t>as in </a:t>
            </a:r>
            <a:r>
              <a:rPr lang="fi-FI" sz="1600" dirty="0" err="1">
                <a:cs typeface="Arial" panose="020B0604020202020204" pitchFamily="34" charset="0"/>
              </a:rPr>
              <a:t>the</a:t>
            </a:r>
            <a:r>
              <a:rPr lang="fi-FI" sz="1600" dirty="0">
                <a:cs typeface="Arial" panose="020B0604020202020204" pitchFamily="34" charset="0"/>
              </a:rPr>
              <a:t> </a:t>
            </a:r>
            <a:r>
              <a:rPr lang="fi-FI" sz="1600" dirty="0" err="1">
                <a:cs typeface="Arial" panose="020B0604020202020204" pitchFamily="34" charset="0"/>
              </a:rPr>
              <a:t>previous</a:t>
            </a:r>
            <a:r>
              <a:rPr lang="fi-FI" sz="1600" dirty="0">
                <a:cs typeface="Arial" panose="020B0604020202020204" pitchFamily="34" charset="0"/>
              </a:rPr>
              <a:t> </a:t>
            </a:r>
            <a:r>
              <a:rPr lang="fi-FI" sz="1600" dirty="0" err="1">
                <a:cs typeface="Arial" panose="020B0604020202020204" pitchFamily="34" charset="0"/>
              </a:rPr>
              <a:t>years</a:t>
            </a:r>
            <a:r>
              <a:rPr lang="fi-FI" sz="1600" dirty="0">
                <a:cs typeface="Arial" panose="020B0604020202020204" pitchFamily="34" charset="0"/>
              </a:rPr>
              <a:t> </a:t>
            </a:r>
            <a:r>
              <a:rPr lang="fi-FI" sz="1600" dirty="0" err="1">
                <a:cs typeface="Arial" panose="020B0604020202020204" pitchFamily="34" charset="0"/>
              </a:rPr>
              <a:t>but</a:t>
            </a:r>
            <a:r>
              <a:rPr lang="fi-FI" sz="1600" dirty="0">
                <a:cs typeface="Arial" panose="020B0604020202020204" pitchFamily="34" charset="0"/>
              </a:rPr>
              <a:t> </a:t>
            </a:r>
            <a:r>
              <a:rPr lang="fi-FI" sz="1600" dirty="0" err="1">
                <a:cs typeface="Arial" panose="020B0604020202020204" pitchFamily="34" charset="0"/>
              </a:rPr>
              <a:t>with</a:t>
            </a:r>
            <a:r>
              <a:rPr lang="fi-FI" sz="1600" dirty="0">
                <a:cs typeface="Arial" panose="020B0604020202020204" pitchFamily="34" charset="0"/>
              </a:rPr>
              <a:t> </a:t>
            </a:r>
            <a:r>
              <a:rPr lang="fi-FI" sz="1600" dirty="0" err="1">
                <a:cs typeface="Arial" panose="020B0604020202020204" pitchFamily="34" charset="0"/>
              </a:rPr>
              <a:t>the</a:t>
            </a:r>
            <a:r>
              <a:rPr lang="fi-FI" sz="1600" dirty="0">
                <a:cs typeface="Arial" panose="020B0604020202020204" pitchFamily="34" charset="0"/>
              </a:rPr>
              <a:t> </a:t>
            </a:r>
            <a:r>
              <a:rPr lang="fi-FI" sz="1600" dirty="0" err="1">
                <a:cs typeface="Arial" panose="020B0604020202020204" pitchFamily="34" charset="0"/>
              </a:rPr>
              <a:t>following</a:t>
            </a:r>
            <a:r>
              <a:rPr lang="fi-FI" sz="1600" dirty="0">
                <a:cs typeface="Arial" panose="020B0604020202020204" pitchFamily="34" charset="0"/>
              </a:rPr>
              <a:t> </a:t>
            </a:r>
            <a:r>
              <a:rPr lang="fi-FI" sz="1600" dirty="0" err="1">
                <a:cs typeface="Arial" panose="020B0604020202020204" pitchFamily="34" charset="0"/>
              </a:rPr>
              <a:t>changes</a:t>
            </a:r>
            <a:r>
              <a:rPr lang="fi-FI" sz="1600" dirty="0">
                <a:cs typeface="Arial" panose="020B0604020202020204" pitchFamily="34" charset="0"/>
              </a:rPr>
              <a:t>:</a:t>
            </a:r>
          </a:p>
          <a:p>
            <a:pPr marL="285750" indent="-285750">
              <a:lnSpc>
                <a:spcPct val="113000"/>
              </a:lnSpc>
              <a:buFont typeface="Wingdings" panose="05000000000000000000" pitchFamily="2" charset="2"/>
              <a:buChar char="§"/>
            </a:pPr>
            <a:r>
              <a:rPr lang="fi-FI" sz="1600" b="1" dirty="0">
                <a:solidFill>
                  <a:srgbClr val="0070C0"/>
                </a:solidFill>
                <a:cs typeface="Arial" panose="020B0604020202020204" pitchFamily="34" charset="0"/>
              </a:rPr>
              <a:t>SP B.1: </a:t>
            </a:r>
            <a:r>
              <a:rPr lang="fi-FI" sz="1600" b="1" dirty="0" err="1">
                <a:solidFill>
                  <a:srgbClr val="0070C0"/>
                </a:solidFill>
                <a:cs typeface="Arial" panose="020B0604020202020204" pitchFamily="34" charset="0"/>
              </a:rPr>
              <a:t>focus</a:t>
            </a:r>
            <a:r>
              <a:rPr lang="fi-FI" sz="1600" b="1" dirty="0">
                <a:solidFill>
                  <a:srgbClr val="0070C0"/>
                </a:solidFill>
                <a:cs typeface="Arial" panose="020B0604020202020204" pitchFamily="34" charset="0"/>
              </a:rPr>
              <a:t> on cross-</a:t>
            </a:r>
            <a:r>
              <a:rPr lang="fi-FI" sz="1600" b="1" dirty="0" err="1">
                <a:solidFill>
                  <a:srgbClr val="0070C0"/>
                </a:solidFill>
                <a:cs typeface="Arial" panose="020B0604020202020204" pitchFamily="34" charset="0"/>
              </a:rPr>
              <a:t>machine</a:t>
            </a:r>
            <a:r>
              <a:rPr lang="fi-FI" sz="1600" b="1" dirty="0">
                <a:solidFill>
                  <a:srgbClr val="0070C0"/>
                </a:solidFill>
                <a:cs typeface="Arial" panose="020B0604020202020204" pitchFamily="34" charset="0"/>
              </a:rPr>
              <a:t> </a:t>
            </a:r>
            <a:r>
              <a:rPr lang="fi-FI" sz="1600" b="1" dirty="0" err="1">
                <a:solidFill>
                  <a:srgbClr val="0070C0"/>
                </a:solidFill>
                <a:cs typeface="Arial" panose="020B0604020202020204" pitchFamily="34" charset="0"/>
              </a:rPr>
              <a:t>investigations</a:t>
            </a:r>
            <a:r>
              <a:rPr lang="fi-FI" sz="1600" b="1" dirty="0">
                <a:solidFill>
                  <a:srgbClr val="0070C0"/>
                </a:solidFill>
                <a:cs typeface="Arial" panose="020B0604020202020204" pitchFamily="34" charset="0"/>
              </a:rPr>
              <a:t> </a:t>
            </a:r>
          </a:p>
          <a:p>
            <a:pPr marL="742950" lvl="1" indent="-285750">
              <a:lnSpc>
                <a:spcPct val="113000"/>
              </a:lnSpc>
              <a:buFont typeface="Wingdings" panose="05000000000000000000" pitchFamily="2" charset="2"/>
              <a:buChar char="ü"/>
            </a:pPr>
            <a:r>
              <a:rPr lang="fi-FI" sz="1400" dirty="0" err="1">
                <a:cs typeface="Arial" panose="020B0604020202020204" pitchFamily="34" charset="0"/>
              </a:rPr>
              <a:t>Impact</a:t>
            </a:r>
            <a:r>
              <a:rPr lang="fi-FI" sz="1400" dirty="0">
                <a:cs typeface="Arial" panose="020B0604020202020204" pitchFamily="34" charset="0"/>
              </a:rPr>
              <a:t> of </a:t>
            </a:r>
            <a:r>
              <a:rPr lang="fi-FI" sz="1400" dirty="0" err="1">
                <a:cs typeface="Arial" panose="020B0604020202020204" pitchFamily="34" charset="0"/>
              </a:rPr>
              <a:t>flux</a:t>
            </a:r>
            <a:r>
              <a:rPr lang="fi-FI" sz="1400" dirty="0">
                <a:cs typeface="Arial" panose="020B0604020202020204" pitchFamily="34" charset="0"/>
              </a:rPr>
              <a:t> on </a:t>
            </a:r>
            <a:r>
              <a:rPr lang="fi-FI" sz="1400" dirty="0" err="1">
                <a:cs typeface="Arial" panose="020B0604020202020204" pitchFamily="34" charset="0"/>
              </a:rPr>
              <a:t>erosion</a:t>
            </a:r>
            <a:r>
              <a:rPr lang="fi-FI" sz="1400" dirty="0">
                <a:cs typeface="Arial" panose="020B0604020202020204" pitchFamily="34" charset="0"/>
              </a:rPr>
              <a:t> (</a:t>
            </a:r>
            <a:r>
              <a:rPr lang="fi-FI" sz="1400" dirty="0" err="1">
                <a:cs typeface="Arial" panose="020B0604020202020204" pitchFamily="34" charset="0"/>
              </a:rPr>
              <a:t>continuation</a:t>
            </a:r>
            <a:r>
              <a:rPr lang="fi-FI" sz="1400" dirty="0">
                <a:cs typeface="Arial" panose="020B0604020202020204" pitchFamily="34" charset="0"/>
              </a:rPr>
              <a:t> </a:t>
            </a:r>
            <a:r>
              <a:rPr lang="fi-FI" sz="1400" dirty="0" err="1">
                <a:cs typeface="Arial" panose="020B0604020202020204" pitchFamily="34" charset="0"/>
              </a:rPr>
              <a:t>from</a:t>
            </a:r>
            <a:r>
              <a:rPr lang="fi-FI" sz="1400" dirty="0">
                <a:cs typeface="Arial" panose="020B0604020202020204" pitchFamily="34" charset="0"/>
              </a:rPr>
              <a:t> 2023); </a:t>
            </a:r>
            <a:r>
              <a:rPr lang="fi-FI" sz="1400" dirty="0" err="1">
                <a:cs typeface="Arial" panose="020B0604020202020204" pitchFamily="34" charset="0"/>
              </a:rPr>
              <a:t>extend</a:t>
            </a:r>
            <a:r>
              <a:rPr lang="fi-FI" sz="1400" dirty="0">
                <a:cs typeface="Arial" panose="020B0604020202020204" pitchFamily="34" charset="0"/>
              </a:rPr>
              <a:t> </a:t>
            </a:r>
            <a:r>
              <a:rPr lang="fi-FI" sz="1400" dirty="0" err="1">
                <a:cs typeface="Arial" panose="020B0604020202020204" pitchFamily="34" charset="0"/>
              </a:rPr>
              <a:t>the</a:t>
            </a:r>
            <a:r>
              <a:rPr lang="fi-FI" sz="1400" dirty="0">
                <a:cs typeface="Arial" panose="020B0604020202020204" pitchFamily="34" charset="0"/>
              </a:rPr>
              <a:t> </a:t>
            </a:r>
            <a:r>
              <a:rPr lang="fi-FI" sz="1400" dirty="0" err="1">
                <a:cs typeface="Arial" panose="020B0604020202020204" pitchFamily="34" charset="0"/>
              </a:rPr>
              <a:t>investigations</a:t>
            </a:r>
            <a:r>
              <a:rPr lang="fi-FI" sz="1400" dirty="0">
                <a:cs typeface="Arial" panose="020B0604020202020204" pitchFamily="34" charset="0"/>
              </a:rPr>
              <a:t> to </a:t>
            </a:r>
            <a:r>
              <a:rPr lang="fi-FI" sz="1400" dirty="0" err="1">
                <a:cs typeface="Arial" panose="020B0604020202020204" pitchFamily="34" charset="0"/>
              </a:rPr>
              <a:t>samples</a:t>
            </a:r>
            <a:r>
              <a:rPr lang="fi-FI" sz="1400" dirty="0">
                <a:cs typeface="Arial" panose="020B0604020202020204" pitchFamily="34" charset="0"/>
              </a:rPr>
              <a:t> </a:t>
            </a:r>
            <a:r>
              <a:rPr lang="fi-FI" sz="1400" dirty="0" err="1">
                <a:cs typeface="Arial" panose="020B0604020202020204" pitchFamily="34" charset="0"/>
              </a:rPr>
              <a:t>with</a:t>
            </a:r>
            <a:r>
              <a:rPr lang="fi-FI" sz="1400" dirty="0">
                <a:cs typeface="Arial" panose="020B0604020202020204" pitchFamily="34" charset="0"/>
              </a:rPr>
              <a:t> </a:t>
            </a:r>
            <a:r>
              <a:rPr lang="fi-FI" sz="1400" dirty="0" err="1">
                <a:cs typeface="Arial" panose="020B0604020202020204" pitchFamily="34" charset="0"/>
              </a:rPr>
              <a:t>re-deposited</a:t>
            </a:r>
            <a:r>
              <a:rPr lang="fi-FI" sz="1400" dirty="0">
                <a:cs typeface="Arial" panose="020B0604020202020204" pitchFamily="34" charset="0"/>
              </a:rPr>
              <a:t> W</a:t>
            </a:r>
          </a:p>
          <a:p>
            <a:pPr marL="742950" lvl="1" indent="-285750">
              <a:lnSpc>
                <a:spcPct val="113000"/>
              </a:lnSpc>
              <a:buFont typeface="Wingdings" panose="05000000000000000000" pitchFamily="2" charset="2"/>
              <a:buChar char="ü"/>
            </a:pPr>
            <a:r>
              <a:rPr lang="fi-FI" sz="1400" dirty="0" err="1">
                <a:cs typeface="Arial" panose="020B0604020202020204" pitchFamily="34" charset="0"/>
              </a:rPr>
              <a:t>Include</a:t>
            </a:r>
            <a:r>
              <a:rPr lang="fi-FI" sz="1400" dirty="0">
                <a:cs typeface="Arial" panose="020B0604020202020204" pitchFamily="34" charset="0"/>
              </a:rPr>
              <a:t> B-</a:t>
            </a:r>
            <a:r>
              <a:rPr lang="fi-FI" sz="1400" dirty="0" err="1">
                <a:cs typeface="Arial" panose="020B0604020202020204" pitchFamily="34" charset="0"/>
              </a:rPr>
              <a:t>containing</a:t>
            </a:r>
            <a:r>
              <a:rPr lang="fi-FI" sz="1400" dirty="0">
                <a:cs typeface="Arial" panose="020B0604020202020204" pitchFamily="34" charset="0"/>
              </a:rPr>
              <a:t> </a:t>
            </a:r>
            <a:r>
              <a:rPr lang="fi-FI" sz="1400" dirty="0" err="1">
                <a:cs typeface="Arial" panose="020B0604020202020204" pitchFamily="34" charset="0"/>
              </a:rPr>
              <a:t>layers</a:t>
            </a:r>
            <a:r>
              <a:rPr lang="fi-FI" sz="1400" dirty="0">
                <a:cs typeface="Arial" panose="020B0604020202020204" pitchFamily="34" charset="0"/>
              </a:rPr>
              <a:t> on </a:t>
            </a:r>
            <a:r>
              <a:rPr lang="fi-FI" sz="1400" dirty="0" err="1">
                <a:cs typeface="Arial" panose="020B0604020202020204" pitchFamily="34" charset="0"/>
              </a:rPr>
              <a:t>the</a:t>
            </a:r>
            <a:r>
              <a:rPr lang="fi-FI" sz="1400" dirty="0">
                <a:cs typeface="Arial" panose="020B0604020202020204" pitchFamily="34" charset="0"/>
              </a:rPr>
              <a:t> agenda, in </a:t>
            </a:r>
            <a:r>
              <a:rPr lang="fi-FI" sz="1400" dirty="0" err="1">
                <a:cs typeface="Arial" panose="020B0604020202020204" pitchFamily="34" charset="0"/>
              </a:rPr>
              <a:t>the</a:t>
            </a:r>
            <a:r>
              <a:rPr lang="fi-FI" sz="1400" dirty="0">
                <a:cs typeface="Arial" panose="020B0604020202020204" pitchFamily="34" charset="0"/>
              </a:rPr>
              <a:t> </a:t>
            </a:r>
            <a:r>
              <a:rPr lang="fi-FI" sz="1400" dirty="0" err="1">
                <a:cs typeface="Arial" panose="020B0604020202020204" pitchFamily="34" charset="0"/>
              </a:rPr>
              <a:t>first</a:t>
            </a:r>
            <a:r>
              <a:rPr lang="fi-FI" sz="1400" dirty="0">
                <a:cs typeface="Arial" panose="020B0604020202020204" pitchFamily="34" charset="0"/>
              </a:rPr>
              <a:t> </a:t>
            </a:r>
            <a:r>
              <a:rPr lang="fi-FI" sz="1400" dirty="0" err="1">
                <a:cs typeface="Arial" panose="020B0604020202020204" pitchFamily="34" charset="0"/>
              </a:rPr>
              <a:t>place</a:t>
            </a:r>
            <a:r>
              <a:rPr lang="fi-FI" sz="1400" dirty="0">
                <a:cs typeface="Arial" panose="020B0604020202020204" pitchFamily="34" charset="0"/>
              </a:rPr>
              <a:t> as </a:t>
            </a:r>
            <a:r>
              <a:rPr lang="fi-FI" sz="1400" dirty="0" err="1">
                <a:cs typeface="Arial" panose="020B0604020202020204" pitchFamily="34" charset="0"/>
              </a:rPr>
              <a:t>proxies</a:t>
            </a:r>
            <a:r>
              <a:rPr lang="fi-FI" sz="1400" dirty="0">
                <a:cs typeface="Arial" panose="020B0604020202020204" pitchFamily="34" charset="0"/>
              </a:rPr>
              <a:t> for </a:t>
            </a:r>
            <a:r>
              <a:rPr lang="fi-FI" sz="1400" dirty="0" err="1">
                <a:cs typeface="Arial" panose="020B0604020202020204" pitchFamily="34" charset="0"/>
              </a:rPr>
              <a:t>potential</a:t>
            </a:r>
            <a:r>
              <a:rPr lang="fi-FI" sz="1400" dirty="0">
                <a:cs typeface="Arial" panose="020B0604020202020204" pitchFamily="34" charset="0"/>
              </a:rPr>
              <a:t> </a:t>
            </a:r>
            <a:r>
              <a:rPr lang="fi-FI" sz="1400" dirty="0" err="1">
                <a:cs typeface="Arial" panose="020B0604020202020204" pitchFamily="34" charset="0"/>
              </a:rPr>
              <a:t>re-deposits</a:t>
            </a:r>
            <a:r>
              <a:rPr lang="fi-FI" sz="1400" dirty="0">
                <a:cs typeface="Arial" panose="020B0604020202020204" pitchFamily="34" charset="0"/>
              </a:rPr>
              <a:t> </a:t>
            </a:r>
            <a:r>
              <a:rPr lang="fi-FI" sz="1400" dirty="0" err="1">
                <a:cs typeface="Arial" panose="020B0604020202020204" pitchFamily="34" charset="0"/>
              </a:rPr>
              <a:t>following</a:t>
            </a:r>
            <a:r>
              <a:rPr lang="fi-FI" sz="1400" dirty="0">
                <a:cs typeface="Arial" panose="020B0604020202020204" pitchFamily="34" charset="0"/>
              </a:rPr>
              <a:t> </a:t>
            </a:r>
            <a:r>
              <a:rPr lang="fi-FI" sz="1400" dirty="0" err="1">
                <a:cs typeface="Arial" panose="020B0604020202020204" pitchFamily="34" charset="0"/>
              </a:rPr>
              <a:t>material-migration</a:t>
            </a:r>
            <a:r>
              <a:rPr lang="fi-FI" sz="1400" dirty="0">
                <a:cs typeface="Arial" panose="020B0604020202020204" pitchFamily="34" charset="0"/>
              </a:rPr>
              <a:t> </a:t>
            </a:r>
            <a:r>
              <a:rPr lang="fi-FI" sz="1400" dirty="0" err="1">
                <a:cs typeface="Arial" panose="020B0604020202020204" pitchFamily="34" charset="0"/>
              </a:rPr>
              <a:t>steps</a:t>
            </a:r>
            <a:endParaRPr lang="fi-FI" sz="1400" dirty="0">
              <a:cs typeface="Arial" panose="020B0604020202020204" pitchFamily="34" charset="0"/>
            </a:endParaRPr>
          </a:p>
          <a:p>
            <a:pPr marL="742950" lvl="1" indent="-285750">
              <a:lnSpc>
                <a:spcPct val="113000"/>
              </a:lnSpc>
              <a:buFont typeface="Wingdings" panose="05000000000000000000" pitchFamily="2" charset="2"/>
              <a:buChar char="ü"/>
            </a:pPr>
            <a:r>
              <a:rPr lang="fi-FI" sz="1400" dirty="0" err="1">
                <a:cs typeface="Arial" panose="020B0604020202020204" pitchFamily="34" charset="0"/>
              </a:rPr>
              <a:t>Dust-impact</a:t>
            </a:r>
            <a:r>
              <a:rPr lang="fi-FI" sz="1400" dirty="0">
                <a:cs typeface="Arial" panose="020B0604020202020204" pitchFamily="34" charset="0"/>
              </a:rPr>
              <a:t> </a:t>
            </a:r>
            <a:r>
              <a:rPr lang="fi-FI" sz="1400" dirty="0" err="1">
                <a:cs typeface="Arial" panose="020B0604020202020204" pitchFamily="34" charset="0"/>
              </a:rPr>
              <a:t>studies</a:t>
            </a:r>
            <a:r>
              <a:rPr lang="fi-FI" sz="1400" dirty="0">
                <a:cs typeface="Arial" panose="020B0604020202020204" pitchFamily="34" charset="0"/>
              </a:rPr>
              <a:t> </a:t>
            </a:r>
            <a:r>
              <a:rPr lang="fi-FI" sz="1400" dirty="0" err="1">
                <a:cs typeface="Arial" panose="020B0604020202020204" pitchFamily="34" charset="0"/>
              </a:rPr>
              <a:t>returned</a:t>
            </a:r>
            <a:r>
              <a:rPr lang="fi-FI" sz="1400" dirty="0">
                <a:cs typeface="Arial" panose="020B0604020202020204" pitchFamily="34" charset="0"/>
              </a:rPr>
              <a:t> </a:t>
            </a:r>
            <a:r>
              <a:rPr lang="fi-FI" sz="1400" dirty="0" err="1">
                <a:cs typeface="Arial" panose="020B0604020202020204" pitchFamily="34" charset="0"/>
              </a:rPr>
              <a:t>here</a:t>
            </a:r>
            <a:endParaRPr lang="fi-FI" sz="1400" dirty="0">
              <a:cs typeface="Arial" panose="020B0604020202020204" pitchFamily="34" charset="0"/>
            </a:endParaRPr>
          </a:p>
          <a:p>
            <a:pPr marL="285750" indent="-285750">
              <a:lnSpc>
                <a:spcPct val="113000"/>
              </a:lnSpc>
              <a:buFont typeface="Wingdings" panose="05000000000000000000" pitchFamily="2" charset="2"/>
              <a:buChar char="§"/>
            </a:pPr>
            <a:r>
              <a:rPr lang="fi-FI" sz="1600" b="1" dirty="0">
                <a:solidFill>
                  <a:srgbClr val="0070C0"/>
                </a:solidFill>
                <a:cs typeface="Arial" panose="020B0604020202020204" pitchFamily="34" charset="0"/>
              </a:rPr>
              <a:t>SP B.2: </a:t>
            </a:r>
            <a:r>
              <a:rPr lang="fi-FI" sz="1600" b="1" dirty="0" err="1">
                <a:solidFill>
                  <a:srgbClr val="0070C0"/>
                </a:solidFill>
                <a:cs typeface="Arial" panose="020B0604020202020204" pitchFamily="34" charset="0"/>
              </a:rPr>
              <a:t>concentrate</a:t>
            </a:r>
            <a:r>
              <a:rPr lang="fi-FI" sz="1600" b="1" dirty="0">
                <a:solidFill>
                  <a:srgbClr val="0070C0"/>
                </a:solidFill>
                <a:cs typeface="Arial" panose="020B0604020202020204" pitchFamily="34" charset="0"/>
              </a:rPr>
              <a:t> on WEST ITER-</a:t>
            </a:r>
            <a:r>
              <a:rPr lang="fi-FI" sz="1600" b="1" dirty="0" err="1">
                <a:solidFill>
                  <a:srgbClr val="0070C0"/>
                </a:solidFill>
                <a:cs typeface="Arial" panose="020B0604020202020204" pitchFamily="34" charset="0"/>
              </a:rPr>
              <a:t>like</a:t>
            </a:r>
            <a:r>
              <a:rPr lang="fi-FI" sz="1600" b="1" dirty="0">
                <a:solidFill>
                  <a:srgbClr val="0070C0"/>
                </a:solidFill>
                <a:cs typeface="Arial" panose="020B0604020202020204" pitchFamily="34" charset="0"/>
              </a:rPr>
              <a:t> </a:t>
            </a:r>
            <a:r>
              <a:rPr lang="fi-FI" sz="1600" b="1" dirty="0" err="1">
                <a:solidFill>
                  <a:srgbClr val="0070C0"/>
                </a:solidFill>
                <a:cs typeface="Arial" panose="020B0604020202020204" pitchFamily="34" charset="0"/>
              </a:rPr>
              <a:t>PFUs</a:t>
            </a:r>
            <a:r>
              <a:rPr lang="fi-FI" sz="1600" b="1" dirty="0">
                <a:solidFill>
                  <a:srgbClr val="0070C0"/>
                </a:solidFill>
                <a:cs typeface="Arial" panose="020B0604020202020204" pitchFamily="34" charset="0"/>
              </a:rPr>
              <a:t> and </a:t>
            </a:r>
            <a:r>
              <a:rPr lang="fi-FI" sz="1600" b="1" dirty="0" err="1">
                <a:solidFill>
                  <a:srgbClr val="0070C0"/>
                </a:solidFill>
                <a:cs typeface="Arial" panose="020B0604020202020204" pitchFamily="34" charset="0"/>
              </a:rPr>
              <a:t>samples</a:t>
            </a:r>
            <a:r>
              <a:rPr lang="fi-FI" sz="1600" b="1" dirty="0">
                <a:solidFill>
                  <a:srgbClr val="0070C0"/>
                </a:solidFill>
                <a:cs typeface="Arial" panose="020B0604020202020204" pitchFamily="34" charset="0"/>
              </a:rPr>
              <a:t> </a:t>
            </a:r>
            <a:r>
              <a:rPr lang="fi-FI" sz="1600" b="1" dirty="0" err="1">
                <a:solidFill>
                  <a:srgbClr val="0070C0"/>
                </a:solidFill>
                <a:cs typeface="Arial" panose="020B0604020202020204" pitchFamily="34" charset="0"/>
              </a:rPr>
              <a:t>from</a:t>
            </a:r>
            <a:r>
              <a:rPr lang="fi-FI" sz="1600" b="1" dirty="0">
                <a:solidFill>
                  <a:srgbClr val="0070C0"/>
                </a:solidFill>
                <a:cs typeface="Arial" panose="020B0604020202020204" pitchFamily="34" charset="0"/>
              </a:rPr>
              <a:t> </a:t>
            </a:r>
            <a:r>
              <a:rPr lang="fi-FI" sz="1600" b="1" dirty="0" err="1">
                <a:solidFill>
                  <a:srgbClr val="0070C0"/>
                </a:solidFill>
                <a:cs typeface="Arial" panose="020B0604020202020204" pitchFamily="34" charset="0"/>
              </a:rPr>
              <a:t>boronization</a:t>
            </a:r>
            <a:r>
              <a:rPr lang="fi-FI" sz="1600" b="1" dirty="0">
                <a:solidFill>
                  <a:srgbClr val="0070C0"/>
                </a:solidFill>
                <a:cs typeface="Arial" panose="020B0604020202020204" pitchFamily="34" charset="0"/>
              </a:rPr>
              <a:t> </a:t>
            </a:r>
            <a:r>
              <a:rPr lang="fi-FI" sz="1600" b="1" dirty="0" err="1">
                <a:solidFill>
                  <a:srgbClr val="0070C0"/>
                </a:solidFill>
                <a:cs typeface="Arial" panose="020B0604020202020204" pitchFamily="34" charset="0"/>
              </a:rPr>
              <a:t>studies</a:t>
            </a:r>
            <a:endParaRPr lang="fi-FI" sz="1600" b="1" dirty="0">
              <a:solidFill>
                <a:srgbClr val="0070C0"/>
              </a:solidFill>
              <a:cs typeface="Arial" panose="020B0604020202020204" pitchFamily="34" charset="0"/>
            </a:endParaRPr>
          </a:p>
          <a:p>
            <a:pPr marL="742950" lvl="1" indent="-285750">
              <a:lnSpc>
                <a:spcPct val="113000"/>
              </a:lnSpc>
              <a:buFont typeface="Wingdings" panose="05000000000000000000" pitchFamily="2" charset="2"/>
              <a:buChar char="ü"/>
            </a:pPr>
            <a:r>
              <a:rPr lang="fi-FI" sz="1400" dirty="0" err="1">
                <a:cs typeface="Arial" panose="020B0604020202020204" pitchFamily="34" charset="0"/>
              </a:rPr>
              <a:t>Analyses</a:t>
            </a:r>
            <a:r>
              <a:rPr lang="fi-FI" sz="1400" dirty="0">
                <a:cs typeface="Arial" panose="020B0604020202020204" pitchFamily="34" charset="0"/>
              </a:rPr>
              <a:t> of WEST C3-C5 </a:t>
            </a:r>
            <a:r>
              <a:rPr lang="fi-FI" sz="1400" dirty="0" err="1">
                <a:cs typeface="Arial" panose="020B0604020202020204" pitchFamily="34" charset="0"/>
              </a:rPr>
              <a:t>marker</a:t>
            </a:r>
            <a:r>
              <a:rPr lang="fi-FI" sz="1400" dirty="0">
                <a:cs typeface="Arial" panose="020B0604020202020204" pitchFamily="34" charset="0"/>
              </a:rPr>
              <a:t> </a:t>
            </a:r>
            <a:r>
              <a:rPr lang="fi-FI" sz="1400" dirty="0" err="1">
                <a:cs typeface="Arial" panose="020B0604020202020204" pitchFamily="34" charset="0"/>
              </a:rPr>
              <a:t>tiles</a:t>
            </a:r>
            <a:r>
              <a:rPr lang="fi-FI" sz="1400" dirty="0">
                <a:cs typeface="Arial" panose="020B0604020202020204" pitchFamily="34" charset="0"/>
              </a:rPr>
              <a:t> </a:t>
            </a:r>
            <a:r>
              <a:rPr lang="fi-FI" sz="1400" dirty="0" err="1">
                <a:cs typeface="Arial" panose="020B0604020202020204" pitchFamily="34" charset="0"/>
              </a:rPr>
              <a:t>finished</a:t>
            </a:r>
            <a:r>
              <a:rPr lang="fi-FI" sz="1400" dirty="0">
                <a:cs typeface="Arial" panose="020B0604020202020204" pitchFamily="34" charset="0"/>
              </a:rPr>
              <a:t> </a:t>
            </a:r>
            <a:r>
              <a:rPr lang="fi-FI" sz="1400" dirty="0" err="1">
                <a:cs typeface="Arial" panose="020B0604020202020204" pitchFamily="34" charset="0"/>
              </a:rPr>
              <a:t>except</a:t>
            </a:r>
            <a:r>
              <a:rPr lang="fi-FI" sz="1400" dirty="0">
                <a:cs typeface="Arial" panose="020B0604020202020204" pitchFamily="34" charset="0"/>
              </a:rPr>
              <a:t> for a </a:t>
            </a:r>
            <a:r>
              <a:rPr lang="fi-FI" sz="1400" dirty="0" err="1">
                <a:cs typeface="Arial" panose="020B0604020202020204" pitchFamily="34" charset="0"/>
              </a:rPr>
              <a:t>few</a:t>
            </a:r>
            <a:r>
              <a:rPr lang="fi-FI" sz="1400" dirty="0">
                <a:cs typeface="Arial" panose="020B0604020202020204" pitchFamily="34" charset="0"/>
              </a:rPr>
              <a:t> </a:t>
            </a:r>
            <a:r>
              <a:rPr lang="fi-FI" sz="1400" dirty="0" err="1">
                <a:cs typeface="Arial" panose="020B0604020202020204" pitchFamily="34" charset="0"/>
              </a:rPr>
              <a:t>specific</a:t>
            </a:r>
            <a:r>
              <a:rPr lang="fi-FI" sz="1400" dirty="0">
                <a:cs typeface="Arial" panose="020B0604020202020204" pitchFamily="34" charset="0"/>
              </a:rPr>
              <a:t> </a:t>
            </a:r>
            <a:r>
              <a:rPr lang="fi-FI" sz="1400" dirty="0" err="1">
                <a:cs typeface="Arial" panose="020B0604020202020204" pitchFamily="34" charset="0"/>
              </a:rPr>
              <a:t>tasks</a:t>
            </a:r>
            <a:r>
              <a:rPr lang="fi-FI" sz="1400" dirty="0">
                <a:cs typeface="Arial" panose="020B0604020202020204" pitchFamily="34" charset="0"/>
              </a:rPr>
              <a:t>, </a:t>
            </a:r>
            <a:r>
              <a:rPr lang="fi-FI" sz="1400" dirty="0" err="1">
                <a:cs typeface="Arial" panose="020B0604020202020204" pitchFamily="34" charset="0"/>
              </a:rPr>
              <a:t>monoblock</a:t>
            </a:r>
            <a:r>
              <a:rPr lang="fi-FI" sz="1400" dirty="0">
                <a:cs typeface="Arial" panose="020B0604020202020204" pitchFamily="34" charset="0"/>
              </a:rPr>
              <a:t> </a:t>
            </a:r>
            <a:r>
              <a:rPr lang="fi-FI" sz="1400" dirty="0" err="1">
                <a:cs typeface="Arial" panose="020B0604020202020204" pitchFamily="34" charset="0"/>
              </a:rPr>
              <a:t>samples</a:t>
            </a:r>
            <a:r>
              <a:rPr lang="fi-FI" sz="1400" dirty="0">
                <a:cs typeface="Arial" panose="020B0604020202020204" pitchFamily="34" charset="0"/>
              </a:rPr>
              <a:t> </a:t>
            </a:r>
            <a:r>
              <a:rPr lang="fi-FI" sz="1400" dirty="0" err="1">
                <a:cs typeface="Arial" panose="020B0604020202020204" pitchFamily="34" charset="0"/>
              </a:rPr>
              <a:t>slowly</a:t>
            </a:r>
            <a:r>
              <a:rPr lang="fi-FI" sz="1400" dirty="0">
                <a:cs typeface="Arial" panose="020B0604020202020204" pitchFamily="34" charset="0"/>
              </a:rPr>
              <a:t> </a:t>
            </a:r>
            <a:r>
              <a:rPr lang="fi-FI" sz="1400" dirty="0" err="1">
                <a:cs typeface="Arial" panose="020B0604020202020204" pitchFamily="34" charset="0"/>
              </a:rPr>
              <a:t>becoming</a:t>
            </a:r>
            <a:r>
              <a:rPr lang="fi-FI" sz="1400" dirty="0">
                <a:cs typeface="Arial" panose="020B0604020202020204" pitchFamily="34" charset="0"/>
              </a:rPr>
              <a:t> </a:t>
            </a:r>
            <a:r>
              <a:rPr lang="fi-FI" sz="1400" dirty="0" err="1">
                <a:cs typeface="Arial" panose="020B0604020202020204" pitchFamily="34" charset="0"/>
              </a:rPr>
              <a:t>available</a:t>
            </a:r>
            <a:r>
              <a:rPr lang="fi-FI" sz="1400" dirty="0">
                <a:cs typeface="Arial" panose="020B0604020202020204" pitchFamily="34" charset="0"/>
              </a:rPr>
              <a:t> for </a:t>
            </a:r>
            <a:r>
              <a:rPr lang="fi-FI" sz="1400" dirty="0" err="1">
                <a:cs typeface="Arial" panose="020B0604020202020204" pitchFamily="34" charset="0"/>
              </a:rPr>
              <a:t>analyses</a:t>
            </a:r>
            <a:endParaRPr lang="fi-FI" sz="1400" dirty="0">
              <a:cs typeface="Arial" panose="020B0604020202020204" pitchFamily="34" charset="0"/>
            </a:endParaRPr>
          </a:p>
          <a:p>
            <a:pPr marL="742950" lvl="1" indent="-285750">
              <a:lnSpc>
                <a:spcPct val="113000"/>
              </a:lnSpc>
              <a:buFont typeface="Wingdings" panose="05000000000000000000" pitchFamily="2" charset="2"/>
              <a:buChar char="ü"/>
            </a:pPr>
            <a:r>
              <a:rPr lang="fi-FI" sz="1400" dirty="0" err="1">
                <a:cs typeface="Arial" panose="020B0604020202020204" pitchFamily="34" charset="0"/>
              </a:rPr>
              <a:t>Production</a:t>
            </a:r>
            <a:r>
              <a:rPr lang="fi-FI" sz="1400" dirty="0">
                <a:cs typeface="Arial" panose="020B0604020202020204" pitchFamily="34" charset="0"/>
              </a:rPr>
              <a:t> of </a:t>
            </a:r>
            <a:r>
              <a:rPr lang="fi-FI" sz="1400" dirty="0" err="1">
                <a:cs typeface="Arial" panose="020B0604020202020204" pitchFamily="34" charset="0"/>
              </a:rPr>
              <a:t>samples</a:t>
            </a:r>
            <a:r>
              <a:rPr lang="fi-FI" sz="1400" dirty="0">
                <a:cs typeface="Arial" panose="020B0604020202020204" pitchFamily="34" charset="0"/>
              </a:rPr>
              <a:t> for AUG </a:t>
            </a:r>
            <a:r>
              <a:rPr lang="fi-FI" sz="1400" dirty="0" err="1">
                <a:cs typeface="Arial" panose="020B0604020202020204" pitchFamily="34" charset="0"/>
              </a:rPr>
              <a:t>boronization</a:t>
            </a:r>
            <a:r>
              <a:rPr lang="fi-FI" sz="1400" dirty="0">
                <a:cs typeface="Arial" panose="020B0604020202020204" pitchFamily="34" charset="0"/>
              </a:rPr>
              <a:t> </a:t>
            </a:r>
            <a:r>
              <a:rPr lang="fi-FI" sz="1400" dirty="0" err="1">
                <a:cs typeface="Arial" panose="020B0604020202020204" pitchFamily="34" charset="0"/>
              </a:rPr>
              <a:t>studies</a:t>
            </a:r>
            <a:r>
              <a:rPr lang="fi-FI" sz="1400" dirty="0">
                <a:cs typeface="Arial" panose="020B0604020202020204" pitchFamily="34" charset="0"/>
              </a:rPr>
              <a:t> and </a:t>
            </a:r>
            <a:r>
              <a:rPr lang="fi-FI" sz="1400" dirty="0" err="1">
                <a:cs typeface="Arial" panose="020B0604020202020204" pitchFamily="34" charset="0"/>
              </a:rPr>
              <a:t>analyses</a:t>
            </a:r>
            <a:r>
              <a:rPr lang="fi-FI" sz="1400" dirty="0">
                <a:cs typeface="Arial" panose="020B0604020202020204" pitchFamily="34" charset="0"/>
              </a:rPr>
              <a:t> of AUG/WEST </a:t>
            </a:r>
            <a:r>
              <a:rPr lang="fi-FI" sz="1400" dirty="0" err="1">
                <a:cs typeface="Arial" panose="020B0604020202020204" pitchFamily="34" charset="0"/>
              </a:rPr>
              <a:t>components</a:t>
            </a:r>
            <a:r>
              <a:rPr lang="fi-FI" sz="1400" dirty="0">
                <a:cs typeface="Arial" panose="020B0604020202020204" pitchFamily="34" charset="0"/>
              </a:rPr>
              <a:t> for </a:t>
            </a:r>
            <a:r>
              <a:rPr lang="fi-FI" sz="1400" dirty="0" err="1">
                <a:cs typeface="Arial" panose="020B0604020202020204" pitchFamily="34" charset="0"/>
              </a:rPr>
              <a:t>their</a:t>
            </a:r>
            <a:r>
              <a:rPr lang="fi-FI" sz="1400" dirty="0">
                <a:cs typeface="Arial" panose="020B0604020202020204" pitchFamily="34" charset="0"/>
              </a:rPr>
              <a:t> B </a:t>
            </a:r>
            <a:r>
              <a:rPr lang="fi-FI" sz="1400" dirty="0" err="1">
                <a:cs typeface="Arial" panose="020B0604020202020204" pitchFamily="34" charset="0"/>
              </a:rPr>
              <a:t>profiles</a:t>
            </a:r>
            <a:endParaRPr lang="fi-FI" sz="1400" dirty="0">
              <a:cs typeface="Arial" panose="020B0604020202020204" pitchFamily="34" charset="0"/>
            </a:endParaRPr>
          </a:p>
          <a:p>
            <a:pPr marL="742950" lvl="1" indent="-285750">
              <a:lnSpc>
                <a:spcPct val="113000"/>
              </a:lnSpc>
              <a:buFont typeface="Wingdings" panose="05000000000000000000" pitchFamily="2" charset="2"/>
              <a:buChar char="ü"/>
            </a:pPr>
            <a:r>
              <a:rPr lang="fi-FI" sz="1400" dirty="0">
                <a:cs typeface="Arial" panose="020B0604020202020204" pitchFamily="34" charset="0"/>
              </a:rPr>
              <a:t>W7-X </a:t>
            </a:r>
            <a:r>
              <a:rPr lang="fi-FI" sz="1400" dirty="0" err="1">
                <a:cs typeface="Arial" panose="020B0604020202020204" pitchFamily="34" charset="0"/>
              </a:rPr>
              <a:t>activities</a:t>
            </a:r>
            <a:r>
              <a:rPr lang="fi-FI" sz="1400" dirty="0">
                <a:cs typeface="Arial" panose="020B0604020202020204" pitchFamily="34" charset="0"/>
              </a:rPr>
              <a:t> on </a:t>
            </a:r>
            <a:r>
              <a:rPr lang="fi-FI" sz="1400" dirty="0" err="1">
                <a:cs typeface="Arial" panose="020B0604020202020204" pitchFamily="34" charset="0"/>
              </a:rPr>
              <a:t>manipulator</a:t>
            </a:r>
            <a:r>
              <a:rPr lang="fi-FI" sz="1400" dirty="0">
                <a:cs typeface="Arial" panose="020B0604020202020204" pitchFamily="34" charset="0"/>
              </a:rPr>
              <a:t> </a:t>
            </a:r>
            <a:r>
              <a:rPr lang="fi-FI" sz="1400" dirty="0" err="1">
                <a:cs typeface="Arial" panose="020B0604020202020204" pitchFamily="34" charset="0"/>
              </a:rPr>
              <a:t>samples</a:t>
            </a:r>
            <a:r>
              <a:rPr lang="fi-FI" sz="1400" dirty="0">
                <a:cs typeface="Arial" panose="020B0604020202020204" pitchFamily="34" charset="0"/>
              </a:rPr>
              <a:t> </a:t>
            </a:r>
            <a:r>
              <a:rPr lang="fi-FI" sz="1400" dirty="0" err="1">
                <a:cs typeface="Arial" panose="020B0604020202020204" pitchFamily="34" charset="0"/>
              </a:rPr>
              <a:t>from</a:t>
            </a:r>
            <a:r>
              <a:rPr lang="fi-FI" sz="1400" dirty="0">
                <a:cs typeface="Arial" panose="020B0604020202020204" pitchFamily="34" charset="0"/>
              </a:rPr>
              <a:t> OP2</a:t>
            </a:r>
          </a:p>
          <a:p>
            <a:pPr marL="285750" indent="-285750">
              <a:lnSpc>
                <a:spcPct val="113000"/>
              </a:lnSpc>
              <a:buFont typeface="Wingdings" panose="05000000000000000000" pitchFamily="2" charset="2"/>
              <a:buChar char="§"/>
            </a:pPr>
            <a:r>
              <a:rPr lang="fi-FI" sz="1600" b="1" dirty="0">
                <a:solidFill>
                  <a:srgbClr val="0070C0"/>
                </a:solidFill>
                <a:cs typeface="Arial" panose="020B0604020202020204" pitchFamily="34" charset="0"/>
              </a:rPr>
              <a:t>SP B.3: </a:t>
            </a:r>
            <a:r>
              <a:rPr lang="fi-FI" sz="1600" b="1" dirty="0" err="1">
                <a:solidFill>
                  <a:srgbClr val="0070C0"/>
                </a:solidFill>
                <a:cs typeface="Arial" panose="020B0604020202020204" pitchFamily="34" charset="0"/>
              </a:rPr>
              <a:t>service</a:t>
            </a:r>
            <a:r>
              <a:rPr lang="fi-FI" sz="1600" b="1" dirty="0">
                <a:solidFill>
                  <a:srgbClr val="0070C0"/>
                </a:solidFill>
                <a:cs typeface="Arial" panose="020B0604020202020204" pitchFamily="34" charset="0"/>
              </a:rPr>
              <a:t> </a:t>
            </a:r>
            <a:r>
              <a:rPr lang="fi-FI" sz="1600" b="1" dirty="0" err="1">
                <a:solidFill>
                  <a:srgbClr val="0070C0"/>
                </a:solidFill>
                <a:cs typeface="Arial" panose="020B0604020202020204" pitchFamily="34" charset="0"/>
              </a:rPr>
              <a:t>tasks</a:t>
            </a:r>
            <a:r>
              <a:rPr lang="fi-FI" sz="1600" b="1" dirty="0">
                <a:solidFill>
                  <a:srgbClr val="0070C0"/>
                </a:solidFill>
                <a:cs typeface="Arial" panose="020B0604020202020204" pitchFamily="34" charset="0"/>
              </a:rPr>
              <a:t> as </a:t>
            </a:r>
            <a:r>
              <a:rPr lang="fi-FI" sz="1600" b="1" dirty="0" err="1">
                <a:solidFill>
                  <a:srgbClr val="0070C0"/>
                </a:solidFill>
                <a:cs typeface="Arial" panose="020B0604020202020204" pitchFamily="34" charset="0"/>
              </a:rPr>
              <a:t>before</a:t>
            </a:r>
            <a:r>
              <a:rPr lang="fi-FI" sz="1600" b="1" dirty="0">
                <a:solidFill>
                  <a:srgbClr val="0070C0"/>
                </a:solidFill>
                <a:cs typeface="Arial" panose="020B0604020202020204" pitchFamily="34" charset="0"/>
              </a:rPr>
              <a:t> – </a:t>
            </a:r>
            <a:r>
              <a:rPr lang="fi-FI" sz="1600" b="1" dirty="0" err="1">
                <a:solidFill>
                  <a:srgbClr val="0070C0"/>
                </a:solidFill>
                <a:cs typeface="Arial" panose="020B0604020202020204" pitchFamily="34" charset="0"/>
              </a:rPr>
              <a:t>samples</a:t>
            </a:r>
            <a:r>
              <a:rPr lang="fi-FI" sz="1600" b="1" dirty="0">
                <a:solidFill>
                  <a:srgbClr val="0070C0"/>
                </a:solidFill>
                <a:cs typeface="Arial" panose="020B0604020202020204" pitchFamily="34" charset="0"/>
              </a:rPr>
              <a:t> </a:t>
            </a:r>
            <a:r>
              <a:rPr lang="fi-FI" sz="1600" b="1" dirty="0" err="1">
                <a:solidFill>
                  <a:srgbClr val="0070C0"/>
                </a:solidFill>
                <a:cs typeface="Arial" panose="020B0604020202020204" pitchFamily="34" charset="0"/>
              </a:rPr>
              <a:t>coming</a:t>
            </a:r>
            <a:r>
              <a:rPr lang="fi-FI" sz="1600" b="1" dirty="0">
                <a:solidFill>
                  <a:srgbClr val="0070C0"/>
                </a:solidFill>
                <a:cs typeface="Arial" panose="020B0604020202020204" pitchFamily="34" charset="0"/>
              </a:rPr>
              <a:t> </a:t>
            </a:r>
            <a:r>
              <a:rPr lang="fi-FI" sz="1600" b="1" dirty="0" err="1">
                <a:solidFill>
                  <a:srgbClr val="0070C0"/>
                </a:solidFill>
                <a:cs typeface="Arial" panose="020B0604020202020204" pitchFamily="34" charset="0"/>
              </a:rPr>
              <a:t>from</a:t>
            </a:r>
            <a:r>
              <a:rPr lang="fi-FI" sz="1600" b="1" dirty="0">
                <a:solidFill>
                  <a:srgbClr val="0070C0"/>
                </a:solidFill>
                <a:cs typeface="Arial" panose="020B0604020202020204" pitchFamily="34" charset="0"/>
              </a:rPr>
              <a:t> SP B.1 and SP B.2 (+ SP B.4)</a:t>
            </a:r>
          </a:p>
          <a:p>
            <a:pPr marL="285750" indent="-285750">
              <a:lnSpc>
                <a:spcPct val="113000"/>
              </a:lnSpc>
              <a:buFont typeface="Wingdings" panose="05000000000000000000" pitchFamily="2" charset="2"/>
              <a:buChar char="§"/>
            </a:pPr>
            <a:r>
              <a:rPr lang="fi-FI" sz="1600" b="1" dirty="0">
                <a:solidFill>
                  <a:srgbClr val="0070C0"/>
                </a:solidFill>
                <a:cs typeface="Arial" panose="020B0604020202020204" pitchFamily="34" charset="0"/>
              </a:rPr>
              <a:t>SP B.4: </a:t>
            </a:r>
            <a:r>
              <a:rPr lang="fi-FI" sz="1600" b="1" dirty="0" err="1">
                <a:solidFill>
                  <a:srgbClr val="0070C0"/>
                </a:solidFill>
                <a:cs typeface="Arial" panose="020B0604020202020204" pitchFamily="34" charset="0"/>
              </a:rPr>
              <a:t>production</a:t>
            </a:r>
            <a:r>
              <a:rPr lang="fi-FI" sz="1600" b="1" dirty="0">
                <a:solidFill>
                  <a:srgbClr val="0070C0"/>
                </a:solidFill>
                <a:cs typeface="Arial" panose="020B0604020202020204" pitchFamily="34" charset="0"/>
              </a:rPr>
              <a:t> of </a:t>
            </a:r>
            <a:r>
              <a:rPr lang="fi-FI" sz="1600" b="1" dirty="0" err="1">
                <a:solidFill>
                  <a:srgbClr val="0070C0"/>
                </a:solidFill>
                <a:cs typeface="Arial" panose="020B0604020202020204" pitchFamily="34" charset="0"/>
              </a:rPr>
              <a:t>layers</a:t>
            </a:r>
            <a:r>
              <a:rPr lang="fi-FI" sz="1600" b="1" dirty="0">
                <a:solidFill>
                  <a:srgbClr val="0070C0"/>
                </a:solidFill>
                <a:cs typeface="Arial" panose="020B0604020202020204" pitchFamily="34" charset="0"/>
              </a:rPr>
              <a:t> as </a:t>
            </a:r>
            <a:r>
              <a:rPr lang="fi-FI" sz="1600" b="1" dirty="0" err="1">
                <a:solidFill>
                  <a:srgbClr val="0070C0"/>
                </a:solidFill>
                <a:cs typeface="Arial" panose="020B0604020202020204" pitchFamily="34" charset="0"/>
              </a:rPr>
              <a:t>before</a:t>
            </a:r>
            <a:r>
              <a:rPr lang="fi-FI" sz="1600" b="1" dirty="0">
                <a:solidFill>
                  <a:srgbClr val="0070C0"/>
                </a:solidFill>
                <a:cs typeface="Arial" panose="020B0604020202020204" pitchFamily="34" charset="0"/>
              </a:rPr>
              <a:t> – </a:t>
            </a:r>
            <a:r>
              <a:rPr lang="fi-FI" sz="1600" b="1" dirty="0" err="1">
                <a:solidFill>
                  <a:srgbClr val="0070C0"/>
                </a:solidFill>
                <a:cs typeface="Arial" panose="020B0604020202020204" pitchFamily="34" charset="0"/>
              </a:rPr>
              <a:t>but</a:t>
            </a:r>
            <a:r>
              <a:rPr lang="fi-FI" sz="1600" b="1" dirty="0">
                <a:solidFill>
                  <a:srgbClr val="0070C0"/>
                </a:solidFill>
                <a:cs typeface="Arial" panose="020B0604020202020204" pitchFamily="34" charset="0"/>
              </a:rPr>
              <a:t> </a:t>
            </a:r>
            <a:r>
              <a:rPr lang="fi-FI" sz="1600" b="1" dirty="0" err="1">
                <a:solidFill>
                  <a:srgbClr val="0070C0"/>
                </a:solidFill>
                <a:cs typeface="Arial" panose="020B0604020202020204" pitchFamily="34" charset="0"/>
              </a:rPr>
              <a:t>now</a:t>
            </a:r>
            <a:r>
              <a:rPr lang="fi-FI" sz="1600" b="1" dirty="0">
                <a:solidFill>
                  <a:srgbClr val="0070C0"/>
                </a:solidFill>
                <a:cs typeface="Arial" panose="020B0604020202020204" pitchFamily="34" charset="0"/>
              </a:rPr>
              <a:t> B and W (</a:t>
            </a:r>
            <a:r>
              <a:rPr lang="fi-FI" sz="1600" b="1" dirty="0" err="1">
                <a:solidFill>
                  <a:srgbClr val="0070C0"/>
                </a:solidFill>
                <a:cs typeface="Arial" panose="020B0604020202020204" pitchFamily="34" charset="0"/>
              </a:rPr>
              <a:t>previously</a:t>
            </a:r>
            <a:r>
              <a:rPr lang="fi-FI" sz="1600" b="1" dirty="0">
                <a:solidFill>
                  <a:srgbClr val="0070C0"/>
                </a:solidFill>
                <a:cs typeface="Arial" panose="020B0604020202020204" pitchFamily="34" charset="0"/>
              </a:rPr>
              <a:t> </a:t>
            </a:r>
            <a:r>
              <a:rPr lang="fi-FI" sz="1600" b="1" dirty="0" err="1">
                <a:solidFill>
                  <a:srgbClr val="0070C0"/>
                </a:solidFill>
                <a:cs typeface="Arial" panose="020B0604020202020204" pitchFamily="34" charset="0"/>
              </a:rPr>
              <a:t>Be</a:t>
            </a:r>
            <a:r>
              <a:rPr lang="fi-FI" sz="1600" b="1" dirty="0">
                <a:solidFill>
                  <a:srgbClr val="0070C0"/>
                </a:solidFill>
                <a:cs typeface="Arial" panose="020B0604020202020204" pitchFamily="34" charset="0"/>
              </a:rPr>
              <a:t> and W)</a:t>
            </a:r>
          </a:p>
          <a:p>
            <a:pPr marL="742950" lvl="1" indent="-285750">
              <a:lnSpc>
                <a:spcPct val="113000"/>
              </a:lnSpc>
              <a:buFont typeface="Wingdings" panose="05000000000000000000" pitchFamily="2" charset="2"/>
              <a:buChar char="ü"/>
            </a:pPr>
            <a:r>
              <a:rPr lang="fi-FI" sz="1400" dirty="0" err="1">
                <a:cs typeface="Arial" panose="020B0604020202020204" pitchFamily="34" charset="0"/>
              </a:rPr>
              <a:t>Also</a:t>
            </a:r>
            <a:r>
              <a:rPr lang="fi-FI" sz="1400" dirty="0">
                <a:cs typeface="Arial" panose="020B0604020202020204" pitchFamily="34" charset="0"/>
              </a:rPr>
              <a:t> </a:t>
            </a:r>
            <a:r>
              <a:rPr lang="fi-FI" sz="1400" dirty="0" err="1">
                <a:cs typeface="Arial" panose="020B0604020202020204" pitchFamily="34" charset="0"/>
              </a:rPr>
              <a:t>here</a:t>
            </a:r>
            <a:r>
              <a:rPr lang="fi-FI" sz="1400" dirty="0">
                <a:cs typeface="Arial" panose="020B0604020202020204" pitchFamily="34" charset="0"/>
              </a:rPr>
              <a:t> </a:t>
            </a:r>
            <a:r>
              <a:rPr lang="fi-FI" sz="1400" dirty="0" err="1">
                <a:cs typeface="Arial" panose="020B0604020202020204" pitchFamily="34" charset="0"/>
              </a:rPr>
              <a:t>we</a:t>
            </a:r>
            <a:r>
              <a:rPr lang="fi-FI" sz="1400" dirty="0">
                <a:cs typeface="Arial" panose="020B0604020202020204" pitchFamily="34" charset="0"/>
              </a:rPr>
              <a:t> </a:t>
            </a:r>
            <a:r>
              <a:rPr lang="fi-FI" sz="1400" dirty="0" err="1">
                <a:cs typeface="Arial" panose="020B0604020202020204" pitchFamily="34" charset="0"/>
              </a:rPr>
              <a:t>can</a:t>
            </a:r>
            <a:r>
              <a:rPr lang="fi-FI" sz="1400" dirty="0">
                <a:cs typeface="Arial" panose="020B0604020202020204" pitchFamily="34" charset="0"/>
              </a:rPr>
              <a:t> </a:t>
            </a:r>
            <a:r>
              <a:rPr lang="fi-FI" sz="1400" dirty="0" err="1">
                <a:cs typeface="Arial" panose="020B0604020202020204" pitchFamily="34" charset="0"/>
              </a:rPr>
              <a:t>start</a:t>
            </a:r>
            <a:r>
              <a:rPr lang="fi-FI" sz="1400" dirty="0">
                <a:cs typeface="Arial" panose="020B0604020202020204" pitchFamily="34" charset="0"/>
              </a:rPr>
              <a:t> </a:t>
            </a:r>
            <a:r>
              <a:rPr lang="fi-FI" sz="1400" dirty="0" err="1">
                <a:cs typeface="Arial" panose="020B0604020202020204" pitchFamily="34" charset="0"/>
              </a:rPr>
              <a:t>with</a:t>
            </a:r>
            <a:r>
              <a:rPr lang="fi-FI" sz="1400" dirty="0">
                <a:cs typeface="Arial" panose="020B0604020202020204" pitchFamily="34" charset="0"/>
              </a:rPr>
              <a:t> </a:t>
            </a:r>
            <a:r>
              <a:rPr lang="fi-FI" sz="1400" dirty="0" err="1">
                <a:cs typeface="Arial" panose="020B0604020202020204" pitchFamily="34" charset="0"/>
              </a:rPr>
              <a:t>potential</a:t>
            </a:r>
            <a:r>
              <a:rPr lang="fi-FI" sz="1400" dirty="0">
                <a:cs typeface="Arial" panose="020B0604020202020204" pitchFamily="34" charset="0"/>
              </a:rPr>
              <a:t> </a:t>
            </a:r>
            <a:r>
              <a:rPr lang="fi-FI" sz="1400" dirty="0" err="1">
                <a:cs typeface="Arial" panose="020B0604020202020204" pitchFamily="34" charset="0"/>
              </a:rPr>
              <a:t>proxies</a:t>
            </a:r>
            <a:r>
              <a:rPr lang="fi-FI" sz="1400" dirty="0">
                <a:cs typeface="Arial" panose="020B0604020202020204" pitchFamily="34" charset="0"/>
              </a:rPr>
              <a:t> for </a:t>
            </a:r>
            <a:r>
              <a:rPr lang="fi-FI" sz="1400" dirty="0" err="1">
                <a:cs typeface="Arial" panose="020B0604020202020204" pitchFamily="34" charset="0"/>
              </a:rPr>
              <a:t>re-deposits</a:t>
            </a:r>
            <a:r>
              <a:rPr lang="fi-FI" sz="1400" dirty="0">
                <a:cs typeface="Arial" panose="020B0604020202020204" pitchFamily="34" charset="0"/>
              </a:rPr>
              <a:t> </a:t>
            </a:r>
            <a:r>
              <a:rPr lang="fi-FI" sz="1400" dirty="0" err="1">
                <a:cs typeface="Arial" panose="020B0604020202020204" pitchFamily="34" charset="0"/>
              </a:rPr>
              <a:t>following</a:t>
            </a:r>
            <a:r>
              <a:rPr lang="fi-FI" sz="1400" dirty="0">
                <a:cs typeface="Arial" panose="020B0604020202020204" pitchFamily="34" charset="0"/>
              </a:rPr>
              <a:t> </a:t>
            </a:r>
            <a:r>
              <a:rPr lang="fi-FI" sz="1400" dirty="0" err="1">
                <a:cs typeface="Arial" panose="020B0604020202020204" pitchFamily="34" charset="0"/>
              </a:rPr>
              <a:t>material</a:t>
            </a:r>
            <a:r>
              <a:rPr lang="fi-FI" sz="1400" dirty="0">
                <a:cs typeface="Arial" panose="020B0604020202020204" pitchFamily="34" charset="0"/>
              </a:rPr>
              <a:t> </a:t>
            </a:r>
            <a:r>
              <a:rPr lang="fi-FI" sz="1400" dirty="0" err="1">
                <a:cs typeface="Arial" panose="020B0604020202020204" pitchFamily="34" charset="0"/>
              </a:rPr>
              <a:t>migration</a:t>
            </a:r>
            <a:r>
              <a:rPr lang="fi-FI" sz="1400" dirty="0">
                <a:cs typeface="Arial" panose="020B0604020202020204" pitchFamily="34" charset="0"/>
              </a:rPr>
              <a:t>, </a:t>
            </a:r>
            <a:r>
              <a:rPr lang="fi-FI" sz="1400" dirty="0" err="1">
                <a:cs typeface="Arial" panose="020B0604020202020204" pitchFamily="34" charset="0"/>
              </a:rPr>
              <a:t>actual</a:t>
            </a:r>
            <a:r>
              <a:rPr lang="fi-FI" sz="1400" dirty="0">
                <a:cs typeface="Arial" panose="020B0604020202020204" pitchFamily="34" charset="0"/>
              </a:rPr>
              <a:t> </a:t>
            </a:r>
            <a:r>
              <a:rPr lang="fi-FI" sz="1400" dirty="0" err="1">
                <a:cs typeface="Arial" panose="020B0604020202020204" pitchFamily="34" charset="0"/>
              </a:rPr>
              <a:t>boronization</a:t>
            </a:r>
            <a:r>
              <a:rPr lang="fi-FI" sz="1400" dirty="0">
                <a:cs typeface="Arial" panose="020B0604020202020204" pitchFamily="34" charset="0"/>
              </a:rPr>
              <a:t> </a:t>
            </a:r>
            <a:r>
              <a:rPr lang="fi-FI" sz="1400" dirty="0" err="1">
                <a:cs typeface="Arial" panose="020B0604020202020204" pitchFamily="34" charset="0"/>
              </a:rPr>
              <a:t>layers</a:t>
            </a:r>
            <a:r>
              <a:rPr lang="fi-FI" sz="1400" dirty="0">
                <a:cs typeface="Arial" panose="020B0604020202020204" pitchFamily="34" charset="0"/>
              </a:rPr>
              <a:t> </a:t>
            </a:r>
            <a:r>
              <a:rPr lang="fi-FI" sz="1400" dirty="0" err="1">
                <a:cs typeface="Arial" panose="020B0604020202020204" pitchFamily="34" charset="0"/>
              </a:rPr>
              <a:t>hard</a:t>
            </a:r>
            <a:r>
              <a:rPr lang="fi-FI" sz="1400" dirty="0">
                <a:cs typeface="Arial" panose="020B0604020202020204" pitchFamily="34" charset="0"/>
              </a:rPr>
              <a:t> to </a:t>
            </a:r>
            <a:r>
              <a:rPr lang="fi-FI" sz="1400" dirty="0" err="1">
                <a:cs typeface="Arial" panose="020B0604020202020204" pitchFamily="34" charset="0"/>
              </a:rPr>
              <a:t>be</a:t>
            </a:r>
            <a:r>
              <a:rPr lang="fi-FI" sz="1400" dirty="0">
                <a:cs typeface="Arial" panose="020B0604020202020204" pitchFamily="34" charset="0"/>
              </a:rPr>
              <a:t> </a:t>
            </a:r>
            <a:r>
              <a:rPr lang="fi-FI" sz="1400" dirty="0" err="1">
                <a:cs typeface="Arial" panose="020B0604020202020204" pitchFamily="34" charset="0"/>
              </a:rPr>
              <a:t>mimicked</a:t>
            </a:r>
            <a:r>
              <a:rPr lang="fi-FI" sz="1400" dirty="0">
                <a:cs typeface="Arial" panose="020B0604020202020204" pitchFamily="34" charset="0"/>
              </a:rPr>
              <a:t> and </a:t>
            </a:r>
            <a:r>
              <a:rPr lang="fi-FI" sz="1400" dirty="0" err="1">
                <a:cs typeface="Arial" panose="020B0604020202020204" pitchFamily="34" charset="0"/>
              </a:rPr>
              <a:t>would</a:t>
            </a:r>
            <a:r>
              <a:rPr lang="fi-FI" sz="1400" dirty="0">
                <a:cs typeface="Arial" panose="020B0604020202020204" pitchFamily="34" charset="0"/>
              </a:rPr>
              <a:t> </a:t>
            </a:r>
            <a:r>
              <a:rPr lang="fi-FI" sz="1400" dirty="0" err="1">
                <a:cs typeface="Arial" panose="020B0604020202020204" pitchFamily="34" charset="0"/>
              </a:rPr>
              <a:t>require</a:t>
            </a:r>
            <a:r>
              <a:rPr lang="fi-FI" sz="1400" dirty="0">
                <a:cs typeface="Arial" panose="020B0604020202020204" pitchFamily="34" charset="0"/>
              </a:rPr>
              <a:t> </a:t>
            </a:r>
            <a:r>
              <a:rPr lang="fi-FI" sz="1400" i="1" dirty="0">
                <a:cs typeface="Arial" panose="020B0604020202020204" pitchFamily="34" charset="0"/>
              </a:rPr>
              <a:t>in </a:t>
            </a:r>
            <a:r>
              <a:rPr lang="fi-FI" sz="1400" i="1" dirty="0" err="1">
                <a:cs typeface="Arial" panose="020B0604020202020204" pitchFamily="34" charset="0"/>
              </a:rPr>
              <a:t>situ</a:t>
            </a:r>
            <a:r>
              <a:rPr lang="fi-FI" sz="1400" dirty="0">
                <a:cs typeface="Arial" panose="020B0604020202020204" pitchFamily="34" charset="0"/>
              </a:rPr>
              <a:t> </a:t>
            </a:r>
            <a:r>
              <a:rPr lang="fi-FI" sz="1400" dirty="0" err="1">
                <a:cs typeface="Arial" panose="020B0604020202020204" pitchFamily="34" charset="0"/>
              </a:rPr>
              <a:t>approaches</a:t>
            </a:r>
            <a:endParaRPr lang="fi-FI" sz="1400" dirty="0">
              <a:cs typeface="Arial" panose="020B0604020202020204" pitchFamily="34" charset="0"/>
            </a:endParaRPr>
          </a:p>
          <a:p>
            <a:pPr marL="285750" indent="-285750">
              <a:lnSpc>
                <a:spcPct val="113000"/>
              </a:lnSpc>
              <a:buFont typeface="Wingdings" panose="05000000000000000000" pitchFamily="2" charset="2"/>
              <a:buChar char="§"/>
            </a:pPr>
            <a:r>
              <a:rPr lang="fi-FI" sz="1600" b="1" dirty="0">
                <a:solidFill>
                  <a:srgbClr val="0070C0"/>
                </a:solidFill>
                <a:cs typeface="Arial" panose="020B0604020202020204" pitchFamily="34" charset="0"/>
              </a:rPr>
              <a:t>SP B.5: </a:t>
            </a:r>
            <a:r>
              <a:rPr lang="fi-FI" sz="1600" b="1" dirty="0" err="1">
                <a:solidFill>
                  <a:srgbClr val="0070C0"/>
                </a:solidFill>
                <a:cs typeface="Arial" panose="020B0604020202020204" pitchFamily="34" charset="0"/>
              </a:rPr>
              <a:t>dust</a:t>
            </a:r>
            <a:r>
              <a:rPr lang="fi-FI" sz="1600" b="1" dirty="0">
                <a:solidFill>
                  <a:srgbClr val="0070C0"/>
                </a:solidFill>
                <a:cs typeface="Arial" panose="020B0604020202020204" pitchFamily="34" charset="0"/>
              </a:rPr>
              <a:t> </a:t>
            </a:r>
            <a:r>
              <a:rPr lang="fi-FI" sz="1600" b="1" dirty="0" err="1">
                <a:solidFill>
                  <a:srgbClr val="0070C0"/>
                </a:solidFill>
                <a:cs typeface="Arial" panose="020B0604020202020204" pitchFamily="34" charset="0"/>
              </a:rPr>
              <a:t>activities</a:t>
            </a:r>
            <a:r>
              <a:rPr lang="fi-FI" sz="1600" b="1" dirty="0">
                <a:solidFill>
                  <a:srgbClr val="0070C0"/>
                </a:solidFill>
                <a:cs typeface="Arial" panose="020B0604020202020204" pitchFamily="34" charset="0"/>
              </a:rPr>
              <a:t> as in 2023 </a:t>
            </a:r>
            <a:r>
              <a:rPr lang="fi-FI" sz="1600" b="1" dirty="0" err="1">
                <a:solidFill>
                  <a:srgbClr val="0070C0"/>
                </a:solidFill>
                <a:cs typeface="Arial" panose="020B0604020202020204" pitchFamily="34" charset="0"/>
              </a:rPr>
              <a:t>but</a:t>
            </a:r>
            <a:r>
              <a:rPr lang="fi-FI" sz="1600" b="1" dirty="0">
                <a:solidFill>
                  <a:srgbClr val="0070C0"/>
                </a:solidFill>
                <a:cs typeface="Arial" panose="020B0604020202020204" pitchFamily="34" charset="0"/>
              </a:rPr>
              <a:t> some </a:t>
            </a:r>
            <a:r>
              <a:rPr lang="fi-FI" sz="1600" b="1" dirty="0" err="1">
                <a:solidFill>
                  <a:srgbClr val="0070C0"/>
                </a:solidFill>
                <a:cs typeface="Arial" panose="020B0604020202020204" pitchFamily="34" charset="0"/>
              </a:rPr>
              <a:t>tasks</a:t>
            </a:r>
            <a:r>
              <a:rPr lang="fi-FI" sz="1600" b="1" dirty="0">
                <a:solidFill>
                  <a:srgbClr val="0070C0"/>
                </a:solidFill>
                <a:cs typeface="Arial" panose="020B0604020202020204" pitchFamily="34" charset="0"/>
              </a:rPr>
              <a:t> </a:t>
            </a:r>
            <a:r>
              <a:rPr lang="fi-FI" sz="1600" b="1" dirty="0" err="1">
                <a:solidFill>
                  <a:srgbClr val="0070C0"/>
                </a:solidFill>
                <a:cs typeface="Arial" panose="020B0604020202020204" pitchFamily="34" charset="0"/>
              </a:rPr>
              <a:t>pending</a:t>
            </a:r>
            <a:r>
              <a:rPr lang="fi-FI" sz="1600" b="1" dirty="0">
                <a:solidFill>
                  <a:srgbClr val="0070C0"/>
                </a:solidFill>
                <a:cs typeface="Arial" panose="020B0604020202020204" pitchFamily="34" charset="0"/>
              </a:rPr>
              <a:t> for </a:t>
            </a:r>
            <a:r>
              <a:rPr lang="fi-FI" sz="1600" b="1" dirty="0" err="1">
                <a:solidFill>
                  <a:srgbClr val="0070C0"/>
                </a:solidFill>
                <a:cs typeface="Arial" panose="020B0604020202020204" pitchFamily="34" charset="0"/>
              </a:rPr>
              <a:t>decision</a:t>
            </a:r>
            <a:r>
              <a:rPr lang="fi-FI" sz="1600" b="1" dirty="0">
                <a:solidFill>
                  <a:srgbClr val="0070C0"/>
                </a:solidFill>
                <a:cs typeface="Arial" panose="020B0604020202020204" pitchFamily="34" charset="0"/>
              </a:rPr>
              <a:t> on </a:t>
            </a:r>
            <a:r>
              <a:rPr lang="fi-FI" sz="1600" b="1" dirty="0" err="1">
                <a:solidFill>
                  <a:srgbClr val="0070C0"/>
                </a:solidFill>
                <a:cs typeface="Arial" panose="020B0604020202020204" pitchFamily="34" charset="0"/>
              </a:rPr>
              <a:t>additional</a:t>
            </a:r>
            <a:r>
              <a:rPr lang="fi-FI" sz="1600" b="1" dirty="0">
                <a:solidFill>
                  <a:srgbClr val="0070C0"/>
                </a:solidFill>
                <a:cs typeface="Arial" panose="020B0604020202020204" pitchFamily="34" charset="0"/>
              </a:rPr>
              <a:t> </a:t>
            </a:r>
            <a:r>
              <a:rPr lang="fi-FI" sz="1600" b="1" dirty="0" err="1">
                <a:solidFill>
                  <a:srgbClr val="0070C0"/>
                </a:solidFill>
                <a:cs typeface="Arial" panose="020B0604020202020204" pitchFamily="34" charset="0"/>
              </a:rPr>
              <a:t>resources</a:t>
            </a:r>
            <a:endParaRPr lang="fi-FI" sz="1600" b="1" dirty="0">
              <a:solidFill>
                <a:srgbClr val="0070C0"/>
              </a:solidFill>
              <a:cs typeface="Arial" panose="020B0604020202020204" pitchFamily="34" charset="0"/>
            </a:endParaRPr>
          </a:p>
          <a:p>
            <a:pPr marL="742950" lvl="1" indent="-285750">
              <a:lnSpc>
                <a:spcPct val="113000"/>
              </a:lnSpc>
              <a:buFont typeface="Wingdings" panose="05000000000000000000" pitchFamily="2" charset="2"/>
              <a:buChar char="ü"/>
            </a:pPr>
            <a:r>
              <a:rPr lang="fi-FI" sz="1400" dirty="0" err="1">
                <a:cs typeface="Arial" panose="020B0604020202020204" pitchFamily="34" charset="0"/>
              </a:rPr>
              <a:t>Analyses</a:t>
            </a:r>
            <a:r>
              <a:rPr lang="fi-FI" sz="1400" dirty="0">
                <a:cs typeface="Arial" panose="020B0604020202020204" pitchFamily="34" charset="0"/>
              </a:rPr>
              <a:t> of </a:t>
            </a:r>
            <a:r>
              <a:rPr lang="fi-FI" sz="1400" dirty="0" err="1">
                <a:cs typeface="Arial" panose="020B0604020202020204" pitchFamily="34" charset="0"/>
              </a:rPr>
              <a:t>laboratory</a:t>
            </a:r>
            <a:r>
              <a:rPr lang="fi-FI" sz="1400" dirty="0">
                <a:cs typeface="Arial" panose="020B0604020202020204" pitchFamily="34" charset="0"/>
              </a:rPr>
              <a:t>-made B and W </a:t>
            </a:r>
            <a:r>
              <a:rPr lang="fi-FI" sz="1400" dirty="0" err="1">
                <a:cs typeface="Arial" panose="020B0604020202020204" pitchFamily="34" charset="0"/>
              </a:rPr>
              <a:t>dust</a:t>
            </a:r>
            <a:r>
              <a:rPr lang="fi-FI" sz="1400" dirty="0">
                <a:cs typeface="Arial" panose="020B0604020202020204" pitchFamily="34" charset="0"/>
              </a:rPr>
              <a:t> and </a:t>
            </a:r>
            <a:r>
              <a:rPr lang="fi-FI" sz="1400" dirty="0" err="1">
                <a:cs typeface="Arial" panose="020B0604020202020204" pitchFamily="34" charset="0"/>
              </a:rPr>
              <a:t>their</a:t>
            </a:r>
            <a:r>
              <a:rPr lang="fi-FI" sz="1400" dirty="0">
                <a:cs typeface="Arial" panose="020B0604020202020204" pitchFamily="34" charset="0"/>
              </a:rPr>
              <a:t> </a:t>
            </a:r>
            <a:r>
              <a:rPr lang="fi-FI" sz="1400" dirty="0" err="1">
                <a:cs typeface="Arial" panose="020B0604020202020204" pitchFamily="34" charset="0"/>
              </a:rPr>
              <a:t>link</a:t>
            </a:r>
            <a:r>
              <a:rPr lang="fi-FI" sz="1400" dirty="0">
                <a:cs typeface="Arial" panose="020B0604020202020204" pitchFamily="34" charset="0"/>
              </a:rPr>
              <a:t> to </a:t>
            </a:r>
            <a:r>
              <a:rPr lang="fi-FI" sz="1400" dirty="0" err="1">
                <a:cs typeface="Arial" panose="020B0604020202020204" pitchFamily="34" charset="0"/>
              </a:rPr>
              <a:t>the</a:t>
            </a:r>
            <a:r>
              <a:rPr lang="fi-FI" sz="1400" dirty="0">
                <a:cs typeface="Arial" panose="020B0604020202020204" pitchFamily="34" charset="0"/>
              </a:rPr>
              <a:t> </a:t>
            </a:r>
            <a:r>
              <a:rPr lang="fi-FI" sz="1400" dirty="0" err="1">
                <a:cs typeface="Arial" panose="020B0604020202020204" pitchFamily="34" charset="0"/>
              </a:rPr>
              <a:t>produced</a:t>
            </a:r>
            <a:r>
              <a:rPr lang="fi-FI" sz="1400" dirty="0">
                <a:cs typeface="Arial" panose="020B0604020202020204" pitchFamily="34" charset="0"/>
              </a:rPr>
              <a:t> </a:t>
            </a:r>
            <a:r>
              <a:rPr lang="fi-FI" sz="1400" dirty="0" err="1">
                <a:cs typeface="Arial" panose="020B0604020202020204" pitchFamily="34" charset="0"/>
              </a:rPr>
              <a:t>reference</a:t>
            </a:r>
            <a:r>
              <a:rPr lang="fi-FI" sz="1400" dirty="0">
                <a:cs typeface="Arial" panose="020B0604020202020204" pitchFamily="34" charset="0"/>
              </a:rPr>
              <a:t> </a:t>
            </a:r>
            <a:r>
              <a:rPr lang="fi-FI" sz="1400" dirty="0" err="1">
                <a:cs typeface="Arial" panose="020B0604020202020204" pitchFamily="34" charset="0"/>
              </a:rPr>
              <a:t>layers</a:t>
            </a:r>
            <a:endParaRPr lang="fi-FI" sz="1400" dirty="0">
              <a:cs typeface="Arial" panose="020B0604020202020204" pitchFamily="34" charset="0"/>
            </a:endParaRPr>
          </a:p>
          <a:p>
            <a:pPr marL="742950" lvl="1" indent="-285750">
              <a:lnSpc>
                <a:spcPct val="113000"/>
              </a:lnSpc>
              <a:buFont typeface="Wingdings" panose="05000000000000000000" pitchFamily="2" charset="2"/>
              <a:buChar char="ü"/>
            </a:pPr>
            <a:r>
              <a:rPr lang="fi-FI" sz="1400" dirty="0" err="1">
                <a:cs typeface="Arial" panose="020B0604020202020204" pitchFamily="34" charset="0"/>
              </a:rPr>
              <a:t>Analyses</a:t>
            </a:r>
            <a:r>
              <a:rPr lang="fi-FI" sz="1400" dirty="0">
                <a:cs typeface="Arial" panose="020B0604020202020204" pitchFamily="34" charset="0"/>
              </a:rPr>
              <a:t> of AUG, WEST, and W7-X </a:t>
            </a:r>
            <a:r>
              <a:rPr lang="fi-FI" sz="1400" dirty="0" err="1">
                <a:cs typeface="Arial" panose="020B0604020202020204" pitchFamily="34" charset="0"/>
              </a:rPr>
              <a:t>dust</a:t>
            </a:r>
            <a:r>
              <a:rPr lang="fi-FI" sz="1400" dirty="0">
                <a:cs typeface="Arial" panose="020B0604020202020204" pitchFamily="34" charset="0"/>
              </a:rPr>
              <a:t> </a:t>
            </a:r>
            <a:r>
              <a:rPr lang="fi-FI" sz="1400" dirty="0" err="1">
                <a:cs typeface="Arial" panose="020B0604020202020204" pitchFamily="34" charset="0"/>
              </a:rPr>
              <a:t>following</a:t>
            </a:r>
            <a:r>
              <a:rPr lang="fi-FI" sz="1400" dirty="0">
                <a:cs typeface="Arial" panose="020B0604020202020204" pitchFamily="34" charset="0"/>
              </a:rPr>
              <a:t> </a:t>
            </a:r>
            <a:r>
              <a:rPr lang="fi-FI" sz="1400" dirty="0" err="1">
                <a:cs typeface="Arial" panose="020B0604020202020204" pitchFamily="34" charset="0"/>
              </a:rPr>
              <a:t>boronizations</a:t>
            </a:r>
            <a:r>
              <a:rPr lang="fi-FI" sz="1400" dirty="0">
                <a:cs typeface="Arial" panose="020B0604020202020204" pitchFamily="34" charset="0"/>
              </a:rPr>
              <a:t> (</a:t>
            </a:r>
            <a:r>
              <a:rPr lang="fi-FI" sz="1400" dirty="0" err="1">
                <a:cs typeface="Arial" panose="020B0604020202020204" pitchFamily="34" charset="0"/>
              </a:rPr>
              <a:t>pending</a:t>
            </a:r>
            <a:r>
              <a:rPr lang="fi-FI" sz="1400" dirty="0">
                <a:cs typeface="Arial" panose="020B0604020202020204" pitchFamily="34" charset="0"/>
              </a:rPr>
              <a:t> for </a:t>
            </a:r>
            <a:r>
              <a:rPr lang="fi-FI" sz="1400" dirty="0" err="1">
                <a:cs typeface="Arial" panose="020B0604020202020204" pitchFamily="34" charset="0"/>
              </a:rPr>
              <a:t>funding</a:t>
            </a:r>
            <a:r>
              <a:rPr lang="fi-FI" sz="1400" dirty="0">
                <a:cs typeface="Arial" panose="020B0604020202020204" pitchFamily="34" charset="0"/>
              </a:rPr>
              <a:t> </a:t>
            </a:r>
            <a:r>
              <a:rPr lang="fi-FI" sz="1400" dirty="0" err="1">
                <a:cs typeface="Arial" panose="020B0604020202020204" pitchFamily="34" charset="0"/>
              </a:rPr>
              <a:t>decision</a:t>
            </a:r>
            <a:r>
              <a:rPr lang="fi-FI" sz="1400" dirty="0">
                <a:cs typeface="Arial" panose="020B0604020202020204" pitchFamily="34" charset="0"/>
              </a:rPr>
              <a:t>)</a:t>
            </a:r>
          </a:p>
        </p:txBody>
      </p:sp>
      <p:sp>
        <p:nvSpPr>
          <p:cNvPr id="7" name="Textfeld 4">
            <a:extLst>
              <a:ext uri="{FF2B5EF4-FFF2-40B4-BE49-F238E27FC236}">
                <a16:creationId xmlns:a16="http://schemas.microsoft.com/office/drawing/2014/main" id="{25723188-835E-3DA3-9F39-991754AA4386}"/>
              </a:ext>
            </a:extLst>
          </p:cNvPr>
          <p:cNvSpPr txBox="1"/>
          <p:nvPr/>
        </p:nvSpPr>
        <p:spPr>
          <a:xfrm>
            <a:off x="107503" y="5100847"/>
            <a:ext cx="11896237" cy="988540"/>
          </a:xfrm>
          <a:prstGeom prst="rect">
            <a:avLst/>
          </a:prstGeom>
          <a:noFill/>
          <a:ln w="12700">
            <a:noFill/>
          </a:ln>
        </p:spPr>
        <p:txBody>
          <a:bodyPr wrap="square" rtlCol="0">
            <a:spAutoFit/>
          </a:bodyPr>
          <a:lstStyle/>
          <a:p>
            <a:pPr marL="285750" indent="-285750">
              <a:lnSpc>
                <a:spcPct val="113000"/>
              </a:lnSpc>
              <a:spcBef>
                <a:spcPts val="600"/>
              </a:spcBef>
              <a:buFont typeface="Wingdings" panose="05000000000000000000" pitchFamily="2" charset="2"/>
              <a:buChar char="§"/>
            </a:pPr>
            <a:r>
              <a:rPr lang="fi-FI" sz="1600" b="1" dirty="0">
                <a:solidFill>
                  <a:srgbClr val="FF0000"/>
                </a:solidFill>
                <a:cs typeface="Arial" panose="020B0604020202020204" pitchFamily="34" charset="0"/>
              </a:rPr>
              <a:t>No </a:t>
            </a:r>
            <a:r>
              <a:rPr lang="fi-FI" sz="1600" b="1" dirty="0" err="1">
                <a:solidFill>
                  <a:srgbClr val="FF0000"/>
                </a:solidFill>
                <a:cs typeface="Arial" panose="020B0604020202020204" pitchFamily="34" charset="0"/>
              </a:rPr>
              <a:t>big</a:t>
            </a:r>
            <a:r>
              <a:rPr lang="fi-FI" sz="1600" b="1" dirty="0">
                <a:solidFill>
                  <a:srgbClr val="FF0000"/>
                </a:solidFill>
                <a:cs typeface="Arial" panose="020B0604020202020204" pitchFamily="34" charset="0"/>
              </a:rPr>
              <a:t> </a:t>
            </a:r>
            <a:r>
              <a:rPr lang="fi-FI" sz="1600" b="1" dirty="0" err="1">
                <a:solidFill>
                  <a:srgbClr val="FF0000"/>
                </a:solidFill>
                <a:cs typeface="Arial" panose="020B0604020202020204" pitchFamily="34" charset="0"/>
              </a:rPr>
              <a:t>changes</a:t>
            </a:r>
            <a:r>
              <a:rPr lang="fi-FI" sz="1600" b="1" dirty="0">
                <a:solidFill>
                  <a:srgbClr val="FF0000"/>
                </a:solidFill>
                <a:cs typeface="Arial" panose="020B0604020202020204" pitchFamily="34" charset="0"/>
              </a:rPr>
              <a:t> </a:t>
            </a:r>
            <a:r>
              <a:rPr lang="fi-FI" sz="1600" dirty="0">
                <a:cs typeface="Arial" panose="020B0604020202020204" pitchFamily="34" charset="0"/>
              </a:rPr>
              <a:t>to </a:t>
            </a:r>
            <a:r>
              <a:rPr lang="fi-FI" sz="1600" dirty="0" err="1">
                <a:cs typeface="Arial" panose="020B0604020202020204" pitchFamily="34" charset="0"/>
              </a:rPr>
              <a:t>the</a:t>
            </a:r>
            <a:r>
              <a:rPr lang="fi-FI" sz="1600" dirty="0">
                <a:cs typeface="Arial" panose="020B0604020202020204" pitchFamily="34" charset="0"/>
              </a:rPr>
              <a:t> </a:t>
            </a:r>
            <a:r>
              <a:rPr lang="fi-FI" sz="1600" dirty="0" err="1">
                <a:cs typeface="Arial" panose="020B0604020202020204" pitchFamily="34" charset="0"/>
              </a:rPr>
              <a:t>already</a:t>
            </a:r>
            <a:r>
              <a:rPr lang="fi-FI" sz="1600" dirty="0">
                <a:cs typeface="Arial" panose="020B0604020202020204" pitchFamily="34" charset="0"/>
              </a:rPr>
              <a:t> </a:t>
            </a:r>
            <a:r>
              <a:rPr lang="fi-FI" sz="1600" dirty="0" err="1">
                <a:cs typeface="Arial" panose="020B0604020202020204" pitchFamily="34" charset="0"/>
              </a:rPr>
              <a:t>established</a:t>
            </a:r>
            <a:r>
              <a:rPr lang="fi-FI" sz="1600" dirty="0">
                <a:cs typeface="Arial" panose="020B0604020202020204" pitchFamily="34" charset="0"/>
              </a:rPr>
              <a:t> PM </a:t>
            </a:r>
            <a:r>
              <a:rPr lang="fi-FI" sz="1600" dirty="0" err="1">
                <a:cs typeface="Arial" panose="020B0604020202020204" pitchFamily="34" charset="0"/>
              </a:rPr>
              <a:t>levels</a:t>
            </a:r>
            <a:r>
              <a:rPr lang="fi-FI" sz="1600" dirty="0">
                <a:cs typeface="Arial" panose="020B0604020202020204" pitchFamily="34" charset="0"/>
              </a:rPr>
              <a:t> (=</a:t>
            </a:r>
            <a:r>
              <a:rPr lang="fi-FI" sz="1600" dirty="0" err="1">
                <a:cs typeface="Arial" panose="020B0604020202020204" pitchFamily="34" charset="0"/>
              </a:rPr>
              <a:t>envelope</a:t>
            </a:r>
            <a:r>
              <a:rPr lang="fi-FI" sz="1600" dirty="0">
                <a:cs typeface="Arial" panose="020B0604020202020204" pitchFamily="34" charset="0"/>
              </a:rPr>
              <a:t> </a:t>
            </a:r>
            <a:r>
              <a:rPr lang="fi-FI" sz="1600" dirty="0" err="1">
                <a:cs typeface="Arial" panose="020B0604020202020204" pitchFamily="34" charset="0"/>
              </a:rPr>
              <a:t>integrated</a:t>
            </a:r>
            <a:r>
              <a:rPr lang="fi-FI" sz="1600" dirty="0">
                <a:cs typeface="Arial" panose="020B0604020202020204" pitchFamily="34" charset="0"/>
              </a:rPr>
              <a:t> </a:t>
            </a:r>
            <a:r>
              <a:rPr lang="fi-FI" sz="1600" dirty="0" err="1">
                <a:cs typeface="Arial" panose="020B0604020202020204" pitchFamily="34" charset="0"/>
              </a:rPr>
              <a:t>over</a:t>
            </a:r>
            <a:r>
              <a:rPr lang="fi-FI" sz="1600" dirty="0">
                <a:cs typeface="Arial" panose="020B0604020202020204" pitchFamily="34" charset="0"/>
              </a:rPr>
              <a:t> </a:t>
            </a:r>
            <a:r>
              <a:rPr lang="fi-FI" sz="1600" dirty="0" err="1">
                <a:cs typeface="Arial" panose="020B0604020202020204" pitchFamily="34" charset="0"/>
              </a:rPr>
              <a:t>all</a:t>
            </a:r>
            <a:r>
              <a:rPr lang="fi-FI" sz="1600" dirty="0">
                <a:cs typeface="Arial" panose="020B0604020202020204" pitchFamily="34" charset="0"/>
              </a:rPr>
              <a:t> SP </a:t>
            </a:r>
            <a:r>
              <a:rPr lang="fi-FI" sz="1600" dirty="0" err="1">
                <a:cs typeface="Arial" panose="020B0604020202020204" pitchFamily="34" charset="0"/>
              </a:rPr>
              <a:t>B.x</a:t>
            </a:r>
            <a:r>
              <a:rPr lang="fi-FI" sz="1600" dirty="0">
                <a:cs typeface="Arial" panose="020B0604020202020204" pitchFamily="34" charset="0"/>
              </a:rPr>
              <a:t>) – </a:t>
            </a:r>
            <a:r>
              <a:rPr lang="fi-FI" sz="1600" dirty="0" err="1">
                <a:cs typeface="Arial" panose="020B0604020202020204" pitchFamily="34" charset="0"/>
              </a:rPr>
              <a:t>until</a:t>
            </a:r>
            <a:r>
              <a:rPr lang="fi-FI" sz="1600" dirty="0">
                <a:cs typeface="Arial" panose="020B0604020202020204" pitchFamily="34" charset="0"/>
              </a:rPr>
              <a:t> </a:t>
            </a:r>
            <a:r>
              <a:rPr lang="fi-FI" sz="1600" dirty="0" err="1">
                <a:cs typeface="Arial" panose="020B0604020202020204" pitchFamily="34" charset="0"/>
              </a:rPr>
              <a:t>the</a:t>
            </a:r>
            <a:r>
              <a:rPr lang="fi-FI" sz="1600" dirty="0">
                <a:cs typeface="Arial" panose="020B0604020202020204" pitchFamily="34" charset="0"/>
              </a:rPr>
              <a:t> </a:t>
            </a:r>
            <a:r>
              <a:rPr lang="fi-FI" sz="1600" dirty="0" err="1">
                <a:cs typeface="Arial" panose="020B0604020202020204" pitchFamily="34" charset="0"/>
              </a:rPr>
              <a:t>scope</a:t>
            </a:r>
            <a:r>
              <a:rPr lang="fi-FI" sz="1600" dirty="0">
                <a:cs typeface="Arial" panose="020B0604020202020204" pitchFamily="34" charset="0"/>
              </a:rPr>
              <a:t> of </a:t>
            </a:r>
            <a:r>
              <a:rPr lang="fi-FI" sz="1600" dirty="0" err="1">
                <a:cs typeface="Arial" panose="020B0604020202020204" pitchFamily="34" charset="0"/>
              </a:rPr>
              <a:t>the</a:t>
            </a:r>
            <a:r>
              <a:rPr lang="fi-FI" sz="1600" dirty="0">
                <a:cs typeface="Arial" panose="020B0604020202020204" pitchFamily="34" charset="0"/>
              </a:rPr>
              <a:t> </a:t>
            </a:r>
            <a:r>
              <a:rPr lang="fi-FI" sz="1600" dirty="0" err="1">
                <a:cs typeface="Arial" panose="020B0604020202020204" pitchFamily="34" charset="0"/>
              </a:rPr>
              <a:t>new</a:t>
            </a:r>
            <a:r>
              <a:rPr lang="fi-FI" sz="1600" dirty="0">
                <a:cs typeface="Arial" panose="020B0604020202020204" pitchFamily="34" charset="0"/>
              </a:rPr>
              <a:t> SP F on </a:t>
            </a:r>
            <a:r>
              <a:rPr lang="fi-FI" sz="1600" dirty="0" err="1">
                <a:cs typeface="Arial" panose="020B0604020202020204" pitchFamily="34" charset="0"/>
              </a:rPr>
              <a:t>boronizations</a:t>
            </a:r>
            <a:r>
              <a:rPr lang="fi-FI" sz="1600" dirty="0">
                <a:cs typeface="Arial" panose="020B0604020202020204" pitchFamily="34" charset="0"/>
              </a:rPr>
              <a:t> </a:t>
            </a:r>
            <a:r>
              <a:rPr lang="fi-FI" sz="1600" dirty="0" err="1">
                <a:cs typeface="Arial" panose="020B0604020202020204" pitchFamily="34" charset="0"/>
              </a:rPr>
              <a:t>becomes</a:t>
            </a:r>
            <a:r>
              <a:rPr lang="fi-FI" sz="1600" dirty="0">
                <a:cs typeface="Arial" panose="020B0604020202020204" pitchFamily="34" charset="0"/>
              </a:rPr>
              <a:t> </a:t>
            </a:r>
            <a:r>
              <a:rPr lang="fi-FI" sz="1600" dirty="0" err="1">
                <a:cs typeface="Arial" panose="020B0604020202020204" pitchFamily="34" charset="0"/>
              </a:rPr>
              <a:t>clearer</a:t>
            </a:r>
            <a:r>
              <a:rPr lang="fi-FI" sz="1600" dirty="0">
                <a:cs typeface="Arial" panose="020B0604020202020204" pitchFamily="34" charset="0"/>
              </a:rPr>
              <a:t> + </a:t>
            </a:r>
            <a:r>
              <a:rPr lang="fi-FI" sz="1600" dirty="0" err="1">
                <a:cs typeface="Arial" panose="020B0604020202020204" pitchFamily="34" charset="0"/>
              </a:rPr>
              <a:t>more</a:t>
            </a:r>
            <a:r>
              <a:rPr lang="fi-FI" sz="1600" dirty="0">
                <a:cs typeface="Arial" panose="020B0604020202020204" pitchFamily="34" charset="0"/>
              </a:rPr>
              <a:t> </a:t>
            </a:r>
            <a:r>
              <a:rPr lang="fi-FI" sz="1600" dirty="0" err="1">
                <a:cs typeface="Arial" panose="020B0604020202020204" pitchFamily="34" charset="0"/>
              </a:rPr>
              <a:t>funding</a:t>
            </a:r>
            <a:r>
              <a:rPr lang="fi-FI" sz="1600" dirty="0">
                <a:cs typeface="Arial" panose="020B0604020202020204" pitchFamily="34" charset="0"/>
              </a:rPr>
              <a:t> </a:t>
            </a:r>
            <a:r>
              <a:rPr lang="fi-FI" sz="1600" dirty="0" err="1">
                <a:cs typeface="Arial" panose="020B0604020202020204" pitchFamily="34" charset="0"/>
              </a:rPr>
              <a:t>received</a:t>
            </a:r>
            <a:r>
              <a:rPr lang="fi-FI" sz="1600" dirty="0">
                <a:cs typeface="Arial" panose="020B0604020202020204" pitchFamily="34" charset="0"/>
              </a:rPr>
              <a:t> </a:t>
            </a:r>
            <a:r>
              <a:rPr lang="fi-FI" sz="1600" dirty="0" err="1">
                <a:cs typeface="Arial" panose="020B0604020202020204" pitchFamily="34" charset="0"/>
              </a:rPr>
              <a:t>from</a:t>
            </a:r>
            <a:r>
              <a:rPr lang="fi-FI" sz="1600" dirty="0">
                <a:cs typeface="Arial" panose="020B0604020202020204" pitchFamily="34" charset="0"/>
              </a:rPr>
              <a:t> </a:t>
            </a:r>
            <a:r>
              <a:rPr lang="fi-FI" sz="1600" dirty="0" err="1">
                <a:cs typeface="Arial" panose="020B0604020202020204" pitchFamily="34" charset="0"/>
              </a:rPr>
              <a:t>EUROfusion</a:t>
            </a:r>
            <a:endParaRPr lang="fi-FI" sz="1600" dirty="0">
              <a:cs typeface="Arial" panose="020B0604020202020204" pitchFamily="34" charset="0"/>
            </a:endParaRPr>
          </a:p>
          <a:p>
            <a:pPr marL="285750" indent="-285750">
              <a:lnSpc>
                <a:spcPct val="113000"/>
              </a:lnSpc>
              <a:spcBef>
                <a:spcPts val="600"/>
              </a:spcBef>
              <a:buFont typeface="Wingdings" panose="05000000000000000000" pitchFamily="2" charset="2"/>
              <a:buChar char="§"/>
            </a:pPr>
            <a:r>
              <a:rPr lang="fi-FI" sz="1600" dirty="0" err="1">
                <a:cs typeface="Arial" panose="020B0604020202020204" pitchFamily="34" charset="0"/>
              </a:rPr>
              <a:t>Also</a:t>
            </a:r>
            <a:r>
              <a:rPr lang="fi-FI" sz="1600" dirty="0">
                <a:cs typeface="Arial" panose="020B0604020202020204" pitchFamily="34" charset="0"/>
              </a:rPr>
              <a:t> </a:t>
            </a:r>
            <a:r>
              <a:rPr lang="fi-FI" sz="1600" dirty="0" err="1">
                <a:cs typeface="Arial" panose="020B0604020202020204" pitchFamily="34" charset="0"/>
              </a:rPr>
              <a:t>implies</a:t>
            </a:r>
            <a:r>
              <a:rPr lang="fi-FI" sz="1600" dirty="0">
                <a:cs typeface="Arial" panose="020B0604020202020204" pitchFamily="34" charset="0"/>
              </a:rPr>
              <a:t> </a:t>
            </a:r>
            <a:r>
              <a:rPr lang="fi-FI" sz="1600" dirty="0" err="1">
                <a:cs typeface="Arial" panose="020B0604020202020204" pitchFamily="34" charset="0"/>
              </a:rPr>
              <a:t>that</a:t>
            </a:r>
            <a:r>
              <a:rPr lang="fi-FI" sz="1600" dirty="0">
                <a:cs typeface="Arial" panose="020B0604020202020204" pitchFamily="34" charset="0"/>
              </a:rPr>
              <a:t> </a:t>
            </a:r>
            <a:r>
              <a:rPr lang="fi-FI" sz="1600" dirty="0" err="1">
                <a:cs typeface="Arial" panose="020B0604020202020204" pitchFamily="34" charset="0"/>
              </a:rPr>
              <a:t>the</a:t>
            </a:r>
            <a:r>
              <a:rPr lang="fi-FI" sz="1600" dirty="0">
                <a:cs typeface="Arial" panose="020B0604020202020204" pitchFamily="34" charset="0"/>
              </a:rPr>
              <a:t> </a:t>
            </a:r>
            <a:r>
              <a:rPr lang="fi-FI" sz="1600" dirty="0" err="1">
                <a:cs typeface="Arial" panose="020B0604020202020204" pitchFamily="34" charset="0"/>
              </a:rPr>
              <a:t>production</a:t>
            </a:r>
            <a:r>
              <a:rPr lang="fi-FI" sz="1600" dirty="0">
                <a:cs typeface="Arial" panose="020B0604020202020204" pitchFamily="34" charset="0"/>
              </a:rPr>
              <a:t> </a:t>
            </a:r>
            <a:r>
              <a:rPr lang="fi-FI" sz="1600" dirty="0" err="1">
                <a:cs typeface="Arial" panose="020B0604020202020204" pitchFamily="34" charset="0"/>
              </a:rPr>
              <a:t>schedule</a:t>
            </a:r>
            <a:r>
              <a:rPr lang="fi-FI" sz="1600" dirty="0">
                <a:cs typeface="Arial" panose="020B0604020202020204" pitchFamily="34" charset="0"/>
              </a:rPr>
              <a:t> for B </a:t>
            </a:r>
            <a:r>
              <a:rPr lang="fi-FI" sz="1600" dirty="0" err="1">
                <a:cs typeface="Arial" panose="020B0604020202020204" pitchFamily="34" charset="0"/>
              </a:rPr>
              <a:t>layers</a:t>
            </a:r>
            <a:r>
              <a:rPr lang="fi-FI" sz="1600" dirty="0">
                <a:cs typeface="Arial" panose="020B0604020202020204" pitchFamily="34" charset="0"/>
              </a:rPr>
              <a:t> is </a:t>
            </a:r>
            <a:r>
              <a:rPr lang="fi-FI" sz="1600" dirty="0" err="1">
                <a:cs typeface="Arial" panose="020B0604020202020204" pitchFamily="34" charset="0"/>
              </a:rPr>
              <a:t>still</a:t>
            </a:r>
            <a:r>
              <a:rPr lang="fi-FI" sz="1600" dirty="0">
                <a:cs typeface="Arial" panose="020B0604020202020204" pitchFamily="34" charset="0"/>
              </a:rPr>
              <a:t> </a:t>
            </a:r>
            <a:r>
              <a:rPr lang="fi-FI" sz="1600" dirty="0" err="1">
                <a:cs typeface="Arial" panose="020B0604020202020204" pitchFamily="34" charset="0"/>
              </a:rPr>
              <a:t>largely</a:t>
            </a:r>
            <a:r>
              <a:rPr lang="fi-FI" sz="1600" dirty="0">
                <a:cs typeface="Arial" panose="020B0604020202020204" pitchFamily="34" charset="0"/>
              </a:rPr>
              <a:t> open </a:t>
            </a:r>
            <a:r>
              <a:rPr lang="fi-FI" sz="1600" dirty="0" err="1">
                <a:cs typeface="Arial" panose="020B0604020202020204" pitchFamily="34" charset="0"/>
              </a:rPr>
              <a:t>while</a:t>
            </a:r>
            <a:r>
              <a:rPr lang="fi-FI" sz="1600" dirty="0">
                <a:cs typeface="Arial" panose="020B0604020202020204" pitchFamily="34" charset="0"/>
              </a:rPr>
              <a:t> W </a:t>
            </a:r>
            <a:r>
              <a:rPr lang="fi-FI" sz="1600" dirty="0" err="1">
                <a:cs typeface="Arial" panose="020B0604020202020204" pitchFamily="34" charset="0"/>
              </a:rPr>
              <a:t>layers</a:t>
            </a:r>
            <a:r>
              <a:rPr lang="fi-FI" sz="1600" dirty="0">
                <a:cs typeface="Arial" panose="020B0604020202020204" pitchFamily="34" charset="0"/>
              </a:rPr>
              <a:t> </a:t>
            </a:r>
            <a:r>
              <a:rPr lang="fi-FI" sz="1600" dirty="0" err="1">
                <a:cs typeface="Arial" panose="020B0604020202020204" pitchFamily="34" charset="0"/>
              </a:rPr>
              <a:t>represent</a:t>
            </a:r>
            <a:r>
              <a:rPr lang="fi-FI" sz="1600" dirty="0">
                <a:cs typeface="Arial" panose="020B0604020202020204" pitchFamily="34" charset="0"/>
              </a:rPr>
              <a:t> a </a:t>
            </a:r>
            <a:r>
              <a:rPr lang="fi-FI" sz="1600" dirty="0" err="1">
                <a:cs typeface="Arial" panose="020B0604020202020204" pitchFamily="34" charset="0"/>
              </a:rPr>
              <a:t>clearer</a:t>
            </a:r>
            <a:r>
              <a:rPr lang="fi-FI" sz="1600" dirty="0">
                <a:cs typeface="Arial" panose="020B0604020202020204" pitchFamily="34" charset="0"/>
              </a:rPr>
              <a:t> case </a:t>
            </a:r>
          </a:p>
        </p:txBody>
      </p:sp>
    </p:spTree>
    <p:extLst>
      <p:ext uri="{BB962C8B-B14F-4D97-AF65-F5344CB8AC3E}">
        <p14:creationId xmlns:p14="http://schemas.microsoft.com/office/powerpoint/2010/main" val="285257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FAE4099-3720-8AF3-F8A2-48D2416DBA2E}"/>
              </a:ext>
            </a:extLst>
          </p:cNvPr>
          <p:cNvSpPr>
            <a:spLocks noGrp="1"/>
          </p:cNvSpPr>
          <p:nvPr>
            <p:ph type="ftr" sz="quarter" idx="11"/>
          </p:nvPr>
        </p:nvSpPr>
        <p:spPr/>
        <p:txBody>
          <a:bodyPr/>
          <a:lstStyle/>
          <a:p>
            <a:pPr>
              <a:defRPr/>
            </a:pPr>
            <a:r>
              <a:rPr lang="en-GB" dirty="0">
                <a:solidFill>
                  <a:prstClr val="white"/>
                </a:solidFill>
              </a:rPr>
              <a:t>A. Hakola| WPPWIE midterm meeting | 9 April 2024</a:t>
            </a:r>
            <a:endParaRPr lang="en-GB" dirty="0"/>
          </a:p>
        </p:txBody>
      </p:sp>
      <p:sp>
        <p:nvSpPr>
          <p:cNvPr id="4" name="Slide Number Placeholder 3">
            <a:extLst>
              <a:ext uri="{FF2B5EF4-FFF2-40B4-BE49-F238E27FC236}">
                <a16:creationId xmlns:a16="http://schemas.microsoft.com/office/drawing/2014/main" id="{5BFF4D46-53B8-AC75-4627-B1FA41E42DB0}"/>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20</a:t>
            </a:fld>
            <a:endParaRPr lang="en-GB">
              <a:solidFill>
                <a:prstClr val="white"/>
              </a:solidFill>
            </a:endParaRPr>
          </a:p>
        </p:txBody>
      </p:sp>
      <p:sp>
        <p:nvSpPr>
          <p:cNvPr id="5" name="Titre 1">
            <a:extLst>
              <a:ext uri="{FF2B5EF4-FFF2-40B4-BE49-F238E27FC236}">
                <a16:creationId xmlns:a16="http://schemas.microsoft.com/office/drawing/2014/main" id="{EC8251B7-3E81-24FB-C58F-0698F989E49D}"/>
              </a:ext>
            </a:extLst>
          </p:cNvPr>
          <p:cNvSpPr>
            <a:spLocks noGrp="1"/>
          </p:cNvSpPr>
          <p:nvPr>
            <p:ph type="title"/>
          </p:nvPr>
        </p:nvSpPr>
        <p:spPr>
          <a:xfrm>
            <a:off x="983432" y="192515"/>
            <a:ext cx="9451776" cy="457200"/>
          </a:xfrm>
        </p:spPr>
        <p:txBody>
          <a:bodyPr/>
          <a:lstStyle/>
          <a:p>
            <a:r>
              <a:rPr lang="fi-FI" dirty="0"/>
              <a:t>Surface-</a:t>
            </a:r>
            <a:r>
              <a:rPr lang="fi-FI" dirty="0" err="1"/>
              <a:t>analysis</a:t>
            </a:r>
            <a:r>
              <a:rPr lang="fi-FI" dirty="0"/>
              <a:t> </a:t>
            </a:r>
            <a:r>
              <a:rPr lang="fi-FI" dirty="0" err="1"/>
              <a:t>services</a:t>
            </a:r>
            <a:r>
              <a:rPr lang="fi-FI" dirty="0"/>
              <a:t> for </a:t>
            </a:r>
            <a:r>
              <a:rPr lang="fi-FI" dirty="0" err="1"/>
              <a:t>the</a:t>
            </a:r>
            <a:r>
              <a:rPr lang="fi-FI" dirty="0"/>
              <a:t> </a:t>
            </a:r>
            <a:r>
              <a:rPr lang="fi-FI" dirty="0" err="1"/>
              <a:t>produced</a:t>
            </a:r>
            <a:r>
              <a:rPr lang="fi-FI" dirty="0"/>
              <a:t> </a:t>
            </a:r>
            <a:r>
              <a:rPr lang="fi-FI" dirty="0" err="1"/>
              <a:t>reference</a:t>
            </a:r>
            <a:r>
              <a:rPr lang="fi-FI" dirty="0"/>
              <a:t> </a:t>
            </a:r>
            <a:r>
              <a:rPr lang="fi-FI" dirty="0" err="1"/>
              <a:t>layers</a:t>
            </a:r>
            <a:endParaRPr lang="fr-FR" dirty="0"/>
          </a:p>
        </p:txBody>
      </p:sp>
      <p:sp>
        <p:nvSpPr>
          <p:cNvPr id="6" name="TextBox 5">
            <a:extLst>
              <a:ext uri="{FF2B5EF4-FFF2-40B4-BE49-F238E27FC236}">
                <a16:creationId xmlns:a16="http://schemas.microsoft.com/office/drawing/2014/main" id="{65D771B6-465A-0ED2-58E8-7880C4AD1F4D}"/>
              </a:ext>
            </a:extLst>
          </p:cNvPr>
          <p:cNvSpPr txBox="1"/>
          <p:nvPr/>
        </p:nvSpPr>
        <p:spPr>
          <a:xfrm>
            <a:off x="205109" y="811267"/>
            <a:ext cx="11448084" cy="5663089"/>
          </a:xfrm>
          <a:prstGeom prst="rect">
            <a:avLst/>
          </a:prstGeom>
          <a:noFill/>
        </p:spPr>
        <p:txBody>
          <a:bodyPr wrap="square" rtlCol="0">
            <a:spAutoFit/>
          </a:bodyPr>
          <a:lstStyle/>
          <a:p>
            <a:pPr marL="285750" indent="-285750">
              <a:buFont typeface="Arial" panose="020B0604020202020204" pitchFamily="34" charset="0"/>
              <a:buChar char="•"/>
            </a:pPr>
            <a:r>
              <a:rPr lang="fi-FI" sz="1400" b="1" dirty="0"/>
              <a:t>CEA:</a:t>
            </a:r>
          </a:p>
          <a:p>
            <a:pPr marL="742950" lvl="1" indent="-285750">
              <a:buFont typeface="Wingdings" panose="05000000000000000000" pitchFamily="2" charset="2"/>
              <a:buChar char="ü"/>
            </a:pPr>
            <a:r>
              <a:rPr lang="fi-FI" sz="1400" b="1" dirty="0" err="1">
                <a:solidFill>
                  <a:srgbClr val="FF0000"/>
                </a:solidFill>
              </a:rPr>
              <a:t>Raman</a:t>
            </a:r>
            <a:r>
              <a:rPr lang="fi-FI" sz="1400" dirty="0"/>
              <a:t> </a:t>
            </a:r>
            <a:r>
              <a:rPr lang="fi-FI" sz="1400" dirty="0" err="1"/>
              <a:t>investigations</a:t>
            </a:r>
            <a:r>
              <a:rPr lang="fi-FI" sz="1400" dirty="0"/>
              <a:t> of </a:t>
            </a:r>
            <a:r>
              <a:rPr lang="fi-FI" sz="1400" dirty="0" err="1"/>
              <a:t>the</a:t>
            </a:r>
            <a:r>
              <a:rPr lang="fi-FI" sz="1400" dirty="0"/>
              <a:t> </a:t>
            </a:r>
            <a:r>
              <a:rPr lang="fi-FI" sz="1400" dirty="0" err="1"/>
              <a:t>produced</a:t>
            </a:r>
            <a:r>
              <a:rPr lang="fi-FI" sz="1400" dirty="0"/>
              <a:t> B-</a:t>
            </a:r>
            <a:r>
              <a:rPr lang="fi-FI" sz="1400" dirty="0" err="1"/>
              <a:t>based</a:t>
            </a:r>
            <a:r>
              <a:rPr lang="fi-FI" sz="1400" dirty="0"/>
              <a:t> </a:t>
            </a:r>
            <a:r>
              <a:rPr lang="fi-FI" sz="1400" dirty="0" err="1"/>
              <a:t>layers</a:t>
            </a:r>
            <a:r>
              <a:rPr lang="fi-FI" sz="1400" dirty="0"/>
              <a:t> - </a:t>
            </a:r>
            <a:r>
              <a:rPr lang="fi-FI" sz="1400" u="sng" dirty="0" err="1">
                <a:solidFill>
                  <a:srgbClr val="0070C0"/>
                </a:solidFill>
              </a:rPr>
              <a:t>comparison</a:t>
            </a:r>
            <a:r>
              <a:rPr lang="fi-FI" sz="1400" u="sng" dirty="0">
                <a:solidFill>
                  <a:srgbClr val="0070C0"/>
                </a:solidFill>
              </a:rPr>
              <a:t> to </a:t>
            </a:r>
            <a:r>
              <a:rPr lang="fi-FI" sz="1400" u="sng" dirty="0" err="1">
                <a:solidFill>
                  <a:srgbClr val="0070C0"/>
                </a:solidFill>
              </a:rPr>
              <a:t>Be-containing</a:t>
            </a:r>
            <a:r>
              <a:rPr lang="fi-FI" sz="1400" u="sng" dirty="0">
                <a:solidFill>
                  <a:srgbClr val="0070C0"/>
                </a:solidFill>
              </a:rPr>
              <a:t> </a:t>
            </a:r>
            <a:r>
              <a:rPr lang="fi-FI" sz="1400" u="sng" dirty="0" err="1">
                <a:solidFill>
                  <a:srgbClr val="0070C0"/>
                </a:solidFill>
              </a:rPr>
              <a:t>samples</a:t>
            </a:r>
            <a:endParaRPr lang="fi-FI" sz="1400" u="sng" dirty="0">
              <a:solidFill>
                <a:srgbClr val="0070C0"/>
              </a:solidFill>
            </a:endParaRPr>
          </a:p>
          <a:p>
            <a:pPr marL="285750" indent="-285750">
              <a:spcBef>
                <a:spcPts val="600"/>
              </a:spcBef>
              <a:buFont typeface="Arial" panose="020B0604020202020204" pitchFamily="34" charset="0"/>
              <a:buChar char="•"/>
            </a:pPr>
            <a:r>
              <a:rPr lang="fi-FI" sz="1400" b="1" dirty="0"/>
              <a:t>CIEMAT:</a:t>
            </a:r>
          </a:p>
          <a:p>
            <a:pPr marL="742950" lvl="1" indent="-285750">
              <a:buFont typeface="Wingdings" panose="05000000000000000000" pitchFamily="2" charset="2"/>
              <a:buChar char="ü"/>
            </a:pPr>
            <a:r>
              <a:rPr lang="en-US" sz="1400" b="1" dirty="0">
                <a:solidFill>
                  <a:srgbClr val="FF0000"/>
                </a:solidFill>
              </a:rPr>
              <a:t>SIMS and SEM </a:t>
            </a:r>
            <a:r>
              <a:rPr lang="en-US" sz="1400" dirty="0"/>
              <a:t>analyses for selected W- and B-based layers – start with W layers from ENEA and IAP</a:t>
            </a:r>
          </a:p>
          <a:p>
            <a:pPr marL="285750" indent="-285750">
              <a:spcBef>
                <a:spcPts val="600"/>
              </a:spcBef>
              <a:buFont typeface="Arial" panose="020B0604020202020204" pitchFamily="34" charset="0"/>
              <a:buChar char="•"/>
            </a:pPr>
            <a:r>
              <a:rPr lang="fi-FI" sz="1400" b="1" dirty="0"/>
              <a:t>IPPLM:</a:t>
            </a:r>
            <a:r>
              <a:rPr lang="fi-FI" sz="1400" dirty="0"/>
              <a:t> </a:t>
            </a:r>
          </a:p>
          <a:p>
            <a:pPr marL="742950" lvl="1" indent="-285750">
              <a:buFont typeface="Wingdings" panose="05000000000000000000" pitchFamily="2" charset="2"/>
              <a:buChar char="ü"/>
            </a:pPr>
            <a:r>
              <a:rPr lang="fi-FI" sz="1400" b="1" dirty="0" err="1">
                <a:solidFill>
                  <a:srgbClr val="FF0000"/>
                </a:solidFill>
              </a:rPr>
              <a:t>Microscopy</a:t>
            </a:r>
            <a:r>
              <a:rPr lang="fi-FI" sz="1400" dirty="0"/>
              <a:t> </a:t>
            </a:r>
            <a:r>
              <a:rPr lang="fi-FI" sz="1400" dirty="0" err="1"/>
              <a:t>analyses</a:t>
            </a:r>
            <a:r>
              <a:rPr lang="fi-FI" sz="1400" dirty="0"/>
              <a:t> of </a:t>
            </a:r>
            <a:r>
              <a:rPr lang="fi-FI" sz="1400" dirty="0" err="1"/>
              <a:t>selected</a:t>
            </a:r>
            <a:r>
              <a:rPr lang="fi-FI" sz="1400" dirty="0"/>
              <a:t> W- and B-</a:t>
            </a:r>
            <a:r>
              <a:rPr lang="fi-FI" sz="1400" dirty="0" err="1"/>
              <a:t>based</a:t>
            </a:r>
            <a:r>
              <a:rPr lang="fi-FI" sz="1400" dirty="0"/>
              <a:t> </a:t>
            </a:r>
            <a:r>
              <a:rPr lang="fi-FI" sz="1400" dirty="0" err="1"/>
              <a:t>layers</a:t>
            </a:r>
            <a:r>
              <a:rPr lang="fi-FI" sz="1400" dirty="0"/>
              <a:t> – W </a:t>
            </a:r>
            <a:r>
              <a:rPr lang="fi-FI" sz="1400" dirty="0" err="1"/>
              <a:t>layers</a:t>
            </a:r>
            <a:r>
              <a:rPr lang="fi-FI" sz="1400" dirty="0"/>
              <a:t> for SP B.1 </a:t>
            </a:r>
            <a:r>
              <a:rPr lang="fi-FI" sz="1400" dirty="0" err="1"/>
              <a:t>experiments</a:t>
            </a:r>
            <a:r>
              <a:rPr lang="fi-FI" sz="1400" dirty="0"/>
              <a:t> and </a:t>
            </a:r>
            <a:r>
              <a:rPr lang="fi-FI" sz="1400" u="sng" dirty="0">
                <a:solidFill>
                  <a:srgbClr val="0070C0"/>
                </a:solidFill>
              </a:rPr>
              <a:t>B </a:t>
            </a:r>
            <a:r>
              <a:rPr lang="fi-FI" sz="1400" u="sng" dirty="0" err="1">
                <a:solidFill>
                  <a:srgbClr val="0070C0"/>
                </a:solidFill>
              </a:rPr>
              <a:t>layers</a:t>
            </a:r>
            <a:r>
              <a:rPr lang="fi-FI" sz="1400" u="sng" dirty="0">
                <a:solidFill>
                  <a:srgbClr val="0070C0"/>
                </a:solidFill>
              </a:rPr>
              <a:t> to </a:t>
            </a:r>
            <a:r>
              <a:rPr lang="fi-FI" sz="1400" u="sng" dirty="0" err="1">
                <a:solidFill>
                  <a:srgbClr val="0070C0"/>
                </a:solidFill>
              </a:rPr>
              <a:t>be</a:t>
            </a:r>
            <a:r>
              <a:rPr lang="fi-FI" sz="1400" u="sng" dirty="0">
                <a:solidFill>
                  <a:srgbClr val="0070C0"/>
                </a:solidFill>
              </a:rPr>
              <a:t> </a:t>
            </a:r>
            <a:r>
              <a:rPr lang="fi-FI" sz="1400" u="sng" dirty="0" err="1">
                <a:solidFill>
                  <a:srgbClr val="0070C0"/>
                </a:solidFill>
              </a:rPr>
              <a:t>compared</a:t>
            </a:r>
            <a:r>
              <a:rPr lang="fi-FI" sz="1400" u="sng" dirty="0">
                <a:solidFill>
                  <a:srgbClr val="0070C0"/>
                </a:solidFill>
              </a:rPr>
              <a:t> to </a:t>
            </a:r>
            <a:r>
              <a:rPr lang="fi-FI" sz="1400" u="sng" dirty="0" err="1">
                <a:solidFill>
                  <a:srgbClr val="0070C0"/>
                </a:solidFill>
              </a:rPr>
              <a:t>Be</a:t>
            </a:r>
            <a:r>
              <a:rPr lang="fi-FI" sz="1400" u="sng" dirty="0">
                <a:solidFill>
                  <a:srgbClr val="0070C0"/>
                </a:solidFill>
              </a:rPr>
              <a:t> and JET data </a:t>
            </a:r>
          </a:p>
          <a:p>
            <a:pPr marL="285750" indent="-285750">
              <a:spcBef>
                <a:spcPts val="600"/>
              </a:spcBef>
              <a:buFont typeface="Arial" panose="020B0604020202020204" pitchFamily="34" charset="0"/>
              <a:buChar char="•"/>
            </a:pPr>
            <a:r>
              <a:rPr lang="fi-FI" sz="1400" b="1" dirty="0"/>
              <a:t>IST:</a:t>
            </a:r>
            <a:r>
              <a:rPr lang="fi-FI" sz="1400" dirty="0"/>
              <a:t> </a:t>
            </a:r>
            <a:endParaRPr lang="en-US" sz="1400" dirty="0"/>
          </a:p>
          <a:p>
            <a:pPr marL="742950" lvl="1" indent="-285750">
              <a:buFont typeface="Wingdings" panose="05000000000000000000" pitchFamily="2" charset="2"/>
              <a:buChar char="ü"/>
            </a:pPr>
            <a:r>
              <a:rPr lang="en-US" sz="1400" dirty="0"/>
              <a:t>Implantation of </a:t>
            </a:r>
            <a:r>
              <a:rPr lang="en-US" sz="1400" u="sng" dirty="0">
                <a:solidFill>
                  <a:srgbClr val="0070C0"/>
                </a:solidFill>
              </a:rPr>
              <a:t>huge D amounts in W-based coatings, f</a:t>
            </a:r>
            <a:r>
              <a:rPr lang="en-US" sz="1400" dirty="0"/>
              <a:t>ollowed by </a:t>
            </a:r>
            <a:r>
              <a:rPr lang="en-US" sz="1400" b="1" dirty="0">
                <a:solidFill>
                  <a:srgbClr val="FF0000"/>
                </a:solidFill>
              </a:rPr>
              <a:t>NRA/TOF-ERDA </a:t>
            </a:r>
            <a:r>
              <a:rPr lang="en-US" sz="1400" dirty="0"/>
              <a:t>and SIMS (VTT) and LIBS (SP X)</a:t>
            </a:r>
          </a:p>
          <a:p>
            <a:pPr marL="742950" lvl="1" indent="-285750">
              <a:buFont typeface="Wingdings" panose="05000000000000000000" pitchFamily="2" charset="2"/>
              <a:buChar char="ü"/>
            </a:pPr>
            <a:r>
              <a:rPr lang="en-US" sz="1400" dirty="0"/>
              <a:t>B quantification by </a:t>
            </a:r>
            <a:r>
              <a:rPr lang="en-US" sz="1400" b="1" dirty="0">
                <a:solidFill>
                  <a:srgbClr val="FF0000"/>
                </a:solidFill>
              </a:rPr>
              <a:t>NRA </a:t>
            </a:r>
            <a:r>
              <a:rPr lang="en-US" sz="1400" dirty="0"/>
              <a:t>using proton beams</a:t>
            </a:r>
            <a:endParaRPr lang="fi-FI" sz="1400" dirty="0"/>
          </a:p>
          <a:p>
            <a:pPr marL="285750" indent="-285750">
              <a:spcBef>
                <a:spcPts val="600"/>
              </a:spcBef>
              <a:buFont typeface="Arial" panose="020B0604020202020204" pitchFamily="34" charset="0"/>
              <a:buChar char="•"/>
            </a:pPr>
            <a:r>
              <a:rPr lang="fi-FI" sz="1400" b="1" dirty="0"/>
              <a:t>JSI:</a:t>
            </a:r>
            <a:r>
              <a:rPr lang="fi-FI" sz="1400" dirty="0"/>
              <a:t> </a:t>
            </a:r>
          </a:p>
          <a:p>
            <a:pPr marL="742950" lvl="1" indent="-285750">
              <a:buFont typeface="Wingdings" panose="05000000000000000000" pitchFamily="2" charset="2"/>
              <a:buChar char="ü"/>
            </a:pPr>
            <a:r>
              <a:rPr lang="fi-FI" sz="1400" b="1" dirty="0">
                <a:solidFill>
                  <a:srgbClr val="FF0000"/>
                </a:solidFill>
              </a:rPr>
              <a:t>TDS and XPS </a:t>
            </a:r>
            <a:r>
              <a:rPr lang="fi-FI" sz="1400" dirty="0" err="1"/>
              <a:t>analyses</a:t>
            </a:r>
            <a:r>
              <a:rPr lang="fi-FI" sz="1400" dirty="0"/>
              <a:t> of </a:t>
            </a:r>
            <a:r>
              <a:rPr lang="fi-FI" sz="1400" dirty="0" err="1"/>
              <a:t>the</a:t>
            </a:r>
            <a:r>
              <a:rPr lang="fi-FI" sz="1400" dirty="0"/>
              <a:t> </a:t>
            </a:r>
            <a:r>
              <a:rPr lang="fi-FI" sz="1400" dirty="0" err="1"/>
              <a:t>produced</a:t>
            </a:r>
            <a:r>
              <a:rPr lang="fi-FI" sz="1400" dirty="0"/>
              <a:t> W and B </a:t>
            </a:r>
            <a:r>
              <a:rPr lang="fi-FI" sz="1400" dirty="0" err="1"/>
              <a:t>layers</a:t>
            </a:r>
            <a:r>
              <a:rPr lang="fi-FI" sz="1400" dirty="0"/>
              <a:t> – </a:t>
            </a:r>
            <a:r>
              <a:rPr lang="fi-FI" sz="1400" dirty="0" err="1"/>
              <a:t>specific</a:t>
            </a:r>
            <a:r>
              <a:rPr lang="fi-FI" sz="1400" dirty="0"/>
              <a:t> set to </a:t>
            </a:r>
            <a:r>
              <a:rPr lang="fi-FI" sz="1400" dirty="0" err="1"/>
              <a:t>be</a:t>
            </a:r>
            <a:r>
              <a:rPr lang="fi-FI" sz="1400" dirty="0"/>
              <a:t> </a:t>
            </a:r>
            <a:r>
              <a:rPr lang="fi-FI" sz="1400" dirty="0" err="1"/>
              <a:t>produced</a:t>
            </a:r>
            <a:r>
              <a:rPr lang="fi-FI" sz="1400" dirty="0"/>
              <a:t> for </a:t>
            </a:r>
            <a:r>
              <a:rPr lang="fi-FI" sz="1400" u="sng" dirty="0" err="1">
                <a:solidFill>
                  <a:srgbClr val="0070C0"/>
                </a:solidFill>
              </a:rPr>
              <a:t>permeation</a:t>
            </a:r>
            <a:r>
              <a:rPr lang="fi-FI" sz="1400" u="sng" dirty="0">
                <a:solidFill>
                  <a:srgbClr val="0070C0"/>
                </a:solidFill>
              </a:rPr>
              <a:t> </a:t>
            </a:r>
            <a:r>
              <a:rPr lang="fi-FI" sz="1400" u="sng" dirty="0" err="1">
                <a:solidFill>
                  <a:srgbClr val="0070C0"/>
                </a:solidFill>
              </a:rPr>
              <a:t>studies</a:t>
            </a:r>
            <a:r>
              <a:rPr lang="fi-FI" sz="1400" dirty="0"/>
              <a:t> (</a:t>
            </a:r>
            <a:r>
              <a:rPr lang="fi-FI" sz="1400" dirty="0" err="1"/>
              <a:t>influence</a:t>
            </a:r>
            <a:r>
              <a:rPr lang="fi-FI" sz="1400" dirty="0"/>
              <a:t> of B </a:t>
            </a:r>
            <a:r>
              <a:rPr lang="fi-FI" sz="1400" dirty="0" err="1"/>
              <a:t>layers</a:t>
            </a:r>
            <a:r>
              <a:rPr lang="fi-FI" sz="1400" dirty="0"/>
              <a:t> on </a:t>
            </a:r>
            <a:r>
              <a:rPr lang="fi-FI" sz="1400" dirty="0" err="1"/>
              <a:t>retention</a:t>
            </a:r>
            <a:r>
              <a:rPr lang="fi-FI" sz="1400" dirty="0"/>
              <a:t> and </a:t>
            </a:r>
            <a:r>
              <a:rPr lang="fi-FI" sz="1400" dirty="0" err="1"/>
              <a:t>permeation</a:t>
            </a:r>
            <a:r>
              <a:rPr lang="fi-FI" sz="1400" dirty="0"/>
              <a:t> </a:t>
            </a:r>
            <a:r>
              <a:rPr lang="fi-FI" sz="1400" dirty="0" err="1"/>
              <a:t>through</a:t>
            </a:r>
            <a:r>
              <a:rPr lang="fi-FI" sz="1400" dirty="0"/>
              <a:t> W and </a:t>
            </a:r>
            <a:r>
              <a:rPr lang="fi-FI" sz="1400" dirty="0" err="1"/>
              <a:t>Eurofer</a:t>
            </a:r>
            <a:r>
              <a:rPr lang="fi-FI" sz="1400" dirty="0"/>
              <a:t>)</a:t>
            </a:r>
          </a:p>
          <a:p>
            <a:pPr marL="285750" indent="-285750">
              <a:spcBef>
                <a:spcPts val="600"/>
              </a:spcBef>
              <a:buFont typeface="Arial" panose="020B0604020202020204" pitchFamily="34" charset="0"/>
              <a:buChar char="•"/>
            </a:pPr>
            <a:r>
              <a:rPr lang="fi-FI" sz="1400" b="1" dirty="0"/>
              <a:t>NCSRD:</a:t>
            </a:r>
            <a:r>
              <a:rPr lang="fi-FI" sz="1400" dirty="0"/>
              <a:t> </a:t>
            </a:r>
          </a:p>
          <a:p>
            <a:pPr marL="742950" lvl="1" indent="-285750">
              <a:buFont typeface="Wingdings" panose="05000000000000000000" pitchFamily="2" charset="2"/>
              <a:buChar char="ü"/>
            </a:pPr>
            <a:r>
              <a:rPr lang="en-US" sz="1400" dirty="0"/>
              <a:t>Analysis of B and W+B based reference samples as a function of their H/D content, deposition/annealing temperature, and roughness using </a:t>
            </a:r>
            <a:r>
              <a:rPr lang="en-US" sz="1400" b="1" dirty="0">
                <a:solidFill>
                  <a:srgbClr val="FF0000"/>
                </a:solidFill>
              </a:rPr>
              <a:t>IBA, XRD, SEM/EDS</a:t>
            </a:r>
          </a:p>
          <a:p>
            <a:pPr marL="742950" lvl="1" indent="-285750">
              <a:buFont typeface="Wingdings" panose="05000000000000000000" pitchFamily="2" charset="2"/>
              <a:buChar char="ü"/>
            </a:pPr>
            <a:r>
              <a:rPr lang="en-US" sz="1400" b="1" dirty="0">
                <a:solidFill>
                  <a:srgbClr val="FF0000"/>
                </a:solidFill>
              </a:rPr>
              <a:t>In-situ (GI)XRD analysis </a:t>
            </a:r>
            <a:r>
              <a:rPr lang="en-US" sz="1400" dirty="0"/>
              <a:t>to follow the </a:t>
            </a:r>
            <a:r>
              <a:rPr lang="en-US" sz="1400" u="sng" dirty="0">
                <a:solidFill>
                  <a:srgbClr val="0070C0"/>
                </a:solidFill>
              </a:rPr>
              <a:t>crystalline structure, phase formation and crystallize size evolution </a:t>
            </a:r>
          </a:p>
          <a:p>
            <a:pPr marL="285750" indent="-285750">
              <a:spcBef>
                <a:spcPts val="600"/>
              </a:spcBef>
              <a:buFont typeface="Arial" panose="020B0604020202020204" pitchFamily="34" charset="0"/>
              <a:buChar char="•"/>
            </a:pPr>
            <a:r>
              <a:rPr lang="fi-FI" sz="1400" b="1" dirty="0"/>
              <a:t>RBI:</a:t>
            </a:r>
            <a:r>
              <a:rPr lang="fi-FI" sz="1400" dirty="0"/>
              <a:t> </a:t>
            </a:r>
          </a:p>
          <a:p>
            <a:pPr marL="742950" lvl="1" indent="-285750">
              <a:buFont typeface="Wingdings" panose="05000000000000000000" pitchFamily="2" charset="2"/>
              <a:buChar char="ü"/>
            </a:pPr>
            <a:r>
              <a:rPr lang="fi-FI" sz="1400" b="1" dirty="0">
                <a:solidFill>
                  <a:srgbClr val="FF0000"/>
                </a:solidFill>
              </a:rPr>
              <a:t>NRA, PIXE, and TOF-ERDA </a:t>
            </a:r>
            <a:r>
              <a:rPr lang="fi-FI" sz="1400" dirty="0" err="1"/>
              <a:t>analyses</a:t>
            </a:r>
            <a:r>
              <a:rPr lang="fi-FI" sz="1400" dirty="0"/>
              <a:t> of </a:t>
            </a:r>
            <a:r>
              <a:rPr lang="fi-FI" sz="1400" dirty="0" err="1"/>
              <a:t>different</a:t>
            </a:r>
            <a:r>
              <a:rPr lang="fi-FI" sz="1400" dirty="0"/>
              <a:t> </a:t>
            </a:r>
            <a:r>
              <a:rPr lang="fi-FI" sz="1400" dirty="0" err="1"/>
              <a:t>samples</a:t>
            </a:r>
            <a:endParaRPr lang="fi-FI" sz="1400" dirty="0"/>
          </a:p>
          <a:p>
            <a:pPr marL="285750" indent="-285750">
              <a:spcBef>
                <a:spcPts val="600"/>
              </a:spcBef>
              <a:buFont typeface="Arial" panose="020B0604020202020204" pitchFamily="34" charset="0"/>
              <a:buChar char="•"/>
            </a:pPr>
            <a:r>
              <a:rPr lang="fi-FI" sz="1400" b="1" dirty="0"/>
              <a:t>VR:</a:t>
            </a:r>
            <a:r>
              <a:rPr lang="fi-FI" sz="1400" dirty="0"/>
              <a:t> </a:t>
            </a:r>
          </a:p>
          <a:p>
            <a:pPr marL="742950" lvl="1" indent="-285750">
              <a:buFont typeface="Wingdings" panose="05000000000000000000" pitchFamily="2" charset="2"/>
              <a:buChar char="ü"/>
            </a:pPr>
            <a:r>
              <a:rPr lang="fi-FI" sz="1400" b="1" dirty="0">
                <a:solidFill>
                  <a:srgbClr val="FF0000"/>
                </a:solidFill>
              </a:rPr>
              <a:t>RBS, TOF-ERDA, and (</a:t>
            </a:r>
            <a:r>
              <a:rPr lang="fi-FI" sz="1400" b="1" dirty="0" err="1">
                <a:solidFill>
                  <a:srgbClr val="FF0000"/>
                </a:solidFill>
              </a:rPr>
              <a:t>resonant</a:t>
            </a:r>
            <a:r>
              <a:rPr lang="fi-FI" sz="1400" b="1" dirty="0">
                <a:solidFill>
                  <a:srgbClr val="FF0000"/>
                </a:solidFill>
              </a:rPr>
              <a:t>)-NRA </a:t>
            </a:r>
            <a:r>
              <a:rPr lang="fi-FI" sz="1400" dirty="0" err="1"/>
              <a:t>analyses</a:t>
            </a:r>
            <a:r>
              <a:rPr lang="fi-FI" sz="1400" dirty="0"/>
              <a:t> for </a:t>
            </a:r>
            <a:r>
              <a:rPr lang="fi-FI" sz="1400" dirty="0" err="1"/>
              <a:t>selected</a:t>
            </a:r>
            <a:r>
              <a:rPr lang="fi-FI" sz="1400" dirty="0"/>
              <a:t> W- and B-</a:t>
            </a:r>
            <a:r>
              <a:rPr lang="fi-FI" sz="1400" dirty="0" err="1"/>
              <a:t>based</a:t>
            </a:r>
            <a:r>
              <a:rPr lang="fi-FI" sz="1400" dirty="0"/>
              <a:t> </a:t>
            </a:r>
            <a:r>
              <a:rPr lang="fi-FI" sz="1400" dirty="0" err="1"/>
              <a:t>layers</a:t>
            </a:r>
            <a:endParaRPr lang="fi-FI" sz="1400" dirty="0"/>
          </a:p>
          <a:p>
            <a:pPr marL="742950" lvl="1" indent="-285750">
              <a:buFont typeface="Wingdings" panose="05000000000000000000" pitchFamily="2" charset="2"/>
              <a:buChar char="ü"/>
            </a:pPr>
            <a:r>
              <a:rPr lang="fi-FI" sz="1400" u="sng" dirty="0" err="1">
                <a:solidFill>
                  <a:srgbClr val="0070C0"/>
                </a:solidFill>
              </a:rPr>
              <a:t>Sputtering</a:t>
            </a:r>
            <a:r>
              <a:rPr lang="fi-FI" sz="1400" u="sng" dirty="0">
                <a:solidFill>
                  <a:srgbClr val="0070C0"/>
                </a:solidFill>
              </a:rPr>
              <a:t> deposition </a:t>
            </a:r>
            <a:r>
              <a:rPr lang="fi-FI" sz="1400" u="sng" dirty="0" err="1">
                <a:solidFill>
                  <a:srgbClr val="0070C0"/>
                </a:solidFill>
              </a:rPr>
              <a:t>machine</a:t>
            </a:r>
            <a:r>
              <a:rPr lang="fi-FI" sz="1400" u="sng" dirty="0">
                <a:solidFill>
                  <a:srgbClr val="0070C0"/>
                </a:solidFill>
              </a:rPr>
              <a:t> at Tandem </a:t>
            </a:r>
            <a:r>
              <a:rPr lang="fi-FI" sz="1400" u="sng" dirty="0" err="1">
                <a:solidFill>
                  <a:srgbClr val="0070C0"/>
                </a:solidFill>
              </a:rPr>
              <a:t>Laboratory</a:t>
            </a:r>
            <a:r>
              <a:rPr lang="fi-FI" sz="1400" u="sng" dirty="0">
                <a:solidFill>
                  <a:srgbClr val="0070C0"/>
                </a:solidFill>
              </a:rPr>
              <a:t> </a:t>
            </a:r>
            <a:r>
              <a:rPr lang="fi-FI" sz="1400" dirty="0" err="1"/>
              <a:t>available</a:t>
            </a:r>
            <a:r>
              <a:rPr lang="fi-FI" sz="1400" dirty="0"/>
              <a:t> for B and W+B </a:t>
            </a:r>
            <a:r>
              <a:rPr lang="fi-FI" sz="1400" dirty="0" err="1"/>
              <a:t>depositions</a:t>
            </a:r>
            <a:endParaRPr lang="fi-FI" sz="1400" dirty="0"/>
          </a:p>
          <a:p>
            <a:pPr marL="285750" indent="-285750">
              <a:spcBef>
                <a:spcPts val="600"/>
              </a:spcBef>
              <a:buFont typeface="Arial" panose="020B0604020202020204" pitchFamily="34" charset="0"/>
              <a:buChar char="•"/>
            </a:pPr>
            <a:r>
              <a:rPr lang="fi-FI" sz="1400" b="1" dirty="0"/>
              <a:t>VTT - </a:t>
            </a:r>
            <a:r>
              <a:rPr lang="fi-FI" sz="1400" b="1" dirty="0" err="1"/>
              <a:t>may</a:t>
            </a:r>
            <a:r>
              <a:rPr lang="fi-FI" sz="1400" b="1" dirty="0"/>
              <a:t> </a:t>
            </a:r>
            <a:r>
              <a:rPr lang="fi-FI" sz="1400" b="1" dirty="0" err="1"/>
              <a:t>be</a:t>
            </a:r>
            <a:r>
              <a:rPr lang="fi-FI" sz="1400" b="1" dirty="0"/>
              <a:t> </a:t>
            </a:r>
            <a:r>
              <a:rPr lang="fi-FI" sz="1400" b="1" dirty="0" err="1"/>
              <a:t>delayed</a:t>
            </a:r>
            <a:r>
              <a:rPr lang="fi-FI" sz="1400" b="1" dirty="0"/>
              <a:t> into 2025 </a:t>
            </a:r>
            <a:r>
              <a:rPr lang="fi-FI" sz="1400" b="1" dirty="0" err="1"/>
              <a:t>due</a:t>
            </a:r>
            <a:r>
              <a:rPr lang="fi-FI" sz="1400" b="1" dirty="0"/>
              <a:t> to </a:t>
            </a:r>
            <a:r>
              <a:rPr lang="fi-FI" sz="1400" b="1" dirty="0" err="1"/>
              <a:t>the</a:t>
            </a:r>
            <a:r>
              <a:rPr lang="fi-FI" sz="1400" b="1" dirty="0"/>
              <a:t> </a:t>
            </a:r>
            <a:r>
              <a:rPr lang="fi-FI" sz="1400" b="1" dirty="0" err="1"/>
              <a:t>delivery</a:t>
            </a:r>
            <a:r>
              <a:rPr lang="fi-FI" sz="1400" b="1" dirty="0"/>
              <a:t> of </a:t>
            </a:r>
            <a:r>
              <a:rPr lang="fi-FI" sz="1400" b="1" dirty="0" err="1"/>
              <a:t>the</a:t>
            </a:r>
            <a:r>
              <a:rPr lang="fi-FI" sz="1400" b="1" dirty="0"/>
              <a:t> </a:t>
            </a:r>
            <a:r>
              <a:rPr lang="fi-FI" sz="1400" b="1" dirty="0" err="1"/>
              <a:t>new</a:t>
            </a:r>
            <a:r>
              <a:rPr lang="fi-FI" sz="1400" b="1" dirty="0"/>
              <a:t> SIMS </a:t>
            </a:r>
            <a:r>
              <a:rPr lang="fi-FI" sz="1400" b="1" dirty="0" err="1"/>
              <a:t>device</a:t>
            </a:r>
            <a:endParaRPr lang="fi-FI" sz="1400" b="1" dirty="0"/>
          </a:p>
          <a:p>
            <a:pPr marL="742950" lvl="1" indent="-285750">
              <a:buFont typeface="Wingdings" panose="05000000000000000000" pitchFamily="2" charset="2"/>
              <a:buChar char="ü"/>
            </a:pPr>
            <a:r>
              <a:rPr lang="fi-FI" sz="1400" b="1" dirty="0">
                <a:solidFill>
                  <a:srgbClr val="FF0000"/>
                </a:solidFill>
              </a:rPr>
              <a:t>SIMS </a:t>
            </a:r>
            <a:r>
              <a:rPr lang="fi-FI" sz="1400" b="1" dirty="0" err="1">
                <a:solidFill>
                  <a:srgbClr val="FF0000"/>
                </a:solidFill>
              </a:rPr>
              <a:t>analyses</a:t>
            </a:r>
            <a:r>
              <a:rPr lang="fi-FI" sz="1400" b="1" dirty="0">
                <a:solidFill>
                  <a:srgbClr val="FF0000"/>
                </a:solidFill>
              </a:rPr>
              <a:t> </a:t>
            </a:r>
            <a:r>
              <a:rPr lang="fi-FI" sz="1400" dirty="0"/>
              <a:t>of </a:t>
            </a:r>
            <a:r>
              <a:rPr lang="fi-FI" sz="1400" dirty="0" err="1"/>
              <a:t>the</a:t>
            </a:r>
            <a:r>
              <a:rPr lang="fi-FI" sz="1400" dirty="0"/>
              <a:t> </a:t>
            </a:r>
            <a:r>
              <a:rPr lang="fi-FI" sz="1400" dirty="0" err="1"/>
              <a:t>produced</a:t>
            </a:r>
            <a:r>
              <a:rPr lang="fi-FI" sz="1400" dirty="0"/>
              <a:t> W- and B-</a:t>
            </a:r>
            <a:r>
              <a:rPr lang="fi-FI" sz="1400" dirty="0" err="1"/>
              <a:t>based</a:t>
            </a:r>
            <a:r>
              <a:rPr lang="fi-FI" sz="1400" dirty="0"/>
              <a:t> </a:t>
            </a:r>
            <a:r>
              <a:rPr lang="fi-FI" sz="1400" dirty="0" err="1"/>
              <a:t>layers</a:t>
            </a:r>
            <a:r>
              <a:rPr lang="fi-FI" sz="1400" dirty="0"/>
              <a:t> – </a:t>
            </a:r>
            <a:r>
              <a:rPr lang="fi-FI" sz="1400" dirty="0" err="1"/>
              <a:t>comparison</a:t>
            </a:r>
            <a:r>
              <a:rPr lang="fi-FI" sz="1400" dirty="0"/>
              <a:t> to </a:t>
            </a:r>
            <a:r>
              <a:rPr lang="fi-FI" sz="1400" dirty="0" err="1"/>
              <a:t>the</a:t>
            </a:r>
            <a:r>
              <a:rPr lang="fi-FI" sz="1400" dirty="0"/>
              <a:t> data </a:t>
            </a:r>
            <a:r>
              <a:rPr lang="fi-FI" sz="1400" dirty="0" err="1"/>
              <a:t>available</a:t>
            </a:r>
            <a:r>
              <a:rPr lang="fi-FI" sz="1400" dirty="0"/>
              <a:t> </a:t>
            </a:r>
            <a:r>
              <a:rPr lang="fi-FI" sz="1400" dirty="0" err="1"/>
              <a:t>from</a:t>
            </a:r>
            <a:r>
              <a:rPr lang="fi-FI" sz="1400" dirty="0"/>
              <a:t> </a:t>
            </a:r>
            <a:r>
              <a:rPr lang="fi-FI" sz="1400" u="sng" dirty="0" err="1">
                <a:solidFill>
                  <a:srgbClr val="0070C0"/>
                </a:solidFill>
              </a:rPr>
              <a:t>Be-containing</a:t>
            </a:r>
            <a:r>
              <a:rPr lang="fi-FI" sz="1400" u="sng" dirty="0">
                <a:solidFill>
                  <a:srgbClr val="0070C0"/>
                </a:solidFill>
              </a:rPr>
              <a:t> </a:t>
            </a:r>
            <a:r>
              <a:rPr lang="fi-FI" sz="1400" u="sng" dirty="0" err="1">
                <a:solidFill>
                  <a:srgbClr val="0070C0"/>
                </a:solidFill>
              </a:rPr>
              <a:t>samples</a:t>
            </a:r>
            <a:r>
              <a:rPr lang="fi-FI" sz="1400" u="sng" dirty="0">
                <a:solidFill>
                  <a:srgbClr val="0070C0"/>
                </a:solidFill>
              </a:rPr>
              <a:t> and </a:t>
            </a:r>
            <a:r>
              <a:rPr lang="fi-FI" sz="1400" u="sng" dirty="0" err="1">
                <a:solidFill>
                  <a:srgbClr val="0070C0"/>
                </a:solidFill>
              </a:rPr>
              <a:t>from</a:t>
            </a:r>
            <a:r>
              <a:rPr lang="fi-FI" sz="1400" u="sng" dirty="0">
                <a:solidFill>
                  <a:srgbClr val="0070C0"/>
                </a:solidFill>
              </a:rPr>
              <a:t> </a:t>
            </a:r>
            <a:r>
              <a:rPr lang="fi-FI" sz="1400" u="sng" dirty="0" err="1">
                <a:solidFill>
                  <a:srgbClr val="0070C0"/>
                </a:solidFill>
              </a:rPr>
              <a:t>tokamaks</a:t>
            </a:r>
            <a:endParaRPr lang="fi-FI" sz="1400" u="sng" dirty="0">
              <a:solidFill>
                <a:srgbClr val="0070C0"/>
              </a:solidFill>
            </a:endParaRPr>
          </a:p>
        </p:txBody>
      </p:sp>
    </p:spTree>
    <p:extLst>
      <p:ext uri="{BB962C8B-B14F-4D97-AF65-F5344CB8AC3E}">
        <p14:creationId xmlns:p14="http://schemas.microsoft.com/office/powerpoint/2010/main" val="2982588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ADB91EE-AF2D-4430-38F9-5B8CCAAD9053}"/>
              </a:ext>
            </a:extLst>
          </p:cNvPr>
          <p:cNvSpPr>
            <a:spLocks noGrp="1"/>
          </p:cNvSpPr>
          <p:nvPr>
            <p:ph type="ftr" sz="quarter" idx="11"/>
          </p:nvPr>
        </p:nvSpPr>
        <p:spPr/>
        <p:txBody>
          <a:bodyPr/>
          <a:lstStyle/>
          <a:p>
            <a:pPr>
              <a:defRPr/>
            </a:pPr>
            <a:r>
              <a:rPr lang="en-GB">
                <a:solidFill>
                  <a:prstClr val="white"/>
                </a:solidFill>
              </a:rPr>
              <a:t>A. Hakola| WPPWIE midterm meeting | 9 April 2024</a:t>
            </a:r>
            <a:endParaRPr lang="en-GB" dirty="0"/>
          </a:p>
        </p:txBody>
      </p:sp>
      <p:sp>
        <p:nvSpPr>
          <p:cNvPr id="4" name="Slide Number Placeholder 3">
            <a:extLst>
              <a:ext uri="{FF2B5EF4-FFF2-40B4-BE49-F238E27FC236}">
                <a16:creationId xmlns:a16="http://schemas.microsoft.com/office/drawing/2014/main" id="{C799B8CF-6372-3C50-A1EF-970528256B75}"/>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21</a:t>
            </a:fld>
            <a:endParaRPr lang="en-GB">
              <a:solidFill>
                <a:prstClr val="white"/>
              </a:solidFill>
            </a:endParaRPr>
          </a:p>
        </p:txBody>
      </p:sp>
      <p:sp>
        <p:nvSpPr>
          <p:cNvPr id="5" name="Titre 1">
            <a:extLst>
              <a:ext uri="{FF2B5EF4-FFF2-40B4-BE49-F238E27FC236}">
                <a16:creationId xmlns:a16="http://schemas.microsoft.com/office/drawing/2014/main" id="{F8823769-C5C0-8810-FC24-585CBF60AC47}"/>
              </a:ext>
            </a:extLst>
          </p:cNvPr>
          <p:cNvSpPr>
            <a:spLocks noGrp="1"/>
          </p:cNvSpPr>
          <p:nvPr>
            <p:ph type="title"/>
          </p:nvPr>
        </p:nvSpPr>
        <p:spPr>
          <a:xfrm>
            <a:off x="983432" y="192515"/>
            <a:ext cx="9451776" cy="457200"/>
          </a:xfrm>
        </p:spPr>
        <p:txBody>
          <a:bodyPr/>
          <a:lstStyle/>
          <a:p>
            <a:r>
              <a:rPr lang="fi-FI" dirty="0" err="1"/>
              <a:t>Collaborations</a:t>
            </a:r>
            <a:r>
              <a:rPr lang="fi-FI" dirty="0"/>
              <a:t> </a:t>
            </a:r>
            <a:r>
              <a:rPr lang="fi-FI" dirty="0" err="1"/>
              <a:t>with</a:t>
            </a:r>
            <a:r>
              <a:rPr lang="fi-FI" dirty="0"/>
              <a:t> </a:t>
            </a:r>
            <a:r>
              <a:rPr lang="fi-FI" dirty="0" err="1"/>
              <a:t>other</a:t>
            </a:r>
            <a:r>
              <a:rPr lang="fi-FI" dirty="0"/>
              <a:t> </a:t>
            </a:r>
            <a:r>
              <a:rPr lang="fi-FI" dirty="0" err="1"/>
              <a:t>SPs</a:t>
            </a:r>
            <a:r>
              <a:rPr lang="fi-FI" dirty="0"/>
              <a:t> and </a:t>
            </a:r>
            <a:r>
              <a:rPr lang="fi-FI" dirty="0" err="1"/>
              <a:t>EUROfusion</a:t>
            </a:r>
            <a:r>
              <a:rPr lang="fi-FI" dirty="0"/>
              <a:t> </a:t>
            </a:r>
            <a:r>
              <a:rPr lang="fi-FI" dirty="0" err="1"/>
              <a:t>activities</a:t>
            </a:r>
            <a:endParaRPr lang="fr-FR" dirty="0"/>
          </a:p>
        </p:txBody>
      </p:sp>
      <p:sp>
        <p:nvSpPr>
          <p:cNvPr id="6" name="TextBox 5">
            <a:extLst>
              <a:ext uri="{FF2B5EF4-FFF2-40B4-BE49-F238E27FC236}">
                <a16:creationId xmlns:a16="http://schemas.microsoft.com/office/drawing/2014/main" id="{13742B48-9048-1BC8-5D6E-2AF5597D195D}"/>
              </a:ext>
            </a:extLst>
          </p:cNvPr>
          <p:cNvSpPr txBox="1"/>
          <p:nvPr/>
        </p:nvSpPr>
        <p:spPr>
          <a:xfrm>
            <a:off x="267178" y="896428"/>
            <a:ext cx="11471530" cy="1815882"/>
          </a:xfrm>
          <a:prstGeom prst="rect">
            <a:avLst/>
          </a:prstGeom>
          <a:noFill/>
        </p:spPr>
        <p:txBody>
          <a:bodyPr wrap="square" rtlCol="0">
            <a:spAutoFit/>
          </a:bodyPr>
          <a:lstStyle/>
          <a:p>
            <a:pPr marL="285750" indent="-285750">
              <a:buFont typeface="Wingdings" panose="05000000000000000000" pitchFamily="2" charset="2"/>
              <a:buChar char="§"/>
            </a:pPr>
            <a:r>
              <a:rPr lang="en-US" sz="1400" b="1" dirty="0"/>
              <a:t>SP X collaboration and LIBS development</a:t>
            </a:r>
          </a:p>
          <a:p>
            <a:pPr marL="742950" lvl="1" indent="-285750">
              <a:buFont typeface="Wingdings" panose="05000000000000000000" pitchFamily="2" charset="2"/>
              <a:buChar char="ü"/>
            </a:pPr>
            <a:r>
              <a:rPr lang="en-US" sz="1400" b="1" dirty="0">
                <a:solidFill>
                  <a:srgbClr val="FF0000"/>
                </a:solidFill>
              </a:rPr>
              <a:t>Main point to be decided</a:t>
            </a:r>
            <a:r>
              <a:rPr lang="en-US" sz="1400" dirty="0"/>
              <a:t>: Is our interest in (i) studying layers expected after a single </a:t>
            </a:r>
            <a:r>
              <a:rPr lang="en-US" sz="1400" dirty="0" err="1"/>
              <a:t>boronization</a:t>
            </a:r>
            <a:r>
              <a:rPr lang="en-US" sz="1400" dirty="0"/>
              <a:t> (&lt;50 nm, B only) or (ii) investigating layers formed as a result of material migration (thicker layers and more complex in structure/composition)?</a:t>
            </a:r>
          </a:p>
          <a:p>
            <a:pPr marL="742950" lvl="1" indent="-285750">
              <a:buFont typeface="Wingdings" panose="05000000000000000000" pitchFamily="2" charset="2"/>
              <a:buChar char="ü"/>
            </a:pPr>
            <a:r>
              <a:rPr lang="en-US" sz="1400" b="1" dirty="0">
                <a:solidFill>
                  <a:srgbClr val="0070C0"/>
                </a:solidFill>
              </a:rPr>
              <a:t>In any case, depth resolution of ~15 nm (=shallow ablation depths) </a:t>
            </a:r>
            <a:r>
              <a:rPr lang="en-US" sz="1400" dirty="0"/>
              <a:t>required for LIBS studies to efficiently determine the impurities and their concentrations as a function of depth </a:t>
            </a:r>
          </a:p>
          <a:p>
            <a:pPr marL="742950" lvl="1" indent="-285750">
              <a:buFont typeface="Wingdings" panose="05000000000000000000" pitchFamily="2" charset="2"/>
              <a:buChar char="ü"/>
            </a:pPr>
            <a:r>
              <a:rPr lang="en-US" sz="1400" dirty="0"/>
              <a:t>LIBS can be applied for </a:t>
            </a:r>
            <a:r>
              <a:rPr lang="en-US" sz="1400" b="1" dirty="0">
                <a:solidFill>
                  <a:srgbClr val="FF0000"/>
                </a:solidFill>
              </a:rPr>
              <a:t>studying the composition and fuel retention</a:t>
            </a:r>
            <a:r>
              <a:rPr lang="en-US" sz="1400" b="1" dirty="0">
                <a:solidFill>
                  <a:srgbClr val="0070C0"/>
                </a:solidFill>
              </a:rPr>
              <a:t> </a:t>
            </a:r>
            <a:r>
              <a:rPr lang="en-US" sz="1400" dirty="0"/>
              <a:t>in such layers</a:t>
            </a:r>
          </a:p>
          <a:p>
            <a:pPr marL="1200150" lvl="2" indent="-285750">
              <a:buFont typeface="Courier New" panose="02070309020205020404" pitchFamily="49" charset="0"/>
              <a:buChar char="o"/>
            </a:pPr>
            <a:r>
              <a:rPr lang="en-US" sz="1400" dirty="0"/>
              <a:t>Can also be combined with LID-QMS</a:t>
            </a:r>
          </a:p>
          <a:p>
            <a:pPr marL="742950" lvl="1" indent="-285750">
              <a:buFont typeface="Wingdings" panose="05000000000000000000" pitchFamily="2" charset="2"/>
              <a:buChar char="ü"/>
            </a:pPr>
            <a:r>
              <a:rPr lang="en-US" sz="1400" dirty="0"/>
              <a:t>LIBS can be </a:t>
            </a:r>
            <a:r>
              <a:rPr lang="en-US" sz="1400" b="1" dirty="0">
                <a:solidFill>
                  <a:srgbClr val="0070C0"/>
                </a:solidFill>
              </a:rPr>
              <a:t>combined with linear-machine experiments </a:t>
            </a:r>
            <a:r>
              <a:rPr lang="en-US" sz="1400" dirty="0"/>
              <a:t>in PSI-2, UPP and MAGNUM-PSI </a:t>
            </a:r>
            <a:r>
              <a:rPr lang="en-US" sz="1400" dirty="0">
                <a:sym typeface="Wingdings" panose="05000000000000000000" pitchFamily="2" charset="2"/>
              </a:rPr>
              <a:t> </a:t>
            </a:r>
            <a:r>
              <a:rPr lang="en-US" sz="1400" i="1" dirty="0">
                <a:sym typeface="Wingdings" panose="05000000000000000000" pitchFamily="2" charset="2"/>
              </a:rPr>
              <a:t>in situ </a:t>
            </a:r>
            <a:r>
              <a:rPr lang="en-US" sz="1400" dirty="0">
                <a:sym typeface="Wingdings" panose="05000000000000000000" pitchFamily="2" charset="2"/>
              </a:rPr>
              <a:t>investigations</a:t>
            </a:r>
            <a:endParaRPr lang="en-US" sz="1400" dirty="0"/>
          </a:p>
        </p:txBody>
      </p:sp>
      <p:sp>
        <p:nvSpPr>
          <p:cNvPr id="7" name="TextBox 6">
            <a:extLst>
              <a:ext uri="{FF2B5EF4-FFF2-40B4-BE49-F238E27FC236}">
                <a16:creationId xmlns:a16="http://schemas.microsoft.com/office/drawing/2014/main" id="{D1A84951-F2C4-9531-39A7-30C5012409A7}"/>
              </a:ext>
            </a:extLst>
          </p:cNvPr>
          <p:cNvSpPr txBox="1"/>
          <p:nvPr/>
        </p:nvSpPr>
        <p:spPr>
          <a:xfrm>
            <a:off x="267178" y="3244951"/>
            <a:ext cx="11471530" cy="1600438"/>
          </a:xfrm>
          <a:prstGeom prst="rect">
            <a:avLst/>
          </a:prstGeom>
          <a:noFill/>
        </p:spPr>
        <p:txBody>
          <a:bodyPr wrap="square" rtlCol="0">
            <a:spAutoFit/>
          </a:bodyPr>
          <a:lstStyle/>
          <a:p>
            <a:pPr marL="285750" indent="-285750">
              <a:buFont typeface="Wingdings" panose="05000000000000000000" pitchFamily="2" charset="2"/>
              <a:buChar char="§"/>
            </a:pPr>
            <a:r>
              <a:rPr lang="en-US" sz="1400" b="1" dirty="0"/>
              <a:t>ENR collaboration</a:t>
            </a:r>
          </a:p>
          <a:p>
            <a:pPr marL="742950" lvl="1" indent="-285750">
              <a:buFont typeface="Wingdings" panose="05000000000000000000" pitchFamily="2" charset="2"/>
              <a:buChar char="ü"/>
            </a:pPr>
            <a:r>
              <a:rPr lang="en-US" sz="1400" dirty="0"/>
              <a:t>There is a new ENR project on the production of B layers (involves ÖAW, VR, and VTT) </a:t>
            </a:r>
            <a:r>
              <a:rPr lang="en-US" sz="1400" dirty="0">
                <a:sym typeface="Wingdings" panose="05000000000000000000" pitchFamily="2" charset="2"/>
              </a:rPr>
              <a:t> </a:t>
            </a:r>
            <a:r>
              <a:rPr lang="en-US" sz="1400" b="1" dirty="0">
                <a:solidFill>
                  <a:srgbClr val="0070C0"/>
                </a:solidFill>
                <a:sym typeface="Wingdings" panose="05000000000000000000" pitchFamily="2" charset="2"/>
              </a:rPr>
              <a:t>co-ordination needed</a:t>
            </a:r>
          </a:p>
          <a:p>
            <a:pPr marL="742950" lvl="1" indent="-285750">
              <a:buFont typeface="Wingdings" panose="05000000000000000000" pitchFamily="2" charset="2"/>
              <a:buChar char="ü"/>
            </a:pPr>
            <a:r>
              <a:rPr lang="en-US" sz="1400" b="1" dirty="0">
                <a:solidFill>
                  <a:srgbClr val="FF0000"/>
                </a:solidFill>
                <a:sym typeface="Wingdings" panose="05000000000000000000" pitchFamily="2" charset="2"/>
              </a:rPr>
              <a:t>Contents of the ENR project</a:t>
            </a:r>
          </a:p>
          <a:p>
            <a:pPr marL="1200150" lvl="2" indent="-285750">
              <a:buFont typeface="Courier New" panose="02070309020205020404" pitchFamily="49" charset="0"/>
              <a:buChar char="o"/>
            </a:pPr>
            <a:r>
              <a:rPr lang="en-US" sz="1400" dirty="0"/>
              <a:t>Deposit B + (W/EUROFER) in different atmospheres (including isotopically enriched B) </a:t>
            </a:r>
          </a:p>
          <a:p>
            <a:pPr marL="1200150" lvl="2" indent="-285750">
              <a:buFont typeface="Courier New" panose="02070309020205020404" pitchFamily="49" charset="0"/>
              <a:buChar char="o"/>
            </a:pPr>
            <a:r>
              <a:rPr lang="en-US" sz="1400" dirty="0"/>
              <a:t>Perform a detailed characterization of the samples, focus on (i) </a:t>
            </a:r>
            <a:r>
              <a:rPr lang="en-US" sz="1400" i="1" dirty="0"/>
              <a:t>in situ</a:t>
            </a:r>
            <a:r>
              <a:rPr lang="en-US" sz="1400" dirty="0"/>
              <a:t> material modifications during annealing and ion irradiation, (ii) sputtering yield and mechanical characterization</a:t>
            </a:r>
          </a:p>
          <a:p>
            <a:pPr marL="1200150" lvl="2" indent="-285750">
              <a:buFont typeface="Courier New" panose="02070309020205020404" pitchFamily="49" charset="0"/>
              <a:buChar char="o"/>
            </a:pPr>
            <a:r>
              <a:rPr lang="en-US" sz="1400" dirty="0"/>
              <a:t>Model the modifications of these structures with MD</a:t>
            </a:r>
          </a:p>
        </p:txBody>
      </p:sp>
      <p:sp>
        <p:nvSpPr>
          <p:cNvPr id="8" name="TextBox 7">
            <a:extLst>
              <a:ext uri="{FF2B5EF4-FFF2-40B4-BE49-F238E27FC236}">
                <a16:creationId xmlns:a16="http://schemas.microsoft.com/office/drawing/2014/main" id="{4CD4B037-0235-6428-6DEC-C4C1E247390E}"/>
              </a:ext>
            </a:extLst>
          </p:cNvPr>
          <p:cNvSpPr txBox="1"/>
          <p:nvPr/>
        </p:nvSpPr>
        <p:spPr bwMode="auto">
          <a:xfrm>
            <a:off x="287742" y="5723609"/>
            <a:ext cx="11694469" cy="584775"/>
          </a:xfrm>
          <a:prstGeom prst="rect">
            <a:avLst/>
          </a:prstGeom>
          <a:solidFill>
            <a:schemeClr val="accent5">
              <a:lumMod val="60000"/>
              <a:lumOff val="40000"/>
            </a:schemeClr>
          </a:solidFill>
          <a:ln w="25400">
            <a:solidFill>
              <a:schemeClr val="accent1"/>
            </a:solidFill>
          </a:ln>
        </p:spPr>
        <p:txBody>
          <a:bodyPr wrap="square" rtlCol="0">
            <a:spAutoFit/>
          </a:bodyPr>
          <a:lstStyle/>
          <a:p>
            <a:r>
              <a:rPr lang="fi-FI" sz="1600" dirty="0" err="1"/>
              <a:t>Follow-up</a:t>
            </a:r>
            <a:r>
              <a:rPr lang="fi-FI" sz="1600" dirty="0"/>
              <a:t> </a:t>
            </a:r>
            <a:r>
              <a:rPr lang="fi-FI" sz="1600" dirty="0" err="1"/>
              <a:t>meetings</a:t>
            </a:r>
            <a:r>
              <a:rPr lang="fi-FI" sz="1600" dirty="0"/>
              <a:t> in </a:t>
            </a:r>
            <a:r>
              <a:rPr lang="fi-FI" sz="1600" dirty="0" err="1"/>
              <a:t>the</a:t>
            </a:r>
            <a:r>
              <a:rPr lang="fi-FI" sz="1600" dirty="0"/>
              <a:t> </a:t>
            </a:r>
            <a:r>
              <a:rPr lang="fi-FI" sz="1600" dirty="0" err="1"/>
              <a:t>near</a:t>
            </a:r>
            <a:r>
              <a:rPr lang="fi-FI" sz="1600" dirty="0"/>
              <a:t> </a:t>
            </a:r>
            <a:r>
              <a:rPr lang="fi-FI" sz="1600" dirty="0" err="1"/>
              <a:t>future</a:t>
            </a:r>
            <a:r>
              <a:rPr lang="fi-FI" sz="1600" dirty="0"/>
              <a:t>: (i) </a:t>
            </a:r>
            <a:r>
              <a:rPr lang="fi-FI" sz="1600" dirty="0" err="1"/>
              <a:t>Dedicated</a:t>
            </a:r>
            <a:r>
              <a:rPr lang="fi-FI" sz="1600" dirty="0"/>
              <a:t> </a:t>
            </a:r>
            <a:r>
              <a:rPr lang="fi-FI" sz="1600" dirty="0" err="1"/>
              <a:t>meetings</a:t>
            </a:r>
            <a:r>
              <a:rPr lang="fi-FI" sz="1600" dirty="0"/>
              <a:t> on SP B – SP X as </a:t>
            </a:r>
            <a:r>
              <a:rPr lang="fi-FI" sz="1600" dirty="0" err="1"/>
              <a:t>well</a:t>
            </a:r>
            <a:r>
              <a:rPr lang="fi-FI" sz="1600" dirty="0"/>
              <a:t> as SP B – ENR </a:t>
            </a:r>
            <a:r>
              <a:rPr lang="fi-FI" sz="1600" dirty="0" err="1"/>
              <a:t>collaborations</a:t>
            </a:r>
            <a:r>
              <a:rPr lang="fi-FI" sz="1600" dirty="0"/>
              <a:t>, (ii) </a:t>
            </a:r>
            <a:r>
              <a:rPr lang="fi-FI" sz="1600" dirty="0" err="1"/>
              <a:t>elaborate</a:t>
            </a:r>
            <a:r>
              <a:rPr lang="fi-FI" sz="1600" dirty="0"/>
              <a:t> </a:t>
            </a:r>
            <a:r>
              <a:rPr lang="fi-FI" sz="1600" dirty="0" err="1"/>
              <a:t>the</a:t>
            </a:r>
            <a:r>
              <a:rPr lang="fi-FI" sz="1600" dirty="0"/>
              <a:t> </a:t>
            </a:r>
            <a:r>
              <a:rPr lang="fi-FI" sz="1600" dirty="0" err="1"/>
              <a:t>sample</a:t>
            </a:r>
            <a:r>
              <a:rPr lang="fi-FI" sz="1600" dirty="0"/>
              <a:t> </a:t>
            </a:r>
            <a:r>
              <a:rPr lang="fi-FI" sz="1600" dirty="0" err="1"/>
              <a:t>production</a:t>
            </a:r>
            <a:r>
              <a:rPr lang="fi-FI" sz="1600" dirty="0"/>
              <a:t> </a:t>
            </a:r>
            <a:r>
              <a:rPr lang="fi-FI" sz="1600" dirty="0" err="1"/>
              <a:t>matrix</a:t>
            </a:r>
            <a:r>
              <a:rPr lang="fi-FI" sz="1600" dirty="0"/>
              <a:t> for 2024</a:t>
            </a:r>
          </a:p>
        </p:txBody>
      </p:sp>
    </p:spTree>
    <p:extLst>
      <p:ext uri="{BB962C8B-B14F-4D97-AF65-F5344CB8AC3E}">
        <p14:creationId xmlns:p14="http://schemas.microsoft.com/office/powerpoint/2010/main" val="2706164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92F0C8D-DCCD-0568-2F30-9C9E1F00C4C1}"/>
              </a:ext>
            </a:extLst>
          </p:cNvPr>
          <p:cNvSpPr>
            <a:spLocks noGrp="1"/>
          </p:cNvSpPr>
          <p:nvPr>
            <p:ph type="ftr" sz="quarter" idx="11"/>
          </p:nvPr>
        </p:nvSpPr>
        <p:spPr/>
        <p:txBody>
          <a:bodyPr/>
          <a:lstStyle/>
          <a:p>
            <a:pPr>
              <a:defRPr/>
            </a:pPr>
            <a:r>
              <a:rPr lang="en-GB">
                <a:solidFill>
                  <a:prstClr val="white"/>
                </a:solidFill>
              </a:rPr>
              <a:t>A. Hakola| WPPWIE midterm meeting | 9 April 2024</a:t>
            </a:r>
            <a:endParaRPr lang="en-GB" dirty="0"/>
          </a:p>
        </p:txBody>
      </p:sp>
      <p:sp>
        <p:nvSpPr>
          <p:cNvPr id="4" name="Slide Number Placeholder 3">
            <a:extLst>
              <a:ext uri="{FF2B5EF4-FFF2-40B4-BE49-F238E27FC236}">
                <a16:creationId xmlns:a16="http://schemas.microsoft.com/office/drawing/2014/main" id="{4EDB436E-E963-AFEF-E2D1-A58496900D2B}"/>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22</a:t>
            </a:fld>
            <a:endParaRPr lang="en-GB">
              <a:solidFill>
                <a:prstClr val="white"/>
              </a:solidFill>
            </a:endParaRPr>
          </a:p>
        </p:txBody>
      </p:sp>
      <p:sp>
        <p:nvSpPr>
          <p:cNvPr id="5" name="Titre 1">
            <a:extLst>
              <a:ext uri="{FF2B5EF4-FFF2-40B4-BE49-F238E27FC236}">
                <a16:creationId xmlns:a16="http://schemas.microsoft.com/office/drawing/2014/main" id="{D615CEE5-5A58-7E3C-9AE5-C97E9D9F22A3}"/>
              </a:ext>
            </a:extLst>
          </p:cNvPr>
          <p:cNvSpPr>
            <a:spLocks noGrp="1"/>
          </p:cNvSpPr>
          <p:nvPr>
            <p:ph type="title"/>
          </p:nvPr>
        </p:nvSpPr>
        <p:spPr>
          <a:xfrm>
            <a:off x="983432" y="192515"/>
            <a:ext cx="9451776" cy="457200"/>
          </a:xfrm>
        </p:spPr>
        <p:txBody>
          <a:bodyPr/>
          <a:lstStyle/>
          <a:p>
            <a:r>
              <a:rPr lang="fr-FR" dirty="0"/>
              <a:t>SP B.5 </a:t>
            </a:r>
            <a:r>
              <a:rPr lang="fr-FR" dirty="0" err="1"/>
              <a:t>deliverables</a:t>
            </a:r>
            <a:r>
              <a:rPr lang="fr-FR" dirty="0"/>
              <a:t> in 2024</a:t>
            </a:r>
          </a:p>
        </p:txBody>
      </p:sp>
      <p:graphicFrame>
        <p:nvGraphicFramePr>
          <p:cNvPr id="6" name="Tabelle 5">
            <a:extLst>
              <a:ext uri="{FF2B5EF4-FFF2-40B4-BE49-F238E27FC236}">
                <a16:creationId xmlns:a16="http://schemas.microsoft.com/office/drawing/2014/main" id="{106F9798-0532-72C5-869D-B5A5AB572307}"/>
              </a:ext>
            </a:extLst>
          </p:cNvPr>
          <p:cNvGraphicFramePr>
            <a:graphicFrameLocks noGrp="1"/>
          </p:cNvGraphicFramePr>
          <p:nvPr>
            <p:extLst>
              <p:ext uri="{D42A27DB-BD31-4B8C-83A1-F6EECF244321}">
                <p14:modId xmlns:p14="http://schemas.microsoft.com/office/powerpoint/2010/main" val="4254218269"/>
              </p:ext>
            </p:extLst>
          </p:nvPr>
        </p:nvGraphicFramePr>
        <p:xfrm>
          <a:off x="251520" y="846200"/>
          <a:ext cx="11799803" cy="5505704"/>
        </p:xfrm>
        <a:graphic>
          <a:graphicData uri="http://schemas.openxmlformats.org/drawingml/2006/table">
            <a:tbl>
              <a:tblPr firstRow="1" firstCol="1" bandRow="1">
                <a:tableStyleId>{5C22544A-7EE6-4342-B048-85BDC9FD1C3A}</a:tableStyleId>
              </a:tblPr>
              <a:tblGrid>
                <a:gridCol w="1328866">
                  <a:extLst>
                    <a:ext uri="{9D8B030D-6E8A-4147-A177-3AD203B41FA5}">
                      <a16:colId xmlns:a16="http://schemas.microsoft.com/office/drawing/2014/main" val="531328472"/>
                    </a:ext>
                  </a:extLst>
                </a:gridCol>
                <a:gridCol w="2248849">
                  <a:extLst>
                    <a:ext uri="{9D8B030D-6E8A-4147-A177-3AD203B41FA5}">
                      <a16:colId xmlns:a16="http://schemas.microsoft.com/office/drawing/2014/main" val="1334987883"/>
                    </a:ext>
                  </a:extLst>
                </a:gridCol>
                <a:gridCol w="8222088">
                  <a:extLst>
                    <a:ext uri="{9D8B030D-6E8A-4147-A177-3AD203B41FA5}">
                      <a16:colId xmlns:a16="http://schemas.microsoft.com/office/drawing/2014/main" val="1851282849"/>
                    </a:ext>
                  </a:extLst>
                </a:gridCol>
              </a:tblGrid>
              <a:tr h="0">
                <a:tc>
                  <a:txBody>
                    <a:bodyPr/>
                    <a:lstStyle/>
                    <a:p>
                      <a:pPr marL="21590" algn="ctr">
                        <a:lnSpc>
                          <a:spcPct val="115000"/>
                        </a:lnSpc>
                        <a:spcAft>
                          <a:spcPts val="300"/>
                        </a:spcAft>
                      </a:pPr>
                      <a:r>
                        <a:rPr lang="de-DE" sz="1600" dirty="0" err="1">
                          <a:effectLst/>
                          <a:latin typeface="Calibri" panose="020F0502020204030204" pitchFamily="34" charset="0"/>
                          <a:ea typeface="+mn-ea"/>
                          <a:cs typeface="Times New Roman" panose="02020603050405020304" pitchFamily="18" charset="0"/>
                        </a:rPr>
                        <a:t>Activity</a:t>
                      </a:r>
                      <a:endParaRPr lang="de-DE" sz="1600" dirty="0">
                        <a:effectLst/>
                        <a:latin typeface="Calibri" panose="020F0502020204030204" pitchFamily="34" charset="0"/>
                        <a:ea typeface="+mn-ea"/>
                        <a:cs typeface="Times New Roman" panose="02020603050405020304" pitchFamily="18" charset="0"/>
                      </a:endParaRPr>
                    </a:p>
                  </a:txBody>
                  <a:tcPr marL="68580" marR="68580" marT="0" marB="0"/>
                </a:tc>
                <a:tc>
                  <a:txBody>
                    <a:bodyPr/>
                    <a:lstStyle/>
                    <a:p>
                      <a:pPr marL="21590" algn="ctr">
                        <a:lnSpc>
                          <a:spcPct val="115000"/>
                        </a:lnSpc>
                        <a:spcAft>
                          <a:spcPts val="300"/>
                        </a:spcAft>
                      </a:pPr>
                      <a:r>
                        <a:rPr lang="de-DE" sz="1600" dirty="0" err="1">
                          <a:effectLst/>
                        </a:rPr>
                        <a:t>Deliverable</a:t>
                      </a:r>
                      <a:r>
                        <a:rPr lang="de-DE" sz="1600" dirty="0">
                          <a:effectLst/>
                        </a:rPr>
                        <a:t> ID(s)</a:t>
                      </a:r>
                      <a:endParaRPr lang="de-DE" sz="1600" dirty="0">
                        <a:effectLst/>
                        <a:latin typeface="Calibri" panose="020F0502020204030204" pitchFamily="34" charset="0"/>
                        <a:ea typeface="+mn-ea"/>
                        <a:cs typeface="Times New Roman" panose="02020603050405020304" pitchFamily="18" charset="0"/>
                      </a:endParaRPr>
                    </a:p>
                  </a:txBody>
                  <a:tcPr marL="68580" marR="68580" marT="0" marB="0"/>
                </a:tc>
                <a:tc>
                  <a:txBody>
                    <a:bodyPr/>
                    <a:lstStyle/>
                    <a:p>
                      <a:pPr>
                        <a:lnSpc>
                          <a:spcPct val="115000"/>
                        </a:lnSpc>
                        <a:spcBef>
                          <a:spcPts val="240"/>
                        </a:spcBef>
                        <a:spcAft>
                          <a:spcPts val="240"/>
                        </a:spcAft>
                        <a:tabLst>
                          <a:tab pos="-914400" algn="l"/>
                          <a:tab pos="228600" algn="l"/>
                        </a:tabLst>
                      </a:pPr>
                      <a:r>
                        <a:rPr lang="en-US" sz="1600" spc="-15" dirty="0">
                          <a:effectLst/>
                        </a:rPr>
                        <a:t>Title</a:t>
                      </a:r>
                      <a:endParaRPr lang="de-DE" sz="1600" dirty="0">
                        <a:effectLst/>
                        <a:latin typeface="Calibri" panose="020F0502020204030204" pitchFamily="34"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val="1243421015"/>
                  </a:ext>
                </a:extLst>
              </a:tr>
              <a:tr h="0">
                <a:tc>
                  <a:txBody>
                    <a:bodyPr/>
                    <a:lstStyle/>
                    <a:p>
                      <a:pPr marL="21590" algn="ctr">
                        <a:lnSpc>
                          <a:spcPct val="115000"/>
                        </a:lnSpc>
                        <a:spcAft>
                          <a:spcPts val="300"/>
                        </a:spcAft>
                      </a:pPr>
                      <a:r>
                        <a:rPr lang="de-DE" sz="1600" dirty="0">
                          <a:effectLst/>
                          <a:latin typeface="Calibri" panose="020F0502020204030204" pitchFamily="34" charset="0"/>
                          <a:ea typeface="+mn-ea"/>
                          <a:cs typeface="Times New Roman" panose="02020603050405020304" pitchFamily="18" charset="0"/>
                        </a:rPr>
                        <a:t>SP B.5</a:t>
                      </a:r>
                    </a:p>
                  </a:txBody>
                  <a:tcPr marL="68580" marR="68580" marT="0" marB="0">
                    <a:solidFill>
                      <a:schemeClr val="accent5">
                        <a:lumMod val="60000"/>
                        <a:lumOff val="40000"/>
                      </a:schemeClr>
                    </a:solidFill>
                  </a:tcPr>
                </a:tc>
                <a:tc>
                  <a:txBody>
                    <a:bodyPr/>
                    <a:lstStyle/>
                    <a:p>
                      <a:pPr marL="21590" algn="ctr" defTabSz="914400" rtl="0" eaLnBrk="1" latinLnBrk="0" hangingPunct="1">
                        <a:lnSpc>
                          <a:spcPct val="115000"/>
                        </a:lnSpc>
                        <a:spcAft>
                          <a:spcPts val="300"/>
                        </a:spcAft>
                      </a:pPr>
                      <a:r>
                        <a:rPr lang="de-DE" sz="1600" kern="1200" dirty="0">
                          <a:solidFill>
                            <a:schemeClr val="dk1"/>
                          </a:solidFill>
                          <a:effectLst/>
                          <a:latin typeface="+mn-lt"/>
                          <a:ea typeface="+mn-ea"/>
                          <a:cs typeface="+mn-cs"/>
                        </a:rPr>
                        <a:t>D001</a:t>
                      </a:r>
                    </a:p>
                    <a:p>
                      <a:pPr marL="21590" algn="ctr" defTabSz="914400" rtl="0" eaLnBrk="1" latinLnBrk="0" hangingPunct="1">
                        <a:lnSpc>
                          <a:spcPct val="115000"/>
                        </a:lnSpc>
                        <a:spcAft>
                          <a:spcPts val="300"/>
                        </a:spcAft>
                      </a:pPr>
                      <a:r>
                        <a:rPr lang="de-DE" sz="1600" kern="1200" dirty="0">
                          <a:solidFill>
                            <a:srgbClr val="C00000"/>
                          </a:solidFill>
                          <a:effectLst/>
                          <a:latin typeface="+mn-lt"/>
                          <a:ea typeface="+mn-ea"/>
                          <a:cs typeface="+mn-cs"/>
                        </a:rPr>
                        <a:t>1.5 PM</a:t>
                      </a:r>
                    </a:p>
                  </a:txBody>
                  <a:tcPr marL="68580" marR="68580" marT="0" marB="0">
                    <a:solidFill>
                      <a:schemeClr val="accent5">
                        <a:lumMod val="60000"/>
                        <a:lumOff val="40000"/>
                      </a:schemeClr>
                    </a:solidFill>
                  </a:tcPr>
                </a:tc>
                <a:tc>
                  <a:txBody>
                    <a:bodyPr/>
                    <a:lstStyle/>
                    <a:p>
                      <a:pPr marL="21590" algn="l" defTabSz="914400" rtl="0" eaLnBrk="1" latinLnBrk="0" hangingPunct="1">
                        <a:lnSpc>
                          <a:spcPct val="115000"/>
                        </a:lnSpc>
                        <a:spcBef>
                          <a:spcPts val="240"/>
                        </a:spcBef>
                        <a:spcAft>
                          <a:spcPts val="300"/>
                        </a:spcAft>
                        <a:tabLst>
                          <a:tab pos="-914400" algn="l"/>
                          <a:tab pos="771525" algn="l"/>
                        </a:tabLst>
                      </a:pPr>
                      <a:r>
                        <a:rPr lang="en-US" sz="1600" dirty="0">
                          <a:solidFill>
                            <a:srgbClr val="000000"/>
                          </a:solidFill>
                          <a:effectLst/>
                          <a:latin typeface="Calibri" panose="020F0502020204030204" pitchFamily="34" charset="0"/>
                          <a:ea typeface="SimSun" panose="02010600030101010101" pitchFamily="2" charset="-122"/>
                        </a:rPr>
                        <a:t>Database of the characteristics of produced W dust particles and comparison with data from tokamaks (IAP)</a:t>
                      </a:r>
                      <a:endParaRPr lang="de-DE" sz="1600" kern="1200" dirty="0">
                        <a:solidFill>
                          <a:schemeClr val="dk1"/>
                        </a:solidFill>
                        <a:effectLst/>
                        <a:latin typeface="+mn-lt"/>
                        <a:ea typeface="+mn-ea"/>
                        <a:cs typeface="+mn-cs"/>
                      </a:endParaRPr>
                    </a:p>
                  </a:txBody>
                  <a:tcPr marL="68580" marR="68580" marT="0" marB="0">
                    <a:solidFill>
                      <a:schemeClr val="accent5">
                        <a:lumMod val="60000"/>
                        <a:lumOff val="40000"/>
                      </a:schemeClr>
                    </a:solidFill>
                  </a:tcPr>
                </a:tc>
                <a:extLst>
                  <a:ext uri="{0D108BD9-81ED-4DB2-BD59-A6C34878D82A}">
                    <a16:rowId xmlns:a16="http://schemas.microsoft.com/office/drawing/2014/main" val="1392664685"/>
                  </a:ext>
                </a:extLst>
              </a:tr>
              <a:tr h="0">
                <a:tc>
                  <a:txBody>
                    <a:bodyPr/>
                    <a:lstStyle/>
                    <a:p>
                      <a:pPr marL="21590" algn="ctr">
                        <a:lnSpc>
                          <a:spcPct val="115000"/>
                        </a:lnSpc>
                        <a:spcAft>
                          <a:spcPts val="300"/>
                        </a:spcAft>
                      </a:pPr>
                      <a:r>
                        <a:rPr lang="de-DE" sz="1600" dirty="0">
                          <a:effectLst/>
                          <a:latin typeface="Calibri" panose="020F0502020204030204" pitchFamily="34" charset="0"/>
                          <a:ea typeface="+mn-ea"/>
                          <a:cs typeface="Times New Roman" panose="02020603050405020304" pitchFamily="18" charset="0"/>
                        </a:rPr>
                        <a:t>SP B.5</a:t>
                      </a:r>
                    </a:p>
                  </a:txBody>
                  <a:tcPr marL="68580" marR="68580" marT="0" marB="0">
                    <a:solidFill>
                      <a:schemeClr val="accent5">
                        <a:lumMod val="60000"/>
                        <a:lumOff val="40000"/>
                      </a:schemeClr>
                    </a:solidFill>
                  </a:tcPr>
                </a:tc>
                <a:tc>
                  <a:txBody>
                    <a:bodyPr/>
                    <a:lstStyle/>
                    <a:p>
                      <a:pPr marL="21590" algn="ctr" defTabSz="914400" rtl="0" eaLnBrk="1" latinLnBrk="0" hangingPunct="1">
                        <a:lnSpc>
                          <a:spcPct val="115000"/>
                        </a:lnSpc>
                        <a:spcAft>
                          <a:spcPts val="300"/>
                        </a:spcAft>
                      </a:pPr>
                      <a:r>
                        <a:rPr lang="de-DE" sz="1600" kern="1200" dirty="0">
                          <a:solidFill>
                            <a:schemeClr val="dk1"/>
                          </a:solidFill>
                          <a:effectLst/>
                          <a:latin typeface="+mn-lt"/>
                          <a:ea typeface="+mn-ea"/>
                          <a:cs typeface="+mn-cs"/>
                        </a:rPr>
                        <a:t>D002</a:t>
                      </a:r>
                    </a:p>
                    <a:p>
                      <a:pPr marL="21590" algn="ctr" defTabSz="914400" rtl="0" eaLnBrk="1" latinLnBrk="0" hangingPunct="1">
                        <a:lnSpc>
                          <a:spcPct val="115000"/>
                        </a:lnSpc>
                        <a:spcAft>
                          <a:spcPts val="300"/>
                        </a:spcAft>
                      </a:pPr>
                      <a:r>
                        <a:rPr lang="de-DE" sz="1600" kern="1200" dirty="0">
                          <a:solidFill>
                            <a:srgbClr val="C00000"/>
                          </a:solidFill>
                          <a:effectLst/>
                          <a:latin typeface="+mn-lt"/>
                          <a:ea typeface="+mn-ea"/>
                          <a:cs typeface="+mn-cs"/>
                        </a:rPr>
                        <a:t>1.5 PM</a:t>
                      </a:r>
                    </a:p>
                  </a:txBody>
                  <a:tcPr marL="68580" marR="68580" marT="0" marB="0">
                    <a:solidFill>
                      <a:schemeClr val="accent5">
                        <a:lumMod val="60000"/>
                        <a:lumOff val="40000"/>
                      </a:schemeClr>
                    </a:solidFill>
                  </a:tcPr>
                </a:tc>
                <a:tc>
                  <a:txBody>
                    <a:bodyPr/>
                    <a:lstStyle/>
                    <a:p>
                      <a:pPr marL="21590" algn="l" defTabSz="914400" rtl="0" eaLnBrk="1" latinLnBrk="0" hangingPunct="1">
                        <a:lnSpc>
                          <a:spcPct val="115000"/>
                        </a:lnSpc>
                        <a:spcBef>
                          <a:spcPts val="240"/>
                        </a:spcBef>
                        <a:spcAft>
                          <a:spcPts val="300"/>
                        </a:spcAft>
                        <a:tabLst>
                          <a:tab pos="-914400" algn="l"/>
                          <a:tab pos="771525" algn="l"/>
                        </a:tabLst>
                      </a:pPr>
                      <a:r>
                        <a:rPr lang="en-US" sz="1600" dirty="0">
                          <a:solidFill>
                            <a:srgbClr val="000000"/>
                          </a:solidFill>
                          <a:effectLst/>
                          <a:latin typeface="Calibri" panose="020F0502020204030204" pitchFamily="34" charset="0"/>
                          <a:ea typeface="SimSun" panose="02010600030101010101" pitchFamily="2" charset="-122"/>
                        </a:rPr>
                        <a:t>Database of the characteristics of produced B dust particles and comparison with data from tokamaks (IAP)</a:t>
                      </a:r>
                      <a:endParaRPr lang="de-DE" sz="1600" kern="1200" dirty="0">
                        <a:solidFill>
                          <a:schemeClr val="dk1"/>
                        </a:solidFill>
                        <a:effectLst/>
                        <a:latin typeface="+mn-lt"/>
                        <a:ea typeface="+mn-ea"/>
                        <a:cs typeface="+mn-cs"/>
                      </a:endParaRPr>
                    </a:p>
                  </a:txBody>
                  <a:tcPr marL="68580" marR="68580" marT="0" marB="0">
                    <a:solidFill>
                      <a:schemeClr val="accent5">
                        <a:lumMod val="60000"/>
                        <a:lumOff val="40000"/>
                      </a:schemeClr>
                    </a:solidFill>
                  </a:tcPr>
                </a:tc>
                <a:extLst>
                  <a:ext uri="{0D108BD9-81ED-4DB2-BD59-A6C34878D82A}">
                    <a16:rowId xmlns:a16="http://schemas.microsoft.com/office/drawing/2014/main" val="1558489909"/>
                  </a:ext>
                </a:extLst>
              </a:tr>
              <a:tr h="0">
                <a:tc>
                  <a:txBody>
                    <a:bodyPr/>
                    <a:lstStyle/>
                    <a:p>
                      <a:pPr marL="21590" algn="ctr">
                        <a:lnSpc>
                          <a:spcPct val="115000"/>
                        </a:lnSpc>
                        <a:spcAft>
                          <a:spcPts val="300"/>
                        </a:spcAft>
                      </a:pPr>
                      <a:r>
                        <a:rPr lang="de-DE" sz="1600" dirty="0">
                          <a:effectLst/>
                          <a:latin typeface="Calibri" panose="020F0502020204030204" pitchFamily="34" charset="0"/>
                          <a:ea typeface="+mn-ea"/>
                          <a:cs typeface="Times New Roman" panose="02020603050405020304" pitchFamily="18" charset="0"/>
                        </a:rPr>
                        <a:t>SP B.5</a:t>
                      </a:r>
                    </a:p>
                  </a:txBody>
                  <a:tcPr marL="68580" marR="68580" marT="0" marB="0">
                    <a:solidFill>
                      <a:schemeClr val="accent5">
                        <a:lumMod val="60000"/>
                        <a:lumOff val="40000"/>
                      </a:schemeClr>
                    </a:solidFill>
                  </a:tcPr>
                </a:tc>
                <a:tc>
                  <a:txBody>
                    <a:bodyPr/>
                    <a:lstStyle/>
                    <a:p>
                      <a:pPr marL="21590" algn="ctr" defTabSz="914400" rtl="0" eaLnBrk="1" latinLnBrk="0" hangingPunct="1">
                        <a:lnSpc>
                          <a:spcPct val="115000"/>
                        </a:lnSpc>
                        <a:spcAft>
                          <a:spcPts val="300"/>
                        </a:spcAft>
                      </a:pPr>
                      <a:r>
                        <a:rPr lang="de-DE" sz="1600" kern="1200" dirty="0">
                          <a:solidFill>
                            <a:schemeClr val="dk1"/>
                          </a:solidFill>
                          <a:effectLst/>
                          <a:latin typeface="+mn-lt"/>
                          <a:ea typeface="+mn-ea"/>
                          <a:cs typeface="+mn-cs"/>
                        </a:rPr>
                        <a:t>D003</a:t>
                      </a:r>
                    </a:p>
                    <a:p>
                      <a:pPr marL="21590" algn="ctr" defTabSz="914400" rtl="0" eaLnBrk="1" latinLnBrk="0" hangingPunct="1">
                        <a:lnSpc>
                          <a:spcPct val="115000"/>
                        </a:lnSpc>
                        <a:spcAft>
                          <a:spcPts val="300"/>
                        </a:spcAft>
                      </a:pPr>
                      <a:r>
                        <a:rPr lang="de-DE" sz="1600" kern="1200" dirty="0">
                          <a:solidFill>
                            <a:srgbClr val="C00000"/>
                          </a:solidFill>
                          <a:effectLst/>
                          <a:latin typeface="+mn-lt"/>
                          <a:ea typeface="+mn-ea"/>
                          <a:cs typeface="+mn-cs"/>
                        </a:rPr>
                        <a:t>2 PM</a:t>
                      </a:r>
                    </a:p>
                  </a:txBody>
                  <a:tcPr marL="68580" marR="68580" marT="0" marB="0">
                    <a:solidFill>
                      <a:schemeClr val="accent5">
                        <a:lumMod val="60000"/>
                        <a:lumOff val="40000"/>
                      </a:schemeClr>
                    </a:solidFill>
                  </a:tcPr>
                </a:tc>
                <a:tc>
                  <a:txBody>
                    <a:bodyPr/>
                    <a:lstStyle/>
                    <a:p>
                      <a:pPr>
                        <a:lnSpc>
                          <a:spcPct val="115000"/>
                        </a:lnSpc>
                        <a:spcBef>
                          <a:spcPts val="240"/>
                        </a:spcBef>
                        <a:spcAft>
                          <a:spcPts val="240"/>
                        </a:spcAft>
                        <a:tabLst>
                          <a:tab pos="-914400" algn="l"/>
                          <a:tab pos="228600" algn="l"/>
                        </a:tabLst>
                      </a:pPr>
                      <a:r>
                        <a:rPr lang="en-US" sz="1600" spc="-1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Document on the characteristics and amount of dust generated on ASDEX Upgrade during past experimental campaigns and on the connection of arcing on dust production (MPG)</a:t>
                      </a:r>
                      <a:endParaRPr lang="fi-FI" sz="16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chemeClr val="accent5">
                        <a:lumMod val="60000"/>
                        <a:lumOff val="40000"/>
                      </a:schemeClr>
                    </a:solidFill>
                  </a:tcPr>
                </a:tc>
                <a:extLst>
                  <a:ext uri="{0D108BD9-81ED-4DB2-BD59-A6C34878D82A}">
                    <a16:rowId xmlns:a16="http://schemas.microsoft.com/office/drawing/2014/main" val="3978565712"/>
                  </a:ext>
                </a:extLst>
              </a:tr>
              <a:tr h="0">
                <a:tc>
                  <a:txBody>
                    <a:bodyPr/>
                    <a:lstStyle/>
                    <a:p>
                      <a:pPr marL="21590" algn="ctr">
                        <a:lnSpc>
                          <a:spcPct val="115000"/>
                        </a:lnSpc>
                        <a:spcAft>
                          <a:spcPts val="300"/>
                        </a:spcAft>
                      </a:pPr>
                      <a:r>
                        <a:rPr lang="de-DE" sz="1600" dirty="0">
                          <a:effectLst/>
                          <a:latin typeface="Calibri" panose="020F0502020204030204" pitchFamily="34" charset="0"/>
                          <a:ea typeface="+mn-ea"/>
                          <a:cs typeface="Times New Roman" panose="02020603050405020304" pitchFamily="18" charset="0"/>
                        </a:rPr>
                        <a:t>SP B.5</a:t>
                      </a:r>
                    </a:p>
                  </a:txBody>
                  <a:tcPr marL="68580" marR="68580" marT="0" marB="0">
                    <a:solidFill>
                      <a:schemeClr val="accent5">
                        <a:lumMod val="60000"/>
                        <a:lumOff val="40000"/>
                      </a:schemeClr>
                    </a:solidFill>
                  </a:tcPr>
                </a:tc>
                <a:tc>
                  <a:txBody>
                    <a:bodyPr/>
                    <a:lstStyle/>
                    <a:p>
                      <a:pPr marL="21590" algn="ctr" defTabSz="914400" rtl="0" eaLnBrk="1" latinLnBrk="0" hangingPunct="1">
                        <a:lnSpc>
                          <a:spcPct val="115000"/>
                        </a:lnSpc>
                        <a:spcAft>
                          <a:spcPts val="300"/>
                        </a:spcAft>
                      </a:pPr>
                      <a:r>
                        <a:rPr lang="de-DE" sz="1600" kern="1200" dirty="0">
                          <a:solidFill>
                            <a:schemeClr val="dk1"/>
                          </a:solidFill>
                          <a:effectLst/>
                          <a:latin typeface="+mn-lt"/>
                          <a:ea typeface="+mn-ea"/>
                          <a:cs typeface="+mn-cs"/>
                        </a:rPr>
                        <a:t>D004</a:t>
                      </a:r>
                    </a:p>
                    <a:p>
                      <a:pPr marL="21590" algn="ctr" defTabSz="914400" rtl="0" eaLnBrk="1" latinLnBrk="0" hangingPunct="1">
                        <a:lnSpc>
                          <a:spcPct val="115000"/>
                        </a:lnSpc>
                        <a:spcAft>
                          <a:spcPts val="300"/>
                        </a:spcAft>
                      </a:pPr>
                      <a:r>
                        <a:rPr lang="de-DE" sz="1600" kern="1200" dirty="0">
                          <a:solidFill>
                            <a:srgbClr val="C00000"/>
                          </a:solidFill>
                          <a:effectLst/>
                          <a:latin typeface="+mn-lt"/>
                          <a:ea typeface="+mn-ea"/>
                          <a:cs typeface="+mn-cs"/>
                        </a:rPr>
                        <a:t>2 PM</a:t>
                      </a:r>
                    </a:p>
                  </a:txBody>
                  <a:tcPr marL="68580" marR="68580" marT="0" marB="0">
                    <a:solidFill>
                      <a:schemeClr val="accent5">
                        <a:lumMod val="60000"/>
                        <a:lumOff val="40000"/>
                      </a:schemeClr>
                    </a:solidFill>
                  </a:tcPr>
                </a:tc>
                <a:tc>
                  <a:txBody>
                    <a:bodyPr/>
                    <a:lstStyle/>
                    <a:p>
                      <a:pPr marL="21590" algn="l" defTabSz="914400" rtl="0" eaLnBrk="1" latinLnBrk="0" hangingPunct="1">
                        <a:lnSpc>
                          <a:spcPct val="115000"/>
                        </a:lnSpc>
                        <a:spcBef>
                          <a:spcPts val="240"/>
                        </a:spcBef>
                        <a:spcAft>
                          <a:spcPts val="300"/>
                        </a:spcAft>
                        <a:tabLst>
                          <a:tab pos="-914400" algn="l"/>
                          <a:tab pos="771525" algn="l"/>
                        </a:tabLst>
                      </a:pPr>
                      <a:r>
                        <a:rPr lang="en-US" sz="1600" spc="-15" dirty="0">
                          <a:solidFill>
                            <a:srgbClr val="000000"/>
                          </a:solidFill>
                          <a:effectLst/>
                          <a:latin typeface="Calibri" panose="020F0502020204030204" pitchFamily="34" charset="0"/>
                          <a:ea typeface="SimSun" panose="02010600030101010101" pitchFamily="2" charset="-122"/>
                        </a:rPr>
                        <a:t>Document on the physical and remobilization characteristics of dust produced on ASDEX Upgrade and MAGNUM-PSI (VR)</a:t>
                      </a:r>
                      <a:endParaRPr lang="de-DE" sz="1600" kern="1200" dirty="0">
                        <a:solidFill>
                          <a:schemeClr val="dk1"/>
                        </a:solidFill>
                        <a:effectLst/>
                        <a:latin typeface="+mn-lt"/>
                        <a:ea typeface="+mn-ea"/>
                        <a:cs typeface="+mn-cs"/>
                      </a:endParaRPr>
                    </a:p>
                  </a:txBody>
                  <a:tcPr marL="68580" marR="68580" marT="0" marB="0">
                    <a:solidFill>
                      <a:schemeClr val="accent5">
                        <a:lumMod val="60000"/>
                        <a:lumOff val="40000"/>
                      </a:schemeClr>
                    </a:solidFill>
                  </a:tcPr>
                </a:tc>
                <a:extLst>
                  <a:ext uri="{0D108BD9-81ED-4DB2-BD59-A6C34878D82A}">
                    <a16:rowId xmlns:a16="http://schemas.microsoft.com/office/drawing/2014/main" val="2915481941"/>
                  </a:ext>
                </a:extLst>
              </a:tr>
              <a:tr h="0">
                <a:tc>
                  <a:txBody>
                    <a:bodyPr/>
                    <a:lstStyle/>
                    <a:p>
                      <a:pPr marL="21590" algn="ctr">
                        <a:lnSpc>
                          <a:spcPct val="115000"/>
                        </a:lnSpc>
                        <a:spcAft>
                          <a:spcPts val="300"/>
                        </a:spcAft>
                      </a:pPr>
                      <a:r>
                        <a:rPr lang="de-DE" sz="1600" dirty="0">
                          <a:effectLst/>
                          <a:latin typeface="Calibri" panose="020F0502020204030204" pitchFamily="34" charset="0"/>
                          <a:ea typeface="+mn-ea"/>
                          <a:cs typeface="Times New Roman" panose="02020603050405020304" pitchFamily="18" charset="0"/>
                        </a:rPr>
                        <a:t>SP B.5</a:t>
                      </a:r>
                    </a:p>
                  </a:txBody>
                  <a:tcPr marL="68580" marR="68580" marT="0" marB="0">
                    <a:solidFill>
                      <a:srgbClr val="00B0F0"/>
                    </a:solidFill>
                  </a:tcPr>
                </a:tc>
                <a:tc>
                  <a:txBody>
                    <a:bodyPr/>
                    <a:lstStyle/>
                    <a:p>
                      <a:pPr marL="21590" algn="ctr" defTabSz="914400" rtl="0" eaLnBrk="1" latinLnBrk="0" hangingPunct="1">
                        <a:lnSpc>
                          <a:spcPct val="115000"/>
                        </a:lnSpc>
                        <a:spcAft>
                          <a:spcPts val="300"/>
                        </a:spcAft>
                      </a:pPr>
                      <a:r>
                        <a:rPr lang="de-DE" sz="1600" kern="1200" dirty="0">
                          <a:solidFill>
                            <a:schemeClr val="dk1"/>
                          </a:solidFill>
                          <a:effectLst/>
                          <a:latin typeface="+mn-lt"/>
                          <a:ea typeface="+mn-ea"/>
                          <a:cs typeface="+mn-cs"/>
                        </a:rPr>
                        <a:t>D005</a:t>
                      </a:r>
                    </a:p>
                    <a:p>
                      <a:pPr marL="21590" algn="ctr" defTabSz="914400" rtl="0" eaLnBrk="1" latinLnBrk="0" hangingPunct="1">
                        <a:lnSpc>
                          <a:spcPct val="115000"/>
                        </a:lnSpc>
                        <a:spcAft>
                          <a:spcPts val="300"/>
                        </a:spcAft>
                      </a:pPr>
                      <a:r>
                        <a:rPr lang="de-DE" sz="1600" kern="1200" dirty="0">
                          <a:solidFill>
                            <a:srgbClr val="C00000"/>
                          </a:solidFill>
                          <a:effectLst/>
                          <a:latin typeface="+mn-lt"/>
                          <a:ea typeface="+mn-ea"/>
                          <a:cs typeface="+mn-cs"/>
                        </a:rPr>
                        <a:t>0 PM (2 PM)</a:t>
                      </a:r>
                    </a:p>
                  </a:txBody>
                  <a:tcPr marL="68580" marR="68580" marT="0" marB="0">
                    <a:solidFill>
                      <a:srgbClr val="00B0F0"/>
                    </a:solidFill>
                  </a:tcPr>
                </a:tc>
                <a:tc>
                  <a:txBody>
                    <a:bodyPr/>
                    <a:lstStyle/>
                    <a:p>
                      <a:pPr>
                        <a:lnSpc>
                          <a:spcPct val="115000"/>
                        </a:lnSpc>
                        <a:spcBef>
                          <a:spcPts val="240"/>
                        </a:spcBef>
                        <a:spcAft>
                          <a:spcPts val="240"/>
                        </a:spcAft>
                        <a:tabLst>
                          <a:tab pos="-914400" algn="l"/>
                          <a:tab pos="228600" algn="l"/>
                        </a:tabLst>
                      </a:pPr>
                      <a:r>
                        <a:rPr lang="pl-PL" sz="1600" spc="-1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Microscopy analyses of the dust samples originating from WEST and W7-X (IPPLM)</a:t>
                      </a:r>
                      <a:endParaRPr lang="fi-FI" sz="16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rgbClr val="00B0F0"/>
                    </a:solidFill>
                  </a:tcPr>
                </a:tc>
                <a:extLst>
                  <a:ext uri="{0D108BD9-81ED-4DB2-BD59-A6C34878D82A}">
                    <a16:rowId xmlns:a16="http://schemas.microsoft.com/office/drawing/2014/main" val="3759700484"/>
                  </a:ext>
                </a:extLst>
              </a:tr>
              <a:tr h="0">
                <a:tc>
                  <a:txBody>
                    <a:bodyPr/>
                    <a:lstStyle/>
                    <a:p>
                      <a:pPr marL="21590" algn="ctr">
                        <a:lnSpc>
                          <a:spcPct val="115000"/>
                        </a:lnSpc>
                        <a:spcAft>
                          <a:spcPts val="300"/>
                        </a:spcAft>
                      </a:pPr>
                      <a:r>
                        <a:rPr lang="de-DE" sz="1600" dirty="0">
                          <a:effectLst/>
                          <a:latin typeface="Calibri" panose="020F0502020204030204" pitchFamily="34" charset="0"/>
                          <a:ea typeface="+mn-ea"/>
                          <a:cs typeface="Times New Roman" panose="02020603050405020304" pitchFamily="18" charset="0"/>
                        </a:rPr>
                        <a:t>SP B.5</a:t>
                      </a:r>
                    </a:p>
                  </a:txBody>
                  <a:tcPr marL="68580" marR="68580" marT="0" marB="0">
                    <a:solidFill>
                      <a:srgbClr val="00B0F0"/>
                    </a:solidFill>
                  </a:tcPr>
                </a:tc>
                <a:tc>
                  <a:txBody>
                    <a:bodyPr/>
                    <a:lstStyle/>
                    <a:p>
                      <a:pPr marL="21590" algn="ctr" defTabSz="914400" rtl="0" eaLnBrk="1" latinLnBrk="0" hangingPunct="1">
                        <a:lnSpc>
                          <a:spcPct val="115000"/>
                        </a:lnSpc>
                        <a:spcAft>
                          <a:spcPts val="300"/>
                        </a:spcAft>
                      </a:pPr>
                      <a:r>
                        <a:rPr lang="de-DE" sz="1600" kern="1200" dirty="0">
                          <a:solidFill>
                            <a:schemeClr val="dk1"/>
                          </a:solidFill>
                          <a:effectLst/>
                          <a:latin typeface="+mn-lt"/>
                          <a:ea typeface="+mn-ea"/>
                          <a:cs typeface="+mn-cs"/>
                        </a:rPr>
                        <a:t>D006</a:t>
                      </a:r>
                    </a:p>
                    <a:p>
                      <a:pPr marL="21590" algn="ctr" defTabSz="914400" rtl="0" eaLnBrk="1" latinLnBrk="0" hangingPunct="1">
                        <a:lnSpc>
                          <a:spcPct val="115000"/>
                        </a:lnSpc>
                        <a:spcAft>
                          <a:spcPts val="300"/>
                        </a:spcAft>
                      </a:pPr>
                      <a:r>
                        <a:rPr lang="de-DE" sz="1600" kern="1200" dirty="0">
                          <a:solidFill>
                            <a:srgbClr val="C00000"/>
                          </a:solidFill>
                          <a:effectLst/>
                          <a:latin typeface="+mn-lt"/>
                          <a:ea typeface="+mn-ea"/>
                          <a:cs typeface="+mn-cs"/>
                        </a:rPr>
                        <a:t>0 PM (2 PM)</a:t>
                      </a:r>
                    </a:p>
                  </a:txBody>
                  <a:tcPr marL="68580" marR="68580" marT="0" marB="0">
                    <a:solidFill>
                      <a:srgbClr val="00B0F0"/>
                    </a:solidFill>
                  </a:tcPr>
                </a:tc>
                <a:tc>
                  <a:txBody>
                    <a:bodyPr/>
                    <a:lstStyle/>
                    <a:p>
                      <a:pPr>
                        <a:lnSpc>
                          <a:spcPct val="115000"/>
                        </a:lnSpc>
                        <a:spcBef>
                          <a:spcPts val="240"/>
                        </a:spcBef>
                        <a:spcAft>
                          <a:spcPts val="240"/>
                        </a:spcAft>
                        <a:tabLst>
                          <a:tab pos="-914400" algn="l"/>
                          <a:tab pos="228600" algn="l"/>
                        </a:tabLst>
                      </a:pPr>
                      <a:r>
                        <a:rPr lang="pl-PL" sz="1600" spc="-15">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Surface analyses of dust generated on ASDEX Upgrade, WEST, and W7-X following boronizations (MPG)</a:t>
                      </a:r>
                      <a:endParaRPr lang="fi-FI" sz="16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rgbClr val="00B0F0"/>
                    </a:solidFill>
                  </a:tcPr>
                </a:tc>
                <a:extLst>
                  <a:ext uri="{0D108BD9-81ED-4DB2-BD59-A6C34878D82A}">
                    <a16:rowId xmlns:a16="http://schemas.microsoft.com/office/drawing/2014/main" val="4003568749"/>
                  </a:ext>
                </a:extLst>
              </a:tr>
              <a:tr h="0">
                <a:tc>
                  <a:txBody>
                    <a:bodyPr/>
                    <a:lstStyle/>
                    <a:p>
                      <a:pPr marL="21590" algn="ctr">
                        <a:lnSpc>
                          <a:spcPct val="115000"/>
                        </a:lnSpc>
                        <a:spcAft>
                          <a:spcPts val="300"/>
                        </a:spcAft>
                      </a:pPr>
                      <a:r>
                        <a:rPr lang="de-DE" sz="1600" dirty="0">
                          <a:effectLst/>
                          <a:latin typeface="Calibri" panose="020F0502020204030204" pitchFamily="34" charset="0"/>
                          <a:ea typeface="+mn-ea"/>
                          <a:cs typeface="Times New Roman" panose="02020603050405020304" pitchFamily="18" charset="0"/>
                        </a:rPr>
                        <a:t>SP B.5</a:t>
                      </a:r>
                    </a:p>
                  </a:txBody>
                  <a:tcPr marL="68580" marR="68580" marT="0" marB="0">
                    <a:solidFill>
                      <a:srgbClr val="00B0F0"/>
                    </a:solidFill>
                  </a:tcPr>
                </a:tc>
                <a:tc>
                  <a:txBody>
                    <a:bodyPr/>
                    <a:lstStyle/>
                    <a:p>
                      <a:pPr marL="21590" algn="ctr" defTabSz="914400" rtl="0" eaLnBrk="1" latinLnBrk="0" hangingPunct="1">
                        <a:lnSpc>
                          <a:spcPct val="115000"/>
                        </a:lnSpc>
                        <a:spcAft>
                          <a:spcPts val="300"/>
                        </a:spcAft>
                      </a:pPr>
                      <a:r>
                        <a:rPr lang="de-DE" sz="1600" kern="1200" dirty="0">
                          <a:solidFill>
                            <a:schemeClr val="dk1"/>
                          </a:solidFill>
                          <a:effectLst/>
                          <a:latin typeface="+mn-lt"/>
                          <a:ea typeface="+mn-ea"/>
                          <a:cs typeface="+mn-cs"/>
                        </a:rPr>
                        <a:t>D007</a:t>
                      </a:r>
                    </a:p>
                    <a:p>
                      <a:pPr marL="21590" algn="ctr" defTabSz="914400" rtl="0" eaLnBrk="1" latinLnBrk="0" hangingPunct="1">
                        <a:lnSpc>
                          <a:spcPct val="115000"/>
                        </a:lnSpc>
                        <a:spcAft>
                          <a:spcPts val="300"/>
                        </a:spcAft>
                      </a:pPr>
                      <a:r>
                        <a:rPr lang="de-DE" sz="1600" kern="1200" dirty="0">
                          <a:solidFill>
                            <a:srgbClr val="C00000"/>
                          </a:solidFill>
                          <a:effectLst/>
                          <a:latin typeface="+mn-lt"/>
                          <a:ea typeface="+mn-ea"/>
                          <a:cs typeface="+mn-cs"/>
                        </a:rPr>
                        <a:t>0 PM (2 PM)</a:t>
                      </a:r>
                    </a:p>
                  </a:txBody>
                  <a:tcPr marL="68580" marR="68580" marT="0" marB="0">
                    <a:solidFill>
                      <a:srgbClr val="00B0F0"/>
                    </a:solidFill>
                  </a:tcPr>
                </a:tc>
                <a:tc>
                  <a:txBody>
                    <a:bodyPr/>
                    <a:lstStyle/>
                    <a:p>
                      <a:pPr>
                        <a:lnSpc>
                          <a:spcPct val="115000"/>
                        </a:lnSpc>
                        <a:spcBef>
                          <a:spcPts val="240"/>
                        </a:spcBef>
                        <a:spcAft>
                          <a:spcPts val="240"/>
                        </a:spcAft>
                        <a:tabLst>
                          <a:tab pos="-914400" algn="l"/>
                          <a:tab pos="228600" algn="l"/>
                        </a:tabLst>
                      </a:pPr>
                      <a:r>
                        <a:rPr lang="pl-PL" sz="1600" spc="-15">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Ion-beam analyses of dust samples originating from ASDEX Upgrade, WEST, and W7-X (RBI)</a:t>
                      </a:r>
                      <a:endParaRPr lang="fi-FI" sz="16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rgbClr val="00B0F0"/>
                    </a:solidFill>
                  </a:tcPr>
                </a:tc>
                <a:extLst>
                  <a:ext uri="{0D108BD9-81ED-4DB2-BD59-A6C34878D82A}">
                    <a16:rowId xmlns:a16="http://schemas.microsoft.com/office/drawing/2014/main" val="4127906237"/>
                  </a:ext>
                </a:extLst>
              </a:tr>
              <a:tr h="0">
                <a:tc>
                  <a:txBody>
                    <a:bodyPr/>
                    <a:lstStyle/>
                    <a:p>
                      <a:pPr marL="21590" algn="ctr">
                        <a:lnSpc>
                          <a:spcPct val="115000"/>
                        </a:lnSpc>
                        <a:spcAft>
                          <a:spcPts val="300"/>
                        </a:spcAft>
                      </a:pPr>
                      <a:r>
                        <a:rPr lang="de-DE" sz="1600" dirty="0">
                          <a:effectLst/>
                          <a:latin typeface="Calibri" panose="020F0502020204030204" pitchFamily="34" charset="0"/>
                          <a:ea typeface="+mn-ea"/>
                          <a:cs typeface="Times New Roman" panose="02020603050405020304" pitchFamily="18" charset="0"/>
                        </a:rPr>
                        <a:t>SP B.5</a:t>
                      </a:r>
                    </a:p>
                  </a:txBody>
                  <a:tcPr marL="68580" marR="68580" marT="0" marB="0">
                    <a:solidFill>
                      <a:srgbClr val="00B0F0"/>
                    </a:solidFill>
                  </a:tcPr>
                </a:tc>
                <a:tc>
                  <a:txBody>
                    <a:bodyPr/>
                    <a:lstStyle/>
                    <a:p>
                      <a:pPr marL="21590" algn="ctr" defTabSz="914400" rtl="0" eaLnBrk="1" latinLnBrk="0" hangingPunct="1">
                        <a:lnSpc>
                          <a:spcPct val="115000"/>
                        </a:lnSpc>
                        <a:spcAft>
                          <a:spcPts val="300"/>
                        </a:spcAft>
                      </a:pPr>
                      <a:r>
                        <a:rPr lang="de-DE" sz="1600" kern="1200" dirty="0">
                          <a:solidFill>
                            <a:schemeClr val="tx1"/>
                          </a:solidFill>
                          <a:effectLst/>
                          <a:latin typeface="+mn-lt"/>
                          <a:ea typeface="+mn-ea"/>
                          <a:cs typeface="+mn-cs"/>
                        </a:rPr>
                        <a:t>D008</a:t>
                      </a:r>
                    </a:p>
                    <a:p>
                      <a:pPr marL="21590" algn="ctr" defTabSz="914400" rtl="0" eaLnBrk="1" latinLnBrk="0" hangingPunct="1">
                        <a:lnSpc>
                          <a:spcPct val="115000"/>
                        </a:lnSpc>
                        <a:spcAft>
                          <a:spcPts val="300"/>
                        </a:spcAft>
                      </a:pPr>
                      <a:r>
                        <a:rPr lang="de-DE" sz="1600" kern="1200" dirty="0">
                          <a:solidFill>
                            <a:srgbClr val="C00000"/>
                          </a:solidFill>
                          <a:effectLst/>
                          <a:latin typeface="+mn-lt"/>
                          <a:ea typeface="+mn-ea"/>
                          <a:cs typeface="+mn-cs"/>
                        </a:rPr>
                        <a:t>0 PM (2 PM)</a:t>
                      </a:r>
                    </a:p>
                  </a:txBody>
                  <a:tcPr marL="68580" marR="68580" marT="0" marB="0">
                    <a:solidFill>
                      <a:srgbClr val="00B0F0"/>
                    </a:solidFill>
                  </a:tcPr>
                </a:tc>
                <a:tc>
                  <a:txBody>
                    <a:bodyPr/>
                    <a:lstStyle/>
                    <a:p>
                      <a:pPr>
                        <a:lnSpc>
                          <a:spcPct val="115000"/>
                        </a:lnSpc>
                        <a:spcBef>
                          <a:spcPts val="240"/>
                        </a:spcBef>
                        <a:spcAft>
                          <a:spcPts val="240"/>
                        </a:spcAft>
                        <a:tabLst>
                          <a:tab pos="-914400" algn="l"/>
                          <a:tab pos="228600" algn="l"/>
                        </a:tabLst>
                      </a:pPr>
                      <a:r>
                        <a:rPr lang="en-US" sz="1600" dirty="0">
                          <a:effectLst/>
                          <a:latin typeface="Calibri" panose="020F0502020204030204" pitchFamily="34" charset="0"/>
                          <a:ea typeface="SimSun" panose="02010600030101010101" pitchFamily="2" charset="-122"/>
                          <a:cs typeface="Arial" panose="020B0604020202020204" pitchFamily="34" charset="0"/>
                        </a:rPr>
                        <a:t>Report on the properties, composition, and amounts of dust produced on WEST during the Phase 1 operations (CEA)</a:t>
                      </a:r>
                      <a:endParaRPr lang="fi-FI" sz="16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rgbClr val="00B0F0"/>
                    </a:solidFill>
                  </a:tcPr>
                </a:tc>
                <a:extLst>
                  <a:ext uri="{0D108BD9-81ED-4DB2-BD59-A6C34878D82A}">
                    <a16:rowId xmlns:a16="http://schemas.microsoft.com/office/drawing/2014/main" val="4027925098"/>
                  </a:ext>
                </a:extLst>
              </a:tr>
              <a:tr h="0">
                <a:tc>
                  <a:txBody>
                    <a:bodyPr/>
                    <a:lstStyle/>
                    <a:p>
                      <a:pPr marL="21590" algn="ctr">
                        <a:lnSpc>
                          <a:spcPct val="115000"/>
                        </a:lnSpc>
                        <a:spcAft>
                          <a:spcPts val="300"/>
                        </a:spcAft>
                      </a:pPr>
                      <a:r>
                        <a:rPr lang="de-DE" sz="1600" dirty="0">
                          <a:effectLst/>
                          <a:latin typeface="Calibri" panose="020F0502020204030204" pitchFamily="34" charset="0"/>
                          <a:ea typeface="+mn-ea"/>
                          <a:cs typeface="Times New Roman" panose="02020603050405020304" pitchFamily="18" charset="0"/>
                        </a:rPr>
                        <a:t>SP B.5</a:t>
                      </a:r>
                    </a:p>
                  </a:txBody>
                  <a:tcPr marL="68580" marR="68580" marT="0" marB="0">
                    <a:solidFill>
                      <a:schemeClr val="bg2">
                        <a:lumMod val="50000"/>
                      </a:schemeClr>
                    </a:solidFill>
                  </a:tcPr>
                </a:tc>
                <a:tc>
                  <a:txBody>
                    <a:bodyPr/>
                    <a:lstStyle/>
                    <a:p>
                      <a:pPr marL="21590" algn="ctr" defTabSz="914400" rtl="0" eaLnBrk="1" latinLnBrk="0" hangingPunct="1">
                        <a:lnSpc>
                          <a:spcPct val="115000"/>
                        </a:lnSpc>
                        <a:spcAft>
                          <a:spcPts val="300"/>
                        </a:spcAft>
                      </a:pPr>
                      <a:r>
                        <a:rPr lang="de-DE" sz="1600" kern="1200" dirty="0">
                          <a:solidFill>
                            <a:schemeClr val="dk1"/>
                          </a:solidFill>
                          <a:effectLst/>
                          <a:latin typeface="+mn-lt"/>
                          <a:ea typeface="+mn-ea"/>
                          <a:cs typeface="+mn-cs"/>
                        </a:rPr>
                        <a:t>D009</a:t>
                      </a:r>
                    </a:p>
                    <a:p>
                      <a:pPr marL="21590" algn="ctr" defTabSz="914400" rtl="0" eaLnBrk="1" latinLnBrk="0" hangingPunct="1">
                        <a:lnSpc>
                          <a:spcPct val="115000"/>
                        </a:lnSpc>
                        <a:spcAft>
                          <a:spcPts val="300"/>
                        </a:spcAft>
                      </a:pPr>
                      <a:r>
                        <a:rPr lang="de-DE" sz="1600" kern="1200" dirty="0">
                          <a:solidFill>
                            <a:srgbClr val="C00000"/>
                          </a:solidFill>
                          <a:effectLst/>
                          <a:latin typeface="+mn-lt"/>
                          <a:ea typeface="+mn-ea"/>
                          <a:cs typeface="+mn-cs"/>
                        </a:rPr>
                        <a:t>2 PM</a:t>
                      </a:r>
                    </a:p>
                  </a:txBody>
                  <a:tcPr marL="68580" marR="68580" marT="0" marB="0">
                    <a:solidFill>
                      <a:schemeClr val="bg2">
                        <a:lumMod val="50000"/>
                      </a:schemeClr>
                    </a:solidFill>
                  </a:tcPr>
                </a:tc>
                <a:tc>
                  <a:txBody>
                    <a:bodyPr/>
                    <a:lstStyle/>
                    <a:p>
                      <a:pPr>
                        <a:lnSpc>
                          <a:spcPct val="115000"/>
                        </a:lnSpc>
                        <a:spcBef>
                          <a:spcPts val="240"/>
                        </a:spcBef>
                        <a:spcAft>
                          <a:spcPts val="240"/>
                        </a:spcAft>
                        <a:tabLst>
                          <a:tab pos="-914400" algn="l"/>
                          <a:tab pos="228600" algn="l"/>
                        </a:tabLst>
                      </a:pPr>
                      <a:r>
                        <a:rPr lang="pl-PL" sz="1600" spc="-1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Fracture and strentgh properties of B and W reference layers on W (UKAEA)</a:t>
                      </a:r>
                      <a:endParaRPr lang="fi-FI" sz="16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chemeClr val="bg2">
                        <a:lumMod val="50000"/>
                      </a:schemeClr>
                    </a:solidFill>
                  </a:tcPr>
                </a:tc>
                <a:extLst>
                  <a:ext uri="{0D108BD9-81ED-4DB2-BD59-A6C34878D82A}">
                    <a16:rowId xmlns:a16="http://schemas.microsoft.com/office/drawing/2014/main" val="377934503"/>
                  </a:ext>
                </a:extLst>
              </a:tr>
            </a:tbl>
          </a:graphicData>
        </a:graphic>
      </p:graphicFrame>
    </p:spTree>
    <p:extLst>
      <p:ext uri="{BB962C8B-B14F-4D97-AF65-F5344CB8AC3E}">
        <p14:creationId xmlns:p14="http://schemas.microsoft.com/office/powerpoint/2010/main" val="3524206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7A37616-D3A4-7911-D308-F1CF30B2AD1A}"/>
              </a:ext>
            </a:extLst>
          </p:cNvPr>
          <p:cNvSpPr>
            <a:spLocks noGrp="1"/>
          </p:cNvSpPr>
          <p:nvPr>
            <p:ph type="ftr" sz="quarter" idx="11"/>
          </p:nvPr>
        </p:nvSpPr>
        <p:spPr/>
        <p:txBody>
          <a:bodyPr/>
          <a:lstStyle/>
          <a:p>
            <a:pPr>
              <a:defRPr/>
            </a:pPr>
            <a:r>
              <a:rPr lang="en-GB">
                <a:solidFill>
                  <a:prstClr val="white"/>
                </a:solidFill>
              </a:rPr>
              <a:t>A. Hakola| WPPWIE midterm meeting | 9 April 2024</a:t>
            </a:r>
            <a:endParaRPr lang="en-GB" dirty="0"/>
          </a:p>
        </p:txBody>
      </p:sp>
      <p:sp>
        <p:nvSpPr>
          <p:cNvPr id="4" name="Slide Number Placeholder 3">
            <a:extLst>
              <a:ext uri="{FF2B5EF4-FFF2-40B4-BE49-F238E27FC236}">
                <a16:creationId xmlns:a16="http://schemas.microsoft.com/office/drawing/2014/main" id="{5024DA17-1EFF-B5E1-5610-F21D881FFF37}"/>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23</a:t>
            </a:fld>
            <a:endParaRPr lang="en-GB">
              <a:solidFill>
                <a:prstClr val="white"/>
              </a:solidFill>
            </a:endParaRPr>
          </a:p>
        </p:txBody>
      </p:sp>
      <p:sp>
        <p:nvSpPr>
          <p:cNvPr id="5" name="Titre 1">
            <a:extLst>
              <a:ext uri="{FF2B5EF4-FFF2-40B4-BE49-F238E27FC236}">
                <a16:creationId xmlns:a16="http://schemas.microsoft.com/office/drawing/2014/main" id="{E3F102EB-4B59-4700-655A-1D0C5B479547}"/>
              </a:ext>
            </a:extLst>
          </p:cNvPr>
          <p:cNvSpPr>
            <a:spLocks noGrp="1"/>
          </p:cNvSpPr>
          <p:nvPr>
            <p:ph type="title"/>
          </p:nvPr>
        </p:nvSpPr>
        <p:spPr>
          <a:xfrm>
            <a:off x="983432" y="192515"/>
            <a:ext cx="9451776" cy="457200"/>
          </a:xfrm>
        </p:spPr>
        <p:txBody>
          <a:bodyPr/>
          <a:lstStyle/>
          <a:p>
            <a:r>
              <a:rPr lang="fi-FI" dirty="0" err="1"/>
              <a:t>Dust</a:t>
            </a:r>
            <a:r>
              <a:rPr lang="fi-FI" dirty="0"/>
              <a:t> </a:t>
            </a:r>
            <a:r>
              <a:rPr lang="fi-FI" dirty="0" err="1"/>
              <a:t>production</a:t>
            </a:r>
            <a:r>
              <a:rPr lang="fi-FI" dirty="0"/>
              <a:t> </a:t>
            </a:r>
            <a:r>
              <a:rPr lang="fi-FI" dirty="0" err="1"/>
              <a:t>activities</a:t>
            </a:r>
            <a:r>
              <a:rPr lang="fi-FI" dirty="0"/>
              <a:t> – </a:t>
            </a:r>
            <a:r>
              <a:rPr lang="fi-FI" dirty="0" err="1"/>
              <a:t>laboratory</a:t>
            </a:r>
            <a:r>
              <a:rPr lang="fi-FI" dirty="0"/>
              <a:t> </a:t>
            </a:r>
            <a:r>
              <a:rPr lang="fi-FI" dirty="0" err="1"/>
              <a:t>activities</a:t>
            </a:r>
            <a:endParaRPr lang="fr-FR" dirty="0"/>
          </a:p>
        </p:txBody>
      </p:sp>
      <p:sp>
        <p:nvSpPr>
          <p:cNvPr id="8" name="TextBox 7">
            <a:extLst>
              <a:ext uri="{FF2B5EF4-FFF2-40B4-BE49-F238E27FC236}">
                <a16:creationId xmlns:a16="http://schemas.microsoft.com/office/drawing/2014/main" id="{B6CBEE4D-A006-071A-E4DC-BB52E162F21E}"/>
              </a:ext>
            </a:extLst>
          </p:cNvPr>
          <p:cNvSpPr txBox="1"/>
          <p:nvPr/>
        </p:nvSpPr>
        <p:spPr>
          <a:xfrm>
            <a:off x="248109" y="918323"/>
            <a:ext cx="11784145" cy="1969770"/>
          </a:xfrm>
          <a:prstGeom prst="rect">
            <a:avLst/>
          </a:prstGeom>
          <a:noFill/>
        </p:spPr>
        <p:txBody>
          <a:bodyPr wrap="square" rtlCol="0">
            <a:spAutoFit/>
          </a:bodyPr>
          <a:lstStyle/>
          <a:p>
            <a:pPr marL="285750" indent="-285750">
              <a:spcBef>
                <a:spcPts val="600"/>
              </a:spcBef>
              <a:buFont typeface="Wingdings" panose="05000000000000000000" pitchFamily="2" charset="2"/>
              <a:buChar char="§"/>
            </a:pPr>
            <a:r>
              <a:rPr lang="fi-FI" sz="1400" b="1" dirty="0" err="1"/>
              <a:t>Laboratory</a:t>
            </a:r>
            <a:r>
              <a:rPr lang="fi-FI" sz="1400" b="1" dirty="0"/>
              <a:t> </a:t>
            </a:r>
            <a:r>
              <a:rPr lang="fi-FI" sz="1400" b="1" dirty="0" err="1"/>
              <a:t>investigations</a:t>
            </a:r>
            <a:r>
              <a:rPr lang="fi-FI" sz="1400" b="1" dirty="0"/>
              <a:t> – </a:t>
            </a:r>
            <a:r>
              <a:rPr lang="fi-FI" sz="1400" b="1" dirty="0" err="1"/>
              <a:t>continue</a:t>
            </a:r>
            <a:r>
              <a:rPr lang="fi-FI" sz="1400" b="1" dirty="0"/>
              <a:t> </a:t>
            </a:r>
            <a:r>
              <a:rPr lang="fi-FI" sz="1400" b="1" dirty="0" err="1"/>
              <a:t>the</a:t>
            </a:r>
            <a:r>
              <a:rPr lang="fi-FI" sz="1400" b="1" dirty="0"/>
              <a:t> </a:t>
            </a:r>
            <a:r>
              <a:rPr lang="fi-FI" sz="1400" b="1" dirty="0" err="1"/>
              <a:t>program</a:t>
            </a:r>
            <a:r>
              <a:rPr lang="fi-FI" sz="1400" b="1" dirty="0"/>
              <a:t> </a:t>
            </a:r>
            <a:r>
              <a:rPr lang="fi-FI" sz="1400" b="1" dirty="0" err="1"/>
              <a:t>initiated</a:t>
            </a:r>
            <a:r>
              <a:rPr lang="fi-FI" sz="1400" b="1" dirty="0"/>
              <a:t> in 2021-2023 </a:t>
            </a:r>
            <a:r>
              <a:rPr lang="fi-FI" sz="1400" b="1" dirty="0" err="1"/>
              <a:t>but</a:t>
            </a:r>
            <a:r>
              <a:rPr lang="fi-FI" sz="1400" b="1" dirty="0"/>
              <a:t> </a:t>
            </a:r>
            <a:r>
              <a:rPr lang="fi-FI" sz="1400" b="1" dirty="0" err="1"/>
              <a:t>now</a:t>
            </a:r>
            <a:r>
              <a:rPr lang="fi-FI" sz="1400" b="1" dirty="0"/>
              <a:t> </a:t>
            </a:r>
            <a:r>
              <a:rPr lang="fi-FI" sz="1400" b="1" dirty="0" err="1"/>
              <a:t>shift</a:t>
            </a:r>
            <a:r>
              <a:rPr lang="fi-FI" sz="1400" b="1" dirty="0"/>
              <a:t> </a:t>
            </a:r>
            <a:r>
              <a:rPr lang="fi-FI" sz="1400" b="1" dirty="0" err="1"/>
              <a:t>the</a:t>
            </a:r>
            <a:r>
              <a:rPr lang="fi-FI" sz="1400" b="1" dirty="0"/>
              <a:t> </a:t>
            </a:r>
            <a:r>
              <a:rPr lang="fi-FI" sz="1400" b="1" dirty="0" err="1"/>
              <a:t>focus</a:t>
            </a:r>
            <a:r>
              <a:rPr lang="fi-FI" sz="1400" b="1" dirty="0"/>
              <a:t> </a:t>
            </a:r>
            <a:r>
              <a:rPr lang="fi-FI" sz="1400" b="1" dirty="0" err="1"/>
              <a:t>away</a:t>
            </a:r>
            <a:r>
              <a:rPr lang="fi-FI" sz="1400" b="1" dirty="0"/>
              <a:t> </a:t>
            </a:r>
            <a:r>
              <a:rPr lang="fi-FI" sz="1400" b="1" dirty="0" err="1"/>
              <a:t>from</a:t>
            </a:r>
            <a:r>
              <a:rPr lang="fi-FI" sz="1400" b="1" dirty="0"/>
              <a:t> </a:t>
            </a:r>
            <a:r>
              <a:rPr lang="fi-FI" sz="1400" b="1" dirty="0" err="1"/>
              <a:t>Be</a:t>
            </a:r>
            <a:r>
              <a:rPr lang="fi-FI" sz="1400" b="1" dirty="0"/>
              <a:t> (IAP) </a:t>
            </a:r>
            <a:endParaRPr lang="en-US" sz="1400" b="1" dirty="0"/>
          </a:p>
          <a:p>
            <a:pPr marL="742950" lvl="1" indent="-285750">
              <a:spcBef>
                <a:spcPts val="600"/>
              </a:spcBef>
              <a:buFont typeface="Wingdings" panose="05000000000000000000" pitchFamily="2" charset="2"/>
              <a:buChar char="ü"/>
            </a:pPr>
            <a:r>
              <a:rPr lang="en-US" sz="1400" dirty="0"/>
              <a:t>Continuation of the </a:t>
            </a:r>
            <a:r>
              <a:rPr lang="en-US" sz="1400" u="sng" dirty="0">
                <a:solidFill>
                  <a:srgbClr val="0070C0"/>
                </a:solidFill>
              </a:rPr>
              <a:t>W dust synthesis activities </a:t>
            </a:r>
            <a:r>
              <a:rPr lang="en-US" sz="1400" dirty="0"/>
              <a:t>performed in 2023 by MSGA :</a:t>
            </a:r>
          </a:p>
          <a:p>
            <a:pPr marL="1200150" lvl="2" indent="-285750">
              <a:buFont typeface="Courier New" panose="02070309020205020404" pitchFamily="49" charset="0"/>
              <a:buChar char="o"/>
            </a:pPr>
            <a:r>
              <a:rPr lang="en-US" sz="1400" b="1" dirty="0">
                <a:solidFill>
                  <a:srgbClr val="FF0000"/>
                </a:solidFill>
              </a:rPr>
              <a:t>W dust generation by MSGA at high D</a:t>
            </a:r>
            <a:r>
              <a:rPr lang="en-US" sz="1400" b="1" baseline="-25000" dirty="0">
                <a:solidFill>
                  <a:srgbClr val="FF0000"/>
                </a:solidFill>
              </a:rPr>
              <a:t>2</a:t>
            </a:r>
            <a:r>
              <a:rPr lang="en-US" sz="1400" b="1" dirty="0">
                <a:solidFill>
                  <a:srgbClr val="FF0000"/>
                </a:solidFill>
              </a:rPr>
              <a:t> content </a:t>
            </a:r>
            <a:r>
              <a:rPr lang="en-US" sz="1400" dirty="0"/>
              <a:t>in the presence of water leaks (off-normal operation);</a:t>
            </a:r>
          </a:p>
          <a:p>
            <a:pPr marL="1200150" lvl="2" indent="-285750">
              <a:buFont typeface="Courier New" panose="02070309020205020404" pitchFamily="49" charset="0"/>
              <a:buChar char="o"/>
            </a:pPr>
            <a:r>
              <a:rPr lang="en-US" sz="1400" dirty="0"/>
              <a:t>Measurement of D</a:t>
            </a:r>
            <a:r>
              <a:rPr lang="en-US" sz="1400" baseline="-25000" dirty="0"/>
              <a:t>2</a:t>
            </a:r>
            <a:r>
              <a:rPr lang="en-US" sz="1400" dirty="0"/>
              <a:t> retention in obtained W</a:t>
            </a:r>
          </a:p>
          <a:p>
            <a:pPr marL="1200150" lvl="2" indent="-285750">
              <a:buFont typeface="Courier New" panose="02070309020205020404" pitchFamily="49" charset="0"/>
              <a:buChar char="o"/>
            </a:pPr>
            <a:r>
              <a:rPr lang="en-US" sz="1400" dirty="0"/>
              <a:t>Dust characterization (SEM, XPS)</a:t>
            </a:r>
          </a:p>
          <a:p>
            <a:pPr marL="742950" lvl="1" indent="-285750">
              <a:spcBef>
                <a:spcPts val="600"/>
              </a:spcBef>
              <a:buFont typeface="Wingdings" panose="05000000000000000000" pitchFamily="2" charset="2"/>
              <a:buChar char="ü"/>
            </a:pPr>
            <a:r>
              <a:rPr lang="en-US" sz="1400" dirty="0"/>
              <a:t>Investigations for </a:t>
            </a:r>
            <a:r>
              <a:rPr lang="en-US" sz="1400" u="sng" dirty="0">
                <a:solidFill>
                  <a:srgbClr val="0070C0"/>
                </a:solidFill>
              </a:rPr>
              <a:t>the synthesis of B dust using MSGA</a:t>
            </a:r>
            <a:r>
              <a:rPr lang="en-US" sz="1400" dirty="0"/>
              <a:t>:</a:t>
            </a:r>
          </a:p>
          <a:p>
            <a:pPr marL="1200150" lvl="2" indent="-285750">
              <a:buFont typeface="Courier New" panose="02070309020205020404" pitchFamily="49" charset="0"/>
              <a:buChar char="o"/>
            </a:pPr>
            <a:r>
              <a:rPr lang="en-US" sz="1400" dirty="0"/>
              <a:t>Looking for the optimum parameters for B dust synthesis</a:t>
            </a:r>
          </a:p>
          <a:p>
            <a:pPr marL="1200150" lvl="2" indent="-285750">
              <a:buFont typeface="Courier New" panose="02070309020205020404" pitchFamily="49" charset="0"/>
              <a:buChar char="o"/>
            </a:pPr>
            <a:r>
              <a:rPr lang="en-US" sz="1400" dirty="0"/>
              <a:t>Investigations (SEM, XPS) of the obtained B-based material</a:t>
            </a:r>
          </a:p>
        </p:txBody>
      </p:sp>
      <p:pic>
        <p:nvPicPr>
          <p:cNvPr id="12" name="Picture 11">
            <a:extLst>
              <a:ext uri="{FF2B5EF4-FFF2-40B4-BE49-F238E27FC236}">
                <a16:creationId xmlns:a16="http://schemas.microsoft.com/office/drawing/2014/main" id="{B8B2F76E-B4C6-7738-5D32-51267258ED7E}"/>
              </a:ext>
            </a:extLst>
          </p:cNvPr>
          <p:cNvPicPr>
            <a:picLocks noChangeAspect="1"/>
          </p:cNvPicPr>
          <p:nvPr/>
        </p:nvPicPr>
        <p:blipFill>
          <a:blip r:embed="rId2"/>
          <a:stretch>
            <a:fillRect/>
          </a:stretch>
        </p:blipFill>
        <p:spPr>
          <a:xfrm>
            <a:off x="129154" y="3357663"/>
            <a:ext cx="3065519" cy="2367046"/>
          </a:xfrm>
          <a:prstGeom prst="rect">
            <a:avLst/>
          </a:prstGeom>
        </p:spPr>
      </p:pic>
      <p:sp>
        <p:nvSpPr>
          <p:cNvPr id="14" name="TextBox 13">
            <a:extLst>
              <a:ext uri="{FF2B5EF4-FFF2-40B4-BE49-F238E27FC236}">
                <a16:creationId xmlns:a16="http://schemas.microsoft.com/office/drawing/2014/main" id="{B68285D4-C2EE-3864-4421-662B9849BEFC}"/>
              </a:ext>
            </a:extLst>
          </p:cNvPr>
          <p:cNvSpPr txBox="1"/>
          <p:nvPr/>
        </p:nvSpPr>
        <p:spPr>
          <a:xfrm>
            <a:off x="3541463" y="3009552"/>
            <a:ext cx="5072864" cy="369332"/>
          </a:xfrm>
          <a:prstGeom prst="rect">
            <a:avLst/>
          </a:prstGeom>
          <a:noFill/>
        </p:spPr>
        <p:txBody>
          <a:bodyPr wrap="none" rtlCol="0">
            <a:spAutoFit/>
          </a:bodyPr>
          <a:lstStyle/>
          <a:p>
            <a:r>
              <a:rPr lang="en-US" b="1" dirty="0">
                <a:solidFill>
                  <a:srgbClr val="FF0000"/>
                </a:solidFill>
              </a:rPr>
              <a:t>First B particles</a:t>
            </a:r>
            <a:r>
              <a:rPr lang="en-US" dirty="0"/>
              <a:t> synthetized by MSGA - SEM results :</a:t>
            </a:r>
          </a:p>
        </p:txBody>
      </p:sp>
      <p:pic>
        <p:nvPicPr>
          <p:cNvPr id="15" name="Picture 14">
            <a:extLst>
              <a:ext uri="{FF2B5EF4-FFF2-40B4-BE49-F238E27FC236}">
                <a16:creationId xmlns:a16="http://schemas.microsoft.com/office/drawing/2014/main" id="{9C9AEA8A-9E97-F0A1-1194-102FDC1A8F55}"/>
              </a:ext>
            </a:extLst>
          </p:cNvPr>
          <p:cNvPicPr>
            <a:picLocks noChangeAspect="1"/>
          </p:cNvPicPr>
          <p:nvPr/>
        </p:nvPicPr>
        <p:blipFill>
          <a:blip r:embed="rId3"/>
          <a:stretch>
            <a:fillRect/>
          </a:stretch>
        </p:blipFill>
        <p:spPr>
          <a:xfrm>
            <a:off x="3619434" y="4539629"/>
            <a:ext cx="1254056" cy="999221"/>
          </a:xfrm>
          <a:prstGeom prst="rect">
            <a:avLst/>
          </a:prstGeom>
        </p:spPr>
      </p:pic>
      <p:pic>
        <p:nvPicPr>
          <p:cNvPr id="16" name="Picture 15">
            <a:extLst>
              <a:ext uri="{FF2B5EF4-FFF2-40B4-BE49-F238E27FC236}">
                <a16:creationId xmlns:a16="http://schemas.microsoft.com/office/drawing/2014/main" id="{DB9CBF2E-F021-93E0-20DA-ADB4E584713D}"/>
              </a:ext>
            </a:extLst>
          </p:cNvPr>
          <p:cNvPicPr>
            <a:picLocks noChangeAspect="1"/>
          </p:cNvPicPr>
          <p:nvPr/>
        </p:nvPicPr>
        <p:blipFill>
          <a:blip r:embed="rId4"/>
          <a:stretch>
            <a:fillRect/>
          </a:stretch>
        </p:blipFill>
        <p:spPr>
          <a:xfrm>
            <a:off x="3592440" y="3315493"/>
            <a:ext cx="1267468" cy="985809"/>
          </a:xfrm>
          <a:prstGeom prst="rect">
            <a:avLst/>
          </a:prstGeom>
        </p:spPr>
      </p:pic>
      <p:pic>
        <p:nvPicPr>
          <p:cNvPr id="17" name="Picture 16">
            <a:extLst>
              <a:ext uri="{FF2B5EF4-FFF2-40B4-BE49-F238E27FC236}">
                <a16:creationId xmlns:a16="http://schemas.microsoft.com/office/drawing/2014/main" id="{1C1F2500-2B0F-FA4B-D7C0-4FE3C99985B2}"/>
              </a:ext>
            </a:extLst>
          </p:cNvPr>
          <p:cNvPicPr>
            <a:picLocks noChangeAspect="1"/>
          </p:cNvPicPr>
          <p:nvPr/>
        </p:nvPicPr>
        <p:blipFill>
          <a:blip r:embed="rId5"/>
          <a:stretch>
            <a:fillRect/>
          </a:stretch>
        </p:blipFill>
        <p:spPr>
          <a:xfrm>
            <a:off x="4906245" y="4602746"/>
            <a:ext cx="1233937" cy="925453"/>
          </a:xfrm>
          <a:prstGeom prst="rect">
            <a:avLst/>
          </a:prstGeom>
        </p:spPr>
      </p:pic>
      <p:pic>
        <p:nvPicPr>
          <p:cNvPr id="18" name="Picture 17">
            <a:extLst>
              <a:ext uri="{FF2B5EF4-FFF2-40B4-BE49-F238E27FC236}">
                <a16:creationId xmlns:a16="http://schemas.microsoft.com/office/drawing/2014/main" id="{8BA209FF-AEBB-E587-7DE0-150ED750E5BE}"/>
              </a:ext>
            </a:extLst>
          </p:cNvPr>
          <p:cNvPicPr>
            <a:picLocks noChangeAspect="1"/>
          </p:cNvPicPr>
          <p:nvPr/>
        </p:nvPicPr>
        <p:blipFill>
          <a:blip r:embed="rId6"/>
          <a:stretch>
            <a:fillRect/>
          </a:stretch>
        </p:blipFill>
        <p:spPr>
          <a:xfrm>
            <a:off x="4949560" y="3355730"/>
            <a:ext cx="1160169" cy="945572"/>
          </a:xfrm>
          <a:prstGeom prst="rect">
            <a:avLst/>
          </a:prstGeom>
        </p:spPr>
      </p:pic>
      <p:pic>
        <p:nvPicPr>
          <p:cNvPr id="19" name="Picture 18">
            <a:extLst>
              <a:ext uri="{FF2B5EF4-FFF2-40B4-BE49-F238E27FC236}">
                <a16:creationId xmlns:a16="http://schemas.microsoft.com/office/drawing/2014/main" id="{34F4B6A3-FCCC-2165-3C1B-96B9BD88FE8F}"/>
              </a:ext>
            </a:extLst>
          </p:cNvPr>
          <p:cNvPicPr>
            <a:picLocks noChangeAspect="1"/>
          </p:cNvPicPr>
          <p:nvPr/>
        </p:nvPicPr>
        <p:blipFill>
          <a:blip r:embed="rId7"/>
          <a:stretch>
            <a:fillRect/>
          </a:stretch>
        </p:blipFill>
        <p:spPr>
          <a:xfrm>
            <a:off x="6175056" y="3355730"/>
            <a:ext cx="1254056" cy="945572"/>
          </a:xfrm>
          <a:prstGeom prst="rect">
            <a:avLst/>
          </a:prstGeom>
        </p:spPr>
      </p:pic>
      <p:pic>
        <p:nvPicPr>
          <p:cNvPr id="20" name="Picture 19">
            <a:extLst>
              <a:ext uri="{FF2B5EF4-FFF2-40B4-BE49-F238E27FC236}">
                <a16:creationId xmlns:a16="http://schemas.microsoft.com/office/drawing/2014/main" id="{1E291E0C-CD9F-E97A-35D0-0160152E27F4}"/>
              </a:ext>
            </a:extLst>
          </p:cNvPr>
          <p:cNvPicPr>
            <a:picLocks noChangeAspect="1"/>
          </p:cNvPicPr>
          <p:nvPr/>
        </p:nvPicPr>
        <p:blipFill>
          <a:blip r:embed="rId8"/>
          <a:stretch>
            <a:fillRect/>
          </a:stretch>
        </p:blipFill>
        <p:spPr>
          <a:xfrm>
            <a:off x="6180748" y="4596396"/>
            <a:ext cx="1247349" cy="936043"/>
          </a:xfrm>
          <a:prstGeom prst="rect">
            <a:avLst/>
          </a:prstGeom>
        </p:spPr>
      </p:pic>
      <p:pic>
        <p:nvPicPr>
          <p:cNvPr id="21" name="Picture 20">
            <a:extLst>
              <a:ext uri="{FF2B5EF4-FFF2-40B4-BE49-F238E27FC236}">
                <a16:creationId xmlns:a16="http://schemas.microsoft.com/office/drawing/2014/main" id="{2DEBA04D-586B-7042-E58F-FCB111C838E8}"/>
              </a:ext>
            </a:extLst>
          </p:cNvPr>
          <p:cNvPicPr>
            <a:picLocks noChangeAspect="1"/>
          </p:cNvPicPr>
          <p:nvPr/>
        </p:nvPicPr>
        <p:blipFill>
          <a:blip r:embed="rId9"/>
          <a:stretch>
            <a:fillRect/>
          </a:stretch>
        </p:blipFill>
        <p:spPr>
          <a:xfrm>
            <a:off x="7485867" y="3320146"/>
            <a:ext cx="1240644" cy="972926"/>
          </a:xfrm>
          <a:prstGeom prst="rect">
            <a:avLst/>
          </a:prstGeom>
        </p:spPr>
      </p:pic>
      <p:pic>
        <p:nvPicPr>
          <p:cNvPr id="22" name="Picture 21">
            <a:extLst>
              <a:ext uri="{FF2B5EF4-FFF2-40B4-BE49-F238E27FC236}">
                <a16:creationId xmlns:a16="http://schemas.microsoft.com/office/drawing/2014/main" id="{EFD24ACA-B9BC-6517-6C0D-DE3D208C4345}"/>
              </a:ext>
            </a:extLst>
          </p:cNvPr>
          <p:cNvPicPr>
            <a:picLocks noChangeAspect="1"/>
          </p:cNvPicPr>
          <p:nvPr/>
        </p:nvPicPr>
        <p:blipFill>
          <a:blip r:embed="rId10"/>
          <a:stretch>
            <a:fillRect/>
          </a:stretch>
        </p:blipFill>
        <p:spPr>
          <a:xfrm>
            <a:off x="7519397" y="4561680"/>
            <a:ext cx="1240644" cy="972926"/>
          </a:xfrm>
          <a:prstGeom prst="rect">
            <a:avLst/>
          </a:prstGeom>
        </p:spPr>
      </p:pic>
      <p:sp>
        <p:nvSpPr>
          <p:cNvPr id="24" name="TextBox 23">
            <a:extLst>
              <a:ext uri="{FF2B5EF4-FFF2-40B4-BE49-F238E27FC236}">
                <a16:creationId xmlns:a16="http://schemas.microsoft.com/office/drawing/2014/main" id="{F107B787-1B1F-7761-5656-5539BF216F4A}"/>
              </a:ext>
            </a:extLst>
          </p:cNvPr>
          <p:cNvSpPr txBox="1"/>
          <p:nvPr/>
        </p:nvSpPr>
        <p:spPr>
          <a:xfrm>
            <a:off x="4084785" y="4293338"/>
            <a:ext cx="670811" cy="261610"/>
          </a:xfrm>
          <a:prstGeom prst="rect">
            <a:avLst/>
          </a:prstGeom>
          <a:noFill/>
        </p:spPr>
        <p:txBody>
          <a:bodyPr wrap="square" rtlCol="0">
            <a:spAutoFit/>
          </a:bodyPr>
          <a:lstStyle/>
          <a:p>
            <a:r>
              <a:rPr lang="en-US" sz="1050" dirty="0"/>
              <a:t>50 nm</a:t>
            </a:r>
          </a:p>
        </p:txBody>
      </p:sp>
      <p:sp>
        <p:nvSpPr>
          <p:cNvPr id="25" name="TextBox 24">
            <a:extLst>
              <a:ext uri="{FF2B5EF4-FFF2-40B4-BE49-F238E27FC236}">
                <a16:creationId xmlns:a16="http://schemas.microsoft.com/office/drawing/2014/main" id="{FB01A6AE-18FD-8180-E4CF-F3137CC0D6C2}"/>
              </a:ext>
            </a:extLst>
          </p:cNvPr>
          <p:cNvSpPr txBox="1"/>
          <p:nvPr/>
        </p:nvSpPr>
        <p:spPr>
          <a:xfrm>
            <a:off x="3858352" y="5517206"/>
            <a:ext cx="818024" cy="253916"/>
          </a:xfrm>
          <a:prstGeom prst="rect">
            <a:avLst/>
          </a:prstGeom>
          <a:noFill/>
        </p:spPr>
        <p:txBody>
          <a:bodyPr wrap="square" rtlCol="0">
            <a:spAutoFit/>
          </a:bodyPr>
          <a:lstStyle/>
          <a:p>
            <a:r>
              <a:rPr lang="en-US" sz="1050" dirty="0"/>
              <a:t>30-40 nm</a:t>
            </a:r>
          </a:p>
        </p:txBody>
      </p:sp>
      <p:sp>
        <p:nvSpPr>
          <p:cNvPr id="26" name="TextBox 25">
            <a:extLst>
              <a:ext uri="{FF2B5EF4-FFF2-40B4-BE49-F238E27FC236}">
                <a16:creationId xmlns:a16="http://schemas.microsoft.com/office/drawing/2014/main" id="{3D548DE2-2DA2-6116-83BC-AA9147690CC8}"/>
              </a:ext>
            </a:extLst>
          </p:cNvPr>
          <p:cNvSpPr txBox="1"/>
          <p:nvPr/>
        </p:nvSpPr>
        <p:spPr>
          <a:xfrm>
            <a:off x="5212032" y="4285528"/>
            <a:ext cx="2111504" cy="253916"/>
          </a:xfrm>
          <a:prstGeom prst="rect">
            <a:avLst/>
          </a:prstGeom>
          <a:noFill/>
        </p:spPr>
        <p:txBody>
          <a:bodyPr wrap="square" rtlCol="0">
            <a:spAutoFit/>
          </a:bodyPr>
          <a:lstStyle/>
          <a:p>
            <a:r>
              <a:rPr lang="en-US" sz="1050" dirty="0"/>
              <a:t>~10 nm agglomerated</a:t>
            </a:r>
          </a:p>
        </p:txBody>
      </p:sp>
      <p:sp>
        <p:nvSpPr>
          <p:cNvPr id="27" name="TextBox 26">
            <a:extLst>
              <a:ext uri="{FF2B5EF4-FFF2-40B4-BE49-F238E27FC236}">
                <a16:creationId xmlns:a16="http://schemas.microsoft.com/office/drawing/2014/main" id="{CFEDED32-DBF0-6793-6ACD-7AEBDEF4A6D8}"/>
              </a:ext>
            </a:extLst>
          </p:cNvPr>
          <p:cNvSpPr txBox="1"/>
          <p:nvPr/>
        </p:nvSpPr>
        <p:spPr>
          <a:xfrm>
            <a:off x="6893356" y="4291752"/>
            <a:ext cx="1721297" cy="253916"/>
          </a:xfrm>
          <a:prstGeom prst="rect">
            <a:avLst/>
          </a:prstGeom>
          <a:noFill/>
        </p:spPr>
        <p:txBody>
          <a:bodyPr wrap="square" rtlCol="0">
            <a:spAutoFit/>
          </a:bodyPr>
          <a:lstStyle/>
          <a:p>
            <a:r>
              <a:rPr lang="en-US" sz="1050" dirty="0"/>
              <a:t>~10 nm agglomerated</a:t>
            </a:r>
          </a:p>
        </p:txBody>
      </p:sp>
      <p:sp>
        <p:nvSpPr>
          <p:cNvPr id="28" name="TextBox 27">
            <a:extLst>
              <a:ext uri="{FF2B5EF4-FFF2-40B4-BE49-F238E27FC236}">
                <a16:creationId xmlns:a16="http://schemas.microsoft.com/office/drawing/2014/main" id="{5E87266E-8017-FD49-6C5A-CC0E83D3C858}"/>
              </a:ext>
            </a:extLst>
          </p:cNvPr>
          <p:cNvSpPr txBox="1"/>
          <p:nvPr/>
        </p:nvSpPr>
        <p:spPr>
          <a:xfrm>
            <a:off x="5120632" y="5514794"/>
            <a:ext cx="818024" cy="253916"/>
          </a:xfrm>
          <a:prstGeom prst="rect">
            <a:avLst/>
          </a:prstGeom>
          <a:noFill/>
        </p:spPr>
        <p:txBody>
          <a:bodyPr wrap="square" rtlCol="0">
            <a:spAutoFit/>
          </a:bodyPr>
          <a:lstStyle/>
          <a:p>
            <a:r>
              <a:rPr lang="en-US" sz="1050" dirty="0"/>
              <a:t>20-40 nm</a:t>
            </a:r>
          </a:p>
        </p:txBody>
      </p:sp>
      <p:sp>
        <p:nvSpPr>
          <p:cNvPr id="29" name="TextBox 28">
            <a:extLst>
              <a:ext uri="{FF2B5EF4-FFF2-40B4-BE49-F238E27FC236}">
                <a16:creationId xmlns:a16="http://schemas.microsoft.com/office/drawing/2014/main" id="{6A431D64-C509-8F37-7693-A6B419FC46B7}"/>
              </a:ext>
            </a:extLst>
          </p:cNvPr>
          <p:cNvSpPr txBox="1"/>
          <p:nvPr/>
        </p:nvSpPr>
        <p:spPr>
          <a:xfrm>
            <a:off x="6099098" y="5492539"/>
            <a:ext cx="1530006" cy="253916"/>
          </a:xfrm>
          <a:prstGeom prst="rect">
            <a:avLst/>
          </a:prstGeom>
          <a:noFill/>
        </p:spPr>
        <p:txBody>
          <a:bodyPr wrap="square" rtlCol="0">
            <a:spAutoFit/>
          </a:bodyPr>
          <a:lstStyle/>
          <a:p>
            <a:r>
              <a:rPr lang="en-US" sz="1050" dirty="0"/>
              <a:t>~180 nm from small NPs</a:t>
            </a:r>
          </a:p>
        </p:txBody>
      </p:sp>
      <p:sp>
        <p:nvSpPr>
          <p:cNvPr id="30" name="TextBox 29">
            <a:extLst>
              <a:ext uri="{FF2B5EF4-FFF2-40B4-BE49-F238E27FC236}">
                <a16:creationId xmlns:a16="http://schemas.microsoft.com/office/drawing/2014/main" id="{3907450C-48ED-0F12-3E24-68FF6CA4FF23}"/>
              </a:ext>
            </a:extLst>
          </p:cNvPr>
          <p:cNvSpPr txBox="1"/>
          <p:nvPr/>
        </p:nvSpPr>
        <p:spPr>
          <a:xfrm>
            <a:off x="7515177" y="5501251"/>
            <a:ext cx="818024" cy="253916"/>
          </a:xfrm>
          <a:prstGeom prst="rect">
            <a:avLst/>
          </a:prstGeom>
          <a:noFill/>
        </p:spPr>
        <p:txBody>
          <a:bodyPr wrap="square" rtlCol="0">
            <a:spAutoFit/>
          </a:bodyPr>
          <a:lstStyle/>
          <a:p>
            <a:r>
              <a:rPr lang="en-US" sz="1050" dirty="0"/>
              <a:t>30-40 nm</a:t>
            </a:r>
          </a:p>
        </p:txBody>
      </p:sp>
      <p:sp>
        <p:nvSpPr>
          <p:cNvPr id="31" name="TextBox 30">
            <a:extLst>
              <a:ext uri="{FF2B5EF4-FFF2-40B4-BE49-F238E27FC236}">
                <a16:creationId xmlns:a16="http://schemas.microsoft.com/office/drawing/2014/main" id="{45852B25-546B-8F77-C5F2-5196F81BB6CB}"/>
              </a:ext>
            </a:extLst>
          </p:cNvPr>
          <p:cNvSpPr txBox="1"/>
          <p:nvPr/>
        </p:nvSpPr>
        <p:spPr>
          <a:xfrm>
            <a:off x="9004860" y="3666128"/>
            <a:ext cx="2976188" cy="1492716"/>
          </a:xfrm>
          <a:prstGeom prst="rect">
            <a:avLst/>
          </a:prstGeom>
          <a:noFill/>
          <a:ln>
            <a:solidFill>
              <a:srgbClr val="003399"/>
            </a:solidFill>
          </a:ln>
        </p:spPr>
        <p:txBody>
          <a:bodyPr wrap="square" rtlCol="0">
            <a:spAutoFit/>
          </a:bodyPr>
          <a:lstStyle/>
          <a:p>
            <a:r>
              <a:rPr lang="en-US" sz="1300" b="1" dirty="0"/>
              <a:t>Preliminary conclusions:</a:t>
            </a:r>
          </a:p>
          <a:p>
            <a:pPr marL="171450" indent="-171450">
              <a:buFontTx/>
              <a:buChar char="-"/>
            </a:pPr>
            <a:r>
              <a:rPr lang="en-US" sz="1300" dirty="0"/>
              <a:t>Synthesis rate of the B dust is much smaller when compared to W;</a:t>
            </a:r>
          </a:p>
          <a:p>
            <a:pPr marL="171450" indent="-171450">
              <a:buFontTx/>
              <a:buChar char="-"/>
            </a:pPr>
            <a:r>
              <a:rPr lang="en-US" sz="1300" dirty="0"/>
              <a:t>It seems that H</a:t>
            </a:r>
            <a:r>
              <a:rPr lang="en-US" sz="1300" baseline="-25000" dirty="0"/>
              <a:t>2  </a:t>
            </a:r>
            <a:r>
              <a:rPr lang="en-US" sz="1300" b="1" dirty="0"/>
              <a:t>does not </a:t>
            </a:r>
            <a:r>
              <a:rPr lang="en-US" sz="1300" dirty="0"/>
              <a:t>increase the synthesis rate (unlike for W); </a:t>
            </a:r>
          </a:p>
          <a:p>
            <a:pPr marL="171450" indent="-171450">
              <a:buFontTx/>
              <a:buChar char="-"/>
            </a:pPr>
            <a:r>
              <a:rPr lang="en-US" sz="1300" dirty="0"/>
              <a:t>B nanoparticle synthesis rate is influenced by the impurities present</a:t>
            </a:r>
          </a:p>
        </p:txBody>
      </p:sp>
      <p:sp>
        <p:nvSpPr>
          <p:cNvPr id="32" name="TextBox 31">
            <a:extLst>
              <a:ext uri="{FF2B5EF4-FFF2-40B4-BE49-F238E27FC236}">
                <a16:creationId xmlns:a16="http://schemas.microsoft.com/office/drawing/2014/main" id="{80A25134-E3B5-CEF7-A941-A568C266F5C3}"/>
              </a:ext>
            </a:extLst>
          </p:cNvPr>
          <p:cNvSpPr txBox="1"/>
          <p:nvPr/>
        </p:nvSpPr>
        <p:spPr>
          <a:xfrm>
            <a:off x="656136" y="5868547"/>
            <a:ext cx="8103905" cy="492443"/>
          </a:xfrm>
          <a:prstGeom prst="rect">
            <a:avLst/>
          </a:prstGeom>
          <a:noFill/>
          <a:ln>
            <a:solidFill>
              <a:srgbClr val="003399"/>
            </a:solidFill>
          </a:ln>
        </p:spPr>
        <p:txBody>
          <a:bodyPr wrap="square" rtlCol="0">
            <a:spAutoFit/>
          </a:bodyPr>
          <a:lstStyle/>
          <a:p>
            <a:r>
              <a:rPr lang="en-US" sz="1300" b="1" dirty="0"/>
              <a:t>Possible future activities:</a:t>
            </a:r>
          </a:p>
          <a:p>
            <a:r>
              <a:rPr lang="en-US" sz="1300" dirty="0"/>
              <a:t>Dust synthesis from a W target coated with B</a:t>
            </a:r>
          </a:p>
        </p:txBody>
      </p:sp>
      <p:sp>
        <p:nvSpPr>
          <p:cNvPr id="33" name="TextBox 32">
            <a:extLst>
              <a:ext uri="{FF2B5EF4-FFF2-40B4-BE49-F238E27FC236}">
                <a16:creationId xmlns:a16="http://schemas.microsoft.com/office/drawing/2014/main" id="{FEA73300-E579-E5EF-03FD-9E9AE0A41E5F}"/>
              </a:ext>
            </a:extLst>
          </p:cNvPr>
          <p:cNvSpPr txBox="1"/>
          <p:nvPr/>
        </p:nvSpPr>
        <p:spPr>
          <a:xfrm>
            <a:off x="354592" y="3022029"/>
            <a:ext cx="2768707" cy="369332"/>
          </a:xfrm>
          <a:prstGeom prst="rect">
            <a:avLst/>
          </a:prstGeom>
          <a:noFill/>
        </p:spPr>
        <p:txBody>
          <a:bodyPr wrap="none" rtlCol="0">
            <a:spAutoFit/>
          </a:bodyPr>
          <a:lstStyle/>
          <a:p>
            <a:r>
              <a:rPr lang="en-US" dirty="0"/>
              <a:t>MSGA experimental setup:</a:t>
            </a:r>
          </a:p>
        </p:txBody>
      </p:sp>
    </p:spTree>
    <p:extLst>
      <p:ext uri="{BB962C8B-B14F-4D97-AF65-F5344CB8AC3E}">
        <p14:creationId xmlns:p14="http://schemas.microsoft.com/office/powerpoint/2010/main" val="3880125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7A37616-D3A4-7911-D308-F1CF30B2AD1A}"/>
              </a:ext>
            </a:extLst>
          </p:cNvPr>
          <p:cNvSpPr>
            <a:spLocks noGrp="1"/>
          </p:cNvSpPr>
          <p:nvPr>
            <p:ph type="ftr" sz="quarter" idx="11"/>
          </p:nvPr>
        </p:nvSpPr>
        <p:spPr/>
        <p:txBody>
          <a:bodyPr/>
          <a:lstStyle/>
          <a:p>
            <a:pPr>
              <a:defRPr/>
            </a:pPr>
            <a:r>
              <a:rPr lang="en-GB">
                <a:solidFill>
                  <a:prstClr val="white"/>
                </a:solidFill>
              </a:rPr>
              <a:t>A. Hakola| WPPWIE midterm meeting | 9 April 2024</a:t>
            </a:r>
            <a:endParaRPr lang="en-GB" dirty="0"/>
          </a:p>
        </p:txBody>
      </p:sp>
      <p:sp>
        <p:nvSpPr>
          <p:cNvPr id="4" name="Slide Number Placeholder 3">
            <a:extLst>
              <a:ext uri="{FF2B5EF4-FFF2-40B4-BE49-F238E27FC236}">
                <a16:creationId xmlns:a16="http://schemas.microsoft.com/office/drawing/2014/main" id="{5024DA17-1EFF-B5E1-5610-F21D881FFF37}"/>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24</a:t>
            </a:fld>
            <a:endParaRPr lang="en-GB">
              <a:solidFill>
                <a:prstClr val="white"/>
              </a:solidFill>
            </a:endParaRPr>
          </a:p>
        </p:txBody>
      </p:sp>
      <p:sp>
        <p:nvSpPr>
          <p:cNvPr id="5" name="Titre 1">
            <a:extLst>
              <a:ext uri="{FF2B5EF4-FFF2-40B4-BE49-F238E27FC236}">
                <a16:creationId xmlns:a16="http://schemas.microsoft.com/office/drawing/2014/main" id="{E3F102EB-4B59-4700-655A-1D0C5B479547}"/>
              </a:ext>
            </a:extLst>
          </p:cNvPr>
          <p:cNvSpPr>
            <a:spLocks noGrp="1"/>
          </p:cNvSpPr>
          <p:nvPr>
            <p:ph type="title"/>
          </p:nvPr>
        </p:nvSpPr>
        <p:spPr>
          <a:xfrm>
            <a:off x="983432" y="192515"/>
            <a:ext cx="9451776" cy="457200"/>
          </a:xfrm>
        </p:spPr>
        <p:txBody>
          <a:bodyPr/>
          <a:lstStyle/>
          <a:p>
            <a:r>
              <a:rPr lang="fi-FI" dirty="0" err="1"/>
              <a:t>Dust</a:t>
            </a:r>
            <a:r>
              <a:rPr lang="fi-FI" dirty="0"/>
              <a:t> </a:t>
            </a:r>
            <a:r>
              <a:rPr lang="fi-FI" dirty="0" err="1"/>
              <a:t>production</a:t>
            </a:r>
            <a:r>
              <a:rPr lang="fi-FI" dirty="0"/>
              <a:t> </a:t>
            </a:r>
            <a:r>
              <a:rPr lang="fi-FI" dirty="0" err="1"/>
              <a:t>activities</a:t>
            </a:r>
            <a:r>
              <a:rPr lang="fi-FI" dirty="0"/>
              <a:t> – </a:t>
            </a:r>
            <a:r>
              <a:rPr lang="fi-FI" dirty="0" err="1"/>
              <a:t>laboratory</a:t>
            </a:r>
            <a:r>
              <a:rPr lang="fi-FI" dirty="0"/>
              <a:t> and </a:t>
            </a:r>
            <a:r>
              <a:rPr lang="fi-FI" dirty="0" err="1"/>
              <a:t>tokamak</a:t>
            </a:r>
            <a:r>
              <a:rPr lang="fi-FI" dirty="0"/>
              <a:t> </a:t>
            </a:r>
            <a:r>
              <a:rPr lang="fi-FI" dirty="0" err="1"/>
              <a:t>activities</a:t>
            </a:r>
            <a:endParaRPr lang="fr-FR" dirty="0"/>
          </a:p>
        </p:txBody>
      </p:sp>
      <p:sp>
        <p:nvSpPr>
          <p:cNvPr id="8" name="TextBox 7">
            <a:extLst>
              <a:ext uri="{FF2B5EF4-FFF2-40B4-BE49-F238E27FC236}">
                <a16:creationId xmlns:a16="http://schemas.microsoft.com/office/drawing/2014/main" id="{B6CBEE4D-A006-071A-E4DC-BB52E162F21E}"/>
              </a:ext>
            </a:extLst>
          </p:cNvPr>
          <p:cNvSpPr txBox="1"/>
          <p:nvPr/>
        </p:nvSpPr>
        <p:spPr>
          <a:xfrm>
            <a:off x="243731" y="943320"/>
            <a:ext cx="11784145" cy="2185214"/>
          </a:xfrm>
          <a:prstGeom prst="rect">
            <a:avLst/>
          </a:prstGeom>
          <a:noFill/>
        </p:spPr>
        <p:txBody>
          <a:bodyPr wrap="square" rtlCol="0">
            <a:spAutoFit/>
          </a:bodyPr>
          <a:lstStyle/>
          <a:p>
            <a:pPr marL="285750" indent="-285750">
              <a:spcBef>
                <a:spcPts val="600"/>
              </a:spcBef>
              <a:buFont typeface="Wingdings" panose="05000000000000000000" pitchFamily="2" charset="2"/>
              <a:buChar char="§"/>
            </a:pPr>
            <a:r>
              <a:rPr lang="fi-FI" sz="1400" b="1" dirty="0" err="1"/>
              <a:t>Laboratory</a:t>
            </a:r>
            <a:r>
              <a:rPr lang="fi-FI" sz="1400" b="1" dirty="0"/>
              <a:t> </a:t>
            </a:r>
            <a:r>
              <a:rPr lang="fi-FI" sz="1400" b="1" dirty="0" err="1"/>
              <a:t>investigations</a:t>
            </a:r>
            <a:r>
              <a:rPr lang="fi-FI" sz="1400" b="1" dirty="0"/>
              <a:t> – </a:t>
            </a:r>
            <a:r>
              <a:rPr lang="fi-FI" sz="1400" b="1" dirty="0" err="1"/>
              <a:t>continue</a:t>
            </a:r>
            <a:r>
              <a:rPr lang="fi-FI" sz="1400" b="1" dirty="0"/>
              <a:t> </a:t>
            </a:r>
            <a:r>
              <a:rPr lang="fi-FI" sz="1400" b="1" dirty="0" err="1"/>
              <a:t>the</a:t>
            </a:r>
            <a:r>
              <a:rPr lang="fi-FI" sz="1400" b="1" dirty="0"/>
              <a:t> </a:t>
            </a:r>
            <a:r>
              <a:rPr lang="fi-FI" sz="1400" b="1" dirty="0" err="1"/>
              <a:t>program</a:t>
            </a:r>
            <a:r>
              <a:rPr lang="fi-FI" sz="1400" b="1" dirty="0"/>
              <a:t> </a:t>
            </a:r>
            <a:r>
              <a:rPr lang="fi-FI" sz="1400" b="1" dirty="0" err="1"/>
              <a:t>initiated</a:t>
            </a:r>
            <a:r>
              <a:rPr lang="fi-FI" sz="1400" b="1" dirty="0"/>
              <a:t> in 2021-2023 </a:t>
            </a:r>
            <a:r>
              <a:rPr lang="fi-FI" sz="1400" b="1" dirty="0" err="1"/>
              <a:t>but</a:t>
            </a:r>
            <a:r>
              <a:rPr lang="fi-FI" sz="1400" b="1" dirty="0"/>
              <a:t> </a:t>
            </a:r>
            <a:r>
              <a:rPr lang="fi-FI" sz="1400" b="1" dirty="0" err="1"/>
              <a:t>now</a:t>
            </a:r>
            <a:r>
              <a:rPr lang="fi-FI" sz="1400" b="1" dirty="0"/>
              <a:t> </a:t>
            </a:r>
            <a:r>
              <a:rPr lang="fi-FI" sz="1400" b="1" dirty="0" err="1"/>
              <a:t>shift</a:t>
            </a:r>
            <a:r>
              <a:rPr lang="fi-FI" sz="1400" b="1" dirty="0"/>
              <a:t> </a:t>
            </a:r>
            <a:r>
              <a:rPr lang="fi-FI" sz="1400" b="1" dirty="0" err="1"/>
              <a:t>the</a:t>
            </a:r>
            <a:r>
              <a:rPr lang="fi-FI" sz="1400" b="1" dirty="0"/>
              <a:t> </a:t>
            </a:r>
            <a:r>
              <a:rPr lang="fi-FI" sz="1400" b="1" dirty="0" err="1"/>
              <a:t>focus</a:t>
            </a:r>
            <a:r>
              <a:rPr lang="fi-FI" sz="1400" b="1" dirty="0"/>
              <a:t> </a:t>
            </a:r>
            <a:r>
              <a:rPr lang="fi-FI" sz="1400" b="1" dirty="0" err="1"/>
              <a:t>away</a:t>
            </a:r>
            <a:r>
              <a:rPr lang="fi-FI" sz="1400" b="1" dirty="0"/>
              <a:t> </a:t>
            </a:r>
            <a:r>
              <a:rPr lang="fi-FI" sz="1400" b="1" dirty="0" err="1"/>
              <a:t>from</a:t>
            </a:r>
            <a:r>
              <a:rPr lang="fi-FI" sz="1400" b="1" dirty="0"/>
              <a:t> </a:t>
            </a:r>
            <a:r>
              <a:rPr lang="fi-FI" sz="1400" b="1" dirty="0" err="1"/>
              <a:t>Be</a:t>
            </a:r>
            <a:r>
              <a:rPr lang="fi-FI" sz="1400" b="1" dirty="0"/>
              <a:t> (IAP) </a:t>
            </a:r>
            <a:endParaRPr lang="en-US" sz="1400" b="1" dirty="0"/>
          </a:p>
          <a:p>
            <a:pPr marL="742950" lvl="1" indent="-285750">
              <a:spcBef>
                <a:spcPts val="600"/>
              </a:spcBef>
              <a:buFont typeface="Wingdings" panose="05000000000000000000" pitchFamily="2" charset="2"/>
              <a:buChar char="ü"/>
            </a:pPr>
            <a:r>
              <a:rPr lang="en-US" sz="1400" dirty="0"/>
              <a:t>Investigations of </a:t>
            </a:r>
            <a:r>
              <a:rPr lang="en-US" sz="1400" u="sng" dirty="0">
                <a:solidFill>
                  <a:srgbClr val="0070C0"/>
                </a:solidFill>
              </a:rPr>
              <a:t>B dust production using the plasma-arc device</a:t>
            </a:r>
          </a:p>
          <a:p>
            <a:pPr marL="1200150" lvl="2" indent="-285750">
              <a:buFont typeface="Courier New" panose="02070309020205020404" pitchFamily="49" charset="0"/>
              <a:buChar char="o"/>
            </a:pPr>
            <a:r>
              <a:rPr lang="en-US" sz="1400" b="1" dirty="0">
                <a:solidFill>
                  <a:srgbClr val="FF0000"/>
                </a:solidFill>
              </a:rPr>
              <a:t>2024:</a:t>
            </a:r>
            <a:r>
              <a:rPr lang="en-US" sz="1400" dirty="0"/>
              <a:t> systematic study on B dust particle formation and size with the arc parameters </a:t>
            </a:r>
          </a:p>
          <a:p>
            <a:pPr marL="1200150" lvl="2" indent="-285750">
              <a:buFont typeface="Courier New" panose="02070309020205020404" pitchFamily="49" charset="0"/>
              <a:buChar char="o"/>
            </a:pPr>
            <a:r>
              <a:rPr lang="en-US" sz="1400" b="1" dirty="0">
                <a:solidFill>
                  <a:srgbClr val="FF0000"/>
                </a:solidFill>
              </a:rPr>
              <a:t>2025:</a:t>
            </a:r>
            <a:r>
              <a:rPr lang="en-US" sz="1400" dirty="0"/>
              <a:t> extend the studies to dust with gaseous addition (air leak and water vapors)</a:t>
            </a:r>
          </a:p>
          <a:p>
            <a:pPr marL="1200150" lvl="2" indent="-285750">
              <a:buFont typeface="Courier New" panose="02070309020205020404" pitchFamily="49" charset="0"/>
              <a:buChar char="o"/>
            </a:pPr>
            <a:r>
              <a:rPr lang="en-US" sz="1400" dirty="0"/>
              <a:t>Characterization using SEM, TDS, XPS </a:t>
            </a:r>
            <a:r>
              <a:rPr lang="en-US" sz="1400" dirty="0">
                <a:sym typeface="Wingdings" panose="05000000000000000000" pitchFamily="2" charset="2"/>
              </a:rPr>
              <a:t> </a:t>
            </a:r>
            <a:r>
              <a:rPr lang="en-US" sz="1400" b="1" dirty="0">
                <a:solidFill>
                  <a:srgbClr val="FF0000"/>
                </a:solidFill>
                <a:sym typeface="Wingdings" panose="05000000000000000000" pitchFamily="2" charset="2"/>
              </a:rPr>
              <a:t>calling for </a:t>
            </a:r>
            <a:r>
              <a:rPr lang="en-US" sz="1400" b="1" dirty="0">
                <a:solidFill>
                  <a:srgbClr val="FF0000"/>
                </a:solidFill>
              </a:rPr>
              <a:t>XRD collaboration</a:t>
            </a:r>
          </a:p>
          <a:p>
            <a:pPr marL="733425" lvl="2" indent="-285750">
              <a:spcBef>
                <a:spcPts val="600"/>
              </a:spcBef>
              <a:buFont typeface="Wingdings" panose="05000000000000000000" pitchFamily="2" charset="2"/>
              <a:buChar char="ü"/>
            </a:pPr>
            <a:r>
              <a:rPr lang="en-US" sz="1400" dirty="0"/>
              <a:t>Investigations of </a:t>
            </a:r>
            <a:r>
              <a:rPr lang="en-US" sz="1400" u="sng" dirty="0">
                <a:solidFill>
                  <a:srgbClr val="0070C0"/>
                </a:solidFill>
              </a:rPr>
              <a:t>B/W mixed and pure W dust production using the plasma-arc device</a:t>
            </a:r>
          </a:p>
          <a:p>
            <a:pPr marL="1162050" lvl="2" indent="-285750">
              <a:buFont typeface="Courier New" panose="02070309020205020404" pitchFamily="49" charset="0"/>
              <a:buChar char="o"/>
            </a:pPr>
            <a:r>
              <a:rPr lang="en-US" sz="1400" b="1" dirty="0">
                <a:solidFill>
                  <a:srgbClr val="FF0000"/>
                </a:solidFill>
              </a:rPr>
              <a:t>2024</a:t>
            </a:r>
            <a:r>
              <a:rPr lang="en-US" sz="1400" b="1" dirty="0"/>
              <a:t>: </a:t>
            </a:r>
            <a:r>
              <a:rPr lang="en-US" sz="1400" dirty="0"/>
              <a:t>B/W particle formation using pure B or B/W composite coatings on W substrates, as well as W dust production by plasma arcing</a:t>
            </a:r>
            <a:endParaRPr lang="en-US" sz="1400" dirty="0">
              <a:solidFill>
                <a:srgbClr val="0070C0"/>
              </a:solidFill>
            </a:endParaRPr>
          </a:p>
          <a:p>
            <a:pPr marL="1162050" lvl="2" indent="-285750">
              <a:buFont typeface="Courier New" panose="02070309020205020404" pitchFamily="49" charset="0"/>
              <a:buChar char="o"/>
            </a:pPr>
            <a:r>
              <a:rPr lang="en-US" sz="1400" b="1" dirty="0">
                <a:solidFill>
                  <a:srgbClr val="FF0000"/>
                </a:solidFill>
              </a:rPr>
              <a:t>2025: </a:t>
            </a:r>
            <a:r>
              <a:rPr lang="en-US" sz="1400" dirty="0"/>
              <a:t>extend the studies to dust with gaseous addition (D, He, </a:t>
            </a:r>
            <a:r>
              <a:rPr lang="en-US" sz="1400" dirty="0" err="1"/>
              <a:t>etc</a:t>
            </a:r>
            <a:r>
              <a:rPr lang="en-US" sz="1400" dirty="0"/>
              <a:t>, air leak and water vapors)</a:t>
            </a:r>
          </a:p>
          <a:p>
            <a:pPr marL="1162050" lvl="2" indent="-285750">
              <a:buFont typeface="Courier New" panose="02070309020205020404" pitchFamily="49" charset="0"/>
              <a:buChar char="o"/>
            </a:pPr>
            <a:r>
              <a:rPr lang="en-US" sz="1400" dirty="0"/>
              <a:t>Characterization as above</a:t>
            </a:r>
            <a:endParaRPr lang="en-US" sz="1400" b="1" dirty="0">
              <a:solidFill>
                <a:srgbClr val="FF0000"/>
              </a:solidFill>
            </a:endParaRPr>
          </a:p>
        </p:txBody>
      </p:sp>
      <p:sp>
        <p:nvSpPr>
          <p:cNvPr id="11" name="TextBox 10">
            <a:extLst>
              <a:ext uri="{FF2B5EF4-FFF2-40B4-BE49-F238E27FC236}">
                <a16:creationId xmlns:a16="http://schemas.microsoft.com/office/drawing/2014/main" id="{D681F3A4-BD0F-1523-925D-27BE6927C9E1}"/>
              </a:ext>
            </a:extLst>
          </p:cNvPr>
          <p:cNvSpPr txBox="1"/>
          <p:nvPr/>
        </p:nvSpPr>
        <p:spPr>
          <a:xfrm>
            <a:off x="243731" y="3667912"/>
            <a:ext cx="11784145" cy="2062103"/>
          </a:xfrm>
          <a:prstGeom prst="rect">
            <a:avLst/>
          </a:prstGeom>
          <a:noFill/>
        </p:spPr>
        <p:txBody>
          <a:bodyPr wrap="square" rtlCol="0">
            <a:spAutoFit/>
          </a:bodyPr>
          <a:lstStyle/>
          <a:p>
            <a:pPr marL="285750" indent="-285750">
              <a:spcBef>
                <a:spcPts val="600"/>
              </a:spcBef>
              <a:buFont typeface="Wingdings" panose="05000000000000000000" pitchFamily="2" charset="2"/>
              <a:buChar char="§"/>
            </a:pPr>
            <a:r>
              <a:rPr lang="fi-FI" sz="1400" b="1" dirty="0" err="1"/>
              <a:t>Dust</a:t>
            </a:r>
            <a:r>
              <a:rPr lang="fi-FI" sz="1400" b="1" dirty="0"/>
              <a:t> </a:t>
            </a:r>
            <a:r>
              <a:rPr lang="fi-FI" sz="1400" b="1" dirty="0" err="1"/>
              <a:t>generation</a:t>
            </a:r>
            <a:r>
              <a:rPr lang="fi-FI" sz="1400" b="1" dirty="0"/>
              <a:t> in </a:t>
            </a:r>
            <a:r>
              <a:rPr lang="fi-FI" sz="1400" b="1" dirty="0" err="1"/>
              <a:t>toroidal</a:t>
            </a:r>
            <a:r>
              <a:rPr lang="fi-FI" sz="1400" b="1" dirty="0"/>
              <a:t> and </a:t>
            </a:r>
            <a:r>
              <a:rPr lang="fi-FI" sz="1400" b="1" dirty="0" err="1"/>
              <a:t>linear</a:t>
            </a:r>
            <a:r>
              <a:rPr lang="fi-FI" sz="1400" b="1" dirty="0"/>
              <a:t> </a:t>
            </a:r>
            <a:r>
              <a:rPr lang="fi-FI" sz="1400" b="1" dirty="0" err="1"/>
              <a:t>devices</a:t>
            </a:r>
            <a:r>
              <a:rPr lang="fi-FI" sz="1400" b="1" dirty="0"/>
              <a:t> – main </a:t>
            </a:r>
            <a:r>
              <a:rPr lang="fi-FI" sz="1400" b="1" dirty="0" err="1"/>
              <a:t>lines</a:t>
            </a:r>
            <a:r>
              <a:rPr lang="fi-FI" sz="1400" b="1" dirty="0"/>
              <a:t> of </a:t>
            </a:r>
            <a:r>
              <a:rPr lang="fi-FI" sz="1400" b="1" dirty="0" err="1"/>
              <a:t>research</a:t>
            </a:r>
            <a:r>
              <a:rPr lang="fi-FI" sz="1400" b="1" dirty="0"/>
              <a:t> for 2024 (MPG, VR)</a:t>
            </a:r>
          </a:p>
          <a:p>
            <a:pPr marL="742950" lvl="1" indent="-285750">
              <a:spcBef>
                <a:spcPts val="600"/>
              </a:spcBef>
              <a:buFont typeface="Wingdings" panose="05000000000000000000" pitchFamily="2" charset="2"/>
              <a:buChar char="ü"/>
            </a:pPr>
            <a:r>
              <a:rPr lang="en-US" sz="1400" b="1" dirty="0">
                <a:solidFill>
                  <a:srgbClr val="00B050"/>
                </a:solidFill>
              </a:rPr>
              <a:t>Finalize the documentation on existing knowledge on dust generation in AUG </a:t>
            </a:r>
            <a:r>
              <a:rPr lang="en-US" sz="1400" b="1" dirty="0">
                <a:solidFill>
                  <a:srgbClr val="00B050"/>
                </a:solidFill>
                <a:sym typeface="Wingdings" panose="05000000000000000000" pitchFamily="2" charset="2"/>
              </a:rPr>
              <a:t> pending</a:t>
            </a:r>
            <a:endParaRPr lang="en-US" sz="1400" b="1" dirty="0">
              <a:solidFill>
                <a:srgbClr val="00B050"/>
              </a:solidFill>
            </a:endParaRPr>
          </a:p>
          <a:p>
            <a:pPr marL="742950" lvl="1" indent="-285750">
              <a:spcBef>
                <a:spcPts val="600"/>
              </a:spcBef>
              <a:buFont typeface="Wingdings" panose="05000000000000000000" pitchFamily="2" charset="2"/>
              <a:buChar char="ü"/>
            </a:pPr>
            <a:r>
              <a:rPr lang="en-US" sz="1400" dirty="0" err="1"/>
              <a:t>Analyse</a:t>
            </a:r>
            <a:r>
              <a:rPr lang="en-US" sz="1400" dirty="0"/>
              <a:t> </a:t>
            </a:r>
            <a:r>
              <a:rPr lang="en-US" sz="1400" u="sng" dirty="0">
                <a:solidFill>
                  <a:srgbClr val="0070C0"/>
                </a:solidFill>
              </a:rPr>
              <a:t>dust particles collected in W7-X </a:t>
            </a:r>
            <a:r>
              <a:rPr lang="en-US" sz="1400" dirty="0"/>
              <a:t>after O.P 2.1 and the </a:t>
            </a:r>
            <a:r>
              <a:rPr lang="en-US" sz="1400" u="sng" dirty="0">
                <a:solidFill>
                  <a:srgbClr val="0070C0"/>
                </a:solidFill>
              </a:rPr>
              <a:t>latest dust collector samples from AUG</a:t>
            </a:r>
          </a:p>
          <a:p>
            <a:pPr marL="742950" lvl="1" indent="-285750">
              <a:spcBef>
                <a:spcPts val="600"/>
              </a:spcBef>
              <a:buFont typeface="Wingdings" panose="05000000000000000000" pitchFamily="2" charset="2"/>
              <a:buChar char="ü"/>
            </a:pPr>
            <a:r>
              <a:rPr lang="en-US" sz="1400" dirty="0"/>
              <a:t>Compare W dust particle size distributions </a:t>
            </a:r>
            <a:r>
              <a:rPr lang="en-US" sz="1400" u="sng" dirty="0">
                <a:solidFill>
                  <a:srgbClr val="0070C0"/>
                </a:solidFill>
              </a:rPr>
              <a:t>collected in lab arc device </a:t>
            </a:r>
            <a:r>
              <a:rPr lang="en-US" sz="1400" dirty="0"/>
              <a:t>with those measured optically therein and with those observed in AUG </a:t>
            </a:r>
          </a:p>
          <a:p>
            <a:pPr marL="742950" lvl="1" indent="-285750">
              <a:spcBef>
                <a:spcPts val="600"/>
              </a:spcBef>
              <a:buFont typeface="Wingdings" panose="05000000000000000000" pitchFamily="2" charset="2"/>
              <a:buChar char="ü"/>
            </a:pPr>
            <a:r>
              <a:rPr lang="en-US" sz="1400" dirty="0"/>
              <a:t>Survey in support of modelling the production and migration of </a:t>
            </a:r>
            <a:r>
              <a:rPr lang="en-US" sz="1400" u="sng" dirty="0">
                <a:solidFill>
                  <a:srgbClr val="0070C0"/>
                </a:solidFill>
              </a:rPr>
              <a:t>boron or boron-rich dust/debris</a:t>
            </a:r>
          </a:p>
          <a:p>
            <a:pPr marL="742950" lvl="1" indent="-285750">
              <a:spcBef>
                <a:spcPts val="600"/>
              </a:spcBef>
              <a:buFont typeface="Wingdings" panose="05000000000000000000" pitchFamily="2" charset="2"/>
              <a:buChar char="ü"/>
            </a:pPr>
            <a:r>
              <a:rPr lang="en-US" sz="1400" dirty="0"/>
              <a:t>Obtain understanding on </a:t>
            </a:r>
            <a:r>
              <a:rPr lang="en-US" sz="1400" u="sng" dirty="0">
                <a:solidFill>
                  <a:srgbClr val="0070C0"/>
                </a:solidFill>
              </a:rPr>
              <a:t>thermophysical properties of B dust and plasma-boron surface interactions</a:t>
            </a:r>
          </a:p>
          <a:p>
            <a:pPr marL="1200150" lvl="2" indent="-285750">
              <a:buFont typeface="Courier New" panose="02070309020205020404" pitchFamily="49" charset="0"/>
              <a:buChar char="o"/>
            </a:pPr>
            <a:r>
              <a:rPr lang="en-US" sz="1400" dirty="0"/>
              <a:t>Will be fed back into </a:t>
            </a:r>
            <a:r>
              <a:rPr lang="en-US" sz="1400" dirty="0" err="1"/>
              <a:t>MIGRAINe</a:t>
            </a:r>
            <a:r>
              <a:rPr lang="en-US" sz="1400" dirty="0"/>
              <a:t> modelling activity of intrinsic boron dust or injected boron powder </a:t>
            </a:r>
            <a:r>
              <a:rPr lang="en-US" sz="1400" dirty="0">
                <a:sym typeface="Wingdings" panose="05000000000000000000" pitchFamily="2" charset="2"/>
              </a:rPr>
              <a:t> </a:t>
            </a:r>
            <a:r>
              <a:rPr lang="en-US" sz="1400" b="1" dirty="0">
                <a:solidFill>
                  <a:srgbClr val="FF0000"/>
                </a:solidFill>
                <a:sym typeface="Wingdings" panose="05000000000000000000" pitchFamily="2" charset="2"/>
              </a:rPr>
              <a:t>synergy with SP D</a:t>
            </a:r>
            <a:endParaRPr lang="en-US" sz="1400" b="1" dirty="0">
              <a:solidFill>
                <a:srgbClr val="FF0000"/>
              </a:solidFill>
            </a:endParaRPr>
          </a:p>
        </p:txBody>
      </p:sp>
    </p:spTree>
    <p:extLst>
      <p:ext uri="{BB962C8B-B14F-4D97-AF65-F5344CB8AC3E}">
        <p14:creationId xmlns:p14="http://schemas.microsoft.com/office/powerpoint/2010/main" val="2680004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E7DE3E1-C48B-C775-C212-808673FC2D98}"/>
              </a:ext>
            </a:extLst>
          </p:cNvPr>
          <p:cNvSpPr>
            <a:spLocks noGrp="1"/>
          </p:cNvSpPr>
          <p:nvPr>
            <p:ph type="ftr" sz="quarter" idx="11"/>
          </p:nvPr>
        </p:nvSpPr>
        <p:spPr/>
        <p:txBody>
          <a:bodyPr/>
          <a:lstStyle/>
          <a:p>
            <a:pPr>
              <a:defRPr/>
            </a:pPr>
            <a:r>
              <a:rPr lang="en-GB">
                <a:solidFill>
                  <a:prstClr val="white"/>
                </a:solidFill>
              </a:rPr>
              <a:t>A. Hakola| WPPWIE midterm meeting | 9 April 2024</a:t>
            </a:r>
            <a:endParaRPr lang="en-GB" dirty="0"/>
          </a:p>
        </p:txBody>
      </p:sp>
      <p:sp>
        <p:nvSpPr>
          <p:cNvPr id="4" name="Slide Number Placeholder 3">
            <a:extLst>
              <a:ext uri="{FF2B5EF4-FFF2-40B4-BE49-F238E27FC236}">
                <a16:creationId xmlns:a16="http://schemas.microsoft.com/office/drawing/2014/main" id="{750EE6B0-C57C-0EE0-598C-B3D90A9A8533}"/>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25</a:t>
            </a:fld>
            <a:endParaRPr lang="en-GB">
              <a:solidFill>
                <a:prstClr val="white"/>
              </a:solidFill>
            </a:endParaRPr>
          </a:p>
        </p:txBody>
      </p:sp>
      <p:sp>
        <p:nvSpPr>
          <p:cNvPr id="5" name="Titre 1">
            <a:extLst>
              <a:ext uri="{FF2B5EF4-FFF2-40B4-BE49-F238E27FC236}">
                <a16:creationId xmlns:a16="http://schemas.microsoft.com/office/drawing/2014/main" id="{300B0A11-765F-CE96-EAD4-C89A52318824}"/>
              </a:ext>
            </a:extLst>
          </p:cNvPr>
          <p:cNvSpPr>
            <a:spLocks noGrp="1"/>
          </p:cNvSpPr>
          <p:nvPr>
            <p:ph type="title"/>
          </p:nvPr>
        </p:nvSpPr>
        <p:spPr>
          <a:xfrm>
            <a:off x="983432" y="192515"/>
            <a:ext cx="10598968" cy="457200"/>
          </a:xfrm>
        </p:spPr>
        <p:txBody>
          <a:bodyPr/>
          <a:lstStyle/>
          <a:p>
            <a:r>
              <a:rPr lang="fi-FI" dirty="0" err="1"/>
              <a:t>Dust</a:t>
            </a:r>
            <a:r>
              <a:rPr lang="fi-FI" dirty="0"/>
              <a:t> </a:t>
            </a:r>
            <a:r>
              <a:rPr lang="fi-FI" dirty="0" err="1"/>
              <a:t>production</a:t>
            </a:r>
            <a:r>
              <a:rPr lang="fi-FI" dirty="0"/>
              <a:t> </a:t>
            </a:r>
            <a:r>
              <a:rPr lang="fi-FI" dirty="0" err="1"/>
              <a:t>activities</a:t>
            </a:r>
            <a:r>
              <a:rPr lang="fi-FI" dirty="0"/>
              <a:t> – </a:t>
            </a:r>
            <a:r>
              <a:rPr lang="fi-FI" dirty="0" err="1"/>
              <a:t>impact</a:t>
            </a:r>
            <a:r>
              <a:rPr lang="fi-FI" dirty="0"/>
              <a:t> of </a:t>
            </a:r>
            <a:r>
              <a:rPr lang="fi-FI" dirty="0" err="1"/>
              <a:t>interfaces</a:t>
            </a:r>
            <a:r>
              <a:rPr lang="fi-FI" dirty="0"/>
              <a:t> on </a:t>
            </a:r>
            <a:r>
              <a:rPr lang="fi-FI" dirty="0" err="1"/>
              <a:t>layer</a:t>
            </a:r>
            <a:r>
              <a:rPr lang="fi-FI" dirty="0"/>
              <a:t> </a:t>
            </a:r>
            <a:r>
              <a:rPr lang="fi-FI" dirty="0" err="1"/>
              <a:t>degradation</a:t>
            </a:r>
            <a:endParaRPr lang="fr-FR" dirty="0"/>
          </a:p>
        </p:txBody>
      </p:sp>
      <p:sp>
        <p:nvSpPr>
          <p:cNvPr id="6" name="TextBox 5">
            <a:extLst>
              <a:ext uri="{FF2B5EF4-FFF2-40B4-BE49-F238E27FC236}">
                <a16:creationId xmlns:a16="http://schemas.microsoft.com/office/drawing/2014/main" id="{3C1AA550-A164-C009-66F5-A9452366E0A4}"/>
              </a:ext>
            </a:extLst>
          </p:cNvPr>
          <p:cNvSpPr txBox="1"/>
          <p:nvPr/>
        </p:nvSpPr>
        <p:spPr>
          <a:xfrm>
            <a:off x="259363" y="896428"/>
            <a:ext cx="11713806" cy="3954929"/>
          </a:xfrm>
          <a:prstGeom prst="rect">
            <a:avLst/>
          </a:prstGeom>
          <a:noFill/>
        </p:spPr>
        <p:txBody>
          <a:bodyPr wrap="square" rtlCol="0">
            <a:spAutoFit/>
          </a:bodyPr>
          <a:lstStyle/>
          <a:p>
            <a:pPr marL="285750" lvl="1" indent="-285750">
              <a:spcBef>
                <a:spcPts val="600"/>
              </a:spcBef>
              <a:buFont typeface="Wingdings" panose="05000000000000000000" pitchFamily="2" charset="2"/>
              <a:buChar char="§"/>
            </a:pPr>
            <a:r>
              <a:rPr lang="en-US" sz="1400" dirty="0"/>
              <a:t>Aims of the task</a:t>
            </a:r>
          </a:p>
          <a:p>
            <a:pPr marL="723900" lvl="3" indent="-266700">
              <a:spcBef>
                <a:spcPts val="600"/>
              </a:spcBef>
              <a:buFont typeface="Wingdings" panose="05000000000000000000" pitchFamily="2" charset="2"/>
              <a:buChar char="ü"/>
            </a:pPr>
            <a:r>
              <a:rPr lang="en-US" sz="1400" dirty="0"/>
              <a:t>perform studies of </a:t>
            </a:r>
            <a:r>
              <a:rPr lang="en-US" sz="1400" u="sng" dirty="0">
                <a:solidFill>
                  <a:srgbClr val="0070C0"/>
                </a:solidFill>
              </a:rPr>
              <a:t>mechanical properties of interfaces of reference B coatings on W substrates</a:t>
            </a:r>
            <a:r>
              <a:rPr lang="en-US" sz="1400" dirty="0"/>
              <a:t>, using small-scale mechanical testing, to evaluate their potential for dust generation, and </a:t>
            </a:r>
          </a:p>
          <a:p>
            <a:pPr marL="723900" lvl="3" indent="-266700">
              <a:spcBef>
                <a:spcPts val="600"/>
              </a:spcBef>
              <a:buFont typeface="Wingdings" panose="05000000000000000000" pitchFamily="2" charset="2"/>
              <a:buChar char="ü"/>
            </a:pPr>
            <a:r>
              <a:rPr lang="en-US" sz="1400" dirty="0"/>
              <a:t>perform studies of the </a:t>
            </a:r>
            <a:r>
              <a:rPr lang="en-US" sz="1400" u="sng" dirty="0">
                <a:solidFill>
                  <a:srgbClr val="0070C0"/>
                </a:solidFill>
              </a:rPr>
              <a:t>effects of water exposure of B coatings </a:t>
            </a:r>
            <a:r>
              <a:rPr lang="en-US" sz="1400" dirty="0"/>
              <a:t>(mimicking water ingress into the vessel), to evaluate their potential for dust generation in accident conditions</a:t>
            </a:r>
          </a:p>
          <a:p>
            <a:pPr marL="285750" lvl="1" indent="-285750">
              <a:spcBef>
                <a:spcPts val="600"/>
              </a:spcBef>
              <a:buFont typeface="Wingdings" panose="05000000000000000000" pitchFamily="2" charset="2"/>
              <a:buChar char="§"/>
            </a:pPr>
            <a:r>
              <a:rPr lang="en-US" sz="1400" b="1" dirty="0">
                <a:solidFill>
                  <a:srgbClr val="FF0000"/>
                </a:solidFill>
              </a:rPr>
              <a:t>Samples will be provided by IAP </a:t>
            </a:r>
            <a:r>
              <a:rPr lang="en-US" sz="1400" dirty="0"/>
              <a:t>(sample manufacturing has been already agreed)</a:t>
            </a:r>
          </a:p>
          <a:p>
            <a:pPr marL="285750" lvl="1" indent="-285750">
              <a:spcBef>
                <a:spcPts val="600"/>
              </a:spcBef>
              <a:buFont typeface="Wingdings" panose="05000000000000000000" pitchFamily="2" charset="2"/>
              <a:buChar char="§"/>
            </a:pPr>
            <a:r>
              <a:rPr lang="en-US" sz="1400" b="1" dirty="0">
                <a:solidFill>
                  <a:srgbClr val="FF0000"/>
                </a:solidFill>
              </a:rPr>
              <a:t>Fabrication and testing of microcantilevers</a:t>
            </a:r>
            <a:r>
              <a:rPr lang="en-US" sz="1400" dirty="0"/>
              <a:t> at the interfaces will be performed at UKAEA: </a:t>
            </a:r>
          </a:p>
          <a:p>
            <a:pPr marL="723900" lvl="3" indent="-266700">
              <a:spcBef>
                <a:spcPts val="600"/>
              </a:spcBef>
              <a:buFont typeface="Wingdings" panose="05000000000000000000" pitchFamily="2" charset="2"/>
              <a:buChar char="ü"/>
            </a:pPr>
            <a:r>
              <a:rPr lang="en-US" sz="1400" dirty="0"/>
              <a:t>polishing equipment for producing a mirror polished cross-sectional surface suitable for FIB; </a:t>
            </a:r>
          </a:p>
          <a:p>
            <a:pPr marL="723900" lvl="3" indent="-266700">
              <a:spcBef>
                <a:spcPts val="600"/>
              </a:spcBef>
              <a:buFont typeface="Wingdings" panose="05000000000000000000" pitchFamily="2" charset="2"/>
              <a:buChar char="ü"/>
            </a:pPr>
            <a:r>
              <a:rPr lang="en-US" sz="1400" dirty="0"/>
              <a:t>FIB-equipped SEM for fabrication of microcantilevers; and </a:t>
            </a:r>
          </a:p>
          <a:p>
            <a:pPr marL="723900" lvl="3" indent="-266700">
              <a:spcBef>
                <a:spcPts val="600"/>
              </a:spcBef>
              <a:buFont typeface="Wingdings" panose="05000000000000000000" pitchFamily="2" charset="2"/>
              <a:buChar char="ü"/>
            </a:pPr>
            <a:r>
              <a:rPr lang="en-US" sz="1400" dirty="0" err="1"/>
              <a:t>nanoindentor</a:t>
            </a:r>
            <a:r>
              <a:rPr lang="en-US" sz="1400" dirty="0"/>
              <a:t> for bending/fracture testing of microcantilevers. </a:t>
            </a:r>
          </a:p>
          <a:p>
            <a:pPr marL="723900" lvl="3" indent="-266700">
              <a:spcBef>
                <a:spcPts val="600"/>
              </a:spcBef>
              <a:buFont typeface="Wingdings" panose="05000000000000000000" pitchFamily="2" charset="2"/>
              <a:buChar char="ü"/>
            </a:pPr>
            <a:r>
              <a:rPr lang="en-US" sz="1400" dirty="0"/>
              <a:t>apparatus for water exposure experiments</a:t>
            </a:r>
          </a:p>
          <a:p>
            <a:pPr marL="285750" lvl="1" indent="-285750">
              <a:spcBef>
                <a:spcPts val="600"/>
              </a:spcBef>
              <a:buFont typeface="Wingdings" panose="05000000000000000000" pitchFamily="2" charset="2"/>
              <a:buChar char="§"/>
            </a:pPr>
            <a:r>
              <a:rPr lang="en-US" sz="1400" dirty="0"/>
              <a:t>Expected outcomes</a:t>
            </a:r>
          </a:p>
          <a:p>
            <a:pPr marL="723900" lvl="3" indent="-266700">
              <a:spcBef>
                <a:spcPts val="600"/>
              </a:spcBef>
              <a:buFont typeface="Wingdings" panose="05000000000000000000" pitchFamily="2" charset="2"/>
              <a:buChar char="ü"/>
            </a:pPr>
            <a:r>
              <a:rPr lang="en-US" sz="1400" dirty="0"/>
              <a:t>estimates of interfacial strength and toughness of B coatings on W substrates, and </a:t>
            </a:r>
          </a:p>
          <a:p>
            <a:pPr marL="723900" lvl="3" indent="-266700">
              <a:spcBef>
                <a:spcPts val="600"/>
              </a:spcBef>
              <a:buFont typeface="Wingdings" panose="05000000000000000000" pitchFamily="2" charset="2"/>
              <a:buChar char="ü"/>
            </a:pPr>
            <a:r>
              <a:rPr lang="en-US" sz="1400" dirty="0"/>
              <a:t>estimates of the effects of water exposure</a:t>
            </a:r>
          </a:p>
        </p:txBody>
      </p:sp>
      <p:sp>
        <p:nvSpPr>
          <p:cNvPr id="7" name="TextBox 6">
            <a:extLst>
              <a:ext uri="{FF2B5EF4-FFF2-40B4-BE49-F238E27FC236}">
                <a16:creationId xmlns:a16="http://schemas.microsoft.com/office/drawing/2014/main" id="{26D503F3-5BC0-4A8E-7355-21BBCA11BA1F}"/>
              </a:ext>
            </a:extLst>
          </p:cNvPr>
          <p:cNvSpPr txBox="1"/>
          <p:nvPr/>
        </p:nvSpPr>
        <p:spPr bwMode="auto">
          <a:xfrm>
            <a:off x="287742" y="5723609"/>
            <a:ext cx="11694469" cy="584775"/>
          </a:xfrm>
          <a:prstGeom prst="rect">
            <a:avLst/>
          </a:prstGeom>
          <a:solidFill>
            <a:schemeClr val="accent5">
              <a:lumMod val="60000"/>
              <a:lumOff val="40000"/>
            </a:schemeClr>
          </a:solidFill>
          <a:ln w="25400">
            <a:solidFill>
              <a:schemeClr val="accent1"/>
            </a:solidFill>
          </a:ln>
        </p:spPr>
        <p:txBody>
          <a:bodyPr wrap="square" rtlCol="0">
            <a:spAutoFit/>
          </a:bodyPr>
          <a:lstStyle/>
          <a:p>
            <a:r>
              <a:rPr lang="fi-FI" sz="1600" dirty="0" err="1"/>
              <a:t>Follow-up</a:t>
            </a:r>
            <a:r>
              <a:rPr lang="fi-FI" sz="1600" dirty="0"/>
              <a:t> </a:t>
            </a:r>
            <a:r>
              <a:rPr lang="fi-FI" sz="1600" dirty="0" err="1"/>
              <a:t>meetings</a:t>
            </a:r>
            <a:r>
              <a:rPr lang="fi-FI" sz="1600" dirty="0"/>
              <a:t> in </a:t>
            </a:r>
            <a:r>
              <a:rPr lang="fi-FI" sz="1600" dirty="0" err="1"/>
              <a:t>the</a:t>
            </a:r>
            <a:r>
              <a:rPr lang="fi-FI" sz="1600" dirty="0"/>
              <a:t> </a:t>
            </a:r>
            <a:r>
              <a:rPr lang="fi-FI" sz="1600" dirty="0" err="1"/>
              <a:t>near</a:t>
            </a:r>
            <a:r>
              <a:rPr lang="fi-FI" sz="1600" dirty="0"/>
              <a:t> </a:t>
            </a:r>
            <a:r>
              <a:rPr lang="fi-FI" sz="1600" dirty="0" err="1"/>
              <a:t>future</a:t>
            </a:r>
            <a:r>
              <a:rPr lang="fi-FI" sz="1600" dirty="0"/>
              <a:t>: (i) </a:t>
            </a:r>
            <a:r>
              <a:rPr lang="fi-FI" sz="1600" dirty="0" err="1"/>
              <a:t>Discussion</a:t>
            </a:r>
            <a:r>
              <a:rPr lang="fi-FI" sz="1600" dirty="0"/>
              <a:t> </a:t>
            </a:r>
            <a:r>
              <a:rPr lang="fi-FI" sz="1600" dirty="0" err="1"/>
              <a:t>with</a:t>
            </a:r>
            <a:r>
              <a:rPr lang="fi-FI" sz="1600" dirty="0"/>
              <a:t> FTD to </a:t>
            </a:r>
            <a:r>
              <a:rPr lang="fi-FI" sz="1600" dirty="0" err="1"/>
              <a:t>decide</a:t>
            </a:r>
            <a:r>
              <a:rPr lang="fi-FI" sz="1600" dirty="0"/>
              <a:t> on </a:t>
            </a:r>
            <a:r>
              <a:rPr lang="fi-FI" sz="1600" dirty="0" err="1"/>
              <a:t>sharing</a:t>
            </a:r>
            <a:r>
              <a:rPr lang="fi-FI" sz="1600" dirty="0"/>
              <a:t> </a:t>
            </a:r>
            <a:r>
              <a:rPr lang="fi-FI" sz="1600" dirty="0" err="1"/>
              <a:t>the</a:t>
            </a:r>
            <a:r>
              <a:rPr lang="fi-FI" sz="1600" dirty="0"/>
              <a:t> </a:t>
            </a:r>
            <a:r>
              <a:rPr lang="fi-FI" sz="1600" dirty="0" err="1"/>
              <a:t>dust</a:t>
            </a:r>
            <a:r>
              <a:rPr lang="fi-FI" sz="1600" dirty="0"/>
              <a:t> </a:t>
            </a:r>
            <a:r>
              <a:rPr lang="fi-FI" sz="1600" dirty="0" err="1"/>
              <a:t>work</a:t>
            </a:r>
            <a:r>
              <a:rPr lang="fi-FI" sz="1600" dirty="0"/>
              <a:t> </a:t>
            </a:r>
            <a:r>
              <a:rPr lang="fi-FI" sz="1600" dirty="0" err="1"/>
              <a:t>between</a:t>
            </a:r>
            <a:r>
              <a:rPr lang="fi-FI" sz="1600" dirty="0"/>
              <a:t> WPPWIE and WPSAE, (ii) </a:t>
            </a:r>
            <a:r>
              <a:rPr lang="fi-FI" sz="1600" dirty="0" err="1"/>
              <a:t>coordination</a:t>
            </a:r>
            <a:r>
              <a:rPr lang="fi-FI" sz="1600" dirty="0"/>
              <a:t> of </a:t>
            </a:r>
            <a:r>
              <a:rPr lang="fi-FI" sz="1600" dirty="0" err="1"/>
              <a:t>reports</a:t>
            </a:r>
            <a:r>
              <a:rPr lang="fi-FI" sz="1600" dirty="0"/>
              <a:t> </a:t>
            </a:r>
            <a:r>
              <a:rPr lang="fi-FI" sz="1600" dirty="0" err="1"/>
              <a:t>summarizing</a:t>
            </a:r>
            <a:r>
              <a:rPr lang="fi-FI" sz="1600" dirty="0"/>
              <a:t> </a:t>
            </a:r>
            <a:r>
              <a:rPr lang="fi-FI" sz="1600" dirty="0" err="1"/>
              <a:t>the</a:t>
            </a:r>
            <a:r>
              <a:rPr lang="fi-FI" sz="1600" dirty="0"/>
              <a:t> 2023 </a:t>
            </a:r>
            <a:r>
              <a:rPr lang="fi-FI" sz="1600" dirty="0" err="1"/>
              <a:t>dust-survey</a:t>
            </a:r>
            <a:r>
              <a:rPr lang="fi-FI" sz="1600" dirty="0"/>
              <a:t> </a:t>
            </a:r>
            <a:r>
              <a:rPr lang="fi-FI" sz="1600" dirty="0" err="1"/>
              <a:t>tasks</a:t>
            </a:r>
            <a:endParaRPr lang="fi-FI" sz="1600" dirty="0"/>
          </a:p>
        </p:txBody>
      </p:sp>
    </p:spTree>
    <p:extLst>
      <p:ext uri="{BB962C8B-B14F-4D97-AF65-F5344CB8AC3E}">
        <p14:creationId xmlns:p14="http://schemas.microsoft.com/office/powerpoint/2010/main" val="3497435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47F0-8882-E9C0-9F84-95DE497A7692}"/>
              </a:ext>
            </a:extLst>
          </p:cNvPr>
          <p:cNvSpPr>
            <a:spLocks noGrp="1"/>
          </p:cNvSpPr>
          <p:nvPr>
            <p:ph type="title"/>
          </p:nvPr>
        </p:nvSpPr>
        <p:spPr/>
        <p:txBody>
          <a:bodyPr/>
          <a:lstStyle/>
          <a:p>
            <a:r>
              <a:rPr lang="fi-FI" dirty="0" err="1"/>
              <a:t>Concluding</a:t>
            </a:r>
            <a:r>
              <a:rPr lang="fi-FI" dirty="0"/>
              <a:t> </a:t>
            </a:r>
            <a:r>
              <a:rPr lang="fi-FI" dirty="0" err="1"/>
              <a:t>remarks</a:t>
            </a:r>
            <a:endParaRPr lang="fi-FI" dirty="0"/>
          </a:p>
        </p:txBody>
      </p:sp>
      <p:sp>
        <p:nvSpPr>
          <p:cNvPr id="3" name="Footer Placeholder 2">
            <a:extLst>
              <a:ext uri="{FF2B5EF4-FFF2-40B4-BE49-F238E27FC236}">
                <a16:creationId xmlns:a16="http://schemas.microsoft.com/office/drawing/2014/main" id="{0EE51299-FF18-6CBF-8898-799022E15F6B}"/>
              </a:ext>
            </a:extLst>
          </p:cNvPr>
          <p:cNvSpPr>
            <a:spLocks noGrp="1"/>
          </p:cNvSpPr>
          <p:nvPr>
            <p:ph type="ftr" sz="quarter" idx="11"/>
          </p:nvPr>
        </p:nvSpPr>
        <p:spPr/>
        <p:txBody>
          <a:bodyPr/>
          <a:lstStyle/>
          <a:p>
            <a:pPr>
              <a:defRPr/>
            </a:pPr>
            <a:r>
              <a:rPr lang="en-GB">
                <a:solidFill>
                  <a:prstClr val="white"/>
                </a:solidFill>
              </a:rPr>
              <a:t>A. Hakola| WPPWIE midterm meeting | 9 April 2024</a:t>
            </a:r>
            <a:endParaRPr lang="en-GB" dirty="0"/>
          </a:p>
        </p:txBody>
      </p:sp>
      <p:sp>
        <p:nvSpPr>
          <p:cNvPr id="4" name="Slide Number Placeholder 3">
            <a:extLst>
              <a:ext uri="{FF2B5EF4-FFF2-40B4-BE49-F238E27FC236}">
                <a16:creationId xmlns:a16="http://schemas.microsoft.com/office/drawing/2014/main" id="{8B867F35-2A5C-A896-B298-A4C4ED9CDACD}"/>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26</a:t>
            </a:fld>
            <a:endParaRPr lang="en-GB">
              <a:solidFill>
                <a:prstClr val="white"/>
              </a:solidFill>
            </a:endParaRPr>
          </a:p>
        </p:txBody>
      </p:sp>
      <p:sp>
        <p:nvSpPr>
          <p:cNvPr id="5" name="Textfeld 4">
            <a:extLst>
              <a:ext uri="{FF2B5EF4-FFF2-40B4-BE49-F238E27FC236}">
                <a16:creationId xmlns:a16="http://schemas.microsoft.com/office/drawing/2014/main" id="{CDC52048-D4AF-1C6B-CA28-9AEED259E777}"/>
              </a:ext>
            </a:extLst>
          </p:cNvPr>
          <p:cNvSpPr txBox="1"/>
          <p:nvPr/>
        </p:nvSpPr>
        <p:spPr>
          <a:xfrm>
            <a:off x="107504" y="756901"/>
            <a:ext cx="11833484" cy="3906775"/>
          </a:xfrm>
          <a:prstGeom prst="rect">
            <a:avLst/>
          </a:prstGeom>
          <a:noFill/>
          <a:ln w="12700">
            <a:noFill/>
          </a:ln>
        </p:spPr>
        <p:txBody>
          <a:bodyPr wrap="square" rtlCol="0">
            <a:spAutoFit/>
          </a:bodyPr>
          <a:lstStyle/>
          <a:p>
            <a:pPr marL="285750" indent="-285750">
              <a:lnSpc>
                <a:spcPct val="113000"/>
              </a:lnSpc>
              <a:spcBef>
                <a:spcPts val="600"/>
              </a:spcBef>
              <a:buFont typeface="Wingdings" panose="05000000000000000000" pitchFamily="2" charset="2"/>
              <a:buChar char="§"/>
            </a:pPr>
            <a:r>
              <a:rPr lang="fi-FI" sz="1600" dirty="0">
                <a:cs typeface="Arial" panose="020B0604020202020204" pitchFamily="34" charset="0"/>
              </a:rPr>
              <a:t>SP B </a:t>
            </a:r>
            <a:r>
              <a:rPr lang="fi-FI" sz="1600" dirty="0" err="1">
                <a:cs typeface="Arial" panose="020B0604020202020204" pitchFamily="34" charset="0"/>
              </a:rPr>
              <a:t>activities</a:t>
            </a:r>
            <a:r>
              <a:rPr lang="fi-FI" sz="1600" dirty="0">
                <a:cs typeface="Arial" panose="020B0604020202020204" pitchFamily="34" charset="0"/>
              </a:rPr>
              <a:t> </a:t>
            </a:r>
            <a:r>
              <a:rPr lang="fi-FI" sz="1600" dirty="0" err="1">
                <a:cs typeface="Arial" panose="020B0604020202020204" pitchFamily="34" charset="0"/>
              </a:rPr>
              <a:t>are</a:t>
            </a:r>
            <a:r>
              <a:rPr lang="fi-FI" sz="1600" dirty="0">
                <a:cs typeface="Arial" panose="020B0604020202020204" pitchFamily="34" charset="0"/>
              </a:rPr>
              <a:t> </a:t>
            </a:r>
            <a:r>
              <a:rPr lang="fi-FI" sz="1600" b="1" dirty="0" err="1">
                <a:solidFill>
                  <a:srgbClr val="FF0000"/>
                </a:solidFill>
                <a:cs typeface="Arial" panose="020B0604020202020204" pitchFamily="34" charset="0"/>
              </a:rPr>
              <a:t>proceeding</a:t>
            </a:r>
            <a:r>
              <a:rPr lang="fi-FI" sz="1600" b="1" dirty="0">
                <a:solidFill>
                  <a:srgbClr val="FF0000"/>
                </a:solidFill>
                <a:cs typeface="Arial" panose="020B0604020202020204" pitchFamily="34" charset="0"/>
              </a:rPr>
              <a:t> at </a:t>
            </a:r>
            <a:r>
              <a:rPr lang="fi-FI" sz="1600" b="1" dirty="0" err="1">
                <a:solidFill>
                  <a:srgbClr val="FF0000"/>
                </a:solidFill>
                <a:cs typeface="Arial" panose="020B0604020202020204" pitchFamily="34" charset="0"/>
              </a:rPr>
              <a:t>the</a:t>
            </a:r>
            <a:r>
              <a:rPr lang="fi-FI" sz="1600" b="1" dirty="0">
                <a:solidFill>
                  <a:srgbClr val="FF0000"/>
                </a:solidFill>
                <a:cs typeface="Arial" panose="020B0604020202020204" pitchFamily="34" charset="0"/>
              </a:rPr>
              <a:t> </a:t>
            </a:r>
            <a:r>
              <a:rPr lang="fi-FI" sz="1600" b="1" dirty="0" err="1">
                <a:solidFill>
                  <a:srgbClr val="FF0000"/>
                </a:solidFill>
                <a:cs typeface="Arial" panose="020B0604020202020204" pitchFamily="34" charset="0"/>
              </a:rPr>
              <a:t>moment</a:t>
            </a:r>
            <a:r>
              <a:rPr lang="fi-FI" sz="1600" b="1" dirty="0">
                <a:solidFill>
                  <a:srgbClr val="FF0000"/>
                </a:solidFill>
                <a:cs typeface="Arial" panose="020B0604020202020204" pitchFamily="34" charset="0"/>
              </a:rPr>
              <a:t> at </a:t>
            </a:r>
            <a:r>
              <a:rPr lang="fi-FI" sz="1600" b="1" dirty="0" err="1">
                <a:solidFill>
                  <a:srgbClr val="FF0000"/>
                </a:solidFill>
                <a:cs typeface="Arial" panose="020B0604020202020204" pitchFamily="34" charset="0"/>
              </a:rPr>
              <a:t>low</a:t>
            </a:r>
            <a:r>
              <a:rPr lang="fi-FI" sz="1600" b="1" dirty="0">
                <a:solidFill>
                  <a:srgbClr val="FF0000"/>
                </a:solidFill>
                <a:cs typeface="Arial" panose="020B0604020202020204" pitchFamily="34" charset="0"/>
              </a:rPr>
              <a:t> </a:t>
            </a:r>
            <a:r>
              <a:rPr lang="fi-FI" sz="1600" b="1" dirty="0" err="1">
                <a:solidFill>
                  <a:srgbClr val="FF0000"/>
                </a:solidFill>
                <a:cs typeface="Arial" panose="020B0604020202020204" pitchFamily="34" charset="0"/>
              </a:rPr>
              <a:t>speed</a:t>
            </a:r>
            <a:r>
              <a:rPr lang="fi-FI" sz="1600" b="1" dirty="0">
                <a:solidFill>
                  <a:srgbClr val="FF0000"/>
                </a:solidFill>
                <a:cs typeface="Arial" panose="020B0604020202020204" pitchFamily="34" charset="0"/>
              </a:rPr>
              <a:t> </a:t>
            </a:r>
            <a:r>
              <a:rPr lang="fi-FI" sz="1600" b="1" dirty="0" err="1">
                <a:solidFill>
                  <a:srgbClr val="FF0000"/>
                </a:solidFill>
                <a:cs typeface="Arial" panose="020B0604020202020204" pitchFamily="34" charset="0"/>
              </a:rPr>
              <a:t>due</a:t>
            </a:r>
            <a:r>
              <a:rPr lang="fi-FI" sz="1600" b="1" dirty="0">
                <a:solidFill>
                  <a:srgbClr val="FF0000"/>
                </a:solidFill>
                <a:cs typeface="Arial" panose="020B0604020202020204" pitchFamily="34" charset="0"/>
              </a:rPr>
              <a:t> to</a:t>
            </a:r>
          </a:p>
          <a:p>
            <a:pPr marL="742950" lvl="1" indent="-285750">
              <a:lnSpc>
                <a:spcPct val="113000"/>
              </a:lnSpc>
              <a:spcBef>
                <a:spcPts val="600"/>
              </a:spcBef>
              <a:buFont typeface="Wingdings" panose="05000000000000000000" pitchFamily="2" charset="2"/>
              <a:buChar char="ü"/>
            </a:pPr>
            <a:r>
              <a:rPr lang="fi-FI" sz="1600" dirty="0">
                <a:cs typeface="Arial" panose="020B0604020202020204" pitchFamily="34" charset="0"/>
              </a:rPr>
              <a:t>ITER </a:t>
            </a:r>
            <a:r>
              <a:rPr lang="fi-FI" sz="1600" dirty="0" err="1">
                <a:cs typeface="Arial" panose="020B0604020202020204" pitchFamily="34" charset="0"/>
              </a:rPr>
              <a:t>re-baselining</a:t>
            </a:r>
            <a:r>
              <a:rPr lang="fi-FI" sz="1600" dirty="0">
                <a:cs typeface="Arial" panose="020B0604020202020204" pitchFamily="34" charset="0"/>
              </a:rPr>
              <a:t> </a:t>
            </a:r>
            <a:r>
              <a:rPr lang="fi-FI" sz="1600" dirty="0" err="1">
                <a:cs typeface="Arial" panose="020B0604020202020204" pitchFamily="34" charset="0"/>
              </a:rPr>
              <a:t>work</a:t>
            </a:r>
            <a:r>
              <a:rPr lang="fi-FI" sz="1600" dirty="0">
                <a:cs typeface="Arial" panose="020B0604020202020204" pitchFamily="34" charset="0"/>
              </a:rPr>
              <a:t> to </a:t>
            </a:r>
            <a:r>
              <a:rPr lang="fi-FI" sz="1600" dirty="0" err="1">
                <a:cs typeface="Arial" panose="020B0604020202020204" pitchFamily="34" charset="0"/>
              </a:rPr>
              <a:t>shift</a:t>
            </a:r>
            <a:r>
              <a:rPr lang="fi-FI" sz="1600" dirty="0">
                <a:cs typeface="Arial" panose="020B0604020202020204" pitchFamily="34" charset="0"/>
              </a:rPr>
              <a:t> </a:t>
            </a:r>
            <a:r>
              <a:rPr lang="fi-FI" sz="1600" dirty="0" err="1">
                <a:cs typeface="Arial" panose="020B0604020202020204" pitchFamily="34" charset="0"/>
              </a:rPr>
              <a:t>the</a:t>
            </a:r>
            <a:r>
              <a:rPr lang="fi-FI" sz="1600" dirty="0">
                <a:cs typeface="Arial" panose="020B0604020202020204" pitchFamily="34" charset="0"/>
              </a:rPr>
              <a:t> </a:t>
            </a:r>
            <a:r>
              <a:rPr lang="fi-FI" sz="1600" dirty="0" err="1">
                <a:cs typeface="Arial" panose="020B0604020202020204" pitchFamily="34" charset="0"/>
              </a:rPr>
              <a:t>focus</a:t>
            </a:r>
            <a:r>
              <a:rPr lang="fi-FI" sz="1600" dirty="0">
                <a:cs typeface="Arial" panose="020B0604020202020204" pitchFamily="34" charset="0"/>
              </a:rPr>
              <a:t> </a:t>
            </a:r>
            <a:r>
              <a:rPr lang="fi-FI" sz="1600" dirty="0" err="1">
                <a:cs typeface="Arial" panose="020B0604020202020204" pitchFamily="34" charset="0"/>
              </a:rPr>
              <a:t>from</a:t>
            </a:r>
            <a:r>
              <a:rPr lang="fi-FI" sz="1600" dirty="0">
                <a:cs typeface="Arial" panose="020B0604020202020204" pitchFamily="34" charset="0"/>
              </a:rPr>
              <a:t> </a:t>
            </a:r>
            <a:r>
              <a:rPr lang="fi-FI" sz="1600" dirty="0" err="1">
                <a:cs typeface="Arial" panose="020B0604020202020204" pitchFamily="34" charset="0"/>
              </a:rPr>
              <a:t>Be</a:t>
            </a:r>
            <a:r>
              <a:rPr lang="fi-FI" sz="1600" dirty="0">
                <a:cs typeface="Arial" panose="020B0604020202020204" pitchFamily="34" charset="0"/>
              </a:rPr>
              <a:t> to B and </a:t>
            </a:r>
            <a:r>
              <a:rPr lang="fi-FI" sz="1600" dirty="0" err="1">
                <a:cs typeface="Arial" panose="020B0604020202020204" pitchFamily="34" charset="0"/>
              </a:rPr>
              <a:t>the</a:t>
            </a:r>
            <a:r>
              <a:rPr lang="fi-FI" sz="1600" dirty="0">
                <a:cs typeface="Arial" panose="020B0604020202020204" pitchFamily="34" charset="0"/>
              </a:rPr>
              <a:t> </a:t>
            </a:r>
            <a:r>
              <a:rPr lang="fi-FI" sz="1600" dirty="0" err="1">
                <a:cs typeface="Arial" panose="020B0604020202020204" pitchFamily="34" charset="0"/>
              </a:rPr>
              <a:t>need</a:t>
            </a:r>
            <a:r>
              <a:rPr lang="fi-FI" sz="1600" dirty="0">
                <a:cs typeface="Arial" panose="020B0604020202020204" pitchFamily="34" charset="0"/>
              </a:rPr>
              <a:t> to </a:t>
            </a:r>
            <a:r>
              <a:rPr lang="fi-FI" sz="1600" dirty="0" err="1">
                <a:cs typeface="Arial" panose="020B0604020202020204" pitchFamily="34" charset="0"/>
              </a:rPr>
              <a:t>agree</a:t>
            </a:r>
            <a:r>
              <a:rPr lang="fi-FI" sz="1600" dirty="0">
                <a:cs typeface="Arial" panose="020B0604020202020204" pitchFamily="34" charset="0"/>
              </a:rPr>
              <a:t> on </a:t>
            </a:r>
            <a:r>
              <a:rPr lang="fi-FI" sz="1600" dirty="0" err="1">
                <a:cs typeface="Arial" panose="020B0604020202020204" pitchFamily="34" charset="0"/>
              </a:rPr>
              <a:t>overall</a:t>
            </a:r>
            <a:r>
              <a:rPr lang="fi-FI" sz="1600" dirty="0">
                <a:cs typeface="Arial" panose="020B0604020202020204" pitchFamily="34" charset="0"/>
              </a:rPr>
              <a:t> </a:t>
            </a:r>
            <a:r>
              <a:rPr lang="fi-FI" sz="1600" dirty="0" err="1">
                <a:cs typeface="Arial" panose="020B0604020202020204" pitchFamily="34" charset="0"/>
              </a:rPr>
              <a:t>focus</a:t>
            </a:r>
            <a:r>
              <a:rPr lang="fi-FI" sz="1600" dirty="0">
                <a:cs typeface="Arial" panose="020B0604020202020204" pitchFamily="34" charset="0"/>
              </a:rPr>
              <a:t> </a:t>
            </a:r>
            <a:r>
              <a:rPr lang="fi-FI" sz="1600" dirty="0" err="1">
                <a:cs typeface="Arial" panose="020B0604020202020204" pitchFamily="34" charset="0"/>
              </a:rPr>
              <a:t>points</a:t>
            </a:r>
            <a:endParaRPr lang="fi-FI" sz="1600" dirty="0">
              <a:cs typeface="Arial" panose="020B0604020202020204" pitchFamily="34" charset="0"/>
            </a:endParaRPr>
          </a:p>
          <a:p>
            <a:pPr marL="742950" lvl="1" indent="-285750">
              <a:lnSpc>
                <a:spcPct val="113000"/>
              </a:lnSpc>
              <a:spcBef>
                <a:spcPts val="600"/>
              </a:spcBef>
              <a:buFont typeface="Wingdings" panose="05000000000000000000" pitchFamily="2" charset="2"/>
              <a:buChar char="ü"/>
            </a:pPr>
            <a:r>
              <a:rPr lang="fi-FI" sz="1600" dirty="0" err="1">
                <a:cs typeface="Arial" panose="020B0604020202020204" pitchFamily="34" charset="0"/>
              </a:rPr>
              <a:t>Production</a:t>
            </a:r>
            <a:r>
              <a:rPr lang="fi-FI" sz="1600" dirty="0">
                <a:cs typeface="Arial" panose="020B0604020202020204" pitchFamily="34" charset="0"/>
              </a:rPr>
              <a:t> of B-</a:t>
            </a:r>
            <a:r>
              <a:rPr lang="fi-FI" sz="1600" dirty="0" err="1">
                <a:cs typeface="Arial" panose="020B0604020202020204" pitchFamily="34" charset="0"/>
              </a:rPr>
              <a:t>based</a:t>
            </a:r>
            <a:r>
              <a:rPr lang="fi-FI" sz="1600" dirty="0">
                <a:cs typeface="Arial" panose="020B0604020202020204" pitchFamily="34" charset="0"/>
              </a:rPr>
              <a:t> </a:t>
            </a:r>
            <a:r>
              <a:rPr lang="fi-FI" sz="1600" dirty="0" err="1">
                <a:cs typeface="Arial" panose="020B0604020202020204" pitchFamily="34" charset="0"/>
              </a:rPr>
              <a:t>samples</a:t>
            </a:r>
            <a:r>
              <a:rPr lang="fi-FI" sz="1600" dirty="0">
                <a:cs typeface="Arial" panose="020B0604020202020204" pitchFamily="34" charset="0"/>
              </a:rPr>
              <a:t> to </a:t>
            </a:r>
            <a:r>
              <a:rPr lang="fi-FI" sz="1600" dirty="0" err="1">
                <a:cs typeface="Arial" panose="020B0604020202020204" pitchFamily="34" charset="0"/>
              </a:rPr>
              <a:t>start</a:t>
            </a:r>
            <a:r>
              <a:rPr lang="fi-FI" sz="1600" dirty="0">
                <a:cs typeface="Arial" panose="020B0604020202020204" pitchFamily="34" charset="0"/>
              </a:rPr>
              <a:t> </a:t>
            </a:r>
            <a:r>
              <a:rPr lang="fi-FI" sz="1600" dirty="0" err="1">
                <a:cs typeface="Arial" panose="020B0604020202020204" pitchFamily="34" charset="0"/>
              </a:rPr>
              <a:t>only</a:t>
            </a:r>
            <a:r>
              <a:rPr lang="fi-FI" sz="1600" dirty="0">
                <a:cs typeface="Arial" panose="020B0604020202020204" pitchFamily="34" charset="0"/>
              </a:rPr>
              <a:t> </a:t>
            </a:r>
            <a:r>
              <a:rPr lang="fi-FI" sz="1600" dirty="0" err="1">
                <a:cs typeface="Arial" panose="020B0604020202020204" pitchFamily="34" charset="0"/>
              </a:rPr>
              <a:t>once</a:t>
            </a:r>
            <a:r>
              <a:rPr lang="fi-FI" sz="1600" dirty="0">
                <a:cs typeface="Arial" panose="020B0604020202020204" pitchFamily="34" charset="0"/>
              </a:rPr>
              <a:t> </a:t>
            </a:r>
            <a:r>
              <a:rPr lang="fi-FI" sz="1600" dirty="0" err="1">
                <a:cs typeface="Arial" panose="020B0604020202020204" pitchFamily="34" charset="0"/>
              </a:rPr>
              <a:t>the</a:t>
            </a:r>
            <a:r>
              <a:rPr lang="fi-FI" sz="1600" dirty="0">
                <a:cs typeface="Arial" panose="020B0604020202020204" pitchFamily="34" charset="0"/>
              </a:rPr>
              <a:t> </a:t>
            </a:r>
            <a:r>
              <a:rPr lang="fi-FI" sz="1600" dirty="0" err="1">
                <a:cs typeface="Arial" panose="020B0604020202020204" pitchFamily="34" charset="0"/>
              </a:rPr>
              <a:t>re-baselining</a:t>
            </a:r>
            <a:r>
              <a:rPr lang="fi-FI" sz="1600" dirty="0">
                <a:cs typeface="Arial" panose="020B0604020202020204" pitchFamily="34" charset="0"/>
              </a:rPr>
              <a:t> </a:t>
            </a:r>
            <a:r>
              <a:rPr lang="fi-FI" sz="1600" dirty="0" err="1">
                <a:cs typeface="Arial" panose="020B0604020202020204" pitchFamily="34" charset="0"/>
              </a:rPr>
              <a:t>exercise</a:t>
            </a:r>
            <a:r>
              <a:rPr lang="fi-FI" sz="1600" dirty="0">
                <a:cs typeface="Arial" panose="020B0604020202020204" pitchFamily="34" charset="0"/>
              </a:rPr>
              <a:t> is </a:t>
            </a:r>
            <a:r>
              <a:rPr lang="fi-FI" sz="1600" dirty="0" err="1">
                <a:cs typeface="Arial" panose="020B0604020202020204" pitchFamily="34" charset="0"/>
              </a:rPr>
              <a:t>completed</a:t>
            </a:r>
            <a:r>
              <a:rPr lang="fi-FI" sz="1600" dirty="0">
                <a:cs typeface="Arial" panose="020B0604020202020204" pitchFamily="34" charset="0"/>
              </a:rPr>
              <a:t> and </a:t>
            </a:r>
            <a:r>
              <a:rPr lang="fi-FI" sz="1600" dirty="0" err="1">
                <a:cs typeface="Arial" panose="020B0604020202020204" pitchFamily="34" charset="0"/>
              </a:rPr>
              <a:t>conclusions</a:t>
            </a:r>
            <a:r>
              <a:rPr lang="fi-FI" sz="1600" dirty="0">
                <a:cs typeface="Arial" panose="020B0604020202020204" pitchFamily="34" charset="0"/>
              </a:rPr>
              <a:t> </a:t>
            </a:r>
            <a:r>
              <a:rPr lang="fi-FI" sz="1600" dirty="0" err="1">
                <a:cs typeface="Arial" panose="020B0604020202020204" pitchFamily="34" charset="0"/>
              </a:rPr>
              <a:t>are</a:t>
            </a:r>
            <a:r>
              <a:rPr lang="fi-FI" sz="1600" dirty="0">
                <a:cs typeface="Arial" panose="020B0604020202020204" pitchFamily="34" charset="0"/>
              </a:rPr>
              <a:t> </a:t>
            </a:r>
            <a:r>
              <a:rPr lang="fi-FI" sz="1600" dirty="0" err="1">
                <a:cs typeface="Arial" panose="020B0604020202020204" pitchFamily="34" charset="0"/>
              </a:rPr>
              <a:t>drawn</a:t>
            </a:r>
            <a:endParaRPr lang="fi-FI" sz="1600" dirty="0">
              <a:cs typeface="Arial" panose="020B0604020202020204" pitchFamily="34" charset="0"/>
            </a:endParaRPr>
          </a:p>
          <a:p>
            <a:pPr marL="742950" lvl="1" indent="-285750">
              <a:lnSpc>
                <a:spcPct val="113000"/>
              </a:lnSpc>
              <a:spcBef>
                <a:spcPts val="600"/>
              </a:spcBef>
              <a:buFont typeface="Wingdings" panose="05000000000000000000" pitchFamily="2" charset="2"/>
              <a:buChar char="ü"/>
            </a:pPr>
            <a:r>
              <a:rPr lang="fi-FI" sz="1600" dirty="0" err="1">
                <a:cs typeface="Arial" panose="020B0604020202020204" pitchFamily="34" charset="0"/>
              </a:rPr>
              <a:t>Delayed</a:t>
            </a:r>
            <a:r>
              <a:rPr lang="fi-FI" sz="1600" dirty="0">
                <a:cs typeface="Arial" panose="020B0604020202020204" pitchFamily="34" charset="0"/>
              </a:rPr>
              <a:t> </a:t>
            </a:r>
            <a:r>
              <a:rPr lang="fi-FI" sz="1600" dirty="0" err="1">
                <a:cs typeface="Arial" panose="020B0604020202020204" pitchFamily="34" charset="0"/>
              </a:rPr>
              <a:t>delivery</a:t>
            </a:r>
            <a:r>
              <a:rPr lang="fi-FI" sz="1600" dirty="0">
                <a:cs typeface="Arial" panose="020B0604020202020204" pitchFamily="34" charset="0"/>
              </a:rPr>
              <a:t> of WEST </a:t>
            </a:r>
            <a:r>
              <a:rPr lang="fi-FI" sz="1600" dirty="0" err="1">
                <a:cs typeface="Arial" panose="020B0604020202020204" pitchFamily="34" charset="0"/>
              </a:rPr>
              <a:t>samples</a:t>
            </a:r>
            <a:r>
              <a:rPr lang="fi-FI" sz="1600" dirty="0">
                <a:cs typeface="Arial" panose="020B0604020202020204" pitchFamily="34" charset="0"/>
              </a:rPr>
              <a:t>, </a:t>
            </a:r>
            <a:r>
              <a:rPr lang="fi-FI" sz="1600" dirty="0" err="1">
                <a:cs typeface="Arial" panose="020B0604020202020204" pitchFamily="34" charset="0"/>
              </a:rPr>
              <a:t>small</a:t>
            </a:r>
            <a:r>
              <a:rPr lang="fi-FI" sz="1600" dirty="0">
                <a:cs typeface="Arial" panose="020B0604020202020204" pitchFamily="34" charset="0"/>
              </a:rPr>
              <a:t> </a:t>
            </a:r>
            <a:r>
              <a:rPr lang="fi-FI" sz="1600" dirty="0" err="1">
                <a:cs typeface="Arial" panose="020B0604020202020204" pitchFamily="34" charset="0"/>
              </a:rPr>
              <a:t>number</a:t>
            </a:r>
            <a:r>
              <a:rPr lang="fi-FI" sz="1600" dirty="0">
                <a:cs typeface="Arial" panose="020B0604020202020204" pitchFamily="34" charset="0"/>
              </a:rPr>
              <a:t> of W7-X </a:t>
            </a:r>
            <a:r>
              <a:rPr lang="fi-FI" sz="1600" dirty="0" err="1">
                <a:cs typeface="Arial" panose="020B0604020202020204" pitchFamily="34" charset="0"/>
              </a:rPr>
              <a:t>samples</a:t>
            </a:r>
            <a:r>
              <a:rPr lang="fi-FI" sz="1600" dirty="0">
                <a:cs typeface="Arial" panose="020B0604020202020204" pitchFamily="34" charset="0"/>
              </a:rPr>
              <a:t> and AUG </a:t>
            </a:r>
            <a:r>
              <a:rPr lang="fi-FI" sz="1600" dirty="0" err="1">
                <a:cs typeface="Arial" panose="020B0604020202020204" pitchFamily="34" charset="0"/>
              </a:rPr>
              <a:t>only</a:t>
            </a:r>
            <a:r>
              <a:rPr lang="fi-FI" sz="1600" dirty="0">
                <a:cs typeface="Arial" panose="020B0604020202020204" pitchFamily="34" charset="0"/>
              </a:rPr>
              <a:t> </a:t>
            </a:r>
            <a:r>
              <a:rPr lang="fi-FI" sz="1600" dirty="0" err="1">
                <a:cs typeface="Arial" panose="020B0604020202020204" pitchFamily="34" charset="0"/>
              </a:rPr>
              <a:t>starting</a:t>
            </a:r>
            <a:r>
              <a:rPr lang="fi-FI" sz="1600" dirty="0">
                <a:cs typeface="Arial" panose="020B0604020202020204" pitchFamily="34" charset="0"/>
              </a:rPr>
              <a:t> </a:t>
            </a:r>
            <a:r>
              <a:rPr lang="fi-FI" sz="1600" dirty="0" err="1">
                <a:cs typeface="Arial" panose="020B0604020202020204" pitchFamily="34" charset="0"/>
              </a:rPr>
              <a:t>operations</a:t>
            </a:r>
            <a:r>
              <a:rPr lang="fi-FI" sz="1600" dirty="0">
                <a:cs typeface="Arial" panose="020B0604020202020204" pitchFamily="34" charset="0"/>
              </a:rPr>
              <a:t> in </a:t>
            </a:r>
            <a:r>
              <a:rPr lang="fi-FI" sz="1600" dirty="0" err="1">
                <a:cs typeface="Arial" panose="020B0604020202020204" pitchFamily="34" charset="0"/>
              </a:rPr>
              <a:t>late</a:t>
            </a:r>
            <a:r>
              <a:rPr lang="fi-FI" sz="1600" dirty="0">
                <a:cs typeface="Arial" panose="020B0604020202020204" pitchFamily="34" charset="0"/>
              </a:rPr>
              <a:t> 2024</a:t>
            </a:r>
          </a:p>
          <a:p>
            <a:pPr marL="742950" lvl="1" indent="-285750">
              <a:lnSpc>
                <a:spcPct val="113000"/>
              </a:lnSpc>
              <a:spcBef>
                <a:spcPts val="600"/>
              </a:spcBef>
              <a:buFont typeface="Wingdings" panose="05000000000000000000" pitchFamily="2" charset="2"/>
              <a:buChar char="ü"/>
            </a:pPr>
            <a:r>
              <a:rPr lang="fi-FI" sz="1600" dirty="0" err="1">
                <a:cs typeface="Arial" panose="020B0604020202020204" pitchFamily="34" charset="0"/>
              </a:rPr>
              <a:t>Dust</a:t>
            </a:r>
            <a:r>
              <a:rPr lang="fi-FI" sz="1600" dirty="0">
                <a:cs typeface="Arial" panose="020B0604020202020204" pitchFamily="34" charset="0"/>
              </a:rPr>
              <a:t> </a:t>
            </a:r>
            <a:r>
              <a:rPr lang="fi-FI" sz="1600" dirty="0" err="1">
                <a:cs typeface="Arial" panose="020B0604020202020204" pitchFamily="34" charset="0"/>
              </a:rPr>
              <a:t>analysis</a:t>
            </a:r>
            <a:r>
              <a:rPr lang="fi-FI" sz="1600" dirty="0">
                <a:cs typeface="Arial" panose="020B0604020202020204" pitchFamily="34" charset="0"/>
              </a:rPr>
              <a:t> </a:t>
            </a:r>
            <a:r>
              <a:rPr lang="fi-FI" sz="1600" dirty="0" err="1">
                <a:cs typeface="Arial" panose="020B0604020202020204" pitchFamily="34" charset="0"/>
              </a:rPr>
              <a:t>tasks</a:t>
            </a:r>
            <a:r>
              <a:rPr lang="fi-FI" sz="1600" dirty="0">
                <a:cs typeface="Arial" panose="020B0604020202020204" pitchFamily="34" charset="0"/>
              </a:rPr>
              <a:t> </a:t>
            </a:r>
            <a:r>
              <a:rPr lang="fi-FI" sz="1600" dirty="0" err="1">
                <a:cs typeface="Arial" panose="020B0604020202020204" pitchFamily="34" charset="0"/>
              </a:rPr>
              <a:t>waiting</a:t>
            </a:r>
            <a:r>
              <a:rPr lang="fi-FI" sz="1600" dirty="0">
                <a:cs typeface="Arial" panose="020B0604020202020204" pitchFamily="34" charset="0"/>
              </a:rPr>
              <a:t> for </a:t>
            </a:r>
            <a:r>
              <a:rPr lang="fi-FI" sz="1600" dirty="0" err="1">
                <a:cs typeface="Arial" panose="020B0604020202020204" pitchFamily="34" charset="0"/>
              </a:rPr>
              <a:t>additional</a:t>
            </a:r>
            <a:r>
              <a:rPr lang="fi-FI" sz="1600" dirty="0">
                <a:cs typeface="Arial" panose="020B0604020202020204" pitchFamily="34" charset="0"/>
              </a:rPr>
              <a:t> </a:t>
            </a:r>
            <a:r>
              <a:rPr lang="fi-FI" sz="1600" dirty="0" err="1">
                <a:cs typeface="Arial" panose="020B0604020202020204" pitchFamily="34" charset="0"/>
              </a:rPr>
              <a:t>resources</a:t>
            </a:r>
            <a:r>
              <a:rPr lang="fi-FI" sz="1600" dirty="0">
                <a:cs typeface="Arial" panose="020B0604020202020204" pitchFamily="34" charset="0"/>
              </a:rPr>
              <a:t> </a:t>
            </a:r>
            <a:r>
              <a:rPr lang="fi-FI" sz="1600" dirty="0" err="1">
                <a:cs typeface="Arial" panose="020B0604020202020204" pitchFamily="34" charset="0"/>
              </a:rPr>
              <a:t>from</a:t>
            </a:r>
            <a:r>
              <a:rPr lang="fi-FI" sz="1600" dirty="0">
                <a:cs typeface="Arial" panose="020B0604020202020204" pitchFamily="34" charset="0"/>
              </a:rPr>
              <a:t> </a:t>
            </a:r>
            <a:r>
              <a:rPr lang="fi-FI" sz="1600" dirty="0" err="1">
                <a:cs typeface="Arial" panose="020B0604020202020204" pitchFamily="34" charset="0"/>
              </a:rPr>
              <a:t>EUROfusion</a:t>
            </a:r>
            <a:endParaRPr lang="fi-FI" sz="1600" dirty="0">
              <a:cs typeface="Arial" panose="020B0604020202020204" pitchFamily="34" charset="0"/>
            </a:endParaRPr>
          </a:p>
          <a:p>
            <a:pPr marL="285750" indent="-285750">
              <a:lnSpc>
                <a:spcPct val="113000"/>
              </a:lnSpc>
              <a:spcBef>
                <a:spcPts val="600"/>
              </a:spcBef>
              <a:buFont typeface="Wingdings" panose="05000000000000000000" pitchFamily="2" charset="2"/>
              <a:buChar char="§"/>
            </a:pPr>
            <a:r>
              <a:rPr lang="fi-FI" sz="1600" dirty="0" err="1">
                <a:cs typeface="Arial" panose="020B0604020202020204" pitchFamily="34" charset="0"/>
              </a:rPr>
              <a:t>However</a:t>
            </a:r>
            <a:r>
              <a:rPr lang="fi-FI" sz="1600" dirty="0">
                <a:cs typeface="Arial" panose="020B0604020202020204" pitchFamily="34" charset="0"/>
              </a:rPr>
              <a:t>, </a:t>
            </a:r>
            <a:r>
              <a:rPr lang="fi-FI" sz="1600" dirty="0" err="1">
                <a:cs typeface="Arial" panose="020B0604020202020204" pitchFamily="34" charset="0"/>
              </a:rPr>
              <a:t>progress</a:t>
            </a:r>
            <a:r>
              <a:rPr lang="fi-FI" sz="1600" dirty="0">
                <a:cs typeface="Arial" panose="020B0604020202020204" pitchFamily="34" charset="0"/>
              </a:rPr>
              <a:t> is </a:t>
            </a:r>
            <a:r>
              <a:rPr lang="fi-FI" sz="1600" dirty="0" err="1">
                <a:cs typeface="Arial" panose="020B0604020202020204" pitchFamily="34" charset="0"/>
              </a:rPr>
              <a:t>being</a:t>
            </a:r>
            <a:r>
              <a:rPr lang="fi-FI" sz="1600" dirty="0">
                <a:cs typeface="Arial" panose="020B0604020202020204" pitchFamily="34" charset="0"/>
              </a:rPr>
              <a:t> made for </a:t>
            </a:r>
            <a:r>
              <a:rPr lang="fi-FI" sz="1600" b="1" dirty="0" err="1">
                <a:solidFill>
                  <a:srgbClr val="0070C0"/>
                </a:solidFill>
                <a:cs typeface="Arial" panose="020B0604020202020204" pitchFamily="34" charset="0"/>
              </a:rPr>
              <a:t>producing</a:t>
            </a:r>
            <a:r>
              <a:rPr lang="fi-FI" sz="1600" b="1" dirty="0">
                <a:solidFill>
                  <a:srgbClr val="0070C0"/>
                </a:solidFill>
                <a:cs typeface="Arial" panose="020B0604020202020204" pitchFamily="34" charset="0"/>
              </a:rPr>
              <a:t> and </a:t>
            </a:r>
            <a:r>
              <a:rPr lang="fi-FI" sz="1600" b="1" dirty="0" err="1">
                <a:solidFill>
                  <a:srgbClr val="0070C0"/>
                </a:solidFill>
                <a:cs typeface="Arial" panose="020B0604020202020204" pitchFamily="34" charset="0"/>
              </a:rPr>
              <a:t>exposing</a:t>
            </a:r>
            <a:r>
              <a:rPr lang="fi-FI" sz="1600" b="1" dirty="0">
                <a:solidFill>
                  <a:srgbClr val="0070C0"/>
                </a:solidFill>
                <a:cs typeface="Arial" panose="020B0604020202020204" pitchFamily="34" charset="0"/>
              </a:rPr>
              <a:t> W-</a:t>
            </a:r>
            <a:r>
              <a:rPr lang="fi-FI" sz="1600" b="1" dirty="0" err="1">
                <a:solidFill>
                  <a:srgbClr val="0070C0"/>
                </a:solidFill>
                <a:cs typeface="Arial" panose="020B0604020202020204" pitchFamily="34" charset="0"/>
              </a:rPr>
              <a:t>based</a:t>
            </a:r>
            <a:r>
              <a:rPr lang="fi-FI" sz="1600" b="1" dirty="0">
                <a:solidFill>
                  <a:srgbClr val="0070C0"/>
                </a:solidFill>
                <a:cs typeface="Arial" panose="020B0604020202020204" pitchFamily="34" charset="0"/>
              </a:rPr>
              <a:t> </a:t>
            </a:r>
            <a:r>
              <a:rPr lang="fi-FI" sz="1600" b="1" dirty="0" err="1">
                <a:solidFill>
                  <a:srgbClr val="0070C0"/>
                </a:solidFill>
                <a:cs typeface="Arial" panose="020B0604020202020204" pitchFamily="34" charset="0"/>
              </a:rPr>
              <a:t>samples</a:t>
            </a:r>
            <a:r>
              <a:rPr lang="fi-FI" sz="1600" b="1" dirty="0">
                <a:solidFill>
                  <a:srgbClr val="0070C0"/>
                </a:solidFill>
                <a:cs typeface="Arial" panose="020B0604020202020204" pitchFamily="34" charset="0"/>
              </a:rPr>
              <a:t> in </a:t>
            </a:r>
            <a:r>
              <a:rPr lang="fi-FI" sz="1600" b="1" dirty="0" err="1">
                <a:solidFill>
                  <a:srgbClr val="0070C0"/>
                </a:solidFill>
                <a:cs typeface="Arial" panose="020B0604020202020204" pitchFamily="34" charset="0"/>
              </a:rPr>
              <a:t>linear</a:t>
            </a:r>
            <a:r>
              <a:rPr lang="fi-FI" sz="1600" b="1" dirty="0">
                <a:solidFill>
                  <a:srgbClr val="0070C0"/>
                </a:solidFill>
                <a:cs typeface="Arial" panose="020B0604020202020204" pitchFamily="34" charset="0"/>
              </a:rPr>
              <a:t> </a:t>
            </a:r>
            <a:r>
              <a:rPr lang="fi-FI" sz="1600" b="1" dirty="0" err="1">
                <a:solidFill>
                  <a:srgbClr val="0070C0"/>
                </a:solidFill>
                <a:cs typeface="Arial" panose="020B0604020202020204" pitchFamily="34" charset="0"/>
              </a:rPr>
              <a:t>facilities</a:t>
            </a:r>
            <a:r>
              <a:rPr lang="fi-FI" sz="1600" b="1" dirty="0">
                <a:solidFill>
                  <a:srgbClr val="0070C0"/>
                </a:solidFill>
                <a:cs typeface="Arial" panose="020B0604020202020204" pitchFamily="34" charset="0"/>
              </a:rPr>
              <a:t> </a:t>
            </a:r>
            <a:r>
              <a:rPr lang="fi-FI" sz="1600" dirty="0">
                <a:cs typeface="Arial" panose="020B0604020202020204" pitchFamily="34" charset="0"/>
              </a:rPr>
              <a:t>(SP B.1)</a:t>
            </a:r>
          </a:p>
          <a:p>
            <a:pPr marL="742950" lvl="1" indent="-285750">
              <a:lnSpc>
                <a:spcPct val="113000"/>
              </a:lnSpc>
              <a:spcBef>
                <a:spcPts val="600"/>
              </a:spcBef>
              <a:buFont typeface="Wingdings" panose="05000000000000000000" pitchFamily="2" charset="2"/>
              <a:buChar char="ü"/>
            </a:pPr>
            <a:r>
              <a:rPr lang="fi-FI" sz="1600" dirty="0" err="1">
                <a:cs typeface="Arial" panose="020B0604020202020204" pitchFamily="34" charset="0"/>
              </a:rPr>
              <a:t>Requires</a:t>
            </a:r>
            <a:r>
              <a:rPr lang="fi-FI" sz="1600" dirty="0">
                <a:cs typeface="Arial" panose="020B0604020202020204" pitchFamily="34" charset="0"/>
              </a:rPr>
              <a:t> </a:t>
            </a:r>
            <a:r>
              <a:rPr lang="fi-FI" sz="1600" dirty="0" err="1">
                <a:cs typeface="Arial" panose="020B0604020202020204" pitchFamily="34" charset="0"/>
              </a:rPr>
              <a:t>agreeing</a:t>
            </a:r>
            <a:r>
              <a:rPr lang="fi-FI" sz="1600" dirty="0">
                <a:cs typeface="Arial" panose="020B0604020202020204" pitchFamily="34" charset="0"/>
              </a:rPr>
              <a:t> on </a:t>
            </a:r>
            <a:r>
              <a:rPr lang="fi-FI" sz="1600" dirty="0" err="1">
                <a:cs typeface="Arial" panose="020B0604020202020204" pitchFamily="34" charset="0"/>
              </a:rPr>
              <a:t>the</a:t>
            </a:r>
            <a:r>
              <a:rPr lang="fi-FI" sz="1600" dirty="0">
                <a:cs typeface="Arial" panose="020B0604020202020204" pitchFamily="34" charset="0"/>
              </a:rPr>
              <a:t> </a:t>
            </a:r>
            <a:r>
              <a:rPr lang="fi-FI" sz="1600" dirty="0" err="1">
                <a:cs typeface="Arial" panose="020B0604020202020204" pitchFamily="34" charset="0"/>
              </a:rPr>
              <a:t>relevant</a:t>
            </a:r>
            <a:r>
              <a:rPr lang="fi-FI" sz="1600" dirty="0">
                <a:cs typeface="Arial" panose="020B0604020202020204" pitchFamily="34" charset="0"/>
              </a:rPr>
              <a:t> </a:t>
            </a:r>
            <a:r>
              <a:rPr lang="fi-FI" sz="1600" dirty="0" err="1">
                <a:cs typeface="Arial" panose="020B0604020202020204" pitchFamily="34" charset="0"/>
              </a:rPr>
              <a:t>rows</a:t>
            </a:r>
            <a:r>
              <a:rPr lang="fi-FI" sz="1600" dirty="0">
                <a:cs typeface="Arial" panose="020B0604020202020204" pitchFamily="34" charset="0"/>
              </a:rPr>
              <a:t> in </a:t>
            </a:r>
            <a:r>
              <a:rPr lang="fi-FI" sz="1600" dirty="0" err="1">
                <a:cs typeface="Arial" panose="020B0604020202020204" pitchFamily="34" charset="0"/>
              </a:rPr>
              <a:t>the</a:t>
            </a:r>
            <a:r>
              <a:rPr lang="fi-FI" sz="1600" dirty="0">
                <a:cs typeface="Arial" panose="020B0604020202020204" pitchFamily="34" charset="0"/>
              </a:rPr>
              <a:t> ”Master Excel” for W </a:t>
            </a:r>
            <a:r>
              <a:rPr lang="fi-FI" sz="1600" dirty="0" err="1">
                <a:cs typeface="Arial" panose="020B0604020202020204" pitchFamily="34" charset="0"/>
              </a:rPr>
              <a:t>samples</a:t>
            </a:r>
            <a:endParaRPr lang="fi-FI" sz="1600" dirty="0">
              <a:cs typeface="Arial" panose="020B0604020202020204" pitchFamily="34" charset="0"/>
            </a:endParaRPr>
          </a:p>
          <a:p>
            <a:pPr marL="285750" indent="-285750">
              <a:lnSpc>
                <a:spcPct val="113000"/>
              </a:lnSpc>
              <a:spcBef>
                <a:spcPts val="600"/>
              </a:spcBef>
              <a:buFont typeface="Wingdings" panose="05000000000000000000" pitchFamily="2" charset="2"/>
              <a:buChar char="§"/>
            </a:pPr>
            <a:r>
              <a:rPr lang="fi-FI" sz="1600" dirty="0" err="1">
                <a:cs typeface="Arial" panose="020B0604020202020204" pitchFamily="34" charset="0"/>
              </a:rPr>
              <a:t>First</a:t>
            </a:r>
            <a:r>
              <a:rPr lang="fi-FI" sz="1600" dirty="0">
                <a:cs typeface="Arial" panose="020B0604020202020204" pitchFamily="34" charset="0"/>
              </a:rPr>
              <a:t> set of </a:t>
            </a:r>
            <a:r>
              <a:rPr lang="fi-FI" sz="1600" dirty="0" err="1">
                <a:cs typeface="Arial" panose="020B0604020202020204" pitchFamily="34" charset="0"/>
              </a:rPr>
              <a:t>meetings</a:t>
            </a:r>
            <a:r>
              <a:rPr lang="fi-FI" sz="1600" dirty="0">
                <a:cs typeface="Arial" panose="020B0604020202020204" pitchFamily="34" charset="0"/>
              </a:rPr>
              <a:t> to </a:t>
            </a:r>
            <a:r>
              <a:rPr lang="fi-FI" sz="1600" dirty="0" err="1">
                <a:cs typeface="Arial" panose="020B0604020202020204" pitchFamily="34" charset="0"/>
              </a:rPr>
              <a:t>be</a:t>
            </a:r>
            <a:r>
              <a:rPr lang="fi-FI" sz="1600" dirty="0">
                <a:cs typeface="Arial" panose="020B0604020202020204" pitchFamily="34" charset="0"/>
              </a:rPr>
              <a:t> </a:t>
            </a:r>
            <a:r>
              <a:rPr lang="fi-FI" sz="1600" dirty="0" err="1">
                <a:cs typeface="Arial" panose="020B0604020202020204" pitchFamily="34" charset="0"/>
              </a:rPr>
              <a:t>held</a:t>
            </a:r>
            <a:r>
              <a:rPr lang="fi-FI" sz="1600" dirty="0">
                <a:cs typeface="Arial" panose="020B0604020202020204" pitchFamily="34" charset="0"/>
              </a:rPr>
              <a:t> in </a:t>
            </a:r>
            <a:r>
              <a:rPr lang="fi-FI" sz="1600" dirty="0" err="1">
                <a:cs typeface="Arial" panose="020B0604020202020204" pitchFamily="34" charset="0"/>
              </a:rPr>
              <a:t>April</a:t>
            </a:r>
            <a:endParaRPr lang="fi-FI" sz="1600" dirty="0">
              <a:cs typeface="Arial" panose="020B0604020202020204" pitchFamily="34" charset="0"/>
            </a:endParaRPr>
          </a:p>
          <a:p>
            <a:pPr marL="742950" lvl="1" indent="-285750">
              <a:lnSpc>
                <a:spcPct val="113000"/>
              </a:lnSpc>
              <a:spcBef>
                <a:spcPts val="600"/>
              </a:spcBef>
              <a:buFont typeface="Wingdings" panose="05000000000000000000" pitchFamily="2" charset="2"/>
              <a:buChar char="ü"/>
            </a:pPr>
            <a:r>
              <a:rPr lang="fi-FI" sz="1600" dirty="0" err="1">
                <a:cs typeface="Arial" panose="020B0604020202020204" pitchFamily="34" charset="0"/>
              </a:rPr>
              <a:t>Discussion</a:t>
            </a:r>
            <a:r>
              <a:rPr lang="fi-FI" sz="1600" dirty="0">
                <a:cs typeface="Arial" panose="020B0604020202020204" pitchFamily="34" charset="0"/>
              </a:rPr>
              <a:t> on </a:t>
            </a:r>
            <a:r>
              <a:rPr lang="fi-FI" sz="1600" u="sng" dirty="0" err="1">
                <a:solidFill>
                  <a:srgbClr val="00B050"/>
                </a:solidFill>
                <a:cs typeface="Arial" panose="020B0604020202020204" pitchFamily="34" charset="0"/>
              </a:rPr>
              <a:t>exposure</a:t>
            </a:r>
            <a:r>
              <a:rPr lang="fi-FI" sz="1600" u="sng" dirty="0">
                <a:solidFill>
                  <a:srgbClr val="00B050"/>
                </a:solidFill>
                <a:cs typeface="Arial" panose="020B0604020202020204" pitchFamily="34" charset="0"/>
              </a:rPr>
              <a:t> </a:t>
            </a:r>
            <a:r>
              <a:rPr lang="fi-FI" sz="1600" u="sng" dirty="0" err="1">
                <a:solidFill>
                  <a:srgbClr val="00B050"/>
                </a:solidFill>
                <a:cs typeface="Arial" panose="020B0604020202020204" pitchFamily="34" charset="0"/>
              </a:rPr>
              <a:t>parameters</a:t>
            </a:r>
            <a:r>
              <a:rPr lang="fi-FI" sz="1600" u="sng" dirty="0">
                <a:solidFill>
                  <a:srgbClr val="00B050"/>
                </a:solidFill>
                <a:cs typeface="Arial" panose="020B0604020202020204" pitchFamily="34" charset="0"/>
              </a:rPr>
              <a:t> for W </a:t>
            </a:r>
            <a:r>
              <a:rPr lang="fi-FI" sz="1600" u="sng" dirty="0" err="1">
                <a:solidFill>
                  <a:srgbClr val="00B050"/>
                </a:solidFill>
                <a:cs typeface="Arial" panose="020B0604020202020204" pitchFamily="34" charset="0"/>
              </a:rPr>
              <a:t>samples</a:t>
            </a:r>
            <a:r>
              <a:rPr lang="fi-FI" sz="1600" u="sng" dirty="0">
                <a:solidFill>
                  <a:srgbClr val="00B050"/>
                </a:solidFill>
                <a:cs typeface="Arial" panose="020B0604020202020204" pitchFamily="34" charset="0"/>
              </a:rPr>
              <a:t> </a:t>
            </a:r>
            <a:r>
              <a:rPr lang="fi-FI" sz="1600" dirty="0">
                <a:cs typeface="Arial" panose="020B0604020202020204" pitchFamily="34" charset="0"/>
              </a:rPr>
              <a:t>(SP B.1)</a:t>
            </a:r>
          </a:p>
          <a:p>
            <a:pPr marL="742950" lvl="1" indent="-285750">
              <a:lnSpc>
                <a:spcPct val="113000"/>
              </a:lnSpc>
              <a:spcBef>
                <a:spcPts val="600"/>
              </a:spcBef>
              <a:buFont typeface="Wingdings" panose="05000000000000000000" pitchFamily="2" charset="2"/>
              <a:buChar char="ü"/>
            </a:pPr>
            <a:r>
              <a:rPr lang="fi-FI" sz="1600" u="sng" dirty="0" err="1">
                <a:solidFill>
                  <a:srgbClr val="00B050"/>
                </a:solidFill>
                <a:cs typeface="Arial" panose="020B0604020202020204" pitchFamily="34" charset="0"/>
              </a:rPr>
              <a:t>Updating</a:t>
            </a:r>
            <a:r>
              <a:rPr lang="fi-FI" sz="1600" u="sng" dirty="0">
                <a:solidFill>
                  <a:srgbClr val="00B050"/>
                </a:solidFill>
                <a:cs typeface="Arial" panose="020B0604020202020204" pitchFamily="34" charset="0"/>
              </a:rPr>
              <a:t> Master Excel and </a:t>
            </a:r>
            <a:r>
              <a:rPr lang="fi-FI" sz="1600" u="sng" dirty="0" err="1">
                <a:solidFill>
                  <a:srgbClr val="00B050"/>
                </a:solidFill>
                <a:cs typeface="Arial" panose="020B0604020202020204" pitchFamily="34" charset="0"/>
              </a:rPr>
              <a:t>analysis</a:t>
            </a:r>
            <a:r>
              <a:rPr lang="fi-FI" sz="1600" u="sng" dirty="0">
                <a:solidFill>
                  <a:srgbClr val="00B050"/>
                </a:solidFill>
                <a:cs typeface="Arial" panose="020B0604020202020204" pitchFamily="34" charset="0"/>
              </a:rPr>
              <a:t> </a:t>
            </a:r>
            <a:r>
              <a:rPr lang="fi-FI" sz="1600" u="sng" dirty="0" err="1">
                <a:solidFill>
                  <a:srgbClr val="00B050"/>
                </a:solidFill>
                <a:cs typeface="Arial" panose="020B0604020202020204" pitchFamily="34" charset="0"/>
              </a:rPr>
              <a:t>plan</a:t>
            </a:r>
            <a:r>
              <a:rPr lang="fi-FI" sz="1600" u="sng" dirty="0">
                <a:solidFill>
                  <a:srgbClr val="00B050"/>
                </a:solidFill>
                <a:cs typeface="Arial" panose="020B0604020202020204" pitchFamily="34" charset="0"/>
              </a:rPr>
              <a:t> </a:t>
            </a:r>
            <a:r>
              <a:rPr lang="fi-FI" sz="1600" dirty="0">
                <a:cs typeface="Arial" panose="020B0604020202020204" pitchFamily="34" charset="0"/>
              </a:rPr>
              <a:t>for W </a:t>
            </a:r>
            <a:r>
              <a:rPr lang="fi-FI" sz="1600" dirty="0" err="1">
                <a:cs typeface="Arial" panose="020B0604020202020204" pitchFamily="34" charset="0"/>
              </a:rPr>
              <a:t>samples</a:t>
            </a:r>
            <a:r>
              <a:rPr lang="fi-FI" sz="1600" dirty="0">
                <a:cs typeface="Arial" panose="020B0604020202020204" pitchFamily="34" charset="0"/>
              </a:rPr>
              <a:t> (SP B.4)</a:t>
            </a:r>
          </a:p>
          <a:p>
            <a:pPr marL="742950" lvl="1" indent="-285750">
              <a:lnSpc>
                <a:spcPct val="113000"/>
              </a:lnSpc>
              <a:spcBef>
                <a:spcPts val="600"/>
              </a:spcBef>
              <a:buFont typeface="Wingdings" panose="05000000000000000000" pitchFamily="2" charset="2"/>
              <a:buChar char="ü"/>
            </a:pPr>
            <a:r>
              <a:rPr lang="fi-FI" sz="1600" u="sng" dirty="0" err="1">
                <a:solidFill>
                  <a:srgbClr val="00B050"/>
                </a:solidFill>
                <a:cs typeface="Arial" panose="020B0604020202020204" pitchFamily="34" charset="0"/>
              </a:rPr>
              <a:t>Coordination</a:t>
            </a:r>
            <a:r>
              <a:rPr lang="fi-FI" sz="1600" u="sng" dirty="0">
                <a:solidFill>
                  <a:srgbClr val="00B050"/>
                </a:solidFill>
                <a:cs typeface="Arial" panose="020B0604020202020204" pitchFamily="34" charset="0"/>
              </a:rPr>
              <a:t> </a:t>
            </a:r>
            <a:r>
              <a:rPr lang="fi-FI" sz="1600" u="sng" dirty="0" err="1">
                <a:solidFill>
                  <a:srgbClr val="00B050"/>
                </a:solidFill>
                <a:cs typeface="Arial" panose="020B0604020202020204" pitchFamily="34" charset="0"/>
              </a:rPr>
              <a:t>meetings</a:t>
            </a:r>
            <a:r>
              <a:rPr lang="fi-FI" sz="1600" u="sng" dirty="0">
                <a:solidFill>
                  <a:srgbClr val="00B050"/>
                </a:solidFill>
                <a:cs typeface="Arial" panose="020B0604020202020204" pitchFamily="34" charset="0"/>
              </a:rPr>
              <a:t> </a:t>
            </a:r>
            <a:r>
              <a:rPr lang="fi-FI" sz="1600" dirty="0" err="1">
                <a:cs typeface="Arial" panose="020B0604020202020204" pitchFamily="34" charset="0"/>
              </a:rPr>
              <a:t>with</a:t>
            </a:r>
            <a:r>
              <a:rPr lang="fi-FI" sz="1600" dirty="0">
                <a:cs typeface="Arial" panose="020B0604020202020204" pitchFamily="34" charset="0"/>
              </a:rPr>
              <a:t> SP X and </a:t>
            </a:r>
            <a:r>
              <a:rPr lang="fi-FI" sz="1600" dirty="0" err="1">
                <a:cs typeface="Arial" panose="020B0604020202020204" pitchFamily="34" charset="0"/>
              </a:rPr>
              <a:t>the</a:t>
            </a:r>
            <a:r>
              <a:rPr lang="fi-FI" sz="1600" dirty="0">
                <a:cs typeface="Arial" panose="020B0604020202020204" pitchFamily="34" charset="0"/>
              </a:rPr>
              <a:t> ENR </a:t>
            </a:r>
            <a:r>
              <a:rPr lang="fi-FI" sz="1600" dirty="0" err="1">
                <a:cs typeface="Arial" panose="020B0604020202020204" pitchFamily="34" charset="0"/>
              </a:rPr>
              <a:t>project</a:t>
            </a:r>
            <a:r>
              <a:rPr lang="fi-FI" sz="1600" dirty="0">
                <a:cs typeface="Arial" panose="020B0604020202020204" pitchFamily="34" charset="0"/>
              </a:rPr>
              <a:t> of VR</a:t>
            </a:r>
          </a:p>
        </p:txBody>
      </p:sp>
    </p:spTree>
    <p:extLst>
      <p:ext uri="{BB962C8B-B14F-4D97-AF65-F5344CB8AC3E}">
        <p14:creationId xmlns:p14="http://schemas.microsoft.com/office/powerpoint/2010/main" val="319820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79DA012-F8CF-FB43-49BA-3D8FFCBF37C8}"/>
              </a:ext>
            </a:extLst>
          </p:cNvPr>
          <p:cNvSpPr>
            <a:spLocks noGrp="1"/>
          </p:cNvSpPr>
          <p:nvPr>
            <p:ph type="ftr" sz="quarter" idx="11"/>
          </p:nvPr>
        </p:nvSpPr>
        <p:spPr/>
        <p:txBody>
          <a:bodyPr/>
          <a:lstStyle/>
          <a:p>
            <a:pPr>
              <a:defRPr/>
            </a:pPr>
            <a:r>
              <a:rPr lang="en-GB">
                <a:solidFill>
                  <a:prstClr val="white"/>
                </a:solidFill>
              </a:rPr>
              <a:t>A. Hakola| WPPWIE midterm meeting | 9 April 2024</a:t>
            </a:r>
            <a:endParaRPr lang="en-GB" dirty="0"/>
          </a:p>
        </p:txBody>
      </p:sp>
      <p:sp>
        <p:nvSpPr>
          <p:cNvPr id="4" name="Slide Number Placeholder 3">
            <a:extLst>
              <a:ext uri="{FF2B5EF4-FFF2-40B4-BE49-F238E27FC236}">
                <a16:creationId xmlns:a16="http://schemas.microsoft.com/office/drawing/2014/main" id="{FD8E3CD6-A8B8-1A3E-530E-D3BC486A74B9}"/>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3</a:t>
            </a:fld>
            <a:endParaRPr lang="en-GB">
              <a:solidFill>
                <a:prstClr val="white"/>
              </a:solidFill>
            </a:endParaRPr>
          </a:p>
        </p:txBody>
      </p:sp>
      <p:sp>
        <p:nvSpPr>
          <p:cNvPr id="5" name="Titre 1">
            <a:extLst>
              <a:ext uri="{FF2B5EF4-FFF2-40B4-BE49-F238E27FC236}">
                <a16:creationId xmlns:a16="http://schemas.microsoft.com/office/drawing/2014/main" id="{5745B66D-A6CB-9F71-21A8-40C02DA8450B}"/>
              </a:ext>
            </a:extLst>
          </p:cNvPr>
          <p:cNvSpPr>
            <a:spLocks noGrp="1"/>
          </p:cNvSpPr>
          <p:nvPr>
            <p:ph type="title"/>
          </p:nvPr>
        </p:nvSpPr>
        <p:spPr>
          <a:xfrm>
            <a:off x="983432" y="192515"/>
            <a:ext cx="9451776" cy="457200"/>
          </a:xfrm>
        </p:spPr>
        <p:txBody>
          <a:bodyPr/>
          <a:lstStyle/>
          <a:p>
            <a:r>
              <a:rPr lang="fr-FR" dirty="0"/>
              <a:t>Feedback </a:t>
            </a:r>
            <a:r>
              <a:rPr lang="fr-FR" dirty="0" err="1"/>
              <a:t>from</a:t>
            </a:r>
            <a:r>
              <a:rPr lang="fr-FR" dirty="0"/>
              <a:t> the Tervaniemi meeting (6-9 </a:t>
            </a:r>
            <a:r>
              <a:rPr lang="fr-FR" dirty="0" err="1"/>
              <a:t>February</a:t>
            </a:r>
            <a:r>
              <a:rPr lang="fr-FR" dirty="0"/>
              <a:t>)</a:t>
            </a:r>
          </a:p>
        </p:txBody>
      </p:sp>
      <p:sp>
        <p:nvSpPr>
          <p:cNvPr id="2" name="TextBox 1">
            <a:extLst>
              <a:ext uri="{FF2B5EF4-FFF2-40B4-BE49-F238E27FC236}">
                <a16:creationId xmlns:a16="http://schemas.microsoft.com/office/drawing/2014/main" id="{3F304161-66FD-758D-C21A-D74BA4F30613}"/>
              </a:ext>
            </a:extLst>
          </p:cNvPr>
          <p:cNvSpPr txBox="1"/>
          <p:nvPr/>
        </p:nvSpPr>
        <p:spPr bwMode="auto">
          <a:xfrm>
            <a:off x="216310" y="763503"/>
            <a:ext cx="11752453" cy="1308050"/>
          </a:xfrm>
          <a:prstGeom prst="rect">
            <a:avLst/>
          </a:prstGeom>
          <a:noFill/>
        </p:spPr>
        <p:txBody>
          <a:bodyPr wrap="square" rtlCol="0">
            <a:spAutoFit/>
          </a:bodyPr>
          <a:lstStyle/>
          <a:p>
            <a:pPr marL="285750" indent="-285750">
              <a:spcBef>
                <a:spcPts val="600"/>
              </a:spcBef>
              <a:buFont typeface="Wingdings" panose="05000000000000000000" pitchFamily="2" charset="2"/>
              <a:buChar char="§"/>
            </a:pPr>
            <a:r>
              <a:rPr lang="fi-FI" sz="1600" b="1" dirty="0" err="1">
                <a:solidFill>
                  <a:srgbClr val="FF0000"/>
                </a:solidFill>
              </a:rPr>
              <a:t>Boronizations</a:t>
            </a:r>
            <a:r>
              <a:rPr lang="fi-FI" sz="1600" b="1" dirty="0">
                <a:solidFill>
                  <a:srgbClr val="FF0000"/>
                </a:solidFill>
              </a:rPr>
              <a:t> </a:t>
            </a:r>
            <a:r>
              <a:rPr lang="fi-FI" sz="1600" b="1" dirty="0">
                <a:solidFill>
                  <a:srgbClr val="FF0000"/>
                </a:solidFill>
                <a:sym typeface="Symbol" panose="05050102010706020507" pitchFamily="18" charset="2"/>
              </a:rPr>
              <a:t> </a:t>
            </a:r>
            <a:r>
              <a:rPr lang="fi-FI" sz="1600" b="1" dirty="0" err="1">
                <a:solidFill>
                  <a:srgbClr val="FF0000"/>
                </a:solidFill>
                <a:sym typeface="Symbol" panose="05050102010706020507" pitchFamily="18" charset="2"/>
              </a:rPr>
              <a:t>impact</a:t>
            </a:r>
            <a:r>
              <a:rPr lang="fi-FI" sz="1600" b="1" dirty="0">
                <a:solidFill>
                  <a:srgbClr val="FF0000"/>
                </a:solidFill>
                <a:sym typeface="Symbol" panose="05050102010706020507" pitchFamily="18" charset="2"/>
              </a:rPr>
              <a:t> on </a:t>
            </a:r>
            <a:r>
              <a:rPr lang="fi-FI" sz="1600" b="1" dirty="0" err="1">
                <a:solidFill>
                  <a:srgbClr val="FF0000"/>
                </a:solidFill>
                <a:sym typeface="Symbol" panose="05050102010706020507" pitchFamily="18" charset="2"/>
              </a:rPr>
              <a:t>the</a:t>
            </a:r>
            <a:r>
              <a:rPr lang="fi-FI" sz="1600" b="1" dirty="0">
                <a:solidFill>
                  <a:srgbClr val="FF0000"/>
                </a:solidFill>
                <a:sym typeface="Symbol" panose="05050102010706020507" pitchFamily="18" charset="2"/>
              </a:rPr>
              <a:t> SP B.2 and SP B.4 </a:t>
            </a:r>
            <a:r>
              <a:rPr lang="fi-FI" sz="1600" b="1" dirty="0" err="1">
                <a:solidFill>
                  <a:srgbClr val="FF0000"/>
                </a:solidFill>
                <a:sym typeface="Symbol" panose="05050102010706020507" pitchFamily="18" charset="2"/>
              </a:rPr>
              <a:t>plans</a:t>
            </a:r>
            <a:endParaRPr lang="fi-FI" sz="1600" b="1" dirty="0">
              <a:solidFill>
                <a:srgbClr val="FF0000"/>
              </a:solidFill>
            </a:endParaRPr>
          </a:p>
          <a:p>
            <a:pPr marL="800100" lvl="1" indent="-342900">
              <a:spcBef>
                <a:spcPts val="600"/>
              </a:spcBef>
              <a:buFont typeface="Wingdings" panose="05000000000000000000" pitchFamily="2" charset="2"/>
              <a:buChar char="ü"/>
            </a:pPr>
            <a:r>
              <a:rPr lang="fi-FI" sz="1600" dirty="0"/>
              <a:t>Open </a:t>
            </a:r>
            <a:r>
              <a:rPr lang="fi-FI" sz="1600" dirty="0" err="1"/>
              <a:t>questions</a:t>
            </a:r>
            <a:r>
              <a:rPr lang="fi-FI" sz="1600" dirty="0"/>
              <a:t>: (i) </a:t>
            </a:r>
            <a:r>
              <a:rPr lang="fi-FI" sz="1600" dirty="0" err="1"/>
              <a:t>remobilization</a:t>
            </a:r>
            <a:r>
              <a:rPr lang="fi-FI" sz="1600" dirty="0"/>
              <a:t> of B, (ii) </a:t>
            </a:r>
            <a:r>
              <a:rPr lang="fi-FI" sz="1600" dirty="0" err="1"/>
              <a:t>how</a:t>
            </a:r>
            <a:r>
              <a:rPr lang="fi-FI" sz="1600" dirty="0"/>
              <a:t> </a:t>
            </a:r>
            <a:r>
              <a:rPr lang="fi-FI" sz="1600" dirty="0" err="1"/>
              <a:t>will</a:t>
            </a:r>
            <a:r>
              <a:rPr lang="fi-FI" sz="1600" dirty="0"/>
              <a:t> </a:t>
            </a:r>
            <a:r>
              <a:rPr lang="fi-FI" sz="1600" dirty="0" err="1"/>
              <a:t>boronizations</a:t>
            </a:r>
            <a:r>
              <a:rPr lang="fi-FI" sz="1600" dirty="0"/>
              <a:t> </a:t>
            </a:r>
            <a:r>
              <a:rPr lang="fi-FI" sz="1600" dirty="0" err="1"/>
              <a:t>change</a:t>
            </a:r>
            <a:r>
              <a:rPr lang="fi-FI" sz="1600" dirty="0"/>
              <a:t> W </a:t>
            </a:r>
            <a:r>
              <a:rPr lang="fi-FI" sz="1600" dirty="0" err="1"/>
              <a:t>sputtering</a:t>
            </a:r>
            <a:r>
              <a:rPr lang="fi-FI" sz="1600" dirty="0"/>
              <a:t>?, (iii) </a:t>
            </a:r>
            <a:r>
              <a:rPr lang="fi-FI" sz="1600" dirty="0" err="1"/>
              <a:t>complex</a:t>
            </a:r>
            <a:r>
              <a:rPr lang="fi-FI" sz="1600" dirty="0"/>
              <a:t> </a:t>
            </a:r>
            <a:r>
              <a:rPr lang="fi-FI" sz="1600" dirty="0" err="1"/>
              <a:t>boron</a:t>
            </a:r>
            <a:r>
              <a:rPr lang="fi-FI" sz="1600" dirty="0"/>
              <a:t> </a:t>
            </a:r>
            <a:r>
              <a:rPr lang="fi-FI" sz="1600" dirty="0" err="1"/>
              <a:t>chemistry</a:t>
            </a:r>
            <a:endParaRPr lang="fi-FI" sz="1600" dirty="0"/>
          </a:p>
          <a:p>
            <a:pPr marL="800100" lvl="1" indent="-342900">
              <a:spcBef>
                <a:spcPts val="600"/>
              </a:spcBef>
              <a:buFont typeface="Wingdings" panose="05000000000000000000" pitchFamily="2" charset="2"/>
              <a:buChar char="ü"/>
            </a:pPr>
            <a:r>
              <a:rPr lang="fi-FI" sz="1600" dirty="0" err="1"/>
              <a:t>Boronizations</a:t>
            </a:r>
            <a:r>
              <a:rPr lang="fi-FI" sz="1600" dirty="0"/>
              <a:t> </a:t>
            </a:r>
            <a:r>
              <a:rPr lang="fi-FI" sz="1600" dirty="0" err="1"/>
              <a:t>will</a:t>
            </a:r>
            <a:r>
              <a:rPr lang="fi-FI" sz="1600" dirty="0"/>
              <a:t> </a:t>
            </a:r>
            <a:r>
              <a:rPr lang="fi-FI" sz="1600" dirty="0" err="1"/>
              <a:t>result</a:t>
            </a:r>
            <a:r>
              <a:rPr lang="fi-FI" sz="1600" dirty="0"/>
              <a:t> in </a:t>
            </a:r>
            <a:r>
              <a:rPr lang="fi-FI" sz="1600" dirty="0" err="1"/>
              <a:t>the</a:t>
            </a:r>
            <a:r>
              <a:rPr lang="fi-FI" sz="1600" dirty="0"/>
              <a:t> </a:t>
            </a:r>
            <a:r>
              <a:rPr lang="fi-FI" sz="1600" dirty="0" err="1"/>
              <a:t>formation</a:t>
            </a:r>
            <a:r>
              <a:rPr lang="fi-FI" sz="1600" dirty="0"/>
              <a:t> of a-B:H/B:D </a:t>
            </a:r>
            <a:r>
              <a:rPr lang="fi-FI" sz="1600" dirty="0" err="1"/>
              <a:t>layers</a:t>
            </a:r>
            <a:r>
              <a:rPr lang="fi-FI" sz="1600" dirty="0"/>
              <a:t> – and </a:t>
            </a:r>
            <a:r>
              <a:rPr lang="fi-FI" sz="1600" dirty="0" err="1"/>
              <a:t>upon</a:t>
            </a:r>
            <a:r>
              <a:rPr lang="fi-FI" sz="1600" dirty="0"/>
              <a:t> </a:t>
            </a:r>
            <a:r>
              <a:rPr lang="fi-FI" sz="1600" dirty="0" err="1"/>
              <a:t>exposure</a:t>
            </a:r>
            <a:r>
              <a:rPr lang="fi-FI" sz="1600" dirty="0"/>
              <a:t> to </a:t>
            </a:r>
            <a:r>
              <a:rPr lang="fi-FI" sz="1600" dirty="0" err="1"/>
              <a:t>vents</a:t>
            </a:r>
            <a:r>
              <a:rPr lang="fi-FI" sz="1600" dirty="0"/>
              <a:t> </a:t>
            </a:r>
            <a:r>
              <a:rPr lang="fi-FI" sz="1600" dirty="0" err="1"/>
              <a:t>may</a:t>
            </a:r>
            <a:r>
              <a:rPr lang="fi-FI" sz="1600" dirty="0"/>
              <a:t> </a:t>
            </a:r>
            <a:r>
              <a:rPr lang="fi-FI" sz="1600" dirty="0" err="1"/>
              <a:t>change</a:t>
            </a:r>
            <a:r>
              <a:rPr lang="fi-FI" sz="1600" dirty="0"/>
              <a:t> composition </a:t>
            </a:r>
            <a:r>
              <a:rPr lang="fi-FI" sz="1600" dirty="0" err="1"/>
              <a:t>drastically</a:t>
            </a:r>
            <a:endParaRPr lang="fi-FI" sz="1600" dirty="0"/>
          </a:p>
          <a:p>
            <a:pPr marL="800100" lvl="1" indent="-342900">
              <a:spcBef>
                <a:spcPts val="600"/>
              </a:spcBef>
              <a:buFont typeface="Wingdings" panose="05000000000000000000" pitchFamily="2" charset="2"/>
              <a:buChar char="ü"/>
            </a:pPr>
            <a:r>
              <a:rPr lang="fi-FI" sz="1600" dirty="0"/>
              <a:t>B </a:t>
            </a:r>
            <a:r>
              <a:rPr lang="fi-FI" sz="1600" dirty="0" err="1"/>
              <a:t>reservoir</a:t>
            </a:r>
            <a:r>
              <a:rPr lang="fi-FI" sz="1600" dirty="0"/>
              <a:t> </a:t>
            </a:r>
            <a:r>
              <a:rPr lang="fi-FI" sz="1600" dirty="0" err="1"/>
              <a:t>can</a:t>
            </a:r>
            <a:r>
              <a:rPr lang="fi-FI" sz="1600" dirty="0"/>
              <a:t> </a:t>
            </a:r>
            <a:r>
              <a:rPr lang="fi-FI" sz="1600" dirty="0" err="1"/>
              <a:t>be</a:t>
            </a:r>
            <a:r>
              <a:rPr lang="fi-FI" sz="1600" dirty="0"/>
              <a:t> </a:t>
            </a:r>
            <a:r>
              <a:rPr lang="fi-FI" sz="1600" dirty="0" err="1"/>
              <a:t>limited</a:t>
            </a:r>
            <a:r>
              <a:rPr lang="fi-FI" sz="1600" dirty="0"/>
              <a:t>, </a:t>
            </a:r>
            <a:r>
              <a:rPr lang="fi-FI" sz="1600" dirty="0" err="1"/>
              <a:t>which</a:t>
            </a:r>
            <a:r>
              <a:rPr lang="fi-FI" sz="1600" dirty="0"/>
              <a:t> </a:t>
            </a:r>
            <a:r>
              <a:rPr lang="fi-FI" sz="1600" dirty="0" err="1"/>
              <a:t>also</a:t>
            </a:r>
            <a:r>
              <a:rPr lang="fi-FI" sz="1600" dirty="0"/>
              <a:t> </a:t>
            </a:r>
            <a:r>
              <a:rPr lang="fi-FI" sz="1600" dirty="0" err="1"/>
              <a:t>impacts</a:t>
            </a:r>
            <a:r>
              <a:rPr lang="fi-FI" sz="1600" dirty="0"/>
              <a:t> </a:t>
            </a:r>
            <a:r>
              <a:rPr lang="fi-FI" sz="1600" dirty="0">
                <a:sym typeface="Wingdings" panose="05000000000000000000" pitchFamily="2" charset="2"/>
              </a:rPr>
              <a:t>T </a:t>
            </a:r>
            <a:r>
              <a:rPr lang="fi-FI" sz="1600" dirty="0" err="1">
                <a:sym typeface="Wingdings" panose="05000000000000000000" pitchFamily="2" charset="2"/>
              </a:rPr>
              <a:t>retention</a:t>
            </a:r>
            <a:r>
              <a:rPr lang="fi-FI" sz="1600" dirty="0">
                <a:sym typeface="Wingdings" panose="05000000000000000000" pitchFamily="2" charset="2"/>
              </a:rPr>
              <a:t> and in </a:t>
            </a:r>
            <a:r>
              <a:rPr lang="fi-FI" sz="1600" dirty="0" err="1">
                <a:sym typeface="Wingdings" panose="05000000000000000000" pitchFamily="2" charset="2"/>
              </a:rPr>
              <a:t>present-day</a:t>
            </a:r>
            <a:r>
              <a:rPr lang="fi-FI" sz="1600" dirty="0">
                <a:sym typeface="Wingdings" panose="05000000000000000000" pitchFamily="2" charset="2"/>
              </a:rPr>
              <a:t> </a:t>
            </a:r>
            <a:r>
              <a:rPr lang="fi-FI" sz="1600" dirty="0" err="1">
                <a:sym typeface="Wingdings" panose="05000000000000000000" pitchFamily="2" charset="2"/>
              </a:rPr>
              <a:t>devices</a:t>
            </a:r>
            <a:r>
              <a:rPr lang="fi-FI" sz="1600" dirty="0">
                <a:sym typeface="Wingdings" panose="05000000000000000000" pitchFamily="2" charset="2"/>
              </a:rPr>
              <a:t> C </a:t>
            </a:r>
            <a:r>
              <a:rPr lang="fi-FI" sz="1600" dirty="0" err="1">
                <a:sym typeface="Wingdings" panose="05000000000000000000" pitchFamily="2" charset="2"/>
              </a:rPr>
              <a:t>changes</a:t>
            </a:r>
            <a:r>
              <a:rPr lang="fi-FI" sz="1600" dirty="0">
                <a:sym typeface="Wingdings" panose="05000000000000000000" pitchFamily="2" charset="2"/>
              </a:rPr>
              <a:t> </a:t>
            </a:r>
            <a:r>
              <a:rPr lang="fi-FI" sz="1600" dirty="0" err="1">
                <a:sym typeface="Wingdings" panose="05000000000000000000" pitchFamily="2" charset="2"/>
              </a:rPr>
              <a:t>the</a:t>
            </a:r>
            <a:r>
              <a:rPr lang="fi-FI" sz="1600" dirty="0">
                <a:sym typeface="Wingdings" panose="05000000000000000000" pitchFamily="2" charset="2"/>
              </a:rPr>
              <a:t> </a:t>
            </a:r>
            <a:r>
              <a:rPr lang="fi-FI" sz="1600" dirty="0" err="1">
                <a:sym typeface="Wingdings" panose="05000000000000000000" pitchFamily="2" charset="2"/>
              </a:rPr>
              <a:t>stability</a:t>
            </a:r>
            <a:r>
              <a:rPr lang="fi-FI" sz="1600" dirty="0">
                <a:sym typeface="Wingdings" panose="05000000000000000000" pitchFamily="2" charset="2"/>
              </a:rPr>
              <a:t> of </a:t>
            </a:r>
            <a:r>
              <a:rPr lang="fi-FI" sz="1600" dirty="0" err="1">
                <a:sym typeface="Wingdings" panose="05000000000000000000" pitchFamily="2" charset="2"/>
              </a:rPr>
              <a:t>the</a:t>
            </a:r>
            <a:r>
              <a:rPr lang="fi-FI" sz="1600" dirty="0">
                <a:sym typeface="Wingdings" panose="05000000000000000000" pitchFamily="2" charset="2"/>
              </a:rPr>
              <a:t> </a:t>
            </a:r>
            <a:r>
              <a:rPr lang="fi-FI" sz="1600" dirty="0" err="1">
                <a:sym typeface="Wingdings" panose="05000000000000000000" pitchFamily="2" charset="2"/>
              </a:rPr>
              <a:t>layers</a:t>
            </a:r>
            <a:endParaRPr lang="fi-FI" sz="1600" dirty="0"/>
          </a:p>
        </p:txBody>
      </p:sp>
      <p:sp>
        <p:nvSpPr>
          <p:cNvPr id="8" name="TextBox 7">
            <a:extLst>
              <a:ext uri="{FF2B5EF4-FFF2-40B4-BE49-F238E27FC236}">
                <a16:creationId xmlns:a16="http://schemas.microsoft.com/office/drawing/2014/main" id="{DB7339CD-1C3A-B4A8-1906-DA5448E81418}"/>
              </a:ext>
            </a:extLst>
          </p:cNvPr>
          <p:cNvSpPr txBox="1"/>
          <p:nvPr/>
        </p:nvSpPr>
        <p:spPr bwMode="auto">
          <a:xfrm>
            <a:off x="216309" y="2237798"/>
            <a:ext cx="11752453" cy="1308050"/>
          </a:xfrm>
          <a:prstGeom prst="rect">
            <a:avLst/>
          </a:prstGeom>
          <a:noFill/>
        </p:spPr>
        <p:txBody>
          <a:bodyPr wrap="square" rtlCol="0">
            <a:spAutoFit/>
          </a:bodyPr>
          <a:lstStyle/>
          <a:p>
            <a:pPr marL="285750" indent="-285750">
              <a:spcBef>
                <a:spcPts val="600"/>
              </a:spcBef>
              <a:buFont typeface="Wingdings" panose="05000000000000000000" pitchFamily="2" charset="2"/>
              <a:buChar char="§"/>
            </a:pPr>
            <a:r>
              <a:rPr lang="fi-FI" sz="1600" b="1" dirty="0">
                <a:solidFill>
                  <a:srgbClr val="0070C0"/>
                </a:solidFill>
              </a:rPr>
              <a:t>W </a:t>
            </a:r>
            <a:r>
              <a:rPr lang="fi-FI" sz="1600" b="1" dirty="0" err="1">
                <a:solidFill>
                  <a:srgbClr val="0070C0"/>
                </a:solidFill>
              </a:rPr>
              <a:t>sputtering</a:t>
            </a:r>
            <a:r>
              <a:rPr lang="fi-FI" sz="1600" b="1" dirty="0">
                <a:solidFill>
                  <a:srgbClr val="0070C0"/>
                </a:solidFill>
              </a:rPr>
              <a:t> </a:t>
            </a:r>
            <a:r>
              <a:rPr lang="fi-FI" sz="1600" b="1" dirty="0">
                <a:solidFill>
                  <a:srgbClr val="0070C0"/>
                </a:solidFill>
                <a:sym typeface="Symbol" panose="05050102010706020507" pitchFamily="18" charset="2"/>
              </a:rPr>
              <a:t> </a:t>
            </a:r>
            <a:r>
              <a:rPr lang="fi-FI" sz="1600" b="1" dirty="0" err="1">
                <a:solidFill>
                  <a:srgbClr val="0070C0"/>
                </a:solidFill>
                <a:sym typeface="Symbol" panose="05050102010706020507" pitchFamily="18" charset="2"/>
              </a:rPr>
              <a:t>impact</a:t>
            </a:r>
            <a:r>
              <a:rPr lang="fi-FI" sz="1600" b="1" dirty="0">
                <a:solidFill>
                  <a:srgbClr val="0070C0"/>
                </a:solidFill>
                <a:sym typeface="Symbol" panose="05050102010706020507" pitchFamily="18" charset="2"/>
              </a:rPr>
              <a:t> on </a:t>
            </a:r>
            <a:r>
              <a:rPr lang="fi-FI" sz="1600" b="1" dirty="0" err="1">
                <a:solidFill>
                  <a:srgbClr val="0070C0"/>
                </a:solidFill>
                <a:sym typeface="Symbol" panose="05050102010706020507" pitchFamily="18" charset="2"/>
              </a:rPr>
              <a:t>the</a:t>
            </a:r>
            <a:r>
              <a:rPr lang="fi-FI" sz="1600" b="1" dirty="0">
                <a:solidFill>
                  <a:srgbClr val="0070C0"/>
                </a:solidFill>
                <a:sym typeface="Symbol" panose="05050102010706020507" pitchFamily="18" charset="2"/>
              </a:rPr>
              <a:t> SP B.1 and SP B.2 </a:t>
            </a:r>
            <a:r>
              <a:rPr lang="fi-FI" sz="1600" b="1" dirty="0" err="1">
                <a:solidFill>
                  <a:srgbClr val="0070C0"/>
                </a:solidFill>
                <a:sym typeface="Symbol" panose="05050102010706020507" pitchFamily="18" charset="2"/>
              </a:rPr>
              <a:t>plans</a:t>
            </a:r>
            <a:endParaRPr lang="fi-FI" sz="1600" b="1" dirty="0">
              <a:solidFill>
                <a:srgbClr val="0070C0"/>
              </a:solidFill>
            </a:endParaRPr>
          </a:p>
          <a:p>
            <a:pPr marL="800100" lvl="1" indent="-342900">
              <a:spcBef>
                <a:spcPts val="600"/>
              </a:spcBef>
              <a:buFont typeface="Wingdings" panose="05000000000000000000" pitchFamily="2" charset="2"/>
              <a:buChar char="ü"/>
            </a:pPr>
            <a:r>
              <a:rPr lang="en-US" sz="1600" dirty="0"/>
              <a:t>Role of oxygen may be crucial besides seeding impurities (like Ne) </a:t>
            </a:r>
            <a:r>
              <a:rPr lang="en-US" sz="1600" dirty="0">
                <a:sym typeface="Wingdings" panose="05000000000000000000" pitchFamily="2" charset="2"/>
              </a:rPr>
              <a:t> calls for understanding the role of O, also with B and W </a:t>
            </a:r>
            <a:endParaRPr lang="en-US" sz="1600" dirty="0"/>
          </a:p>
          <a:p>
            <a:pPr marL="800100" lvl="1" indent="-342900">
              <a:spcBef>
                <a:spcPts val="600"/>
              </a:spcBef>
              <a:buFont typeface="Wingdings" panose="05000000000000000000" pitchFamily="2" charset="2"/>
              <a:buChar char="ü"/>
            </a:pPr>
            <a:r>
              <a:rPr lang="en-US" sz="1600" dirty="0"/>
              <a:t>We have large differences between the co-deposits on AUG and WEST </a:t>
            </a:r>
            <a:r>
              <a:rPr lang="en-US" sz="1600" dirty="0">
                <a:sym typeface="Wingdings" panose="05000000000000000000" pitchFamily="2" charset="2"/>
              </a:rPr>
              <a:t> what is the reason for this?</a:t>
            </a:r>
          </a:p>
          <a:p>
            <a:pPr marL="800100" lvl="1" indent="-342900">
              <a:spcBef>
                <a:spcPts val="600"/>
              </a:spcBef>
              <a:buFont typeface="Wingdings" panose="05000000000000000000" pitchFamily="2" charset="2"/>
              <a:buChar char="ü"/>
            </a:pPr>
            <a:r>
              <a:rPr lang="en-US" sz="1600" dirty="0">
                <a:sym typeface="Wingdings" panose="05000000000000000000" pitchFamily="2" charset="2"/>
              </a:rPr>
              <a:t>Self-sputtering may be a true issue in ITER/DEMO conditions at the divertor for high-energy particles</a:t>
            </a:r>
          </a:p>
        </p:txBody>
      </p:sp>
      <p:sp>
        <p:nvSpPr>
          <p:cNvPr id="9" name="Textfeld 4">
            <a:extLst>
              <a:ext uri="{FF2B5EF4-FFF2-40B4-BE49-F238E27FC236}">
                <a16:creationId xmlns:a16="http://schemas.microsoft.com/office/drawing/2014/main" id="{F50980B8-5EEB-E5E4-C3E1-BF94D10CCF48}"/>
              </a:ext>
            </a:extLst>
          </p:cNvPr>
          <p:cNvSpPr txBox="1"/>
          <p:nvPr/>
        </p:nvSpPr>
        <p:spPr>
          <a:xfrm>
            <a:off x="295763" y="3659637"/>
            <a:ext cx="11672999" cy="633379"/>
          </a:xfrm>
          <a:prstGeom prst="rect">
            <a:avLst/>
          </a:prstGeom>
          <a:noFill/>
          <a:ln w="12700">
            <a:noFill/>
          </a:ln>
        </p:spPr>
        <p:txBody>
          <a:bodyPr wrap="square" rtlCol="0">
            <a:spAutoFit/>
          </a:bodyPr>
          <a:lstStyle/>
          <a:p>
            <a:pPr marL="285750" indent="-285750">
              <a:lnSpc>
                <a:spcPct val="113000"/>
              </a:lnSpc>
              <a:buFont typeface="Wingdings" panose="05000000000000000000" pitchFamily="2" charset="2"/>
              <a:buChar char="§"/>
            </a:pPr>
            <a:r>
              <a:rPr lang="fi-FI" sz="1600" dirty="0" err="1">
                <a:cs typeface="Arial" panose="020B0604020202020204" pitchFamily="34" charset="0"/>
              </a:rPr>
              <a:t>Recommendations</a:t>
            </a:r>
            <a:r>
              <a:rPr lang="fi-FI" sz="1600" dirty="0">
                <a:cs typeface="Arial" panose="020B0604020202020204" pitchFamily="34" charset="0"/>
              </a:rPr>
              <a:t> for </a:t>
            </a:r>
            <a:r>
              <a:rPr lang="fi-FI" sz="1600" dirty="0" err="1">
                <a:cs typeface="Arial" panose="020B0604020202020204" pitchFamily="34" charset="0"/>
              </a:rPr>
              <a:t>next</a:t>
            </a:r>
            <a:r>
              <a:rPr lang="fi-FI" sz="1600" dirty="0">
                <a:cs typeface="Arial" panose="020B0604020202020204" pitchFamily="34" charset="0"/>
              </a:rPr>
              <a:t> </a:t>
            </a:r>
            <a:r>
              <a:rPr lang="fi-FI" sz="1600" dirty="0" err="1">
                <a:cs typeface="Arial" panose="020B0604020202020204" pitchFamily="34" charset="0"/>
              </a:rPr>
              <a:t>steps</a:t>
            </a:r>
            <a:r>
              <a:rPr lang="fi-FI" sz="1600" dirty="0">
                <a:cs typeface="Arial" panose="020B0604020202020204" pitchFamily="34" charset="0"/>
              </a:rPr>
              <a:t> </a:t>
            </a:r>
            <a:r>
              <a:rPr lang="fi-FI" sz="1600" dirty="0" err="1">
                <a:cs typeface="Arial" panose="020B0604020202020204" pitchFamily="34" charset="0"/>
              </a:rPr>
              <a:t>were</a:t>
            </a:r>
            <a:r>
              <a:rPr lang="fi-FI" sz="1600" dirty="0">
                <a:cs typeface="Arial" panose="020B0604020202020204" pitchFamily="34" charset="0"/>
              </a:rPr>
              <a:t> </a:t>
            </a:r>
            <a:r>
              <a:rPr lang="fi-FI" sz="1600" dirty="0" err="1">
                <a:cs typeface="Arial" panose="020B0604020202020204" pitchFamily="34" charset="0"/>
              </a:rPr>
              <a:t>also</a:t>
            </a:r>
            <a:r>
              <a:rPr lang="fi-FI" sz="1600" dirty="0">
                <a:cs typeface="Arial" panose="020B0604020202020204" pitchFamily="34" charset="0"/>
              </a:rPr>
              <a:t> </a:t>
            </a:r>
            <a:r>
              <a:rPr lang="fi-FI" sz="1600" dirty="0" err="1">
                <a:cs typeface="Arial" panose="020B0604020202020204" pitchFamily="34" charset="0"/>
              </a:rPr>
              <a:t>put</a:t>
            </a:r>
            <a:r>
              <a:rPr lang="fi-FI" sz="1600" dirty="0">
                <a:cs typeface="Arial" panose="020B0604020202020204" pitchFamily="34" charset="0"/>
              </a:rPr>
              <a:t> </a:t>
            </a:r>
            <a:r>
              <a:rPr lang="fi-FI" sz="1600" dirty="0" err="1">
                <a:cs typeface="Arial" panose="020B0604020202020204" pitchFamily="34" charset="0"/>
              </a:rPr>
              <a:t>forward</a:t>
            </a:r>
            <a:r>
              <a:rPr lang="fi-FI" sz="1600" dirty="0">
                <a:cs typeface="Arial" panose="020B0604020202020204" pitchFamily="34" charset="0"/>
              </a:rPr>
              <a:t> in </a:t>
            </a:r>
            <a:r>
              <a:rPr lang="fi-FI" sz="1600" dirty="0" err="1">
                <a:cs typeface="Arial" panose="020B0604020202020204" pitchFamily="34" charset="0"/>
              </a:rPr>
              <a:t>the</a:t>
            </a:r>
            <a:r>
              <a:rPr lang="fi-FI" sz="1600" dirty="0">
                <a:cs typeface="Arial" panose="020B0604020202020204" pitchFamily="34" charset="0"/>
              </a:rPr>
              <a:t> </a:t>
            </a:r>
            <a:r>
              <a:rPr lang="fi-FI" sz="1600" b="1" dirty="0">
                <a:solidFill>
                  <a:srgbClr val="00B050"/>
                </a:solidFill>
                <a:cs typeface="Arial" panose="020B0604020202020204" pitchFamily="34" charset="0"/>
              </a:rPr>
              <a:t>ITPA </a:t>
            </a:r>
            <a:r>
              <a:rPr lang="fi-FI" sz="1600" b="1" dirty="0" err="1">
                <a:solidFill>
                  <a:srgbClr val="00B050"/>
                </a:solidFill>
                <a:cs typeface="Arial" panose="020B0604020202020204" pitchFamily="34" charset="0"/>
              </a:rPr>
              <a:t>DiVSOL</a:t>
            </a:r>
            <a:r>
              <a:rPr lang="fi-FI" sz="1600" b="1" dirty="0">
                <a:solidFill>
                  <a:srgbClr val="00B050"/>
                </a:solidFill>
                <a:cs typeface="Arial" panose="020B0604020202020204" pitchFamily="34" charset="0"/>
              </a:rPr>
              <a:t> </a:t>
            </a:r>
            <a:r>
              <a:rPr lang="fi-FI" sz="1600" b="1" dirty="0" err="1">
                <a:solidFill>
                  <a:srgbClr val="00B050"/>
                </a:solidFill>
                <a:cs typeface="Arial" panose="020B0604020202020204" pitchFamily="34" charset="0"/>
              </a:rPr>
              <a:t>meeting</a:t>
            </a:r>
            <a:r>
              <a:rPr lang="fi-FI" sz="1600" b="1" dirty="0">
                <a:solidFill>
                  <a:srgbClr val="00B050"/>
                </a:solidFill>
                <a:cs typeface="Arial" panose="020B0604020202020204" pitchFamily="34" charset="0"/>
              </a:rPr>
              <a:t> (</a:t>
            </a:r>
            <a:r>
              <a:rPr lang="fi-FI" sz="1600" b="1" dirty="0" err="1">
                <a:solidFill>
                  <a:srgbClr val="00B050"/>
                </a:solidFill>
                <a:cs typeface="Arial" panose="020B0604020202020204" pitchFamily="34" charset="0"/>
              </a:rPr>
              <a:t>Kyoto</a:t>
            </a:r>
            <a:r>
              <a:rPr lang="fi-FI" sz="1600" b="1" dirty="0">
                <a:solidFill>
                  <a:srgbClr val="00B050"/>
                </a:solidFill>
                <a:cs typeface="Arial" panose="020B0604020202020204" pitchFamily="34" charset="0"/>
              </a:rPr>
              <a:t>, Japan, 26-29 </a:t>
            </a:r>
            <a:r>
              <a:rPr lang="fi-FI" sz="1600" b="1" dirty="0" err="1">
                <a:solidFill>
                  <a:srgbClr val="00B050"/>
                </a:solidFill>
                <a:cs typeface="Arial" panose="020B0604020202020204" pitchFamily="34" charset="0"/>
              </a:rPr>
              <a:t>February</a:t>
            </a:r>
            <a:r>
              <a:rPr lang="fi-FI" sz="1600" b="1" dirty="0">
                <a:solidFill>
                  <a:srgbClr val="00B050"/>
                </a:solidFill>
                <a:cs typeface="Arial" panose="020B0604020202020204" pitchFamily="34" charset="0"/>
              </a:rPr>
              <a:t>) </a:t>
            </a:r>
            <a:r>
              <a:rPr lang="fi-FI" sz="1600" dirty="0" err="1">
                <a:cs typeface="Arial" panose="020B0604020202020204" pitchFamily="34" charset="0"/>
              </a:rPr>
              <a:t>but</a:t>
            </a:r>
            <a:r>
              <a:rPr lang="fi-FI" sz="1600" dirty="0">
                <a:cs typeface="Arial" panose="020B0604020202020204" pitchFamily="34" charset="0"/>
              </a:rPr>
              <a:t> </a:t>
            </a:r>
            <a:r>
              <a:rPr lang="fi-FI" sz="1600" dirty="0" err="1">
                <a:cs typeface="Arial" panose="020B0604020202020204" pitchFamily="34" charset="0"/>
              </a:rPr>
              <a:t>the</a:t>
            </a:r>
            <a:r>
              <a:rPr lang="fi-FI" sz="1600" dirty="0">
                <a:cs typeface="Arial" panose="020B0604020202020204" pitchFamily="34" charset="0"/>
              </a:rPr>
              <a:t> </a:t>
            </a:r>
            <a:r>
              <a:rPr lang="fi-FI" sz="1600" dirty="0" err="1">
                <a:cs typeface="Arial" panose="020B0604020202020204" pitchFamily="34" charset="0"/>
              </a:rPr>
              <a:t>consolidated</a:t>
            </a:r>
            <a:r>
              <a:rPr lang="fi-FI" sz="1600" dirty="0">
                <a:cs typeface="Arial" panose="020B0604020202020204" pitchFamily="34" charset="0"/>
              </a:rPr>
              <a:t> </a:t>
            </a:r>
            <a:r>
              <a:rPr lang="fi-FI" sz="1600" dirty="0" err="1">
                <a:cs typeface="Arial" panose="020B0604020202020204" pitchFamily="34" charset="0"/>
              </a:rPr>
              <a:t>recommendations</a:t>
            </a:r>
            <a:r>
              <a:rPr lang="fi-FI" sz="1600" dirty="0">
                <a:cs typeface="Arial" panose="020B0604020202020204" pitchFamily="34" charset="0"/>
              </a:rPr>
              <a:t> </a:t>
            </a:r>
            <a:r>
              <a:rPr lang="fi-FI" sz="1600" dirty="0" err="1">
                <a:cs typeface="Arial" panose="020B0604020202020204" pitchFamily="34" charset="0"/>
              </a:rPr>
              <a:t>are</a:t>
            </a:r>
            <a:r>
              <a:rPr lang="fi-FI" sz="1600" dirty="0">
                <a:cs typeface="Arial" panose="020B0604020202020204" pitchFamily="34" charset="0"/>
              </a:rPr>
              <a:t> </a:t>
            </a:r>
            <a:r>
              <a:rPr lang="fi-FI" sz="1600" dirty="0" err="1">
                <a:cs typeface="Arial" panose="020B0604020202020204" pitchFamily="34" charset="0"/>
              </a:rPr>
              <a:t>not</a:t>
            </a:r>
            <a:r>
              <a:rPr lang="fi-FI" sz="1600" dirty="0">
                <a:cs typeface="Arial" panose="020B0604020202020204" pitchFamily="34" charset="0"/>
              </a:rPr>
              <a:t> </a:t>
            </a:r>
            <a:r>
              <a:rPr lang="fi-FI" sz="1600" dirty="0" err="1">
                <a:cs typeface="Arial" panose="020B0604020202020204" pitchFamily="34" charset="0"/>
              </a:rPr>
              <a:t>yet</a:t>
            </a:r>
            <a:r>
              <a:rPr lang="fi-FI" sz="1600" dirty="0">
                <a:cs typeface="Arial" panose="020B0604020202020204" pitchFamily="34" charset="0"/>
              </a:rPr>
              <a:t> </a:t>
            </a:r>
            <a:r>
              <a:rPr lang="fi-FI" sz="1600" dirty="0" err="1">
                <a:cs typeface="Arial" panose="020B0604020202020204" pitchFamily="34" charset="0"/>
              </a:rPr>
              <a:t>available</a:t>
            </a:r>
            <a:endParaRPr lang="fi-FI" sz="1600" dirty="0">
              <a:cs typeface="Arial" panose="020B0604020202020204" pitchFamily="34" charset="0"/>
            </a:endParaRPr>
          </a:p>
        </p:txBody>
      </p:sp>
    </p:spTree>
    <p:extLst>
      <p:ext uri="{BB962C8B-B14F-4D97-AF65-F5344CB8AC3E}">
        <p14:creationId xmlns:p14="http://schemas.microsoft.com/office/powerpoint/2010/main" val="391375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79DA012-F8CF-FB43-49BA-3D8FFCBF37C8}"/>
              </a:ext>
            </a:extLst>
          </p:cNvPr>
          <p:cNvSpPr>
            <a:spLocks noGrp="1"/>
          </p:cNvSpPr>
          <p:nvPr>
            <p:ph type="ftr" sz="quarter" idx="11"/>
          </p:nvPr>
        </p:nvSpPr>
        <p:spPr/>
        <p:txBody>
          <a:bodyPr/>
          <a:lstStyle/>
          <a:p>
            <a:pPr>
              <a:defRPr/>
            </a:pPr>
            <a:r>
              <a:rPr lang="en-GB">
                <a:solidFill>
                  <a:prstClr val="white"/>
                </a:solidFill>
              </a:rPr>
              <a:t>A. Hakola| WPPWIE midterm meeting | 9 April 2024</a:t>
            </a:r>
            <a:endParaRPr lang="en-GB" dirty="0"/>
          </a:p>
        </p:txBody>
      </p:sp>
      <p:sp>
        <p:nvSpPr>
          <p:cNvPr id="4" name="Slide Number Placeholder 3">
            <a:extLst>
              <a:ext uri="{FF2B5EF4-FFF2-40B4-BE49-F238E27FC236}">
                <a16:creationId xmlns:a16="http://schemas.microsoft.com/office/drawing/2014/main" id="{FD8E3CD6-A8B8-1A3E-530E-D3BC486A74B9}"/>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4</a:t>
            </a:fld>
            <a:endParaRPr lang="en-GB">
              <a:solidFill>
                <a:prstClr val="white"/>
              </a:solidFill>
            </a:endParaRPr>
          </a:p>
        </p:txBody>
      </p:sp>
      <p:sp>
        <p:nvSpPr>
          <p:cNvPr id="5" name="Titre 1">
            <a:extLst>
              <a:ext uri="{FF2B5EF4-FFF2-40B4-BE49-F238E27FC236}">
                <a16:creationId xmlns:a16="http://schemas.microsoft.com/office/drawing/2014/main" id="{5745B66D-A6CB-9F71-21A8-40C02DA8450B}"/>
              </a:ext>
            </a:extLst>
          </p:cNvPr>
          <p:cNvSpPr>
            <a:spLocks noGrp="1"/>
          </p:cNvSpPr>
          <p:nvPr>
            <p:ph type="title"/>
          </p:nvPr>
        </p:nvSpPr>
        <p:spPr>
          <a:xfrm>
            <a:off x="983432" y="192515"/>
            <a:ext cx="9451776" cy="457200"/>
          </a:xfrm>
        </p:spPr>
        <p:txBody>
          <a:bodyPr/>
          <a:lstStyle/>
          <a:p>
            <a:r>
              <a:rPr lang="fr-FR" dirty="0"/>
              <a:t>SP B </a:t>
            </a:r>
            <a:r>
              <a:rPr lang="fr-FR" dirty="0" err="1"/>
              <a:t>milestones</a:t>
            </a:r>
            <a:r>
              <a:rPr lang="fr-FR" dirty="0"/>
              <a:t> in 2024</a:t>
            </a:r>
          </a:p>
        </p:txBody>
      </p:sp>
      <p:graphicFrame>
        <p:nvGraphicFramePr>
          <p:cNvPr id="6" name="Tabelle 7">
            <a:extLst>
              <a:ext uri="{FF2B5EF4-FFF2-40B4-BE49-F238E27FC236}">
                <a16:creationId xmlns:a16="http://schemas.microsoft.com/office/drawing/2014/main" id="{5DD62920-6E4E-3455-88DB-6CE5E2671737}"/>
              </a:ext>
            </a:extLst>
          </p:cNvPr>
          <p:cNvGraphicFramePr>
            <a:graphicFrameLocks noGrp="1"/>
          </p:cNvGraphicFramePr>
          <p:nvPr>
            <p:extLst>
              <p:ext uri="{D42A27DB-BD31-4B8C-83A1-F6EECF244321}">
                <p14:modId xmlns:p14="http://schemas.microsoft.com/office/powerpoint/2010/main" val="425869020"/>
              </p:ext>
            </p:extLst>
          </p:nvPr>
        </p:nvGraphicFramePr>
        <p:xfrm>
          <a:off x="287269" y="972053"/>
          <a:ext cx="11617461" cy="3960834"/>
        </p:xfrm>
        <a:graphic>
          <a:graphicData uri="http://schemas.openxmlformats.org/drawingml/2006/table">
            <a:tbl>
              <a:tblPr firstRow="1" firstCol="1" bandRow="1">
                <a:tableStyleId>{5C22544A-7EE6-4342-B048-85BDC9FD1C3A}</a:tableStyleId>
              </a:tblPr>
              <a:tblGrid>
                <a:gridCol w="2190932">
                  <a:extLst>
                    <a:ext uri="{9D8B030D-6E8A-4147-A177-3AD203B41FA5}">
                      <a16:colId xmlns:a16="http://schemas.microsoft.com/office/drawing/2014/main" val="1621520873"/>
                    </a:ext>
                  </a:extLst>
                </a:gridCol>
                <a:gridCol w="1804296">
                  <a:extLst>
                    <a:ext uri="{9D8B030D-6E8A-4147-A177-3AD203B41FA5}">
                      <a16:colId xmlns:a16="http://schemas.microsoft.com/office/drawing/2014/main" val="2839852955"/>
                    </a:ext>
                  </a:extLst>
                </a:gridCol>
                <a:gridCol w="5193797">
                  <a:extLst>
                    <a:ext uri="{9D8B030D-6E8A-4147-A177-3AD203B41FA5}">
                      <a16:colId xmlns:a16="http://schemas.microsoft.com/office/drawing/2014/main" val="2383909151"/>
                    </a:ext>
                  </a:extLst>
                </a:gridCol>
                <a:gridCol w="2428436">
                  <a:extLst>
                    <a:ext uri="{9D8B030D-6E8A-4147-A177-3AD203B41FA5}">
                      <a16:colId xmlns:a16="http://schemas.microsoft.com/office/drawing/2014/main" val="4219246605"/>
                    </a:ext>
                  </a:extLst>
                </a:gridCol>
              </a:tblGrid>
              <a:tr h="925788">
                <a:tc>
                  <a:txBody>
                    <a:bodyPr/>
                    <a:lstStyle/>
                    <a:p>
                      <a:pPr>
                        <a:lnSpc>
                          <a:spcPct val="115000"/>
                        </a:lnSpc>
                        <a:spcAft>
                          <a:spcPts val="300"/>
                        </a:spcAft>
                      </a:pPr>
                      <a:r>
                        <a:rPr lang="en-US" sz="1600" dirty="0">
                          <a:effectLst/>
                        </a:rPr>
                        <a:t>WM86</a:t>
                      </a:r>
                      <a:endParaRPr lang="de-DE" sz="1600" dirty="0">
                        <a:effectLst/>
                        <a:latin typeface="Calibri" panose="020F0502020204030204" pitchFamily="34" charset="0"/>
                        <a:ea typeface="SimSun" panose="02010600030101010101" pitchFamily="2" charset="-122"/>
                        <a:cs typeface="Arial" panose="020B0604020202020204" pitchFamily="34" charset="0"/>
                      </a:endParaRPr>
                    </a:p>
                  </a:txBody>
                  <a:tcPr marL="65866" marR="65866" marT="0" marB="0"/>
                </a:tc>
                <a:tc>
                  <a:txBody>
                    <a:bodyPr/>
                    <a:lstStyle/>
                    <a:p>
                      <a:pPr>
                        <a:lnSpc>
                          <a:spcPct val="115000"/>
                        </a:lnSpc>
                        <a:spcAft>
                          <a:spcPts val="300"/>
                        </a:spcAft>
                      </a:pPr>
                      <a:r>
                        <a:rPr lang="en-GB" sz="1600" b="0" dirty="0">
                          <a:solidFill>
                            <a:schemeClr val="tx1"/>
                          </a:solidFill>
                          <a:effectLst/>
                        </a:rPr>
                        <a:t>SP B</a:t>
                      </a:r>
                      <a:endParaRPr lang="de-DE" sz="1600" b="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5866" marR="65866" marT="0" marB="0">
                    <a:solidFill>
                      <a:schemeClr val="bg1">
                        <a:lumMod val="95000"/>
                      </a:schemeClr>
                    </a:solidFill>
                  </a:tcPr>
                </a:tc>
                <a:tc>
                  <a:txBody>
                    <a:bodyPr/>
                    <a:lstStyle/>
                    <a:p>
                      <a:pPr>
                        <a:lnSpc>
                          <a:spcPct val="115000"/>
                        </a:lnSpc>
                        <a:spcAft>
                          <a:spcPts val="300"/>
                        </a:spcAft>
                      </a:pPr>
                      <a:r>
                        <a:rPr lang="en-US" sz="1600" b="0" dirty="0">
                          <a:solidFill>
                            <a:schemeClr val="tx1"/>
                          </a:solidFill>
                          <a:effectLst/>
                        </a:rPr>
                        <a:t>Production and detailed characterization of co-deposited boron layers (B, B-O, B-W) with varying amounts of fuel (D) for erosion and fuel-retention studies (ITER)</a:t>
                      </a:r>
                      <a:endParaRPr lang="de-DE" sz="1600" b="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5866" marR="65866" marT="0" marB="0">
                    <a:solidFill>
                      <a:schemeClr val="bg1">
                        <a:lumMod val="95000"/>
                      </a:schemeClr>
                    </a:solidFill>
                  </a:tcPr>
                </a:tc>
                <a:tc>
                  <a:txBody>
                    <a:bodyPr/>
                    <a:lstStyle/>
                    <a:p>
                      <a:pPr>
                        <a:lnSpc>
                          <a:spcPct val="115000"/>
                        </a:lnSpc>
                        <a:spcAft>
                          <a:spcPts val="300"/>
                        </a:spcAft>
                      </a:pPr>
                      <a:r>
                        <a:rPr lang="en-GB" sz="1600" b="0" dirty="0">
                          <a:solidFill>
                            <a:schemeClr val="tx1"/>
                          </a:solidFill>
                          <a:effectLst/>
                        </a:rPr>
                        <a:t>31.12.2024</a:t>
                      </a:r>
                      <a:endParaRPr lang="de-DE" sz="1600" b="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5866" marR="65866" marT="0" marB="0">
                    <a:solidFill>
                      <a:schemeClr val="bg1">
                        <a:lumMod val="95000"/>
                      </a:schemeClr>
                    </a:solidFill>
                  </a:tcPr>
                </a:tc>
                <a:extLst>
                  <a:ext uri="{0D108BD9-81ED-4DB2-BD59-A6C34878D82A}">
                    <a16:rowId xmlns:a16="http://schemas.microsoft.com/office/drawing/2014/main" val="2704286932"/>
                  </a:ext>
                </a:extLst>
              </a:tr>
              <a:tr h="705585">
                <a:tc>
                  <a:txBody>
                    <a:bodyPr/>
                    <a:lstStyle/>
                    <a:p>
                      <a:pPr>
                        <a:lnSpc>
                          <a:spcPct val="115000"/>
                        </a:lnSpc>
                        <a:spcAft>
                          <a:spcPts val="300"/>
                        </a:spcAft>
                      </a:pPr>
                      <a:r>
                        <a:rPr lang="en-GB" sz="1600" dirty="0">
                          <a:effectLst/>
                        </a:rPr>
                        <a:t>WM87</a:t>
                      </a:r>
                      <a:endParaRPr lang="de-DE" sz="1600" dirty="0">
                        <a:effectLst/>
                        <a:latin typeface="Calibri" panose="020F0502020204030204" pitchFamily="34" charset="0"/>
                        <a:ea typeface="SimSun" panose="02010600030101010101" pitchFamily="2" charset="-122"/>
                        <a:cs typeface="Arial" panose="020B0604020202020204" pitchFamily="34" charset="0"/>
                      </a:endParaRPr>
                    </a:p>
                  </a:txBody>
                  <a:tcPr marL="65866" marR="65866" marT="0" marB="0"/>
                </a:tc>
                <a:tc>
                  <a:txBody>
                    <a:bodyPr/>
                    <a:lstStyle/>
                    <a:p>
                      <a:pPr>
                        <a:lnSpc>
                          <a:spcPct val="115000"/>
                        </a:lnSpc>
                        <a:spcAft>
                          <a:spcPts val="300"/>
                        </a:spcAft>
                      </a:pPr>
                      <a:r>
                        <a:rPr lang="en-GB" sz="1600" dirty="0">
                          <a:effectLst/>
                        </a:rPr>
                        <a:t>SP B</a:t>
                      </a:r>
                      <a:endParaRPr lang="de-DE" sz="1600" dirty="0">
                        <a:effectLst/>
                        <a:latin typeface="Calibri" panose="020F0502020204030204" pitchFamily="34" charset="0"/>
                        <a:ea typeface="SimSun" panose="02010600030101010101" pitchFamily="2" charset="-122"/>
                        <a:cs typeface="Arial" panose="020B0604020202020204" pitchFamily="34" charset="0"/>
                      </a:endParaRPr>
                    </a:p>
                  </a:txBody>
                  <a:tcPr marL="65866" marR="65866" marT="0" marB="0"/>
                </a:tc>
                <a:tc>
                  <a:txBody>
                    <a:bodyPr/>
                    <a:lstStyle/>
                    <a:p>
                      <a:pPr>
                        <a:lnSpc>
                          <a:spcPct val="115000"/>
                        </a:lnSpc>
                        <a:spcAft>
                          <a:spcPts val="300"/>
                        </a:spcAft>
                      </a:pPr>
                      <a:r>
                        <a:rPr lang="en-US" sz="1600" dirty="0">
                          <a:effectLst/>
                        </a:rPr>
                        <a:t>Erosion and re-deposition rates of model systems for re-deposited W layers in metallic fusion devices as a function of plasma para-meters expected in a reactor estimated (ITER+DEMO)</a:t>
                      </a:r>
                      <a:endParaRPr lang="de-DE" sz="1600" dirty="0">
                        <a:effectLst/>
                        <a:latin typeface="Calibri" panose="020F0502020204030204" pitchFamily="34" charset="0"/>
                        <a:ea typeface="SimSun" panose="02010600030101010101" pitchFamily="2" charset="-122"/>
                        <a:cs typeface="Arial" panose="020B0604020202020204" pitchFamily="34" charset="0"/>
                      </a:endParaRPr>
                    </a:p>
                  </a:txBody>
                  <a:tcPr marL="65866" marR="65866" marT="0" marB="0"/>
                </a:tc>
                <a:tc>
                  <a:txBody>
                    <a:bodyPr/>
                    <a:lstStyle/>
                    <a:p>
                      <a:pPr>
                        <a:lnSpc>
                          <a:spcPct val="115000"/>
                        </a:lnSpc>
                        <a:spcAft>
                          <a:spcPts val="300"/>
                        </a:spcAft>
                      </a:pPr>
                      <a:r>
                        <a:rPr lang="en-GB" sz="1600" dirty="0">
                          <a:effectLst/>
                        </a:rPr>
                        <a:t>31.12.2024 </a:t>
                      </a:r>
                      <a:endParaRPr lang="de-DE" sz="1600" dirty="0">
                        <a:effectLst/>
                        <a:latin typeface="Calibri" panose="020F0502020204030204" pitchFamily="34" charset="0"/>
                        <a:ea typeface="SimSun" panose="02010600030101010101" pitchFamily="2" charset="-122"/>
                        <a:cs typeface="Arial" panose="020B0604020202020204" pitchFamily="34" charset="0"/>
                      </a:endParaRPr>
                    </a:p>
                  </a:txBody>
                  <a:tcPr marL="65866" marR="65866" marT="0" marB="0"/>
                </a:tc>
                <a:extLst>
                  <a:ext uri="{0D108BD9-81ED-4DB2-BD59-A6C34878D82A}">
                    <a16:rowId xmlns:a16="http://schemas.microsoft.com/office/drawing/2014/main" val="1547136608"/>
                  </a:ext>
                </a:extLst>
              </a:tr>
              <a:tr h="740630">
                <a:tc>
                  <a:txBody>
                    <a:bodyPr/>
                    <a:lstStyle/>
                    <a:p>
                      <a:pPr>
                        <a:lnSpc>
                          <a:spcPct val="115000"/>
                        </a:lnSpc>
                        <a:spcAft>
                          <a:spcPts val="300"/>
                        </a:spcAft>
                      </a:pPr>
                      <a:r>
                        <a:rPr lang="en-GB" sz="1600" dirty="0">
                          <a:effectLst/>
                        </a:rPr>
                        <a:t>WM88</a:t>
                      </a:r>
                      <a:endParaRPr lang="de-DE" sz="1600" dirty="0">
                        <a:effectLst/>
                        <a:latin typeface="Calibri" panose="020F0502020204030204" pitchFamily="34" charset="0"/>
                        <a:ea typeface="SimSun" panose="02010600030101010101" pitchFamily="2" charset="-122"/>
                        <a:cs typeface="Arial" panose="020B0604020202020204" pitchFamily="34" charset="0"/>
                      </a:endParaRPr>
                    </a:p>
                  </a:txBody>
                  <a:tcPr marL="65866" marR="65866" marT="0" marB="0"/>
                </a:tc>
                <a:tc>
                  <a:txBody>
                    <a:bodyPr/>
                    <a:lstStyle/>
                    <a:p>
                      <a:pPr>
                        <a:lnSpc>
                          <a:spcPct val="115000"/>
                        </a:lnSpc>
                        <a:spcAft>
                          <a:spcPts val="300"/>
                        </a:spcAft>
                      </a:pPr>
                      <a:r>
                        <a:rPr lang="en-GB" sz="1600" dirty="0">
                          <a:effectLst/>
                        </a:rPr>
                        <a:t>SP B</a:t>
                      </a:r>
                      <a:endParaRPr lang="de-DE" sz="1600" dirty="0">
                        <a:effectLst/>
                        <a:latin typeface="Calibri" panose="020F0502020204030204" pitchFamily="34" charset="0"/>
                        <a:ea typeface="SimSun" panose="02010600030101010101" pitchFamily="2" charset="-122"/>
                        <a:cs typeface="Arial" panose="020B0604020202020204" pitchFamily="34" charset="0"/>
                      </a:endParaRPr>
                    </a:p>
                  </a:txBody>
                  <a:tcPr marL="65866" marR="65866" marT="0" marB="0"/>
                </a:tc>
                <a:tc>
                  <a:txBody>
                    <a:bodyPr/>
                    <a:lstStyle/>
                    <a:p>
                      <a:pPr>
                        <a:lnSpc>
                          <a:spcPct val="115000"/>
                        </a:lnSpc>
                        <a:spcAft>
                          <a:spcPts val="300"/>
                        </a:spcAft>
                      </a:pPr>
                      <a:r>
                        <a:rPr lang="en-US" sz="1600" dirty="0">
                          <a:effectLst/>
                        </a:rPr>
                        <a:t>Comparison between deposition and surface-modification patterns on marker tiles and ITER-like PFUs after the Phase 1 and long-pulse operation of WEST done (ITER) </a:t>
                      </a:r>
                      <a:endParaRPr lang="de-DE" sz="1600" dirty="0">
                        <a:effectLst/>
                        <a:latin typeface="Calibri" panose="020F0502020204030204" pitchFamily="34" charset="0"/>
                        <a:ea typeface="SimSun" panose="02010600030101010101" pitchFamily="2" charset="-122"/>
                        <a:cs typeface="Arial" panose="020B0604020202020204" pitchFamily="34" charset="0"/>
                      </a:endParaRPr>
                    </a:p>
                  </a:txBody>
                  <a:tcPr marL="65866" marR="65866" marT="0" marB="0"/>
                </a:tc>
                <a:tc>
                  <a:txBody>
                    <a:bodyPr/>
                    <a:lstStyle/>
                    <a:p>
                      <a:pPr>
                        <a:lnSpc>
                          <a:spcPct val="115000"/>
                        </a:lnSpc>
                        <a:spcAft>
                          <a:spcPts val="300"/>
                        </a:spcAft>
                      </a:pPr>
                      <a:r>
                        <a:rPr lang="en-GB" sz="1600" dirty="0">
                          <a:effectLst/>
                        </a:rPr>
                        <a:t>31.12.2024 </a:t>
                      </a:r>
                      <a:endParaRPr lang="de-DE" sz="1600" dirty="0">
                        <a:effectLst/>
                        <a:latin typeface="Calibri" panose="020F0502020204030204" pitchFamily="34" charset="0"/>
                        <a:ea typeface="SimSun" panose="02010600030101010101" pitchFamily="2" charset="-122"/>
                        <a:cs typeface="Arial" panose="020B0604020202020204" pitchFamily="34" charset="0"/>
                      </a:endParaRPr>
                    </a:p>
                  </a:txBody>
                  <a:tcPr marL="65866" marR="65866" marT="0" marB="0"/>
                </a:tc>
                <a:extLst>
                  <a:ext uri="{0D108BD9-81ED-4DB2-BD59-A6C34878D82A}">
                    <a16:rowId xmlns:a16="http://schemas.microsoft.com/office/drawing/2014/main" val="3745538837"/>
                  </a:ext>
                </a:extLst>
              </a:tr>
              <a:tr h="740630">
                <a:tc>
                  <a:txBody>
                    <a:bodyPr/>
                    <a:lstStyle/>
                    <a:p>
                      <a:pPr>
                        <a:lnSpc>
                          <a:spcPct val="115000"/>
                        </a:lnSpc>
                        <a:spcAft>
                          <a:spcPts val="300"/>
                        </a:spcAft>
                      </a:pPr>
                      <a:r>
                        <a:rPr lang="de-DE" sz="1600" dirty="0">
                          <a:effectLst/>
                        </a:rPr>
                        <a:t>WM89</a:t>
                      </a:r>
                      <a:endParaRPr lang="de-DE" sz="1600" dirty="0">
                        <a:effectLst/>
                        <a:latin typeface="Calibri" panose="020F0502020204030204" pitchFamily="34" charset="0"/>
                        <a:ea typeface="SimSun" panose="02010600030101010101" pitchFamily="2" charset="-122"/>
                        <a:cs typeface="Arial" panose="020B0604020202020204" pitchFamily="34" charset="0"/>
                      </a:endParaRPr>
                    </a:p>
                  </a:txBody>
                  <a:tcPr marL="65866" marR="65866" marT="0" marB="0"/>
                </a:tc>
                <a:tc>
                  <a:txBody>
                    <a:bodyPr/>
                    <a:lstStyle/>
                    <a:p>
                      <a:pPr>
                        <a:lnSpc>
                          <a:spcPct val="115000"/>
                        </a:lnSpc>
                        <a:spcAft>
                          <a:spcPts val="300"/>
                        </a:spcAft>
                      </a:pPr>
                      <a:r>
                        <a:rPr lang="de-DE" sz="1600" dirty="0">
                          <a:effectLst/>
                        </a:rPr>
                        <a:t>SP B</a:t>
                      </a:r>
                      <a:endParaRPr lang="de-DE" sz="1600" dirty="0">
                        <a:effectLst/>
                        <a:latin typeface="Calibri" panose="020F0502020204030204" pitchFamily="34" charset="0"/>
                        <a:ea typeface="SimSun" panose="02010600030101010101" pitchFamily="2" charset="-122"/>
                        <a:cs typeface="Arial" panose="020B0604020202020204" pitchFamily="34" charset="0"/>
                      </a:endParaRPr>
                    </a:p>
                  </a:txBody>
                  <a:tcPr marL="65866" marR="65866" marT="0" marB="0"/>
                </a:tc>
                <a:tc>
                  <a:txBody>
                    <a:bodyPr/>
                    <a:lstStyle/>
                    <a:p>
                      <a:pPr>
                        <a:lnSpc>
                          <a:spcPct val="115000"/>
                        </a:lnSpc>
                        <a:spcAft>
                          <a:spcPts val="300"/>
                        </a:spcAft>
                      </a:pPr>
                      <a:r>
                        <a:rPr lang="en-US" sz="1600" dirty="0">
                          <a:effectLst/>
                        </a:rPr>
                        <a:t>Characteristics of dust produced in metallic fusion devices with and without </a:t>
                      </a:r>
                      <a:r>
                        <a:rPr lang="en-US" sz="1600" dirty="0" err="1">
                          <a:effectLst/>
                        </a:rPr>
                        <a:t>boronizations</a:t>
                      </a:r>
                      <a:r>
                        <a:rPr lang="en-US" sz="1600" dirty="0">
                          <a:effectLst/>
                        </a:rPr>
                        <a:t> and comparison with B-containing dust produced in corresponding laboratory experiments (ITER+DEMO)</a:t>
                      </a:r>
                      <a:endParaRPr lang="de-DE" sz="1600" dirty="0">
                        <a:effectLst/>
                        <a:latin typeface="Calibri" panose="020F0502020204030204" pitchFamily="34" charset="0"/>
                        <a:ea typeface="SimSun" panose="02010600030101010101" pitchFamily="2" charset="-122"/>
                        <a:cs typeface="Arial" panose="020B0604020202020204" pitchFamily="34" charset="0"/>
                      </a:endParaRPr>
                    </a:p>
                  </a:txBody>
                  <a:tcPr marL="65866" marR="65866" marT="0" marB="0"/>
                </a:tc>
                <a:tc>
                  <a:txBody>
                    <a:bodyPr/>
                    <a:lstStyle/>
                    <a:p>
                      <a:pPr>
                        <a:lnSpc>
                          <a:spcPct val="115000"/>
                        </a:lnSpc>
                        <a:spcAft>
                          <a:spcPts val="300"/>
                        </a:spcAft>
                      </a:pPr>
                      <a:r>
                        <a:rPr lang="de-DE" sz="1600" dirty="0">
                          <a:effectLst/>
                        </a:rPr>
                        <a:t>31.12.2024</a:t>
                      </a:r>
                      <a:endParaRPr lang="de-DE" sz="1600" dirty="0">
                        <a:effectLst/>
                        <a:latin typeface="Calibri" panose="020F0502020204030204" pitchFamily="34" charset="0"/>
                        <a:ea typeface="SimSun" panose="02010600030101010101" pitchFamily="2" charset="-122"/>
                        <a:cs typeface="Arial" panose="020B0604020202020204" pitchFamily="34" charset="0"/>
                      </a:endParaRPr>
                    </a:p>
                  </a:txBody>
                  <a:tcPr marL="65866" marR="65866" marT="0" marB="0"/>
                </a:tc>
                <a:extLst>
                  <a:ext uri="{0D108BD9-81ED-4DB2-BD59-A6C34878D82A}">
                    <a16:rowId xmlns:a16="http://schemas.microsoft.com/office/drawing/2014/main" val="2249276014"/>
                  </a:ext>
                </a:extLst>
              </a:tr>
            </a:tbl>
          </a:graphicData>
        </a:graphic>
      </p:graphicFrame>
    </p:spTree>
    <p:extLst>
      <p:ext uri="{BB962C8B-B14F-4D97-AF65-F5344CB8AC3E}">
        <p14:creationId xmlns:p14="http://schemas.microsoft.com/office/powerpoint/2010/main" val="301951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FC59707-BF21-C1F5-0660-6C369FEC1959}"/>
              </a:ext>
            </a:extLst>
          </p:cNvPr>
          <p:cNvSpPr>
            <a:spLocks noGrp="1"/>
          </p:cNvSpPr>
          <p:nvPr>
            <p:ph type="ftr" sz="quarter" idx="11"/>
          </p:nvPr>
        </p:nvSpPr>
        <p:spPr/>
        <p:txBody>
          <a:bodyPr/>
          <a:lstStyle/>
          <a:p>
            <a:pPr>
              <a:defRPr/>
            </a:pPr>
            <a:r>
              <a:rPr lang="en-GB">
                <a:solidFill>
                  <a:prstClr val="white"/>
                </a:solidFill>
              </a:rPr>
              <a:t>A. Hakola| WPPWIE midterm meeting | 9 April 2024</a:t>
            </a:r>
            <a:endParaRPr lang="en-GB" dirty="0"/>
          </a:p>
        </p:txBody>
      </p:sp>
      <p:sp>
        <p:nvSpPr>
          <p:cNvPr id="4" name="Slide Number Placeholder 3">
            <a:extLst>
              <a:ext uri="{FF2B5EF4-FFF2-40B4-BE49-F238E27FC236}">
                <a16:creationId xmlns:a16="http://schemas.microsoft.com/office/drawing/2014/main" id="{E1A3A514-DFF5-E294-1B2B-0579A8C9640B}"/>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5</a:t>
            </a:fld>
            <a:endParaRPr lang="en-GB">
              <a:solidFill>
                <a:prstClr val="white"/>
              </a:solidFill>
            </a:endParaRPr>
          </a:p>
        </p:txBody>
      </p:sp>
      <p:sp>
        <p:nvSpPr>
          <p:cNvPr id="5" name="Titre 1">
            <a:extLst>
              <a:ext uri="{FF2B5EF4-FFF2-40B4-BE49-F238E27FC236}">
                <a16:creationId xmlns:a16="http://schemas.microsoft.com/office/drawing/2014/main" id="{57AE09D3-1247-1A49-4F40-4B613A1C9360}"/>
              </a:ext>
            </a:extLst>
          </p:cNvPr>
          <p:cNvSpPr>
            <a:spLocks noGrp="1"/>
          </p:cNvSpPr>
          <p:nvPr>
            <p:ph type="title"/>
          </p:nvPr>
        </p:nvSpPr>
        <p:spPr>
          <a:xfrm>
            <a:off x="983432" y="192515"/>
            <a:ext cx="9451776" cy="457200"/>
          </a:xfrm>
        </p:spPr>
        <p:txBody>
          <a:bodyPr/>
          <a:lstStyle/>
          <a:p>
            <a:r>
              <a:rPr lang="fr-FR" dirty="0"/>
              <a:t>SP B.1 </a:t>
            </a:r>
            <a:r>
              <a:rPr lang="fr-FR" dirty="0" err="1"/>
              <a:t>deliverables</a:t>
            </a:r>
            <a:r>
              <a:rPr lang="fr-FR" dirty="0"/>
              <a:t> in 2024</a:t>
            </a:r>
          </a:p>
        </p:txBody>
      </p:sp>
      <p:graphicFrame>
        <p:nvGraphicFramePr>
          <p:cNvPr id="6" name="Tabelle 5">
            <a:extLst>
              <a:ext uri="{FF2B5EF4-FFF2-40B4-BE49-F238E27FC236}">
                <a16:creationId xmlns:a16="http://schemas.microsoft.com/office/drawing/2014/main" id="{ABFFC689-CF17-1ACE-D65A-BC5BEF37560B}"/>
              </a:ext>
            </a:extLst>
          </p:cNvPr>
          <p:cNvGraphicFramePr>
            <a:graphicFrameLocks noGrp="1"/>
          </p:cNvGraphicFramePr>
          <p:nvPr>
            <p:extLst>
              <p:ext uri="{D42A27DB-BD31-4B8C-83A1-F6EECF244321}">
                <p14:modId xmlns:p14="http://schemas.microsoft.com/office/powerpoint/2010/main" val="3062564128"/>
              </p:ext>
            </p:extLst>
          </p:nvPr>
        </p:nvGraphicFramePr>
        <p:xfrm>
          <a:off x="251520" y="908720"/>
          <a:ext cx="11662574" cy="3176016"/>
        </p:xfrm>
        <a:graphic>
          <a:graphicData uri="http://schemas.openxmlformats.org/drawingml/2006/table">
            <a:tbl>
              <a:tblPr firstRow="1" firstCol="1" bandRow="1">
                <a:tableStyleId>{5C22544A-7EE6-4342-B048-85BDC9FD1C3A}</a:tableStyleId>
              </a:tblPr>
              <a:tblGrid>
                <a:gridCol w="1313411">
                  <a:extLst>
                    <a:ext uri="{9D8B030D-6E8A-4147-A177-3AD203B41FA5}">
                      <a16:colId xmlns:a16="http://schemas.microsoft.com/office/drawing/2014/main" val="531328472"/>
                    </a:ext>
                  </a:extLst>
                </a:gridCol>
                <a:gridCol w="2222696">
                  <a:extLst>
                    <a:ext uri="{9D8B030D-6E8A-4147-A177-3AD203B41FA5}">
                      <a16:colId xmlns:a16="http://schemas.microsoft.com/office/drawing/2014/main" val="1334987883"/>
                    </a:ext>
                  </a:extLst>
                </a:gridCol>
                <a:gridCol w="8126467">
                  <a:extLst>
                    <a:ext uri="{9D8B030D-6E8A-4147-A177-3AD203B41FA5}">
                      <a16:colId xmlns:a16="http://schemas.microsoft.com/office/drawing/2014/main" val="1851282849"/>
                    </a:ext>
                  </a:extLst>
                </a:gridCol>
              </a:tblGrid>
              <a:tr h="0">
                <a:tc>
                  <a:txBody>
                    <a:bodyPr/>
                    <a:lstStyle/>
                    <a:p>
                      <a:pPr marL="21590" algn="ctr">
                        <a:lnSpc>
                          <a:spcPct val="115000"/>
                        </a:lnSpc>
                        <a:spcAft>
                          <a:spcPts val="300"/>
                        </a:spcAft>
                      </a:pPr>
                      <a:r>
                        <a:rPr lang="de-DE" sz="1600" dirty="0" err="1">
                          <a:effectLst/>
                          <a:latin typeface="Calibri" panose="020F0502020204030204" pitchFamily="34" charset="0"/>
                          <a:ea typeface="+mn-ea"/>
                          <a:cs typeface="Times New Roman" panose="02020603050405020304" pitchFamily="18" charset="0"/>
                        </a:rPr>
                        <a:t>Activity</a:t>
                      </a:r>
                      <a:endParaRPr lang="de-DE" sz="1600" dirty="0">
                        <a:effectLst/>
                        <a:latin typeface="Calibri" panose="020F0502020204030204" pitchFamily="34" charset="0"/>
                        <a:ea typeface="+mn-ea"/>
                        <a:cs typeface="Times New Roman" panose="02020603050405020304" pitchFamily="18" charset="0"/>
                      </a:endParaRPr>
                    </a:p>
                  </a:txBody>
                  <a:tcPr marL="68580" marR="68580" marT="0" marB="0"/>
                </a:tc>
                <a:tc>
                  <a:txBody>
                    <a:bodyPr/>
                    <a:lstStyle/>
                    <a:p>
                      <a:pPr marL="21590" algn="ctr">
                        <a:lnSpc>
                          <a:spcPct val="115000"/>
                        </a:lnSpc>
                        <a:spcAft>
                          <a:spcPts val="300"/>
                        </a:spcAft>
                      </a:pPr>
                      <a:r>
                        <a:rPr lang="de-DE" sz="1600" dirty="0" err="1">
                          <a:effectLst/>
                        </a:rPr>
                        <a:t>Deliverable</a:t>
                      </a:r>
                      <a:r>
                        <a:rPr lang="de-DE" sz="1600" dirty="0">
                          <a:effectLst/>
                        </a:rPr>
                        <a:t> ID(s)</a:t>
                      </a:r>
                      <a:endParaRPr lang="de-DE" sz="1600" dirty="0">
                        <a:effectLst/>
                        <a:latin typeface="Calibri" panose="020F0502020204030204" pitchFamily="34" charset="0"/>
                        <a:ea typeface="+mn-ea"/>
                        <a:cs typeface="Times New Roman" panose="02020603050405020304" pitchFamily="18" charset="0"/>
                      </a:endParaRPr>
                    </a:p>
                  </a:txBody>
                  <a:tcPr marL="68580" marR="68580" marT="0" marB="0"/>
                </a:tc>
                <a:tc>
                  <a:txBody>
                    <a:bodyPr/>
                    <a:lstStyle/>
                    <a:p>
                      <a:pPr>
                        <a:lnSpc>
                          <a:spcPct val="115000"/>
                        </a:lnSpc>
                        <a:spcBef>
                          <a:spcPts val="240"/>
                        </a:spcBef>
                        <a:spcAft>
                          <a:spcPts val="240"/>
                        </a:spcAft>
                        <a:tabLst>
                          <a:tab pos="-914400" algn="l"/>
                          <a:tab pos="228600" algn="l"/>
                        </a:tabLst>
                      </a:pPr>
                      <a:r>
                        <a:rPr lang="en-US" sz="1600" spc="-15" dirty="0">
                          <a:effectLst/>
                        </a:rPr>
                        <a:t>Title</a:t>
                      </a:r>
                      <a:endParaRPr lang="de-DE" sz="1600" dirty="0">
                        <a:effectLst/>
                        <a:latin typeface="Calibri" panose="020F0502020204030204" pitchFamily="34"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val="1243421015"/>
                  </a:ext>
                </a:extLst>
              </a:tr>
              <a:tr h="0">
                <a:tc>
                  <a:txBody>
                    <a:bodyPr/>
                    <a:lstStyle/>
                    <a:p>
                      <a:pPr marL="21590" algn="ctr">
                        <a:lnSpc>
                          <a:spcPct val="115000"/>
                        </a:lnSpc>
                        <a:spcAft>
                          <a:spcPts val="300"/>
                        </a:spcAft>
                      </a:pPr>
                      <a:r>
                        <a:rPr lang="de-DE" sz="1600" dirty="0">
                          <a:effectLst/>
                          <a:latin typeface="Calibri" panose="020F0502020204030204" pitchFamily="34" charset="0"/>
                          <a:ea typeface="+mn-ea"/>
                          <a:cs typeface="Times New Roman" panose="02020603050405020304" pitchFamily="18" charset="0"/>
                        </a:rPr>
                        <a:t>SP B.1</a:t>
                      </a:r>
                    </a:p>
                  </a:txBody>
                  <a:tcPr marL="68580" marR="68580" marT="0" marB="0">
                    <a:solidFill>
                      <a:schemeClr val="accent3">
                        <a:lumMod val="60000"/>
                        <a:lumOff val="40000"/>
                      </a:schemeClr>
                    </a:solidFill>
                  </a:tcPr>
                </a:tc>
                <a:tc>
                  <a:txBody>
                    <a:bodyPr/>
                    <a:lstStyle/>
                    <a:p>
                      <a:pPr marL="21590" algn="ctr" defTabSz="914400" rtl="0" eaLnBrk="1" latinLnBrk="0" hangingPunct="1">
                        <a:lnSpc>
                          <a:spcPct val="115000"/>
                        </a:lnSpc>
                        <a:spcAft>
                          <a:spcPts val="300"/>
                        </a:spcAft>
                      </a:pPr>
                      <a:r>
                        <a:rPr lang="de-DE" sz="1600" kern="1200" dirty="0">
                          <a:solidFill>
                            <a:schemeClr val="dk1"/>
                          </a:solidFill>
                          <a:effectLst/>
                          <a:latin typeface="+mn-lt"/>
                          <a:ea typeface="+mn-ea"/>
                          <a:cs typeface="+mn-cs"/>
                        </a:rPr>
                        <a:t>D001</a:t>
                      </a:r>
                    </a:p>
                    <a:p>
                      <a:pPr marL="21590" algn="ctr" defTabSz="914400" rtl="0" eaLnBrk="1" latinLnBrk="0" hangingPunct="1">
                        <a:lnSpc>
                          <a:spcPct val="115000"/>
                        </a:lnSpc>
                        <a:spcAft>
                          <a:spcPts val="300"/>
                        </a:spcAft>
                      </a:pPr>
                      <a:r>
                        <a:rPr lang="de-DE" sz="1600" kern="1200" dirty="0">
                          <a:solidFill>
                            <a:srgbClr val="C00000"/>
                          </a:solidFill>
                          <a:effectLst/>
                          <a:latin typeface="+mn-lt"/>
                          <a:ea typeface="+mn-ea"/>
                          <a:cs typeface="+mn-cs"/>
                        </a:rPr>
                        <a:t>4 PM (5 PM)</a:t>
                      </a:r>
                    </a:p>
                  </a:txBody>
                  <a:tcPr marL="68580" marR="68580" marT="0" marB="0">
                    <a:solidFill>
                      <a:schemeClr val="accent3">
                        <a:lumMod val="60000"/>
                        <a:lumOff val="40000"/>
                      </a:schemeClr>
                    </a:solidFill>
                  </a:tcPr>
                </a:tc>
                <a:tc>
                  <a:txBody>
                    <a:bodyPr/>
                    <a:lstStyle/>
                    <a:p>
                      <a:pPr marL="21590" algn="l" defTabSz="914400" rtl="0" eaLnBrk="1" latinLnBrk="0" hangingPunct="1">
                        <a:lnSpc>
                          <a:spcPct val="115000"/>
                        </a:lnSpc>
                        <a:spcBef>
                          <a:spcPts val="240"/>
                        </a:spcBef>
                        <a:spcAft>
                          <a:spcPts val="300"/>
                        </a:spcAft>
                        <a:tabLst>
                          <a:tab pos="-914400" algn="l"/>
                          <a:tab pos="771525" algn="l"/>
                        </a:tabLst>
                      </a:pPr>
                      <a:r>
                        <a:rPr lang="en-US" sz="1600" spc="-15" dirty="0">
                          <a:effectLst/>
                          <a:latin typeface="Calibri" panose="020F0502020204030204" pitchFamily="34" charset="0"/>
                          <a:ea typeface="SimSun" panose="02010600030101010101" pitchFamily="2" charset="-122"/>
                        </a:rPr>
                        <a:t>Erosion rates of W model systems in </a:t>
                      </a:r>
                      <a:r>
                        <a:rPr lang="en-US" sz="1600" spc="-15" dirty="0" err="1">
                          <a:effectLst/>
                          <a:latin typeface="Calibri" panose="020F0502020204030204" pitchFamily="34" charset="0"/>
                          <a:ea typeface="SimSun" panose="02010600030101010101" pitchFamily="2" charset="-122"/>
                        </a:rPr>
                        <a:t>Ar</a:t>
                      </a:r>
                      <a:r>
                        <a:rPr lang="en-US" sz="1600" spc="-15" dirty="0">
                          <a:effectLst/>
                          <a:latin typeface="Calibri" panose="020F0502020204030204" pitchFamily="34" charset="0"/>
                          <a:ea typeface="SimSun" panose="02010600030101010101" pitchFamily="2" charset="-122"/>
                        </a:rPr>
                        <a:t>/He/D plasmas and sputtering rates of B and W+B layers at varying D plasma conditions in MAGNUM-PSI (DIFFER)</a:t>
                      </a:r>
                      <a:endParaRPr lang="de-DE" sz="1600" kern="1200" dirty="0">
                        <a:solidFill>
                          <a:schemeClr val="dk1"/>
                        </a:solidFill>
                        <a:effectLst/>
                        <a:latin typeface="+mn-lt"/>
                        <a:ea typeface="+mn-ea"/>
                        <a:cs typeface="+mn-cs"/>
                      </a:endParaRPr>
                    </a:p>
                  </a:txBody>
                  <a:tcPr marL="68580" marR="68580" marT="0" marB="0">
                    <a:solidFill>
                      <a:schemeClr val="accent3">
                        <a:lumMod val="60000"/>
                        <a:lumOff val="40000"/>
                      </a:schemeClr>
                    </a:solidFill>
                  </a:tcPr>
                </a:tc>
                <a:extLst>
                  <a:ext uri="{0D108BD9-81ED-4DB2-BD59-A6C34878D82A}">
                    <a16:rowId xmlns:a16="http://schemas.microsoft.com/office/drawing/2014/main" val="1392664685"/>
                  </a:ext>
                </a:extLst>
              </a:tr>
              <a:tr h="0">
                <a:tc>
                  <a:txBody>
                    <a:bodyPr/>
                    <a:lstStyle/>
                    <a:p>
                      <a:pPr marL="21590" algn="ctr">
                        <a:lnSpc>
                          <a:spcPct val="115000"/>
                        </a:lnSpc>
                        <a:spcAft>
                          <a:spcPts val="300"/>
                        </a:spcAft>
                      </a:pPr>
                      <a:r>
                        <a:rPr lang="de-DE" sz="1600" dirty="0">
                          <a:effectLst/>
                          <a:latin typeface="Calibri" panose="020F0502020204030204" pitchFamily="34" charset="0"/>
                          <a:ea typeface="+mn-ea"/>
                          <a:cs typeface="Times New Roman" panose="02020603050405020304" pitchFamily="18" charset="0"/>
                        </a:rPr>
                        <a:t>SP B.1</a:t>
                      </a:r>
                    </a:p>
                  </a:txBody>
                  <a:tcPr marL="68580" marR="68580" marT="0" marB="0">
                    <a:solidFill>
                      <a:schemeClr val="accent3">
                        <a:lumMod val="60000"/>
                        <a:lumOff val="40000"/>
                      </a:schemeClr>
                    </a:solidFill>
                  </a:tcPr>
                </a:tc>
                <a:tc>
                  <a:txBody>
                    <a:bodyPr/>
                    <a:lstStyle/>
                    <a:p>
                      <a:pPr marL="21590" algn="ctr" defTabSz="914400" rtl="0" eaLnBrk="1" latinLnBrk="0" hangingPunct="1">
                        <a:lnSpc>
                          <a:spcPct val="115000"/>
                        </a:lnSpc>
                        <a:spcAft>
                          <a:spcPts val="300"/>
                        </a:spcAft>
                      </a:pPr>
                      <a:r>
                        <a:rPr lang="de-DE" sz="1600" kern="1200" dirty="0">
                          <a:solidFill>
                            <a:schemeClr val="dk1"/>
                          </a:solidFill>
                          <a:effectLst/>
                          <a:latin typeface="+mn-lt"/>
                          <a:ea typeface="+mn-ea"/>
                          <a:cs typeface="+mn-cs"/>
                        </a:rPr>
                        <a:t>D002</a:t>
                      </a:r>
                    </a:p>
                    <a:p>
                      <a:pPr marL="21590" algn="ctr" defTabSz="914400" rtl="0" eaLnBrk="1" latinLnBrk="0" hangingPunct="1">
                        <a:lnSpc>
                          <a:spcPct val="115000"/>
                        </a:lnSpc>
                        <a:spcAft>
                          <a:spcPts val="300"/>
                        </a:spcAft>
                      </a:pPr>
                      <a:r>
                        <a:rPr lang="de-DE" sz="1600" kern="1200" dirty="0">
                          <a:solidFill>
                            <a:srgbClr val="C00000"/>
                          </a:solidFill>
                          <a:effectLst/>
                          <a:latin typeface="+mn-lt"/>
                          <a:ea typeface="+mn-ea"/>
                          <a:cs typeface="+mn-cs"/>
                        </a:rPr>
                        <a:t>4 PM</a:t>
                      </a:r>
                    </a:p>
                  </a:txBody>
                  <a:tcPr marL="68580" marR="68580" marT="0" marB="0">
                    <a:solidFill>
                      <a:schemeClr val="accent3">
                        <a:lumMod val="60000"/>
                        <a:lumOff val="40000"/>
                      </a:schemeClr>
                    </a:solidFill>
                  </a:tcPr>
                </a:tc>
                <a:tc>
                  <a:txBody>
                    <a:bodyPr/>
                    <a:lstStyle/>
                    <a:p>
                      <a:pPr marL="21590" algn="l" defTabSz="914400" rtl="0" eaLnBrk="1" latinLnBrk="0" hangingPunct="1">
                        <a:lnSpc>
                          <a:spcPct val="115000"/>
                        </a:lnSpc>
                        <a:spcBef>
                          <a:spcPts val="240"/>
                        </a:spcBef>
                        <a:spcAft>
                          <a:spcPts val="300"/>
                        </a:spcAft>
                        <a:tabLst>
                          <a:tab pos="-914400" algn="l"/>
                          <a:tab pos="771525" algn="l"/>
                        </a:tabLst>
                      </a:pPr>
                      <a:r>
                        <a:rPr lang="en-US" sz="1600" spc="-15" dirty="0">
                          <a:effectLst/>
                          <a:latin typeface="Calibri" panose="020F0502020204030204" pitchFamily="34" charset="0"/>
                          <a:ea typeface="SimSun" panose="02010600030101010101" pitchFamily="2" charset="-122"/>
                        </a:rPr>
                        <a:t>Erosion rates of W model systems in </a:t>
                      </a:r>
                      <a:r>
                        <a:rPr lang="en-US" sz="1600" spc="-15" dirty="0" err="1">
                          <a:effectLst/>
                          <a:latin typeface="Calibri" panose="020F0502020204030204" pitchFamily="34" charset="0"/>
                          <a:ea typeface="SimSun" panose="02010600030101010101" pitchFamily="2" charset="-122"/>
                        </a:rPr>
                        <a:t>Ar</a:t>
                      </a:r>
                      <a:r>
                        <a:rPr lang="en-US" sz="1600" spc="-15" dirty="0">
                          <a:effectLst/>
                          <a:latin typeface="Calibri" panose="020F0502020204030204" pitchFamily="34" charset="0"/>
                          <a:ea typeface="SimSun" panose="02010600030101010101" pitchFamily="2" charset="-122"/>
                        </a:rPr>
                        <a:t>/He/D plasmas and sputtering rates of B and W+B layers at varying D plasma conditions in </a:t>
                      </a:r>
                      <a:r>
                        <a:rPr lang="en-US" sz="1600" spc="-15" dirty="0" err="1">
                          <a:effectLst/>
                          <a:latin typeface="Calibri" panose="020F0502020204030204" pitchFamily="34" charset="0"/>
                          <a:ea typeface="SimSun" panose="02010600030101010101" pitchFamily="2" charset="-122"/>
                        </a:rPr>
                        <a:t>GyM</a:t>
                      </a:r>
                      <a:r>
                        <a:rPr lang="en-US" sz="1600" spc="-15" dirty="0">
                          <a:effectLst/>
                          <a:latin typeface="Calibri" panose="020F0502020204030204" pitchFamily="34" charset="0"/>
                          <a:ea typeface="SimSun" panose="02010600030101010101" pitchFamily="2" charset="-122"/>
                        </a:rPr>
                        <a:t> </a:t>
                      </a:r>
                      <a:r>
                        <a:rPr lang="en-US" sz="1600" dirty="0">
                          <a:effectLst/>
                          <a:latin typeface="Calibri" panose="020F0502020204030204" pitchFamily="34" charset="0"/>
                          <a:ea typeface="SimSun" panose="02010600030101010101" pitchFamily="2" charset="-122"/>
                        </a:rPr>
                        <a:t>(ENEA)</a:t>
                      </a:r>
                      <a:endParaRPr lang="de-DE" sz="1600" kern="1200" dirty="0">
                        <a:solidFill>
                          <a:schemeClr val="dk1"/>
                        </a:solidFill>
                        <a:effectLst/>
                        <a:latin typeface="+mn-lt"/>
                        <a:ea typeface="+mn-ea"/>
                        <a:cs typeface="+mn-cs"/>
                      </a:endParaRPr>
                    </a:p>
                  </a:txBody>
                  <a:tcPr marL="68580" marR="68580" marT="0" marB="0">
                    <a:solidFill>
                      <a:schemeClr val="accent3">
                        <a:lumMod val="60000"/>
                        <a:lumOff val="40000"/>
                      </a:schemeClr>
                    </a:solidFill>
                  </a:tcPr>
                </a:tc>
                <a:extLst>
                  <a:ext uri="{0D108BD9-81ED-4DB2-BD59-A6C34878D82A}">
                    <a16:rowId xmlns:a16="http://schemas.microsoft.com/office/drawing/2014/main" val="1558489909"/>
                  </a:ext>
                </a:extLst>
              </a:tr>
              <a:tr h="0">
                <a:tc>
                  <a:txBody>
                    <a:bodyPr/>
                    <a:lstStyle/>
                    <a:p>
                      <a:pPr marL="21590" algn="ctr">
                        <a:lnSpc>
                          <a:spcPct val="115000"/>
                        </a:lnSpc>
                        <a:spcAft>
                          <a:spcPts val="300"/>
                        </a:spcAft>
                      </a:pPr>
                      <a:r>
                        <a:rPr lang="de-DE" sz="1600" dirty="0">
                          <a:effectLst/>
                          <a:latin typeface="Calibri" panose="020F0502020204030204" pitchFamily="34" charset="0"/>
                          <a:ea typeface="+mn-ea"/>
                          <a:cs typeface="Times New Roman" panose="02020603050405020304" pitchFamily="18" charset="0"/>
                        </a:rPr>
                        <a:t>SP B.1</a:t>
                      </a:r>
                    </a:p>
                  </a:txBody>
                  <a:tcPr marL="68580" marR="68580" marT="0" marB="0">
                    <a:solidFill>
                      <a:schemeClr val="accent3">
                        <a:lumMod val="60000"/>
                        <a:lumOff val="40000"/>
                      </a:schemeClr>
                    </a:solidFill>
                  </a:tcPr>
                </a:tc>
                <a:tc>
                  <a:txBody>
                    <a:bodyPr/>
                    <a:lstStyle/>
                    <a:p>
                      <a:pPr marL="21590" algn="ctr" defTabSz="914400" rtl="0" eaLnBrk="1" latinLnBrk="0" hangingPunct="1">
                        <a:lnSpc>
                          <a:spcPct val="115000"/>
                        </a:lnSpc>
                        <a:spcAft>
                          <a:spcPts val="300"/>
                        </a:spcAft>
                      </a:pPr>
                      <a:r>
                        <a:rPr lang="de-DE" sz="1600" kern="1200" dirty="0">
                          <a:solidFill>
                            <a:schemeClr val="dk1"/>
                          </a:solidFill>
                          <a:effectLst/>
                          <a:latin typeface="+mn-lt"/>
                          <a:ea typeface="+mn-ea"/>
                          <a:cs typeface="+mn-cs"/>
                        </a:rPr>
                        <a:t>D003</a:t>
                      </a:r>
                    </a:p>
                    <a:p>
                      <a:pPr marL="21590" algn="ctr" defTabSz="914400" rtl="0" eaLnBrk="1" latinLnBrk="0" hangingPunct="1">
                        <a:lnSpc>
                          <a:spcPct val="115000"/>
                        </a:lnSpc>
                        <a:spcAft>
                          <a:spcPts val="300"/>
                        </a:spcAft>
                      </a:pPr>
                      <a:r>
                        <a:rPr lang="de-DE" sz="1600" kern="1200" dirty="0">
                          <a:solidFill>
                            <a:srgbClr val="C00000"/>
                          </a:solidFill>
                          <a:effectLst/>
                          <a:latin typeface="+mn-lt"/>
                          <a:ea typeface="+mn-ea"/>
                          <a:cs typeface="+mn-cs"/>
                        </a:rPr>
                        <a:t>7 PM</a:t>
                      </a:r>
                    </a:p>
                  </a:txBody>
                  <a:tcPr marL="68580" marR="68580" marT="0" marB="0">
                    <a:solidFill>
                      <a:schemeClr val="accent3">
                        <a:lumMod val="60000"/>
                        <a:lumOff val="40000"/>
                      </a:schemeClr>
                    </a:solidFill>
                  </a:tcPr>
                </a:tc>
                <a:tc>
                  <a:txBody>
                    <a:bodyPr/>
                    <a:lstStyle/>
                    <a:p>
                      <a:pPr marL="21590" algn="l" defTabSz="914400" rtl="0" eaLnBrk="1" latinLnBrk="0" hangingPunct="1">
                        <a:lnSpc>
                          <a:spcPct val="115000"/>
                        </a:lnSpc>
                        <a:spcBef>
                          <a:spcPts val="240"/>
                        </a:spcBef>
                        <a:spcAft>
                          <a:spcPts val="300"/>
                        </a:spcAft>
                        <a:tabLst>
                          <a:tab pos="-914400" algn="l"/>
                          <a:tab pos="771525" algn="l"/>
                        </a:tabLst>
                      </a:pPr>
                      <a:r>
                        <a:rPr lang="en-US" sz="1600" spc="-15" dirty="0">
                          <a:effectLst/>
                          <a:latin typeface="Calibri" panose="020F0502020204030204" pitchFamily="34" charset="0"/>
                          <a:ea typeface="SimSun" panose="02010600030101010101" pitchFamily="2" charset="-122"/>
                        </a:rPr>
                        <a:t>Erosion rates of W model systems in </a:t>
                      </a:r>
                      <a:r>
                        <a:rPr lang="en-US" sz="1600" spc="-15" dirty="0" err="1">
                          <a:effectLst/>
                          <a:latin typeface="Calibri" panose="020F0502020204030204" pitchFamily="34" charset="0"/>
                          <a:ea typeface="SimSun" panose="02010600030101010101" pitchFamily="2" charset="-122"/>
                        </a:rPr>
                        <a:t>Ar</a:t>
                      </a:r>
                      <a:r>
                        <a:rPr lang="en-US" sz="1600" spc="-15" dirty="0">
                          <a:effectLst/>
                          <a:latin typeface="Calibri" panose="020F0502020204030204" pitchFamily="34" charset="0"/>
                          <a:ea typeface="SimSun" panose="02010600030101010101" pitchFamily="2" charset="-122"/>
                        </a:rPr>
                        <a:t>/He/D plasmas and sputtering rates of B and W+B layers at varying D plasma conditions in PSI-2 </a:t>
                      </a:r>
                      <a:r>
                        <a:rPr lang="en-US" sz="1600" dirty="0">
                          <a:effectLst/>
                          <a:latin typeface="Calibri" panose="020F0502020204030204" pitchFamily="34" charset="0"/>
                          <a:ea typeface="SimSun" panose="02010600030101010101" pitchFamily="2" charset="-122"/>
                        </a:rPr>
                        <a:t>(FZJ</a:t>
                      </a:r>
                      <a:r>
                        <a:rPr lang="en-US" sz="1600" spc="-15" dirty="0">
                          <a:effectLst/>
                          <a:latin typeface="Calibri" panose="020F0502020204030204" pitchFamily="34" charset="0"/>
                          <a:ea typeface="SimSun" panose="02010600030101010101" pitchFamily="2" charset="-122"/>
                        </a:rPr>
                        <a:t>) </a:t>
                      </a:r>
                      <a:endParaRPr lang="de-DE" sz="1600" kern="1200" dirty="0">
                        <a:solidFill>
                          <a:schemeClr val="dk1"/>
                        </a:solidFill>
                        <a:effectLst/>
                        <a:latin typeface="+mn-lt"/>
                        <a:ea typeface="+mn-ea"/>
                        <a:cs typeface="+mn-cs"/>
                      </a:endParaRPr>
                    </a:p>
                  </a:txBody>
                  <a:tcPr marL="68580" marR="68580" marT="0" marB="0">
                    <a:solidFill>
                      <a:schemeClr val="accent3">
                        <a:lumMod val="60000"/>
                        <a:lumOff val="40000"/>
                      </a:schemeClr>
                    </a:solidFill>
                  </a:tcPr>
                </a:tc>
                <a:extLst>
                  <a:ext uri="{0D108BD9-81ED-4DB2-BD59-A6C34878D82A}">
                    <a16:rowId xmlns:a16="http://schemas.microsoft.com/office/drawing/2014/main" val="3978565712"/>
                  </a:ext>
                </a:extLst>
              </a:tr>
              <a:tr h="0">
                <a:tc>
                  <a:txBody>
                    <a:bodyPr/>
                    <a:lstStyle/>
                    <a:p>
                      <a:pPr marL="21590" algn="ctr">
                        <a:lnSpc>
                          <a:spcPct val="115000"/>
                        </a:lnSpc>
                        <a:spcAft>
                          <a:spcPts val="300"/>
                        </a:spcAft>
                      </a:pPr>
                      <a:r>
                        <a:rPr lang="de-DE" sz="1600" dirty="0">
                          <a:effectLst/>
                          <a:latin typeface="Calibri" panose="020F0502020204030204" pitchFamily="34" charset="0"/>
                          <a:ea typeface="+mn-ea"/>
                          <a:cs typeface="Times New Roman" panose="02020603050405020304" pitchFamily="18" charset="0"/>
                        </a:rPr>
                        <a:t>SP B.1</a:t>
                      </a:r>
                    </a:p>
                  </a:txBody>
                  <a:tcPr marL="68580" marR="68580" marT="0" marB="0">
                    <a:solidFill>
                      <a:schemeClr val="accent3">
                        <a:lumMod val="60000"/>
                        <a:lumOff val="40000"/>
                      </a:schemeClr>
                    </a:solidFill>
                  </a:tcPr>
                </a:tc>
                <a:tc>
                  <a:txBody>
                    <a:bodyPr/>
                    <a:lstStyle/>
                    <a:p>
                      <a:pPr marL="21590" algn="ctr" defTabSz="914400" rtl="0" eaLnBrk="1" latinLnBrk="0" hangingPunct="1">
                        <a:lnSpc>
                          <a:spcPct val="115000"/>
                        </a:lnSpc>
                        <a:spcAft>
                          <a:spcPts val="300"/>
                        </a:spcAft>
                      </a:pPr>
                      <a:r>
                        <a:rPr lang="de-DE" sz="1600" kern="1200" dirty="0">
                          <a:solidFill>
                            <a:schemeClr val="dk1"/>
                          </a:solidFill>
                          <a:effectLst/>
                          <a:latin typeface="+mn-lt"/>
                          <a:ea typeface="+mn-ea"/>
                          <a:cs typeface="+mn-cs"/>
                        </a:rPr>
                        <a:t>D004</a:t>
                      </a:r>
                    </a:p>
                    <a:p>
                      <a:pPr marL="21590" algn="ctr" defTabSz="914400" rtl="0" eaLnBrk="1" latinLnBrk="0" hangingPunct="1">
                        <a:lnSpc>
                          <a:spcPct val="115000"/>
                        </a:lnSpc>
                        <a:spcAft>
                          <a:spcPts val="300"/>
                        </a:spcAft>
                      </a:pPr>
                      <a:r>
                        <a:rPr lang="de-DE" sz="1600" kern="1200" dirty="0">
                          <a:solidFill>
                            <a:srgbClr val="C00000"/>
                          </a:solidFill>
                          <a:effectLst/>
                          <a:latin typeface="+mn-lt"/>
                          <a:ea typeface="+mn-ea"/>
                          <a:cs typeface="+mn-cs"/>
                        </a:rPr>
                        <a:t>5 PM</a:t>
                      </a:r>
                    </a:p>
                  </a:txBody>
                  <a:tcPr marL="68580" marR="68580" marT="0" marB="0">
                    <a:solidFill>
                      <a:schemeClr val="accent3">
                        <a:lumMod val="60000"/>
                        <a:lumOff val="40000"/>
                      </a:schemeClr>
                    </a:solidFill>
                  </a:tcPr>
                </a:tc>
                <a:tc>
                  <a:txBody>
                    <a:bodyPr/>
                    <a:lstStyle/>
                    <a:p>
                      <a:pPr marL="21590" algn="l" defTabSz="914400" rtl="0" eaLnBrk="1" latinLnBrk="0" hangingPunct="1">
                        <a:lnSpc>
                          <a:spcPct val="115000"/>
                        </a:lnSpc>
                        <a:spcBef>
                          <a:spcPts val="240"/>
                        </a:spcBef>
                        <a:spcAft>
                          <a:spcPts val="300"/>
                        </a:spcAft>
                        <a:tabLst>
                          <a:tab pos="-914400" algn="l"/>
                          <a:tab pos="771525" algn="l"/>
                        </a:tabLst>
                      </a:pPr>
                      <a:r>
                        <a:rPr lang="en-US" sz="1600" spc="-15" dirty="0">
                          <a:effectLst/>
                          <a:latin typeface="Calibri" panose="020F0502020204030204" pitchFamily="34" charset="0"/>
                          <a:ea typeface="SimSun" panose="02010600030101010101" pitchFamily="2" charset="-122"/>
                        </a:rPr>
                        <a:t>Erosion rates of re-deposited W and W+B model systems following exposure to controlled D ion beams (ÖAW)</a:t>
                      </a:r>
                      <a:endParaRPr lang="de-DE" sz="1600" kern="1200" dirty="0">
                        <a:solidFill>
                          <a:schemeClr val="dk1"/>
                        </a:solidFill>
                        <a:effectLst/>
                        <a:latin typeface="+mn-lt"/>
                        <a:ea typeface="+mn-ea"/>
                        <a:cs typeface="+mn-cs"/>
                      </a:endParaRPr>
                    </a:p>
                  </a:txBody>
                  <a:tcPr marL="68580" marR="68580" marT="0" marB="0">
                    <a:solidFill>
                      <a:schemeClr val="accent3">
                        <a:lumMod val="60000"/>
                        <a:lumOff val="40000"/>
                      </a:schemeClr>
                    </a:solidFill>
                  </a:tcPr>
                </a:tc>
                <a:extLst>
                  <a:ext uri="{0D108BD9-81ED-4DB2-BD59-A6C34878D82A}">
                    <a16:rowId xmlns:a16="http://schemas.microsoft.com/office/drawing/2014/main" val="2915481941"/>
                  </a:ext>
                </a:extLst>
              </a:tr>
              <a:tr h="0">
                <a:tc>
                  <a:txBody>
                    <a:bodyPr/>
                    <a:lstStyle/>
                    <a:p>
                      <a:pPr marL="21590" algn="ctr">
                        <a:lnSpc>
                          <a:spcPct val="115000"/>
                        </a:lnSpc>
                        <a:spcAft>
                          <a:spcPts val="300"/>
                        </a:spcAft>
                      </a:pPr>
                      <a:r>
                        <a:rPr lang="de-DE" sz="1600" dirty="0">
                          <a:effectLst/>
                          <a:latin typeface="Calibri" panose="020F0502020204030204" pitchFamily="34" charset="0"/>
                          <a:ea typeface="+mn-ea"/>
                          <a:cs typeface="Times New Roman" panose="02020603050405020304" pitchFamily="18" charset="0"/>
                        </a:rPr>
                        <a:t>SP B.1</a:t>
                      </a:r>
                    </a:p>
                  </a:txBody>
                  <a:tcPr marL="68580" marR="68580" marT="0" marB="0">
                    <a:solidFill>
                      <a:schemeClr val="accent3">
                        <a:lumMod val="60000"/>
                        <a:lumOff val="40000"/>
                      </a:schemeClr>
                    </a:solidFill>
                  </a:tcPr>
                </a:tc>
                <a:tc>
                  <a:txBody>
                    <a:bodyPr/>
                    <a:lstStyle/>
                    <a:p>
                      <a:pPr marL="21590" algn="ctr" defTabSz="914400" rtl="0" eaLnBrk="1" latinLnBrk="0" hangingPunct="1">
                        <a:lnSpc>
                          <a:spcPct val="115000"/>
                        </a:lnSpc>
                        <a:spcAft>
                          <a:spcPts val="300"/>
                        </a:spcAft>
                      </a:pPr>
                      <a:r>
                        <a:rPr lang="de-DE" sz="1600" kern="1200" dirty="0">
                          <a:solidFill>
                            <a:schemeClr val="dk1"/>
                          </a:solidFill>
                          <a:effectLst/>
                          <a:latin typeface="+mn-lt"/>
                          <a:ea typeface="+mn-ea"/>
                          <a:cs typeface="+mn-cs"/>
                        </a:rPr>
                        <a:t>D005</a:t>
                      </a:r>
                    </a:p>
                    <a:p>
                      <a:pPr marL="21590" algn="ctr" defTabSz="914400" rtl="0" eaLnBrk="1" latinLnBrk="0" hangingPunct="1">
                        <a:lnSpc>
                          <a:spcPct val="115000"/>
                        </a:lnSpc>
                        <a:spcAft>
                          <a:spcPts val="300"/>
                        </a:spcAft>
                      </a:pPr>
                      <a:r>
                        <a:rPr lang="de-DE" sz="1600" kern="1200" dirty="0">
                          <a:solidFill>
                            <a:srgbClr val="C00000"/>
                          </a:solidFill>
                          <a:effectLst/>
                          <a:latin typeface="+mn-lt"/>
                          <a:ea typeface="+mn-ea"/>
                          <a:cs typeface="+mn-cs"/>
                        </a:rPr>
                        <a:t>1 PM</a:t>
                      </a:r>
                    </a:p>
                  </a:txBody>
                  <a:tcPr marL="68580" marR="68580" marT="0" marB="0">
                    <a:solidFill>
                      <a:schemeClr val="accent3">
                        <a:lumMod val="60000"/>
                        <a:lumOff val="40000"/>
                      </a:schemeClr>
                    </a:solidFill>
                  </a:tcPr>
                </a:tc>
                <a:tc>
                  <a:txBody>
                    <a:bodyPr/>
                    <a:lstStyle/>
                    <a:p>
                      <a:pPr marL="21590" algn="l" defTabSz="914400" rtl="0" eaLnBrk="1" latinLnBrk="0" hangingPunct="1">
                        <a:lnSpc>
                          <a:spcPct val="115000"/>
                        </a:lnSpc>
                        <a:spcBef>
                          <a:spcPts val="240"/>
                        </a:spcBef>
                        <a:spcAft>
                          <a:spcPts val="300"/>
                        </a:spcAft>
                        <a:tabLst>
                          <a:tab pos="-914400" algn="l"/>
                          <a:tab pos="771525" algn="l"/>
                        </a:tabLst>
                      </a:pPr>
                      <a:r>
                        <a:rPr lang="en-US" sz="1600" kern="1200" dirty="0">
                          <a:solidFill>
                            <a:schemeClr val="dk1"/>
                          </a:solidFill>
                          <a:effectLst/>
                          <a:latin typeface="+mn-lt"/>
                          <a:ea typeface="+mn-ea"/>
                          <a:cs typeface="+mn-cs"/>
                        </a:rPr>
                        <a:t>Erosion and deposition patterns following high-energy dust impacts on W model systems and comparison to data from tokamaks (ENEA)</a:t>
                      </a:r>
                      <a:endParaRPr lang="de-DE" sz="1600" kern="1200" dirty="0">
                        <a:solidFill>
                          <a:schemeClr val="dk1"/>
                        </a:solidFill>
                        <a:effectLst/>
                        <a:latin typeface="+mn-lt"/>
                        <a:ea typeface="+mn-ea"/>
                        <a:cs typeface="+mn-cs"/>
                      </a:endParaRPr>
                    </a:p>
                  </a:txBody>
                  <a:tcPr marL="68580" marR="68580" marT="0" marB="0">
                    <a:solidFill>
                      <a:schemeClr val="accent3">
                        <a:lumMod val="60000"/>
                        <a:lumOff val="40000"/>
                      </a:schemeClr>
                    </a:solidFill>
                  </a:tcPr>
                </a:tc>
                <a:extLst>
                  <a:ext uri="{0D108BD9-81ED-4DB2-BD59-A6C34878D82A}">
                    <a16:rowId xmlns:a16="http://schemas.microsoft.com/office/drawing/2014/main" val="3759700484"/>
                  </a:ext>
                </a:extLst>
              </a:tr>
            </a:tbl>
          </a:graphicData>
        </a:graphic>
      </p:graphicFrame>
      <p:sp>
        <p:nvSpPr>
          <p:cNvPr id="7" name="TextBox 6">
            <a:extLst>
              <a:ext uri="{FF2B5EF4-FFF2-40B4-BE49-F238E27FC236}">
                <a16:creationId xmlns:a16="http://schemas.microsoft.com/office/drawing/2014/main" id="{2597FEB0-6586-5BA8-7E5A-31036199E719}"/>
              </a:ext>
            </a:extLst>
          </p:cNvPr>
          <p:cNvSpPr txBox="1"/>
          <p:nvPr/>
        </p:nvSpPr>
        <p:spPr bwMode="auto">
          <a:xfrm>
            <a:off x="251520" y="4464424"/>
            <a:ext cx="9626353" cy="369332"/>
          </a:xfrm>
          <a:prstGeom prst="rect">
            <a:avLst/>
          </a:prstGeom>
          <a:noFill/>
        </p:spPr>
        <p:txBody>
          <a:bodyPr wrap="none" rtlCol="0">
            <a:spAutoFit/>
          </a:bodyPr>
          <a:lstStyle/>
          <a:p>
            <a:pPr marL="285750" indent="-285750">
              <a:buFont typeface="Arial" panose="020B0604020202020204" pitchFamily="34" charset="0"/>
              <a:buChar char="•"/>
            </a:pPr>
            <a:r>
              <a:rPr lang="fi-FI" dirty="0"/>
              <a:t>Machine </a:t>
            </a:r>
            <a:r>
              <a:rPr lang="fi-FI" dirty="0" err="1"/>
              <a:t>resources</a:t>
            </a:r>
            <a:r>
              <a:rPr lang="fi-FI" dirty="0"/>
              <a:t>: 6 </a:t>
            </a:r>
            <a:r>
              <a:rPr lang="fi-FI" dirty="0" err="1"/>
              <a:t>days</a:t>
            </a:r>
            <a:r>
              <a:rPr lang="fi-FI" dirty="0"/>
              <a:t> on MAGNUM-PSI, 20 </a:t>
            </a:r>
            <a:r>
              <a:rPr lang="fi-FI" dirty="0" err="1"/>
              <a:t>days</a:t>
            </a:r>
            <a:r>
              <a:rPr lang="fi-FI" dirty="0"/>
              <a:t> on </a:t>
            </a:r>
            <a:r>
              <a:rPr lang="fi-FI" dirty="0" err="1"/>
              <a:t>GyM</a:t>
            </a:r>
            <a:r>
              <a:rPr lang="fi-FI" dirty="0"/>
              <a:t>, 10 </a:t>
            </a:r>
            <a:r>
              <a:rPr lang="fi-FI" dirty="0" err="1"/>
              <a:t>days</a:t>
            </a:r>
            <a:r>
              <a:rPr lang="fi-FI" dirty="0"/>
              <a:t> on PSI-2 + </a:t>
            </a:r>
            <a:r>
              <a:rPr lang="fi-FI" dirty="0" err="1"/>
              <a:t>accelerator</a:t>
            </a:r>
            <a:r>
              <a:rPr lang="fi-FI" dirty="0"/>
              <a:t> </a:t>
            </a:r>
            <a:r>
              <a:rPr lang="fi-FI" dirty="0" err="1"/>
              <a:t>days</a:t>
            </a:r>
            <a:r>
              <a:rPr lang="fi-FI" dirty="0"/>
              <a:t> </a:t>
            </a:r>
          </a:p>
        </p:txBody>
      </p:sp>
    </p:spTree>
    <p:extLst>
      <p:ext uri="{BB962C8B-B14F-4D97-AF65-F5344CB8AC3E}">
        <p14:creationId xmlns:p14="http://schemas.microsoft.com/office/powerpoint/2010/main" val="1619821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84CFDE1-A476-26F9-5AF4-55DED87F6C3E}"/>
              </a:ext>
            </a:extLst>
          </p:cNvPr>
          <p:cNvSpPr>
            <a:spLocks noGrp="1"/>
          </p:cNvSpPr>
          <p:nvPr>
            <p:ph type="ftr" sz="quarter" idx="11"/>
          </p:nvPr>
        </p:nvSpPr>
        <p:spPr/>
        <p:txBody>
          <a:bodyPr/>
          <a:lstStyle/>
          <a:p>
            <a:pPr>
              <a:defRPr/>
            </a:pPr>
            <a:r>
              <a:rPr lang="en-GB">
                <a:solidFill>
                  <a:prstClr val="white"/>
                </a:solidFill>
              </a:rPr>
              <a:t>A. Hakola| WPPWIE midterm meeting | 9 April 2024</a:t>
            </a:r>
            <a:endParaRPr lang="en-GB" dirty="0"/>
          </a:p>
        </p:txBody>
      </p:sp>
      <p:sp>
        <p:nvSpPr>
          <p:cNvPr id="4" name="Slide Number Placeholder 3">
            <a:extLst>
              <a:ext uri="{FF2B5EF4-FFF2-40B4-BE49-F238E27FC236}">
                <a16:creationId xmlns:a16="http://schemas.microsoft.com/office/drawing/2014/main" id="{BE4F7CA3-62CA-7761-02E3-8AF116F1DE27}"/>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6</a:t>
            </a:fld>
            <a:endParaRPr lang="en-GB">
              <a:solidFill>
                <a:prstClr val="white"/>
              </a:solidFill>
            </a:endParaRPr>
          </a:p>
        </p:txBody>
      </p:sp>
      <p:sp>
        <p:nvSpPr>
          <p:cNvPr id="5" name="Titre 1">
            <a:extLst>
              <a:ext uri="{FF2B5EF4-FFF2-40B4-BE49-F238E27FC236}">
                <a16:creationId xmlns:a16="http://schemas.microsoft.com/office/drawing/2014/main" id="{0EAB65F3-7815-1699-CB03-CF92DED58BDC}"/>
              </a:ext>
            </a:extLst>
          </p:cNvPr>
          <p:cNvSpPr>
            <a:spLocks noGrp="1"/>
          </p:cNvSpPr>
          <p:nvPr>
            <p:ph type="title"/>
          </p:nvPr>
        </p:nvSpPr>
        <p:spPr>
          <a:xfrm>
            <a:off x="983432" y="192515"/>
            <a:ext cx="9451776" cy="457200"/>
          </a:xfrm>
        </p:spPr>
        <p:txBody>
          <a:bodyPr/>
          <a:lstStyle/>
          <a:p>
            <a:r>
              <a:rPr lang="fr-FR" dirty="0"/>
              <a:t>Cross-machine </a:t>
            </a:r>
            <a:r>
              <a:rPr lang="fr-FR" dirty="0" err="1"/>
              <a:t>experiments</a:t>
            </a:r>
            <a:r>
              <a:rPr lang="fr-FR" dirty="0"/>
              <a:t> in </a:t>
            </a:r>
            <a:r>
              <a:rPr lang="fr-FR" dirty="0" err="1"/>
              <a:t>linear</a:t>
            </a:r>
            <a:r>
              <a:rPr lang="fr-FR" dirty="0"/>
              <a:t> </a:t>
            </a:r>
            <a:r>
              <a:rPr lang="fr-FR" dirty="0" err="1"/>
              <a:t>devices</a:t>
            </a:r>
            <a:endParaRPr lang="fr-FR" dirty="0"/>
          </a:p>
        </p:txBody>
      </p:sp>
      <p:sp>
        <p:nvSpPr>
          <p:cNvPr id="6" name="TextBox 5">
            <a:extLst>
              <a:ext uri="{FF2B5EF4-FFF2-40B4-BE49-F238E27FC236}">
                <a16:creationId xmlns:a16="http://schemas.microsoft.com/office/drawing/2014/main" id="{1C1616B8-16E2-0CB6-7CE1-A0035A100B01}"/>
              </a:ext>
            </a:extLst>
          </p:cNvPr>
          <p:cNvSpPr txBox="1"/>
          <p:nvPr/>
        </p:nvSpPr>
        <p:spPr>
          <a:xfrm>
            <a:off x="209789" y="811076"/>
            <a:ext cx="11772422" cy="4816703"/>
          </a:xfrm>
          <a:prstGeom prst="rect">
            <a:avLst/>
          </a:prstGeom>
          <a:noFill/>
        </p:spPr>
        <p:txBody>
          <a:bodyPr wrap="square" rtlCol="0">
            <a:spAutoFit/>
          </a:bodyPr>
          <a:lstStyle/>
          <a:p>
            <a:pPr marL="285750" indent="-285750">
              <a:spcBef>
                <a:spcPts val="600"/>
              </a:spcBef>
              <a:buFont typeface="Wingdings" panose="05000000000000000000" pitchFamily="2" charset="2"/>
              <a:buChar char="§"/>
            </a:pPr>
            <a:r>
              <a:rPr lang="fi-FI" sz="1400" b="1" dirty="0"/>
              <a:t>MAGNUM-PSI (DIFFER): </a:t>
            </a:r>
            <a:endParaRPr lang="en-US" sz="1400" b="1" dirty="0"/>
          </a:p>
          <a:p>
            <a:pPr marL="742950" lvl="1" indent="-285750">
              <a:spcBef>
                <a:spcPts val="600"/>
              </a:spcBef>
              <a:buFont typeface="Wingdings" panose="05000000000000000000" pitchFamily="2" charset="2"/>
              <a:buChar char="ü"/>
            </a:pPr>
            <a:r>
              <a:rPr lang="en-US" sz="1400" b="1" dirty="0">
                <a:solidFill>
                  <a:srgbClr val="FF0000"/>
                </a:solidFill>
              </a:rPr>
              <a:t>Study 1:</a:t>
            </a:r>
            <a:r>
              <a:rPr lang="en-US" sz="1400" dirty="0"/>
              <a:t> </a:t>
            </a:r>
            <a:r>
              <a:rPr lang="en-US" sz="1400" u="sng" dirty="0">
                <a:solidFill>
                  <a:srgbClr val="0070C0"/>
                </a:solidFill>
              </a:rPr>
              <a:t>determining sputtering rates of B+D layers</a:t>
            </a:r>
            <a:r>
              <a:rPr lang="en-US" sz="1400" dirty="0"/>
              <a:t> with varying D/B ratios</a:t>
            </a:r>
            <a:r>
              <a:rPr lang="en-US" sz="1400" dirty="0">
                <a:solidFill>
                  <a:srgbClr val="0070C0"/>
                </a:solidFill>
              </a:rPr>
              <a:t> </a:t>
            </a:r>
            <a:endParaRPr lang="en-US" sz="1400" dirty="0"/>
          </a:p>
          <a:p>
            <a:pPr marL="1200150" lvl="2" indent="-285750">
              <a:buFont typeface="Courier New" panose="02070309020205020404" pitchFamily="49" charset="0"/>
              <a:buChar char="o"/>
            </a:pPr>
            <a:r>
              <a:rPr lang="en-US" sz="1400" dirty="0"/>
              <a:t>Determine B transport under deposition conditions and its subsequent erosion by plasma </a:t>
            </a:r>
            <a:r>
              <a:rPr lang="en-US" sz="1400" dirty="0">
                <a:sym typeface="Wingdings" panose="05000000000000000000" pitchFamily="2" charset="2"/>
              </a:rPr>
              <a:t> in situ NRA applied</a:t>
            </a:r>
            <a:endParaRPr lang="en-US" sz="1400" dirty="0"/>
          </a:p>
          <a:p>
            <a:pPr marL="742950" lvl="1" indent="-285750">
              <a:spcBef>
                <a:spcPts val="600"/>
              </a:spcBef>
              <a:buFont typeface="Wingdings" panose="05000000000000000000" pitchFamily="2" charset="2"/>
              <a:buChar char="ü"/>
            </a:pPr>
            <a:r>
              <a:rPr lang="en-US" sz="1400" b="1" dirty="0">
                <a:solidFill>
                  <a:srgbClr val="FF0000"/>
                </a:solidFill>
              </a:rPr>
              <a:t>Study 2:</a:t>
            </a:r>
            <a:r>
              <a:rPr lang="en-US" sz="1400" dirty="0"/>
              <a:t> </a:t>
            </a:r>
            <a:r>
              <a:rPr lang="en-US" sz="1400" u="sng" dirty="0">
                <a:solidFill>
                  <a:srgbClr val="0070C0"/>
                </a:solidFill>
              </a:rPr>
              <a:t>comparing W erosion rates </a:t>
            </a:r>
            <a:r>
              <a:rPr lang="en-US" sz="1400" dirty="0"/>
              <a:t>by </a:t>
            </a:r>
            <a:r>
              <a:rPr lang="en-US" sz="1400" dirty="0" err="1"/>
              <a:t>Ar</a:t>
            </a:r>
            <a:r>
              <a:rPr lang="en-US" sz="1400" dirty="0"/>
              <a:t> to data available from PSI-2 and </a:t>
            </a:r>
            <a:r>
              <a:rPr lang="en-US" sz="1400" dirty="0" err="1"/>
              <a:t>GyM</a:t>
            </a:r>
            <a:endParaRPr lang="en-US" sz="1400" dirty="0"/>
          </a:p>
          <a:p>
            <a:pPr marL="742950" lvl="1" indent="-285750">
              <a:spcBef>
                <a:spcPts val="600"/>
              </a:spcBef>
              <a:buFont typeface="Wingdings" panose="05000000000000000000" pitchFamily="2" charset="2"/>
              <a:buChar char="ü"/>
            </a:pPr>
            <a:r>
              <a:rPr lang="en-US" sz="1400" b="1" dirty="0">
                <a:solidFill>
                  <a:srgbClr val="FF0000"/>
                </a:solidFill>
              </a:rPr>
              <a:t>Study 3:</a:t>
            </a:r>
            <a:r>
              <a:rPr lang="en-US" sz="1400" dirty="0"/>
              <a:t> </a:t>
            </a:r>
            <a:r>
              <a:rPr lang="en-US" sz="1400" u="sng" dirty="0">
                <a:solidFill>
                  <a:srgbClr val="0070C0"/>
                </a:solidFill>
              </a:rPr>
              <a:t>exposing re-deposited W layers  </a:t>
            </a:r>
            <a:r>
              <a:rPr lang="en-US" sz="1400" dirty="0"/>
              <a:t>to determine their erosion characteristics</a:t>
            </a:r>
          </a:p>
          <a:p>
            <a:pPr marL="285750" indent="-285750">
              <a:spcBef>
                <a:spcPts val="600"/>
              </a:spcBef>
              <a:buFont typeface="Wingdings" panose="05000000000000000000" pitchFamily="2" charset="2"/>
              <a:buChar char="§"/>
            </a:pPr>
            <a:r>
              <a:rPr lang="fi-FI" sz="1400" b="1" dirty="0" err="1"/>
              <a:t>GyM</a:t>
            </a:r>
            <a:r>
              <a:rPr lang="fi-FI" sz="1400" b="1" dirty="0"/>
              <a:t> (ENEA):</a:t>
            </a:r>
          </a:p>
          <a:p>
            <a:pPr marL="742950" lvl="1" indent="-285750">
              <a:spcBef>
                <a:spcPts val="600"/>
              </a:spcBef>
              <a:buFont typeface="Wingdings" panose="05000000000000000000" pitchFamily="2" charset="2"/>
              <a:buChar char="ü"/>
            </a:pPr>
            <a:r>
              <a:rPr lang="en-US" sz="1400" b="1" dirty="0">
                <a:solidFill>
                  <a:srgbClr val="FF0000"/>
                </a:solidFill>
              </a:rPr>
              <a:t>Study 1:</a:t>
            </a:r>
            <a:r>
              <a:rPr lang="en-US" sz="1400" dirty="0"/>
              <a:t> </a:t>
            </a:r>
            <a:r>
              <a:rPr lang="en-US" sz="1400" u="sng" dirty="0">
                <a:solidFill>
                  <a:srgbClr val="0070C0"/>
                </a:solidFill>
              </a:rPr>
              <a:t>exposing nanocolumnar W samples to </a:t>
            </a:r>
            <a:r>
              <a:rPr lang="en-US" sz="1400" u="sng" dirty="0" err="1">
                <a:solidFill>
                  <a:srgbClr val="0070C0"/>
                </a:solidFill>
              </a:rPr>
              <a:t>Ar</a:t>
            </a:r>
            <a:r>
              <a:rPr lang="en-US" sz="1400" u="sng" dirty="0">
                <a:solidFill>
                  <a:srgbClr val="0070C0"/>
                </a:solidFill>
              </a:rPr>
              <a:t> plasma </a:t>
            </a:r>
            <a:r>
              <a:rPr lang="en-US" sz="1400" dirty="0"/>
              <a:t>(leftover samples from 2023)</a:t>
            </a:r>
          </a:p>
          <a:p>
            <a:pPr marL="1200150" lvl="2" indent="-285750">
              <a:buFont typeface="Courier New" panose="02070309020205020404" pitchFamily="49" charset="0"/>
              <a:buChar char="o"/>
            </a:pPr>
            <a:r>
              <a:rPr lang="en-US" sz="1400" dirty="0"/>
              <a:t>Ion flux 1.4</a:t>
            </a:r>
            <a:r>
              <a:rPr lang="en-US" sz="1400" dirty="0">
                <a:sym typeface="Symbol" panose="05050102010706020507" pitchFamily="18" charset="2"/>
              </a:rPr>
              <a:t>10</a:t>
            </a:r>
            <a:r>
              <a:rPr lang="en-US" sz="1400" baseline="30000" dirty="0"/>
              <a:t>20</a:t>
            </a:r>
            <a:r>
              <a:rPr lang="en-US" sz="1400" dirty="0"/>
              <a:t> m</a:t>
            </a:r>
            <a:r>
              <a:rPr lang="en-US" sz="1400" baseline="30000" dirty="0"/>
              <a:t>-2</a:t>
            </a:r>
            <a:r>
              <a:rPr lang="en-US" sz="1400" dirty="0"/>
              <a:t>s</a:t>
            </a:r>
            <a:r>
              <a:rPr lang="en-US" sz="1400" baseline="30000" dirty="0"/>
              <a:t>-1</a:t>
            </a:r>
            <a:r>
              <a:rPr lang="en-US" sz="1400" dirty="0"/>
              <a:t>, fluence up to 1.0</a:t>
            </a:r>
            <a:r>
              <a:rPr lang="en-US" sz="1400" dirty="0">
                <a:sym typeface="Symbol" panose="05050102010706020507" pitchFamily="18" charset="2"/>
              </a:rPr>
              <a:t>10</a:t>
            </a:r>
            <a:r>
              <a:rPr lang="en-US" sz="1400" baseline="30000" dirty="0">
                <a:sym typeface="Symbol" panose="05050102010706020507" pitchFamily="18" charset="2"/>
              </a:rPr>
              <a:t>25</a:t>
            </a:r>
            <a:r>
              <a:rPr lang="en-US" sz="1400" dirty="0"/>
              <a:t> m</a:t>
            </a:r>
            <a:r>
              <a:rPr lang="en-US" sz="1400" baseline="30000" dirty="0"/>
              <a:t>-2</a:t>
            </a:r>
            <a:r>
              <a:rPr lang="en-US" sz="1400" dirty="0"/>
              <a:t>, bias voltage to be decided</a:t>
            </a:r>
          </a:p>
          <a:p>
            <a:pPr marL="1200150" lvl="2" indent="-285750">
              <a:buFont typeface="Courier New" panose="02070309020205020404" pitchFamily="49" charset="0"/>
              <a:buChar char="o"/>
            </a:pPr>
            <a:r>
              <a:rPr lang="en-US" sz="1400" dirty="0"/>
              <a:t>Characterization using AFM and SEM-EDX</a:t>
            </a:r>
          </a:p>
          <a:p>
            <a:pPr marL="742950" lvl="1" indent="-285750">
              <a:spcBef>
                <a:spcPts val="600"/>
              </a:spcBef>
              <a:buFont typeface="Wingdings" panose="05000000000000000000" pitchFamily="2" charset="2"/>
              <a:buChar char="ü"/>
            </a:pPr>
            <a:r>
              <a:rPr lang="en-US" sz="1400" b="1" dirty="0">
                <a:solidFill>
                  <a:srgbClr val="FF0000"/>
                </a:solidFill>
              </a:rPr>
              <a:t>Study 2:</a:t>
            </a:r>
            <a:r>
              <a:rPr lang="en-US" sz="1400" dirty="0"/>
              <a:t> </a:t>
            </a:r>
            <a:r>
              <a:rPr lang="en-US" sz="1400" u="sng" dirty="0">
                <a:solidFill>
                  <a:srgbClr val="0070C0"/>
                </a:solidFill>
              </a:rPr>
              <a:t>studying erosion of B and W+B layers</a:t>
            </a:r>
            <a:r>
              <a:rPr lang="en-US" sz="1400" dirty="0"/>
              <a:t> – pending for decisions</a:t>
            </a:r>
          </a:p>
          <a:p>
            <a:pPr marL="1200150" lvl="2" indent="-285750">
              <a:buFont typeface="Courier New" panose="02070309020205020404" pitchFamily="49" charset="0"/>
              <a:buChar char="o"/>
            </a:pPr>
            <a:r>
              <a:rPr lang="en-US" sz="1400" b="1" dirty="0"/>
              <a:t>NB!</a:t>
            </a:r>
            <a:r>
              <a:rPr lang="en-US" sz="1400" dirty="0"/>
              <a:t> </a:t>
            </a:r>
            <a:r>
              <a:rPr lang="en-US" sz="1400" dirty="0" err="1"/>
              <a:t>GyM</a:t>
            </a:r>
            <a:r>
              <a:rPr lang="en-US" sz="1400" dirty="0"/>
              <a:t> shutdown in late 2024</a:t>
            </a:r>
            <a:endParaRPr lang="fi-FI" sz="1400" dirty="0"/>
          </a:p>
          <a:p>
            <a:pPr marL="285750" indent="-285750">
              <a:spcBef>
                <a:spcPts val="600"/>
              </a:spcBef>
              <a:buFont typeface="Wingdings" panose="05000000000000000000" pitchFamily="2" charset="2"/>
              <a:buChar char="§"/>
            </a:pPr>
            <a:r>
              <a:rPr lang="fi-FI" sz="1400" b="1" dirty="0"/>
              <a:t>PSI-2 (FZJ):  </a:t>
            </a:r>
          </a:p>
          <a:p>
            <a:pPr marL="742950" lvl="1" indent="-285750">
              <a:spcBef>
                <a:spcPts val="600"/>
              </a:spcBef>
              <a:buFont typeface="Wingdings" panose="05000000000000000000" pitchFamily="2" charset="2"/>
              <a:buChar char="ü"/>
            </a:pPr>
            <a:r>
              <a:rPr lang="en-US" sz="1400" b="1" dirty="0">
                <a:solidFill>
                  <a:srgbClr val="FF0000"/>
                </a:solidFill>
              </a:rPr>
              <a:t>Study 1:</a:t>
            </a:r>
            <a:r>
              <a:rPr lang="en-US" sz="1400" dirty="0"/>
              <a:t> </a:t>
            </a:r>
            <a:r>
              <a:rPr lang="en-US" sz="1400" u="sng" dirty="0">
                <a:solidFill>
                  <a:srgbClr val="0070C0"/>
                </a:solidFill>
              </a:rPr>
              <a:t>preparing B layers and mixed B+W layers </a:t>
            </a:r>
            <a:r>
              <a:rPr lang="en-US" sz="1400" dirty="0"/>
              <a:t>by magnetron sputter deposition and characterization in house</a:t>
            </a:r>
          </a:p>
          <a:p>
            <a:pPr marL="1200150" lvl="2" indent="-285750">
              <a:buFont typeface="Courier New" panose="02070309020205020404" pitchFamily="49" charset="0"/>
              <a:buChar char="o"/>
            </a:pPr>
            <a:r>
              <a:rPr lang="en-US" sz="1400" dirty="0"/>
              <a:t>Work to be done under SP B.4, also linked to SP C activity “Hydrogen permeation and retention in B coated W or steel”</a:t>
            </a:r>
          </a:p>
          <a:p>
            <a:pPr marL="742950" lvl="1" indent="-285750">
              <a:spcBef>
                <a:spcPts val="600"/>
              </a:spcBef>
              <a:buFont typeface="Wingdings" panose="05000000000000000000" pitchFamily="2" charset="2"/>
              <a:buChar char="ü"/>
            </a:pPr>
            <a:r>
              <a:rPr lang="en-US" sz="1400" b="1" dirty="0">
                <a:solidFill>
                  <a:srgbClr val="FF0000"/>
                </a:solidFill>
              </a:rPr>
              <a:t>Study 2:</a:t>
            </a:r>
            <a:r>
              <a:rPr lang="en-US" sz="1400" dirty="0"/>
              <a:t> </a:t>
            </a:r>
            <a:r>
              <a:rPr lang="en-US" sz="1400" u="sng" dirty="0">
                <a:solidFill>
                  <a:srgbClr val="0070C0"/>
                </a:solidFill>
              </a:rPr>
              <a:t>exposing B layers </a:t>
            </a:r>
            <a:r>
              <a:rPr lang="en-US" sz="1400" dirty="0"/>
              <a:t>to PSI-2 plasmas</a:t>
            </a:r>
          </a:p>
          <a:p>
            <a:pPr marL="1200150" lvl="2" indent="-285750">
              <a:buFont typeface="Courier New" panose="02070309020205020404" pitchFamily="49" charset="0"/>
              <a:buChar char="o"/>
            </a:pPr>
            <a:r>
              <a:rPr lang="en-US" sz="1400" dirty="0"/>
              <a:t>B I and B II spectroscopy possible at PSI-2 (including VUV regime), also high-resolution spectroscopy similarly to that of W I</a:t>
            </a:r>
          </a:p>
          <a:p>
            <a:pPr marL="742950" lvl="1" indent="-285750">
              <a:spcBef>
                <a:spcPts val="600"/>
              </a:spcBef>
              <a:buFont typeface="Wingdings" panose="05000000000000000000" pitchFamily="2" charset="2"/>
              <a:buChar char="ü"/>
            </a:pPr>
            <a:r>
              <a:rPr lang="en-US" sz="1400" b="1" dirty="0">
                <a:solidFill>
                  <a:srgbClr val="FF0000"/>
                </a:solidFill>
              </a:rPr>
              <a:t>Study 3:</a:t>
            </a:r>
            <a:r>
              <a:rPr lang="en-US" sz="1400" dirty="0"/>
              <a:t> </a:t>
            </a:r>
            <a:r>
              <a:rPr lang="en-US" sz="1400" u="sng" dirty="0">
                <a:solidFill>
                  <a:srgbClr val="0070C0"/>
                </a:solidFill>
              </a:rPr>
              <a:t>exposing bulk W and fuzzy W </a:t>
            </a:r>
            <a:r>
              <a:rPr lang="en-US" sz="1400" dirty="0"/>
              <a:t>to </a:t>
            </a:r>
            <a:r>
              <a:rPr lang="en-US" sz="1400" dirty="0" err="1"/>
              <a:t>Ar</a:t>
            </a:r>
            <a:r>
              <a:rPr lang="en-US" sz="1400" dirty="0"/>
              <a:t> plasma in PSI-2 </a:t>
            </a:r>
          </a:p>
          <a:p>
            <a:pPr marL="1200150" lvl="2" indent="-285750">
              <a:buFont typeface="Courier New" panose="02070309020205020404" pitchFamily="49" charset="0"/>
              <a:buChar char="o"/>
            </a:pPr>
            <a:r>
              <a:rPr lang="en-US" sz="1400" dirty="0"/>
              <a:t>Combined with post-mortem FIB/SEM investigations – also erosion FIB markers on the agenda</a:t>
            </a:r>
          </a:p>
        </p:txBody>
      </p:sp>
      <p:sp>
        <p:nvSpPr>
          <p:cNvPr id="8" name="TextBox 7">
            <a:extLst>
              <a:ext uri="{FF2B5EF4-FFF2-40B4-BE49-F238E27FC236}">
                <a16:creationId xmlns:a16="http://schemas.microsoft.com/office/drawing/2014/main" id="{FDBE9A33-5248-54DE-B8D7-B609C3875CB6}"/>
              </a:ext>
            </a:extLst>
          </p:cNvPr>
          <p:cNvSpPr txBox="1"/>
          <p:nvPr/>
        </p:nvSpPr>
        <p:spPr bwMode="auto">
          <a:xfrm>
            <a:off x="287742" y="5723609"/>
            <a:ext cx="11694469" cy="584775"/>
          </a:xfrm>
          <a:prstGeom prst="rect">
            <a:avLst/>
          </a:prstGeom>
          <a:solidFill>
            <a:schemeClr val="accent5">
              <a:lumMod val="60000"/>
              <a:lumOff val="40000"/>
            </a:schemeClr>
          </a:solidFill>
          <a:ln w="25400">
            <a:solidFill>
              <a:schemeClr val="accent1"/>
            </a:solidFill>
          </a:ln>
        </p:spPr>
        <p:txBody>
          <a:bodyPr wrap="square" rtlCol="0">
            <a:spAutoFit/>
          </a:bodyPr>
          <a:lstStyle/>
          <a:p>
            <a:r>
              <a:rPr lang="fi-FI" sz="1600" dirty="0" err="1"/>
              <a:t>Follow-up</a:t>
            </a:r>
            <a:r>
              <a:rPr lang="fi-FI" sz="1600" dirty="0"/>
              <a:t> </a:t>
            </a:r>
            <a:r>
              <a:rPr lang="fi-FI" sz="1600" dirty="0" err="1"/>
              <a:t>meetings</a:t>
            </a:r>
            <a:r>
              <a:rPr lang="fi-FI" sz="1600" dirty="0"/>
              <a:t> in </a:t>
            </a:r>
            <a:r>
              <a:rPr lang="fi-FI" sz="1600" dirty="0" err="1"/>
              <a:t>the</a:t>
            </a:r>
            <a:r>
              <a:rPr lang="fi-FI" sz="1600" dirty="0"/>
              <a:t> </a:t>
            </a:r>
            <a:r>
              <a:rPr lang="fi-FI" sz="1600" dirty="0" err="1"/>
              <a:t>near</a:t>
            </a:r>
            <a:r>
              <a:rPr lang="fi-FI" sz="1600" dirty="0"/>
              <a:t> </a:t>
            </a:r>
            <a:r>
              <a:rPr lang="fi-FI" sz="1600" dirty="0" err="1"/>
              <a:t>future</a:t>
            </a:r>
            <a:r>
              <a:rPr lang="fi-FI" sz="1600" dirty="0"/>
              <a:t>: (i) </a:t>
            </a:r>
            <a:r>
              <a:rPr lang="fi-FI" sz="1600" dirty="0" err="1"/>
              <a:t>production</a:t>
            </a:r>
            <a:r>
              <a:rPr lang="fi-FI" sz="1600" dirty="0"/>
              <a:t> of </a:t>
            </a:r>
            <a:r>
              <a:rPr lang="fi-FI" sz="1600" i="1" dirty="0"/>
              <a:t>in </a:t>
            </a:r>
            <a:r>
              <a:rPr lang="fi-FI" sz="1600" i="1" dirty="0" err="1"/>
              <a:t>situ</a:t>
            </a:r>
            <a:r>
              <a:rPr lang="fi-FI" sz="1600" dirty="0"/>
              <a:t> </a:t>
            </a:r>
            <a:r>
              <a:rPr lang="fi-FI" sz="1600" dirty="0" err="1"/>
              <a:t>layers</a:t>
            </a:r>
            <a:r>
              <a:rPr lang="fi-FI" sz="1600" dirty="0"/>
              <a:t> vs. </a:t>
            </a:r>
            <a:r>
              <a:rPr lang="fi-FI" sz="1600" i="1" dirty="0"/>
              <a:t>ex </a:t>
            </a:r>
            <a:r>
              <a:rPr lang="fi-FI" sz="1600" i="1" dirty="0" err="1"/>
              <a:t>situ</a:t>
            </a:r>
            <a:r>
              <a:rPr lang="fi-FI" sz="1600" dirty="0"/>
              <a:t> </a:t>
            </a:r>
            <a:r>
              <a:rPr lang="fi-FI" sz="1600" dirty="0" err="1"/>
              <a:t>ones</a:t>
            </a:r>
            <a:r>
              <a:rPr lang="fi-FI" sz="1600" dirty="0"/>
              <a:t>?; (ii) </a:t>
            </a:r>
            <a:r>
              <a:rPr lang="fi-FI" sz="1600" dirty="0" err="1"/>
              <a:t>layer</a:t>
            </a:r>
            <a:r>
              <a:rPr lang="fi-FI" sz="1600" dirty="0"/>
              <a:t> </a:t>
            </a:r>
            <a:r>
              <a:rPr lang="fi-FI" sz="1600" dirty="0" err="1"/>
              <a:t>parameters</a:t>
            </a:r>
            <a:r>
              <a:rPr lang="fi-FI" sz="1600" dirty="0"/>
              <a:t> for </a:t>
            </a:r>
            <a:r>
              <a:rPr lang="fi-FI" sz="1600" dirty="0" err="1"/>
              <a:t>systematic</a:t>
            </a:r>
            <a:r>
              <a:rPr lang="fi-FI" sz="1600" dirty="0"/>
              <a:t> </a:t>
            </a:r>
            <a:r>
              <a:rPr lang="fi-FI" sz="1600" dirty="0" err="1"/>
              <a:t>studies</a:t>
            </a:r>
            <a:r>
              <a:rPr lang="fi-FI" sz="1600" dirty="0"/>
              <a:t> of </a:t>
            </a:r>
            <a:r>
              <a:rPr lang="fi-FI" sz="1600" dirty="0" err="1"/>
              <a:t>erosion</a:t>
            </a:r>
            <a:r>
              <a:rPr lang="fi-FI" sz="1600" dirty="0"/>
              <a:t> </a:t>
            </a:r>
            <a:r>
              <a:rPr lang="fi-FI" sz="1600" dirty="0" err="1"/>
              <a:t>rates</a:t>
            </a:r>
            <a:r>
              <a:rPr lang="fi-FI" sz="1600" dirty="0"/>
              <a:t> and </a:t>
            </a:r>
            <a:r>
              <a:rPr lang="fi-FI" sz="1600" dirty="0" err="1"/>
              <a:t>choice</a:t>
            </a:r>
            <a:r>
              <a:rPr lang="fi-FI" sz="1600" dirty="0"/>
              <a:t> of </a:t>
            </a:r>
            <a:r>
              <a:rPr lang="fi-FI" sz="1600" dirty="0" err="1"/>
              <a:t>exposure</a:t>
            </a:r>
            <a:r>
              <a:rPr lang="fi-FI" sz="1600" dirty="0"/>
              <a:t> </a:t>
            </a:r>
            <a:r>
              <a:rPr lang="fi-FI" sz="1600" dirty="0" err="1"/>
              <a:t>parameters</a:t>
            </a:r>
            <a:r>
              <a:rPr lang="fi-FI" sz="1600" dirty="0"/>
              <a:t>?</a:t>
            </a:r>
          </a:p>
        </p:txBody>
      </p:sp>
      <p:pic>
        <p:nvPicPr>
          <p:cNvPr id="9" name="Immagine 7" descr="Immagine che contiene cratere, natura, schermata, astronomia&#10;&#10;Descrizione generata automaticamente">
            <a:extLst>
              <a:ext uri="{FF2B5EF4-FFF2-40B4-BE49-F238E27FC236}">
                <a16:creationId xmlns:a16="http://schemas.microsoft.com/office/drawing/2014/main" id="{33F3F579-BF67-096D-47A9-8AA7EAE1C674}"/>
              </a:ext>
            </a:extLst>
          </p:cNvPr>
          <p:cNvPicPr>
            <a:picLocks noChangeAspect="1"/>
          </p:cNvPicPr>
          <p:nvPr/>
        </p:nvPicPr>
        <p:blipFill rotWithShape="1">
          <a:blip r:embed="rId2">
            <a:extLst>
              <a:ext uri="{28A0092B-C50C-407E-A947-70E740481C1C}">
                <a14:useLocalDpi xmlns:a14="http://schemas.microsoft.com/office/drawing/2010/main" val="0"/>
              </a:ext>
            </a:extLst>
          </a:blip>
          <a:srcRect l="-1" t="-1" r="40932" b="44917"/>
          <a:stretch/>
        </p:blipFill>
        <p:spPr>
          <a:xfrm>
            <a:off x="9065662" y="2075404"/>
            <a:ext cx="1281646" cy="896406"/>
          </a:xfrm>
          <a:prstGeom prst="rect">
            <a:avLst/>
          </a:prstGeom>
        </p:spPr>
      </p:pic>
      <p:pic>
        <p:nvPicPr>
          <p:cNvPr id="10" name="Immagine 8" descr="Immagine che contiene schermata, luna, natura, astronomia&#10;&#10;Descrizione generata automaticamente">
            <a:extLst>
              <a:ext uri="{FF2B5EF4-FFF2-40B4-BE49-F238E27FC236}">
                <a16:creationId xmlns:a16="http://schemas.microsoft.com/office/drawing/2014/main" id="{0DF646A1-9AA2-5EE8-286F-82A4F1E9D6AF}"/>
              </a:ext>
            </a:extLst>
          </p:cNvPr>
          <p:cNvPicPr>
            <a:picLocks noChangeAspect="1"/>
          </p:cNvPicPr>
          <p:nvPr/>
        </p:nvPicPr>
        <p:blipFill rotWithShape="1">
          <a:blip r:embed="rId3">
            <a:extLst>
              <a:ext uri="{28A0092B-C50C-407E-A947-70E740481C1C}">
                <a14:useLocalDpi xmlns:a14="http://schemas.microsoft.com/office/drawing/2010/main" val="0"/>
              </a:ext>
            </a:extLst>
          </a:blip>
          <a:srcRect l="-1" t="-1" r="40932" b="44916"/>
          <a:stretch/>
        </p:blipFill>
        <p:spPr>
          <a:xfrm>
            <a:off x="10361807" y="2073400"/>
            <a:ext cx="1281646" cy="896406"/>
          </a:xfrm>
          <a:prstGeom prst="rect">
            <a:avLst/>
          </a:prstGeom>
        </p:spPr>
      </p:pic>
      <p:pic>
        <p:nvPicPr>
          <p:cNvPr id="11" name="Immagine 10" descr="Immagine che contiene schermata, modello, arte&#10;&#10;Descrizione generata automaticamente">
            <a:extLst>
              <a:ext uri="{FF2B5EF4-FFF2-40B4-BE49-F238E27FC236}">
                <a16:creationId xmlns:a16="http://schemas.microsoft.com/office/drawing/2014/main" id="{021750F4-386D-8915-3740-16610E4F7623}"/>
              </a:ext>
            </a:extLst>
          </p:cNvPr>
          <p:cNvPicPr>
            <a:picLocks noChangeAspect="1"/>
          </p:cNvPicPr>
          <p:nvPr/>
        </p:nvPicPr>
        <p:blipFill rotWithShape="1">
          <a:blip r:embed="rId4">
            <a:extLst>
              <a:ext uri="{28A0092B-C50C-407E-A947-70E740481C1C}">
                <a14:useLocalDpi xmlns:a14="http://schemas.microsoft.com/office/drawing/2010/main" val="0"/>
              </a:ext>
            </a:extLst>
          </a:blip>
          <a:srcRect l="-1" t="-1" r="40932" b="44916"/>
          <a:stretch/>
        </p:blipFill>
        <p:spPr>
          <a:xfrm>
            <a:off x="9065661" y="3047148"/>
            <a:ext cx="1281647" cy="896406"/>
          </a:xfrm>
          <a:prstGeom prst="rect">
            <a:avLst/>
          </a:prstGeom>
        </p:spPr>
      </p:pic>
      <p:pic>
        <p:nvPicPr>
          <p:cNvPr id="12" name="Immagine 11" descr="Immagine che contiene schermata, grigio, natura, astronomia&#10;&#10;Descrizione generata automaticamente">
            <a:extLst>
              <a:ext uri="{FF2B5EF4-FFF2-40B4-BE49-F238E27FC236}">
                <a16:creationId xmlns:a16="http://schemas.microsoft.com/office/drawing/2014/main" id="{241846DF-7B2D-8409-4521-C0D768627DF8}"/>
              </a:ext>
            </a:extLst>
          </p:cNvPr>
          <p:cNvPicPr>
            <a:picLocks noChangeAspect="1"/>
          </p:cNvPicPr>
          <p:nvPr/>
        </p:nvPicPr>
        <p:blipFill rotWithShape="1">
          <a:blip r:embed="rId5">
            <a:extLst>
              <a:ext uri="{28A0092B-C50C-407E-A947-70E740481C1C}">
                <a14:useLocalDpi xmlns:a14="http://schemas.microsoft.com/office/drawing/2010/main" val="0"/>
              </a:ext>
            </a:extLst>
          </a:blip>
          <a:srcRect l="-1" t="-1" r="40932" b="44916"/>
          <a:stretch/>
        </p:blipFill>
        <p:spPr>
          <a:xfrm>
            <a:off x="10372058" y="3047148"/>
            <a:ext cx="1281647" cy="896406"/>
          </a:xfrm>
          <a:prstGeom prst="rect">
            <a:avLst/>
          </a:prstGeom>
        </p:spPr>
      </p:pic>
      <p:sp>
        <p:nvSpPr>
          <p:cNvPr id="13" name="CasellaDiTesto 12">
            <a:extLst>
              <a:ext uri="{FF2B5EF4-FFF2-40B4-BE49-F238E27FC236}">
                <a16:creationId xmlns:a16="http://schemas.microsoft.com/office/drawing/2014/main" id="{A1EFC04D-479D-A3E0-1081-E7D43CE1949D}"/>
              </a:ext>
            </a:extLst>
          </p:cNvPr>
          <p:cNvSpPr txBox="1"/>
          <p:nvPr/>
        </p:nvSpPr>
        <p:spPr>
          <a:xfrm>
            <a:off x="9043763" y="3036743"/>
            <a:ext cx="1379219"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000" dirty="0">
                <a:solidFill>
                  <a:srgbClr val="FFFF00"/>
                </a:solidFill>
                <a:latin typeface="Arial" panose="020B0604020202020204" pitchFamily="34" charset="0"/>
                <a:cs typeface="Arial" panose="020B0604020202020204" pitchFamily="34" charset="0"/>
              </a:rPr>
              <a:t>5.1 </a:t>
            </a:r>
            <a:r>
              <a:rPr lang="el-GR" sz="1000" dirty="0">
                <a:solidFill>
                  <a:srgbClr val="FFFF00"/>
                </a:solidFill>
                <a:latin typeface="Arial" panose="020B0604020202020204" pitchFamily="34" charset="0"/>
                <a:cs typeface="Arial" panose="020B0604020202020204" pitchFamily="34" charset="0"/>
              </a:rPr>
              <a:t>μ</a:t>
            </a:r>
            <a:r>
              <a:rPr lang="en-US" sz="1000" dirty="0">
                <a:solidFill>
                  <a:srgbClr val="FFFF00"/>
                </a:solidFill>
                <a:latin typeface="Arial" panose="020B0604020202020204" pitchFamily="34" charset="0"/>
                <a:cs typeface="Arial" panose="020B0604020202020204" pitchFamily="34" charset="0"/>
              </a:rPr>
              <a:t>m W films by CMSII </a:t>
            </a:r>
            <a:endParaRPr lang="it-IT" sz="1000" dirty="0">
              <a:solidFill>
                <a:srgbClr val="FFFF00"/>
              </a:solidFill>
              <a:latin typeface="Arial" panose="020B0604020202020204" pitchFamily="34" charset="0"/>
              <a:cs typeface="Arial" panose="020B0604020202020204" pitchFamily="34" charset="0"/>
            </a:endParaRPr>
          </a:p>
        </p:txBody>
      </p:sp>
      <p:sp>
        <p:nvSpPr>
          <p:cNvPr id="14" name="CasellaDiTesto 13">
            <a:extLst>
              <a:ext uri="{FF2B5EF4-FFF2-40B4-BE49-F238E27FC236}">
                <a16:creationId xmlns:a16="http://schemas.microsoft.com/office/drawing/2014/main" id="{E766B796-DDD9-3305-EAF8-AA929A1337BA}"/>
              </a:ext>
            </a:extLst>
          </p:cNvPr>
          <p:cNvSpPr txBox="1"/>
          <p:nvPr/>
        </p:nvSpPr>
        <p:spPr>
          <a:xfrm>
            <a:off x="10350974" y="3036743"/>
            <a:ext cx="1281766"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000" dirty="0">
                <a:solidFill>
                  <a:srgbClr val="FFFF00"/>
                </a:solidFill>
                <a:latin typeface="Arial" panose="020B0604020202020204" pitchFamily="34" charset="0"/>
                <a:cs typeface="Arial" panose="020B0604020202020204" pitchFamily="34" charset="0"/>
              </a:rPr>
              <a:t>4 </a:t>
            </a:r>
            <a:r>
              <a:rPr lang="el-GR" sz="1000" dirty="0">
                <a:solidFill>
                  <a:srgbClr val="FFFF00"/>
                </a:solidFill>
                <a:latin typeface="Arial" panose="020B0604020202020204" pitchFamily="34" charset="0"/>
                <a:cs typeface="Arial" panose="020B0604020202020204" pitchFamily="34" charset="0"/>
              </a:rPr>
              <a:t>μ</a:t>
            </a:r>
            <a:r>
              <a:rPr lang="en-US" sz="1000" dirty="0">
                <a:solidFill>
                  <a:srgbClr val="FFFF00"/>
                </a:solidFill>
                <a:latin typeface="Arial" panose="020B0604020202020204" pitchFamily="34" charset="0"/>
                <a:cs typeface="Arial" panose="020B0604020202020204" pitchFamily="34" charset="0"/>
              </a:rPr>
              <a:t>m W + 3 at.% O </a:t>
            </a:r>
          </a:p>
          <a:p>
            <a:r>
              <a:rPr lang="en-US" sz="1000" dirty="0">
                <a:solidFill>
                  <a:srgbClr val="FFFF00"/>
                </a:solidFill>
                <a:latin typeface="Arial" panose="020B0604020202020204" pitchFamily="34" charset="0"/>
                <a:cs typeface="Arial" panose="020B0604020202020204" pitchFamily="34" charset="0"/>
              </a:rPr>
              <a:t>films by </a:t>
            </a:r>
            <a:r>
              <a:rPr lang="en-US" sz="1000" dirty="0" err="1">
                <a:solidFill>
                  <a:srgbClr val="FFFF00"/>
                </a:solidFill>
                <a:latin typeface="Arial" panose="020B0604020202020204" pitchFamily="34" charset="0"/>
                <a:cs typeface="Arial" panose="020B0604020202020204" pitchFamily="34" charset="0"/>
              </a:rPr>
              <a:t>HiPIMS</a:t>
            </a:r>
            <a:endParaRPr lang="it-IT" sz="1000" dirty="0">
              <a:solidFill>
                <a:srgbClr val="FFFF00"/>
              </a:solidFill>
              <a:latin typeface="Arial" panose="020B0604020202020204" pitchFamily="34" charset="0"/>
              <a:cs typeface="Arial" panose="020B0604020202020204" pitchFamily="34" charset="0"/>
            </a:endParaRPr>
          </a:p>
        </p:txBody>
      </p:sp>
      <p:sp>
        <p:nvSpPr>
          <p:cNvPr id="15" name="CasellaDiTesto 14">
            <a:extLst>
              <a:ext uri="{FF2B5EF4-FFF2-40B4-BE49-F238E27FC236}">
                <a16:creationId xmlns:a16="http://schemas.microsoft.com/office/drawing/2014/main" id="{5C77C536-0DAD-E392-0532-1B770C226876}"/>
              </a:ext>
            </a:extLst>
          </p:cNvPr>
          <p:cNvSpPr txBox="1"/>
          <p:nvPr/>
        </p:nvSpPr>
        <p:spPr>
          <a:xfrm>
            <a:off x="9040958" y="2065497"/>
            <a:ext cx="1095243"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000" dirty="0">
                <a:solidFill>
                  <a:srgbClr val="FFFF00"/>
                </a:solidFill>
                <a:latin typeface="Arial" panose="020B0604020202020204" pitchFamily="34" charset="0"/>
                <a:cs typeface="Arial" panose="020B0604020202020204" pitchFamily="34" charset="0"/>
              </a:rPr>
              <a:t>1</a:t>
            </a:r>
            <a:r>
              <a:rPr lang="en-US" sz="1000" b="1" dirty="0">
                <a:solidFill>
                  <a:srgbClr val="FFFF00"/>
                </a:solidFill>
                <a:latin typeface="Arial" panose="020B0604020202020204" pitchFamily="34" charset="0"/>
                <a:cs typeface="Arial" panose="020B0604020202020204" pitchFamily="34" charset="0"/>
              </a:rPr>
              <a:t> </a:t>
            </a:r>
            <a:r>
              <a:rPr lang="el-GR" sz="1000" dirty="0">
                <a:solidFill>
                  <a:srgbClr val="FFFF00"/>
                </a:solidFill>
                <a:latin typeface="Arial" panose="020B0604020202020204" pitchFamily="34" charset="0"/>
                <a:cs typeface="Arial" panose="020B0604020202020204" pitchFamily="34" charset="0"/>
              </a:rPr>
              <a:t>μ</a:t>
            </a:r>
            <a:r>
              <a:rPr lang="en-US" sz="1000" dirty="0">
                <a:solidFill>
                  <a:srgbClr val="FFFF00"/>
                </a:solidFill>
                <a:latin typeface="Arial" panose="020B0604020202020204" pitchFamily="34" charset="0"/>
                <a:cs typeface="Arial" panose="020B0604020202020204" pitchFamily="34" charset="0"/>
              </a:rPr>
              <a:t>m W films by </a:t>
            </a:r>
            <a:r>
              <a:rPr lang="en-US" sz="1000" dirty="0" err="1">
                <a:solidFill>
                  <a:srgbClr val="FFFF00"/>
                </a:solidFill>
                <a:latin typeface="Arial" panose="020B0604020202020204" pitchFamily="34" charset="0"/>
                <a:cs typeface="Arial" panose="020B0604020202020204" pitchFamily="34" charset="0"/>
              </a:rPr>
              <a:t>HiPIMS</a:t>
            </a:r>
            <a:endParaRPr lang="it-IT" sz="1000" dirty="0">
              <a:solidFill>
                <a:srgbClr val="FFFF00"/>
              </a:solidFill>
              <a:latin typeface="Arial" panose="020B0604020202020204" pitchFamily="34" charset="0"/>
              <a:cs typeface="Arial" panose="020B0604020202020204" pitchFamily="34" charset="0"/>
            </a:endParaRPr>
          </a:p>
        </p:txBody>
      </p:sp>
      <p:sp>
        <p:nvSpPr>
          <p:cNvPr id="16" name="CasellaDiTesto 15">
            <a:extLst>
              <a:ext uri="{FF2B5EF4-FFF2-40B4-BE49-F238E27FC236}">
                <a16:creationId xmlns:a16="http://schemas.microsoft.com/office/drawing/2014/main" id="{02F83C5B-C22F-FE47-9ACF-2FAAD7F16702}"/>
              </a:ext>
            </a:extLst>
          </p:cNvPr>
          <p:cNvSpPr txBox="1"/>
          <p:nvPr/>
        </p:nvSpPr>
        <p:spPr>
          <a:xfrm>
            <a:off x="10315358" y="2062995"/>
            <a:ext cx="1368151"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000" dirty="0">
                <a:solidFill>
                  <a:srgbClr val="FFFF00"/>
                </a:solidFill>
                <a:latin typeface="Arial" panose="020B0604020202020204" pitchFamily="34" charset="0"/>
                <a:cs typeface="Arial" panose="020B0604020202020204" pitchFamily="34" charset="0"/>
              </a:rPr>
              <a:t>1 </a:t>
            </a:r>
            <a:r>
              <a:rPr lang="el-GR" sz="1000" dirty="0">
                <a:solidFill>
                  <a:srgbClr val="FFFF00"/>
                </a:solidFill>
                <a:latin typeface="Arial" panose="020B0604020202020204" pitchFamily="34" charset="0"/>
                <a:cs typeface="Arial" panose="020B0604020202020204" pitchFamily="34" charset="0"/>
              </a:rPr>
              <a:t>μ</a:t>
            </a:r>
            <a:r>
              <a:rPr lang="en-US" sz="1000" dirty="0">
                <a:solidFill>
                  <a:srgbClr val="FFFF00"/>
                </a:solidFill>
                <a:latin typeface="Arial" panose="020B0604020202020204" pitchFamily="34" charset="0"/>
                <a:cs typeface="Arial" panose="020B0604020202020204" pitchFamily="34" charset="0"/>
              </a:rPr>
              <a:t>m W + 15 at.% O films by PLD</a:t>
            </a:r>
            <a:endParaRPr lang="it-IT" sz="1000" dirty="0">
              <a:solidFill>
                <a:srgbClr val="FFFF00"/>
              </a:solidFill>
              <a:latin typeface="Arial" panose="020B0604020202020204" pitchFamily="34" charset="0"/>
              <a:cs typeface="Arial" panose="020B0604020202020204" pitchFamily="34" charset="0"/>
            </a:endParaRPr>
          </a:p>
        </p:txBody>
      </p:sp>
      <p:cxnSp>
        <p:nvCxnSpPr>
          <p:cNvPr id="17" name="Connettore 1 21">
            <a:extLst>
              <a:ext uri="{FF2B5EF4-FFF2-40B4-BE49-F238E27FC236}">
                <a16:creationId xmlns:a16="http://schemas.microsoft.com/office/drawing/2014/main" id="{80CD642E-9399-C25A-7E97-BE03459A7890}"/>
              </a:ext>
            </a:extLst>
          </p:cNvPr>
          <p:cNvCxnSpPr/>
          <p:nvPr/>
        </p:nvCxnSpPr>
        <p:spPr>
          <a:xfrm>
            <a:off x="9994958" y="2893413"/>
            <a:ext cx="273600" cy="0"/>
          </a:xfrm>
          <a:prstGeom prst="line">
            <a:avLst/>
          </a:prstGeom>
          <a:noFill/>
          <a:ln w="25400" cap="flat">
            <a:solidFill>
              <a:srgbClr val="FFFF00"/>
            </a:solidFill>
            <a:prstDash val="solid"/>
            <a:round/>
          </a:ln>
          <a:effectLst/>
          <a:sp3d/>
        </p:spPr>
        <p:style>
          <a:lnRef idx="0">
            <a:scrgbClr r="0" g="0" b="0"/>
          </a:lnRef>
          <a:fillRef idx="0">
            <a:scrgbClr r="0" g="0" b="0"/>
          </a:fillRef>
          <a:effectRef idx="0">
            <a:scrgbClr r="0" g="0" b="0"/>
          </a:effectRef>
          <a:fontRef idx="none"/>
        </p:style>
      </p:cxnSp>
      <p:sp>
        <p:nvSpPr>
          <p:cNvPr id="18" name="CasellaDiTesto 37">
            <a:extLst>
              <a:ext uri="{FF2B5EF4-FFF2-40B4-BE49-F238E27FC236}">
                <a16:creationId xmlns:a16="http://schemas.microsoft.com/office/drawing/2014/main" id="{849D103E-D2DC-F177-7DDA-AEAC811651E8}"/>
              </a:ext>
            </a:extLst>
          </p:cNvPr>
          <p:cNvSpPr txBox="1"/>
          <p:nvPr/>
        </p:nvSpPr>
        <p:spPr>
          <a:xfrm>
            <a:off x="9832239" y="2659447"/>
            <a:ext cx="602969"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it-IT" sz="1000" dirty="0">
                <a:solidFill>
                  <a:srgbClr val="FFFF00"/>
                </a:solidFill>
                <a:latin typeface="Arial" panose="020B0604020202020204" pitchFamily="34" charset="0"/>
                <a:cs typeface="Arial" panose="020B0604020202020204" pitchFamily="34" charset="0"/>
              </a:rPr>
              <a:t>2 </a:t>
            </a:r>
            <a:r>
              <a:rPr lang="el-GR" sz="1000" dirty="0">
                <a:solidFill>
                  <a:srgbClr val="FFFF00"/>
                </a:solidFill>
                <a:latin typeface="Arial" panose="020B0604020202020204" pitchFamily="34" charset="0"/>
                <a:cs typeface="Arial" panose="020B0604020202020204" pitchFamily="34" charset="0"/>
              </a:rPr>
              <a:t>μ</a:t>
            </a:r>
            <a:r>
              <a:rPr lang="it-IT" sz="1000" dirty="0">
                <a:solidFill>
                  <a:srgbClr val="FFFF00"/>
                </a:solidFill>
                <a:latin typeface="Arial" panose="020B0604020202020204" pitchFamily="34" charset="0"/>
                <a:cs typeface="Arial" panose="020B0604020202020204" pitchFamily="34" charset="0"/>
              </a:rPr>
              <a:t>m</a:t>
            </a:r>
          </a:p>
        </p:txBody>
      </p:sp>
    </p:spTree>
    <p:extLst>
      <p:ext uri="{BB962C8B-B14F-4D97-AF65-F5344CB8AC3E}">
        <p14:creationId xmlns:p14="http://schemas.microsoft.com/office/powerpoint/2010/main" val="2499973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84CFDE1-A476-26F9-5AF4-55DED87F6C3E}"/>
              </a:ext>
            </a:extLst>
          </p:cNvPr>
          <p:cNvSpPr>
            <a:spLocks noGrp="1"/>
          </p:cNvSpPr>
          <p:nvPr>
            <p:ph type="ftr" sz="quarter" idx="11"/>
          </p:nvPr>
        </p:nvSpPr>
        <p:spPr/>
        <p:txBody>
          <a:bodyPr/>
          <a:lstStyle/>
          <a:p>
            <a:pPr>
              <a:defRPr/>
            </a:pPr>
            <a:r>
              <a:rPr lang="en-GB">
                <a:solidFill>
                  <a:prstClr val="white"/>
                </a:solidFill>
              </a:rPr>
              <a:t>A. Hakola| WPPWIE midterm meeting | 9 April 2024</a:t>
            </a:r>
            <a:endParaRPr lang="en-GB" dirty="0"/>
          </a:p>
        </p:txBody>
      </p:sp>
      <p:sp>
        <p:nvSpPr>
          <p:cNvPr id="4" name="Slide Number Placeholder 3">
            <a:extLst>
              <a:ext uri="{FF2B5EF4-FFF2-40B4-BE49-F238E27FC236}">
                <a16:creationId xmlns:a16="http://schemas.microsoft.com/office/drawing/2014/main" id="{BE4F7CA3-62CA-7761-02E3-8AF116F1DE27}"/>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7</a:t>
            </a:fld>
            <a:endParaRPr lang="en-GB">
              <a:solidFill>
                <a:prstClr val="white"/>
              </a:solidFill>
            </a:endParaRPr>
          </a:p>
        </p:txBody>
      </p:sp>
      <p:sp>
        <p:nvSpPr>
          <p:cNvPr id="5" name="Titre 1">
            <a:extLst>
              <a:ext uri="{FF2B5EF4-FFF2-40B4-BE49-F238E27FC236}">
                <a16:creationId xmlns:a16="http://schemas.microsoft.com/office/drawing/2014/main" id="{0EAB65F3-7815-1699-CB03-CF92DED58BDC}"/>
              </a:ext>
            </a:extLst>
          </p:cNvPr>
          <p:cNvSpPr>
            <a:spLocks noGrp="1"/>
          </p:cNvSpPr>
          <p:nvPr>
            <p:ph type="title"/>
          </p:nvPr>
        </p:nvSpPr>
        <p:spPr>
          <a:xfrm>
            <a:off x="983432" y="192515"/>
            <a:ext cx="9451776" cy="457200"/>
          </a:xfrm>
        </p:spPr>
        <p:txBody>
          <a:bodyPr/>
          <a:lstStyle/>
          <a:p>
            <a:r>
              <a:rPr lang="fr-FR" dirty="0"/>
              <a:t>Cross-machine </a:t>
            </a:r>
            <a:r>
              <a:rPr lang="fr-FR" dirty="0" err="1"/>
              <a:t>experiments</a:t>
            </a:r>
            <a:r>
              <a:rPr lang="fr-FR" dirty="0"/>
              <a:t> in </a:t>
            </a:r>
            <a:r>
              <a:rPr lang="fr-FR" dirty="0" err="1"/>
              <a:t>linear</a:t>
            </a:r>
            <a:r>
              <a:rPr lang="fr-FR" dirty="0"/>
              <a:t> </a:t>
            </a:r>
            <a:r>
              <a:rPr lang="fr-FR" dirty="0" err="1"/>
              <a:t>devices</a:t>
            </a:r>
            <a:endParaRPr lang="fr-FR" dirty="0"/>
          </a:p>
        </p:txBody>
      </p:sp>
      <p:sp>
        <p:nvSpPr>
          <p:cNvPr id="6" name="TextBox 5">
            <a:extLst>
              <a:ext uri="{FF2B5EF4-FFF2-40B4-BE49-F238E27FC236}">
                <a16:creationId xmlns:a16="http://schemas.microsoft.com/office/drawing/2014/main" id="{1C1616B8-16E2-0CB6-7CE1-A0035A100B01}"/>
              </a:ext>
            </a:extLst>
          </p:cNvPr>
          <p:cNvSpPr txBox="1"/>
          <p:nvPr/>
        </p:nvSpPr>
        <p:spPr>
          <a:xfrm>
            <a:off x="209789" y="811076"/>
            <a:ext cx="11772422" cy="4816703"/>
          </a:xfrm>
          <a:prstGeom prst="rect">
            <a:avLst/>
          </a:prstGeom>
          <a:noFill/>
        </p:spPr>
        <p:txBody>
          <a:bodyPr wrap="square" rtlCol="0">
            <a:spAutoFit/>
          </a:bodyPr>
          <a:lstStyle/>
          <a:p>
            <a:pPr marL="285750" indent="-285750">
              <a:spcBef>
                <a:spcPts val="600"/>
              </a:spcBef>
              <a:buFont typeface="Wingdings" panose="05000000000000000000" pitchFamily="2" charset="2"/>
              <a:buChar char="§"/>
            </a:pPr>
            <a:r>
              <a:rPr lang="fi-FI" sz="1400" b="1" dirty="0"/>
              <a:t>MAGNUM-PSI (DIFFER): </a:t>
            </a:r>
            <a:endParaRPr lang="en-US" sz="1400" b="1" dirty="0"/>
          </a:p>
          <a:p>
            <a:pPr marL="742950" lvl="1" indent="-285750">
              <a:spcBef>
                <a:spcPts val="600"/>
              </a:spcBef>
              <a:buFont typeface="Wingdings" panose="05000000000000000000" pitchFamily="2" charset="2"/>
              <a:buChar char="ü"/>
            </a:pPr>
            <a:r>
              <a:rPr lang="en-US" sz="1400" b="1" dirty="0">
                <a:solidFill>
                  <a:srgbClr val="FF0000"/>
                </a:solidFill>
              </a:rPr>
              <a:t>Study 1:</a:t>
            </a:r>
            <a:r>
              <a:rPr lang="en-US" sz="1400" dirty="0"/>
              <a:t> </a:t>
            </a:r>
            <a:r>
              <a:rPr lang="en-US" sz="1400" u="sng" dirty="0">
                <a:solidFill>
                  <a:srgbClr val="0070C0"/>
                </a:solidFill>
              </a:rPr>
              <a:t>determining sputtering rates of B+D layers</a:t>
            </a:r>
            <a:r>
              <a:rPr lang="en-US" sz="1400" dirty="0"/>
              <a:t> with varying D/B ratios</a:t>
            </a:r>
            <a:r>
              <a:rPr lang="en-US" sz="1400" dirty="0">
                <a:solidFill>
                  <a:srgbClr val="0070C0"/>
                </a:solidFill>
              </a:rPr>
              <a:t> </a:t>
            </a:r>
            <a:endParaRPr lang="en-US" sz="1400" dirty="0"/>
          </a:p>
          <a:p>
            <a:pPr marL="1200150" lvl="2" indent="-285750">
              <a:buFont typeface="Courier New" panose="02070309020205020404" pitchFamily="49" charset="0"/>
              <a:buChar char="o"/>
            </a:pPr>
            <a:r>
              <a:rPr lang="en-US" sz="1400" dirty="0"/>
              <a:t>Determine B transport under deposition conditions and its subsequent erosion by plasma </a:t>
            </a:r>
            <a:r>
              <a:rPr lang="en-US" sz="1400" dirty="0">
                <a:sym typeface="Wingdings" panose="05000000000000000000" pitchFamily="2" charset="2"/>
              </a:rPr>
              <a:t> in situ NRA applied</a:t>
            </a:r>
            <a:endParaRPr lang="en-US" sz="1400" dirty="0"/>
          </a:p>
          <a:p>
            <a:pPr marL="742950" lvl="1" indent="-285750">
              <a:spcBef>
                <a:spcPts val="600"/>
              </a:spcBef>
              <a:buFont typeface="Wingdings" panose="05000000000000000000" pitchFamily="2" charset="2"/>
              <a:buChar char="ü"/>
            </a:pPr>
            <a:r>
              <a:rPr lang="en-US" sz="1400" b="1" dirty="0">
                <a:solidFill>
                  <a:srgbClr val="FF0000"/>
                </a:solidFill>
              </a:rPr>
              <a:t>Study 2:</a:t>
            </a:r>
            <a:r>
              <a:rPr lang="en-US" sz="1400" dirty="0"/>
              <a:t> </a:t>
            </a:r>
            <a:r>
              <a:rPr lang="en-US" sz="1400" u="sng" dirty="0">
                <a:solidFill>
                  <a:srgbClr val="0070C0"/>
                </a:solidFill>
              </a:rPr>
              <a:t>comparing W erosion rates </a:t>
            </a:r>
            <a:r>
              <a:rPr lang="en-US" sz="1400" dirty="0"/>
              <a:t>by </a:t>
            </a:r>
            <a:r>
              <a:rPr lang="en-US" sz="1400" dirty="0" err="1"/>
              <a:t>Ar</a:t>
            </a:r>
            <a:r>
              <a:rPr lang="en-US" sz="1400" dirty="0"/>
              <a:t> to data available from PSI-2 and </a:t>
            </a:r>
            <a:r>
              <a:rPr lang="en-US" sz="1400" dirty="0" err="1"/>
              <a:t>GyM</a:t>
            </a:r>
            <a:endParaRPr lang="en-US" sz="1400" dirty="0"/>
          </a:p>
          <a:p>
            <a:pPr marL="742950" lvl="1" indent="-285750">
              <a:spcBef>
                <a:spcPts val="600"/>
              </a:spcBef>
              <a:buFont typeface="Wingdings" panose="05000000000000000000" pitchFamily="2" charset="2"/>
              <a:buChar char="ü"/>
            </a:pPr>
            <a:r>
              <a:rPr lang="en-US" sz="1400" b="1" dirty="0">
                <a:solidFill>
                  <a:srgbClr val="FF0000"/>
                </a:solidFill>
              </a:rPr>
              <a:t>Study 3:</a:t>
            </a:r>
            <a:r>
              <a:rPr lang="en-US" sz="1400" dirty="0"/>
              <a:t> </a:t>
            </a:r>
            <a:r>
              <a:rPr lang="en-US" sz="1400" u="sng" dirty="0">
                <a:solidFill>
                  <a:srgbClr val="0070C0"/>
                </a:solidFill>
              </a:rPr>
              <a:t>exposing re-deposited W layers  </a:t>
            </a:r>
            <a:r>
              <a:rPr lang="en-US" sz="1400" dirty="0"/>
              <a:t>to determine their erosion characteristics</a:t>
            </a:r>
          </a:p>
          <a:p>
            <a:pPr marL="285750" indent="-285750">
              <a:spcBef>
                <a:spcPts val="600"/>
              </a:spcBef>
              <a:buFont typeface="Wingdings" panose="05000000000000000000" pitchFamily="2" charset="2"/>
              <a:buChar char="§"/>
            </a:pPr>
            <a:r>
              <a:rPr lang="fi-FI" sz="1400" b="1" dirty="0" err="1"/>
              <a:t>GyM</a:t>
            </a:r>
            <a:r>
              <a:rPr lang="fi-FI" sz="1400" b="1" dirty="0"/>
              <a:t> (ENEA):</a:t>
            </a:r>
          </a:p>
          <a:p>
            <a:pPr marL="742950" lvl="1" indent="-285750">
              <a:spcBef>
                <a:spcPts val="600"/>
              </a:spcBef>
              <a:buFont typeface="Wingdings" panose="05000000000000000000" pitchFamily="2" charset="2"/>
              <a:buChar char="ü"/>
            </a:pPr>
            <a:r>
              <a:rPr lang="en-US" sz="1400" b="1" dirty="0">
                <a:solidFill>
                  <a:srgbClr val="FF0000"/>
                </a:solidFill>
              </a:rPr>
              <a:t>Study 1:</a:t>
            </a:r>
            <a:r>
              <a:rPr lang="en-US" sz="1400" dirty="0"/>
              <a:t> </a:t>
            </a:r>
            <a:r>
              <a:rPr lang="en-US" sz="1400" u="sng" dirty="0">
                <a:solidFill>
                  <a:srgbClr val="0070C0"/>
                </a:solidFill>
              </a:rPr>
              <a:t>exposing nanocolumnar W samples to </a:t>
            </a:r>
            <a:r>
              <a:rPr lang="en-US" sz="1400" u="sng" dirty="0" err="1">
                <a:solidFill>
                  <a:srgbClr val="0070C0"/>
                </a:solidFill>
              </a:rPr>
              <a:t>Ar</a:t>
            </a:r>
            <a:r>
              <a:rPr lang="en-US" sz="1400" u="sng" dirty="0">
                <a:solidFill>
                  <a:srgbClr val="0070C0"/>
                </a:solidFill>
              </a:rPr>
              <a:t> plasma </a:t>
            </a:r>
            <a:r>
              <a:rPr lang="en-US" sz="1400" dirty="0"/>
              <a:t>(leftover samples from 2023)</a:t>
            </a:r>
          </a:p>
          <a:p>
            <a:pPr marL="1200150" lvl="2" indent="-285750">
              <a:buFont typeface="Courier New" panose="02070309020205020404" pitchFamily="49" charset="0"/>
              <a:buChar char="o"/>
            </a:pPr>
            <a:r>
              <a:rPr lang="en-US" sz="1400" dirty="0"/>
              <a:t>Ion flux 1.4</a:t>
            </a:r>
            <a:r>
              <a:rPr lang="en-US" sz="1400" dirty="0">
                <a:sym typeface="Symbol" panose="05050102010706020507" pitchFamily="18" charset="2"/>
              </a:rPr>
              <a:t>10</a:t>
            </a:r>
            <a:r>
              <a:rPr lang="en-US" sz="1400" baseline="30000" dirty="0"/>
              <a:t>20</a:t>
            </a:r>
            <a:r>
              <a:rPr lang="en-US" sz="1400" dirty="0"/>
              <a:t> m</a:t>
            </a:r>
            <a:r>
              <a:rPr lang="en-US" sz="1400" baseline="30000" dirty="0"/>
              <a:t>-2</a:t>
            </a:r>
            <a:r>
              <a:rPr lang="en-US" sz="1400" dirty="0"/>
              <a:t>s</a:t>
            </a:r>
            <a:r>
              <a:rPr lang="en-US" sz="1400" baseline="30000" dirty="0"/>
              <a:t>-1</a:t>
            </a:r>
            <a:r>
              <a:rPr lang="en-US" sz="1400" dirty="0"/>
              <a:t>, fluence up to 1.0</a:t>
            </a:r>
            <a:r>
              <a:rPr lang="en-US" sz="1400" dirty="0">
                <a:sym typeface="Symbol" panose="05050102010706020507" pitchFamily="18" charset="2"/>
              </a:rPr>
              <a:t>10</a:t>
            </a:r>
            <a:r>
              <a:rPr lang="en-US" sz="1400" baseline="30000" dirty="0">
                <a:sym typeface="Symbol" panose="05050102010706020507" pitchFamily="18" charset="2"/>
              </a:rPr>
              <a:t>25</a:t>
            </a:r>
            <a:r>
              <a:rPr lang="en-US" sz="1400" dirty="0"/>
              <a:t> m</a:t>
            </a:r>
            <a:r>
              <a:rPr lang="en-US" sz="1400" baseline="30000" dirty="0"/>
              <a:t>-2</a:t>
            </a:r>
            <a:r>
              <a:rPr lang="en-US" sz="1400" dirty="0"/>
              <a:t>, bias voltage to be decided</a:t>
            </a:r>
          </a:p>
          <a:p>
            <a:pPr marL="1200150" lvl="2" indent="-285750">
              <a:buFont typeface="Courier New" panose="02070309020205020404" pitchFamily="49" charset="0"/>
              <a:buChar char="o"/>
            </a:pPr>
            <a:r>
              <a:rPr lang="en-US" sz="1400" dirty="0"/>
              <a:t>Characterization using AFM and SEM-EDX</a:t>
            </a:r>
          </a:p>
          <a:p>
            <a:pPr marL="742950" lvl="1" indent="-285750">
              <a:spcBef>
                <a:spcPts val="600"/>
              </a:spcBef>
              <a:buFont typeface="Wingdings" panose="05000000000000000000" pitchFamily="2" charset="2"/>
              <a:buChar char="ü"/>
            </a:pPr>
            <a:r>
              <a:rPr lang="en-US" sz="1400" b="1" dirty="0">
                <a:solidFill>
                  <a:srgbClr val="FF0000"/>
                </a:solidFill>
              </a:rPr>
              <a:t>Study 2:</a:t>
            </a:r>
            <a:r>
              <a:rPr lang="en-US" sz="1400" dirty="0"/>
              <a:t> </a:t>
            </a:r>
            <a:r>
              <a:rPr lang="en-US" sz="1400" u="sng" dirty="0">
                <a:solidFill>
                  <a:srgbClr val="0070C0"/>
                </a:solidFill>
              </a:rPr>
              <a:t>studying erosion of B and W+B layers</a:t>
            </a:r>
            <a:r>
              <a:rPr lang="en-US" sz="1400" dirty="0"/>
              <a:t> – pending for decisions</a:t>
            </a:r>
          </a:p>
          <a:p>
            <a:pPr marL="1200150" lvl="2" indent="-285750">
              <a:buFont typeface="Courier New" panose="02070309020205020404" pitchFamily="49" charset="0"/>
              <a:buChar char="o"/>
            </a:pPr>
            <a:r>
              <a:rPr lang="en-US" sz="1400" b="1" dirty="0"/>
              <a:t>NB!</a:t>
            </a:r>
            <a:r>
              <a:rPr lang="en-US" sz="1400" dirty="0"/>
              <a:t> </a:t>
            </a:r>
            <a:r>
              <a:rPr lang="en-US" sz="1400" dirty="0" err="1"/>
              <a:t>GyM</a:t>
            </a:r>
            <a:r>
              <a:rPr lang="en-US" sz="1400" dirty="0"/>
              <a:t> shutdown in late 2024</a:t>
            </a:r>
            <a:endParaRPr lang="fi-FI" sz="1400" dirty="0"/>
          </a:p>
          <a:p>
            <a:pPr marL="285750" indent="-285750">
              <a:spcBef>
                <a:spcPts val="600"/>
              </a:spcBef>
              <a:buFont typeface="Wingdings" panose="05000000000000000000" pitchFamily="2" charset="2"/>
              <a:buChar char="§"/>
            </a:pPr>
            <a:r>
              <a:rPr lang="fi-FI" sz="1400" b="1" dirty="0"/>
              <a:t>PSI-2 (FZJ):  </a:t>
            </a:r>
          </a:p>
          <a:p>
            <a:pPr marL="742950" lvl="1" indent="-285750">
              <a:spcBef>
                <a:spcPts val="600"/>
              </a:spcBef>
              <a:buFont typeface="Wingdings" panose="05000000000000000000" pitchFamily="2" charset="2"/>
              <a:buChar char="ü"/>
            </a:pPr>
            <a:r>
              <a:rPr lang="en-US" sz="1400" b="1" dirty="0">
                <a:solidFill>
                  <a:srgbClr val="FF0000"/>
                </a:solidFill>
              </a:rPr>
              <a:t>Study 1:</a:t>
            </a:r>
            <a:r>
              <a:rPr lang="en-US" sz="1400" dirty="0"/>
              <a:t> </a:t>
            </a:r>
            <a:r>
              <a:rPr lang="en-US" sz="1400" u="sng" dirty="0">
                <a:solidFill>
                  <a:srgbClr val="0070C0"/>
                </a:solidFill>
              </a:rPr>
              <a:t>preparing B layers and mixed B+W layers </a:t>
            </a:r>
            <a:r>
              <a:rPr lang="en-US" sz="1400" dirty="0"/>
              <a:t>by magnetron sputter deposition and characterization in house</a:t>
            </a:r>
          </a:p>
          <a:p>
            <a:pPr marL="1200150" lvl="2" indent="-285750">
              <a:buFont typeface="Courier New" panose="02070309020205020404" pitchFamily="49" charset="0"/>
              <a:buChar char="o"/>
            </a:pPr>
            <a:r>
              <a:rPr lang="en-US" sz="1400" dirty="0"/>
              <a:t>Work to be done under SP B.4, also linked to SP C activity “Hydrogen permeation and retention in B coated W or steel”</a:t>
            </a:r>
          </a:p>
          <a:p>
            <a:pPr marL="742950" lvl="1" indent="-285750">
              <a:spcBef>
                <a:spcPts val="600"/>
              </a:spcBef>
              <a:buFont typeface="Wingdings" panose="05000000000000000000" pitchFamily="2" charset="2"/>
              <a:buChar char="ü"/>
            </a:pPr>
            <a:r>
              <a:rPr lang="en-US" sz="1400" b="1" dirty="0">
                <a:solidFill>
                  <a:srgbClr val="FF0000"/>
                </a:solidFill>
              </a:rPr>
              <a:t>Study 2:</a:t>
            </a:r>
            <a:r>
              <a:rPr lang="en-US" sz="1400" dirty="0"/>
              <a:t> </a:t>
            </a:r>
            <a:r>
              <a:rPr lang="en-US" sz="1400" u="sng" dirty="0">
                <a:solidFill>
                  <a:srgbClr val="0070C0"/>
                </a:solidFill>
              </a:rPr>
              <a:t>exposing B layers </a:t>
            </a:r>
            <a:r>
              <a:rPr lang="en-US" sz="1400" dirty="0"/>
              <a:t>to PSI-2 plasmas</a:t>
            </a:r>
          </a:p>
          <a:p>
            <a:pPr marL="1200150" lvl="2" indent="-285750">
              <a:buFont typeface="Courier New" panose="02070309020205020404" pitchFamily="49" charset="0"/>
              <a:buChar char="o"/>
            </a:pPr>
            <a:r>
              <a:rPr lang="en-US" sz="1400" dirty="0"/>
              <a:t>B I and B II spectroscopy possible at PSI-2 (including VUV regime), also high-resolution spectroscopy similarly to that of W I</a:t>
            </a:r>
          </a:p>
          <a:p>
            <a:pPr marL="742950" lvl="1" indent="-285750">
              <a:spcBef>
                <a:spcPts val="600"/>
              </a:spcBef>
              <a:buFont typeface="Wingdings" panose="05000000000000000000" pitchFamily="2" charset="2"/>
              <a:buChar char="ü"/>
            </a:pPr>
            <a:r>
              <a:rPr lang="en-US" sz="1400" b="1" dirty="0">
                <a:solidFill>
                  <a:srgbClr val="FF0000"/>
                </a:solidFill>
              </a:rPr>
              <a:t>Study 3:</a:t>
            </a:r>
            <a:r>
              <a:rPr lang="en-US" sz="1400" dirty="0"/>
              <a:t> </a:t>
            </a:r>
            <a:r>
              <a:rPr lang="en-US" sz="1400" u="sng" dirty="0">
                <a:solidFill>
                  <a:srgbClr val="0070C0"/>
                </a:solidFill>
              </a:rPr>
              <a:t>exposing bulk W and fuzzy W </a:t>
            </a:r>
            <a:r>
              <a:rPr lang="en-US" sz="1400" dirty="0"/>
              <a:t>to </a:t>
            </a:r>
            <a:r>
              <a:rPr lang="en-US" sz="1400" dirty="0" err="1"/>
              <a:t>Ar</a:t>
            </a:r>
            <a:r>
              <a:rPr lang="en-US" sz="1400" dirty="0"/>
              <a:t> plasma in PSI-2 </a:t>
            </a:r>
          </a:p>
          <a:p>
            <a:pPr marL="1200150" lvl="2" indent="-285750">
              <a:buFont typeface="Courier New" panose="02070309020205020404" pitchFamily="49" charset="0"/>
              <a:buChar char="o"/>
            </a:pPr>
            <a:r>
              <a:rPr lang="en-US" sz="1400" dirty="0"/>
              <a:t>Combined with post-mortem FIB/SEM investigations – also erosion FIB markers on the agenda</a:t>
            </a:r>
          </a:p>
        </p:txBody>
      </p:sp>
      <p:sp>
        <p:nvSpPr>
          <p:cNvPr id="8" name="TextBox 7">
            <a:extLst>
              <a:ext uri="{FF2B5EF4-FFF2-40B4-BE49-F238E27FC236}">
                <a16:creationId xmlns:a16="http://schemas.microsoft.com/office/drawing/2014/main" id="{FDBE9A33-5248-54DE-B8D7-B609C3875CB6}"/>
              </a:ext>
            </a:extLst>
          </p:cNvPr>
          <p:cNvSpPr txBox="1"/>
          <p:nvPr/>
        </p:nvSpPr>
        <p:spPr bwMode="auto">
          <a:xfrm>
            <a:off x="287742" y="5723609"/>
            <a:ext cx="11694469" cy="584775"/>
          </a:xfrm>
          <a:prstGeom prst="rect">
            <a:avLst/>
          </a:prstGeom>
          <a:solidFill>
            <a:schemeClr val="accent5">
              <a:lumMod val="60000"/>
              <a:lumOff val="40000"/>
            </a:schemeClr>
          </a:solidFill>
          <a:ln w="25400">
            <a:solidFill>
              <a:schemeClr val="accent1"/>
            </a:solidFill>
          </a:ln>
        </p:spPr>
        <p:txBody>
          <a:bodyPr wrap="square" rtlCol="0">
            <a:spAutoFit/>
          </a:bodyPr>
          <a:lstStyle/>
          <a:p>
            <a:r>
              <a:rPr lang="fi-FI" sz="1600" dirty="0" err="1"/>
              <a:t>Follow-up</a:t>
            </a:r>
            <a:r>
              <a:rPr lang="fi-FI" sz="1600" dirty="0"/>
              <a:t> </a:t>
            </a:r>
            <a:r>
              <a:rPr lang="fi-FI" sz="1600" dirty="0" err="1"/>
              <a:t>meetings</a:t>
            </a:r>
            <a:r>
              <a:rPr lang="fi-FI" sz="1600" dirty="0"/>
              <a:t> in </a:t>
            </a:r>
            <a:r>
              <a:rPr lang="fi-FI" sz="1600" dirty="0" err="1"/>
              <a:t>the</a:t>
            </a:r>
            <a:r>
              <a:rPr lang="fi-FI" sz="1600" dirty="0"/>
              <a:t> </a:t>
            </a:r>
            <a:r>
              <a:rPr lang="fi-FI" sz="1600" dirty="0" err="1"/>
              <a:t>near</a:t>
            </a:r>
            <a:r>
              <a:rPr lang="fi-FI" sz="1600" dirty="0"/>
              <a:t> </a:t>
            </a:r>
            <a:r>
              <a:rPr lang="fi-FI" sz="1600" dirty="0" err="1"/>
              <a:t>future</a:t>
            </a:r>
            <a:r>
              <a:rPr lang="fi-FI" sz="1600" dirty="0"/>
              <a:t>: (i) </a:t>
            </a:r>
            <a:r>
              <a:rPr lang="fi-FI" sz="1600" dirty="0" err="1"/>
              <a:t>production</a:t>
            </a:r>
            <a:r>
              <a:rPr lang="fi-FI" sz="1600" dirty="0"/>
              <a:t> of </a:t>
            </a:r>
            <a:r>
              <a:rPr lang="fi-FI" sz="1600" i="1" dirty="0"/>
              <a:t>in </a:t>
            </a:r>
            <a:r>
              <a:rPr lang="fi-FI" sz="1600" i="1" dirty="0" err="1"/>
              <a:t>situ</a:t>
            </a:r>
            <a:r>
              <a:rPr lang="fi-FI" sz="1600" dirty="0"/>
              <a:t> </a:t>
            </a:r>
            <a:r>
              <a:rPr lang="fi-FI" sz="1600" dirty="0" err="1"/>
              <a:t>layers</a:t>
            </a:r>
            <a:r>
              <a:rPr lang="fi-FI" sz="1600" dirty="0"/>
              <a:t> vs. </a:t>
            </a:r>
            <a:r>
              <a:rPr lang="fi-FI" sz="1600" i="1" dirty="0"/>
              <a:t>ex </a:t>
            </a:r>
            <a:r>
              <a:rPr lang="fi-FI" sz="1600" i="1" dirty="0" err="1"/>
              <a:t>situ</a:t>
            </a:r>
            <a:r>
              <a:rPr lang="fi-FI" sz="1600" dirty="0"/>
              <a:t> </a:t>
            </a:r>
            <a:r>
              <a:rPr lang="fi-FI" sz="1600" dirty="0" err="1"/>
              <a:t>ones</a:t>
            </a:r>
            <a:r>
              <a:rPr lang="fi-FI" sz="1600" dirty="0"/>
              <a:t>?; (ii) </a:t>
            </a:r>
            <a:r>
              <a:rPr lang="fi-FI" sz="1600" dirty="0" err="1"/>
              <a:t>layer</a:t>
            </a:r>
            <a:r>
              <a:rPr lang="fi-FI" sz="1600" dirty="0"/>
              <a:t> </a:t>
            </a:r>
            <a:r>
              <a:rPr lang="fi-FI" sz="1600" dirty="0" err="1"/>
              <a:t>parameters</a:t>
            </a:r>
            <a:r>
              <a:rPr lang="fi-FI" sz="1600" dirty="0"/>
              <a:t> for </a:t>
            </a:r>
            <a:r>
              <a:rPr lang="fi-FI" sz="1600" dirty="0" err="1"/>
              <a:t>systematic</a:t>
            </a:r>
            <a:r>
              <a:rPr lang="fi-FI" sz="1600" dirty="0"/>
              <a:t> </a:t>
            </a:r>
            <a:r>
              <a:rPr lang="fi-FI" sz="1600" dirty="0" err="1"/>
              <a:t>studies</a:t>
            </a:r>
            <a:r>
              <a:rPr lang="fi-FI" sz="1600" dirty="0"/>
              <a:t> of </a:t>
            </a:r>
            <a:r>
              <a:rPr lang="fi-FI" sz="1600" dirty="0" err="1"/>
              <a:t>erosion</a:t>
            </a:r>
            <a:r>
              <a:rPr lang="fi-FI" sz="1600" dirty="0"/>
              <a:t> </a:t>
            </a:r>
            <a:r>
              <a:rPr lang="fi-FI" sz="1600" dirty="0" err="1"/>
              <a:t>rates</a:t>
            </a:r>
            <a:r>
              <a:rPr lang="fi-FI" sz="1600" dirty="0"/>
              <a:t> and </a:t>
            </a:r>
            <a:r>
              <a:rPr lang="fi-FI" sz="1600" dirty="0" err="1"/>
              <a:t>choice</a:t>
            </a:r>
            <a:r>
              <a:rPr lang="fi-FI" sz="1600" dirty="0"/>
              <a:t> of </a:t>
            </a:r>
            <a:r>
              <a:rPr lang="fi-FI" sz="1600" dirty="0" err="1"/>
              <a:t>exposure</a:t>
            </a:r>
            <a:r>
              <a:rPr lang="fi-FI" sz="1600" dirty="0"/>
              <a:t> </a:t>
            </a:r>
            <a:r>
              <a:rPr lang="fi-FI" sz="1600" dirty="0" err="1"/>
              <a:t>parameters</a:t>
            </a:r>
            <a:r>
              <a:rPr lang="fi-FI" sz="1600" dirty="0"/>
              <a:t>?</a:t>
            </a:r>
          </a:p>
        </p:txBody>
      </p:sp>
      <p:pic>
        <p:nvPicPr>
          <p:cNvPr id="2" name="Grafik 8">
            <a:extLst>
              <a:ext uri="{FF2B5EF4-FFF2-40B4-BE49-F238E27FC236}">
                <a16:creationId xmlns:a16="http://schemas.microsoft.com/office/drawing/2014/main" id="{D4078C29-1BB3-B60E-C3AB-58BBCDD4D23B}"/>
              </a:ext>
            </a:extLst>
          </p:cNvPr>
          <p:cNvPicPr/>
          <p:nvPr/>
        </p:nvPicPr>
        <p:blipFill>
          <a:blip r:embed="rId2"/>
          <a:stretch/>
        </p:blipFill>
        <p:spPr>
          <a:xfrm>
            <a:off x="8642294" y="1747880"/>
            <a:ext cx="3420234" cy="2271840"/>
          </a:xfrm>
          <a:prstGeom prst="rect">
            <a:avLst/>
          </a:prstGeom>
          <a:ln w="0">
            <a:noFill/>
          </a:ln>
        </p:spPr>
      </p:pic>
      <p:sp>
        <p:nvSpPr>
          <p:cNvPr id="7" name="Textfeld 10">
            <a:extLst>
              <a:ext uri="{FF2B5EF4-FFF2-40B4-BE49-F238E27FC236}">
                <a16:creationId xmlns:a16="http://schemas.microsoft.com/office/drawing/2014/main" id="{82780A76-62D1-1E2C-5625-36BE3A95EACD}"/>
              </a:ext>
            </a:extLst>
          </p:cNvPr>
          <p:cNvSpPr/>
          <p:nvPr/>
        </p:nvSpPr>
        <p:spPr>
          <a:xfrm>
            <a:off x="8962476" y="1531659"/>
            <a:ext cx="2945463" cy="260156"/>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de-DE" sz="1100" b="0" strike="noStrike" spc="-1" dirty="0">
                <a:solidFill>
                  <a:srgbClr val="000000"/>
                </a:solidFill>
                <a:latin typeface="Calibri"/>
              </a:rPr>
              <a:t>M. </a:t>
            </a:r>
            <a:r>
              <a:rPr lang="de-DE" sz="1100" b="0" strike="noStrike" spc="-1" dirty="0" err="1">
                <a:solidFill>
                  <a:srgbClr val="000000"/>
                </a:solidFill>
                <a:latin typeface="Calibri"/>
              </a:rPr>
              <a:t>Sackers</a:t>
            </a:r>
            <a:r>
              <a:rPr lang="de-DE" sz="1100" b="0" strike="noStrike" spc="-1" dirty="0">
                <a:solidFill>
                  <a:srgbClr val="000000"/>
                </a:solidFill>
                <a:latin typeface="Calibri"/>
              </a:rPr>
              <a:t> et al, Phys. Scripta (2023) </a:t>
            </a:r>
            <a:r>
              <a:rPr lang="de-DE" sz="1100" b="1" strike="noStrike" spc="-1" dirty="0">
                <a:solidFill>
                  <a:srgbClr val="000000"/>
                </a:solidFill>
                <a:latin typeface="Calibri"/>
              </a:rPr>
              <a:t>98</a:t>
            </a:r>
            <a:r>
              <a:rPr lang="de-DE" sz="1100" b="0" strike="noStrike" spc="-1" dirty="0">
                <a:solidFill>
                  <a:srgbClr val="000000"/>
                </a:solidFill>
                <a:latin typeface="Calibri"/>
              </a:rPr>
              <a:t> 115603 </a:t>
            </a:r>
            <a:endParaRPr lang="de-DE" sz="1100" b="0" strike="noStrike" spc="-1" dirty="0">
              <a:latin typeface="Arial"/>
            </a:endParaRPr>
          </a:p>
        </p:txBody>
      </p:sp>
      <p:sp>
        <p:nvSpPr>
          <p:cNvPr id="19" name="Textfeld 7">
            <a:extLst>
              <a:ext uri="{FF2B5EF4-FFF2-40B4-BE49-F238E27FC236}">
                <a16:creationId xmlns:a16="http://schemas.microsoft.com/office/drawing/2014/main" id="{A8C8156E-9821-630B-6A64-A339DD3DAF57}"/>
              </a:ext>
            </a:extLst>
          </p:cNvPr>
          <p:cNvSpPr/>
          <p:nvPr/>
        </p:nvSpPr>
        <p:spPr>
          <a:xfrm>
            <a:off x="10256108" y="4019720"/>
            <a:ext cx="1864085" cy="64487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de-DE" sz="1200" b="1" strike="noStrike" spc="-1" dirty="0" err="1">
                <a:solidFill>
                  <a:srgbClr val="000000"/>
                </a:solidFill>
                <a:latin typeface="Calibri"/>
              </a:rPr>
              <a:t>Example</a:t>
            </a:r>
            <a:r>
              <a:rPr lang="de-DE" sz="1200" b="1" strike="noStrike" spc="-1" dirty="0">
                <a:solidFill>
                  <a:srgbClr val="000000"/>
                </a:solidFill>
                <a:latin typeface="Calibri"/>
              </a:rPr>
              <a:t> </a:t>
            </a:r>
            <a:r>
              <a:rPr lang="de-DE" sz="1200" b="1" strike="noStrike" spc="-1" dirty="0" err="1">
                <a:solidFill>
                  <a:srgbClr val="000000"/>
                </a:solidFill>
                <a:latin typeface="Calibri"/>
              </a:rPr>
              <a:t>of</a:t>
            </a:r>
            <a:r>
              <a:rPr lang="de-DE" sz="1200" b="1" strike="noStrike" spc="-1" dirty="0">
                <a:solidFill>
                  <a:srgbClr val="000000"/>
                </a:solidFill>
                <a:latin typeface="Calibri"/>
              </a:rPr>
              <a:t> high-resolution </a:t>
            </a:r>
            <a:r>
              <a:rPr lang="de-DE" sz="1200" b="1" strike="noStrike" spc="-1" dirty="0" err="1">
                <a:solidFill>
                  <a:srgbClr val="000000"/>
                </a:solidFill>
                <a:latin typeface="Calibri"/>
              </a:rPr>
              <a:t>spectroscopy</a:t>
            </a:r>
            <a:r>
              <a:rPr lang="de-DE" sz="1200" b="1" strike="noStrike" spc="-1" dirty="0">
                <a:solidFill>
                  <a:srgbClr val="000000"/>
                </a:solidFill>
                <a:latin typeface="Calibri"/>
              </a:rPr>
              <a:t> on W I for </a:t>
            </a:r>
            <a:r>
              <a:rPr lang="de-DE" sz="1200" b="1" strike="noStrike" spc="-1" dirty="0" err="1">
                <a:solidFill>
                  <a:srgbClr val="000000"/>
                </a:solidFill>
                <a:latin typeface="Calibri"/>
              </a:rPr>
              <a:t>erosion</a:t>
            </a:r>
            <a:r>
              <a:rPr lang="de-DE" sz="1200" b="1" strike="noStrike" spc="-1" dirty="0">
                <a:solidFill>
                  <a:srgbClr val="000000"/>
                </a:solidFill>
                <a:latin typeface="Calibri"/>
              </a:rPr>
              <a:t> </a:t>
            </a:r>
            <a:r>
              <a:rPr lang="de-DE" sz="1200" b="1" strike="noStrike" spc="-1" dirty="0" err="1">
                <a:solidFill>
                  <a:srgbClr val="000000"/>
                </a:solidFill>
                <a:latin typeface="Calibri"/>
              </a:rPr>
              <a:t>studies</a:t>
            </a:r>
            <a:endParaRPr lang="de-DE" sz="1200" b="1" strike="noStrike" spc="-1" dirty="0">
              <a:latin typeface="Arial"/>
            </a:endParaRPr>
          </a:p>
        </p:txBody>
      </p:sp>
    </p:spTree>
    <p:extLst>
      <p:ext uri="{BB962C8B-B14F-4D97-AF65-F5344CB8AC3E}">
        <p14:creationId xmlns:p14="http://schemas.microsoft.com/office/powerpoint/2010/main" val="4054621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45A1BD-CB24-0586-CB37-A9C381AE4A22}"/>
              </a:ext>
            </a:extLst>
          </p:cNvPr>
          <p:cNvSpPr>
            <a:spLocks noGrp="1"/>
          </p:cNvSpPr>
          <p:nvPr>
            <p:ph type="ftr" sz="quarter" idx="11"/>
          </p:nvPr>
        </p:nvSpPr>
        <p:spPr/>
        <p:txBody>
          <a:bodyPr/>
          <a:lstStyle/>
          <a:p>
            <a:pPr>
              <a:defRPr/>
            </a:pPr>
            <a:r>
              <a:rPr lang="en-GB">
                <a:solidFill>
                  <a:prstClr val="white"/>
                </a:solidFill>
              </a:rPr>
              <a:t>A. Hakola| WPPWIE midterm meeting | 9 April 2024</a:t>
            </a:r>
            <a:endParaRPr lang="en-GB" dirty="0"/>
          </a:p>
        </p:txBody>
      </p:sp>
      <p:sp>
        <p:nvSpPr>
          <p:cNvPr id="4" name="Slide Number Placeholder 3">
            <a:extLst>
              <a:ext uri="{FF2B5EF4-FFF2-40B4-BE49-F238E27FC236}">
                <a16:creationId xmlns:a16="http://schemas.microsoft.com/office/drawing/2014/main" id="{048AB804-53C4-91B7-28EA-33165C3D9618}"/>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8</a:t>
            </a:fld>
            <a:endParaRPr lang="en-GB">
              <a:solidFill>
                <a:prstClr val="white"/>
              </a:solidFill>
            </a:endParaRPr>
          </a:p>
        </p:txBody>
      </p:sp>
      <p:sp>
        <p:nvSpPr>
          <p:cNvPr id="5" name="Titre 1">
            <a:extLst>
              <a:ext uri="{FF2B5EF4-FFF2-40B4-BE49-F238E27FC236}">
                <a16:creationId xmlns:a16="http://schemas.microsoft.com/office/drawing/2014/main" id="{6BFE8433-16C8-4E35-CF13-B21BA9573E99}"/>
              </a:ext>
            </a:extLst>
          </p:cNvPr>
          <p:cNvSpPr>
            <a:spLocks noGrp="1"/>
          </p:cNvSpPr>
          <p:nvPr>
            <p:ph type="title"/>
          </p:nvPr>
        </p:nvSpPr>
        <p:spPr>
          <a:xfrm>
            <a:off x="983432" y="192515"/>
            <a:ext cx="9451776" cy="457200"/>
          </a:xfrm>
        </p:spPr>
        <p:txBody>
          <a:bodyPr/>
          <a:lstStyle/>
          <a:p>
            <a:r>
              <a:rPr lang="fr-FR" dirty="0" err="1"/>
              <a:t>Laboratory</a:t>
            </a:r>
            <a:r>
              <a:rPr lang="fr-FR" dirty="0"/>
              <a:t> </a:t>
            </a:r>
            <a:r>
              <a:rPr lang="fr-FR" dirty="0" err="1"/>
              <a:t>studies</a:t>
            </a:r>
            <a:endParaRPr lang="fr-FR" dirty="0"/>
          </a:p>
        </p:txBody>
      </p:sp>
      <p:sp>
        <p:nvSpPr>
          <p:cNvPr id="6" name="TextBox 5">
            <a:extLst>
              <a:ext uri="{FF2B5EF4-FFF2-40B4-BE49-F238E27FC236}">
                <a16:creationId xmlns:a16="http://schemas.microsoft.com/office/drawing/2014/main" id="{39F998EA-0A22-E923-8981-8C5E71AFFAD6}"/>
              </a:ext>
            </a:extLst>
          </p:cNvPr>
          <p:cNvSpPr txBox="1"/>
          <p:nvPr/>
        </p:nvSpPr>
        <p:spPr>
          <a:xfrm>
            <a:off x="204424" y="797995"/>
            <a:ext cx="11727599" cy="1477328"/>
          </a:xfrm>
          <a:prstGeom prst="rect">
            <a:avLst/>
          </a:prstGeom>
          <a:noFill/>
        </p:spPr>
        <p:txBody>
          <a:bodyPr wrap="square" rtlCol="0">
            <a:spAutoFit/>
          </a:bodyPr>
          <a:lstStyle/>
          <a:p>
            <a:pPr marL="285750" indent="-285750">
              <a:spcBef>
                <a:spcPts val="600"/>
              </a:spcBef>
              <a:buFont typeface="Wingdings" panose="05000000000000000000" pitchFamily="2" charset="2"/>
              <a:buChar char="§"/>
            </a:pPr>
            <a:r>
              <a:rPr lang="en-US" sz="1400" b="1" dirty="0"/>
              <a:t>Erosion investigations in laboratory conditions (ÖAW)</a:t>
            </a:r>
          </a:p>
          <a:p>
            <a:pPr marL="742950" lvl="1" indent="-285750">
              <a:spcBef>
                <a:spcPts val="600"/>
              </a:spcBef>
              <a:buFont typeface="Wingdings" panose="05000000000000000000" pitchFamily="2" charset="2"/>
              <a:buChar char="ü"/>
            </a:pPr>
            <a:r>
              <a:rPr lang="en-US" sz="1400" dirty="0"/>
              <a:t>determine </a:t>
            </a:r>
            <a:r>
              <a:rPr lang="en-US" sz="1400" u="sng" dirty="0">
                <a:solidFill>
                  <a:srgbClr val="0070C0"/>
                </a:solidFill>
              </a:rPr>
              <a:t>sputter yields for W and W+B model systems </a:t>
            </a:r>
            <a:r>
              <a:rPr lang="en-US" sz="1400" dirty="0"/>
              <a:t>under bombardment of 2 keV D</a:t>
            </a:r>
            <a:r>
              <a:rPr lang="en-US" sz="1400" baseline="-25000" dirty="0"/>
              <a:t>2</a:t>
            </a:r>
            <a:r>
              <a:rPr lang="en-US" sz="1400" baseline="30000" dirty="0"/>
              <a:t>+</a:t>
            </a:r>
            <a:r>
              <a:rPr lang="en-US" sz="1400" dirty="0"/>
              <a:t> ions using the QCM measurement technique</a:t>
            </a:r>
          </a:p>
          <a:p>
            <a:pPr marL="742950" lvl="1" indent="-285750">
              <a:spcBef>
                <a:spcPts val="600"/>
              </a:spcBef>
              <a:buFont typeface="Wingdings" panose="05000000000000000000" pitchFamily="2" charset="2"/>
              <a:buChar char="ü"/>
            </a:pPr>
            <a:r>
              <a:rPr lang="en-US" sz="1400" dirty="0"/>
              <a:t>measure the </a:t>
            </a:r>
            <a:r>
              <a:rPr lang="en-US" sz="1400" u="sng" dirty="0">
                <a:solidFill>
                  <a:srgbClr val="0070C0"/>
                </a:solidFill>
              </a:rPr>
              <a:t>angular dependence of sputter yield values </a:t>
            </a:r>
          </a:p>
          <a:p>
            <a:pPr marL="742950" lvl="1" indent="-285750">
              <a:spcBef>
                <a:spcPts val="600"/>
              </a:spcBef>
              <a:buFont typeface="Wingdings" panose="05000000000000000000" pitchFamily="2" charset="2"/>
              <a:buChar char="ü"/>
            </a:pPr>
            <a:r>
              <a:rPr lang="en-US" sz="1400" dirty="0"/>
              <a:t>results can be complemented by using </a:t>
            </a:r>
            <a:r>
              <a:rPr lang="en-US" sz="1400" dirty="0" err="1"/>
              <a:t>Ar</a:t>
            </a:r>
            <a:r>
              <a:rPr lang="en-US" sz="1400" dirty="0"/>
              <a:t> as a projectile species</a:t>
            </a:r>
          </a:p>
          <a:p>
            <a:pPr marL="742950" lvl="1" indent="-285750">
              <a:spcBef>
                <a:spcPts val="600"/>
              </a:spcBef>
              <a:buFont typeface="Wingdings" panose="05000000000000000000" pitchFamily="2" charset="2"/>
              <a:buChar char="ü"/>
            </a:pPr>
            <a:r>
              <a:rPr lang="en-US" sz="1400" dirty="0"/>
              <a:t>measured values can be further compared to simulation results </a:t>
            </a:r>
            <a:r>
              <a:rPr lang="en-US" sz="1400" dirty="0">
                <a:sym typeface="Wingdings" panose="05000000000000000000" pitchFamily="2" charset="2"/>
              </a:rPr>
              <a:t> </a:t>
            </a:r>
            <a:r>
              <a:rPr lang="en-US" sz="1400" b="1" dirty="0">
                <a:solidFill>
                  <a:srgbClr val="FF0000"/>
                </a:solidFill>
              </a:rPr>
              <a:t>synergy with SP D</a:t>
            </a:r>
          </a:p>
        </p:txBody>
      </p:sp>
      <p:sp>
        <p:nvSpPr>
          <p:cNvPr id="7" name="Text Box 30">
            <a:extLst>
              <a:ext uri="{FF2B5EF4-FFF2-40B4-BE49-F238E27FC236}">
                <a16:creationId xmlns:a16="http://schemas.microsoft.com/office/drawing/2014/main" id="{7CB02B8C-1407-DBAA-1F9E-11F4A55712DA}"/>
              </a:ext>
            </a:extLst>
          </p:cNvPr>
          <p:cNvSpPr txBox="1">
            <a:spLocks noChangeArrowheads="1"/>
          </p:cNvSpPr>
          <p:nvPr/>
        </p:nvSpPr>
        <p:spPr bwMode="auto">
          <a:xfrm>
            <a:off x="204424" y="2332402"/>
            <a:ext cx="11727599"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285750" indent="-285750">
              <a:spcBef>
                <a:spcPts val="600"/>
              </a:spcBef>
              <a:buFont typeface="Wingdings" panose="05000000000000000000" pitchFamily="2" charset="2"/>
              <a:buChar char="§"/>
            </a:pPr>
            <a:r>
              <a:rPr lang="en-GB" sz="1400" b="1" dirty="0">
                <a:latin typeface="+mn-lt"/>
                <a:sym typeface="Symbol"/>
              </a:rPr>
              <a:t>Influence of dust impacts on erosion and other properties of the co-deposits (ENEA):</a:t>
            </a:r>
          </a:p>
          <a:p>
            <a:pPr marL="715963" lvl="1" indent="-271463">
              <a:spcBef>
                <a:spcPts val="600"/>
              </a:spcBef>
              <a:buFont typeface="Wingdings" panose="05000000000000000000" pitchFamily="2" charset="2"/>
              <a:buChar char="ü"/>
            </a:pPr>
            <a:r>
              <a:rPr lang="en-GB" sz="1400" dirty="0">
                <a:latin typeface="+mn-lt"/>
                <a:sym typeface="Symbol"/>
              </a:rPr>
              <a:t>Investigate the </a:t>
            </a:r>
            <a:r>
              <a:rPr lang="en-GB" sz="1400" u="sng" dirty="0">
                <a:solidFill>
                  <a:srgbClr val="0070C0"/>
                </a:solidFill>
                <a:latin typeface="+mn-lt"/>
                <a:sym typeface="Symbol"/>
              </a:rPr>
              <a:t>vanishing</a:t>
            </a:r>
            <a:r>
              <a:rPr lang="en-GB" sz="1400" u="sng" dirty="0">
                <a:latin typeface="+mn-lt"/>
                <a:sym typeface="Symbol"/>
              </a:rPr>
              <a:t> </a:t>
            </a:r>
            <a:r>
              <a:rPr lang="en-GB" sz="1400" u="sng" dirty="0">
                <a:solidFill>
                  <a:srgbClr val="0070C0"/>
                </a:solidFill>
                <a:latin typeface="+mn-lt"/>
                <a:sym typeface="Symbol"/>
              </a:rPr>
              <a:t>bounding regime vs W-O co-deposit thickness</a:t>
            </a:r>
            <a:r>
              <a:rPr lang="en-GB" sz="1400" u="sng" dirty="0">
                <a:latin typeface="+mn-lt"/>
                <a:sym typeface="Symbol"/>
              </a:rPr>
              <a:t> </a:t>
            </a:r>
          </a:p>
          <a:p>
            <a:pPr marL="715963" lvl="1" indent="-271463">
              <a:spcBef>
                <a:spcPts val="600"/>
              </a:spcBef>
              <a:buFont typeface="Wingdings" panose="05000000000000000000" pitchFamily="2" charset="2"/>
              <a:buChar char="ü"/>
            </a:pPr>
            <a:r>
              <a:rPr lang="en-GB" sz="1400" dirty="0">
                <a:latin typeface="+mn-lt"/>
                <a:sym typeface="Symbol"/>
              </a:rPr>
              <a:t>Investigate the </a:t>
            </a:r>
            <a:r>
              <a:rPr lang="en-GB" sz="1400" u="sng" dirty="0">
                <a:solidFill>
                  <a:srgbClr val="0070C0"/>
                </a:solidFill>
                <a:latin typeface="+mn-lt"/>
                <a:sym typeface="Symbol"/>
              </a:rPr>
              <a:t>vanishing</a:t>
            </a:r>
            <a:r>
              <a:rPr lang="en-GB" sz="1400" u="sng" dirty="0">
                <a:latin typeface="+mn-lt"/>
                <a:sym typeface="Symbol"/>
              </a:rPr>
              <a:t> </a:t>
            </a:r>
            <a:r>
              <a:rPr lang="en-GB" sz="1400" u="sng" dirty="0">
                <a:solidFill>
                  <a:srgbClr val="0070C0"/>
                </a:solidFill>
                <a:latin typeface="+mn-lt"/>
                <a:sym typeface="Symbol"/>
              </a:rPr>
              <a:t>bounding regime vs different co-deposited type or O concentration in W-O co-deposit</a:t>
            </a:r>
            <a:endParaRPr lang="en-GB" sz="1400" u="sng" dirty="0">
              <a:latin typeface="+mn-lt"/>
              <a:sym typeface="Symbol"/>
            </a:endParaRPr>
          </a:p>
          <a:p>
            <a:pPr marL="715963" lvl="1" indent="-271463">
              <a:spcBef>
                <a:spcPts val="600"/>
              </a:spcBef>
              <a:buFont typeface="Wingdings" panose="05000000000000000000" pitchFamily="2" charset="2"/>
              <a:buChar char="ü"/>
            </a:pPr>
            <a:r>
              <a:rPr lang="en-GB" sz="1400" dirty="0">
                <a:latin typeface="+mn-lt"/>
                <a:sym typeface="Symbol"/>
              </a:rPr>
              <a:t>Investigate the </a:t>
            </a:r>
            <a:r>
              <a:rPr lang="en-GB" sz="1400" u="sng" dirty="0">
                <a:solidFill>
                  <a:srgbClr val="0070C0"/>
                </a:solidFill>
                <a:latin typeface="+mn-lt"/>
                <a:sym typeface="Symbol"/>
              </a:rPr>
              <a:t>W-O</a:t>
            </a:r>
            <a:r>
              <a:rPr lang="en-GB" sz="1400" u="sng" dirty="0">
                <a:latin typeface="+mn-lt"/>
                <a:sym typeface="Symbol"/>
              </a:rPr>
              <a:t> </a:t>
            </a:r>
            <a:r>
              <a:rPr lang="en-GB" sz="1400" u="sng" dirty="0">
                <a:solidFill>
                  <a:srgbClr val="0070C0"/>
                </a:solidFill>
                <a:latin typeface="+mn-lt"/>
                <a:sym typeface="Symbol"/>
              </a:rPr>
              <a:t>co-deposit delamination vs samples temperature </a:t>
            </a:r>
            <a:r>
              <a:rPr lang="en-GB" sz="1400" dirty="0">
                <a:latin typeface="+mn-lt"/>
                <a:sym typeface="Symbol"/>
              </a:rPr>
              <a:t>(from RT to 400°C) to be closer to the actual environment in tokamaks</a:t>
            </a:r>
          </a:p>
          <a:p>
            <a:pPr>
              <a:spcBef>
                <a:spcPts val="600"/>
              </a:spcBef>
              <a:buNone/>
            </a:pPr>
            <a:r>
              <a:rPr lang="en-GB" sz="1400" b="1" u="sng" dirty="0">
                <a:latin typeface="+mn-lt"/>
                <a:sym typeface="Symbol"/>
              </a:rPr>
              <a:t>Already agreed: </a:t>
            </a:r>
            <a:r>
              <a:rPr lang="en-US" sz="1400" dirty="0">
                <a:latin typeface="+mn-lt"/>
                <a:sym typeface="Symbol"/>
              </a:rPr>
              <a:t>evaluate the amount of W-O co-deposit removed upon dust impacts </a:t>
            </a:r>
            <a:r>
              <a:rPr lang="en-US" sz="1400" dirty="0">
                <a:latin typeface="+mn-lt"/>
                <a:sym typeface="Wingdings" panose="05000000000000000000" pitchFamily="2" charset="2"/>
              </a:rPr>
              <a:t> thickness of the co-deposits should be up to </a:t>
            </a:r>
            <a:r>
              <a:rPr lang="en-US" sz="1400" dirty="0">
                <a:latin typeface="+mn-lt"/>
                <a:sym typeface="Symbol"/>
              </a:rPr>
              <a:t>4-5 </a:t>
            </a:r>
            <a:r>
              <a:rPr lang="en-US" sz="1400" dirty="0">
                <a:latin typeface="Symbol" panose="05050102010706020507" pitchFamily="18" charset="2"/>
                <a:sym typeface="Symbol"/>
              </a:rPr>
              <a:t>m</a:t>
            </a:r>
            <a:r>
              <a:rPr lang="en-US" sz="1400" dirty="0">
                <a:latin typeface="+mn-lt"/>
                <a:sym typeface="Symbol"/>
              </a:rPr>
              <a:t>m and different dust speeds to be applied (e.g., 600, 1000, and 1500 m/s)</a:t>
            </a:r>
            <a:endParaRPr lang="en-GB" sz="1400" dirty="0">
              <a:latin typeface="+mn-lt"/>
              <a:sym typeface="Symbol"/>
            </a:endParaRPr>
          </a:p>
        </p:txBody>
      </p:sp>
      <p:pic>
        <p:nvPicPr>
          <p:cNvPr id="9" name="Immagine 6">
            <a:extLst>
              <a:ext uri="{FF2B5EF4-FFF2-40B4-BE49-F238E27FC236}">
                <a16:creationId xmlns:a16="http://schemas.microsoft.com/office/drawing/2014/main" id="{0762C322-7E5B-E283-297C-9764D31AF3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624" y="4227473"/>
            <a:ext cx="2098880" cy="1574160"/>
          </a:xfrm>
          <a:prstGeom prst="rect">
            <a:avLst/>
          </a:prstGeom>
        </p:spPr>
      </p:pic>
      <p:pic>
        <p:nvPicPr>
          <p:cNvPr id="10" name="Immagine 8">
            <a:extLst>
              <a:ext uri="{FF2B5EF4-FFF2-40B4-BE49-F238E27FC236}">
                <a16:creationId xmlns:a16="http://schemas.microsoft.com/office/drawing/2014/main" id="{E3956720-91EF-47E4-A8C4-BCC8C1BE77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9669" y="4260276"/>
            <a:ext cx="2086844" cy="1565133"/>
          </a:xfrm>
          <a:prstGeom prst="rect">
            <a:avLst/>
          </a:prstGeom>
        </p:spPr>
      </p:pic>
      <p:pic>
        <p:nvPicPr>
          <p:cNvPr id="11" name="Immagine 11">
            <a:extLst>
              <a:ext uri="{FF2B5EF4-FFF2-40B4-BE49-F238E27FC236}">
                <a16:creationId xmlns:a16="http://schemas.microsoft.com/office/drawing/2014/main" id="{6B9DDDB2-C577-ED7C-EC43-2B0A5BD3C5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4349" y="4260276"/>
            <a:ext cx="2086844" cy="1565133"/>
          </a:xfrm>
          <a:prstGeom prst="rect">
            <a:avLst/>
          </a:prstGeom>
        </p:spPr>
      </p:pic>
      <p:sp>
        <p:nvSpPr>
          <p:cNvPr id="12" name="Textfeld 9">
            <a:extLst>
              <a:ext uri="{FF2B5EF4-FFF2-40B4-BE49-F238E27FC236}">
                <a16:creationId xmlns:a16="http://schemas.microsoft.com/office/drawing/2014/main" id="{3D670534-F03F-8F7D-0834-1B35C1BA9384}"/>
              </a:ext>
            </a:extLst>
          </p:cNvPr>
          <p:cNvSpPr txBox="1"/>
          <p:nvPr/>
        </p:nvSpPr>
        <p:spPr>
          <a:xfrm>
            <a:off x="9744366" y="4389771"/>
            <a:ext cx="2237846" cy="1015663"/>
          </a:xfrm>
          <a:prstGeom prst="rect">
            <a:avLst/>
          </a:prstGeom>
          <a:noFill/>
          <a:ln>
            <a:solidFill>
              <a:schemeClr val="tx1"/>
            </a:solidFill>
          </a:ln>
        </p:spPr>
        <p:txBody>
          <a:bodyPr wrap="square" rtlCol="0">
            <a:spAutoFit/>
          </a:bodyPr>
          <a:lstStyle/>
          <a:p>
            <a:r>
              <a:rPr lang="en-GB" sz="1200" dirty="0"/>
              <a:t>Electron back scattered images of IAP samples shot at 830 m/s (left), 1244 m/s (centre), and 2066 m/s (right). </a:t>
            </a:r>
            <a:r>
              <a:rPr lang="en-GB" sz="1200" dirty="0">
                <a:solidFill>
                  <a:srgbClr val="0070C0"/>
                </a:solidFill>
              </a:rPr>
              <a:t>Light colour: W; darker one: Mo.</a:t>
            </a:r>
          </a:p>
        </p:txBody>
      </p:sp>
    </p:spTree>
    <p:extLst>
      <p:ext uri="{BB962C8B-B14F-4D97-AF65-F5344CB8AC3E}">
        <p14:creationId xmlns:p14="http://schemas.microsoft.com/office/powerpoint/2010/main" val="33484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le 5">
            <a:extLst>
              <a:ext uri="{FF2B5EF4-FFF2-40B4-BE49-F238E27FC236}">
                <a16:creationId xmlns:a16="http://schemas.microsoft.com/office/drawing/2014/main" id="{29ADE0BC-4ED4-D765-3365-2FCD8B5AE534}"/>
              </a:ext>
            </a:extLst>
          </p:cNvPr>
          <p:cNvGraphicFramePr>
            <a:graphicFrameLocks noGrp="1"/>
          </p:cNvGraphicFramePr>
          <p:nvPr>
            <p:extLst>
              <p:ext uri="{D42A27DB-BD31-4B8C-83A1-F6EECF244321}">
                <p14:modId xmlns:p14="http://schemas.microsoft.com/office/powerpoint/2010/main" val="2584656769"/>
              </p:ext>
            </p:extLst>
          </p:nvPr>
        </p:nvGraphicFramePr>
        <p:xfrm>
          <a:off x="251520" y="908720"/>
          <a:ext cx="11662574" cy="5165598"/>
        </p:xfrm>
        <a:graphic>
          <a:graphicData uri="http://schemas.openxmlformats.org/drawingml/2006/table">
            <a:tbl>
              <a:tblPr firstRow="1" firstCol="1" bandRow="1">
                <a:tableStyleId>{5C22544A-7EE6-4342-B048-85BDC9FD1C3A}</a:tableStyleId>
              </a:tblPr>
              <a:tblGrid>
                <a:gridCol w="1313411">
                  <a:extLst>
                    <a:ext uri="{9D8B030D-6E8A-4147-A177-3AD203B41FA5}">
                      <a16:colId xmlns:a16="http://schemas.microsoft.com/office/drawing/2014/main" val="531328472"/>
                    </a:ext>
                  </a:extLst>
                </a:gridCol>
                <a:gridCol w="2222696">
                  <a:extLst>
                    <a:ext uri="{9D8B030D-6E8A-4147-A177-3AD203B41FA5}">
                      <a16:colId xmlns:a16="http://schemas.microsoft.com/office/drawing/2014/main" val="1334987883"/>
                    </a:ext>
                  </a:extLst>
                </a:gridCol>
                <a:gridCol w="8126467">
                  <a:extLst>
                    <a:ext uri="{9D8B030D-6E8A-4147-A177-3AD203B41FA5}">
                      <a16:colId xmlns:a16="http://schemas.microsoft.com/office/drawing/2014/main" val="1851282849"/>
                    </a:ext>
                  </a:extLst>
                </a:gridCol>
              </a:tblGrid>
              <a:tr h="0">
                <a:tc>
                  <a:txBody>
                    <a:bodyPr/>
                    <a:lstStyle/>
                    <a:p>
                      <a:pPr marL="21590" algn="ctr">
                        <a:lnSpc>
                          <a:spcPct val="115000"/>
                        </a:lnSpc>
                        <a:spcAft>
                          <a:spcPts val="300"/>
                        </a:spcAft>
                      </a:pPr>
                      <a:r>
                        <a:rPr lang="de-DE" sz="1600" dirty="0" err="1">
                          <a:effectLst/>
                          <a:latin typeface="Calibri" panose="020F0502020204030204" pitchFamily="34" charset="0"/>
                          <a:ea typeface="+mn-ea"/>
                          <a:cs typeface="Times New Roman" panose="02020603050405020304" pitchFamily="18" charset="0"/>
                        </a:rPr>
                        <a:t>Activity</a:t>
                      </a:r>
                      <a:endParaRPr lang="de-DE" sz="1600" dirty="0">
                        <a:effectLst/>
                        <a:latin typeface="Calibri" panose="020F0502020204030204" pitchFamily="34" charset="0"/>
                        <a:ea typeface="+mn-ea"/>
                        <a:cs typeface="Times New Roman" panose="02020603050405020304" pitchFamily="18" charset="0"/>
                      </a:endParaRPr>
                    </a:p>
                  </a:txBody>
                  <a:tcPr marL="68580" marR="68580" marT="0" marB="0"/>
                </a:tc>
                <a:tc>
                  <a:txBody>
                    <a:bodyPr/>
                    <a:lstStyle/>
                    <a:p>
                      <a:pPr marL="21590" algn="ctr">
                        <a:lnSpc>
                          <a:spcPct val="115000"/>
                        </a:lnSpc>
                        <a:spcAft>
                          <a:spcPts val="300"/>
                        </a:spcAft>
                      </a:pPr>
                      <a:r>
                        <a:rPr lang="de-DE" sz="1600" dirty="0" err="1">
                          <a:effectLst/>
                        </a:rPr>
                        <a:t>Deliverable</a:t>
                      </a:r>
                      <a:r>
                        <a:rPr lang="de-DE" sz="1600" dirty="0">
                          <a:effectLst/>
                        </a:rPr>
                        <a:t> ID(s)</a:t>
                      </a:r>
                      <a:endParaRPr lang="de-DE" sz="1600" dirty="0">
                        <a:effectLst/>
                        <a:latin typeface="Calibri" panose="020F0502020204030204" pitchFamily="34" charset="0"/>
                        <a:ea typeface="+mn-ea"/>
                        <a:cs typeface="Times New Roman" panose="02020603050405020304" pitchFamily="18" charset="0"/>
                      </a:endParaRPr>
                    </a:p>
                  </a:txBody>
                  <a:tcPr marL="68580" marR="68580" marT="0" marB="0"/>
                </a:tc>
                <a:tc>
                  <a:txBody>
                    <a:bodyPr/>
                    <a:lstStyle/>
                    <a:p>
                      <a:pPr>
                        <a:lnSpc>
                          <a:spcPct val="115000"/>
                        </a:lnSpc>
                        <a:spcBef>
                          <a:spcPts val="240"/>
                        </a:spcBef>
                        <a:spcAft>
                          <a:spcPts val="240"/>
                        </a:spcAft>
                        <a:tabLst>
                          <a:tab pos="-914400" algn="l"/>
                          <a:tab pos="228600" algn="l"/>
                        </a:tabLst>
                      </a:pPr>
                      <a:r>
                        <a:rPr lang="en-US" sz="1600" spc="-15" dirty="0">
                          <a:effectLst/>
                        </a:rPr>
                        <a:t>Title</a:t>
                      </a:r>
                      <a:endParaRPr lang="de-DE" sz="1600" dirty="0">
                        <a:effectLst/>
                        <a:latin typeface="Calibri" panose="020F0502020204030204" pitchFamily="34"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val="1243421015"/>
                  </a:ext>
                </a:extLst>
              </a:tr>
              <a:tr h="0">
                <a:tc>
                  <a:txBody>
                    <a:bodyPr/>
                    <a:lstStyle/>
                    <a:p>
                      <a:pPr marL="21590" algn="ctr">
                        <a:lnSpc>
                          <a:spcPct val="115000"/>
                        </a:lnSpc>
                        <a:spcAft>
                          <a:spcPts val="300"/>
                        </a:spcAft>
                      </a:pPr>
                      <a:r>
                        <a:rPr lang="de-DE" sz="1600" dirty="0">
                          <a:effectLst/>
                          <a:latin typeface="Calibri" panose="020F0502020204030204" pitchFamily="34" charset="0"/>
                          <a:ea typeface="+mn-ea"/>
                          <a:cs typeface="Times New Roman" panose="02020603050405020304" pitchFamily="18" charset="0"/>
                        </a:rPr>
                        <a:t>SP B.2</a:t>
                      </a:r>
                    </a:p>
                  </a:txBody>
                  <a:tcPr marL="68580" marR="68580" marT="0" marB="0">
                    <a:solidFill>
                      <a:schemeClr val="accent2">
                        <a:lumMod val="60000"/>
                        <a:lumOff val="40000"/>
                      </a:schemeClr>
                    </a:solidFill>
                  </a:tcPr>
                </a:tc>
                <a:tc>
                  <a:txBody>
                    <a:bodyPr/>
                    <a:lstStyle/>
                    <a:p>
                      <a:pPr marL="21590" algn="ctr" defTabSz="914400" rtl="0" eaLnBrk="1" latinLnBrk="0" hangingPunct="1">
                        <a:lnSpc>
                          <a:spcPct val="115000"/>
                        </a:lnSpc>
                        <a:spcAft>
                          <a:spcPts val="300"/>
                        </a:spcAft>
                      </a:pPr>
                      <a:r>
                        <a:rPr lang="de-DE" sz="1600" kern="1200" dirty="0">
                          <a:solidFill>
                            <a:schemeClr val="dk1"/>
                          </a:solidFill>
                          <a:effectLst/>
                          <a:latin typeface="+mn-lt"/>
                          <a:ea typeface="+mn-ea"/>
                          <a:cs typeface="+mn-cs"/>
                        </a:rPr>
                        <a:t>D001</a:t>
                      </a:r>
                    </a:p>
                    <a:p>
                      <a:pPr marL="21590" algn="ctr" defTabSz="914400" rtl="0" eaLnBrk="1" latinLnBrk="0" hangingPunct="1">
                        <a:lnSpc>
                          <a:spcPct val="115000"/>
                        </a:lnSpc>
                        <a:spcAft>
                          <a:spcPts val="300"/>
                        </a:spcAft>
                      </a:pPr>
                      <a:r>
                        <a:rPr lang="de-DE" sz="1600" kern="1200" dirty="0">
                          <a:solidFill>
                            <a:srgbClr val="C00000"/>
                          </a:solidFill>
                          <a:effectLst/>
                          <a:latin typeface="+mn-lt"/>
                          <a:ea typeface="+mn-ea"/>
                          <a:cs typeface="+mn-cs"/>
                        </a:rPr>
                        <a:t>2 PM</a:t>
                      </a:r>
                    </a:p>
                  </a:txBody>
                  <a:tcPr marL="68580" marR="68580" marT="0" marB="0">
                    <a:solidFill>
                      <a:schemeClr val="accent2">
                        <a:lumMod val="60000"/>
                        <a:lumOff val="40000"/>
                      </a:schemeClr>
                    </a:solidFill>
                  </a:tcPr>
                </a:tc>
                <a:tc>
                  <a:txBody>
                    <a:bodyPr/>
                    <a:lstStyle/>
                    <a:p>
                      <a:pPr marL="21590" algn="l" defTabSz="914400" rtl="0" eaLnBrk="1" latinLnBrk="0" hangingPunct="1">
                        <a:lnSpc>
                          <a:spcPct val="115000"/>
                        </a:lnSpc>
                        <a:spcBef>
                          <a:spcPts val="240"/>
                        </a:spcBef>
                        <a:spcAft>
                          <a:spcPts val="300"/>
                        </a:spcAft>
                        <a:tabLst>
                          <a:tab pos="-914400" algn="l"/>
                          <a:tab pos="771525" algn="l"/>
                        </a:tabLst>
                      </a:pPr>
                      <a:r>
                        <a:rPr lang="en-US" sz="1600" spc="-15" dirty="0">
                          <a:effectLst/>
                          <a:latin typeface="Calibri" panose="020F0502020204030204" pitchFamily="34" charset="0"/>
                          <a:ea typeface="SimSun" panose="02010600030101010101" pitchFamily="2" charset="-122"/>
                        </a:rPr>
                        <a:t>WEST campaigns: erosion and deposition patterns on PFUs after WEST Phase 1 (C1-C5) and Phase 2 (C6-C7) operations (CEA)</a:t>
                      </a:r>
                      <a:endParaRPr lang="de-DE" sz="1600" kern="1200" dirty="0">
                        <a:solidFill>
                          <a:schemeClr val="dk1"/>
                        </a:solidFill>
                        <a:effectLst/>
                        <a:latin typeface="+mn-lt"/>
                        <a:ea typeface="+mn-ea"/>
                        <a:cs typeface="+mn-cs"/>
                      </a:endParaRPr>
                    </a:p>
                  </a:txBody>
                  <a:tcPr marL="68580" marR="68580" marT="0" marB="0">
                    <a:solidFill>
                      <a:schemeClr val="accent2">
                        <a:lumMod val="60000"/>
                        <a:lumOff val="40000"/>
                      </a:schemeClr>
                    </a:solidFill>
                  </a:tcPr>
                </a:tc>
                <a:extLst>
                  <a:ext uri="{0D108BD9-81ED-4DB2-BD59-A6C34878D82A}">
                    <a16:rowId xmlns:a16="http://schemas.microsoft.com/office/drawing/2014/main" val="1392664685"/>
                  </a:ext>
                </a:extLst>
              </a:tr>
              <a:tr h="0">
                <a:tc>
                  <a:txBody>
                    <a:bodyPr/>
                    <a:lstStyle/>
                    <a:p>
                      <a:pPr marL="21590" algn="ctr">
                        <a:lnSpc>
                          <a:spcPct val="115000"/>
                        </a:lnSpc>
                        <a:spcAft>
                          <a:spcPts val="300"/>
                        </a:spcAft>
                      </a:pPr>
                      <a:r>
                        <a:rPr lang="de-DE" sz="1600" dirty="0">
                          <a:effectLst/>
                          <a:latin typeface="Calibri" panose="020F0502020204030204" pitchFamily="34" charset="0"/>
                          <a:ea typeface="+mn-ea"/>
                          <a:cs typeface="Times New Roman" panose="02020603050405020304" pitchFamily="18" charset="0"/>
                        </a:rPr>
                        <a:t>SP B.2</a:t>
                      </a:r>
                    </a:p>
                  </a:txBody>
                  <a:tcPr marL="68580" marR="68580" marT="0" marB="0">
                    <a:solidFill>
                      <a:schemeClr val="accent2">
                        <a:lumMod val="60000"/>
                        <a:lumOff val="40000"/>
                      </a:schemeClr>
                    </a:solidFill>
                  </a:tcPr>
                </a:tc>
                <a:tc>
                  <a:txBody>
                    <a:bodyPr/>
                    <a:lstStyle/>
                    <a:p>
                      <a:pPr marL="21590" algn="ctr" defTabSz="914400" rtl="0" eaLnBrk="1" latinLnBrk="0" hangingPunct="1">
                        <a:lnSpc>
                          <a:spcPct val="115000"/>
                        </a:lnSpc>
                        <a:spcAft>
                          <a:spcPts val="300"/>
                        </a:spcAft>
                      </a:pPr>
                      <a:r>
                        <a:rPr lang="de-DE" sz="1600" kern="1200" dirty="0">
                          <a:solidFill>
                            <a:schemeClr val="dk1"/>
                          </a:solidFill>
                          <a:effectLst/>
                          <a:latin typeface="+mn-lt"/>
                          <a:ea typeface="+mn-ea"/>
                          <a:cs typeface="+mn-cs"/>
                        </a:rPr>
                        <a:t>D002</a:t>
                      </a:r>
                    </a:p>
                    <a:p>
                      <a:pPr marL="21590" algn="ctr" defTabSz="914400" rtl="0" eaLnBrk="1" latinLnBrk="0" hangingPunct="1">
                        <a:lnSpc>
                          <a:spcPct val="115000"/>
                        </a:lnSpc>
                        <a:spcAft>
                          <a:spcPts val="300"/>
                        </a:spcAft>
                      </a:pPr>
                      <a:r>
                        <a:rPr lang="de-DE" sz="1600" kern="1200" dirty="0">
                          <a:solidFill>
                            <a:srgbClr val="C00000"/>
                          </a:solidFill>
                          <a:effectLst/>
                          <a:latin typeface="+mn-lt"/>
                          <a:ea typeface="+mn-ea"/>
                          <a:cs typeface="+mn-cs"/>
                        </a:rPr>
                        <a:t>2 PM</a:t>
                      </a:r>
                    </a:p>
                  </a:txBody>
                  <a:tcPr marL="68580" marR="68580" marT="0" marB="0">
                    <a:solidFill>
                      <a:schemeClr val="accent2">
                        <a:lumMod val="60000"/>
                        <a:lumOff val="40000"/>
                      </a:schemeClr>
                    </a:solidFill>
                  </a:tcPr>
                </a:tc>
                <a:tc>
                  <a:txBody>
                    <a:bodyPr/>
                    <a:lstStyle/>
                    <a:p>
                      <a:pPr marL="21590" algn="l" defTabSz="914400" rtl="0" eaLnBrk="1" latinLnBrk="0" hangingPunct="1">
                        <a:lnSpc>
                          <a:spcPct val="115000"/>
                        </a:lnSpc>
                        <a:spcBef>
                          <a:spcPts val="240"/>
                        </a:spcBef>
                        <a:spcAft>
                          <a:spcPts val="300"/>
                        </a:spcAft>
                        <a:tabLst>
                          <a:tab pos="-914400" algn="l"/>
                          <a:tab pos="771525" algn="l"/>
                        </a:tabLst>
                      </a:pPr>
                      <a:r>
                        <a:rPr lang="en-US" sz="1600" spc="-15" dirty="0">
                          <a:effectLst/>
                          <a:latin typeface="Calibri" panose="020F0502020204030204" pitchFamily="34" charset="0"/>
                          <a:ea typeface="SimSun" panose="02010600030101010101" pitchFamily="2" charset="-122"/>
                        </a:rPr>
                        <a:t>WEST campaigns: deposition profiles of He and B on PFUs after WEST Phase 1 operations (RBI)</a:t>
                      </a:r>
                      <a:endParaRPr lang="de-DE" sz="1600" kern="1200" dirty="0">
                        <a:solidFill>
                          <a:schemeClr val="dk1"/>
                        </a:solidFill>
                        <a:effectLst/>
                        <a:latin typeface="+mn-lt"/>
                        <a:ea typeface="+mn-ea"/>
                        <a:cs typeface="+mn-cs"/>
                      </a:endParaRPr>
                    </a:p>
                  </a:txBody>
                  <a:tcPr marL="68580" marR="68580" marT="0" marB="0">
                    <a:solidFill>
                      <a:schemeClr val="accent2">
                        <a:lumMod val="60000"/>
                        <a:lumOff val="40000"/>
                      </a:schemeClr>
                    </a:solidFill>
                  </a:tcPr>
                </a:tc>
                <a:extLst>
                  <a:ext uri="{0D108BD9-81ED-4DB2-BD59-A6C34878D82A}">
                    <a16:rowId xmlns:a16="http://schemas.microsoft.com/office/drawing/2014/main" val="1558489909"/>
                  </a:ext>
                </a:extLst>
              </a:tr>
              <a:tr h="0">
                <a:tc>
                  <a:txBody>
                    <a:bodyPr/>
                    <a:lstStyle/>
                    <a:p>
                      <a:pPr marL="21590" algn="ctr">
                        <a:lnSpc>
                          <a:spcPct val="115000"/>
                        </a:lnSpc>
                        <a:spcAft>
                          <a:spcPts val="300"/>
                        </a:spcAft>
                      </a:pPr>
                      <a:r>
                        <a:rPr lang="de-DE" sz="1600" dirty="0">
                          <a:effectLst/>
                          <a:latin typeface="Calibri" panose="020F0502020204030204" pitchFamily="34" charset="0"/>
                          <a:ea typeface="+mn-ea"/>
                          <a:cs typeface="Times New Roman" panose="02020603050405020304" pitchFamily="18" charset="0"/>
                        </a:rPr>
                        <a:t>SP B.2</a:t>
                      </a:r>
                    </a:p>
                  </a:txBody>
                  <a:tcPr marL="68580" marR="68580" marT="0" marB="0">
                    <a:solidFill>
                      <a:schemeClr val="accent2">
                        <a:lumMod val="60000"/>
                        <a:lumOff val="40000"/>
                      </a:schemeClr>
                    </a:solidFill>
                  </a:tcPr>
                </a:tc>
                <a:tc>
                  <a:txBody>
                    <a:bodyPr/>
                    <a:lstStyle/>
                    <a:p>
                      <a:pPr marL="21590" algn="ctr" defTabSz="914400" rtl="0" eaLnBrk="1" latinLnBrk="0" hangingPunct="1">
                        <a:lnSpc>
                          <a:spcPct val="115000"/>
                        </a:lnSpc>
                        <a:spcAft>
                          <a:spcPts val="300"/>
                        </a:spcAft>
                      </a:pPr>
                      <a:r>
                        <a:rPr lang="de-DE" sz="1600" kern="1200" dirty="0">
                          <a:solidFill>
                            <a:schemeClr val="dk1"/>
                          </a:solidFill>
                          <a:effectLst/>
                          <a:latin typeface="+mn-lt"/>
                          <a:ea typeface="+mn-ea"/>
                          <a:cs typeface="+mn-cs"/>
                        </a:rPr>
                        <a:t>D003</a:t>
                      </a:r>
                    </a:p>
                    <a:p>
                      <a:pPr marL="21590" algn="ctr" defTabSz="914400" rtl="0" eaLnBrk="1" latinLnBrk="0" hangingPunct="1">
                        <a:lnSpc>
                          <a:spcPct val="115000"/>
                        </a:lnSpc>
                        <a:spcAft>
                          <a:spcPts val="300"/>
                        </a:spcAft>
                      </a:pPr>
                      <a:r>
                        <a:rPr lang="de-DE" sz="1600" kern="1200" dirty="0">
                          <a:solidFill>
                            <a:srgbClr val="C00000"/>
                          </a:solidFill>
                          <a:effectLst/>
                          <a:latin typeface="+mn-lt"/>
                          <a:ea typeface="+mn-ea"/>
                          <a:cs typeface="+mn-cs"/>
                        </a:rPr>
                        <a:t>3 PM</a:t>
                      </a:r>
                    </a:p>
                  </a:txBody>
                  <a:tcPr marL="68580" marR="68580" marT="0" marB="0">
                    <a:solidFill>
                      <a:schemeClr val="accent2">
                        <a:lumMod val="60000"/>
                        <a:lumOff val="40000"/>
                      </a:schemeClr>
                    </a:solidFill>
                  </a:tcPr>
                </a:tc>
                <a:tc>
                  <a:txBody>
                    <a:bodyPr/>
                    <a:lstStyle/>
                    <a:p>
                      <a:pPr marL="21590" algn="l" defTabSz="914400" rtl="0" eaLnBrk="1" latinLnBrk="0" hangingPunct="1">
                        <a:lnSpc>
                          <a:spcPct val="115000"/>
                        </a:lnSpc>
                        <a:spcBef>
                          <a:spcPts val="240"/>
                        </a:spcBef>
                        <a:spcAft>
                          <a:spcPts val="300"/>
                        </a:spcAft>
                        <a:tabLst>
                          <a:tab pos="-914400" algn="l"/>
                          <a:tab pos="771525" algn="l"/>
                        </a:tabLst>
                      </a:pPr>
                      <a:r>
                        <a:rPr lang="en-US" sz="1600" spc="-15" dirty="0">
                          <a:effectLst/>
                          <a:latin typeface="Calibri" panose="020F0502020204030204" pitchFamily="34" charset="0"/>
                          <a:ea typeface="SimSun" panose="02010600030101010101" pitchFamily="2" charset="-122"/>
                        </a:rPr>
                        <a:t>WEST campaigns: detailed investigation of selected PFUs, including side faces of marker tiles, after WEST Phase 1 and Phase 2 operations for their erosion, deposition, and surface-modification patterns (MPG)</a:t>
                      </a:r>
                      <a:endParaRPr lang="de-DE" sz="1600" kern="1200" dirty="0">
                        <a:solidFill>
                          <a:schemeClr val="dk1"/>
                        </a:solidFill>
                        <a:effectLst/>
                        <a:latin typeface="+mn-lt"/>
                        <a:ea typeface="+mn-ea"/>
                        <a:cs typeface="+mn-cs"/>
                      </a:endParaRPr>
                    </a:p>
                  </a:txBody>
                  <a:tcPr marL="68580" marR="68580" marT="0" marB="0">
                    <a:solidFill>
                      <a:schemeClr val="accent2">
                        <a:lumMod val="60000"/>
                        <a:lumOff val="40000"/>
                      </a:schemeClr>
                    </a:solidFill>
                  </a:tcPr>
                </a:tc>
                <a:extLst>
                  <a:ext uri="{0D108BD9-81ED-4DB2-BD59-A6C34878D82A}">
                    <a16:rowId xmlns:a16="http://schemas.microsoft.com/office/drawing/2014/main" val="3978565712"/>
                  </a:ext>
                </a:extLst>
              </a:tr>
              <a:tr h="0">
                <a:tc>
                  <a:txBody>
                    <a:bodyPr/>
                    <a:lstStyle/>
                    <a:p>
                      <a:pPr marL="21590" algn="ctr">
                        <a:lnSpc>
                          <a:spcPct val="115000"/>
                        </a:lnSpc>
                        <a:spcAft>
                          <a:spcPts val="300"/>
                        </a:spcAft>
                      </a:pPr>
                      <a:r>
                        <a:rPr lang="de-DE" sz="1600" dirty="0">
                          <a:effectLst/>
                          <a:latin typeface="Calibri" panose="020F0502020204030204" pitchFamily="34" charset="0"/>
                          <a:ea typeface="+mn-ea"/>
                          <a:cs typeface="Times New Roman" panose="02020603050405020304" pitchFamily="18" charset="0"/>
                        </a:rPr>
                        <a:t>SP B.2</a:t>
                      </a:r>
                    </a:p>
                  </a:txBody>
                  <a:tcPr marL="68580" marR="68580" marT="0" marB="0">
                    <a:solidFill>
                      <a:schemeClr val="accent2">
                        <a:lumMod val="60000"/>
                        <a:lumOff val="40000"/>
                      </a:schemeClr>
                    </a:solidFill>
                  </a:tcPr>
                </a:tc>
                <a:tc>
                  <a:txBody>
                    <a:bodyPr/>
                    <a:lstStyle/>
                    <a:p>
                      <a:pPr marL="21590" algn="ctr" defTabSz="914400" rtl="0" eaLnBrk="1" latinLnBrk="0" hangingPunct="1">
                        <a:lnSpc>
                          <a:spcPct val="115000"/>
                        </a:lnSpc>
                        <a:spcAft>
                          <a:spcPts val="300"/>
                        </a:spcAft>
                      </a:pPr>
                      <a:r>
                        <a:rPr lang="de-DE" sz="1600" kern="1200" dirty="0">
                          <a:solidFill>
                            <a:schemeClr val="dk1"/>
                          </a:solidFill>
                          <a:effectLst/>
                          <a:latin typeface="+mn-lt"/>
                          <a:ea typeface="+mn-ea"/>
                          <a:cs typeface="+mn-cs"/>
                        </a:rPr>
                        <a:t>D004</a:t>
                      </a:r>
                    </a:p>
                    <a:p>
                      <a:pPr marL="21590" algn="ctr" defTabSz="914400" rtl="0" eaLnBrk="1" latinLnBrk="0" hangingPunct="1">
                        <a:lnSpc>
                          <a:spcPct val="115000"/>
                        </a:lnSpc>
                        <a:spcAft>
                          <a:spcPts val="300"/>
                        </a:spcAft>
                      </a:pPr>
                      <a:r>
                        <a:rPr lang="de-DE" sz="1600" kern="1200" dirty="0">
                          <a:solidFill>
                            <a:srgbClr val="C00000"/>
                          </a:solidFill>
                          <a:effectLst/>
                          <a:latin typeface="+mn-lt"/>
                          <a:ea typeface="+mn-ea"/>
                          <a:cs typeface="+mn-cs"/>
                        </a:rPr>
                        <a:t>3 PM</a:t>
                      </a:r>
                    </a:p>
                  </a:txBody>
                  <a:tcPr marL="68580" marR="68580" marT="0" marB="0">
                    <a:solidFill>
                      <a:schemeClr val="accent2">
                        <a:lumMod val="60000"/>
                        <a:lumOff val="40000"/>
                      </a:schemeClr>
                    </a:solidFill>
                  </a:tcPr>
                </a:tc>
                <a:tc>
                  <a:txBody>
                    <a:bodyPr/>
                    <a:lstStyle/>
                    <a:p>
                      <a:pPr marL="21590" algn="l" defTabSz="914400" rtl="0" eaLnBrk="1" latinLnBrk="0" hangingPunct="1">
                        <a:lnSpc>
                          <a:spcPct val="115000"/>
                        </a:lnSpc>
                        <a:spcBef>
                          <a:spcPts val="240"/>
                        </a:spcBef>
                        <a:spcAft>
                          <a:spcPts val="300"/>
                        </a:spcAft>
                        <a:tabLst>
                          <a:tab pos="-914400" algn="l"/>
                          <a:tab pos="771525" algn="l"/>
                        </a:tabLst>
                      </a:pPr>
                      <a:r>
                        <a:rPr lang="en-US" sz="1600" spc="-15" dirty="0">
                          <a:effectLst/>
                          <a:latin typeface="Calibri" panose="020F0502020204030204" pitchFamily="34" charset="0"/>
                          <a:ea typeface="SimSun" panose="02010600030101010101" pitchFamily="2" charset="-122"/>
                        </a:rPr>
                        <a:t>AUG manipulator experiments: pre- and post characterization of samples exposed to AUG plasmas for their erosion, deposition, and surface-modification patterns (MPG)</a:t>
                      </a:r>
                      <a:endParaRPr lang="de-DE" sz="1600" kern="1200" dirty="0">
                        <a:solidFill>
                          <a:schemeClr val="dk1"/>
                        </a:solidFill>
                        <a:effectLst/>
                        <a:latin typeface="+mn-lt"/>
                        <a:ea typeface="+mn-ea"/>
                        <a:cs typeface="+mn-cs"/>
                      </a:endParaRPr>
                    </a:p>
                  </a:txBody>
                  <a:tcPr marL="68580" marR="68580" marT="0" marB="0">
                    <a:solidFill>
                      <a:schemeClr val="accent2">
                        <a:lumMod val="60000"/>
                        <a:lumOff val="40000"/>
                      </a:schemeClr>
                    </a:solidFill>
                  </a:tcPr>
                </a:tc>
                <a:extLst>
                  <a:ext uri="{0D108BD9-81ED-4DB2-BD59-A6C34878D82A}">
                    <a16:rowId xmlns:a16="http://schemas.microsoft.com/office/drawing/2014/main" val="2915481941"/>
                  </a:ext>
                </a:extLst>
              </a:tr>
              <a:tr h="0">
                <a:tc>
                  <a:txBody>
                    <a:bodyPr/>
                    <a:lstStyle/>
                    <a:p>
                      <a:pPr marL="21590" algn="ctr">
                        <a:lnSpc>
                          <a:spcPct val="115000"/>
                        </a:lnSpc>
                        <a:spcAft>
                          <a:spcPts val="300"/>
                        </a:spcAft>
                      </a:pPr>
                      <a:r>
                        <a:rPr lang="de-DE" sz="1600" dirty="0">
                          <a:effectLst/>
                          <a:latin typeface="Calibri" panose="020F0502020204030204" pitchFamily="34" charset="0"/>
                          <a:ea typeface="+mn-ea"/>
                          <a:cs typeface="Times New Roman" panose="02020603050405020304" pitchFamily="18" charset="0"/>
                        </a:rPr>
                        <a:t>SP B.2</a:t>
                      </a:r>
                    </a:p>
                  </a:txBody>
                  <a:tcPr marL="68580" marR="68580" marT="0" marB="0">
                    <a:solidFill>
                      <a:schemeClr val="accent2">
                        <a:lumMod val="60000"/>
                        <a:lumOff val="40000"/>
                      </a:schemeClr>
                    </a:solidFill>
                  </a:tcPr>
                </a:tc>
                <a:tc>
                  <a:txBody>
                    <a:bodyPr/>
                    <a:lstStyle/>
                    <a:p>
                      <a:pPr marL="21590" algn="ctr" defTabSz="914400" rtl="0" eaLnBrk="1" latinLnBrk="0" hangingPunct="1">
                        <a:lnSpc>
                          <a:spcPct val="115000"/>
                        </a:lnSpc>
                        <a:spcAft>
                          <a:spcPts val="300"/>
                        </a:spcAft>
                      </a:pPr>
                      <a:r>
                        <a:rPr lang="de-DE" sz="1600" kern="1200" dirty="0">
                          <a:solidFill>
                            <a:schemeClr val="dk1"/>
                          </a:solidFill>
                          <a:effectLst/>
                          <a:latin typeface="+mn-lt"/>
                          <a:ea typeface="+mn-ea"/>
                          <a:cs typeface="+mn-cs"/>
                        </a:rPr>
                        <a:t>D005</a:t>
                      </a:r>
                    </a:p>
                    <a:p>
                      <a:pPr marL="21590" algn="ctr" defTabSz="914400" rtl="0" eaLnBrk="1" latinLnBrk="0" hangingPunct="1">
                        <a:lnSpc>
                          <a:spcPct val="115000"/>
                        </a:lnSpc>
                        <a:spcAft>
                          <a:spcPts val="300"/>
                        </a:spcAft>
                      </a:pPr>
                      <a:r>
                        <a:rPr lang="de-DE" sz="1600" kern="1200" dirty="0">
                          <a:solidFill>
                            <a:srgbClr val="C00000"/>
                          </a:solidFill>
                          <a:effectLst/>
                          <a:latin typeface="+mn-lt"/>
                          <a:ea typeface="+mn-ea"/>
                          <a:cs typeface="+mn-cs"/>
                        </a:rPr>
                        <a:t>3 PM</a:t>
                      </a:r>
                    </a:p>
                  </a:txBody>
                  <a:tcPr marL="68580" marR="68580" marT="0" marB="0">
                    <a:solidFill>
                      <a:schemeClr val="accent2">
                        <a:lumMod val="60000"/>
                        <a:lumOff val="40000"/>
                      </a:schemeClr>
                    </a:solidFill>
                  </a:tcPr>
                </a:tc>
                <a:tc>
                  <a:txBody>
                    <a:bodyPr/>
                    <a:lstStyle/>
                    <a:p>
                      <a:pPr marL="21590" algn="l" defTabSz="914400" rtl="0" eaLnBrk="1" latinLnBrk="0" hangingPunct="1">
                        <a:lnSpc>
                          <a:spcPct val="115000"/>
                        </a:lnSpc>
                        <a:spcBef>
                          <a:spcPts val="240"/>
                        </a:spcBef>
                        <a:spcAft>
                          <a:spcPts val="300"/>
                        </a:spcAft>
                        <a:tabLst>
                          <a:tab pos="-914400" algn="l"/>
                          <a:tab pos="771525" algn="l"/>
                        </a:tabLst>
                      </a:pPr>
                      <a:r>
                        <a:rPr lang="en-US" sz="1600" kern="1200" dirty="0">
                          <a:solidFill>
                            <a:schemeClr val="dk1"/>
                          </a:solidFill>
                          <a:effectLst/>
                          <a:latin typeface="+mn-lt"/>
                          <a:ea typeface="+mn-ea"/>
                          <a:cs typeface="+mn-cs"/>
                        </a:rPr>
                        <a:t>AUG manipulator experiments: deposition profiles of B and D on samples exposed to AUG plasmas (VTT)</a:t>
                      </a:r>
                      <a:endParaRPr lang="de-DE" sz="1600" kern="1200" dirty="0">
                        <a:solidFill>
                          <a:schemeClr val="dk1"/>
                        </a:solidFill>
                        <a:effectLst/>
                        <a:latin typeface="+mn-lt"/>
                        <a:ea typeface="+mn-ea"/>
                        <a:cs typeface="+mn-cs"/>
                      </a:endParaRPr>
                    </a:p>
                  </a:txBody>
                  <a:tcPr marL="68580" marR="68580" marT="0" marB="0">
                    <a:solidFill>
                      <a:schemeClr val="accent2">
                        <a:lumMod val="60000"/>
                        <a:lumOff val="40000"/>
                      </a:schemeClr>
                    </a:solidFill>
                  </a:tcPr>
                </a:tc>
                <a:extLst>
                  <a:ext uri="{0D108BD9-81ED-4DB2-BD59-A6C34878D82A}">
                    <a16:rowId xmlns:a16="http://schemas.microsoft.com/office/drawing/2014/main" val="3759700484"/>
                  </a:ext>
                </a:extLst>
              </a:tr>
              <a:tr h="0">
                <a:tc>
                  <a:txBody>
                    <a:bodyPr/>
                    <a:lstStyle/>
                    <a:p>
                      <a:pPr marL="21590" algn="ctr">
                        <a:lnSpc>
                          <a:spcPct val="115000"/>
                        </a:lnSpc>
                        <a:spcAft>
                          <a:spcPts val="300"/>
                        </a:spcAft>
                      </a:pPr>
                      <a:r>
                        <a:rPr lang="de-DE" sz="1600" dirty="0">
                          <a:effectLst/>
                          <a:latin typeface="Calibri" panose="020F0502020204030204" pitchFamily="34" charset="0"/>
                          <a:ea typeface="+mn-ea"/>
                          <a:cs typeface="Times New Roman" panose="02020603050405020304" pitchFamily="18" charset="0"/>
                        </a:rPr>
                        <a:t>SP B.2</a:t>
                      </a:r>
                    </a:p>
                  </a:txBody>
                  <a:tcPr marL="68580" marR="68580" marT="0" marB="0">
                    <a:solidFill>
                      <a:schemeClr val="accent2">
                        <a:lumMod val="60000"/>
                        <a:lumOff val="40000"/>
                      </a:schemeClr>
                    </a:solidFill>
                  </a:tcPr>
                </a:tc>
                <a:tc>
                  <a:txBody>
                    <a:bodyPr/>
                    <a:lstStyle/>
                    <a:p>
                      <a:pPr marL="21590" algn="ctr" defTabSz="914400" rtl="0" eaLnBrk="1" latinLnBrk="0" hangingPunct="1">
                        <a:lnSpc>
                          <a:spcPct val="115000"/>
                        </a:lnSpc>
                        <a:spcAft>
                          <a:spcPts val="300"/>
                        </a:spcAft>
                      </a:pPr>
                      <a:r>
                        <a:rPr lang="de-DE" sz="1600" kern="1200" dirty="0">
                          <a:solidFill>
                            <a:schemeClr val="dk1"/>
                          </a:solidFill>
                          <a:effectLst/>
                          <a:latin typeface="+mn-lt"/>
                          <a:ea typeface="+mn-ea"/>
                          <a:cs typeface="+mn-cs"/>
                        </a:rPr>
                        <a:t>D006</a:t>
                      </a:r>
                    </a:p>
                    <a:p>
                      <a:pPr marL="21590" algn="ctr" defTabSz="914400" rtl="0" eaLnBrk="1" latinLnBrk="0" hangingPunct="1">
                        <a:lnSpc>
                          <a:spcPct val="115000"/>
                        </a:lnSpc>
                        <a:spcAft>
                          <a:spcPts val="300"/>
                        </a:spcAft>
                      </a:pPr>
                      <a:r>
                        <a:rPr lang="de-DE" sz="1600" kern="1200" dirty="0">
                          <a:solidFill>
                            <a:srgbClr val="C00000"/>
                          </a:solidFill>
                          <a:effectLst/>
                          <a:latin typeface="+mn-lt"/>
                          <a:ea typeface="+mn-ea"/>
                          <a:cs typeface="+mn-cs"/>
                        </a:rPr>
                        <a:t>2 PM</a:t>
                      </a:r>
                    </a:p>
                  </a:txBody>
                  <a:tcPr marL="68580" marR="68580" marT="0" marB="0">
                    <a:solidFill>
                      <a:schemeClr val="accent2">
                        <a:lumMod val="60000"/>
                        <a:lumOff val="40000"/>
                      </a:schemeClr>
                    </a:solidFill>
                  </a:tcPr>
                </a:tc>
                <a:tc>
                  <a:txBody>
                    <a:bodyPr/>
                    <a:lstStyle/>
                    <a:p>
                      <a:pPr marL="21590" algn="l" defTabSz="914400" rtl="0" eaLnBrk="1" latinLnBrk="0" hangingPunct="1">
                        <a:lnSpc>
                          <a:spcPct val="115000"/>
                        </a:lnSpc>
                        <a:spcBef>
                          <a:spcPts val="240"/>
                        </a:spcBef>
                        <a:spcAft>
                          <a:spcPts val="300"/>
                        </a:spcAft>
                        <a:tabLst>
                          <a:tab pos="-914400" algn="l"/>
                          <a:tab pos="771525" algn="l"/>
                        </a:tabLst>
                      </a:pPr>
                      <a:r>
                        <a:rPr lang="en-US" sz="1600" kern="1200" dirty="0">
                          <a:solidFill>
                            <a:schemeClr val="dk1"/>
                          </a:solidFill>
                          <a:effectLst/>
                          <a:latin typeface="+mn-lt"/>
                          <a:ea typeface="+mn-ea"/>
                          <a:cs typeface="+mn-cs"/>
                        </a:rPr>
                        <a:t>W7-X manipulator experiments: erosion and deposition characteristics on manipulator and other samples exposed to OP2 plasmas on W7-X (FZJ)</a:t>
                      </a:r>
                      <a:endParaRPr lang="de-DE" sz="1600" kern="1200" dirty="0">
                        <a:solidFill>
                          <a:schemeClr val="dk1"/>
                        </a:solidFill>
                        <a:effectLst/>
                        <a:latin typeface="+mn-lt"/>
                        <a:ea typeface="+mn-ea"/>
                        <a:cs typeface="+mn-cs"/>
                      </a:endParaRPr>
                    </a:p>
                  </a:txBody>
                  <a:tcPr marL="68580" marR="68580" marT="0" marB="0">
                    <a:solidFill>
                      <a:schemeClr val="accent2">
                        <a:lumMod val="60000"/>
                        <a:lumOff val="40000"/>
                      </a:schemeClr>
                    </a:solidFill>
                  </a:tcPr>
                </a:tc>
                <a:extLst>
                  <a:ext uri="{0D108BD9-81ED-4DB2-BD59-A6C34878D82A}">
                    <a16:rowId xmlns:a16="http://schemas.microsoft.com/office/drawing/2014/main" val="2956729932"/>
                  </a:ext>
                </a:extLst>
              </a:tr>
              <a:tr h="0">
                <a:tc>
                  <a:txBody>
                    <a:bodyPr/>
                    <a:lstStyle/>
                    <a:p>
                      <a:pPr marL="21590" algn="ctr">
                        <a:lnSpc>
                          <a:spcPct val="115000"/>
                        </a:lnSpc>
                        <a:spcAft>
                          <a:spcPts val="300"/>
                        </a:spcAft>
                      </a:pPr>
                      <a:r>
                        <a:rPr lang="de-DE" sz="1600" dirty="0">
                          <a:effectLst/>
                          <a:latin typeface="Calibri" panose="020F0502020204030204" pitchFamily="34" charset="0"/>
                          <a:ea typeface="+mn-ea"/>
                          <a:cs typeface="Times New Roman" panose="02020603050405020304" pitchFamily="18" charset="0"/>
                        </a:rPr>
                        <a:t>SP B.2</a:t>
                      </a:r>
                    </a:p>
                  </a:txBody>
                  <a:tcPr marL="68580" marR="68580" marT="0" marB="0">
                    <a:solidFill>
                      <a:schemeClr val="accent2">
                        <a:lumMod val="60000"/>
                        <a:lumOff val="40000"/>
                      </a:schemeClr>
                    </a:solidFill>
                  </a:tcPr>
                </a:tc>
                <a:tc>
                  <a:txBody>
                    <a:bodyPr/>
                    <a:lstStyle/>
                    <a:p>
                      <a:pPr marL="21590" algn="ctr" defTabSz="914400" rtl="0" eaLnBrk="1" latinLnBrk="0" hangingPunct="1">
                        <a:lnSpc>
                          <a:spcPct val="115000"/>
                        </a:lnSpc>
                        <a:spcAft>
                          <a:spcPts val="300"/>
                        </a:spcAft>
                      </a:pPr>
                      <a:r>
                        <a:rPr lang="de-DE" sz="1600" kern="1200" dirty="0">
                          <a:solidFill>
                            <a:schemeClr val="dk1"/>
                          </a:solidFill>
                          <a:effectLst/>
                          <a:latin typeface="+mn-lt"/>
                          <a:ea typeface="+mn-ea"/>
                          <a:cs typeface="+mn-cs"/>
                        </a:rPr>
                        <a:t>D007</a:t>
                      </a:r>
                    </a:p>
                    <a:p>
                      <a:pPr marL="21590" algn="ctr" defTabSz="914400" rtl="0" eaLnBrk="1" latinLnBrk="0" hangingPunct="1">
                        <a:lnSpc>
                          <a:spcPct val="115000"/>
                        </a:lnSpc>
                        <a:spcAft>
                          <a:spcPts val="300"/>
                        </a:spcAft>
                      </a:pPr>
                      <a:r>
                        <a:rPr lang="de-DE" sz="1600" kern="1200" dirty="0">
                          <a:solidFill>
                            <a:srgbClr val="C00000"/>
                          </a:solidFill>
                          <a:effectLst/>
                          <a:latin typeface="+mn-lt"/>
                          <a:ea typeface="+mn-ea"/>
                          <a:cs typeface="+mn-cs"/>
                        </a:rPr>
                        <a:t>4 PM</a:t>
                      </a:r>
                    </a:p>
                  </a:txBody>
                  <a:tcPr marL="68580" marR="68580" marT="0" marB="0">
                    <a:solidFill>
                      <a:schemeClr val="accent2">
                        <a:lumMod val="60000"/>
                        <a:lumOff val="40000"/>
                      </a:schemeClr>
                    </a:solidFill>
                  </a:tcPr>
                </a:tc>
                <a:tc>
                  <a:txBody>
                    <a:bodyPr/>
                    <a:lstStyle/>
                    <a:p>
                      <a:pPr marL="21590" algn="l" defTabSz="914400" rtl="0" eaLnBrk="1" latinLnBrk="0" hangingPunct="1">
                        <a:lnSpc>
                          <a:spcPct val="115000"/>
                        </a:lnSpc>
                        <a:spcBef>
                          <a:spcPts val="240"/>
                        </a:spcBef>
                        <a:spcAft>
                          <a:spcPts val="300"/>
                        </a:spcAft>
                        <a:tabLst>
                          <a:tab pos="-914400" algn="l"/>
                          <a:tab pos="771525" algn="l"/>
                        </a:tabLst>
                      </a:pPr>
                      <a:r>
                        <a:rPr lang="en-US" sz="1600" kern="1200" dirty="0">
                          <a:solidFill>
                            <a:schemeClr val="dk1"/>
                          </a:solidFill>
                          <a:effectLst/>
                          <a:latin typeface="+mn-lt"/>
                          <a:ea typeface="+mn-ea"/>
                          <a:cs typeface="+mn-cs"/>
                        </a:rPr>
                        <a:t>W7-X manipulator experiments: erosion and deposition characteristics of manipulator samples and wall components from OP2 experiments in W7-X (MPG)</a:t>
                      </a:r>
                      <a:endParaRPr lang="de-DE" sz="1600" kern="1200" dirty="0">
                        <a:solidFill>
                          <a:schemeClr val="dk1"/>
                        </a:solidFill>
                        <a:effectLst/>
                        <a:latin typeface="+mn-lt"/>
                        <a:ea typeface="+mn-ea"/>
                        <a:cs typeface="+mn-cs"/>
                      </a:endParaRPr>
                    </a:p>
                  </a:txBody>
                  <a:tcPr marL="68580" marR="68580" marT="0" marB="0">
                    <a:solidFill>
                      <a:schemeClr val="accent2">
                        <a:lumMod val="60000"/>
                        <a:lumOff val="40000"/>
                      </a:schemeClr>
                    </a:solidFill>
                  </a:tcPr>
                </a:tc>
                <a:extLst>
                  <a:ext uri="{0D108BD9-81ED-4DB2-BD59-A6C34878D82A}">
                    <a16:rowId xmlns:a16="http://schemas.microsoft.com/office/drawing/2014/main" val="2080333847"/>
                  </a:ext>
                </a:extLst>
              </a:tr>
              <a:tr h="0">
                <a:tc>
                  <a:txBody>
                    <a:bodyPr/>
                    <a:lstStyle/>
                    <a:p>
                      <a:pPr marL="21590" algn="ctr">
                        <a:lnSpc>
                          <a:spcPct val="115000"/>
                        </a:lnSpc>
                        <a:spcAft>
                          <a:spcPts val="300"/>
                        </a:spcAft>
                      </a:pPr>
                      <a:r>
                        <a:rPr lang="de-DE" sz="1600" dirty="0">
                          <a:effectLst/>
                          <a:latin typeface="Calibri" panose="020F0502020204030204" pitchFamily="34" charset="0"/>
                          <a:ea typeface="+mn-ea"/>
                          <a:cs typeface="Times New Roman" panose="02020603050405020304" pitchFamily="18" charset="0"/>
                        </a:rPr>
                        <a:t>SP B.2</a:t>
                      </a:r>
                    </a:p>
                  </a:txBody>
                  <a:tcPr marL="68580" marR="68580" marT="0" marB="0">
                    <a:solidFill>
                      <a:schemeClr val="accent2">
                        <a:lumMod val="60000"/>
                        <a:lumOff val="40000"/>
                      </a:schemeClr>
                    </a:solidFill>
                  </a:tcPr>
                </a:tc>
                <a:tc>
                  <a:txBody>
                    <a:bodyPr/>
                    <a:lstStyle/>
                    <a:p>
                      <a:pPr marL="21590" algn="ctr" defTabSz="914400" rtl="0" eaLnBrk="1" latinLnBrk="0" hangingPunct="1">
                        <a:lnSpc>
                          <a:spcPct val="115000"/>
                        </a:lnSpc>
                        <a:spcAft>
                          <a:spcPts val="300"/>
                        </a:spcAft>
                      </a:pPr>
                      <a:r>
                        <a:rPr lang="de-DE" sz="1600" kern="1200" dirty="0">
                          <a:solidFill>
                            <a:schemeClr val="dk1"/>
                          </a:solidFill>
                          <a:effectLst/>
                          <a:latin typeface="+mn-lt"/>
                          <a:ea typeface="+mn-ea"/>
                          <a:cs typeface="+mn-cs"/>
                        </a:rPr>
                        <a:t>D008</a:t>
                      </a:r>
                    </a:p>
                    <a:p>
                      <a:pPr marL="21590" algn="ctr" defTabSz="914400" rtl="0" eaLnBrk="1" latinLnBrk="0" hangingPunct="1">
                        <a:lnSpc>
                          <a:spcPct val="115000"/>
                        </a:lnSpc>
                        <a:spcAft>
                          <a:spcPts val="300"/>
                        </a:spcAft>
                      </a:pPr>
                      <a:r>
                        <a:rPr lang="de-DE" sz="1600" kern="1200" dirty="0">
                          <a:solidFill>
                            <a:srgbClr val="C00000"/>
                          </a:solidFill>
                          <a:effectLst/>
                          <a:latin typeface="+mn-lt"/>
                          <a:ea typeface="+mn-ea"/>
                          <a:cs typeface="+mn-cs"/>
                        </a:rPr>
                        <a:t>2 PM</a:t>
                      </a:r>
                    </a:p>
                  </a:txBody>
                  <a:tcPr marL="68580" marR="68580" marT="0" marB="0">
                    <a:solidFill>
                      <a:schemeClr val="accent2">
                        <a:lumMod val="60000"/>
                        <a:lumOff val="40000"/>
                      </a:schemeClr>
                    </a:solidFill>
                  </a:tcPr>
                </a:tc>
                <a:tc>
                  <a:txBody>
                    <a:bodyPr/>
                    <a:lstStyle/>
                    <a:p>
                      <a:pPr marL="21590" algn="l" defTabSz="914400" rtl="0" eaLnBrk="1" latinLnBrk="0" hangingPunct="1">
                        <a:lnSpc>
                          <a:spcPct val="115000"/>
                        </a:lnSpc>
                        <a:spcBef>
                          <a:spcPts val="240"/>
                        </a:spcBef>
                        <a:spcAft>
                          <a:spcPts val="300"/>
                        </a:spcAft>
                        <a:tabLst>
                          <a:tab pos="-914400" algn="l"/>
                          <a:tab pos="771525" algn="l"/>
                        </a:tabLst>
                      </a:pPr>
                      <a:r>
                        <a:rPr lang="en-US" sz="1600" kern="1200" dirty="0">
                          <a:solidFill>
                            <a:schemeClr val="dk1"/>
                          </a:solidFill>
                          <a:effectLst/>
                          <a:latin typeface="+mn-lt"/>
                          <a:ea typeface="+mn-ea"/>
                          <a:cs typeface="+mn-cs"/>
                        </a:rPr>
                        <a:t>WEST campaigns: microscopy investigations of He-exposed PFUs after WEST Phase 1 (CEA)</a:t>
                      </a:r>
                      <a:endParaRPr lang="de-DE" sz="1600" kern="1200" dirty="0">
                        <a:solidFill>
                          <a:schemeClr val="dk1"/>
                        </a:solidFill>
                        <a:effectLst/>
                        <a:latin typeface="+mn-lt"/>
                        <a:ea typeface="+mn-ea"/>
                        <a:cs typeface="+mn-cs"/>
                      </a:endParaRPr>
                    </a:p>
                  </a:txBody>
                  <a:tcPr marL="68580" marR="68580" marT="0" marB="0">
                    <a:solidFill>
                      <a:schemeClr val="accent2">
                        <a:lumMod val="60000"/>
                        <a:lumOff val="40000"/>
                      </a:schemeClr>
                    </a:solidFill>
                  </a:tcPr>
                </a:tc>
                <a:extLst>
                  <a:ext uri="{0D108BD9-81ED-4DB2-BD59-A6C34878D82A}">
                    <a16:rowId xmlns:a16="http://schemas.microsoft.com/office/drawing/2014/main" val="2547814676"/>
                  </a:ext>
                </a:extLst>
              </a:tr>
            </a:tbl>
          </a:graphicData>
        </a:graphic>
      </p:graphicFrame>
      <p:sp>
        <p:nvSpPr>
          <p:cNvPr id="3" name="Footer Placeholder 2">
            <a:extLst>
              <a:ext uri="{FF2B5EF4-FFF2-40B4-BE49-F238E27FC236}">
                <a16:creationId xmlns:a16="http://schemas.microsoft.com/office/drawing/2014/main" id="{AFC59707-BF21-C1F5-0660-6C369FEC1959}"/>
              </a:ext>
            </a:extLst>
          </p:cNvPr>
          <p:cNvSpPr>
            <a:spLocks noGrp="1"/>
          </p:cNvSpPr>
          <p:nvPr>
            <p:ph type="ftr" sz="quarter" idx="11"/>
          </p:nvPr>
        </p:nvSpPr>
        <p:spPr/>
        <p:txBody>
          <a:bodyPr/>
          <a:lstStyle/>
          <a:p>
            <a:pPr>
              <a:defRPr/>
            </a:pPr>
            <a:r>
              <a:rPr lang="en-GB">
                <a:solidFill>
                  <a:prstClr val="white"/>
                </a:solidFill>
              </a:rPr>
              <a:t>A. Hakola| WPPWIE midterm meeting | 9 April 2024</a:t>
            </a:r>
            <a:endParaRPr lang="en-GB" dirty="0"/>
          </a:p>
        </p:txBody>
      </p:sp>
      <p:sp>
        <p:nvSpPr>
          <p:cNvPr id="4" name="Slide Number Placeholder 3">
            <a:extLst>
              <a:ext uri="{FF2B5EF4-FFF2-40B4-BE49-F238E27FC236}">
                <a16:creationId xmlns:a16="http://schemas.microsoft.com/office/drawing/2014/main" id="{E1A3A514-DFF5-E294-1B2B-0579A8C9640B}"/>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9</a:t>
            </a:fld>
            <a:endParaRPr lang="en-GB">
              <a:solidFill>
                <a:prstClr val="white"/>
              </a:solidFill>
            </a:endParaRPr>
          </a:p>
        </p:txBody>
      </p:sp>
      <p:sp>
        <p:nvSpPr>
          <p:cNvPr id="5" name="Titre 1">
            <a:extLst>
              <a:ext uri="{FF2B5EF4-FFF2-40B4-BE49-F238E27FC236}">
                <a16:creationId xmlns:a16="http://schemas.microsoft.com/office/drawing/2014/main" id="{57AE09D3-1247-1A49-4F40-4B613A1C9360}"/>
              </a:ext>
            </a:extLst>
          </p:cNvPr>
          <p:cNvSpPr>
            <a:spLocks noGrp="1"/>
          </p:cNvSpPr>
          <p:nvPr>
            <p:ph type="title"/>
          </p:nvPr>
        </p:nvSpPr>
        <p:spPr>
          <a:xfrm>
            <a:off x="983432" y="192515"/>
            <a:ext cx="9451776" cy="457200"/>
          </a:xfrm>
        </p:spPr>
        <p:txBody>
          <a:bodyPr/>
          <a:lstStyle/>
          <a:p>
            <a:r>
              <a:rPr lang="fr-FR" dirty="0"/>
              <a:t>SP B.2 </a:t>
            </a:r>
            <a:r>
              <a:rPr lang="fr-FR" dirty="0" err="1"/>
              <a:t>deliverables</a:t>
            </a:r>
            <a:r>
              <a:rPr lang="fr-FR" dirty="0"/>
              <a:t> in 2024</a:t>
            </a:r>
          </a:p>
        </p:txBody>
      </p:sp>
    </p:spTree>
    <p:extLst>
      <p:ext uri="{BB962C8B-B14F-4D97-AF65-F5344CB8AC3E}">
        <p14:creationId xmlns:p14="http://schemas.microsoft.com/office/powerpoint/2010/main" val="515729538"/>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xDef>
      <a:spPr bwMode="auto">
        <a:prstGeom prst="rect">
          <a:avLst/>
        </a:prstGeom>
        <a:noFill/>
      </a:spPr>
      <a:bodyPr/>
      <a:lstStyle/>
    </a:txDef>
  </a:objectDefaults>
  <a:extraClrSchemeLst/>
</a:theme>
</file>

<file path=ppt/theme/theme2.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xDef>
      <a:spPr bwMode="auto">
        <a:prstGeom prst="rect">
          <a:avLst/>
        </a:prstGeom>
        <a:noFill/>
      </a:spPr>
      <a:body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26117</TotalTime>
  <Words>6386</Words>
  <Application>Microsoft Office PowerPoint</Application>
  <DocSecurity>0</DocSecurity>
  <PresentationFormat>Widescreen</PresentationFormat>
  <Paragraphs>638</Paragraphs>
  <Slides>26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Courier New</vt:lpstr>
      <vt:lpstr>Symbol</vt:lpstr>
      <vt:lpstr>Wingdings</vt:lpstr>
      <vt:lpstr>EUROfusion.1line_5_3_2019</vt:lpstr>
      <vt:lpstr>SP B update and plans for 2024</vt:lpstr>
      <vt:lpstr>Introduction and overview of SP B in 2024</vt:lpstr>
      <vt:lpstr>Feedback from the Tervaniemi meeting (6-9 February)</vt:lpstr>
      <vt:lpstr>SP B milestones in 2024</vt:lpstr>
      <vt:lpstr>SP B.1 deliverables in 2024</vt:lpstr>
      <vt:lpstr>Cross-machine experiments in linear devices</vt:lpstr>
      <vt:lpstr>Cross-machine experiments in linear devices</vt:lpstr>
      <vt:lpstr>Laboratory studies</vt:lpstr>
      <vt:lpstr>SP B.2 deliverables in 2024</vt:lpstr>
      <vt:lpstr>Priorities for WEST and AUG analyses</vt:lpstr>
      <vt:lpstr>Priorities for W7-X analyses</vt:lpstr>
      <vt:lpstr>SP B.3 deliverables in 2024</vt:lpstr>
      <vt:lpstr>Priorities for surface analyses (ion-beam analyses)</vt:lpstr>
      <vt:lpstr>Example: ion-beam analyses of WEST C5 samples (IST)</vt:lpstr>
      <vt:lpstr>Priorities for surface analyses (other techniques)</vt:lpstr>
      <vt:lpstr>SP B.4 deliverables in 2024</vt:lpstr>
      <vt:lpstr>Production and analyses of the reference samples (part I)</vt:lpstr>
      <vt:lpstr>New FZJ capabilities for the production of B-based layers</vt:lpstr>
      <vt:lpstr>Production and analyses of the reference samples (part II)</vt:lpstr>
      <vt:lpstr>Surface-analysis services for the produced reference layers</vt:lpstr>
      <vt:lpstr>Collaborations with other SPs and EUROfusion activities</vt:lpstr>
      <vt:lpstr>SP B.5 deliverables in 2024</vt:lpstr>
      <vt:lpstr>Dust production activities – laboratory activities</vt:lpstr>
      <vt:lpstr>Dust production activities – laboratory and tokamak activities</vt:lpstr>
      <vt:lpstr>Dust production activities – impact of interfaces on layer degradation</vt:lpstr>
      <vt:lpstr>Concluding remarks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Fabio Vinagre</dc:creator>
  <cp:keywords/>
  <dc:description/>
  <cp:lastModifiedBy>Hakola Antti</cp:lastModifiedBy>
  <cp:revision>26</cp:revision>
  <dcterms:created xsi:type="dcterms:W3CDTF">2023-11-15T09:40:03Z</dcterms:created>
  <dcterms:modified xsi:type="dcterms:W3CDTF">2024-04-07T14:45:23Z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y fmtid="{D5CDD505-2E9C-101B-9397-08002B2CF9AE}" pid="3" name="MediaServiceImageTags">
    <vt:lpwstr/>
  </property>
</Properties>
</file>