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97" r:id="rId3"/>
    <p:sldId id="400" r:id="rId4"/>
    <p:sldId id="415" r:id="rId5"/>
    <p:sldId id="432" r:id="rId6"/>
    <p:sldId id="396" r:id="rId7"/>
    <p:sldId id="433" r:id="rId8"/>
    <p:sldId id="329" r:id="rId9"/>
    <p:sldId id="439" r:id="rId10"/>
    <p:sldId id="448" r:id="rId11"/>
    <p:sldId id="428" r:id="rId12"/>
    <p:sldId id="412" r:id="rId13"/>
    <p:sldId id="424" r:id="rId14"/>
    <p:sldId id="435" r:id="rId15"/>
    <p:sldId id="387" r:id="rId16"/>
    <p:sldId id="407" r:id="rId17"/>
    <p:sldId id="389" r:id="rId18"/>
    <p:sldId id="426" r:id="rId19"/>
    <p:sldId id="409" r:id="rId20"/>
    <p:sldId id="437" r:id="rId21"/>
    <p:sldId id="390" r:id="rId22"/>
    <p:sldId id="425" r:id="rId23"/>
    <p:sldId id="438" r:id="rId24"/>
    <p:sldId id="385" r:id="rId25"/>
    <p:sldId id="394" r:id="rId26"/>
    <p:sldId id="395" r:id="rId27"/>
    <p:sldId id="430" r:id="rId28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Z Mathilde CNRS" initials="DMC" lastIdx="2" clrIdx="0">
    <p:extLst>
      <p:ext uri="{19B8F6BF-5375-455C-9EA6-DF929625EA0E}">
        <p15:presenceInfo xmlns:p15="http://schemas.microsoft.com/office/powerpoint/2012/main" userId="S-1-5-21-1801674531-299502267-839522115-473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A7EBB"/>
    <a:srgbClr val="9CD1E6"/>
    <a:srgbClr val="FF00FF"/>
    <a:srgbClr val="B7E4FF"/>
    <a:srgbClr val="8BD3FF"/>
    <a:srgbClr val="81C4DE"/>
    <a:srgbClr val="FFFF00"/>
    <a:srgbClr val="008000"/>
    <a:srgbClr val="E2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0116" autoAdjust="0"/>
  </p:normalViewPr>
  <p:slideViewPr>
    <p:cSldViewPr showGuides="1">
      <p:cViewPr varScale="1">
        <p:scale>
          <a:sx n="100" d="100"/>
          <a:sy n="100" d="100"/>
        </p:scale>
        <p:origin x="307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3246" y="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6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kola Antti" userId="65992f85-13c6-4cb4-8e3e-57db52c3c016" providerId="ADAL" clId="{BBC1F32F-D9F8-4EF6-958B-4DD771E7CCE7}"/>
    <pc:docChg chg="modSld">
      <pc:chgData name="Hakola Antti" userId="65992f85-13c6-4cb4-8e3e-57db52c3c016" providerId="ADAL" clId="{BBC1F32F-D9F8-4EF6-958B-4DD771E7CCE7}" dt="2024-01-17T07:25:02.352" v="51" actId="20577"/>
      <pc:docMkLst>
        <pc:docMk/>
      </pc:docMkLst>
      <pc:sldChg chg="modSp mod">
        <pc:chgData name="Hakola Antti" userId="65992f85-13c6-4cb4-8e3e-57db52c3c016" providerId="ADAL" clId="{BBC1F32F-D9F8-4EF6-958B-4DD771E7CCE7}" dt="2024-01-17T07:02:38.669" v="0" actId="207"/>
        <pc:sldMkLst>
          <pc:docMk/>
          <pc:sldMk cId="163638838" sldId="327"/>
        </pc:sldMkLst>
        <pc:spChg chg="mod">
          <ac:chgData name="Hakola Antti" userId="65992f85-13c6-4cb4-8e3e-57db52c3c016" providerId="ADAL" clId="{BBC1F32F-D9F8-4EF6-958B-4DD771E7CCE7}" dt="2024-01-17T07:02:38.669" v="0" actId="207"/>
          <ac:spMkLst>
            <pc:docMk/>
            <pc:sldMk cId="163638838" sldId="327"/>
            <ac:spMk id="6" creationId="{619344D4-8F9C-616A-B83B-F5515B4FD8DF}"/>
          </ac:spMkLst>
        </pc:spChg>
      </pc:sldChg>
      <pc:sldChg chg="modSp mod">
        <pc:chgData name="Hakola Antti" userId="65992f85-13c6-4cb4-8e3e-57db52c3c016" providerId="ADAL" clId="{BBC1F32F-D9F8-4EF6-958B-4DD771E7CCE7}" dt="2024-01-17T07:02:44.186" v="1" actId="207"/>
        <pc:sldMkLst>
          <pc:docMk/>
          <pc:sldMk cId="2093363569" sldId="328"/>
        </pc:sldMkLst>
        <pc:spChg chg="mod">
          <ac:chgData name="Hakola Antti" userId="65992f85-13c6-4cb4-8e3e-57db52c3c016" providerId="ADAL" clId="{BBC1F32F-D9F8-4EF6-958B-4DD771E7CCE7}" dt="2024-01-17T07:02:44.186" v="1" actId="207"/>
          <ac:spMkLst>
            <pc:docMk/>
            <pc:sldMk cId="2093363569" sldId="328"/>
            <ac:spMk id="6" creationId="{1715CB84-FF2C-18A1-FAEB-1026C2DD73B1}"/>
          </ac:spMkLst>
        </pc:spChg>
      </pc:sldChg>
      <pc:sldChg chg="modSp mod">
        <pc:chgData name="Hakola Antti" userId="65992f85-13c6-4cb4-8e3e-57db52c3c016" providerId="ADAL" clId="{BBC1F32F-D9F8-4EF6-958B-4DD771E7CCE7}" dt="2024-01-17T07:02:50.393" v="2" actId="207"/>
        <pc:sldMkLst>
          <pc:docMk/>
          <pc:sldMk cId="2066419741" sldId="329"/>
        </pc:sldMkLst>
        <pc:spChg chg="mod">
          <ac:chgData name="Hakola Antti" userId="65992f85-13c6-4cb4-8e3e-57db52c3c016" providerId="ADAL" clId="{BBC1F32F-D9F8-4EF6-958B-4DD771E7CCE7}" dt="2024-01-17T07:02:50.393" v="2" actId="207"/>
          <ac:spMkLst>
            <pc:docMk/>
            <pc:sldMk cId="2066419741" sldId="329"/>
            <ac:spMk id="6" creationId="{215E1FEE-6AA1-E6DB-B379-07A7198DD025}"/>
          </ac:spMkLst>
        </pc:spChg>
      </pc:sldChg>
      <pc:sldChg chg="modSp mod">
        <pc:chgData name="Hakola Antti" userId="65992f85-13c6-4cb4-8e3e-57db52c3c016" providerId="ADAL" clId="{BBC1F32F-D9F8-4EF6-958B-4DD771E7CCE7}" dt="2024-01-17T07:02:57.056" v="3" actId="207"/>
        <pc:sldMkLst>
          <pc:docMk/>
          <pc:sldMk cId="3035334892" sldId="330"/>
        </pc:sldMkLst>
        <pc:spChg chg="mod">
          <ac:chgData name="Hakola Antti" userId="65992f85-13c6-4cb4-8e3e-57db52c3c016" providerId="ADAL" clId="{BBC1F32F-D9F8-4EF6-958B-4DD771E7CCE7}" dt="2024-01-17T07:02:57.056" v="3" actId="207"/>
          <ac:spMkLst>
            <pc:docMk/>
            <pc:sldMk cId="3035334892" sldId="330"/>
            <ac:spMk id="6" creationId="{215E1FEE-6AA1-E6DB-B379-07A7198DD025}"/>
          </ac:spMkLst>
        </pc:spChg>
      </pc:sldChg>
      <pc:sldChg chg="modSp mod">
        <pc:chgData name="Hakola Antti" userId="65992f85-13c6-4cb4-8e3e-57db52c3c016" providerId="ADAL" clId="{BBC1F32F-D9F8-4EF6-958B-4DD771E7CCE7}" dt="2024-01-17T07:03:01.704" v="4"/>
        <pc:sldMkLst>
          <pc:docMk/>
          <pc:sldMk cId="2581861929" sldId="331"/>
        </pc:sldMkLst>
        <pc:spChg chg="mod">
          <ac:chgData name="Hakola Antti" userId="65992f85-13c6-4cb4-8e3e-57db52c3c016" providerId="ADAL" clId="{BBC1F32F-D9F8-4EF6-958B-4DD771E7CCE7}" dt="2024-01-17T07:03:01.704" v="4"/>
          <ac:spMkLst>
            <pc:docMk/>
            <pc:sldMk cId="2581861929" sldId="331"/>
            <ac:spMk id="6" creationId="{9D1F8943-53C1-B7A3-61C1-B77C13661E43}"/>
          </ac:spMkLst>
        </pc:spChg>
      </pc:sldChg>
      <pc:sldChg chg="modSp mod">
        <pc:chgData name="Hakola Antti" userId="65992f85-13c6-4cb4-8e3e-57db52c3c016" providerId="ADAL" clId="{BBC1F32F-D9F8-4EF6-958B-4DD771E7CCE7}" dt="2024-01-17T07:03:05.265" v="5"/>
        <pc:sldMkLst>
          <pc:docMk/>
          <pc:sldMk cId="3882402738" sldId="332"/>
        </pc:sldMkLst>
        <pc:spChg chg="mod">
          <ac:chgData name="Hakola Antti" userId="65992f85-13c6-4cb4-8e3e-57db52c3c016" providerId="ADAL" clId="{BBC1F32F-D9F8-4EF6-958B-4DD771E7CCE7}" dt="2024-01-17T07:03:05.265" v="5"/>
          <ac:spMkLst>
            <pc:docMk/>
            <pc:sldMk cId="3882402738" sldId="332"/>
            <ac:spMk id="6" creationId="{C10F81E6-DCD9-4CD7-3AB2-77C49AA71EBE}"/>
          </ac:spMkLst>
        </pc:spChg>
      </pc:sldChg>
      <pc:sldChg chg="modSp mod">
        <pc:chgData name="Hakola Antti" userId="65992f85-13c6-4cb4-8e3e-57db52c3c016" providerId="ADAL" clId="{BBC1F32F-D9F8-4EF6-958B-4DD771E7CCE7}" dt="2024-01-17T07:03:09.998" v="6"/>
        <pc:sldMkLst>
          <pc:docMk/>
          <pc:sldMk cId="892810608" sldId="334"/>
        </pc:sldMkLst>
        <pc:spChg chg="mod">
          <ac:chgData name="Hakola Antti" userId="65992f85-13c6-4cb4-8e3e-57db52c3c016" providerId="ADAL" clId="{BBC1F32F-D9F8-4EF6-958B-4DD771E7CCE7}" dt="2024-01-17T07:03:09.998" v="6"/>
          <ac:spMkLst>
            <pc:docMk/>
            <pc:sldMk cId="892810608" sldId="334"/>
            <ac:spMk id="6" creationId="{DB9EAC5E-F9A5-3FA4-0E2D-8F025E9032E2}"/>
          </ac:spMkLst>
        </pc:spChg>
      </pc:sldChg>
      <pc:sldChg chg="modSp mod">
        <pc:chgData name="Hakola Antti" userId="65992f85-13c6-4cb4-8e3e-57db52c3c016" providerId="ADAL" clId="{BBC1F32F-D9F8-4EF6-958B-4DD771E7CCE7}" dt="2024-01-17T07:03:13.291" v="7"/>
        <pc:sldMkLst>
          <pc:docMk/>
          <pc:sldMk cId="2829834926" sldId="335"/>
        </pc:sldMkLst>
        <pc:spChg chg="mod">
          <ac:chgData name="Hakola Antti" userId="65992f85-13c6-4cb4-8e3e-57db52c3c016" providerId="ADAL" clId="{BBC1F32F-D9F8-4EF6-958B-4DD771E7CCE7}" dt="2024-01-17T07:03:13.291" v="7"/>
          <ac:spMkLst>
            <pc:docMk/>
            <pc:sldMk cId="2829834926" sldId="335"/>
            <ac:spMk id="6" creationId="{DFE513F3-A435-CDB3-78C2-4378631142CE}"/>
          </ac:spMkLst>
        </pc:spChg>
      </pc:sldChg>
      <pc:sldChg chg="modSp mod">
        <pc:chgData name="Hakola Antti" userId="65992f85-13c6-4cb4-8e3e-57db52c3c016" providerId="ADAL" clId="{BBC1F32F-D9F8-4EF6-958B-4DD771E7CCE7}" dt="2024-01-17T07:03:17.541" v="8"/>
        <pc:sldMkLst>
          <pc:docMk/>
          <pc:sldMk cId="3365177617" sldId="336"/>
        </pc:sldMkLst>
        <pc:spChg chg="mod">
          <ac:chgData name="Hakola Antti" userId="65992f85-13c6-4cb4-8e3e-57db52c3c016" providerId="ADAL" clId="{BBC1F32F-D9F8-4EF6-958B-4DD771E7CCE7}" dt="2024-01-17T07:03:17.541" v="8"/>
          <ac:spMkLst>
            <pc:docMk/>
            <pc:sldMk cId="3365177617" sldId="336"/>
            <ac:spMk id="6" creationId="{50F427BC-2001-7598-E6F6-47A02219A9A3}"/>
          </ac:spMkLst>
        </pc:spChg>
      </pc:sldChg>
      <pc:sldChg chg="modSp mod">
        <pc:chgData name="Hakola Antti" userId="65992f85-13c6-4cb4-8e3e-57db52c3c016" providerId="ADAL" clId="{BBC1F32F-D9F8-4EF6-958B-4DD771E7CCE7}" dt="2024-01-17T07:03:42.702" v="14"/>
        <pc:sldMkLst>
          <pc:docMk/>
          <pc:sldMk cId="1712619804" sldId="337"/>
        </pc:sldMkLst>
        <pc:spChg chg="mod">
          <ac:chgData name="Hakola Antti" userId="65992f85-13c6-4cb4-8e3e-57db52c3c016" providerId="ADAL" clId="{BBC1F32F-D9F8-4EF6-958B-4DD771E7CCE7}" dt="2024-01-17T07:03:42.702" v="14"/>
          <ac:spMkLst>
            <pc:docMk/>
            <pc:sldMk cId="1712619804" sldId="337"/>
            <ac:spMk id="6" creationId="{1520710B-EEEC-0F68-83D2-93C7AD66A771}"/>
          </ac:spMkLst>
        </pc:spChg>
      </pc:sldChg>
      <pc:sldChg chg="modSp mod">
        <pc:chgData name="Hakola Antti" userId="65992f85-13c6-4cb4-8e3e-57db52c3c016" providerId="ADAL" clId="{BBC1F32F-D9F8-4EF6-958B-4DD771E7CCE7}" dt="2024-01-17T07:03:21.997" v="9"/>
        <pc:sldMkLst>
          <pc:docMk/>
          <pc:sldMk cId="2864789734" sldId="338"/>
        </pc:sldMkLst>
        <pc:spChg chg="mod">
          <ac:chgData name="Hakola Antti" userId="65992f85-13c6-4cb4-8e3e-57db52c3c016" providerId="ADAL" clId="{BBC1F32F-D9F8-4EF6-958B-4DD771E7CCE7}" dt="2024-01-17T07:03:21.997" v="9"/>
          <ac:spMkLst>
            <pc:docMk/>
            <pc:sldMk cId="2864789734" sldId="338"/>
            <ac:spMk id="6" creationId="{01D8561E-0A90-63FB-4549-D30836D23CD6}"/>
          </ac:spMkLst>
        </pc:spChg>
      </pc:sldChg>
      <pc:sldChg chg="modSp mod">
        <pc:chgData name="Hakola Antti" userId="65992f85-13c6-4cb4-8e3e-57db52c3c016" providerId="ADAL" clId="{BBC1F32F-D9F8-4EF6-958B-4DD771E7CCE7}" dt="2024-01-17T07:03:25.612" v="10"/>
        <pc:sldMkLst>
          <pc:docMk/>
          <pc:sldMk cId="3122326888" sldId="339"/>
        </pc:sldMkLst>
        <pc:spChg chg="mod">
          <ac:chgData name="Hakola Antti" userId="65992f85-13c6-4cb4-8e3e-57db52c3c016" providerId="ADAL" clId="{BBC1F32F-D9F8-4EF6-958B-4DD771E7CCE7}" dt="2024-01-17T07:03:25.612" v="10"/>
          <ac:spMkLst>
            <pc:docMk/>
            <pc:sldMk cId="3122326888" sldId="339"/>
            <ac:spMk id="6" creationId="{01D8561E-0A90-63FB-4549-D30836D23CD6}"/>
          </ac:spMkLst>
        </pc:spChg>
      </pc:sldChg>
      <pc:sldChg chg="modSp mod">
        <pc:chgData name="Hakola Antti" userId="65992f85-13c6-4cb4-8e3e-57db52c3c016" providerId="ADAL" clId="{BBC1F32F-D9F8-4EF6-958B-4DD771E7CCE7}" dt="2024-01-17T07:03:30.264" v="11"/>
        <pc:sldMkLst>
          <pc:docMk/>
          <pc:sldMk cId="537654887" sldId="340"/>
        </pc:sldMkLst>
        <pc:spChg chg="mod">
          <ac:chgData name="Hakola Antti" userId="65992f85-13c6-4cb4-8e3e-57db52c3c016" providerId="ADAL" clId="{BBC1F32F-D9F8-4EF6-958B-4DD771E7CCE7}" dt="2024-01-17T07:03:30.264" v="11"/>
          <ac:spMkLst>
            <pc:docMk/>
            <pc:sldMk cId="537654887" sldId="340"/>
            <ac:spMk id="6" creationId="{95D1AB63-1C59-B4D8-104C-B5237BCE9885}"/>
          </ac:spMkLst>
        </pc:spChg>
      </pc:sldChg>
      <pc:sldChg chg="modSp mod">
        <pc:chgData name="Hakola Antti" userId="65992f85-13c6-4cb4-8e3e-57db52c3c016" providerId="ADAL" clId="{BBC1F32F-D9F8-4EF6-958B-4DD771E7CCE7}" dt="2024-01-17T07:03:33.691" v="12"/>
        <pc:sldMkLst>
          <pc:docMk/>
          <pc:sldMk cId="3551650269" sldId="341"/>
        </pc:sldMkLst>
        <pc:spChg chg="mod">
          <ac:chgData name="Hakola Antti" userId="65992f85-13c6-4cb4-8e3e-57db52c3c016" providerId="ADAL" clId="{BBC1F32F-D9F8-4EF6-958B-4DD771E7CCE7}" dt="2024-01-17T07:03:33.691" v="12"/>
          <ac:spMkLst>
            <pc:docMk/>
            <pc:sldMk cId="3551650269" sldId="341"/>
            <ac:spMk id="6" creationId="{95D1AB63-1C59-B4D8-104C-B5237BCE9885}"/>
          </ac:spMkLst>
        </pc:spChg>
      </pc:sldChg>
      <pc:sldChg chg="modSp mod">
        <pc:chgData name="Hakola Antti" userId="65992f85-13c6-4cb4-8e3e-57db52c3c016" providerId="ADAL" clId="{BBC1F32F-D9F8-4EF6-958B-4DD771E7CCE7}" dt="2024-01-17T07:03:39.564" v="13"/>
        <pc:sldMkLst>
          <pc:docMk/>
          <pc:sldMk cId="320591682" sldId="342"/>
        </pc:sldMkLst>
        <pc:spChg chg="mod">
          <ac:chgData name="Hakola Antti" userId="65992f85-13c6-4cb4-8e3e-57db52c3c016" providerId="ADAL" clId="{BBC1F32F-D9F8-4EF6-958B-4DD771E7CCE7}" dt="2024-01-17T07:03:39.564" v="13"/>
          <ac:spMkLst>
            <pc:docMk/>
            <pc:sldMk cId="320591682" sldId="342"/>
            <ac:spMk id="6" creationId="{855D55B0-EF8A-F5CE-C0AC-484DD008E9C5}"/>
          </ac:spMkLst>
        </pc:spChg>
      </pc:sldChg>
      <pc:sldChg chg="modSp mod">
        <pc:chgData name="Hakola Antti" userId="65992f85-13c6-4cb4-8e3e-57db52c3c016" providerId="ADAL" clId="{BBC1F32F-D9F8-4EF6-958B-4DD771E7CCE7}" dt="2024-01-17T07:03:46.482" v="15"/>
        <pc:sldMkLst>
          <pc:docMk/>
          <pc:sldMk cId="1211992720" sldId="343"/>
        </pc:sldMkLst>
        <pc:spChg chg="mod">
          <ac:chgData name="Hakola Antti" userId="65992f85-13c6-4cb4-8e3e-57db52c3c016" providerId="ADAL" clId="{BBC1F32F-D9F8-4EF6-958B-4DD771E7CCE7}" dt="2024-01-17T07:03:46.482" v="15"/>
          <ac:spMkLst>
            <pc:docMk/>
            <pc:sldMk cId="1211992720" sldId="343"/>
            <ac:spMk id="6" creationId="{08C56873-5821-CCFB-1AB5-EEB640EA1428}"/>
          </ac:spMkLst>
        </pc:spChg>
      </pc:sldChg>
      <pc:sldChg chg="modSp mod">
        <pc:chgData name="Hakola Antti" userId="65992f85-13c6-4cb4-8e3e-57db52c3c016" providerId="ADAL" clId="{BBC1F32F-D9F8-4EF6-958B-4DD771E7CCE7}" dt="2024-01-17T07:03:50.763" v="16"/>
        <pc:sldMkLst>
          <pc:docMk/>
          <pc:sldMk cId="2584591022" sldId="344"/>
        </pc:sldMkLst>
        <pc:spChg chg="mod">
          <ac:chgData name="Hakola Antti" userId="65992f85-13c6-4cb4-8e3e-57db52c3c016" providerId="ADAL" clId="{BBC1F32F-D9F8-4EF6-958B-4DD771E7CCE7}" dt="2024-01-17T07:03:50.763" v="16"/>
          <ac:spMkLst>
            <pc:docMk/>
            <pc:sldMk cId="2584591022" sldId="344"/>
            <ac:spMk id="6" creationId="{08C56873-5821-CCFB-1AB5-EEB640EA1428}"/>
          </ac:spMkLst>
        </pc:spChg>
      </pc:sldChg>
      <pc:sldChg chg="modSp mod">
        <pc:chgData name="Hakola Antti" userId="65992f85-13c6-4cb4-8e3e-57db52c3c016" providerId="ADAL" clId="{BBC1F32F-D9F8-4EF6-958B-4DD771E7CCE7}" dt="2024-01-17T07:04:01.565" v="18"/>
        <pc:sldMkLst>
          <pc:docMk/>
          <pc:sldMk cId="1764854996" sldId="345"/>
        </pc:sldMkLst>
        <pc:spChg chg="mod">
          <ac:chgData name="Hakola Antti" userId="65992f85-13c6-4cb4-8e3e-57db52c3c016" providerId="ADAL" clId="{BBC1F32F-D9F8-4EF6-958B-4DD771E7CCE7}" dt="2024-01-17T07:04:01.565" v="18"/>
          <ac:spMkLst>
            <pc:docMk/>
            <pc:sldMk cId="1764854996" sldId="345"/>
            <ac:spMk id="6" creationId="{7FA4510F-D974-2807-2EE4-DE55B847E975}"/>
          </ac:spMkLst>
        </pc:spChg>
      </pc:sldChg>
      <pc:sldChg chg="modSp mod">
        <pc:chgData name="Hakola Antti" userId="65992f85-13c6-4cb4-8e3e-57db52c3c016" providerId="ADAL" clId="{BBC1F32F-D9F8-4EF6-958B-4DD771E7CCE7}" dt="2024-01-17T07:03:57.843" v="17"/>
        <pc:sldMkLst>
          <pc:docMk/>
          <pc:sldMk cId="3333575202" sldId="346"/>
        </pc:sldMkLst>
        <pc:spChg chg="mod">
          <ac:chgData name="Hakola Antti" userId="65992f85-13c6-4cb4-8e3e-57db52c3c016" providerId="ADAL" clId="{BBC1F32F-D9F8-4EF6-958B-4DD771E7CCE7}" dt="2024-01-17T07:03:57.843" v="17"/>
          <ac:spMkLst>
            <pc:docMk/>
            <pc:sldMk cId="3333575202" sldId="346"/>
            <ac:spMk id="5" creationId="{5D4E2E2B-A8E8-5997-5C76-65F4199FADD4}"/>
          </ac:spMkLst>
        </pc:spChg>
      </pc:sldChg>
      <pc:sldChg chg="modSp mod">
        <pc:chgData name="Hakola Antti" userId="65992f85-13c6-4cb4-8e3e-57db52c3c016" providerId="ADAL" clId="{BBC1F32F-D9F8-4EF6-958B-4DD771E7CCE7}" dt="2024-01-17T07:04:22.297" v="23"/>
        <pc:sldMkLst>
          <pc:docMk/>
          <pc:sldMk cId="1975978344" sldId="347"/>
        </pc:sldMkLst>
        <pc:spChg chg="mod">
          <ac:chgData name="Hakola Antti" userId="65992f85-13c6-4cb4-8e3e-57db52c3c016" providerId="ADAL" clId="{BBC1F32F-D9F8-4EF6-958B-4DD771E7CCE7}" dt="2024-01-17T07:04:22.297" v="23"/>
          <ac:spMkLst>
            <pc:docMk/>
            <pc:sldMk cId="1975978344" sldId="347"/>
            <ac:spMk id="5" creationId="{5D4E2E2B-A8E8-5997-5C76-65F4199FADD4}"/>
          </ac:spMkLst>
        </pc:spChg>
      </pc:sldChg>
      <pc:sldChg chg="modSp mod">
        <pc:chgData name="Hakola Antti" userId="65992f85-13c6-4cb4-8e3e-57db52c3c016" providerId="ADAL" clId="{BBC1F32F-D9F8-4EF6-958B-4DD771E7CCE7}" dt="2024-01-17T07:04:10.234" v="20"/>
        <pc:sldMkLst>
          <pc:docMk/>
          <pc:sldMk cId="3439228350" sldId="348"/>
        </pc:sldMkLst>
        <pc:spChg chg="mod">
          <ac:chgData name="Hakola Antti" userId="65992f85-13c6-4cb4-8e3e-57db52c3c016" providerId="ADAL" clId="{BBC1F32F-D9F8-4EF6-958B-4DD771E7CCE7}" dt="2024-01-17T07:04:10.234" v="20"/>
          <ac:spMkLst>
            <pc:docMk/>
            <pc:sldMk cId="3439228350" sldId="348"/>
            <ac:spMk id="6" creationId="{07D0391A-8DAB-4D44-FF88-FD30711541E8}"/>
          </ac:spMkLst>
        </pc:spChg>
      </pc:sldChg>
      <pc:sldChg chg="modSp mod">
        <pc:chgData name="Hakola Antti" userId="65992f85-13c6-4cb4-8e3e-57db52c3c016" providerId="ADAL" clId="{BBC1F32F-D9F8-4EF6-958B-4DD771E7CCE7}" dt="2024-01-17T07:04:13.892" v="21"/>
        <pc:sldMkLst>
          <pc:docMk/>
          <pc:sldMk cId="4278089410" sldId="349"/>
        </pc:sldMkLst>
        <pc:spChg chg="mod">
          <ac:chgData name="Hakola Antti" userId="65992f85-13c6-4cb4-8e3e-57db52c3c016" providerId="ADAL" clId="{BBC1F32F-D9F8-4EF6-958B-4DD771E7CCE7}" dt="2024-01-17T07:04:13.892" v="21"/>
          <ac:spMkLst>
            <pc:docMk/>
            <pc:sldMk cId="4278089410" sldId="349"/>
            <ac:spMk id="6" creationId="{07D0391A-8DAB-4D44-FF88-FD30711541E8}"/>
          </ac:spMkLst>
        </pc:spChg>
      </pc:sldChg>
      <pc:sldChg chg="modSp mod">
        <pc:chgData name="Hakola Antti" userId="65992f85-13c6-4cb4-8e3e-57db52c3c016" providerId="ADAL" clId="{BBC1F32F-D9F8-4EF6-958B-4DD771E7CCE7}" dt="2024-01-17T07:04:18.026" v="22"/>
        <pc:sldMkLst>
          <pc:docMk/>
          <pc:sldMk cId="2424291419" sldId="350"/>
        </pc:sldMkLst>
        <pc:spChg chg="mod">
          <ac:chgData name="Hakola Antti" userId="65992f85-13c6-4cb4-8e3e-57db52c3c016" providerId="ADAL" clId="{BBC1F32F-D9F8-4EF6-958B-4DD771E7CCE7}" dt="2024-01-17T07:04:18.026" v="22"/>
          <ac:spMkLst>
            <pc:docMk/>
            <pc:sldMk cId="2424291419" sldId="350"/>
            <ac:spMk id="6" creationId="{2C5A7572-A108-ED90-DEA6-4D3B42FCC4DC}"/>
          </ac:spMkLst>
        </pc:spChg>
      </pc:sldChg>
      <pc:sldChg chg="modSp mod">
        <pc:chgData name="Hakola Antti" userId="65992f85-13c6-4cb4-8e3e-57db52c3c016" providerId="ADAL" clId="{BBC1F32F-D9F8-4EF6-958B-4DD771E7CCE7}" dt="2024-01-17T07:04:26.496" v="24"/>
        <pc:sldMkLst>
          <pc:docMk/>
          <pc:sldMk cId="1646108599" sldId="351"/>
        </pc:sldMkLst>
        <pc:spChg chg="mod">
          <ac:chgData name="Hakola Antti" userId="65992f85-13c6-4cb4-8e3e-57db52c3c016" providerId="ADAL" clId="{BBC1F32F-D9F8-4EF6-958B-4DD771E7CCE7}" dt="2024-01-17T07:04:26.496" v="24"/>
          <ac:spMkLst>
            <pc:docMk/>
            <pc:sldMk cId="1646108599" sldId="351"/>
            <ac:spMk id="6" creationId="{E72669A5-353B-6EC2-CBBD-938CEF6CAEEC}"/>
          </ac:spMkLst>
        </pc:spChg>
      </pc:sldChg>
      <pc:sldChg chg="modSp mod">
        <pc:chgData name="Hakola Antti" userId="65992f85-13c6-4cb4-8e3e-57db52c3c016" providerId="ADAL" clId="{BBC1F32F-D9F8-4EF6-958B-4DD771E7CCE7}" dt="2024-01-17T07:04:30.171" v="25"/>
        <pc:sldMkLst>
          <pc:docMk/>
          <pc:sldMk cId="1031263268" sldId="352"/>
        </pc:sldMkLst>
        <pc:spChg chg="mod">
          <ac:chgData name="Hakola Antti" userId="65992f85-13c6-4cb4-8e3e-57db52c3c016" providerId="ADAL" clId="{BBC1F32F-D9F8-4EF6-958B-4DD771E7CCE7}" dt="2024-01-17T07:04:30.171" v="25"/>
          <ac:spMkLst>
            <pc:docMk/>
            <pc:sldMk cId="1031263268" sldId="352"/>
            <ac:spMk id="6" creationId="{B9A8D1C4-501C-00EA-460F-B2A5DB2B9242}"/>
          </ac:spMkLst>
        </pc:spChg>
      </pc:sldChg>
      <pc:sldChg chg="modSp mod">
        <pc:chgData name="Hakola Antti" userId="65992f85-13c6-4cb4-8e3e-57db52c3c016" providerId="ADAL" clId="{BBC1F32F-D9F8-4EF6-958B-4DD771E7CCE7}" dt="2024-01-17T07:04:34.213" v="26"/>
        <pc:sldMkLst>
          <pc:docMk/>
          <pc:sldMk cId="3744264892" sldId="353"/>
        </pc:sldMkLst>
        <pc:spChg chg="mod">
          <ac:chgData name="Hakola Antti" userId="65992f85-13c6-4cb4-8e3e-57db52c3c016" providerId="ADAL" clId="{BBC1F32F-D9F8-4EF6-958B-4DD771E7CCE7}" dt="2024-01-17T07:04:34.213" v="26"/>
          <ac:spMkLst>
            <pc:docMk/>
            <pc:sldMk cId="3744264892" sldId="353"/>
            <ac:spMk id="6" creationId="{D4CF121A-9E67-6E4C-BBE3-46883B238B0F}"/>
          </ac:spMkLst>
        </pc:spChg>
      </pc:sldChg>
      <pc:sldChg chg="modSp mod">
        <pc:chgData name="Hakola Antti" userId="65992f85-13c6-4cb4-8e3e-57db52c3c016" providerId="ADAL" clId="{BBC1F32F-D9F8-4EF6-958B-4DD771E7CCE7}" dt="2024-01-17T07:04:38.255" v="27"/>
        <pc:sldMkLst>
          <pc:docMk/>
          <pc:sldMk cId="1349341836" sldId="354"/>
        </pc:sldMkLst>
        <pc:spChg chg="mod">
          <ac:chgData name="Hakola Antti" userId="65992f85-13c6-4cb4-8e3e-57db52c3c016" providerId="ADAL" clId="{BBC1F32F-D9F8-4EF6-958B-4DD771E7CCE7}" dt="2024-01-17T07:04:38.255" v="27"/>
          <ac:spMkLst>
            <pc:docMk/>
            <pc:sldMk cId="1349341836" sldId="354"/>
            <ac:spMk id="6" creationId="{7C30533D-798A-9A25-FD00-90F2DE2DE7A4}"/>
          </ac:spMkLst>
        </pc:spChg>
      </pc:sldChg>
      <pc:sldChg chg="modSp mod">
        <pc:chgData name="Hakola Antti" userId="65992f85-13c6-4cb4-8e3e-57db52c3c016" providerId="ADAL" clId="{BBC1F32F-D9F8-4EF6-958B-4DD771E7CCE7}" dt="2024-01-17T07:04:41.707" v="28"/>
        <pc:sldMkLst>
          <pc:docMk/>
          <pc:sldMk cId="2840230359" sldId="355"/>
        </pc:sldMkLst>
        <pc:spChg chg="mod">
          <ac:chgData name="Hakola Antti" userId="65992f85-13c6-4cb4-8e3e-57db52c3c016" providerId="ADAL" clId="{BBC1F32F-D9F8-4EF6-958B-4DD771E7CCE7}" dt="2024-01-17T07:04:41.707" v="28"/>
          <ac:spMkLst>
            <pc:docMk/>
            <pc:sldMk cId="2840230359" sldId="355"/>
            <ac:spMk id="6" creationId="{7C30533D-798A-9A25-FD00-90F2DE2DE7A4}"/>
          </ac:spMkLst>
        </pc:spChg>
      </pc:sldChg>
      <pc:sldChg chg="modSp mod">
        <pc:chgData name="Hakola Antti" userId="65992f85-13c6-4cb4-8e3e-57db52c3c016" providerId="ADAL" clId="{BBC1F32F-D9F8-4EF6-958B-4DD771E7CCE7}" dt="2024-01-17T07:04:45.330" v="29"/>
        <pc:sldMkLst>
          <pc:docMk/>
          <pc:sldMk cId="2085554383" sldId="357"/>
        </pc:sldMkLst>
        <pc:spChg chg="mod">
          <ac:chgData name="Hakola Antti" userId="65992f85-13c6-4cb4-8e3e-57db52c3c016" providerId="ADAL" clId="{BBC1F32F-D9F8-4EF6-958B-4DD771E7CCE7}" dt="2024-01-17T07:04:45.330" v="29"/>
          <ac:spMkLst>
            <pc:docMk/>
            <pc:sldMk cId="2085554383" sldId="357"/>
            <ac:spMk id="6" creationId="{978AE454-60AD-63A8-2B17-4BDB56103581}"/>
          </ac:spMkLst>
        </pc:spChg>
      </pc:sldChg>
      <pc:sldChg chg="modSp mod">
        <pc:chgData name="Hakola Antti" userId="65992f85-13c6-4cb4-8e3e-57db52c3c016" providerId="ADAL" clId="{BBC1F32F-D9F8-4EF6-958B-4DD771E7CCE7}" dt="2024-01-17T07:04:49.010" v="30"/>
        <pc:sldMkLst>
          <pc:docMk/>
          <pc:sldMk cId="743317465" sldId="358"/>
        </pc:sldMkLst>
        <pc:spChg chg="mod">
          <ac:chgData name="Hakola Antti" userId="65992f85-13c6-4cb4-8e3e-57db52c3c016" providerId="ADAL" clId="{BBC1F32F-D9F8-4EF6-958B-4DD771E7CCE7}" dt="2024-01-17T07:04:49.010" v="30"/>
          <ac:spMkLst>
            <pc:docMk/>
            <pc:sldMk cId="743317465" sldId="358"/>
            <ac:spMk id="6" creationId="{9D35E310-EC56-39AF-E493-B53C299EEBBF}"/>
          </ac:spMkLst>
        </pc:spChg>
      </pc:sldChg>
      <pc:sldChg chg="modSp mod">
        <pc:chgData name="Hakola Antti" userId="65992f85-13c6-4cb4-8e3e-57db52c3c016" providerId="ADAL" clId="{BBC1F32F-D9F8-4EF6-958B-4DD771E7CCE7}" dt="2024-01-17T07:05:08.546" v="35"/>
        <pc:sldMkLst>
          <pc:docMk/>
          <pc:sldMk cId="85636357" sldId="359"/>
        </pc:sldMkLst>
        <pc:spChg chg="mod">
          <ac:chgData name="Hakola Antti" userId="65992f85-13c6-4cb4-8e3e-57db52c3c016" providerId="ADAL" clId="{BBC1F32F-D9F8-4EF6-958B-4DD771E7CCE7}" dt="2024-01-17T07:05:08.546" v="35"/>
          <ac:spMkLst>
            <pc:docMk/>
            <pc:sldMk cId="85636357" sldId="359"/>
            <ac:spMk id="6" creationId="{EAD28979-01E6-4F31-5D60-E4C6329D8E5E}"/>
          </ac:spMkLst>
        </pc:spChg>
      </pc:sldChg>
      <pc:sldChg chg="modSp mod">
        <pc:chgData name="Hakola Antti" userId="65992f85-13c6-4cb4-8e3e-57db52c3c016" providerId="ADAL" clId="{BBC1F32F-D9F8-4EF6-958B-4DD771E7CCE7}" dt="2024-01-17T07:05:12.450" v="36"/>
        <pc:sldMkLst>
          <pc:docMk/>
          <pc:sldMk cId="1720990890" sldId="360"/>
        </pc:sldMkLst>
        <pc:spChg chg="mod">
          <ac:chgData name="Hakola Antti" userId="65992f85-13c6-4cb4-8e3e-57db52c3c016" providerId="ADAL" clId="{BBC1F32F-D9F8-4EF6-958B-4DD771E7CCE7}" dt="2024-01-17T07:05:12.450" v="36"/>
          <ac:spMkLst>
            <pc:docMk/>
            <pc:sldMk cId="1720990890" sldId="360"/>
            <ac:spMk id="6" creationId="{EAD28979-01E6-4F31-5D60-E4C6329D8E5E}"/>
          </ac:spMkLst>
        </pc:spChg>
      </pc:sldChg>
      <pc:sldChg chg="modSp mod">
        <pc:chgData name="Hakola Antti" userId="65992f85-13c6-4cb4-8e3e-57db52c3c016" providerId="ADAL" clId="{BBC1F32F-D9F8-4EF6-958B-4DD771E7CCE7}" dt="2024-01-17T07:05:15.918" v="37"/>
        <pc:sldMkLst>
          <pc:docMk/>
          <pc:sldMk cId="332160485" sldId="361"/>
        </pc:sldMkLst>
        <pc:spChg chg="mod">
          <ac:chgData name="Hakola Antti" userId="65992f85-13c6-4cb4-8e3e-57db52c3c016" providerId="ADAL" clId="{BBC1F32F-D9F8-4EF6-958B-4DD771E7CCE7}" dt="2024-01-17T07:05:15.918" v="37"/>
          <ac:spMkLst>
            <pc:docMk/>
            <pc:sldMk cId="332160485" sldId="361"/>
            <ac:spMk id="6" creationId="{8A67CB11-D5FD-D3D8-F225-A9A20C098589}"/>
          </ac:spMkLst>
        </pc:spChg>
      </pc:sldChg>
      <pc:sldChg chg="modSp mod">
        <pc:chgData name="Hakola Antti" userId="65992f85-13c6-4cb4-8e3e-57db52c3c016" providerId="ADAL" clId="{BBC1F32F-D9F8-4EF6-958B-4DD771E7CCE7}" dt="2024-01-17T07:05:29.514" v="41"/>
        <pc:sldMkLst>
          <pc:docMk/>
          <pc:sldMk cId="1938000884" sldId="362"/>
        </pc:sldMkLst>
        <pc:spChg chg="mod">
          <ac:chgData name="Hakola Antti" userId="65992f85-13c6-4cb4-8e3e-57db52c3c016" providerId="ADAL" clId="{BBC1F32F-D9F8-4EF6-958B-4DD771E7CCE7}" dt="2024-01-17T07:05:29.514" v="41"/>
          <ac:spMkLst>
            <pc:docMk/>
            <pc:sldMk cId="1938000884" sldId="362"/>
            <ac:spMk id="6" creationId="{8EE80997-2CB1-377A-194F-BFF69B4F5716}"/>
          </ac:spMkLst>
        </pc:spChg>
      </pc:sldChg>
      <pc:sldChg chg="modSp mod">
        <pc:chgData name="Hakola Antti" userId="65992f85-13c6-4cb4-8e3e-57db52c3c016" providerId="ADAL" clId="{BBC1F32F-D9F8-4EF6-958B-4DD771E7CCE7}" dt="2024-01-17T07:04:52.011" v="31"/>
        <pc:sldMkLst>
          <pc:docMk/>
          <pc:sldMk cId="369503988" sldId="363"/>
        </pc:sldMkLst>
        <pc:spChg chg="mod">
          <ac:chgData name="Hakola Antti" userId="65992f85-13c6-4cb4-8e3e-57db52c3c016" providerId="ADAL" clId="{BBC1F32F-D9F8-4EF6-958B-4DD771E7CCE7}" dt="2024-01-17T07:04:52.011" v="31"/>
          <ac:spMkLst>
            <pc:docMk/>
            <pc:sldMk cId="369503988" sldId="363"/>
            <ac:spMk id="6" creationId="{6921499A-D911-0432-FD9B-98BD144649BD}"/>
          </ac:spMkLst>
        </pc:spChg>
      </pc:sldChg>
      <pc:sldChg chg="modSp mod">
        <pc:chgData name="Hakola Antti" userId="65992f85-13c6-4cb4-8e3e-57db52c3c016" providerId="ADAL" clId="{BBC1F32F-D9F8-4EF6-958B-4DD771E7CCE7}" dt="2024-01-17T07:04:57.026" v="32"/>
        <pc:sldMkLst>
          <pc:docMk/>
          <pc:sldMk cId="4173859" sldId="364"/>
        </pc:sldMkLst>
        <pc:spChg chg="mod">
          <ac:chgData name="Hakola Antti" userId="65992f85-13c6-4cb4-8e3e-57db52c3c016" providerId="ADAL" clId="{BBC1F32F-D9F8-4EF6-958B-4DD771E7CCE7}" dt="2024-01-17T07:04:57.026" v="32"/>
          <ac:spMkLst>
            <pc:docMk/>
            <pc:sldMk cId="4173859" sldId="364"/>
            <ac:spMk id="6" creationId="{9A83C72E-B881-31E8-265F-162169E720C2}"/>
          </ac:spMkLst>
        </pc:spChg>
      </pc:sldChg>
      <pc:sldChg chg="modSp mod">
        <pc:chgData name="Hakola Antti" userId="65992f85-13c6-4cb4-8e3e-57db52c3c016" providerId="ADAL" clId="{BBC1F32F-D9F8-4EF6-958B-4DD771E7CCE7}" dt="2024-01-17T07:05:01.178" v="33"/>
        <pc:sldMkLst>
          <pc:docMk/>
          <pc:sldMk cId="2396002820" sldId="365"/>
        </pc:sldMkLst>
        <pc:spChg chg="mod">
          <ac:chgData name="Hakola Antti" userId="65992f85-13c6-4cb4-8e3e-57db52c3c016" providerId="ADAL" clId="{BBC1F32F-D9F8-4EF6-958B-4DD771E7CCE7}" dt="2024-01-17T07:05:01.178" v="33"/>
          <ac:spMkLst>
            <pc:docMk/>
            <pc:sldMk cId="2396002820" sldId="365"/>
            <ac:spMk id="6" creationId="{9A83C72E-B881-31E8-265F-162169E720C2}"/>
          </ac:spMkLst>
        </pc:spChg>
      </pc:sldChg>
      <pc:sldChg chg="modSp mod">
        <pc:chgData name="Hakola Antti" userId="65992f85-13c6-4cb4-8e3e-57db52c3c016" providerId="ADAL" clId="{BBC1F32F-D9F8-4EF6-958B-4DD771E7CCE7}" dt="2024-01-17T07:05:04.890" v="34"/>
        <pc:sldMkLst>
          <pc:docMk/>
          <pc:sldMk cId="475037066" sldId="366"/>
        </pc:sldMkLst>
        <pc:spChg chg="mod">
          <ac:chgData name="Hakola Antti" userId="65992f85-13c6-4cb4-8e3e-57db52c3c016" providerId="ADAL" clId="{BBC1F32F-D9F8-4EF6-958B-4DD771E7CCE7}" dt="2024-01-17T07:05:04.890" v="34"/>
          <ac:spMkLst>
            <pc:docMk/>
            <pc:sldMk cId="475037066" sldId="366"/>
            <ac:spMk id="6" creationId="{45BAD683-1127-085C-942A-21FA82FC8083}"/>
          </ac:spMkLst>
        </pc:spChg>
      </pc:sldChg>
      <pc:sldChg chg="modSp mod">
        <pc:chgData name="Hakola Antti" userId="65992f85-13c6-4cb4-8e3e-57db52c3c016" providerId="ADAL" clId="{BBC1F32F-D9F8-4EF6-958B-4DD771E7CCE7}" dt="2024-01-17T07:05:19.760" v="38"/>
        <pc:sldMkLst>
          <pc:docMk/>
          <pc:sldMk cId="3780931993" sldId="367"/>
        </pc:sldMkLst>
        <pc:spChg chg="mod">
          <ac:chgData name="Hakola Antti" userId="65992f85-13c6-4cb4-8e3e-57db52c3c016" providerId="ADAL" clId="{BBC1F32F-D9F8-4EF6-958B-4DD771E7CCE7}" dt="2024-01-17T07:05:19.760" v="38"/>
          <ac:spMkLst>
            <pc:docMk/>
            <pc:sldMk cId="3780931993" sldId="367"/>
            <ac:spMk id="6" creationId="{B01D9389-9CFC-DBB2-7F23-8849B4C773A5}"/>
          </ac:spMkLst>
        </pc:spChg>
      </pc:sldChg>
      <pc:sldChg chg="modSp mod">
        <pc:chgData name="Hakola Antti" userId="65992f85-13c6-4cb4-8e3e-57db52c3c016" providerId="ADAL" clId="{BBC1F32F-D9F8-4EF6-958B-4DD771E7CCE7}" dt="2024-01-17T07:05:22.952" v="39"/>
        <pc:sldMkLst>
          <pc:docMk/>
          <pc:sldMk cId="1879924937" sldId="368"/>
        </pc:sldMkLst>
        <pc:spChg chg="mod">
          <ac:chgData name="Hakola Antti" userId="65992f85-13c6-4cb4-8e3e-57db52c3c016" providerId="ADAL" clId="{BBC1F32F-D9F8-4EF6-958B-4DD771E7CCE7}" dt="2024-01-17T07:05:22.952" v="39"/>
          <ac:spMkLst>
            <pc:docMk/>
            <pc:sldMk cId="1879924937" sldId="368"/>
            <ac:spMk id="6" creationId="{B01D9389-9CFC-DBB2-7F23-8849B4C773A5}"/>
          </ac:spMkLst>
        </pc:spChg>
      </pc:sldChg>
      <pc:sldChg chg="modSp mod">
        <pc:chgData name="Hakola Antti" userId="65992f85-13c6-4cb4-8e3e-57db52c3c016" providerId="ADAL" clId="{BBC1F32F-D9F8-4EF6-958B-4DD771E7CCE7}" dt="2024-01-17T07:05:26.090" v="40"/>
        <pc:sldMkLst>
          <pc:docMk/>
          <pc:sldMk cId="2704049624" sldId="369"/>
        </pc:sldMkLst>
        <pc:spChg chg="mod">
          <ac:chgData name="Hakola Antti" userId="65992f85-13c6-4cb4-8e3e-57db52c3c016" providerId="ADAL" clId="{BBC1F32F-D9F8-4EF6-958B-4DD771E7CCE7}" dt="2024-01-17T07:05:26.090" v="40"/>
          <ac:spMkLst>
            <pc:docMk/>
            <pc:sldMk cId="2704049624" sldId="369"/>
            <ac:spMk id="6" creationId="{B0F72965-0386-BC18-FE95-B738F3390015}"/>
          </ac:spMkLst>
        </pc:spChg>
      </pc:sldChg>
      <pc:sldChg chg="modSp mod">
        <pc:chgData name="Hakola Antti" userId="65992f85-13c6-4cb4-8e3e-57db52c3c016" providerId="ADAL" clId="{BBC1F32F-D9F8-4EF6-958B-4DD771E7CCE7}" dt="2024-01-17T07:05:33.411" v="42"/>
        <pc:sldMkLst>
          <pc:docMk/>
          <pc:sldMk cId="962865659" sldId="371"/>
        </pc:sldMkLst>
        <pc:spChg chg="mod">
          <ac:chgData name="Hakola Antti" userId="65992f85-13c6-4cb4-8e3e-57db52c3c016" providerId="ADAL" clId="{BBC1F32F-D9F8-4EF6-958B-4DD771E7CCE7}" dt="2024-01-17T07:05:33.411" v="42"/>
          <ac:spMkLst>
            <pc:docMk/>
            <pc:sldMk cId="962865659" sldId="371"/>
            <ac:spMk id="6" creationId="{F790450E-CF8C-3E22-9AB3-C960BDCDC413}"/>
          </ac:spMkLst>
        </pc:spChg>
      </pc:sldChg>
      <pc:sldChg chg="modSp mod">
        <pc:chgData name="Hakola Antti" userId="65992f85-13c6-4cb4-8e3e-57db52c3c016" providerId="ADAL" clId="{BBC1F32F-D9F8-4EF6-958B-4DD771E7CCE7}" dt="2024-01-17T07:05:37.029" v="43"/>
        <pc:sldMkLst>
          <pc:docMk/>
          <pc:sldMk cId="1095478818" sldId="372"/>
        </pc:sldMkLst>
        <pc:spChg chg="mod">
          <ac:chgData name="Hakola Antti" userId="65992f85-13c6-4cb4-8e3e-57db52c3c016" providerId="ADAL" clId="{BBC1F32F-D9F8-4EF6-958B-4DD771E7CCE7}" dt="2024-01-17T07:05:37.029" v="43"/>
          <ac:spMkLst>
            <pc:docMk/>
            <pc:sldMk cId="1095478818" sldId="372"/>
            <ac:spMk id="6" creationId="{AA0FA773-7179-D202-2E90-BA273EAB1448}"/>
          </ac:spMkLst>
        </pc:spChg>
      </pc:sldChg>
      <pc:sldChg chg="modSp mod">
        <pc:chgData name="Hakola Antti" userId="65992f85-13c6-4cb4-8e3e-57db52c3c016" providerId="ADAL" clId="{BBC1F32F-D9F8-4EF6-958B-4DD771E7CCE7}" dt="2024-01-17T07:05:40.962" v="44"/>
        <pc:sldMkLst>
          <pc:docMk/>
          <pc:sldMk cId="3712370560" sldId="373"/>
        </pc:sldMkLst>
        <pc:spChg chg="mod">
          <ac:chgData name="Hakola Antti" userId="65992f85-13c6-4cb4-8e3e-57db52c3c016" providerId="ADAL" clId="{BBC1F32F-D9F8-4EF6-958B-4DD771E7CCE7}" dt="2024-01-17T07:05:40.962" v="44"/>
          <ac:spMkLst>
            <pc:docMk/>
            <pc:sldMk cId="3712370560" sldId="373"/>
            <ac:spMk id="6" creationId="{AA0FA773-7179-D202-2E90-BA273EAB1448}"/>
          </ac:spMkLst>
        </pc:spChg>
      </pc:sldChg>
      <pc:sldChg chg="modSp mod">
        <pc:chgData name="Hakola Antti" userId="65992f85-13c6-4cb4-8e3e-57db52c3c016" providerId="ADAL" clId="{BBC1F32F-D9F8-4EF6-958B-4DD771E7CCE7}" dt="2024-01-17T07:05:44.282" v="45"/>
        <pc:sldMkLst>
          <pc:docMk/>
          <pc:sldMk cId="338164739" sldId="374"/>
        </pc:sldMkLst>
        <pc:spChg chg="mod">
          <ac:chgData name="Hakola Antti" userId="65992f85-13c6-4cb4-8e3e-57db52c3c016" providerId="ADAL" clId="{BBC1F32F-D9F8-4EF6-958B-4DD771E7CCE7}" dt="2024-01-17T07:05:44.282" v="45"/>
          <ac:spMkLst>
            <pc:docMk/>
            <pc:sldMk cId="338164739" sldId="374"/>
            <ac:spMk id="6" creationId="{FFC0D8E4-087B-747C-AC1C-8089FCBA6643}"/>
          </ac:spMkLst>
        </pc:spChg>
      </pc:sldChg>
      <pc:sldChg chg="modSp mod">
        <pc:chgData name="Hakola Antti" userId="65992f85-13c6-4cb4-8e3e-57db52c3c016" providerId="ADAL" clId="{BBC1F32F-D9F8-4EF6-958B-4DD771E7CCE7}" dt="2024-01-17T07:05:49.559" v="46"/>
        <pc:sldMkLst>
          <pc:docMk/>
          <pc:sldMk cId="333752091" sldId="375"/>
        </pc:sldMkLst>
        <pc:spChg chg="mod">
          <ac:chgData name="Hakola Antti" userId="65992f85-13c6-4cb4-8e3e-57db52c3c016" providerId="ADAL" clId="{BBC1F32F-D9F8-4EF6-958B-4DD771E7CCE7}" dt="2024-01-17T07:05:49.559" v="46"/>
          <ac:spMkLst>
            <pc:docMk/>
            <pc:sldMk cId="333752091" sldId="375"/>
            <ac:spMk id="7" creationId="{E6B88522-B876-469B-E12F-AF5A56A21D5B}"/>
          </ac:spMkLst>
        </pc:spChg>
      </pc:sldChg>
      <pc:sldChg chg="modSp mod">
        <pc:chgData name="Hakola Antti" userId="65992f85-13c6-4cb4-8e3e-57db52c3c016" providerId="ADAL" clId="{BBC1F32F-D9F8-4EF6-958B-4DD771E7CCE7}" dt="2024-01-17T07:05:56.295" v="48"/>
        <pc:sldMkLst>
          <pc:docMk/>
          <pc:sldMk cId="1059138602" sldId="377"/>
        </pc:sldMkLst>
        <pc:spChg chg="mod">
          <ac:chgData name="Hakola Antti" userId="65992f85-13c6-4cb4-8e3e-57db52c3c016" providerId="ADAL" clId="{BBC1F32F-D9F8-4EF6-958B-4DD771E7CCE7}" dt="2024-01-17T07:05:56.295" v="48"/>
          <ac:spMkLst>
            <pc:docMk/>
            <pc:sldMk cId="1059138602" sldId="377"/>
            <ac:spMk id="6" creationId="{DEE52FAD-635D-57A4-F102-27562BF93822}"/>
          </ac:spMkLst>
        </pc:spChg>
      </pc:sldChg>
      <pc:sldChg chg="modSp mod">
        <pc:chgData name="Hakola Antti" userId="65992f85-13c6-4cb4-8e3e-57db52c3c016" providerId="ADAL" clId="{BBC1F32F-D9F8-4EF6-958B-4DD771E7CCE7}" dt="2024-01-17T07:05:52.935" v="47"/>
        <pc:sldMkLst>
          <pc:docMk/>
          <pc:sldMk cId="391802733" sldId="378"/>
        </pc:sldMkLst>
        <pc:spChg chg="mod">
          <ac:chgData name="Hakola Antti" userId="65992f85-13c6-4cb4-8e3e-57db52c3c016" providerId="ADAL" clId="{BBC1F32F-D9F8-4EF6-958B-4DD771E7CCE7}" dt="2024-01-17T07:05:52.935" v="47"/>
          <ac:spMkLst>
            <pc:docMk/>
            <pc:sldMk cId="391802733" sldId="378"/>
            <ac:spMk id="6" creationId="{B0E66821-322D-62FC-9773-22859FDCA5C6}"/>
          </ac:spMkLst>
        </pc:spChg>
      </pc:sldChg>
      <pc:sldChg chg="modSp mod">
        <pc:chgData name="Hakola Antti" userId="65992f85-13c6-4cb4-8e3e-57db52c3c016" providerId="ADAL" clId="{BBC1F32F-D9F8-4EF6-958B-4DD771E7CCE7}" dt="2024-01-17T07:05:59.498" v="49"/>
        <pc:sldMkLst>
          <pc:docMk/>
          <pc:sldMk cId="4268512863" sldId="379"/>
        </pc:sldMkLst>
        <pc:spChg chg="mod">
          <ac:chgData name="Hakola Antti" userId="65992f85-13c6-4cb4-8e3e-57db52c3c016" providerId="ADAL" clId="{BBC1F32F-D9F8-4EF6-958B-4DD771E7CCE7}" dt="2024-01-17T07:05:59.498" v="49"/>
          <ac:spMkLst>
            <pc:docMk/>
            <pc:sldMk cId="4268512863" sldId="379"/>
            <ac:spMk id="6" creationId="{DEE52FAD-635D-57A4-F102-27562BF93822}"/>
          </ac:spMkLst>
        </pc:spChg>
      </pc:sldChg>
      <pc:sldChg chg="modSp mod">
        <pc:chgData name="Hakola Antti" userId="65992f85-13c6-4cb4-8e3e-57db52c3c016" providerId="ADAL" clId="{BBC1F32F-D9F8-4EF6-958B-4DD771E7CCE7}" dt="2024-01-17T07:25:02.352" v="51" actId="20577"/>
        <pc:sldMkLst>
          <pc:docMk/>
          <pc:sldMk cId="3764580487" sldId="380"/>
        </pc:sldMkLst>
        <pc:spChg chg="mod">
          <ac:chgData name="Hakola Antti" userId="65992f85-13c6-4cb4-8e3e-57db52c3c016" providerId="ADAL" clId="{BBC1F32F-D9F8-4EF6-958B-4DD771E7CCE7}" dt="2024-01-17T07:06:02.938" v="50"/>
          <ac:spMkLst>
            <pc:docMk/>
            <pc:sldMk cId="3764580487" sldId="380"/>
            <ac:spMk id="6" creationId="{DEE52FAD-635D-57A4-F102-27562BF93822}"/>
          </ac:spMkLst>
        </pc:spChg>
        <pc:spChg chg="mod">
          <ac:chgData name="Hakola Antti" userId="65992f85-13c6-4cb4-8e3e-57db52c3c016" providerId="ADAL" clId="{BBC1F32F-D9F8-4EF6-958B-4DD771E7CCE7}" dt="2024-01-17T07:25:02.352" v="51" actId="20577"/>
          <ac:spMkLst>
            <pc:docMk/>
            <pc:sldMk cId="3764580487" sldId="380"/>
            <ac:spMk id="7" creationId="{768F5556-4D9E-5CD9-417F-F2070853A699}"/>
          </ac:spMkLst>
        </pc:spChg>
      </pc:sldChg>
      <pc:sldChg chg="modSp mod">
        <pc:chgData name="Hakola Antti" userId="65992f85-13c6-4cb4-8e3e-57db52c3c016" providerId="ADAL" clId="{BBC1F32F-D9F8-4EF6-958B-4DD771E7CCE7}" dt="2024-01-17T07:04:05.948" v="19"/>
        <pc:sldMkLst>
          <pc:docMk/>
          <pc:sldMk cId="3256243044" sldId="382"/>
        </pc:sldMkLst>
        <pc:spChg chg="mod">
          <ac:chgData name="Hakola Antti" userId="65992f85-13c6-4cb4-8e3e-57db52c3c016" providerId="ADAL" clId="{BBC1F32F-D9F8-4EF6-958B-4DD771E7CCE7}" dt="2024-01-17T07:04:05.948" v="19"/>
          <ac:spMkLst>
            <pc:docMk/>
            <pc:sldMk cId="3256243044" sldId="382"/>
            <ac:spMk id="6" creationId="{67F2ABC7-310E-8D60-9F80-8B2650AE38F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08/04/2024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08/04/2024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regarding</a:t>
            </a:r>
            <a:r>
              <a:rPr lang="de-DE" baseline="0" dirty="0" smtClean="0"/>
              <a:t> WEST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SPB.</a:t>
            </a:r>
          </a:p>
          <a:p>
            <a:r>
              <a:rPr lang="de-DE" baseline="0" dirty="0" err="1" smtClean="0"/>
              <a:t>Give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a taste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in SPB </a:t>
            </a:r>
            <a:r>
              <a:rPr lang="de-DE" baseline="0" dirty="0" err="1" smtClean="0"/>
              <a:t>regarding</a:t>
            </a:r>
            <a:r>
              <a:rPr lang="de-DE" baseline="0" dirty="0" smtClean="0"/>
              <a:t> WEST,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Not </a:t>
            </a:r>
            <a:r>
              <a:rPr lang="de-DE" baseline="0" dirty="0" err="1" smtClean="0"/>
              <a:t>everything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;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</a:t>
            </a:r>
            <a:r>
              <a:rPr lang="de-DE" baseline="0" dirty="0" smtClean="0"/>
              <a:t> a taste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64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PFUs phase 2 : investigation of thick + flaking deposits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219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Environnement contrôlé</a:t>
            </a:r>
          </a:p>
          <a:p>
            <a:r>
              <a:rPr lang="fr-FR" dirty="0" smtClean="0"/>
              <a:t>Travail en tenue</a:t>
            </a:r>
          </a:p>
          <a:p>
            <a:r>
              <a:rPr lang="fr-FR" dirty="0" err="1" smtClean="0"/>
              <a:t>Decoupes</a:t>
            </a:r>
            <a:r>
              <a:rPr lang="fr-FR" dirty="0" smtClean="0"/>
              <a:t> -&gt; contrôle en surface pour sortie de ZC -&gt; contrôle en volumique pour envoi public </a:t>
            </a:r>
            <a:r>
              <a:rPr lang="fr-FR" dirty="0" err="1" smtClean="0"/>
              <a:t>domain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58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Significant B found in far SOL thin deposits by </a:t>
            </a:r>
            <a:r>
              <a:rPr lang="en-US" sz="1200" dirty="0" err="1" smtClean="0"/>
              <a:t>Tof</a:t>
            </a:r>
            <a:r>
              <a:rPr lang="en-US" sz="1200" dirty="0" smtClean="0"/>
              <a:t>-ERDA (but also evidenced in thick deposits), in agreement with results obtained with other techniques (SIMS, NRA)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01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53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Delamaination</a:t>
            </a:r>
            <a:r>
              <a:rPr lang="fr-FR" dirty="0" smtClean="0"/>
              <a:t>  </a:t>
            </a:r>
            <a:r>
              <a:rPr lang="fr-FR" dirty="0" err="1" smtClean="0"/>
              <a:t>happened</a:t>
            </a:r>
            <a:r>
              <a:rPr lang="fr-FR" baseline="0" dirty="0" smtClean="0"/>
              <a:t> ?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campaign</a:t>
            </a:r>
            <a:r>
              <a:rPr lang="fr-FR" baseline="0" dirty="0" smtClean="0"/>
              <a:t> ?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campaign</a:t>
            </a:r>
            <a:r>
              <a:rPr lang="fr-FR" baseline="0" dirty="0" smtClean="0"/>
              <a:t> 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654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76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 smtClean="0"/>
              <a:t>Deposits</a:t>
            </a:r>
            <a:r>
              <a:rPr lang="fr-FR" sz="1200" dirty="0" smtClean="0"/>
              <a:t> </a:t>
            </a:r>
            <a:r>
              <a:rPr lang="fr-FR" sz="1200" dirty="0" err="1" smtClean="0"/>
              <a:t>observed</a:t>
            </a:r>
            <a:r>
              <a:rPr lang="fr-FR" sz="1200" dirty="0" smtClean="0"/>
              <a:t> on areas </a:t>
            </a:r>
            <a:r>
              <a:rPr lang="fr-FR" sz="1200" dirty="0" err="1" smtClean="0"/>
              <a:t>shadowed</a:t>
            </a:r>
            <a:r>
              <a:rPr lang="fr-FR" sz="1200" dirty="0" smtClean="0"/>
              <a:t> by the </a:t>
            </a:r>
            <a:r>
              <a:rPr lang="fr-FR" sz="1200" dirty="0" err="1" smtClean="0"/>
              <a:t>toroidal</a:t>
            </a:r>
            <a:r>
              <a:rPr lang="fr-FR" sz="1200" dirty="0" smtClean="0"/>
              <a:t> </a:t>
            </a:r>
            <a:r>
              <a:rPr lang="fr-FR" sz="1200" dirty="0" err="1" smtClean="0"/>
              <a:t>bevel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 contrast with the adherent HFS thick deposits, these deposits have a different thin foil like structure, and tend to delaminate easily.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18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 post mortem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deposits</a:t>
            </a:r>
            <a:r>
              <a:rPr lang="fr-FR" baseline="0" dirty="0" smtClean="0"/>
              <a:t>. Chemical composition </a:t>
            </a:r>
            <a:r>
              <a:rPr lang="fr-FR" baseline="0" dirty="0" err="1" smtClean="0"/>
              <a:t>missing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although</a:t>
            </a:r>
            <a:r>
              <a:rPr lang="fr-FR" baseline="0" dirty="0" smtClean="0"/>
              <a:t> EDX shows W, O, B in agreement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plasma scenarios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139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 post mortem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deposits</a:t>
            </a:r>
            <a:r>
              <a:rPr lang="fr-FR" baseline="0" dirty="0" smtClean="0"/>
              <a:t>. Chemical composition </a:t>
            </a:r>
            <a:r>
              <a:rPr lang="fr-FR" baseline="0" dirty="0" err="1" smtClean="0"/>
              <a:t>missing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although</a:t>
            </a:r>
            <a:r>
              <a:rPr lang="fr-FR" baseline="0" dirty="0" smtClean="0"/>
              <a:t> EDX shows W, O, B in agreement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plasma scenarios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88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these deposits have a different thin foil like structure, and tend to delaminate easily.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13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10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1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pic>
        <p:nvPicPr>
          <p:cNvPr id="3" name="Picture 2" descr="fond16-9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749588" y="611212"/>
            <a:ext cx="3868823" cy="68489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8" y="3601098"/>
            <a:ext cx="1203326" cy="984885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Partie 1</a:t>
            </a:r>
          </a:p>
        </p:txBody>
      </p:sp>
    </p:spTree>
    <p:extLst>
      <p:ext uri="{BB962C8B-B14F-4D97-AF65-F5344CB8AC3E}">
        <p14:creationId xmlns:p14="http://schemas.microsoft.com/office/powerpoint/2010/main" val="363871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 smtClean="0">
                <a:solidFill>
                  <a:srgbClr val="FF0000"/>
                </a:solidFill>
              </a:rPr>
              <a:t>Mathilde DIEZ</a:t>
            </a:r>
            <a:r>
              <a:rPr lang="en-GB" dirty="0" smtClean="0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tiff"/><Relationship Id="rId3" Type="http://schemas.openxmlformats.org/officeDocument/2006/relationships/image" Target="../media/image39.png"/><Relationship Id="rId7" Type="http://schemas.openxmlformats.org/officeDocument/2006/relationships/image" Target="../media/image46.tiff"/><Relationship Id="rId12" Type="http://schemas.openxmlformats.org/officeDocument/2006/relationships/image" Target="../media/image5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11" Type="http://schemas.openxmlformats.org/officeDocument/2006/relationships/image" Target="../media/image50.tiff"/><Relationship Id="rId5" Type="http://schemas.openxmlformats.org/officeDocument/2006/relationships/image" Target="../media/image44.tiff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tiff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64.jpeg"/><Relationship Id="rId4" Type="http://schemas.openxmlformats.org/officeDocument/2006/relationships/image" Target="../media/image61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68.jpe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15.png"/><Relationship Id="rId10" Type="http://schemas.openxmlformats.org/officeDocument/2006/relationships/image" Target="../media/image83.png"/><Relationship Id="rId4" Type="http://schemas.openxmlformats.org/officeDocument/2006/relationships/image" Target="../media/image73.jpeg"/><Relationship Id="rId9" Type="http://schemas.openxmlformats.org/officeDocument/2006/relationships/image" Target="../media/image8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WP PWIE: </a:t>
            </a:r>
            <a:r>
              <a:rPr lang="en-US" sz="2800" dirty="0" smtClean="0"/>
              <a:t>Re-deposition of W in the WEST divertor based on post-mortem analyses</a:t>
            </a:r>
            <a:endParaRPr lang="en-US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3193689"/>
            <a:ext cx="4248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chemeClr val="bg1"/>
                </a:solidFill>
              </a:rPr>
              <a:t>M. Diez</a:t>
            </a:r>
            <a:r>
              <a:rPr lang="fr-FR" sz="1600" dirty="0" smtClean="0">
                <a:solidFill>
                  <a:schemeClr val="bg1"/>
                </a:solidFill>
              </a:rPr>
              <a:t>, C. </a:t>
            </a:r>
            <a:r>
              <a:rPr lang="fr-FR" sz="1600" dirty="0" err="1" smtClean="0">
                <a:solidFill>
                  <a:schemeClr val="bg1"/>
                </a:solidFill>
              </a:rPr>
              <a:t>Arnas</a:t>
            </a:r>
            <a:r>
              <a:rPr lang="fr-FR" sz="1600" dirty="0" smtClean="0">
                <a:solidFill>
                  <a:schemeClr val="bg1"/>
                </a:solidFill>
              </a:rPr>
              <a:t>, M</a:t>
            </a:r>
            <a:r>
              <a:rPr lang="fr-FR" sz="1600" dirty="0">
                <a:solidFill>
                  <a:schemeClr val="bg1"/>
                </a:solidFill>
              </a:rPr>
              <a:t>. </a:t>
            </a:r>
            <a:r>
              <a:rPr lang="fr-FR" sz="1600" dirty="0" smtClean="0">
                <a:solidFill>
                  <a:schemeClr val="bg1"/>
                </a:solidFill>
              </a:rPr>
              <a:t>Balden, </a:t>
            </a:r>
            <a:r>
              <a:rPr lang="fr-FR" sz="1600" dirty="0">
                <a:solidFill>
                  <a:schemeClr val="bg1"/>
                </a:solidFill>
              </a:rPr>
              <a:t>I. </a:t>
            </a:r>
            <a:r>
              <a:rPr lang="fr-FR" sz="1600" dirty="0" smtClean="0">
                <a:solidFill>
                  <a:schemeClr val="bg1"/>
                </a:solidFill>
              </a:rPr>
              <a:t>Bogdanovic, E</a:t>
            </a:r>
            <a:r>
              <a:rPr lang="fr-FR" sz="1600" dirty="0">
                <a:solidFill>
                  <a:schemeClr val="bg1"/>
                </a:solidFill>
              </a:rPr>
              <a:t>. </a:t>
            </a:r>
            <a:r>
              <a:rPr lang="fr-FR" sz="1600" dirty="0" smtClean="0">
                <a:solidFill>
                  <a:schemeClr val="bg1"/>
                </a:solidFill>
              </a:rPr>
              <a:t>Fortuna-Zalesna, C. Martin, M</a:t>
            </a:r>
            <a:r>
              <a:rPr lang="fr-FR" sz="1600" dirty="0">
                <a:solidFill>
                  <a:schemeClr val="bg1"/>
                </a:solidFill>
              </a:rPr>
              <a:t>. </a:t>
            </a:r>
            <a:r>
              <a:rPr lang="fr-FR" sz="1600" dirty="0" err="1" smtClean="0">
                <a:solidFill>
                  <a:schemeClr val="bg1"/>
                </a:solidFill>
              </a:rPr>
              <a:t>Richou</a:t>
            </a:r>
            <a:r>
              <a:rPr lang="fr-FR" sz="1600" dirty="0">
                <a:solidFill>
                  <a:schemeClr val="bg1"/>
                </a:solidFill>
              </a:rPr>
              <a:t>, Z. </a:t>
            </a:r>
            <a:r>
              <a:rPr lang="fr-FR" sz="1600" dirty="0" err="1" smtClean="0">
                <a:solidFill>
                  <a:schemeClr val="bg1"/>
                </a:solidFill>
              </a:rPr>
              <a:t>Siketić</a:t>
            </a:r>
            <a:r>
              <a:rPr lang="fr-FR" sz="1600" dirty="0" smtClean="0">
                <a:solidFill>
                  <a:schemeClr val="bg1"/>
                </a:solidFill>
              </a:rPr>
              <a:t>, E</a:t>
            </a:r>
            <a:r>
              <a:rPr lang="fr-FR" sz="1600" dirty="0">
                <a:solidFill>
                  <a:schemeClr val="bg1"/>
                </a:solidFill>
              </a:rPr>
              <a:t>. </a:t>
            </a:r>
            <a:r>
              <a:rPr lang="fr-FR" sz="1600" dirty="0" err="1">
                <a:solidFill>
                  <a:schemeClr val="bg1"/>
                </a:solidFill>
              </a:rPr>
              <a:t>Tsitrone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40352" y="36518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09.04.2024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4" descr="Obraz zawierający zrzut ekranu, mapa, czarne i białe&#10;&#10;Opis wygenerowany automatycznie">
            <a:extLst>
              <a:ext uri="{FF2B5EF4-FFF2-40B4-BE49-F238E27FC236}">
                <a16:creationId xmlns:a16="http://schemas.microsoft.com/office/drawing/2014/main" id="{F9832C65-5726-C2FA-72C9-B1CF00616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88" y="1104341"/>
            <a:ext cx="2781935" cy="208645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B617396-AA62-152B-DBE9-1CA6201A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2253"/>
            <a:ext cx="8136903" cy="342900"/>
          </a:xfrm>
        </p:spPr>
        <p:txBody>
          <a:bodyPr/>
          <a:lstStyle/>
          <a:p>
            <a:r>
              <a:rPr lang="en-US" sz="2400" spc="-15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lang="de-DE" sz="1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09" y="2403179"/>
            <a:ext cx="2575710" cy="19243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-256545" y="4257517"/>
            <a:ext cx="1080120" cy="46166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</a:rPr>
              <a:t>C3</a:t>
            </a:r>
            <a:endParaRPr lang="fr-FR" sz="2400" b="1" dirty="0">
              <a:solidFill>
                <a:srgbClr val="008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26722" y="2517937"/>
            <a:ext cx="11738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10 µm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046"/>
          <a:stretch/>
        </p:blipFill>
        <p:spPr>
          <a:xfrm>
            <a:off x="0" y="518302"/>
            <a:ext cx="2151510" cy="1765416"/>
          </a:xfrm>
          <a:prstGeom prst="rect">
            <a:avLst/>
          </a:prstGeom>
        </p:spPr>
      </p:pic>
      <p:sp>
        <p:nvSpPr>
          <p:cNvPr id="26" name="Forme libre 25"/>
          <p:cNvSpPr/>
          <p:nvPr/>
        </p:nvSpPr>
        <p:spPr>
          <a:xfrm>
            <a:off x="420531" y="1142201"/>
            <a:ext cx="338667" cy="412558"/>
          </a:xfrm>
          <a:custGeom>
            <a:avLst/>
            <a:gdLst>
              <a:gd name="connsiteX0" fmla="*/ 0 w 338667"/>
              <a:gd name="connsiteY0" fmla="*/ 36946 h 412558"/>
              <a:gd name="connsiteX1" fmla="*/ 126231 w 338667"/>
              <a:gd name="connsiteY1" fmla="*/ 0 h 412558"/>
              <a:gd name="connsiteX2" fmla="*/ 338667 w 338667"/>
              <a:gd name="connsiteY2" fmla="*/ 369455 h 412558"/>
              <a:gd name="connsiteX3" fmla="*/ 212437 w 338667"/>
              <a:gd name="connsiteY3" fmla="*/ 412558 h 412558"/>
              <a:gd name="connsiteX4" fmla="*/ 0 w 338667"/>
              <a:gd name="connsiteY4" fmla="*/ 36946 h 41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7" h="412558">
                <a:moveTo>
                  <a:pt x="0" y="36946"/>
                </a:moveTo>
                <a:lnTo>
                  <a:pt x="126231" y="0"/>
                </a:lnTo>
                <a:lnTo>
                  <a:pt x="338667" y="369455"/>
                </a:lnTo>
                <a:lnTo>
                  <a:pt x="212437" y="412558"/>
                </a:lnTo>
                <a:lnTo>
                  <a:pt x="0" y="36946"/>
                </a:lnTo>
                <a:close/>
              </a:path>
            </a:pathLst>
          </a:custGeom>
          <a:solidFill>
            <a:srgbClr val="3AA4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785125" y="766182"/>
            <a:ext cx="173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3AA4CE"/>
                </a:solidFill>
              </a:rPr>
              <a:t>Thick</a:t>
            </a:r>
            <a:r>
              <a:rPr lang="fr-FR" sz="1400" b="1" dirty="0" smtClean="0">
                <a:solidFill>
                  <a:srgbClr val="3AA4CE"/>
                </a:solidFill>
              </a:rPr>
              <a:t> </a:t>
            </a:r>
            <a:r>
              <a:rPr lang="fr-FR" sz="1400" b="1" dirty="0" err="1" smtClean="0">
                <a:solidFill>
                  <a:srgbClr val="3AA4CE"/>
                </a:solidFill>
              </a:rPr>
              <a:t>deposits</a:t>
            </a:r>
            <a:endParaRPr lang="fr-FR" sz="1400" b="1" dirty="0">
              <a:solidFill>
                <a:srgbClr val="3AA4CE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34419" y="3785301"/>
            <a:ext cx="327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smtClean="0"/>
              <a:t>Not </a:t>
            </a:r>
            <a:r>
              <a:rPr lang="fr-FR" sz="1600" dirty="0" err="1" smtClean="0"/>
              <a:t>homogeneous</a:t>
            </a:r>
            <a:r>
              <a:rPr lang="fr-FR" sz="1600" dirty="0" smtClean="0"/>
              <a:t> </a:t>
            </a:r>
            <a:r>
              <a:rPr lang="fr-FR" sz="1600" dirty="0" err="1" smtClean="0"/>
              <a:t>deposits</a:t>
            </a:r>
            <a:r>
              <a:rPr lang="fr-FR" sz="1600" dirty="0" smtClean="0"/>
              <a:t> over the </a:t>
            </a:r>
            <a:r>
              <a:rPr lang="fr-FR" sz="1600" dirty="0" smtClean="0"/>
              <a:t>surface</a:t>
            </a:r>
          </a:p>
          <a:p>
            <a:pPr marL="180975" indent="-180975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smtClean="0"/>
              <a:t>W </a:t>
            </a:r>
            <a:r>
              <a:rPr lang="fr-FR" sz="1600" dirty="0" err="1" smtClean="0"/>
              <a:t>rich</a:t>
            </a:r>
            <a:r>
              <a:rPr lang="fr-FR" sz="1600" dirty="0" smtClean="0"/>
              <a:t> </a:t>
            </a:r>
            <a:r>
              <a:rPr lang="fr-FR" sz="1600" dirty="0" err="1" smtClean="0"/>
              <a:t>layers</a:t>
            </a:r>
            <a:endParaRPr lang="fr-FR" sz="1600" dirty="0" smtClean="0"/>
          </a:p>
          <a:p>
            <a:pPr marL="180975" indent="-180975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err="1"/>
              <a:t>Boron-rich</a:t>
            </a:r>
            <a:r>
              <a:rPr lang="fr-FR" sz="1600" dirty="0"/>
              <a:t> </a:t>
            </a:r>
            <a:r>
              <a:rPr lang="fr-FR" sz="1600" dirty="0" err="1" smtClean="0"/>
              <a:t>crystals</a:t>
            </a:r>
            <a:endParaRPr lang="fr-FR" sz="1600" dirty="0" smtClean="0"/>
          </a:p>
          <a:p>
            <a:pPr marL="180975" indent="-180975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smtClean="0"/>
              <a:t>W+O, W+B</a:t>
            </a:r>
            <a:endParaRPr lang="fr-FR" sz="1600" dirty="0"/>
          </a:p>
        </p:txBody>
      </p:sp>
      <p:sp>
        <p:nvSpPr>
          <p:cNvPr id="22" name="Rectangle 21"/>
          <p:cNvSpPr/>
          <p:nvPr/>
        </p:nvSpPr>
        <p:spPr>
          <a:xfrm>
            <a:off x="823575" y="1238718"/>
            <a:ext cx="622989" cy="158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759198" y="1142155"/>
            <a:ext cx="218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sample ‘iJ’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7"/>
          <a:stretch/>
        </p:blipFill>
        <p:spPr>
          <a:xfrm>
            <a:off x="3044828" y="598622"/>
            <a:ext cx="2555681" cy="3161754"/>
          </a:xfrm>
          <a:prstGeom prst="rect">
            <a:avLst/>
          </a:prstGeom>
        </p:spPr>
      </p:pic>
      <p:cxnSp>
        <p:nvCxnSpPr>
          <p:cNvPr id="31" name="Connecteur droit avec flèche 30"/>
          <p:cNvCxnSpPr/>
          <p:nvPr/>
        </p:nvCxnSpPr>
        <p:spPr>
          <a:xfrm>
            <a:off x="4817050" y="715660"/>
            <a:ext cx="0" cy="2502713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013546" y="2767862"/>
            <a:ext cx="117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41 µm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07503" y="82253"/>
            <a:ext cx="8892386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dirty="0" err="1" smtClean="0"/>
              <a:t>Deposits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/>
              <a:t>v</a:t>
            </a:r>
            <a:r>
              <a:rPr lang="fr-FR" sz="2400" dirty="0" err="1" smtClean="0"/>
              <a:t>ery</a:t>
            </a:r>
            <a:r>
              <a:rPr lang="fr-FR" sz="2400" dirty="0" smtClean="0"/>
              <a:t> </a:t>
            </a:r>
            <a:r>
              <a:rPr lang="fr-FR" sz="2400" dirty="0" err="1" smtClean="0"/>
              <a:t>complex</a:t>
            </a:r>
            <a:r>
              <a:rPr lang="fr-FR" sz="2400" dirty="0" smtClean="0"/>
              <a:t> </a:t>
            </a:r>
            <a:r>
              <a:rPr lang="fr-FR" sz="2400" dirty="0" smtClean="0"/>
              <a:t>structure   </a:t>
            </a:r>
            <a:endParaRPr lang="fr-FR" sz="2400" dirty="0"/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667140" y="2607319"/>
            <a:ext cx="0" cy="126000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053582" y="519566"/>
            <a:ext cx="305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80000"/>
            </a:pPr>
            <a:r>
              <a:rPr lang="fr-FR" sz="1600" b="1" dirty="0" err="1" smtClean="0"/>
              <a:t>Competition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between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erosion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redeposition</a:t>
            </a:r>
            <a:endParaRPr lang="fr-FR" sz="1600" b="1" dirty="0" smtClean="0"/>
          </a:p>
        </p:txBody>
      </p:sp>
      <p:sp>
        <p:nvSpPr>
          <p:cNvPr id="35" name="ZoneTexte 34"/>
          <p:cNvSpPr txBox="1"/>
          <p:nvPr/>
        </p:nvSpPr>
        <p:spPr>
          <a:xfrm>
            <a:off x="498967" y="4325791"/>
            <a:ext cx="256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008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smtClean="0"/>
              <a:t>Multi </a:t>
            </a:r>
            <a:r>
              <a:rPr lang="fr-FR" sz="1600" dirty="0" err="1" smtClean="0"/>
              <a:t>layers</a:t>
            </a:r>
            <a:endParaRPr lang="fr-FR" sz="1600" dirty="0" smtClean="0"/>
          </a:p>
          <a:p>
            <a:pPr marL="180975" indent="-180975">
              <a:buClr>
                <a:srgbClr val="008000"/>
              </a:buClr>
              <a:buSzPct val="80000"/>
              <a:buFont typeface="Wingdings" panose="05000000000000000000" pitchFamily="2" charset="2"/>
              <a:buChar char="Ø"/>
            </a:pPr>
            <a:r>
              <a:rPr lang="fr-FR" sz="1600" dirty="0" smtClean="0"/>
              <a:t>Mix of W, O, B, 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069607" y="1314003"/>
            <a:ext cx="113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s = 180 mm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50" name="Multiplication 49"/>
          <p:cNvSpPr/>
          <p:nvPr/>
        </p:nvSpPr>
        <p:spPr>
          <a:xfrm>
            <a:off x="516711" y="1266342"/>
            <a:ext cx="216024" cy="1976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89754" y="4909149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333" y="1752997"/>
            <a:ext cx="1224113" cy="49372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1"/>
          <a:stretch/>
        </p:blipFill>
        <p:spPr>
          <a:xfrm>
            <a:off x="6129737" y="3252085"/>
            <a:ext cx="2905086" cy="165706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89390" y="303578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C5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8100392" y="2607319"/>
            <a:ext cx="216024" cy="2799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6999819" y="2616589"/>
            <a:ext cx="216024" cy="2799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7369438" y="3534317"/>
            <a:ext cx="274417" cy="2006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617396-AA62-152B-DBE9-1CA6201A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2253"/>
            <a:ext cx="8136903" cy="342900"/>
          </a:xfrm>
        </p:spPr>
        <p:txBody>
          <a:bodyPr/>
          <a:lstStyle/>
          <a:p>
            <a:r>
              <a:rPr lang="en-US" sz="2400" spc="-15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lang="de-DE" sz="1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046"/>
          <a:stretch/>
        </p:blipFill>
        <p:spPr>
          <a:xfrm>
            <a:off x="0" y="518302"/>
            <a:ext cx="2151510" cy="176541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85125" y="766182"/>
            <a:ext cx="173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3AA4CE"/>
                </a:solidFill>
              </a:rPr>
              <a:t>Thick</a:t>
            </a:r>
            <a:r>
              <a:rPr lang="fr-FR" sz="1400" b="1" dirty="0" smtClean="0">
                <a:solidFill>
                  <a:srgbClr val="3AA4CE"/>
                </a:solidFill>
              </a:rPr>
              <a:t> </a:t>
            </a:r>
            <a:r>
              <a:rPr lang="fr-FR" sz="1400" b="1" dirty="0" err="1" smtClean="0">
                <a:solidFill>
                  <a:srgbClr val="3AA4CE"/>
                </a:solidFill>
              </a:rPr>
              <a:t>deposits</a:t>
            </a:r>
            <a:endParaRPr lang="fr-FR" sz="1400" b="1" dirty="0">
              <a:solidFill>
                <a:srgbClr val="3AA4CE"/>
              </a:solidFill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-5297" y="81203"/>
            <a:ext cx="9361041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 smtClean="0"/>
              <a:t>Local </a:t>
            </a:r>
            <a:r>
              <a:rPr lang="fr-FR" sz="2200" dirty="0" err="1" smtClean="0"/>
              <a:t>delamination</a:t>
            </a:r>
            <a:r>
              <a:rPr lang="fr-FR" sz="2200" dirty="0" smtClean="0"/>
              <a:t> </a:t>
            </a:r>
            <a:r>
              <a:rPr lang="fr-FR" sz="2200" dirty="0" err="1" smtClean="0"/>
              <a:t>observed</a:t>
            </a:r>
            <a:r>
              <a:rPr lang="fr-FR" sz="2200" dirty="0" smtClean="0"/>
              <a:t> in the </a:t>
            </a:r>
            <a:r>
              <a:rPr lang="fr-FR" sz="2200" dirty="0" err="1" smtClean="0"/>
              <a:t>thick</a:t>
            </a:r>
            <a:r>
              <a:rPr lang="fr-FR" sz="2200" dirty="0" smtClean="0"/>
              <a:t> </a:t>
            </a:r>
            <a:r>
              <a:rPr lang="fr-FR" sz="2200" dirty="0" err="1" smtClean="0"/>
              <a:t>deposits</a:t>
            </a:r>
            <a:r>
              <a:rPr lang="fr-FR" sz="2200" dirty="0" smtClean="0"/>
              <a:t> area</a:t>
            </a:r>
            <a:endParaRPr lang="fr-FR" sz="2200" dirty="0"/>
          </a:p>
        </p:txBody>
      </p:sp>
      <p:sp>
        <p:nvSpPr>
          <p:cNvPr id="5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grpSp>
        <p:nvGrpSpPr>
          <p:cNvPr id="39" name="Gruppieren 65">
            <a:extLst>
              <a:ext uri="{FF2B5EF4-FFF2-40B4-BE49-F238E27FC236}">
                <a16:creationId xmlns:a16="http://schemas.microsoft.com/office/drawing/2014/main" id="{DE92F6A1-E394-4606-90FE-B937DA58122E}"/>
              </a:ext>
            </a:extLst>
          </p:cNvPr>
          <p:cNvGrpSpPr/>
          <p:nvPr/>
        </p:nvGrpSpPr>
        <p:grpSpPr>
          <a:xfrm>
            <a:off x="3175971" y="2511005"/>
            <a:ext cx="2700000" cy="2025000"/>
            <a:chOff x="3108885" y="2439699"/>
            <a:chExt cx="3600000" cy="2700000"/>
          </a:xfrm>
        </p:grpSpPr>
        <p:pic>
          <p:nvPicPr>
            <p:cNvPr id="41" name="Grafik 91">
              <a:extLst>
                <a:ext uri="{FF2B5EF4-FFF2-40B4-BE49-F238E27FC236}">
                  <a16:creationId xmlns:a16="http://schemas.microsoft.com/office/drawing/2014/main" id="{650F75F7-ACBA-46F2-8A93-6B53F8E10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885" y="2439699"/>
              <a:ext cx="3600000" cy="2700000"/>
            </a:xfrm>
            <a:prstGeom prst="rect">
              <a:avLst/>
            </a:prstGeom>
          </p:spPr>
        </p:pic>
        <p:pic>
          <p:nvPicPr>
            <p:cNvPr id="42" name="Grafik 92">
              <a:extLst>
                <a:ext uri="{FF2B5EF4-FFF2-40B4-BE49-F238E27FC236}">
                  <a16:creationId xmlns:a16="http://schemas.microsoft.com/office/drawing/2014/main" id="{3B5B967E-22DA-4AB7-970C-42DCCF8E5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6623" y="2667166"/>
              <a:ext cx="360000" cy="270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44" name="Grafik 93">
              <a:extLst>
                <a:ext uri="{FF2B5EF4-FFF2-40B4-BE49-F238E27FC236}">
                  <a16:creationId xmlns:a16="http://schemas.microsoft.com/office/drawing/2014/main" id="{7D877478-EA8A-4A58-922A-1703055F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994" y="3947950"/>
              <a:ext cx="360000" cy="2700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45" name="Grafik 94">
              <a:extLst>
                <a:ext uri="{FF2B5EF4-FFF2-40B4-BE49-F238E27FC236}">
                  <a16:creationId xmlns:a16="http://schemas.microsoft.com/office/drawing/2014/main" id="{3DB38E93-6E67-47EA-90F0-6FB87C526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2948" y="3030978"/>
              <a:ext cx="900000" cy="675000"/>
            </a:xfrm>
            <a:prstGeom prst="rect">
              <a:avLst/>
            </a:prstGeom>
            <a:ln>
              <a:solidFill>
                <a:srgbClr val="FF00FF"/>
              </a:solidFill>
            </a:ln>
          </p:spPr>
        </p:pic>
        <p:cxnSp>
          <p:nvCxnSpPr>
            <p:cNvPr id="46" name="Gerader Verbinder 95">
              <a:extLst>
                <a:ext uri="{FF2B5EF4-FFF2-40B4-BE49-F238E27FC236}">
                  <a16:creationId xmlns:a16="http://schemas.microsoft.com/office/drawing/2014/main" id="{2DC7625E-9F73-4FE3-9F57-026A99C1CA1D}"/>
                </a:ext>
              </a:extLst>
            </p:cNvPr>
            <p:cNvCxnSpPr/>
            <p:nvPr/>
          </p:nvCxnSpPr>
          <p:spPr>
            <a:xfrm>
              <a:off x="6062457" y="3373138"/>
              <a:ext cx="288000" cy="0"/>
            </a:xfrm>
            <a:prstGeom prst="line">
              <a:avLst/>
            </a:prstGeom>
            <a:ln w="12700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96">
              <a:extLst>
                <a:ext uri="{FF2B5EF4-FFF2-40B4-BE49-F238E27FC236}">
                  <a16:creationId xmlns:a16="http://schemas.microsoft.com/office/drawing/2014/main" id="{522E05CC-6578-40C4-9DA9-AC85C51FB8C7}"/>
                </a:ext>
              </a:extLst>
            </p:cNvPr>
            <p:cNvCxnSpPr/>
            <p:nvPr/>
          </p:nvCxnSpPr>
          <p:spPr>
            <a:xfrm>
              <a:off x="4847144" y="2808970"/>
              <a:ext cx="144000" cy="0"/>
            </a:xfrm>
            <a:prstGeom prst="line">
              <a:avLst/>
            </a:prstGeom>
            <a:ln w="12700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97">
              <a:extLst>
                <a:ext uri="{FF2B5EF4-FFF2-40B4-BE49-F238E27FC236}">
                  <a16:creationId xmlns:a16="http://schemas.microsoft.com/office/drawing/2014/main" id="{75DC9B6E-E912-4A4E-A4BC-081C3D0E0126}"/>
                </a:ext>
              </a:extLst>
            </p:cNvPr>
            <p:cNvCxnSpPr/>
            <p:nvPr/>
          </p:nvCxnSpPr>
          <p:spPr>
            <a:xfrm>
              <a:off x="4614921" y="4093156"/>
              <a:ext cx="288000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66">
            <a:extLst>
              <a:ext uri="{FF2B5EF4-FFF2-40B4-BE49-F238E27FC236}">
                <a16:creationId xmlns:a16="http://schemas.microsoft.com/office/drawing/2014/main" id="{659E3342-BF39-4261-A7CF-778D2B802A43}"/>
              </a:ext>
            </a:extLst>
          </p:cNvPr>
          <p:cNvGrpSpPr/>
          <p:nvPr/>
        </p:nvGrpSpPr>
        <p:grpSpPr>
          <a:xfrm>
            <a:off x="4219437" y="2331673"/>
            <a:ext cx="1762458" cy="2194138"/>
            <a:chOff x="4498907" y="2199652"/>
            <a:chExt cx="2349944" cy="2925516"/>
          </a:xfrm>
        </p:grpSpPr>
        <p:grpSp>
          <p:nvGrpSpPr>
            <p:cNvPr id="52" name="Gruppieren 67">
              <a:extLst>
                <a:ext uri="{FF2B5EF4-FFF2-40B4-BE49-F238E27FC236}">
                  <a16:creationId xmlns:a16="http://schemas.microsoft.com/office/drawing/2014/main" id="{C0A50D5A-4E13-42A1-9B2B-B96B539AF2D5}"/>
                </a:ext>
              </a:extLst>
            </p:cNvPr>
            <p:cNvGrpSpPr/>
            <p:nvPr/>
          </p:nvGrpSpPr>
          <p:grpSpPr>
            <a:xfrm>
              <a:off x="4498907" y="2199652"/>
              <a:ext cx="2306739" cy="2925516"/>
              <a:chOff x="4498907" y="2199652"/>
              <a:chExt cx="2306739" cy="2925516"/>
            </a:xfrm>
          </p:grpSpPr>
          <p:pic>
            <p:nvPicPr>
              <p:cNvPr id="74" name="Grafik 89">
                <a:extLst>
                  <a:ext uri="{FF2B5EF4-FFF2-40B4-BE49-F238E27FC236}">
                    <a16:creationId xmlns:a16="http://schemas.microsoft.com/office/drawing/2014/main" id="{46C2C40C-E0B7-480B-B8EF-26FD0DB7A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8907" y="2828368"/>
                <a:ext cx="2296800" cy="2296800"/>
              </a:xfrm>
              <a:prstGeom prst="rect">
                <a:avLst/>
              </a:prstGeom>
            </p:spPr>
          </p:pic>
          <p:pic>
            <p:nvPicPr>
              <p:cNvPr id="75" name="Grafik 90">
                <a:extLst>
                  <a:ext uri="{FF2B5EF4-FFF2-40B4-BE49-F238E27FC236}">
                    <a16:creationId xmlns:a16="http://schemas.microsoft.com/office/drawing/2014/main" id="{8F004FA9-16CE-419D-A0A9-0A351BA359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8846" y="2199652"/>
                <a:ext cx="2296800" cy="848295"/>
              </a:xfrm>
              <a:prstGeom prst="rect">
                <a:avLst/>
              </a:prstGeom>
            </p:spPr>
          </p:pic>
        </p:grpSp>
        <p:cxnSp>
          <p:nvCxnSpPr>
            <p:cNvPr id="54" name="Gerader Verbinder 69">
              <a:extLst>
                <a:ext uri="{FF2B5EF4-FFF2-40B4-BE49-F238E27FC236}">
                  <a16:creationId xmlns:a16="http://schemas.microsoft.com/office/drawing/2014/main" id="{C7F5C66B-9152-4C9E-9E7A-473F6FA06F89}"/>
                </a:ext>
              </a:extLst>
            </p:cNvPr>
            <p:cNvCxnSpPr/>
            <p:nvPr/>
          </p:nvCxnSpPr>
          <p:spPr>
            <a:xfrm flipV="1">
              <a:off x="4780994" y="3511826"/>
              <a:ext cx="0" cy="4446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71">
              <a:extLst>
                <a:ext uri="{FF2B5EF4-FFF2-40B4-BE49-F238E27FC236}">
                  <a16:creationId xmlns:a16="http://schemas.microsoft.com/office/drawing/2014/main" id="{DEA96663-EC00-4794-8EA8-BD43C247597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994" y="3956476"/>
              <a:ext cx="144000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hteck 73">
              <a:extLst>
                <a:ext uri="{FF2B5EF4-FFF2-40B4-BE49-F238E27FC236}">
                  <a16:creationId xmlns:a16="http://schemas.microsoft.com/office/drawing/2014/main" id="{0D6D52C1-1C18-4A0E-8519-D874F944ED93}"/>
                </a:ext>
              </a:extLst>
            </p:cNvPr>
            <p:cNvSpPr/>
            <p:nvPr/>
          </p:nvSpPr>
          <p:spPr>
            <a:xfrm>
              <a:off x="4747624" y="2670313"/>
              <a:ext cx="360000" cy="270000"/>
            </a:xfrm>
            <a:prstGeom prst="rect">
              <a:avLst/>
            </a:prstGeom>
            <a:noFill/>
            <a:ln w="6350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59" name="Rechteck 74">
              <a:extLst>
                <a:ext uri="{FF2B5EF4-FFF2-40B4-BE49-F238E27FC236}">
                  <a16:creationId xmlns:a16="http://schemas.microsoft.com/office/drawing/2014/main" id="{A95EA3E1-3720-414D-BBF8-E3B2759A9A5F}"/>
                </a:ext>
              </a:extLst>
            </p:cNvPr>
            <p:cNvSpPr/>
            <p:nvPr/>
          </p:nvSpPr>
          <p:spPr>
            <a:xfrm>
              <a:off x="4600994" y="3946548"/>
              <a:ext cx="360000" cy="270000"/>
            </a:xfrm>
            <a:prstGeom prst="rect">
              <a:avLst/>
            </a:prstGeom>
            <a:noFill/>
            <a:ln w="6350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cxnSp>
          <p:nvCxnSpPr>
            <p:cNvPr id="60" name="Gerader Verbinder 75">
              <a:extLst>
                <a:ext uri="{FF2B5EF4-FFF2-40B4-BE49-F238E27FC236}">
                  <a16:creationId xmlns:a16="http://schemas.microsoft.com/office/drawing/2014/main" id="{7A313AAA-98DA-46BC-82D8-A8DEB1D53769}"/>
                </a:ext>
              </a:extLst>
            </p:cNvPr>
            <p:cNvCxnSpPr/>
            <p:nvPr/>
          </p:nvCxnSpPr>
          <p:spPr>
            <a:xfrm>
              <a:off x="4853638" y="2809468"/>
              <a:ext cx="144000" cy="0"/>
            </a:xfrm>
            <a:prstGeom prst="line">
              <a:avLst/>
            </a:prstGeom>
            <a:ln w="12700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76">
              <a:extLst>
                <a:ext uri="{FF2B5EF4-FFF2-40B4-BE49-F238E27FC236}">
                  <a16:creationId xmlns:a16="http://schemas.microsoft.com/office/drawing/2014/main" id="{A1E54DFF-C163-4ACB-B908-D685262921AD}"/>
                </a:ext>
              </a:extLst>
            </p:cNvPr>
            <p:cNvCxnSpPr/>
            <p:nvPr/>
          </p:nvCxnSpPr>
          <p:spPr>
            <a:xfrm>
              <a:off x="4618417" y="4081662"/>
              <a:ext cx="288000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hteck 77">
              <a:extLst>
                <a:ext uri="{FF2B5EF4-FFF2-40B4-BE49-F238E27FC236}">
                  <a16:creationId xmlns:a16="http://schemas.microsoft.com/office/drawing/2014/main" id="{91656C1E-4DBA-4309-98A4-99F673F7CCDE}"/>
                </a:ext>
              </a:extLst>
            </p:cNvPr>
            <p:cNvSpPr/>
            <p:nvPr/>
          </p:nvSpPr>
          <p:spPr>
            <a:xfrm>
              <a:off x="5739736" y="3028662"/>
              <a:ext cx="900000" cy="676800"/>
            </a:xfrm>
            <a:prstGeom prst="rect">
              <a:avLst/>
            </a:prstGeom>
            <a:noFill/>
            <a:ln w="6350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cxnSp>
          <p:nvCxnSpPr>
            <p:cNvPr id="63" name="Gerader Verbinder 78">
              <a:extLst>
                <a:ext uri="{FF2B5EF4-FFF2-40B4-BE49-F238E27FC236}">
                  <a16:creationId xmlns:a16="http://schemas.microsoft.com/office/drawing/2014/main" id="{467539E5-2719-4EDB-AD84-A5BED7B708B8}"/>
                </a:ext>
              </a:extLst>
            </p:cNvPr>
            <p:cNvCxnSpPr/>
            <p:nvPr/>
          </p:nvCxnSpPr>
          <p:spPr>
            <a:xfrm>
              <a:off x="6062457" y="3373138"/>
              <a:ext cx="288000" cy="0"/>
            </a:xfrm>
            <a:prstGeom prst="line">
              <a:avLst/>
            </a:prstGeom>
            <a:ln w="12700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79">
              <a:extLst>
                <a:ext uri="{FF2B5EF4-FFF2-40B4-BE49-F238E27FC236}">
                  <a16:creationId xmlns:a16="http://schemas.microsoft.com/office/drawing/2014/main" id="{B6B64A54-1ED4-4559-BEB6-DD04CAEE564D}"/>
                </a:ext>
              </a:extLst>
            </p:cNvPr>
            <p:cNvCxnSpPr/>
            <p:nvPr/>
          </p:nvCxnSpPr>
          <p:spPr>
            <a:xfrm flipV="1">
              <a:off x="6262398" y="3373138"/>
              <a:ext cx="0" cy="252000"/>
            </a:xfrm>
            <a:prstGeom prst="line">
              <a:avLst/>
            </a:prstGeom>
            <a:ln w="12700" cmpd="sng">
              <a:solidFill>
                <a:srgbClr val="FF00FF"/>
              </a:solidFill>
              <a:prstDash val="solid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81">
              <a:extLst>
                <a:ext uri="{FF2B5EF4-FFF2-40B4-BE49-F238E27FC236}">
                  <a16:creationId xmlns:a16="http://schemas.microsoft.com/office/drawing/2014/main" id="{2060D9E2-BCEE-4124-98DD-DC26DECD67E4}"/>
                </a:ext>
              </a:extLst>
            </p:cNvPr>
            <p:cNvCxnSpPr/>
            <p:nvPr/>
          </p:nvCxnSpPr>
          <p:spPr>
            <a:xfrm flipV="1">
              <a:off x="4735210" y="3507254"/>
              <a:ext cx="0" cy="5760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 82">
              <a:extLst>
                <a:ext uri="{FF2B5EF4-FFF2-40B4-BE49-F238E27FC236}">
                  <a16:creationId xmlns:a16="http://schemas.microsoft.com/office/drawing/2014/main" id="{589C963D-E223-494E-BCBD-6C2B5BDD67D4}"/>
                </a:ext>
              </a:extLst>
            </p:cNvPr>
            <p:cNvSpPr/>
            <p:nvPr/>
          </p:nvSpPr>
          <p:spPr>
            <a:xfrm>
              <a:off x="4973399" y="3981121"/>
              <a:ext cx="6288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00" b="1" dirty="0">
                  <a:solidFill>
                    <a:srgbClr val="FF0000"/>
                  </a:solidFill>
                </a:rPr>
                <a:t>D~30 µm</a:t>
              </a:r>
            </a:p>
          </p:txBody>
        </p:sp>
        <p:sp>
          <p:nvSpPr>
            <p:cNvPr id="68" name="Rechteck 83">
              <a:extLst>
                <a:ext uri="{FF2B5EF4-FFF2-40B4-BE49-F238E27FC236}">
                  <a16:creationId xmlns:a16="http://schemas.microsoft.com/office/drawing/2014/main" id="{78D591D7-4B6F-4950-9B4A-58FC0DE8D222}"/>
                </a:ext>
              </a:extLst>
            </p:cNvPr>
            <p:cNvSpPr/>
            <p:nvPr/>
          </p:nvSpPr>
          <p:spPr>
            <a:xfrm>
              <a:off x="5934074" y="3142326"/>
              <a:ext cx="6288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00" b="1" dirty="0">
                  <a:solidFill>
                    <a:srgbClr val="FF00FF"/>
                  </a:solidFill>
                </a:rPr>
                <a:t>D~50 µm</a:t>
              </a:r>
            </a:p>
          </p:txBody>
        </p:sp>
        <p:sp>
          <p:nvSpPr>
            <p:cNvPr id="69" name="Rechteck 84">
              <a:extLst>
                <a:ext uri="{FF2B5EF4-FFF2-40B4-BE49-F238E27FC236}">
                  <a16:creationId xmlns:a16="http://schemas.microsoft.com/office/drawing/2014/main" id="{07C502B4-D5DB-48E2-A7FB-6EB8BB812381}"/>
                </a:ext>
              </a:extLst>
            </p:cNvPr>
            <p:cNvSpPr/>
            <p:nvPr/>
          </p:nvSpPr>
          <p:spPr>
            <a:xfrm>
              <a:off x="4654660" y="2490847"/>
              <a:ext cx="57750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00" b="1" dirty="0">
                  <a:solidFill>
                    <a:srgbClr val="FFFF00"/>
                  </a:solidFill>
                </a:rPr>
                <a:t>D~5 µm</a:t>
              </a:r>
            </a:p>
          </p:txBody>
        </p:sp>
        <p:grpSp>
          <p:nvGrpSpPr>
            <p:cNvPr id="70" name="Gruppieren 2">
              <a:extLst>
                <a:ext uri="{FF2B5EF4-FFF2-40B4-BE49-F238E27FC236}">
                  <a16:creationId xmlns:a16="http://schemas.microsoft.com/office/drawing/2014/main" id="{73A0200A-69D6-4C19-BB43-B5BFC9BBE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6610" y="3794622"/>
              <a:ext cx="682241" cy="1120071"/>
              <a:chOff x="3167161" y="3068960"/>
              <a:chExt cx="682498" cy="1120587"/>
            </a:xfrm>
          </p:grpSpPr>
          <p:sp>
            <p:nvSpPr>
              <p:cNvPr id="71" name="Textfeld 22">
                <a:extLst>
                  <a:ext uri="{FF2B5EF4-FFF2-40B4-BE49-F238E27FC236}">
                    <a16:creationId xmlns:a16="http://schemas.microsoft.com/office/drawing/2014/main" id="{E570F91A-D0E3-4567-80D4-04B6096ECB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7161" y="3068960"/>
                <a:ext cx="682498" cy="27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75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100 µm</a:t>
                </a:r>
              </a:p>
            </p:txBody>
          </p:sp>
          <p:pic>
            <p:nvPicPr>
              <p:cNvPr id="72" name="Picture 5" descr="X:\Mico-Data-zw\2012\farbscala100.jpeg">
                <a:extLst>
                  <a:ext uri="{FF2B5EF4-FFF2-40B4-BE49-F238E27FC236}">
                    <a16:creationId xmlns:a16="http://schemas.microsoft.com/office/drawing/2014/main" id="{947D3874-0F34-45E2-8277-068A2A62A5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36408" y="3289201"/>
                <a:ext cx="144000" cy="62322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feld 22">
                <a:extLst>
                  <a:ext uri="{FF2B5EF4-FFF2-40B4-BE49-F238E27FC236}">
                    <a16:creationId xmlns:a16="http://schemas.microsoft.com/office/drawing/2014/main" id="{1664D6D0-9161-4FD8-9919-90333AF86D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9972" y="3912421"/>
                <a:ext cx="316874" cy="27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75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</p:grpSp>
      </p:grpSp>
      <p:sp>
        <p:nvSpPr>
          <p:cNvPr id="76" name="Textfeld 115">
            <a:extLst>
              <a:ext uri="{FF2B5EF4-FFF2-40B4-BE49-F238E27FC236}">
                <a16:creationId xmlns:a16="http://schemas.microsoft.com/office/drawing/2014/main" id="{AFAAE9E3-ABFC-401E-9934-2B7831B56B5F}"/>
              </a:ext>
            </a:extLst>
          </p:cNvPr>
          <p:cNvSpPr txBox="1"/>
          <p:nvPr/>
        </p:nvSpPr>
        <p:spPr>
          <a:xfrm>
            <a:off x="5540409" y="2966058"/>
            <a:ext cx="109740" cy="1154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750" b="1" dirty="0">
                <a:solidFill>
                  <a:srgbClr val="0000FF"/>
                </a:solidFill>
              </a:rPr>
              <a:t> b</a:t>
            </a:r>
          </a:p>
        </p:txBody>
      </p:sp>
      <p:sp>
        <p:nvSpPr>
          <p:cNvPr id="78" name="Textfeld 117">
            <a:extLst>
              <a:ext uri="{FF2B5EF4-FFF2-40B4-BE49-F238E27FC236}">
                <a16:creationId xmlns:a16="http://schemas.microsoft.com/office/drawing/2014/main" id="{E9FB6FFC-94D1-4562-9AC8-858B91DE8042}"/>
              </a:ext>
            </a:extLst>
          </p:cNvPr>
          <p:cNvSpPr txBox="1"/>
          <p:nvPr/>
        </p:nvSpPr>
        <p:spPr>
          <a:xfrm>
            <a:off x="4370874" y="3884550"/>
            <a:ext cx="109740" cy="1154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75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0" name="Textfeld 119">
            <a:extLst>
              <a:ext uri="{FF2B5EF4-FFF2-40B4-BE49-F238E27FC236}">
                <a16:creationId xmlns:a16="http://schemas.microsoft.com/office/drawing/2014/main" id="{8DA5330A-E294-4056-9FC4-2789C2A8C4C6}"/>
              </a:ext>
            </a:extLst>
          </p:cNvPr>
          <p:cNvSpPr txBox="1"/>
          <p:nvPr/>
        </p:nvSpPr>
        <p:spPr>
          <a:xfrm>
            <a:off x="186788" y="3533688"/>
            <a:ext cx="109740" cy="1154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750" b="1" dirty="0">
                <a:solidFill>
                  <a:srgbClr val="0000FF"/>
                </a:solidFill>
              </a:rPr>
              <a:t> </a:t>
            </a:r>
            <a:r>
              <a:rPr lang="en-GB" sz="750" b="1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82" name="Grafi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549" y="538761"/>
            <a:ext cx="2432280" cy="1824210"/>
          </a:xfrm>
          <a:prstGeom prst="rect">
            <a:avLst/>
          </a:prstGeom>
          <a:ln>
            <a:noFill/>
          </a:ln>
        </p:spPr>
      </p:pic>
      <p:pic>
        <p:nvPicPr>
          <p:cNvPr id="83" name="Grafik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0" y="2826248"/>
            <a:ext cx="2934287" cy="2200715"/>
          </a:xfrm>
          <a:prstGeom prst="rect">
            <a:avLst/>
          </a:prstGeom>
          <a:ln>
            <a:noFill/>
          </a:ln>
        </p:spPr>
      </p:pic>
      <p:cxnSp>
        <p:nvCxnSpPr>
          <p:cNvPr id="84" name="Gerader Verbinder 31"/>
          <p:cNvCxnSpPr/>
          <p:nvPr/>
        </p:nvCxnSpPr>
        <p:spPr>
          <a:xfrm flipV="1">
            <a:off x="3851920" y="1391478"/>
            <a:ext cx="0" cy="288000"/>
          </a:xfrm>
          <a:prstGeom prst="line">
            <a:avLst/>
          </a:prstGeom>
          <a:ln w="19050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hteck 34"/>
          <p:cNvSpPr/>
          <p:nvPr/>
        </p:nvSpPr>
        <p:spPr>
          <a:xfrm>
            <a:off x="3747633" y="1188102"/>
            <a:ext cx="4555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5 µm</a:t>
            </a:r>
            <a:endParaRPr lang="de-DE" sz="1000" dirty="0">
              <a:solidFill>
                <a:srgbClr val="FFFF00"/>
              </a:solidFill>
            </a:endParaRPr>
          </a:p>
        </p:txBody>
      </p:sp>
      <p:cxnSp>
        <p:nvCxnSpPr>
          <p:cNvPr id="86" name="Gerader Verbinder 35"/>
          <p:cNvCxnSpPr/>
          <p:nvPr/>
        </p:nvCxnSpPr>
        <p:spPr>
          <a:xfrm flipV="1">
            <a:off x="1249990" y="3465601"/>
            <a:ext cx="0" cy="572400"/>
          </a:xfrm>
          <a:prstGeom prst="line">
            <a:avLst/>
          </a:prstGeom>
          <a:ln w="19050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hteck 36"/>
          <p:cNvSpPr/>
          <p:nvPr/>
        </p:nvSpPr>
        <p:spPr>
          <a:xfrm>
            <a:off x="1233977" y="3419164"/>
            <a:ext cx="6591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 smtClean="0">
                <a:solidFill>
                  <a:srgbClr val="FFFF00"/>
                </a:solidFill>
              </a:rPr>
              <a:t>&gt; 30 </a:t>
            </a:r>
            <a:r>
              <a:rPr lang="en-GB" sz="1100" b="1" dirty="0">
                <a:solidFill>
                  <a:srgbClr val="FFFF00"/>
                </a:solidFill>
              </a:rPr>
              <a:t>µm</a:t>
            </a:r>
            <a:endParaRPr lang="de-DE" sz="1100" dirty="0">
              <a:solidFill>
                <a:srgbClr val="FFFF00"/>
              </a:solidFill>
            </a:endParaRPr>
          </a:p>
        </p:txBody>
      </p:sp>
      <p:pic>
        <p:nvPicPr>
          <p:cNvPr id="88" name="Grafik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964" y="625616"/>
            <a:ext cx="2709460" cy="2032095"/>
          </a:xfrm>
          <a:prstGeom prst="rect">
            <a:avLst/>
          </a:prstGeom>
          <a:ln w="12700">
            <a:solidFill>
              <a:srgbClr val="FF00FF"/>
            </a:solidFill>
          </a:ln>
        </p:spPr>
      </p:pic>
      <p:sp>
        <p:nvSpPr>
          <p:cNvPr id="98" name="Rechteck 44">
            <a:extLst>
              <a:ext uri="{FF2B5EF4-FFF2-40B4-BE49-F238E27FC236}">
                <a16:creationId xmlns:a16="http://schemas.microsoft.com/office/drawing/2014/main" id="{4BD26AFD-DEB2-4CAE-B741-88B20F9CE5A9}"/>
              </a:ext>
            </a:extLst>
          </p:cNvPr>
          <p:cNvSpPr/>
          <p:nvPr/>
        </p:nvSpPr>
        <p:spPr>
          <a:xfrm>
            <a:off x="7347420" y="1166896"/>
            <a:ext cx="5424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50 µm</a:t>
            </a:r>
            <a:endParaRPr lang="de-DE" sz="1000" dirty="0">
              <a:solidFill>
                <a:srgbClr val="FFFF00"/>
              </a:solidFill>
            </a:endParaRPr>
          </a:p>
        </p:txBody>
      </p:sp>
      <p:grpSp>
        <p:nvGrpSpPr>
          <p:cNvPr id="104" name="Gruppieren 18">
            <a:extLst>
              <a:ext uri="{FF2B5EF4-FFF2-40B4-BE49-F238E27FC236}">
                <a16:creationId xmlns:a16="http://schemas.microsoft.com/office/drawing/2014/main" id="{9E19D79A-6C8C-48F4-A447-02FA02F4FEA5}"/>
              </a:ext>
            </a:extLst>
          </p:cNvPr>
          <p:cNvGrpSpPr/>
          <p:nvPr/>
        </p:nvGrpSpPr>
        <p:grpSpPr>
          <a:xfrm>
            <a:off x="8194983" y="4125580"/>
            <a:ext cx="801441" cy="276999"/>
            <a:chOff x="5642901" y="6324374"/>
            <a:chExt cx="1068588" cy="369333"/>
          </a:xfrm>
        </p:grpSpPr>
        <p:sp>
          <p:nvSpPr>
            <p:cNvPr id="105" name="Rechteck 106">
              <a:extLst>
                <a:ext uri="{FF2B5EF4-FFF2-40B4-BE49-F238E27FC236}">
                  <a16:creationId xmlns:a16="http://schemas.microsoft.com/office/drawing/2014/main" id="{758E5E6C-7698-4358-BF72-53C5692D5B9E}"/>
                </a:ext>
              </a:extLst>
            </p:cNvPr>
            <p:cNvSpPr/>
            <p:nvPr/>
          </p:nvSpPr>
          <p:spPr>
            <a:xfrm>
              <a:off x="5642901" y="6348638"/>
              <a:ext cx="1068588" cy="3023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7">
              <a:extLst>
                <a:ext uri="{FF2B5EF4-FFF2-40B4-BE49-F238E27FC236}">
                  <a16:creationId xmlns:a16="http://schemas.microsoft.com/office/drawing/2014/main" id="{EA59DAED-3566-403D-B531-0F503E5087F3}"/>
                </a:ext>
              </a:extLst>
            </p:cNvPr>
            <p:cNvSpPr txBox="1"/>
            <p:nvPr/>
          </p:nvSpPr>
          <p:spPr>
            <a:xfrm>
              <a:off x="5700777" y="6324374"/>
              <a:ext cx="100865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00FF"/>
                  </a:solidFill>
                </a:rPr>
                <a:t>W </a:t>
              </a:r>
              <a:r>
                <a:rPr lang="de-DE" sz="1200" b="1" dirty="0">
                  <a:solidFill>
                    <a:srgbClr val="00B050"/>
                  </a:solidFill>
                </a:rPr>
                <a:t>O </a:t>
              </a:r>
              <a:r>
                <a:rPr lang="de-DE" sz="1200" b="1" dirty="0">
                  <a:solidFill>
                    <a:srgbClr val="FFFF00"/>
                  </a:solidFill>
                </a:rPr>
                <a:t>B</a:t>
              </a:r>
              <a:r>
                <a:rPr lang="de-DE" sz="1200" b="1" dirty="0">
                  <a:solidFill>
                    <a:srgbClr val="00B050"/>
                  </a:solidFill>
                </a:rPr>
                <a:t> </a:t>
              </a:r>
              <a:r>
                <a:rPr lang="de-DE" sz="1200" b="1" dirty="0">
                  <a:solidFill>
                    <a:srgbClr val="FF00FF"/>
                  </a:solidFill>
                </a:rPr>
                <a:t>Pt</a:t>
              </a:r>
            </a:p>
          </p:txBody>
        </p:sp>
      </p:grpSp>
      <p:cxnSp>
        <p:nvCxnSpPr>
          <p:cNvPr id="3" name="Connecteur droit avec flèche 2"/>
          <p:cNvCxnSpPr/>
          <p:nvPr/>
        </p:nvCxnSpPr>
        <p:spPr>
          <a:xfrm flipH="1">
            <a:off x="2990337" y="3844346"/>
            <a:ext cx="1305665" cy="4197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 flipH="1" flipV="1">
            <a:off x="3372536" y="2003892"/>
            <a:ext cx="1023336" cy="80416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V="1">
            <a:off x="5744471" y="2060366"/>
            <a:ext cx="512726" cy="884585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31"/>
          <p:cNvCxnSpPr/>
          <p:nvPr/>
        </p:nvCxnSpPr>
        <p:spPr>
          <a:xfrm flipV="1">
            <a:off x="7956376" y="839684"/>
            <a:ext cx="0" cy="972000"/>
          </a:xfrm>
          <a:prstGeom prst="line">
            <a:avLst/>
          </a:prstGeom>
          <a:ln w="19050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orme libre 120"/>
          <p:cNvSpPr/>
          <p:nvPr/>
        </p:nvSpPr>
        <p:spPr>
          <a:xfrm>
            <a:off x="420531" y="1142201"/>
            <a:ext cx="338667" cy="412558"/>
          </a:xfrm>
          <a:custGeom>
            <a:avLst/>
            <a:gdLst>
              <a:gd name="connsiteX0" fmla="*/ 0 w 338667"/>
              <a:gd name="connsiteY0" fmla="*/ 36946 h 412558"/>
              <a:gd name="connsiteX1" fmla="*/ 126231 w 338667"/>
              <a:gd name="connsiteY1" fmla="*/ 0 h 412558"/>
              <a:gd name="connsiteX2" fmla="*/ 338667 w 338667"/>
              <a:gd name="connsiteY2" fmla="*/ 369455 h 412558"/>
              <a:gd name="connsiteX3" fmla="*/ 212437 w 338667"/>
              <a:gd name="connsiteY3" fmla="*/ 412558 h 412558"/>
              <a:gd name="connsiteX4" fmla="*/ 0 w 338667"/>
              <a:gd name="connsiteY4" fmla="*/ 36946 h 41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7" h="412558">
                <a:moveTo>
                  <a:pt x="0" y="36946"/>
                </a:moveTo>
                <a:lnTo>
                  <a:pt x="126231" y="0"/>
                </a:lnTo>
                <a:lnTo>
                  <a:pt x="338667" y="369455"/>
                </a:lnTo>
                <a:lnTo>
                  <a:pt x="212437" y="412558"/>
                </a:lnTo>
                <a:lnTo>
                  <a:pt x="0" y="36946"/>
                </a:lnTo>
                <a:close/>
              </a:path>
            </a:pathLst>
          </a:custGeom>
          <a:solidFill>
            <a:srgbClr val="3AA4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Multiplication 49"/>
          <p:cNvSpPr/>
          <p:nvPr/>
        </p:nvSpPr>
        <p:spPr>
          <a:xfrm>
            <a:off x="516711" y="1266342"/>
            <a:ext cx="216024" cy="1976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23575" y="1238718"/>
            <a:ext cx="622989" cy="158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71037" y="1151928"/>
            <a:ext cx="113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s = 200 mm</a:t>
            </a:r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9" y="1926979"/>
            <a:ext cx="369114" cy="334558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3634668" y="4537818"/>
            <a:ext cx="2130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C5 </a:t>
            </a:r>
            <a:r>
              <a:rPr lang="fr-FR" sz="1600" b="1" dirty="0" err="1" smtClean="0"/>
              <a:t>erosion</a:t>
            </a:r>
            <a:r>
              <a:rPr lang="fr-FR" sz="1600" b="1" dirty="0" smtClean="0"/>
              <a:t> marker </a:t>
            </a:r>
            <a:r>
              <a:rPr lang="fr-FR" sz="1600" b="1" dirty="0" err="1" smtClean="0"/>
              <a:t>tile</a:t>
            </a:r>
            <a:endParaRPr lang="fr-FR" sz="1600" b="1" dirty="0"/>
          </a:p>
        </p:txBody>
      </p:sp>
      <p:pic>
        <p:nvPicPr>
          <p:cNvPr id="65" name="Grafik 16">
            <a:extLst>
              <a:ext uri="{FF2B5EF4-FFF2-40B4-BE49-F238E27FC236}">
                <a16:creationId xmlns:a16="http://schemas.microsoft.com/office/drawing/2014/main" id="{F36D34A1-3581-4E3B-834A-65804F3DE92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443" t="25271" r="36702" b="43438"/>
          <a:stretch/>
        </p:blipFill>
        <p:spPr>
          <a:xfrm>
            <a:off x="6277006" y="2774155"/>
            <a:ext cx="2687482" cy="13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46" y="66691"/>
            <a:ext cx="7543800" cy="342900"/>
          </a:xfrm>
        </p:spPr>
        <p:txBody>
          <a:bodyPr/>
          <a:lstStyle/>
          <a:p>
            <a:r>
              <a:rPr lang="fr-FR" sz="2400" dirty="0" err="1" smtClean="0"/>
              <a:t>Impurities</a:t>
            </a:r>
            <a:r>
              <a:rPr lang="fr-FR" sz="2400" dirty="0" smtClean="0"/>
              <a:t> content </a:t>
            </a:r>
            <a:r>
              <a:rPr lang="fr-FR" sz="2400" dirty="0" err="1" smtClean="0"/>
              <a:t>using</a:t>
            </a:r>
            <a:r>
              <a:rPr lang="fr-FR" sz="2400" dirty="0" smtClean="0"/>
              <a:t> RBS / NRA / </a:t>
            </a:r>
            <a:r>
              <a:rPr lang="fr-FR" sz="2400" dirty="0" err="1" smtClean="0"/>
              <a:t>Tof</a:t>
            </a:r>
            <a:r>
              <a:rPr lang="fr-FR" sz="2400" dirty="0" smtClean="0"/>
              <a:t> ERDA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36" y="555526"/>
            <a:ext cx="3822104" cy="2516187"/>
          </a:xfrm>
          <a:prstGeom prst="rect">
            <a:avLst/>
          </a:prstGeom>
        </p:spPr>
      </p:pic>
      <p:sp>
        <p:nvSpPr>
          <p:cNvPr id="10" name="Espace réservé du contenu 3"/>
          <p:cNvSpPr txBox="1">
            <a:spLocks/>
          </p:cNvSpPr>
          <p:nvPr/>
        </p:nvSpPr>
        <p:spPr>
          <a:xfrm>
            <a:off x="4499992" y="803328"/>
            <a:ext cx="4617306" cy="3943937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smtClean="0">
                <a:solidFill>
                  <a:srgbClr val="0000FF"/>
                </a:solidFill>
              </a:rPr>
              <a:t>W as main </a:t>
            </a:r>
            <a:r>
              <a:rPr lang="fr-FR" sz="1600" b="0" dirty="0" err="1" smtClean="0">
                <a:solidFill>
                  <a:srgbClr val="0000FF"/>
                </a:solidFill>
              </a:rPr>
              <a:t>element</a:t>
            </a:r>
            <a:r>
              <a:rPr lang="fr-FR" sz="1600" b="0" dirty="0" smtClean="0">
                <a:solidFill>
                  <a:srgbClr val="0000FF"/>
                </a:solidFill>
              </a:rPr>
              <a:t> of the </a:t>
            </a:r>
            <a:r>
              <a:rPr lang="fr-FR" sz="1600" b="0" dirty="0" err="1" smtClean="0">
                <a:solidFill>
                  <a:srgbClr val="0000FF"/>
                </a:solidFill>
              </a:rPr>
              <a:t>deposits</a:t>
            </a:r>
            <a:r>
              <a:rPr lang="fr-FR" sz="1600" b="0" dirty="0" smtClean="0">
                <a:solidFill>
                  <a:schemeClr val="tx1"/>
                </a:solidFill>
              </a:rPr>
              <a:t>. </a:t>
            </a:r>
            <a:r>
              <a:rPr lang="fr-FR" sz="1600" b="0" dirty="0">
                <a:solidFill>
                  <a:schemeClr val="tx1"/>
                </a:solidFill>
              </a:rPr>
              <a:t>Source of </a:t>
            </a:r>
            <a:r>
              <a:rPr lang="fr-FR" sz="1600" b="0" dirty="0" smtClean="0">
                <a:solidFill>
                  <a:schemeClr val="tx1"/>
                </a:solidFill>
              </a:rPr>
              <a:t>W? ISP/OSP </a:t>
            </a:r>
            <a:r>
              <a:rPr lang="fr-FR" sz="1600" b="0" dirty="0" err="1" smtClean="0">
                <a:solidFill>
                  <a:schemeClr val="tx1"/>
                </a:solidFill>
              </a:rPr>
              <a:t>erosion</a:t>
            </a:r>
            <a:r>
              <a:rPr lang="fr-FR" sz="1600" b="0" dirty="0" smtClean="0">
                <a:solidFill>
                  <a:schemeClr val="tx1"/>
                </a:solidFill>
              </a:rPr>
              <a:t>? </a:t>
            </a:r>
            <a:r>
              <a:rPr lang="fr-FR" sz="1600" b="0" dirty="0">
                <a:solidFill>
                  <a:schemeClr val="tx1"/>
                </a:solidFill>
              </a:rPr>
              <a:t>Upper divertor ? </a:t>
            </a:r>
            <a:r>
              <a:rPr lang="fr-FR" sz="1600" b="0" dirty="0" err="1">
                <a:solidFill>
                  <a:schemeClr val="tx1"/>
                </a:solidFill>
              </a:rPr>
              <a:t>Antennas</a:t>
            </a:r>
            <a:r>
              <a:rPr lang="fr-FR" sz="1600" b="0" dirty="0">
                <a:solidFill>
                  <a:schemeClr val="tx1"/>
                </a:solidFill>
              </a:rPr>
              <a:t> protections ?</a:t>
            </a:r>
          </a:p>
          <a:p>
            <a:pPr marL="241200" indent="-241200">
              <a:defRPr/>
            </a:pPr>
            <a:endParaRPr lang="fr-FR" sz="1600" b="0" dirty="0" smtClean="0">
              <a:solidFill>
                <a:srgbClr val="0000FF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rgbClr val="0000FF"/>
                </a:solidFill>
              </a:rPr>
              <a:t>Large </a:t>
            </a:r>
            <a:r>
              <a:rPr lang="fr-FR" sz="1600" b="0" dirty="0" smtClean="0">
                <a:solidFill>
                  <a:srgbClr val="0000FF"/>
                </a:solidFill>
              </a:rPr>
              <a:t>contribution of B, C and O</a:t>
            </a:r>
            <a:r>
              <a:rPr lang="fr-FR" sz="1600" b="0" dirty="0" smtClean="0">
                <a:solidFill>
                  <a:schemeClr val="tx1"/>
                </a:solidFill>
              </a:rPr>
              <a:t> in the </a:t>
            </a:r>
            <a:r>
              <a:rPr lang="fr-FR" sz="1600" b="0" dirty="0" err="1" smtClean="0">
                <a:solidFill>
                  <a:schemeClr val="tx1"/>
                </a:solidFill>
              </a:rPr>
              <a:t>thick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deposits</a:t>
            </a: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Boron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contributes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largely</a:t>
            </a:r>
            <a:r>
              <a:rPr lang="fr-FR" sz="1600" b="0" dirty="0" smtClean="0">
                <a:solidFill>
                  <a:schemeClr val="tx1"/>
                </a:solidFill>
              </a:rPr>
              <a:t> to the </a:t>
            </a:r>
            <a:r>
              <a:rPr lang="fr-FR" sz="1600" b="0" dirty="0" err="1" smtClean="0">
                <a:solidFill>
                  <a:schemeClr val="tx1"/>
                </a:solidFill>
              </a:rPr>
              <a:t>impurities</a:t>
            </a:r>
            <a:r>
              <a:rPr lang="fr-FR" sz="1600" b="0" dirty="0" smtClean="0">
                <a:solidFill>
                  <a:schemeClr val="tx1"/>
                </a:solidFill>
              </a:rPr>
              <a:t> content, more or </a:t>
            </a:r>
            <a:r>
              <a:rPr lang="fr-FR" sz="1600" b="0" dirty="0" err="1" smtClean="0">
                <a:solidFill>
                  <a:schemeClr val="tx1"/>
                </a:solidFill>
              </a:rPr>
              <a:t>less</a:t>
            </a:r>
            <a:r>
              <a:rPr lang="fr-FR" sz="1600" b="0" dirty="0" smtClean="0">
                <a:solidFill>
                  <a:schemeClr val="tx1"/>
                </a:solidFill>
              </a:rPr>
              <a:t> in line </a:t>
            </a:r>
            <a:r>
              <a:rPr lang="fr-FR" sz="1600" b="0" dirty="0" err="1" smtClean="0">
                <a:solidFill>
                  <a:schemeClr val="tx1"/>
                </a:solidFill>
              </a:rPr>
              <a:t>with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conditionning</a:t>
            </a:r>
            <a:endParaRPr lang="fr-FR" sz="1600" b="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fr-FR" sz="1400" b="0" dirty="0" smtClean="0">
                <a:solidFill>
                  <a:schemeClr val="tx1"/>
                </a:solidFill>
              </a:rPr>
              <a:t>C3 (3 </a:t>
            </a:r>
            <a:r>
              <a:rPr lang="fr-FR" sz="1400" b="0" dirty="0" err="1" smtClean="0">
                <a:solidFill>
                  <a:schemeClr val="tx1"/>
                </a:solidFill>
              </a:rPr>
              <a:t>boro</a:t>
            </a:r>
            <a:r>
              <a:rPr lang="fr-FR" sz="1400" b="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fr-FR" sz="1400" b="0" dirty="0" smtClean="0">
                <a:solidFill>
                  <a:schemeClr val="tx1"/>
                </a:solidFill>
              </a:rPr>
              <a:t>C4 (13 </a:t>
            </a:r>
            <a:r>
              <a:rPr lang="fr-FR" sz="1400" b="0" dirty="0" err="1" smtClean="0">
                <a:solidFill>
                  <a:schemeClr val="tx1"/>
                </a:solidFill>
              </a:rPr>
              <a:t>boro</a:t>
            </a:r>
            <a:r>
              <a:rPr lang="fr-FR" sz="1400" b="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fr-FR" sz="1400" b="0" dirty="0" smtClean="0">
                <a:solidFill>
                  <a:schemeClr val="tx1"/>
                </a:solidFill>
              </a:rPr>
              <a:t>C5 (2 </a:t>
            </a:r>
            <a:r>
              <a:rPr lang="fr-FR" sz="1400" b="0" dirty="0" err="1" smtClean="0">
                <a:solidFill>
                  <a:schemeClr val="tx1"/>
                </a:solidFill>
              </a:rPr>
              <a:t>boro</a:t>
            </a:r>
            <a:r>
              <a:rPr lang="fr-FR" sz="1400" b="0" dirty="0">
                <a:solidFill>
                  <a:schemeClr val="tx1"/>
                </a:solidFill>
              </a:rPr>
              <a:t>) </a:t>
            </a:r>
            <a:endParaRPr lang="fr-FR" sz="14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>
                <a:solidFill>
                  <a:schemeClr val="tx1"/>
                </a:solidFill>
              </a:rPr>
              <a:t>F</a:t>
            </a:r>
            <a:r>
              <a:rPr lang="fr-FR" sz="1600" b="0" dirty="0" smtClean="0">
                <a:solidFill>
                  <a:schemeClr val="tx1"/>
                </a:solidFill>
              </a:rPr>
              <a:t>ew </a:t>
            </a:r>
            <a:r>
              <a:rPr lang="fr-FR" sz="1600" b="0" dirty="0" err="1">
                <a:solidFill>
                  <a:schemeClr val="tx1"/>
                </a:solidFill>
              </a:rPr>
              <a:t>metallic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impurities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detected</a:t>
            </a:r>
            <a:r>
              <a:rPr lang="fr-FR" sz="1600" b="0" dirty="0" smtClean="0">
                <a:solidFill>
                  <a:schemeClr val="tx1"/>
                </a:solidFill>
              </a:rPr>
              <a:t> in </a:t>
            </a:r>
            <a:r>
              <a:rPr lang="fr-FR" sz="1600" b="0" dirty="0">
                <a:solidFill>
                  <a:schemeClr val="tx1"/>
                </a:solidFill>
              </a:rPr>
              <a:t>the </a:t>
            </a:r>
            <a:r>
              <a:rPr lang="fr-FR" sz="1600" b="0" dirty="0" err="1">
                <a:solidFill>
                  <a:schemeClr val="tx1"/>
                </a:solidFill>
              </a:rPr>
              <a:t>thick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deposits</a:t>
            </a:r>
            <a:r>
              <a:rPr lang="fr-FR" sz="1600" b="0" dirty="0">
                <a:solidFill>
                  <a:schemeClr val="tx1"/>
                </a:solidFill>
              </a:rPr>
              <a:t>: Cu, Fe, </a:t>
            </a:r>
            <a:r>
              <a:rPr lang="fr-FR" sz="1600" b="0" dirty="0" smtClean="0">
                <a:solidFill>
                  <a:schemeClr val="tx1"/>
                </a:solidFill>
              </a:rPr>
              <a:t>Cr</a:t>
            </a:r>
          </a:p>
          <a:p>
            <a:pPr marL="241200" indent="-241200">
              <a:defRPr/>
            </a:pPr>
            <a:endParaRPr lang="fr-FR" sz="1600" b="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19513" y="725045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ISP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879431" y="679524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O</a:t>
            </a:r>
            <a:r>
              <a:rPr lang="fr-FR" sz="1200" b="1" dirty="0" smtClean="0"/>
              <a:t>SP</a:t>
            </a:r>
            <a:endParaRPr lang="fr-FR" sz="12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64" y="2277440"/>
            <a:ext cx="369114" cy="3345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5" y="4438080"/>
            <a:ext cx="705919" cy="4708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72" y="2936407"/>
            <a:ext cx="3692820" cy="220931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15616" y="3064906"/>
            <a:ext cx="3299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1100" b="1" i="1" dirty="0" err="1" smtClean="0">
                <a:solidFill>
                  <a:srgbClr val="0000FF"/>
                </a:solidFill>
              </a:rPr>
              <a:t>Tof</a:t>
            </a:r>
            <a:r>
              <a:rPr lang="en-BZ" sz="1100" b="1" i="1" dirty="0" smtClean="0">
                <a:solidFill>
                  <a:srgbClr val="0000FF"/>
                </a:solidFill>
              </a:rPr>
              <a:t> ERDA analysis at very near surface (up to 250nm)</a:t>
            </a:r>
            <a:endParaRPr lang="en-BZ" sz="11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92" y="573315"/>
            <a:ext cx="3721177" cy="22787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865797"/>
            <a:ext cx="3576517" cy="22442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46" y="66691"/>
            <a:ext cx="8733926" cy="342900"/>
          </a:xfrm>
        </p:spPr>
        <p:txBody>
          <a:bodyPr/>
          <a:lstStyle/>
          <a:p>
            <a:r>
              <a:rPr lang="fr-FR" sz="2400" dirty="0" err="1" smtClean="0"/>
              <a:t>Deuterium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deposits</a:t>
            </a:r>
            <a:r>
              <a:rPr lang="fr-FR" sz="2400" dirty="0" smtClean="0"/>
              <a:t>, </a:t>
            </a:r>
            <a:r>
              <a:rPr lang="fr-FR" sz="2400" dirty="0" err="1" smtClean="0"/>
              <a:t>helium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erosion</a:t>
            </a:r>
            <a:r>
              <a:rPr lang="fr-FR" sz="2400" dirty="0" smtClean="0"/>
              <a:t> area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4257425" y="760345"/>
            <a:ext cx="4914450" cy="3913159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Highest</a:t>
            </a:r>
            <a:r>
              <a:rPr lang="fr-FR" sz="1600" b="0" dirty="0" smtClean="0">
                <a:solidFill>
                  <a:schemeClr val="tx1"/>
                </a:solidFill>
              </a:rPr>
              <a:t> D content in the </a:t>
            </a:r>
            <a:r>
              <a:rPr lang="fr-FR" sz="1600" b="0" dirty="0" err="1" smtClean="0">
                <a:solidFill>
                  <a:schemeClr val="tx1"/>
                </a:solidFill>
              </a:rPr>
              <a:t>deposits</a:t>
            </a:r>
            <a:r>
              <a:rPr lang="fr-FR" sz="1600" b="0" dirty="0" smtClean="0">
                <a:solidFill>
                  <a:schemeClr val="tx1"/>
                </a:solidFill>
              </a:rPr>
              <a:t>. D </a:t>
            </a:r>
            <a:r>
              <a:rPr lang="fr-FR" sz="1600" b="0" dirty="0" err="1" smtClean="0">
                <a:solidFill>
                  <a:schemeClr val="tx1"/>
                </a:solidFill>
              </a:rPr>
              <a:t>into</a:t>
            </a:r>
            <a:r>
              <a:rPr lang="fr-FR" sz="1600" b="0" dirty="0" smtClean="0">
                <a:solidFill>
                  <a:schemeClr val="tx1"/>
                </a:solidFill>
              </a:rPr>
              <a:t> C? B? WO?</a:t>
            </a: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Significant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smtClean="0">
                <a:solidFill>
                  <a:srgbClr val="0000FF"/>
                </a:solidFill>
              </a:rPr>
              <a:t>He </a:t>
            </a:r>
            <a:r>
              <a:rPr lang="fr-FR" sz="1600" b="0" dirty="0" err="1" smtClean="0">
                <a:solidFill>
                  <a:srgbClr val="0000FF"/>
                </a:solidFill>
              </a:rPr>
              <a:t>amount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found</a:t>
            </a:r>
            <a:r>
              <a:rPr lang="fr-FR" sz="1600" b="0" dirty="0" smtClean="0">
                <a:solidFill>
                  <a:srgbClr val="0000FF"/>
                </a:solidFill>
              </a:rPr>
              <a:t> in the </a:t>
            </a:r>
            <a:r>
              <a:rPr lang="fr-FR" sz="1600" b="0" dirty="0" err="1" smtClean="0">
                <a:solidFill>
                  <a:srgbClr val="0000FF"/>
                </a:solidFill>
              </a:rPr>
              <a:t>strike</a:t>
            </a:r>
            <a:r>
              <a:rPr lang="fr-FR" sz="1600" b="0" dirty="0" smtClean="0">
                <a:solidFill>
                  <a:srgbClr val="0000FF"/>
                </a:solidFill>
              </a:rPr>
              <a:t> point areas </a:t>
            </a:r>
            <a:r>
              <a:rPr lang="fr-FR" sz="1600" b="0" dirty="0" smtClean="0">
                <a:solidFill>
                  <a:schemeClr val="tx1"/>
                </a:solidFill>
              </a:rPr>
              <a:t>(</a:t>
            </a:r>
            <a:r>
              <a:rPr lang="fr-FR" sz="1600" b="0" dirty="0" err="1" smtClean="0">
                <a:solidFill>
                  <a:schemeClr val="tx1"/>
                </a:solidFill>
              </a:rPr>
              <a:t>Tof</a:t>
            </a:r>
            <a:r>
              <a:rPr lang="fr-FR" sz="1600" b="0" dirty="0" smtClean="0">
                <a:solidFill>
                  <a:schemeClr val="tx1"/>
                </a:solidFill>
              </a:rPr>
              <a:t>-ERDA)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fr-FR" sz="1400" b="0" dirty="0" smtClean="0">
                <a:solidFill>
                  <a:schemeClr val="tx1"/>
                </a:solidFill>
              </a:rPr>
              <a:t>6 at.% at ISP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fr-FR" sz="1400" dirty="0" smtClean="0">
                <a:solidFill>
                  <a:schemeClr val="tx1"/>
                </a:solidFill>
              </a:rPr>
              <a:t>10 at.% at OSP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</a:p>
          <a:p>
            <a:pPr marL="478963" lvl="1" indent="0">
              <a:buNone/>
              <a:defRPr/>
            </a:pPr>
            <a:endParaRPr lang="fr-FR" sz="1400" b="0" dirty="0" smtClean="0">
              <a:solidFill>
                <a:schemeClr val="tx1"/>
              </a:solidFill>
            </a:endParaRPr>
          </a:p>
          <a:p>
            <a:pPr marL="478963" lvl="1" indent="0">
              <a:buNone/>
              <a:defRPr/>
            </a:pPr>
            <a:endParaRPr lang="fr-FR" sz="14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en-US" sz="1600" b="0" dirty="0" smtClean="0">
                <a:solidFill>
                  <a:schemeClr val="tx1"/>
                </a:solidFill>
              </a:rPr>
              <a:t>He retention </a:t>
            </a:r>
            <a:r>
              <a:rPr lang="en-US" sz="1600" b="0" dirty="0">
                <a:solidFill>
                  <a:schemeClr val="tx1"/>
                </a:solidFill>
              </a:rPr>
              <a:t>&gt;10</a:t>
            </a:r>
            <a:r>
              <a:rPr lang="en-US" sz="1600" b="0" baseline="30000" dirty="0">
                <a:solidFill>
                  <a:schemeClr val="tx1"/>
                </a:solidFill>
              </a:rPr>
              <a:t>21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He/m² in WEST at </a:t>
            </a:r>
            <a:r>
              <a:rPr lang="en-US" sz="1600" b="0" dirty="0">
                <a:solidFill>
                  <a:schemeClr val="tx1"/>
                </a:solidFill>
              </a:rPr>
              <a:t>the </a:t>
            </a:r>
            <a:r>
              <a:rPr lang="en-US" sz="1600" b="0" dirty="0" smtClean="0">
                <a:solidFill>
                  <a:schemeClr val="tx1"/>
                </a:solidFill>
              </a:rPr>
              <a:t>OSP &gt;&gt; He retention in ASDEX for He campaign in 2015</a:t>
            </a: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rgbClr val="0000FF"/>
                </a:solidFill>
              </a:rPr>
              <a:t>He </a:t>
            </a:r>
            <a:r>
              <a:rPr lang="fr-FR" sz="1600" b="0" dirty="0" err="1" smtClean="0">
                <a:solidFill>
                  <a:srgbClr val="0000FF"/>
                </a:solidFill>
              </a:rPr>
              <a:t>implanted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deeper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than</a:t>
            </a:r>
            <a:r>
              <a:rPr lang="fr-FR" sz="1600" b="0" dirty="0" smtClean="0">
                <a:solidFill>
                  <a:srgbClr val="0000FF"/>
                </a:solidFill>
              </a:rPr>
              <a:t> 150nm </a:t>
            </a:r>
            <a:r>
              <a:rPr lang="fr-FR" sz="1600" b="0" dirty="0" smtClean="0">
                <a:solidFill>
                  <a:schemeClr val="tx1"/>
                </a:solidFill>
              </a:rPr>
              <a:t>-&gt; FIB/TEM </a:t>
            </a:r>
            <a:r>
              <a:rPr lang="fr-FR" sz="1600" b="0" dirty="0" err="1" smtClean="0">
                <a:solidFill>
                  <a:schemeClr val="tx1"/>
                </a:solidFill>
              </a:rPr>
              <a:t>scheduled</a:t>
            </a:r>
            <a:r>
              <a:rPr lang="fr-FR" sz="1600" b="0" dirty="0" smtClean="0">
                <a:solidFill>
                  <a:schemeClr val="tx1"/>
                </a:solidFill>
              </a:rPr>
              <a:t> on OSP </a:t>
            </a:r>
            <a:r>
              <a:rPr lang="fr-FR" sz="1600" b="0" dirty="0" err="1" smtClean="0">
                <a:solidFill>
                  <a:schemeClr val="tx1"/>
                </a:solidFill>
              </a:rPr>
              <a:t>sample</a:t>
            </a:r>
            <a:r>
              <a:rPr lang="fr-FR" sz="1600" b="0" dirty="0" smtClean="0">
                <a:solidFill>
                  <a:schemeClr val="tx1"/>
                </a:solidFill>
              </a:rPr>
              <a:t> (@PIIM) to </a:t>
            </a:r>
            <a:r>
              <a:rPr lang="fr-FR" sz="1600" b="0" dirty="0" err="1" smtClean="0">
                <a:solidFill>
                  <a:schemeClr val="tx1"/>
                </a:solidFill>
              </a:rPr>
              <a:t>see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helium</a:t>
            </a:r>
            <a:r>
              <a:rPr lang="fr-FR" sz="1600" b="0" dirty="0" smtClean="0">
                <a:solidFill>
                  <a:schemeClr val="tx1"/>
                </a:solidFill>
              </a:rPr>
              <a:t>/W interactions (He </a:t>
            </a:r>
            <a:r>
              <a:rPr lang="fr-FR" sz="1600" b="0" dirty="0" err="1" smtClean="0">
                <a:solidFill>
                  <a:schemeClr val="tx1"/>
                </a:solidFill>
              </a:rPr>
              <a:t>nanobubbles</a:t>
            </a:r>
            <a:r>
              <a:rPr lang="fr-FR" sz="1600" b="0" dirty="0" smtClean="0">
                <a:solidFill>
                  <a:schemeClr val="tx1"/>
                </a:solidFill>
              </a:rPr>
              <a:t>? nanostructures?) </a:t>
            </a:r>
            <a:endParaRPr lang="fr-FR" sz="1600" b="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38296" y="669869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ISP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715677" y="663000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O</a:t>
            </a:r>
            <a:r>
              <a:rPr lang="fr-FR" sz="1200" b="1" dirty="0" smtClean="0"/>
              <a:t>SP</a:t>
            </a:r>
            <a:endParaRPr lang="fr-FR" sz="12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64" y="2277440"/>
            <a:ext cx="369114" cy="3345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5" y="4438080"/>
            <a:ext cx="705919" cy="470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1834" y="961002"/>
            <a:ext cx="668024" cy="15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002691" y="909284"/>
            <a:ext cx="98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C00000"/>
                </a:solidFill>
              </a:rPr>
              <a:t>Deuterium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245811" y="3029140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C00000"/>
                </a:solidFill>
              </a:rPr>
              <a:t>Helium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030762" y="2981203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ISP</a:t>
            </a:r>
            <a:endParaRPr lang="fr-FR" sz="12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825098" y="2931790"/>
            <a:ext cx="79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O</a:t>
            </a:r>
            <a:r>
              <a:rPr lang="fr-FR" sz="1200" b="1" dirty="0" smtClean="0"/>
              <a:t>SP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5678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1649" y="14061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/>
              <a:t>OUTLINE</a:t>
            </a:r>
            <a:endParaRPr lang="fr-FR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6228184" y="-36756"/>
            <a:ext cx="2924014" cy="51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309" y="44775"/>
            <a:ext cx="1564060" cy="16628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57" y="1787560"/>
            <a:ext cx="1797718" cy="1193885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44646"/>
            <a:ext cx="2657175" cy="2413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7129" y="44839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Diez, NME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21649" y="1131590"/>
            <a:ext cx="7344816" cy="249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on WEST divertor: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thin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bg1">
                  <a:lumMod val="7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on WEST divertor 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thick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Effect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</a:t>
            </a: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bevel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 the </a:t>
            </a: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</a:t>
            </a:r>
          </a:p>
          <a:p>
            <a:pPr marL="273050" indent="-273050">
              <a:buAutoNum type="arabicPeriod"/>
            </a:pP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4. Conclusion and perspectives</a:t>
            </a:r>
          </a:p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1" y="554223"/>
            <a:ext cx="1276722" cy="2063390"/>
          </a:xfrm>
          <a:prstGeom prst="rect">
            <a:avLst/>
          </a:prstGeom>
        </p:spPr>
      </p:pic>
      <p:sp>
        <p:nvSpPr>
          <p:cNvPr id="48" name="Forme libre 47"/>
          <p:cNvSpPr/>
          <p:nvPr/>
        </p:nvSpPr>
        <p:spPr>
          <a:xfrm>
            <a:off x="2151147" y="1228340"/>
            <a:ext cx="801077" cy="754185"/>
          </a:xfrm>
          <a:custGeom>
            <a:avLst/>
            <a:gdLst>
              <a:gd name="connsiteX0" fmla="*/ 0 w 801077"/>
              <a:gd name="connsiteY0" fmla="*/ 746369 h 754185"/>
              <a:gd name="connsiteX1" fmla="*/ 0 w 801077"/>
              <a:gd name="connsiteY1" fmla="*/ 78154 h 754185"/>
              <a:gd name="connsiteX2" fmla="*/ 19539 w 801077"/>
              <a:gd name="connsiteY2" fmla="*/ 23446 h 754185"/>
              <a:gd name="connsiteX3" fmla="*/ 54708 w 801077"/>
              <a:gd name="connsiteY3" fmla="*/ 3908 h 754185"/>
              <a:gd name="connsiteX4" fmla="*/ 93785 w 801077"/>
              <a:gd name="connsiteY4" fmla="*/ 0 h 754185"/>
              <a:gd name="connsiteX5" fmla="*/ 742462 w 801077"/>
              <a:gd name="connsiteY5" fmla="*/ 152400 h 754185"/>
              <a:gd name="connsiteX6" fmla="*/ 777631 w 801077"/>
              <a:gd name="connsiteY6" fmla="*/ 164123 h 754185"/>
              <a:gd name="connsiteX7" fmla="*/ 797169 w 801077"/>
              <a:gd name="connsiteY7" fmla="*/ 203200 h 754185"/>
              <a:gd name="connsiteX8" fmla="*/ 801077 w 801077"/>
              <a:gd name="connsiteY8" fmla="*/ 754185 h 75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1077" h="754185">
                <a:moveTo>
                  <a:pt x="0" y="746369"/>
                </a:moveTo>
                <a:lnTo>
                  <a:pt x="0" y="78154"/>
                </a:lnTo>
                <a:lnTo>
                  <a:pt x="19539" y="23446"/>
                </a:lnTo>
                <a:lnTo>
                  <a:pt x="54708" y="3908"/>
                </a:lnTo>
                <a:lnTo>
                  <a:pt x="93785" y="0"/>
                </a:lnTo>
                <a:lnTo>
                  <a:pt x="742462" y="152400"/>
                </a:lnTo>
                <a:lnTo>
                  <a:pt x="777631" y="164123"/>
                </a:lnTo>
                <a:lnTo>
                  <a:pt x="797169" y="203200"/>
                </a:lnTo>
                <a:cubicBezTo>
                  <a:pt x="798472" y="386862"/>
                  <a:pt x="799774" y="570523"/>
                  <a:pt x="801077" y="75418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149" y="98962"/>
            <a:ext cx="9310555" cy="342900"/>
          </a:xfrm>
        </p:spPr>
        <p:txBody>
          <a:bodyPr/>
          <a:lstStyle/>
          <a:p>
            <a:r>
              <a:rPr lang="fr-FR" sz="2400" dirty="0" smtClean="0"/>
              <a:t>Non </a:t>
            </a:r>
            <a:r>
              <a:rPr lang="fr-FR" sz="2400" dirty="0" err="1" smtClean="0"/>
              <a:t>uniform</a:t>
            </a:r>
            <a:r>
              <a:rPr lang="fr-FR" sz="2400" dirty="0" smtClean="0"/>
              <a:t> </a:t>
            </a:r>
            <a:r>
              <a:rPr lang="fr-FR" sz="2400" dirty="0" err="1" smtClean="0"/>
              <a:t>deposition</a:t>
            </a:r>
            <a:r>
              <a:rPr lang="fr-FR" sz="2400" dirty="0" smtClean="0"/>
              <a:t> due to the </a:t>
            </a:r>
            <a:r>
              <a:rPr lang="fr-FR" sz="2400" dirty="0" err="1" smtClean="0"/>
              <a:t>toroidal</a:t>
            </a:r>
            <a:r>
              <a:rPr lang="fr-FR" sz="2400" dirty="0" smtClean="0"/>
              <a:t> </a:t>
            </a:r>
            <a:r>
              <a:rPr lang="fr-FR" sz="2400" dirty="0" err="1" smtClean="0"/>
              <a:t>bevel</a:t>
            </a:r>
            <a:endParaRPr lang="fr-FR" sz="2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392" y="2808388"/>
            <a:ext cx="2395917" cy="191673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299" y="2790384"/>
            <a:ext cx="2395917" cy="191673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361525" y="2421052"/>
            <a:ext cx="131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xt</a:t>
            </a:r>
            <a:r>
              <a:rPr lang="fr-FR" dirty="0" smtClean="0"/>
              <a:t> </a:t>
            </a:r>
            <a:r>
              <a:rPr lang="fr-FR" dirty="0" smtClean="0"/>
              <a:t>= 4,5 mm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748744" y="2463011"/>
            <a:ext cx="172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xt</a:t>
            </a:r>
            <a:r>
              <a:rPr lang="fr-FR" dirty="0" smtClean="0"/>
              <a:t> </a:t>
            </a:r>
            <a:r>
              <a:rPr lang="fr-FR" dirty="0" smtClean="0"/>
              <a:t>= 13,5 mm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285922" y="2416246"/>
            <a:ext cx="14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xt</a:t>
            </a:r>
            <a:r>
              <a:rPr lang="fr-FR" dirty="0" smtClean="0"/>
              <a:t> </a:t>
            </a:r>
            <a:r>
              <a:rPr lang="fr-FR" dirty="0" smtClean="0"/>
              <a:t>= 22,5 mm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528" y="2801870"/>
            <a:ext cx="2380900" cy="190472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846851" y="607470"/>
            <a:ext cx="151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C5 </a:t>
            </a:r>
            <a:r>
              <a:rPr lang="fr-FR" dirty="0" err="1" smtClean="0">
                <a:solidFill>
                  <a:srgbClr val="92D050"/>
                </a:solidFill>
              </a:rPr>
              <a:t>tiles</a:t>
            </a:r>
            <a:endParaRPr lang="fr-FR" dirty="0" smtClean="0">
              <a:solidFill>
                <a:srgbClr val="92D050"/>
              </a:solidFill>
            </a:endParaRPr>
          </a:p>
          <a:p>
            <a:r>
              <a:rPr lang="fr-FR" dirty="0" smtClean="0">
                <a:solidFill>
                  <a:srgbClr val="92D050"/>
                </a:solidFill>
              </a:rPr>
              <a:t>s=160mm</a:t>
            </a:r>
            <a:endParaRPr lang="fr-FR" dirty="0">
              <a:solidFill>
                <a:srgbClr val="92D05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340867" y="3583781"/>
            <a:ext cx="0" cy="432048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3596616" y="3367757"/>
            <a:ext cx="0" cy="57600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180792" y="3511805"/>
            <a:ext cx="0" cy="39600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7285922" y="3457757"/>
            <a:ext cx="0" cy="32400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8607171" y="3511805"/>
            <a:ext cx="0" cy="25200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80324" y="1326148"/>
            <a:ext cx="605507" cy="20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027883" y="1107244"/>
            <a:ext cx="79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x</a:t>
            </a:r>
            <a:r>
              <a:rPr lang="fr-FR" dirty="0" err="1" smtClean="0">
                <a:solidFill>
                  <a:srgbClr val="0070C0"/>
                </a:solidFill>
              </a:rPr>
              <a:t>t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9" name="Forme libre 48"/>
          <p:cNvSpPr/>
          <p:nvPr/>
        </p:nvSpPr>
        <p:spPr>
          <a:xfrm>
            <a:off x="2985309" y="1239513"/>
            <a:ext cx="801077" cy="754185"/>
          </a:xfrm>
          <a:custGeom>
            <a:avLst/>
            <a:gdLst>
              <a:gd name="connsiteX0" fmla="*/ 0 w 801077"/>
              <a:gd name="connsiteY0" fmla="*/ 746369 h 754185"/>
              <a:gd name="connsiteX1" fmla="*/ 0 w 801077"/>
              <a:gd name="connsiteY1" fmla="*/ 78154 h 754185"/>
              <a:gd name="connsiteX2" fmla="*/ 19539 w 801077"/>
              <a:gd name="connsiteY2" fmla="*/ 23446 h 754185"/>
              <a:gd name="connsiteX3" fmla="*/ 54708 w 801077"/>
              <a:gd name="connsiteY3" fmla="*/ 3908 h 754185"/>
              <a:gd name="connsiteX4" fmla="*/ 93785 w 801077"/>
              <a:gd name="connsiteY4" fmla="*/ 0 h 754185"/>
              <a:gd name="connsiteX5" fmla="*/ 742462 w 801077"/>
              <a:gd name="connsiteY5" fmla="*/ 152400 h 754185"/>
              <a:gd name="connsiteX6" fmla="*/ 777631 w 801077"/>
              <a:gd name="connsiteY6" fmla="*/ 164123 h 754185"/>
              <a:gd name="connsiteX7" fmla="*/ 797169 w 801077"/>
              <a:gd name="connsiteY7" fmla="*/ 203200 h 754185"/>
              <a:gd name="connsiteX8" fmla="*/ 801077 w 801077"/>
              <a:gd name="connsiteY8" fmla="*/ 754185 h 75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1077" h="754185">
                <a:moveTo>
                  <a:pt x="0" y="746369"/>
                </a:moveTo>
                <a:lnTo>
                  <a:pt x="0" y="78154"/>
                </a:lnTo>
                <a:lnTo>
                  <a:pt x="19539" y="23446"/>
                </a:lnTo>
                <a:lnTo>
                  <a:pt x="54708" y="3908"/>
                </a:lnTo>
                <a:lnTo>
                  <a:pt x="93785" y="0"/>
                </a:lnTo>
                <a:lnTo>
                  <a:pt x="742462" y="152400"/>
                </a:lnTo>
                <a:lnTo>
                  <a:pt x="777631" y="164123"/>
                </a:lnTo>
                <a:lnTo>
                  <a:pt x="797169" y="203200"/>
                </a:lnTo>
                <a:cubicBezTo>
                  <a:pt x="798472" y="386862"/>
                  <a:pt x="799774" y="570523"/>
                  <a:pt x="801077" y="75418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2710892" y="1097698"/>
            <a:ext cx="840638" cy="23360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2107989" y="1251131"/>
            <a:ext cx="3025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/>
              <a:t>4,5</a:t>
            </a:r>
            <a:endParaRPr lang="fr-FR" sz="700" dirty="0"/>
          </a:p>
        </p:txBody>
      </p:sp>
      <p:sp>
        <p:nvSpPr>
          <p:cNvPr id="56" name="ZoneTexte 55"/>
          <p:cNvSpPr txBox="1"/>
          <p:nvPr/>
        </p:nvSpPr>
        <p:spPr>
          <a:xfrm>
            <a:off x="2364756" y="1315726"/>
            <a:ext cx="4308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/>
              <a:t>13,5</a:t>
            </a:r>
            <a:endParaRPr lang="fr-FR" sz="700" dirty="0"/>
          </a:p>
        </p:txBody>
      </p:sp>
      <p:sp>
        <p:nvSpPr>
          <p:cNvPr id="57" name="ZoneTexte 56"/>
          <p:cNvSpPr txBox="1"/>
          <p:nvPr/>
        </p:nvSpPr>
        <p:spPr>
          <a:xfrm>
            <a:off x="2639417" y="1382152"/>
            <a:ext cx="5121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/>
              <a:t>22,5</a:t>
            </a:r>
            <a:endParaRPr lang="fr-FR" sz="7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67632" y="3109686"/>
            <a:ext cx="2667128" cy="1333564"/>
          </a:xfrm>
          <a:prstGeom prst="rect">
            <a:avLst/>
          </a:prstGeom>
        </p:spPr>
      </p:pic>
      <p:sp>
        <p:nvSpPr>
          <p:cNvPr id="13" name="Multiplication 12"/>
          <p:cNvSpPr/>
          <p:nvPr/>
        </p:nvSpPr>
        <p:spPr>
          <a:xfrm>
            <a:off x="594823" y="1388667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Multiplication 41"/>
          <p:cNvSpPr/>
          <p:nvPr/>
        </p:nvSpPr>
        <p:spPr>
          <a:xfrm>
            <a:off x="685493" y="1368685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Multiplication 42"/>
          <p:cNvSpPr/>
          <p:nvPr/>
        </p:nvSpPr>
        <p:spPr>
          <a:xfrm>
            <a:off x="770061" y="1344708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-113599" y="4160171"/>
            <a:ext cx="111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bg1"/>
                </a:solidFill>
              </a:rPr>
              <a:t>Exposed</a:t>
            </a:r>
            <a:endParaRPr lang="fr-FR" sz="1200" dirty="0" smtClean="0">
              <a:solidFill>
                <a:schemeClr val="bg1"/>
              </a:solidFill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area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463788" y="4156990"/>
            <a:ext cx="12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bg1"/>
                </a:solidFill>
              </a:rPr>
              <a:t>Shadowed</a:t>
            </a:r>
            <a:endParaRPr lang="fr-FR" sz="1200" dirty="0">
              <a:solidFill>
                <a:schemeClr val="bg1"/>
              </a:solidFill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area</a:t>
            </a:r>
            <a:endParaRPr lang="fr-FR" sz="1200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46083" y="4103905"/>
            <a:ext cx="6120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946634" y="4103905"/>
            <a:ext cx="2520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210625" y="1220954"/>
            <a:ext cx="524596" cy="1238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ication 44"/>
          <p:cNvSpPr/>
          <p:nvPr/>
        </p:nvSpPr>
        <p:spPr>
          <a:xfrm>
            <a:off x="2218154" y="1171472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Multiplication 45"/>
          <p:cNvSpPr/>
          <p:nvPr/>
        </p:nvSpPr>
        <p:spPr>
          <a:xfrm>
            <a:off x="2495401" y="1238958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Multiplication 49"/>
          <p:cNvSpPr/>
          <p:nvPr/>
        </p:nvSpPr>
        <p:spPr>
          <a:xfrm>
            <a:off x="2759550" y="1297839"/>
            <a:ext cx="144016" cy="136082"/>
          </a:xfrm>
          <a:prstGeom prst="mathMultiply">
            <a:avLst>
              <a:gd name="adj1" fmla="val 117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contenu 3"/>
          <p:cNvSpPr txBox="1">
            <a:spLocks/>
          </p:cNvSpPr>
          <p:nvPr/>
        </p:nvSpPr>
        <p:spPr>
          <a:xfrm>
            <a:off x="3900252" y="508752"/>
            <a:ext cx="5095844" cy="1943389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en-US" sz="1600" b="0" u="sng" dirty="0">
                <a:solidFill>
                  <a:schemeClr val="tx1"/>
                </a:solidFill>
              </a:rPr>
              <a:t>Toroidal </a:t>
            </a:r>
            <a:r>
              <a:rPr lang="en-US" sz="1600" b="0" u="sng" dirty="0" smtClean="0">
                <a:solidFill>
                  <a:schemeClr val="tx1"/>
                </a:solidFill>
              </a:rPr>
              <a:t>bevel</a:t>
            </a:r>
            <a:r>
              <a:rPr lang="en-US" sz="1600" b="0" dirty="0" smtClean="0">
                <a:solidFill>
                  <a:schemeClr val="tx1"/>
                </a:solidFill>
              </a:rPr>
              <a:t>: </a:t>
            </a:r>
            <a:r>
              <a:rPr lang="en-US" sz="1600" b="0" dirty="0">
                <a:solidFill>
                  <a:schemeClr val="tx1"/>
                </a:solidFill>
              </a:rPr>
              <a:t>designed to protect leading edges from plasma overloading</a:t>
            </a: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Change of </a:t>
            </a:r>
            <a:r>
              <a:rPr lang="fr-FR" sz="1600" b="0" dirty="0" err="1" smtClean="0">
                <a:solidFill>
                  <a:schemeClr val="tx1"/>
                </a:solidFill>
              </a:rPr>
              <a:t>redeposition</a:t>
            </a:r>
            <a:r>
              <a:rPr lang="fr-FR" sz="1600" b="0" dirty="0" smtClean="0">
                <a:solidFill>
                  <a:schemeClr val="tx1"/>
                </a:solidFill>
              </a:rPr>
              <a:t> profile </a:t>
            </a:r>
            <a:r>
              <a:rPr lang="fr-FR" sz="1600" b="0" dirty="0" err="1" smtClean="0">
                <a:solidFill>
                  <a:schemeClr val="tx1"/>
                </a:solidFill>
              </a:rPr>
              <a:t>evidenced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during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visual</a:t>
            </a:r>
            <a:r>
              <a:rPr lang="fr-FR" sz="1600" b="0" dirty="0" smtClean="0">
                <a:solidFill>
                  <a:schemeClr val="tx1"/>
                </a:solidFill>
              </a:rPr>
              <a:t> inspections</a:t>
            </a:r>
          </a:p>
          <a:p>
            <a:pPr marL="0" indent="0">
              <a:buNone/>
              <a:defRPr/>
            </a:pPr>
            <a:endParaRPr lang="fr-FR" sz="8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err="1" smtClean="0">
                <a:solidFill>
                  <a:srgbClr val="0000FF"/>
                </a:solidFill>
              </a:rPr>
              <a:t>Deposits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thick</a:t>
            </a:r>
            <a:r>
              <a:rPr lang="fr-FR" sz="1600" b="0" dirty="0" smtClean="0">
                <a:solidFill>
                  <a:srgbClr val="0000FF"/>
                </a:solidFill>
              </a:rPr>
              <a:t> in </a:t>
            </a:r>
            <a:r>
              <a:rPr lang="fr-FR" sz="1600" b="0" dirty="0" err="1" smtClean="0">
                <a:solidFill>
                  <a:srgbClr val="0000FF"/>
                </a:solidFill>
              </a:rPr>
              <a:t>exposed</a:t>
            </a:r>
            <a:r>
              <a:rPr lang="fr-FR" sz="1600" b="0" dirty="0" smtClean="0">
                <a:solidFill>
                  <a:srgbClr val="0000FF"/>
                </a:solidFill>
              </a:rPr>
              <a:t> area, </a:t>
            </a:r>
            <a:r>
              <a:rPr lang="fr-FR" sz="1600" b="0" dirty="0" err="1" smtClean="0">
                <a:solidFill>
                  <a:srgbClr val="0000FF"/>
                </a:solidFill>
              </a:rPr>
              <a:t>thinner</a:t>
            </a:r>
            <a:r>
              <a:rPr lang="fr-FR" sz="1600" b="0" dirty="0" smtClean="0">
                <a:solidFill>
                  <a:srgbClr val="0000FF"/>
                </a:solidFill>
              </a:rPr>
              <a:t> and </a:t>
            </a:r>
            <a:r>
              <a:rPr lang="fr-FR" sz="1600" b="0" dirty="0" err="1" smtClean="0">
                <a:solidFill>
                  <a:srgbClr val="0000FF"/>
                </a:solidFill>
              </a:rPr>
              <a:t>thinner</a:t>
            </a:r>
            <a:r>
              <a:rPr lang="fr-FR" sz="1600" b="0" dirty="0" smtClean="0">
                <a:solidFill>
                  <a:srgbClr val="0000FF"/>
                </a:solidFill>
              </a:rPr>
              <a:t> as </a:t>
            </a:r>
            <a:r>
              <a:rPr lang="fr-FR" sz="1600" b="0" dirty="0" err="1" smtClean="0">
                <a:solidFill>
                  <a:srgbClr val="0000FF"/>
                </a:solidFill>
              </a:rPr>
              <a:t>approaching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shadowed</a:t>
            </a:r>
            <a:r>
              <a:rPr lang="fr-FR" sz="1600" b="0" dirty="0" smtClean="0">
                <a:solidFill>
                  <a:srgbClr val="0000FF"/>
                </a:solidFill>
              </a:rPr>
              <a:t> area</a:t>
            </a:r>
          </a:p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Strong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adhesion</a:t>
            </a:r>
            <a:r>
              <a:rPr lang="fr-FR" sz="1600" b="0" dirty="0" smtClean="0">
                <a:solidFill>
                  <a:schemeClr val="tx1"/>
                </a:solidFill>
              </a:rPr>
              <a:t> of </a:t>
            </a:r>
            <a:r>
              <a:rPr lang="fr-FR" sz="1600" b="0" dirty="0" err="1" smtClean="0">
                <a:solidFill>
                  <a:schemeClr val="tx1"/>
                </a:solidFill>
              </a:rPr>
              <a:t>deposited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layers</a:t>
            </a:r>
            <a:r>
              <a:rPr lang="fr-FR" sz="1600" b="0" dirty="0">
                <a:solidFill>
                  <a:schemeClr val="tx1"/>
                </a:solidFill>
              </a:rPr>
              <a:t>,</a:t>
            </a:r>
            <a:r>
              <a:rPr lang="fr-FR" sz="1600" b="0" dirty="0" smtClean="0">
                <a:solidFill>
                  <a:schemeClr val="tx1"/>
                </a:solidFill>
              </a:rPr>
              <a:t> no </a:t>
            </a:r>
            <a:r>
              <a:rPr lang="fr-FR" sz="1600" b="0" dirty="0" err="1" smtClean="0">
                <a:solidFill>
                  <a:schemeClr val="tx1"/>
                </a:solidFill>
              </a:rPr>
              <a:t>flaking</a:t>
            </a:r>
            <a:r>
              <a:rPr lang="fr-FR" sz="1600" b="0" dirty="0" smtClean="0">
                <a:solidFill>
                  <a:schemeClr val="tx1"/>
                </a:solidFill>
              </a:rPr>
              <a:t> (Gr </a:t>
            </a:r>
            <a:r>
              <a:rPr lang="fr-FR" sz="1600" b="0" dirty="0" err="1" smtClean="0">
                <a:solidFill>
                  <a:schemeClr val="tx1"/>
                </a:solidFill>
              </a:rPr>
              <a:t>tiles</a:t>
            </a:r>
            <a:r>
              <a:rPr lang="fr-FR" sz="1600" b="0" dirty="0" smtClean="0">
                <a:solidFill>
                  <a:schemeClr val="tx1"/>
                </a:solidFill>
              </a:rPr>
              <a:t>)</a:t>
            </a:r>
            <a:endParaRPr lang="fr-FR" sz="1600" b="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6330" y="4589965"/>
            <a:ext cx="259476" cy="6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4188992" y="4559071"/>
            <a:ext cx="259476" cy="6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6746071" y="4557202"/>
            <a:ext cx="259476" cy="6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537022" y="4306147"/>
            <a:ext cx="81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20 µm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4026799" y="4268984"/>
            <a:ext cx="81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20 µm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6577070" y="4250402"/>
            <a:ext cx="81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20 µm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48931" y="3267002"/>
            <a:ext cx="103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36 µm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141411" y="2980753"/>
            <a:ext cx="103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55 µm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4844348" y="3140553"/>
            <a:ext cx="103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26 µm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879548" y="3069557"/>
            <a:ext cx="103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25 µm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8251115" y="3140070"/>
            <a:ext cx="103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14 µm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66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49" y="1853573"/>
            <a:ext cx="428778" cy="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8272" y="4244925"/>
            <a:ext cx="50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4869462" y="4200873"/>
            <a:ext cx="50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7805888" y="4197331"/>
            <a:ext cx="50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423716" y="3915662"/>
            <a:ext cx="50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W</a:t>
            </a:r>
            <a:endParaRPr lang="fr-FR" sz="16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4337777" y="3838527"/>
            <a:ext cx="50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W</a:t>
            </a:r>
            <a:endParaRPr lang="fr-FR" sz="160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6813872" y="3648833"/>
            <a:ext cx="50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W</a:t>
            </a:r>
            <a:endParaRPr lang="fr-FR" sz="1600" b="1" dirty="0"/>
          </a:p>
        </p:txBody>
      </p:sp>
      <p:sp>
        <p:nvSpPr>
          <p:cNvPr id="72" name="ZoneTexte 71"/>
          <p:cNvSpPr txBox="1"/>
          <p:nvPr/>
        </p:nvSpPr>
        <p:spPr>
          <a:xfrm>
            <a:off x="2495401" y="3527829"/>
            <a:ext cx="13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Deposits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4077022" y="3473876"/>
            <a:ext cx="13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Deposits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7412719" y="3414504"/>
            <a:ext cx="13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Deposits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5" grpId="0"/>
      <p:bldP spid="56" grpId="0"/>
      <p:bldP spid="57" grpId="0"/>
      <p:bldP spid="45" grpId="0" animBg="1"/>
      <p:bldP spid="46" grpId="0" animBg="1"/>
      <p:bldP spid="50" grpId="0" animBg="1"/>
      <p:bldP spid="28" grpId="0" animBg="1"/>
      <p:bldP spid="58" grpId="0" animBg="1"/>
      <p:bldP spid="59" grpId="0" animBg="1"/>
      <p:bldP spid="29" grpId="0"/>
      <p:bldP spid="60" grpId="0"/>
      <p:bldP spid="61" grpId="0"/>
      <p:bldP spid="31" grpId="0"/>
      <p:bldP spid="62" grpId="0"/>
      <p:bldP spid="63" grpId="0"/>
      <p:bldP spid="64" grpId="0"/>
      <p:bldP spid="65" grpId="0"/>
      <p:bldP spid="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476377"/>
            <a:ext cx="1885478" cy="17654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925" y="796900"/>
            <a:ext cx="3491286" cy="2856306"/>
          </a:xfrm>
          <a:prstGeom prst="rect">
            <a:avLst/>
          </a:prstGeom>
        </p:spPr>
      </p:pic>
      <p:sp>
        <p:nvSpPr>
          <p:cNvPr id="1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2915189" y="1166822"/>
            <a:ext cx="1102347" cy="666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3629928" y="1882794"/>
            <a:ext cx="1201307" cy="1129505"/>
          </a:xfrm>
          <a:prstGeom prst="straightConnector1">
            <a:avLst/>
          </a:prstGeom>
          <a:ln>
            <a:solidFill>
              <a:srgbClr val="8BD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84438" y="1304642"/>
            <a:ext cx="4561081" cy="3116635"/>
          </a:xfrm>
          <a:prstGeom prst="rect">
            <a:avLst/>
          </a:prstGeom>
        </p:spPr>
      </p:pic>
      <p:cxnSp>
        <p:nvCxnSpPr>
          <p:cNvPr id="16" name="Connecteur droit avec flèche 15"/>
          <p:cNvCxnSpPr>
            <a:stCxn id="24" idx="3"/>
          </p:cNvCxnSpPr>
          <p:nvPr/>
        </p:nvCxnSpPr>
        <p:spPr>
          <a:xfrm flipV="1">
            <a:off x="6444466" y="2838600"/>
            <a:ext cx="863838" cy="196384"/>
          </a:xfrm>
          <a:prstGeom prst="straightConnector1">
            <a:avLst/>
          </a:prstGeom>
          <a:ln>
            <a:solidFill>
              <a:srgbClr val="8BD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017536" y="816481"/>
            <a:ext cx="1379785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0000"/>
                </a:solidFill>
              </a:rPr>
              <a:t>Thick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deposits</a:t>
            </a:r>
            <a:endParaRPr lang="fr-FR" sz="1600" dirty="0">
              <a:solidFill>
                <a:srgbClr val="FF0000"/>
              </a:solidFill>
            </a:endParaRP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- </a:t>
            </a:r>
            <a:r>
              <a:rPr lang="fr-FR" sz="1600" b="1" dirty="0" err="1" smtClean="0">
                <a:solidFill>
                  <a:srgbClr val="FF0000"/>
                </a:solidFill>
              </a:rPr>
              <a:t>adherent</a:t>
            </a:r>
            <a:r>
              <a:rPr lang="fr-FR" sz="1600" b="1" dirty="0" smtClean="0">
                <a:solidFill>
                  <a:srgbClr val="FF0000"/>
                </a:solidFill>
              </a:rPr>
              <a:t> -</a:t>
            </a:r>
            <a:endParaRPr lang="fr-FR" sz="1600" b="1" dirty="0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/>
          <p:cNvCxnSpPr>
            <a:stCxn id="25" idx="3"/>
          </p:cNvCxnSpPr>
          <p:nvPr/>
        </p:nvCxnSpPr>
        <p:spPr>
          <a:xfrm>
            <a:off x="5397321" y="1108869"/>
            <a:ext cx="1103936" cy="904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823351" y="2742596"/>
            <a:ext cx="2621115" cy="584775"/>
          </a:xfrm>
          <a:prstGeom prst="rect">
            <a:avLst/>
          </a:prstGeom>
          <a:solidFill>
            <a:schemeClr val="bg1"/>
          </a:solidFill>
          <a:ln>
            <a:solidFill>
              <a:srgbClr val="8BD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B0F0"/>
                </a:solidFill>
              </a:rPr>
              <a:t>Thin</a:t>
            </a:r>
            <a:r>
              <a:rPr lang="fr-FR" sz="1600" dirty="0" smtClean="0">
                <a:solidFill>
                  <a:srgbClr val="00B0F0"/>
                </a:solidFill>
              </a:rPr>
              <a:t> </a:t>
            </a:r>
            <a:r>
              <a:rPr lang="fr-FR" sz="1600" dirty="0" err="1" smtClean="0">
                <a:solidFill>
                  <a:srgbClr val="00B0F0"/>
                </a:solidFill>
              </a:rPr>
              <a:t>deposits</a:t>
            </a:r>
            <a:endParaRPr lang="fr-FR" sz="1600" dirty="0" smtClean="0">
              <a:solidFill>
                <a:srgbClr val="00B0F0"/>
              </a:solidFill>
            </a:endParaRPr>
          </a:p>
          <a:p>
            <a:pPr algn="ctr"/>
            <a:r>
              <a:rPr lang="fr-FR" sz="1600" dirty="0" smtClean="0">
                <a:solidFill>
                  <a:srgbClr val="00B0F0"/>
                </a:solidFill>
              </a:rPr>
              <a:t>- </a:t>
            </a:r>
            <a:r>
              <a:rPr lang="fr-FR" sz="1600" b="1" dirty="0" smtClean="0">
                <a:solidFill>
                  <a:srgbClr val="00B0F0"/>
                </a:solidFill>
              </a:rPr>
              <a:t>tend to </a:t>
            </a:r>
            <a:r>
              <a:rPr lang="fr-FR" sz="1600" b="1" dirty="0" err="1" smtClean="0">
                <a:solidFill>
                  <a:srgbClr val="00B0F0"/>
                </a:solidFill>
              </a:rPr>
              <a:t>delaminate</a:t>
            </a:r>
            <a:r>
              <a:rPr lang="fr-FR" sz="1600" b="1" dirty="0" smtClean="0">
                <a:solidFill>
                  <a:srgbClr val="00B0F0"/>
                </a:solidFill>
              </a:rPr>
              <a:t> </a:t>
            </a:r>
            <a:r>
              <a:rPr lang="fr-FR" sz="1600" b="1" dirty="0" err="1" smtClean="0">
                <a:solidFill>
                  <a:srgbClr val="00B0F0"/>
                </a:solidFill>
              </a:rPr>
              <a:t>easily</a:t>
            </a:r>
            <a:r>
              <a:rPr lang="fr-FR" sz="1600" b="1" dirty="0" smtClean="0">
                <a:solidFill>
                  <a:srgbClr val="00B0F0"/>
                </a:solidFill>
              </a:rPr>
              <a:t> -</a:t>
            </a:r>
            <a:endParaRPr lang="fr-FR" sz="1600" b="1" dirty="0">
              <a:solidFill>
                <a:srgbClr val="00B0F0"/>
              </a:solidFill>
            </a:endParaRPr>
          </a:p>
        </p:txBody>
      </p:sp>
      <p:sp>
        <p:nvSpPr>
          <p:cNvPr id="29" name="Espace réservé du contenu 3"/>
          <p:cNvSpPr txBox="1">
            <a:spLocks/>
          </p:cNvSpPr>
          <p:nvPr/>
        </p:nvSpPr>
        <p:spPr>
          <a:xfrm>
            <a:off x="127519" y="3844727"/>
            <a:ext cx="4879417" cy="1097003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err="1" smtClean="0">
                <a:solidFill>
                  <a:srgbClr val="0000FF"/>
                </a:solidFill>
              </a:rPr>
              <a:t>Thin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deposits</a:t>
            </a:r>
            <a:r>
              <a:rPr lang="fr-FR" sz="1600" b="0" dirty="0" smtClean="0">
                <a:solidFill>
                  <a:srgbClr val="0000FF"/>
                </a:solidFill>
              </a:rPr>
              <a:t> in areas </a:t>
            </a:r>
            <a:r>
              <a:rPr lang="fr-FR" sz="1600" b="0" dirty="0" err="1" smtClean="0">
                <a:solidFill>
                  <a:srgbClr val="0000FF"/>
                </a:solidFill>
              </a:rPr>
              <a:t>shadowed</a:t>
            </a:r>
            <a:r>
              <a:rPr lang="fr-FR" sz="1600" b="0" dirty="0" smtClean="0">
                <a:solidFill>
                  <a:srgbClr val="0000FF"/>
                </a:solidFill>
              </a:rPr>
              <a:t> by the </a:t>
            </a:r>
            <a:r>
              <a:rPr lang="fr-FR" sz="1600" b="0" dirty="0" err="1" smtClean="0">
                <a:solidFill>
                  <a:srgbClr val="0000FF"/>
                </a:solidFill>
              </a:rPr>
              <a:t>toroidal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bevel</a:t>
            </a:r>
            <a:endParaRPr lang="fr-FR" sz="1600" b="0" dirty="0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endParaRPr lang="fr-FR" sz="800" b="0" dirty="0" smtClean="0">
              <a:solidFill>
                <a:srgbClr val="0000FF"/>
              </a:solidFill>
            </a:endParaRPr>
          </a:p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These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deposits</a:t>
            </a:r>
            <a:r>
              <a:rPr lang="fr-FR" sz="1600" b="0" dirty="0" smtClean="0">
                <a:solidFill>
                  <a:schemeClr val="tx1"/>
                </a:solidFill>
              </a:rPr>
              <a:t> tend to </a:t>
            </a:r>
            <a:r>
              <a:rPr lang="fr-FR" sz="1600" b="0" dirty="0" err="1" smtClean="0">
                <a:solidFill>
                  <a:schemeClr val="tx1"/>
                </a:solidFill>
              </a:rPr>
              <a:t>flake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when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exposed</a:t>
            </a:r>
            <a:r>
              <a:rPr lang="fr-FR" sz="1600" b="0" dirty="0" smtClean="0">
                <a:solidFill>
                  <a:schemeClr val="tx1"/>
                </a:solidFill>
              </a:rPr>
              <a:t> to air (?)</a:t>
            </a:r>
            <a:endParaRPr lang="fr-FR" sz="1600" b="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fr-FR" sz="900" b="0" dirty="0" smtClean="0">
              <a:solidFill>
                <a:srgbClr val="0000FF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Transport </a:t>
            </a:r>
            <a:r>
              <a:rPr lang="fr-FR" sz="1600" b="0" dirty="0" err="1" smtClean="0">
                <a:solidFill>
                  <a:schemeClr val="tx1"/>
                </a:solidFill>
              </a:rPr>
              <a:t>mechanisms</a:t>
            </a:r>
            <a:r>
              <a:rPr lang="fr-FR" sz="1600" b="0" dirty="0" smtClean="0">
                <a:solidFill>
                  <a:schemeClr val="tx1"/>
                </a:solidFill>
              </a:rPr>
              <a:t> ? </a:t>
            </a:r>
            <a:endParaRPr lang="fr-FR" sz="1600" b="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06769" y="2877264"/>
            <a:ext cx="100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</a:t>
            </a:r>
            <a:r>
              <a:rPr lang="fr-FR" sz="1400" b="1" dirty="0" smtClean="0">
                <a:solidFill>
                  <a:schemeClr val="bg1"/>
                </a:solidFill>
              </a:rPr>
              <a:t>=202mm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MB 12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40831" y="749422"/>
            <a:ext cx="85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MB 8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449674">
            <a:off x="7608996" y="601861"/>
            <a:ext cx="85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MB 8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 rot="449674">
            <a:off x="6532512" y="4781200"/>
            <a:ext cx="85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MB 12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870" y="530681"/>
            <a:ext cx="1605681" cy="1916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786048">
            <a:off x="259844" y="415468"/>
            <a:ext cx="288080" cy="2162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30469" y="94740"/>
            <a:ext cx="9310555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dirty="0" err="1" smtClean="0"/>
              <a:t>Toroidal</a:t>
            </a:r>
            <a:r>
              <a:rPr lang="fr-FR" sz="2400" dirty="0" smtClean="0"/>
              <a:t> </a:t>
            </a:r>
            <a:r>
              <a:rPr lang="fr-FR" sz="2400" dirty="0" err="1" smtClean="0"/>
              <a:t>bevel</a:t>
            </a:r>
            <a:r>
              <a:rPr lang="fr-FR" sz="2400" dirty="0" smtClean="0"/>
              <a:t> on PFUs phase 2 </a:t>
            </a:r>
            <a:r>
              <a:rPr lang="fr-FR" sz="2400" dirty="0" err="1" smtClean="0"/>
              <a:t>gives</a:t>
            </a:r>
            <a:r>
              <a:rPr lang="fr-FR" sz="2400" dirty="0" smtClean="0"/>
              <a:t> </a:t>
            </a:r>
            <a:r>
              <a:rPr lang="fr-FR" sz="2400" dirty="0" err="1" smtClean="0"/>
              <a:t>rise</a:t>
            </a:r>
            <a:r>
              <a:rPr lang="fr-FR" sz="2400" dirty="0" smtClean="0"/>
              <a:t> to </a:t>
            </a:r>
            <a:r>
              <a:rPr lang="fr-FR" sz="2400" dirty="0" err="1" smtClean="0"/>
              <a:t>flaking</a:t>
            </a:r>
            <a:r>
              <a:rPr lang="fr-FR" sz="2400" dirty="0" smtClean="0"/>
              <a:t> </a:t>
            </a:r>
            <a:r>
              <a:rPr lang="fr-FR" sz="2400" dirty="0" err="1" smtClean="0"/>
              <a:t>deposits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1792710" y="480569"/>
            <a:ext cx="3270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1200" indent="-241200">
              <a:defRPr/>
            </a:pPr>
            <a:r>
              <a:rPr lang="fr-FR" sz="1400" b="1" dirty="0" err="1"/>
              <a:t>Photographs</a:t>
            </a:r>
            <a:r>
              <a:rPr lang="fr-FR" sz="1400" b="1" dirty="0"/>
              <a:t> </a:t>
            </a:r>
            <a:r>
              <a:rPr lang="fr-FR" sz="1400" b="1" dirty="0" err="1"/>
              <a:t>taken</a:t>
            </a:r>
            <a:r>
              <a:rPr lang="fr-FR" sz="1400" b="1" dirty="0"/>
              <a:t> </a:t>
            </a:r>
            <a:r>
              <a:rPr lang="fr-FR" sz="1400" b="1" dirty="0" err="1"/>
              <a:t>after</a:t>
            </a:r>
            <a:r>
              <a:rPr lang="fr-FR" sz="1400" b="1" dirty="0"/>
              <a:t> C7 (high fluence)</a:t>
            </a:r>
          </a:p>
        </p:txBody>
      </p:sp>
    </p:spTree>
    <p:extLst>
      <p:ext uri="{BB962C8B-B14F-4D97-AF65-F5344CB8AC3E}">
        <p14:creationId xmlns:p14="http://schemas.microsoft.com/office/powerpoint/2010/main" val="31090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9" y="82253"/>
            <a:ext cx="9026097" cy="342900"/>
          </a:xfrm>
        </p:spPr>
        <p:txBody>
          <a:bodyPr/>
          <a:lstStyle/>
          <a:p>
            <a:r>
              <a:rPr lang="fr-FR" sz="2400" dirty="0" err="1" smtClean="0"/>
              <a:t>Adherent</a:t>
            </a:r>
            <a:r>
              <a:rPr lang="fr-FR" sz="2400" dirty="0" smtClean="0"/>
              <a:t> </a:t>
            </a:r>
            <a:r>
              <a:rPr lang="fr-FR" sz="2400" dirty="0" err="1" smtClean="0"/>
              <a:t>thick</a:t>
            </a:r>
            <a:r>
              <a:rPr lang="fr-FR" sz="2400" dirty="0" smtClean="0"/>
              <a:t> </a:t>
            </a:r>
            <a:r>
              <a:rPr lang="fr-FR" sz="2400" dirty="0" err="1" smtClean="0"/>
              <a:t>deposits</a:t>
            </a:r>
            <a:r>
              <a:rPr lang="fr-FR" sz="2400" dirty="0" smtClean="0"/>
              <a:t> in the plasma </a:t>
            </a:r>
            <a:r>
              <a:rPr lang="fr-FR" sz="2400" dirty="0" err="1" smtClean="0"/>
              <a:t>exposed</a:t>
            </a:r>
            <a:r>
              <a:rPr lang="fr-FR" sz="2400" dirty="0" smtClean="0"/>
              <a:t> area</a:t>
            </a:r>
            <a:endParaRPr lang="fr-FR" sz="2400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53" y="585033"/>
            <a:ext cx="1636238" cy="133864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21202" y="610941"/>
            <a:ext cx="139055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0000"/>
                </a:solidFill>
              </a:rPr>
              <a:t>Thick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deposits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08" y="2313331"/>
            <a:ext cx="1224136" cy="64339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2956433"/>
            <a:ext cx="1152128" cy="64339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622428"/>
            <a:ext cx="1440160" cy="64339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27" y="4364163"/>
            <a:ext cx="928539" cy="64339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500952" y="550903"/>
            <a:ext cx="1643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[C. Martin, PSI 2024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151901" y="1987530"/>
            <a:ext cx="5044942" cy="342951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0" u="sng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 </a:t>
            </a:r>
            <a:r>
              <a:rPr lang="fr-FR" sz="1600" b="0" u="sng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lang="fr-FR" sz="1600" b="0" u="sng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0" u="sng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fr-FR" sz="1600" b="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PIIM - Physics of the Interactions of Ions and Molecul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0081" y="880858"/>
            <a:ext cx="1078559" cy="3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 rot="18843591">
            <a:off x="1608596" y="4039392"/>
            <a:ext cx="105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A7EBB"/>
                </a:solidFill>
              </a:rPr>
              <a:t>FIB </a:t>
            </a:r>
            <a:r>
              <a:rPr lang="fr-FR" b="1" dirty="0" err="1" smtClean="0">
                <a:solidFill>
                  <a:srgbClr val="4A7EBB"/>
                </a:solidFill>
              </a:rPr>
              <a:t>cut</a:t>
            </a:r>
            <a:endParaRPr lang="fr-FR" b="1" dirty="0">
              <a:solidFill>
                <a:srgbClr val="4A7EBB"/>
              </a:solidFill>
            </a:endParaRPr>
          </a:p>
        </p:txBody>
      </p:sp>
      <p:sp>
        <p:nvSpPr>
          <p:cNvPr id="21" name="Espace réservé du contenu 3"/>
          <p:cNvSpPr txBox="1">
            <a:spLocks/>
          </p:cNvSpPr>
          <p:nvPr/>
        </p:nvSpPr>
        <p:spPr>
          <a:xfrm>
            <a:off x="5849670" y="1967344"/>
            <a:ext cx="3415438" cy="2558942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err="1" smtClean="0">
                <a:solidFill>
                  <a:schemeClr val="tx1"/>
                </a:solidFill>
              </a:rPr>
              <a:t>Complex</a:t>
            </a:r>
            <a:r>
              <a:rPr lang="fr-FR" sz="1600" b="0" dirty="0" smtClean="0">
                <a:solidFill>
                  <a:schemeClr val="tx1"/>
                </a:solidFill>
              </a:rPr>
              <a:t> structure </a:t>
            </a:r>
            <a:r>
              <a:rPr lang="fr-FR" sz="1600" b="0" dirty="0" err="1" smtClean="0">
                <a:solidFill>
                  <a:schemeClr val="tx1"/>
                </a:solidFill>
              </a:rPr>
              <a:t>with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different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layers</a:t>
            </a:r>
            <a:r>
              <a:rPr lang="fr-FR" sz="1600" b="0" dirty="0" smtClean="0">
                <a:solidFill>
                  <a:schemeClr val="tx1"/>
                </a:solidFill>
              </a:rPr>
              <a:t>, structures and composition</a:t>
            </a: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25-55 µm </a:t>
            </a:r>
            <a:r>
              <a:rPr lang="fr-FR" sz="1600" b="0" dirty="0" err="1" smtClean="0">
                <a:solidFill>
                  <a:schemeClr val="tx1"/>
                </a:solidFill>
              </a:rPr>
              <a:t>thick</a:t>
            </a: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rgbClr val="0000FF"/>
                </a:solidFill>
              </a:rPr>
              <a:t>Dense W </a:t>
            </a:r>
            <a:r>
              <a:rPr lang="fr-FR" sz="1600" b="0" dirty="0" err="1" smtClean="0">
                <a:solidFill>
                  <a:srgbClr val="0000FF"/>
                </a:solidFill>
              </a:rPr>
              <a:t>layers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attributed</a:t>
            </a:r>
            <a:r>
              <a:rPr lang="fr-FR" sz="1600" b="0" dirty="0" smtClean="0">
                <a:solidFill>
                  <a:srgbClr val="0000FF"/>
                </a:solidFill>
              </a:rPr>
              <a:t> to high fluence </a:t>
            </a:r>
            <a:r>
              <a:rPr lang="fr-FR" sz="1600" b="0" dirty="0" err="1" smtClean="0">
                <a:solidFill>
                  <a:srgbClr val="0000FF"/>
                </a:solidFill>
              </a:rPr>
              <a:t>campaign</a:t>
            </a:r>
            <a:endParaRPr lang="fr-FR" sz="1600" b="0" dirty="0" smtClean="0">
              <a:solidFill>
                <a:srgbClr val="0000FF"/>
              </a:solidFill>
            </a:endParaRPr>
          </a:p>
          <a:p>
            <a:pPr marL="241200" indent="-241200">
              <a:defRPr/>
            </a:pPr>
            <a:endParaRPr lang="fr-FR" sz="16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Light </a:t>
            </a:r>
            <a:r>
              <a:rPr lang="fr-FR" sz="1600" b="0" dirty="0" err="1" smtClean="0">
                <a:solidFill>
                  <a:schemeClr val="tx1"/>
                </a:solidFill>
              </a:rPr>
              <a:t>elements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detected</a:t>
            </a:r>
            <a:r>
              <a:rPr lang="fr-FR" sz="1600" b="0" dirty="0" smtClean="0">
                <a:solidFill>
                  <a:schemeClr val="tx1"/>
                </a:solidFill>
              </a:rPr>
              <a:t> (B, O, C) but </a:t>
            </a:r>
            <a:r>
              <a:rPr lang="fr-FR" sz="1600" b="0" dirty="0" smtClean="0">
                <a:solidFill>
                  <a:srgbClr val="0000FF"/>
                </a:solidFill>
              </a:rPr>
              <a:t>l</a:t>
            </a:r>
            <a:r>
              <a:rPr lang="en-US" sz="1600" b="0" dirty="0" err="1" smtClean="0">
                <a:solidFill>
                  <a:srgbClr val="0000FF"/>
                </a:solidFill>
              </a:rPr>
              <a:t>ess</a:t>
            </a:r>
            <a:r>
              <a:rPr lang="en-US" sz="1600" b="0" dirty="0" smtClean="0">
                <a:solidFill>
                  <a:srgbClr val="0000FF"/>
                </a:solidFill>
              </a:rPr>
              <a:t> </a:t>
            </a:r>
            <a:r>
              <a:rPr lang="en-US" sz="1600" b="0" dirty="0">
                <a:solidFill>
                  <a:srgbClr val="0000FF"/>
                </a:solidFill>
              </a:rPr>
              <a:t>carbon </a:t>
            </a:r>
            <a:r>
              <a:rPr lang="fr-FR" sz="1600" b="0" dirty="0" err="1" smtClean="0">
                <a:solidFill>
                  <a:srgbClr val="0000FF"/>
                </a:solidFill>
              </a:rPr>
              <a:t>than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during</a:t>
            </a:r>
            <a:r>
              <a:rPr lang="fr-FR" sz="1600" b="0" dirty="0" smtClean="0">
                <a:solidFill>
                  <a:srgbClr val="0000FF"/>
                </a:solidFill>
              </a:rPr>
              <a:t> phase 1</a:t>
            </a:r>
            <a:endParaRPr lang="fr-FR" sz="1600" b="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5525" y="519194"/>
            <a:ext cx="30582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Deposited layer </a:t>
            </a: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collected 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after </a:t>
            </a: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C5+C6+C7 on WEST beveled PFUs phase 2</a:t>
            </a:r>
            <a:endParaRPr lang="fr-FR" sz="1100" b="1" dirty="0"/>
          </a:p>
        </p:txBody>
      </p:sp>
      <p:sp>
        <p:nvSpPr>
          <p:cNvPr id="22" name="Rectangle 21"/>
          <p:cNvSpPr/>
          <p:nvPr/>
        </p:nvSpPr>
        <p:spPr>
          <a:xfrm>
            <a:off x="827584" y="1032193"/>
            <a:ext cx="180019" cy="1543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051" r="4158"/>
          <a:stretch/>
        </p:blipFill>
        <p:spPr>
          <a:xfrm>
            <a:off x="2512447" y="914381"/>
            <a:ext cx="3378954" cy="4178437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1360319" y="3097678"/>
            <a:ext cx="1699513" cy="1558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3808592" y="1032193"/>
            <a:ext cx="0" cy="2860665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837364" y="191227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23 µm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7" r="40777"/>
          <a:stretch/>
        </p:blipFill>
        <p:spPr>
          <a:xfrm>
            <a:off x="129660" y="588165"/>
            <a:ext cx="1656184" cy="3383133"/>
          </a:xfrm>
          <a:prstGeom prst="rect">
            <a:avLst/>
          </a:prstGeom>
        </p:spPr>
      </p:pic>
      <p:pic>
        <p:nvPicPr>
          <p:cNvPr id="1026" name="Picture 2" descr="Rugged. Revolutionary. Productiv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60" y="3998163"/>
            <a:ext cx="1816188" cy="10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352" y="771550"/>
            <a:ext cx="4884580" cy="39502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2109" y="99032"/>
            <a:ext cx="9344197" cy="342900"/>
          </a:xfrm>
        </p:spPr>
        <p:txBody>
          <a:bodyPr/>
          <a:lstStyle/>
          <a:p>
            <a:r>
              <a:rPr lang="en-US" sz="2300" dirty="0" smtClean="0"/>
              <a:t>Composition </a:t>
            </a:r>
            <a:r>
              <a:rPr lang="en-US" sz="2300" dirty="0"/>
              <a:t>of deposits by XRF in </a:t>
            </a:r>
            <a:r>
              <a:rPr lang="en-US" sz="2300" dirty="0" smtClean="0"/>
              <a:t>line </a:t>
            </a:r>
            <a:r>
              <a:rPr lang="en-US" sz="2300" dirty="0"/>
              <a:t>with visual observations</a:t>
            </a:r>
            <a:endParaRPr lang="fr-FR" sz="2300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080342" y="616748"/>
            <a:ext cx="139055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0000"/>
                </a:solidFill>
              </a:rPr>
              <a:t>Thick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deposits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11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383" y="780218"/>
            <a:ext cx="428778" cy="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/>
          <p:cNvSpPr/>
          <p:nvPr/>
        </p:nvSpPr>
        <p:spPr>
          <a:xfrm>
            <a:off x="1001754" y="1780811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97982" y="1352697"/>
            <a:ext cx="723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MB 1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2" name="Espace réservé du contenu 3"/>
          <p:cNvSpPr txBox="1">
            <a:spLocks/>
          </p:cNvSpPr>
          <p:nvPr/>
        </p:nvSpPr>
        <p:spPr>
          <a:xfrm>
            <a:off x="6426845" y="2279732"/>
            <a:ext cx="2799949" cy="1512502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XRF </a:t>
            </a:r>
            <a:r>
              <a:rPr lang="fr-FR" sz="1600" b="0" dirty="0" err="1" smtClean="0">
                <a:solidFill>
                  <a:schemeClr val="tx1"/>
                </a:solidFill>
              </a:rPr>
              <a:t>measurements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along</a:t>
            </a:r>
            <a:r>
              <a:rPr lang="fr-FR" sz="1600" b="0" dirty="0" smtClean="0">
                <a:solidFill>
                  <a:schemeClr val="tx1"/>
                </a:solidFill>
              </a:rPr>
              <a:t> PFU phase 2 </a:t>
            </a:r>
            <a:r>
              <a:rPr lang="fr-FR" sz="1600" b="0" dirty="0" err="1" smtClean="0">
                <a:solidFill>
                  <a:schemeClr val="tx1"/>
                </a:solidFill>
              </a:rPr>
              <a:t>after</a:t>
            </a:r>
            <a:r>
              <a:rPr lang="fr-FR" sz="1600" b="0" dirty="0" smtClean="0">
                <a:solidFill>
                  <a:schemeClr val="tx1"/>
                </a:solidFill>
              </a:rPr>
              <a:t> high fluence </a:t>
            </a:r>
            <a:r>
              <a:rPr lang="fr-FR" sz="1600" b="0" dirty="0" err="1" smtClean="0">
                <a:solidFill>
                  <a:schemeClr val="tx1"/>
                </a:solidFill>
              </a:rPr>
              <a:t>campaign</a:t>
            </a:r>
            <a:endParaRPr lang="fr-FR" sz="1600" b="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105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XRF Not </a:t>
            </a:r>
            <a:r>
              <a:rPr lang="fr-FR" sz="1600" b="0" dirty="0" err="1" smtClean="0">
                <a:solidFill>
                  <a:schemeClr val="tx1"/>
                </a:solidFill>
              </a:rPr>
              <a:t>suitable</a:t>
            </a:r>
            <a:r>
              <a:rPr lang="fr-FR" sz="1600" b="0" dirty="0" smtClean="0">
                <a:solidFill>
                  <a:schemeClr val="tx1"/>
                </a:solidFill>
              </a:rPr>
              <a:t> for light </a:t>
            </a:r>
            <a:r>
              <a:rPr lang="fr-FR" sz="1600" b="0" dirty="0" err="1" smtClean="0">
                <a:solidFill>
                  <a:schemeClr val="tx1"/>
                </a:solidFill>
              </a:rPr>
              <a:t>elements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detection</a:t>
            </a:r>
            <a:endParaRPr lang="fr-FR" sz="1600" b="0" dirty="0" smtClean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802" y="862804"/>
            <a:ext cx="2051720" cy="127305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236296" y="44193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</a:t>
            </a:r>
            <a:r>
              <a:rPr lang="fr-FR" sz="1200" b="1" dirty="0" err="1" smtClean="0"/>
              <a:t>Richou</a:t>
            </a:r>
            <a:r>
              <a:rPr lang="fr-FR" sz="1200" b="1" dirty="0" smtClean="0"/>
              <a:t>, </a:t>
            </a:r>
            <a:r>
              <a:rPr lang="fr-FR" sz="1200" b="1" dirty="0" err="1" smtClean="0"/>
              <a:t>private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comm</a:t>
            </a:r>
            <a:r>
              <a:rPr lang="fr-FR" sz="1200" b="1" dirty="0" smtClean="0"/>
              <a:t>.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41" name="Espace réservé du contenu 3"/>
          <p:cNvSpPr txBox="1">
            <a:spLocks/>
          </p:cNvSpPr>
          <p:nvPr/>
        </p:nvSpPr>
        <p:spPr>
          <a:xfrm>
            <a:off x="6381879" y="3837902"/>
            <a:ext cx="2799949" cy="1050837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sz="1600" b="0" dirty="0" smtClean="0">
                <a:solidFill>
                  <a:srgbClr val="0000FF"/>
                </a:solidFill>
              </a:rPr>
              <a:t>W </a:t>
            </a:r>
            <a:r>
              <a:rPr lang="fr-FR" sz="1600" b="0" dirty="0" err="1" smtClean="0">
                <a:solidFill>
                  <a:srgbClr val="0000FF"/>
                </a:solidFill>
              </a:rPr>
              <a:t>predominates</a:t>
            </a:r>
            <a:r>
              <a:rPr lang="fr-FR" sz="1600" b="0" dirty="0" smtClean="0">
                <a:solidFill>
                  <a:srgbClr val="0000FF"/>
                </a:solidFill>
              </a:rPr>
              <a:t> but Cu and Fe are </a:t>
            </a:r>
            <a:r>
              <a:rPr lang="fr-FR" sz="1600" b="0" dirty="0" err="1" smtClean="0">
                <a:solidFill>
                  <a:srgbClr val="0000FF"/>
                </a:solidFill>
              </a:rPr>
              <a:t>present</a:t>
            </a:r>
            <a:r>
              <a:rPr lang="fr-FR" sz="1600" b="0" dirty="0" smtClean="0">
                <a:solidFill>
                  <a:srgbClr val="0000FF"/>
                </a:solidFill>
              </a:rPr>
              <a:t> in the </a:t>
            </a:r>
            <a:r>
              <a:rPr lang="fr-FR" sz="1600" b="0" dirty="0" err="1" smtClean="0">
                <a:solidFill>
                  <a:srgbClr val="0000FF"/>
                </a:solidFill>
              </a:rPr>
              <a:t>deposited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600" b="0" dirty="0" err="1" smtClean="0">
                <a:solidFill>
                  <a:srgbClr val="0000FF"/>
                </a:solidFill>
              </a:rPr>
              <a:t>layers</a:t>
            </a:r>
            <a:r>
              <a:rPr lang="fr-FR" sz="1600" b="0" dirty="0" smtClean="0">
                <a:solidFill>
                  <a:srgbClr val="0000FF"/>
                </a:solidFill>
              </a:rPr>
              <a:t> </a:t>
            </a:r>
            <a:r>
              <a:rPr lang="fr-FR" sz="1400" b="0" dirty="0" smtClean="0">
                <a:solidFill>
                  <a:schemeClr val="tx1"/>
                </a:solidFill>
              </a:rPr>
              <a:t>(max at  s=125mm)</a:t>
            </a:r>
          </a:p>
        </p:txBody>
      </p:sp>
      <p:sp>
        <p:nvSpPr>
          <p:cNvPr id="42" name="Ellipse 41"/>
          <p:cNvSpPr/>
          <p:nvPr/>
        </p:nvSpPr>
        <p:spPr>
          <a:xfrm>
            <a:off x="1001754" y="1657303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001754" y="1536290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1001754" y="1415277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1008342" y="1893176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037754" y="2412965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015801" y="2289893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012059" y="2157545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016844" y="2030795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1037754" y="2549513"/>
            <a:ext cx="72000" cy="72000"/>
          </a:xfrm>
          <a:prstGeom prst="ellipse">
            <a:avLst/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avec flèche 14"/>
          <p:cNvCxnSpPr>
            <a:stCxn id="3" idx="0"/>
          </p:cNvCxnSpPr>
          <p:nvPr/>
        </p:nvCxnSpPr>
        <p:spPr>
          <a:xfrm flipV="1">
            <a:off x="983192" y="935296"/>
            <a:ext cx="5317000" cy="23980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81" y="579491"/>
            <a:ext cx="1636238" cy="1338646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2407" y="82253"/>
            <a:ext cx="9026097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dirty="0" err="1" smtClean="0"/>
              <a:t>Flaking</a:t>
            </a:r>
            <a:r>
              <a:rPr lang="fr-FR" sz="2400" dirty="0" smtClean="0"/>
              <a:t> </a:t>
            </a:r>
            <a:r>
              <a:rPr lang="fr-FR" sz="2400" dirty="0" err="1" smtClean="0"/>
              <a:t>thin</a:t>
            </a:r>
            <a:r>
              <a:rPr lang="fr-FR" sz="2400" dirty="0" smtClean="0"/>
              <a:t> </a:t>
            </a:r>
            <a:r>
              <a:rPr lang="fr-FR" sz="2400" dirty="0" err="1" smtClean="0"/>
              <a:t>deposits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shadowed</a:t>
            </a:r>
            <a:r>
              <a:rPr lang="fr-FR" sz="2400" dirty="0" smtClean="0"/>
              <a:t> area</a:t>
            </a:r>
            <a:endParaRPr lang="fr-FR" sz="2400" dirty="0"/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2341219" y="3712586"/>
            <a:ext cx="7274440" cy="1327836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en-US" sz="1600" b="0" dirty="0" smtClean="0">
                <a:solidFill>
                  <a:schemeClr val="tx1"/>
                </a:solidFill>
              </a:rPr>
              <a:t>Flakes </a:t>
            </a:r>
            <a:r>
              <a:rPr lang="en-US" sz="1600" b="0" dirty="0">
                <a:solidFill>
                  <a:schemeClr val="tx1"/>
                </a:solidFill>
              </a:rPr>
              <a:t>collected during dust </a:t>
            </a:r>
            <a:r>
              <a:rPr lang="en-US" sz="1600" b="0" dirty="0" smtClean="0">
                <a:solidFill>
                  <a:schemeClr val="tx1"/>
                </a:solidFill>
              </a:rPr>
              <a:t>collection (post high </a:t>
            </a:r>
            <a:r>
              <a:rPr lang="en-US" sz="1600" b="0" dirty="0" err="1" smtClean="0">
                <a:solidFill>
                  <a:schemeClr val="tx1"/>
                </a:solidFill>
              </a:rPr>
              <a:t>fluence</a:t>
            </a:r>
            <a:r>
              <a:rPr lang="en-US" sz="1600" b="0" dirty="0" smtClean="0">
                <a:solidFill>
                  <a:schemeClr val="tx1"/>
                </a:solidFill>
              </a:rPr>
              <a:t>)... </a:t>
            </a:r>
            <a:r>
              <a:rPr lang="en-US" sz="1600" b="0" dirty="0">
                <a:solidFill>
                  <a:schemeClr val="tx1"/>
                </a:solidFill>
              </a:rPr>
              <a:t>but </a:t>
            </a:r>
            <a:r>
              <a:rPr lang="en-US" sz="1600" b="0" dirty="0" smtClean="0">
                <a:solidFill>
                  <a:schemeClr val="tx1"/>
                </a:solidFill>
              </a:rPr>
              <a:t>also easily manually detachable for </a:t>
            </a:r>
            <a:r>
              <a:rPr lang="en-US" sz="1600" b="0" dirty="0">
                <a:solidFill>
                  <a:schemeClr val="tx1"/>
                </a:solidFill>
              </a:rPr>
              <a:t>characterization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en-US" sz="1600" b="0" dirty="0" smtClean="0">
                <a:solidFill>
                  <a:srgbClr val="0000FF"/>
                </a:solidFill>
              </a:rPr>
              <a:t>Foil-like structure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41200" indent="-241200">
              <a:defRPr/>
            </a:pPr>
            <a:r>
              <a:rPr lang="en-US" sz="1600" b="0" dirty="0" smtClean="0">
                <a:solidFill>
                  <a:srgbClr val="0000FF"/>
                </a:solidFill>
              </a:rPr>
              <a:t>2-3 µm thick</a:t>
            </a:r>
          </a:p>
          <a:p>
            <a:pPr marL="241200" indent="-241200">
              <a:defRPr/>
            </a:pPr>
            <a:r>
              <a:rPr lang="en-US" sz="1600" b="0" dirty="0" smtClean="0">
                <a:solidFill>
                  <a:srgbClr val="0000FF"/>
                </a:solidFill>
              </a:rPr>
              <a:t>Pure W </a:t>
            </a:r>
          </a:p>
        </p:txBody>
      </p:sp>
      <p:pic>
        <p:nvPicPr>
          <p:cNvPr id="12" name="Picture 2" descr="PIIM - Physics of the Interactions of Ions and Molecu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45" y="2016691"/>
            <a:ext cx="1078559" cy="3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05" y="2013297"/>
            <a:ext cx="428778" cy="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69953" y="1021353"/>
            <a:ext cx="180019" cy="1543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259962" y="597949"/>
            <a:ext cx="1298418" cy="338554"/>
          </a:xfrm>
          <a:prstGeom prst="rect">
            <a:avLst/>
          </a:prstGeom>
          <a:solidFill>
            <a:schemeClr val="bg1"/>
          </a:solidFill>
          <a:ln>
            <a:solidFill>
              <a:srgbClr val="8BD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B0F0"/>
                </a:solidFill>
              </a:rPr>
              <a:t>Thin</a:t>
            </a:r>
            <a:r>
              <a:rPr lang="fr-FR" sz="1600" dirty="0" smtClean="0">
                <a:solidFill>
                  <a:srgbClr val="00B0F0"/>
                </a:solidFill>
              </a:rPr>
              <a:t> </a:t>
            </a:r>
            <a:r>
              <a:rPr lang="fr-FR" sz="1600" dirty="0" err="1" smtClean="0">
                <a:solidFill>
                  <a:srgbClr val="00B0F0"/>
                </a:solidFill>
              </a:rPr>
              <a:t>deposits</a:t>
            </a:r>
            <a:endParaRPr lang="fr-FR" sz="1600" dirty="0" smtClean="0">
              <a:solidFill>
                <a:srgbClr val="00B0F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288" y="2081431"/>
            <a:ext cx="2479695" cy="1572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256" y="2081431"/>
            <a:ext cx="2312960" cy="15724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536" y="756233"/>
            <a:ext cx="2542434" cy="17094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155" y="2040803"/>
            <a:ext cx="1620815" cy="9296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5916" y="3333310"/>
            <a:ext cx="165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Low magnification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66555" y="492327"/>
            <a:ext cx="165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High magnification</a:t>
            </a:r>
            <a:endParaRPr lang="fr-FR" sz="1400" b="1" dirty="0">
              <a:solidFill>
                <a:srgbClr val="C00000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171" y="3528988"/>
            <a:ext cx="432048" cy="10179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792998" y="325838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20 µm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32440" y="831955"/>
            <a:ext cx="4065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417329" y="829326"/>
            <a:ext cx="104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1 µm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793804" y="200642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6414575" y="4411781"/>
            <a:ext cx="236255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Still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under</a:t>
            </a:r>
            <a:r>
              <a:rPr lang="fr-FR" sz="1600" b="1" dirty="0" smtClean="0"/>
              <a:t> investigation</a:t>
            </a:r>
            <a:endParaRPr lang="fr-FR" sz="1600" b="1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6BB16BC-3E3C-BDE6-920C-EA47AF757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5" y="3689802"/>
            <a:ext cx="2013710" cy="141853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4151" y="4885831"/>
            <a:ext cx="392889" cy="20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117370" y="5029800"/>
            <a:ext cx="19782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7993" y="4842355"/>
            <a:ext cx="1043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10 µm</a:t>
            </a:r>
            <a:endParaRPr lang="fr-FR" sz="900" dirty="0"/>
          </a:p>
        </p:txBody>
      </p:sp>
      <p:sp>
        <p:nvSpPr>
          <p:cNvPr id="40" name="Rectangle 39"/>
          <p:cNvSpPr/>
          <p:nvPr/>
        </p:nvSpPr>
        <p:spPr>
          <a:xfrm flipV="1">
            <a:off x="4473109" y="2152000"/>
            <a:ext cx="19473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281761" y="2152000"/>
            <a:ext cx="104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100 µm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6996" y="2386846"/>
            <a:ext cx="1643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[C. </a:t>
            </a:r>
            <a:r>
              <a:rPr lang="fr-FR" sz="1200" b="1" dirty="0" err="1" smtClean="0"/>
              <a:t>Arnas</a:t>
            </a:r>
            <a:r>
              <a:rPr lang="fr-FR" sz="1200" b="1" dirty="0" smtClean="0"/>
              <a:t>, PSI 2024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0052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99135"/>
            <a:ext cx="7543800" cy="342900"/>
          </a:xfrm>
        </p:spPr>
        <p:txBody>
          <a:bodyPr/>
          <a:lstStyle/>
          <a:p>
            <a:r>
              <a:rPr lang="fr-FR" sz="2400" dirty="0" smtClean="0"/>
              <a:t>Configuration of the WEST divertor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26800" y="1916441"/>
            <a:ext cx="2769016" cy="20691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00" y="550532"/>
            <a:ext cx="3644521" cy="68522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0" y="1266314"/>
            <a:ext cx="255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WEST phase 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76056" y="1266314"/>
            <a:ext cx="29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fr-FR" dirty="0"/>
              <a:t>WEST phase 2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545741"/>
            <a:ext cx="3052878" cy="69001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162" y="4203598"/>
            <a:ext cx="1280118" cy="582618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187624" y="1191345"/>
            <a:ext cx="381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85725">
              <a:buFont typeface="Arial" panose="020B0604020202020204" pitchFamily="34" charset="0"/>
              <a:buChar char="•"/>
            </a:pPr>
            <a:r>
              <a:rPr lang="en-BZ" sz="1200" b="1" dirty="0" err="1" smtClean="0"/>
              <a:t>Beveled</a:t>
            </a:r>
            <a:r>
              <a:rPr lang="en-BZ" sz="1200" b="1" dirty="0" smtClean="0"/>
              <a:t> W </a:t>
            </a:r>
            <a:r>
              <a:rPr lang="en-BZ" sz="1200" b="1" dirty="0"/>
              <a:t>coated </a:t>
            </a:r>
            <a:r>
              <a:rPr lang="en-BZ" sz="1200" b="1" dirty="0" smtClean="0"/>
              <a:t>Gr tiles, including erosion markers</a:t>
            </a:r>
            <a:endParaRPr lang="en-BZ" sz="1200" b="1" dirty="0"/>
          </a:p>
          <a:p>
            <a:pPr marL="268288" indent="-85725">
              <a:buFont typeface="Arial" panose="020B0604020202020204" pitchFamily="34" charset="0"/>
              <a:buChar char="•"/>
            </a:pPr>
            <a:r>
              <a:rPr lang="en-BZ" sz="1200" b="1" dirty="0"/>
              <a:t>A</a:t>
            </a:r>
            <a:r>
              <a:rPr lang="en-BZ" sz="1200" b="1" dirty="0" smtClean="0"/>
              <a:t>ctively </a:t>
            </a:r>
            <a:r>
              <a:rPr lang="en-BZ" sz="1200" b="1" dirty="0"/>
              <a:t>cooled bulk W ITER-like </a:t>
            </a:r>
            <a:r>
              <a:rPr lang="en-BZ" sz="1200" b="1" dirty="0" smtClean="0"/>
              <a:t>PFUs -&gt; “non </a:t>
            </a:r>
            <a:r>
              <a:rPr lang="en-BZ" sz="1200" b="1" dirty="0" err="1" smtClean="0"/>
              <a:t>beveled</a:t>
            </a:r>
            <a:r>
              <a:rPr lang="en-BZ" sz="1200" b="1" dirty="0" smtClean="0"/>
              <a:t> PFUs phase 1”</a:t>
            </a:r>
            <a:endParaRPr lang="en-BZ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660232" y="131799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fr-FR" sz="1200" b="1" dirty="0"/>
              <a:t>full ITER-like </a:t>
            </a:r>
            <a:r>
              <a:rPr lang="fr-FR" sz="1200" b="1" dirty="0" smtClean="0"/>
              <a:t>divertor -&gt; « </a:t>
            </a:r>
            <a:r>
              <a:rPr lang="fr-FR" sz="1200" b="1" dirty="0" err="1" smtClean="0"/>
              <a:t>beveled</a:t>
            </a:r>
            <a:r>
              <a:rPr lang="fr-FR" sz="1200" b="1" dirty="0" smtClean="0"/>
              <a:t> PFUs phase2 »</a:t>
            </a:r>
            <a:endParaRPr lang="fr-FR" sz="1200" b="1" dirty="0"/>
          </a:p>
        </p:txBody>
      </p:sp>
      <p:sp>
        <p:nvSpPr>
          <p:cNvPr id="29" name="Étoile à 5 branches 28"/>
          <p:cNvSpPr/>
          <p:nvPr/>
        </p:nvSpPr>
        <p:spPr>
          <a:xfrm>
            <a:off x="7407670" y="823117"/>
            <a:ext cx="198984" cy="21208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7295206" y="550532"/>
            <a:ext cx="120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today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betelgeuse.intra.cea.fr/share/proxy/alfresco/api/node/workspace/SpacesStore/7633af15-4b5f-47bb-96eb-ab179f48a615/content/thumbnails/imgpreview?c=force&amp;lastModified=imgpreview%3A156890148652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99" t="41462" r="10723"/>
          <a:stretch/>
        </p:blipFill>
        <p:spPr bwMode="auto">
          <a:xfrm flipH="1">
            <a:off x="378658" y="1883186"/>
            <a:ext cx="2822134" cy="20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45" y="3278826"/>
            <a:ext cx="1416694" cy="181764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73" y="3425872"/>
            <a:ext cx="1322385" cy="60108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84" y="4108328"/>
            <a:ext cx="2022454" cy="932432"/>
          </a:xfrm>
          <a:prstGeom prst="rect">
            <a:avLst/>
          </a:prstGeom>
          <a:noFill/>
        </p:spPr>
      </p:pic>
      <p:pic>
        <p:nvPicPr>
          <p:cNvPr id="1025" name="Image 10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1466" y="3756165"/>
            <a:ext cx="1872534" cy="1182787"/>
          </a:xfrm>
          <a:prstGeom prst="rect">
            <a:avLst/>
          </a:prstGeom>
        </p:spPr>
      </p:pic>
      <p:cxnSp>
        <p:nvCxnSpPr>
          <p:cNvPr id="1029" name="Connecteur droit avec flèche 1028"/>
          <p:cNvCxnSpPr/>
          <p:nvPr/>
        </p:nvCxnSpPr>
        <p:spPr>
          <a:xfrm>
            <a:off x="5841449" y="4134912"/>
            <a:ext cx="864096" cy="137372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106438" y="4095162"/>
            <a:ext cx="864096" cy="137372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3109250" y="3288500"/>
            <a:ext cx="864096" cy="137372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3544637" y="3295830"/>
            <a:ext cx="864096" cy="137372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eur droit 1030"/>
          <p:cNvCxnSpPr/>
          <p:nvPr/>
        </p:nvCxnSpPr>
        <p:spPr>
          <a:xfrm flipV="1">
            <a:off x="6676829" y="4242582"/>
            <a:ext cx="386735" cy="39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3928467" y="3460752"/>
            <a:ext cx="5974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ZoneTexte 1032"/>
          <p:cNvSpPr txBox="1"/>
          <p:nvPr/>
        </p:nvSpPr>
        <p:spPr>
          <a:xfrm rot="906330">
            <a:off x="996329" y="3291475"/>
            <a:ext cx="1684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PFUs phase 1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rot="18083414">
            <a:off x="6079106" y="3097736"/>
            <a:ext cx="1684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PFUs phase 2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93390" y="3668862"/>
            <a:ext cx="168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W </a:t>
            </a:r>
            <a:r>
              <a:rPr lang="fr-FR" sz="1400" dirty="0" err="1" smtClean="0">
                <a:solidFill>
                  <a:schemeClr val="bg1"/>
                </a:solidFill>
              </a:rPr>
              <a:t>coated</a:t>
            </a:r>
            <a:r>
              <a:rPr lang="fr-FR" sz="1400" dirty="0" smtClean="0">
                <a:solidFill>
                  <a:schemeClr val="bg1"/>
                </a:solidFill>
              </a:rPr>
              <a:t> Gr </a:t>
            </a:r>
            <a:r>
              <a:rPr lang="fr-FR" sz="1400" dirty="0" err="1" smtClean="0">
                <a:solidFill>
                  <a:schemeClr val="bg1"/>
                </a:solidFill>
              </a:rPr>
              <a:t>tiles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3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 animBg="1"/>
      <p:bldP spid="30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1649" y="14061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/>
              <a:t>OUTLINE</a:t>
            </a:r>
            <a:endParaRPr lang="fr-FR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6228184" y="-36756"/>
            <a:ext cx="2924014" cy="51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309" y="44775"/>
            <a:ext cx="1564060" cy="16628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57" y="1787560"/>
            <a:ext cx="1797718" cy="1193885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44646"/>
            <a:ext cx="2657175" cy="2413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7129" y="44839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Diez, NME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21649" y="1131590"/>
            <a:ext cx="7344816" cy="249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on WEST divertor: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thin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bg1">
                  <a:lumMod val="7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on WEST divertor 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thick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bg1">
                  <a:lumMod val="7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Effect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bevel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on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</a:t>
            </a:r>
          </a:p>
          <a:p>
            <a:pPr marL="273050" indent="-273050">
              <a:buAutoNum type="arabicPeriod"/>
            </a:pP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 Conclusion and perspectives</a:t>
            </a:r>
          </a:p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53" y="123478"/>
            <a:ext cx="7543800" cy="342900"/>
          </a:xfrm>
        </p:spPr>
        <p:txBody>
          <a:bodyPr/>
          <a:lstStyle/>
          <a:p>
            <a:r>
              <a:rPr lang="fr-FR" sz="2400" dirty="0" smtClean="0"/>
              <a:t>Summary and perspectives</a:t>
            </a:r>
            <a:endParaRPr lang="fr-FR" sz="240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29773384-875F-41DC-935B-A8D1D555B437}"/>
              </a:ext>
            </a:extLst>
          </p:cNvPr>
          <p:cNvSpPr txBox="1">
            <a:spLocks/>
          </p:cNvSpPr>
          <p:nvPr/>
        </p:nvSpPr>
        <p:spPr>
          <a:xfrm>
            <a:off x="149722" y="612786"/>
            <a:ext cx="5646413" cy="2758997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n-US" dirty="0" smtClean="0">
                <a:solidFill>
                  <a:srgbClr val="C00000"/>
                </a:solidFill>
              </a:rPr>
              <a:t>Summary</a:t>
            </a:r>
          </a:p>
          <a:p>
            <a:pPr marL="0" marR="0" lvl="0" indent="0" algn="l" defTabSz="957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en-US" sz="1100" dirty="0" smtClean="0">
              <a:solidFill>
                <a:srgbClr val="C00000"/>
              </a:solidFill>
            </a:endParaRP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Successful collaboration work within SP.B !</a:t>
            </a:r>
          </a:p>
          <a:p>
            <a:pPr marL="0" indent="0">
              <a:buNone/>
            </a:pPr>
            <a:endParaRPr lang="en-ZA" sz="700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Post mortem data about </a:t>
            </a:r>
            <a:r>
              <a:rPr lang="en-ZA" sz="1600" b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redeposition</a:t>
            </a:r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in WEST -&gt; detailed characterization of the deposited layers (thickness, composition, fuel retention)</a:t>
            </a:r>
          </a:p>
          <a:p>
            <a:pPr marL="0" indent="0">
              <a:buNone/>
            </a:pPr>
            <a:endParaRPr lang="en-ZA" sz="700" b="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Results presented here have to be completed with IBA/LIBS/GDOES/SIMS data</a:t>
            </a:r>
          </a:p>
          <a:p>
            <a:endParaRPr kumimoji="0" lang="en-ZA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  <a:p>
            <a:endParaRPr lang="en-ZA" sz="1600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011" y="727363"/>
            <a:ext cx="2423989" cy="24147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43297" y="54156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err="1" smtClean="0">
                <a:solidFill>
                  <a:srgbClr val="8BD3FF"/>
                </a:solidFill>
              </a:rPr>
              <a:t>Thin</a:t>
            </a:r>
            <a:r>
              <a:rPr lang="fr-FR" sz="1200" b="1" u="sng" dirty="0" smtClean="0">
                <a:solidFill>
                  <a:srgbClr val="8BD3FF"/>
                </a:solidFill>
              </a:rPr>
              <a:t> </a:t>
            </a:r>
            <a:r>
              <a:rPr lang="fr-FR" sz="1200" b="1" u="sng" dirty="0" err="1" smtClean="0">
                <a:solidFill>
                  <a:srgbClr val="8BD3FF"/>
                </a:solidFill>
              </a:rPr>
              <a:t>deposits</a:t>
            </a:r>
            <a:endParaRPr lang="fr-FR" sz="1200" b="1" u="sng" dirty="0" smtClean="0">
              <a:solidFill>
                <a:srgbClr val="8BD3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8BD3FF"/>
                </a:solidFill>
              </a:rPr>
              <a:t>&lt; 1µm </a:t>
            </a:r>
            <a:r>
              <a:rPr lang="fr-FR" sz="1200" dirty="0" err="1" smtClean="0">
                <a:solidFill>
                  <a:srgbClr val="8BD3FF"/>
                </a:solidFill>
              </a:rPr>
              <a:t>thick</a:t>
            </a:r>
            <a:endParaRPr lang="fr-FR" sz="1200" dirty="0" smtClean="0">
              <a:solidFill>
                <a:srgbClr val="8BD3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8BD3FF"/>
                </a:solidFill>
              </a:rPr>
              <a:t>B-</a:t>
            </a:r>
            <a:r>
              <a:rPr lang="fr-FR" sz="1200" dirty="0" err="1" smtClean="0">
                <a:solidFill>
                  <a:srgbClr val="8BD3FF"/>
                </a:solidFill>
              </a:rPr>
              <a:t>rich</a:t>
            </a:r>
            <a:r>
              <a:rPr lang="fr-FR" sz="1200" dirty="0">
                <a:solidFill>
                  <a:srgbClr val="8BD3FF"/>
                </a:solidFill>
              </a:rPr>
              <a:t> </a:t>
            </a:r>
            <a:r>
              <a:rPr lang="fr-FR" sz="1200" dirty="0" smtClean="0">
                <a:solidFill>
                  <a:srgbClr val="8BD3FF"/>
                </a:solidFill>
              </a:rPr>
              <a:t>+ oxydes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64590" y="2550040"/>
            <a:ext cx="4120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err="1" smtClean="0">
                <a:solidFill>
                  <a:srgbClr val="0000FF"/>
                </a:solidFill>
              </a:rPr>
              <a:t>Thick</a:t>
            </a:r>
            <a:r>
              <a:rPr lang="fr-FR" sz="1200" b="1" u="sng" dirty="0" smtClean="0">
                <a:solidFill>
                  <a:srgbClr val="0000FF"/>
                </a:solidFill>
              </a:rPr>
              <a:t> </a:t>
            </a:r>
            <a:r>
              <a:rPr lang="fr-FR" sz="1200" b="1" u="sng" dirty="0" err="1" smtClean="0">
                <a:solidFill>
                  <a:srgbClr val="0000FF"/>
                </a:solidFill>
              </a:rPr>
              <a:t>deposits</a:t>
            </a:r>
            <a:endParaRPr lang="fr-FR" sz="1200" b="1" u="sng" dirty="0" smtClean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smtClean="0">
                <a:solidFill>
                  <a:srgbClr val="0000FF"/>
                </a:solidFill>
              </a:rPr>
              <a:t>Up to 50 µm </a:t>
            </a:r>
            <a:r>
              <a:rPr lang="fr-FR" sz="1200" b="1" dirty="0" err="1" smtClean="0">
                <a:solidFill>
                  <a:srgbClr val="0000FF"/>
                </a:solidFill>
              </a:rPr>
              <a:t>after</a:t>
            </a:r>
            <a:r>
              <a:rPr lang="fr-FR" sz="1200" b="1" dirty="0" smtClean="0">
                <a:solidFill>
                  <a:srgbClr val="0000FF"/>
                </a:solidFill>
              </a:rPr>
              <a:t> 7h of 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00FF"/>
                </a:solidFill>
              </a:rPr>
              <a:t>Mix of B, O, C, W + traces of Cu, 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smtClean="0">
                <a:solidFill>
                  <a:srgbClr val="0000FF"/>
                </a:solidFill>
              </a:rPr>
              <a:t>Non </a:t>
            </a:r>
            <a:r>
              <a:rPr lang="fr-FR" sz="1200" b="1" dirty="0" err="1" smtClean="0">
                <a:solidFill>
                  <a:srgbClr val="0000FF"/>
                </a:solidFill>
              </a:rPr>
              <a:t>uniform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deposition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along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toroidal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bevel</a:t>
            </a:r>
            <a:endParaRPr lang="fr-FR" sz="1200" b="1" dirty="0" smtClean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err="1" smtClean="0">
                <a:solidFill>
                  <a:srgbClr val="0000FF"/>
                </a:solidFill>
              </a:rPr>
              <a:t>Flaking</a:t>
            </a:r>
            <a:r>
              <a:rPr lang="fr-FR" sz="1200" b="1" dirty="0" smtClean="0">
                <a:solidFill>
                  <a:srgbClr val="0000FF"/>
                </a:solidFill>
              </a:rPr>
              <a:t> of </a:t>
            </a:r>
            <a:r>
              <a:rPr lang="fr-FR" sz="1200" b="1" dirty="0" err="1" smtClean="0">
                <a:solidFill>
                  <a:srgbClr val="0000FF"/>
                </a:solidFill>
              </a:rPr>
              <a:t>thin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deposits</a:t>
            </a:r>
            <a:r>
              <a:rPr lang="fr-FR" sz="1200" b="1" dirty="0" smtClean="0">
                <a:solidFill>
                  <a:srgbClr val="0000FF"/>
                </a:solidFill>
              </a:rPr>
              <a:t> in the </a:t>
            </a:r>
            <a:r>
              <a:rPr lang="fr-FR" sz="1200" b="1" dirty="0" err="1" smtClean="0">
                <a:solidFill>
                  <a:srgbClr val="0000FF"/>
                </a:solidFill>
              </a:rPr>
              <a:t>shadowed</a:t>
            </a:r>
            <a:r>
              <a:rPr lang="fr-FR" sz="1200" b="1" dirty="0" smtClean="0">
                <a:solidFill>
                  <a:srgbClr val="0000FF"/>
                </a:solidFill>
              </a:rPr>
              <a:t> areas</a:t>
            </a:r>
            <a:endParaRPr lang="fr-FR" sz="1200" b="1" dirty="0">
              <a:solidFill>
                <a:srgbClr val="0000FF"/>
              </a:solidFill>
            </a:endParaRPr>
          </a:p>
          <a:p>
            <a:endParaRPr lang="fr-FR" sz="1200" dirty="0" smtClean="0">
              <a:solidFill>
                <a:srgbClr val="0000FF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7456859" y="952967"/>
            <a:ext cx="322472" cy="182652"/>
          </a:xfrm>
          <a:prstGeom prst="line">
            <a:avLst/>
          </a:prstGeom>
          <a:ln w="19050">
            <a:solidFill>
              <a:srgbClr val="B7E4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6592313" y="1483575"/>
            <a:ext cx="860007" cy="1219303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29773384-875F-41DC-935B-A8D1D555B437}"/>
              </a:ext>
            </a:extLst>
          </p:cNvPr>
          <p:cNvSpPr txBox="1">
            <a:spLocks/>
          </p:cNvSpPr>
          <p:nvPr/>
        </p:nvSpPr>
        <p:spPr>
          <a:xfrm>
            <a:off x="216233" y="3150205"/>
            <a:ext cx="6948056" cy="1758723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 smtClean="0">
                <a:solidFill>
                  <a:srgbClr val="C00000"/>
                </a:solidFill>
              </a:rPr>
              <a:t>Perspectives</a:t>
            </a:r>
          </a:p>
          <a:p>
            <a:pPr marL="0" indent="0">
              <a:buNone/>
            </a:pPr>
            <a:endParaRPr lang="en-ZA" sz="1000" dirty="0" smtClean="0">
              <a:solidFill>
                <a:srgbClr val="C00000"/>
              </a:solidFill>
            </a:endParaRP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Transport of W in the shadowed area (and into the poloidal gaps) ?</a:t>
            </a: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Effect of the ripple on the deposited layers ? </a:t>
            </a:r>
            <a:r>
              <a:rPr lang="en-ZA" sz="1600" b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Beveled</a:t>
            </a:r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tiles vs unbevelled tile ?</a:t>
            </a:r>
          </a:p>
          <a:p>
            <a:r>
              <a:rPr lang="en-ZA" sz="16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Effect of toroidal bevel on deposition (and erosion) ? </a:t>
            </a:r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  <a:p>
            <a:r>
              <a:rPr lang="en-ZA" sz="1600" b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Interactions between W and He ?</a:t>
            </a:r>
          </a:p>
          <a:p>
            <a:r>
              <a:rPr lang="en-ZA" sz="1600" b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etc</a:t>
            </a:r>
            <a:endParaRPr lang="en-ZA" sz="1600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39552" y="192367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err="1" smtClean="0"/>
              <a:t>Thank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you</a:t>
            </a:r>
            <a:r>
              <a:rPr lang="fr-FR" sz="3600" b="1" dirty="0" smtClean="0"/>
              <a:t> for </a:t>
            </a:r>
            <a:r>
              <a:rPr lang="fr-FR" sz="3600" b="1" dirty="0" err="1" smtClean="0"/>
              <a:t>your</a:t>
            </a:r>
            <a:r>
              <a:rPr lang="fr-FR" sz="3600" b="1" dirty="0" smtClean="0"/>
              <a:t> attention !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224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79512" y="1779662"/>
            <a:ext cx="7344816" cy="2062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 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</a:t>
            </a: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cutting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ITER-like PFU samples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235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996" y="27225"/>
            <a:ext cx="7418195" cy="342900"/>
          </a:xfrm>
        </p:spPr>
        <p:txBody>
          <a:bodyPr/>
          <a:lstStyle/>
          <a:p>
            <a:r>
              <a:rPr lang="fr-FR" sz="2400" dirty="0" err="1" smtClean="0"/>
              <a:t>Some</a:t>
            </a:r>
            <a:r>
              <a:rPr lang="fr-FR" sz="2400" dirty="0" smtClean="0"/>
              <a:t>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83568" y="639020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ITER-like PFUs phase 1 </a:t>
            </a:r>
            <a:r>
              <a:rPr lang="fr-FR" sz="1600" dirty="0" err="1" smtClean="0"/>
              <a:t>retrieved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WEST -&gt; </a:t>
            </a:r>
            <a:r>
              <a:rPr lang="fr-FR" sz="1600" dirty="0" err="1" smtClean="0"/>
              <a:t>available</a:t>
            </a:r>
            <a:r>
              <a:rPr lang="fr-FR" sz="1600" dirty="0" smtClean="0"/>
              <a:t> for post mortem </a:t>
            </a:r>
            <a:r>
              <a:rPr lang="fr-FR" sz="1600" dirty="0" err="1" smtClean="0"/>
              <a:t>analysis</a:t>
            </a:r>
            <a:endParaRPr lang="fr-FR" sz="1600" dirty="0" smtClean="0"/>
          </a:p>
        </p:txBody>
      </p:sp>
      <p:sp>
        <p:nvSpPr>
          <p:cNvPr id="6" name="Flèche vers le bas 5"/>
          <p:cNvSpPr/>
          <p:nvPr/>
        </p:nvSpPr>
        <p:spPr>
          <a:xfrm>
            <a:off x="251520" y="639020"/>
            <a:ext cx="278122" cy="450448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6660" y="108148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456" y="21071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2022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-157785" y="3173684"/>
            <a:ext cx="110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-163445" y="4172963"/>
            <a:ext cx="110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568" y="1106653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</a:rPr>
              <a:t>Surface </a:t>
            </a:r>
            <a:r>
              <a:rPr lang="fr-FR" sz="1600" b="1" dirty="0" err="1" smtClean="0">
                <a:solidFill>
                  <a:srgbClr val="0000FF"/>
                </a:solidFill>
              </a:rPr>
              <a:t>analysis</a:t>
            </a:r>
            <a:r>
              <a:rPr lang="fr-FR" sz="1600" b="1" dirty="0" smtClean="0">
                <a:solidFill>
                  <a:srgbClr val="0000FF"/>
                </a:solidFill>
              </a:rPr>
              <a:t> on the </a:t>
            </a:r>
            <a:r>
              <a:rPr lang="fr-FR" sz="1600" b="1" dirty="0" err="1" smtClean="0">
                <a:solidFill>
                  <a:srgbClr val="0000FF"/>
                </a:solidFill>
              </a:rPr>
              <a:t>whole</a:t>
            </a:r>
            <a:r>
              <a:rPr lang="fr-FR" sz="1600" b="1" dirty="0" smtClean="0">
                <a:solidFill>
                  <a:srgbClr val="0000FF"/>
                </a:solidFill>
              </a:rPr>
              <a:t> PFUs </a:t>
            </a:r>
            <a:r>
              <a:rPr lang="fr-FR" sz="1600" dirty="0" smtClean="0"/>
              <a:t>: identification of areas of </a:t>
            </a:r>
            <a:r>
              <a:rPr lang="fr-FR" sz="1600" dirty="0" err="1" smtClean="0"/>
              <a:t>interest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3996" y="63902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2020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800824" y="1406954"/>
            <a:ext cx="63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thin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 films, 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erosion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 pattern, 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heavy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impurities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FR" sz="1400" i="1" dirty="0" err="1" smtClean="0">
                <a:solidFill>
                  <a:schemeClr val="bg1">
                    <a:lumMod val="75000"/>
                  </a:schemeClr>
                </a:solidFill>
              </a:rPr>
              <a:t>emissivity</a:t>
            </a:r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, … </a:t>
            </a:r>
            <a:endParaRPr lang="fr-FR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568" y="2122541"/>
            <a:ext cx="827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PFU </a:t>
            </a:r>
            <a:r>
              <a:rPr lang="fr-FR" sz="1600" dirty="0" err="1" smtClean="0"/>
              <a:t>cut</a:t>
            </a:r>
            <a:r>
              <a:rPr lang="fr-FR" sz="1600" dirty="0" smtClean="0"/>
              <a:t> </a:t>
            </a:r>
            <a:r>
              <a:rPr lang="fr-FR" sz="1600" dirty="0" err="1" smtClean="0"/>
              <a:t>into</a:t>
            </a:r>
            <a:r>
              <a:rPr lang="fr-FR" sz="1600" dirty="0" smtClean="0"/>
              <a:t> 3 segments </a:t>
            </a:r>
            <a:r>
              <a:rPr lang="fr-FR" sz="1600" dirty="0" err="1" smtClean="0"/>
              <a:t>so</a:t>
            </a:r>
            <a:r>
              <a:rPr lang="fr-FR" sz="1600" dirty="0" smtClean="0"/>
              <a:t>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could</a:t>
            </a:r>
            <a:r>
              <a:rPr lang="fr-FR" sz="1600" dirty="0" smtClean="0"/>
              <a:t> fit </a:t>
            </a:r>
            <a:r>
              <a:rPr lang="fr-FR" sz="1600" dirty="0" err="1" smtClean="0"/>
              <a:t>into</a:t>
            </a:r>
            <a:r>
              <a:rPr lang="fr-FR" sz="1600" dirty="0" smtClean="0"/>
              <a:t> AURIGA 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83568" y="2818991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</a:rPr>
              <a:t>Purchase</a:t>
            </a:r>
            <a:r>
              <a:rPr lang="fr-FR" sz="1600" b="1" dirty="0" smtClean="0">
                <a:solidFill>
                  <a:srgbClr val="0000FF"/>
                </a:solidFill>
              </a:rPr>
              <a:t> of a </a:t>
            </a:r>
            <a:r>
              <a:rPr lang="fr-FR" sz="1600" b="1" dirty="0" err="1" smtClean="0">
                <a:solidFill>
                  <a:srgbClr val="0000FF"/>
                </a:solidFill>
              </a:rPr>
              <a:t>cutting</a:t>
            </a:r>
            <a:r>
              <a:rPr lang="fr-FR" sz="1600" b="1" dirty="0" smtClean="0">
                <a:solidFill>
                  <a:srgbClr val="0000FF"/>
                </a:solidFill>
              </a:rPr>
              <a:t> machine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48696" y="2122541"/>
            <a:ext cx="4242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75000"/>
                  </a:schemeClr>
                </a:solidFill>
              </a:rPr>
              <a:t>Erosion/</a:t>
            </a:r>
            <a:r>
              <a:rPr lang="fr-FR" sz="1400" i="1" dirty="0" err="1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400" i="1" dirty="0">
                <a:solidFill>
                  <a:schemeClr val="bg1">
                    <a:lumMod val="75000"/>
                  </a:schemeClr>
                </a:solidFill>
              </a:rPr>
              <a:t> pattern, </a:t>
            </a:r>
            <a:r>
              <a:rPr lang="fr-FR" sz="1400" i="1" dirty="0" err="1">
                <a:solidFill>
                  <a:schemeClr val="bg1">
                    <a:lumMod val="75000"/>
                  </a:schemeClr>
                </a:solidFill>
              </a:rPr>
              <a:t>arcing</a:t>
            </a:r>
            <a:r>
              <a:rPr lang="fr-FR" sz="1400" i="1" dirty="0">
                <a:solidFill>
                  <a:schemeClr val="bg1">
                    <a:lumMod val="75000"/>
                  </a:schemeClr>
                </a:solidFill>
              </a:rPr>
              <a:t>, fuel </a:t>
            </a:r>
            <a:r>
              <a:rPr lang="fr-FR" sz="1400" i="1" dirty="0" err="1">
                <a:solidFill>
                  <a:schemeClr val="bg1">
                    <a:lumMod val="75000"/>
                  </a:schemeClr>
                </a:solidFill>
              </a:rPr>
              <a:t>retention</a:t>
            </a:r>
            <a:endParaRPr lang="fr-FR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6279" y="369246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Construction of a </a:t>
            </a:r>
            <a:r>
              <a:rPr lang="fr-FR" sz="1600" dirty="0" err="1" smtClean="0"/>
              <a:t>temporary</a:t>
            </a:r>
            <a:r>
              <a:rPr lang="fr-FR" sz="1600" dirty="0" smtClean="0"/>
              <a:t> « </a:t>
            </a:r>
            <a:r>
              <a:rPr lang="fr-FR" sz="1600" dirty="0" err="1" smtClean="0"/>
              <a:t>contaminated</a:t>
            </a:r>
            <a:r>
              <a:rPr lang="fr-FR" sz="1600" dirty="0" smtClean="0"/>
              <a:t> area »</a:t>
            </a:r>
          </a:p>
          <a:p>
            <a:endParaRPr lang="fr-FR" sz="1600" dirty="0" smtClean="0"/>
          </a:p>
          <a:p>
            <a:r>
              <a:rPr lang="fr-FR" sz="1600" b="1" dirty="0" smtClean="0">
                <a:solidFill>
                  <a:srgbClr val="0000FF"/>
                </a:solidFill>
              </a:rPr>
              <a:t>ITER-like PFU </a:t>
            </a:r>
            <a:r>
              <a:rPr lang="fr-FR" sz="1600" b="1" dirty="0" err="1" smtClean="0">
                <a:solidFill>
                  <a:srgbClr val="0000FF"/>
                </a:solidFill>
              </a:rPr>
              <a:t>cutting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into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small</a:t>
            </a:r>
            <a:r>
              <a:rPr lang="fr-FR" sz="1600" b="1" dirty="0" smtClean="0">
                <a:solidFill>
                  <a:srgbClr val="0000FF"/>
                </a:solidFill>
              </a:rPr>
              <a:t> samples</a:t>
            </a:r>
          </a:p>
        </p:txBody>
      </p:sp>
      <p:sp>
        <p:nvSpPr>
          <p:cNvPr id="2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8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00" y="80442"/>
            <a:ext cx="9004495" cy="342900"/>
          </a:xfrm>
        </p:spPr>
        <p:txBody>
          <a:bodyPr/>
          <a:lstStyle/>
          <a:p>
            <a:r>
              <a:rPr lang="fr-FR" sz="2400" dirty="0" smtClean="0"/>
              <a:t>Construction of a </a:t>
            </a:r>
            <a:r>
              <a:rPr lang="fr-FR" sz="2400" dirty="0" err="1" smtClean="0"/>
              <a:t>temporary</a:t>
            </a:r>
            <a:r>
              <a:rPr lang="fr-FR" sz="2400" dirty="0" smtClean="0"/>
              <a:t> « </a:t>
            </a:r>
            <a:r>
              <a:rPr lang="fr-FR" sz="2400" dirty="0" err="1" smtClean="0"/>
              <a:t>contaminated</a:t>
            </a:r>
            <a:r>
              <a:rPr lang="fr-FR" sz="2400" dirty="0" smtClean="0"/>
              <a:t> area »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393161"/>
            <a:ext cx="3692267" cy="27692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59051" y="536509"/>
            <a:ext cx="180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Cutting</a:t>
            </a:r>
            <a:r>
              <a:rPr lang="fr-FR" sz="1600" dirty="0" smtClean="0"/>
              <a:t> machine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6259250" y="633663"/>
            <a:ext cx="12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Polishing</a:t>
            </a:r>
            <a:r>
              <a:rPr lang="fr-FR" sz="1600" dirty="0" smtClean="0"/>
              <a:t> machine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691625" y="4292287"/>
            <a:ext cx="2611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Air </a:t>
            </a:r>
            <a:r>
              <a:rPr lang="fr-FR" sz="1600" dirty="0" err="1" smtClean="0"/>
              <a:t>measurement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7668344" y="514565"/>
            <a:ext cx="1690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Portable contamination monitor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7888656" y="3308043"/>
            <a:ext cx="157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Container for </a:t>
            </a:r>
            <a:r>
              <a:rPr lang="fr-FR" sz="1600" dirty="0" err="1" smtClean="0"/>
              <a:t>contaminated</a:t>
            </a:r>
            <a:r>
              <a:rPr lang="fr-FR" sz="1600" dirty="0" smtClean="0"/>
              <a:t> water</a:t>
            </a:r>
            <a:endParaRPr lang="fr-FR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5495846" y="889105"/>
            <a:ext cx="7081" cy="1137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343590" y="961113"/>
            <a:ext cx="239352" cy="1107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6582942" y="3731701"/>
            <a:ext cx="725362" cy="549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7377676" y="1115207"/>
            <a:ext cx="383546" cy="1385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7373173" y="3547471"/>
            <a:ext cx="295171" cy="287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6" y="1303379"/>
            <a:ext cx="3951467" cy="2963601"/>
          </a:xfrm>
          <a:prstGeom prst="rect">
            <a:avLst/>
          </a:prstGeom>
        </p:spPr>
      </p:pic>
      <p:sp>
        <p:nvSpPr>
          <p:cNvPr id="1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4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57" y="79825"/>
            <a:ext cx="7374687" cy="342900"/>
          </a:xfrm>
        </p:spPr>
        <p:txBody>
          <a:bodyPr/>
          <a:lstStyle/>
          <a:p>
            <a:r>
              <a:rPr lang="fr-FR" sz="2400" dirty="0" err="1" smtClean="0"/>
              <a:t>Status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work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41" y="1923678"/>
            <a:ext cx="3264363" cy="24482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84" y="597818"/>
            <a:ext cx="8635601" cy="978655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142481" y="1799084"/>
            <a:ext cx="5557760" cy="2897496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en-US" sz="1600" b="0" dirty="0">
                <a:solidFill>
                  <a:schemeClr val="tx1"/>
                </a:solidFill>
              </a:rPr>
              <a:t>Cutting of the monoblock samples takes much more time than originally </a:t>
            </a:r>
            <a:r>
              <a:rPr lang="en-US" sz="1600" b="0" dirty="0" smtClean="0">
                <a:solidFill>
                  <a:schemeClr val="tx1"/>
                </a:solidFill>
              </a:rPr>
              <a:t>anticipated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-&gt; re-prioritization </a:t>
            </a:r>
            <a:r>
              <a:rPr lang="en-US" sz="1600" b="0" dirty="0">
                <a:solidFill>
                  <a:schemeClr val="tx1"/>
                </a:solidFill>
              </a:rPr>
              <a:t>performed</a:t>
            </a:r>
            <a:endParaRPr lang="fr-FR" sz="1600" b="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600" b="0" dirty="0" smtClean="0">
              <a:solidFill>
                <a:schemeClr val="tx1"/>
              </a:solidFill>
            </a:endParaRPr>
          </a:p>
          <a:p>
            <a:pPr marL="478963" lvl="1" indent="0">
              <a:buNone/>
              <a:defRPr/>
            </a:pPr>
            <a:r>
              <a:rPr lang="fr-FR" b="0" dirty="0" smtClean="0">
                <a:solidFill>
                  <a:schemeClr val="accent3"/>
                </a:solidFill>
              </a:rPr>
              <a:t>Batch A </a:t>
            </a:r>
            <a:r>
              <a:rPr lang="fr-FR" b="0" dirty="0" smtClean="0">
                <a:solidFill>
                  <a:schemeClr val="tx1"/>
                </a:solidFill>
              </a:rPr>
              <a:t>(VTT, NIFS, UT)</a:t>
            </a:r>
          </a:p>
          <a:p>
            <a:pPr marL="478963" lvl="1" indent="0">
              <a:buNone/>
              <a:defRPr/>
            </a:pPr>
            <a:r>
              <a:rPr lang="fr-FR" b="0" dirty="0" smtClean="0">
                <a:solidFill>
                  <a:schemeClr val="accent4"/>
                </a:solidFill>
              </a:rPr>
              <a:t>Batch B + </a:t>
            </a:r>
            <a:r>
              <a:rPr lang="fr-FR" b="0" dirty="0" smtClean="0">
                <a:solidFill>
                  <a:schemeClr val="accent6"/>
                </a:solidFill>
              </a:rPr>
              <a:t>batch C </a:t>
            </a:r>
            <a:r>
              <a:rPr lang="fr-FR" b="0" dirty="0" smtClean="0">
                <a:solidFill>
                  <a:schemeClr val="tx1"/>
                </a:solidFill>
              </a:rPr>
              <a:t>(RBI, WUT, CEMTHI or PIIM)</a:t>
            </a:r>
          </a:p>
          <a:p>
            <a:pPr marL="478963" lvl="1" indent="0">
              <a:buNone/>
              <a:defRPr/>
            </a:pPr>
            <a:r>
              <a:rPr lang="fr-FR" b="0" dirty="0" smtClean="0">
                <a:solidFill>
                  <a:schemeClr val="accent5"/>
                </a:solidFill>
              </a:rPr>
              <a:t>Batch E </a:t>
            </a:r>
            <a:r>
              <a:rPr lang="fr-FR" b="0" dirty="0" smtClean="0">
                <a:solidFill>
                  <a:schemeClr val="tx1"/>
                </a:solidFill>
              </a:rPr>
              <a:t>(</a:t>
            </a:r>
            <a:r>
              <a:rPr lang="fr-FR" b="0" dirty="0" err="1" smtClean="0">
                <a:solidFill>
                  <a:schemeClr val="tx1"/>
                </a:solidFill>
              </a:rPr>
              <a:t>Demokritos</a:t>
            </a:r>
            <a:r>
              <a:rPr lang="fr-FR" b="0" dirty="0" smtClean="0">
                <a:solidFill>
                  <a:schemeClr val="tx1"/>
                </a:solidFill>
              </a:rPr>
              <a:t>, RBI, PIIM)</a:t>
            </a: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All samples </a:t>
            </a:r>
            <a:r>
              <a:rPr lang="fr-FR" sz="1600" b="0" dirty="0" err="1" smtClean="0">
                <a:solidFill>
                  <a:schemeClr val="tx1"/>
                </a:solidFill>
              </a:rPr>
              <a:t>cut</a:t>
            </a:r>
            <a:r>
              <a:rPr lang="fr-FR" sz="1600" b="0" dirty="0" smtClean="0">
                <a:solidFill>
                  <a:schemeClr val="tx1"/>
                </a:solidFill>
              </a:rPr>
              <a:t> !</a:t>
            </a:r>
          </a:p>
          <a:p>
            <a:pPr marL="241200" indent="-241200">
              <a:defRPr/>
            </a:pPr>
            <a:endParaRPr lang="fr-FR" sz="16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sz="1600" b="0" dirty="0" smtClean="0">
                <a:solidFill>
                  <a:schemeClr val="tx1"/>
                </a:solidFill>
              </a:rPr>
              <a:t>Post-</a:t>
            </a:r>
            <a:r>
              <a:rPr lang="fr-FR" sz="1600" b="0" dirty="0" err="1" smtClean="0">
                <a:solidFill>
                  <a:schemeClr val="tx1"/>
                </a:solidFill>
              </a:rPr>
              <a:t>cutting</a:t>
            </a:r>
            <a:r>
              <a:rPr lang="fr-FR" sz="1600" b="0" dirty="0" smtClean="0">
                <a:solidFill>
                  <a:schemeClr val="tx1"/>
                </a:solidFill>
              </a:rPr>
              <a:t> radiation </a:t>
            </a:r>
            <a:r>
              <a:rPr lang="fr-FR" sz="1600" b="0" dirty="0" err="1" smtClean="0">
                <a:solidFill>
                  <a:schemeClr val="tx1"/>
                </a:solidFill>
              </a:rPr>
              <a:t>measurements</a:t>
            </a:r>
            <a:r>
              <a:rPr lang="fr-FR" sz="1600" b="0" dirty="0" smtClean="0">
                <a:solidFill>
                  <a:schemeClr val="tx1"/>
                </a:solidFill>
              </a:rPr>
              <a:t> on </a:t>
            </a:r>
            <a:r>
              <a:rPr lang="fr-FR" sz="1600" b="0" dirty="0" err="1" smtClean="0">
                <a:solidFill>
                  <a:schemeClr val="tx1"/>
                </a:solidFill>
              </a:rPr>
              <a:t>going</a:t>
            </a:r>
            <a:r>
              <a:rPr lang="fr-FR" sz="1600" b="0" dirty="0" smtClean="0">
                <a:solidFill>
                  <a:schemeClr val="tx1"/>
                </a:solidFill>
              </a:rPr>
              <a:t> ; the samples </a:t>
            </a:r>
            <a:r>
              <a:rPr lang="fr-FR" sz="1600" b="0" dirty="0" err="1" smtClean="0">
                <a:solidFill>
                  <a:schemeClr val="tx1"/>
                </a:solidFill>
              </a:rPr>
              <a:t>will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be</a:t>
            </a:r>
            <a:r>
              <a:rPr lang="fr-FR" sz="1600" b="0" dirty="0" smtClean="0">
                <a:solidFill>
                  <a:schemeClr val="tx1"/>
                </a:solidFill>
              </a:rPr>
              <a:t> sent right </a:t>
            </a:r>
            <a:r>
              <a:rPr lang="fr-FR" sz="1600" b="0" dirty="0" err="1" smtClean="0">
                <a:solidFill>
                  <a:schemeClr val="tx1"/>
                </a:solidFill>
              </a:rPr>
              <a:t>after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 smtClean="0">
                <a:solidFill>
                  <a:schemeClr val="tx1"/>
                </a:solidFill>
              </a:rPr>
              <a:t>receiving</a:t>
            </a:r>
            <a:r>
              <a:rPr lang="fr-FR" sz="1600" b="0" dirty="0" smtClean="0">
                <a:solidFill>
                  <a:schemeClr val="tx1"/>
                </a:solidFill>
              </a:rPr>
              <a:t> the </a:t>
            </a:r>
            <a:r>
              <a:rPr lang="fr-FR" sz="1600" b="0" dirty="0" err="1" smtClean="0">
                <a:solidFill>
                  <a:schemeClr val="tx1"/>
                </a:solidFill>
              </a:rPr>
              <a:t>results</a:t>
            </a:r>
            <a:r>
              <a:rPr lang="fr-FR" sz="1600" b="0" dirty="0" smtClean="0">
                <a:solidFill>
                  <a:schemeClr val="tx1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606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3" y="102618"/>
            <a:ext cx="8733926" cy="342900"/>
          </a:xfrm>
        </p:spPr>
        <p:txBody>
          <a:bodyPr/>
          <a:lstStyle/>
          <a:p>
            <a:r>
              <a:rPr lang="fr-FR" sz="2400" dirty="0" smtClean="0"/>
              <a:t>Transport of </a:t>
            </a:r>
            <a:r>
              <a:rPr lang="fr-FR" sz="2400" dirty="0" err="1" smtClean="0"/>
              <a:t>deposited</a:t>
            </a:r>
            <a:r>
              <a:rPr lang="fr-FR" sz="2400" dirty="0" smtClean="0"/>
              <a:t> </a:t>
            </a:r>
            <a:r>
              <a:rPr lang="fr-FR" sz="2400" dirty="0" err="1" smtClean="0"/>
              <a:t>material</a:t>
            </a:r>
            <a:r>
              <a:rPr lang="fr-FR" sz="2400" dirty="0" smtClean="0"/>
              <a:t> </a:t>
            </a:r>
            <a:r>
              <a:rPr lang="fr-FR" sz="2400" dirty="0" err="1" smtClean="0"/>
              <a:t>inside</a:t>
            </a:r>
            <a:r>
              <a:rPr lang="fr-FR" sz="2400" dirty="0" smtClean="0"/>
              <a:t> the </a:t>
            </a:r>
            <a:r>
              <a:rPr lang="fr-FR" sz="2400" dirty="0" err="1" smtClean="0"/>
              <a:t>poloidal</a:t>
            </a:r>
            <a:r>
              <a:rPr lang="fr-FR" sz="2400" dirty="0" smtClean="0"/>
              <a:t> gaps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64" y="2277440"/>
            <a:ext cx="369114" cy="33455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4"/>
          <a:stretch/>
        </p:blipFill>
        <p:spPr>
          <a:xfrm>
            <a:off x="0" y="518302"/>
            <a:ext cx="2151510" cy="277352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85125" y="766182"/>
            <a:ext cx="173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3AA4CE"/>
                </a:solidFill>
              </a:rPr>
              <a:t>Thick</a:t>
            </a:r>
            <a:r>
              <a:rPr lang="fr-FR" sz="1400" b="1" dirty="0" smtClean="0">
                <a:solidFill>
                  <a:srgbClr val="3AA4CE"/>
                </a:solidFill>
              </a:rPr>
              <a:t> </a:t>
            </a:r>
            <a:r>
              <a:rPr lang="fr-FR" sz="1400" b="1" dirty="0" err="1" smtClean="0">
                <a:solidFill>
                  <a:srgbClr val="3AA4CE"/>
                </a:solidFill>
              </a:rPr>
              <a:t>deposits</a:t>
            </a:r>
            <a:endParaRPr lang="fr-FR" sz="1400" b="1" dirty="0">
              <a:solidFill>
                <a:srgbClr val="3AA4CE"/>
              </a:solidFill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424543" y="1167493"/>
            <a:ext cx="383721" cy="810986"/>
          </a:xfrm>
          <a:custGeom>
            <a:avLst/>
            <a:gdLst>
              <a:gd name="connsiteX0" fmla="*/ 0 w 383721"/>
              <a:gd name="connsiteY0" fmla="*/ 0 h 810986"/>
              <a:gd name="connsiteX1" fmla="*/ 378278 w 383721"/>
              <a:gd name="connsiteY1" fmla="*/ 702128 h 810986"/>
              <a:gd name="connsiteX2" fmla="*/ 383721 w 383721"/>
              <a:gd name="connsiteY2" fmla="*/ 810986 h 810986"/>
              <a:gd name="connsiteX3" fmla="*/ 0 w 383721"/>
              <a:gd name="connsiteY3" fmla="*/ 108857 h 810986"/>
              <a:gd name="connsiteX4" fmla="*/ 0 w 383721"/>
              <a:gd name="connsiteY4" fmla="*/ 0 h 81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21" h="810986">
                <a:moveTo>
                  <a:pt x="0" y="0"/>
                </a:moveTo>
                <a:lnTo>
                  <a:pt x="378278" y="702128"/>
                </a:lnTo>
                <a:lnTo>
                  <a:pt x="383721" y="810986"/>
                </a:lnTo>
                <a:lnTo>
                  <a:pt x="0" y="108857"/>
                </a:lnTo>
                <a:lnTo>
                  <a:pt x="0" y="0"/>
                </a:lnTo>
                <a:close/>
              </a:path>
            </a:pathLst>
          </a:custGeom>
          <a:solidFill>
            <a:srgbClr val="9CD1E6"/>
          </a:solidFill>
          <a:ln>
            <a:solidFill>
              <a:srgbClr val="9CD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539552" y="1101916"/>
            <a:ext cx="383721" cy="810986"/>
          </a:xfrm>
          <a:custGeom>
            <a:avLst/>
            <a:gdLst>
              <a:gd name="connsiteX0" fmla="*/ 0 w 383721"/>
              <a:gd name="connsiteY0" fmla="*/ 0 h 810986"/>
              <a:gd name="connsiteX1" fmla="*/ 378278 w 383721"/>
              <a:gd name="connsiteY1" fmla="*/ 702128 h 810986"/>
              <a:gd name="connsiteX2" fmla="*/ 383721 w 383721"/>
              <a:gd name="connsiteY2" fmla="*/ 810986 h 810986"/>
              <a:gd name="connsiteX3" fmla="*/ 0 w 383721"/>
              <a:gd name="connsiteY3" fmla="*/ 108857 h 810986"/>
              <a:gd name="connsiteX4" fmla="*/ 0 w 383721"/>
              <a:gd name="connsiteY4" fmla="*/ 0 h 81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21" h="810986">
                <a:moveTo>
                  <a:pt x="0" y="0"/>
                </a:moveTo>
                <a:lnTo>
                  <a:pt x="378278" y="702128"/>
                </a:lnTo>
                <a:lnTo>
                  <a:pt x="383721" y="810986"/>
                </a:lnTo>
                <a:lnTo>
                  <a:pt x="0" y="108857"/>
                </a:lnTo>
                <a:lnTo>
                  <a:pt x="0" y="0"/>
                </a:lnTo>
                <a:close/>
              </a:path>
            </a:pathLst>
          </a:custGeom>
          <a:solidFill>
            <a:srgbClr val="9CD1E6"/>
          </a:solidFill>
          <a:ln>
            <a:solidFill>
              <a:srgbClr val="9CD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973137" y="2173937"/>
            <a:ext cx="250371" cy="541564"/>
          </a:xfrm>
          <a:custGeom>
            <a:avLst/>
            <a:gdLst>
              <a:gd name="connsiteX0" fmla="*/ 0 w 250371"/>
              <a:gd name="connsiteY0" fmla="*/ 0 h 541564"/>
              <a:gd name="connsiteX1" fmla="*/ 250371 w 250371"/>
              <a:gd name="connsiteY1" fmla="*/ 454478 h 541564"/>
              <a:gd name="connsiteX2" fmla="*/ 250371 w 250371"/>
              <a:gd name="connsiteY2" fmla="*/ 541564 h 541564"/>
              <a:gd name="connsiteX3" fmla="*/ 16328 w 250371"/>
              <a:gd name="connsiteY3" fmla="*/ 106135 h 541564"/>
              <a:gd name="connsiteX4" fmla="*/ 0 w 250371"/>
              <a:gd name="connsiteY4" fmla="*/ 0 h 5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71" h="541564">
                <a:moveTo>
                  <a:pt x="0" y="0"/>
                </a:moveTo>
                <a:lnTo>
                  <a:pt x="250371" y="454478"/>
                </a:lnTo>
                <a:lnTo>
                  <a:pt x="250371" y="541564"/>
                </a:lnTo>
                <a:lnTo>
                  <a:pt x="16328" y="106135"/>
                </a:lnTo>
                <a:lnTo>
                  <a:pt x="0" y="0"/>
                </a:lnTo>
                <a:close/>
              </a:path>
            </a:pathLst>
          </a:custGeom>
          <a:solidFill>
            <a:srgbClr val="9CD1E6"/>
          </a:solidFill>
          <a:ln>
            <a:solidFill>
              <a:srgbClr val="9CD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1115616" y="2118987"/>
            <a:ext cx="250371" cy="541564"/>
          </a:xfrm>
          <a:custGeom>
            <a:avLst/>
            <a:gdLst>
              <a:gd name="connsiteX0" fmla="*/ 0 w 250371"/>
              <a:gd name="connsiteY0" fmla="*/ 0 h 541564"/>
              <a:gd name="connsiteX1" fmla="*/ 250371 w 250371"/>
              <a:gd name="connsiteY1" fmla="*/ 454478 h 541564"/>
              <a:gd name="connsiteX2" fmla="*/ 250371 w 250371"/>
              <a:gd name="connsiteY2" fmla="*/ 541564 h 541564"/>
              <a:gd name="connsiteX3" fmla="*/ 16328 w 250371"/>
              <a:gd name="connsiteY3" fmla="*/ 106135 h 541564"/>
              <a:gd name="connsiteX4" fmla="*/ 0 w 250371"/>
              <a:gd name="connsiteY4" fmla="*/ 0 h 5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71" h="541564">
                <a:moveTo>
                  <a:pt x="0" y="0"/>
                </a:moveTo>
                <a:lnTo>
                  <a:pt x="250371" y="454478"/>
                </a:lnTo>
                <a:lnTo>
                  <a:pt x="250371" y="541564"/>
                </a:lnTo>
                <a:lnTo>
                  <a:pt x="16328" y="106135"/>
                </a:lnTo>
                <a:lnTo>
                  <a:pt x="0" y="0"/>
                </a:lnTo>
                <a:close/>
              </a:path>
            </a:pathLst>
          </a:custGeom>
          <a:solidFill>
            <a:srgbClr val="9CD1E6"/>
          </a:solidFill>
          <a:ln>
            <a:solidFill>
              <a:srgbClr val="9CD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99" y="2330258"/>
            <a:ext cx="369114" cy="3345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71" y="445518"/>
            <a:ext cx="4844493" cy="35506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5299" y="2892754"/>
            <a:ext cx="4170677" cy="2046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Side</a:t>
            </a:r>
            <a:r>
              <a:rPr lang="fr-FR" dirty="0" smtClean="0"/>
              <a:t> A and B : </a:t>
            </a:r>
            <a:r>
              <a:rPr lang="fr-FR" dirty="0" err="1" smtClean="0"/>
              <a:t>similar</a:t>
            </a:r>
            <a:r>
              <a:rPr lang="fr-FR" dirty="0" smtClean="0"/>
              <a:t> </a:t>
            </a:r>
            <a:r>
              <a:rPr lang="fr-FR" dirty="0" err="1" smtClean="0"/>
              <a:t>deposition</a:t>
            </a:r>
            <a:r>
              <a:rPr lang="fr-FR" dirty="0" smtClean="0"/>
              <a:t> </a:t>
            </a:r>
            <a:r>
              <a:rPr lang="fr-FR" dirty="0" err="1" smtClean="0"/>
              <a:t>deposition</a:t>
            </a:r>
            <a:r>
              <a:rPr lang="fr-FR" dirty="0" smtClean="0"/>
              <a:t> pattern</a:t>
            </a:r>
          </a:p>
          <a:p>
            <a:endParaRPr lang="fr-FR" sz="1000" dirty="0"/>
          </a:p>
          <a:p>
            <a:r>
              <a:rPr lang="fr-FR" u="sng" dirty="0" smtClean="0"/>
              <a:t>Chemical composition</a:t>
            </a:r>
          </a:p>
          <a:p>
            <a:r>
              <a:rPr lang="fr-FR" dirty="0" err="1" smtClean="0"/>
              <a:t>Fe+Cu</a:t>
            </a:r>
            <a:r>
              <a:rPr lang="fr-FR" dirty="0" smtClean="0"/>
              <a:t> close to the top surface, </a:t>
            </a:r>
            <a:r>
              <a:rPr lang="fr-FR" dirty="0" err="1" smtClean="0"/>
              <a:t>Oxygen</a:t>
            </a:r>
            <a:endParaRPr lang="fr-FR" dirty="0" smtClean="0"/>
          </a:p>
          <a:p>
            <a:r>
              <a:rPr lang="fr-FR" dirty="0" smtClean="0"/>
              <a:t>W, C, B</a:t>
            </a:r>
          </a:p>
          <a:p>
            <a:endParaRPr lang="fr-FR" sz="900" dirty="0" smtClean="0"/>
          </a:p>
          <a:p>
            <a:r>
              <a:rPr lang="fr-FR" dirty="0" smtClean="0"/>
              <a:t>Transport </a:t>
            </a:r>
            <a:r>
              <a:rPr lang="fr-FR" dirty="0" err="1" smtClean="0"/>
              <a:t>mechanisms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the </a:t>
            </a:r>
            <a:r>
              <a:rPr lang="fr-FR" dirty="0" err="1" smtClean="0"/>
              <a:t>the</a:t>
            </a:r>
            <a:r>
              <a:rPr lang="fr-FR" dirty="0" smtClean="0"/>
              <a:t> </a:t>
            </a:r>
            <a:r>
              <a:rPr lang="fr-FR" dirty="0"/>
              <a:t>gaps 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2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PIIM - Physics of the Interactions of Ions and Molecu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7434" y="2413275"/>
            <a:ext cx="770013" cy="3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045" y="2692602"/>
            <a:ext cx="278411" cy="2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National Centre For Scientific Research Demokrito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720" y="2860025"/>
            <a:ext cx="332003" cy="3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99135"/>
            <a:ext cx="9217024" cy="342900"/>
          </a:xfrm>
        </p:spPr>
        <p:txBody>
          <a:bodyPr/>
          <a:lstStyle/>
          <a:p>
            <a:r>
              <a:rPr lang="fr-FR" sz="2000" dirty="0" smtClean="0"/>
              <a:t>A large </a:t>
            </a:r>
            <a:r>
              <a:rPr lang="fr-FR" sz="2000" dirty="0" err="1" smtClean="0"/>
              <a:t>variety</a:t>
            </a:r>
            <a:r>
              <a:rPr lang="fr-FR" sz="2000" dirty="0" smtClean="0"/>
              <a:t> of </a:t>
            </a:r>
            <a:r>
              <a:rPr lang="fr-FR" sz="2000" dirty="0" err="1" smtClean="0"/>
              <a:t>tiles</a:t>
            </a:r>
            <a:r>
              <a:rPr lang="fr-FR" sz="2000" dirty="0" smtClean="0"/>
              <a:t>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for the </a:t>
            </a:r>
            <a:r>
              <a:rPr lang="fr-FR" sz="2000" dirty="0" err="1" smtClean="0"/>
              <a:t>erosion</a:t>
            </a:r>
            <a:r>
              <a:rPr lang="fr-FR" sz="2000" dirty="0" smtClean="0"/>
              <a:t>/</a:t>
            </a:r>
            <a:r>
              <a:rPr lang="fr-FR" sz="2000" dirty="0" err="1" smtClean="0"/>
              <a:t>redeposition</a:t>
            </a:r>
            <a:r>
              <a:rPr lang="fr-FR" sz="2000" dirty="0" smtClean="0"/>
              <a:t> programme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294123" y="3456724"/>
            <a:ext cx="4398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err="1" smtClean="0">
                <a:solidFill>
                  <a:srgbClr val="0070C0"/>
                </a:solidFill>
              </a:rPr>
              <a:t>Beveled</a:t>
            </a:r>
            <a:r>
              <a:rPr lang="fr-FR" sz="1400" b="1" u="sng" dirty="0" smtClean="0"/>
              <a:t> </a:t>
            </a:r>
            <a:r>
              <a:rPr lang="fr-FR" sz="1400" b="1" u="sng" dirty="0" err="1" smtClean="0"/>
              <a:t>erosion</a:t>
            </a:r>
            <a:r>
              <a:rPr lang="fr-FR" sz="1400" b="1" u="sng" dirty="0" smtClean="0"/>
              <a:t> </a:t>
            </a:r>
            <a:r>
              <a:rPr lang="fr-FR" sz="1400" b="1" u="sng" dirty="0"/>
              <a:t>Markers C1-C5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Surface </a:t>
            </a:r>
            <a:r>
              <a:rPr lang="fr-FR" sz="1400" dirty="0" err="1" smtClean="0"/>
              <a:t>characterization</a:t>
            </a:r>
            <a:r>
              <a:rPr lang="fr-FR" sz="1400" dirty="0" smtClean="0"/>
              <a:t> on </a:t>
            </a:r>
            <a:r>
              <a:rPr lang="fr-FR" sz="1400" dirty="0" err="1" smtClean="0"/>
              <a:t>whole</a:t>
            </a:r>
            <a:r>
              <a:rPr lang="fr-FR" sz="1400" dirty="0" smtClean="0"/>
              <a:t> </a:t>
            </a:r>
            <a:r>
              <a:rPr lang="fr-FR" sz="1400" dirty="0" err="1" smtClean="0"/>
              <a:t>tile</a:t>
            </a:r>
            <a:r>
              <a:rPr lang="fr-FR" sz="1400" dirty="0" smtClean="0"/>
              <a:t> + </a:t>
            </a:r>
            <a:r>
              <a:rPr lang="fr-FR" sz="1400" dirty="0" err="1" smtClean="0"/>
              <a:t>coring</a:t>
            </a:r>
            <a:r>
              <a:rPr lang="fr-FR" sz="1400" dirty="0" smtClean="0"/>
              <a:t> + samples </a:t>
            </a:r>
            <a:r>
              <a:rPr lang="fr-FR" sz="1400" dirty="0" err="1" smtClean="0"/>
              <a:t>analysis</a:t>
            </a:r>
            <a:r>
              <a:rPr lang="fr-FR" sz="1400" dirty="0" smtClean="0"/>
              <a:t> </a:t>
            </a:r>
            <a:r>
              <a:rPr lang="fr-FR" sz="12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2020-2023</a:t>
            </a:r>
          </a:p>
          <a:p>
            <a:endParaRPr lang="fr-FR" sz="1600" dirty="0" smtClean="0"/>
          </a:p>
          <a:p>
            <a:r>
              <a:rPr lang="fr-FR" sz="1400" b="1" u="sng" dirty="0" err="1" smtClean="0">
                <a:solidFill>
                  <a:srgbClr val="0070C0"/>
                </a:solidFill>
              </a:rPr>
              <a:t>Beveled</a:t>
            </a:r>
            <a:r>
              <a:rPr lang="fr-FR" sz="1400" b="1" u="sng" dirty="0" smtClean="0"/>
              <a:t> standard </a:t>
            </a:r>
            <a:r>
              <a:rPr lang="fr-FR" sz="1400" b="1" u="sng" dirty="0"/>
              <a:t>Gr </a:t>
            </a:r>
            <a:r>
              <a:rPr lang="fr-FR" sz="1400" b="1" u="sng" dirty="0" err="1" smtClean="0"/>
              <a:t>tiles</a:t>
            </a:r>
            <a:endParaRPr lang="fr-FR" sz="1400" b="1" u="sng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C4 </a:t>
            </a:r>
            <a:r>
              <a:rPr lang="fr-FR" sz="1400" dirty="0" err="1" smtClean="0"/>
              <a:t>tiles</a:t>
            </a:r>
            <a:r>
              <a:rPr lang="fr-FR" sz="1400" dirty="0" smtClean="0"/>
              <a:t>: </a:t>
            </a:r>
            <a:r>
              <a:rPr lang="fr-FR" sz="1400" dirty="0" err="1" smtClean="0"/>
              <a:t>Coring</a:t>
            </a:r>
            <a:r>
              <a:rPr lang="fr-FR" sz="1400" dirty="0" smtClean="0"/>
              <a:t> + </a:t>
            </a:r>
            <a:r>
              <a:rPr lang="fr-FR" sz="1400" dirty="0" err="1" smtClean="0"/>
              <a:t>helium</a:t>
            </a:r>
            <a:r>
              <a:rPr lang="fr-FR" sz="1400" dirty="0" smtClean="0"/>
              <a:t> content </a:t>
            </a:r>
            <a:r>
              <a:rPr lang="fr-FR" sz="1400" dirty="0" err="1" smtClean="0"/>
              <a:t>analysis</a:t>
            </a:r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C5 </a:t>
            </a:r>
            <a:r>
              <a:rPr lang="fr-FR" sz="1400" dirty="0" err="1" smtClean="0"/>
              <a:t>tiles</a:t>
            </a:r>
            <a:r>
              <a:rPr lang="fr-FR" sz="1400" dirty="0" smtClean="0"/>
              <a:t>: </a:t>
            </a:r>
            <a:r>
              <a:rPr lang="fr-FR" sz="1400" dirty="0" err="1" smtClean="0"/>
              <a:t>Cutting</a:t>
            </a:r>
            <a:r>
              <a:rPr lang="fr-FR" sz="1400" dirty="0" smtClean="0"/>
              <a:t> + cross section </a:t>
            </a:r>
            <a:r>
              <a:rPr lang="fr-FR" sz="1400" dirty="0" err="1" smtClean="0"/>
              <a:t>analysis</a:t>
            </a:r>
            <a:r>
              <a:rPr lang="fr-FR" sz="1400" dirty="0" smtClean="0"/>
              <a:t> </a:t>
            </a:r>
            <a:r>
              <a:rPr lang="fr-FR" sz="12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8" y="2216703"/>
            <a:ext cx="4085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0070C0"/>
                </a:solidFill>
              </a:rPr>
              <a:t>Non </a:t>
            </a:r>
            <a:r>
              <a:rPr lang="fr-FR" sz="1400" b="1" u="sng" dirty="0" err="1" smtClean="0">
                <a:solidFill>
                  <a:srgbClr val="0070C0"/>
                </a:solidFill>
              </a:rPr>
              <a:t>beveled</a:t>
            </a:r>
            <a:r>
              <a:rPr lang="fr-FR" sz="1400" b="1" u="sng" dirty="0" smtClean="0">
                <a:solidFill>
                  <a:srgbClr val="0070C0"/>
                </a:solidFill>
              </a:rPr>
              <a:t> </a:t>
            </a:r>
            <a:r>
              <a:rPr lang="fr-FR" sz="1400" b="1" u="sng" dirty="0" smtClean="0"/>
              <a:t>PFUs phase 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Surface </a:t>
            </a:r>
            <a:r>
              <a:rPr lang="fr-FR" sz="1400" dirty="0" err="1" smtClean="0"/>
              <a:t>characterization</a:t>
            </a:r>
            <a:r>
              <a:rPr lang="fr-FR" sz="1400" dirty="0" smtClean="0"/>
              <a:t> on </a:t>
            </a:r>
            <a:r>
              <a:rPr lang="fr-FR" sz="1400" dirty="0" err="1" smtClean="0"/>
              <a:t>whole</a:t>
            </a:r>
            <a:r>
              <a:rPr lang="fr-FR" sz="1400" dirty="0" smtClean="0"/>
              <a:t> </a:t>
            </a:r>
            <a:r>
              <a:rPr lang="fr-FR" sz="1400" dirty="0" err="1" smtClean="0"/>
              <a:t>tiles</a:t>
            </a:r>
            <a:r>
              <a:rPr lang="fr-FR" sz="1400" dirty="0" smtClean="0"/>
              <a:t> </a:t>
            </a:r>
            <a:r>
              <a:rPr lang="fr-FR" sz="12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2020-2023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/>
              <a:t>Cutting</a:t>
            </a:r>
            <a:r>
              <a:rPr lang="fr-FR" sz="1400" dirty="0" smtClean="0"/>
              <a:t> on </a:t>
            </a:r>
            <a:r>
              <a:rPr lang="fr-FR" sz="1400" dirty="0" err="1" smtClean="0"/>
              <a:t>progress</a:t>
            </a:r>
            <a:r>
              <a:rPr lang="fr-FR" sz="1400" dirty="0" smtClean="0"/>
              <a:t> </a:t>
            </a:r>
            <a:r>
              <a:rPr lang="fr-FR" sz="12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/>
              <a:t>Analysis</a:t>
            </a:r>
            <a:r>
              <a:rPr lang="fr-FR" sz="1400" dirty="0"/>
              <a:t> of </a:t>
            </a:r>
            <a:r>
              <a:rPr lang="fr-FR" sz="1400" dirty="0" smtClean="0"/>
              <a:t>a few </a:t>
            </a:r>
            <a:r>
              <a:rPr lang="fr-FR" sz="1400" dirty="0"/>
              <a:t>samples </a:t>
            </a:r>
            <a:r>
              <a:rPr lang="fr-FR" sz="12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2023</a:t>
            </a:r>
            <a:endParaRPr lang="fr-FR" sz="12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717739" y="2858878"/>
            <a:ext cx="34262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err="1" smtClean="0">
                <a:solidFill>
                  <a:srgbClr val="0070C0"/>
                </a:solidFill>
              </a:rPr>
              <a:t>Beveled</a:t>
            </a:r>
            <a:r>
              <a:rPr lang="fr-FR" sz="1400" b="1" u="sng" dirty="0" smtClean="0"/>
              <a:t> </a:t>
            </a:r>
            <a:r>
              <a:rPr lang="fr-FR" sz="1400" b="1" u="sng" dirty="0"/>
              <a:t>PFUs phase 2</a:t>
            </a:r>
          </a:p>
          <a:p>
            <a:r>
              <a:rPr lang="fr-FR" sz="1400" dirty="0" smtClean="0"/>
              <a:t>Post mortem not </a:t>
            </a:r>
            <a:r>
              <a:rPr lang="fr-FR" sz="1400" dirty="0" err="1" smtClean="0"/>
              <a:t>available</a:t>
            </a:r>
            <a:r>
              <a:rPr lang="fr-FR" sz="1400" dirty="0" smtClean="0"/>
              <a:t> </a:t>
            </a:r>
            <a:r>
              <a:rPr lang="fr-FR" sz="1400" dirty="0" err="1" smtClean="0"/>
              <a:t>yet</a:t>
            </a:r>
            <a:r>
              <a:rPr lang="fr-FR" sz="1400" dirty="0" smtClean="0"/>
              <a:t> BUT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in-situ collection of </a:t>
            </a:r>
            <a:r>
              <a:rPr lang="fr-FR" sz="1400" dirty="0" err="1" smtClean="0"/>
              <a:t>deposited</a:t>
            </a:r>
            <a:r>
              <a:rPr lang="fr-FR" sz="1400" dirty="0" smtClean="0"/>
              <a:t> </a:t>
            </a:r>
            <a:r>
              <a:rPr lang="fr-FR" sz="1400" dirty="0" err="1" smtClean="0"/>
              <a:t>layers</a:t>
            </a:r>
            <a:r>
              <a:rPr lang="fr-FR" sz="1400" dirty="0" smtClean="0"/>
              <a:t> </a:t>
            </a:r>
            <a:r>
              <a:rPr lang="fr-FR" sz="12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Surface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composition </a:t>
            </a:r>
            <a:r>
              <a:rPr lang="fr-FR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00" y="550532"/>
            <a:ext cx="3644521" cy="68522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545741"/>
            <a:ext cx="3052878" cy="690013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076056" y="1266314"/>
            <a:ext cx="29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fr-FR" dirty="0"/>
              <a:t>WEST phase 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660232" y="131799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fr-FR" sz="1200" b="1" dirty="0"/>
              <a:t>full ITER-like </a:t>
            </a:r>
            <a:r>
              <a:rPr lang="fr-FR" sz="1200" b="1" dirty="0" smtClean="0"/>
              <a:t>divertor -&gt; « </a:t>
            </a:r>
            <a:r>
              <a:rPr lang="fr-FR" sz="1200" b="1" dirty="0" err="1" smtClean="0"/>
              <a:t>beveled</a:t>
            </a:r>
            <a:r>
              <a:rPr lang="fr-FR" sz="1200" b="1" dirty="0" smtClean="0"/>
              <a:t> PFUs phase2 »</a:t>
            </a:r>
            <a:endParaRPr lang="fr-FR" sz="12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0" y="1266314"/>
            <a:ext cx="255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WEST phase 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3" name="Flèche vers le bas 22"/>
          <p:cNvSpPr/>
          <p:nvPr/>
        </p:nvSpPr>
        <p:spPr>
          <a:xfrm>
            <a:off x="6620969" y="1127648"/>
            <a:ext cx="144000" cy="1732136"/>
          </a:xfrm>
          <a:prstGeom prst="downArrow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1187624" y="1191345"/>
            <a:ext cx="381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85725">
              <a:buFont typeface="Arial" panose="020B0604020202020204" pitchFamily="34" charset="0"/>
              <a:buChar char="•"/>
            </a:pPr>
            <a:r>
              <a:rPr lang="en-BZ" sz="1200" b="1" dirty="0" err="1" smtClean="0"/>
              <a:t>Beveled</a:t>
            </a:r>
            <a:r>
              <a:rPr lang="en-BZ" sz="1200" b="1" dirty="0" smtClean="0"/>
              <a:t> W </a:t>
            </a:r>
            <a:r>
              <a:rPr lang="en-BZ" sz="1200" b="1" dirty="0"/>
              <a:t>coated </a:t>
            </a:r>
            <a:r>
              <a:rPr lang="en-BZ" sz="1200" b="1" dirty="0" smtClean="0"/>
              <a:t>Gr tiles, including erosion markers</a:t>
            </a:r>
            <a:endParaRPr lang="en-BZ" sz="1200" b="1" dirty="0"/>
          </a:p>
          <a:p>
            <a:pPr marL="268288" indent="-85725">
              <a:buFont typeface="Arial" panose="020B0604020202020204" pitchFamily="34" charset="0"/>
              <a:buChar char="•"/>
            </a:pPr>
            <a:r>
              <a:rPr lang="en-BZ" sz="1200" b="1" dirty="0"/>
              <a:t>A</a:t>
            </a:r>
            <a:r>
              <a:rPr lang="en-BZ" sz="1200" b="1" dirty="0" smtClean="0"/>
              <a:t>ctively </a:t>
            </a:r>
            <a:r>
              <a:rPr lang="en-BZ" sz="1200" b="1" dirty="0"/>
              <a:t>cooled bulk W ITER-like </a:t>
            </a:r>
            <a:r>
              <a:rPr lang="en-BZ" sz="1200" b="1" dirty="0" smtClean="0"/>
              <a:t>PFUs -&gt; “non </a:t>
            </a:r>
            <a:r>
              <a:rPr lang="en-BZ" sz="1200" b="1" dirty="0" err="1" smtClean="0"/>
              <a:t>beveled</a:t>
            </a:r>
            <a:r>
              <a:rPr lang="en-BZ" sz="1200" b="1" dirty="0" smtClean="0"/>
              <a:t> PFUs phase 1”</a:t>
            </a:r>
            <a:endParaRPr lang="en-BZ" sz="1200" b="1" dirty="0"/>
          </a:p>
        </p:txBody>
      </p:sp>
      <p:sp>
        <p:nvSpPr>
          <p:cNvPr id="3" name="Flèche vers le bas 2"/>
          <p:cNvSpPr/>
          <p:nvPr/>
        </p:nvSpPr>
        <p:spPr>
          <a:xfrm>
            <a:off x="3347864" y="1127648"/>
            <a:ext cx="144016" cy="1332000"/>
          </a:xfrm>
          <a:prstGeom prst="downArrow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>
            <a:off x="3991907" y="1135275"/>
            <a:ext cx="144000" cy="2556000"/>
          </a:xfrm>
          <a:prstGeom prst="downArrow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6830C3A-A8AC-6269-7569-88035CD103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076" y="3954712"/>
            <a:ext cx="423047" cy="225625"/>
          </a:xfrm>
          <a:prstGeom prst="rect">
            <a:avLst/>
          </a:prstGeom>
        </p:spPr>
      </p:pic>
      <p:pic>
        <p:nvPicPr>
          <p:cNvPr id="19" name="Picture 2" descr="PIIM - Physics of the Interactions of Ions and Molecul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513" y="2824668"/>
            <a:ext cx="835487" cy="2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53" y="4540835"/>
            <a:ext cx="463638" cy="30924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6830C3A-A8AC-6269-7569-88035CD103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933" y="4569198"/>
            <a:ext cx="423047" cy="2256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822" y="6501655"/>
            <a:ext cx="50441" cy="45719"/>
          </a:xfrm>
          <a:prstGeom prst="rect">
            <a:avLst/>
          </a:prstGeom>
        </p:spPr>
      </p:pic>
      <p:pic>
        <p:nvPicPr>
          <p:cNvPr id="1026" name="Picture 2" descr="EUROfusion-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582" y="3932696"/>
            <a:ext cx="1125135" cy="3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53" y="3916638"/>
            <a:ext cx="270494" cy="245170"/>
          </a:xfrm>
          <a:prstGeom prst="rect">
            <a:avLst/>
          </a:prstGeom>
        </p:spPr>
      </p:pic>
      <p:pic>
        <p:nvPicPr>
          <p:cNvPr id="34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403" y="2459648"/>
            <a:ext cx="278411" cy="2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676" y="4832673"/>
            <a:ext cx="278411" cy="2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740" y="3689269"/>
            <a:ext cx="278411" cy="2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885" y="2427734"/>
            <a:ext cx="270494" cy="245170"/>
          </a:xfrm>
          <a:prstGeom prst="rect">
            <a:avLst/>
          </a:prstGeom>
        </p:spPr>
      </p:pic>
      <p:sp>
        <p:nvSpPr>
          <p:cNvPr id="41" name="Étoile à 5 branches 40"/>
          <p:cNvSpPr/>
          <p:nvPr/>
        </p:nvSpPr>
        <p:spPr>
          <a:xfrm>
            <a:off x="7425524" y="813823"/>
            <a:ext cx="198984" cy="21208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295206" y="550532"/>
            <a:ext cx="120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today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9" grpId="0"/>
      <p:bldP spid="23" grpId="0" animBg="1"/>
      <p:bldP spid="3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1649" y="14061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/>
              <a:t>OUTLINE</a:t>
            </a:r>
            <a:endParaRPr lang="fr-FR" sz="2400" b="1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21649" y="1131590"/>
            <a:ext cx="7344816" cy="249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 on WEST divertor: </a:t>
            </a:r>
            <a:r>
              <a:rPr lang="fr-FR" sz="18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</a:t>
            </a:r>
            <a:r>
              <a:rPr lang="fr-FR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 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WEST divertor 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8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thick</a:t>
            </a:r>
            <a:r>
              <a:rPr lang="fr-FR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Effect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</a:t>
            </a: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bevel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 the </a:t>
            </a: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</a:t>
            </a:r>
          </a:p>
          <a:p>
            <a:pPr marL="273050" indent="-273050">
              <a:buAutoNum type="arabicPeriod"/>
            </a:pP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 Conclusion and perspectives</a:t>
            </a:r>
          </a:p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28184" y="-36756"/>
            <a:ext cx="2924014" cy="51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309" y="44775"/>
            <a:ext cx="1564060" cy="16628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57" y="1787560"/>
            <a:ext cx="1797718" cy="1193885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44646"/>
            <a:ext cx="2657175" cy="2413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7129" y="44839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Diez, NME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71181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1649" y="14061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/>
              <a:t>OUTLINE</a:t>
            </a:r>
            <a:endParaRPr lang="fr-FR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6228184" y="-36756"/>
            <a:ext cx="2924014" cy="51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309" y="44775"/>
            <a:ext cx="1564060" cy="16628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57" y="1787560"/>
            <a:ext cx="1797718" cy="1193885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44646"/>
            <a:ext cx="2657175" cy="2413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7129" y="44839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Diez, NME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21649" y="1131590"/>
            <a:ext cx="7344816" cy="249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 on WEST divertor: </a:t>
            </a:r>
            <a:r>
              <a:rPr lang="fr-FR" sz="18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</a:t>
            </a:r>
            <a:r>
              <a:rPr lang="fr-FR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on WEST divertor 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thick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bg1">
                  <a:lumMod val="7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Effect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bevel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on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</a:t>
            </a:r>
          </a:p>
          <a:p>
            <a:pPr marL="273050" indent="-273050">
              <a:buAutoNum type="arabicPeriod"/>
            </a:pPr>
            <a:endParaRPr lang="fr-F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4. Conclusion and perspectives</a:t>
            </a:r>
          </a:p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telgeuse.intra.cea.fr/share/proxy/alfresco/api/node/workspace/SpacesStore/d7fddf43-8e3a-482c-874f-c7554c56ac68/content/thumbnails/imgpreview?c=force&amp;noCache=17109309846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717" y="793993"/>
            <a:ext cx="3159020" cy="22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3626"/>
            <a:ext cx="1416744" cy="16160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1610" y="82253"/>
            <a:ext cx="9314130" cy="342900"/>
          </a:xfrm>
        </p:spPr>
        <p:txBody>
          <a:bodyPr/>
          <a:lstStyle/>
          <a:p>
            <a:r>
              <a:rPr lang="fr-FR" sz="2400" dirty="0" err="1" smtClean="0"/>
              <a:t>Thin</a:t>
            </a:r>
            <a:r>
              <a:rPr lang="fr-FR" sz="2400" dirty="0" smtClean="0"/>
              <a:t> </a:t>
            </a:r>
            <a:r>
              <a:rPr lang="fr-FR" sz="2400" dirty="0" err="1" smtClean="0"/>
              <a:t>boron</a:t>
            </a:r>
            <a:r>
              <a:rPr lang="fr-FR" sz="2400" dirty="0" smtClean="0"/>
              <a:t> </a:t>
            </a:r>
            <a:r>
              <a:rPr lang="fr-FR" sz="2400" dirty="0" err="1" smtClean="0"/>
              <a:t>rich</a:t>
            </a:r>
            <a:r>
              <a:rPr lang="fr-FR" sz="2400" dirty="0" smtClean="0"/>
              <a:t> </a:t>
            </a:r>
            <a:r>
              <a:rPr lang="fr-FR" sz="2400" dirty="0" err="1" smtClean="0"/>
              <a:t>layers</a:t>
            </a:r>
            <a:r>
              <a:rPr lang="fr-FR" sz="2400" dirty="0" smtClean="0"/>
              <a:t> at the inner end of the divertor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988" y="757561"/>
            <a:ext cx="3731059" cy="267892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147690" y="1023891"/>
            <a:ext cx="864470" cy="384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282628" y="830568"/>
            <a:ext cx="2281260" cy="589054"/>
          </a:xfrm>
          <a:prstGeom prst="rect">
            <a:avLst/>
          </a:prstGeom>
          <a:noFill/>
          <a:ln w="38100">
            <a:solidFill>
              <a:srgbClr val="81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49430" y="448288"/>
            <a:ext cx="397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</a:rPr>
              <a:t>Thin</a:t>
            </a:r>
            <a:r>
              <a:rPr lang="fr-FR" dirty="0" smtClean="0">
                <a:solidFill>
                  <a:srgbClr val="00B0F0"/>
                </a:solidFill>
              </a:rPr>
              <a:t> films area : inner end of HFS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 txBox="1">
            <a:spLocks/>
          </p:cNvSpPr>
          <p:nvPr/>
        </p:nvSpPr>
        <p:spPr>
          <a:xfrm>
            <a:off x="136900" y="3416030"/>
            <a:ext cx="8944038" cy="1122199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 smtClean="0"/>
              <a:t>IBA, LIBS, SEM, Raman, SIMS performed either on  Gr tiles or/and ITER-like PFUs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Rainbow </a:t>
            </a:r>
            <a:r>
              <a:rPr lang="en-US" sz="1600" dirty="0" err="1"/>
              <a:t>coloured</a:t>
            </a:r>
            <a:r>
              <a:rPr lang="en-US" sz="1600" dirty="0"/>
              <a:t> structured films (</a:t>
            </a:r>
            <a:r>
              <a:rPr lang="en-US" sz="1600" dirty="0">
                <a:solidFill>
                  <a:srgbClr val="0000FF"/>
                </a:solidFill>
              </a:rPr>
              <a:t>W oxides</a:t>
            </a:r>
            <a:r>
              <a:rPr lang="en-US" sz="1600" dirty="0"/>
              <a:t>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Significant </a:t>
            </a:r>
            <a:r>
              <a:rPr lang="en-US" sz="1600" dirty="0">
                <a:solidFill>
                  <a:srgbClr val="0000FF"/>
                </a:solidFill>
              </a:rPr>
              <a:t>B </a:t>
            </a:r>
            <a:r>
              <a:rPr lang="en-US" sz="1600" dirty="0"/>
              <a:t>found in far SOL thin </a:t>
            </a:r>
            <a:r>
              <a:rPr lang="en-US" sz="1600" dirty="0" smtClean="0"/>
              <a:t>deposits by </a:t>
            </a:r>
            <a:r>
              <a:rPr lang="en-US" sz="1600" dirty="0" err="1" smtClean="0"/>
              <a:t>Tof</a:t>
            </a:r>
            <a:r>
              <a:rPr lang="en-US" sz="1600" dirty="0" smtClean="0"/>
              <a:t>-ERDA </a:t>
            </a:r>
            <a:r>
              <a:rPr lang="en-US" sz="1600" dirty="0"/>
              <a:t>(but also evidenced in thick deposits</a:t>
            </a:r>
            <a:r>
              <a:rPr lang="en-US" sz="1600" dirty="0" smtClean="0"/>
              <a:t>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Thickness</a:t>
            </a:r>
            <a:r>
              <a:rPr lang="en-US" sz="1600" dirty="0" smtClean="0"/>
              <a:t> of deposited layers </a:t>
            </a:r>
            <a:r>
              <a:rPr lang="en-US" sz="1600" dirty="0" smtClean="0">
                <a:solidFill>
                  <a:srgbClr val="0000FF"/>
                </a:solidFill>
              </a:rPr>
              <a:t>&lt; </a:t>
            </a:r>
            <a:r>
              <a:rPr lang="en-US" sz="1600" dirty="0">
                <a:solidFill>
                  <a:srgbClr val="0000FF"/>
                </a:solidFill>
              </a:rPr>
              <a:t>1µm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 smtClean="0"/>
              <a:t>Arcing, delamination on Gr tiles (=&gt; C source)</a:t>
            </a:r>
            <a:endParaRPr lang="en-US" sz="1600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 smtClean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sp>
        <p:nvSpPr>
          <p:cNvPr id="11" name="Forme libre 10"/>
          <p:cNvSpPr/>
          <p:nvPr/>
        </p:nvSpPr>
        <p:spPr>
          <a:xfrm>
            <a:off x="446843" y="757561"/>
            <a:ext cx="201227" cy="192350"/>
          </a:xfrm>
          <a:custGeom>
            <a:avLst/>
            <a:gdLst>
              <a:gd name="connsiteX0" fmla="*/ 0 w 201227"/>
              <a:gd name="connsiteY0" fmla="*/ 44389 h 192350"/>
              <a:gd name="connsiteX1" fmla="*/ 121328 w 201227"/>
              <a:gd name="connsiteY1" fmla="*/ 0 h 192350"/>
              <a:gd name="connsiteX2" fmla="*/ 201227 w 201227"/>
              <a:gd name="connsiteY2" fmla="*/ 145002 h 192350"/>
              <a:gd name="connsiteX3" fmla="*/ 85817 w 201227"/>
              <a:gd name="connsiteY3" fmla="*/ 192350 h 192350"/>
              <a:gd name="connsiteX4" fmla="*/ 0 w 201227"/>
              <a:gd name="connsiteY4" fmla="*/ 44389 h 1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27" h="192350">
                <a:moveTo>
                  <a:pt x="0" y="44389"/>
                </a:moveTo>
                <a:lnTo>
                  <a:pt x="121328" y="0"/>
                </a:lnTo>
                <a:lnTo>
                  <a:pt x="201227" y="145002"/>
                </a:lnTo>
                <a:lnTo>
                  <a:pt x="85817" y="192350"/>
                </a:lnTo>
                <a:lnTo>
                  <a:pt x="0" y="44389"/>
                </a:lnTo>
                <a:close/>
              </a:path>
            </a:pathLst>
          </a:custGeom>
          <a:solidFill>
            <a:srgbClr val="8BD3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121328" y="624396"/>
            <a:ext cx="313678" cy="399495"/>
          </a:xfrm>
          <a:custGeom>
            <a:avLst/>
            <a:gdLst>
              <a:gd name="connsiteX0" fmla="*/ 0 w 313678"/>
              <a:gd name="connsiteY0" fmla="*/ 41429 h 399495"/>
              <a:gd name="connsiteX1" fmla="*/ 115410 w 313678"/>
              <a:gd name="connsiteY1" fmla="*/ 0 h 399495"/>
              <a:gd name="connsiteX2" fmla="*/ 313678 w 313678"/>
              <a:gd name="connsiteY2" fmla="*/ 355107 h 399495"/>
              <a:gd name="connsiteX3" fmla="*/ 195309 w 313678"/>
              <a:gd name="connsiteY3" fmla="*/ 399495 h 399495"/>
              <a:gd name="connsiteX4" fmla="*/ 0 w 313678"/>
              <a:gd name="connsiteY4" fmla="*/ 41429 h 39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78" h="399495">
                <a:moveTo>
                  <a:pt x="0" y="41429"/>
                </a:moveTo>
                <a:lnTo>
                  <a:pt x="115410" y="0"/>
                </a:lnTo>
                <a:lnTo>
                  <a:pt x="313678" y="355107"/>
                </a:lnTo>
                <a:lnTo>
                  <a:pt x="195309" y="399495"/>
                </a:lnTo>
                <a:lnTo>
                  <a:pt x="0" y="41429"/>
                </a:lnTo>
                <a:close/>
              </a:path>
            </a:pathLst>
          </a:custGeom>
          <a:solidFill>
            <a:srgbClr val="8BD3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382047" y="231429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Gr </a:t>
            </a:r>
            <a:r>
              <a:rPr lang="fr-FR" sz="1200" i="1" dirty="0" err="1" smtClean="0"/>
              <a:t>tiles</a:t>
            </a:r>
            <a:endParaRPr lang="fr-FR" sz="1200" i="1" dirty="0" smtClean="0"/>
          </a:p>
          <a:p>
            <a:r>
              <a:rPr lang="fr-FR" sz="1200" i="1" dirty="0" smtClean="0"/>
              <a:t>Post C4</a:t>
            </a:r>
            <a:endParaRPr lang="fr-FR" sz="12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660232" y="853736"/>
            <a:ext cx="636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Boron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7210643" y="56052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[I</a:t>
            </a:r>
            <a:r>
              <a:rPr lang="fr-FR" sz="1200" b="1" dirty="0"/>
              <a:t>. </a:t>
            </a:r>
            <a:r>
              <a:rPr lang="fr-FR" sz="1200" b="1" dirty="0" smtClean="0"/>
              <a:t>Bogdanovic, ISFNT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787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672512" y="5005388"/>
            <a:ext cx="471488" cy="107156"/>
          </a:xfrm>
        </p:spPr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1649" y="140618"/>
            <a:ext cx="7374687" cy="34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/>
              <a:t>OUTLINE</a:t>
            </a:r>
            <a:endParaRPr lang="fr-FR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6228184" y="-36756"/>
            <a:ext cx="2924014" cy="51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309" y="44775"/>
            <a:ext cx="1564060" cy="16628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57" y="1787560"/>
            <a:ext cx="1797718" cy="1193885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44646"/>
            <a:ext cx="2657175" cy="2413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7129" y="44839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[M. Diez, NME 2023</a:t>
            </a:r>
            <a:r>
              <a:rPr lang="fr-FR" sz="1100" b="1" dirty="0" smtClean="0"/>
              <a:t>]</a:t>
            </a:r>
            <a:endParaRPr lang="fr-FR" sz="1200" b="1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21649" y="1131590"/>
            <a:ext cx="7344816" cy="249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 on WEST divertor: </a:t>
            </a:r>
            <a:r>
              <a:rPr lang="fr-FR" sz="1800" u="sng" dirty="0" err="1" smtClean="0">
                <a:solidFill>
                  <a:schemeClr val="bg1">
                    <a:lumMod val="75000"/>
                  </a:schemeClr>
                </a:solidFill>
              </a:rPr>
              <a:t>thin</a:t>
            </a:r>
            <a:r>
              <a:rPr lang="fr-FR" sz="1800" u="sng" dirty="0" smtClean="0">
                <a:solidFill>
                  <a:schemeClr val="bg1">
                    <a:lumMod val="7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 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WEST divertor 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8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thick</a:t>
            </a:r>
            <a:r>
              <a:rPr lang="fr-FR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films</a:t>
            </a:r>
          </a:p>
          <a:p>
            <a:pPr marL="273050" indent="-273050">
              <a:buAutoNum type="arabicPeriod"/>
            </a:pPr>
            <a:endParaRPr lang="fr-FR" sz="18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3050" indent="-273050">
              <a:buAutoNum type="arabicPeriod"/>
            </a:pP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Effect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bevel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on the </a:t>
            </a:r>
            <a:r>
              <a:rPr lang="fr-FR" sz="1800" dirty="0" err="1" smtClean="0">
                <a:solidFill>
                  <a:schemeClr val="bg1">
                    <a:lumMod val="75000"/>
                  </a:schemeClr>
                </a:solidFill>
              </a:rPr>
              <a:t>redeposition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 profile</a:t>
            </a:r>
          </a:p>
          <a:p>
            <a:pPr marL="273050" indent="-273050">
              <a:buAutoNum type="arabicPeriod"/>
            </a:pPr>
            <a:endParaRPr lang="fr-F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</a:rPr>
              <a:t>4. Conclusion and perspectives</a:t>
            </a:r>
          </a:p>
          <a:p>
            <a:pPr marL="0" indent="0">
              <a:buNone/>
            </a:pPr>
            <a:endParaRPr lang="fr-F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 20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43083">
            <a:off x="3515687" y="1817632"/>
            <a:ext cx="1508193" cy="500126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B617396-AA62-152B-DBE9-1CA6201A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2253"/>
            <a:ext cx="9084896" cy="342900"/>
          </a:xfrm>
        </p:spPr>
        <p:txBody>
          <a:bodyPr/>
          <a:lstStyle/>
          <a:p>
            <a:r>
              <a:rPr lang="en-US" sz="2400" spc="-15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Experimental procedure to measure the thickness of redeposited layers</a:t>
            </a:r>
            <a:endParaRPr lang="de-DE" sz="1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16154" y="769063"/>
            <a:ext cx="63842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" dirty="0" smtClean="0"/>
          </a:p>
          <a:p>
            <a:pPr lvl="1"/>
            <a:r>
              <a:rPr lang="fr-FR" dirty="0" smtClean="0"/>
              <a:t>FIB </a:t>
            </a:r>
            <a:r>
              <a:rPr lang="fr-FR" dirty="0" err="1" smtClean="0"/>
              <a:t>cuts</a:t>
            </a:r>
            <a:r>
              <a:rPr lang="fr-FR" dirty="0" smtClean="0"/>
              <a:t> on the </a:t>
            </a:r>
            <a:r>
              <a:rPr lang="fr-FR" dirty="0" err="1" smtClean="0"/>
              <a:t>whole</a:t>
            </a:r>
            <a:r>
              <a:rPr lang="fr-FR" dirty="0" smtClean="0"/>
              <a:t> EM </a:t>
            </a:r>
            <a:r>
              <a:rPr lang="fr-FR" dirty="0" err="1" smtClean="0"/>
              <a:t>tiles</a:t>
            </a:r>
            <a:r>
              <a:rPr lang="fr-FR" dirty="0" smtClean="0"/>
              <a:t> (C3, C4, C5) </a:t>
            </a:r>
          </a:p>
          <a:p>
            <a:pPr lvl="1"/>
            <a:r>
              <a:rPr lang="fr-FR" dirty="0" smtClean="0"/>
              <a:t>FIB </a:t>
            </a:r>
            <a:r>
              <a:rPr lang="fr-FR" dirty="0" err="1" smtClean="0"/>
              <a:t>cuts</a:t>
            </a:r>
            <a:r>
              <a:rPr lang="fr-FR" dirty="0" smtClean="0"/>
              <a:t> on the EM </a:t>
            </a:r>
            <a:r>
              <a:rPr lang="fr-FR" dirty="0" err="1" smtClean="0"/>
              <a:t>cored</a:t>
            </a:r>
            <a:r>
              <a:rPr lang="fr-FR" dirty="0" smtClean="0"/>
              <a:t> samples (C3, C4, C5) </a:t>
            </a:r>
          </a:p>
          <a:p>
            <a:pPr lvl="1"/>
            <a:r>
              <a:rPr lang="fr-FR" dirty="0" err="1" smtClean="0"/>
              <a:t>Metallographic</a:t>
            </a:r>
            <a:r>
              <a:rPr lang="fr-FR" dirty="0" smtClean="0"/>
              <a:t> </a:t>
            </a:r>
            <a:r>
              <a:rPr lang="fr-FR" dirty="0" err="1" smtClean="0"/>
              <a:t>cuts</a:t>
            </a:r>
            <a:r>
              <a:rPr lang="fr-FR" dirty="0" smtClean="0"/>
              <a:t> on standard </a:t>
            </a:r>
            <a:r>
              <a:rPr lang="fr-FR" dirty="0" err="1" smtClean="0"/>
              <a:t>tiles</a:t>
            </a:r>
            <a:r>
              <a:rPr lang="fr-FR" dirty="0" smtClean="0"/>
              <a:t> (C5) </a:t>
            </a:r>
          </a:p>
          <a:p>
            <a:pPr lvl="1"/>
            <a:r>
              <a:rPr lang="fr-FR" dirty="0" smtClean="0"/>
              <a:t>FIB </a:t>
            </a:r>
            <a:r>
              <a:rPr lang="fr-FR" dirty="0" err="1" smtClean="0"/>
              <a:t>cuts</a:t>
            </a:r>
            <a:r>
              <a:rPr lang="fr-FR" dirty="0" smtClean="0"/>
              <a:t> on tape samples </a:t>
            </a:r>
            <a:r>
              <a:rPr lang="fr-FR" dirty="0" err="1" smtClean="0"/>
              <a:t>from</a:t>
            </a:r>
            <a:r>
              <a:rPr lang="fr-FR" dirty="0"/>
              <a:t>  ITER-like PFUs </a:t>
            </a:r>
            <a:r>
              <a:rPr lang="fr-FR" dirty="0" smtClean="0"/>
              <a:t>phase 2 (C5-C7)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541" y="1130327"/>
            <a:ext cx="1224113" cy="584699"/>
          </a:xfrm>
          <a:prstGeom prst="rect">
            <a:avLst/>
          </a:prstGeom>
        </p:spPr>
      </p:pic>
      <p:pic>
        <p:nvPicPr>
          <p:cNvPr id="2050" name="Picture 2" descr="Fichier:CEA logo nouveau.svg —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7929" y="1163978"/>
            <a:ext cx="599685" cy="4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2962" y="2559024"/>
            <a:ext cx="9101038" cy="118918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214548" y="3129075"/>
            <a:ext cx="8820000" cy="0"/>
          </a:xfrm>
          <a:prstGeom prst="line">
            <a:avLst/>
          </a:prstGeom>
          <a:ln w="31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5975188" y="2884476"/>
            <a:ext cx="504000" cy="50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9" name="Rectangle 2048"/>
          <p:cNvSpPr/>
          <p:nvPr/>
        </p:nvSpPr>
        <p:spPr>
          <a:xfrm>
            <a:off x="2091518" y="3078755"/>
            <a:ext cx="1656000" cy="115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4985193" y="2173382"/>
            <a:ext cx="4441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/>
              <a:t>All </a:t>
            </a:r>
            <a:r>
              <a:rPr lang="fr-FR" sz="1200" b="1" i="1" dirty="0" err="1" smtClean="0"/>
              <a:t>tiles</a:t>
            </a:r>
            <a:r>
              <a:rPr lang="fr-FR" sz="1200" b="1" i="1" dirty="0" smtClean="0"/>
              <a:t> have a </a:t>
            </a:r>
            <a:r>
              <a:rPr lang="fr-FR" sz="1200" b="1" i="1" dirty="0" err="1" smtClean="0"/>
              <a:t>toroidal</a:t>
            </a:r>
            <a:r>
              <a:rPr lang="fr-FR" sz="1200" b="1" i="1" dirty="0" smtClean="0"/>
              <a:t> </a:t>
            </a:r>
            <a:r>
              <a:rPr lang="fr-FR" sz="1200" b="1" i="1" dirty="0" err="1" smtClean="0"/>
              <a:t>bevel</a:t>
            </a:r>
            <a:r>
              <a:rPr lang="fr-FR" sz="1200" b="1" i="1" dirty="0" smtClean="0"/>
              <a:t> ; All </a:t>
            </a:r>
            <a:r>
              <a:rPr lang="fr-FR" sz="1200" b="1" i="1" dirty="0" err="1" smtClean="0"/>
              <a:t>tiles</a:t>
            </a:r>
            <a:r>
              <a:rPr lang="fr-FR" sz="1200" b="1" i="1" dirty="0" smtClean="0"/>
              <a:t> are </a:t>
            </a:r>
            <a:r>
              <a:rPr lang="fr-FR" sz="1200" b="1" i="1" dirty="0" err="1" smtClean="0"/>
              <a:t>located</a:t>
            </a:r>
            <a:r>
              <a:rPr lang="fr-FR" sz="1200" b="1" i="1" dirty="0" smtClean="0"/>
              <a:t> on max ISP</a:t>
            </a:r>
            <a:endParaRPr lang="fr-FR" sz="1200" b="1" i="1" dirty="0"/>
          </a:p>
        </p:txBody>
      </p:sp>
      <p:pic>
        <p:nvPicPr>
          <p:cNvPr id="1026" name="Picture 2" descr="PIIM - Physics of the Interactions of Ions and Molecul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7875" y="578034"/>
            <a:ext cx="1340108" cy="4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724" y="590184"/>
            <a:ext cx="562937" cy="510235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1833744" y="1159569"/>
            <a:ext cx="252000" cy="25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5096" y="3075075"/>
            <a:ext cx="1404000" cy="1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807057" y="3081954"/>
            <a:ext cx="1908000" cy="115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7178986" y="3071805"/>
            <a:ext cx="1656000" cy="115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510748" y="2884476"/>
            <a:ext cx="504000" cy="50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048609" y="2888564"/>
            <a:ext cx="504000" cy="50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797285" y="1523489"/>
            <a:ext cx="310666" cy="117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cation 11"/>
          <p:cNvSpPr/>
          <p:nvPr/>
        </p:nvSpPr>
        <p:spPr>
          <a:xfrm>
            <a:off x="1361209" y="3054075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Multiplication 30"/>
          <p:cNvSpPr/>
          <p:nvPr/>
        </p:nvSpPr>
        <p:spPr>
          <a:xfrm>
            <a:off x="7600367" y="3054050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Multiplication 31"/>
          <p:cNvSpPr/>
          <p:nvPr/>
        </p:nvSpPr>
        <p:spPr>
          <a:xfrm>
            <a:off x="6463124" y="3059900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Multiplication 32"/>
          <p:cNvSpPr/>
          <p:nvPr/>
        </p:nvSpPr>
        <p:spPr>
          <a:xfrm>
            <a:off x="6013678" y="3039075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Multiplication 33"/>
          <p:cNvSpPr/>
          <p:nvPr/>
        </p:nvSpPr>
        <p:spPr>
          <a:xfrm>
            <a:off x="5883990" y="3033776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Multiplication 34"/>
          <p:cNvSpPr/>
          <p:nvPr/>
        </p:nvSpPr>
        <p:spPr>
          <a:xfrm>
            <a:off x="5648522" y="3033776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Multiplication 36"/>
          <p:cNvSpPr/>
          <p:nvPr/>
        </p:nvSpPr>
        <p:spPr>
          <a:xfrm>
            <a:off x="3560192" y="3032444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Multiplication 37"/>
          <p:cNvSpPr/>
          <p:nvPr/>
        </p:nvSpPr>
        <p:spPr>
          <a:xfrm>
            <a:off x="4805193" y="3039075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Multiplication 38"/>
          <p:cNvSpPr/>
          <p:nvPr/>
        </p:nvSpPr>
        <p:spPr>
          <a:xfrm>
            <a:off x="6173672" y="3055437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Multiplication 39"/>
          <p:cNvSpPr/>
          <p:nvPr/>
        </p:nvSpPr>
        <p:spPr>
          <a:xfrm>
            <a:off x="7345605" y="3043762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Multiplication 40"/>
          <p:cNvSpPr/>
          <p:nvPr/>
        </p:nvSpPr>
        <p:spPr>
          <a:xfrm>
            <a:off x="3730733" y="3035617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Multiplication 41"/>
          <p:cNvSpPr/>
          <p:nvPr/>
        </p:nvSpPr>
        <p:spPr>
          <a:xfrm>
            <a:off x="7836834" y="3056928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Multiplication 42"/>
          <p:cNvSpPr/>
          <p:nvPr/>
        </p:nvSpPr>
        <p:spPr>
          <a:xfrm>
            <a:off x="6690485" y="3046475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Multiplication 43"/>
          <p:cNvSpPr/>
          <p:nvPr/>
        </p:nvSpPr>
        <p:spPr>
          <a:xfrm>
            <a:off x="4552131" y="3061570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Multiplication 44"/>
          <p:cNvSpPr/>
          <p:nvPr/>
        </p:nvSpPr>
        <p:spPr>
          <a:xfrm>
            <a:off x="1871720" y="920072"/>
            <a:ext cx="180000" cy="180000"/>
          </a:xfrm>
          <a:prstGeom prst="mathMultiply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71600" y="3748211"/>
            <a:ext cx="7436329" cy="11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954967" y="4873450"/>
            <a:ext cx="7436329" cy="38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840702" y="1735402"/>
            <a:ext cx="252000" cy="252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flipH="1">
            <a:off x="214548" y="2486282"/>
            <a:ext cx="107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 = 0 mm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 flipH="1">
            <a:off x="7955379" y="2483220"/>
            <a:ext cx="125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</a:t>
            </a:r>
            <a:r>
              <a:rPr lang="fr-FR" dirty="0" smtClean="0">
                <a:solidFill>
                  <a:schemeClr val="bg1"/>
                </a:solidFill>
              </a:rPr>
              <a:t> = 326 mm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47" y="528524"/>
            <a:ext cx="1605681" cy="1916458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708655" y="612294"/>
            <a:ext cx="173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3AA4CE"/>
                </a:solidFill>
              </a:rPr>
              <a:t>Thick</a:t>
            </a:r>
            <a:r>
              <a:rPr lang="fr-FR" sz="1400" b="1" dirty="0" smtClean="0">
                <a:solidFill>
                  <a:srgbClr val="3AA4CE"/>
                </a:solidFill>
              </a:rPr>
              <a:t> </a:t>
            </a:r>
            <a:r>
              <a:rPr lang="fr-FR" sz="1400" b="1" dirty="0" err="1" smtClean="0">
                <a:solidFill>
                  <a:srgbClr val="3AA4CE"/>
                </a:solidFill>
              </a:rPr>
              <a:t>deposits</a:t>
            </a:r>
            <a:endParaRPr lang="fr-FR" sz="1400" b="1" dirty="0">
              <a:solidFill>
                <a:srgbClr val="3AA4CE"/>
              </a:solidFill>
            </a:endParaRPr>
          </a:p>
        </p:txBody>
      </p:sp>
      <p:sp>
        <p:nvSpPr>
          <p:cNvPr id="5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0" name="Multiplication 49"/>
          <p:cNvSpPr/>
          <p:nvPr/>
        </p:nvSpPr>
        <p:spPr>
          <a:xfrm>
            <a:off x="3324255" y="3046475"/>
            <a:ext cx="180000" cy="180000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4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" y="694592"/>
            <a:ext cx="5783512" cy="4320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973" y="1222721"/>
            <a:ext cx="2520281" cy="14401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3" y="82253"/>
            <a:ext cx="7374687" cy="342900"/>
          </a:xfrm>
        </p:spPr>
        <p:txBody>
          <a:bodyPr/>
          <a:lstStyle/>
          <a:p>
            <a:r>
              <a:rPr lang="fr-FR" sz="2400" dirty="0" err="1" smtClean="0"/>
              <a:t>Deposited</a:t>
            </a:r>
            <a:r>
              <a:rPr lang="fr-FR" sz="2400" dirty="0" smtClean="0"/>
              <a:t> </a:t>
            </a:r>
            <a:r>
              <a:rPr lang="fr-FR" sz="2400" dirty="0" err="1" smtClean="0"/>
              <a:t>layers</a:t>
            </a:r>
            <a:r>
              <a:rPr lang="fr-FR" sz="2400" dirty="0" smtClean="0"/>
              <a:t> over 50µm </a:t>
            </a:r>
            <a:r>
              <a:rPr lang="fr-FR" sz="2400" dirty="0" err="1" smtClean="0"/>
              <a:t>thick</a:t>
            </a:r>
            <a:endParaRPr lang="fr-FR" sz="2400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5791979" y="627340"/>
          <a:ext cx="3312368" cy="233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003">
                  <a:extLst>
                    <a:ext uri="{9D8B030D-6E8A-4147-A177-3AD203B41FA5}">
                      <a16:colId xmlns:a16="http://schemas.microsoft.com/office/drawing/2014/main" val="1030249411"/>
                    </a:ext>
                  </a:extLst>
                </a:gridCol>
                <a:gridCol w="934504">
                  <a:extLst>
                    <a:ext uri="{9D8B030D-6E8A-4147-A177-3AD203B41FA5}">
                      <a16:colId xmlns:a16="http://schemas.microsoft.com/office/drawing/2014/main" val="353090380"/>
                    </a:ext>
                  </a:extLst>
                </a:gridCol>
                <a:gridCol w="934504">
                  <a:extLst>
                    <a:ext uri="{9D8B030D-6E8A-4147-A177-3AD203B41FA5}">
                      <a16:colId xmlns:a16="http://schemas.microsoft.com/office/drawing/2014/main" val="1404297510"/>
                    </a:ext>
                  </a:extLst>
                </a:gridCol>
                <a:gridCol w="820357">
                  <a:extLst>
                    <a:ext uri="{9D8B030D-6E8A-4147-A177-3AD203B41FA5}">
                      <a16:colId xmlns:a16="http://schemas.microsoft.com/office/drawing/2014/main" val="4278392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Cumulated</a:t>
                      </a:r>
                      <a:r>
                        <a:rPr lang="fr-FR" sz="1200" dirty="0" smtClean="0"/>
                        <a:t> plasma</a:t>
                      </a:r>
                      <a:r>
                        <a:rPr lang="fr-FR" sz="1200" baseline="0" dirty="0" smtClean="0"/>
                        <a:t> duration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Thickness</a:t>
                      </a:r>
                      <a:endParaRPr lang="fr-FR" sz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(µm)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860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C1-C3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≈2h30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10-15</a:t>
                      </a:r>
                      <a:endParaRPr lang="fr-FR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fr-FR" sz="1200" dirty="0" smtClean="0"/>
                        <a:t>W </a:t>
                      </a:r>
                      <a:r>
                        <a:rPr lang="fr-FR" sz="1200" dirty="0" err="1" smtClean="0"/>
                        <a:t>coated</a:t>
                      </a:r>
                      <a:r>
                        <a:rPr lang="fr-FR" sz="1200" dirty="0" smtClean="0"/>
                        <a:t> Gr </a:t>
                      </a:r>
                      <a:r>
                        <a:rPr lang="fr-FR" sz="1200" dirty="0" err="1" smtClean="0"/>
                        <a:t>tiles</a:t>
                      </a:r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10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C1-C4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≈6h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30-35</a:t>
                      </a:r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98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C1-C5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≈7h15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45</a:t>
                      </a:r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1849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925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C5-C7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≈6h45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40-50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ITER-like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00217"/>
                  </a:ext>
                </a:extLst>
              </a:tr>
            </a:tbl>
          </a:graphicData>
        </a:graphic>
      </p:graphicFrame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mtClean="0"/>
              <a:t>Mathilde DIEZ | WPPWIE Meeting  | 09.04.2024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5791979" y="3151821"/>
            <a:ext cx="3551051" cy="1466335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00" indent="-241200">
              <a:defRPr/>
            </a:pPr>
            <a:r>
              <a:rPr lang="fr-FR" b="0" dirty="0" err="1" smtClean="0">
                <a:solidFill>
                  <a:schemeClr val="tx1"/>
                </a:solidFill>
              </a:rPr>
              <a:t>Thickness</a:t>
            </a:r>
            <a:r>
              <a:rPr lang="fr-FR" b="0" dirty="0" smtClean="0">
                <a:solidFill>
                  <a:schemeClr val="tx1"/>
                </a:solidFill>
              </a:rPr>
              <a:t> </a:t>
            </a:r>
            <a:r>
              <a:rPr lang="fr-FR" b="0" dirty="0" err="1">
                <a:solidFill>
                  <a:schemeClr val="tx1"/>
                </a:solidFill>
              </a:rPr>
              <a:t>gradually</a:t>
            </a:r>
            <a:r>
              <a:rPr lang="fr-FR" b="0" dirty="0">
                <a:solidFill>
                  <a:schemeClr val="tx1"/>
                </a:solidFill>
              </a:rPr>
              <a:t> </a:t>
            </a:r>
            <a:r>
              <a:rPr lang="fr-FR" b="0" dirty="0" err="1">
                <a:solidFill>
                  <a:schemeClr val="tx1"/>
                </a:solidFill>
              </a:rPr>
              <a:t>increasing</a:t>
            </a:r>
            <a:r>
              <a:rPr lang="fr-FR" b="0" dirty="0">
                <a:solidFill>
                  <a:schemeClr val="tx1"/>
                </a:solidFill>
              </a:rPr>
              <a:t> </a:t>
            </a:r>
            <a:r>
              <a:rPr lang="fr-FR" b="0" dirty="0" err="1">
                <a:solidFill>
                  <a:schemeClr val="tx1"/>
                </a:solidFill>
              </a:rPr>
              <a:t>with</a:t>
            </a:r>
            <a:r>
              <a:rPr lang="fr-FR" b="0" dirty="0">
                <a:solidFill>
                  <a:schemeClr val="tx1"/>
                </a:solidFill>
              </a:rPr>
              <a:t> plasma </a:t>
            </a:r>
            <a:r>
              <a:rPr lang="fr-FR" b="0" dirty="0" smtClean="0">
                <a:solidFill>
                  <a:schemeClr val="tx1"/>
                </a:solidFill>
              </a:rPr>
              <a:t>duration</a:t>
            </a:r>
          </a:p>
          <a:p>
            <a:pPr marL="241200" indent="-241200">
              <a:defRPr/>
            </a:pPr>
            <a:endParaRPr lang="fr-FR" sz="700" b="0" dirty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b="0" dirty="0">
                <a:solidFill>
                  <a:srgbClr val="0000FF"/>
                </a:solidFill>
              </a:rPr>
              <a:t>&gt; 50 µm </a:t>
            </a:r>
            <a:r>
              <a:rPr lang="fr-FR" b="0" dirty="0" err="1">
                <a:solidFill>
                  <a:srgbClr val="0000FF"/>
                </a:solidFill>
              </a:rPr>
              <a:t>after</a:t>
            </a:r>
            <a:r>
              <a:rPr lang="fr-FR" b="0" dirty="0">
                <a:solidFill>
                  <a:srgbClr val="0000FF"/>
                </a:solidFill>
              </a:rPr>
              <a:t> ≈7h of </a:t>
            </a:r>
            <a:r>
              <a:rPr lang="fr-FR" b="0" dirty="0" smtClean="0">
                <a:solidFill>
                  <a:srgbClr val="0000FF"/>
                </a:solidFill>
              </a:rPr>
              <a:t>plasma</a:t>
            </a:r>
          </a:p>
          <a:p>
            <a:pPr marL="241200" indent="-241200">
              <a:defRPr/>
            </a:pPr>
            <a:endParaRPr lang="fr-FR" sz="800" b="0" dirty="0" smtClean="0">
              <a:solidFill>
                <a:schemeClr val="tx1"/>
              </a:solidFill>
            </a:endParaRPr>
          </a:p>
          <a:p>
            <a:pPr marL="241200" indent="-241200">
              <a:defRPr/>
            </a:pPr>
            <a:r>
              <a:rPr lang="fr-FR" b="0" dirty="0" smtClean="0">
                <a:solidFill>
                  <a:srgbClr val="0000FF"/>
                </a:solidFill>
              </a:rPr>
              <a:t>25-30 µm </a:t>
            </a:r>
            <a:r>
              <a:rPr lang="fr-FR" b="0" dirty="0" err="1" smtClean="0">
                <a:solidFill>
                  <a:srgbClr val="0000FF"/>
                </a:solidFill>
              </a:rPr>
              <a:t>attributed</a:t>
            </a:r>
            <a:r>
              <a:rPr lang="fr-FR" b="0" dirty="0" smtClean="0">
                <a:solidFill>
                  <a:srgbClr val="0000FF"/>
                </a:solidFill>
              </a:rPr>
              <a:t> to C4 </a:t>
            </a:r>
            <a:r>
              <a:rPr lang="fr-FR" b="0" dirty="0" err="1" smtClean="0">
                <a:solidFill>
                  <a:srgbClr val="0000FF"/>
                </a:solidFill>
              </a:rPr>
              <a:t>only</a:t>
            </a:r>
            <a:endParaRPr lang="fr-FR" b="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824" y="888909"/>
            <a:ext cx="5512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i="1" dirty="0">
                <a:solidFill>
                  <a:srgbClr val="0000FF"/>
                </a:solidFill>
              </a:rPr>
              <a:t>Data points </a:t>
            </a:r>
            <a:r>
              <a:rPr lang="fr-FR" sz="1100" b="1" i="1" dirty="0" err="1">
                <a:solidFill>
                  <a:srgbClr val="0000FF"/>
                </a:solidFill>
              </a:rPr>
              <a:t>resulting</a:t>
            </a:r>
            <a:r>
              <a:rPr lang="fr-FR" sz="1100" b="1" i="1" dirty="0">
                <a:solidFill>
                  <a:srgbClr val="0000FF"/>
                </a:solidFill>
              </a:rPr>
              <a:t> </a:t>
            </a:r>
            <a:r>
              <a:rPr lang="fr-FR" sz="1100" b="1" i="1" dirty="0" err="1">
                <a:solidFill>
                  <a:srgbClr val="0000FF"/>
                </a:solidFill>
              </a:rPr>
              <a:t>from</a:t>
            </a:r>
            <a:r>
              <a:rPr lang="fr-FR" sz="1100" b="1" i="1" dirty="0">
                <a:solidFill>
                  <a:srgbClr val="0000FF"/>
                </a:solidFill>
              </a:rPr>
              <a:t> "</a:t>
            </a:r>
            <a:r>
              <a:rPr lang="fr-FR" sz="1100" b="1" i="1" dirty="0" err="1">
                <a:solidFill>
                  <a:srgbClr val="0000FF"/>
                </a:solidFill>
              </a:rPr>
              <a:t>different</a:t>
            </a:r>
            <a:r>
              <a:rPr lang="fr-FR" sz="1100" b="1" i="1" dirty="0">
                <a:solidFill>
                  <a:srgbClr val="0000FF"/>
                </a:solidFill>
              </a:rPr>
              <a:t> techniques &amp; </a:t>
            </a:r>
            <a:r>
              <a:rPr lang="fr-FR" sz="1100" b="1" i="1" dirty="0" err="1">
                <a:solidFill>
                  <a:srgbClr val="0000FF"/>
                </a:solidFill>
              </a:rPr>
              <a:t>analysis</a:t>
            </a:r>
            <a:r>
              <a:rPr lang="fr-FR" sz="1100" b="1" i="1" dirty="0">
                <a:solidFill>
                  <a:srgbClr val="0000FF"/>
                </a:solidFill>
              </a:rPr>
              <a:t>" </a:t>
            </a:r>
          </a:p>
        </p:txBody>
      </p:sp>
    </p:spTree>
    <p:extLst>
      <p:ext uri="{BB962C8B-B14F-4D97-AF65-F5344CB8AC3E}">
        <p14:creationId xmlns:p14="http://schemas.microsoft.com/office/powerpoint/2010/main" val="31845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</Template>
  <TotalTime>18044</TotalTime>
  <Words>2101</Words>
  <Application>Microsoft Office PowerPoint</Application>
  <PresentationFormat>Affichage à l'écran (16:9)</PresentationFormat>
  <Paragraphs>397</Paragraphs>
  <Slides>27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SimSun</vt:lpstr>
      <vt:lpstr>Arial</vt:lpstr>
      <vt:lpstr>Calibri</vt:lpstr>
      <vt:lpstr>Times New Roman</vt:lpstr>
      <vt:lpstr>Wingdings</vt:lpstr>
      <vt:lpstr>Wingdings 3</vt:lpstr>
      <vt:lpstr>Office</vt:lpstr>
      <vt:lpstr>WP PWIE: Re-deposition of W in the WEST divertor based on post-mortem analyses</vt:lpstr>
      <vt:lpstr>Configuration of the WEST divertor</vt:lpstr>
      <vt:lpstr>A large variety of tiles available for the erosion/redeposition programme</vt:lpstr>
      <vt:lpstr>Présentation PowerPoint</vt:lpstr>
      <vt:lpstr>Présentation PowerPoint</vt:lpstr>
      <vt:lpstr>Thin boron rich layers at the inner end of the divertor</vt:lpstr>
      <vt:lpstr>Présentation PowerPoint</vt:lpstr>
      <vt:lpstr>Experimental procedure to measure the thickness of redeposited layers</vt:lpstr>
      <vt:lpstr>Deposited layers over 50µm thick</vt:lpstr>
      <vt:lpstr> </vt:lpstr>
      <vt:lpstr> </vt:lpstr>
      <vt:lpstr>Impurities content using RBS / NRA / Tof ERDA</vt:lpstr>
      <vt:lpstr>Deuterium in the deposits, helium in the erosion area</vt:lpstr>
      <vt:lpstr>Présentation PowerPoint</vt:lpstr>
      <vt:lpstr>Non uniform deposition due to the toroidal bevel</vt:lpstr>
      <vt:lpstr>Présentation PowerPoint</vt:lpstr>
      <vt:lpstr>Adherent thick deposits in the plasma exposed area</vt:lpstr>
      <vt:lpstr>Composition of deposits by XRF in line with visual observations</vt:lpstr>
      <vt:lpstr>Présentation PowerPoint</vt:lpstr>
      <vt:lpstr>Présentation PowerPoint</vt:lpstr>
      <vt:lpstr>Summary and perspectives</vt:lpstr>
      <vt:lpstr>Présentation PowerPoint</vt:lpstr>
      <vt:lpstr>Présentation PowerPoint</vt:lpstr>
      <vt:lpstr>Some history…</vt:lpstr>
      <vt:lpstr>Construction of a temporary « contaminated area »</vt:lpstr>
      <vt:lpstr>Status of the work</vt:lpstr>
      <vt:lpstr>Transport of deposited material inside the poloidal gaps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Brezinse</dc:creator>
  <cp:lastModifiedBy>DIEZ Mathilde CNRS</cp:lastModifiedBy>
  <cp:revision>400</cp:revision>
  <cp:lastPrinted>2014-10-16T14:51:28Z</cp:lastPrinted>
  <dcterms:created xsi:type="dcterms:W3CDTF">2020-10-16T13:52:18Z</dcterms:created>
  <dcterms:modified xsi:type="dcterms:W3CDTF">2024-04-08T18:51:45Z</dcterms:modified>
</cp:coreProperties>
</file>