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81" r:id="rId4"/>
    <p:sldId id="261" r:id="rId5"/>
    <p:sldId id="257" r:id="rId6"/>
    <p:sldId id="272" r:id="rId7"/>
    <p:sldId id="260" r:id="rId8"/>
    <p:sldId id="262" r:id="rId9"/>
    <p:sldId id="263" r:id="rId10"/>
    <p:sldId id="264" r:id="rId11"/>
    <p:sldId id="270" r:id="rId12"/>
    <p:sldId id="271" r:id="rId13"/>
    <p:sldId id="277" r:id="rId14"/>
    <p:sldId id="278" r:id="rId15"/>
    <p:sldId id="279" r:id="rId16"/>
    <p:sldId id="284" r:id="rId17"/>
    <p:sldId id="283" r:id="rId18"/>
    <p:sldId id="282" r:id="rId19"/>
  </p:sldIdLst>
  <p:sldSz cx="9144000" cy="5143500" type="screen16x9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00"/>
    <a:srgbClr val="4F81BD"/>
    <a:srgbClr val="DCE6F2"/>
    <a:srgbClr val="FF0000"/>
    <a:srgbClr val="3B3BFF"/>
    <a:srgbClr val="CC3300"/>
    <a:srgbClr val="EBF1DE"/>
    <a:srgbClr val="FFC1C1"/>
    <a:srgbClr val="76B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 autoAdjust="0"/>
    <p:restoredTop sz="96327" autoAdjust="0"/>
  </p:normalViewPr>
  <p:slideViewPr>
    <p:cSldViewPr showGuides="1">
      <p:cViewPr varScale="1">
        <p:scale>
          <a:sx n="91" d="100"/>
          <a:sy n="91" d="100"/>
        </p:scale>
        <p:origin x="702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08/04/2024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08/04/2024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1761660"/>
            <a:ext cx="8496944" cy="972108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3219822"/>
            <a:ext cx="4392488" cy="324036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6" y="-342900"/>
            <a:ext cx="10763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7" y="4268763"/>
            <a:ext cx="1295375" cy="6792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4245936"/>
            <a:ext cx="3168352" cy="7020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25" name="Bild 13" descr="EU_und_Tex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20000"/>
            <a:ext cx="3456384" cy="6492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BFE644-41C6-BBC9-71C2-A938576127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20538"/>
            <a:ext cx="9144000" cy="417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7543800" cy="3429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672408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/>
              <a:t>Name of presenter | Conference | Venue | Date </a:t>
            </a:r>
            <a:r>
              <a:rPr lang="en-GB"/>
              <a:t>| Page </a:t>
            </a:r>
            <a:fld id="{6A6D9FA1-99C7-4910-8E32-B85D378B0060}" type="slidenum">
              <a:rPr lang="en-GB" smtClean="0"/>
              <a:pPr algn="r"/>
              <a:t>‹#›</a:t>
            </a:fld>
            <a:endParaRPr lang="en-GB" dirty="0"/>
          </a:p>
        </p:txBody>
      </p:sp>
      <p:pic>
        <p:nvPicPr>
          <p:cNvPr id="7" name="Picture 6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70180"/>
            <a:ext cx="367958" cy="37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08/04/2024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emf"/><Relationship Id="rId7" Type="http://schemas.openxmlformats.org/officeDocument/2006/relationships/image" Target="../media/image28.jpeg"/><Relationship Id="rId12" Type="http://schemas.openxmlformats.org/officeDocument/2006/relationships/image" Target="../media/image32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oleObject" Target="../embeddings/oleObject15.bin"/><Relationship Id="rId5" Type="http://schemas.openxmlformats.org/officeDocument/2006/relationships/image" Target="../media/image26.emf"/><Relationship Id="rId10" Type="http://schemas.openxmlformats.org/officeDocument/2006/relationships/image" Target="../media/image31.png"/><Relationship Id="rId4" Type="http://schemas.openxmlformats.org/officeDocument/2006/relationships/oleObject" Target="../embeddings/oleObject14.bin"/><Relationship Id="rId9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33.emf"/><Relationship Id="rId7" Type="http://schemas.openxmlformats.org/officeDocument/2006/relationships/image" Target="../media/image35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37.emf"/><Relationship Id="rId5" Type="http://schemas.openxmlformats.org/officeDocument/2006/relationships/image" Target="../media/image34.e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36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38.emf"/><Relationship Id="rId7" Type="http://schemas.openxmlformats.org/officeDocument/2006/relationships/image" Target="../media/image40.e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39.e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4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emf"/><Relationship Id="rId4" Type="http://schemas.openxmlformats.org/officeDocument/2006/relationships/oleObject" Target="../embeddings/oleObject2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7" Type="http://schemas.openxmlformats.org/officeDocument/2006/relationships/image" Target="../media/image46.png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emf"/><Relationship Id="rId4" Type="http://schemas.openxmlformats.org/officeDocument/2006/relationships/oleObject" Target="../embeddings/oleObject2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emf"/><Relationship Id="rId4" Type="http://schemas.openxmlformats.org/officeDocument/2006/relationships/oleObject" Target="../embeddings/oleObject30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6.emf"/><Relationship Id="rId7" Type="http://schemas.openxmlformats.org/officeDocument/2006/relationships/image" Target="../media/image18.emf"/><Relationship Id="rId12" Type="http://schemas.openxmlformats.org/officeDocument/2006/relationships/image" Target="../media/image21.png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7.emf"/><Relationship Id="rId10" Type="http://schemas.openxmlformats.org/officeDocument/2006/relationships/image" Target="../media/image21.jpeg"/><Relationship Id="rId4" Type="http://schemas.openxmlformats.org/officeDocument/2006/relationships/oleObject" Target="../embeddings/oleObject8.bin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24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577107"/>
            <a:ext cx="8496944" cy="972108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945377"/>
            <a:ext cx="9144000" cy="1223081"/>
          </a:xfrm>
        </p:spPr>
        <p:txBody>
          <a:bodyPr>
            <a:normAutofit fontScale="47500" lnSpcReduction="20000"/>
          </a:bodyPr>
          <a:lstStyle/>
          <a:p>
            <a:r>
              <a:rPr lang="en-US" sz="3400" u="sng" dirty="0"/>
              <a:t>P. Tsavalas</a:t>
            </a:r>
            <a:r>
              <a:rPr lang="en-US" sz="3400" u="sng" baseline="30000" dirty="0"/>
              <a:t>1</a:t>
            </a:r>
            <a:r>
              <a:rPr lang="en-US" sz="3400" dirty="0"/>
              <a:t>, K. Mergia</a:t>
            </a:r>
            <a:r>
              <a:rPr lang="en-US" sz="3400" baseline="30000" dirty="0"/>
              <a:t>1</a:t>
            </a:r>
            <a:r>
              <a:rPr lang="en-US" sz="3400" dirty="0"/>
              <a:t>, D. Papadakis</a:t>
            </a:r>
            <a:r>
              <a:rPr lang="en-US" sz="3400" baseline="30000" dirty="0"/>
              <a:t>1</a:t>
            </a:r>
            <a:r>
              <a:rPr lang="en-US" sz="3400" dirty="0"/>
              <a:t>, A. Lagoyannis</a:t>
            </a:r>
            <a:r>
              <a:rPr lang="en-US" sz="3400" baseline="30000" dirty="0"/>
              <a:t>1</a:t>
            </a:r>
            <a:r>
              <a:rPr lang="en-US" sz="3400" dirty="0"/>
              <a:t>, S. Fazinic</a:t>
            </a:r>
            <a:r>
              <a:rPr lang="en-US" sz="3400" baseline="30000" dirty="0"/>
              <a:t>2</a:t>
            </a:r>
            <a:r>
              <a:rPr lang="en-US" sz="3400" dirty="0"/>
              <a:t>, G. Provatas</a:t>
            </a:r>
            <a:r>
              <a:rPr lang="en-US" sz="3400" baseline="30000" dirty="0"/>
              <a:t>2</a:t>
            </a:r>
            <a:r>
              <a:rPr lang="en-US" sz="3400" dirty="0"/>
              <a:t>,</a:t>
            </a:r>
            <a:r>
              <a:rPr lang="en-US" sz="3400" baseline="30000" dirty="0"/>
              <a:t> </a:t>
            </a:r>
            <a:r>
              <a:rPr lang="en-US" sz="3400" dirty="0"/>
              <a:t>C. Pardanaud</a:t>
            </a:r>
            <a:r>
              <a:rPr lang="en-US" sz="3400" baseline="30000" dirty="0"/>
              <a:t>2</a:t>
            </a:r>
            <a:r>
              <a:rPr lang="en-US" sz="3400" dirty="0"/>
              <a:t>, C. Porosnicu</a:t>
            </a:r>
            <a:r>
              <a:rPr lang="en-US" sz="3400" baseline="30000" dirty="0"/>
              <a:t>3</a:t>
            </a:r>
          </a:p>
          <a:p>
            <a:r>
              <a:rPr lang="en-US" b="0" baseline="30000" dirty="0"/>
              <a:t>1</a:t>
            </a:r>
            <a:r>
              <a:rPr lang="en-US" b="0" dirty="0"/>
              <a:t>National Center for Scientific Research “</a:t>
            </a:r>
            <a:r>
              <a:rPr lang="en-US" b="0" dirty="0" err="1"/>
              <a:t>Demokritos</a:t>
            </a:r>
            <a:r>
              <a:rPr lang="en-US" b="0" dirty="0"/>
              <a:t>”, Athens, Greece</a:t>
            </a:r>
          </a:p>
          <a:p>
            <a:r>
              <a:rPr lang="en-US" sz="2400" b="0" baseline="30000" dirty="0"/>
              <a:t>2</a:t>
            </a:r>
            <a:r>
              <a:rPr lang="en-US" sz="2400" b="0" dirty="0"/>
              <a:t>Ruder </a:t>
            </a:r>
            <a:r>
              <a:rPr lang="en-US" sz="2400" b="0" dirty="0" err="1"/>
              <a:t>Boškovic</a:t>
            </a:r>
            <a:r>
              <a:rPr lang="en-US" sz="2400" b="0" dirty="0"/>
              <a:t> </a:t>
            </a:r>
            <a:r>
              <a:rPr lang="en-US" sz="2400" b="0" dirty="0" err="1"/>
              <a:t>Institut</a:t>
            </a:r>
            <a:r>
              <a:rPr lang="en-US" sz="2400" b="0" dirty="0"/>
              <a:t>, Zagreb, Croatia</a:t>
            </a:r>
            <a:endParaRPr lang="en-US" b="0" dirty="0"/>
          </a:p>
          <a:p>
            <a:r>
              <a:rPr lang="en-US" b="0" baseline="30000" dirty="0"/>
              <a:t>3</a:t>
            </a:r>
            <a:r>
              <a:rPr lang="en-US" b="0" dirty="0"/>
              <a:t>Aix-Marseille Université, Marseille, France</a:t>
            </a:r>
          </a:p>
          <a:p>
            <a:r>
              <a:rPr lang="en-US" b="0" baseline="30000" dirty="0"/>
              <a:t>3</a:t>
            </a:r>
            <a:r>
              <a:rPr lang="en-US" b="0" dirty="0">
                <a:effectLst/>
              </a:rPr>
              <a:t>National Institute for Laser, Plasma and Radiation Physics, </a:t>
            </a:r>
            <a:r>
              <a:rPr lang="en-US" b="0" dirty="0" err="1">
                <a:effectLst/>
              </a:rPr>
              <a:t>Magurele</a:t>
            </a:r>
            <a:r>
              <a:rPr lang="en-US" b="0" dirty="0">
                <a:effectLst/>
              </a:rPr>
              <a:t>, Bucharest, Romani</a:t>
            </a:r>
            <a:endParaRPr lang="en-US" b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A575D9-4B2C-9547-A865-6D57039CF7B9}"/>
              </a:ext>
            </a:extLst>
          </p:cNvPr>
          <p:cNvSpPr/>
          <p:nvPr/>
        </p:nvSpPr>
        <p:spPr>
          <a:xfrm>
            <a:off x="5220072" y="4299942"/>
            <a:ext cx="3890885" cy="685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1F0D9A-94BA-EE48-9317-87017801B2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750" y="4295410"/>
            <a:ext cx="3627746" cy="7441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1B1AE2-8012-4110-B7D7-AABE6E96FDCC}"/>
              </a:ext>
            </a:extLst>
          </p:cNvPr>
          <p:cNvSpPr txBox="1"/>
          <p:nvPr/>
        </p:nvSpPr>
        <p:spPr>
          <a:xfrm>
            <a:off x="66225" y="1622384"/>
            <a:ext cx="9011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cs typeface="Arial" panose="020B0604020202020204" pitchFamily="34" charset="0"/>
              </a:rPr>
              <a:t>Impact of surface temperature, roughness and impurities on fuel retention &amp; crystalline structure in Be reference samples</a:t>
            </a:r>
            <a:endParaRPr lang="en-GB" sz="1400" b="1" dirty="0"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B4D7C8-D446-3A50-4037-E7CECD9FC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202" y="4329163"/>
            <a:ext cx="1908673" cy="6511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28F7376-1DBD-C91F-C243-456BC7E985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28" y="4231939"/>
            <a:ext cx="725961" cy="8296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BE6789-97B8-D292-923C-63A4DCBA3A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135" y="4281506"/>
            <a:ext cx="577815" cy="7441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060266-D492-94A7-3F17-4F9A7EED1E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83" y="4229755"/>
            <a:ext cx="1170197" cy="79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02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Object 63">
            <a:extLst>
              <a:ext uri="{FF2B5EF4-FFF2-40B4-BE49-F238E27FC236}">
                <a16:creationId xmlns:a16="http://schemas.microsoft.com/office/drawing/2014/main" id="{1FAD07B0-78B9-88C8-FF0F-CEC4CA6859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374720"/>
              </p:ext>
            </p:extLst>
          </p:nvPr>
        </p:nvGraphicFramePr>
        <p:xfrm>
          <a:off x="3062759" y="507132"/>
          <a:ext cx="2978150" cy="229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4167777" imgH="3209448" progId="Origin50.Graph">
                  <p:embed/>
                </p:oleObj>
              </mc:Choice>
              <mc:Fallback>
                <p:oleObj name="Graph" r:id="rId2" imgW="4167777" imgH="3209448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62759" y="507132"/>
                        <a:ext cx="2978150" cy="2293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859B15-D07A-5030-BA7C-70C0B819B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0072" y="4816072"/>
            <a:ext cx="3775732" cy="240093"/>
          </a:xfrm>
        </p:spPr>
        <p:txBody>
          <a:bodyPr/>
          <a:lstStyle/>
          <a:p>
            <a:pPr algn="r"/>
            <a:r>
              <a:rPr lang="en-GB" dirty="0"/>
              <a:t>P. Tsavalas | PWIE meeting | Espoo | 9/4/2024 | Page </a:t>
            </a:r>
            <a:fld id="{6A6D9FA1-99C7-4910-8E32-B85D378B0060}" type="slidenum">
              <a:rPr lang="en-GB" smtClean="0"/>
              <a:pPr algn="r"/>
              <a:t>10</a:t>
            </a:fld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7DC749B-DE7E-3538-5FB1-E520D8E8F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16" y="72108"/>
            <a:ext cx="8046292" cy="342900"/>
          </a:xfrm>
        </p:spPr>
        <p:txBody>
          <a:bodyPr/>
          <a:lstStyle/>
          <a:p>
            <a:r>
              <a:rPr lang="en-US" sz="2400" dirty="0">
                <a:latin typeface="+mj-lt"/>
              </a:rPr>
              <a:t>Be-D(10%): Structural characterization vs </a:t>
            </a:r>
            <a:r>
              <a:rPr lang="en-US" sz="2400" dirty="0" err="1">
                <a:latin typeface="+mj-lt"/>
              </a:rPr>
              <a:t>T</a:t>
            </a:r>
            <a:r>
              <a:rPr lang="en-US" sz="2400" baseline="-25000" dirty="0" err="1">
                <a:latin typeface="+mj-lt"/>
              </a:rPr>
              <a:t>dep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5113285-5F9C-4FCE-DDB0-794072D3B2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91227"/>
              </p:ext>
            </p:extLst>
          </p:nvPr>
        </p:nvGraphicFramePr>
        <p:xfrm>
          <a:off x="-123030" y="530535"/>
          <a:ext cx="3018904" cy="2325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4167777" imgH="3209448" progId="Origin50.Graph">
                  <p:embed/>
                </p:oleObj>
              </mc:Choice>
              <mc:Fallback>
                <p:oleObj name="Graph" r:id="rId4" imgW="4167777" imgH="3209448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23030" y="530535"/>
                        <a:ext cx="3018904" cy="23254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36108AC-1FF5-2F12-897C-93704FB5D32E}"/>
              </a:ext>
            </a:extLst>
          </p:cNvPr>
          <p:cNvSpPr txBox="1"/>
          <p:nvPr/>
        </p:nvSpPr>
        <p:spPr>
          <a:xfrm>
            <a:off x="4275270" y="2829797"/>
            <a:ext cx="4823962" cy="2031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400" b="1" dirty="0"/>
              <a:t>Be</a:t>
            </a:r>
            <a:r>
              <a:rPr lang="en-US" sz="1400" dirty="0"/>
              <a:t> crystallizes at hexagonal P63/mmc space group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400" dirty="0"/>
              <a:t>As </a:t>
            </a:r>
            <a:r>
              <a:rPr lang="en-US" sz="1400" dirty="0" err="1"/>
              <a:t>T</a:t>
            </a:r>
            <a:r>
              <a:rPr lang="en-US" sz="1400" baseline="-25000" dirty="0" err="1"/>
              <a:t>dep</a:t>
            </a:r>
            <a:r>
              <a:rPr lang="en-US" sz="1400" dirty="0"/>
              <a:t> increases the </a:t>
            </a:r>
            <a:r>
              <a:rPr lang="en-US" sz="1400" b="1" dirty="0"/>
              <a:t>texture changes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/>
              <a:t>as follows:</a:t>
            </a:r>
          </a:p>
          <a:p>
            <a:pPr marL="631825" lvl="1" indent="-174625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7030A0"/>
                </a:solidFill>
              </a:rPr>
              <a:t>Enhanced texture along [002] </a:t>
            </a:r>
            <a:r>
              <a:rPr lang="en-US" sz="1400" dirty="0"/>
              <a:t>at </a:t>
            </a:r>
            <a:r>
              <a:rPr lang="en-US" sz="1400" b="1" dirty="0">
                <a:solidFill>
                  <a:srgbClr val="7030A0"/>
                </a:solidFill>
              </a:rPr>
              <a:t>RT</a:t>
            </a:r>
            <a:r>
              <a:rPr lang="en-US" sz="1400" b="1" dirty="0">
                <a:solidFill>
                  <a:srgbClr val="3B3BFF"/>
                </a:solidFill>
              </a:rPr>
              <a:t>; </a:t>
            </a: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</a:rPr>
              <a:t>enhanced texture along [100] at 200 </a:t>
            </a: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  <a:sym typeface="Symbol"/>
              </a:rPr>
              <a:t></a:t>
            </a: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</a:rPr>
              <a:t>C</a:t>
            </a:r>
            <a:r>
              <a:rPr lang="en-US" sz="1400" b="1" dirty="0">
                <a:solidFill>
                  <a:srgbClr val="3B3BFF"/>
                </a:solidFill>
              </a:rPr>
              <a:t> </a:t>
            </a:r>
            <a:r>
              <a:rPr lang="en-US" sz="1400" b="1" dirty="0"/>
              <a:t> </a:t>
            </a:r>
            <a:r>
              <a:rPr lang="en-US" sz="1400" dirty="0"/>
              <a:t>to </a:t>
            </a:r>
            <a:r>
              <a:rPr lang="en-US" sz="1400" b="1" dirty="0">
                <a:solidFill>
                  <a:srgbClr val="FF0000"/>
                </a:solidFill>
              </a:rPr>
              <a:t>non textured material at 400 </a:t>
            </a:r>
            <a:r>
              <a:rPr lang="en-US" sz="1400" b="1" dirty="0">
                <a:solidFill>
                  <a:srgbClr val="FF0000"/>
                </a:solidFill>
                <a:sym typeface="Symbol"/>
              </a:rPr>
              <a:t></a:t>
            </a:r>
            <a:r>
              <a:rPr lang="en-US" sz="1400" b="1" dirty="0">
                <a:solidFill>
                  <a:srgbClr val="FF0000"/>
                </a:solidFill>
              </a:rPr>
              <a:t>C</a:t>
            </a:r>
            <a:r>
              <a:rPr lang="en-US" sz="1400" dirty="0"/>
              <a:t> (similar behavior with Be-D(5%))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400" dirty="0"/>
              <a:t>The crystallite size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b="1" dirty="0">
                <a:solidFill>
                  <a:srgbClr val="0000FF"/>
                </a:solidFill>
              </a:rPr>
              <a:t>increases </a:t>
            </a:r>
            <a:r>
              <a:rPr lang="en-US" sz="1400" dirty="0"/>
              <a:t>up to </a:t>
            </a:r>
            <a:r>
              <a:rPr lang="en-US" sz="1400" b="1" dirty="0"/>
              <a:t>T=200</a:t>
            </a:r>
            <a:r>
              <a:rPr lang="en-US" sz="1400" b="1" baseline="30000" dirty="0"/>
              <a:t>o</a:t>
            </a:r>
            <a:r>
              <a:rPr lang="en-US" sz="1400" b="1" dirty="0"/>
              <a:t>C</a:t>
            </a:r>
            <a:r>
              <a:rPr lang="en-US" sz="1400" dirty="0"/>
              <a:t>;</a:t>
            </a:r>
            <a:r>
              <a:rPr lang="en-US" sz="1400" b="1" dirty="0"/>
              <a:t> </a:t>
            </a:r>
            <a:r>
              <a:rPr lang="en-US" sz="1400" dirty="0"/>
              <a:t>for higher </a:t>
            </a:r>
            <a:r>
              <a:rPr lang="en-US" sz="1400" dirty="0" err="1"/>
              <a:t>T</a:t>
            </a:r>
            <a:r>
              <a:rPr lang="en-US" sz="1400" baseline="-25000" dirty="0" err="1"/>
              <a:t>dep</a:t>
            </a:r>
            <a:r>
              <a:rPr lang="en-US" sz="1400" dirty="0"/>
              <a:t> is almost constant (exponential behavior vs T)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400" dirty="0"/>
              <a:t>The lattice strain along [101] </a:t>
            </a:r>
            <a:r>
              <a:rPr lang="en-US" sz="1400" b="1" dirty="0">
                <a:solidFill>
                  <a:srgbClr val="FF0000"/>
                </a:solidFill>
              </a:rPr>
              <a:t>decreases </a:t>
            </a:r>
            <a:r>
              <a:rPr lang="en-US" sz="1400" dirty="0"/>
              <a:t>almost linearly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400" dirty="0"/>
              <a:t>The </a:t>
            </a:r>
            <a:r>
              <a:rPr lang="en-US" sz="1400" b="1" dirty="0"/>
              <a:t>roughness </a:t>
            </a:r>
            <a:r>
              <a:rPr lang="en-US" sz="1400" b="1" dirty="0">
                <a:solidFill>
                  <a:srgbClr val="0000FF"/>
                </a:solidFill>
              </a:rPr>
              <a:t>increases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/>
              <a:t>as </a:t>
            </a:r>
            <a:r>
              <a:rPr lang="en-US" sz="1400" dirty="0" err="1"/>
              <a:t>T</a:t>
            </a:r>
            <a:r>
              <a:rPr lang="en-US" sz="1400" baseline="-25000" dirty="0" err="1"/>
              <a:t>dep</a:t>
            </a:r>
            <a:r>
              <a:rPr lang="en-US" sz="1400" baseline="-25000" dirty="0"/>
              <a:t> </a:t>
            </a:r>
            <a:r>
              <a:rPr lang="en-US" sz="1400" b="1" dirty="0">
                <a:solidFill>
                  <a:srgbClr val="0000FF"/>
                </a:solidFill>
              </a:rPr>
              <a:t>increases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BD0F4F-F5B3-32C1-8F11-4191FD77F4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798" y="3383299"/>
            <a:ext cx="1321610" cy="12170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7B42BD-2ADE-573B-08D8-24DEED95D8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30" y="4011910"/>
            <a:ext cx="1191532" cy="10972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F7B8323-A19D-8DC7-80AC-68C03A53CCF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128" y="4008887"/>
            <a:ext cx="1191532" cy="109728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7754556-BE52-638D-0139-3E4937EA2DFD}"/>
              </a:ext>
            </a:extLst>
          </p:cNvPr>
          <p:cNvSpPr txBox="1"/>
          <p:nvPr/>
        </p:nvSpPr>
        <p:spPr>
          <a:xfrm>
            <a:off x="1492508" y="3968266"/>
            <a:ext cx="1277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400 </a:t>
            </a:r>
            <a:r>
              <a:rPr lang="en-US" sz="1200" b="1" baseline="30000" dirty="0" err="1">
                <a:solidFill>
                  <a:schemeClr val="bg1"/>
                </a:solidFill>
              </a:rPr>
              <a:t>o</a:t>
            </a:r>
            <a:r>
              <a:rPr lang="en-US" sz="1200" b="1" dirty="0" err="1">
                <a:solidFill>
                  <a:schemeClr val="bg1"/>
                </a:solidFill>
              </a:rPr>
              <a:t>C</a:t>
            </a:r>
            <a:endParaRPr lang="en-GB" sz="1200" b="1" dirty="0">
              <a:solidFill>
                <a:schemeClr val="bg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9F5B2C8-51B2-3BF6-76D2-A812357FAE1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772" y="2873830"/>
            <a:ext cx="1191531" cy="10972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77EA36F-E54F-E7C5-7BC8-7AF9824A08E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30" y="2859782"/>
            <a:ext cx="1191533" cy="109728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DCA7CB4-684B-FBC2-36E6-7C955F5C994D}"/>
              </a:ext>
            </a:extLst>
          </p:cNvPr>
          <p:cNvCxnSpPr>
            <a:cxnSpLocks/>
          </p:cNvCxnSpPr>
          <p:nvPr/>
        </p:nvCxnSpPr>
        <p:spPr>
          <a:xfrm>
            <a:off x="755576" y="4856105"/>
            <a:ext cx="498780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A85E007-CD98-6036-DD62-D24C011E38C6}"/>
              </a:ext>
            </a:extLst>
          </p:cNvPr>
          <p:cNvSpPr txBox="1"/>
          <p:nvPr/>
        </p:nvSpPr>
        <p:spPr>
          <a:xfrm>
            <a:off x="749472" y="4833391"/>
            <a:ext cx="7242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</a:rPr>
              <a:t>30 </a:t>
            </a:r>
            <a:r>
              <a:rPr lang="el-GR" sz="1050" b="1" dirty="0">
                <a:solidFill>
                  <a:schemeClr val="bg1"/>
                </a:solidFill>
              </a:rPr>
              <a:t>μ</a:t>
            </a:r>
            <a:r>
              <a:rPr lang="en-US" sz="1050" b="1" dirty="0">
                <a:solidFill>
                  <a:schemeClr val="bg1"/>
                </a:solidFill>
              </a:rPr>
              <a:t>m</a:t>
            </a:r>
            <a:endParaRPr lang="en-GB" sz="1050" b="1" dirty="0">
              <a:solidFill>
                <a:schemeClr val="bg1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474BA7A-9FB9-A825-F3EF-7ACF286C30F2}"/>
              </a:ext>
            </a:extLst>
          </p:cNvPr>
          <p:cNvCxnSpPr>
            <a:cxnSpLocks/>
          </p:cNvCxnSpPr>
          <p:nvPr/>
        </p:nvCxnSpPr>
        <p:spPr>
          <a:xfrm flipH="1">
            <a:off x="755576" y="3706902"/>
            <a:ext cx="484673" cy="6497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2BDABF1-B24D-FBC5-0E0D-D89DACC5920E}"/>
              </a:ext>
            </a:extLst>
          </p:cNvPr>
          <p:cNvSpPr txBox="1"/>
          <p:nvPr/>
        </p:nvSpPr>
        <p:spPr>
          <a:xfrm>
            <a:off x="2164142" y="3652780"/>
            <a:ext cx="6757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30 </a:t>
            </a:r>
            <a:r>
              <a:rPr lang="el-GR" sz="1100" b="1" dirty="0">
                <a:solidFill>
                  <a:schemeClr val="bg1"/>
                </a:solidFill>
              </a:rPr>
              <a:t>μ</a:t>
            </a:r>
            <a:r>
              <a:rPr lang="en-US" sz="1100" b="1" dirty="0">
                <a:solidFill>
                  <a:schemeClr val="bg1"/>
                </a:solidFill>
              </a:rPr>
              <a:t>m</a:t>
            </a:r>
            <a:endParaRPr lang="en-GB" sz="1100" b="1" dirty="0">
              <a:solidFill>
                <a:schemeClr val="bg1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3A419C0-9A82-2A11-8625-B8BB13BE2699}"/>
              </a:ext>
            </a:extLst>
          </p:cNvPr>
          <p:cNvCxnSpPr>
            <a:cxnSpLocks/>
          </p:cNvCxnSpPr>
          <p:nvPr/>
        </p:nvCxnSpPr>
        <p:spPr>
          <a:xfrm>
            <a:off x="2131228" y="4796171"/>
            <a:ext cx="465973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A6A3610-9258-1E28-EE98-1FF6873B994C}"/>
              </a:ext>
            </a:extLst>
          </p:cNvPr>
          <p:cNvSpPr txBox="1"/>
          <p:nvPr/>
        </p:nvSpPr>
        <p:spPr>
          <a:xfrm>
            <a:off x="661927" y="3694864"/>
            <a:ext cx="827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</a:rPr>
              <a:t>30 </a:t>
            </a:r>
            <a:r>
              <a:rPr lang="el-GR" sz="1050" b="1" dirty="0">
                <a:solidFill>
                  <a:schemeClr val="bg1"/>
                </a:solidFill>
              </a:rPr>
              <a:t>μ</a:t>
            </a:r>
            <a:r>
              <a:rPr lang="en-US" sz="1050" b="1" dirty="0">
                <a:solidFill>
                  <a:schemeClr val="bg1"/>
                </a:solidFill>
              </a:rPr>
              <a:t>m</a:t>
            </a:r>
            <a:endParaRPr lang="en-GB" sz="1050" b="1" dirty="0">
              <a:solidFill>
                <a:schemeClr val="bg1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0A43A84-765E-169B-6D16-82EB182040FE}"/>
              </a:ext>
            </a:extLst>
          </p:cNvPr>
          <p:cNvCxnSpPr>
            <a:cxnSpLocks/>
          </p:cNvCxnSpPr>
          <p:nvPr/>
        </p:nvCxnSpPr>
        <p:spPr>
          <a:xfrm>
            <a:off x="2164142" y="3634736"/>
            <a:ext cx="486573" cy="7078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061458E-89C2-A73A-3691-0C2C6042916A}"/>
              </a:ext>
            </a:extLst>
          </p:cNvPr>
          <p:cNvSpPr txBox="1"/>
          <p:nvPr/>
        </p:nvSpPr>
        <p:spPr>
          <a:xfrm>
            <a:off x="2070495" y="4767182"/>
            <a:ext cx="827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30 </a:t>
            </a:r>
            <a:r>
              <a:rPr lang="el-GR" sz="1100" b="1" dirty="0">
                <a:solidFill>
                  <a:schemeClr val="bg1"/>
                </a:solidFill>
              </a:rPr>
              <a:t>μ</a:t>
            </a:r>
            <a:r>
              <a:rPr lang="en-US" sz="1100" b="1" dirty="0">
                <a:solidFill>
                  <a:schemeClr val="bg1"/>
                </a:solidFill>
              </a:rPr>
              <a:t>m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8960D7-E232-5BA0-EC81-21C553F3202D}"/>
              </a:ext>
            </a:extLst>
          </p:cNvPr>
          <p:cNvSpPr txBox="1"/>
          <p:nvPr/>
        </p:nvSpPr>
        <p:spPr>
          <a:xfrm>
            <a:off x="99010" y="2859782"/>
            <a:ext cx="358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RT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6A58D60-73AF-8AE6-042F-61E54FDD81BC}"/>
              </a:ext>
            </a:extLst>
          </p:cNvPr>
          <p:cNvSpPr txBox="1"/>
          <p:nvPr/>
        </p:nvSpPr>
        <p:spPr>
          <a:xfrm>
            <a:off x="36150" y="3998650"/>
            <a:ext cx="941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100 </a:t>
            </a:r>
            <a:r>
              <a:rPr lang="en-US" sz="1200" b="1" baseline="30000" dirty="0" err="1">
                <a:solidFill>
                  <a:schemeClr val="bg1"/>
                </a:solidFill>
              </a:rPr>
              <a:t>o</a:t>
            </a:r>
            <a:r>
              <a:rPr lang="en-US" sz="1200" b="1" dirty="0" err="1">
                <a:solidFill>
                  <a:schemeClr val="bg1"/>
                </a:solidFill>
              </a:rPr>
              <a:t>C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51AEC80-1ED8-8C2B-A18E-A2223C4C3450}"/>
              </a:ext>
            </a:extLst>
          </p:cNvPr>
          <p:cNvSpPr txBox="1"/>
          <p:nvPr/>
        </p:nvSpPr>
        <p:spPr>
          <a:xfrm>
            <a:off x="1477114" y="2859783"/>
            <a:ext cx="870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200 </a:t>
            </a:r>
            <a:r>
              <a:rPr lang="en-US" sz="1200" b="1" baseline="30000" dirty="0" err="1">
                <a:solidFill>
                  <a:schemeClr val="bg1"/>
                </a:solidFill>
              </a:rPr>
              <a:t>o</a:t>
            </a:r>
            <a:r>
              <a:rPr lang="en-US" sz="1200" b="1" dirty="0" err="1">
                <a:solidFill>
                  <a:schemeClr val="bg1"/>
                </a:solidFill>
              </a:rPr>
              <a:t>C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B444842-1824-53F3-C345-75E302552707}"/>
              </a:ext>
            </a:extLst>
          </p:cNvPr>
          <p:cNvSpPr txBox="1"/>
          <p:nvPr/>
        </p:nvSpPr>
        <p:spPr>
          <a:xfrm>
            <a:off x="2912174" y="3325532"/>
            <a:ext cx="6469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400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baseline="30000" dirty="0" err="1">
                <a:solidFill>
                  <a:schemeClr val="bg1"/>
                </a:solidFill>
              </a:rPr>
              <a:t>o</a:t>
            </a:r>
            <a:r>
              <a:rPr lang="en-US" sz="1200" dirty="0" err="1">
                <a:solidFill>
                  <a:schemeClr val="bg1"/>
                </a:solidFill>
              </a:rPr>
              <a:t>C</a:t>
            </a:r>
            <a:endParaRPr lang="en-GB" sz="1200" dirty="0">
              <a:solidFill>
                <a:schemeClr val="bg1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A47CA0A-BE74-7B20-DF5C-59C67B4AB8A1}"/>
              </a:ext>
            </a:extLst>
          </p:cNvPr>
          <p:cNvCxnSpPr>
            <a:cxnSpLocks/>
          </p:cNvCxnSpPr>
          <p:nvPr/>
        </p:nvCxnSpPr>
        <p:spPr>
          <a:xfrm flipV="1">
            <a:off x="3749518" y="4239579"/>
            <a:ext cx="437205" cy="18159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DA7AAD2-671D-3575-92DD-B7F012C28D8C}"/>
              </a:ext>
            </a:extLst>
          </p:cNvPr>
          <p:cNvSpPr txBox="1"/>
          <p:nvPr/>
        </p:nvSpPr>
        <p:spPr>
          <a:xfrm>
            <a:off x="3749518" y="4270130"/>
            <a:ext cx="5805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5 </a:t>
            </a:r>
            <a:r>
              <a:rPr lang="el-GR" sz="1100" b="1" dirty="0">
                <a:solidFill>
                  <a:schemeClr val="bg1"/>
                </a:solidFill>
              </a:rPr>
              <a:t>μ</a:t>
            </a:r>
            <a:r>
              <a:rPr lang="en-US" sz="1100" b="1" dirty="0">
                <a:solidFill>
                  <a:schemeClr val="bg1"/>
                </a:solidFill>
              </a:rPr>
              <a:t>m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F4844D2-1358-990C-EE4D-08CB1AFD9C5B}"/>
              </a:ext>
            </a:extLst>
          </p:cNvPr>
          <p:cNvSpPr/>
          <p:nvPr/>
        </p:nvSpPr>
        <p:spPr>
          <a:xfrm>
            <a:off x="1924682" y="4358639"/>
            <a:ext cx="249052" cy="266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6F1B75C-0A61-E37B-5286-FF2713518E38}"/>
              </a:ext>
            </a:extLst>
          </p:cNvPr>
          <p:cNvCxnSpPr>
            <a:cxnSpLocks/>
          </p:cNvCxnSpPr>
          <p:nvPr/>
        </p:nvCxnSpPr>
        <p:spPr>
          <a:xfrm flipV="1">
            <a:off x="2173734" y="3410613"/>
            <a:ext cx="723777" cy="9418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47F9DD5-E8AA-63FD-CBA2-FC8C96BC6285}"/>
              </a:ext>
            </a:extLst>
          </p:cNvPr>
          <p:cNvCxnSpPr>
            <a:cxnSpLocks/>
          </p:cNvCxnSpPr>
          <p:nvPr/>
        </p:nvCxnSpPr>
        <p:spPr>
          <a:xfrm flipV="1">
            <a:off x="2199841" y="4600368"/>
            <a:ext cx="697670" cy="346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A260D35-1D5B-0A38-2CA4-65974C259737}"/>
              </a:ext>
            </a:extLst>
          </p:cNvPr>
          <p:cNvSpPr txBox="1"/>
          <p:nvPr/>
        </p:nvSpPr>
        <p:spPr>
          <a:xfrm>
            <a:off x="3686465" y="423336"/>
            <a:ext cx="1549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Crystallite size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42D089-FA44-5F9F-8243-21CB70C9F9F4}"/>
              </a:ext>
            </a:extLst>
          </p:cNvPr>
          <p:cNvSpPr txBox="1"/>
          <p:nvPr/>
        </p:nvSpPr>
        <p:spPr>
          <a:xfrm>
            <a:off x="654441" y="411510"/>
            <a:ext cx="1842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GIXRD spectrum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652478-A3A7-C6C6-0614-B76D679ECF7D}"/>
              </a:ext>
            </a:extLst>
          </p:cNvPr>
          <p:cNvSpPr txBox="1"/>
          <p:nvPr/>
        </p:nvSpPr>
        <p:spPr>
          <a:xfrm>
            <a:off x="4619432" y="1863441"/>
            <a:ext cx="679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A-Be</a:t>
            </a:r>
            <a:r>
              <a:rPr lang="en-US" sz="1400" baseline="30000" dirty="0"/>
              <a:t>-</a:t>
            </a:r>
            <a:r>
              <a:rPr lang="en-US" sz="1400" baseline="30000" dirty="0" err="1"/>
              <a:t>kT</a:t>
            </a:r>
            <a:endParaRPr lang="en-US" sz="1400" baseline="30000" dirty="0"/>
          </a:p>
        </p:txBody>
      </p:sp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68F356BD-E22F-98CE-5988-8E78BF63DB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320181"/>
              </p:ext>
            </p:extLst>
          </p:nvPr>
        </p:nvGraphicFramePr>
        <p:xfrm>
          <a:off x="5941997" y="530536"/>
          <a:ext cx="2942890" cy="2266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11" imgW="4167777" imgH="3209448" progId="Origin50.Graph">
                  <p:embed/>
                </p:oleObj>
              </mc:Choice>
              <mc:Fallback>
                <p:oleObj name="Graph" r:id="rId11" imgW="4167777" imgH="3209448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941997" y="530536"/>
                        <a:ext cx="2942890" cy="22668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5295AA4A-7BA8-BC9F-C395-A3F80ADE34C6}"/>
              </a:ext>
            </a:extLst>
          </p:cNvPr>
          <p:cNvSpPr txBox="1"/>
          <p:nvPr/>
        </p:nvSpPr>
        <p:spPr>
          <a:xfrm>
            <a:off x="6774174" y="426246"/>
            <a:ext cx="1539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Lattice Strain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EF54FB8-EE1C-032A-B382-9E07F3CD28C6}"/>
              </a:ext>
            </a:extLst>
          </p:cNvPr>
          <p:cNvSpPr txBox="1"/>
          <p:nvPr/>
        </p:nvSpPr>
        <p:spPr>
          <a:xfrm>
            <a:off x="6592098" y="1910953"/>
            <a:ext cx="1516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-1.24∙10</a:t>
            </a:r>
            <a:r>
              <a:rPr lang="en-US" sz="1400" baseline="30000" dirty="0"/>
              <a:t>-5</a:t>
            </a:r>
            <a:r>
              <a:rPr lang="en-US" sz="1400" dirty="0"/>
              <a:t>∙T+0.005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5512212-697C-AF8F-C484-7DBCB2D1F62D}"/>
              </a:ext>
            </a:extLst>
          </p:cNvPr>
          <p:cNvCxnSpPr/>
          <p:nvPr/>
        </p:nvCxnSpPr>
        <p:spPr>
          <a:xfrm>
            <a:off x="4722916" y="1564509"/>
            <a:ext cx="144016" cy="3464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64E0E2E-5F9E-8FEA-7BBD-B6C7A2DB7F43}"/>
              </a:ext>
            </a:extLst>
          </p:cNvPr>
          <p:cNvCxnSpPr>
            <a:cxnSpLocks/>
          </p:cNvCxnSpPr>
          <p:nvPr/>
        </p:nvCxnSpPr>
        <p:spPr>
          <a:xfrm flipH="1">
            <a:off x="7287457" y="1564509"/>
            <a:ext cx="63022" cy="3464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825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C3D61D-2DAC-6148-92E3-6EB14AB82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1870" y="4942396"/>
            <a:ext cx="8240228" cy="201104"/>
          </a:xfrm>
        </p:spPr>
        <p:txBody>
          <a:bodyPr/>
          <a:lstStyle/>
          <a:p>
            <a:pPr algn="r"/>
            <a:r>
              <a:rPr lang="en-GB" dirty="0"/>
              <a:t>P. Tsavalas | PWIE meeting | Espoo | 9/4/2024 | Page </a:t>
            </a:r>
            <a:fld id="{6A6D9FA1-99C7-4910-8E32-B85D378B0060}" type="slidenum">
              <a:rPr lang="en-GB" smtClean="0"/>
              <a:pPr algn="r"/>
              <a:t>11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925CF0-166A-9D2A-48C5-4F76ED580610}"/>
              </a:ext>
            </a:extLst>
          </p:cNvPr>
          <p:cNvSpPr txBox="1"/>
          <p:nvPr/>
        </p:nvSpPr>
        <p:spPr>
          <a:xfrm>
            <a:off x="199224" y="1779662"/>
            <a:ext cx="87455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Be-(</a:t>
            </a:r>
            <a:r>
              <a:rPr lang="en-US" sz="3600" b="1" dirty="0">
                <a:solidFill>
                  <a:srgbClr val="00B050"/>
                </a:solidFill>
              </a:rPr>
              <a:t>O</a:t>
            </a:r>
            <a:r>
              <a:rPr lang="en-US" sz="3600" b="1" dirty="0"/>
              <a:t>)</a:t>
            </a:r>
            <a:r>
              <a:rPr lang="en-US" sz="3600" b="1" dirty="0">
                <a:solidFill>
                  <a:srgbClr val="00B050"/>
                </a:solidFill>
              </a:rPr>
              <a:t>-</a:t>
            </a:r>
            <a:r>
              <a:rPr lang="en-US" sz="3600" b="1" dirty="0">
                <a:solidFill>
                  <a:srgbClr val="0000FF"/>
                </a:solidFill>
              </a:rPr>
              <a:t>D</a:t>
            </a:r>
            <a:r>
              <a:rPr lang="en-US" sz="3600" b="1" dirty="0"/>
              <a:t>/</a:t>
            </a:r>
            <a:r>
              <a:rPr lang="en-US" sz="3600" b="1" dirty="0">
                <a:solidFill>
                  <a:srgbClr val="FF0000"/>
                </a:solidFill>
              </a:rPr>
              <a:t>H </a:t>
            </a:r>
            <a:r>
              <a:rPr lang="en-US" sz="3600" b="1" dirty="0"/>
              <a:t>(20%) on W</a:t>
            </a:r>
          </a:p>
          <a:p>
            <a:pPr algn="ctr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Annealing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/>
              <a:t>Temperatures Effect 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020484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9A94D-15AE-4D32-CCA2-A27172D7D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98" y="36934"/>
            <a:ext cx="8506041" cy="342900"/>
          </a:xfrm>
        </p:spPr>
        <p:txBody>
          <a:bodyPr/>
          <a:lstStyle/>
          <a:p>
            <a:r>
              <a:rPr lang="en-US" sz="2400" dirty="0">
                <a:latin typeface="+mj-lt"/>
              </a:rPr>
              <a:t>Be-O-D(20%): D quantification vs T</a:t>
            </a:r>
            <a:r>
              <a:rPr lang="en-US" sz="2400" baseline="-25000" dirty="0">
                <a:latin typeface="+mj-lt"/>
              </a:rPr>
              <a:t>ann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D4DC4-C646-AC07-1C76-2E1343934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3772" y="4905462"/>
            <a:ext cx="8240228" cy="201104"/>
          </a:xfrm>
        </p:spPr>
        <p:txBody>
          <a:bodyPr/>
          <a:lstStyle/>
          <a:p>
            <a:pPr algn="r"/>
            <a:r>
              <a:rPr lang="en-GB" dirty="0"/>
              <a:t>P. Tsavalas | PWIE meeting | Espoo | 9/4/2024 | Page </a:t>
            </a:r>
            <a:fld id="{6A6D9FA1-99C7-4910-8E32-B85D378B0060}" type="slidenum">
              <a:rPr lang="en-GB" smtClean="0"/>
              <a:pPr algn="r"/>
              <a:t>12</a:t>
            </a:fld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77121F8-8092-A859-91C3-DD154DB9979F}"/>
              </a:ext>
            </a:extLst>
          </p:cNvPr>
          <p:cNvGrpSpPr/>
          <p:nvPr/>
        </p:nvGrpSpPr>
        <p:grpSpPr>
          <a:xfrm>
            <a:off x="2109600" y="485975"/>
            <a:ext cx="2988995" cy="2249777"/>
            <a:chOff x="4262908" y="1291169"/>
            <a:chExt cx="4169076" cy="3288000"/>
          </a:xfrm>
        </p:grpSpPr>
        <p:graphicFrame>
          <p:nvGraphicFramePr>
            <p:cNvPr id="6" name="Object 5">
              <a:extLst>
                <a:ext uri="{FF2B5EF4-FFF2-40B4-BE49-F238E27FC236}">
                  <a16:creationId xmlns:a16="http://schemas.microsoft.com/office/drawing/2014/main" id="{8952570A-608C-EEED-DF03-05AE8D32BC9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20085554"/>
                </p:ext>
              </p:extLst>
            </p:nvPr>
          </p:nvGraphicFramePr>
          <p:xfrm>
            <a:off x="4262908" y="1370308"/>
            <a:ext cx="4169076" cy="32088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Graph" r:id="rId2" imgW="4167777" imgH="3209448" progId="Origin50.Graph">
                    <p:embed/>
                  </p:oleObj>
                </mc:Choice>
                <mc:Fallback>
                  <p:oleObj name="Graph" r:id="rId2" imgW="4167777" imgH="3209448" progId="Origin50.Graph">
                    <p:embed/>
                    <p:pic>
                      <p:nvPicPr>
                        <p:cNvPr id="7" name="Object 6">
                          <a:extLst>
                            <a:ext uri="{FF2B5EF4-FFF2-40B4-BE49-F238E27FC236}">
                              <a16:creationId xmlns:a16="http://schemas.microsoft.com/office/drawing/2014/main" id="{D0D65D8E-D0C7-D095-13D2-32816A0E8F0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262908" y="1370308"/>
                          <a:ext cx="4169076" cy="320886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74B6F1B-4EBE-6D24-6696-F4AE79940C84}"/>
                </a:ext>
              </a:extLst>
            </p:cNvPr>
            <p:cNvSpPr/>
            <p:nvPr/>
          </p:nvSpPr>
          <p:spPr>
            <a:xfrm>
              <a:off x="6319093" y="1962661"/>
              <a:ext cx="818220" cy="11856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7B29C20-7F5F-F6F0-311C-BC37C96024DD}"/>
                </a:ext>
              </a:extLst>
            </p:cNvPr>
            <p:cNvSpPr txBox="1"/>
            <p:nvPr/>
          </p:nvSpPr>
          <p:spPr>
            <a:xfrm>
              <a:off x="5623745" y="1291169"/>
              <a:ext cx="2208918" cy="494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00FF"/>
                  </a:solidFill>
                  <a:cs typeface="Arial" panose="020B0604020202020204" pitchFamily="34" charset="0"/>
                </a:rPr>
                <a:t>D</a:t>
              </a:r>
              <a:r>
                <a:rPr lang="en-US" sz="1600" b="1" dirty="0">
                  <a:cs typeface="Arial" panose="020B0604020202020204" pitchFamily="34" charset="0"/>
                </a:rPr>
                <a:t> amount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E4036F9-B9E9-0074-F11E-23D73EB21DED}"/>
              </a:ext>
            </a:extLst>
          </p:cNvPr>
          <p:cNvGrpSpPr/>
          <p:nvPr/>
        </p:nvGrpSpPr>
        <p:grpSpPr>
          <a:xfrm>
            <a:off x="6558556" y="471835"/>
            <a:ext cx="2978193" cy="2342416"/>
            <a:chOff x="5180535" y="292691"/>
            <a:chExt cx="3597735" cy="2825216"/>
          </a:xfrm>
        </p:grpSpPr>
        <p:graphicFrame>
          <p:nvGraphicFramePr>
            <p:cNvPr id="9" name="Object 8">
              <a:extLst>
                <a:ext uri="{FF2B5EF4-FFF2-40B4-BE49-F238E27FC236}">
                  <a16:creationId xmlns:a16="http://schemas.microsoft.com/office/drawing/2014/main" id="{1BFD7507-FB68-1BD2-36AF-D8F96FCBF1D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79772852"/>
                </p:ext>
              </p:extLst>
            </p:nvPr>
          </p:nvGraphicFramePr>
          <p:xfrm>
            <a:off x="5180535" y="444775"/>
            <a:ext cx="3469751" cy="2673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Graph" r:id="rId4" imgW="4167777" imgH="3209448" progId="Origin50.Graph">
                    <p:embed/>
                  </p:oleObj>
                </mc:Choice>
                <mc:Fallback>
                  <p:oleObj name="Graph" r:id="rId4" imgW="4167777" imgH="3209448" progId="Origin50.Graph">
                    <p:embed/>
                    <p:pic>
                      <p:nvPicPr>
                        <p:cNvPr id="12" name="Object 11">
                          <a:extLst>
                            <a:ext uri="{FF2B5EF4-FFF2-40B4-BE49-F238E27FC236}">
                              <a16:creationId xmlns:a16="http://schemas.microsoft.com/office/drawing/2014/main" id="{F953F3C0-8F30-1563-21CF-0878D91A9B8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180535" y="444775"/>
                          <a:ext cx="3469751" cy="267313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10C4F75-572C-A79A-23ED-C0CFC71DBBDB}"/>
                </a:ext>
              </a:extLst>
            </p:cNvPr>
            <p:cNvSpPr txBox="1"/>
            <p:nvPr/>
          </p:nvSpPr>
          <p:spPr>
            <a:xfrm>
              <a:off x="6010670" y="292691"/>
              <a:ext cx="2767600" cy="464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3B3BFF"/>
                  </a:solidFill>
                  <a:cs typeface="Arial" panose="020B0604020202020204" pitchFamily="34" charset="0"/>
                </a:rPr>
                <a:t>D</a:t>
              </a:r>
              <a:r>
                <a:rPr lang="en-US" sz="1600" b="1" dirty="0">
                  <a:cs typeface="Arial" panose="020B0604020202020204" pitchFamily="34" charset="0"/>
                </a:rPr>
                <a:t> concentration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F0162F3-21BC-6DB6-BB91-288A1947458A}"/>
              </a:ext>
            </a:extLst>
          </p:cNvPr>
          <p:cNvSpPr txBox="1"/>
          <p:nvPr/>
        </p:nvSpPr>
        <p:spPr>
          <a:xfrm>
            <a:off x="4448774" y="485975"/>
            <a:ext cx="2632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Be-O-</a:t>
            </a:r>
            <a:r>
              <a:rPr lang="en-US" sz="1600" b="1" dirty="0">
                <a:solidFill>
                  <a:srgbClr val="0000FF"/>
                </a:solidFill>
              </a:rPr>
              <a:t>D</a:t>
            </a:r>
            <a:r>
              <a:rPr lang="en-US" sz="1600" b="1" dirty="0"/>
              <a:t>(20%) layer thickness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A982F0B-E77E-4612-3B97-FA4885BB50C1}"/>
              </a:ext>
            </a:extLst>
          </p:cNvPr>
          <p:cNvGrpSpPr/>
          <p:nvPr/>
        </p:nvGrpSpPr>
        <p:grpSpPr>
          <a:xfrm>
            <a:off x="4571996" y="683660"/>
            <a:ext cx="2427564" cy="1787385"/>
            <a:chOff x="4128102" y="1501005"/>
            <a:chExt cx="2574617" cy="1983191"/>
          </a:xfrm>
        </p:grpSpPr>
        <p:graphicFrame>
          <p:nvGraphicFramePr>
            <p:cNvPr id="19" name="Object 18">
              <a:extLst>
                <a:ext uri="{FF2B5EF4-FFF2-40B4-BE49-F238E27FC236}">
                  <a16:creationId xmlns:a16="http://schemas.microsoft.com/office/drawing/2014/main" id="{0780FD12-2E19-2104-8162-39E95EA3E1A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15181678"/>
                </p:ext>
              </p:extLst>
            </p:nvPr>
          </p:nvGraphicFramePr>
          <p:xfrm>
            <a:off x="4128102" y="1501005"/>
            <a:ext cx="2574617" cy="19831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Graph" r:id="rId6" imgW="4167777" imgH="3209448" progId="Origin50.Graph">
                    <p:embed/>
                  </p:oleObj>
                </mc:Choice>
                <mc:Fallback>
                  <p:oleObj name="Graph" r:id="rId6" imgW="4167777" imgH="3209448" progId="Origin50.Grap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128102" y="1501005"/>
                          <a:ext cx="2574617" cy="198319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6871038-D051-8BC5-CA2E-ABDD02480CEE}"/>
                </a:ext>
              </a:extLst>
            </p:cNvPr>
            <p:cNvSpPr/>
            <p:nvPr/>
          </p:nvSpPr>
          <p:spPr>
            <a:xfrm>
              <a:off x="5299780" y="1750806"/>
              <a:ext cx="606906" cy="60554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E36CE9E-F199-B827-F346-6AAE4B0E3E19}"/>
              </a:ext>
            </a:extLst>
          </p:cNvPr>
          <p:cNvSpPr txBox="1"/>
          <p:nvPr/>
        </p:nvSpPr>
        <p:spPr>
          <a:xfrm>
            <a:off x="3085244" y="3085402"/>
            <a:ext cx="5989854" cy="13849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00FF"/>
                </a:solidFill>
              </a:rPr>
              <a:t>D</a:t>
            </a:r>
            <a:r>
              <a:rPr lang="en-US" sz="1400" dirty="0"/>
              <a:t> amount shows </a:t>
            </a:r>
            <a:r>
              <a:rPr lang="en-US" sz="1400" b="1" dirty="0"/>
              <a:t>non monotonous </a:t>
            </a:r>
            <a:r>
              <a:rPr lang="en-US" sz="1400" dirty="0"/>
              <a:t>behavior; a peak at 300</a:t>
            </a:r>
            <a:r>
              <a:rPr lang="en-US" sz="1400" baseline="30000" dirty="0"/>
              <a:t>o</a:t>
            </a:r>
            <a:r>
              <a:rPr lang="en-US" sz="1400" dirty="0"/>
              <a:t>C appears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00FF"/>
                </a:solidFill>
              </a:rPr>
              <a:t>D</a:t>
            </a:r>
            <a:r>
              <a:rPr lang="en-US" sz="1400" dirty="0"/>
              <a:t> concentration </a:t>
            </a:r>
            <a:r>
              <a:rPr lang="en-US" sz="1400" b="1" dirty="0">
                <a:solidFill>
                  <a:srgbClr val="FF0000"/>
                </a:solidFill>
              </a:rPr>
              <a:t>decreases</a:t>
            </a:r>
            <a:r>
              <a:rPr lang="en-US" sz="1400" b="1" dirty="0"/>
              <a:t> linearly </a:t>
            </a:r>
            <a:r>
              <a:rPr lang="en-US" sz="1400" dirty="0"/>
              <a:t>for</a:t>
            </a:r>
            <a:r>
              <a:rPr lang="en-US" sz="1400" b="1" dirty="0"/>
              <a:t> T&gt;=350</a:t>
            </a:r>
            <a:r>
              <a:rPr lang="en-US" sz="1400" b="1" baseline="30000" dirty="0"/>
              <a:t>o</a:t>
            </a:r>
            <a:r>
              <a:rPr lang="en-US" sz="1400" b="1" dirty="0"/>
              <a:t>C </a:t>
            </a:r>
          </a:p>
          <a:p>
            <a:r>
              <a:rPr lang="en-US" sz="1400" b="1" dirty="0">
                <a:solidFill>
                  <a:srgbClr val="7030A0"/>
                </a:solidFill>
              </a:rPr>
              <a:t>Depth profile: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Similar depth profile for all annealing temperatures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 small increase of </a:t>
            </a:r>
            <a:r>
              <a:rPr lang="en-US" sz="1400" b="1" dirty="0">
                <a:solidFill>
                  <a:srgbClr val="0000FF"/>
                </a:solidFill>
              </a:rPr>
              <a:t>D</a:t>
            </a:r>
            <a:r>
              <a:rPr lang="en-US" sz="1400" dirty="0"/>
              <a:t> concentration at around 5 </a:t>
            </a:r>
            <a:r>
              <a:rPr lang="en-US" sz="1400" dirty="0">
                <a:latin typeface="Symbol" panose="05050102010706020507" pitchFamily="18" charset="2"/>
              </a:rPr>
              <a:t>m</a:t>
            </a:r>
            <a:r>
              <a:rPr lang="en-US" sz="1400" dirty="0"/>
              <a:t>m depth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Carbon</a:t>
            </a:r>
            <a:r>
              <a:rPr lang="en-US" sz="1400" dirty="0"/>
              <a:t> (8-15 at%) is found at the interface of Be-O-D layer with W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F3F20EC-2A55-67B2-51A2-6BBAE2430151}"/>
              </a:ext>
            </a:extLst>
          </p:cNvPr>
          <p:cNvGrpSpPr/>
          <p:nvPr/>
        </p:nvGrpSpPr>
        <p:grpSpPr>
          <a:xfrm>
            <a:off x="148316" y="2475697"/>
            <a:ext cx="2988995" cy="2652131"/>
            <a:chOff x="6594700" y="2488130"/>
            <a:chExt cx="2810634" cy="2479442"/>
          </a:xfrm>
        </p:grpSpPr>
        <p:graphicFrame>
          <p:nvGraphicFramePr>
            <p:cNvPr id="21" name="Object 20">
              <a:extLst>
                <a:ext uri="{FF2B5EF4-FFF2-40B4-BE49-F238E27FC236}">
                  <a16:creationId xmlns:a16="http://schemas.microsoft.com/office/drawing/2014/main" id="{57AA123A-8E7A-4C7E-188B-6154D6794BE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54996521"/>
                </p:ext>
              </p:extLst>
            </p:nvPr>
          </p:nvGraphicFramePr>
          <p:xfrm>
            <a:off x="6594700" y="2802580"/>
            <a:ext cx="2810634" cy="21649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Graph" r:id="rId8" imgW="4167777" imgH="3209448" progId="Origin50.Graph">
                    <p:embed/>
                  </p:oleObj>
                </mc:Choice>
                <mc:Fallback>
                  <p:oleObj name="Graph" r:id="rId8" imgW="4167777" imgH="3209448" progId="Origin50.Grap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594700" y="2802580"/>
                          <a:ext cx="2810634" cy="216499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A88A8AC-ED1A-8DFD-BCB2-575FCC23B53A}"/>
                </a:ext>
              </a:extLst>
            </p:cNvPr>
            <p:cNvSpPr/>
            <p:nvPr/>
          </p:nvSpPr>
          <p:spPr>
            <a:xfrm>
              <a:off x="7593543" y="4077228"/>
              <a:ext cx="656816" cy="46610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7282684-663F-A8EF-DFDB-37A62BDE5758}"/>
                </a:ext>
              </a:extLst>
            </p:cNvPr>
            <p:cNvSpPr/>
            <p:nvPr/>
          </p:nvSpPr>
          <p:spPr>
            <a:xfrm>
              <a:off x="8386732" y="4094646"/>
              <a:ext cx="656816" cy="46610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2F27F6A-860B-C44B-9467-1A99E5C5794E}"/>
                </a:ext>
              </a:extLst>
            </p:cNvPr>
            <p:cNvSpPr txBox="1"/>
            <p:nvPr/>
          </p:nvSpPr>
          <p:spPr>
            <a:xfrm>
              <a:off x="7475839" y="2488130"/>
              <a:ext cx="1289904" cy="316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Depth Profile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86CF994-750C-BAC8-5706-A4AE6343E474}"/>
                </a:ext>
              </a:extLst>
            </p:cNvPr>
            <p:cNvSpPr txBox="1"/>
            <p:nvPr/>
          </p:nvSpPr>
          <p:spPr>
            <a:xfrm>
              <a:off x="7081007" y="3149923"/>
              <a:ext cx="6174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100</a:t>
              </a:r>
              <a:r>
                <a:rPr lang="en-US" sz="1400" baseline="30000" dirty="0"/>
                <a:t>o</a:t>
              </a:r>
              <a:r>
                <a:rPr lang="en-US" sz="1400" dirty="0"/>
                <a:t>C</a:t>
              </a:r>
            </a:p>
          </p:txBody>
        </p:sp>
      </p:grp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F3D31E78-1783-2F0D-EFA0-30072C275A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257785"/>
              </p:ext>
            </p:extLst>
          </p:nvPr>
        </p:nvGraphicFramePr>
        <p:xfrm>
          <a:off x="-22946" y="738536"/>
          <a:ext cx="2331266" cy="1795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10" imgW="4167777" imgH="3209448" progId="Origin50.Graph">
                  <p:embed/>
                </p:oleObj>
              </mc:Choice>
              <mc:Fallback>
                <p:oleObj name="Graph" r:id="rId10" imgW="4167777" imgH="3209448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-22946" y="738536"/>
                        <a:ext cx="2331266" cy="17957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128EAB1B-1D39-73E4-C41F-B7444EA58438}"/>
              </a:ext>
            </a:extLst>
          </p:cNvPr>
          <p:cNvSpPr txBox="1"/>
          <p:nvPr/>
        </p:nvSpPr>
        <p:spPr>
          <a:xfrm>
            <a:off x="533833" y="478446"/>
            <a:ext cx="1729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d NRA spectrum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3A0CED2-6D91-40A4-8F58-4C743733F2D4}"/>
              </a:ext>
            </a:extLst>
          </p:cNvPr>
          <p:cNvSpPr/>
          <p:nvPr/>
        </p:nvSpPr>
        <p:spPr>
          <a:xfrm>
            <a:off x="7956376" y="847447"/>
            <a:ext cx="574560" cy="5034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1D600E3-7D30-F20A-6E23-DBF4B6039146}"/>
              </a:ext>
            </a:extLst>
          </p:cNvPr>
          <p:cNvCxnSpPr>
            <a:cxnSpLocks/>
          </p:cNvCxnSpPr>
          <p:nvPr/>
        </p:nvCxnSpPr>
        <p:spPr>
          <a:xfrm>
            <a:off x="3514320" y="1705059"/>
            <a:ext cx="887855" cy="37920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5C227658-4A6B-F096-B01F-921DA182D0A0}"/>
              </a:ext>
            </a:extLst>
          </p:cNvPr>
          <p:cNvSpPr/>
          <p:nvPr/>
        </p:nvSpPr>
        <p:spPr>
          <a:xfrm>
            <a:off x="4871578" y="2380875"/>
            <a:ext cx="1802784" cy="31508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7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CBFB38-C18A-E6B3-88C9-F8CBC2D5A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97126" y="4948014"/>
            <a:ext cx="3127660" cy="162018"/>
          </a:xfrm>
        </p:spPr>
        <p:txBody>
          <a:bodyPr/>
          <a:lstStyle/>
          <a:p>
            <a:pPr algn="r"/>
            <a:r>
              <a:rPr lang="en-GB" dirty="0"/>
              <a:t>P. Tsavalas | PWIE meeting | Espoo | Page </a:t>
            </a:r>
            <a:fld id="{6A6D9FA1-99C7-4910-8E32-B85D378B0060}" type="slidenum">
              <a:rPr lang="en-GB" smtClean="0"/>
              <a:pPr algn="r"/>
              <a:t>13</a:t>
            </a:fld>
            <a:endParaRPr lang="en-GB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4DC3173-4FE1-1502-ED6F-9A7F2B6B93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093699"/>
              </p:ext>
            </p:extLst>
          </p:nvPr>
        </p:nvGraphicFramePr>
        <p:xfrm>
          <a:off x="2586816" y="725708"/>
          <a:ext cx="2707894" cy="2086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4167777" imgH="3209448" progId="Origin50.Graph">
                  <p:embed/>
                </p:oleObj>
              </mc:Choice>
              <mc:Fallback>
                <p:oleObj name="Graph" r:id="rId2" imgW="4167777" imgH="3209448" progId="Origin50.Graph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5239E6B4-5280-2048-4129-6157F95753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86816" y="725708"/>
                        <a:ext cx="2707894" cy="2086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56D21B5-38BF-5C25-16A5-C273BFA5DF7E}"/>
              </a:ext>
            </a:extLst>
          </p:cNvPr>
          <p:cNvSpPr txBox="1"/>
          <p:nvPr/>
        </p:nvSpPr>
        <p:spPr>
          <a:xfrm>
            <a:off x="814442" y="479223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Be-</a:t>
            </a:r>
            <a:r>
              <a:rPr lang="en-US" b="1" dirty="0">
                <a:solidFill>
                  <a:srgbClr val="00B050"/>
                </a:solidFill>
              </a:rPr>
              <a:t>O</a:t>
            </a:r>
            <a:r>
              <a:rPr lang="en-US" b="1" dirty="0"/>
              <a:t>-</a:t>
            </a:r>
            <a:r>
              <a:rPr lang="en-US" b="1" dirty="0">
                <a:solidFill>
                  <a:srgbClr val="0000FF"/>
                </a:solidFill>
              </a:rPr>
              <a:t>D</a:t>
            </a:r>
            <a:r>
              <a:rPr lang="en-US" b="1" dirty="0"/>
              <a:t>(20%)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68B704-BCD8-38AF-93D1-95B577F50F1C}"/>
              </a:ext>
            </a:extLst>
          </p:cNvPr>
          <p:cNvSpPr txBox="1"/>
          <p:nvPr/>
        </p:nvSpPr>
        <p:spPr>
          <a:xfrm>
            <a:off x="3454716" y="455492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Be-</a:t>
            </a:r>
            <a:r>
              <a:rPr lang="en-US" b="1" dirty="0">
                <a:solidFill>
                  <a:srgbClr val="00B050"/>
                </a:solidFill>
              </a:rPr>
              <a:t>O</a:t>
            </a:r>
            <a:r>
              <a:rPr lang="en-US" b="1" dirty="0"/>
              <a:t>-</a:t>
            </a:r>
            <a:r>
              <a:rPr lang="en-US" b="1" dirty="0">
                <a:solidFill>
                  <a:srgbClr val="FF0000"/>
                </a:solidFill>
              </a:rPr>
              <a:t>H</a:t>
            </a:r>
            <a:r>
              <a:rPr lang="en-US" b="1" dirty="0"/>
              <a:t>(20%)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A392A4C8-380D-E02E-8145-571CEDDE8F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733523"/>
              </p:ext>
            </p:extLst>
          </p:nvPr>
        </p:nvGraphicFramePr>
        <p:xfrm>
          <a:off x="6227" y="633111"/>
          <a:ext cx="2978757" cy="2293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4167777" imgH="3209448" progId="Origin50.Graph">
                  <p:embed/>
                </p:oleObj>
              </mc:Choice>
              <mc:Fallback>
                <p:oleObj name="Graph" r:id="rId4" imgW="4167777" imgH="3209448" progId="Origin50.Graph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9AE0492A-2FE2-0F11-F922-008CBA0B8F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27" y="633111"/>
                        <a:ext cx="2978757" cy="2293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B903F8AA-7285-8895-1AB6-2CD5A0E4FC31}"/>
              </a:ext>
            </a:extLst>
          </p:cNvPr>
          <p:cNvSpPr txBox="1"/>
          <p:nvPr/>
        </p:nvSpPr>
        <p:spPr>
          <a:xfrm>
            <a:off x="955234" y="2820488"/>
            <a:ext cx="119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Be-</a:t>
            </a:r>
            <a:r>
              <a:rPr lang="en-US" b="1" dirty="0">
                <a:solidFill>
                  <a:srgbClr val="0000FF"/>
                </a:solidFill>
              </a:rPr>
              <a:t>D</a:t>
            </a:r>
            <a:r>
              <a:rPr lang="en-US" b="1" dirty="0"/>
              <a:t>(20%)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37971C-F035-973F-3698-C0A52068F48F}"/>
              </a:ext>
            </a:extLst>
          </p:cNvPr>
          <p:cNvSpPr txBox="1"/>
          <p:nvPr/>
        </p:nvSpPr>
        <p:spPr>
          <a:xfrm>
            <a:off x="3518163" y="2798487"/>
            <a:ext cx="119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Be-</a:t>
            </a:r>
            <a:r>
              <a:rPr lang="en-US" b="1" dirty="0">
                <a:solidFill>
                  <a:srgbClr val="FF0000"/>
                </a:solidFill>
              </a:rPr>
              <a:t>H</a:t>
            </a:r>
            <a:r>
              <a:rPr lang="en-US" b="1" dirty="0"/>
              <a:t>(20%)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8ABD84-F577-3E2F-E23E-49F0F80B67DB}"/>
              </a:ext>
            </a:extLst>
          </p:cNvPr>
          <p:cNvSpPr txBox="1"/>
          <p:nvPr/>
        </p:nvSpPr>
        <p:spPr>
          <a:xfrm>
            <a:off x="5349894" y="819331"/>
            <a:ext cx="3739383" cy="31085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Oxygen affects texture: </a:t>
            </a:r>
            <a:r>
              <a:rPr lang="en-US" sz="1400" b="1" dirty="0"/>
              <a:t>Enhanced texture along [002]</a:t>
            </a:r>
            <a:r>
              <a:rPr lang="en-US" sz="1400" dirty="0"/>
              <a:t> at the most of the temperatures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Be-</a:t>
            </a:r>
            <a:r>
              <a:rPr lang="en-US" sz="1400" b="1" dirty="0">
                <a:solidFill>
                  <a:srgbClr val="3B3BFF"/>
                </a:solidFill>
              </a:rPr>
              <a:t>D</a:t>
            </a:r>
            <a:r>
              <a:rPr lang="en-US" sz="1400" dirty="0"/>
              <a:t>/</a:t>
            </a:r>
            <a:r>
              <a:rPr lang="en-US" sz="1400" b="1" dirty="0">
                <a:solidFill>
                  <a:srgbClr val="FF0000"/>
                </a:solidFill>
              </a:rPr>
              <a:t>H</a:t>
            </a:r>
            <a:r>
              <a:rPr lang="en-US" sz="1400" dirty="0"/>
              <a:t>: </a:t>
            </a:r>
            <a:r>
              <a:rPr lang="en-US" sz="1400" b="1" dirty="0"/>
              <a:t>no enhanced texture </a:t>
            </a:r>
            <a:r>
              <a:rPr lang="en-US" sz="1400" dirty="0"/>
              <a:t>material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Oxygen results on </a:t>
            </a:r>
            <a:r>
              <a:rPr lang="en-US" sz="1400" b="1" dirty="0"/>
              <a:t>non monotonous texture evolution</a:t>
            </a:r>
            <a:r>
              <a:rPr lang="en-US" sz="1400" dirty="0"/>
              <a:t> </a:t>
            </a:r>
            <a:r>
              <a:rPr lang="en-US" sz="1400" b="1" dirty="0">
                <a:solidFill>
                  <a:srgbClr val="FF0000"/>
                </a:solidFill>
              </a:rPr>
              <a:t>(not expected) </a:t>
            </a:r>
            <a:r>
              <a:rPr lang="en-US" sz="1400" dirty="0"/>
              <a:t>with the increase of the annealing 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texture for </a:t>
            </a:r>
            <a:r>
              <a:rPr lang="en-US" sz="1400" b="1" dirty="0"/>
              <a:t>Be-</a:t>
            </a:r>
            <a:r>
              <a:rPr lang="en-US" sz="1400" b="1" dirty="0">
                <a:solidFill>
                  <a:srgbClr val="00B050"/>
                </a:solidFill>
              </a:rPr>
              <a:t>O</a:t>
            </a:r>
            <a:r>
              <a:rPr lang="en-US" sz="1400" b="1" dirty="0"/>
              <a:t>-</a:t>
            </a:r>
            <a:r>
              <a:rPr lang="en-US" sz="1400" b="1" dirty="0">
                <a:solidFill>
                  <a:srgbClr val="3B3BFF"/>
                </a:solidFill>
              </a:rPr>
              <a:t>D </a:t>
            </a:r>
            <a:r>
              <a:rPr lang="en-US" sz="1400" dirty="0"/>
              <a:t>differs with that of </a:t>
            </a:r>
            <a:r>
              <a:rPr lang="en-US" sz="1400" b="1" dirty="0"/>
              <a:t>Be-</a:t>
            </a:r>
            <a:r>
              <a:rPr lang="en-US" sz="1400" b="1" dirty="0">
                <a:solidFill>
                  <a:srgbClr val="00B050"/>
                </a:solidFill>
              </a:rPr>
              <a:t>O</a:t>
            </a:r>
            <a:r>
              <a:rPr lang="en-US" sz="1400" b="1" dirty="0"/>
              <a:t>-</a:t>
            </a:r>
            <a:r>
              <a:rPr lang="en-US" sz="1400" b="1" dirty="0">
                <a:solidFill>
                  <a:srgbClr val="FF0000"/>
                </a:solidFill>
              </a:rPr>
              <a:t>H</a:t>
            </a:r>
            <a:r>
              <a:rPr lang="en-US" sz="1400" b="1" dirty="0">
                <a:solidFill>
                  <a:srgbClr val="3B3BFF"/>
                </a:solidFill>
              </a:rPr>
              <a:t> </a:t>
            </a:r>
            <a:r>
              <a:rPr lang="en-US" sz="1400" dirty="0"/>
              <a:t>(the most pronounced difference is at 200, 300, 400 and 450 </a:t>
            </a:r>
            <a:r>
              <a:rPr lang="en-US" sz="1400" baseline="30000" dirty="0" err="1"/>
              <a:t>o</a:t>
            </a:r>
            <a:r>
              <a:rPr lang="en-US" sz="1400" dirty="0" err="1"/>
              <a:t>C</a:t>
            </a:r>
            <a:r>
              <a:rPr lang="en-US" sz="1400" dirty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FWHM of the Bragg peaks </a:t>
            </a:r>
            <a:r>
              <a:rPr lang="en-US" sz="1400" b="1" dirty="0"/>
              <a:t>decreases</a:t>
            </a:r>
            <a:r>
              <a:rPr lang="en-US" sz="1400" dirty="0"/>
              <a:t> as T increases; this indicates increase of crystallite size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Lattice constants </a:t>
            </a:r>
            <a:r>
              <a:rPr lang="en-US" sz="1400" b="1" dirty="0"/>
              <a:t>change</a:t>
            </a:r>
            <a:r>
              <a:rPr lang="en-US" sz="1400" dirty="0"/>
              <a:t> with the increase of the annealing temperature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B67637C-BAC6-D22F-28C5-B33EF0168C97}"/>
              </a:ext>
            </a:extLst>
          </p:cNvPr>
          <p:cNvSpPr txBox="1">
            <a:spLocks/>
          </p:cNvSpPr>
          <p:nvPr/>
        </p:nvSpPr>
        <p:spPr>
          <a:xfrm>
            <a:off x="83113" y="45915"/>
            <a:ext cx="7543800" cy="342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latin typeface="+mj-lt"/>
              </a:rPr>
              <a:t>Be-(O)-D</a:t>
            </a:r>
            <a:r>
              <a:rPr lang="el-GR" sz="2400" dirty="0">
                <a:latin typeface="+mj-lt"/>
              </a:rPr>
              <a:t>/Η</a:t>
            </a:r>
            <a:r>
              <a:rPr lang="en-US" sz="2400" dirty="0">
                <a:latin typeface="+mj-lt"/>
              </a:rPr>
              <a:t>(20%): GIXRD spectra vs T</a:t>
            </a:r>
            <a:r>
              <a:rPr lang="en-US" sz="2400" baseline="-25000" dirty="0">
                <a:latin typeface="+mj-lt"/>
              </a:rPr>
              <a:t>ann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CB8C0DF-469E-B945-A563-CC52FC3BC8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597325"/>
              </p:ext>
            </p:extLst>
          </p:nvPr>
        </p:nvGraphicFramePr>
        <p:xfrm>
          <a:off x="2686113" y="3080255"/>
          <a:ext cx="2744843" cy="2114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6" imgW="4167777" imgH="3209448" progId="Origin50.Graph">
                  <p:embed/>
                </p:oleObj>
              </mc:Choice>
              <mc:Fallback>
                <p:oleObj name="Graph" r:id="rId6" imgW="4167777" imgH="3209448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86113" y="3080255"/>
                        <a:ext cx="2744843" cy="21143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23AEEB1-2010-1E5C-DD9C-CB8E3D0BED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94101"/>
              </p:ext>
            </p:extLst>
          </p:nvPr>
        </p:nvGraphicFramePr>
        <p:xfrm>
          <a:off x="83381" y="3029186"/>
          <a:ext cx="2744844" cy="2114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8" imgW="4167777" imgH="3209448" progId="Origin50.Graph">
                  <p:embed/>
                </p:oleObj>
              </mc:Choice>
              <mc:Fallback>
                <p:oleObj name="Graph" r:id="rId8" imgW="4167777" imgH="3209448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3381" y="3029186"/>
                        <a:ext cx="2744844" cy="21143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81926" y="4083918"/>
            <a:ext cx="3601753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Non-textured Be:</a:t>
            </a:r>
          </a:p>
          <a:p>
            <a:r>
              <a:rPr lang="en-US" sz="1400" dirty="0"/>
              <a:t>I(100):I(002):I(101)=30:25:100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DF84C69-E2DE-7F85-FDBE-F6C9A581179E}"/>
              </a:ext>
            </a:extLst>
          </p:cNvPr>
          <p:cNvSpPr/>
          <p:nvPr/>
        </p:nvSpPr>
        <p:spPr>
          <a:xfrm>
            <a:off x="1475656" y="1419622"/>
            <a:ext cx="864096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67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3FB067-EAEC-C35A-C167-AE33EF819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6998" y="4948014"/>
            <a:ext cx="3169784" cy="164932"/>
          </a:xfrm>
        </p:spPr>
        <p:txBody>
          <a:bodyPr/>
          <a:lstStyle/>
          <a:p>
            <a:pPr algn="r"/>
            <a:r>
              <a:rPr lang="en-GB" dirty="0"/>
              <a:t>P. Tsavalas | PWIE meeting | Espoo | Page </a:t>
            </a:r>
            <a:fld id="{6A6D9FA1-99C7-4910-8E32-B85D378B0060}" type="slidenum">
              <a:rPr lang="en-GB" smtClean="0"/>
              <a:pPr algn="r"/>
              <a:t>14</a:t>
            </a:fld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465FEDC-32F6-64D9-F7CB-218639AD1B83}"/>
              </a:ext>
            </a:extLst>
          </p:cNvPr>
          <p:cNvSpPr txBox="1">
            <a:spLocks/>
          </p:cNvSpPr>
          <p:nvPr/>
        </p:nvSpPr>
        <p:spPr>
          <a:xfrm>
            <a:off x="83112" y="45915"/>
            <a:ext cx="8737359" cy="342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latin typeface="+mj-lt"/>
              </a:rPr>
              <a:t>Be-(O)-D</a:t>
            </a:r>
            <a:r>
              <a:rPr lang="el-GR" sz="2400" dirty="0">
                <a:latin typeface="+mj-lt"/>
              </a:rPr>
              <a:t>/Η</a:t>
            </a:r>
            <a:r>
              <a:rPr lang="en-US" sz="2400" dirty="0">
                <a:latin typeface="+mj-lt"/>
              </a:rPr>
              <a:t>(20%): Crystallite size vs annealing temperature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3F51FE-6783-8A7A-0721-73B407961401}"/>
              </a:ext>
            </a:extLst>
          </p:cNvPr>
          <p:cNvSpPr txBox="1"/>
          <p:nvPr/>
        </p:nvSpPr>
        <p:spPr>
          <a:xfrm>
            <a:off x="1310792" y="538732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Be-</a:t>
            </a:r>
            <a:r>
              <a:rPr lang="en-US" b="1" dirty="0">
                <a:solidFill>
                  <a:srgbClr val="00B050"/>
                </a:solidFill>
              </a:rPr>
              <a:t>(O)</a:t>
            </a:r>
            <a:r>
              <a:rPr lang="en-US" b="1" dirty="0"/>
              <a:t>-</a:t>
            </a:r>
            <a:r>
              <a:rPr lang="en-US" b="1" dirty="0">
                <a:solidFill>
                  <a:srgbClr val="0000FF"/>
                </a:solidFill>
              </a:rPr>
              <a:t>D</a:t>
            </a:r>
            <a:r>
              <a:rPr lang="en-US" b="1" dirty="0"/>
              <a:t>(20%)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BE3A82-ACDF-0FFB-370F-6A8D97CDAAD5}"/>
              </a:ext>
            </a:extLst>
          </p:cNvPr>
          <p:cNvSpPr txBox="1"/>
          <p:nvPr/>
        </p:nvSpPr>
        <p:spPr>
          <a:xfrm>
            <a:off x="5910403" y="544206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Be-</a:t>
            </a:r>
            <a:r>
              <a:rPr lang="en-US" b="1" dirty="0">
                <a:solidFill>
                  <a:srgbClr val="00B050"/>
                </a:solidFill>
              </a:rPr>
              <a:t>(O)</a:t>
            </a:r>
            <a:r>
              <a:rPr lang="en-US" b="1" dirty="0"/>
              <a:t>-</a:t>
            </a:r>
            <a:r>
              <a:rPr lang="en-US" b="1" dirty="0">
                <a:solidFill>
                  <a:srgbClr val="FF0000"/>
                </a:solidFill>
              </a:rPr>
              <a:t>H</a:t>
            </a:r>
            <a:r>
              <a:rPr lang="en-US" b="1" dirty="0"/>
              <a:t>(20%)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B53E557-C3E2-67EA-B148-31A98BAA86F4}"/>
              </a:ext>
            </a:extLst>
          </p:cNvPr>
          <p:cNvSpPr txBox="1"/>
          <p:nvPr/>
        </p:nvSpPr>
        <p:spPr>
          <a:xfrm>
            <a:off x="140370" y="3798788"/>
            <a:ext cx="8248054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For Be-</a:t>
            </a:r>
            <a:r>
              <a:rPr lang="en-US" sz="1600" b="1" dirty="0">
                <a:solidFill>
                  <a:srgbClr val="00B050"/>
                </a:solidFill>
              </a:rPr>
              <a:t>O</a:t>
            </a:r>
            <a:r>
              <a:rPr lang="en-US" sz="1600" dirty="0"/>
              <a:t>-</a:t>
            </a:r>
            <a:r>
              <a:rPr lang="en-US" sz="1600" b="1" dirty="0">
                <a:solidFill>
                  <a:srgbClr val="3B3BFF"/>
                </a:solidFill>
              </a:rPr>
              <a:t>D</a:t>
            </a:r>
            <a:r>
              <a:rPr lang="en-US" sz="1600" dirty="0"/>
              <a:t>(20%) and Be-</a:t>
            </a:r>
            <a:r>
              <a:rPr lang="en-US" sz="1600" b="1" dirty="0">
                <a:solidFill>
                  <a:srgbClr val="0000FF"/>
                </a:solidFill>
              </a:rPr>
              <a:t>D</a:t>
            </a:r>
            <a:r>
              <a:rPr lang="en-US" sz="1600" dirty="0"/>
              <a:t>(20%) crystallite size </a:t>
            </a:r>
            <a:r>
              <a:rPr lang="en-US" sz="1600" b="1" dirty="0">
                <a:solidFill>
                  <a:srgbClr val="0000FF"/>
                </a:solidFill>
              </a:rPr>
              <a:t>increases</a:t>
            </a:r>
            <a:r>
              <a:rPr lang="en-US" sz="1600" dirty="0"/>
              <a:t> </a:t>
            </a:r>
            <a:r>
              <a:rPr lang="en-US" sz="1600" b="1" dirty="0"/>
              <a:t>linearly</a:t>
            </a:r>
            <a:r>
              <a:rPr lang="en-US" sz="1600" dirty="0"/>
              <a:t> with temperature with </a:t>
            </a:r>
            <a:r>
              <a:rPr lang="en-US" sz="1600" b="1" dirty="0"/>
              <a:t>similar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 For Be-</a:t>
            </a:r>
            <a:r>
              <a:rPr lang="en-US" sz="1600" b="1" dirty="0">
                <a:solidFill>
                  <a:srgbClr val="00B050"/>
                </a:solidFill>
              </a:rPr>
              <a:t>O</a:t>
            </a:r>
            <a:r>
              <a:rPr lang="en-US" sz="1600" dirty="0"/>
              <a:t>-</a:t>
            </a:r>
            <a:r>
              <a:rPr lang="en-US" sz="1600" b="1" dirty="0">
                <a:solidFill>
                  <a:srgbClr val="FF0000"/>
                </a:solidFill>
              </a:rPr>
              <a:t>H</a:t>
            </a:r>
            <a:r>
              <a:rPr lang="en-US" sz="1600" dirty="0"/>
              <a:t>(20%) crystallite size </a:t>
            </a:r>
            <a:r>
              <a:rPr lang="en-US" sz="1600" b="1" dirty="0">
                <a:solidFill>
                  <a:srgbClr val="0000FF"/>
                </a:solidFill>
              </a:rPr>
              <a:t>increases</a:t>
            </a:r>
            <a:r>
              <a:rPr lang="en-US" sz="1600" dirty="0"/>
              <a:t> </a:t>
            </a:r>
            <a:r>
              <a:rPr lang="en-US" sz="1600" b="1" dirty="0"/>
              <a:t>exponentially</a:t>
            </a:r>
            <a:r>
              <a:rPr lang="en-US" sz="1600" dirty="0"/>
              <a:t> with T; whereas for Be-</a:t>
            </a:r>
            <a:r>
              <a:rPr lang="en-US" sz="1600" b="1" dirty="0">
                <a:solidFill>
                  <a:srgbClr val="FF0000"/>
                </a:solidFill>
              </a:rPr>
              <a:t>H</a:t>
            </a:r>
            <a:r>
              <a:rPr lang="en-US" sz="1600" dirty="0"/>
              <a:t>(20%) the crystallite size </a:t>
            </a:r>
            <a:r>
              <a:rPr lang="en-US" sz="1600" b="1" dirty="0">
                <a:solidFill>
                  <a:srgbClr val="0000FF"/>
                </a:solidFill>
              </a:rPr>
              <a:t>increases</a:t>
            </a:r>
            <a:r>
              <a:rPr lang="en-US" sz="1600" dirty="0"/>
              <a:t> </a:t>
            </a:r>
            <a:r>
              <a:rPr lang="en-US" sz="1600" b="1" dirty="0"/>
              <a:t>linearly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2575431-A1D8-0B98-6729-6F0D806DDFC2}"/>
              </a:ext>
            </a:extLst>
          </p:cNvPr>
          <p:cNvGrpSpPr/>
          <p:nvPr/>
        </p:nvGrpSpPr>
        <p:grpSpPr>
          <a:xfrm>
            <a:off x="4713212" y="682106"/>
            <a:ext cx="3778571" cy="2910579"/>
            <a:chOff x="4294964" y="777363"/>
            <a:chExt cx="3778571" cy="2910579"/>
          </a:xfrm>
        </p:grpSpPr>
        <p:graphicFrame>
          <p:nvGraphicFramePr>
            <p:cNvPr id="28" name="Object 27">
              <a:extLst>
                <a:ext uri="{FF2B5EF4-FFF2-40B4-BE49-F238E27FC236}">
                  <a16:creationId xmlns:a16="http://schemas.microsoft.com/office/drawing/2014/main" id="{4EEAD492-1E1C-35E8-D867-ABE6F672E4B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10535714"/>
                </p:ext>
              </p:extLst>
            </p:nvPr>
          </p:nvGraphicFramePr>
          <p:xfrm>
            <a:off x="4294964" y="777363"/>
            <a:ext cx="3778571" cy="29105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Graph" r:id="rId2" imgW="4167777" imgH="3209448" progId="Origin50.Graph">
                    <p:embed/>
                  </p:oleObj>
                </mc:Choice>
                <mc:Fallback>
                  <p:oleObj name="Graph" r:id="rId2" imgW="4167777" imgH="3209448" progId="Origin50.Grap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294964" y="777363"/>
                          <a:ext cx="3778571" cy="291057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8D3C986-A3CA-0E88-A992-74C3EF3D9CFA}"/>
                </a:ext>
              </a:extLst>
            </p:cNvPr>
            <p:cNvSpPr txBox="1"/>
            <p:nvPr/>
          </p:nvSpPr>
          <p:spPr>
            <a:xfrm>
              <a:off x="6332727" y="2822303"/>
              <a:ext cx="13410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10+0.05∙e</a:t>
              </a:r>
              <a:r>
                <a:rPr lang="en-US" sz="1400" b="1" baseline="30000" dirty="0">
                  <a:solidFill>
                    <a:srgbClr val="FF0000"/>
                  </a:solidFill>
                </a:rPr>
                <a:t>0.11∙T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472BF6B-4E4D-6CFE-2373-743FAEE91B49}"/>
                </a:ext>
              </a:extLst>
            </p:cNvPr>
            <p:cNvSpPr txBox="1"/>
            <p:nvPr/>
          </p:nvSpPr>
          <p:spPr>
            <a:xfrm>
              <a:off x="5028355" y="1822874"/>
              <a:ext cx="10454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0.018∙T+8.1</a:t>
              </a: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ACD65D55-A077-B733-281A-5265C64D5C4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35771" y="2087609"/>
              <a:ext cx="296956" cy="28584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51FF9C0-FAC0-64E2-5A1B-9FB993DFE971}"/>
                </a:ext>
              </a:extLst>
            </p:cNvPr>
            <p:cNvCxnSpPr>
              <a:cxnSpLocks/>
            </p:cNvCxnSpPr>
            <p:nvPr/>
          </p:nvCxnSpPr>
          <p:spPr>
            <a:xfrm>
              <a:off x="6616793" y="2510670"/>
              <a:ext cx="328504" cy="31163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93022B1-2F9E-53DE-92CF-704410E67952}"/>
              </a:ext>
            </a:extLst>
          </p:cNvPr>
          <p:cNvGrpSpPr/>
          <p:nvPr/>
        </p:nvGrpSpPr>
        <p:grpSpPr>
          <a:xfrm>
            <a:off x="141298" y="682106"/>
            <a:ext cx="3902235" cy="3005836"/>
            <a:chOff x="272795" y="720944"/>
            <a:chExt cx="3902235" cy="3005836"/>
          </a:xfrm>
        </p:grpSpPr>
        <p:graphicFrame>
          <p:nvGraphicFramePr>
            <p:cNvPr id="15" name="Object 14">
              <a:extLst>
                <a:ext uri="{FF2B5EF4-FFF2-40B4-BE49-F238E27FC236}">
                  <a16:creationId xmlns:a16="http://schemas.microsoft.com/office/drawing/2014/main" id="{6A4EA285-A976-E3C8-A5B4-2CA6B02701E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22602757"/>
                </p:ext>
              </p:extLst>
            </p:nvPr>
          </p:nvGraphicFramePr>
          <p:xfrm>
            <a:off x="272795" y="720944"/>
            <a:ext cx="3902235" cy="30058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Graph" r:id="rId4" imgW="4167777" imgH="3209448" progId="Origin50.Graph">
                    <p:embed/>
                  </p:oleObj>
                </mc:Choice>
                <mc:Fallback>
                  <p:oleObj name="Graph" r:id="rId4" imgW="4167777" imgH="3209448" progId="Origin50.Grap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72795" y="720944"/>
                          <a:ext cx="3902235" cy="300583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EDCAB99-694F-EF6A-EC1F-C8EC27BAE204}"/>
                </a:ext>
              </a:extLst>
            </p:cNvPr>
            <p:cNvSpPr txBox="1"/>
            <p:nvPr/>
          </p:nvSpPr>
          <p:spPr>
            <a:xfrm>
              <a:off x="942474" y="1748617"/>
              <a:ext cx="10454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00FF"/>
                  </a:solidFill>
                </a:rPr>
                <a:t>0.031∙T+6.5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8C168A5-8BFC-2CC8-8CA7-244BB341F7A2}"/>
                </a:ext>
              </a:extLst>
            </p:cNvPr>
            <p:cNvSpPr txBox="1"/>
            <p:nvPr/>
          </p:nvSpPr>
          <p:spPr>
            <a:xfrm>
              <a:off x="2261972" y="2768465"/>
              <a:ext cx="12241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0.027∙T+5.9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49DFDBC-10E4-F9F0-0CC7-A933686B8C8C}"/>
                </a:ext>
              </a:extLst>
            </p:cNvPr>
            <p:cNvCxnSpPr>
              <a:cxnSpLocks/>
            </p:cNvCxnSpPr>
            <p:nvPr/>
          </p:nvCxnSpPr>
          <p:spPr>
            <a:xfrm>
              <a:off x="2435827" y="2502469"/>
              <a:ext cx="438213" cy="30847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A8BB0D4-19DB-7BF4-0E68-B21C78395A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69676" y="2075705"/>
              <a:ext cx="470788" cy="279354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29864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BFCC71-AA68-04DB-F363-55F5C3F59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2160" y="4803998"/>
            <a:ext cx="3131840" cy="339502"/>
          </a:xfrm>
        </p:spPr>
        <p:txBody>
          <a:bodyPr/>
          <a:lstStyle/>
          <a:p>
            <a:pPr algn="r"/>
            <a:r>
              <a:rPr lang="en-GB" dirty="0"/>
              <a:t>P. Tsavalas | PWIE meeting | Espoo | Page </a:t>
            </a:r>
            <a:fld id="{6A6D9FA1-99C7-4910-8E32-B85D378B0060}" type="slidenum">
              <a:rPr lang="en-GB" smtClean="0"/>
              <a:pPr algn="r"/>
              <a:t>15</a:t>
            </a:fld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8EA122-3448-7B44-DB13-CA10396E3A20}"/>
              </a:ext>
            </a:extLst>
          </p:cNvPr>
          <p:cNvSpPr txBox="1">
            <a:spLocks/>
          </p:cNvSpPr>
          <p:nvPr/>
        </p:nvSpPr>
        <p:spPr>
          <a:xfrm>
            <a:off x="83113" y="45915"/>
            <a:ext cx="7543800" cy="342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latin typeface="+mj-lt"/>
              </a:rPr>
              <a:t>Be-(O)-D</a:t>
            </a:r>
            <a:r>
              <a:rPr lang="el-GR" sz="2400" dirty="0">
                <a:latin typeface="+mj-lt"/>
              </a:rPr>
              <a:t>/Η</a:t>
            </a:r>
            <a:r>
              <a:rPr lang="en-US" sz="2400" dirty="0">
                <a:latin typeface="+mj-lt"/>
              </a:rPr>
              <a:t>(20%): Lattice strain vs T</a:t>
            </a:r>
            <a:r>
              <a:rPr lang="en-US" sz="2400" baseline="-25000" dirty="0">
                <a:latin typeface="+mj-lt"/>
              </a:rPr>
              <a:t>ann</a:t>
            </a:r>
            <a:endParaRPr lang="en-US" sz="2400" dirty="0"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4461BD-B549-6034-ADD8-62E26A2C8194}"/>
              </a:ext>
            </a:extLst>
          </p:cNvPr>
          <p:cNvSpPr txBox="1"/>
          <p:nvPr/>
        </p:nvSpPr>
        <p:spPr>
          <a:xfrm>
            <a:off x="188193" y="3778006"/>
            <a:ext cx="8462138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dirty="0"/>
              <a:t>Annealing temperature of 500</a:t>
            </a:r>
            <a:r>
              <a:rPr lang="en-US" sz="1600" baseline="30000" dirty="0"/>
              <a:t>o</a:t>
            </a:r>
            <a:r>
              <a:rPr lang="en-US" sz="1600" dirty="0"/>
              <a:t>C results in the </a:t>
            </a:r>
            <a:r>
              <a:rPr lang="en-US" sz="1600" b="1" dirty="0"/>
              <a:t>relief </a:t>
            </a:r>
            <a:r>
              <a:rPr lang="en-US" sz="1600" dirty="0"/>
              <a:t>of the </a:t>
            </a:r>
            <a:r>
              <a:rPr lang="en-US" sz="1600" b="1" dirty="0"/>
              <a:t>lattice strain </a:t>
            </a:r>
            <a:r>
              <a:rPr lang="en-US" sz="1600" dirty="0"/>
              <a:t>of the Be films; no significance dependence on O presence or hydrogen isotope 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dirty="0"/>
              <a:t>Lattice strain along the [101] direction is reduced with temperature </a:t>
            </a:r>
            <a:r>
              <a:rPr lang="en-US" sz="1600" b="1" dirty="0"/>
              <a:t>almost linearly</a:t>
            </a:r>
            <a:r>
              <a:rPr lang="en-US" sz="1600" dirty="0"/>
              <a:t> for all compositions with a similar rate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18D7DFA-540A-F8F5-06B9-DC6B8354F9EE}"/>
              </a:ext>
            </a:extLst>
          </p:cNvPr>
          <p:cNvGrpSpPr/>
          <p:nvPr/>
        </p:nvGrpSpPr>
        <p:grpSpPr>
          <a:xfrm>
            <a:off x="590131" y="647475"/>
            <a:ext cx="3566160" cy="3098908"/>
            <a:chOff x="65662" y="426510"/>
            <a:chExt cx="3838064" cy="3130917"/>
          </a:xfrm>
        </p:grpSpPr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77130473-19A1-C06A-0BAD-DBCA27888C8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4174347"/>
                </p:ext>
              </p:extLst>
            </p:nvPr>
          </p:nvGraphicFramePr>
          <p:xfrm>
            <a:off x="65662" y="601021"/>
            <a:ext cx="3838064" cy="2956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Graph" r:id="rId2" imgW="4167777" imgH="3209448" progId="Origin50.Graph">
                    <p:embed/>
                  </p:oleObj>
                </mc:Choice>
                <mc:Fallback>
                  <p:oleObj name="Graph" r:id="rId2" imgW="4167777" imgH="3209448" progId="Origin50.Grap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65662" y="601021"/>
                          <a:ext cx="3838064" cy="295640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10CB9D3-9858-557C-96C8-6D80E3533122}"/>
                </a:ext>
              </a:extLst>
            </p:cNvPr>
            <p:cNvSpPr txBox="1"/>
            <p:nvPr/>
          </p:nvSpPr>
          <p:spPr>
            <a:xfrm>
              <a:off x="152941" y="426510"/>
              <a:ext cx="1563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Be-</a:t>
              </a:r>
              <a:r>
                <a:rPr lang="en-US" b="1" dirty="0">
                  <a:solidFill>
                    <a:srgbClr val="00B050"/>
                  </a:solidFill>
                </a:rPr>
                <a:t>(O)</a:t>
              </a:r>
              <a:r>
                <a:rPr lang="en-US" b="1" dirty="0"/>
                <a:t>-</a:t>
              </a:r>
              <a:r>
                <a:rPr lang="en-US" b="1" dirty="0">
                  <a:solidFill>
                    <a:srgbClr val="3B3BFF"/>
                  </a:solidFill>
                </a:rPr>
                <a:t>D</a:t>
              </a:r>
              <a:r>
                <a:rPr lang="en-US" b="1" dirty="0"/>
                <a:t>(20%)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FD80DEE-25C5-F43C-84B8-68A8F5B0BAF0}"/>
                </a:ext>
              </a:extLst>
            </p:cNvPr>
            <p:cNvSpPr txBox="1"/>
            <p:nvPr/>
          </p:nvSpPr>
          <p:spPr>
            <a:xfrm>
              <a:off x="1615002" y="1297034"/>
              <a:ext cx="15616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00FF"/>
                  </a:solidFill>
                </a:rPr>
                <a:t>-1.10∙10</a:t>
              </a:r>
              <a:r>
                <a:rPr lang="en-US" sz="1400" b="1" baseline="30000" dirty="0">
                  <a:solidFill>
                    <a:srgbClr val="0000FF"/>
                  </a:solidFill>
                </a:rPr>
                <a:t>-5</a:t>
              </a:r>
              <a:r>
                <a:rPr lang="en-US" sz="1400" b="1" dirty="0">
                  <a:solidFill>
                    <a:srgbClr val="0000FF"/>
                  </a:solidFill>
                </a:rPr>
                <a:t>∙T+0.005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E43146A-7C36-E83B-2373-785B84B306B6}"/>
                </a:ext>
              </a:extLst>
            </p:cNvPr>
            <p:cNvSpPr txBox="1"/>
            <p:nvPr/>
          </p:nvSpPr>
          <p:spPr>
            <a:xfrm>
              <a:off x="753256" y="2522359"/>
              <a:ext cx="15167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-1.52∙10</a:t>
              </a:r>
              <a:r>
                <a:rPr lang="en-US" sz="1400" b="1" baseline="30000" dirty="0"/>
                <a:t>-5</a:t>
              </a:r>
              <a:r>
                <a:rPr lang="en-US" sz="1400" b="1" dirty="0"/>
                <a:t>∙T+0.007</a:t>
              </a: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EB180BC5-C1CC-66EE-16F9-FBE1BB00E0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42942" y="2106002"/>
              <a:ext cx="90511" cy="3920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3977E40-EDFB-45D3-B56B-BCEC2101B8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85074" y="1589095"/>
              <a:ext cx="168893" cy="329459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BE6AD3B-EA7F-35DD-6173-A1661163CB64}"/>
              </a:ext>
            </a:extLst>
          </p:cNvPr>
          <p:cNvGrpSpPr/>
          <p:nvPr/>
        </p:nvGrpSpPr>
        <p:grpSpPr>
          <a:xfrm>
            <a:off x="4920299" y="631166"/>
            <a:ext cx="3633569" cy="3115217"/>
            <a:chOff x="5629338" y="579325"/>
            <a:chExt cx="3633569" cy="3101039"/>
          </a:xfrm>
        </p:grpSpPr>
        <p:graphicFrame>
          <p:nvGraphicFramePr>
            <p:cNvPr id="13" name="Object 12">
              <a:extLst>
                <a:ext uri="{FF2B5EF4-FFF2-40B4-BE49-F238E27FC236}">
                  <a16:creationId xmlns:a16="http://schemas.microsoft.com/office/drawing/2014/main" id="{BAF389D2-5E1F-F4E0-4A34-1EFD2D5FB45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61409376"/>
                </p:ext>
              </p:extLst>
            </p:nvPr>
          </p:nvGraphicFramePr>
          <p:xfrm>
            <a:off x="5629338" y="881478"/>
            <a:ext cx="3633569" cy="27988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Graph" r:id="rId4" imgW="4167777" imgH="3209448" progId="Origin50.Graph">
                    <p:embed/>
                  </p:oleObj>
                </mc:Choice>
                <mc:Fallback>
                  <p:oleObj name="Graph" r:id="rId4" imgW="4167777" imgH="3209448" progId="Origin50.Grap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629338" y="881478"/>
                          <a:ext cx="3633569" cy="279888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08F4D1C-D9B9-F362-5CA2-6DF33B9B59F8}"/>
                </a:ext>
              </a:extLst>
            </p:cNvPr>
            <p:cNvSpPr txBox="1"/>
            <p:nvPr/>
          </p:nvSpPr>
          <p:spPr>
            <a:xfrm>
              <a:off x="7153247" y="579325"/>
              <a:ext cx="1563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Be-</a:t>
              </a:r>
              <a:r>
                <a:rPr lang="en-US" b="1" dirty="0">
                  <a:solidFill>
                    <a:srgbClr val="00B050"/>
                  </a:solidFill>
                </a:rPr>
                <a:t>(O)</a:t>
              </a:r>
              <a:r>
                <a:rPr lang="en-US" b="1" dirty="0"/>
                <a:t>-</a:t>
              </a:r>
              <a:r>
                <a:rPr lang="en-US" b="1" dirty="0">
                  <a:solidFill>
                    <a:srgbClr val="FF0000"/>
                  </a:solidFill>
                </a:rPr>
                <a:t>H</a:t>
              </a:r>
              <a:r>
                <a:rPr lang="en-US" b="1" dirty="0"/>
                <a:t>(20%)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67C3F6E-4304-EF47-904D-B92E8DA39DD2}"/>
                </a:ext>
              </a:extLst>
            </p:cNvPr>
            <p:cNvSpPr txBox="1"/>
            <p:nvPr/>
          </p:nvSpPr>
          <p:spPr>
            <a:xfrm>
              <a:off x="7004106" y="1742230"/>
              <a:ext cx="14622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-8.7∙10</a:t>
              </a:r>
              <a:r>
                <a:rPr lang="en-US" sz="1400" b="1" baseline="30000" dirty="0">
                  <a:solidFill>
                    <a:srgbClr val="FF0000"/>
                  </a:solidFill>
                </a:rPr>
                <a:t>-6</a:t>
              </a:r>
              <a:r>
                <a:rPr lang="en-US" sz="1400" b="1" dirty="0">
                  <a:solidFill>
                    <a:srgbClr val="FF0000"/>
                  </a:solidFill>
                </a:rPr>
                <a:t>∙T+0.004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5ECD70A-FD5C-8265-6588-D95851A442B1}"/>
                </a:ext>
              </a:extLst>
            </p:cNvPr>
            <p:cNvSpPr txBox="1"/>
            <p:nvPr/>
          </p:nvSpPr>
          <p:spPr>
            <a:xfrm>
              <a:off x="6378355" y="2713056"/>
              <a:ext cx="14622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-9.0∙10</a:t>
              </a:r>
              <a:r>
                <a:rPr lang="en-US" sz="1400" b="1" baseline="30000" dirty="0"/>
                <a:t>-6</a:t>
              </a:r>
              <a:r>
                <a:rPr lang="en-US" sz="1400" b="1" dirty="0"/>
                <a:t>∙T+0.004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6424B8E-4CEB-B584-95BB-B3A49B0618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71728" y="2487472"/>
              <a:ext cx="447335" cy="26712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6A4DD125-4851-7282-8812-3ACCEC08C5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19063" y="2041123"/>
              <a:ext cx="283795" cy="33957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CB70C19-BB19-644D-BFCD-374863E56024}"/>
                  </a:ext>
                </a:extLst>
              </p:cNvPr>
              <p:cNvSpPr txBox="1"/>
              <p:nvPr/>
            </p:nvSpPr>
            <p:spPr>
              <a:xfrm>
                <a:off x="3005241" y="611364"/>
                <a:ext cx="2534155" cy="456343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𝑺𝒕𝒓𝒂𝒊𝒏</m:t>
                      </m:r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𝒉𝒌𝒍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</m:d>
                          <m:r>
                            <a:rPr lang="en-US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𝒉𝒌𝒍</m:t>
                              </m:r>
                            </m:sub>
                          </m:sSub>
                          <m:r>
                            <a:rPr lang="en-US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US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𝒎𝒂𝒙</m:t>
                              </m:r>
                            </m:sub>
                          </m:sSub>
                          <m:r>
                            <a:rPr lang="en-US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1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sz="1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𝒉𝒌𝒍</m:t>
                              </m:r>
                            </m:sub>
                          </m:sSub>
                          <m:r>
                            <a:rPr lang="en-US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US" sz="1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𝒎𝒂𝒙</m:t>
                              </m:r>
                            </m:sub>
                          </m:sSub>
                          <m:r>
                            <a:rPr lang="en-US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CB70C19-BB19-644D-BFCD-374863E560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241" y="611364"/>
                <a:ext cx="2534155" cy="456343"/>
              </a:xfrm>
              <a:prstGeom prst="rect">
                <a:avLst/>
              </a:prstGeom>
              <a:blipFill>
                <a:blip r:embed="rId7"/>
                <a:stretch>
                  <a:fillRect l="-1196" r="-1435" b="-14286"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6439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776BB9-626A-23DD-D5FB-6BEFF563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62549" y="4949033"/>
            <a:ext cx="3415692" cy="148552"/>
          </a:xfrm>
        </p:spPr>
        <p:txBody>
          <a:bodyPr/>
          <a:lstStyle/>
          <a:p>
            <a:pPr algn="r"/>
            <a:r>
              <a:rPr lang="en-GB" dirty="0"/>
              <a:t>P. Tsavalas | PWIE meeting | Espoo | Page </a:t>
            </a:r>
            <a:fld id="{6A6D9FA1-99C7-4910-8E32-B85D378B0060}" type="slidenum">
              <a:rPr lang="en-GB" smtClean="0"/>
              <a:pPr algn="r"/>
              <a:t>16</a:t>
            </a:fld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A4CB95C-2CBD-B343-EE2F-B3DD49618FD1}"/>
              </a:ext>
            </a:extLst>
          </p:cNvPr>
          <p:cNvSpPr txBox="1">
            <a:spLocks/>
          </p:cNvSpPr>
          <p:nvPr/>
        </p:nvSpPr>
        <p:spPr>
          <a:xfrm>
            <a:off x="83113" y="45915"/>
            <a:ext cx="7543800" cy="342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latin typeface="+mj-lt"/>
              </a:rPr>
              <a:t>Summary Results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45D73E6-CB7C-CAEF-A44B-DD1E77AA899A}"/>
              </a:ext>
            </a:extLst>
          </p:cNvPr>
          <p:cNvGrpSpPr/>
          <p:nvPr/>
        </p:nvGrpSpPr>
        <p:grpSpPr>
          <a:xfrm>
            <a:off x="0" y="543517"/>
            <a:ext cx="4073274" cy="3189203"/>
            <a:chOff x="313017" y="557565"/>
            <a:chExt cx="3645805" cy="2845415"/>
          </a:xfrm>
        </p:grpSpPr>
        <p:graphicFrame>
          <p:nvGraphicFramePr>
            <p:cNvPr id="9" name="Object 8">
              <a:extLst>
                <a:ext uri="{FF2B5EF4-FFF2-40B4-BE49-F238E27FC236}">
                  <a16:creationId xmlns:a16="http://schemas.microsoft.com/office/drawing/2014/main" id="{E61D0DA0-1A78-FFBD-CF45-67D8C25B9AB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23679562"/>
                </p:ext>
              </p:extLst>
            </p:nvPr>
          </p:nvGraphicFramePr>
          <p:xfrm>
            <a:off x="313017" y="594668"/>
            <a:ext cx="3645805" cy="2808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Graph" r:id="rId2" imgW="4167777" imgH="3209448" progId="Origin50.Graph">
                    <p:embed/>
                  </p:oleObj>
                </mc:Choice>
                <mc:Fallback>
                  <p:oleObj name="Graph" r:id="rId2" imgW="4167777" imgH="3209448" progId="Origin50.Graph">
                    <p:embed/>
                    <p:pic>
                      <p:nvPicPr>
                        <p:cNvPr id="9" name="Object 8">
                          <a:extLst>
                            <a:ext uri="{FF2B5EF4-FFF2-40B4-BE49-F238E27FC236}">
                              <a16:creationId xmlns:a16="http://schemas.microsoft.com/office/drawing/2014/main" id="{E61D0DA0-1A78-FFBD-CF45-67D8C25B9AB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13017" y="594668"/>
                          <a:ext cx="3645805" cy="28083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401F8EE-96ED-474E-0A4A-811C4B6EA438}"/>
                </a:ext>
              </a:extLst>
            </p:cNvPr>
            <p:cNvSpPr txBox="1"/>
            <p:nvPr/>
          </p:nvSpPr>
          <p:spPr>
            <a:xfrm>
              <a:off x="1481389" y="557565"/>
              <a:ext cx="168405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latin typeface="+mj-lt"/>
                </a:rPr>
                <a:t>Crystallite size </a:t>
              </a:r>
              <a:endParaRPr lang="en-US" b="1" dirty="0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5B41694-AA18-0CA5-0600-064C1D405D4A}"/>
                </a:ext>
              </a:extLst>
            </p:cNvPr>
            <p:cNvSpPr/>
            <p:nvPr/>
          </p:nvSpPr>
          <p:spPr>
            <a:xfrm>
              <a:off x="2242809" y="964000"/>
              <a:ext cx="1152128" cy="319579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D6FCE78C-740D-937D-5775-F74989DEBA12}"/>
                </a:ext>
              </a:extLst>
            </p:cNvPr>
            <p:cNvSpPr/>
            <p:nvPr/>
          </p:nvSpPr>
          <p:spPr>
            <a:xfrm>
              <a:off x="2249388" y="1296229"/>
              <a:ext cx="1152128" cy="655567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59BC60C-ECC0-B658-0AE5-FF8A7D9759F8}"/>
              </a:ext>
            </a:extLst>
          </p:cNvPr>
          <p:cNvGrpSpPr/>
          <p:nvPr/>
        </p:nvGrpSpPr>
        <p:grpSpPr>
          <a:xfrm>
            <a:off x="4834453" y="502545"/>
            <a:ext cx="4210922" cy="3251128"/>
            <a:chOff x="4572000" y="387585"/>
            <a:chExt cx="3645806" cy="290809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852DE1E-A89B-D58F-CFD9-686D9AC2ACAD}"/>
                </a:ext>
              </a:extLst>
            </p:cNvPr>
            <p:cNvSpPr txBox="1"/>
            <p:nvPr/>
          </p:nvSpPr>
          <p:spPr>
            <a:xfrm>
              <a:off x="5896528" y="387585"/>
              <a:ext cx="150105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latin typeface="+mj-lt"/>
                </a:rPr>
                <a:t>Lattice strain</a:t>
              </a:r>
              <a:endParaRPr lang="en-US" b="1" dirty="0"/>
            </a:p>
          </p:txBody>
        </p:sp>
        <p:graphicFrame>
          <p:nvGraphicFramePr>
            <p:cNvPr id="12" name="Object 11">
              <a:extLst>
                <a:ext uri="{FF2B5EF4-FFF2-40B4-BE49-F238E27FC236}">
                  <a16:creationId xmlns:a16="http://schemas.microsoft.com/office/drawing/2014/main" id="{B6FCB77F-2A08-2357-1481-B32F5BD4623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72794675"/>
                </p:ext>
              </p:extLst>
            </p:nvPr>
          </p:nvGraphicFramePr>
          <p:xfrm>
            <a:off x="4572000" y="487364"/>
            <a:ext cx="3645806" cy="2808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Graph" r:id="rId4" imgW="4167777" imgH="3209448" progId="Origin50.Graph">
                    <p:embed/>
                  </p:oleObj>
                </mc:Choice>
                <mc:Fallback>
                  <p:oleObj name="Graph" r:id="rId4" imgW="4167777" imgH="3209448" progId="Origin50.Grap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572000" y="487364"/>
                          <a:ext cx="3645806" cy="28083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A603CBD6-C0F8-9A8E-511F-40C14D50021C}"/>
                </a:ext>
              </a:extLst>
            </p:cNvPr>
            <p:cNvSpPr/>
            <p:nvPr/>
          </p:nvSpPr>
          <p:spPr>
            <a:xfrm>
              <a:off x="6640691" y="776744"/>
              <a:ext cx="1171669" cy="319579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0A464745-F1EC-209E-CF35-9555716E96D5}"/>
                </a:ext>
              </a:extLst>
            </p:cNvPr>
            <p:cNvSpPr/>
            <p:nvPr/>
          </p:nvSpPr>
          <p:spPr>
            <a:xfrm>
              <a:off x="6647056" y="1116150"/>
              <a:ext cx="1167589" cy="655567"/>
            </a:xfrm>
            <a:prstGeom prst="roundRect">
              <a:avLst/>
            </a:prstGeom>
            <a:noFill/>
            <a:ln w="38100">
              <a:solidFill>
                <a:srgbClr val="FF99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9A05C3D-FDE3-2A58-9E94-9071D7EFD04A}"/>
              </a:ext>
            </a:extLst>
          </p:cNvPr>
          <p:cNvGrpSpPr/>
          <p:nvPr/>
        </p:nvGrpSpPr>
        <p:grpSpPr>
          <a:xfrm>
            <a:off x="3601356" y="927099"/>
            <a:ext cx="1449889" cy="1040552"/>
            <a:chOff x="6948264" y="994892"/>
            <a:chExt cx="1449889" cy="104055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A887632-370A-DE17-0ED4-FBE3DB9E278B}"/>
                </a:ext>
              </a:extLst>
            </p:cNvPr>
            <p:cNvSpPr txBox="1"/>
            <p:nvPr/>
          </p:nvSpPr>
          <p:spPr>
            <a:xfrm>
              <a:off x="7160939" y="994892"/>
              <a:ext cx="12372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Deposition </a:t>
              </a:r>
            </a:p>
            <a:p>
              <a:r>
                <a:rPr lang="en-US" sz="1400" dirty="0"/>
                <a:t>Temperature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043BA8D-511B-B611-0CD7-18DE6285EEF2}"/>
                </a:ext>
              </a:extLst>
            </p:cNvPr>
            <p:cNvSpPr txBox="1"/>
            <p:nvPr/>
          </p:nvSpPr>
          <p:spPr>
            <a:xfrm>
              <a:off x="7170973" y="1512224"/>
              <a:ext cx="12271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Annealing</a:t>
              </a:r>
            </a:p>
            <a:p>
              <a:r>
                <a:rPr lang="en-US" sz="1400" dirty="0"/>
                <a:t>Temperature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EA1DD83F-6FCF-E90F-0EFA-6BFDC0049D78}"/>
                </a:ext>
              </a:extLst>
            </p:cNvPr>
            <p:cNvSpPr/>
            <p:nvPr/>
          </p:nvSpPr>
          <p:spPr>
            <a:xfrm>
              <a:off x="6948264" y="1132842"/>
              <a:ext cx="212674" cy="201104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1EF35B1D-6B07-10D1-7D3F-6CF12D47098B}"/>
                </a:ext>
              </a:extLst>
            </p:cNvPr>
            <p:cNvSpPr/>
            <p:nvPr/>
          </p:nvSpPr>
          <p:spPr>
            <a:xfrm>
              <a:off x="6948264" y="1621285"/>
              <a:ext cx="212674" cy="201104"/>
            </a:xfrm>
            <a:prstGeom prst="roundRect">
              <a:avLst/>
            </a:prstGeom>
            <a:noFill/>
            <a:ln w="38100">
              <a:solidFill>
                <a:srgbClr val="FF99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53534362-5666-FCF2-B558-1CE8F2420AA9}"/>
              </a:ext>
            </a:extLst>
          </p:cNvPr>
          <p:cNvSpPr txBox="1"/>
          <p:nvPr/>
        </p:nvSpPr>
        <p:spPr>
          <a:xfrm>
            <a:off x="467543" y="3732720"/>
            <a:ext cx="7992889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Font typeface="Calibri" panose="020F0502020204030204" pitchFamily="34" charset="0"/>
              <a:buChar char="•"/>
            </a:pPr>
            <a:r>
              <a:rPr lang="en-US" sz="1600" b="1" dirty="0">
                <a:solidFill>
                  <a:srgbClr val="00B050"/>
                </a:solidFill>
              </a:rPr>
              <a:t>Deposition</a:t>
            </a:r>
            <a:r>
              <a:rPr lang="en-US" sz="1600" dirty="0"/>
              <a:t> temperature affects more drastically the crystallite size than the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annealing temperature</a:t>
            </a:r>
            <a:r>
              <a:rPr lang="en-US" sz="1600" dirty="0"/>
              <a:t> (a small </a:t>
            </a:r>
            <a:r>
              <a:rPr lang="en-US" sz="1600" b="1" dirty="0"/>
              <a:t>linear </a:t>
            </a:r>
            <a:r>
              <a:rPr lang="en-US" sz="1600" b="1" dirty="0">
                <a:solidFill>
                  <a:srgbClr val="0000FF"/>
                </a:solidFill>
              </a:rPr>
              <a:t>increase</a:t>
            </a:r>
            <a:r>
              <a:rPr lang="en-US" sz="1600" dirty="0"/>
              <a:t>)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dirty="0"/>
              <a:t>Lattice strain along the [101] direction is </a:t>
            </a:r>
            <a:r>
              <a:rPr lang="en-US" sz="1600" b="1" dirty="0">
                <a:solidFill>
                  <a:srgbClr val="FF0000"/>
                </a:solidFill>
              </a:rPr>
              <a:t>reduced</a:t>
            </a:r>
            <a:r>
              <a:rPr lang="en-US" sz="1600" dirty="0"/>
              <a:t> with surface (</a:t>
            </a:r>
            <a:r>
              <a:rPr lang="en-US" sz="1600" b="1" dirty="0">
                <a:solidFill>
                  <a:srgbClr val="00B050"/>
                </a:solidFill>
              </a:rPr>
              <a:t>deposition</a:t>
            </a:r>
            <a:r>
              <a:rPr lang="en-US" sz="1600" dirty="0"/>
              <a:t> &amp;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annealing</a:t>
            </a:r>
            <a:r>
              <a:rPr lang="en-US" sz="1600" dirty="0"/>
              <a:t>) temperature </a:t>
            </a:r>
            <a:r>
              <a:rPr lang="en-US" sz="1600" b="1" dirty="0"/>
              <a:t>almost linearly</a:t>
            </a:r>
            <a:r>
              <a:rPr lang="en-US" sz="1600" dirty="0"/>
              <a:t> for all compositions with a similar rate</a:t>
            </a:r>
          </a:p>
        </p:txBody>
      </p:sp>
    </p:spTree>
    <p:extLst>
      <p:ext uri="{BB962C8B-B14F-4D97-AF65-F5344CB8AC3E}">
        <p14:creationId xmlns:p14="http://schemas.microsoft.com/office/powerpoint/2010/main" val="3301377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89F192-EBD1-B626-6EFC-7918D5339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92080" y="4898440"/>
            <a:ext cx="3775732" cy="176890"/>
          </a:xfrm>
        </p:spPr>
        <p:txBody>
          <a:bodyPr/>
          <a:lstStyle/>
          <a:p>
            <a:pPr algn="r"/>
            <a:r>
              <a:rPr lang="en-GB" dirty="0"/>
              <a:t>P. Tsavalas | PWIE meeting | Espoo | Page </a:t>
            </a:r>
            <a:fld id="{6A6D9FA1-99C7-4910-8E32-B85D378B0060}" type="slidenum">
              <a:rPr lang="en-GB" smtClean="0"/>
              <a:pPr algn="r"/>
              <a:t>17</a:t>
            </a:fld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3F7DBFD-153F-EF70-5141-FF64F49FC491}"/>
              </a:ext>
            </a:extLst>
          </p:cNvPr>
          <p:cNvSpPr txBox="1">
            <a:spLocks/>
          </p:cNvSpPr>
          <p:nvPr/>
        </p:nvSpPr>
        <p:spPr>
          <a:xfrm>
            <a:off x="18332" y="68170"/>
            <a:ext cx="7543800" cy="342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latin typeface="+mj-lt"/>
              </a:rPr>
              <a:t>Conclusions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E99C00-64DF-5743-A87B-27228ACD4A3B}"/>
              </a:ext>
            </a:extLst>
          </p:cNvPr>
          <p:cNvSpPr txBox="1"/>
          <p:nvPr/>
        </p:nvSpPr>
        <p:spPr>
          <a:xfrm>
            <a:off x="35541" y="619185"/>
            <a:ext cx="91256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impact of the </a:t>
            </a:r>
            <a:r>
              <a:rPr lang="en-US" b="1" dirty="0"/>
              <a:t>surface temperature</a:t>
            </a:r>
            <a:r>
              <a:rPr lang="en-US" dirty="0"/>
              <a:t>, </a:t>
            </a:r>
            <a:r>
              <a:rPr lang="en-US" b="1" dirty="0"/>
              <a:t>substrate roughness </a:t>
            </a:r>
            <a:r>
              <a:rPr lang="en-US" dirty="0"/>
              <a:t>and </a:t>
            </a:r>
            <a:r>
              <a:rPr lang="en-US" b="1" dirty="0"/>
              <a:t>oxygen</a:t>
            </a:r>
            <a:r>
              <a:rPr lang="en-US" dirty="0"/>
              <a:t> on the fuel retention and the crystalline structure was investigated on Be – based reference layers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increase of </a:t>
            </a:r>
            <a:r>
              <a:rPr lang="en-US" b="1" dirty="0">
                <a:solidFill>
                  <a:srgbClr val="00B050"/>
                </a:solidFill>
              </a:rPr>
              <a:t>deposition</a:t>
            </a:r>
            <a:r>
              <a:rPr lang="en-US" dirty="0"/>
              <a:t> temperature results in the rapid </a:t>
            </a:r>
            <a:r>
              <a:rPr lang="en-US" b="1" dirty="0">
                <a:solidFill>
                  <a:srgbClr val="FF0000"/>
                </a:solidFill>
              </a:rPr>
              <a:t>decrease</a:t>
            </a:r>
            <a:r>
              <a:rPr lang="en-US" dirty="0"/>
              <a:t> of the </a:t>
            </a:r>
            <a:r>
              <a:rPr lang="en-US" b="1" dirty="0">
                <a:solidFill>
                  <a:srgbClr val="0000FF"/>
                </a:solidFill>
              </a:rPr>
              <a:t>D</a:t>
            </a:r>
            <a:r>
              <a:rPr lang="en-US" dirty="0"/>
              <a:t> concentration; non monotonous behavior of </a:t>
            </a:r>
            <a:r>
              <a:rPr lang="en-US" b="1" dirty="0">
                <a:solidFill>
                  <a:srgbClr val="0000FF"/>
                </a:solidFill>
              </a:rPr>
              <a:t>D</a:t>
            </a:r>
            <a:r>
              <a:rPr lang="en-US" dirty="0"/>
              <a:t> concentration as the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annealing</a:t>
            </a:r>
            <a:r>
              <a:rPr lang="en-US" dirty="0"/>
              <a:t> temperature increases</a:t>
            </a:r>
          </a:p>
          <a:p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Oxygen</a:t>
            </a:r>
            <a:r>
              <a:rPr lang="en-US" dirty="0"/>
              <a:t> affects the texture evolution as a function of annealing temperature; enhanced texture along [002] is observed after annealing at 300</a:t>
            </a:r>
            <a:r>
              <a:rPr lang="en-US" dirty="0">
                <a:sym typeface="Symbol"/>
              </a:rPr>
              <a:t></a:t>
            </a:r>
            <a:r>
              <a:rPr lang="en-US" dirty="0"/>
              <a:t>C in </a:t>
            </a:r>
            <a:r>
              <a:rPr lang="en-US" b="1" dirty="0"/>
              <a:t>Be-</a:t>
            </a:r>
            <a:r>
              <a:rPr lang="en-US" b="1" dirty="0">
                <a:solidFill>
                  <a:srgbClr val="00B050"/>
                </a:solidFill>
              </a:rPr>
              <a:t>O</a:t>
            </a:r>
            <a:r>
              <a:rPr lang="en-US" b="1" dirty="0"/>
              <a:t>-</a:t>
            </a:r>
            <a:r>
              <a:rPr lang="en-US" b="1" dirty="0">
                <a:solidFill>
                  <a:srgbClr val="3B3BFF"/>
                </a:solidFill>
              </a:rPr>
              <a:t>D </a:t>
            </a:r>
            <a:r>
              <a:rPr lang="en-US" dirty="0"/>
              <a:t>different from that in </a:t>
            </a:r>
            <a:r>
              <a:rPr lang="en-US" b="1" dirty="0"/>
              <a:t>Be-</a:t>
            </a:r>
            <a:r>
              <a:rPr lang="en-US" b="1" dirty="0">
                <a:solidFill>
                  <a:srgbClr val="00B050"/>
                </a:solidFill>
              </a:rPr>
              <a:t>O</a:t>
            </a:r>
            <a:r>
              <a:rPr lang="en-US" b="1" dirty="0"/>
              <a:t>-</a:t>
            </a:r>
            <a:r>
              <a:rPr lang="en-US" b="1" dirty="0">
                <a:solidFill>
                  <a:srgbClr val="FF0000"/>
                </a:solidFill>
              </a:rPr>
              <a:t>H</a:t>
            </a:r>
            <a:r>
              <a:rPr lang="en-US" dirty="0"/>
              <a:t>;.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b="1" dirty="0">
                <a:solidFill>
                  <a:srgbClr val="0000FF"/>
                </a:solidFill>
              </a:rPr>
              <a:t>increase</a:t>
            </a:r>
            <a:r>
              <a:rPr lang="en-US" dirty="0"/>
              <a:t> of the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annealing</a:t>
            </a:r>
            <a:r>
              <a:rPr lang="en-US" dirty="0"/>
              <a:t> temperature causes a linear increase of the crystallite size (grain growth); </a:t>
            </a:r>
            <a:r>
              <a:rPr lang="en-US" b="1" dirty="0">
                <a:solidFill>
                  <a:srgbClr val="00B050"/>
                </a:solidFill>
              </a:rPr>
              <a:t>Deposition</a:t>
            </a:r>
            <a:r>
              <a:rPr lang="en-US" dirty="0"/>
              <a:t> temperature has a more drastic effect in grain growth.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b="1" dirty="0">
                <a:solidFill>
                  <a:srgbClr val="0000FF"/>
                </a:solidFill>
              </a:rPr>
              <a:t>increase</a:t>
            </a:r>
            <a:r>
              <a:rPr lang="en-US" dirty="0"/>
              <a:t> of the annealing/deposition temperature results in the </a:t>
            </a:r>
            <a:r>
              <a:rPr lang="en-US" b="1" dirty="0">
                <a:solidFill>
                  <a:srgbClr val="FF0000"/>
                </a:solidFill>
              </a:rPr>
              <a:t>relief of the tensile strain</a:t>
            </a:r>
            <a:r>
              <a:rPr lang="en-US" dirty="0"/>
              <a:t> of the Be layers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873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2095" y="915566"/>
            <a:ext cx="65598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Pristina" panose="03060402040406080204" pitchFamily="66" charset="0"/>
              </a:rPr>
              <a:t>Thank you for your attention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C457B6-D64F-E9CB-F4F5-9221C5139F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139702"/>
            <a:ext cx="2664296" cy="245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773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2C51115-D79B-DED6-8445-947D3A232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28" y="77667"/>
            <a:ext cx="8073479" cy="342900"/>
          </a:xfrm>
        </p:spPr>
        <p:txBody>
          <a:bodyPr/>
          <a:lstStyle/>
          <a:p>
            <a:r>
              <a:rPr lang="en-US" dirty="0">
                <a:latin typeface="+mn-lt"/>
              </a:rPr>
              <a:t>Be-(O)-D</a:t>
            </a:r>
            <a:r>
              <a:rPr lang="el-GR" dirty="0">
                <a:latin typeface="+mn-lt"/>
              </a:rPr>
              <a:t>/</a:t>
            </a:r>
            <a:r>
              <a:rPr lang="en-US" dirty="0">
                <a:latin typeface="+mn-lt"/>
              </a:rPr>
              <a:t>H on W - Reference Samples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3AD4AC7-291B-7196-EA82-69D19F9EC3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159254"/>
              </p:ext>
            </p:extLst>
          </p:nvPr>
        </p:nvGraphicFramePr>
        <p:xfrm>
          <a:off x="282522" y="882315"/>
          <a:ext cx="2768599" cy="28213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6637">
                  <a:extLst>
                    <a:ext uri="{9D8B030D-6E8A-4147-A177-3AD203B41FA5}">
                      <a16:colId xmlns:a16="http://schemas.microsoft.com/office/drawing/2014/main" val="298385034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90389275"/>
                    </a:ext>
                  </a:extLst>
                </a:gridCol>
                <a:gridCol w="693737">
                  <a:extLst>
                    <a:ext uri="{9D8B030D-6E8A-4147-A177-3AD203B41FA5}">
                      <a16:colId xmlns:a16="http://schemas.microsoft.com/office/drawing/2014/main" val="4150628644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Film </a:t>
                      </a:r>
                    </a:p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Composition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Deposition </a:t>
                      </a:r>
                    </a:p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Temperature (</a:t>
                      </a:r>
                      <a:r>
                        <a:rPr lang="en-US" sz="1100" u="none" strike="noStrike" baseline="30000" dirty="0" err="1">
                          <a:effectLst/>
                        </a:rPr>
                        <a:t>o</a:t>
                      </a:r>
                      <a:r>
                        <a:rPr lang="en-US" sz="1100" u="none" strike="noStrike" dirty="0" err="1">
                          <a:effectLst/>
                        </a:rPr>
                        <a:t>C</a:t>
                      </a:r>
                      <a:r>
                        <a:rPr lang="en-US" sz="1100" u="none" strike="noStrike" dirty="0">
                          <a:effectLst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Roughness </a:t>
                      </a:r>
                    </a:p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(nm)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222552"/>
                  </a:ext>
                </a:extLst>
              </a:tr>
              <a:tr h="190500">
                <a:tc rowSpan="9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Be-D(5%)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00507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925414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4736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28970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104105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65426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951400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226840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038757"/>
                  </a:ext>
                </a:extLst>
              </a:tr>
              <a:tr h="190500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Be-D(10%)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095344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98307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64956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400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88289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CEC7A62-EFA9-6F32-37A0-9B574D98D6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791361"/>
              </p:ext>
            </p:extLst>
          </p:nvPr>
        </p:nvGraphicFramePr>
        <p:xfrm>
          <a:off x="3809941" y="808198"/>
          <a:ext cx="2213292" cy="417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9467">
                  <a:extLst>
                    <a:ext uri="{9D8B030D-6E8A-4147-A177-3AD203B41FA5}">
                      <a16:colId xmlns:a16="http://schemas.microsoft.com/office/drawing/2014/main" val="4170631829"/>
                    </a:ext>
                  </a:extLst>
                </a:gridCol>
                <a:gridCol w="1063825">
                  <a:extLst>
                    <a:ext uri="{9D8B030D-6E8A-4147-A177-3AD203B41FA5}">
                      <a16:colId xmlns:a16="http://schemas.microsoft.com/office/drawing/2014/main" val="4273578485"/>
                    </a:ext>
                  </a:extLst>
                </a:gridCol>
              </a:tblGrid>
              <a:tr h="795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Film </a:t>
                      </a:r>
                    </a:p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Composition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0" marR="6450" marT="64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Annealing  </a:t>
                      </a:r>
                    </a:p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Temperature (</a:t>
                      </a:r>
                      <a:r>
                        <a:rPr lang="en-US" sz="1100" u="none" strike="noStrike" baseline="30000" dirty="0" err="1">
                          <a:effectLst/>
                        </a:rPr>
                        <a:t>o</a:t>
                      </a:r>
                      <a:r>
                        <a:rPr lang="en-US" sz="1100" u="none" strike="noStrike" dirty="0" err="1">
                          <a:effectLst/>
                        </a:rPr>
                        <a:t>C</a:t>
                      </a:r>
                      <a:r>
                        <a:rPr lang="en-US" sz="1100" u="none" strike="noStrike" dirty="0">
                          <a:effectLst/>
                        </a:rPr>
                        <a:t>)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0" marR="6450" marT="64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249070"/>
                  </a:ext>
                </a:extLst>
              </a:tr>
              <a:tr h="129003">
                <a:tc rowSpan="11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Be-O-D(20%)</a:t>
                      </a:r>
                    </a:p>
                  </a:txBody>
                  <a:tcPr marL="6450" marR="6450" marT="645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0" marR="6450" marT="645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227360"/>
                  </a:ext>
                </a:extLst>
              </a:tr>
              <a:tr h="12900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450" marR="6450" marT="64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0" marR="6450" marT="645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055670"/>
                  </a:ext>
                </a:extLst>
              </a:tr>
              <a:tr h="12900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450" marR="6450" marT="64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0" marR="6450" marT="645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878803"/>
                  </a:ext>
                </a:extLst>
              </a:tr>
              <a:tr h="12900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450" marR="6450" marT="64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0" marR="6450" marT="645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623552"/>
                  </a:ext>
                </a:extLst>
              </a:tr>
              <a:tr h="12900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450" marR="6450" marT="64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0" marR="6450" marT="645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114872"/>
                  </a:ext>
                </a:extLst>
              </a:tr>
              <a:tr h="12900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450" marR="6450" marT="64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0" marR="6450" marT="645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526307"/>
                  </a:ext>
                </a:extLst>
              </a:tr>
              <a:tr h="12900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450" marR="6450" marT="64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0" marR="6450" marT="645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960870"/>
                  </a:ext>
                </a:extLst>
              </a:tr>
              <a:tr h="12900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450" marR="6450" marT="64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0" marR="6450" marT="645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45885"/>
                  </a:ext>
                </a:extLst>
              </a:tr>
              <a:tr h="12900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450" marR="6450" marT="64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0" marR="6450" marT="645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349476"/>
                  </a:ext>
                </a:extLst>
              </a:tr>
              <a:tr h="12900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450" marR="6450" marT="64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0" marR="6450" marT="645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875291"/>
                  </a:ext>
                </a:extLst>
              </a:tr>
              <a:tr h="131995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450" marR="6450" marT="64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0" marR="6450" marT="645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975978"/>
                  </a:ext>
                </a:extLst>
              </a:tr>
              <a:tr h="129003">
                <a:tc rowSpan="11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Be-O-H(20%)</a:t>
                      </a:r>
                    </a:p>
                  </a:txBody>
                  <a:tcPr marL="6450" marR="6450" marT="64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0" marR="6450" marT="64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67628"/>
                  </a:ext>
                </a:extLst>
              </a:tr>
              <a:tr h="12900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450" marR="6450" marT="64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0" marR="6450" marT="64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671512"/>
                  </a:ext>
                </a:extLst>
              </a:tr>
              <a:tr h="12900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450" marR="6450" marT="64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0" marR="6450" marT="64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847089"/>
                  </a:ext>
                </a:extLst>
              </a:tr>
              <a:tr h="12900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450" marR="6450" marT="64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0" marR="6450" marT="64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895728"/>
                  </a:ext>
                </a:extLst>
              </a:tr>
              <a:tr h="12900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450" marR="6450" marT="64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0" marR="6450" marT="64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669903"/>
                  </a:ext>
                </a:extLst>
              </a:tr>
              <a:tr h="12900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450" marR="6450" marT="64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0" marR="6450" marT="64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833603"/>
                  </a:ext>
                </a:extLst>
              </a:tr>
              <a:tr h="12900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450" marR="6450" marT="64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0" marR="6450" marT="64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963745"/>
                  </a:ext>
                </a:extLst>
              </a:tr>
              <a:tr h="12900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450" marR="6450" marT="64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0" marR="6450" marT="64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630537"/>
                  </a:ext>
                </a:extLst>
              </a:tr>
              <a:tr h="12900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450" marR="6450" marT="64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0" marR="6450" marT="64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080701"/>
                  </a:ext>
                </a:extLst>
              </a:tr>
              <a:tr h="13511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450" marR="6450" marT="64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0" marR="6450" marT="64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257982"/>
                  </a:ext>
                </a:extLst>
              </a:tr>
              <a:tr h="129003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450" marR="6450" marT="64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0" marR="6450" marT="64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05349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B0DA04E-57FC-344E-5890-0406A14812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740502"/>
              </p:ext>
            </p:extLst>
          </p:nvPr>
        </p:nvGraphicFramePr>
        <p:xfrm>
          <a:off x="6842547" y="895989"/>
          <a:ext cx="1824974" cy="38359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0087">
                  <a:extLst>
                    <a:ext uri="{9D8B030D-6E8A-4147-A177-3AD203B41FA5}">
                      <a16:colId xmlns:a16="http://schemas.microsoft.com/office/drawing/2014/main" val="1473344630"/>
                    </a:ext>
                  </a:extLst>
                </a:gridCol>
                <a:gridCol w="1064887">
                  <a:extLst>
                    <a:ext uri="{9D8B030D-6E8A-4147-A177-3AD203B41FA5}">
                      <a16:colId xmlns:a16="http://schemas.microsoft.com/office/drawing/2014/main" val="17278441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Film Composition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1" marR="6981" marT="698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Annealing  </a:t>
                      </a:r>
                    </a:p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Temperature (</a:t>
                      </a:r>
                      <a:r>
                        <a:rPr lang="en-US" sz="1100" u="none" strike="noStrike" baseline="30000" dirty="0" err="1">
                          <a:effectLst/>
                        </a:rPr>
                        <a:t>o</a:t>
                      </a:r>
                      <a:r>
                        <a:rPr lang="en-US" sz="1100" u="none" strike="noStrike" dirty="0" err="1">
                          <a:effectLst/>
                        </a:rPr>
                        <a:t>C</a:t>
                      </a:r>
                      <a:r>
                        <a:rPr lang="en-US" sz="1100" u="none" strike="noStrike" dirty="0">
                          <a:effectLst/>
                        </a:rPr>
                        <a:t>)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1" marR="6981" marT="698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300672"/>
                  </a:ext>
                </a:extLst>
              </a:tr>
              <a:tr h="139616">
                <a:tc rowSpan="10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Be-D(20%)</a:t>
                      </a:r>
                    </a:p>
                  </a:txBody>
                  <a:tcPr marL="6981" marR="6981" marT="6981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1" marR="6981" marT="6981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654886"/>
                  </a:ext>
                </a:extLst>
              </a:tr>
              <a:tr h="13961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981" marR="6981" marT="6981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1" marR="6981" marT="6981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322180"/>
                  </a:ext>
                </a:extLst>
              </a:tr>
              <a:tr h="13961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981" marR="6981" marT="6981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1" marR="6981" marT="6981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943765"/>
                  </a:ext>
                </a:extLst>
              </a:tr>
              <a:tr h="13961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981" marR="6981" marT="6981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1" marR="6981" marT="6981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770672"/>
                  </a:ext>
                </a:extLst>
              </a:tr>
              <a:tr h="13961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981" marR="6981" marT="6981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1" marR="6981" marT="6981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853909"/>
                  </a:ext>
                </a:extLst>
              </a:tr>
              <a:tr h="16032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981" marR="6981" marT="6981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1" marR="6981" marT="6981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409553"/>
                  </a:ext>
                </a:extLst>
              </a:tr>
              <a:tr h="13961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981" marR="6981" marT="6981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1" marR="6981" marT="6981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960328"/>
                  </a:ext>
                </a:extLst>
              </a:tr>
              <a:tr h="13961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981" marR="6981" marT="6981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1" marR="6981" marT="6981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5965378"/>
                  </a:ext>
                </a:extLst>
              </a:tr>
              <a:tr h="13961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981" marR="6981" marT="6981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1" marR="6981" marT="6981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815823"/>
                  </a:ext>
                </a:extLst>
              </a:tr>
              <a:tr h="175848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981" marR="6981" marT="6981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1" marR="6981" marT="6981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104443"/>
                  </a:ext>
                </a:extLst>
              </a:tr>
              <a:tr h="139616">
                <a:tc rowSpan="10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Be-H(20%)</a:t>
                      </a:r>
                    </a:p>
                  </a:txBody>
                  <a:tcPr marL="6981" marR="6981" marT="698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1" marR="6981" marT="698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068478"/>
                  </a:ext>
                </a:extLst>
              </a:tr>
              <a:tr h="13961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981" marR="6981" marT="698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1" marR="6981" marT="698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759023"/>
                  </a:ext>
                </a:extLst>
              </a:tr>
              <a:tr h="13961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981" marR="6981" marT="698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1" marR="6981" marT="698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618081"/>
                  </a:ext>
                </a:extLst>
              </a:tr>
              <a:tr h="13961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981" marR="6981" marT="698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1" marR="6981" marT="698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315249"/>
                  </a:ext>
                </a:extLst>
              </a:tr>
              <a:tr h="13961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981" marR="6981" marT="698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1" marR="6981" marT="698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705941"/>
                  </a:ext>
                </a:extLst>
              </a:tr>
              <a:tr h="13961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981" marR="6981" marT="698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1" marR="6981" marT="698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106129"/>
                  </a:ext>
                </a:extLst>
              </a:tr>
              <a:tr h="13961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981" marR="6981" marT="698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1" marR="6981" marT="698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168848"/>
                  </a:ext>
                </a:extLst>
              </a:tr>
              <a:tr h="13961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981" marR="6981" marT="698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1" marR="6981" marT="698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750120"/>
                  </a:ext>
                </a:extLst>
              </a:tr>
              <a:tr h="13961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981" marR="6981" marT="698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1" marR="6981" marT="698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533692"/>
                  </a:ext>
                </a:extLst>
              </a:tr>
              <a:tr h="139616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981" marR="6981" marT="698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1" marR="6981" marT="698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27228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35F2559-3BF1-0725-DE2E-2860EA927CD3}"/>
              </a:ext>
            </a:extLst>
          </p:cNvPr>
          <p:cNvSpPr txBox="1"/>
          <p:nvPr/>
        </p:nvSpPr>
        <p:spPr>
          <a:xfrm>
            <a:off x="0" y="525388"/>
            <a:ext cx="3851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Deposition Temperature &amp; Roughness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E2BDAF-8EC0-DC40-0997-CD4364358FA7}"/>
              </a:ext>
            </a:extLst>
          </p:cNvPr>
          <p:cNvSpPr txBox="1"/>
          <p:nvPr/>
        </p:nvSpPr>
        <p:spPr>
          <a:xfrm>
            <a:off x="3984618" y="497516"/>
            <a:ext cx="489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Annealing Temperature, hydrogen isotope &amp; O effect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3E5C20-0C1A-E4BD-6C3C-D998F0A87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36096" y="4862975"/>
            <a:ext cx="3707904" cy="228647"/>
          </a:xfrm>
        </p:spPr>
        <p:txBody>
          <a:bodyPr/>
          <a:lstStyle/>
          <a:p>
            <a:pPr algn="r"/>
            <a:r>
              <a:rPr lang="en-GB" dirty="0"/>
              <a:t>P. Tsavalas | PWIE meeting | Espoo | 9/4/2024 | Page </a:t>
            </a:r>
            <a:fld id="{6A6D9FA1-99C7-4910-8E32-B85D378B0060}" type="slidenum">
              <a:rPr lang="en-GB" smtClean="0"/>
              <a:pPr algn="r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9605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/>
          <p:nvPr/>
        </p:nvSpPr>
        <p:spPr>
          <a:xfrm>
            <a:off x="-15730" y="3943862"/>
            <a:ext cx="9144000" cy="9380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2067693"/>
            <a:ext cx="9144000" cy="18138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69373"/>
            <a:ext cx="9144000" cy="14554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86FC90-2125-C47B-1F65-3EA04AC91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0072" y="4884104"/>
            <a:ext cx="3847740" cy="185012"/>
          </a:xfrm>
        </p:spPr>
        <p:txBody>
          <a:bodyPr/>
          <a:lstStyle/>
          <a:p>
            <a:pPr algn="r"/>
            <a:r>
              <a:rPr lang="en-GB" dirty="0"/>
              <a:t>P. Tsavalas | PWIE meeting | Espoo | 9/4/2024 | Page </a:t>
            </a:r>
            <a:fld id="{6A6D9FA1-99C7-4910-8E32-B85D378B0060}" type="slidenum">
              <a:rPr lang="en-GB" smtClean="0"/>
              <a:pPr algn="r"/>
              <a:t>3</a:t>
            </a:fld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01C56D5-4FE6-452F-3160-3EBF04AFA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29" y="77667"/>
            <a:ext cx="2240831" cy="342900"/>
          </a:xfrm>
        </p:spPr>
        <p:txBody>
          <a:bodyPr/>
          <a:lstStyle/>
          <a:p>
            <a:r>
              <a:rPr lang="en-US" dirty="0">
                <a:latin typeface="+mn-lt"/>
              </a:rPr>
              <a:t>Methodology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79575F-E08B-6712-C635-4C1F09F3D79B}"/>
              </a:ext>
            </a:extLst>
          </p:cNvPr>
          <p:cNvSpPr txBox="1"/>
          <p:nvPr/>
        </p:nvSpPr>
        <p:spPr>
          <a:xfrm>
            <a:off x="2192800" y="3943862"/>
            <a:ext cx="1443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SEM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86CC21-94C1-12BA-AA30-4E6C32B1AF5E}"/>
              </a:ext>
            </a:extLst>
          </p:cNvPr>
          <p:cNvSpPr txBox="1"/>
          <p:nvPr/>
        </p:nvSpPr>
        <p:spPr>
          <a:xfrm>
            <a:off x="133196" y="4235625"/>
            <a:ext cx="2281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Experimental details</a:t>
            </a:r>
            <a:endParaRPr lang="en-US" dirty="0"/>
          </a:p>
          <a:p>
            <a:r>
              <a:rPr lang="en-US" dirty="0"/>
              <a:t>Energy: 20 keV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88075" y="529527"/>
            <a:ext cx="6230947" cy="1297259"/>
            <a:chOff x="188075" y="529527"/>
            <a:chExt cx="6230947" cy="129725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95889D6-FF92-5A13-4FC2-0E4E24CAA582}"/>
                </a:ext>
              </a:extLst>
            </p:cNvPr>
            <p:cNvSpPr txBox="1"/>
            <p:nvPr/>
          </p:nvSpPr>
          <p:spPr>
            <a:xfrm>
              <a:off x="2747892" y="529527"/>
              <a:ext cx="36029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Nuclear reaction analysis (NRA)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13A5EE1-512E-F99E-CAAF-5267D68ADAD9}"/>
                </a:ext>
              </a:extLst>
            </p:cNvPr>
            <p:cNvSpPr txBox="1"/>
            <p:nvPr/>
          </p:nvSpPr>
          <p:spPr>
            <a:xfrm>
              <a:off x="188075" y="1141290"/>
              <a:ext cx="36535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Beam: </a:t>
              </a:r>
              <a:r>
                <a:rPr lang="en-US" baseline="30000" dirty="0"/>
                <a:t>3</a:t>
              </a:r>
              <a:r>
                <a:rPr lang="en-US" dirty="0"/>
                <a:t>He(2 MeV), d(1.6 MeV)</a:t>
              </a:r>
            </a:p>
            <a:p>
              <a:r>
                <a:rPr lang="en-US" dirty="0"/>
                <a:t>Detection angle: 135°(</a:t>
              </a:r>
              <a:r>
                <a:rPr lang="en-US" baseline="30000" dirty="0"/>
                <a:t>3</a:t>
              </a:r>
              <a:r>
                <a:rPr lang="en-US" dirty="0"/>
                <a:t>He), 170°(d)</a:t>
              </a:r>
            </a:p>
          </p:txBody>
        </p:sp>
        <p:sp>
          <p:nvSpPr>
            <p:cNvPr id="39" name="Arrow: Right 38">
              <a:extLst>
                <a:ext uri="{FF2B5EF4-FFF2-40B4-BE49-F238E27FC236}">
                  <a16:creationId xmlns:a16="http://schemas.microsoft.com/office/drawing/2014/main" id="{3C80685F-C362-4A73-1859-ABD61E411BA6}"/>
                </a:ext>
              </a:extLst>
            </p:cNvPr>
            <p:cNvSpPr/>
            <p:nvPr/>
          </p:nvSpPr>
          <p:spPr>
            <a:xfrm>
              <a:off x="3594047" y="1222936"/>
              <a:ext cx="435636" cy="264210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B2EFB63-F793-3F74-4079-9EA9E1B142F7}"/>
                </a:ext>
              </a:extLst>
            </p:cNvPr>
            <p:cNvSpPr txBox="1"/>
            <p:nvPr/>
          </p:nvSpPr>
          <p:spPr>
            <a:xfrm>
              <a:off x="4010437" y="903456"/>
              <a:ext cx="24085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Determination of</a:t>
              </a:r>
            </a:p>
            <a:p>
              <a:pPr algn="ctr"/>
              <a:r>
                <a:rPr lang="en-US" dirty="0"/>
                <a:t>Elemental amount &amp; depth profile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BFF5474-1F77-F2D6-5443-B7E3A93430C9}"/>
                </a:ext>
              </a:extLst>
            </p:cNvPr>
            <p:cNvSpPr txBox="1"/>
            <p:nvPr/>
          </p:nvSpPr>
          <p:spPr>
            <a:xfrm>
              <a:off x="238144" y="834266"/>
              <a:ext cx="2142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Experimental details</a:t>
              </a:r>
            </a:p>
          </p:txBody>
        </p:sp>
      </p:grp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51DACE37-A7A4-B852-12E8-39810366130F}"/>
              </a:ext>
            </a:extLst>
          </p:cNvPr>
          <p:cNvSpPr/>
          <p:nvPr/>
        </p:nvSpPr>
        <p:spPr>
          <a:xfrm>
            <a:off x="2282331" y="4517192"/>
            <a:ext cx="435636" cy="26421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D67AF4F-321A-C081-0752-138F27C3CD6D}"/>
              </a:ext>
            </a:extLst>
          </p:cNvPr>
          <p:cNvSpPr txBox="1"/>
          <p:nvPr/>
        </p:nvSpPr>
        <p:spPr>
          <a:xfrm>
            <a:off x="2497901" y="4260288"/>
            <a:ext cx="29416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Determination of</a:t>
            </a:r>
          </a:p>
          <a:p>
            <a:pPr algn="ctr"/>
            <a:r>
              <a:rPr lang="en-US" dirty="0"/>
              <a:t>Surface morphology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E57132-3770-91AD-F9A7-E9775E67C47A}"/>
              </a:ext>
            </a:extLst>
          </p:cNvPr>
          <p:cNvSpPr txBox="1"/>
          <p:nvPr/>
        </p:nvSpPr>
        <p:spPr>
          <a:xfrm>
            <a:off x="53715" y="2541674"/>
            <a:ext cx="2403409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Experimental details</a:t>
            </a:r>
          </a:p>
          <a:p>
            <a:r>
              <a:rPr lang="en-US" dirty="0"/>
              <a:t>Source: Cu, K</a:t>
            </a:r>
            <a:r>
              <a:rPr lang="en-US" baseline="-25000" dirty="0">
                <a:sym typeface="Symbol"/>
              </a:rPr>
              <a:t></a:t>
            </a:r>
            <a:endParaRPr lang="en-US" baseline="-25000" dirty="0"/>
          </a:p>
          <a:p>
            <a:r>
              <a:rPr lang="en-US" dirty="0"/>
              <a:t>Incidence angle: 1°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BCF55A8-47BE-114B-EC60-B3FC45411A24}"/>
              </a:ext>
            </a:extLst>
          </p:cNvPr>
          <p:cNvSpPr txBox="1"/>
          <p:nvPr/>
        </p:nvSpPr>
        <p:spPr>
          <a:xfrm>
            <a:off x="2611679" y="2141564"/>
            <a:ext cx="3616505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Grazing Incidence XRD (GIXRD)</a:t>
            </a:r>
          </a:p>
        </p:txBody>
      </p:sp>
      <p:sp>
        <p:nvSpPr>
          <p:cNvPr id="29" name="Arrow: Right 33">
            <a:extLst>
              <a:ext uri="{FF2B5EF4-FFF2-40B4-BE49-F238E27FC236}">
                <a16:creationId xmlns:a16="http://schemas.microsoft.com/office/drawing/2014/main" id="{F24F5034-5DBC-E383-7C1B-6417ADD257F9}"/>
              </a:ext>
            </a:extLst>
          </p:cNvPr>
          <p:cNvSpPr/>
          <p:nvPr/>
        </p:nvSpPr>
        <p:spPr>
          <a:xfrm>
            <a:off x="2144436" y="3122222"/>
            <a:ext cx="467243" cy="26421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A3A496F-2F18-7FCC-418D-8ABDF29263A0}"/>
              </a:ext>
            </a:extLst>
          </p:cNvPr>
          <p:cNvSpPr txBox="1"/>
          <p:nvPr/>
        </p:nvSpPr>
        <p:spPr>
          <a:xfrm>
            <a:off x="2714376" y="2541411"/>
            <a:ext cx="2273196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Determination of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Crystallite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Lattice strain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5508104" y="2139702"/>
            <a:ext cx="3376278" cy="1193220"/>
            <a:chOff x="787953" y="1136420"/>
            <a:chExt cx="5460238" cy="2454881"/>
          </a:xfrm>
        </p:grpSpPr>
        <p:sp>
          <p:nvSpPr>
            <p:cNvPr id="62" name="Rectangle 61"/>
            <p:cNvSpPr/>
            <p:nvPr/>
          </p:nvSpPr>
          <p:spPr>
            <a:xfrm>
              <a:off x="1438226" y="3278722"/>
              <a:ext cx="4176464" cy="288032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3" name="Straight Arrow Connector 62"/>
            <p:cNvCxnSpPr>
              <a:endCxn id="62" idx="0"/>
            </p:cNvCxnSpPr>
            <p:nvPr/>
          </p:nvCxnSpPr>
          <p:spPr>
            <a:xfrm>
              <a:off x="1438226" y="2990690"/>
              <a:ext cx="2088232" cy="288032"/>
            </a:xfrm>
            <a:prstGeom prst="straightConnector1">
              <a:avLst/>
            </a:prstGeom>
            <a:noFill/>
            <a:ln w="19050" cap="flat" cmpd="sng" algn="ctr">
              <a:solidFill>
                <a:srgbClr val="CC3399"/>
              </a:solidFill>
              <a:prstDash val="solid"/>
              <a:tailEnd type="arrow"/>
            </a:ln>
            <a:effectLst/>
          </p:spPr>
        </p:cxnSp>
        <p:cxnSp>
          <p:nvCxnSpPr>
            <p:cNvPr id="64" name="Straight Arrow Connector 63"/>
            <p:cNvCxnSpPr/>
            <p:nvPr/>
          </p:nvCxnSpPr>
          <p:spPr>
            <a:xfrm flipV="1">
              <a:off x="3472680" y="2414626"/>
              <a:ext cx="1997994" cy="864096"/>
            </a:xfrm>
            <a:prstGeom prst="straightConnector1">
              <a:avLst/>
            </a:prstGeom>
            <a:noFill/>
            <a:ln w="19050" cap="flat" cmpd="sng" algn="ctr">
              <a:solidFill>
                <a:srgbClr val="CC3399"/>
              </a:solidFill>
              <a:prstDash val="solid"/>
              <a:tailEnd type="arrow"/>
            </a:ln>
            <a:effectLst/>
          </p:spPr>
        </p:cxnSp>
        <p:cxnSp>
          <p:nvCxnSpPr>
            <p:cNvPr id="65" name="Straight Arrow Connector 64"/>
            <p:cNvCxnSpPr/>
            <p:nvPr/>
          </p:nvCxnSpPr>
          <p:spPr>
            <a:xfrm flipV="1">
              <a:off x="3472680" y="1838562"/>
              <a:ext cx="1493938" cy="1413393"/>
            </a:xfrm>
            <a:prstGeom prst="straightConnector1">
              <a:avLst/>
            </a:prstGeom>
            <a:noFill/>
            <a:ln w="19050" cap="flat" cmpd="sng" algn="ctr">
              <a:solidFill>
                <a:srgbClr val="CC3399"/>
              </a:solidFill>
              <a:prstDash val="dash"/>
              <a:tailEnd type="arrow"/>
            </a:ln>
            <a:effectLst/>
          </p:spPr>
        </p:cxnSp>
        <p:sp>
          <p:nvSpPr>
            <p:cNvPr id="66" name="Arc 65"/>
            <p:cNvSpPr/>
            <p:nvPr/>
          </p:nvSpPr>
          <p:spPr>
            <a:xfrm>
              <a:off x="4197767" y="2109340"/>
              <a:ext cx="864096" cy="792088"/>
            </a:xfrm>
            <a:prstGeom prst="arc">
              <a:avLst>
                <a:gd name="adj1" fmla="val 16815854"/>
                <a:gd name="adj2" fmla="val 871210"/>
              </a:avLst>
            </a:prstGeom>
            <a:noFill/>
            <a:ln w="28575" cap="flat" cmpd="sng" algn="ctr">
              <a:solidFill>
                <a:srgbClr val="CC3399"/>
              </a:solidFill>
              <a:prstDash val="sysDot"/>
              <a:headEnd type="triangle"/>
              <a:tailEnd type="none"/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049291" y="2642427"/>
              <a:ext cx="752325" cy="696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2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sym typeface="Symbol"/>
                </a:rPr>
                <a:t></a:t>
              </a:r>
              <a:r>
                <a:rPr kumimoji="0" lang="en-US" sz="16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sym typeface="Symbol"/>
                </a:rPr>
                <a:t>1</a:t>
              </a:r>
              <a:endParaRPr kumimoji="0" lang="en-US" sz="16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8" name="Arc 67"/>
            <p:cNvSpPr/>
            <p:nvPr/>
          </p:nvSpPr>
          <p:spPr>
            <a:xfrm flipH="1">
              <a:off x="1890510" y="3087688"/>
              <a:ext cx="247559" cy="274222"/>
            </a:xfrm>
            <a:prstGeom prst="arc">
              <a:avLst>
                <a:gd name="adj1" fmla="val 16200000"/>
                <a:gd name="adj2" fmla="val 995618"/>
              </a:avLst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triangle"/>
              <a:tailEnd type="none"/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87953" y="2710176"/>
              <a:ext cx="734177" cy="696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sym typeface="Symbol"/>
                </a:rPr>
                <a:t></a:t>
              </a:r>
              <a:r>
                <a:rPr kumimoji="0" lang="en-US" sz="1600" b="0" i="0" u="none" strike="noStrike" kern="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sym typeface="Symbol"/>
                </a:rPr>
                <a:t>inc</a:t>
              </a:r>
              <a:endParaRPr kumimoji="0" lang="en-US" sz="16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 flipH="1" flipV="1">
              <a:off x="2662362" y="1962879"/>
              <a:ext cx="829518" cy="1315844"/>
            </a:xfrm>
            <a:prstGeom prst="straightConnector1">
              <a:avLst/>
            </a:prstGeom>
            <a:noFill/>
            <a:ln w="19050" cap="flat" cmpd="sng" algn="ctr">
              <a:solidFill>
                <a:srgbClr val="0000FF"/>
              </a:solidFill>
              <a:prstDash val="dash"/>
              <a:tailEnd type="arrow"/>
            </a:ln>
            <a:effectLst/>
          </p:spPr>
        </p:cxnSp>
        <p:sp>
          <p:nvSpPr>
            <p:cNvPr id="71" name="TextBox 70"/>
            <p:cNvSpPr txBox="1"/>
            <p:nvPr/>
          </p:nvSpPr>
          <p:spPr>
            <a:xfrm>
              <a:off x="2590354" y="1151048"/>
              <a:ext cx="486765" cy="696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Q</a:t>
              </a: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>
              <a:off x="3526458" y="3303269"/>
              <a:ext cx="2088232" cy="288032"/>
            </a:xfrm>
            <a:prstGeom prst="straightConnector1">
              <a:avLst/>
            </a:prstGeom>
            <a:noFill/>
            <a:ln w="19050" cap="flat" cmpd="sng" algn="ctr">
              <a:solidFill>
                <a:srgbClr val="CC3399"/>
              </a:solidFill>
              <a:prstDash val="dash"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Arrow Connector 72"/>
            <p:cNvCxnSpPr/>
            <p:nvPr/>
          </p:nvCxnSpPr>
          <p:spPr>
            <a:xfrm flipH="1" flipV="1">
              <a:off x="3130196" y="1792496"/>
              <a:ext cx="361684" cy="1416849"/>
            </a:xfrm>
            <a:prstGeom prst="straightConnector1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tailEnd type="arrow"/>
            </a:ln>
            <a:effectLst/>
          </p:spPr>
        </p:cxnSp>
        <p:sp>
          <p:nvSpPr>
            <p:cNvPr id="74" name="Arc 73"/>
            <p:cNvSpPr/>
            <p:nvPr/>
          </p:nvSpPr>
          <p:spPr>
            <a:xfrm>
              <a:off x="4296965" y="2747679"/>
              <a:ext cx="864096" cy="792088"/>
            </a:xfrm>
            <a:prstGeom prst="arc">
              <a:avLst>
                <a:gd name="adj1" fmla="val 16815854"/>
                <a:gd name="adj2" fmla="val 3215814"/>
              </a:avLst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triangle"/>
              <a:tailEnd type="none"/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438226" y="2337773"/>
              <a:ext cx="658739" cy="696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k</a:t>
              </a:r>
              <a:r>
                <a:rPr kumimoji="0" lang="en-US" sz="16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in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362562" y="1962879"/>
              <a:ext cx="885629" cy="696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k</a:t>
              </a:r>
              <a:r>
                <a:rPr kumimoji="0" lang="en-US" sz="1600" b="0" i="0" u="none" strike="noStrike" kern="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diff</a:t>
              </a:r>
              <a:endParaRPr kumimoji="0" lang="en-US" sz="16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7" name="Arc 76"/>
            <p:cNvSpPr/>
            <p:nvPr/>
          </p:nvSpPr>
          <p:spPr>
            <a:xfrm rot="16586769">
              <a:off x="2695013" y="2174757"/>
              <a:ext cx="934037" cy="922740"/>
            </a:xfrm>
            <a:prstGeom prst="arc">
              <a:avLst>
                <a:gd name="adj1" fmla="val 18229584"/>
                <a:gd name="adj2" fmla="val 21340974"/>
              </a:avLst>
            </a:prstGeom>
            <a:noFill/>
            <a:ln w="19050" cap="flat" cmpd="sng" algn="ctr">
              <a:solidFill>
                <a:srgbClr val="0000FF"/>
              </a:solidFill>
              <a:prstDash val="solid"/>
              <a:headEnd type="triangle"/>
              <a:tailEnd type="none"/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>
              <a:off x="3491880" y="1136420"/>
              <a:ext cx="0" cy="2072924"/>
            </a:xfrm>
            <a:prstGeom prst="straightConnector1">
              <a:avLst/>
            </a:prstGeom>
            <a:noFill/>
            <a:ln w="19050" cap="flat" cmpd="sng" algn="ctr">
              <a:solidFill>
                <a:srgbClr val="0000FF"/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p:sp>
          <p:nvSpPr>
            <p:cNvPr id="79" name="TextBox 78"/>
            <p:cNvSpPr txBox="1"/>
            <p:nvPr/>
          </p:nvSpPr>
          <p:spPr>
            <a:xfrm>
              <a:off x="4296965" y="2660636"/>
              <a:ext cx="752325" cy="696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2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sym typeface="Symbol"/>
                </a:rPr>
                <a:t></a:t>
              </a:r>
              <a:r>
                <a:rPr kumimoji="0" lang="en-US" sz="16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sym typeface="Symbol"/>
                </a:rPr>
                <a:t>2</a:t>
              </a:r>
              <a:endParaRPr kumimoji="0" lang="en-US" sz="16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0" name="Arc 79"/>
            <p:cNvSpPr/>
            <p:nvPr/>
          </p:nvSpPr>
          <p:spPr>
            <a:xfrm>
              <a:off x="3562591" y="2711953"/>
              <a:ext cx="864096" cy="792088"/>
            </a:xfrm>
            <a:prstGeom prst="arc">
              <a:avLst>
                <a:gd name="adj1" fmla="val 16815854"/>
                <a:gd name="adj2" fmla="val 2684687"/>
              </a:avLst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triangle"/>
              <a:tailEnd type="none"/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5461280" y="3291830"/>
            <a:ext cx="36475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219170">
              <a:defRPr/>
            </a:pPr>
            <a:r>
              <a:rPr lang="en-US" sz="1400" kern="0" dirty="0">
                <a:solidFill>
                  <a:prstClr val="black"/>
                </a:solidFill>
                <a:sym typeface="Symbol"/>
              </a:rPr>
              <a:t></a:t>
            </a:r>
            <a:r>
              <a:rPr lang="en-US" sz="1400" kern="0" baseline="-25000" dirty="0" err="1">
                <a:solidFill>
                  <a:prstClr val="black"/>
                </a:solidFill>
                <a:sym typeface="Symbol"/>
              </a:rPr>
              <a:t>inc</a:t>
            </a:r>
            <a:r>
              <a:rPr lang="en-US" sz="1400" kern="0" baseline="-25000" dirty="0">
                <a:solidFill>
                  <a:prstClr val="black"/>
                </a:solidFill>
                <a:sym typeface="Symbol"/>
              </a:rPr>
              <a:t> </a:t>
            </a:r>
            <a:r>
              <a:rPr lang="en-US" sz="1400" kern="0" dirty="0">
                <a:solidFill>
                  <a:prstClr val="black"/>
                </a:solidFill>
                <a:sym typeface="Symbol"/>
              </a:rPr>
              <a:t>is kept constant</a:t>
            </a:r>
          </a:p>
          <a:p>
            <a:pPr lvl="0" algn="ctr" defTabSz="1219170">
              <a:defRPr/>
            </a:pPr>
            <a:r>
              <a:rPr lang="en-US" sz="1400" kern="0" dirty="0">
                <a:solidFill>
                  <a:prstClr val="black"/>
                </a:solidFill>
                <a:sym typeface="Symbol"/>
              </a:rPr>
              <a:t>The scattering vector </a:t>
            </a:r>
            <a:r>
              <a:rPr lang="en-US" sz="1400" b="1" kern="0" dirty="0">
                <a:solidFill>
                  <a:prstClr val="black"/>
                </a:solidFill>
                <a:sym typeface="Symbol"/>
              </a:rPr>
              <a:t>Q</a:t>
            </a:r>
            <a:r>
              <a:rPr lang="en-US" sz="1400" kern="0" dirty="0">
                <a:solidFill>
                  <a:prstClr val="black"/>
                </a:solidFill>
                <a:sym typeface="Symbol"/>
              </a:rPr>
              <a:t> rotates as 2 is scanned</a:t>
            </a:r>
            <a:endParaRPr lang="en-US" sz="14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1C597E9-F731-FF4D-09A4-E86150A83CC3}"/>
              </a:ext>
            </a:extLst>
          </p:cNvPr>
          <p:cNvGrpSpPr/>
          <p:nvPr/>
        </p:nvGrpSpPr>
        <p:grpSpPr>
          <a:xfrm>
            <a:off x="6687554" y="535781"/>
            <a:ext cx="2196828" cy="1523213"/>
            <a:chOff x="3072484" y="983176"/>
            <a:chExt cx="3455360" cy="285874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83C5A2-8614-76AD-293C-BEEFD83172BC}"/>
                </a:ext>
              </a:extLst>
            </p:cNvPr>
            <p:cNvSpPr/>
            <p:nvPr/>
          </p:nvSpPr>
          <p:spPr>
            <a:xfrm>
              <a:off x="4160838" y="1487895"/>
              <a:ext cx="2295283" cy="18296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5505487-8942-CF31-09D7-4AB3AED969DD}"/>
                </a:ext>
              </a:extLst>
            </p:cNvPr>
            <p:cNvSpPr/>
            <p:nvPr/>
          </p:nvSpPr>
          <p:spPr>
            <a:xfrm>
              <a:off x="3584722" y="2052512"/>
              <a:ext cx="150796" cy="1479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C62344F-A0DB-1F71-2FA4-9DB5938E56D6}"/>
                </a:ext>
              </a:extLst>
            </p:cNvPr>
            <p:cNvSpPr/>
            <p:nvPr/>
          </p:nvSpPr>
          <p:spPr>
            <a:xfrm>
              <a:off x="3603651" y="2178632"/>
              <a:ext cx="150796" cy="14799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417B7D9-CEC4-8EDA-EA5C-E067B0565DBC}"/>
                </a:ext>
              </a:extLst>
            </p:cNvPr>
            <p:cNvCxnSpPr/>
            <p:nvPr/>
          </p:nvCxnSpPr>
          <p:spPr>
            <a:xfrm flipV="1">
              <a:off x="3794226" y="2182951"/>
              <a:ext cx="348405" cy="17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947764E-BB45-9C02-5968-DF97F5B62ED0}"/>
                </a:ext>
              </a:extLst>
            </p:cNvPr>
            <p:cNvCxnSpPr/>
            <p:nvPr/>
          </p:nvCxnSpPr>
          <p:spPr>
            <a:xfrm>
              <a:off x="4173434" y="2184662"/>
              <a:ext cx="950990" cy="4324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2753D27-4232-A35E-004B-6443BC1015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98278" y="2239685"/>
              <a:ext cx="925110" cy="1077824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8696AB7-09E3-45F9-7418-9E04C827E2FA}"/>
                </a:ext>
              </a:extLst>
            </p:cNvPr>
            <p:cNvSpPr/>
            <p:nvPr/>
          </p:nvSpPr>
          <p:spPr>
            <a:xfrm>
              <a:off x="3794226" y="3592164"/>
              <a:ext cx="150796" cy="14799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54DD6C7-7A2E-1C8A-A74E-4C5F9795A718}"/>
                </a:ext>
              </a:extLst>
            </p:cNvPr>
            <p:cNvCxnSpPr/>
            <p:nvPr/>
          </p:nvCxnSpPr>
          <p:spPr>
            <a:xfrm flipV="1">
              <a:off x="3960837" y="3331177"/>
              <a:ext cx="226164" cy="2680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9AD0E8D-07D0-7F92-5DD2-826B7A278DB8}"/>
                </a:ext>
              </a:extLst>
            </p:cNvPr>
            <p:cNvCxnSpPr>
              <a:stCxn id="33" idx="1"/>
            </p:cNvCxnSpPr>
            <p:nvPr/>
          </p:nvCxnSpPr>
          <p:spPr>
            <a:xfrm>
              <a:off x="5113474" y="2142015"/>
              <a:ext cx="572714" cy="38385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DEE9CF0-9DE5-5951-3FFB-580C9744CC04}"/>
                </a:ext>
              </a:extLst>
            </p:cNvPr>
            <p:cNvSpPr txBox="1"/>
            <p:nvPr/>
          </p:nvSpPr>
          <p:spPr>
            <a:xfrm>
              <a:off x="3072484" y="1698630"/>
              <a:ext cx="860947" cy="519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aseline="30000" dirty="0"/>
                <a:t>3</a:t>
              </a:r>
              <a:r>
                <a:rPr lang="en-US" sz="1200" dirty="0"/>
                <a:t>He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C4025CE-1D97-39B5-48BC-1AD762647C73}"/>
                </a:ext>
              </a:extLst>
            </p:cNvPr>
            <p:cNvSpPr txBox="1"/>
            <p:nvPr/>
          </p:nvSpPr>
          <p:spPr>
            <a:xfrm>
              <a:off x="3581816" y="3248676"/>
              <a:ext cx="591058" cy="519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aseline="30000" dirty="0"/>
                <a:t>1</a:t>
              </a:r>
              <a:r>
                <a:rPr lang="en-US" sz="1200" dirty="0"/>
                <a:t>H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0EA69EC-B913-AA5E-7367-BF8BF807CAC3}"/>
                </a:ext>
              </a:extLst>
            </p:cNvPr>
            <p:cNvSpPr txBox="1"/>
            <p:nvPr/>
          </p:nvSpPr>
          <p:spPr>
            <a:xfrm>
              <a:off x="4916266" y="1624159"/>
              <a:ext cx="547921" cy="519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aseline="30000" dirty="0"/>
                <a:t>2</a:t>
              </a:r>
              <a:r>
                <a:rPr lang="en-US" sz="1200" dirty="0"/>
                <a:t>H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41D3D3E-4D3C-61D0-7CE4-8B2AB9894DF3}"/>
                </a:ext>
              </a:extLst>
            </p:cNvPr>
            <p:cNvSpPr txBox="1"/>
            <p:nvPr/>
          </p:nvSpPr>
          <p:spPr>
            <a:xfrm>
              <a:off x="5625580" y="2153853"/>
              <a:ext cx="714362" cy="519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aseline="30000" dirty="0"/>
                <a:t>4</a:t>
              </a:r>
              <a:r>
                <a:rPr lang="en-US" sz="1200" dirty="0"/>
                <a:t>He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371F30F-1064-79A8-81A5-3E0B4FD248E5}"/>
                </a:ext>
              </a:extLst>
            </p:cNvPr>
            <p:cNvSpPr txBox="1"/>
            <p:nvPr/>
          </p:nvSpPr>
          <p:spPr>
            <a:xfrm>
              <a:off x="4214352" y="3322049"/>
              <a:ext cx="2313492" cy="519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Q-value = 18352 </a:t>
              </a:r>
              <a:r>
                <a:rPr lang="en-US" sz="1200" dirty="0" err="1"/>
                <a:t>keV</a:t>
              </a:r>
              <a:r>
                <a:rPr lang="en-US" sz="1200" dirty="0"/>
                <a:t>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F33FDB3-ABC7-7CC3-CD40-D50DA69AA8CC}"/>
                </a:ext>
              </a:extLst>
            </p:cNvPr>
            <p:cNvSpPr txBox="1"/>
            <p:nvPr/>
          </p:nvSpPr>
          <p:spPr>
            <a:xfrm>
              <a:off x="4268153" y="983176"/>
              <a:ext cx="2035511" cy="577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baseline="30000" dirty="0"/>
                <a:t>2</a:t>
              </a:r>
              <a:r>
                <a:rPr lang="en-US" sz="1400" b="1" dirty="0"/>
                <a:t>H(</a:t>
              </a:r>
              <a:r>
                <a:rPr lang="en-US" sz="1400" b="1" baseline="30000" dirty="0"/>
                <a:t>3</a:t>
              </a:r>
              <a:r>
                <a:rPr lang="en-US" sz="1400" b="1" dirty="0"/>
                <a:t>He,</a:t>
              </a:r>
              <a:r>
                <a:rPr lang="en-US" sz="1400" b="1" baseline="30000" dirty="0"/>
                <a:t> 1</a:t>
              </a:r>
              <a:r>
                <a:rPr lang="en-US" sz="1400" b="1" dirty="0"/>
                <a:t>H)</a:t>
              </a:r>
              <a:r>
                <a:rPr lang="en-US" sz="1400" b="1" baseline="30000" dirty="0"/>
                <a:t>4</a:t>
              </a:r>
              <a:r>
                <a:rPr lang="en-US" sz="1400" b="1" dirty="0"/>
                <a:t>He</a:t>
              </a:r>
              <a:endParaRPr lang="en-GB" sz="1400" b="1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5F1FF6B-D3E8-5FBE-3231-4C767A2CBD3C}"/>
                </a:ext>
              </a:extLst>
            </p:cNvPr>
            <p:cNvSpPr/>
            <p:nvPr/>
          </p:nvSpPr>
          <p:spPr>
            <a:xfrm>
              <a:off x="5068916" y="2044740"/>
              <a:ext cx="150796" cy="1479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4F51D68-8065-DCAA-D761-9572DB0DE90F}"/>
                </a:ext>
              </a:extLst>
            </p:cNvPr>
            <p:cNvSpPr/>
            <p:nvPr/>
          </p:nvSpPr>
          <p:spPr>
            <a:xfrm>
              <a:off x="5091390" y="2120342"/>
              <a:ext cx="150796" cy="14799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A9D2683-E599-CACC-7ED5-348A7F123A7D}"/>
                </a:ext>
              </a:extLst>
            </p:cNvPr>
            <p:cNvSpPr/>
            <p:nvPr/>
          </p:nvSpPr>
          <p:spPr>
            <a:xfrm>
              <a:off x="3508910" y="2110643"/>
              <a:ext cx="150796" cy="14799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231E764-EDFD-1A81-0A37-3A5A1F67FFB0}"/>
                </a:ext>
              </a:extLst>
            </p:cNvPr>
            <p:cNvSpPr/>
            <p:nvPr/>
          </p:nvSpPr>
          <p:spPr>
            <a:xfrm>
              <a:off x="5686188" y="2540161"/>
              <a:ext cx="150796" cy="1479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CCC1883-99D7-082B-F55B-F38CCDC86C20}"/>
                </a:ext>
              </a:extLst>
            </p:cNvPr>
            <p:cNvSpPr/>
            <p:nvPr/>
          </p:nvSpPr>
          <p:spPr>
            <a:xfrm>
              <a:off x="5761586" y="2614157"/>
              <a:ext cx="150796" cy="14799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B76C1C3-68C3-960B-9D15-40034200428C}"/>
                </a:ext>
              </a:extLst>
            </p:cNvPr>
            <p:cNvSpPr/>
            <p:nvPr/>
          </p:nvSpPr>
          <p:spPr>
            <a:xfrm>
              <a:off x="5649782" y="2624961"/>
              <a:ext cx="150796" cy="14799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B4DAE86-CDCB-270C-A7AE-B5BA500C8E2F}"/>
                </a:ext>
              </a:extLst>
            </p:cNvPr>
            <p:cNvSpPr/>
            <p:nvPr/>
          </p:nvSpPr>
          <p:spPr>
            <a:xfrm>
              <a:off x="5769080" y="2506707"/>
              <a:ext cx="150796" cy="1479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5C8CA89-DEF5-17D2-BC13-11A1069F8135}"/>
                </a:ext>
              </a:extLst>
            </p:cNvPr>
            <p:cNvCxnSpPr/>
            <p:nvPr/>
          </p:nvCxnSpPr>
          <p:spPr>
            <a:xfrm>
              <a:off x="5164203" y="2174744"/>
              <a:ext cx="950990" cy="4324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Arc 41">
              <a:extLst>
                <a:ext uri="{FF2B5EF4-FFF2-40B4-BE49-F238E27FC236}">
                  <a16:creationId xmlns:a16="http://schemas.microsoft.com/office/drawing/2014/main" id="{D770C7A9-F3F8-BABC-E3E9-CBCEFE918670}"/>
                </a:ext>
              </a:extLst>
            </p:cNvPr>
            <p:cNvSpPr/>
            <p:nvPr/>
          </p:nvSpPr>
          <p:spPr>
            <a:xfrm rot="20615457">
              <a:off x="4933854" y="2056792"/>
              <a:ext cx="616664" cy="470495"/>
            </a:xfrm>
            <a:prstGeom prst="arc">
              <a:avLst>
                <a:gd name="adj1" fmla="val 21291044"/>
                <a:gd name="adj2" fmla="val 10135971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8985B8A-EDD2-E525-1082-6AC739E4EC66}"/>
                </a:ext>
              </a:extLst>
            </p:cNvPr>
            <p:cNvSpPr txBox="1"/>
            <p:nvPr/>
          </p:nvSpPr>
          <p:spPr>
            <a:xfrm>
              <a:off x="4890718" y="2507443"/>
              <a:ext cx="1398494" cy="519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135</a:t>
              </a:r>
              <a:r>
                <a:rPr lang="en-US" sz="1200" baseline="30000" dirty="0"/>
                <a:t>o</a:t>
              </a:r>
              <a:endParaRPr lang="en-GB" sz="1200" baseline="30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34143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17D7B9-3D6C-551F-DE48-C7DAD801A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3772" y="4910071"/>
            <a:ext cx="8240228" cy="201104"/>
          </a:xfrm>
        </p:spPr>
        <p:txBody>
          <a:bodyPr/>
          <a:lstStyle/>
          <a:p>
            <a:pPr algn="r"/>
            <a:r>
              <a:rPr lang="en-GB" dirty="0"/>
              <a:t>P. Tsavalas | PWIE meeting | Espoo | 9/4/2024 | Page </a:t>
            </a:r>
            <a:fld id="{6A6D9FA1-99C7-4910-8E32-B85D378B0060}" type="slidenum">
              <a:rPr lang="en-GB" smtClean="0"/>
              <a:pPr algn="r"/>
              <a:t>4</a:t>
            </a:fld>
            <a:endParaRPr lang="en-GB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6EFE453F-3D63-1821-E126-BF8981E232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105565"/>
            <a:ext cx="9144000" cy="932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>
                <a:latin typeface="+mn-lt"/>
              </a:rPr>
              <a:t> </a:t>
            </a:r>
            <a:r>
              <a:rPr lang="en-US" sz="3600" dirty="0">
                <a:latin typeface="+mn-lt"/>
              </a:rPr>
              <a:t>Be-</a:t>
            </a:r>
            <a:r>
              <a:rPr lang="en-US" sz="3600" dirty="0">
                <a:solidFill>
                  <a:srgbClr val="0000FF"/>
                </a:solidFill>
                <a:latin typeface="+mn-lt"/>
              </a:rPr>
              <a:t>D</a:t>
            </a:r>
            <a:r>
              <a:rPr lang="en-US" sz="3600" dirty="0">
                <a:latin typeface="+mn-lt"/>
              </a:rPr>
              <a:t>(5%) on W </a:t>
            </a:r>
            <a:br>
              <a:rPr lang="en-US" sz="3600" dirty="0">
                <a:latin typeface="+mn-lt"/>
              </a:rPr>
            </a:br>
            <a:r>
              <a:rPr lang="en-US" sz="3600" dirty="0">
                <a:solidFill>
                  <a:srgbClr val="00B050"/>
                </a:solidFill>
                <a:latin typeface="+mn-lt"/>
              </a:rPr>
              <a:t>Deposition</a:t>
            </a:r>
            <a:r>
              <a:rPr lang="en-US" sz="3600" dirty="0">
                <a:latin typeface="+mn-lt"/>
              </a:rPr>
              <a:t> Temperature &amp; Roughness Effect</a:t>
            </a:r>
          </a:p>
        </p:txBody>
      </p:sp>
    </p:spTree>
    <p:extLst>
      <p:ext uri="{BB962C8B-B14F-4D97-AF65-F5344CB8AC3E}">
        <p14:creationId xmlns:p14="http://schemas.microsoft.com/office/powerpoint/2010/main" val="2726393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950EF-3AE2-D0A4-410C-756C438E2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7263" y="4914338"/>
            <a:ext cx="8240228" cy="201104"/>
          </a:xfrm>
        </p:spPr>
        <p:txBody>
          <a:bodyPr/>
          <a:lstStyle/>
          <a:p>
            <a:pPr algn="r"/>
            <a:r>
              <a:rPr lang="en-GB" dirty="0"/>
              <a:t>P. Tsavalas | PWIE meeting | Espoo | 9/4/2024 | Page </a:t>
            </a:r>
            <a:fld id="{6A6D9FA1-99C7-4910-8E32-B85D378B0060}" type="slidenum">
              <a:rPr lang="en-GB" smtClean="0"/>
              <a:pPr algn="r"/>
              <a:t>5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D4C025-B317-031A-6DCE-0EA7527F7D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5610"/>
            <a:ext cx="8172400" cy="481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Be-D(5%): D quantification vs </a:t>
            </a:r>
            <a:r>
              <a:rPr lang="en-US" sz="2400" dirty="0" err="1">
                <a:latin typeface="+mj-lt"/>
              </a:rPr>
              <a:t>T</a:t>
            </a:r>
            <a:r>
              <a:rPr lang="en-US" sz="2400" baseline="-25000" dirty="0" err="1">
                <a:latin typeface="+mj-lt"/>
              </a:rPr>
              <a:t>dep</a:t>
            </a:r>
            <a:r>
              <a:rPr lang="en-US" sz="2400" baseline="-25000" dirty="0">
                <a:latin typeface="+mj-lt"/>
              </a:rPr>
              <a:t> </a:t>
            </a:r>
            <a:r>
              <a:rPr lang="en-US" sz="2400" dirty="0">
                <a:latin typeface="+mn-lt"/>
              </a:rPr>
              <a:t>&amp; Roughness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0EA7728-530E-712F-3D0A-75341C4378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657393"/>
              </p:ext>
            </p:extLst>
          </p:nvPr>
        </p:nvGraphicFramePr>
        <p:xfrm>
          <a:off x="6442293" y="758631"/>
          <a:ext cx="2082056" cy="1603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4167777" imgH="3209448" progId="Origin50.Graph">
                  <p:embed/>
                </p:oleObj>
              </mc:Choice>
              <mc:Fallback>
                <p:oleObj name="Graph" r:id="rId2" imgW="4167777" imgH="3209448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42293" y="758631"/>
                        <a:ext cx="2082056" cy="16037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47E6723-CB4C-2D6C-332B-2B0BE3D989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666071"/>
              </p:ext>
            </p:extLst>
          </p:nvPr>
        </p:nvGraphicFramePr>
        <p:xfrm>
          <a:off x="6825315" y="3025064"/>
          <a:ext cx="2571221" cy="198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4167777" imgH="3209448" progId="Origin50.Graph">
                  <p:embed/>
                </p:oleObj>
              </mc:Choice>
              <mc:Fallback>
                <p:oleObj name="Graph" r:id="rId4" imgW="4167777" imgH="3209448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25315" y="3025064"/>
                        <a:ext cx="2571221" cy="198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1941C029-BC04-7797-90B0-72DC1CAFE3E6}"/>
              </a:ext>
            </a:extLst>
          </p:cNvPr>
          <p:cNvGrpSpPr/>
          <p:nvPr/>
        </p:nvGrpSpPr>
        <p:grpSpPr>
          <a:xfrm>
            <a:off x="3216498" y="711298"/>
            <a:ext cx="3707068" cy="2775245"/>
            <a:chOff x="3667379" y="2530264"/>
            <a:chExt cx="2763611" cy="2128771"/>
          </a:xfrm>
        </p:grpSpPr>
        <p:graphicFrame>
          <p:nvGraphicFramePr>
            <p:cNvPr id="6" name="Object 5">
              <a:extLst>
                <a:ext uri="{FF2B5EF4-FFF2-40B4-BE49-F238E27FC236}">
                  <a16:creationId xmlns:a16="http://schemas.microsoft.com/office/drawing/2014/main" id="{4414DCF4-D8EB-CE4A-0212-2120CF7C3F6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59399002"/>
                </p:ext>
              </p:extLst>
            </p:nvPr>
          </p:nvGraphicFramePr>
          <p:xfrm>
            <a:off x="3667379" y="2530264"/>
            <a:ext cx="2763611" cy="21287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Graph" r:id="rId6" imgW="4167777" imgH="3209448" progId="Origin50.Graph">
                    <p:embed/>
                  </p:oleObj>
                </mc:Choice>
                <mc:Fallback>
                  <p:oleObj name="Graph" r:id="rId6" imgW="4167777" imgH="3209448" progId="Origin50.Grap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667379" y="2530264"/>
                          <a:ext cx="2763611" cy="21287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DDC445-A279-09A9-178B-55557B7F1B9B}"/>
                </a:ext>
              </a:extLst>
            </p:cNvPr>
            <p:cNvSpPr txBox="1"/>
            <p:nvPr/>
          </p:nvSpPr>
          <p:spPr>
            <a:xfrm rot="4378075">
              <a:off x="4555962" y="3502932"/>
              <a:ext cx="1291257" cy="206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- 0.023∙T+9.1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00FA78D-FC8F-E2F0-A733-177AEDFBA1A2}"/>
                </a:ext>
              </a:extLst>
            </p:cNvPr>
            <p:cNvSpPr txBox="1"/>
            <p:nvPr/>
          </p:nvSpPr>
          <p:spPr>
            <a:xfrm rot="4217778">
              <a:off x="4015062" y="3509620"/>
              <a:ext cx="1159319" cy="206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- 0.020∙T+7.7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51752C8-6CA4-1A76-5F3A-E6D27662AAE0}"/>
                </a:ext>
              </a:extLst>
            </p:cNvPr>
            <p:cNvSpPr txBox="1"/>
            <p:nvPr/>
          </p:nvSpPr>
          <p:spPr>
            <a:xfrm rot="4352836">
              <a:off x="5261963" y="3380088"/>
              <a:ext cx="1068772" cy="206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- 0.021∙T+8.1</a:t>
              </a:r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E99849C3-D4A2-FC64-0042-C9A97F119AAA}"/>
                </a:ext>
              </a:extLst>
            </p:cNvPr>
            <p:cNvSpPr/>
            <p:nvPr/>
          </p:nvSpPr>
          <p:spPr>
            <a:xfrm rot="4296855">
              <a:off x="3954670" y="3541110"/>
              <a:ext cx="1074848" cy="216952"/>
            </a:xfrm>
            <a:prstGeom prst="rightArrow">
              <a:avLst/>
            </a:prstGeom>
            <a:solidFill>
              <a:srgbClr val="FFC1C1">
                <a:alpha val="60000"/>
              </a:srgbClr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8E4D2F12-C028-1D9E-20B5-95E95860C711}"/>
                </a:ext>
              </a:extLst>
            </p:cNvPr>
            <p:cNvSpPr/>
            <p:nvPr/>
          </p:nvSpPr>
          <p:spPr>
            <a:xfrm rot="4469312">
              <a:off x="4502085" y="3486627"/>
              <a:ext cx="1134125" cy="222546"/>
            </a:xfrm>
            <a:prstGeom prst="rightArrow">
              <a:avLst/>
            </a:prstGeom>
            <a:solidFill>
              <a:srgbClr val="DCE6F2">
                <a:alpha val="60000"/>
              </a:srgbClr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8C864C52-E2BC-40A9-D48F-C2732B6B0A36}"/>
                </a:ext>
              </a:extLst>
            </p:cNvPr>
            <p:cNvSpPr/>
            <p:nvPr/>
          </p:nvSpPr>
          <p:spPr>
            <a:xfrm rot="4374579">
              <a:off x="5086253" y="3506951"/>
              <a:ext cx="1189717" cy="253179"/>
            </a:xfrm>
            <a:prstGeom prst="rightArrow">
              <a:avLst/>
            </a:prstGeom>
            <a:solidFill>
              <a:srgbClr val="EBF1DE">
                <a:alpha val="60000"/>
              </a:srgbClr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9E3309D-38FF-7A22-288A-E78653967491}"/>
              </a:ext>
            </a:extLst>
          </p:cNvPr>
          <p:cNvSpPr txBox="1"/>
          <p:nvPr/>
        </p:nvSpPr>
        <p:spPr>
          <a:xfrm>
            <a:off x="92134" y="3603402"/>
            <a:ext cx="6236181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5757B9"/>
                </a:solidFill>
              </a:rPr>
              <a:t>D</a:t>
            </a:r>
            <a:r>
              <a:rPr lang="en-US" sz="1600" dirty="0"/>
              <a:t> amount </a:t>
            </a:r>
            <a:r>
              <a:rPr lang="en-US" sz="1600" b="1" dirty="0">
                <a:solidFill>
                  <a:srgbClr val="FF0000"/>
                </a:solidFill>
              </a:rPr>
              <a:t>decreases</a:t>
            </a:r>
            <a:r>
              <a:rPr lang="en-US" sz="1600" dirty="0"/>
              <a:t> as the deposition temperature increases; similar rate for the 3 roughness values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5757B9"/>
                </a:solidFill>
              </a:rPr>
              <a:t>D</a:t>
            </a:r>
            <a:r>
              <a:rPr lang="en-US" sz="1600" dirty="0"/>
              <a:t> concentration is at all deposition temperatures below 2 at% which is lower than the nominal value (5 at%)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D90E99-8515-823C-021B-1D81F8CC59C5}"/>
              </a:ext>
            </a:extLst>
          </p:cNvPr>
          <p:cNvSpPr txBox="1"/>
          <p:nvPr/>
        </p:nvSpPr>
        <p:spPr>
          <a:xfrm>
            <a:off x="4391753" y="495937"/>
            <a:ext cx="1331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B3BFF"/>
                </a:solidFill>
              </a:rPr>
              <a:t>D</a:t>
            </a:r>
            <a:r>
              <a:rPr lang="en-US" b="1" dirty="0"/>
              <a:t> amount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47E6E3-6ACD-6928-B56E-4C7049AC5F34}"/>
              </a:ext>
            </a:extLst>
          </p:cNvPr>
          <p:cNvSpPr txBox="1"/>
          <p:nvPr/>
        </p:nvSpPr>
        <p:spPr>
          <a:xfrm>
            <a:off x="6436001" y="521824"/>
            <a:ext cx="2175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Be-D Layer Thickness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21F1DF-CB96-50CA-7F5E-91DB323C1B4D}"/>
              </a:ext>
            </a:extLst>
          </p:cNvPr>
          <p:cNvSpPr txBox="1"/>
          <p:nvPr/>
        </p:nvSpPr>
        <p:spPr>
          <a:xfrm>
            <a:off x="7137242" y="2811775"/>
            <a:ext cx="1835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D</a:t>
            </a:r>
            <a:r>
              <a:rPr lang="en-US" b="1" dirty="0"/>
              <a:t> Concentration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5891E4-48F0-A7B6-55EA-F771DE92D535}"/>
              </a:ext>
            </a:extLst>
          </p:cNvPr>
          <p:cNvSpPr txBox="1"/>
          <p:nvPr/>
        </p:nvSpPr>
        <p:spPr>
          <a:xfrm>
            <a:off x="750922" y="526632"/>
            <a:ext cx="2142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baseline="30000" dirty="0"/>
              <a:t>3</a:t>
            </a:r>
            <a:r>
              <a:rPr lang="en-US" b="1" dirty="0"/>
              <a:t>He NRA spectrum</a:t>
            </a:r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1119D704-FC5C-A099-F62B-3CA12C1399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185742"/>
              </p:ext>
            </p:extLst>
          </p:nvPr>
        </p:nvGraphicFramePr>
        <p:xfrm>
          <a:off x="-26284" y="858537"/>
          <a:ext cx="3411728" cy="2628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8" imgW="4167777" imgH="3209448" progId="Origin50.Graph">
                  <p:embed/>
                </p:oleObj>
              </mc:Choice>
              <mc:Fallback>
                <p:oleObj name="Graph" r:id="rId8" imgW="4167777" imgH="3209448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-26284" y="858537"/>
                        <a:ext cx="3411728" cy="26280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E1CB1F79-DFB7-5687-A935-DF95CD3A99A3}"/>
              </a:ext>
            </a:extLst>
          </p:cNvPr>
          <p:cNvSpPr/>
          <p:nvPr/>
        </p:nvSpPr>
        <p:spPr>
          <a:xfrm>
            <a:off x="2699792" y="2499742"/>
            <a:ext cx="466802" cy="6813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Bent 19">
            <a:extLst>
              <a:ext uri="{FF2B5EF4-FFF2-40B4-BE49-F238E27FC236}">
                <a16:creationId xmlns:a16="http://schemas.microsoft.com/office/drawing/2014/main" id="{E4C119A1-61CD-4196-97B7-3580972AFB54}"/>
              </a:ext>
            </a:extLst>
          </p:cNvPr>
          <p:cNvSpPr/>
          <p:nvPr/>
        </p:nvSpPr>
        <p:spPr>
          <a:xfrm rot="5400000">
            <a:off x="7289051" y="1840258"/>
            <a:ext cx="482202" cy="1526504"/>
          </a:xfrm>
          <a:prstGeom prst="bentArrow">
            <a:avLst>
              <a:gd name="adj1" fmla="val 42075"/>
              <a:gd name="adj2" fmla="val 20731"/>
              <a:gd name="adj3" fmla="val 22595"/>
              <a:gd name="adj4" fmla="val 40904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596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D268D6-B76E-1AAE-CCE0-4CBF869E2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3772" y="4918297"/>
            <a:ext cx="8240228" cy="201104"/>
          </a:xfrm>
        </p:spPr>
        <p:txBody>
          <a:bodyPr/>
          <a:lstStyle/>
          <a:p>
            <a:pPr algn="r"/>
            <a:r>
              <a:rPr lang="en-GB" dirty="0"/>
              <a:t>P. Tsavalas | PWIE meeting | Espoo | 9/4/2024 | Page </a:t>
            </a:r>
            <a:fld id="{6A6D9FA1-99C7-4910-8E32-B85D378B0060}" type="slidenum">
              <a:rPr lang="en-GB" smtClean="0"/>
              <a:pPr algn="r"/>
              <a:t>6</a:t>
            </a:fld>
            <a:endParaRPr lang="en-GB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10048677-1EE2-1378-341A-C20198DBA5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16286"/>
            <a:ext cx="817240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j-lt"/>
              </a:rPr>
              <a:t> </a:t>
            </a:r>
            <a:r>
              <a:rPr lang="en-US" dirty="0">
                <a:latin typeface="+mj-lt"/>
              </a:rPr>
              <a:t>Be-D(5%): D release activation energy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DAEE5A9-A9B1-96E0-FEC3-1F4B3B38F1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241448"/>
              </p:ext>
            </p:extLst>
          </p:nvPr>
        </p:nvGraphicFramePr>
        <p:xfrm>
          <a:off x="1553945" y="1188382"/>
          <a:ext cx="1016000" cy="497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12520" imgH="393480" progId="Equation.DSMT4">
                  <p:embed/>
                </p:oleObj>
              </mc:Choice>
              <mc:Fallback>
                <p:oleObj name="Equation" r:id="rId2" imgW="812520" imgH="393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3945" y="1188382"/>
                        <a:ext cx="1016000" cy="4976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C2B6C761-6F7B-FB83-F499-012F70FFC705}"/>
              </a:ext>
            </a:extLst>
          </p:cNvPr>
          <p:cNvGrpSpPr/>
          <p:nvPr/>
        </p:nvGrpSpPr>
        <p:grpSpPr>
          <a:xfrm>
            <a:off x="4282348" y="665162"/>
            <a:ext cx="4813716" cy="3454360"/>
            <a:chOff x="5627372" y="1295855"/>
            <a:chExt cx="4813716" cy="345436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5B01C3B-E6C6-9CBC-AEC3-BD9796C78CF3}"/>
                </a:ext>
              </a:extLst>
            </p:cNvPr>
            <p:cNvSpPr txBox="1"/>
            <p:nvPr/>
          </p:nvSpPr>
          <p:spPr>
            <a:xfrm>
              <a:off x="5680981" y="1295855"/>
              <a:ext cx="476010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The determined activation energy is in agreement with that obtained by A. De </a:t>
              </a:r>
              <a:r>
                <a:rPr lang="en-US" sz="1400" dirty="0" err="1"/>
                <a:t>Temmerman</a:t>
              </a:r>
              <a:r>
                <a:rPr lang="en-US" sz="1400" dirty="0"/>
                <a:t> et al. </a:t>
              </a:r>
              <a:r>
                <a:rPr lang="en-US" sz="1400" dirty="0" err="1"/>
                <a:t>Nucl</a:t>
              </a:r>
              <a:r>
                <a:rPr lang="en-US" sz="1400" dirty="0"/>
                <a:t>. Fusion 48 (2008) 075008</a:t>
              </a:r>
            </a:p>
          </p:txBody>
        </p:sp>
        <p:pic>
          <p:nvPicPr>
            <p:cNvPr id="13" name="Picture 6">
              <a:extLst>
                <a:ext uri="{FF2B5EF4-FFF2-40B4-BE49-F238E27FC236}">
                  <a16:creationId xmlns:a16="http://schemas.microsoft.com/office/drawing/2014/main" id="{BEFF6615-7BDA-9219-D485-A8CBC0F7C4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7372" y="2303633"/>
              <a:ext cx="3394715" cy="2446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ight Arrow 9">
              <a:extLst>
                <a:ext uri="{FF2B5EF4-FFF2-40B4-BE49-F238E27FC236}">
                  <a16:creationId xmlns:a16="http://schemas.microsoft.com/office/drawing/2014/main" id="{21BADF2D-2E1A-2860-2FC8-2DE8FB43AE4C}"/>
                </a:ext>
              </a:extLst>
            </p:cNvPr>
            <p:cNvSpPr/>
            <p:nvPr/>
          </p:nvSpPr>
          <p:spPr>
            <a:xfrm rot="20989868">
              <a:off x="8545267" y="3584056"/>
              <a:ext cx="360040" cy="301054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BC7AB56-F8B8-EDD7-C0BA-094D4CE76B54}"/>
                </a:ext>
              </a:extLst>
            </p:cNvPr>
            <p:cNvSpPr txBox="1"/>
            <p:nvPr/>
          </p:nvSpPr>
          <p:spPr>
            <a:xfrm>
              <a:off x="8906552" y="3504373"/>
              <a:ext cx="14318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E=(0.12±0.02) eV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280D207-B462-A861-232C-814ECBC737DC}"/>
              </a:ext>
            </a:extLst>
          </p:cNvPr>
          <p:cNvSpPr txBox="1"/>
          <p:nvPr/>
        </p:nvSpPr>
        <p:spPr>
          <a:xfrm>
            <a:off x="60144" y="665162"/>
            <a:ext cx="4163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An Arrhenius relation is assumed since the desorption </a:t>
            </a:r>
          </a:p>
          <a:p>
            <a:r>
              <a:rPr lang="en-US" sz="1400" dirty="0"/>
              <a:t>of gases from metals is a thermally activation process</a:t>
            </a: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E6DC6D72-551E-2244-270E-D06511A977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930831"/>
              </p:ext>
            </p:extLst>
          </p:nvPr>
        </p:nvGraphicFramePr>
        <p:xfrm>
          <a:off x="179512" y="1419622"/>
          <a:ext cx="3629025" cy="277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5" imgW="3920760" imgH="3000960" progId="Origin50.Graph">
                  <p:embed/>
                </p:oleObj>
              </mc:Choice>
              <mc:Fallback>
                <p:oleObj name="Graph" r:id="rId5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9512" y="1419622"/>
                        <a:ext cx="3629025" cy="277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CC65C49B-1B8B-4D55-3182-A1EE12947842}"/>
              </a:ext>
            </a:extLst>
          </p:cNvPr>
          <p:cNvSpPr txBox="1"/>
          <p:nvPr/>
        </p:nvSpPr>
        <p:spPr>
          <a:xfrm>
            <a:off x="1732714" y="3103890"/>
            <a:ext cx="16146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E=(0.11±0.01) eV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97384DB-9118-6D1B-D668-D3CD1EBF6D62}"/>
              </a:ext>
            </a:extLst>
          </p:cNvPr>
          <p:cNvCxnSpPr>
            <a:cxnSpLocks/>
          </p:cNvCxnSpPr>
          <p:nvPr/>
        </p:nvCxnSpPr>
        <p:spPr>
          <a:xfrm>
            <a:off x="2076434" y="2856186"/>
            <a:ext cx="335326" cy="20104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356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1BFFF23E-B806-AC0B-CBE0-1D1CCD090D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2398526"/>
              </p:ext>
            </p:extLst>
          </p:nvPr>
        </p:nvGraphicFramePr>
        <p:xfrm>
          <a:off x="324745" y="483518"/>
          <a:ext cx="3235955" cy="2492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4167777" imgH="3209448" progId="Origin50.Graph">
                  <p:embed/>
                </p:oleObj>
              </mc:Choice>
              <mc:Fallback>
                <p:oleObj name="Graph" r:id="rId2" imgW="4167777" imgH="3209448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4745" y="483518"/>
                        <a:ext cx="3235955" cy="24926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BEBA9527-ED66-D906-FD29-B3DFEA018F22}"/>
              </a:ext>
            </a:extLst>
          </p:cNvPr>
          <p:cNvSpPr txBox="1"/>
          <p:nvPr/>
        </p:nvSpPr>
        <p:spPr>
          <a:xfrm>
            <a:off x="96288" y="2931790"/>
            <a:ext cx="3235955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Non-textured Be: I(100):I(002):I(101)=30:25:100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1B22F0-2049-F5C1-E17B-0B710F5A5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74" y="70603"/>
            <a:ext cx="9147373" cy="342900"/>
          </a:xfrm>
        </p:spPr>
        <p:txBody>
          <a:bodyPr/>
          <a:lstStyle/>
          <a:p>
            <a:r>
              <a:rPr lang="en-US" sz="2400" dirty="0">
                <a:latin typeface="+mj-lt"/>
              </a:rPr>
              <a:t>Be-D(5%): Structural characterization vs </a:t>
            </a:r>
            <a:r>
              <a:rPr lang="en-US" sz="2400" dirty="0" err="1">
                <a:latin typeface="+mj-lt"/>
              </a:rPr>
              <a:t>T</a:t>
            </a:r>
            <a:r>
              <a:rPr lang="en-US" sz="2400" baseline="-25000" dirty="0" err="1">
                <a:latin typeface="+mj-lt"/>
              </a:rPr>
              <a:t>dep</a:t>
            </a:r>
            <a:r>
              <a:rPr lang="en-US" sz="2400" baseline="-25000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&amp; Substrate Roughness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EF183A-FF67-160A-5913-A78E4E539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P. Tsavalas | PWIE meeting | Espoo | 9/4/2024 | Page </a:t>
            </a:r>
            <a:fld id="{6A6D9FA1-99C7-4910-8E32-B85D378B0060}" type="slidenum">
              <a:rPr lang="en-GB" smtClean="0"/>
              <a:pPr algn="r"/>
              <a:t>7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49EE9B-4B03-68F1-4452-F9F37B71612A}"/>
              </a:ext>
            </a:extLst>
          </p:cNvPr>
          <p:cNvSpPr txBox="1"/>
          <p:nvPr/>
        </p:nvSpPr>
        <p:spPr>
          <a:xfrm>
            <a:off x="79565" y="3238315"/>
            <a:ext cx="4492435" cy="18158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Be crystallizes at hexagonal P63/mmc space group</a:t>
            </a:r>
          </a:p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Texture evolution with the increase of </a:t>
            </a:r>
            <a:r>
              <a:rPr lang="en-US" sz="1400" dirty="0" err="1"/>
              <a:t>T</a:t>
            </a:r>
            <a:r>
              <a:rPr lang="en-US" sz="1400" baseline="-25000" dirty="0" err="1"/>
              <a:t>dep</a:t>
            </a:r>
            <a:r>
              <a:rPr lang="en-US" sz="1400" dirty="0"/>
              <a:t>:</a:t>
            </a:r>
          </a:p>
          <a:p>
            <a:pPr marL="571500" lvl="2" indent="-228600">
              <a:buClr>
                <a:schemeClr val="tx1"/>
              </a:buClr>
              <a:buFont typeface="Calibri" panose="020F0502020204030204" pitchFamily="34" charset="0"/>
              <a:buChar char="—"/>
            </a:pPr>
            <a:r>
              <a:rPr lang="en-US" sz="1400" dirty="0"/>
              <a:t>From </a:t>
            </a:r>
            <a:r>
              <a:rPr lang="en-US" sz="1400" b="1" dirty="0">
                <a:solidFill>
                  <a:srgbClr val="7030A0"/>
                </a:solidFill>
              </a:rPr>
              <a:t>enhanced texture </a:t>
            </a:r>
            <a:r>
              <a:rPr lang="en-US" sz="1400" dirty="0"/>
              <a:t>at</a:t>
            </a:r>
            <a:r>
              <a:rPr lang="en-US" sz="1400" b="1" dirty="0"/>
              <a:t> </a:t>
            </a:r>
            <a:r>
              <a:rPr lang="en-US" sz="1400" b="1" dirty="0">
                <a:solidFill>
                  <a:srgbClr val="7030A0"/>
                </a:solidFill>
              </a:rPr>
              <a:t>RT</a:t>
            </a:r>
            <a:r>
              <a:rPr lang="en-US" sz="1400" b="1" dirty="0"/>
              <a:t> </a:t>
            </a:r>
            <a:r>
              <a:rPr lang="en-US" sz="1400" dirty="0"/>
              <a:t>along</a:t>
            </a:r>
            <a:r>
              <a:rPr lang="en-US" sz="1400" b="1" dirty="0"/>
              <a:t> </a:t>
            </a:r>
            <a:r>
              <a:rPr lang="en-US" sz="1400" b="1" dirty="0">
                <a:solidFill>
                  <a:srgbClr val="7030A0"/>
                </a:solidFill>
              </a:rPr>
              <a:t>Be [002] </a:t>
            </a:r>
            <a:r>
              <a:rPr lang="en-US" sz="1400" dirty="0"/>
              <a:t>to</a:t>
            </a:r>
            <a:r>
              <a:rPr lang="en-US" sz="1400" b="1" dirty="0"/>
              <a:t> </a:t>
            </a:r>
            <a:r>
              <a:rPr lang="en-US" sz="1400" dirty="0"/>
              <a:t>non-textured material at </a:t>
            </a:r>
            <a:r>
              <a:rPr lang="en-US" sz="1400" b="1" dirty="0">
                <a:solidFill>
                  <a:srgbClr val="FF0000"/>
                </a:solidFill>
              </a:rPr>
              <a:t>400</a:t>
            </a:r>
            <a:r>
              <a:rPr lang="en-US" sz="1400" b="1" baseline="30000" dirty="0">
                <a:solidFill>
                  <a:srgbClr val="FF0000"/>
                </a:solidFill>
              </a:rPr>
              <a:t>o</a:t>
            </a:r>
            <a:r>
              <a:rPr lang="en-US" sz="1400" b="1" dirty="0">
                <a:solidFill>
                  <a:srgbClr val="FF0000"/>
                </a:solidFill>
              </a:rPr>
              <a:t>C</a:t>
            </a:r>
            <a:r>
              <a:rPr lang="en-US" sz="1400" dirty="0"/>
              <a:t> </a:t>
            </a:r>
          </a:p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B050"/>
                </a:solidFill>
              </a:rPr>
              <a:t>T=100</a:t>
            </a:r>
            <a:r>
              <a:rPr lang="en-US" sz="1400" b="1" baseline="30000" dirty="0">
                <a:solidFill>
                  <a:srgbClr val="00B050"/>
                </a:solidFill>
              </a:rPr>
              <a:t>o</a:t>
            </a:r>
            <a:r>
              <a:rPr lang="en-US" sz="1400" b="1" dirty="0">
                <a:solidFill>
                  <a:srgbClr val="00B050"/>
                </a:solidFill>
              </a:rPr>
              <a:t>C</a:t>
            </a:r>
            <a:r>
              <a:rPr lang="en-US" sz="1400" dirty="0"/>
              <a:t>: highest C.S., </a:t>
            </a:r>
            <a:r>
              <a:rPr lang="en-US" sz="1400" b="1" dirty="0">
                <a:solidFill>
                  <a:srgbClr val="FF0000"/>
                </a:solidFill>
              </a:rPr>
              <a:t>T=400</a:t>
            </a:r>
            <a:r>
              <a:rPr lang="en-US" sz="1400" b="1" baseline="30000" dirty="0">
                <a:solidFill>
                  <a:srgbClr val="FF0000"/>
                </a:solidFill>
              </a:rPr>
              <a:t>o</a:t>
            </a:r>
            <a:r>
              <a:rPr lang="en-US" sz="1400" b="1" dirty="0">
                <a:solidFill>
                  <a:srgbClr val="FF0000"/>
                </a:solidFill>
              </a:rPr>
              <a:t>C</a:t>
            </a:r>
            <a:r>
              <a:rPr lang="en-US" sz="1400" dirty="0"/>
              <a:t>: lowest C.S.</a:t>
            </a:r>
          </a:p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The increase of the </a:t>
            </a:r>
            <a:r>
              <a:rPr lang="en-US" sz="1400" dirty="0" err="1"/>
              <a:t>T</a:t>
            </a:r>
            <a:r>
              <a:rPr lang="en-US" sz="1400" baseline="-25000" dirty="0" err="1"/>
              <a:t>dep</a:t>
            </a:r>
            <a:r>
              <a:rPr lang="en-US" sz="1400" dirty="0"/>
              <a:t> results in the relief of the tensile lattice strain in Be</a:t>
            </a:r>
          </a:p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</a:rPr>
              <a:t>T=400</a:t>
            </a:r>
            <a:r>
              <a:rPr lang="en-US" sz="1400" b="1" baseline="30000" dirty="0">
                <a:solidFill>
                  <a:srgbClr val="FF0000"/>
                </a:solidFill>
              </a:rPr>
              <a:t>o</a:t>
            </a:r>
            <a:r>
              <a:rPr lang="en-US" sz="1400" b="1" dirty="0">
                <a:solidFill>
                  <a:srgbClr val="FF0000"/>
                </a:solidFill>
              </a:rPr>
              <a:t>C</a:t>
            </a:r>
            <a:r>
              <a:rPr lang="en-US" sz="1400" dirty="0"/>
              <a:t>: </a:t>
            </a:r>
            <a:r>
              <a:rPr lang="en-US" sz="1400" b="1" dirty="0"/>
              <a:t>Rough</a:t>
            </a:r>
            <a:r>
              <a:rPr lang="en-US" sz="1400" dirty="0"/>
              <a:t> surface</a:t>
            </a:r>
            <a:endParaRPr lang="en-US" sz="1400" b="1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9177F21-CB89-CFED-C2FD-BB5941BE22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857259"/>
              </p:ext>
            </p:extLst>
          </p:nvPr>
        </p:nvGraphicFramePr>
        <p:xfrm>
          <a:off x="3563888" y="588873"/>
          <a:ext cx="3100748" cy="238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4167777" imgH="3209448" progId="Origin50.Graph">
                  <p:embed/>
                </p:oleObj>
              </mc:Choice>
              <mc:Fallback>
                <p:oleObj name="Graph" r:id="rId4" imgW="4167777" imgH="3209448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63888" y="588873"/>
                        <a:ext cx="3100748" cy="2388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9425F0D-E326-8D57-0804-6A5E77DE8CFC}"/>
              </a:ext>
            </a:extLst>
          </p:cNvPr>
          <p:cNvSpPr txBox="1"/>
          <p:nvPr/>
        </p:nvSpPr>
        <p:spPr>
          <a:xfrm>
            <a:off x="4118457" y="534864"/>
            <a:ext cx="2031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Crystallite size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D0B0ED-F5A1-86DB-A945-08F168349B91}"/>
              </a:ext>
            </a:extLst>
          </p:cNvPr>
          <p:cNvSpPr txBox="1"/>
          <p:nvPr/>
        </p:nvSpPr>
        <p:spPr>
          <a:xfrm>
            <a:off x="1094427" y="448663"/>
            <a:ext cx="1821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GIXRD spectrum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52292A-DD93-A4D6-73B6-A1624A3D7D34}"/>
              </a:ext>
            </a:extLst>
          </p:cNvPr>
          <p:cNvSpPr txBox="1"/>
          <p:nvPr/>
        </p:nvSpPr>
        <p:spPr>
          <a:xfrm>
            <a:off x="7151602" y="563342"/>
            <a:ext cx="1487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Lattice Strain</a:t>
            </a:r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DB4EB9A6-2121-6F61-DEA2-1E2FFE2674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647113"/>
              </p:ext>
            </p:extLst>
          </p:nvPr>
        </p:nvGraphicFramePr>
        <p:xfrm>
          <a:off x="6397033" y="670053"/>
          <a:ext cx="3071511" cy="2365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6" imgW="4167777" imgH="3209448" progId="Origin50.Graph">
                  <p:embed/>
                </p:oleObj>
              </mc:Choice>
              <mc:Fallback>
                <p:oleObj name="Graph" r:id="rId6" imgW="4167777" imgH="3209448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97033" y="670053"/>
                        <a:ext cx="3071511" cy="23659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Group 31">
            <a:extLst>
              <a:ext uri="{FF2B5EF4-FFF2-40B4-BE49-F238E27FC236}">
                <a16:creationId xmlns:a16="http://schemas.microsoft.com/office/drawing/2014/main" id="{C4D29382-A62A-5ECE-DA6C-F02B1CB4FF3C}"/>
              </a:ext>
            </a:extLst>
          </p:cNvPr>
          <p:cNvGrpSpPr/>
          <p:nvPr/>
        </p:nvGrpSpPr>
        <p:grpSpPr>
          <a:xfrm>
            <a:off x="4758976" y="3147182"/>
            <a:ext cx="4061496" cy="1512800"/>
            <a:chOff x="4627944" y="3250338"/>
            <a:chExt cx="4061496" cy="15128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2492E9A-67B2-B32C-BAFD-A2ED25E01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1277" y="3593587"/>
              <a:ext cx="1270011" cy="116955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A349639-7415-5EF7-440B-48278B5D3E8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8185" y="3593587"/>
              <a:ext cx="1270011" cy="116955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0B2CFA7-6A7E-0C93-49E7-F1E8F941E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9429" y="3593587"/>
              <a:ext cx="1270011" cy="1169551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FB3099-18C8-1AB9-8062-F33FDE9F9339}"/>
                </a:ext>
              </a:extLst>
            </p:cNvPr>
            <p:cNvCxnSpPr>
              <a:cxnSpLocks/>
            </p:cNvCxnSpPr>
            <p:nvPr/>
          </p:nvCxnSpPr>
          <p:spPr>
            <a:xfrm>
              <a:off x="5442384" y="4475053"/>
              <a:ext cx="432048" cy="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CB2F649-BE50-B71A-50CF-DAA83F00DDF4}"/>
                </a:ext>
              </a:extLst>
            </p:cNvPr>
            <p:cNvSpPr txBox="1"/>
            <p:nvPr/>
          </p:nvSpPr>
          <p:spPr>
            <a:xfrm>
              <a:off x="5442384" y="4492179"/>
              <a:ext cx="48442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</a:rPr>
                <a:t>10 </a:t>
              </a:r>
              <a:r>
                <a:rPr lang="en-US" sz="900" dirty="0">
                  <a:solidFill>
                    <a:schemeClr val="bg1"/>
                  </a:solidFill>
                  <a:latin typeface="Symbol" panose="05050102010706020507" pitchFamily="18" charset="2"/>
                </a:rPr>
                <a:t>m</a:t>
              </a:r>
              <a:r>
                <a:rPr lang="en-US" sz="900" dirty="0">
                  <a:solidFill>
                    <a:schemeClr val="bg1"/>
                  </a:solidFill>
                </a:rPr>
                <a:t>m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8D75356-78D3-6513-D5DB-4BB64397933C}"/>
                </a:ext>
              </a:extLst>
            </p:cNvPr>
            <p:cNvCxnSpPr>
              <a:cxnSpLocks/>
            </p:cNvCxnSpPr>
            <p:nvPr/>
          </p:nvCxnSpPr>
          <p:spPr>
            <a:xfrm>
              <a:off x="6782869" y="4471729"/>
              <a:ext cx="432048" cy="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8E26B77-7C2F-75C2-10F4-6C21CA4CF341}"/>
                </a:ext>
              </a:extLst>
            </p:cNvPr>
            <p:cNvSpPr txBox="1"/>
            <p:nvPr/>
          </p:nvSpPr>
          <p:spPr>
            <a:xfrm>
              <a:off x="6769359" y="4489092"/>
              <a:ext cx="48442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</a:rPr>
                <a:t>10 </a:t>
              </a:r>
              <a:r>
                <a:rPr lang="en-US" sz="900" dirty="0">
                  <a:solidFill>
                    <a:schemeClr val="bg1"/>
                  </a:solidFill>
                  <a:latin typeface="Symbol" panose="05050102010706020507" pitchFamily="18" charset="2"/>
                </a:rPr>
                <a:t>m</a:t>
              </a:r>
              <a:r>
                <a:rPr lang="en-US" sz="900" dirty="0">
                  <a:solidFill>
                    <a:schemeClr val="bg1"/>
                  </a:solidFill>
                </a:rPr>
                <a:t>m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542D2FF-FDE3-B2BC-2541-6561ED01B7FA}"/>
                </a:ext>
              </a:extLst>
            </p:cNvPr>
            <p:cNvCxnSpPr>
              <a:cxnSpLocks/>
            </p:cNvCxnSpPr>
            <p:nvPr/>
          </p:nvCxnSpPr>
          <p:spPr>
            <a:xfrm>
              <a:off x="8154738" y="4482569"/>
              <a:ext cx="432048" cy="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6213CF2-3161-8398-8A4E-F3B40996D8B7}"/>
                </a:ext>
              </a:extLst>
            </p:cNvPr>
            <p:cNvSpPr txBox="1"/>
            <p:nvPr/>
          </p:nvSpPr>
          <p:spPr>
            <a:xfrm>
              <a:off x="8138015" y="4507438"/>
              <a:ext cx="48442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</a:rPr>
                <a:t>10 </a:t>
              </a:r>
              <a:r>
                <a:rPr lang="en-US" sz="900" dirty="0">
                  <a:solidFill>
                    <a:schemeClr val="bg1"/>
                  </a:solidFill>
                  <a:latin typeface="Symbol" panose="05050102010706020507" pitchFamily="18" charset="2"/>
                </a:rPr>
                <a:t>m</a:t>
              </a:r>
              <a:r>
                <a:rPr lang="en-US" sz="900" dirty="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38DDC91-52ED-2820-1719-34A4EC713B30}"/>
                </a:ext>
              </a:extLst>
            </p:cNvPr>
            <p:cNvSpPr txBox="1"/>
            <p:nvPr/>
          </p:nvSpPr>
          <p:spPr>
            <a:xfrm>
              <a:off x="6057902" y="3250338"/>
              <a:ext cx="17406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Substrate Ra: 100 nm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225D33B-D7C6-E05C-8422-6DE7B289A49B}"/>
                </a:ext>
              </a:extLst>
            </p:cNvPr>
            <p:cNvSpPr txBox="1"/>
            <p:nvPr/>
          </p:nvSpPr>
          <p:spPr>
            <a:xfrm>
              <a:off x="4627944" y="3557112"/>
              <a:ext cx="4079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RT</a:t>
              </a:r>
              <a:endParaRPr lang="en-GB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C3C50B5-DBA5-8208-DFDA-079339D516DF}"/>
                </a:ext>
              </a:extLst>
            </p:cNvPr>
            <p:cNvSpPr txBox="1"/>
            <p:nvPr/>
          </p:nvSpPr>
          <p:spPr>
            <a:xfrm>
              <a:off x="6051276" y="3551934"/>
              <a:ext cx="6459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100 </a:t>
              </a:r>
              <a:r>
                <a:rPr lang="en-US" sz="1200" b="1" baseline="30000" dirty="0" err="1">
                  <a:solidFill>
                    <a:schemeClr val="bg1"/>
                  </a:solidFill>
                </a:rPr>
                <a:t>o</a:t>
              </a:r>
              <a:r>
                <a:rPr lang="en-US" sz="1200" b="1" dirty="0" err="1">
                  <a:solidFill>
                    <a:schemeClr val="bg1"/>
                  </a:solidFill>
                </a:rPr>
                <a:t>C</a:t>
              </a:r>
              <a:endParaRPr lang="en-GB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C9A7875-9E50-CBFF-A206-624671DAD240}"/>
                </a:ext>
              </a:extLst>
            </p:cNvPr>
            <p:cNvSpPr txBox="1"/>
            <p:nvPr/>
          </p:nvSpPr>
          <p:spPr>
            <a:xfrm>
              <a:off x="7346364" y="3593587"/>
              <a:ext cx="6459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400 </a:t>
              </a:r>
              <a:r>
                <a:rPr lang="en-US" sz="1200" b="1" baseline="30000" dirty="0" err="1">
                  <a:solidFill>
                    <a:schemeClr val="bg1"/>
                  </a:solidFill>
                </a:rPr>
                <a:t>o</a:t>
              </a:r>
              <a:r>
                <a:rPr lang="en-US" sz="1200" b="1" dirty="0" err="1">
                  <a:solidFill>
                    <a:schemeClr val="bg1"/>
                  </a:solidFill>
                </a:rPr>
                <a:t>C</a:t>
              </a:r>
              <a:endParaRPr lang="en-GB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68AFDCA9-37BC-C13E-7390-8CC6C57DAD97}"/>
              </a:ext>
            </a:extLst>
          </p:cNvPr>
          <p:cNvSpPr/>
          <p:nvPr/>
        </p:nvSpPr>
        <p:spPr>
          <a:xfrm>
            <a:off x="3238898" y="1507451"/>
            <a:ext cx="469006" cy="30796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FADB21-3C7D-BD24-E57B-237945B7FFE7}"/>
                  </a:ext>
                </a:extLst>
              </p:cNvPr>
              <p:cNvSpPr txBox="1"/>
              <p:nvPr/>
            </p:nvSpPr>
            <p:spPr>
              <a:xfrm>
                <a:off x="6972307" y="2162219"/>
                <a:ext cx="1447511" cy="3911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h𝑘𝑙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h𝑘𝑙</m:t>
                              </m:r>
                            </m:sub>
                          </m:s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h𝑘𝑙</m:t>
                              </m:r>
                            </m:sub>
                          </m:s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FADB21-3C7D-BD24-E57B-237945B7F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307" y="2162219"/>
                <a:ext cx="1447511" cy="391133"/>
              </a:xfrm>
              <a:prstGeom prst="rect">
                <a:avLst/>
              </a:prstGeom>
              <a:blipFill>
                <a:blip r:embed="rId12"/>
                <a:stretch>
                  <a:fillRect l="-2532" t="-4688" r="-3376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29CE46FD-A88E-70F7-1269-1F267DD1EE62}"/>
              </a:ext>
            </a:extLst>
          </p:cNvPr>
          <p:cNvSpPr/>
          <p:nvPr/>
        </p:nvSpPr>
        <p:spPr>
          <a:xfrm>
            <a:off x="1184449" y="1275606"/>
            <a:ext cx="158257" cy="942393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85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ED62DC-0440-9D15-C8A4-E7A8FDDC4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6572" y="4876006"/>
            <a:ext cx="8240228" cy="201104"/>
          </a:xfrm>
        </p:spPr>
        <p:txBody>
          <a:bodyPr/>
          <a:lstStyle/>
          <a:p>
            <a:pPr algn="r"/>
            <a:r>
              <a:rPr lang="en-GB" dirty="0"/>
              <a:t>P. Tsavalas | PWIE meeting | Espoo | 9/4/2024 | Page </a:t>
            </a:r>
            <a:fld id="{6A6D9FA1-99C7-4910-8E32-B85D378B0060}" type="slidenum">
              <a:rPr lang="en-GB" smtClean="0"/>
              <a:pPr algn="r"/>
              <a:t>8</a:t>
            </a:fld>
            <a:endParaRPr lang="en-GB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DD7D1CB2-D091-DFC2-FB2D-E5BF4EB3F1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552" y="2105564"/>
            <a:ext cx="9016150" cy="932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>
                <a:latin typeface="+mn-lt"/>
              </a:rPr>
              <a:t> </a:t>
            </a:r>
            <a:r>
              <a:rPr lang="en-US" sz="3600" dirty="0">
                <a:latin typeface="+mn-lt"/>
              </a:rPr>
              <a:t>Be-</a:t>
            </a:r>
            <a:r>
              <a:rPr lang="en-US" sz="3600" dirty="0">
                <a:solidFill>
                  <a:srgbClr val="0000FF"/>
                </a:solidFill>
                <a:latin typeface="+mn-lt"/>
              </a:rPr>
              <a:t>D</a:t>
            </a:r>
            <a:r>
              <a:rPr lang="en-US" sz="3600" dirty="0">
                <a:latin typeface="+mn-lt"/>
              </a:rPr>
              <a:t>(10%) on W (Ra = 400 nm)   </a:t>
            </a:r>
            <a:br>
              <a:rPr lang="en-US" sz="3600" dirty="0">
                <a:latin typeface="+mn-lt"/>
              </a:rPr>
            </a:br>
            <a:r>
              <a:rPr lang="en-US" sz="3600" dirty="0">
                <a:solidFill>
                  <a:srgbClr val="00B050"/>
                </a:solidFill>
                <a:latin typeface="+mn-lt"/>
              </a:rPr>
              <a:t>Deposition</a:t>
            </a:r>
            <a:r>
              <a:rPr lang="en-US" sz="3600" dirty="0">
                <a:latin typeface="+mn-lt"/>
              </a:rPr>
              <a:t> Temperature Effect</a:t>
            </a:r>
          </a:p>
        </p:txBody>
      </p:sp>
    </p:spTree>
    <p:extLst>
      <p:ext uri="{BB962C8B-B14F-4D97-AF65-F5344CB8AC3E}">
        <p14:creationId xmlns:p14="http://schemas.microsoft.com/office/powerpoint/2010/main" val="1737084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18046-2329-815F-6EC5-AD72E59CB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16" y="72108"/>
            <a:ext cx="7543800" cy="342900"/>
          </a:xfrm>
        </p:spPr>
        <p:txBody>
          <a:bodyPr/>
          <a:lstStyle/>
          <a:p>
            <a:r>
              <a:rPr lang="en-US" sz="2400" dirty="0">
                <a:latin typeface="+mj-lt"/>
              </a:rPr>
              <a:t>Be-D(10%): D quantification vs </a:t>
            </a:r>
            <a:r>
              <a:rPr lang="en-US" sz="2400" dirty="0" err="1">
                <a:latin typeface="+mj-lt"/>
              </a:rPr>
              <a:t>T</a:t>
            </a:r>
            <a:r>
              <a:rPr lang="en-US" sz="2400" baseline="-25000" dirty="0" err="1">
                <a:latin typeface="+mj-lt"/>
              </a:rPr>
              <a:t>dep</a:t>
            </a:r>
            <a:endParaRPr lang="en-US" sz="2400" dirty="0">
              <a:latin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8A5A91-097C-4C7B-9282-99721926D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P. Tsavalas | PWIE meeting | Espoo | 9/4/2024 | Page </a:t>
            </a:r>
            <a:fld id="{6A6D9FA1-99C7-4910-8E32-B85D378B0060}" type="slidenum">
              <a:rPr lang="en-GB" smtClean="0"/>
              <a:pPr algn="r"/>
              <a:t>9</a:t>
            </a:fld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0843F0-DB55-CF27-A416-59C568324E1E}"/>
              </a:ext>
            </a:extLst>
          </p:cNvPr>
          <p:cNvSpPr txBox="1"/>
          <p:nvPr/>
        </p:nvSpPr>
        <p:spPr>
          <a:xfrm>
            <a:off x="105837" y="3490985"/>
            <a:ext cx="891312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Decrease</a:t>
            </a:r>
            <a:r>
              <a:rPr lang="en-US" sz="1600" dirty="0"/>
              <a:t> of </a:t>
            </a:r>
            <a:r>
              <a:rPr lang="en-US" sz="1600" b="1" dirty="0">
                <a:solidFill>
                  <a:srgbClr val="0000FF"/>
                </a:solidFill>
              </a:rPr>
              <a:t>D</a:t>
            </a:r>
            <a:r>
              <a:rPr lang="en-US" sz="1600" dirty="0"/>
              <a:t> content as the deposition temperature </a:t>
            </a:r>
            <a:r>
              <a:rPr lang="en-US" sz="1600" b="1" dirty="0">
                <a:solidFill>
                  <a:srgbClr val="0000FF"/>
                </a:solidFill>
              </a:rPr>
              <a:t>increases</a:t>
            </a:r>
            <a:r>
              <a:rPr lang="en-US" sz="1600" dirty="0"/>
              <a:t> (</a:t>
            </a:r>
            <a:r>
              <a:rPr lang="en-US" sz="1600" b="1" dirty="0"/>
              <a:t>exponential</a:t>
            </a:r>
            <a:r>
              <a:rPr lang="en-US" sz="1600" dirty="0"/>
              <a:t> decrease)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T=400</a:t>
            </a:r>
            <a:r>
              <a:rPr lang="en-US" sz="1600" b="1" dirty="0">
                <a:solidFill>
                  <a:srgbClr val="FF0000"/>
                </a:solidFill>
                <a:sym typeface="Symbol"/>
              </a:rPr>
              <a:t></a:t>
            </a:r>
            <a:r>
              <a:rPr lang="en-US" sz="1600" b="1" dirty="0">
                <a:solidFill>
                  <a:srgbClr val="FF0000"/>
                </a:solidFill>
              </a:rPr>
              <a:t>C</a:t>
            </a:r>
            <a:r>
              <a:rPr lang="en-US" sz="1600" dirty="0"/>
              <a:t>: </a:t>
            </a:r>
            <a:r>
              <a:rPr lang="en-US" sz="1600" b="1" dirty="0">
                <a:solidFill>
                  <a:srgbClr val="0000FF"/>
                </a:solidFill>
              </a:rPr>
              <a:t>D</a:t>
            </a:r>
            <a:r>
              <a:rPr lang="en-US" sz="1600" dirty="0"/>
              <a:t> concentration </a:t>
            </a:r>
            <a:r>
              <a:rPr lang="en-US" sz="1600" b="1" dirty="0">
                <a:solidFill>
                  <a:srgbClr val="FF0000"/>
                </a:solidFill>
              </a:rPr>
              <a:t>decreases</a:t>
            </a:r>
            <a:r>
              <a:rPr lang="en-US" sz="1600" dirty="0"/>
              <a:t> by a factor of about 80 from that at RT</a:t>
            </a:r>
            <a:endParaRPr lang="en-US" sz="1600" b="1" dirty="0">
              <a:solidFill>
                <a:srgbClr val="FF0000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FF"/>
                </a:solidFill>
              </a:rPr>
              <a:t>D</a:t>
            </a:r>
            <a:r>
              <a:rPr lang="en-US" sz="1600" dirty="0"/>
              <a:t> is found at depths in the range from 2 to 5 </a:t>
            </a:r>
            <a:r>
              <a:rPr lang="en-US" sz="1600" dirty="0">
                <a:sym typeface="Symbol"/>
              </a:rPr>
              <a:t></a:t>
            </a:r>
            <a:r>
              <a:rPr lang="en-US" sz="1600" dirty="0"/>
              <a:t>m; no clear dependence on deposition temperature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667E212-C229-E57E-2183-E50AD8A3248B}"/>
              </a:ext>
            </a:extLst>
          </p:cNvPr>
          <p:cNvSpPr txBox="1"/>
          <p:nvPr/>
        </p:nvSpPr>
        <p:spPr>
          <a:xfrm>
            <a:off x="1105229" y="578484"/>
            <a:ext cx="1336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B3BFF"/>
                </a:solidFill>
              </a:rPr>
              <a:t>D</a:t>
            </a:r>
            <a:r>
              <a:rPr lang="en-US" b="1" dirty="0"/>
              <a:t> Content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0E72B45-5841-2758-06ED-B73FD202F065}"/>
              </a:ext>
            </a:extLst>
          </p:cNvPr>
          <p:cNvSpPr txBox="1"/>
          <p:nvPr/>
        </p:nvSpPr>
        <p:spPr>
          <a:xfrm>
            <a:off x="3488769" y="534740"/>
            <a:ext cx="241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Be-</a:t>
            </a:r>
            <a:r>
              <a:rPr lang="en-US" b="1" dirty="0">
                <a:solidFill>
                  <a:srgbClr val="3B3BFF"/>
                </a:solidFill>
              </a:rPr>
              <a:t>D</a:t>
            </a:r>
            <a:r>
              <a:rPr lang="en-US" b="1" dirty="0"/>
              <a:t> Layer Thickness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A21891B-FA84-AA29-ABF3-AE8AEBC21E54}"/>
              </a:ext>
            </a:extLst>
          </p:cNvPr>
          <p:cNvSpPr txBox="1"/>
          <p:nvPr/>
        </p:nvSpPr>
        <p:spPr>
          <a:xfrm>
            <a:off x="6534474" y="515124"/>
            <a:ext cx="1904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B3BFF"/>
                </a:solidFill>
              </a:rPr>
              <a:t>D</a:t>
            </a:r>
            <a:r>
              <a:rPr lang="en-US" b="1" dirty="0"/>
              <a:t> Concentration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4AFCC5D-8349-428D-7568-44C90E44AA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656009"/>
              </p:ext>
            </p:extLst>
          </p:nvPr>
        </p:nvGraphicFramePr>
        <p:xfrm>
          <a:off x="104194" y="601197"/>
          <a:ext cx="3247704" cy="2501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4167777" imgH="3209448" progId="Origin50.Graph">
                  <p:embed/>
                </p:oleObj>
              </mc:Choice>
              <mc:Fallback>
                <p:oleObj name="Graph" r:id="rId2" imgW="4167777" imgH="3209448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4194" y="601197"/>
                        <a:ext cx="3247704" cy="25016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8AD96EE-4DD8-6F6D-5D49-FEE0768C8C58}"/>
              </a:ext>
            </a:extLst>
          </p:cNvPr>
          <p:cNvSpPr txBox="1"/>
          <p:nvPr/>
        </p:nvSpPr>
        <p:spPr>
          <a:xfrm>
            <a:off x="1760863" y="1409162"/>
            <a:ext cx="949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10∙e</a:t>
            </a:r>
            <a:r>
              <a:rPr lang="en-US" sz="1600" baseline="30000" dirty="0"/>
              <a:t>-0.01∙T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1F5E904D-05D4-0B0A-EACA-3CF55A6045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651314"/>
              </p:ext>
            </p:extLst>
          </p:nvPr>
        </p:nvGraphicFramePr>
        <p:xfrm>
          <a:off x="3362282" y="815888"/>
          <a:ext cx="2419435" cy="1863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4167777" imgH="3209448" progId="Origin50.Graph">
                  <p:embed/>
                </p:oleObj>
              </mc:Choice>
              <mc:Fallback>
                <p:oleObj name="Graph" r:id="rId4" imgW="4167777" imgH="3209448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62282" y="815888"/>
                        <a:ext cx="2419435" cy="1863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635D44F-B561-1031-5307-7D0A51F65176}"/>
              </a:ext>
            </a:extLst>
          </p:cNvPr>
          <p:cNvCxnSpPr/>
          <p:nvPr/>
        </p:nvCxnSpPr>
        <p:spPr>
          <a:xfrm flipH="1">
            <a:off x="1475656" y="1707654"/>
            <a:ext cx="431483" cy="46399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A5786891-1AF7-E462-6420-65D5E4EC58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282417"/>
              </p:ext>
            </p:extLst>
          </p:nvPr>
        </p:nvGraphicFramePr>
        <p:xfrm>
          <a:off x="5719567" y="616494"/>
          <a:ext cx="3327140" cy="2562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6" imgW="4167777" imgH="3209448" progId="Origin50.Graph">
                  <p:embed/>
                </p:oleObj>
              </mc:Choice>
              <mc:Fallback>
                <p:oleObj name="Graph" r:id="rId6" imgW="4167777" imgH="3209448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19567" y="616494"/>
                        <a:ext cx="3327140" cy="25628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Arrow: Right 2">
            <a:extLst>
              <a:ext uri="{FF2B5EF4-FFF2-40B4-BE49-F238E27FC236}">
                <a16:creationId xmlns:a16="http://schemas.microsoft.com/office/drawing/2014/main" id="{E0A8E0C8-6006-59FD-9EF8-45C23FE5B13E}"/>
              </a:ext>
            </a:extLst>
          </p:cNvPr>
          <p:cNvSpPr/>
          <p:nvPr/>
        </p:nvSpPr>
        <p:spPr>
          <a:xfrm>
            <a:off x="3779913" y="2721396"/>
            <a:ext cx="1802784" cy="31508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26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6548</TotalTime>
  <Words>1677</Words>
  <Application>Microsoft Office PowerPoint</Application>
  <PresentationFormat>On-screen Show (16:9)</PresentationFormat>
  <Paragraphs>273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Cambria Math</vt:lpstr>
      <vt:lpstr>Pristina</vt:lpstr>
      <vt:lpstr>Symbol</vt:lpstr>
      <vt:lpstr>Office Theme</vt:lpstr>
      <vt:lpstr>Graph</vt:lpstr>
      <vt:lpstr>Equation</vt:lpstr>
      <vt:lpstr> </vt:lpstr>
      <vt:lpstr>Be-(O)-D/H on W - Reference Samples</vt:lpstr>
      <vt:lpstr>Methodology</vt:lpstr>
      <vt:lpstr> Be-D(5%) on W  Deposition Temperature &amp; Roughness Effect</vt:lpstr>
      <vt:lpstr> Be-D(5%): D quantification vs Tdep &amp; Roughness</vt:lpstr>
      <vt:lpstr> Be-D(5%): D release activation energy</vt:lpstr>
      <vt:lpstr>Be-D(5%): Structural characterization vs Tdep &amp; Substrate Roughness</vt:lpstr>
      <vt:lpstr> Be-D(10%) on W (Ra = 400 nm)    Deposition Temperature Effect</vt:lpstr>
      <vt:lpstr>Be-D(10%): D quantification vs Tdep</vt:lpstr>
      <vt:lpstr>Be-D(10%): Structural characterization vs Tdep</vt:lpstr>
      <vt:lpstr>PowerPoint Presentation</vt:lpstr>
      <vt:lpstr>Be-O-D(20%): D quantification vs Tann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Beaton,Will</dc:creator>
  <cp:lastModifiedBy>user</cp:lastModifiedBy>
  <cp:revision>126</cp:revision>
  <cp:lastPrinted>2014-10-16T14:51:28Z</cp:lastPrinted>
  <dcterms:created xsi:type="dcterms:W3CDTF">2021-12-22T14:29:37Z</dcterms:created>
  <dcterms:modified xsi:type="dcterms:W3CDTF">2024-04-08T19:54:09Z</dcterms:modified>
</cp:coreProperties>
</file>