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08" r:id="rId2"/>
    <p:sldMasterId id="2147483740" r:id="rId3"/>
    <p:sldMasterId id="2147483703" r:id="rId4"/>
    <p:sldMasterId id="2147483699" r:id="rId5"/>
    <p:sldMasterId id="2147483661" r:id="rId6"/>
    <p:sldMasterId id="2147483737" r:id="rId7"/>
    <p:sldMasterId id="2147483739" r:id="rId8"/>
    <p:sldMasterId id="2147483648" r:id="rId9"/>
  </p:sldMasterIdLst>
  <p:notesMasterIdLst>
    <p:notesMasterId r:id="rId44"/>
  </p:notesMasterIdLst>
  <p:sldIdLst>
    <p:sldId id="256" r:id="rId10"/>
    <p:sldId id="328" r:id="rId11"/>
    <p:sldId id="259" r:id="rId12"/>
    <p:sldId id="277" r:id="rId13"/>
    <p:sldId id="266" r:id="rId14"/>
    <p:sldId id="318" r:id="rId15"/>
    <p:sldId id="281" r:id="rId16"/>
    <p:sldId id="314" r:id="rId17"/>
    <p:sldId id="315" r:id="rId18"/>
    <p:sldId id="311" r:id="rId19"/>
    <p:sldId id="330" r:id="rId20"/>
    <p:sldId id="280" r:id="rId21"/>
    <p:sldId id="293" r:id="rId22"/>
    <p:sldId id="322" r:id="rId23"/>
    <p:sldId id="319" r:id="rId24"/>
    <p:sldId id="331" r:id="rId25"/>
    <p:sldId id="323" r:id="rId26"/>
    <p:sldId id="324" r:id="rId27"/>
    <p:sldId id="291" r:id="rId28"/>
    <p:sldId id="297" r:id="rId29"/>
    <p:sldId id="298" r:id="rId30"/>
    <p:sldId id="329" r:id="rId31"/>
    <p:sldId id="299" r:id="rId32"/>
    <p:sldId id="300" r:id="rId33"/>
    <p:sldId id="317" r:id="rId34"/>
    <p:sldId id="303" r:id="rId35"/>
    <p:sldId id="304" r:id="rId36"/>
    <p:sldId id="305" r:id="rId37"/>
    <p:sldId id="306" r:id="rId38"/>
    <p:sldId id="320" r:id="rId39"/>
    <p:sldId id="321" r:id="rId40"/>
    <p:sldId id="325" r:id="rId41"/>
    <p:sldId id="326" r:id="rId42"/>
    <p:sldId id="327" r:id="rId43"/>
  </p:sldIdLst>
  <p:sldSz cx="9144000" cy="6858000" type="screen4x3"/>
  <p:notesSz cx="9906000" cy="6794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690" y="-4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1298"/>
          </a:xfrm>
          <a:prstGeom prst="rect">
            <a:avLst/>
          </a:prstGeom>
        </p:spPr>
        <p:txBody>
          <a:bodyPr vert="horz" lIns="91975" tIns="45989" rIns="91975" bIns="45989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680" y="0"/>
            <a:ext cx="4292600" cy="341298"/>
          </a:xfrm>
          <a:prstGeom prst="rect">
            <a:avLst/>
          </a:prstGeom>
        </p:spPr>
        <p:txBody>
          <a:bodyPr vert="horz" lIns="91975" tIns="45989" rIns="91975" bIns="45989" rtlCol="0"/>
          <a:lstStyle>
            <a:lvl1pPr algn="r">
              <a:defRPr sz="1200"/>
            </a:lvl1pPr>
          </a:lstStyle>
          <a:p>
            <a:fld id="{16EC723A-1339-4D49-BCB0-D9279C408232}" type="datetimeFigureOut">
              <a:rPr lang="fi-FI" smtClean="0"/>
              <a:t>9.4.2024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5825" y="849313"/>
            <a:ext cx="305435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5" tIns="45989" rIns="91975" bIns="45989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1" y="3269854"/>
            <a:ext cx="7924800" cy="2675334"/>
          </a:xfrm>
          <a:prstGeom prst="rect">
            <a:avLst/>
          </a:prstGeom>
        </p:spPr>
        <p:txBody>
          <a:bodyPr vert="horz" lIns="91975" tIns="45989" rIns="91975" bIns="459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205"/>
            <a:ext cx="4292600" cy="341297"/>
          </a:xfrm>
          <a:prstGeom prst="rect">
            <a:avLst/>
          </a:prstGeom>
        </p:spPr>
        <p:txBody>
          <a:bodyPr vert="horz" lIns="91975" tIns="45989" rIns="91975" bIns="45989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680" y="6453205"/>
            <a:ext cx="4292600" cy="341297"/>
          </a:xfrm>
          <a:prstGeom prst="rect">
            <a:avLst/>
          </a:prstGeom>
        </p:spPr>
        <p:txBody>
          <a:bodyPr vert="horz" lIns="91975" tIns="45989" rIns="91975" bIns="45989" rtlCol="0" anchor="b"/>
          <a:lstStyle>
            <a:lvl1pPr algn="r">
              <a:defRPr sz="1200"/>
            </a:lvl1pPr>
          </a:lstStyle>
          <a:p>
            <a:fld id="{2FA0769E-5E1D-45EC-B184-C237A5A3B6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523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769E-5E1D-45EC-B184-C237A5A3B65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777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01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E17EC-D712-4D0A-9C41-C1ED5FC0EC5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73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8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2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08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08">
                <a:defRPr/>
              </a:pPr>
              <a:t>30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2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08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08">
                <a:defRPr/>
              </a:pPr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16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16"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9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916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08916"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6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608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875608">
                <a:defRPr/>
              </a:pPr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2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5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23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PD: Plasma Devices </a:t>
            </a:r>
            <a:r>
              <a:rPr lang="de-DE" dirty="0" err="1"/>
              <a:t>as</a:t>
            </a:r>
            <a:r>
              <a:rPr lang="de-DE" dirty="0"/>
              <a:t> in PEP </a:t>
            </a:r>
            <a:r>
              <a:rPr lang="de-DE" dirty="0" err="1"/>
              <a:t>listed</a:t>
            </a:r>
            <a:endParaRPr lang="de-DE" dirty="0"/>
          </a:p>
          <a:p>
            <a:r>
              <a:rPr lang="de-DE" dirty="0"/>
              <a:t>HHF:</a:t>
            </a:r>
            <a:r>
              <a:rPr lang="de-DE" baseline="0" dirty="0"/>
              <a:t> High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flux</a:t>
            </a:r>
            <a:r>
              <a:rPr lang="de-DE" baseline="0" dirty="0"/>
              <a:t> 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IBF: Ion beam Facility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baseline="0" dirty="0"/>
          </a:p>
          <a:p>
            <a:r>
              <a:rPr lang="de-DE" baseline="0" dirty="0"/>
              <a:t>Other </a:t>
            </a:r>
            <a:r>
              <a:rPr lang="de-DE" baseline="0" dirty="0" err="1"/>
              <a:t>facilties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in PEP </a:t>
            </a:r>
            <a:r>
              <a:rPr lang="de-DE" baseline="0" dirty="0" err="1"/>
              <a:t>listed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80">
              <a:defRPr/>
            </a:pPr>
            <a:fld id="{49027E0A-1465-4A40-B1D5-9126D49509FC}" type="slidenum">
              <a:rPr lang="en-GB">
                <a:solidFill>
                  <a:prstClr val="black"/>
                </a:solidFill>
              </a:rPr>
              <a:pPr defTabSz="914280">
                <a:defRPr/>
              </a:pPr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7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456"/>
            <a:ext cx="9143999" cy="64190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5859779"/>
            <a:ext cx="1367028" cy="7299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4276" y="2714504"/>
            <a:ext cx="8195447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892" indent="-342892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5" y="6545238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 defTabSz="914378">
              <a:defRPr/>
            </a:pPr>
            <a:r>
              <a:rPr lang="en-GB">
                <a:solidFill>
                  <a:srgbClr val="FF0000"/>
                </a:solidFill>
              </a:rPr>
              <a:t>YOUR NAME </a:t>
            </a:r>
            <a:r>
              <a:rPr lang="en-GB">
                <a:solidFill>
                  <a:prstClr val="black"/>
                </a:solidFill>
              </a:rPr>
              <a:t>| WPPWIE Project Meeting  | Zoom | 24.01.2022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 defTabSz="914378"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93575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7971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NAME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WPPWIE Project Meeting  | Zoom | 24.01.2022 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7997" y="6387703"/>
            <a:ext cx="30861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Post 2023 tile and sample removal proposal | August 2021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171" y="6387705"/>
            <a:ext cx="831623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8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CBF8-EC8B-AD7E-7F1D-BBF15E16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C1ED-C408-290F-EA43-5E0A667EE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4D9E-3B89-C980-3B74-C166C06A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3F0F-6BDA-394E-B917-C2AACA0C51F3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17040-0A8D-1FA2-189F-69C1B593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B2E7C-AE78-77F2-B4E1-A156554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3567-88AB-4943-B71C-530549DCA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63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F41ABA-F6F7-AB38-2337-7F188F5577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38714" y="6581002"/>
            <a:ext cx="4190999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900" dirty="0">
                <a:solidFill>
                  <a:srgbClr val="4A452A"/>
                </a:solidFill>
              </a:rPr>
              <a:t>I. Jepu</a:t>
            </a:r>
            <a:r>
              <a:rPr lang="en-GB" altLang="en-US" sz="900" b="1" dirty="0">
                <a:solidFill>
                  <a:srgbClr val="003399"/>
                </a:solidFill>
              </a:rPr>
              <a:t>| </a:t>
            </a:r>
            <a:r>
              <a:rPr lang="en-GB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JET tile  removal</a:t>
            </a:r>
            <a:r>
              <a:rPr lang="en-GB" altLang="en-US" sz="900" b="1" dirty="0">
                <a:solidFill>
                  <a:srgbClr val="003399"/>
                </a:solidFill>
              </a:rPr>
              <a:t>|</a:t>
            </a:r>
            <a:r>
              <a:rPr lang="ro-RO" altLang="en-US" sz="900" b="1" dirty="0">
                <a:solidFill>
                  <a:srgbClr val="003399"/>
                </a:solidFill>
              </a:rPr>
              <a:t> </a:t>
            </a:r>
            <a:r>
              <a:rPr lang="en-US" altLang="en-US" sz="9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 intervention</a:t>
            </a:r>
            <a:r>
              <a:rPr lang="en-GB" altLang="en-US" sz="900" b="1" dirty="0">
                <a:solidFill>
                  <a:srgbClr val="003399"/>
                </a:solidFill>
              </a:rPr>
              <a:t>| JET - UKAEA|</a:t>
            </a:r>
            <a:r>
              <a:rPr lang="en-GB" altLang="en-US" sz="900" dirty="0"/>
              <a:t> </a:t>
            </a:r>
            <a:r>
              <a:rPr lang="en-GB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2024 </a:t>
            </a:r>
            <a:r>
              <a:rPr lang="en-GB" altLang="en-US" sz="900" b="1" dirty="0">
                <a:solidFill>
                  <a:srgbClr val="003399"/>
                </a:solidFill>
              </a:rPr>
              <a:t>|Page </a:t>
            </a:r>
            <a:fld id="{2F9226BD-E627-48D4-BAB4-4B938CD09AD5}" type="slidenum">
              <a:rPr lang="en-GB" sz="900" b="1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r>
              <a:rPr lang="en-GB" altLang="en-US" sz="900" b="1" dirty="0">
                <a:solidFill>
                  <a:srgbClr val="003399"/>
                </a:solidFill>
              </a:rPr>
              <a:t> </a:t>
            </a:r>
            <a:endParaRPr lang="en-GB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Sebastijan Brezinsek | FSD Planning Meeting 2022 | </a:t>
            </a:r>
            <a:r>
              <a:rPr lang="en-GB" dirty="0" err="1"/>
              <a:t>Frascati</a:t>
            </a:r>
            <a:r>
              <a:rPr lang="en-GB" dirty="0"/>
              <a:t> | 06.07.2022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" descr="EurofusionDis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90" y="115888"/>
            <a:ext cx="458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149" y="163488"/>
            <a:ext cx="6844245" cy="457200"/>
          </a:xfrm>
        </p:spPr>
        <p:txBody>
          <a:bodyPr>
            <a:noAutofit/>
          </a:bodyPr>
          <a:lstStyle>
            <a:lvl1pPr algn="ctr">
              <a:lnSpc>
                <a:spcPts val="2400"/>
              </a:lnSpc>
              <a:defRPr sz="21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500">
                <a:latin typeface="+mn-lt"/>
                <a:cs typeface="Arial" panose="020B0604020202020204" pitchFamily="34" charset="0"/>
              </a:defRPr>
            </a:lvl2pPr>
            <a:lvl3pPr marL="857250" indent="-171450">
              <a:buFont typeface="Arial" panose="020B0604020202020204" pitchFamily="34" charset="0"/>
              <a:buChar char="•"/>
              <a:defRPr sz="1350">
                <a:latin typeface="+mn-lt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5" y="6525346"/>
            <a:ext cx="8239125" cy="268287"/>
          </a:xfrm>
        </p:spPr>
        <p:txBody>
          <a:bodyPr/>
          <a:lstStyle>
            <a:lvl1pPr algn="r">
              <a:defRPr sz="8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WPSAE PM</a:t>
            </a:r>
            <a:r>
              <a:rPr lang="en-US"/>
              <a:t>| 29-11-2023 </a:t>
            </a:r>
            <a:r>
              <a:rPr lang="en-GB"/>
              <a:t>| Page </a:t>
            </a:r>
            <a:fld id="{4F66EC46-2A95-4ACB-80B2-DCC2083C390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7384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9144000" y="0"/>
                </a:moveTo>
                <a:lnTo>
                  <a:pt x="0" y="0"/>
                </a:lnTo>
                <a:lnTo>
                  <a:pt x="0" y="914400"/>
                </a:lnTo>
                <a:lnTo>
                  <a:pt x="9144000" y="914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4843" y="222272"/>
            <a:ext cx="457196" cy="463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415" y="6342747"/>
            <a:ext cx="965457" cy="4674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7543800" cy="869776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Antti Hakola | SP X kick-off meeting | VC | 15 February 2024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20092"/>
            <a:ext cx="458197" cy="465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611560" y="6309319"/>
            <a:ext cx="1018409" cy="5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7543800" cy="869776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Antti Hakola | SP B.1 &amp; SP B.4 kick-off meeting | VC | 3 March 2023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20092"/>
            <a:ext cx="458197" cy="465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611560" y="6309319"/>
            <a:ext cx="1018409" cy="5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>
                <a:solidFill>
                  <a:prstClr val="black"/>
                </a:solidFill>
              </a:rPr>
              <a:t>| WPPWIE Project Meeting  | FZJ </a:t>
            </a:r>
            <a:r>
              <a:rPr lang="en-GB" dirty="0" err="1">
                <a:solidFill>
                  <a:prstClr val="black"/>
                </a:solidFill>
              </a:rPr>
              <a:t>Jülich</a:t>
            </a:r>
            <a:r>
              <a:rPr lang="en-GB" dirty="0">
                <a:solidFill>
                  <a:prstClr val="black"/>
                </a:solidFill>
              </a:rPr>
              <a:t> | 24.01.2022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3244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10967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180"/>
            <a:ext cx="8229600" cy="489654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/>
              <a:t>| WPPWIE Project Meeting  | Zoom | 24.01.2022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9144000" y="0"/>
                </a:moveTo>
                <a:lnTo>
                  <a:pt x="0" y="0"/>
                </a:lnTo>
                <a:lnTo>
                  <a:pt x="0" y="914400"/>
                </a:lnTo>
                <a:lnTo>
                  <a:pt x="9144000" y="914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44843" y="222272"/>
            <a:ext cx="457196" cy="463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4415" y="6342747"/>
            <a:ext cx="965457" cy="4674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170648"/>
            <a:ext cx="807211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5535" y="1190401"/>
            <a:ext cx="6707505" cy="2372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59460" y="6591495"/>
            <a:ext cx="4806950" cy="18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Antti</a:t>
            </a:r>
            <a:r>
              <a:rPr spc="-25" dirty="0"/>
              <a:t> </a:t>
            </a:r>
            <a:r>
              <a:rPr dirty="0"/>
              <a:t>Hakola |</a:t>
            </a:r>
            <a:r>
              <a:rPr spc="-20" dirty="0"/>
              <a:t> </a:t>
            </a:r>
            <a:r>
              <a:rPr dirty="0"/>
              <a:t>WP</a:t>
            </a:r>
            <a:r>
              <a:rPr spc="-35" dirty="0"/>
              <a:t> </a:t>
            </a:r>
            <a:r>
              <a:rPr dirty="0"/>
              <a:t>PWIE</a:t>
            </a:r>
            <a:r>
              <a:rPr spc="-50" dirty="0"/>
              <a:t> </a:t>
            </a:r>
            <a:r>
              <a:rPr dirty="0"/>
              <a:t>SP B.1</a:t>
            </a:r>
            <a:r>
              <a:rPr spc="-20" dirty="0"/>
              <a:t> </a:t>
            </a:r>
            <a:r>
              <a:rPr spc="-10" dirty="0"/>
              <a:t>Kick-</a:t>
            </a:r>
            <a:r>
              <a:rPr dirty="0"/>
              <a:t>off</a:t>
            </a:r>
            <a:r>
              <a:rPr spc="-40" dirty="0"/>
              <a:t> </a:t>
            </a:r>
            <a:r>
              <a:rPr dirty="0"/>
              <a:t>Meeting</a:t>
            </a:r>
            <a:r>
              <a:rPr spc="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VC |</a:t>
            </a:r>
            <a:r>
              <a:rPr spc="-5" dirty="0"/>
              <a:t> </a:t>
            </a:r>
            <a:r>
              <a:rPr dirty="0"/>
              <a:t>9</a:t>
            </a:r>
            <a:r>
              <a:rPr spc="-10" dirty="0"/>
              <a:t> </a:t>
            </a:r>
            <a:r>
              <a:rPr dirty="0"/>
              <a:t>June</a:t>
            </a:r>
            <a:r>
              <a:rPr spc="-10" dirty="0"/>
              <a:t> </a:t>
            </a:r>
            <a:r>
              <a:rPr dirty="0"/>
              <a:t>2021</a:t>
            </a:r>
            <a:r>
              <a:rPr spc="-10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09/04/2024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FZJ </a:t>
            </a:r>
            <a:r>
              <a:rPr lang="en-GB" dirty="0" err="1"/>
              <a:t>Jülich</a:t>
            </a:r>
            <a:r>
              <a:rPr lang="en-GB" dirty="0"/>
              <a:t>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>
                <a:solidFill>
                  <a:srgbClr val="FF0000"/>
                </a:solidFill>
              </a:rPr>
              <a:t>YOUR NAME</a:t>
            </a:r>
            <a:r>
              <a:rPr lang="en-GB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4" r:id="rId2"/>
    <p:sldLayoutId id="214748370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7654344" y="-12651"/>
            <a:ext cx="1493837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908" y="190096"/>
            <a:ext cx="518883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03"/>
            <a:ext cx="497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7166" y="6387701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Post 2023 tile and sample removal proposal | August 2021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573789" y="6357414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0729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7654344" y="-12651"/>
            <a:ext cx="1493837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908" y="190096"/>
            <a:ext cx="518883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03"/>
            <a:ext cx="497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7166" y="6387701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573789" y="6357414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5350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5D0258-0E52-54C8-F0C0-A8DF3393E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14" name="Triangle 6">
            <a:extLst>
              <a:ext uri="{FF2B5EF4-FFF2-40B4-BE49-F238E27FC236}">
                <a16:creationId xmlns:a16="http://schemas.microsoft.com/office/drawing/2014/main" id="{927EA655-2CB3-9EA1-C087-F55213DCD8F6}"/>
              </a:ext>
            </a:extLst>
          </p:cNvPr>
          <p:cNvSpPr/>
          <p:nvPr userDrawn="1"/>
        </p:nvSpPr>
        <p:spPr>
          <a:xfrm rot="10800000">
            <a:off x="7519577" y="-253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002F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0" cap="none" spc="0" normalizeH="0" baseline="0" noProof="0">
              <a:ln>
                <a:noFill/>
              </a:ln>
              <a:solidFill>
                <a:srgbClr val="002F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66044E-0860-890D-761B-9C827539C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122" y="177396"/>
            <a:ext cx="567550" cy="5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45237"/>
            <a:ext cx="8240228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Sebastijan Brezinsek | FSD Planning Meeting 2022 | </a:t>
            </a:r>
            <a:r>
              <a:rPr lang="en-GB" dirty="0" err="1"/>
              <a:t>Frascati</a:t>
            </a:r>
            <a:r>
              <a:rPr lang="en-GB" dirty="0"/>
              <a:t> | 06.07.2022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  <a:endParaRPr lang="en-GB" altLang="es-E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  <a:endParaRPr lang="en-GB" alt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8FD0FA-3FA7-4D0C-B286-1790BE42FDDC}" type="datetimeFigureOut">
              <a:rPr lang="en-GB" smtClean="0"/>
              <a:pPr>
                <a:defRPr/>
              </a:pPr>
              <a:t>09/04/2024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BFE7A-63C3-4696-BA76-19E63631F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276" y="2714504"/>
            <a:ext cx="8060124" cy="10714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dirty="0">
                <a:latin typeface="Arial"/>
                <a:cs typeface="Arial"/>
              </a:rPr>
              <a:t>WP</a:t>
            </a:r>
            <a:r>
              <a:rPr sz="3400" b="1" spc="-120" dirty="0">
                <a:latin typeface="Arial"/>
                <a:cs typeface="Arial"/>
              </a:rPr>
              <a:t> </a:t>
            </a:r>
            <a:r>
              <a:rPr sz="3400" b="1" dirty="0">
                <a:latin typeface="Arial"/>
                <a:cs typeface="Arial"/>
              </a:rPr>
              <a:t>PWIE</a:t>
            </a:r>
            <a:r>
              <a:rPr sz="3400" b="1" spc="-55" dirty="0">
                <a:latin typeface="Arial"/>
                <a:cs typeface="Arial"/>
              </a:rPr>
              <a:t> </a:t>
            </a:r>
            <a:r>
              <a:rPr lang="fi-FI" sz="3400" b="1" dirty="0">
                <a:latin typeface="Arial"/>
                <a:cs typeface="Arial"/>
              </a:rPr>
              <a:t>PWIE </a:t>
            </a:r>
            <a:r>
              <a:rPr lang="fi-FI" sz="3400" b="1" dirty="0" err="1">
                <a:latin typeface="Arial"/>
                <a:cs typeface="Arial"/>
              </a:rPr>
              <a:t>Midterm</a:t>
            </a:r>
            <a:r>
              <a:rPr lang="fi-FI" sz="3400" b="1" dirty="0">
                <a:latin typeface="Arial"/>
                <a:cs typeface="Arial"/>
              </a:rPr>
              <a:t> </a:t>
            </a:r>
            <a:r>
              <a:rPr lang="fi-FI" sz="3400" b="1" dirty="0" err="1">
                <a:latin typeface="Arial"/>
                <a:cs typeface="Arial"/>
              </a:rPr>
              <a:t>Meeting</a:t>
            </a:r>
            <a:r>
              <a:rPr lang="fi-FI" sz="3400" b="1" dirty="0"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i-FI" sz="3400" b="1" spc="-30" dirty="0">
                <a:latin typeface="Arial"/>
                <a:cs typeface="Arial"/>
              </a:rPr>
              <a:t>SPE </a:t>
            </a:r>
            <a:r>
              <a:rPr lang="fi-FI" sz="3400" b="1" spc="-30" dirty="0" err="1">
                <a:latin typeface="Arial"/>
                <a:cs typeface="Arial"/>
              </a:rPr>
              <a:t>Updates</a:t>
            </a:r>
            <a:r>
              <a:rPr lang="fi-FI" sz="3400" b="1" spc="-30" dirty="0">
                <a:latin typeface="Arial"/>
                <a:cs typeface="Arial"/>
              </a:rPr>
              <a:t> and Plan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276" y="4318496"/>
            <a:ext cx="8517324" cy="13433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i-FI" sz="2200" b="1" dirty="0">
                <a:solidFill>
                  <a:srgbClr val="FFFFFF"/>
                </a:solidFill>
                <a:latin typeface="Arial"/>
                <a:cs typeface="Arial"/>
              </a:rPr>
              <a:t>Jari Likonen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fi-FI" sz="2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</a:rPr>
              <a:t>On behalf of the SP E team and task holders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D2F7-3B6D-F329-AD31-1E3D85F1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" y="152400"/>
            <a:ext cx="8011759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5" dirty="0"/>
              <a:t>SP E – UKAEA contribution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77461-5633-D61E-7816-0EF81A86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914378">
              <a:defRPr/>
            </a:pPr>
            <a:r>
              <a:rPr lang="en-GB" dirty="0"/>
              <a:t>UKAEA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| WPPWIE Project Meeting  | VTT | 9.4.2024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 defTabSz="914378"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0660A0D-C3C1-4A87-BE7A-E29E05D98002}"/>
              </a:ext>
            </a:extLst>
          </p:cNvPr>
          <p:cNvSpPr txBox="1">
            <a:spLocks/>
          </p:cNvSpPr>
          <p:nvPr/>
        </p:nvSpPr>
        <p:spPr>
          <a:xfrm>
            <a:off x="121028" y="762000"/>
            <a:ext cx="8455812" cy="4977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200" b="1" dirty="0"/>
              <a:t>SP E.2: Comparison of hydrogenic retention quantification by different techniques and fuel removal assessment </a:t>
            </a:r>
          </a:p>
          <a:p>
            <a:endParaRPr lang="en-GB" sz="1200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6077F52-7FB0-C8A0-FB30-C0297CA4A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788233"/>
              </p:ext>
            </p:extLst>
          </p:nvPr>
        </p:nvGraphicFramePr>
        <p:xfrm>
          <a:off x="632437" y="2209800"/>
          <a:ext cx="3000187" cy="2122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673000" imgH="1890000" progId="Origin50.Graph">
                  <p:embed/>
                </p:oleObj>
              </mc:Choice>
              <mc:Fallback>
                <p:oleObj name="Graph" r:id="rId2" imgW="2673000" imgH="1890000" progId="Origin50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6077F52-7FB0-C8A0-FB30-C0297CA4A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2437" y="2209800"/>
                        <a:ext cx="3000187" cy="212240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C782D0-A12B-45FB-5906-C0D3B49EA2F6}"/>
              </a:ext>
            </a:extLst>
          </p:cNvPr>
          <p:cNvSpPr txBox="1">
            <a:spLocks/>
          </p:cNvSpPr>
          <p:nvPr/>
        </p:nvSpPr>
        <p:spPr>
          <a:xfrm>
            <a:off x="129091" y="1066800"/>
            <a:ext cx="4005879" cy="21224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LID-QMS quantification: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Analysis of measurement and calibration data – ongoing.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Analysis of tritium injection data for correlation with RGA results – ongoing.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9A0545-5519-C8C6-D22E-D48ACF1FB217}"/>
              </a:ext>
            </a:extLst>
          </p:cNvPr>
          <p:cNvSpPr txBox="1">
            <a:spLocks/>
          </p:cNvSpPr>
          <p:nvPr/>
        </p:nvSpPr>
        <p:spPr>
          <a:xfrm>
            <a:off x="4279791" y="1066800"/>
            <a:ext cx="4562132" cy="2057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Baking cycle measurements: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Baking cycle simulations (long TDS) – completed.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Pre-baking and post-baking IBA – completed.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Pre-baking SIMS completed, post-baking SIMS – ongoing.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200" dirty="0"/>
          </a:p>
          <a:p>
            <a:r>
              <a:rPr lang="en-GB" sz="1200" dirty="0"/>
              <a:t>Removal efficiency for Be samples (4D15, ILW1-3)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Hold at 250 </a:t>
            </a:r>
            <a:r>
              <a:rPr lang="en-GB" sz="1200" baseline="30000" dirty="0" err="1"/>
              <a:t>o</a:t>
            </a:r>
            <a:r>
              <a:rPr lang="en-GB" sz="1200" dirty="0" err="1"/>
              <a:t>C</a:t>
            </a:r>
            <a:r>
              <a:rPr lang="en-GB" sz="1200" dirty="0"/>
              <a:t>, for 100 hours </a:t>
            </a:r>
            <a:r>
              <a:rPr lang="en-GB" sz="1200" dirty="0">
                <a:sym typeface="Wingdings" panose="05000000000000000000" pitchFamily="2" charset="2"/>
              </a:rPr>
              <a:t>IBA  </a:t>
            </a:r>
            <a:r>
              <a:rPr lang="en-GB" sz="1200" dirty="0"/>
              <a:t>Hold at 775 </a:t>
            </a:r>
            <a:r>
              <a:rPr lang="en-GB" sz="1200" baseline="30000" dirty="0" err="1"/>
              <a:t>o</a:t>
            </a:r>
            <a:r>
              <a:rPr lang="en-GB" sz="1200" dirty="0" err="1"/>
              <a:t>C</a:t>
            </a:r>
            <a:r>
              <a:rPr lang="en-GB" sz="1200" dirty="0"/>
              <a:t> for 5 hours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79D8B6-6A0F-C19B-9218-223C67D3E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86378"/>
              </p:ext>
            </p:extLst>
          </p:nvPr>
        </p:nvGraphicFramePr>
        <p:xfrm>
          <a:off x="4628399" y="3847707"/>
          <a:ext cx="3948441" cy="1257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2094">
                  <a:extLst>
                    <a:ext uri="{9D8B030D-6E8A-4147-A177-3AD203B41FA5}">
                      <a16:colId xmlns:a16="http://schemas.microsoft.com/office/drawing/2014/main" val="1298015439"/>
                    </a:ext>
                  </a:extLst>
                </a:gridCol>
                <a:gridCol w="1391600">
                  <a:extLst>
                    <a:ext uri="{9D8B030D-6E8A-4147-A177-3AD203B41FA5}">
                      <a16:colId xmlns:a16="http://schemas.microsoft.com/office/drawing/2014/main" val="1585411326"/>
                    </a:ext>
                  </a:extLst>
                </a:gridCol>
                <a:gridCol w="1694747">
                  <a:extLst>
                    <a:ext uri="{9D8B030D-6E8A-4147-A177-3AD203B41FA5}">
                      <a16:colId xmlns:a16="http://schemas.microsoft.com/office/drawing/2014/main" val="25036771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Near-surface removal efficiency (IBA), 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1219170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removal efficiency</a:t>
                      </a:r>
                    </a:p>
                    <a:p>
                      <a:pPr marL="0" algn="ctr" defTabSz="1219170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(TDS), %</a:t>
                      </a:r>
                    </a:p>
                  </a:txBody>
                  <a:tcPr marL="4760" marR="4760" marT="4760" marB="0" anchor="b"/>
                </a:tc>
                <a:extLst>
                  <a:ext uri="{0D108BD9-81ED-4DB2-BD59-A6C34878D82A}">
                    <a16:rowId xmlns:a16="http://schemas.microsoft.com/office/drawing/2014/main" val="376110281"/>
                  </a:ext>
                </a:extLst>
              </a:tr>
              <a:tr h="295406"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Be689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98.9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374215835"/>
                  </a:ext>
                </a:extLst>
              </a:tr>
              <a:tr h="295406"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Be710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944362405"/>
                  </a:ext>
                </a:extLst>
              </a:tr>
              <a:tr h="295406"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Be728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94.4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685596" rtl="0" eaLnBrk="1" fontAlgn="b" latinLnBrk="0" hangingPunct="1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787135907"/>
                  </a:ext>
                </a:extLst>
              </a:tr>
            </a:tbl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EDA9CBC-F19B-89E9-FDED-A594C5ED9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39693"/>
              </p:ext>
            </p:extLst>
          </p:nvPr>
        </p:nvGraphicFramePr>
        <p:xfrm>
          <a:off x="632438" y="4495800"/>
          <a:ext cx="3112656" cy="220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673000" imgH="1890000" progId="Origin50.Graph">
                  <p:embed/>
                </p:oleObj>
              </mc:Choice>
              <mc:Fallback>
                <p:oleObj name="Graph" r:id="rId4" imgW="2673000" imgH="189000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55AEFB-D22E-6192-E053-AFF30AE04F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38" y="4495800"/>
                        <a:ext cx="3112656" cy="220141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C68A78-9670-5C10-7F5F-3EF0A8F28C87}"/>
              </a:ext>
            </a:extLst>
          </p:cNvPr>
          <p:cNvCxnSpPr/>
          <p:nvPr/>
        </p:nvCxnSpPr>
        <p:spPr>
          <a:xfrm flipH="1">
            <a:off x="2971800" y="4953000"/>
            <a:ext cx="1828800" cy="28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06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EA821D0-7816-1FCA-0656-C1E5DC32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5" y="6553200"/>
            <a:ext cx="8240228" cy="201104"/>
          </a:xfrm>
        </p:spPr>
        <p:txBody>
          <a:bodyPr/>
          <a:lstStyle/>
          <a:p>
            <a:pPr algn="r" defTabSz="914378">
              <a:defRPr/>
            </a:pPr>
            <a:r>
              <a:rPr lang="en-GB" dirty="0"/>
              <a:t>UKAEA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| WPPWIE Project Meeting  | VTT | 9.4.2024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 defTabSz="914378"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E2BF5E-0FDC-983D-41E5-C5F20173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" y="939503"/>
            <a:ext cx="8011759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5" dirty="0"/>
              <a:t>SP E – UKAEA contribution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4C11A8A-31F5-D1F5-FB60-A54667F33A3C}"/>
              </a:ext>
            </a:extLst>
          </p:cNvPr>
          <p:cNvSpPr txBox="1">
            <a:spLocks/>
          </p:cNvSpPr>
          <p:nvPr/>
        </p:nvSpPr>
        <p:spPr>
          <a:xfrm>
            <a:off x="129091" y="1516628"/>
            <a:ext cx="8578682" cy="8250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200" b="1" dirty="0"/>
              <a:t>SP E.3: Post-mortem analysis of PFC and other objects in JET: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sz="1200" b="1" dirty="0"/>
          </a:p>
          <a:p>
            <a:r>
              <a:rPr lang="en-GB" sz="1200" dirty="0"/>
              <a:t>Additional tiles that suffered RE damage in the identified pulses identified for post-DTE3 component removal – for follow-up RE damage study.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200" dirty="0"/>
              <a:t>Plasma conditions at the time of damage known, so correlation with damage results is possible.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2D5AEB-92B6-382F-647B-2F362826B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3" b="16824"/>
          <a:stretch/>
        </p:blipFill>
        <p:spPr>
          <a:xfrm>
            <a:off x="436228" y="2931853"/>
            <a:ext cx="5522879" cy="23235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49694BE-2022-A97B-F411-EB5B23832DD2}"/>
              </a:ext>
            </a:extLst>
          </p:cNvPr>
          <p:cNvSpPr txBox="1">
            <a:spLocks/>
          </p:cNvSpPr>
          <p:nvPr/>
        </p:nvSpPr>
        <p:spPr>
          <a:xfrm>
            <a:off x="641165" y="4940939"/>
            <a:ext cx="2728609" cy="243725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125" dirty="0"/>
              <a:t>RE damage on upper inner wall</a:t>
            </a:r>
          </a:p>
        </p:txBody>
      </p:sp>
      <p:pic>
        <p:nvPicPr>
          <p:cNvPr id="3" name="Picture 2" descr="A close-up of a heat map&#10;&#10;Description automatically generated">
            <a:extLst>
              <a:ext uri="{FF2B5EF4-FFF2-40B4-BE49-F238E27FC236}">
                <a16:creationId xmlns:a16="http://schemas.microsoft.com/office/drawing/2014/main" id="{FDED567F-BE4B-CB57-CDDE-E99BEB00D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t="5983" r="13643" b="5983"/>
          <a:stretch/>
        </p:blipFill>
        <p:spPr>
          <a:xfrm>
            <a:off x="6013228" y="2673890"/>
            <a:ext cx="3130772" cy="2765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480FC-5F89-5D51-F21C-0B49D62A22E0}"/>
              </a:ext>
            </a:extLst>
          </p:cNvPr>
          <p:cNvSpPr txBox="1"/>
          <p:nvPr/>
        </p:nvSpPr>
        <p:spPr>
          <a:xfrm>
            <a:off x="8077200" y="2505973"/>
            <a:ext cx="889987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i-FI" sz="1100" dirty="0"/>
              <a:t>18.12.2023</a:t>
            </a:r>
          </a:p>
        </p:txBody>
      </p:sp>
    </p:spTree>
    <p:extLst>
      <p:ext uri="{BB962C8B-B14F-4D97-AF65-F5344CB8AC3E}">
        <p14:creationId xmlns:p14="http://schemas.microsoft.com/office/powerpoint/2010/main" val="382546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planning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0" y="914400"/>
            <a:ext cx="5941060" cy="328102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2XR19(ILW3) and 2XR9 (ILW2+3):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LIBS on 2XR19 and 2XR9 (2019-2023)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erosion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/deposition,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retention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IBA, TDS/FC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4D23 (ILW3) and 4D3 (ILW3):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compare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LIBS on 4D23 and 4D3 (2019-2023)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IBA of 4D3 </a:t>
            </a:r>
            <a:r>
              <a:rPr lang="fi-FI" sz="16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done</a:t>
            </a:r>
            <a:r>
              <a:rPr lang="fi-FI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IBA, TDS of 4D23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GB" sz="1600" b="1" dirty="0"/>
              <a:t>Langmuir probes 16IN probes 5, 7,8, 9 </a:t>
            </a:r>
            <a:r>
              <a:rPr lang="en-GB" sz="1600" dirty="0"/>
              <a:t>(removed in 2015)</a:t>
            </a:r>
          </a:p>
          <a:p>
            <a:pPr marL="74160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Metallography at IPPLM</a:t>
            </a:r>
          </a:p>
          <a:p>
            <a:pPr marL="74160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IBA at VR done</a:t>
            </a:r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/>
              <a:t>Jari Likonen | WPPWIE Midterm Meeting  | VTT Espoo| 9.4.2024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12</a:t>
            </a:fld>
            <a:endParaRPr spc="-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7AB68-2881-D979-7125-68C17F440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4185"/>
            <a:ext cx="2382866" cy="35482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09E86-E042-22AE-AC81-EC85CAA36679}"/>
              </a:ext>
            </a:extLst>
          </p:cNvPr>
          <p:cNvSpPr txBox="1"/>
          <p:nvPr/>
        </p:nvSpPr>
        <p:spPr>
          <a:xfrm>
            <a:off x="6204175" y="16809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2XR9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E35A9-9EA6-0587-A7D7-55BFA30F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9" y="3962400"/>
            <a:ext cx="3909060" cy="26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planning 2024</a:t>
            </a:r>
            <a:endParaRPr spc="-25" dirty="0"/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/>
              <a:t>Jari Likonen | WPPWIE Midterm Meeting  | VTT Espoo| 9.4.2024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13</a:t>
            </a:fld>
            <a:endParaRPr spc="-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09E86-E042-22AE-AC81-EC85CAA36679}"/>
              </a:ext>
            </a:extLst>
          </p:cNvPr>
          <p:cNvSpPr txBox="1"/>
          <p:nvPr/>
        </p:nvSpPr>
        <p:spPr>
          <a:xfrm>
            <a:off x="6204175" y="16809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2XR9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B2356-1BFA-68D1-CE51-646E705849C9}"/>
              </a:ext>
            </a:extLst>
          </p:cNvPr>
          <p:cNvSpPr txBox="1"/>
          <p:nvPr/>
        </p:nvSpPr>
        <p:spPr>
          <a:xfrm>
            <a:off x="-76200" y="914400"/>
            <a:ext cx="497974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Louvre clips (ILW3)</a:t>
            </a:r>
            <a:r>
              <a:rPr lang="en-GB" sz="1600" b="1" dirty="0">
                <a:solidFill>
                  <a:srgbClr val="2B9B6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</a:rPr>
              <a:t>Cutting completed at IAP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Transport to remote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Chemical structure of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Modelling of Be, W migration under SP 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FT-IR at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UoL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Mirror cassettes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Erosion/deposition in recessed areas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Metal migration inside cassette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3E (ILW1, outer wall) for SPE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IBA at IST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+mn-lt"/>
                <a:cs typeface="Arial" panose="020B0604020202020204" pitchFamily="34" charset="0"/>
              </a:rPr>
              <a:t>W lamellae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Microstructure, fuel retention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Lamellae A14 already cut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C1, D1 and D2 to IST for IBA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ea typeface="Calibri" panose="020F0502020204030204" pitchFamily="34" charset="0"/>
            </a:endParaRPr>
          </a:p>
          <a:p>
            <a:pPr marL="284400" lvl="2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DFA744-32E5-D215-527D-D6DF61340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803121"/>
            <a:ext cx="3131973" cy="2063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4B191B-C5ED-9D6D-D324-A647522D6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14955" y="1274046"/>
            <a:ext cx="2784039" cy="1683746"/>
          </a:xfrm>
          <a:prstGeom prst="rect">
            <a:avLst/>
          </a:prstGeom>
        </p:spPr>
      </p:pic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7731468B-238E-4B16-FF1D-B0E7C1A35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298" y="3105147"/>
            <a:ext cx="3223753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planning 2024</a:t>
            </a:r>
            <a:endParaRPr spc="-25" dirty="0"/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/>
              <a:t>Jari Likonen | WPPWIE Midterm Meeting  | VTT Espoo| 9.4.2024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14</a:t>
            </a:fld>
            <a:endParaRPr spc="-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09E86-E042-22AE-AC81-EC85CAA36679}"/>
              </a:ext>
            </a:extLst>
          </p:cNvPr>
          <p:cNvSpPr txBox="1"/>
          <p:nvPr/>
        </p:nvSpPr>
        <p:spPr>
          <a:xfrm>
            <a:off x="6204175" y="16809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2XR9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B2356-1BFA-68D1-CE51-646E705849C9}"/>
              </a:ext>
            </a:extLst>
          </p:cNvPr>
          <p:cNvSpPr txBox="1"/>
          <p:nvPr/>
        </p:nvSpPr>
        <p:spPr>
          <a:xfrm>
            <a:off x="-76200" y="914400"/>
            <a:ext cx="79248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Call for expression of interest for post-mortem analysis of JET tiles and samples following T&amp;DT campaigns within the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EUROfusion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 package Plasma Wall Interaction and Exhaust (WP PWIE)</a:t>
            </a:r>
          </a:p>
          <a:p>
            <a:pPr marL="5724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Deadline April 26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24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Outcome of the call will be discussed in the near future</a:t>
            </a:r>
          </a:p>
          <a:p>
            <a:pPr marL="57240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Meeting with involved RUs will be arranged later</a:t>
            </a:r>
            <a:endParaRPr lang="en-GB" sz="16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LIBS experiment at JET (LIBS=Laser Induced Breakdown Spectroscopy)</a:t>
            </a:r>
            <a:r>
              <a:rPr lang="en-GB" sz="1600" dirty="0">
                <a:solidFill>
                  <a:srgbClr val="2B9B6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</a:rPr>
              <a:t>Current planning: </a:t>
            </a:r>
            <a:r>
              <a:rPr lang="en-GB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12 June – 8 July</a:t>
            </a: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440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Tile removal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After LIBS experiment at JET</a:t>
            </a:r>
          </a:p>
          <a:p>
            <a:pPr marL="741600" lvl="2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+mn-lt"/>
              <a:cs typeface="Arial" panose="020B060402020202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092352" y="3231294"/>
            <a:ext cx="1698848" cy="41158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LIBS at JET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BA7AD-2C76-B138-1615-A2E47F9E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LIBS </a:t>
            </a:r>
            <a:r>
              <a:rPr lang="it-IT" err="1"/>
              <a:t>at</a:t>
            </a:r>
            <a:r>
              <a:rPr lang="it-IT"/>
              <a:t> JET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430B01-7E51-0DF4-FA6D-A144AB74B6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DA7B11-C5C1-31E5-10F6-A42AEA6160E1}"/>
              </a:ext>
            </a:extLst>
          </p:cNvPr>
          <p:cNvGrpSpPr/>
          <p:nvPr/>
        </p:nvGrpSpPr>
        <p:grpSpPr>
          <a:xfrm>
            <a:off x="7893" y="4503273"/>
            <a:ext cx="2538000" cy="1996503"/>
            <a:chOff x="756000" y="4005064"/>
            <a:chExt cx="3384000" cy="2662004"/>
          </a:xfrm>
        </p:grpSpPr>
        <p:pic>
          <p:nvPicPr>
            <p:cNvPr id="11" name="Immagine 12">
              <a:extLst>
                <a:ext uri="{FF2B5EF4-FFF2-40B4-BE49-F238E27FC236}">
                  <a16:creationId xmlns:a16="http://schemas.microsoft.com/office/drawing/2014/main" id="{A895B7E8-FCE4-C1F2-8478-A51E62FBC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841"/>
            <a:stretch/>
          </p:blipFill>
          <p:spPr>
            <a:xfrm>
              <a:off x="756000" y="4005064"/>
              <a:ext cx="3384000" cy="2448272"/>
            </a:xfrm>
            <a:prstGeom prst="rect">
              <a:avLst/>
            </a:prstGeom>
          </p:spPr>
        </p:pic>
        <p:sp>
          <p:nvSpPr>
            <p:cNvPr id="12" name="Ovale 14">
              <a:extLst>
                <a:ext uri="{FF2B5EF4-FFF2-40B4-BE49-F238E27FC236}">
                  <a16:creationId xmlns:a16="http://schemas.microsoft.com/office/drawing/2014/main" id="{048E5830-AE7C-731C-CF92-BC6076BBEFC7}"/>
                </a:ext>
              </a:extLst>
            </p:cNvPr>
            <p:cNvSpPr/>
            <p:nvPr/>
          </p:nvSpPr>
          <p:spPr>
            <a:xfrm rot="1999348">
              <a:off x="2217877" y="5721585"/>
              <a:ext cx="932160" cy="945483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25"/>
                <a:t>LIBS head</a:t>
              </a:r>
            </a:p>
          </p:txBody>
        </p:sp>
      </p:grp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FA2C3864-E07B-98EE-C918-575F4E0BEEFF}"/>
              </a:ext>
            </a:extLst>
          </p:cNvPr>
          <p:cNvSpPr txBox="1">
            <a:spLocks/>
          </p:cNvSpPr>
          <p:nvPr/>
        </p:nvSpPr>
        <p:spPr>
          <a:xfrm>
            <a:off x="5389420" y="1644875"/>
            <a:ext cx="2494217" cy="20062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050" dirty="0"/>
              <a:t>MASCOT </a:t>
            </a:r>
            <a:r>
              <a:rPr lang="en-US" sz="1050" dirty="0" err="1"/>
              <a:t>telemanipulator</a:t>
            </a:r>
            <a:r>
              <a:rPr lang="en-US" sz="1050" dirty="0"/>
              <a:t> robot is a two-armed machine with back-drivable actuators and a large dexterous workspace in which each arm can operate within the full 6 degrees of freedom. </a:t>
            </a:r>
          </a:p>
          <a:p>
            <a:pPr marL="0" indent="0" algn="just">
              <a:buNone/>
            </a:pPr>
            <a:r>
              <a:rPr lang="en-US" sz="1050" dirty="0"/>
              <a:t>The manipulator is remotely operated from a control room.</a:t>
            </a:r>
          </a:p>
          <a:p>
            <a:pPr marL="0" indent="0" algn="just">
              <a:buNone/>
            </a:pPr>
            <a:endParaRPr lang="en-US" sz="1050" dirty="0"/>
          </a:p>
          <a:p>
            <a:pPr marL="0" indent="0" algn="just">
              <a:buNone/>
            </a:pPr>
            <a:r>
              <a:rPr lang="en-US" sz="1050" dirty="0"/>
              <a:t>LIBS experiment will be executed at JET in June-July 2024</a:t>
            </a:r>
          </a:p>
          <a:p>
            <a:pPr marL="0" indent="0" algn="just">
              <a:buNone/>
            </a:pPr>
            <a:endParaRPr lang="it-IT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CD462-9AE7-4FCB-76EA-35815C292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34" y="4367431"/>
            <a:ext cx="1726447" cy="2301929"/>
          </a:xfrm>
          <a:prstGeom prst="rect">
            <a:avLst/>
          </a:prstGeom>
        </p:spPr>
      </p:pic>
      <p:grpSp>
        <p:nvGrpSpPr>
          <p:cNvPr id="15" name="Gruppo 1">
            <a:extLst>
              <a:ext uri="{FF2B5EF4-FFF2-40B4-BE49-F238E27FC236}">
                <a16:creationId xmlns:a16="http://schemas.microsoft.com/office/drawing/2014/main" id="{33C0E13F-3499-FF91-D0A6-CA7872034003}"/>
              </a:ext>
            </a:extLst>
          </p:cNvPr>
          <p:cNvGrpSpPr/>
          <p:nvPr/>
        </p:nvGrpSpPr>
        <p:grpSpPr>
          <a:xfrm>
            <a:off x="4496600" y="3629252"/>
            <a:ext cx="4795611" cy="2250664"/>
            <a:chOff x="161714" y="2852936"/>
            <a:chExt cx="4971191" cy="2396181"/>
          </a:xfrm>
        </p:grpSpPr>
        <p:grpSp>
          <p:nvGrpSpPr>
            <p:cNvPr id="16" name="Gruppo 21">
              <a:extLst>
                <a:ext uri="{FF2B5EF4-FFF2-40B4-BE49-F238E27FC236}">
                  <a16:creationId xmlns:a16="http://schemas.microsoft.com/office/drawing/2014/main" id="{5A4ACA06-7AA3-6BB1-F55B-DC82F58C919B}"/>
                </a:ext>
              </a:extLst>
            </p:cNvPr>
            <p:cNvGrpSpPr/>
            <p:nvPr/>
          </p:nvGrpSpPr>
          <p:grpSpPr>
            <a:xfrm>
              <a:off x="161714" y="2852936"/>
              <a:ext cx="4971191" cy="2396181"/>
              <a:chOff x="-136745" y="2235031"/>
              <a:chExt cx="6325354" cy="4264314"/>
            </a:xfrm>
          </p:grpSpPr>
          <p:grpSp>
            <p:nvGrpSpPr>
              <p:cNvPr id="26" name="Gruppo 22">
                <a:extLst>
                  <a:ext uri="{FF2B5EF4-FFF2-40B4-BE49-F238E27FC236}">
                    <a16:creationId xmlns:a16="http://schemas.microsoft.com/office/drawing/2014/main" id="{55321FD3-6A08-E9A8-B86B-9D8EAE6C19F8}"/>
                  </a:ext>
                </a:extLst>
              </p:cNvPr>
              <p:cNvGrpSpPr/>
              <p:nvPr/>
            </p:nvGrpSpPr>
            <p:grpSpPr>
              <a:xfrm>
                <a:off x="-136745" y="2235031"/>
                <a:ext cx="6116448" cy="4264314"/>
                <a:chOff x="-136745" y="2231860"/>
                <a:chExt cx="6116448" cy="4283510"/>
              </a:xfrm>
            </p:grpSpPr>
            <p:pic>
              <p:nvPicPr>
                <p:cNvPr id="41" name="Immagine 38">
                  <a:extLst>
                    <a:ext uri="{FF2B5EF4-FFF2-40B4-BE49-F238E27FC236}">
                      <a16:creationId xmlns:a16="http://schemas.microsoft.com/office/drawing/2014/main" id="{7273BFB1-E727-7A83-4BED-28A692FED6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249"/>
                <a:stretch/>
              </p:blipFill>
              <p:spPr>
                <a:xfrm>
                  <a:off x="1657321" y="2400212"/>
                  <a:ext cx="4322382" cy="4115158"/>
                </a:xfrm>
                <a:prstGeom prst="rect">
                  <a:avLst/>
                </a:prstGeom>
              </p:spPr>
            </p:pic>
            <p:sp>
              <p:nvSpPr>
                <p:cNvPr id="42" name="Terminatore 41">
                  <a:extLst>
                    <a:ext uri="{FF2B5EF4-FFF2-40B4-BE49-F238E27FC236}">
                      <a16:creationId xmlns:a16="http://schemas.microsoft.com/office/drawing/2014/main" id="{D18ABF51-356E-1456-9715-41B0F6FFEF16}"/>
                    </a:ext>
                  </a:extLst>
                </p:cNvPr>
                <p:cNvSpPr/>
                <p:nvPr/>
              </p:nvSpPr>
              <p:spPr>
                <a:xfrm flipH="1">
                  <a:off x="1657323" y="4885774"/>
                  <a:ext cx="58291" cy="429560"/>
                </a:xfrm>
                <a:prstGeom prst="flowChartTerminator">
                  <a:avLst/>
                </a:prstGeom>
                <a:gradFill rotWithShape="1">
                  <a:gsLst>
                    <a:gs pos="0">
                      <a:srgbClr val="4472C4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472C4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472C4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844083">
                    <a:defRPr/>
                  </a:pPr>
                  <a:endParaRPr lang="it-IT" sz="1662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3" name="Elaborazione alternativa 44">
                  <a:extLst>
                    <a:ext uri="{FF2B5EF4-FFF2-40B4-BE49-F238E27FC236}">
                      <a16:creationId xmlns:a16="http://schemas.microsoft.com/office/drawing/2014/main" id="{286C6CBA-E4C2-4187-645A-224D9503B47D}"/>
                    </a:ext>
                  </a:extLst>
                </p:cNvPr>
                <p:cNvSpPr/>
                <p:nvPr/>
              </p:nvSpPr>
              <p:spPr>
                <a:xfrm>
                  <a:off x="192537" y="4982415"/>
                  <a:ext cx="45719" cy="313398"/>
                </a:xfrm>
                <a:prstGeom prst="flowChartAlternateProcess">
                  <a:avLst/>
                </a:prstGeom>
                <a:solidFill>
                  <a:sysClr val="windowText" lastClr="000000">
                    <a:lumMod val="75000"/>
                    <a:lumOff val="25000"/>
                    <a:alpha val="25000"/>
                  </a:sysClr>
                </a:solidFill>
                <a:ln w="6350" cap="flat" cmpd="sng" algn="ctr">
                  <a:solidFill>
                    <a:srgbClr val="4472C4">
                      <a:shade val="95000"/>
                      <a:satMod val="105000"/>
                      <a:alpha val="2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844083">
                    <a:defRPr/>
                  </a:pPr>
                  <a:endParaRPr lang="it-IT" sz="1662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4" name="CasellaDiTesto 45">
                  <a:extLst>
                    <a:ext uri="{FF2B5EF4-FFF2-40B4-BE49-F238E27FC236}">
                      <a16:creationId xmlns:a16="http://schemas.microsoft.com/office/drawing/2014/main" id="{75F1418B-956E-0ECC-AC3A-16819DF452C7}"/>
                    </a:ext>
                  </a:extLst>
                </p:cNvPr>
                <p:cNvSpPr txBox="1"/>
                <p:nvPr/>
              </p:nvSpPr>
              <p:spPr>
                <a:xfrm>
                  <a:off x="3862003" y="3634787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1)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5" name="CasellaDiTesto 46">
                  <a:extLst>
                    <a:ext uri="{FF2B5EF4-FFF2-40B4-BE49-F238E27FC236}">
                      <a16:creationId xmlns:a16="http://schemas.microsoft.com/office/drawing/2014/main" id="{CC07F707-E65E-76FD-A4A6-EB9F72CC26C6}"/>
                    </a:ext>
                  </a:extLst>
                </p:cNvPr>
                <p:cNvSpPr txBox="1"/>
                <p:nvPr/>
              </p:nvSpPr>
              <p:spPr>
                <a:xfrm>
                  <a:off x="2510883" y="2686623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2)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6" name="CasellaDiTesto 47">
                  <a:extLst>
                    <a:ext uri="{FF2B5EF4-FFF2-40B4-BE49-F238E27FC236}">
                      <a16:creationId xmlns:a16="http://schemas.microsoft.com/office/drawing/2014/main" id="{68A9E794-3206-CB38-3B1D-795B7523CE48}"/>
                    </a:ext>
                  </a:extLst>
                </p:cNvPr>
                <p:cNvSpPr txBox="1"/>
                <p:nvPr/>
              </p:nvSpPr>
              <p:spPr>
                <a:xfrm>
                  <a:off x="1667177" y="2764839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3)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7" name="CasellaDiTesto 48">
                  <a:extLst>
                    <a:ext uri="{FF2B5EF4-FFF2-40B4-BE49-F238E27FC236}">
                      <a16:creationId xmlns:a16="http://schemas.microsoft.com/office/drawing/2014/main" id="{6413D209-6F23-5EE8-2D9D-F071FCEE952E}"/>
                    </a:ext>
                  </a:extLst>
                </p:cNvPr>
                <p:cNvSpPr txBox="1"/>
                <p:nvPr/>
              </p:nvSpPr>
              <p:spPr>
                <a:xfrm>
                  <a:off x="2315244" y="3805131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4)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CasellaDiTesto 49">
                  <a:extLst>
                    <a:ext uri="{FF2B5EF4-FFF2-40B4-BE49-F238E27FC236}">
                      <a16:creationId xmlns:a16="http://schemas.microsoft.com/office/drawing/2014/main" id="{1801369A-3C05-7A7A-F8B2-23CBC46A4444}"/>
                    </a:ext>
                  </a:extLst>
                </p:cNvPr>
                <p:cNvSpPr txBox="1"/>
                <p:nvPr/>
              </p:nvSpPr>
              <p:spPr>
                <a:xfrm>
                  <a:off x="2032448" y="5211958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5)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9" name="CasellaDiTesto 50">
                  <a:extLst>
                    <a:ext uri="{FF2B5EF4-FFF2-40B4-BE49-F238E27FC236}">
                      <a16:creationId xmlns:a16="http://schemas.microsoft.com/office/drawing/2014/main" id="{F1603599-8E57-A518-B6E0-E5499C0087FD}"/>
                    </a:ext>
                  </a:extLst>
                </p:cNvPr>
                <p:cNvSpPr txBox="1"/>
                <p:nvPr/>
              </p:nvSpPr>
              <p:spPr>
                <a:xfrm>
                  <a:off x="1276831" y="4544604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6)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CasellaDiTesto 51">
                  <a:extLst>
                    <a:ext uri="{FF2B5EF4-FFF2-40B4-BE49-F238E27FC236}">
                      <a16:creationId xmlns:a16="http://schemas.microsoft.com/office/drawing/2014/main" id="{6B13093D-C993-6F99-AEAB-32406D545093}"/>
                    </a:ext>
                  </a:extLst>
                </p:cNvPr>
                <p:cNvSpPr txBox="1"/>
                <p:nvPr/>
              </p:nvSpPr>
              <p:spPr>
                <a:xfrm rot="5400000">
                  <a:off x="-788686" y="2883801"/>
                  <a:ext cx="1732050" cy="428168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JET-PFC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1" name="CasellaDiTesto 52">
                  <a:extLst>
                    <a:ext uri="{FF2B5EF4-FFF2-40B4-BE49-F238E27FC236}">
                      <a16:creationId xmlns:a16="http://schemas.microsoft.com/office/drawing/2014/main" id="{FF49E0B0-6A1E-8D84-3BA7-7E80BFF09906}"/>
                    </a:ext>
                  </a:extLst>
                </p:cNvPr>
                <p:cNvSpPr txBox="1"/>
                <p:nvPr/>
              </p:nvSpPr>
              <p:spPr>
                <a:xfrm>
                  <a:off x="2700517" y="5106963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7)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CasellaDiTesto 53">
                  <a:extLst>
                    <a:ext uri="{FF2B5EF4-FFF2-40B4-BE49-F238E27FC236}">
                      <a16:creationId xmlns:a16="http://schemas.microsoft.com/office/drawing/2014/main" id="{D5707FFA-EE7D-8069-B536-1EA821D91192}"/>
                    </a:ext>
                  </a:extLst>
                </p:cNvPr>
                <p:cNvSpPr txBox="1"/>
                <p:nvPr/>
              </p:nvSpPr>
              <p:spPr>
                <a:xfrm>
                  <a:off x="3640041" y="5241081"/>
                  <a:ext cx="506089" cy="556066"/>
                </a:xfrm>
                <a:prstGeom prst="rect">
                  <a:avLst/>
                </a:prstGeom>
              </p:spPr>
              <p:txBody>
                <a:bodyPr vert="horz" wrap="none" lIns="84406" tIns="0" rIns="84406" bIns="0" rtlCol="0">
                  <a:spAutoFit/>
                </a:bodyPr>
                <a:lstStyle/>
                <a:p>
                  <a:pPr defTabSz="494618">
                    <a:defRPr/>
                  </a:pPr>
                  <a:r>
                    <a:rPr lang="it-IT" sz="2215" b="1" kern="0" dirty="0">
                      <a:solidFill>
                        <a:srgbClr val="FF0000"/>
                      </a:solidFill>
                      <a:latin typeface="Calibri" panose="020F0502020204030204"/>
                    </a:rPr>
                    <a:t>8)</a:t>
                  </a:r>
                  <a:endParaRPr lang="en-GB" sz="2215" b="1" kern="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7" name="Figura a mano libera: forma 15">
                <a:extLst>
                  <a:ext uri="{FF2B5EF4-FFF2-40B4-BE49-F238E27FC236}">
                    <a16:creationId xmlns:a16="http://schemas.microsoft.com/office/drawing/2014/main" id="{4C93A749-2B33-9DAE-F2AF-3471B39896D1}"/>
                  </a:ext>
                </a:extLst>
              </p:cNvPr>
              <p:cNvSpPr/>
              <p:nvPr/>
            </p:nvSpPr>
            <p:spPr>
              <a:xfrm>
                <a:off x="5241316" y="5139262"/>
                <a:ext cx="947293" cy="187010"/>
              </a:xfrm>
              <a:custGeom>
                <a:avLst/>
                <a:gdLst>
                  <a:gd name="connsiteX0" fmla="*/ 0 w 761451"/>
                  <a:gd name="connsiteY0" fmla="*/ 24194 h 187009"/>
                  <a:gd name="connsiteX1" fmla="*/ 327276 w 761451"/>
                  <a:gd name="connsiteY1" fmla="*/ 9392 h 187009"/>
                  <a:gd name="connsiteX2" fmla="*/ 578900 w 761451"/>
                  <a:gd name="connsiteY2" fmla="*/ 149184 h 187009"/>
                  <a:gd name="connsiteX3" fmla="*/ 761451 w 761451"/>
                  <a:gd name="connsiteY3" fmla="*/ 187009 h 1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451" h="187009">
                    <a:moveTo>
                      <a:pt x="0" y="24194"/>
                    </a:moveTo>
                    <a:cubicBezTo>
                      <a:pt x="115396" y="6377"/>
                      <a:pt x="230793" y="-11440"/>
                      <a:pt x="327276" y="9392"/>
                    </a:cubicBezTo>
                    <a:cubicBezTo>
                      <a:pt x="423759" y="30224"/>
                      <a:pt x="506538" y="119581"/>
                      <a:pt x="578900" y="149184"/>
                    </a:cubicBezTo>
                    <a:cubicBezTo>
                      <a:pt x="651262" y="178787"/>
                      <a:pt x="706356" y="182898"/>
                      <a:pt x="761451" y="187009"/>
                    </a:cubicBezTo>
                  </a:path>
                </a:pathLst>
              </a:custGeom>
              <a:noFill/>
              <a:ln w="41275" cap="flat" cmpd="sng" algn="ctr">
                <a:gradFill>
                  <a:gsLst>
                    <a:gs pos="0">
                      <a:srgbClr val="44546A">
                        <a:lumMod val="60000"/>
                        <a:lumOff val="40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it-IT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rapezio 24">
                <a:extLst>
                  <a:ext uri="{FF2B5EF4-FFF2-40B4-BE49-F238E27FC236}">
                    <a16:creationId xmlns:a16="http://schemas.microsoft.com/office/drawing/2014/main" id="{92F15022-9A79-9FBB-6AA3-3E8A0C1A4F6D}"/>
                  </a:ext>
                </a:extLst>
              </p:cNvPr>
              <p:cNvSpPr/>
              <p:nvPr/>
            </p:nvSpPr>
            <p:spPr>
              <a:xfrm rot="14826115">
                <a:off x="5139184" y="5078851"/>
                <a:ext cx="193639" cy="187009"/>
              </a:xfrm>
              <a:prstGeom prst="trapezoid">
                <a:avLst/>
              </a:prstGeom>
              <a:gradFill rotWithShape="1">
                <a:gsLst>
                  <a:gs pos="0">
                    <a:sysClr val="windowText" lastClr="000000">
                      <a:lumMod val="95000"/>
                      <a:lumOff val="5000"/>
                    </a:sysClr>
                  </a:gs>
                  <a:gs pos="100000">
                    <a:srgbClr val="4472C4">
                      <a:tint val="50000"/>
                      <a:shade val="100000"/>
                      <a:satMod val="350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it-IT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Trapezio 44">
                <a:extLst>
                  <a:ext uri="{FF2B5EF4-FFF2-40B4-BE49-F238E27FC236}">
                    <a16:creationId xmlns:a16="http://schemas.microsoft.com/office/drawing/2014/main" id="{F84A739B-71EF-E5BB-10C8-13532E0F7077}"/>
                  </a:ext>
                </a:extLst>
              </p:cNvPr>
              <p:cNvSpPr/>
              <p:nvPr/>
            </p:nvSpPr>
            <p:spPr>
              <a:xfrm>
                <a:off x="1943099" y="3233194"/>
                <a:ext cx="329065" cy="790634"/>
              </a:xfrm>
              <a:custGeom>
                <a:avLst/>
                <a:gdLst>
                  <a:gd name="connsiteX0" fmla="*/ 0 w 172839"/>
                  <a:gd name="connsiteY0" fmla="*/ 877093 h 877093"/>
                  <a:gd name="connsiteX1" fmla="*/ 43210 w 172839"/>
                  <a:gd name="connsiteY1" fmla="*/ 0 h 877093"/>
                  <a:gd name="connsiteX2" fmla="*/ 129629 w 172839"/>
                  <a:gd name="connsiteY2" fmla="*/ 0 h 877093"/>
                  <a:gd name="connsiteX3" fmla="*/ 172839 w 172839"/>
                  <a:gd name="connsiteY3" fmla="*/ 877093 h 877093"/>
                  <a:gd name="connsiteX4" fmla="*/ 0 w 172839"/>
                  <a:gd name="connsiteY4" fmla="*/ 877093 h 877093"/>
                  <a:gd name="connsiteX0" fmla="*/ 0 w 172839"/>
                  <a:gd name="connsiteY0" fmla="*/ 877093 h 877093"/>
                  <a:gd name="connsiteX1" fmla="*/ 8682 w 172839"/>
                  <a:gd name="connsiteY1" fmla="*/ 102394 h 877093"/>
                  <a:gd name="connsiteX2" fmla="*/ 129629 w 172839"/>
                  <a:gd name="connsiteY2" fmla="*/ 0 h 877093"/>
                  <a:gd name="connsiteX3" fmla="*/ 172839 w 172839"/>
                  <a:gd name="connsiteY3" fmla="*/ 877093 h 877093"/>
                  <a:gd name="connsiteX4" fmla="*/ 0 w 172839"/>
                  <a:gd name="connsiteY4" fmla="*/ 877093 h 877093"/>
                  <a:gd name="connsiteX0" fmla="*/ 0 w 172839"/>
                  <a:gd name="connsiteY0" fmla="*/ 785415 h 785415"/>
                  <a:gd name="connsiteX1" fmla="*/ 8682 w 172839"/>
                  <a:gd name="connsiteY1" fmla="*/ 10716 h 785415"/>
                  <a:gd name="connsiteX2" fmla="*/ 130820 w 172839"/>
                  <a:gd name="connsiteY2" fmla="*/ 0 h 785415"/>
                  <a:gd name="connsiteX3" fmla="*/ 172839 w 172839"/>
                  <a:gd name="connsiteY3" fmla="*/ 785415 h 785415"/>
                  <a:gd name="connsiteX4" fmla="*/ 0 w 172839"/>
                  <a:gd name="connsiteY4" fmla="*/ 785415 h 785415"/>
                  <a:gd name="connsiteX0" fmla="*/ 0 w 172839"/>
                  <a:gd name="connsiteY0" fmla="*/ 785415 h 785415"/>
                  <a:gd name="connsiteX1" fmla="*/ 8682 w 172839"/>
                  <a:gd name="connsiteY1" fmla="*/ 4763 h 785415"/>
                  <a:gd name="connsiteX2" fmla="*/ 130820 w 172839"/>
                  <a:gd name="connsiteY2" fmla="*/ 0 h 785415"/>
                  <a:gd name="connsiteX3" fmla="*/ 172839 w 172839"/>
                  <a:gd name="connsiteY3" fmla="*/ 785415 h 785415"/>
                  <a:gd name="connsiteX4" fmla="*/ 0 w 172839"/>
                  <a:gd name="connsiteY4" fmla="*/ 785415 h 785415"/>
                  <a:gd name="connsiteX0" fmla="*/ 0 w 172839"/>
                  <a:gd name="connsiteY0" fmla="*/ 787796 h 787796"/>
                  <a:gd name="connsiteX1" fmla="*/ 8682 w 172839"/>
                  <a:gd name="connsiteY1" fmla="*/ 7144 h 787796"/>
                  <a:gd name="connsiteX2" fmla="*/ 130820 w 172839"/>
                  <a:gd name="connsiteY2" fmla="*/ 0 h 787796"/>
                  <a:gd name="connsiteX3" fmla="*/ 172839 w 172839"/>
                  <a:gd name="connsiteY3" fmla="*/ 787796 h 787796"/>
                  <a:gd name="connsiteX4" fmla="*/ 0 w 172839"/>
                  <a:gd name="connsiteY4" fmla="*/ 787796 h 787796"/>
                  <a:gd name="connsiteX0" fmla="*/ 0 w 172839"/>
                  <a:gd name="connsiteY0" fmla="*/ 787796 h 787796"/>
                  <a:gd name="connsiteX1" fmla="*/ 8682 w 172839"/>
                  <a:gd name="connsiteY1" fmla="*/ 7144 h 787796"/>
                  <a:gd name="connsiteX2" fmla="*/ 134391 w 172839"/>
                  <a:gd name="connsiteY2" fmla="*/ 0 h 787796"/>
                  <a:gd name="connsiteX3" fmla="*/ 172839 w 172839"/>
                  <a:gd name="connsiteY3" fmla="*/ 787796 h 787796"/>
                  <a:gd name="connsiteX4" fmla="*/ 0 w 172839"/>
                  <a:gd name="connsiteY4" fmla="*/ 787796 h 787796"/>
                  <a:gd name="connsiteX0" fmla="*/ 0 w 172839"/>
                  <a:gd name="connsiteY0" fmla="*/ 787796 h 787796"/>
                  <a:gd name="connsiteX1" fmla="*/ 11063 w 172839"/>
                  <a:gd name="connsiteY1" fmla="*/ 7144 h 787796"/>
                  <a:gd name="connsiteX2" fmla="*/ 134391 w 172839"/>
                  <a:gd name="connsiteY2" fmla="*/ 0 h 787796"/>
                  <a:gd name="connsiteX3" fmla="*/ 172839 w 172839"/>
                  <a:gd name="connsiteY3" fmla="*/ 787796 h 787796"/>
                  <a:gd name="connsiteX4" fmla="*/ 0 w 172839"/>
                  <a:gd name="connsiteY4" fmla="*/ 787796 h 787796"/>
                  <a:gd name="connsiteX0" fmla="*/ 0 w 172839"/>
                  <a:gd name="connsiteY0" fmla="*/ 787796 h 787796"/>
                  <a:gd name="connsiteX1" fmla="*/ 47335 w 172839"/>
                  <a:gd name="connsiteY1" fmla="*/ 9517 h 787796"/>
                  <a:gd name="connsiteX2" fmla="*/ 134391 w 172839"/>
                  <a:gd name="connsiteY2" fmla="*/ 0 h 787796"/>
                  <a:gd name="connsiteX3" fmla="*/ 172839 w 172839"/>
                  <a:gd name="connsiteY3" fmla="*/ 787796 h 787796"/>
                  <a:gd name="connsiteX4" fmla="*/ 0 w 172839"/>
                  <a:gd name="connsiteY4" fmla="*/ 787796 h 787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839" h="787796">
                    <a:moveTo>
                      <a:pt x="0" y="787796"/>
                    </a:moveTo>
                    <a:lnTo>
                      <a:pt x="47335" y="9517"/>
                    </a:lnTo>
                    <a:lnTo>
                      <a:pt x="134391" y="0"/>
                    </a:lnTo>
                    <a:lnTo>
                      <a:pt x="172839" y="787796"/>
                    </a:lnTo>
                    <a:lnTo>
                      <a:pt x="0" y="787796"/>
                    </a:ln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Trapezio 4">
                <a:extLst>
                  <a:ext uri="{FF2B5EF4-FFF2-40B4-BE49-F238E27FC236}">
                    <a16:creationId xmlns:a16="http://schemas.microsoft.com/office/drawing/2014/main" id="{5CB90C60-2671-2F13-B1C1-67FAC137DDFC}"/>
                  </a:ext>
                </a:extLst>
              </p:cNvPr>
              <p:cNvSpPr/>
              <p:nvPr/>
            </p:nvSpPr>
            <p:spPr>
              <a:xfrm rot="5400000">
                <a:off x="2274334" y="2874213"/>
                <a:ext cx="126420" cy="610190"/>
              </a:xfrm>
              <a:custGeom>
                <a:avLst/>
                <a:gdLst>
                  <a:gd name="connsiteX0" fmla="*/ 0 w 122848"/>
                  <a:gd name="connsiteY0" fmla="*/ 580424 h 580424"/>
                  <a:gd name="connsiteX1" fmla="*/ 30712 w 122848"/>
                  <a:gd name="connsiteY1" fmla="*/ 0 h 580424"/>
                  <a:gd name="connsiteX2" fmla="*/ 92136 w 122848"/>
                  <a:gd name="connsiteY2" fmla="*/ 0 h 580424"/>
                  <a:gd name="connsiteX3" fmla="*/ 122848 w 122848"/>
                  <a:gd name="connsiteY3" fmla="*/ 580424 h 580424"/>
                  <a:gd name="connsiteX4" fmla="*/ 0 w 122848"/>
                  <a:gd name="connsiteY4" fmla="*/ 580424 h 580424"/>
                  <a:gd name="connsiteX0" fmla="*/ 0 w 122848"/>
                  <a:gd name="connsiteY0" fmla="*/ 512559 h 580424"/>
                  <a:gd name="connsiteX1" fmla="*/ 30712 w 122848"/>
                  <a:gd name="connsiteY1" fmla="*/ 0 h 580424"/>
                  <a:gd name="connsiteX2" fmla="*/ 92136 w 122848"/>
                  <a:gd name="connsiteY2" fmla="*/ 0 h 580424"/>
                  <a:gd name="connsiteX3" fmla="*/ 122848 w 122848"/>
                  <a:gd name="connsiteY3" fmla="*/ 580424 h 580424"/>
                  <a:gd name="connsiteX4" fmla="*/ 0 w 122848"/>
                  <a:gd name="connsiteY4" fmla="*/ 512559 h 580424"/>
                  <a:gd name="connsiteX0" fmla="*/ 0 w 126420"/>
                  <a:gd name="connsiteY0" fmla="*/ 512559 h 610190"/>
                  <a:gd name="connsiteX1" fmla="*/ 30712 w 126420"/>
                  <a:gd name="connsiteY1" fmla="*/ 0 h 610190"/>
                  <a:gd name="connsiteX2" fmla="*/ 92136 w 126420"/>
                  <a:gd name="connsiteY2" fmla="*/ 0 h 610190"/>
                  <a:gd name="connsiteX3" fmla="*/ 126420 w 126420"/>
                  <a:gd name="connsiteY3" fmla="*/ 610190 h 610190"/>
                  <a:gd name="connsiteX4" fmla="*/ 0 w 126420"/>
                  <a:gd name="connsiteY4" fmla="*/ 512559 h 61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420" h="610190">
                    <a:moveTo>
                      <a:pt x="0" y="512559"/>
                    </a:moveTo>
                    <a:lnTo>
                      <a:pt x="30712" y="0"/>
                    </a:lnTo>
                    <a:lnTo>
                      <a:pt x="92136" y="0"/>
                    </a:lnTo>
                    <a:lnTo>
                      <a:pt x="126420" y="610190"/>
                    </a:lnTo>
                    <a:lnTo>
                      <a:pt x="0" y="512559"/>
                    </a:ln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Trapezio 32">
                <a:extLst>
                  <a:ext uri="{FF2B5EF4-FFF2-40B4-BE49-F238E27FC236}">
                    <a16:creationId xmlns:a16="http://schemas.microsoft.com/office/drawing/2014/main" id="{2561A827-715A-23A0-ED5D-D316EE78C5F2}"/>
                  </a:ext>
                </a:extLst>
              </p:cNvPr>
              <p:cNvSpPr/>
              <p:nvPr/>
            </p:nvSpPr>
            <p:spPr>
              <a:xfrm rot="10800000">
                <a:off x="1657319" y="4951633"/>
                <a:ext cx="620261" cy="327316"/>
              </a:xfrm>
              <a:custGeom>
                <a:avLst/>
                <a:gdLst>
                  <a:gd name="connsiteX0" fmla="*/ 0 w 1209813"/>
                  <a:gd name="connsiteY0" fmla="*/ 149413 h 149413"/>
                  <a:gd name="connsiteX1" fmla="*/ 160003 w 1209813"/>
                  <a:gd name="connsiteY1" fmla="*/ 0 h 149413"/>
                  <a:gd name="connsiteX2" fmla="*/ 1049810 w 1209813"/>
                  <a:gd name="connsiteY2" fmla="*/ 0 h 149413"/>
                  <a:gd name="connsiteX3" fmla="*/ 1209813 w 1209813"/>
                  <a:gd name="connsiteY3" fmla="*/ 149413 h 149413"/>
                  <a:gd name="connsiteX4" fmla="*/ 0 w 1209813"/>
                  <a:gd name="connsiteY4" fmla="*/ 149413 h 149413"/>
                  <a:gd name="connsiteX0" fmla="*/ 0 w 1049810"/>
                  <a:gd name="connsiteY0" fmla="*/ 149413 h 149413"/>
                  <a:gd name="connsiteX1" fmla="*/ 160003 w 1049810"/>
                  <a:gd name="connsiteY1" fmla="*/ 0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198892 w 1049810"/>
                  <a:gd name="connsiteY1" fmla="*/ 777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223816 w 1049810"/>
                  <a:gd name="connsiteY1" fmla="*/ 30632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223816 w 1049810"/>
                  <a:gd name="connsiteY1" fmla="*/ 30632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223816 w 1049810"/>
                  <a:gd name="connsiteY1" fmla="*/ 30632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50760 h 150760"/>
                  <a:gd name="connsiteX1" fmla="*/ 323511 w 1049810"/>
                  <a:gd name="connsiteY1" fmla="*/ 13734 h 150760"/>
                  <a:gd name="connsiteX2" fmla="*/ 1049810 w 1049810"/>
                  <a:gd name="connsiteY2" fmla="*/ 1347 h 150760"/>
                  <a:gd name="connsiteX3" fmla="*/ 1047128 w 1049810"/>
                  <a:gd name="connsiteY3" fmla="*/ 150760 h 150760"/>
                  <a:gd name="connsiteX4" fmla="*/ 0 w 1049810"/>
                  <a:gd name="connsiteY4" fmla="*/ 150760 h 150760"/>
                  <a:gd name="connsiteX0" fmla="*/ 0 w 1049810"/>
                  <a:gd name="connsiteY0" fmla="*/ 149413 h 149413"/>
                  <a:gd name="connsiteX1" fmla="*/ 323511 w 1049810"/>
                  <a:gd name="connsiteY1" fmla="*/ 12387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79589 w 1049810"/>
                  <a:gd name="connsiteY1" fmla="*/ 9070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79589 w 1049810"/>
                  <a:gd name="connsiteY1" fmla="*/ 9070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79589 w 1049810"/>
                  <a:gd name="connsiteY1" fmla="*/ 9070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79589 w 1049810"/>
                  <a:gd name="connsiteY1" fmla="*/ 9070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81927 w 1049810"/>
                  <a:gd name="connsiteY1" fmla="*/ 4094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81927 w 1049810"/>
                  <a:gd name="connsiteY1" fmla="*/ 4094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81927 w 1049810"/>
                  <a:gd name="connsiteY1" fmla="*/ 4094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91274 w 1049810"/>
                  <a:gd name="connsiteY1" fmla="*/ 8448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391274 w 1049810"/>
                  <a:gd name="connsiteY1" fmla="*/ 8448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407629 w 1049810"/>
                  <a:gd name="connsiteY1" fmla="*/ 4716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407629 w 1049810"/>
                  <a:gd name="connsiteY1" fmla="*/ 4716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436113 w 1049810"/>
                  <a:gd name="connsiteY1" fmla="*/ 10132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464597 w 1049810"/>
                  <a:gd name="connsiteY1" fmla="*/ 7966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  <a:gd name="connsiteX0" fmla="*/ 0 w 1049810"/>
                  <a:gd name="connsiteY0" fmla="*/ 149413 h 149413"/>
                  <a:gd name="connsiteX1" fmla="*/ 493080 w 1049810"/>
                  <a:gd name="connsiteY1" fmla="*/ 3633 h 149413"/>
                  <a:gd name="connsiteX2" fmla="*/ 1049810 w 1049810"/>
                  <a:gd name="connsiteY2" fmla="*/ 0 h 149413"/>
                  <a:gd name="connsiteX3" fmla="*/ 1047128 w 1049810"/>
                  <a:gd name="connsiteY3" fmla="*/ 149413 h 149413"/>
                  <a:gd name="connsiteX4" fmla="*/ 0 w 1049810"/>
                  <a:gd name="connsiteY4" fmla="*/ 149413 h 14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810" h="149413">
                    <a:moveTo>
                      <a:pt x="0" y="149413"/>
                    </a:moveTo>
                    <a:cubicBezTo>
                      <a:pt x="126530" y="102632"/>
                      <a:pt x="298010" y="70317"/>
                      <a:pt x="493080" y="3633"/>
                    </a:cubicBezTo>
                    <a:lnTo>
                      <a:pt x="1049810" y="0"/>
                    </a:lnTo>
                    <a:lnTo>
                      <a:pt x="1047128" y="149413"/>
                    </a:lnTo>
                    <a:lnTo>
                      <a:pt x="0" y="149413"/>
                    </a:ln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Trapezio 29">
                <a:extLst>
                  <a:ext uri="{FF2B5EF4-FFF2-40B4-BE49-F238E27FC236}">
                    <a16:creationId xmlns:a16="http://schemas.microsoft.com/office/drawing/2014/main" id="{0B085407-66D7-4C5A-22F8-510C5FB5D9B5}"/>
                  </a:ext>
                </a:extLst>
              </p:cNvPr>
              <p:cNvSpPr/>
              <p:nvPr/>
            </p:nvSpPr>
            <p:spPr>
              <a:xfrm>
                <a:off x="1935388" y="4023894"/>
                <a:ext cx="342196" cy="913462"/>
              </a:xfrm>
              <a:prstGeom prst="trapezoid">
                <a:avLst>
                  <a:gd name="adj" fmla="val 1764"/>
                </a:avLst>
              </a:pr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it-IT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Trapezio 34">
                <a:extLst>
                  <a:ext uri="{FF2B5EF4-FFF2-40B4-BE49-F238E27FC236}">
                    <a16:creationId xmlns:a16="http://schemas.microsoft.com/office/drawing/2014/main" id="{5BE7B2FA-EA8D-2A84-9953-7E6CC01702BB}"/>
                  </a:ext>
                </a:extLst>
              </p:cNvPr>
              <p:cNvSpPr/>
              <p:nvPr/>
            </p:nvSpPr>
            <p:spPr>
              <a:xfrm rot="16200000">
                <a:off x="786155" y="4407780"/>
                <a:ext cx="323270" cy="1419066"/>
              </a:xfrm>
              <a:custGeom>
                <a:avLst/>
                <a:gdLst>
                  <a:gd name="connsiteX0" fmla="*/ 0 w 323270"/>
                  <a:gd name="connsiteY0" fmla="*/ 587381 h 587381"/>
                  <a:gd name="connsiteX1" fmla="*/ 80818 w 323270"/>
                  <a:gd name="connsiteY1" fmla="*/ 0 h 587381"/>
                  <a:gd name="connsiteX2" fmla="*/ 242453 w 323270"/>
                  <a:gd name="connsiteY2" fmla="*/ 0 h 587381"/>
                  <a:gd name="connsiteX3" fmla="*/ 323270 w 323270"/>
                  <a:gd name="connsiteY3" fmla="*/ 587381 h 587381"/>
                  <a:gd name="connsiteX4" fmla="*/ 0 w 323270"/>
                  <a:gd name="connsiteY4" fmla="*/ 587381 h 587381"/>
                  <a:gd name="connsiteX0" fmla="*/ 0 w 323270"/>
                  <a:gd name="connsiteY0" fmla="*/ 587381 h 587381"/>
                  <a:gd name="connsiteX1" fmla="*/ 131902 w 323270"/>
                  <a:gd name="connsiteY1" fmla="*/ 3407 h 587381"/>
                  <a:gd name="connsiteX2" fmla="*/ 242453 w 323270"/>
                  <a:gd name="connsiteY2" fmla="*/ 0 h 587381"/>
                  <a:gd name="connsiteX3" fmla="*/ 323270 w 323270"/>
                  <a:gd name="connsiteY3" fmla="*/ 587381 h 587381"/>
                  <a:gd name="connsiteX4" fmla="*/ 0 w 323270"/>
                  <a:gd name="connsiteY4" fmla="*/ 587381 h 587381"/>
                  <a:gd name="connsiteX0" fmla="*/ 0 w 323270"/>
                  <a:gd name="connsiteY0" fmla="*/ 587379 h 587379"/>
                  <a:gd name="connsiteX1" fmla="*/ 131902 w 323270"/>
                  <a:gd name="connsiteY1" fmla="*/ 3405 h 587379"/>
                  <a:gd name="connsiteX2" fmla="*/ 187964 w 323270"/>
                  <a:gd name="connsiteY2" fmla="*/ 0 h 587379"/>
                  <a:gd name="connsiteX3" fmla="*/ 323270 w 323270"/>
                  <a:gd name="connsiteY3" fmla="*/ 587379 h 587379"/>
                  <a:gd name="connsiteX4" fmla="*/ 0 w 323270"/>
                  <a:gd name="connsiteY4" fmla="*/ 587379 h 587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270" h="587379">
                    <a:moveTo>
                      <a:pt x="0" y="587379"/>
                    </a:moveTo>
                    <a:lnTo>
                      <a:pt x="131902" y="3405"/>
                    </a:lnTo>
                    <a:lnTo>
                      <a:pt x="187964" y="0"/>
                    </a:lnTo>
                    <a:lnTo>
                      <a:pt x="323270" y="587379"/>
                    </a:lnTo>
                    <a:lnTo>
                      <a:pt x="0" y="587379"/>
                    </a:lnTo>
                    <a:close/>
                  </a:path>
                </a:pathLst>
              </a:cu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44083">
                  <a:defRPr/>
                </a:pPr>
                <a:endParaRPr lang="it-IT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Trapezio 31">
                <a:extLst>
                  <a:ext uri="{FF2B5EF4-FFF2-40B4-BE49-F238E27FC236}">
                    <a16:creationId xmlns:a16="http://schemas.microsoft.com/office/drawing/2014/main" id="{183BC035-AA7C-A7A8-0492-B848B7E7224C}"/>
                  </a:ext>
                </a:extLst>
              </p:cNvPr>
              <p:cNvSpPr/>
              <p:nvPr/>
            </p:nvSpPr>
            <p:spPr>
              <a:xfrm rot="16200000">
                <a:off x="784839" y="4389981"/>
                <a:ext cx="335756" cy="1428921"/>
              </a:xfrm>
              <a:prstGeom prst="trapezoid">
                <a:avLst>
                  <a:gd name="adj" fmla="val 41135"/>
                </a:avLst>
              </a:prstGeom>
              <a:gradFill flip="none" rotWithShape="1">
                <a:gsLst>
                  <a:gs pos="0">
                    <a:srgbClr val="FF3399">
                      <a:alpha val="50000"/>
                    </a:srgbClr>
                  </a:gs>
                  <a:gs pos="25000">
                    <a:srgbClr val="FF6633">
                      <a:alpha val="50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75000">
                    <a:srgbClr val="01A78F">
                      <a:alpha val="25000"/>
                    </a:srgbClr>
                  </a:gs>
                  <a:gs pos="100000">
                    <a:srgbClr val="3366FF">
                      <a:alpha val="25000"/>
                    </a:srgbClr>
                  </a:gs>
                </a:gsLst>
                <a:lin ang="10800000" scaled="0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Trapezio 32">
                <a:extLst>
                  <a:ext uri="{FF2B5EF4-FFF2-40B4-BE49-F238E27FC236}">
                    <a16:creationId xmlns:a16="http://schemas.microsoft.com/office/drawing/2014/main" id="{D7288C40-641A-9B72-93CF-143A6C0C6132}"/>
                  </a:ext>
                </a:extLst>
              </p:cNvPr>
              <p:cNvSpPr/>
              <p:nvPr/>
            </p:nvSpPr>
            <p:spPr>
              <a:xfrm>
                <a:off x="1662576" y="4934183"/>
                <a:ext cx="961723" cy="324301"/>
              </a:xfrm>
              <a:prstGeom prst="trapezoid">
                <a:avLst>
                  <a:gd name="adj" fmla="val 0"/>
                </a:avLst>
              </a:prstGeom>
              <a:gradFill rotWithShape="1">
                <a:gsLst>
                  <a:gs pos="0">
                    <a:srgbClr val="FF3399">
                      <a:alpha val="50000"/>
                    </a:srgbClr>
                  </a:gs>
                  <a:gs pos="25000">
                    <a:srgbClr val="FF6633">
                      <a:alpha val="50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75000">
                    <a:srgbClr val="01A78F">
                      <a:alpha val="50000"/>
                    </a:srgbClr>
                  </a:gs>
                  <a:gs pos="100000">
                    <a:srgbClr val="3366FF">
                      <a:alpha val="50000"/>
                    </a:srgbClr>
                  </a:gs>
                </a:gsLst>
                <a:lin ang="5400000" scaled="0"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Trapezio 33">
                <a:extLst>
                  <a:ext uri="{FF2B5EF4-FFF2-40B4-BE49-F238E27FC236}">
                    <a16:creationId xmlns:a16="http://schemas.microsoft.com/office/drawing/2014/main" id="{ABBD01DE-E5E1-5245-08CE-60C5635C7D2D}"/>
                  </a:ext>
                </a:extLst>
              </p:cNvPr>
              <p:cNvSpPr/>
              <p:nvPr/>
            </p:nvSpPr>
            <p:spPr>
              <a:xfrm rot="5400000">
                <a:off x="3073892" y="4471234"/>
                <a:ext cx="335756" cy="1233103"/>
              </a:xfrm>
              <a:prstGeom prst="trapezoid">
                <a:avLst>
                  <a:gd name="adj" fmla="val 41135"/>
                </a:avLst>
              </a:prstGeom>
              <a:gradFill flip="none" rotWithShape="1">
                <a:gsLst>
                  <a:gs pos="0">
                    <a:srgbClr val="FF3399">
                      <a:alpha val="50000"/>
                    </a:srgbClr>
                  </a:gs>
                  <a:gs pos="25000">
                    <a:srgbClr val="FF6633">
                      <a:alpha val="50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75000">
                    <a:srgbClr val="01A78F">
                      <a:alpha val="25000"/>
                    </a:srgbClr>
                  </a:gs>
                  <a:gs pos="100000">
                    <a:srgbClr val="3366FF">
                      <a:alpha val="25000"/>
                    </a:srgbClr>
                  </a:gs>
                </a:gsLst>
                <a:lin ang="0" scaled="0"/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CasellaDiTesto 34">
                <a:extLst>
                  <a:ext uri="{FF2B5EF4-FFF2-40B4-BE49-F238E27FC236}">
                    <a16:creationId xmlns:a16="http://schemas.microsoft.com/office/drawing/2014/main" id="{7A07BBBA-8DBF-6334-D1B2-6CF07ADA2B41}"/>
                  </a:ext>
                </a:extLst>
              </p:cNvPr>
              <p:cNvSpPr txBox="1"/>
              <p:nvPr/>
            </p:nvSpPr>
            <p:spPr>
              <a:xfrm>
                <a:off x="4282209" y="5796803"/>
                <a:ext cx="1063851" cy="276892"/>
              </a:xfrm>
              <a:prstGeom prst="rect">
                <a:avLst/>
              </a:prstGeom>
            </p:spPr>
            <p:txBody>
              <a:bodyPr vert="horz" wrap="none" lIns="84406" tIns="0" rIns="84406" bIns="0" rtlCol="0">
                <a:spAutoFit/>
              </a:bodyPr>
              <a:lstStyle/>
              <a:p>
                <a:pPr defTabSz="494618">
                  <a:defRPr/>
                </a:pPr>
                <a:r>
                  <a:rPr lang="it-IT" sz="1108" b="1" kern="0" dirty="0">
                    <a:solidFill>
                      <a:srgbClr val="FF0000"/>
                    </a:solidFill>
                    <a:latin typeface="Calibri" panose="020F0502020204030204"/>
                  </a:rPr>
                  <a:t>Laser </a:t>
                </a:r>
                <a:r>
                  <a:rPr lang="it-IT" sz="1108" b="1" kern="0" dirty="0" err="1">
                    <a:solidFill>
                      <a:srgbClr val="FF0000"/>
                    </a:solidFill>
                    <a:latin typeface="Calibri" panose="020F0502020204030204"/>
                  </a:rPr>
                  <a:t>beam</a:t>
                </a:r>
                <a:endParaRPr lang="en-GB" sz="1108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CasellaDiTesto 35">
                <a:extLst>
                  <a:ext uri="{FF2B5EF4-FFF2-40B4-BE49-F238E27FC236}">
                    <a16:creationId xmlns:a16="http://schemas.microsoft.com/office/drawing/2014/main" id="{4091D76E-2910-D17F-8A53-4EF1184BC8E9}"/>
                  </a:ext>
                </a:extLst>
              </p:cNvPr>
              <p:cNvSpPr txBox="1"/>
              <p:nvPr/>
            </p:nvSpPr>
            <p:spPr>
              <a:xfrm>
                <a:off x="4292062" y="6098417"/>
                <a:ext cx="1158489" cy="276892"/>
              </a:xfrm>
              <a:prstGeom prst="rect">
                <a:avLst/>
              </a:prstGeom>
            </p:spPr>
            <p:txBody>
              <a:bodyPr vert="horz" wrap="none" lIns="84406" tIns="0" rIns="84406" bIns="0" rtlCol="0">
                <a:spAutoFit/>
              </a:bodyPr>
              <a:lstStyle/>
              <a:p>
                <a:pPr defTabSz="494618">
                  <a:defRPr/>
                </a:pPr>
                <a:r>
                  <a:rPr lang="it-IT" sz="1108" b="1" kern="0" dirty="0">
                    <a:solidFill>
                      <a:srgbClr val="FF0000"/>
                    </a:solidFill>
                    <a:latin typeface="Calibri" panose="020F0502020204030204"/>
                  </a:rPr>
                  <a:t>Plasma light </a:t>
                </a:r>
                <a:endParaRPr lang="en-GB" sz="1108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Rettangolo 36">
                <a:extLst>
                  <a:ext uri="{FF2B5EF4-FFF2-40B4-BE49-F238E27FC236}">
                    <a16:creationId xmlns:a16="http://schemas.microsoft.com/office/drawing/2014/main" id="{CAA69D7B-580E-EC31-1D0D-16899C7D03AA}"/>
                  </a:ext>
                </a:extLst>
              </p:cNvPr>
              <p:cNvSpPr/>
              <p:nvPr/>
            </p:nvSpPr>
            <p:spPr>
              <a:xfrm rot="5400000">
                <a:off x="3833956" y="5501219"/>
                <a:ext cx="212725" cy="811353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Rettangolo 37">
                <a:extLst>
                  <a:ext uri="{FF2B5EF4-FFF2-40B4-BE49-F238E27FC236}">
                    <a16:creationId xmlns:a16="http://schemas.microsoft.com/office/drawing/2014/main" id="{5983ACDF-5159-7C53-CFAE-9905B50DDFCC}"/>
                  </a:ext>
                </a:extLst>
              </p:cNvPr>
              <p:cNvSpPr/>
              <p:nvPr/>
            </p:nvSpPr>
            <p:spPr>
              <a:xfrm rot="5400000">
                <a:off x="3833956" y="5799102"/>
                <a:ext cx="212725" cy="811353"/>
              </a:xfrm>
              <a:prstGeom prst="rect">
                <a:avLst/>
              </a:prstGeom>
              <a:gradFill rotWithShape="1">
                <a:gsLst>
                  <a:gs pos="0">
                    <a:srgbClr val="FF3399">
                      <a:alpha val="50000"/>
                    </a:srgbClr>
                  </a:gs>
                  <a:gs pos="25000">
                    <a:srgbClr val="FF6633">
                      <a:alpha val="50000"/>
                    </a:srgbClr>
                  </a:gs>
                  <a:gs pos="50000">
                    <a:srgbClr val="FFFF00">
                      <a:alpha val="50000"/>
                    </a:srgbClr>
                  </a:gs>
                  <a:gs pos="75000">
                    <a:srgbClr val="01A78F">
                      <a:alpha val="50000"/>
                    </a:srgbClr>
                  </a:gs>
                  <a:gs pos="100000">
                    <a:srgbClr val="3366FF">
                      <a:alpha val="50000"/>
                    </a:srgbClr>
                  </a:gs>
                </a:gsLst>
                <a:lin ang="10800000" scaled="0"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94618">
                  <a:defRPr/>
                </a:pPr>
                <a:endParaRPr lang="en-GB" sz="166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Gruppo 10">
              <a:extLst>
                <a:ext uri="{FF2B5EF4-FFF2-40B4-BE49-F238E27FC236}">
                  <a16:creationId xmlns:a16="http://schemas.microsoft.com/office/drawing/2014/main" id="{C1B59C36-EAE1-1C79-0C05-EE98D4F51180}"/>
                </a:ext>
              </a:extLst>
            </p:cNvPr>
            <p:cNvGrpSpPr/>
            <p:nvPr/>
          </p:nvGrpSpPr>
          <p:grpSpPr>
            <a:xfrm>
              <a:off x="444473" y="4077072"/>
              <a:ext cx="4478684" cy="997308"/>
              <a:chOff x="481513" y="4618835"/>
              <a:chExt cx="4851907" cy="1080417"/>
            </a:xfrm>
          </p:grpSpPr>
          <p:grpSp>
            <p:nvGrpSpPr>
              <p:cNvPr id="20" name="Gruppo 9">
                <a:extLst>
                  <a:ext uri="{FF2B5EF4-FFF2-40B4-BE49-F238E27FC236}">
                    <a16:creationId xmlns:a16="http://schemas.microsoft.com/office/drawing/2014/main" id="{786DB644-7DA0-A2FF-2616-D996717D230B}"/>
                  </a:ext>
                </a:extLst>
              </p:cNvPr>
              <p:cNvGrpSpPr/>
              <p:nvPr/>
            </p:nvGrpSpPr>
            <p:grpSpPr>
              <a:xfrm>
                <a:off x="481513" y="4618835"/>
                <a:ext cx="1263247" cy="845541"/>
                <a:chOff x="481513" y="4618835"/>
                <a:chExt cx="1263247" cy="845541"/>
              </a:xfrm>
            </p:grpSpPr>
            <p:grpSp>
              <p:nvGrpSpPr>
                <p:cNvPr id="22" name="Gruppo 8">
                  <a:extLst>
                    <a:ext uri="{FF2B5EF4-FFF2-40B4-BE49-F238E27FC236}">
                      <a16:creationId xmlns:a16="http://schemas.microsoft.com/office/drawing/2014/main" id="{5B185BBC-07E3-8026-EE1C-CBB6EB4CFD0C}"/>
                    </a:ext>
                  </a:extLst>
                </p:cNvPr>
                <p:cNvGrpSpPr/>
                <p:nvPr/>
              </p:nvGrpSpPr>
              <p:grpSpPr>
                <a:xfrm>
                  <a:off x="481513" y="4618835"/>
                  <a:ext cx="1249450" cy="845541"/>
                  <a:chOff x="481513" y="4618835"/>
                  <a:chExt cx="1249450" cy="845541"/>
                </a:xfrm>
              </p:grpSpPr>
              <p:sp>
                <p:nvSpPr>
                  <p:cNvPr id="24" name="Rettangolo 57">
                    <a:extLst>
                      <a:ext uri="{FF2B5EF4-FFF2-40B4-BE49-F238E27FC236}">
                        <a16:creationId xmlns:a16="http://schemas.microsoft.com/office/drawing/2014/main" id="{EEBBC422-D717-26D8-4C22-E123986A0E26}"/>
                      </a:ext>
                    </a:extLst>
                  </p:cNvPr>
                  <p:cNvSpPr/>
                  <p:nvPr/>
                </p:nvSpPr>
                <p:spPr>
                  <a:xfrm>
                    <a:off x="949180" y="4618835"/>
                    <a:ext cx="781783" cy="8455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  <a:alpha val="20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662"/>
                  </a:p>
                </p:txBody>
              </p:sp>
              <p:sp>
                <p:nvSpPr>
                  <p:cNvPr id="25" name="Trapezio 58">
                    <a:extLst>
                      <a:ext uri="{FF2B5EF4-FFF2-40B4-BE49-F238E27FC236}">
                        <a16:creationId xmlns:a16="http://schemas.microsoft.com/office/drawing/2014/main" id="{A62A17AF-0AFA-AEB8-95B3-E9C3B58BD5A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92576" y="4807772"/>
                    <a:ext cx="845541" cy="467667"/>
                  </a:xfrm>
                  <a:prstGeom prst="trapezoid">
                    <a:avLst>
                      <a:gd name="adj" fmla="val 5929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  <a:alpha val="20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662"/>
                  </a:p>
                </p:txBody>
              </p:sp>
            </p:grpSp>
            <p:sp>
              <p:nvSpPr>
                <p:cNvPr id="23" name="Rettangolo 59">
                  <a:extLst>
                    <a:ext uri="{FF2B5EF4-FFF2-40B4-BE49-F238E27FC236}">
                      <a16:creationId xmlns:a16="http://schemas.microsoft.com/office/drawing/2014/main" id="{170EF0EC-4679-20BA-154F-0EEB41A3AE58}"/>
                    </a:ext>
                  </a:extLst>
                </p:cNvPr>
                <p:cNvSpPr/>
                <p:nvPr/>
              </p:nvSpPr>
              <p:spPr>
                <a:xfrm>
                  <a:off x="952760" y="5273022"/>
                  <a:ext cx="792000" cy="12792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62"/>
                </a:p>
              </p:txBody>
            </p:sp>
          </p:grpSp>
          <p:sp>
            <p:nvSpPr>
              <p:cNvPr id="21" name="Figura a mano libera: forma 9">
                <a:extLst>
                  <a:ext uri="{FF2B5EF4-FFF2-40B4-BE49-F238E27FC236}">
                    <a16:creationId xmlns:a16="http://schemas.microsoft.com/office/drawing/2014/main" id="{1706CE9B-37AA-8996-FC42-3CEC338C9177}"/>
                  </a:ext>
                </a:extLst>
              </p:cNvPr>
              <p:cNvSpPr/>
              <p:nvPr/>
            </p:nvSpPr>
            <p:spPr>
              <a:xfrm rot="21420809">
                <a:off x="1741629" y="5236226"/>
                <a:ext cx="3591791" cy="463026"/>
              </a:xfrm>
              <a:custGeom>
                <a:avLst/>
                <a:gdLst>
                  <a:gd name="connsiteX0" fmla="*/ 0 w 2825540"/>
                  <a:gd name="connsiteY0" fmla="*/ 0 h 477032"/>
                  <a:gd name="connsiteX1" fmla="*/ 247018 w 2825540"/>
                  <a:gd name="connsiteY1" fmla="*/ 19501 h 477032"/>
                  <a:gd name="connsiteX2" fmla="*/ 247018 w 2825540"/>
                  <a:gd name="connsiteY2" fmla="*/ 19501 h 477032"/>
                  <a:gd name="connsiteX3" fmla="*/ 892732 w 2825540"/>
                  <a:gd name="connsiteY3" fmla="*/ 409530 h 477032"/>
                  <a:gd name="connsiteX4" fmla="*/ 2825540 w 2825540"/>
                  <a:gd name="connsiteY4" fmla="*/ 476701 h 477032"/>
                  <a:gd name="connsiteX5" fmla="*/ 2825540 w 2825540"/>
                  <a:gd name="connsiteY5" fmla="*/ 476701 h 477032"/>
                  <a:gd name="connsiteX0" fmla="*/ 0 w 2825540"/>
                  <a:gd name="connsiteY0" fmla="*/ 0 h 476701"/>
                  <a:gd name="connsiteX1" fmla="*/ 247018 w 2825540"/>
                  <a:gd name="connsiteY1" fmla="*/ 19501 h 476701"/>
                  <a:gd name="connsiteX2" fmla="*/ 530872 w 2825540"/>
                  <a:gd name="connsiteY2" fmla="*/ 136509 h 476701"/>
                  <a:gd name="connsiteX3" fmla="*/ 892732 w 2825540"/>
                  <a:gd name="connsiteY3" fmla="*/ 409530 h 476701"/>
                  <a:gd name="connsiteX4" fmla="*/ 2825540 w 2825540"/>
                  <a:gd name="connsiteY4" fmla="*/ 476701 h 476701"/>
                  <a:gd name="connsiteX5" fmla="*/ 2825540 w 2825540"/>
                  <a:gd name="connsiteY5" fmla="*/ 476701 h 476701"/>
                  <a:gd name="connsiteX0" fmla="*/ 0 w 2825540"/>
                  <a:gd name="connsiteY0" fmla="*/ 0 h 476701"/>
                  <a:gd name="connsiteX1" fmla="*/ 247018 w 2825540"/>
                  <a:gd name="connsiteY1" fmla="*/ 19501 h 476701"/>
                  <a:gd name="connsiteX2" fmla="*/ 530872 w 2825540"/>
                  <a:gd name="connsiteY2" fmla="*/ 136509 h 476701"/>
                  <a:gd name="connsiteX3" fmla="*/ 1397602 w 2825540"/>
                  <a:gd name="connsiteY3" fmla="*/ 309856 h 476701"/>
                  <a:gd name="connsiteX4" fmla="*/ 2825540 w 2825540"/>
                  <a:gd name="connsiteY4" fmla="*/ 476701 h 476701"/>
                  <a:gd name="connsiteX5" fmla="*/ 2825540 w 2825540"/>
                  <a:gd name="connsiteY5" fmla="*/ 476701 h 476701"/>
                  <a:gd name="connsiteX0" fmla="*/ 0 w 3464753"/>
                  <a:gd name="connsiteY0" fmla="*/ 0 h 476701"/>
                  <a:gd name="connsiteX1" fmla="*/ 247018 w 3464753"/>
                  <a:gd name="connsiteY1" fmla="*/ 19501 h 476701"/>
                  <a:gd name="connsiteX2" fmla="*/ 530872 w 3464753"/>
                  <a:gd name="connsiteY2" fmla="*/ 136509 h 476701"/>
                  <a:gd name="connsiteX3" fmla="*/ 1397602 w 3464753"/>
                  <a:gd name="connsiteY3" fmla="*/ 309856 h 476701"/>
                  <a:gd name="connsiteX4" fmla="*/ 2825540 w 3464753"/>
                  <a:gd name="connsiteY4" fmla="*/ 476701 h 476701"/>
                  <a:gd name="connsiteX5" fmla="*/ 3464753 w 3464753"/>
                  <a:gd name="connsiteY5" fmla="*/ 407363 h 476701"/>
                  <a:gd name="connsiteX0" fmla="*/ 0 w 3446057"/>
                  <a:gd name="connsiteY0" fmla="*/ 0 h 584736"/>
                  <a:gd name="connsiteX1" fmla="*/ 228322 w 3446057"/>
                  <a:gd name="connsiteY1" fmla="*/ 127536 h 584736"/>
                  <a:gd name="connsiteX2" fmla="*/ 512176 w 3446057"/>
                  <a:gd name="connsiteY2" fmla="*/ 244544 h 584736"/>
                  <a:gd name="connsiteX3" fmla="*/ 1378906 w 3446057"/>
                  <a:gd name="connsiteY3" fmla="*/ 417891 h 584736"/>
                  <a:gd name="connsiteX4" fmla="*/ 2806844 w 3446057"/>
                  <a:gd name="connsiteY4" fmla="*/ 584736 h 584736"/>
                  <a:gd name="connsiteX5" fmla="*/ 3446057 w 3446057"/>
                  <a:gd name="connsiteY5" fmla="*/ 515398 h 584736"/>
                  <a:gd name="connsiteX0" fmla="*/ 0 w 3462749"/>
                  <a:gd name="connsiteY0" fmla="*/ 0 h 522778"/>
                  <a:gd name="connsiteX1" fmla="*/ 245014 w 3462749"/>
                  <a:gd name="connsiteY1" fmla="*/ 65578 h 522778"/>
                  <a:gd name="connsiteX2" fmla="*/ 528868 w 3462749"/>
                  <a:gd name="connsiteY2" fmla="*/ 182586 h 522778"/>
                  <a:gd name="connsiteX3" fmla="*/ 1395598 w 3462749"/>
                  <a:gd name="connsiteY3" fmla="*/ 355933 h 522778"/>
                  <a:gd name="connsiteX4" fmla="*/ 2823536 w 3462749"/>
                  <a:gd name="connsiteY4" fmla="*/ 522778 h 522778"/>
                  <a:gd name="connsiteX5" fmla="*/ 3462749 w 3462749"/>
                  <a:gd name="connsiteY5" fmla="*/ 453440 h 522778"/>
                  <a:gd name="connsiteX0" fmla="*/ 0 w 3462202"/>
                  <a:gd name="connsiteY0" fmla="*/ 0 h 535344"/>
                  <a:gd name="connsiteX1" fmla="*/ 244467 w 3462202"/>
                  <a:gd name="connsiteY1" fmla="*/ 78144 h 535344"/>
                  <a:gd name="connsiteX2" fmla="*/ 528321 w 3462202"/>
                  <a:gd name="connsiteY2" fmla="*/ 195152 h 535344"/>
                  <a:gd name="connsiteX3" fmla="*/ 1395051 w 3462202"/>
                  <a:gd name="connsiteY3" fmla="*/ 368499 h 535344"/>
                  <a:gd name="connsiteX4" fmla="*/ 2822989 w 3462202"/>
                  <a:gd name="connsiteY4" fmla="*/ 535344 h 535344"/>
                  <a:gd name="connsiteX5" fmla="*/ 3462202 w 3462202"/>
                  <a:gd name="connsiteY5" fmla="*/ 466006 h 535344"/>
                  <a:gd name="connsiteX0" fmla="*/ 0 w 3399195"/>
                  <a:gd name="connsiteY0" fmla="*/ 0 h 535599"/>
                  <a:gd name="connsiteX1" fmla="*/ 181460 w 3399195"/>
                  <a:gd name="connsiteY1" fmla="*/ 78399 h 535599"/>
                  <a:gd name="connsiteX2" fmla="*/ 465314 w 3399195"/>
                  <a:gd name="connsiteY2" fmla="*/ 195407 h 535599"/>
                  <a:gd name="connsiteX3" fmla="*/ 1332044 w 3399195"/>
                  <a:gd name="connsiteY3" fmla="*/ 368754 h 535599"/>
                  <a:gd name="connsiteX4" fmla="*/ 2759982 w 3399195"/>
                  <a:gd name="connsiteY4" fmla="*/ 535599 h 535599"/>
                  <a:gd name="connsiteX5" fmla="*/ 3399195 w 3399195"/>
                  <a:gd name="connsiteY5" fmla="*/ 466261 h 535599"/>
                  <a:gd name="connsiteX0" fmla="*/ 0 w 3475980"/>
                  <a:gd name="connsiteY0" fmla="*/ 0 h 540407"/>
                  <a:gd name="connsiteX1" fmla="*/ 258245 w 3475980"/>
                  <a:gd name="connsiteY1" fmla="*/ 83207 h 540407"/>
                  <a:gd name="connsiteX2" fmla="*/ 542099 w 3475980"/>
                  <a:gd name="connsiteY2" fmla="*/ 200215 h 540407"/>
                  <a:gd name="connsiteX3" fmla="*/ 1408829 w 3475980"/>
                  <a:gd name="connsiteY3" fmla="*/ 373562 h 540407"/>
                  <a:gd name="connsiteX4" fmla="*/ 2836767 w 3475980"/>
                  <a:gd name="connsiteY4" fmla="*/ 540407 h 540407"/>
                  <a:gd name="connsiteX5" fmla="*/ 3475980 w 3475980"/>
                  <a:gd name="connsiteY5" fmla="*/ 471069 h 540407"/>
                  <a:gd name="connsiteX0" fmla="*/ 0 w 3462567"/>
                  <a:gd name="connsiteY0" fmla="*/ 0 h 526966"/>
                  <a:gd name="connsiteX1" fmla="*/ 244832 w 3462567"/>
                  <a:gd name="connsiteY1" fmla="*/ 69766 h 526966"/>
                  <a:gd name="connsiteX2" fmla="*/ 528686 w 3462567"/>
                  <a:gd name="connsiteY2" fmla="*/ 186774 h 526966"/>
                  <a:gd name="connsiteX3" fmla="*/ 1395416 w 3462567"/>
                  <a:gd name="connsiteY3" fmla="*/ 360121 h 526966"/>
                  <a:gd name="connsiteX4" fmla="*/ 2823354 w 3462567"/>
                  <a:gd name="connsiteY4" fmla="*/ 526966 h 526966"/>
                  <a:gd name="connsiteX5" fmla="*/ 3462567 w 3462567"/>
                  <a:gd name="connsiteY5" fmla="*/ 457628 h 526966"/>
                  <a:gd name="connsiteX0" fmla="*/ 0 w 3461657"/>
                  <a:gd name="connsiteY0" fmla="*/ 0 h 547910"/>
                  <a:gd name="connsiteX1" fmla="*/ 243922 w 3461657"/>
                  <a:gd name="connsiteY1" fmla="*/ 90710 h 547910"/>
                  <a:gd name="connsiteX2" fmla="*/ 527776 w 3461657"/>
                  <a:gd name="connsiteY2" fmla="*/ 207718 h 547910"/>
                  <a:gd name="connsiteX3" fmla="*/ 1394506 w 3461657"/>
                  <a:gd name="connsiteY3" fmla="*/ 381065 h 547910"/>
                  <a:gd name="connsiteX4" fmla="*/ 2822444 w 3461657"/>
                  <a:gd name="connsiteY4" fmla="*/ 547910 h 547910"/>
                  <a:gd name="connsiteX5" fmla="*/ 3461657 w 3461657"/>
                  <a:gd name="connsiteY5" fmla="*/ 478572 h 547910"/>
                  <a:gd name="connsiteX0" fmla="*/ 0 w 3470169"/>
                  <a:gd name="connsiteY0" fmla="*/ 0 h 529891"/>
                  <a:gd name="connsiteX1" fmla="*/ 252434 w 3470169"/>
                  <a:gd name="connsiteY1" fmla="*/ 72691 h 529891"/>
                  <a:gd name="connsiteX2" fmla="*/ 536288 w 3470169"/>
                  <a:gd name="connsiteY2" fmla="*/ 189699 h 529891"/>
                  <a:gd name="connsiteX3" fmla="*/ 1403018 w 3470169"/>
                  <a:gd name="connsiteY3" fmla="*/ 363046 h 529891"/>
                  <a:gd name="connsiteX4" fmla="*/ 2830956 w 3470169"/>
                  <a:gd name="connsiteY4" fmla="*/ 529891 h 529891"/>
                  <a:gd name="connsiteX5" fmla="*/ 3470169 w 3470169"/>
                  <a:gd name="connsiteY5" fmla="*/ 460553 h 5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0169" h="529891">
                    <a:moveTo>
                      <a:pt x="0" y="0"/>
                    </a:moveTo>
                    <a:lnTo>
                      <a:pt x="252434" y="72691"/>
                    </a:lnTo>
                    <a:lnTo>
                      <a:pt x="536288" y="189699"/>
                    </a:lnTo>
                    <a:cubicBezTo>
                      <a:pt x="643907" y="254704"/>
                      <a:pt x="1020573" y="306347"/>
                      <a:pt x="1403018" y="363046"/>
                    </a:cubicBezTo>
                    <a:cubicBezTo>
                      <a:pt x="1785463" y="419745"/>
                      <a:pt x="2830956" y="529891"/>
                      <a:pt x="2830956" y="529891"/>
                    </a:cubicBezTo>
                    <a:lnTo>
                      <a:pt x="3470169" y="460553"/>
                    </a:lnTo>
                  </a:path>
                </a:pathLst>
              </a:custGeom>
              <a:noFill/>
              <a:ln w="1682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3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63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7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84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62"/>
              </a:p>
            </p:txBody>
          </p:sp>
        </p:grpSp>
        <p:sp>
          <p:nvSpPr>
            <p:cNvPr id="18" name="Rettangolo 11">
              <a:extLst>
                <a:ext uri="{FF2B5EF4-FFF2-40B4-BE49-F238E27FC236}">
                  <a16:creationId xmlns:a16="http://schemas.microsoft.com/office/drawing/2014/main" id="{194CAAC2-CE24-92D9-108D-21812112002A}"/>
                </a:ext>
              </a:extLst>
            </p:cNvPr>
            <p:cNvSpPr/>
            <p:nvPr/>
          </p:nvSpPr>
          <p:spPr>
            <a:xfrm>
              <a:off x="209582" y="4005064"/>
              <a:ext cx="210090" cy="88040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62"/>
            </a:p>
          </p:txBody>
        </p:sp>
        <p:sp>
          <p:nvSpPr>
            <p:cNvPr id="19" name="CasellaDiTesto 56">
              <a:extLst>
                <a:ext uri="{FF2B5EF4-FFF2-40B4-BE49-F238E27FC236}">
                  <a16:creationId xmlns:a16="http://schemas.microsoft.com/office/drawing/2014/main" id="{99375AC0-350E-92A9-98B2-6432877A1197}"/>
                </a:ext>
              </a:extLst>
            </p:cNvPr>
            <p:cNvSpPr txBox="1"/>
            <p:nvPr/>
          </p:nvSpPr>
          <p:spPr>
            <a:xfrm>
              <a:off x="3851862" y="4720908"/>
              <a:ext cx="402896" cy="340863"/>
            </a:xfrm>
            <a:prstGeom prst="rect">
              <a:avLst/>
            </a:prstGeom>
          </p:spPr>
          <p:txBody>
            <a:bodyPr vert="horz" wrap="none" lIns="84406" tIns="0" rIns="84406" bIns="0" rtlCol="0">
              <a:spAutoFit/>
            </a:bodyPr>
            <a:lstStyle/>
            <a:p>
              <a:pPr defTabSz="494618">
                <a:defRPr/>
              </a:pPr>
              <a:r>
                <a:rPr lang="it-IT" sz="2215" b="1" kern="0" dirty="0">
                  <a:solidFill>
                    <a:srgbClr val="FF0000"/>
                  </a:solidFill>
                  <a:latin typeface="Calibri" panose="020F0502020204030204"/>
                </a:rPr>
                <a:t>9)</a:t>
              </a:r>
              <a:endParaRPr lang="en-GB" sz="2215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41DD779-752C-EC33-0053-D05B5E8BC3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9" t="1149" r="34201" b="43458"/>
          <a:stretch/>
        </p:blipFill>
        <p:spPr>
          <a:xfrm>
            <a:off x="388634" y="671632"/>
            <a:ext cx="3852000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7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chine with wires and a box&#10;&#10;Description automatically generated with medium confidence">
            <a:extLst>
              <a:ext uri="{FF2B5EF4-FFF2-40B4-BE49-F238E27FC236}">
                <a16:creationId xmlns:a16="http://schemas.microsoft.com/office/drawing/2014/main" id="{9D796360-86D5-B01B-84AA-7F9E652B0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C6B993-4805-0040-7562-805B47DF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Jari Likonen | LIBS PB meeting | VC | 27 March 2024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E51FA-7768-915E-4675-EE5C7DFE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7543800" cy="869776"/>
          </a:xfrm>
        </p:spPr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LIBS </a:t>
            </a:r>
            <a:r>
              <a:rPr lang="fi-FI" dirty="0" err="1">
                <a:solidFill>
                  <a:srgbClr val="FF0000"/>
                </a:solidFill>
              </a:rPr>
              <a:t>setup</a:t>
            </a:r>
            <a:r>
              <a:rPr lang="fi-FI" dirty="0">
                <a:solidFill>
                  <a:srgbClr val="FF0000"/>
                </a:solidFill>
              </a:rPr>
              <a:t> at VTT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9364D-5682-F286-50EF-AC13277156E9}"/>
              </a:ext>
            </a:extLst>
          </p:cNvPr>
          <p:cNvSpPr txBox="1"/>
          <p:nvPr/>
        </p:nvSpPr>
        <p:spPr>
          <a:xfrm>
            <a:off x="5904400" y="2060848"/>
            <a:ext cx="91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ps-laser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6EC711-8E5C-1F5F-F830-6494EDB43C2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361641" y="2430180"/>
            <a:ext cx="709666" cy="743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6DB276-7779-85E3-AFB4-30E475181599}"/>
              </a:ext>
            </a:extLst>
          </p:cNvPr>
          <p:cNvSpPr txBox="1"/>
          <p:nvPr/>
        </p:nvSpPr>
        <p:spPr>
          <a:xfrm>
            <a:off x="5652120" y="4286115"/>
            <a:ext cx="223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20m long </a:t>
            </a:r>
            <a:r>
              <a:rPr lang="fi-FI" dirty="0" err="1">
                <a:solidFill>
                  <a:srgbClr val="FF0000"/>
                </a:solidFill>
              </a:rPr>
              <a:t>optical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fibre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89826B-CAF1-F2C4-BFBF-8E89CE47B924}"/>
              </a:ext>
            </a:extLst>
          </p:cNvPr>
          <p:cNvCxnSpPr>
            <a:cxnSpLocks/>
          </p:cNvCxnSpPr>
          <p:nvPr/>
        </p:nvCxnSpPr>
        <p:spPr>
          <a:xfrm flipV="1">
            <a:off x="6876256" y="4077072"/>
            <a:ext cx="703997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4630F0-7DBD-56B3-F837-59E6CFCF872B}"/>
              </a:ext>
            </a:extLst>
          </p:cNvPr>
          <p:cNvSpPr txBox="1"/>
          <p:nvPr/>
        </p:nvSpPr>
        <p:spPr>
          <a:xfrm>
            <a:off x="6109774" y="6036373"/>
            <a:ext cx="296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Aryelle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spectrometer+camera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87577-EEF6-1519-95E3-0F9C02F11F86}"/>
              </a:ext>
            </a:extLst>
          </p:cNvPr>
          <p:cNvCxnSpPr>
            <a:cxnSpLocks/>
          </p:cNvCxnSpPr>
          <p:nvPr/>
        </p:nvCxnSpPr>
        <p:spPr>
          <a:xfrm>
            <a:off x="7889079" y="6405705"/>
            <a:ext cx="818693" cy="273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595E34-1B18-B94E-E47C-EC12CE43317E}"/>
              </a:ext>
            </a:extLst>
          </p:cNvPr>
          <p:cNvSpPr txBox="1"/>
          <p:nvPr/>
        </p:nvSpPr>
        <p:spPr>
          <a:xfrm>
            <a:off x="4644008" y="336048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sample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60F881-5F3A-1ACF-A6DA-C5FFAB9EBD7E}"/>
              </a:ext>
            </a:extLst>
          </p:cNvPr>
          <p:cNvCxnSpPr>
            <a:cxnSpLocks/>
          </p:cNvCxnSpPr>
          <p:nvPr/>
        </p:nvCxnSpPr>
        <p:spPr>
          <a:xfrm>
            <a:off x="4920193" y="3654077"/>
            <a:ext cx="0" cy="350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F52DB17-5A7F-6D69-D6A2-9374DBA74A58}"/>
              </a:ext>
            </a:extLst>
          </p:cNvPr>
          <p:cNvSpPr txBox="1"/>
          <p:nvPr/>
        </p:nvSpPr>
        <p:spPr>
          <a:xfrm>
            <a:off x="5724128" y="5075892"/>
            <a:ext cx="7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Ar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gas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1B1B0C-5C3A-0DEE-96FF-BEA35F8A1B45}"/>
              </a:ext>
            </a:extLst>
          </p:cNvPr>
          <p:cNvCxnSpPr>
            <a:cxnSpLocks/>
          </p:cNvCxnSpPr>
          <p:nvPr/>
        </p:nvCxnSpPr>
        <p:spPr>
          <a:xfrm flipH="1" flipV="1">
            <a:off x="5580112" y="5020284"/>
            <a:ext cx="216024" cy="228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7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>
            <a:extLst>
              <a:ext uri="{FF2B5EF4-FFF2-40B4-BE49-F238E27FC236}">
                <a16:creationId xmlns:a16="http://schemas.microsoft.com/office/drawing/2014/main" id="{7DC44A67-9136-4FBA-6172-88B514DADBBD}"/>
              </a:ext>
            </a:extLst>
          </p:cNvPr>
          <p:cNvSpPr txBox="1">
            <a:spLocks/>
          </p:cNvSpPr>
          <p:nvPr/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Jari Likonen | WPPWIE Midterm Meeting  | VTT Espoo| 9.4.2024 |</a:t>
            </a:r>
            <a:r>
              <a:rPr kumimoji="0" lang="en-GB" sz="11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Page</a:t>
            </a:r>
            <a:r>
              <a:rPr kumimoji="0" lang="en-GB" sz="11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fld id="{81D60167-4931-47E6-BA6A-407CBD079E47}" type="slidenum">
              <a:rPr kumimoji="0" sz="1100" b="0" i="0" u="none" strike="noStrike" kern="0" cap="none" spc="-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1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E51FA-7768-915E-4675-EE5C7DFE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7543800" cy="869776"/>
          </a:xfrm>
        </p:spPr>
        <p:txBody>
          <a:bodyPr/>
          <a:lstStyle/>
          <a:p>
            <a:r>
              <a:rPr lang="fi-FI" dirty="0"/>
              <a:t>LIBS </a:t>
            </a:r>
            <a:r>
              <a:rPr lang="fi-FI" dirty="0" err="1"/>
              <a:t>spectra</a:t>
            </a:r>
            <a:endParaRPr lang="fi-FI" dirty="0"/>
          </a:p>
        </p:txBody>
      </p:sp>
      <p:pic>
        <p:nvPicPr>
          <p:cNvPr id="21" name="Immagine 5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B953D8A6-BBDF-3ECD-E5EF-65E59AB2C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" y="764969"/>
            <a:ext cx="3756632" cy="28747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4A1547-F44A-E633-BB80-EB998E07F373}"/>
              </a:ext>
            </a:extLst>
          </p:cNvPr>
          <p:cNvSpPr txBox="1"/>
          <p:nvPr/>
        </p:nvSpPr>
        <p:spPr>
          <a:xfrm>
            <a:off x="1082169" y="1340074"/>
            <a:ext cx="16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Pure W </a:t>
            </a:r>
            <a:r>
              <a:rPr lang="fi-FI" dirty="0" err="1"/>
              <a:t>sample</a:t>
            </a:r>
            <a:endParaRPr lang="fi-FI" dirty="0"/>
          </a:p>
        </p:txBody>
      </p:sp>
      <p:sp>
        <p:nvSpPr>
          <p:cNvPr id="25" name="CasellaDiTesto 4">
            <a:extLst>
              <a:ext uri="{FF2B5EF4-FFF2-40B4-BE49-F238E27FC236}">
                <a16:creationId xmlns:a16="http://schemas.microsoft.com/office/drawing/2014/main" id="{42360B60-FB0F-119B-77D9-432276FA1A86}"/>
              </a:ext>
            </a:extLst>
          </p:cNvPr>
          <p:cNvSpPr txBox="1"/>
          <p:nvPr/>
        </p:nvSpPr>
        <p:spPr>
          <a:xfrm>
            <a:off x="4991894" y="494939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Be lines</a:t>
            </a:r>
          </a:p>
        </p:txBody>
      </p:sp>
      <p:sp>
        <p:nvSpPr>
          <p:cNvPr id="26" name="CasellaDiTesto 6">
            <a:extLst>
              <a:ext uri="{FF2B5EF4-FFF2-40B4-BE49-F238E27FC236}">
                <a16:creationId xmlns:a16="http://schemas.microsoft.com/office/drawing/2014/main" id="{E88EA60C-1BEC-91E8-E547-F374EA9F7451}"/>
              </a:ext>
            </a:extLst>
          </p:cNvPr>
          <p:cNvSpPr txBox="1"/>
          <p:nvPr/>
        </p:nvSpPr>
        <p:spPr>
          <a:xfrm>
            <a:off x="6372200" y="425244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 lines</a:t>
            </a:r>
          </a:p>
        </p:txBody>
      </p:sp>
      <p:sp>
        <p:nvSpPr>
          <p:cNvPr id="28" name="CasellaDiTesto 3">
            <a:extLst>
              <a:ext uri="{FF2B5EF4-FFF2-40B4-BE49-F238E27FC236}">
                <a16:creationId xmlns:a16="http://schemas.microsoft.com/office/drawing/2014/main" id="{1BAF6A87-F20C-7F4F-A234-D9C9DC050B94}"/>
              </a:ext>
            </a:extLst>
          </p:cNvPr>
          <p:cNvSpPr txBox="1"/>
          <p:nvPr/>
        </p:nvSpPr>
        <p:spPr>
          <a:xfrm>
            <a:off x="774559" y="4117719"/>
            <a:ext cx="23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JET sample 2IWG3A_6a</a:t>
            </a:r>
          </a:p>
        </p:txBody>
      </p:sp>
      <p:pic>
        <p:nvPicPr>
          <p:cNvPr id="24" name="Immagine 2" descr="Immagine che contiene testo, diagramma, schizzo, disegno&#10;&#10;Descrizione generata automaticamente">
            <a:extLst>
              <a:ext uri="{FF2B5EF4-FFF2-40B4-BE49-F238E27FC236}">
                <a16:creationId xmlns:a16="http://schemas.microsoft.com/office/drawing/2014/main" id="{0FFDACAA-7EAA-28F6-0DF8-0957B996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66" y="3784178"/>
            <a:ext cx="3920947" cy="300045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E2D3152-ECC4-E8C7-AC08-DE5255503EDC}"/>
              </a:ext>
            </a:extLst>
          </p:cNvPr>
          <p:cNvGrpSpPr/>
          <p:nvPr/>
        </p:nvGrpSpPr>
        <p:grpSpPr>
          <a:xfrm>
            <a:off x="1570916" y="4434998"/>
            <a:ext cx="948619" cy="1728000"/>
            <a:chOff x="7356941" y="2753074"/>
            <a:chExt cx="948619" cy="17280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93FB9CE-4B42-CE63-87F9-E45BD1B32351}"/>
                </a:ext>
              </a:extLst>
            </p:cNvPr>
            <p:cNvGrpSpPr/>
            <p:nvPr/>
          </p:nvGrpSpPr>
          <p:grpSpPr>
            <a:xfrm>
              <a:off x="7356941" y="2753074"/>
              <a:ext cx="948619" cy="1728000"/>
              <a:chOff x="5081643" y="3936011"/>
              <a:chExt cx="1375213" cy="2505075"/>
            </a:xfrm>
          </p:grpSpPr>
          <p:grpSp>
            <p:nvGrpSpPr>
              <p:cNvPr id="61" name="Group 20">
                <a:extLst>
                  <a:ext uri="{FF2B5EF4-FFF2-40B4-BE49-F238E27FC236}">
                    <a16:creationId xmlns:a16="http://schemas.microsoft.com/office/drawing/2014/main" id="{5C4BE218-E535-219B-1F4B-99B3C72E88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1643" y="3936011"/>
                <a:ext cx="1259771" cy="2505075"/>
                <a:chOff x="556591" y="3737112"/>
                <a:chExt cx="1172818" cy="2305871"/>
              </a:xfrm>
            </p:grpSpPr>
            <p:pic>
              <p:nvPicPr>
                <p:cNvPr id="66" name="Picture 2">
                  <a:extLst>
                    <a:ext uri="{FF2B5EF4-FFF2-40B4-BE49-F238E27FC236}">
                      <a16:creationId xmlns:a16="http://schemas.microsoft.com/office/drawing/2014/main" id="{738749FA-1A57-92A7-8C01-FBA3F129AF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2927" t="123" r="62578" b="123"/>
                <a:stretch/>
              </p:blipFill>
              <p:spPr bwMode="auto">
                <a:xfrm>
                  <a:off x="994412" y="3737112"/>
                  <a:ext cx="583043" cy="230587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" name="Freeform 1">
                  <a:extLst>
                    <a:ext uri="{FF2B5EF4-FFF2-40B4-BE49-F238E27FC236}">
                      <a16:creationId xmlns:a16="http://schemas.microsoft.com/office/drawing/2014/main" id="{2576FA3E-F4BB-7369-2451-6DDB5CBB6F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591" y="4204252"/>
                  <a:ext cx="457200" cy="188844"/>
                </a:xfrm>
                <a:custGeom>
                  <a:avLst/>
                  <a:gdLst>
                    <a:gd name="T0" fmla="*/ 9939 w 457200"/>
                    <a:gd name="T1" fmla="*/ 0 h 188844"/>
                    <a:gd name="T2" fmla="*/ 0 w 457200"/>
                    <a:gd name="T3" fmla="*/ 79513 h 188844"/>
                    <a:gd name="T4" fmla="*/ 427383 w 457200"/>
                    <a:gd name="T5" fmla="*/ 188844 h 188844"/>
                    <a:gd name="T6" fmla="*/ 457200 w 457200"/>
                    <a:gd name="T7" fmla="*/ 109331 h 188844"/>
                    <a:gd name="T8" fmla="*/ 9939 w 457200"/>
                    <a:gd name="T9" fmla="*/ 0 h 1888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7200"/>
                    <a:gd name="T16" fmla="*/ 0 h 188844"/>
                    <a:gd name="T17" fmla="*/ 457200 w 457200"/>
                    <a:gd name="T18" fmla="*/ 188844 h 1888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7200" h="188844">
                      <a:moveTo>
                        <a:pt x="9939" y="0"/>
                      </a:moveTo>
                      <a:lnTo>
                        <a:pt x="0" y="79513"/>
                      </a:lnTo>
                      <a:lnTo>
                        <a:pt x="427383" y="188844"/>
                      </a:lnTo>
                      <a:lnTo>
                        <a:pt x="457200" y="109331"/>
                      </a:lnTo>
                      <a:lnTo>
                        <a:pt x="993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68" name="Freeform 4">
                  <a:extLst>
                    <a:ext uri="{FF2B5EF4-FFF2-40B4-BE49-F238E27FC236}">
                      <a16:creationId xmlns:a16="http://schemas.microsoft.com/office/drawing/2014/main" id="{0AFCC2B6-BBE7-6E8C-366F-9C5E1CCEE3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791" y="4373217"/>
                  <a:ext cx="357809" cy="487018"/>
                </a:xfrm>
                <a:custGeom>
                  <a:avLst/>
                  <a:gdLst>
                    <a:gd name="T0" fmla="*/ 0 w 357809"/>
                    <a:gd name="T1" fmla="*/ 0 h 487018"/>
                    <a:gd name="T2" fmla="*/ 198783 w 357809"/>
                    <a:gd name="T3" fmla="*/ 0 h 487018"/>
                    <a:gd name="T4" fmla="*/ 327992 w 357809"/>
                    <a:gd name="T5" fmla="*/ 168966 h 487018"/>
                    <a:gd name="T6" fmla="*/ 357809 w 357809"/>
                    <a:gd name="T7" fmla="*/ 427383 h 487018"/>
                    <a:gd name="T8" fmla="*/ 318052 w 357809"/>
                    <a:gd name="T9" fmla="*/ 487018 h 487018"/>
                    <a:gd name="T10" fmla="*/ 258418 w 357809"/>
                    <a:gd name="T11" fmla="*/ 487018 h 487018"/>
                    <a:gd name="T12" fmla="*/ 258418 w 357809"/>
                    <a:gd name="T13" fmla="*/ 327992 h 487018"/>
                    <a:gd name="T14" fmla="*/ 0 w 357809"/>
                    <a:gd name="T15" fmla="*/ 89453 h 487018"/>
                    <a:gd name="T16" fmla="*/ 0 w 357809"/>
                    <a:gd name="T17" fmla="*/ 0 h 4870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57809"/>
                    <a:gd name="T28" fmla="*/ 0 h 487018"/>
                    <a:gd name="T29" fmla="*/ 357809 w 357809"/>
                    <a:gd name="T30" fmla="*/ 487018 h 48701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57809" h="487018">
                      <a:moveTo>
                        <a:pt x="0" y="0"/>
                      </a:moveTo>
                      <a:lnTo>
                        <a:pt x="198783" y="0"/>
                      </a:lnTo>
                      <a:lnTo>
                        <a:pt x="327992" y="168966"/>
                      </a:lnTo>
                      <a:lnTo>
                        <a:pt x="357809" y="427383"/>
                      </a:lnTo>
                      <a:lnTo>
                        <a:pt x="318052" y="487018"/>
                      </a:lnTo>
                      <a:lnTo>
                        <a:pt x="258418" y="487018"/>
                      </a:lnTo>
                      <a:lnTo>
                        <a:pt x="258418" y="327992"/>
                      </a:lnTo>
                      <a:lnTo>
                        <a:pt x="0" y="894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id="{923100DA-843B-1A4B-46EE-0F2987F45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2452" y="4899991"/>
                  <a:ext cx="159026" cy="516835"/>
                </a:xfrm>
                <a:custGeom>
                  <a:avLst/>
                  <a:gdLst>
                    <a:gd name="T0" fmla="*/ 0 w 159026"/>
                    <a:gd name="T1" fmla="*/ 0 h 516835"/>
                    <a:gd name="T2" fmla="*/ 69574 w 159026"/>
                    <a:gd name="T3" fmla="*/ 0 h 516835"/>
                    <a:gd name="T4" fmla="*/ 159026 w 159026"/>
                    <a:gd name="T5" fmla="*/ 258418 h 516835"/>
                    <a:gd name="T6" fmla="*/ 109331 w 159026"/>
                    <a:gd name="T7" fmla="*/ 516835 h 516835"/>
                    <a:gd name="T8" fmla="*/ 9939 w 159026"/>
                    <a:gd name="T9" fmla="*/ 506896 h 516835"/>
                    <a:gd name="T10" fmla="*/ 0 w 159026"/>
                    <a:gd name="T11" fmla="*/ 0 h 5168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026"/>
                    <a:gd name="T19" fmla="*/ 0 h 516835"/>
                    <a:gd name="T20" fmla="*/ 159026 w 159026"/>
                    <a:gd name="T21" fmla="*/ 516835 h 5168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026" h="516835">
                      <a:moveTo>
                        <a:pt x="0" y="0"/>
                      </a:moveTo>
                      <a:lnTo>
                        <a:pt x="69574" y="0"/>
                      </a:lnTo>
                      <a:lnTo>
                        <a:pt x="159026" y="258418"/>
                      </a:lnTo>
                      <a:lnTo>
                        <a:pt x="109331" y="516835"/>
                      </a:lnTo>
                      <a:lnTo>
                        <a:pt x="9939" y="5068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70" name="Freeform 6">
                  <a:extLst>
                    <a:ext uri="{FF2B5EF4-FFF2-40B4-BE49-F238E27FC236}">
                      <a16:creationId xmlns:a16="http://schemas.microsoft.com/office/drawing/2014/main" id="{0CE616BE-BAB8-EE31-B090-43ED528CE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3487" y="5476461"/>
                  <a:ext cx="665922" cy="159026"/>
                </a:xfrm>
                <a:custGeom>
                  <a:avLst/>
                  <a:gdLst>
                    <a:gd name="T0" fmla="*/ 0 w 665922"/>
                    <a:gd name="T1" fmla="*/ 79513 h 159026"/>
                    <a:gd name="T2" fmla="*/ 159026 w 665922"/>
                    <a:gd name="T3" fmla="*/ 89452 h 159026"/>
                    <a:gd name="T4" fmla="*/ 367748 w 665922"/>
                    <a:gd name="T5" fmla="*/ 9939 h 159026"/>
                    <a:gd name="T6" fmla="*/ 665922 w 665922"/>
                    <a:gd name="T7" fmla="*/ 0 h 159026"/>
                    <a:gd name="T8" fmla="*/ 665922 w 665922"/>
                    <a:gd name="T9" fmla="*/ 99391 h 159026"/>
                    <a:gd name="T10" fmla="*/ 347870 w 665922"/>
                    <a:gd name="T11" fmla="*/ 109330 h 159026"/>
                    <a:gd name="T12" fmla="*/ 347870 w 665922"/>
                    <a:gd name="T13" fmla="*/ 149087 h 159026"/>
                    <a:gd name="T14" fmla="*/ 9939 w 665922"/>
                    <a:gd name="T15" fmla="*/ 159026 h 159026"/>
                    <a:gd name="T16" fmla="*/ 0 w 665922"/>
                    <a:gd name="T17" fmla="*/ 79513 h 1590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65922"/>
                    <a:gd name="T28" fmla="*/ 0 h 159026"/>
                    <a:gd name="T29" fmla="*/ 665922 w 665922"/>
                    <a:gd name="T30" fmla="*/ 159026 h 15902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65922" h="159026">
                      <a:moveTo>
                        <a:pt x="0" y="79513"/>
                      </a:moveTo>
                      <a:lnTo>
                        <a:pt x="159026" y="89452"/>
                      </a:lnTo>
                      <a:lnTo>
                        <a:pt x="367748" y="9939"/>
                      </a:lnTo>
                      <a:lnTo>
                        <a:pt x="665922" y="0"/>
                      </a:lnTo>
                      <a:lnTo>
                        <a:pt x="665922" y="99391"/>
                      </a:lnTo>
                      <a:lnTo>
                        <a:pt x="347870" y="109330"/>
                      </a:lnTo>
                      <a:lnTo>
                        <a:pt x="347870" y="149087"/>
                      </a:lnTo>
                      <a:lnTo>
                        <a:pt x="9939" y="159026"/>
                      </a:lnTo>
                      <a:lnTo>
                        <a:pt x="0" y="795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62" name="TextBox 90">
                <a:extLst>
                  <a:ext uri="{FF2B5EF4-FFF2-40B4-BE49-F238E27FC236}">
                    <a16:creationId xmlns:a16="http://schemas.microsoft.com/office/drawing/2014/main" id="{7F149E52-409E-D124-3066-32219522161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236108" y="4147630"/>
                <a:ext cx="390877" cy="374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2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0</a:t>
                </a:r>
              </a:p>
            </p:txBody>
          </p:sp>
          <p:sp>
            <p:nvSpPr>
              <p:cNvPr id="63" name="TextBox 91">
                <a:extLst>
                  <a:ext uri="{FF2B5EF4-FFF2-40B4-BE49-F238E27FC236}">
                    <a16:creationId xmlns:a16="http://schemas.microsoft.com/office/drawing/2014/main" id="{0872B36C-A0BE-15D6-2159-EA543A938B7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80159" y="4626365"/>
                <a:ext cx="390877" cy="374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2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1</a:t>
                </a:r>
              </a:p>
            </p:txBody>
          </p:sp>
          <p:sp>
            <p:nvSpPr>
              <p:cNvPr id="64" name="TextBox 92">
                <a:extLst>
                  <a:ext uri="{FF2B5EF4-FFF2-40B4-BE49-F238E27FC236}">
                    <a16:creationId xmlns:a16="http://schemas.microsoft.com/office/drawing/2014/main" id="{3D7D3053-86CE-36AA-121E-3AA6D622087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51803" y="5371619"/>
                <a:ext cx="390877" cy="374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2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3</a:t>
                </a:r>
              </a:p>
            </p:txBody>
          </p:sp>
          <p:sp>
            <p:nvSpPr>
              <p:cNvPr id="65" name="TextBox 93">
                <a:extLst>
                  <a:ext uri="{FF2B5EF4-FFF2-40B4-BE49-F238E27FC236}">
                    <a16:creationId xmlns:a16="http://schemas.microsoft.com/office/drawing/2014/main" id="{D65E4787-2CA8-0D5E-8457-51BC7D99B10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065979" y="5524200"/>
                <a:ext cx="390877" cy="374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Font typeface="Wingdings" pitchFamily="2" charset="2"/>
                  <a:buNone/>
                </a:pPr>
                <a:r>
                  <a:rPr lang="en-GB" sz="1200" b="1" dirty="0">
                    <a:solidFill>
                      <a:srgbClr val="3333FF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3A3A45B-5856-C9A4-A32B-5CA3A0BE4EA4}"/>
                </a:ext>
              </a:extLst>
            </p:cNvPr>
            <p:cNvSpPr>
              <a:spLocks noChangeAspect="1"/>
            </p:cNvSpPr>
            <p:nvPr/>
          </p:nvSpPr>
          <p:spPr>
            <a:xfrm rot="9862930">
              <a:off x="7920963" y="3717032"/>
              <a:ext cx="31790" cy="124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AC1780A-1AE6-1C2A-7D65-32884725481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881262" y="3498269"/>
              <a:ext cx="336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/>
                <a:t>6a</a:t>
              </a:r>
            </a:p>
          </p:txBody>
        </p:sp>
      </p:grpSp>
      <p:pic>
        <p:nvPicPr>
          <p:cNvPr id="10" name="Immagine 6" descr="Immagine che contiene testo, diagramma, linea, Rettangolo&#10;&#10;Descrizione generata automaticamente">
            <a:extLst>
              <a:ext uri="{FF2B5EF4-FFF2-40B4-BE49-F238E27FC236}">
                <a16:creationId xmlns:a16="http://schemas.microsoft.com/office/drawing/2014/main" id="{BC1FA04E-0089-D588-BE1D-37EA9E768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50" y="769059"/>
            <a:ext cx="4162502" cy="3185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023A68-8916-F3B1-4952-FCF96A810B1F}"/>
              </a:ext>
            </a:extLst>
          </p:cNvPr>
          <p:cNvSpPr txBox="1"/>
          <p:nvPr/>
        </p:nvSpPr>
        <p:spPr>
          <a:xfrm>
            <a:off x="5479390" y="134007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sample</a:t>
            </a:r>
            <a:endParaRPr lang="fi-FI" dirty="0"/>
          </a:p>
        </p:txBody>
      </p:sp>
      <p:sp>
        <p:nvSpPr>
          <p:cNvPr id="27" name="CasellaDiTesto 5">
            <a:extLst>
              <a:ext uri="{FF2B5EF4-FFF2-40B4-BE49-F238E27FC236}">
                <a16:creationId xmlns:a16="http://schemas.microsoft.com/office/drawing/2014/main" id="{3DC14E8D-5408-A74B-8FD4-ADB486B2D659}"/>
              </a:ext>
            </a:extLst>
          </p:cNvPr>
          <p:cNvSpPr txBox="1"/>
          <p:nvPr/>
        </p:nvSpPr>
        <p:spPr>
          <a:xfrm>
            <a:off x="5985523" y="523555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 lines</a:t>
            </a: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CBEC3C40-F59B-D672-0837-7D7FD9DBA459}"/>
              </a:ext>
            </a:extLst>
          </p:cNvPr>
          <p:cNvSpPr txBox="1"/>
          <p:nvPr/>
        </p:nvSpPr>
        <p:spPr>
          <a:xfrm>
            <a:off x="4096924" y="486621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Be lines</a:t>
            </a: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F1CEDD0A-0B4E-2BAB-1F61-9D7CFEC90AF3}"/>
              </a:ext>
            </a:extLst>
          </p:cNvPr>
          <p:cNvSpPr txBox="1"/>
          <p:nvPr/>
        </p:nvSpPr>
        <p:spPr>
          <a:xfrm>
            <a:off x="5752100" y="417833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 lines</a:t>
            </a:r>
          </a:p>
        </p:txBody>
      </p:sp>
    </p:spTree>
    <p:extLst>
      <p:ext uri="{BB962C8B-B14F-4D97-AF65-F5344CB8AC3E}">
        <p14:creationId xmlns:p14="http://schemas.microsoft.com/office/powerpoint/2010/main" val="2459193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9538"/>
            <a:ext cx="7543801" cy="457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latin typeface="+mn-lt"/>
              </a:rPr>
              <a:t>LIBS</a:t>
            </a:r>
            <a:r>
              <a:rPr sz="2400" b="1" spc="-56" dirty="0">
                <a:latin typeface="+mn-lt"/>
              </a:rPr>
              <a:t> </a:t>
            </a:r>
            <a:r>
              <a:rPr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IWGL </a:t>
            </a:r>
            <a:r>
              <a:rPr lang="fi-FI" sz="2400" b="1" spc="11" dirty="0" err="1">
                <a:latin typeface="+mn-lt"/>
              </a:rPr>
              <a:t>tiles</a:t>
            </a:r>
            <a:endParaRPr sz="2400" b="1" spc="11" dirty="0">
              <a:latin typeface="+mn-lt"/>
            </a:endParaRPr>
          </a:p>
        </p:txBody>
      </p:sp>
      <p:graphicFrame>
        <p:nvGraphicFramePr>
          <p:cNvPr id="21" name="object 2">
            <a:extLst>
              <a:ext uri="{FF2B5EF4-FFF2-40B4-BE49-F238E27FC236}">
                <a16:creationId xmlns:a16="http://schemas.microsoft.com/office/drawing/2014/main" id="{C59A9EA4-09B1-6EF9-DE55-E355462E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72202"/>
              </p:ext>
            </p:extLst>
          </p:nvPr>
        </p:nvGraphicFramePr>
        <p:xfrm>
          <a:off x="243021" y="1219200"/>
          <a:ext cx="4859020" cy="255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0" dirty="0"/>
                        <a:t> 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2X</a:t>
                      </a:r>
                      <a:r>
                        <a:rPr lang="fi-FI" sz="1200" dirty="0"/>
                        <a:t>R</a:t>
                      </a:r>
                      <a:r>
                        <a:rPr sz="1200" dirty="0"/>
                        <a:t>19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Top</a:t>
                      </a:r>
                      <a:r>
                        <a:rPr sz="1200" spc="-10" dirty="0"/>
                        <a:t> </a:t>
                      </a:r>
                      <a:r>
                        <a:rPr sz="1200" spc="-20" dirty="0"/>
                        <a:t>Tile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R1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2X</a:t>
                      </a:r>
                      <a:r>
                        <a:rPr lang="fi-FI" sz="1200" spc="-20" dirty="0"/>
                        <a:t>R</a:t>
                      </a:r>
                      <a:r>
                        <a:rPr sz="1200" spc="-20" dirty="0"/>
                        <a:t>19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2X</a:t>
                      </a:r>
                      <a:r>
                        <a:rPr lang="fi-FI" sz="1200" spc="-20" dirty="0"/>
                        <a:t>R</a:t>
                      </a:r>
                      <a:r>
                        <a:rPr sz="1200" spc="-20" dirty="0"/>
                        <a:t>17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High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resolution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2X</a:t>
                      </a:r>
                      <a:r>
                        <a:rPr lang="fi-FI" sz="1200" spc="-25" dirty="0"/>
                        <a:t>R</a:t>
                      </a:r>
                      <a:r>
                        <a:rPr sz="1200" spc="-25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R7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3X14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C3, RW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31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94245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8Z10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R5</a:t>
                      </a:r>
                      <a:r>
                        <a:rPr sz="1200" spc="10" dirty="0"/>
                        <a:t> </a:t>
                      </a:r>
                      <a:r>
                        <a:rPr sz="1200" spc="-10" dirty="0"/>
                        <a:t>LM2-</a:t>
                      </a:r>
                      <a:r>
                        <a:rPr sz="1200" dirty="0"/>
                        <a:t>C3;</a:t>
                      </a:r>
                      <a:r>
                        <a:rPr sz="1200" spc="10" dirty="0"/>
                        <a:t> </a:t>
                      </a:r>
                      <a:r>
                        <a:rPr sz="1200" dirty="0"/>
                        <a:t>R5 </a:t>
                      </a:r>
                      <a:r>
                        <a:rPr sz="1200" spc="-10" dirty="0"/>
                        <a:t>LW1-</a:t>
                      </a:r>
                      <a:r>
                        <a:rPr sz="1200" spc="-25" dirty="0"/>
                        <a:t>C2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8Z14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C3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22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411471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7X7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R5</a:t>
                      </a:r>
                      <a:r>
                        <a:rPr sz="1200" spc="15" dirty="0"/>
                        <a:t> </a:t>
                      </a:r>
                      <a:r>
                        <a:rPr sz="1200" spc="-10" dirty="0"/>
                        <a:t>LW1-</a:t>
                      </a:r>
                      <a:r>
                        <a:rPr sz="1200" spc="-25" dirty="0"/>
                        <a:t>C3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 marR="0" lvl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406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80694068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8AFC7BBC-94E8-04B7-E6F5-AEF629F095BB}"/>
              </a:ext>
            </a:extLst>
          </p:cNvPr>
          <p:cNvGrpSpPr>
            <a:grpSpLocks noChangeAspect="1"/>
          </p:cNvGrpSpPr>
          <p:nvPr/>
        </p:nvGrpSpPr>
        <p:grpSpPr>
          <a:xfrm>
            <a:off x="5638800" y="762000"/>
            <a:ext cx="2959607" cy="2772000"/>
            <a:chOff x="5747783" y="993002"/>
            <a:chExt cx="2959607" cy="2772000"/>
          </a:xfrm>
        </p:grpSpPr>
        <p:pic>
          <p:nvPicPr>
            <p:cNvPr id="24" name="object 4">
              <a:extLst>
                <a:ext uri="{FF2B5EF4-FFF2-40B4-BE49-F238E27FC236}">
                  <a16:creationId xmlns:a16="http://schemas.microsoft.com/office/drawing/2014/main" id="{3E457024-C1AC-21BF-C5C1-D630E111766E}"/>
                </a:ext>
              </a:extLst>
            </p:cNvPr>
            <p:cNvPicPr/>
            <p:nvPr/>
          </p:nvPicPr>
          <p:blipFill rotWithShape="1">
            <a:blip r:embed="rId3" cstate="print"/>
            <a:srcRect t="1" b="37813"/>
            <a:stretch/>
          </p:blipFill>
          <p:spPr>
            <a:xfrm>
              <a:off x="5747783" y="993002"/>
              <a:ext cx="2959607" cy="2772000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1906C576-912D-9717-1D49-E7B3FD7DBC0A}"/>
                </a:ext>
              </a:extLst>
            </p:cNvPr>
            <p:cNvSpPr txBox="1"/>
            <p:nvPr/>
          </p:nvSpPr>
          <p:spPr>
            <a:xfrm>
              <a:off x="6056520" y="2908288"/>
              <a:ext cx="282575" cy="99060"/>
            </a:xfrm>
            <a:prstGeom prst="rect">
              <a:avLst/>
            </a:prstGeom>
            <a:solidFill>
              <a:srgbClr val="00FFFF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70"/>
                </a:lnSpc>
              </a:pPr>
              <a:r>
                <a:rPr sz="700" b="1" spc="-10" dirty="0">
                  <a:solidFill>
                    <a:srgbClr val="002E55"/>
                  </a:solidFill>
                  <a:latin typeface="Arial"/>
                  <a:cs typeface="Arial"/>
                </a:rPr>
                <a:t>2</a:t>
              </a:r>
              <a:r>
                <a:rPr sz="700" b="1" spc="-5" dirty="0">
                  <a:solidFill>
                    <a:srgbClr val="002E55"/>
                  </a:solidFill>
                  <a:latin typeface="Arial"/>
                  <a:cs typeface="Arial"/>
                </a:rPr>
                <a:t>XR17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DD49C2F8-1065-FE8A-9744-822AEE7B6033}"/>
                </a:ext>
              </a:extLst>
            </p:cNvPr>
            <p:cNvSpPr txBox="1"/>
            <p:nvPr/>
          </p:nvSpPr>
          <p:spPr>
            <a:xfrm>
              <a:off x="5981844" y="3014969"/>
              <a:ext cx="431800" cy="99060"/>
            </a:xfrm>
            <a:prstGeom prst="rect">
              <a:avLst/>
            </a:prstGeom>
            <a:solidFill>
              <a:srgbClr val="00FFFF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70"/>
                </a:lnSpc>
              </a:pPr>
              <a:r>
                <a:rPr sz="700" b="1" spc="-10" dirty="0">
                  <a:solidFill>
                    <a:srgbClr val="002E55"/>
                  </a:solidFill>
                  <a:latin typeface="Arial"/>
                  <a:cs typeface="Arial"/>
                </a:rPr>
                <a:t>2011-2023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F9173A0F-D948-6439-69AC-7A41AE657A7A}"/>
                </a:ext>
              </a:extLst>
            </p:cNvPr>
            <p:cNvSpPr txBox="1"/>
            <p:nvPr/>
          </p:nvSpPr>
          <p:spPr>
            <a:xfrm>
              <a:off x="6082810" y="1987157"/>
              <a:ext cx="282575" cy="9906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65"/>
                </a:lnSpc>
              </a:pPr>
              <a:r>
                <a:rPr sz="700" b="1" spc="-1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sz="700" b="1" spc="-5" dirty="0">
                  <a:solidFill>
                    <a:srgbClr val="FFFFFF"/>
                  </a:solidFill>
                  <a:latin typeface="Arial"/>
                  <a:cs typeface="Arial"/>
                </a:rPr>
                <a:t>XR19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33671DD9-AC6B-9268-6F45-168CD74B68D6}"/>
                </a:ext>
              </a:extLst>
            </p:cNvPr>
            <p:cNvSpPr txBox="1"/>
            <p:nvPr/>
          </p:nvSpPr>
          <p:spPr>
            <a:xfrm>
              <a:off x="6008134" y="2093837"/>
              <a:ext cx="431800" cy="9906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765"/>
                </a:lnSpc>
              </a:pPr>
              <a:r>
                <a:rPr sz="700" b="1" spc="-10" dirty="0">
                  <a:solidFill>
                    <a:srgbClr val="FFFFFF"/>
                  </a:solidFill>
                  <a:latin typeface="Arial"/>
                  <a:cs typeface="Arial"/>
                </a:rPr>
                <a:t>2019-2023</a:t>
              </a:r>
              <a:endParaRPr sz="700">
                <a:latin typeface="Arial"/>
                <a:cs typeface="Arial"/>
              </a:endParaRPr>
            </a:p>
          </p:txBody>
        </p:sp>
        <p:grpSp>
          <p:nvGrpSpPr>
            <p:cNvPr id="29" name="object 15">
              <a:extLst>
                <a:ext uri="{FF2B5EF4-FFF2-40B4-BE49-F238E27FC236}">
                  <a16:creationId xmlns:a16="http://schemas.microsoft.com/office/drawing/2014/main" id="{06C3B277-1E03-EBA7-4E4F-5FD400621BE2}"/>
                </a:ext>
              </a:extLst>
            </p:cNvPr>
            <p:cNvGrpSpPr/>
            <p:nvPr/>
          </p:nvGrpSpPr>
          <p:grpSpPr>
            <a:xfrm>
              <a:off x="6493019" y="1716902"/>
              <a:ext cx="1300480" cy="1096010"/>
              <a:chOff x="2159507" y="1719072"/>
              <a:chExt cx="1300480" cy="1096010"/>
            </a:xfrm>
          </p:grpSpPr>
          <p:sp>
            <p:nvSpPr>
              <p:cNvPr id="31" name="object 16">
                <a:extLst>
                  <a:ext uri="{FF2B5EF4-FFF2-40B4-BE49-F238E27FC236}">
                    <a16:creationId xmlns:a16="http://schemas.microsoft.com/office/drawing/2014/main" id="{52D232E7-8F38-F0E1-47A9-2AC9A4B4A6E8}"/>
                  </a:ext>
                </a:extLst>
              </p:cNvPr>
              <p:cNvSpPr/>
              <p:nvPr/>
            </p:nvSpPr>
            <p:spPr>
              <a:xfrm>
                <a:off x="2178557" y="2152650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8" y="0"/>
                    </a:lnTo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840958C6-F3A0-77CA-E2E8-91DC3E5C213F}"/>
                  </a:ext>
                </a:extLst>
              </p:cNvPr>
              <p:cNvSpPr/>
              <p:nvPr/>
            </p:nvSpPr>
            <p:spPr>
              <a:xfrm>
                <a:off x="2193797" y="2739389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9" y="0"/>
                    </a:lnTo>
                  </a:path>
                </a:pathLst>
              </a:custGeom>
              <a:ln w="38100">
                <a:solidFill>
                  <a:srgbClr val="FAEC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81A25A07-BE18-DC12-02FF-108863334C71}"/>
                  </a:ext>
                </a:extLst>
              </p:cNvPr>
              <p:cNvSpPr/>
              <p:nvPr/>
            </p:nvSpPr>
            <p:spPr>
              <a:xfrm>
                <a:off x="2178557" y="1738122"/>
                <a:ext cx="124714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247139" h="56514">
                    <a:moveTo>
                      <a:pt x="0" y="56387"/>
                    </a:moveTo>
                    <a:lnTo>
                      <a:pt x="1246758" y="0"/>
                    </a:lnTo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7A646442-9E14-E76B-460A-B3D5F8EE7FF0}"/>
                </a:ext>
              </a:extLst>
            </p:cNvPr>
            <p:cNvSpPr txBox="1"/>
            <p:nvPr/>
          </p:nvSpPr>
          <p:spPr>
            <a:xfrm>
              <a:off x="5848934" y="2336865"/>
              <a:ext cx="582295" cy="345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700" b="1" spc="-5" dirty="0">
                  <a:solidFill>
                    <a:schemeClr val="bg1"/>
                  </a:solidFill>
                  <a:latin typeface="Arial"/>
                  <a:cs typeface="Arial"/>
                </a:rPr>
                <a:t>2XR18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2019-2023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not taken</a:t>
              </a:r>
              <a:r>
                <a:rPr sz="700" b="1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700" b="1" spc="-10" dirty="0">
                  <a:solidFill>
                    <a:schemeClr val="bg1"/>
                  </a:solidFill>
                  <a:latin typeface="Arial"/>
                  <a:cs typeface="Arial"/>
                </a:rPr>
                <a:t>out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aphicFrame>
        <p:nvGraphicFramePr>
          <p:cNvPr id="34" name="object 5">
            <a:extLst>
              <a:ext uri="{FF2B5EF4-FFF2-40B4-BE49-F238E27FC236}">
                <a16:creationId xmlns:a16="http://schemas.microsoft.com/office/drawing/2014/main" id="{BB6D4A67-EB98-8DBB-B5A5-01CBF4D78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73389"/>
              </p:ext>
            </p:extLst>
          </p:nvPr>
        </p:nvGraphicFramePr>
        <p:xfrm>
          <a:off x="243021" y="4015105"/>
          <a:ext cx="4859020" cy="1623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spc="-10" dirty="0"/>
                        <a:t>7Z_9L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275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</a:t>
                      </a:r>
                      <a:r>
                        <a:rPr sz="1200" spc="15" dirty="0"/>
                        <a:t>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7Z_12L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7Z_15L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6214053"/>
                  </a:ext>
                </a:extLst>
              </a:tr>
            </a:tbl>
          </a:graphicData>
        </a:graphic>
      </p:graphicFrame>
      <p:pic>
        <p:nvPicPr>
          <p:cNvPr id="35" name="object 3">
            <a:extLst>
              <a:ext uri="{FF2B5EF4-FFF2-40B4-BE49-F238E27FC236}">
                <a16:creationId xmlns:a16="http://schemas.microsoft.com/office/drawing/2014/main" id="{19D30498-733D-5BFB-EB44-5F908D86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909" r="1066"/>
          <a:stretch/>
        </p:blipFill>
        <p:spPr>
          <a:xfrm>
            <a:off x="5322374" y="3534000"/>
            <a:ext cx="3439044" cy="32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/>
          <a:stretch/>
        </p:blipFill>
        <p:spPr bwMode="auto">
          <a:xfrm>
            <a:off x="611560" y="1317300"/>
            <a:ext cx="7632848" cy="44879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939503"/>
            <a:ext cx="7482191" cy="3429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sz="2400" dirty="0"/>
              <a:t>WPPWIE Structure </a:t>
            </a:r>
            <a:r>
              <a:rPr lang="en-GB" sz="2400" dirty="0">
                <a:solidFill>
                  <a:srgbClr val="003399"/>
                </a:solidFill>
              </a:rPr>
              <a:t>2024</a:t>
            </a:r>
          </a:p>
        </p:txBody>
      </p:sp>
      <p:sp>
        <p:nvSpPr>
          <p:cNvPr id="4" name="Rechteck 3"/>
          <p:cNvSpPr/>
          <p:nvPr/>
        </p:nvSpPr>
        <p:spPr>
          <a:xfrm>
            <a:off x="323528" y="3501008"/>
            <a:ext cx="1440160" cy="235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576617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Sebastijan Brezinsek | FSD Planning Meeting 2023 | Heraklion | 15.06.2023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5285227" y="4664375"/>
            <a:ext cx="78237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dirty="0"/>
              <a:t>Post-</a:t>
            </a:r>
            <a:r>
              <a:rPr lang="de-DE" sz="1000" dirty="0" err="1"/>
              <a:t>mortem</a:t>
            </a:r>
            <a:endParaRPr lang="de-DE" sz="1000" dirty="0"/>
          </a:p>
          <a:p>
            <a:r>
              <a:rPr lang="de-DE" sz="1000" dirty="0" err="1"/>
              <a:t>tile</a:t>
            </a:r>
            <a:r>
              <a:rPr lang="de-DE" sz="1000" dirty="0"/>
              <a:t> </a:t>
            </a:r>
            <a:r>
              <a:rPr lang="de-DE" sz="1000" dirty="0" err="1"/>
              <a:t>analysis</a:t>
            </a:r>
            <a:endParaRPr lang="de-DE" sz="1000" dirty="0"/>
          </a:p>
        </p:txBody>
      </p:sp>
      <p:sp>
        <p:nvSpPr>
          <p:cNvPr id="17" name="Textfeld 16"/>
          <p:cNvSpPr txBox="1"/>
          <p:nvPr/>
        </p:nvSpPr>
        <p:spPr>
          <a:xfrm>
            <a:off x="5222973" y="3669696"/>
            <a:ext cx="862163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LIBS RH</a:t>
            </a:r>
          </a:p>
        </p:txBody>
      </p:sp>
      <p:sp>
        <p:nvSpPr>
          <p:cNvPr id="3" name="Rechteck 6">
            <a:extLst>
              <a:ext uri="{FF2B5EF4-FFF2-40B4-BE49-F238E27FC236}">
                <a16:creationId xmlns:a16="http://schemas.microsoft.com/office/drawing/2014/main" id="{5CE36230-EBCE-7187-7FA3-234C5808FA50}"/>
              </a:ext>
            </a:extLst>
          </p:cNvPr>
          <p:cNvSpPr/>
          <p:nvPr/>
        </p:nvSpPr>
        <p:spPr>
          <a:xfrm>
            <a:off x="5261758" y="2041216"/>
            <a:ext cx="749950" cy="3782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8857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latin typeface="+mn-lt"/>
              </a:rPr>
              <a:t>LIBS</a:t>
            </a:r>
            <a:r>
              <a:rPr sz="2400" b="1" spc="-56" dirty="0">
                <a:latin typeface="+mn-lt"/>
              </a:rPr>
              <a:t> </a:t>
            </a:r>
            <a:r>
              <a:rPr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WPL </a:t>
            </a:r>
            <a:r>
              <a:rPr lang="fi-FI" sz="2400" b="1" spc="11" dirty="0" err="1">
                <a:latin typeface="+mn-lt"/>
              </a:rPr>
              <a:t>tiles</a:t>
            </a:r>
            <a:endParaRPr sz="2400" b="1" spc="11" dirty="0">
              <a:latin typeface="+mn-lt"/>
            </a:endParaRPr>
          </a:p>
        </p:txBody>
      </p:sp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id="{F13BF16E-D2D3-D2F5-FABC-BBFB7012E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0018"/>
              </p:ext>
            </p:extLst>
          </p:nvPr>
        </p:nvGraphicFramePr>
        <p:xfrm>
          <a:off x="244894" y="1223198"/>
          <a:ext cx="4859020" cy="156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Tile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25" dirty="0">
                          <a:solidFill>
                            <a:schemeClr val="bg1"/>
                          </a:solidFill>
                        </a:rPr>
                        <a:t>ID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LIBS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</a:rPr>
                        <a:t>Detail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sz="1200" b="1" spc="-2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sz="1200" b="1" spc="-15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200" b="1" spc="-20" dirty="0">
                          <a:solidFill>
                            <a:schemeClr val="bg1"/>
                          </a:solidFill>
                        </a:rPr>
                        <a:t>Spots</a:t>
                      </a:r>
                      <a:endParaRPr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spc="-20" dirty="0"/>
                        <a:t>4D23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5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5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4D22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R8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4D14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1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4D13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High </a:t>
                      </a:r>
                      <a:r>
                        <a:rPr sz="1200" spc="-10" dirty="0"/>
                        <a:t>Resolution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4D4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R2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5" dirty="0"/>
                        <a:t>4D3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R8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(All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364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7958375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866BE85-D245-C0F8-859C-FDB5E875BD20}"/>
              </a:ext>
            </a:extLst>
          </p:cNvPr>
          <p:cNvGrpSpPr/>
          <p:nvPr/>
        </p:nvGrpSpPr>
        <p:grpSpPr>
          <a:xfrm>
            <a:off x="5638800" y="1223198"/>
            <a:ext cx="2932176" cy="3550920"/>
            <a:chOff x="6143244" y="873252"/>
            <a:chExt cx="2932176" cy="3550920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BC49A9B0-D813-04F5-02F5-6FB52B9FC8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3244" y="873252"/>
              <a:ext cx="2932176" cy="3550920"/>
            </a:xfrm>
            <a:prstGeom prst="rect">
              <a:avLst/>
            </a:prstGeom>
          </p:spPr>
        </p:pic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70BB665C-3823-2717-845D-2554E6182C24}"/>
                </a:ext>
              </a:extLst>
            </p:cNvPr>
            <p:cNvSpPr txBox="1"/>
            <p:nvPr/>
          </p:nvSpPr>
          <p:spPr>
            <a:xfrm>
              <a:off x="6770751" y="1013586"/>
              <a:ext cx="365760" cy="17272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200" b="1" spc="-5" dirty="0">
                  <a:solidFill>
                    <a:srgbClr val="FFFFFF"/>
                  </a:solidFill>
                  <a:latin typeface="Arial"/>
                  <a:cs typeface="Arial"/>
                </a:rPr>
                <a:t>4D14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" name="object 20">
              <a:extLst>
                <a:ext uri="{FF2B5EF4-FFF2-40B4-BE49-F238E27FC236}">
                  <a16:creationId xmlns:a16="http://schemas.microsoft.com/office/drawing/2014/main" id="{179D8491-0D79-49FA-B356-777CE9A291A1}"/>
                </a:ext>
              </a:extLst>
            </p:cNvPr>
            <p:cNvSpPr/>
            <p:nvPr/>
          </p:nvSpPr>
          <p:spPr>
            <a:xfrm>
              <a:off x="6222110" y="1588008"/>
              <a:ext cx="365760" cy="172720"/>
            </a:xfrm>
            <a:custGeom>
              <a:avLst/>
              <a:gdLst/>
              <a:ahLst/>
              <a:cxnLst/>
              <a:rect l="l" t="t" r="r" b="b"/>
              <a:pathLst>
                <a:path w="365759" h="172719">
                  <a:moveTo>
                    <a:pt x="365760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365760" y="172212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1">
              <a:extLst>
                <a:ext uri="{FF2B5EF4-FFF2-40B4-BE49-F238E27FC236}">
                  <a16:creationId xmlns:a16="http://schemas.microsoft.com/office/drawing/2014/main" id="{46EDBEC8-1C69-883A-BA6E-DCC788F98D8A}"/>
                </a:ext>
              </a:extLst>
            </p:cNvPr>
            <p:cNvSpPr txBox="1"/>
            <p:nvPr/>
          </p:nvSpPr>
          <p:spPr>
            <a:xfrm>
              <a:off x="6210046" y="1560321"/>
              <a:ext cx="39052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latin typeface="Arial"/>
                  <a:cs typeface="Arial"/>
                </a:rPr>
                <a:t>4D13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9" name="object 22">
              <a:extLst>
                <a:ext uri="{FF2B5EF4-FFF2-40B4-BE49-F238E27FC236}">
                  <a16:creationId xmlns:a16="http://schemas.microsoft.com/office/drawing/2014/main" id="{3CD43427-342A-59F0-FE92-9DA84F99DFD4}"/>
                </a:ext>
              </a:extLst>
            </p:cNvPr>
            <p:cNvSpPr txBox="1"/>
            <p:nvPr/>
          </p:nvSpPr>
          <p:spPr>
            <a:xfrm>
              <a:off x="6341745" y="4062476"/>
              <a:ext cx="57086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5" dirty="0">
                  <a:solidFill>
                    <a:srgbClr val="FFFFFF"/>
                  </a:solidFill>
                  <a:latin typeface="Arial MT"/>
                  <a:cs typeface="Arial MT"/>
                </a:rPr>
                <a:t>4</a:t>
              </a:r>
              <a:r>
                <a:rPr sz="1800" spc="-15" dirty="0">
                  <a:solidFill>
                    <a:srgbClr val="FFFFFF"/>
                  </a:solidFill>
                  <a:latin typeface="Arial MT"/>
                  <a:cs typeface="Arial MT"/>
                </a:rPr>
                <a:t>D</a:t>
              </a:r>
              <a:r>
                <a:rPr sz="1800" spc="-5" dirty="0">
                  <a:solidFill>
                    <a:srgbClr val="FFFFFF"/>
                  </a:solidFill>
                  <a:latin typeface="Arial MT"/>
                  <a:cs typeface="Arial MT"/>
                </a:rPr>
                <a:t>09</a:t>
              </a:r>
              <a:endParaRPr sz="1800">
                <a:latin typeface="Arial MT"/>
                <a:cs typeface="Arial MT"/>
              </a:endParaRPr>
            </a:p>
          </p:txBody>
        </p:sp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A1FE5756-5344-5817-F4E4-E1862626462C}"/>
                </a:ext>
              </a:extLst>
            </p:cNvPr>
            <p:cNvSpPr/>
            <p:nvPr/>
          </p:nvSpPr>
          <p:spPr>
            <a:xfrm>
              <a:off x="6660642" y="1215389"/>
              <a:ext cx="1924685" cy="799465"/>
            </a:xfrm>
            <a:custGeom>
              <a:avLst/>
              <a:gdLst/>
              <a:ahLst/>
              <a:cxnLst/>
              <a:rect l="l" t="t" r="r" b="b"/>
              <a:pathLst>
                <a:path w="1924684" h="799464">
                  <a:moveTo>
                    <a:pt x="3048" y="227711"/>
                  </a:moveTo>
                  <a:lnTo>
                    <a:pt x="1874392" y="190500"/>
                  </a:lnTo>
                </a:path>
                <a:path w="1924684" h="799464">
                  <a:moveTo>
                    <a:pt x="3048" y="433450"/>
                  </a:moveTo>
                  <a:lnTo>
                    <a:pt x="1874392" y="396239"/>
                  </a:lnTo>
                </a:path>
                <a:path w="1924684" h="799464">
                  <a:moveTo>
                    <a:pt x="13715" y="799211"/>
                  </a:moveTo>
                  <a:lnTo>
                    <a:pt x="1885060" y="762000"/>
                  </a:lnTo>
                </a:path>
                <a:path w="1924684" h="799464">
                  <a:moveTo>
                    <a:pt x="0" y="721487"/>
                  </a:moveTo>
                  <a:lnTo>
                    <a:pt x="1871344" y="684276"/>
                  </a:lnTo>
                </a:path>
                <a:path w="1924684" h="799464">
                  <a:moveTo>
                    <a:pt x="13715" y="639190"/>
                  </a:moveTo>
                  <a:lnTo>
                    <a:pt x="1885060" y="601980"/>
                  </a:lnTo>
                </a:path>
                <a:path w="1924684" h="799464">
                  <a:moveTo>
                    <a:pt x="24383" y="582802"/>
                  </a:moveTo>
                  <a:lnTo>
                    <a:pt x="1895728" y="545592"/>
                  </a:lnTo>
                </a:path>
                <a:path w="1924684" h="799464">
                  <a:moveTo>
                    <a:pt x="24383" y="509650"/>
                  </a:moveTo>
                  <a:lnTo>
                    <a:pt x="1895728" y="472439"/>
                  </a:lnTo>
                </a:path>
                <a:path w="1924684" h="799464">
                  <a:moveTo>
                    <a:pt x="53339" y="358775"/>
                  </a:moveTo>
                  <a:lnTo>
                    <a:pt x="1924684" y="321563"/>
                  </a:lnTo>
                </a:path>
                <a:path w="1924684" h="799464">
                  <a:moveTo>
                    <a:pt x="47243" y="291719"/>
                  </a:moveTo>
                  <a:lnTo>
                    <a:pt x="1918588" y="254508"/>
                  </a:lnTo>
                </a:path>
                <a:path w="1924684" h="799464">
                  <a:moveTo>
                    <a:pt x="35051" y="37211"/>
                  </a:moveTo>
                  <a:lnTo>
                    <a:pt x="1906397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140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n-lt"/>
              </a:rPr>
              <a:t>LIBS</a:t>
            </a:r>
            <a:r>
              <a:rPr lang="fi-FI" sz="2400" b="1" spc="-56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Inner Wall </a:t>
            </a:r>
            <a:r>
              <a:rPr lang="fi-FI" sz="2400" b="1" spc="11" dirty="0" err="1">
                <a:latin typeface="+mn-lt"/>
              </a:rPr>
              <a:t>Protection</a:t>
            </a:r>
            <a:r>
              <a:rPr lang="fi-FI" sz="2400" b="1" spc="11" dirty="0">
                <a:latin typeface="+mn-lt"/>
              </a:rPr>
              <a:t> (IWP) </a:t>
            </a:r>
            <a:r>
              <a:rPr lang="fi-FI" sz="2400" b="1" spc="11" dirty="0" err="1">
                <a:latin typeface="+mn-lt"/>
              </a:rPr>
              <a:t>tiles</a:t>
            </a:r>
            <a:endParaRPr lang="fi-FI" sz="2400" b="1" spc="11" dirty="0">
              <a:latin typeface="+mn-lt"/>
            </a:endParaRPr>
          </a:p>
        </p:txBody>
      </p: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488F99F5-26FC-151E-F4B1-A36B1A5B5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04035"/>
              </p:ext>
            </p:extLst>
          </p:nvPr>
        </p:nvGraphicFramePr>
        <p:xfrm>
          <a:off x="304800" y="1219200"/>
          <a:ext cx="485902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IWP_428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20nm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W</a:t>
                      </a:r>
                      <a:r>
                        <a:rPr sz="1200" spc="-10" dirty="0"/>
                        <a:t> calibration</a:t>
                      </a:r>
                      <a:endParaRPr sz="1200"/>
                    </a:p>
                    <a:p>
                      <a:pPr marL="67945" marR="174625">
                        <a:lnSpc>
                          <a:spcPts val="1380"/>
                        </a:lnSpc>
                      </a:pPr>
                      <a:r>
                        <a:rPr sz="1200" dirty="0"/>
                        <a:t>2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micron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Be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calibration </a:t>
                      </a:r>
                      <a:r>
                        <a:rPr sz="1200" dirty="0"/>
                        <a:t>8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micron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Be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calibration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10" dirty="0"/>
                        <a:t>IWP_408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IWP_402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10" dirty="0"/>
                        <a:t>IWP_411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IWP_805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IWP_808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7YC05/705C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7YR05/705R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spc="-10" dirty="0"/>
                        <a:t>7YC08/708C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7YC11/711C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7YR11/711R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in </a:t>
                      </a:r>
                      <a:r>
                        <a:rPr sz="1200" spc="-25" dirty="0"/>
                        <a:t>KS8 </a:t>
                      </a:r>
                      <a:r>
                        <a:rPr sz="1200" dirty="0"/>
                        <a:t>shine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through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54025">
                        <a:lnSpc>
                          <a:spcPts val="138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17161118"/>
                  </a:ext>
                </a:extLst>
              </a:tr>
            </a:tbl>
          </a:graphicData>
        </a:graphic>
      </p:graphicFrame>
      <p:pic>
        <p:nvPicPr>
          <p:cNvPr id="13" name="object 8">
            <a:extLst>
              <a:ext uri="{FF2B5EF4-FFF2-40B4-BE49-F238E27FC236}">
                <a16:creationId xmlns:a16="http://schemas.microsoft.com/office/drawing/2014/main" id="{FEE447D5-F6FA-E19C-BE3E-E0FD5D0E00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47800"/>
            <a:ext cx="4259048" cy="33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B8B91-DFDB-5BE2-3618-82ACC45CC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06DE7103-18B7-8C2D-2B77-B358BF1527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0841"/>
            <a:ext cx="7514035" cy="994172"/>
          </a:xfrm>
        </p:spPr>
        <p:txBody>
          <a:bodyPr>
            <a:normAutofit fontScale="90000"/>
          </a:bodyPr>
          <a:lstStyle/>
          <a:p>
            <a:r>
              <a:rPr lang="en-GB"/>
              <a:t>Module 14 – LIBS cross section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3D411-B7E4-BA0D-6474-046CD2A11FDB}"/>
              </a:ext>
            </a:extLst>
          </p:cNvPr>
          <p:cNvGrpSpPr/>
          <p:nvPr/>
        </p:nvGrpSpPr>
        <p:grpSpPr>
          <a:xfrm>
            <a:off x="929986" y="1496267"/>
            <a:ext cx="6463145" cy="3631646"/>
            <a:chOff x="4568130" y="1718810"/>
            <a:chExt cx="4432995" cy="25050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A9655A-81E9-35AB-8EF5-6BF54D50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130" y="1718810"/>
              <a:ext cx="4324350" cy="2505075"/>
            </a:xfrm>
            <a:prstGeom prst="rect">
              <a:avLst/>
            </a:prstGeom>
          </p:spPr>
        </p:pic>
        <p:sp>
          <p:nvSpPr>
            <p:cNvPr id="5" name="TextBox 87">
              <a:extLst>
                <a:ext uri="{FF2B5EF4-FFF2-40B4-BE49-F238E27FC236}">
                  <a16:creationId xmlns:a16="http://schemas.microsoft.com/office/drawing/2014/main" id="{33B868B6-BE00-4DC9-C51F-07CACA052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684" y="3498017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6</a:t>
              </a:r>
            </a:p>
          </p:txBody>
        </p:sp>
        <p:sp>
          <p:nvSpPr>
            <p:cNvPr id="6" name="TextBox 88">
              <a:extLst>
                <a:ext uri="{FF2B5EF4-FFF2-40B4-BE49-F238E27FC236}">
                  <a16:creationId xmlns:a16="http://schemas.microsoft.com/office/drawing/2014/main" id="{CCCE1BC0-F612-CE46-6DBB-DBFEE1A7C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182" y="2419601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8</a:t>
              </a:r>
            </a:p>
          </p:txBody>
        </p:sp>
        <p:sp>
          <p:nvSpPr>
            <p:cNvPr id="7" name="TextBox 89">
              <a:extLst>
                <a:ext uri="{FF2B5EF4-FFF2-40B4-BE49-F238E27FC236}">
                  <a16:creationId xmlns:a16="http://schemas.microsoft.com/office/drawing/2014/main" id="{6EC1294A-6F25-A262-362B-C99E03C70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295" y="2997705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7</a:t>
              </a:r>
            </a:p>
          </p:txBody>
        </p:sp>
        <p:sp>
          <p:nvSpPr>
            <p:cNvPr id="8" name="TextBox 90">
              <a:extLst>
                <a:ext uri="{FF2B5EF4-FFF2-40B4-BE49-F238E27FC236}">
                  <a16:creationId xmlns:a16="http://schemas.microsoft.com/office/drawing/2014/main" id="{26A0F6EF-0E9A-3ADB-689F-AE0F4E722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9845" y="2019335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9" name="TextBox 91">
              <a:extLst>
                <a:ext uri="{FF2B5EF4-FFF2-40B4-BE49-F238E27FC236}">
                  <a16:creationId xmlns:a16="http://schemas.microsoft.com/office/drawing/2014/main" id="{4CC2637E-F01A-7DBE-76F9-9751B6E74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105" y="2201697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10" name="TextBox 92">
              <a:extLst>
                <a:ext uri="{FF2B5EF4-FFF2-40B4-BE49-F238E27FC236}">
                  <a16:creationId xmlns:a16="http://schemas.microsoft.com/office/drawing/2014/main" id="{718444D0-BC2D-4C79-CCD0-81D1CF411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8276" y="3079932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 dirty="0">
                  <a:latin typeface="Arial" charset="0"/>
                  <a:ea typeface="ＭＳ Ｐゴシック" pitchFamily="34" charset="-128"/>
                  <a:cs typeface="Arial" charset="0"/>
                </a:rPr>
                <a:t>3</a:t>
              </a:r>
            </a:p>
          </p:txBody>
        </p:sp>
        <p:sp>
          <p:nvSpPr>
            <p:cNvPr id="11" name="TextBox 93">
              <a:extLst>
                <a:ext uri="{FF2B5EF4-FFF2-40B4-BE49-F238E27FC236}">
                  <a16:creationId xmlns:a16="http://schemas.microsoft.com/office/drawing/2014/main" id="{17D2701F-E2DE-5888-0AEA-1172C2A051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212" y="3533610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12" name="TextBox 94">
              <a:extLst>
                <a:ext uri="{FF2B5EF4-FFF2-40B4-BE49-F238E27FC236}">
                  <a16:creationId xmlns:a16="http://schemas.microsoft.com/office/drawing/2014/main" id="{42065C1B-BF24-FBA7-0AD7-10C9A7A73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995" y="3143665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43F20209-0A8F-AF40-3558-185313B19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931" y="1934316"/>
              <a:ext cx="639196" cy="31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900">
                  <a:latin typeface="Arial" charset="0"/>
                  <a:ea typeface="ＭＳ Ｐゴシック" pitchFamily="34" charset="-128"/>
                  <a:cs typeface="Arial" charset="0"/>
                </a:rPr>
                <a:t>tile B</a:t>
              </a:r>
            </a:p>
          </p:txBody>
        </p:sp>
        <p:sp>
          <p:nvSpPr>
            <p:cNvPr id="14" name="TextBox 88">
              <a:extLst>
                <a:ext uri="{FF2B5EF4-FFF2-40B4-BE49-F238E27FC236}">
                  <a16:creationId xmlns:a16="http://schemas.microsoft.com/office/drawing/2014/main" id="{EE534EE7-38BD-0C3F-8258-BB2BECFAB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2192" y="1747189"/>
              <a:ext cx="648933" cy="31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Font typeface="Wingdings" pitchFamily="2" charset="2"/>
                <a:buNone/>
              </a:pPr>
              <a:r>
                <a:rPr lang="en-GB" sz="900">
                  <a:latin typeface="Arial" charset="0"/>
                  <a:ea typeface="ＭＳ Ｐゴシック" pitchFamily="34" charset="-128"/>
                  <a:cs typeface="Arial" charset="0"/>
                </a:rPr>
                <a:t>tile C</a:t>
              </a:r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6F82909A-2D71-E393-10D1-9751A45D96F8}"/>
                </a:ext>
              </a:extLst>
            </p:cNvPr>
            <p:cNvSpPr/>
            <p:nvPr/>
          </p:nvSpPr>
          <p:spPr>
            <a:xfrm>
              <a:off x="6376988" y="3262313"/>
              <a:ext cx="833437" cy="352425"/>
            </a:xfrm>
            <a:custGeom>
              <a:avLst/>
              <a:gdLst>
                <a:gd name="connsiteX0" fmla="*/ 0 w 833437"/>
                <a:gd name="connsiteY0" fmla="*/ 121443 h 352425"/>
                <a:gd name="connsiteX1" fmla="*/ 76200 w 833437"/>
                <a:gd name="connsiteY1" fmla="*/ 0 h 352425"/>
                <a:gd name="connsiteX2" fmla="*/ 250031 w 833437"/>
                <a:gd name="connsiteY2" fmla="*/ 45243 h 352425"/>
                <a:gd name="connsiteX3" fmla="*/ 259556 w 833437"/>
                <a:gd name="connsiteY3" fmla="*/ 59531 h 352425"/>
                <a:gd name="connsiteX4" fmla="*/ 445293 w 833437"/>
                <a:gd name="connsiteY4" fmla="*/ 104775 h 352425"/>
                <a:gd name="connsiteX5" fmla="*/ 450056 w 833437"/>
                <a:gd name="connsiteY5" fmla="*/ 119062 h 352425"/>
                <a:gd name="connsiteX6" fmla="*/ 640556 w 833437"/>
                <a:gd name="connsiteY6" fmla="*/ 166687 h 352425"/>
                <a:gd name="connsiteX7" fmla="*/ 645318 w 833437"/>
                <a:gd name="connsiteY7" fmla="*/ 176212 h 352425"/>
                <a:gd name="connsiteX8" fmla="*/ 831056 w 833437"/>
                <a:gd name="connsiteY8" fmla="*/ 221456 h 352425"/>
                <a:gd name="connsiteX9" fmla="*/ 833437 w 833437"/>
                <a:gd name="connsiteY9" fmla="*/ 340518 h 352425"/>
                <a:gd name="connsiteX10" fmla="*/ 792956 w 833437"/>
                <a:gd name="connsiteY10" fmla="*/ 335756 h 352425"/>
                <a:gd name="connsiteX11" fmla="*/ 783431 w 833437"/>
                <a:gd name="connsiteY11" fmla="*/ 352425 h 352425"/>
                <a:gd name="connsiteX12" fmla="*/ 726281 w 833437"/>
                <a:gd name="connsiteY12" fmla="*/ 335756 h 352425"/>
                <a:gd name="connsiteX13" fmla="*/ 721518 w 833437"/>
                <a:gd name="connsiteY13" fmla="*/ 352425 h 352425"/>
                <a:gd name="connsiteX14" fmla="*/ 88106 w 833437"/>
                <a:gd name="connsiteY14" fmla="*/ 164306 h 352425"/>
                <a:gd name="connsiteX15" fmla="*/ 92868 w 833437"/>
                <a:gd name="connsiteY15" fmla="*/ 145256 h 352425"/>
                <a:gd name="connsiteX16" fmla="*/ 52387 w 833437"/>
                <a:gd name="connsiteY16" fmla="*/ 128587 h 352425"/>
                <a:gd name="connsiteX17" fmla="*/ 0 w 833437"/>
                <a:gd name="connsiteY17" fmla="*/ 12144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3437" h="352425">
                  <a:moveTo>
                    <a:pt x="0" y="121443"/>
                  </a:moveTo>
                  <a:lnTo>
                    <a:pt x="76200" y="0"/>
                  </a:lnTo>
                  <a:lnTo>
                    <a:pt x="250031" y="45243"/>
                  </a:lnTo>
                  <a:lnTo>
                    <a:pt x="259556" y="59531"/>
                  </a:lnTo>
                  <a:lnTo>
                    <a:pt x="445293" y="104775"/>
                  </a:lnTo>
                  <a:lnTo>
                    <a:pt x="450056" y="119062"/>
                  </a:lnTo>
                  <a:lnTo>
                    <a:pt x="640556" y="166687"/>
                  </a:lnTo>
                  <a:lnTo>
                    <a:pt x="645318" y="176212"/>
                  </a:lnTo>
                  <a:lnTo>
                    <a:pt x="831056" y="221456"/>
                  </a:lnTo>
                  <a:cubicBezTo>
                    <a:pt x="831850" y="261143"/>
                    <a:pt x="832643" y="300831"/>
                    <a:pt x="833437" y="340518"/>
                  </a:cubicBezTo>
                  <a:lnTo>
                    <a:pt x="792956" y="335756"/>
                  </a:lnTo>
                  <a:lnTo>
                    <a:pt x="783431" y="352425"/>
                  </a:lnTo>
                  <a:lnTo>
                    <a:pt x="726281" y="335756"/>
                  </a:lnTo>
                  <a:lnTo>
                    <a:pt x="721518" y="352425"/>
                  </a:lnTo>
                  <a:lnTo>
                    <a:pt x="88106" y="164306"/>
                  </a:lnTo>
                  <a:lnTo>
                    <a:pt x="92868" y="145256"/>
                  </a:lnTo>
                  <a:lnTo>
                    <a:pt x="52387" y="128587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B5D88FC6-0F25-5704-D314-841CDABF5528}"/>
                </a:ext>
              </a:extLst>
            </p:cNvPr>
            <p:cNvSpPr/>
            <p:nvPr/>
          </p:nvSpPr>
          <p:spPr>
            <a:xfrm>
              <a:off x="6291263" y="3424238"/>
              <a:ext cx="176212" cy="173831"/>
            </a:xfrm>
            <a:custGeom>
              <a:avLst/>
              <a:gdLst>
                <a:gd name="connsiteX0" fmla="*/ 116681 w 176212"/>
                <a:gd name="connsiteY0" fmla="*/ 0 h 173831"/>
                <a:gd name="connsiteX1" fmla="*/ 164306 w 176212"/>
                <a:gd name="connsiteY1" fmla="*/ 21431 h 173831"/>
                <a:gd name="connsiteX2" fmla="*/ 176212 w 176212"/>
                <a:gd name="connsiteY2" fmla="*/ 40481 h 173831"/>
                <a:gd name="connsiteX3" fmla="*/ 78581 w 176212"/>
                <a:gd name="connsiteY3" fmla="*/ 166687 h 173831"/>
                <a:gd name="connsiteX4" fmla="*/ 71437 w 176212"/>
                <a:gd name="connsiteY4" fmla="*/ 166687 h 173831"/>
                <a:gd name="connsiteX5" fmla="*/ 66675 w 176212"/>
                <a:gd name="connsiteY5" fmla="*/ 173831 h 173831"/>
                <a:gd name="connsiteX6" fmla="*/ 4762 w 176212"/>
                <a:gd name="connsiteY6" fmla="*/ 173831 h 173831"/>
                <a:gd name="connsiteX7" fmla="*/ 0 w 176212"/>
                <a:gd name="connsiteY7" fmla="*/ 159543 h 173831"/>
                <a:gd name="connsiteX8" fmla="*/ 47625 w 176212"/>
                <a:gd name="connsiteY8" fmla="*/ 88106 h 173831"/>
                <a:gd name="connsiteX9" fmla="*/ 116681 w 176212"/>
                <a:gd name="connsiteY9" fmla="*/ 0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12" h="173831">
                  <a:moveTo>
                    <a:pt x="116681" y="0"/>
                  </a:moveTo>
                  <a:lnTo>
                    <a:pt x="164306" y="21431"/>
                  </a:lnTo>
                  <a:lnTo>
                    <a:pt x="176212" y="40481"/>
                  </a:lnTo>
                  <a:lnTo>
                    <a:pt x="78581" y="166687"/>
                  </a:lnTo>
                  <a:lnTo>
                    <a:pt x="71437" y="166687"/>
                  </a:lnTo>
                  <a:lnTo>
                    <a:pt x="66675" y="173831"/>
                  </a:lnTo>
                  <a:lnTo>
                    <a:pt x="4762" y="173831"/>
                  </a:lnTo>
                  <a:lnTo>
                    <a:pt x="0" y="159543"/>
                  </a:lnTo>
                  <a:lnTo>
                    <a:pt x="47625" y="88106"/>
                  </a:lnTo>
                  <a:lnTo>
                    <a:pt x="116681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3042C25F-03CB-518A-494C-6FE0E9D75D33}"/>
                </a:ext>
              </a:extLst>
            </p:cNvPr>
            <p:cNvSpPr/>
            <p:nvPr/>
          </p:nvSpPr>
          <p:spPr>
            <a:xfrm>
              <a:off x="7991320" y="2028360"/>
              <a:ext cx="464646" cy="309764"/>
            </a:xfrm>
            <a:custGeom>
              <a:avLst/>
              <a:gdLst>
                <a:gd name="connsiteX0" fmla="*/ 0 w 464646"/>
                <a:gd name="connsiteY0" fmla="*/ 265086 h 309764"/>
                <a:gd name="connsiteX1" fmla="*/ 414012 w 464646"/>
                <a:gd name="connsiteY1" fmla="*/ 0 h 309764"/>
                <a:gd name="connsiteX2" fmla="*/ 464646 w 464646"/>
                <a:gd name="connsiteY2" fmla="*/ 71484 h 309764"/>
                <a:gd name="connsiteX3" fmla="*/ 113183 w 464646"/>
                <a:gd name="connsiteY3" fmla="*/ 303807 h 309764"/>
                <a:gd name="connsiteX4" fmla="*/ 23828 w 464646"/>
                <a:gd name="connsiteY4" fmla="*/ 309764 h 309764"/>
                <a:gd name="connsiteX5" fmla="*/ 0 w 464646"/>
                <a:gd name="connsiteY5" fmla="*/ 265086 h 30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46" h="309764">
                  <a:moveTo>
                    <a:pt x="0" y="265086"/>
                  </a:moveTo>
                  <a:lnTo>
                    <a:pt x="414012" y="0"/>
                  </a:lnTo>
                  <a:lnTo>
                    <a:pt x="464646" y="71484"/>
                  </a:lnTo>
                  <a:lnTo>
                    <a:pt x="113183" y="303807"/>
                  </a:lnTo>
                  <a:lnTo>
                    <a:pt x="23828" y="309764"/>
                  </a:lnTo>
                  <a:lnTo>
                    <a:pt x="0" y="26508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D85B04C-3ED2-F272-1E8D-15FB069D9E1D}"/>
              </a:ext>
            </a:extLst>
          </p:cNvPr>
          <p:cNvSpPr>
            <a:spLocks noChangeAspect="1"/>
          </p:cNvSpPr>
          <p:nvPr/>
        </p:nvSpPr>
        <p:spPr>
          <a:xfrm>
            <a:off x="3881364" y="3772144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B5F38F-A698-AA94-09BE-FF59F8487A42}"/>
              </a:ext>
            </a:extLst>
          </p:cNvPr>
          <p:cNvSpPr>
            <a:spLocks noChangeAspect="1"/>
          </p:cNvSpPr>
          <p:nvPr/>
        </p:nvSpPr>
        <p:spPr>
          <a:xfrm>
            <a:off x="3776188" y="3741521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48252A-2AB8-1F95-5FEC-34F53262EF56}"/>
              </a:ext>
            </a:extLst>
          </p:cNvPr>
          <p:cNvSpPr>
            <a:spLocks noChangeAspect="1"/>
          </p:cNvSpPr>
          <p:nvPr/>
        </p:nvSpPr>
        <p:spPr>
          <a:xfrm>
            <a:off x="3677180" y="3703283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246082-3CB7-BC35-E613-579FF879C8D6}"/>
              </a:ext>
            </a:extLst>
          </p:cNvPr>
          <p:cNvSpPr>
            <a:spLocks noChangeAspect="1"/>
          </p:cNvSpPr>
          <p:nvPr/>
        </p:nvSpPr>
        <p:spPr>
          <a:xfrm>
            <a:off x="4172275" y="3855327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19E807-CA01-80EC-4C6B-31372A04CF31}"/>
              </a:ext>
            </a:extLst>
          </p:cNvPr>
          <p:cNvSpPr>
            <a:spLocks noChangeAspect="1"/>
          </p:cNvSpPr>
          <p:nvPr/>
        </p:nvSpPr>
        <p:spPr>
          <a:xfrm>
            <a:off x="4067099" y="3824704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13F774-04E2-342C-3C59-98B3ACE38E30}"/>
              </a:ext>
            </a:extLst>
          </p:cNvPr>
          <p:cNvSpPr>
            <a:spLocks noChangeAspect="1"/>
          </p:cNvSpPr>
          <p:nvPr/>
        </p:nvSpPr>
        <p:spPr>
          <a:xfrm>
            <a:off x="3968090" y="3786466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184A41-1A25-258E-891D-5D85EB826B65}"/>
              </a:ext>
            </a:extLst>
          </p:cNvPr>
          <p:cNvSpPr>
            <a:spLocks noChangeAspect="1"/>
          </p:cNvSpPr>
          <p:nvPr/>
        </p:nvSpPr>
        <p:spPr>
          <a:xfrm>
            <a:off x="4451261" y="3952828"/>
            <a:ext cx="60750" cy="612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3D1F83-3D4A-6569-1DA7-75B203DFAE5C}"/>
              </a:ext>
            </a:extLst>
          </p:cNvPr>
          <p:cNvSpPr>
            <a:spLocks noChangeAspect="1"/>
          </p:cNvSpPr>
          <p:nvPr/>
        </p:nvSpPr>
        <p:spPr>
          <a:xfrm>
            <a:off x="4346084" y="3922205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4555B8-5BFC-A2EF-523E-81AAB1FCACA5}"/>
              </a:ext>
            </a:extLst>
          </p:cNvPr>
          <p:cNvSpPr>
            <a:spLocks noChangeAspect="1"/>
          </p:cNvSpPr>
          <p:nvPr/>
        </p:nvSpPr>
        <p:spPr>
          <a:xfrm>
            <a:off x="4247076" y="3883967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05E3BC7-0D59-6B6C-20A5-CA7CD9073D34}"/>
              </a:ext>
            </a:extLst>
          </p:cNvPr>
          <p:cNvSpPr>
            <a:spLocks noChangeAspect="1"/>
          </p:cNvSpPr>
          <p:nvPr/>
        </p:nvSpPr>
        <p:spPr>
          <a:xfrm>
            <a:off x="4533496" y="3974018"/>
            <a:ext cx="60750" cy="612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69B698B-DED8-89A3-F84D-D7B738031EE3}"/>
              </a:ext>
            </a:extLst>
          </p:cNvPr>
          <p:cNvSpPr>
            <a:spLocks noChangeAspect="1"/>
          </p:cNvSpPr>
          <p:nvPr/>
        </p:nvSpPr>
        <p:spPr>
          <a:xfrm>
            <a:off x="2976562" y="3703282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0CC549B-D33A-1E53-19BE-98B3643C33CE}"/>
              </a:ext>
            </a:extLst>
          </p:cNvPr>
          <p:cNvSpPr>
            <a:spLocks noChangeAspect="1"/>
          </p:cNvSpPr>
          <p:nvPr/>
        </p:nvSpPr>
        <p:spPr>
          <a:xfrm>
            <a:off x="2906084" y="3449084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772B4AB-7E1F-8CAF-AE6F-D3A702A616E7}"/>
              </a:ext>
            </a:extLst>
          </p:cNvPr>
          <p:cNvSpPr>
            <a:spLocks noChangeAspect="1"/>
          </p:cNvSpPr>
          <p:nvPr/>
        </p:nvSpPr>
        <p:spPr>
          <a:xfrm>
            <a:off x="2926118" y="2833444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9259006-C1E8-B0F6-3387-6A0881945E5B}"/>
              </a:ext>
            </a:extLst>
          </p:cNvPr>
          <p:cNvSpPr>
            <a:spLocks noChangeAspect="1"/>
          </p:cNvSpPr>
          <p:nvPr/>
        </p:nvSpPr>
        <p:spPr>
          <a:xfrm>
            <a:off x="2783823" y="2564705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C84CC3E-1C7B-F1C6-011D-2029A439C8B7}"/>
              </a:ext>
            </a:extLst>
          </p:cNvPr>
          <p:cNvSpPr>
            <a:spLocks noChangeAspect="1"/>
          </p:cNvSpPr>
          <p:nvPr/>
        </p:nvSpPr>
        <p:spPr>
          <a:xfrm>
            <a:off x="2606804" y="2481591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E2C3CB-D004-F579-DB40-02A1B8160389}"/>
              </a:ext>
            </a:extLst>
          </p:cNvPr>
          <p:cNvSpPr>
            <a:spLocks noChangeAspect="1"/>
          </p:cNvSpPr>
          <p:nvPr/>
        </p:nvSpPr>
        <p:spPr>
          <a:xfrm>
            <a:off x="2267879" y="2332849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BEC67E3-7270-979E-9141-E86B60F980F0}"/>
              </a:ext>
            </a:extLst>
          </p:cNvPr>
          <p:cNvSpPr>
            <a:spLocks noChangeAspect="1"/>
          </p:cNvSpPr>
          <p:nvPr/>
        </p:nvSpPr>
        <p:spPr>
          <a:xfrm>
            <a:off x="2109479" y="2286551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2989FCD-5C25-7E89-EE4D-E21D51403A70}"/>
              </a:ext>
            </a:extLst>
          </p:cNvPr>
          <p:cNvSpPr>
            <a:spLocks noChangeAspect="1"/>
          </p:cNvSpPr>
          <p:nvPr/>
        </p:nvSpPr>
        <p:spPr>
          <a:xfrm>
            <a:off x="1925566" y="2233336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A85077B-8422-3E75-59B5-8F19697B3A3C}"/>
              </a:ext>
            </a:extLst>
          </p:cNvPr>
          <p:cNvSpPr>
            <a:spLocks noChangeAspect="1"/>
          </p:cNvSpPr>
          <p:nvPr/>
        </p:nvSpPr>
        <p:spPr>
          <a:xfrm>
            <a:off x="5125846" y="3479707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7BFF70-F80F-B88A-F8B9-F11D531F8863}"/>
              </a:ext>
            </a:extLst>
          </p:cNvPr>
          <p:cNvSpPr>
            <a:spLocks noChangeAspect="1"/>
          </p:cNvSpPr>
          <p:nvPr/>
        </p:nvSpPr>
        <p:spPr>
          <a:xfrm>
            <a:off x="5125846" y="2800675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9D794D5-49EC-3DCF-A1CF-68E50EB97536}"/>
              </a:ext>
            </a:extLst>
          </p:cNvPr>
          <p:cNvSpPr>
            <a:spLocks noChangeAspect="1"/>
          </p:cNvSpPr>
          <p:nvPr/>
        </p:nvSpPr>
        <p:spPr>
          <a:xfrm>
            <a:off x="5302719" y="2614619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77B1779-6EBC-DEA0-0B22-37B22B8C7C6F}"/>
              </a:ext>
            </a:extLst>
          </p:cNvPr>
          <p:cNvSpPr>
            <a:spLocks noChangeAspect="1"/>
          </p:cNvSpPr>
          <p:nvPr/>
        </p:nvSpPr>
        <p:spPr>
          <a:xfrm>
            <a:off x="5545851" y="2484115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6F5CBE52-44AF-6E70-D513-8337C2D6F3D6}"/>
              </a:ext>
            </a:extLst>
          </p:cNvPr>
          <p:cNvSpPr/>
          <p:nvPr/>
        </p:nvSpPr>
        <p:spPr>
          <a:xfrm>
            <a:off x="4982518" y="3673256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75AD783C-7539-E63B-E779-7B6AA90A91C9}"/>
              </a:ext>
            </a:extLst>
          </p:cNvPr>
          <p:cNvSpPr/>
          <p:nvPr/>
        </p:nvSpPr>
        <p:spPr>
          <a:xfrm>
            <a:off x="2866591" y="3872575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C4655180-0C7B-2DA7-5ECB-F44F69122D0F}"/>
              </a:ext>
            </a:extLst>
          </p:cNvPr>
          <p:cNvSpPr/>
          <p:nvPr/>
        </p:nvSpPr>
        <p:spPr>
          <a:xfrm>
            <a:off x="5056687" y="3868237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C049F3-6341-8729-05DC-D82225628708}"/>
              </a:ext>
            </a:extLst>
          </p:cNvPr>
          <p:cNvSpPr>
            <a:spLocks noChangeAspect="1"/>
          </p:cNvSpPr>
          <p:nvPr/>
        </p:nvSpPr>
        <p:spPr>
          <a:xfrm>
            <a:off x="3222158" y="4197697"/>
            <a:ext cx="60750" cy="6124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C41799A4-F513-8686-C6C7-50E2F64DE6A8}"/>
              </a:ext>
            </a:extLst>
          </p:cNvPr>
          <p:cNvSpPr/>
          <p:nvPr/>
        </p:nvSpPr>
        <p:spPr>
          <a:xfrm>
            <a:off x="4834049" y="4121876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02ABBBA7-C4A3-F2F0-E85B-685B328875F4}"/>
              </a:ext>
            </a:extLst>
          </p:cNvPr>
          <p:cNvSpPr/>
          <p:nvPr/>
        </p:nvSpPr>
        <p:spPr>
          <a:xfrm>
            <a:off x="4567723" y="3909799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6458EA33-82FD-5FC1-F248-3D62D9DA3BE5}"/>
              </a:ext>
            </a:extLst>
          </p:cNvPr>
          <p:cNvSpPr/>
          <p:nvPr/>
        </p:nvSpPr>
        <p:spPr>
          <a:xfrm>
            <a:off x="4661841" y="3933754"/>
            <a:ext cx="170945" cy="226418"/>
          </a:xfrm>
          <a:prstGeom prst="mathMultiply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770E02-FF13-4DE5-DCBD-023AACF5752B}"/>
              </a:ext>
            </a:extLst>
          </p:cNvPr>
          <p:cNvSpPr txBox="1"/>
          <p:nvPr/>
        </p:nvSpPr>
        <p:spPr>
          <a:xfrm>
            <a:off x="4982518" y="5371028"/>
            <a:ext cx="3911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AW 3/11/23: Accessible locations needs updating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44A28A-ED1A-4493-A39F-6936BE73713E}"/>
              </a:ext>
            </a:extLst>
          </p:cNvPr>
          <p:cNvGrpSpPr>
            <a:grpSpLocks noChangeAspect="1"/>
          </p:cNvGrpSpPr>
          <p:nvPr/>
        </p:nvGrpSpPr>
        <p:grpSpPr>
          <a:xfrm>
            <a:off x="5437206" y="3256630"/>
            <a:ext cx="3002091" cy="1807084"/>
            <a:chOff x="5566142" y="2961875"/>
            <a:chExt cx="2943209" cy="1771643"/>
          </a:xfrm>
        </p:grpSpPr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873CA4E3-C289-2240-0870-4FBC2F5054B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6142" y="2961875"/>
              <a:ext cx="2943209" cy="1771643"/>
            </a:xfrm>
            <a:prstGeom prst="rect">
              <a:avLst/>
            </a:prstGeom>
          </p:spPr>
        </p:pic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250A0BC7-ECDE-04F5-7E12-3415C643EF58}"/>
                </a:ext>
              </a:extLst>
            </p:cNvPr>
            <p:cNvSpPr/>
            <p:nvPr/>
          </p:nvSpPr>
          <p:spPr>
            <a:xfrm>
              <a:off x="7353786" y="3655673"/>
              <a:ext cx="171450" cy="505299"/>
            </a:xfrm>
            <a:custGeom>
              <a:avLst/>
              <a:gdLst/>
              <a:ahLst/>
              <a:cxnLst/>
              <a:rect l="l" t="t" r="r" b="b"/>
              <a:pathLst>
                <a:path w="228600" h="673735">
                  <a:moveTo>
                    <a:pt x="0" y="673607"/>
                  </a:moveTo>
                  <a:lnTo>
                    <a:pt x="228600" y="673607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673607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3BCA6EA0-8657-155B-0856-A5E9DF6579AB}"/>
                </a:ext>
              </a:extLst>
            </p:cNvPr>
            <p:cNvSpPr/>
            <p:nvPr/>
          </p:nvSpPr>
          <p:spPr>
            <a:xfrm>
              <a:off x="7380074" y="4164306"/>
              <a:ext cx="127158" cy="113347"/>
            </a:xfrm>
            <a:custGeom>
              <a:avLst/>
              <a:gdLst/>
              <a:ahLst/>
              <a:cxnLst/>
              <a:rect l="l" t="t" r="r" b="b"/>
              <a:pathLst>
                <a:path w="169545" h="151129">
                  <a:moveTo>
                    <a:pt x="169163" y="0"/>
                  </a:moveTo>
                  <a:lnTo>
                    <a:pt x="0" y="0"/>
                  </a:lnTo>
                  <a:lnTo>
                    <a:pt x="57530" y="150876"/>
                  </a:lnTo>
                  <a:lnTo>
                    <a:pt x="111632" y="150876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50C3C96A-EB70-A9F8-D93A-1C513ED689FB}"/>
                </a:ext>
              </a:extLst>
            </p:cNvPr>
            <p:cNvSpPr/>
            <p:nvPr/>
          </p:nvSpPr>
          <p:spPr>
            <a:xfrm>
              <a:off x="7380074" y="4164306"/>
              <a:ext cx="127158" cy="113347"/>
            </a:xfrm>
            <a:custGeom>
              <a:avLst/>
              <a:gdLst/>
              <a:ahLst/>
              <a:cxnLst/>
              <a:rect l="l" t="t" r="r" b="b"/>
              <a:pathLst>
                <a:path w="169545" h="151129">
                  <a:moveTo>
                    <a:pt x="169163" y="0"/>
                  </a:moveTo>
                  <a:lnTo>
                    <a:pt x="111632" y="150876"/>
                  </a:lnTo>
                  <a:lnTo>
                    <a:pt x="57530" y="150876"/>
                  </a:lnTo>
                  <a:lnTo>
                    <a:pt x="0" y="0"/>
                  </a:lnTo>
                  <a:lnTo>
                    <a:pt x="169163" y="0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DE359DC7-0E18-1CB2-1E6D-91CEA5EEB6C6}"/>
                </a:ext>
              </a:extLst>
            </p:cNvPr>
            <p:cNvSpPr/>
            <p:nvPr/>
          </p:nvSpPr>
          <p:spPr>
            <a:xfrm>
              <a:off x="7397220" y="3588236"/>
              <a:ext cx="85724" cy="62865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11430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114300" y="8381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37405519-4A04-B1BF-D4F8-48D39D58ABD1}"/>
                </a:ext>
              </a:extLst>
            </p:cNvPr>
            <p:cNvSpPr/>
            <p:nvPr/>
          </p:nvSpPr>
          <p:spPr>
            <a:xfrm>
              <a:off x="7397220" y="3588236"/>
              <a:ext cx="85724" cy="62865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0" y="83819"/>
                  </a:moveTo>
                  <a:lnTo>
                    <a:pt x="114300" y="83819"/>
                  </a:lnTo>
                  <a:lnTo>
                    <a:pt x="114300" y="0"/>
                  </a:lnTo>
                  <a:lnTo>
                    <a:pt x="0" y="0"/>
                  </a:lnTo>
                  <a:lnTo>
                    <a:pt x="0" y="83819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E2D7F2C3-0F77-C1B3-3B6E-D8A1445F7BA4}"/>
                </a:ext>
              </a:extLst>
            </p:cNvPr>
            <p:cNvSpPr/>
            <p:nvPr/>
          </p:nvSpPr>
          <p:spPr>
            <a:xfrm>
              <a:off x="7421223" y="4254604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30479" y="0"/>
                  </a:moveTo>
                  <a:lnTo>
                    <a:pt x="18591" y="2394"/>
                  </a:lnTo>
                  <a:lnTo>
                    <a:pt x="8905" y="8924"/>
                  </a:lnTo>
                  <a:lnTo>
                    <a:pt x="2387" y="18613"/>
                  </a:lnTo>
                  <a:lnTo>
                    <a:pt x="0" y="30479"/>
                  </a:lnTo>
                  <a:lnTo>
                    <a:pt x="2387" y="42341"/>
                  </a:lnTo>
                  <a:lnTo>
                    <a:pt x="8905" y="52030"/>
                  </a:lnTo>
                  <a:lnTo>
                    <a:pt x="18591" y="58563"/>
                  </a:lnTo>
                  <a:lnTo>
                    <a:pt x="30479" y="60959"/>
                  </a:lnTo>
                  <a:lnTo>
                    <a:pt x="42368" y="58563"/>
                  </a:lnTo>
                  <a:lnTo>
                    <a:pt x="52054" y="52030"/>
                  </a:lnTo>
                  <a:lnTo>
                    <a:pt x="58572" y="42341"/>
                  </a:lnTo>
                  <a:lnTo>
                    <a:pt x="60960" y="30479"/>
                  </a:lnTo>
                  <a:lnTo>
                    <a:pt x="58572" y="18613"/>
                  </a:lnTo>
                  <a:lnTo>
                    <a:pt x="52054" y="8924"/>
                  </a:lnTo>
                  <a:lnTo>
                    <a:pt x="42368" y="2394"/>
                  </a:lnTo>
                  <a:lnTo>
                    <a:pt x="304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3B0199DA-4769-4D40-9762-EC75D9B3C7DD}"/>
                </a:ext>
              </a:extLst>
            </p:cNvPr>
            <p:cNvSpPr/>
            <p:nvPr/>
          </p:nvSpPr>
          <p:spPr>
            <a:xfrm>
              <a:off x="7421223" y="4254603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0" y="30479"/>
                  </a:moveTo>
                  <a:lnTo>
                    <a:pt x="2387" y="18613"/>
                  </a:lnTo>
                  <a:lnTo>
                    <a:pt x="8905" y="8924"/>
                  </a:lnTo>
                  <a:lnTo>
                    <a:pt x="18591" y="2394"/>
                  </a:lnTo>
                  <a:lnTo>
                    <a:pt x="30479" y="0"/>
                  </a:lnTo>
                  <a:lnTo>
                    <a:pt x="42368" y="2394"/>
                  </a:lnTo>
                  <a:lnTo>
                    <a:pt x="52054" y="8924"/>
                  </a:lnTo>
                  <a:lnTo>
                    <a:pt x="58572" y="18613"/>
                  </a:lnTo>
                  <a:lnTo>
                    <a:pt x="60960" y="30479"/>
                  </a:lnTo>
                  <a:lnTo>
                    <a:pt x="58572" y="42341"/>
                  </a:lnTo>
                  <a:lnTo>
                    <a:pt x="52054" y="52030"/>
                  </a:lnTo>
                  <a:lnTo>
                    <a:pt x="42368" y="58563"/>
                  </a:lnTo>
                  <a:lnTo>
                    <a:pt x="30479" y="60959"/>
                  </a:lnTo>
                  <a:lnTo>
                    <a:pt x="18591" y="58563"/>
                  </a:lnTo>
                  <a:lnTo>
                    <a:pt x="8905" y="52030"/>
                  </a:lnTo>
                  <a:lnTo>
                    <a:pt x="2387" y="42341"/>
                  </a:lnTo>
                  <a:lnTo>
                    <a:pt x="0" y="30479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23">
              <a:extLst>
                <a:ext uri="{FF2B5EF4-FFF2-40B4-BE49-F238E27FC236}">
                  <a16:creationId xmlns:a16="http://schemas.microsoft.com/office/drawing/2014/main" id="{FFE35917-F04D-833C-0546-09A26B84EA61}"/>
                </a:ext>
              </a:extLst>
            </p:cNvPr>
            <p:cNvSpPr/>
            <p:nvPr/>
          </p:nvSpPr>
          <p:spPr>
            <a:xfrm>
              <a:off x="7348961" y="3656150"/>
              <a:ext cx="171450" cy="504347"/>
            </a:xfrm>
            <a:custGeom>
              <a:avLst/>
              <a:gdLst/>
              <a:ahLst/>
              <a:cxnLst/>
              <a:rect l="l" t="t" r="r" b="b"/>
              <a:pathLst>
                <a:path w="228600" h="672464">
                  <a:moveTo>
                    <a:pt x="228600" y="0"/>
                  </a:moveTo>
                  <a:lnTo>
                    <a:pt x="0" y="0"/>
                  </a:lnTo>
                  <a:lnTo>
                    <a:pt x="0" y="672084"/>
                  </a:lnTo>
                  <a:lnTo>
                    <a:pt x="228600" y="67208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2">
              <a:extLst>
                <a:ext uri="{FF2B5EF4-FFF2-40B4-BE49-F238E27FC236}">
                  <a16:creationId xmlns:a16="http://schemas.microsoft.com/office/drawing/2014/main" id="{1A214F78-D437-B14B-FCE1-4D3ABB5D119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5793" y="3888813"/>
              <a:ext cx="129254" cy="129254"/>
            </a:xfrm>
            <a:prstGeom prst="rect">
              <a:avLst/>
            </a:prstGeom>
          </p:spPr>
        </p:pic>
      </p:grpSp>
      <p:pic>
        <p:nvPicPr>
          <p:cNvPr id="61" name="object 5">
            <a:extLst>
              <a:ext uri="{FF2B5EF4-FFF2-40B4-BE49-F238E27FC236}">
                <a16:creationId xmlns:a16="http://schemas.microsoft.com/office/drawing/2014/main" id="{9654094E-35C0-8A2B-CEA9-3E10DB57C7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193" y="4094654"/>
            <a:ext cx="2943225" cy="1772793"/>
          </a:xfrm>
          <a:prstGeom prst="rect">
            <a:avLst/>
          </a:prstGeom>
        </p:spPr>
      </p:pic>
      <p:grpSp>
        <p:nvGrpSpPr>
          <p:cNvPr id="62" name="object 53">
            <a:extLst>
              <a:ext uri="{FF2B5EF4-FFF2-40B4-BE49-F238E27FC236}">
                <a16:creationId xmlns:a16="http://schemas.microsoft.com/office/drawing/2014/main" id="{3654FD68-0A8A-64F1-A5F4-3E95011877B7}"/>
              </a:ext>
            </a:extLst>
          </p:cNvPr>
          <p:cNvGrpSpPr/>
          <p:nvPr/>
        </p:nvGrpSpPr>
        <p:grpSpPr>
          <a:xfrm>
            <a:off x="1166475" y="5266367"/>
            <a:ext cx="680371" cy="355097"/>
            <a:chOff x="9238488" y="3113151"/>
            <a:chExt cx="907161" cy="473462"/>
          </a:xfrm>
        </p:grpSpPr>
        <p:sp>
          <p:nvSpPr>
            <p:cNvPr id="63" name="object 54">
              <a:extLst>
                <a:ext uri="{FF2B5EF4-FFF2-40B4-BE49-F238E27FC236}">
                  <a16:creationId xmlns:a16="http://schemas.microsoft.com/office/drawing/2014/main" id="{93E8D6AD-F076-7FC3-5D86-CBE486E16B5C}"/>
                </a:ext>
              </a:extLst>
            </p:cNvPr>
            <p:cNvSpPr/>
            <p:nvPr/>
          </p:nvSpPr>
          <p:spPr>
            <a:xfrm>
              <a:off x="9367012" y="3121793"/>
              <a:ext cx="709930" cy="464820"/>
            </a:xfrm>
            <a:custGeom>
              <a:avLst/>
              <a:gdLst/>
              <a:ahLst/>
              <a:cxnLst/>
              <a:rect l="l" t="t" r="r" b="b"/>
              <a:pathLst>
                <a:path w="709929" h="464820">
                  <a:moveTo>
                    <a:pt x="85725" y="0"/>
                  </a:moveTo>
                  <a:lnTo>
                    <a:pt x="0" y="211962"/>
                  </a:lnTo>
                  <a:lnTo>
                    <a:pt x="624078" y="464312"/>
                  </a:lnTo>
                  <a:lnTo>
                    <a:pt x="709803" y="252475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4" name="object 55">
              <a:extLst>
                <a:ext uri="{FF2B5EF4-FFF2-40B4-BE49-F238E27FC236}">
                  <a16:creationId xmlns:a16="http://schemas.microsoft.com/office/drawing/2014/main" id="{C75FD276-FFC0-F373-4ADE-B377899DFDEE}"/>
                </a:ext>
              </a:extLst>
            </p:cNvPr>
            <p:cNvSpPr/>
            <p:nvPr/>
          </p:nvSpPr>
          <p:spPr>
            <a:xfrm>
              <a:off x="9367012" y="3113151"/>
              <a:ext cx="709930" cy="464820"/>
            </a:xfrm>
            <a:custGeom>
              <a:avLst/>
              <a:gdLst/>
              <a:ahLst/>
              <a:cxnLst/>
              <a:rect l="l" t="t" r="r" b="b"/>
              <a:pathLst>
                <a:path w="709929" h="464820">
                  <a:moveTo>
                    <a:pt x="709803" y="252475"/>
                  </a:moveTo>
                  <a:lnTo>
                    <a:pt x="624078" y="464312"/>
                  </a:lnTo>
                  <a:lnTo>
                    <a:pt x="0" y="211962"/>
                  </a:lnTo>
                  <a:lnTo>
                    <a:pt x="85725" y="0"/>
                  </a:lnTo>
                  <a:lnTo>
                    <a:pt x="709803" y="252475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6">
              <a:extLst>
                <a:ext uri="{FF2B5EF4-FFF2-40B4-BE49-F238E27FC236}">
                  <a16:creationId xmlns:a16="http://schemas.microsoft.com/office/drawing/2014/main" id="{15B780AD-E54A-9401-A33B-94425AC0511E}"/>
                </a:ext>
              </a:extLst>
            </p:cNvPr>
            <p:cNvSpPr/>
            <p:nvPr/>
          </p:nvSpPr>
          <p:spPr>
            <a:xfrm>
              <a:off x="9253474" y="3140964"/>
              <a:ext cx="182245" cy="161290"/>
            </a:xfrm>
            <a:custGeom>
              <a:avLst/>
              <a:gdLst/>
              <a:ahLst/>
              <a:cxnLst/>
              <a:rect l="l" t="t" r="r" b="b"/>
              <a:pathLst>
                <a:path w="182245" h="161289">
                  <a:moveTo>
                    <a:pt x="20827" y="0"/>
                  </a:moveTo>
                  <a:lnTo>
                    <a:pt x="0" y="51308"/>
                  </a:lnTo>
                  <a:lnTo>
                    <a:pt x="118236" y="161162"/>
                  </a:lnTo>
                  <a:lnTo>
                    <a:pt x="181991" y="3175"/>
                  </a:lnTo>
                  <a:lnTo>
                    <a:pt x="20827" y="0"/>
                  </a:lnTo>
                  <a:close/>
                </a:path>
              </a:pathLst>
            </a:custGeom>
            <a:solidFill>
              <a:srgbClr val="BEC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7">
              <a:extLst>
                <a:ext uri="{FF2B5EF4-FFF2-40B4-BE49-F238E27FC236}">
                  <a16:creationId xmlns:a16="http://schemas.microsoft.com/office/drawing/2014/main" id="{70E36CB7-921C-057D-7E3A-105F6A9A4E82}"/>
                </a:ext>
              </a:extLst>
            </p:cNvPr>
            <p:cNvSpPr/>
            <p:nvPr/>
          </p:nvSpPr>
          <p:spPr>
            <a:xfrm>
              <a:off x="9253474" y="3140964"/>
              <a:ext cx="182245" cy="161290"/>
            </a:xfrm>
            <a:custGeom>
              <a:avLst/>
              <a:gdLst/>
              <a:ahLst/>
              <a:cxnLst/>
              <a:rect l="l" t="t" r="r" b="b"/>
              <a:pathLst>
                <a:path w="182245" h="161289">
                  <a:moveTo>
                    <a:pt x="118236" y="161162"/>
                  </a:moveTo>
                  <a:lnTo>
                    <a:pt x="0" y="51308"/>
                  </a:lnTo>
                  <a:lnTo>
                    <a:pt x="20827" y="0"/>
                  </a:lnTo>
                  <a:lnTo>
                    <a:pt x="181991" y="3175"/>
                  </a:lnTo>
                  <a:lnTo>
                    <a:pt x="118236" y="161162"/>
                  </a:lnTo>
                  <a:close/>
                </a:path>
              </a:pathLst>
            </a:custGeom>
            <a:ln w="12700">
              <a:solidFill>
                <a:srgbClr val="8B8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58">
              <a:extLst>
                <a:ext uri="{FF2B5EF4-FFF2-40B4-BE49-F238E27FC236}">
                  <a16:creationId xmlns:a16="http://schemas.microsoft.com/office/drawing/2014/main" id="{C80EC66A-C581-D6DC-847F-A4374889033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11283" y="3416300"/>
              <a:ext cx="134366" cy="150749"/>
            </a:xfrm>
            <a:prstGeom prst="rect">
              <a:avLst/>
            </a:prstGeom>
          </p:spPr>
        </p:pic>
        <p:sp>
          <p:nvSpPr>
            <p:cNvPr id="68" name="object 59">
              <a:extLst>
                <a:ext uri="{FF2B5EF4-FFF2-40B4-BE49-F238E27FC236}">
                  <a16:creationId xmlns:a16="http://schemas.microsoft.com/office/drawing/2014/main" id="{8BE9F81F-BDD6-31B5-B138-46AE48CF9A83}"/>
                </a:ext>
              </a:extLst>
            </p:cNvPr>
            <p:cNvSpPr/>
            <p:nvPr/>
          </p:nvSpPr>
          <p:spPr>
            <a:xfrm>
              <a:off x="9238488" y="314248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31241" y="0"/>
                  </a:moveTo>
                  <a:lnTo>
                    <a:pt x="19073" y="2452"/>
                  </a:lnTo>
                  <a:lnTo>
                    <a:pt x="9144" y="9143"/>
                  </a:lnTo>
                  <a:lnTo>
                    <a:pt x="2452" y="19073"/>
                  </a:lnTo>
                  <a:lnTo>
                    <a:pt x="0" y="31241"/>
                  </a:lnTo>
                  <a:lnTo>
                    <a:pt x="2452" y="43410"/>
                  </a:lnTo>
                  <a:lnTo>
                    <a:pt x="9143" y="53339"/>
                  </a:lnTo>
                  <a:lnTo>
                    <a:pt x="19073" y="60031"/>
                  </a:lnTo>
                  <a:lnTo>
                    <a:pt x="31241" y="62484"/>
                  </a:lnTo>
                  <a:lnTo>
                    <a:pt x="43410" y="60031"/>
                  </a:lnTo>
                  <a:lnTo>
                    <a:pt x="53339" y="53339"/>
                  </a:lnTo>
                  <a:lnTo>
                    <a:pt x="60031" y="43410"/>
                  </a:lnTo>
                  <a:lnTo>
                    <a:pt x="62483" y="31241"/>
                  </a:lnTo>
                  <a:lnTo>
                    <a:pt x="60031" y="19073"/>
                  </a:lnTo>
                  <a:lnTo>
                    <a:pt x="53339" y="9144"/>
                  </a:lnTo>
                  <a:lnTo>
                    <a:pt x="43410" y="2452"/>
                  </a:lnTo>
                  <a:lnTo>
                    <a:pt x="3124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0">
              <a:extLst>
                <a:ext uri="{FF2B5EF4-FFF2-40B4-BE49-F238E27FC236}">
                  <a16:creationId xmlns:a16="http://schemas.microsoft.com/office/drawing/2014/main" id="{AA14A1AE-5FD9-4180-9EF0-EC510E174EFA}"/>
                </a:ext>
              </a:extLst>
            </p:cNvPr>
            <p:cNvSpPr/>
            <p:nvPr/>
          </p:nvSpPr>
          <p:spPr>
            <a:xfrm>
              <a:off x="9238488" y="314248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31241"/>
                  </a:moveTo>
                  <a:lnTo>
                    <a:pt x="2452" y="19073"/>
                  </a:lnTo>
                  <a:lnTo>
                    <a:pt x="9144" y="9143"/>
                  </a:lnTo>
                  <a:lnTo>
                    <a:pt x="19073" y="2452"/>
                  </a:lnTo>
                  <a:lnTo>
                    <a:pt x="31241" y="0"/>
                  </a:lnTo>
                  <a:lnTo>
                    <a:pt x="43410" y="2452"/>
                  </a:lnTo>
                  <a:lnTo>
                    <a:pt x="53339" y="9144"/>
                  </a:lnTo>
                  <a:lnTo>
                    <a:pt x="60031" y="19073"/>
                  </a:lnTo>
                  <a:lnTo>
                    <a:pt x="62483" y="31241"/>
                  </a:lnTo>
                  <a:lnTo>
                    <a:pt x="60031" y="43410"/>
                  </a:lnTo>
                  <a:lnTo>
                    <a:pt x="53339" y="53339"/>
                  </a:lnTo>
                  <a:lnTo>
                    <a:pt x="43410" y="60031"/>
                  </a:lnTo>
                  <a:lnTo>
                    <a:pt x="31241" y="62484"/>
                  </a:lnTo>
                  <a:lnTo>
                    <a:pt x="19073" y="60031"/>
                  </a:lnTo>
                  <a:lnTo>
                    <a:pt x="9143" y="53339"/>
                  </a:lnTo>
                  <a:lnTo>
                    <a:pt x="2452" y="43410"/>
                  </a:lnTo>
                  <a:lnTo>
                    <a:pt x="0" y="31241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1">
              <a:extLst>
                <a:ext uri="{FF2B5EF4-FFF2-40B4-BE49-F238E27FC236}">
                  <a16:creationId xmlns:a16="http://schemas.microsoft.com/office/drawing/2014/main" id="{E16DB56D-25C7-17C7-9AF4-664381CC3D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1888" y="3311588"/>
              <a:ext cx="172339" cy="172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007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n-lt"/>
              </a:rPr>
              <a:t>LIBS</a:t>
            </a:r>
            <a:r>
              <a:rPr lang="fi-FI" sz="2400" b="1" spc="-56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programme</a:t>
            </a:r>
            <a:r>
              <a:rPr lang="fi-FI" sz="2400" b="1" spc="11" dirty="0">
                <a:latin typeface="+mn-lt"/>
              </a:rPr>
              <a:t> at JET, </a:t>
            </a:r>
            <a:r>
              <a:rPr lang="fi-FI" sz="2400" b="1" spc="11" dirty="0" err="1">
                <a:latin typeface="+mn-lt"/>
              </a:rPr>
              <a:t>Base</a:t>
            </a:r>
            <a:r>
              <a:rPr lang="fi-FI" sz="2400" b="1" spc="11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Divertor</a:t>
            </a:r>
            <a:r>
              <a:rPr lang="fi-FI" sz="2400" b="1" spc="11" dirty="0">
                <a:latin typeface="+mn-lt"/>
              </a:rPr>
              <a:t> </a:t>
            </a:r>
            <a:r>
              <a:rPr lang="fi-FI" sz="2400" b="1" spc="11" dirty="0" err="1">
                <a:latin typeface="+mn-lt"/>
              </a:rPr>
              <a:t>Carriers</a:t>
            </a:r>
            <a:endParaRPr lang="fi-FI" sz="2400" b="1" spc="11" dirty="0">
              <a:latin typeface="+mn-lt"/>
            </a:endParaRPr>
          </a:p>
        </p:txBody>
      </p:sp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0BE273B3-A727-8BF6-94AD-15B483921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85936"/>
              </p:ext>
            </p:extLst>
          </p:nvPr>
        </p:nvGraphicFramePr>
        <p:xfrm>
          <a:off x="304800" y="685800"/>
          <a:ext cx="4859020" cy="116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14BW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02BW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spc="-20" dirty="0"/>
                        <a:t>23BW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30"/>
                        </a:lnSpc>
                      </a:pPr>
                      <a:r>
                        <a:rPr sz="1200" dirty="0"/>
                        <a:t>Single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Spot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30"/>
                        </a:lnSpc>
                      </a:pP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23BN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 row, 2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97469067"/>
                  </a:ext>
                </a:extLst>
              </a:tr>
            </a:tbl>
          </a:graphicData>
        </a:graphic>
      </p:graphicFrame>
      <p:pic>
        <p:nvPicPr>
          <p:cNvPr id="3" name="object 7">
            <a:extLst>
              <a:ext uri="{FF2B5EF4-FFF2-40B4-BE49-F238E27FC236}">
                <a16:creationId xmlns:a16="http://schemas.microsoft.com/office/drawing/2014/main" id="{1BDA46ED-1F9F-04DD-EE09-0EF5D23A13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910029"/>
            <a:ext cx="5360669" cy="4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754380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Inner</a:t>
            </a:r>
            <a:r>
              <a:rPr lang="fi-FI" sz="2400" b="1" spc="-15" dirty="0">
                <a:latin typeface="+mj-lt"/>
                <a:cs typeface="Arial"/>
              </a:rPr>
              <a:t> </a:t>
            </a:r>
            <a:r>
              <a:rPr lang="fi-FI" sz="2400" b="1" dirty="0" err="1">
                <a:latin typeface="+mj-lt"/>
                <a:cs typeface="Arial"/>
              </a:rPr>
              <a:t>Divertor</a:t>
            </a:r>
            <a:r>
              <a:rPr lang="fi-FI" sz="2400" b="1" spc="-1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Carriers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0331530F-89F3-6B38-3F77-39BF6AD02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38563"/>
              </p:ext>
            </p:extLst>
          </p:nvPr>
        </p:nvGraphicFramePr>
        <p:xfrm>
          <a:off x="304800" y="688731"/>
          <a:ext cx="4859020" cy="78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14IW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 err="1"/>
                        <a:t>See</a:t>
                      </a:r>
                      <a:r>
                        <a:rPr lang="fi-FI" sz="1200" dirty="0"/>
                        <a:t> </a:t>
                      </a:r>
                      <a:r>
                        <a:rPr lang="fi-FI" sz="1200" dirty="0" err="1"/>
                        <a:t>fig</a:t>
                      </a:r>
                      <a:r>
                        <a:rPr lang="fi-FI" sz="1200" dirty="0"/>
                        <a:t>. </a:t>
                      </a:r>
                      <a:r>
                        <a:rPr lang="fi-FI" sz="1200" dirty="0" err="1"/>
                        <a:t>below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spc="-25" dirty="0"/>
                        <a:t>22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02IW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7 rows,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spc="-25" dirty="0"/>
                        <a:t>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43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169377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EA01B73-A7E4-FAE4-C0C4-6BE3F04F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96"/>
          <a:stretch/>
        </p:blipFill>
        <p:spPr>
          <a:xfrm>
            <a:off x="304800" y="1560614"/>
            <a:ext cx="7599656" cy="4984623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CE8009C-478D-0FE8-8313-D48A6F9AD15A}"/>
              </a:ext>
            </a:extLst>
          </p:cNvPr>
          <p:cNvSpPr txBox="1">
            <a:spLocks/>
          </p:cNvSpPr>
          <p:nvPr/>
        </p:nvSpPr>
        <p:spPr>
          <a:xfrm>
            <a:off x="-712281" y="7339913"/>
            <a:ext cx="563517" cy="365125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fld id="{35482B25-261F-464E-BDD8-63296DE4D8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D449FA1-1E91-EC7D-7CF5-EB6FA9D7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76" y="3635078"/>
            <a:ext cx="10266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14IWG1A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2019-23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8AFBD6B-C11B-D7B7-0335-3C43CB0F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351" y="3606243"/>
            <a:ext cx="9529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14ING1C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2019-23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824F5F69-6137-6105-1CBC-6B90BC026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30" y="1964479"/>
            <a:ext cx="952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LH14W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2011-23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525220A9-FC3F-2680-624C-1337FC9A2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890" y="1955868"/>
            <a:ext cx="92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rgbClr val="00FF00"/>
                </a:solidFill>
              </a:rPr>
              <a:t>LH14N</a:t>
            </a:r>
          </a:p>
          <a:p>
            <a:r>
              <a:rPr lang="en-GB" altLang="en-US" sz="1400" b="1" dirty="0">
                <a:solidFill>
                  <a:srgbClr val="00FF00"/>
                </a:solidFill>
              </a:rPr>
              <a:t>2019-23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2698DD5-DF15-5545-45F9-43F00BE8B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782" y="3618482"/>
            <a:ext cx="10266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14IWG1B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2011-23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E8F1A957-3B6B-A1A9-0227-03D1FA6E1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275" y="1988068"/>
            <a:ext cx="952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RH14W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2011-23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64B79EFD-5892-A09C-BF88-35E115BA3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6627" y="1971224"/>
            <a:ext cx="1019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rgbClr val="00FF00"/>
                </a:solidFill>
              </a:rPr>
              <a:t>RH14N</a:t>
            </a:r>
          </a:p>
          <a:p>
            <a:r>
              <a:rPr lang="en-GB" altLang="en-US" sz="1400" b="1" dirty="0">
                <a:solidFill>
                  <a:srgbClr val="00FF00"/>
                </a:solidFill>
              </a:rPr>
              <a:t>2019-23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DF5B809C-F709-0D7A-6110-DC0E9073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872413"/>
            <a:ext cx="11978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14IWG3A</a:t>
            </a:r>
          </a:p>
          <a:p>
            <a:r>
              <a:rPr lang="en-GB" altLang="en-US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2011-23</a:t>
            </a: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55CF1EB2-B6F4-52FA-E19B-EBBA839C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627" y="5782485"/>
            <a:ext cx="1233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14ING3B</a:t>
            </a:r>
          </a:p>
          <a:p>
            <a:r>
              <a:rPr lang="en-GB" altLang="en-US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Mo 2011-23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0C315380-3637-5284-841D-BCFD5BED6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847" y="4182823"/>
            <a:ext cx="1019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14ING1D</a:t>
            </a:r>
          </a:p>
          <a:p>
            <a:r>
              <a:rPr lang="en-GB" altLang="en-US" sz="1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2011-23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2564B9-8A8D-CF3F-FCD4-C5F9935915A0}"/>
              </a:ext>
            </a:extLst>
          </p:cNvPr>
          <p:cNvSpPr/>
          <p:nvPr/>
        </p:nvSpPr>
        <p:spPr>
          <a:xfrm rot="182410">
            <a:off x="6050793" y="3116129"/>
            <a:ext cx="1805339" cy="1057683"/>
          </a:xfrm>
          <a:custGeom>
            <a:avLst/>
            <a:gdLst>
              <a:gd name="connsiteX0" fmla="*/ 0 w 2821021"/>
              <a:gd name="connsiteY0" fmla="*/ 282102 h 1468877"/>
              <a:gd name="connsiteX1" fmla="*/ 2665379 w 2821021"/>
              <a:gd name="connsiteY1" fmla="*/ 0 h 1468877"/>
              <a:gd name="connsiteX2" fmla="*/ 2821021 w 2821021"/>
              <a:gd name="connsiteY2" fmla="*/ 1167319 h 1468877"/>
              <a:gd name="connsiteX3" fmla="*/ 155643 w 2821021"/>
              <a:gd name="connsiteY3" fmla="*/ 1468877 h 1468877"/>
              <a:gd name="connsiteX4" fmla="*/ 0 w 2821021"/>
              <a:gd name="connsiteY4" fmla="*/ 282102 h 146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021" h="1468877">
                <a:moveTo>
                  <a:pt x="0" y="282102"/>
                </a:moveTo>
                <a:lnTo>
                  <a:pt x="2665379" y="0"/>
                </a:lnTo>
                <a:lnTo>
                  <a:pt x="2821021" y="1167319"/>
                </a:lnTo>
                <a:lnTo>
                  <a:pt x="155643" y="1468877"/>
                </a:lnTo>
                <a:lnTo>
                  <a:pt x="0" y="28210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7FE94F7-C8D8-86E6-9A30-094F8D07E5A5}"/>
              </a:ext>
            </a:extLst>
          </p:cNvPr>
          <p:cNvSpPr/>
          <p:nvPr/>
        </p:nvSpPr>
        <p:spPr>
          <a:xfrm>
            <a:off x="4928997" y="4620962"/>
            <a:ext cx="303089" cy="535259"/>
          </a:xfrm>
          <a:custGeom>
            <a:avLst/>
            <a:gdLst>
              <a:gd name="connsiteX0" fmla="*/ 11151 w 356839"/>
              <a:gd name="connsiteY0" fmla="*/ 0 h 535259"/>
              <a:gd name="connsiteX1" fmla="*/ 111512 w 356839"/>
              <a:gd name="connsiteY1" fmla="*/ 44605 h 535259"/>
              <a:gd name="connsiteX2" fmla="*/ 189571 w 356839"/>
              <a:gd name="connsiteY2" fmla="*/ 78059 h 535259"/>
              <a:gd name="connsiteX3" fmla="*/ 278781 w 356839"/>
              <a:gd name="connsiteY3" fmla="*/ 200722 h 535259"/>
              <a:gd name="connsiteX4" fmla="*/ 356839 w 356839"/>
              <a:gd name="connsiteY4" fmla="*/ 323386 h 535259"/>
              <a:gd name="connsiteX5" fmla="*/ 323385 w 356839"/>
              <a:gd name="connsiteY5" fmla="*/ 401444 h 535259"/>
              <a:gd name="connsiteX6" fmla="*/ 223024 w 356839"/>
              <a:gd name="connsiteY6" fmla="*/ 468351 h 535259"/>
              <a:gd name="connsiteX7" fmla="*/ 178420 w 356839"/>
              <a:gd name="connsiteY7" fmla="*/ 490654 h 535259"/>
              <a:gd name="connsiteX8" fmla="*/ 0 w 356839"/>
              <a:gd name="connsiteY8" fmla="*/ 535259 h 535259"/>
              <a:gd name="connsiteX9" fmla="*/ 11151 w 356839"/>
              <a:gd name="connsiteY9" fmla="*/ 0 h 53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839" h="535259">
                <a:moveTo>
                  <a:pt x="11151" y="0"/>
                </a:moveTo>
                <a:lnTo>
                  <a:pt x="111512" y="44605"/>
                </a:lnTo>
                <a:lnTo>
                  <a:pt x="189571" y="78059"/>
                </a:lnTo>
                <a:lnTo>
                  <a:pt x="278781" y="200722"/>
                </a:lnTo>
                <a:lnTo>
                  <a:pt x="356839" y="323386"/>
                </a:lnTo>
                <a:lnTo>
                  <a:pt x="323385" y="401444"/>
                </a:lnTo>
                <a:lnTo>
                  <a:pt x="223024" y="468351"/>
                </a:lnTo>
                <a:lnTo>
                  <a:pt x="178420" y="490654"/>
                </a:lnTo>
                <a:lnTo>
                  <a:pt x="0" y="535259"/>
                </a:lnTo>
                <a:lnTo>
                  <a:pt x="11151" y="0"/>
                </a:lnTo>
                <a:close/>
              </a:path>
            </a:pathLst>
          </a:custGeom>
          <a:solidFill>
            <a:schemeClr val="tx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175169FB-3676-4B95-E833-D3A61F3F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608" y="5111806"/>
            <a:ext cx="11130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b="1" dirty="0">
                <a:solidFill>
                  <a:srgbClr val="FF0000"/>
                </a:solidFill>
              </a:rPr>
              <a:t>RE damage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5542CE-57DD-0FCB-C3D8-1C8AD7D1CD1C}"/>
              </a:ext>
            </a:extLst>
          </p:cNvPr>
          <p:cNvSpPr/>
          <p:nvPr/>
        </p:nvSpPr>
        <p:spPr>
          <a:xfrm>
            <a:off x="5337840" y="4773162"/>
            <a:ext cx="71194" cy="842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A2D884-233E-BEA5-5965-E940F35F20D5}"/>
              </a:ext>
            </a:extLst>
          </p:cNvPr>
          <p:cNvSpPr/>
          <p:nvPr/>
        </p:nvSpPr>
        <p:spPr>
          <a:xfrm>
            <a:off x="5678360" y="4749351"/>
            <a:ext cx="71194" cy="842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3C8E03-B05E-9174-E7C9-98AED63D1CFC}"/>
              </a:ext>
            </a:extLst>
          </p:cNvPr>
          <p:cNvSpPr/>
          <p:nvPr/>
        </p:nvSpPr>
        <p:spPr>
          <a:xfrm>
            <a:off x="6090315" y="4737444"/>
            <a:ext cx="71194" cy="842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167AE6-34FA-90C7-8AE1-30B2FDB7B7FA}"/>
              </a:ext>
            </a:extLst>
          </p:cNvPr>
          <p:cNvSpPr/>
          <p:nvPr/>
        </p:nvSpPr>
        <p:spPr>
          <a:xfrm>
            <a:off x="4994941" y="4787450"/>
            <a:ext cx="71194" cy="842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B93AD6-9382-9122-0703-C13F873BD350}"/>
              </a:ext>
            </a:extLst>
          </p:cNvPr>
          <p:cNvSpPr/>
          <p:nvPr/>
        </p:nvSpPr>
        <p:spPr>
          <a:xfrm>
            <a:off x="850918" y="2901954"/>
            <a:ext cx="71194" cy="84297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B7EE0C-14F9-5E2B-8E41-D4483C22033B}"/>
              </a:ext>
            </a:extLst>
          </p:cNvPr>
          <p:cNvSpPr/>
          <p:nvPr/>
        </p:nvSpPr>
        <p:spPr>
          <a:xfrm>
            <a:off x="2372390" y="2942085"/>
            <a:ext cx="71194" cy="84297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C9EFCB-E3CA-F050-CBC3-146B92F7D6AD}"/>
              </a:ext>
            </a:extLst>
          </p:cNvPr>
          <p:cNvSpPr/>
          <p:nvPr/>
        </p:nvSpPr>
        <p:spPr>
          <a:xfrm>
            <a:off x="2988259" y="2878691"/>
            <a:ext cx="71194" cy="8429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5FA8955-391C-6E19-6C96-076D721F0049}"/>
              </a:ext>
            </a:extLst>
          </p:cNvPr>
          <p:cNvSpPr/>
          <p:nvPr/>
        </p:nvSpPr>
        <p:spPr>
          <a:xfrm>
            <a:off x="4223672" y="2878691"/>
            <a:ext cx="71194" cy="8429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813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246996-9F8B-A9E6-606A-BBB2E6D40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165C4-28A9-5DE3-8EF0-63CE2D3D9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78" y="172610"/>
            <a:ext cx="7949122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Octant 5 Module 14 Outer divertor</a:t>
            </a:r>
          </a:p>
        </p:txBody>
      </p:sp>
      <p:pic>
        <p:nvPicPr>
          <p:cNvPr id="15367" name="Picture 7">
            <a:extLst>
              <a:ext uri="{FF2B5EF4-FFF2-40B4-BE49-F238E27FC236}">
                <a16:creationId xmlns:a16="http://schemas.microsoft.com/office/drawing/2014/main" id="{BB3B055F-46C6-AA21-4521-16C73CBA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291" y="2841009"/>
            <a:ext cx="6818709" cy="25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>
            <a:extLst>
              <a:ext uri="{FF2B5EF4-FFF2-40B4-BE49-F238E27FC236}">
                <a16:creationId xmlns:a16="http://schemas.microsoft.com/office/drawing/2014/main" id="{2692181E-1126-A359-1213-567C1D50E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492" y="3879235"/>
            <a:ext cx="79613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14OWG8D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17279831-D79A-4125-4711-7256B8E26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858" y="4085664"/>
            <a:ext cx="79613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14OWG8C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13EDF8DC-04B0-91AE-76CA-E5F9AD494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140" y="3922097"/>
            <a:ext cx="7588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14ONG8B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E2621778-7FA1-A800-DB82-6C8CB2B7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008" y="3944605"/>
            <a:ext cx="758861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14ONG8A</a:t>
            </a:r>
          </a:p>
          <a:p>
            <a:r>
              <a:rPr lang="en-GB" altLang="en-US" sz="1050"/>
              <a:t>2019-23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B0883DBD-8B7D-3A97-0DA6-9CE590A9C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399" y="4576941"/>
            <a:ext cx="78891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14OWG7B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569ED097-7DB6-09F0-55B3-9E034F40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447" y="4508927"/>
            <a:ext cx="758861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050"/>
              <a:t>14ONG7A</a:t>
            </a:r>
          </a:p>
          <a:p>
            <a:r>
              <a:rPr lang="en-GB" altLang="en-US" sz="1050"/>
              <a:t>2019-23</a:t>
            </a:r>
          </a:p>
        </p:txBody>
      </p:sp>
      <p:sp>
        <p:nvSpPr>
          <p:cNvPr id="15383" name="Line 23">
            <a:extLst>
              <a:ext uri="{FF2B5EF4-FFF2-40B4-BE49-F238E27FC236}">
                <a16:creationId xmlns:a16="http://schemas.microsoft.com/office/drawing/2014/main" id="{884E8D1A-1043-59F5-A64D-60A678506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2505" y="5533013"/>
            <a:ext cx="11346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5384" name="Text Box 24">
            <a:extLst>
              <a:ext uri="{FF2B5EF4-FFF2-40B4-BE49-F238E27FC236}">
                <a16:creationId xmlns:a16="http://schemas.microsoft.com/office/drawing/2014/main" id="{A4844504-0583-4F96-877A-E69181BBE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48" y="5602069"/>
            <a:ext cx="187613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350"/>
              <a:t>Modules 13, 12, 11 etc</a:t>
            </a:r>
          </a:p>
        </p:txBody>
      </p:sp>
      <p:sp>
        <p:nvSpPr>
          <p:cNvPr id="15385" name="Line 25">
            <a:extLst>
              <a:ext uri="{FF2B5EF4-FFF2-40B4-BE49-F238E27FC236}">
                <a16:creationId xmlns:a16="http://schemas.microsoft.com/office/drawing/2014/main" id="{BAC2C9D9-4BAA-1847-7BCC-96C552AD7D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1" y="5549682"/>
            <a:ext cx="14311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5386" name="Text Box 26">
            <a:extLst>
              <a:ext uri="{FF2B5EF4-FFF2-40B4-BE49-F238E27FC236}">
                <a16:creationId xmlns:a16="http://schemas.microsoft.com/office/drawing/2014/main" id="{13176DBC-64C8-F1B4-8F50-BCFA025B2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56838"/>
            <a:ext cx="188897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350"/>
              <a:t>Modules 15, 16, 17 etc</a:t>
            </a:r>
          </a:p>
        </p:txBody>
      </p:sp>
      <p:sp>
        <p:nvSpPr>
          <p:cNvPr id="15406" name="Oval 15405">
            <a:extLst>
              <a:ext uri="{FF2B5EF4-FFF2-40B4-BE49-F238E27FC236}">
                <a16:creationId xmlns:a16="http://schemas.microsoft.com/office/drawing/2014/main" id="{266BE7DD-6848-5DE4-B7D5-91B0EBD0F81D}"/>
              </a:ext>
            </a:extLst>
          </p:cNvPr>
          <p:cNvSpPr>
            <a:spLocks noChangeAspect="1"/>
          </p:cNvSpPr>
          <p:nvPr/>
        </p:nvSpPr>
        <p:spPr>
          <a:xfrm>
            <a:off x="4677218" y="4503871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5407" name="Oval 15406">
            <a:extLst>
              <a:ext uri="{FF2B5EF4-FFF2-40B4-BE49-F238E27FC236}">
                <a16:creationId xmlns:a16="http://schemas.microsoft.com/office/drawing/2014/main" id="{9D05EE7C-5FA0-E646-43C1-26D995D35106}"/>
              </a:ext>
            </a:extLst>
          </p:cNvPr>
          <p:cNvSpPr>
            <a:spLocks noChangeAspect="1"/>
          </p:cNvSpPr>
          <p:nvPr/>
        </p:nvSpPr>
        <p:spPr>
          <a:xfrm>
            <a:off x="4694496" y="4146978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5408" name="Oval 15407">
            <a:extLst>
              <a:ext uri="{FF2B5EF4-FFF2-40B4-BE49-F238E27FC236}">
                <a16:creationId xmlns:a16="http://schemas.microsoft.com/office/drawing/2014/main" id="{085485CC-0DBE-7571-F237-986159D11D86}"/>
              </a:ext>
            </a:extLst>
          </p:cNvPr>
          <p:cNvSpPr>
            <a:spLocks noChangeAspect="1"/>
          </p:cNvSpPr>
          <p:nvPr/>
        </p:nvSpPr>
        <p:spPr>
          <a:xfrm>
            <a:off x="4712051" y="3947849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5409" name="Oval 15408">
            <a:extLst>
              <a:ext uri="{FF2B5EF4-FFF2-40B4-BE49-F238E27FC236}">
                <a16:creationId xmlns:a16="http://schemas.microsoft.com/office/drawing/2014/main" id="{688D5399-6E3C-D1AD-4BE6-FF4C4044B671}"/>
              </a:ext>
            </a:extLst>
          </p:cNvPr>
          <p:cNvSpPr>
            <a:spLocks noChangeAspect="1"/>
          </p:cNvSpPr>
          <p:nvPr/>
        </p:nvSpPr>
        <p:spPr>
          <a:xfrm>
            <a:off x="4704408" y="3764910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cxnSp>
        <p:nvCxnSpPr>
          <p:cNvPr id="15413" name="Straight Connector 15412">
            <a:extLst>
              <a:ext uri="{FF2B5EF4-FFF2-40B4-BE49-F238E27FC236}">
                <a16:creationId xmlns:a16="http://schemas.microsoft.com/office/drawing/2014/main" id="{92B95680-A28C-2701-9248-B90650F084C4}"/>
              </a:ext>
            </a:extLst>
          </p:cNvPr>
          <p:cNvCxnSpPr>
            <a:cxnSpLocks/>
          </p:cNvCxnSpPr>
          <p:nvPr/>
        </p:nvCxnSpPr>
        <p:spPr>
          <a:xfrm flipV="1">
            <a:off x="4730683" y="2673425"/>
            <a:ext cx="79937" cy="2974324"/>
          </a:xfrm>
          <a:prstGeom prst="line">
            <a:avLst/>
          </a:prstGeom>
          <a:ln w="38100"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4" name="TextBox 15413">
            <a:extLst>
              <a:ext uri="{FF2B5EF4-FFF2-40B4-BE49-F238E27FC236}">
                <a16:creationId xmlns:a16="http://schemas.microsoft.com/office/drawing/2014/main" id="{1FD136FC-817D-DD1C-A732-F7F4320EFF67}"/>
              </a:ext>
            </a:extLst>
          </p:cNvPr>
          <p:cNvSpPr txBox="1"/>
          <p:nvPr/>
        </p:nvSpPr>
        <p:spPr>
          <a:xfrm>
            <a:off x="4237643" y="5740569"/>
            <a:ext cx="1292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/>
              <a:t>Shadowed end</a:t>
            </a:r>
          </a:p>
        </p:txBody>
      </p:sp>
      <p:sp>
        <p:nvSpPr>
          <p:cNvPr id="15416" name="Oval 15415">
            <a:extLst>
              <a:ext uri="{FF2B5EF4-FFF2-40B4-BE49-F238E27FC236}">
                <a16:creationId xmlns:a16="http://schemas.microsoft.com/office/drawing/2014/main" id="{C4EFEF0D-79F3-F848-74E9-F07B774444B3}"/>
              </a:ext>
            </a:extLst>
          </p:cNvPr>
          <p:cNvSpPr>
            <a:spLocks noChangeAspect="1"/>
          </p:cNvSpPr>
          <p:nvPr/>
        </p:nvSpPr>
        <p:spPr>
          <a:xfrm>
            <a:off x="4696477" y="4310002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A4B99D-35BE-4625-3CBB-703E76C62DF7}"/>
              </a:ext>
            </a:extLst>
          </p:cNvPr>
          <p:cNvSpPr>
            <a:spLocks noChangeAspect="1"/>
          </p:cNvSpPr>
          <p:nvPr/>
        </p:nvSpPr>
        <p:spPr>
          <a:xfrm>
            <a:off x="4920453" y="4490260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B45E7B-AD5F-899E-DB21-E241825CA1E9}"/>
              </a:ext>
            </a:extLst>
          </p:cNvPr>
          <p:cNvSpPr>
            <a:spLocks noChangeAspect="1"/>
          </p:cNvSpPr>
          <p:nvPr/>
        </p:nvSpPr>
        <p:spPr>
          <a:xfrm>
            <a:off x="4937731" y="4133367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A6BE5E-8D6F-2F5E-BF1A-F4C0E5336004}"/>
              </a:ext>
            </a:extLst>
          </p:cNvPr>
          <p:cNvSpPr>
            <a:spLocks noChangeAspect="1"/>
          </p:cNvSpPr>
          <p:nvPr/>
        </p:nvSpPr>
        <p:spPr>
          <a:xfrm>
            <a:off x="4955285" y="3934238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68294F-1553-FFD7-138C-A1F6B18EC736}"/>
              </a:ext>
            </a:extLst>
          </p:cNvPr>
          <p:cNvSpPr>
            <a:spLocks noChangeAspect="1"/>
          </p:cNvSpPr>
          <p:nvPr/>
        </p:nvSpPr>
        <p:spPr>
          <a:xfrm>
            <a:off x="4947643" y="3751299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4E2996-752F-4947-A24F-737A89D3E2F6}"/>
              </a:ext>
            </a:extLst>
          </p:cNvPr>
          <p:cNvSpPr>
            <a:spLocks noChangeAspect="1"/>
          </p:cNvSpPr>
          <p:nvPr/>
        </p:nvSpPr>
        <p:spPr>
          <a:xfrm>
            <a:off x="4939712" y="4296391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CC0903-AA78-DA09-C712-8EEE1898722B}"/>
              </a:ext>
            </a:extLst>
          </p:cNvPr>
          <p:cNvSpPr>
            <a:spLocks noChangeAspect="1"/>
          </p:cNvSpPr>
          <p:nvPr/>
        </p:nvSpPr>
        <p:spPr>
          <a:xfrm>
            <a:off x="5163595" y="4510508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354382-EED0-3988-ADDE-5143A1743905}"/>
              </a:ext>
            </a:extLst>
          </p:cNvPr>
          <p:cNvSpPr>
            <a:spLocks noChangeAspect="1"/>
          </p:cNvSpPr>
          <p:nvPr/>
        </p:nvSpPr>
        <p:spPr>
          <a:xfrm>
            <a:off x="5180873" y="4153614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BD988D-1E29-7261-A68E-EF51F811C843}"/>
              </a:ext>
            </a:extLst>
          </p:cNvPr>
          <p:cNvSpPr>
            <a:spLocks noChangeAspect="1"/>
          </p:cNvSpPr>
          <p:nvPr/>
        </p:nvSpPr>
        <p:spPr>
          <a:xfrm>
            <a:off x="5198427" y="3954486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8DDBDA-DE1A-0BD0-36CF-D388A7CA3433}"/>
              </a:ext>
            </a:extLst>
          </p:cNvPr>
          <p:cNvSpPr>
            <a:spLocks noChangeAspect="1"/>
          </p:cNvSpPr>
          <p:nvPr/>
        </p:nvSpPr>
        <p:spPr>
          <a:xfrm>
            <a:off x="5190785" y="3771547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2B236-5D97-1C0A-032D-B8CC143BF9F9}"/>
              </a:ext>
            </a:extLst>
          </p:cNvPr>
          <p:cNvSpPr>
            <a:spLocks noChangeAspect="1"/>
          </p:cNvSpPr>
          <p:nvPr/>
        </p:nvSpPr>
        <p:spPr>
          <a:xfrm>
            <a:off x="5182853" y="4316639"/>
            <a:ext cx="27000" cy="2722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3CBBB-2AB9-0857-D10A-4B8B8A2CE530}"/>
              </a:ext>
            </a:extLst>
          </p:cNvPr>
          <p:cNvSpPr txBox="1"/>
          <p:nvPr/>
        </p:nvSpPr>
        <p:spPr>
          <a:xfrm>
            <a:off x="5530304" y="2214741"/>
            <a:ext cx="1632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00FF00"/>
                </a:highlight>
              </a:rPr>
              <a:t>14ON removed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B3CCA-AD91-B38D-A4E3-B9F603127A3F}"/>
              </a:ext>
            </a:extLst>
          </p:cNvPr>
          <p:cNvSpPr txBox="1"/>
          <p:nvPr/>
        </p:nvSpPr>
        <p:spPr>
          <a:xfrm>
            <a:off x="5530304" y="2520825"/>
            <a:ext cx="1725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highlight>
                  <a:srgbClr val="FFFF00"/>
                </a:highlight>
              </a:rPr>
              <a:t>14OW Not removed</a:t>
            </a:r>
          </a:p>
        </p:txBody>
      </p:sp>
      <p:graphicFrame>
        <p:nvGraphicFramePr>
          <p:cNvPr id="47" name="object 4">
            <a:extLst>
              <a:ext uri="{FF2B5EF4-FFF2-40B4-BE49-F238E27FC236}">
                <a16:creationId xmlns:a16="http://schemas.microsoft.com/office/drawing/2014/main" id="{EBF3E4DC-DCE3-651E-20BB-DF48A45AC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68992"/>
              </p:ext>
            </p:extLst>
          </p:nvPr>
        </p:nvGraphicFramePr>
        <p:xfrm>
          <a:off x="429155" y="1394134"/>
          <a:ext cx="4859020" cy="78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14ON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5 rows, 3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20" dirty="0"/>
                        <a:t>02ON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5 rows,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3</a:t>
                      </a:r>
                      <a:r>
                        <a:rPr sz="1200" spc="-5" dirty="0"/>
                        <a:t> </a:t>
                      </a:r>
                      <a:r>
                        <a:rPr sz="1200" spc="-10" dirty="0"/>
                        <a:t>columns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5434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99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LBSRP</a:t>
            </a:r>
            <a:r>
              <a:rPr lang="fi-FI" sz="2400" b="1" spc="-2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Tiles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2DCE191B-F79D-01F2-8EF4-AA207791B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57792"/>
              </p:ext>
            </p:extLst>
          </p:nvPr>
        </p:nvGraphicFramePr>
        <p:xfrm>
          <a:off x="304800" y="685800"/>
          <a:ext cx="4859020" cy="341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spc="-10" dirty="0"/>
                        <a:t>LBSRP_14W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5"/>
                        </a:lnSpc>
                      </a:pPr>
                      <a:r>
                        <a:rPr sz="1200" spc="-25" dirty="0"/>
                        <a:t>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C12,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5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D1,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D12,</a:t>
                      </a:r>
                      <a:r>
                        <a:rPr sz="1200" spc="-15" dirty="0"/>
                        <a:t> </a:t>
                      </a:r>
                      <a:r>
                        <a:rPr sz="1200" spc="-25" dirty="0"/>
                        <a:t>D21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lang="fi-FI" sz="1200" spc="-25" dirty="0"/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B1,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D1,</a:t>
                      </a:r>
                      <a:r>
                        <a:rPr lang="pt-BR" sz="1200" spc="-20" dirty="0"/>
                        <a:t> </a:t>
                      </a:r>
                      <a:r>
                        <a:rPr lang="pt-BR" sz="1200" dirty="0"/>
                        <a:t>A12,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spc="-20" dirty="0"/>
                        <a:t>B12, </a:t>
                      </a:r>
                      <a:r>
                        <a:rPr lang="pt-BR" sz="1200" dirty="0"/>
                        <a:t>C12,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A21,</a:t>
                      </a:r>
                      <a:r>
                        <a:rPr lang="pt-BR" sz="1200" spc="-25" dirty="0"/>
                        <a:t> </a:t>
                      </a:r>
                      <a:r>
                        <a:rPr lang="pt-BR" sz="1200" dirty="0"/>
                        <a:t>B21,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C21,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spc="-25" dirty="0"/>
                        <a:t>D21</a:t>
                      </a:r>
                      <a:endParaRPr lang="pt-BR" sz="1200" dirty="0"/>
                    </a:p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184275">
                        <a:lnSpc>
                          <a:spcPts val="1380"/>
                        </a:lnSpc>
                        <a:spcBef>
                          <a:spcPts val="45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D21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504697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 dirty="0"/>
                    </a:p>
                    <a:p>
                      <a:pPr marL="67945">
                        <a:lnSpc>
                          <a:spcPts val="13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</a:t>
                      </a:r>
                      <a:r>
                        <a:rPr sz="1200" spc="-25" dirty="0"/>
                        <a:t>C12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D1, </a:t>
                      </a:r>
                      <a:r>
                        <a:rPr sz="1200" spc="-25" dirty="0"/>
                        <a:t>D12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897589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479550">
                        <a:lnSpc>
                          <a:spcPts val="138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9317059"/>
                  </a:ext>
                </a:extLst>
              </a:tr>
            </a:tbl>
          </a:graphicData>
        </a:graphic>
      </p:graphicFrame>
      <p:pic>
        <p:nvPicPr>
          <p:cNvPr id="7" name="object 2">
            <a:extLst>
              <a:ext uri="{FF2B5EF4-FFF2-40B4-BE49-F238E27FC236}">
                <a16:creationId xmlns:a16="http://schemas.microsoft.com/office/drawing/2014/main" id="{5F084CF9-8B6F-4BE6-B399-D5EFDFDBA3A7}"/>
              </a:ext>
            </a:extLst>
          </p:cNvPr>
          <p:cNvPicPr/>
          <p:nvPr/>
        </p:nvPicPr>
        <p:blipFill rotWithShape="1">
          <a:blip r:embed="rId3" cstate="print"/>
          <a:srcRect t="1" b="48976"/>
          <a:stretch/>
        </p:blipFill>
        <p:spPr>
          <a:xfrm>
            <a:off x="304800" y="4155854"/>
            <a:ext cx="6143624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3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>
                <a:latin typeface="+mj-lt"/>
                <a:cs typeface="Arial"/>
              </a:rPr>
              <a:t>LBSRP</a:t>
            </a:r>
            <a:r>
              <a:rPr lang="fi-FI" sz="2400" b="1" spc="-25" dirty="0">
                <a:latin typeface="+mj-lt"/>
                <a:cs typeface="Arial"/>
              </a:rPr>
              <a:t> </a:t>
            </a:r>
            <a:r>
              <a:rPr lang="fi-FI" sz="2400" b="1" spc="-10" dirty="0" err="1">
                <a:latin typeface="+mj-lt"/>
                <a:cs typeface="Arial"/>
              </a:rPr>
              <a:t>Tiles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2" name="object 10">
            <a:extLst>
              <a:ext uri="{FF2B5EF4-FFF2-40B4-BE49-F238E27FC236}">
                <a16:creationId xmlns:a16="http://schemas.microsoft.com/office/drawing/2014/main" id="{2DCE191B-F79D-01F2-8EF4-AA207791B4A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685800"/>
          <a:ext cx="4859020" cy="3414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Tile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spc="-10" dirty="0"/>
                        <a:t>LBSRP_14W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25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25"/>
                        </a:lnSpc>
                      </a:pPr>
                      <a:r>
                        <a:rPr sz="1200" spc="-25" dirty="0"/>
                        <a:t>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C12,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5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</a:pPr>
                      <a:r>
                        <a:rPr sz="1200" dirty="0"/>
                        <a:t>D1,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D12,</a:t>
                      </a:r>
                      <a:r>
                        <a:rPr sz="1200" spc="-15" dirty="0"/>
                        <a:t> </a:t>
                      </a:r>
                      <a:r>
                        <a:rPr sz="1200" spc="-25" dirty="0"/>
                        <a:t>D21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lang="fi-FI" sz="1200" spc="-25" dirty="0"/>
                    </a:p>
                    <a:p>
                      <a:pPr marL="67945" marR="0" lvl="0" indent="0" algn="l" defTabSz="914400" rtl="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A1,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B1,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D1,</a:t>
                      </a:r>
                      <a:r>
                        <a:rPr lang="pt-BR" sz="1200" spc="-20" dirty="0"/>
                        <a:t> </a:t>
                      </a:r>
                      <a:r>
                        <a:rPr lang="pt-BR" sz="1200" dirty="0"/>
                        <a:t>A12,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spc="-20" dirty="0"/>
                        <a:t>B12, </a:t>
                      </a:r>
                      <a:r>
                        <a:rPr lang="pt-BR" sz="1200" dirty="0"/>
                        <a:t>C12,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dirty="0"/>
                        <a:t>D12,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A21,</a:t>
                      </a:r>
                      <a:r>
                        <a:rPr lang="pt-BR" sz="1200" spc="-25" dirty="0"/>
                        <a:t> </a:t>
                      </a:r>
                      <a:r>
                        <a:rPr lang="pt-BR" sz="1200" dirty="0"/>
                        <a:t>B21,</a:t>
                      </a:r>
                      <a:r>
                        <a:rPr lang="pt-BR" sz="1200" spc="-10" dirty="0"/>
                        <a:t> </a:t>
                      </a:r>
                      <a:r>
                        <a:rPr lang="pt-BR" sz="1200" dirty="0"/>
                        <a:t>C21,</a:t>
                      </a:r>
                      <a:r>
                        <a:rPr lang="pt-BR" sz="1200" spc="-15" dirty="0"/>
                        <a:t> </a:t>
                      </a:r>
                      <a:r>
                        <a:rPr lang="pt-BR" sz="1200" spc="-25" dirty="0"/>
                        <a:t>D21</a:t>
                      </a:r>
                      <a:endParaRPr lang="pt-BR" sz="1200" dirty="0"/>
                    </a:p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LBSRP_23W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184275">
                        <a:lnSpc>
                          <a:spcPts val="1380"/>
                        </a:lnSpc>
                        <a:spcBef>
                          <a:spcPts val="45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A21,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B21,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C21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D21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10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5046972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spc="-10" dirty="0"/>
                        <a:t>LBSRP_23N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60"/>
                        </a:lnSpc>
                      </a:pPr>
                      <a:r>
                        <a:rPr sz="1200" dirty="0"/>
                        <a:t>3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Spots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</a:t>
                      </a:r>
                      <a:endParaRPr sz="1200" dirty="0"/>
                    </a:p>
                    <a:p>
                      <a:pPr marL="67945">
                        <a:lnSpc>
                          <a:spcPts val="1380"/>
                        </a:lnSpc>
                      </a:pPr>
                      <a:r>
                        <a:rPr sz="1200" dirty="0"/>
                        <a:t>A1,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B1,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C1,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A12,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B12,</a:t>
                      </a:r>
                      <a:r>
                        <a:rPr sz="1200" spc="-20" dirty="0"/>
                        <a:t> </a:t>
                      </a:r>
                      <a:r>
                        <a:rPr sz="1200" spc="-25" dirty="0"/>
                        <a:t>C12</a:t>
                      </a:r>
                      <a:endParaRPr sz="1200" dirty="0"/>
                    </a:p>
                    <a:p>
                      <a:pPr marL="67945" marR="1479550">
                        <a:lnSpc>
                          <a:spcPts val="1380"/>
                        </a:lnSpc>
                      </a:pPr>
                      <a:r>
                        <a:rPr sz="1200" dirty="0"/>
                        <a:t>1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Spot</a:t>
                      </a:r>
                      <a:r>
                        <a:rPr sz="1200" spc="-10" dirty="0"/>
                        <a:t> </a:t>
                      </a:r>
                      <a:r>
                        <a:rPr sz="1200" spc="-25" dirty="0"/>
                        <a:t>on: </a:t>
                      </a:r>
                      <a:r>
                        <a:rPr sz="1200" dirty="0"/>
                        <a:t>D1, </a:t>
                      </a:r>
                      <a:r>
                        <a:rPr sz="1200" spc="-25" dirty="0"/>
                        <a:t>D12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25" dirty="0"/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8975895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479550">
                        <a:lnSpc>
                          <a:spcPts val="138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59317059"/>
                  </a:ext>
                </a:extLst>
              </a:tr>
            </a:tbl>
          </a:graphicData>
        </a:graphic>
      </p:graphicFrame>
      <p:pic>
        <p:nvPicPr>
          <p:cNvPr id="3" name="object 2">
            <a:extLst>
              <a:ext uri="{FF2B5EF4-FFF2-40B4-BE49-F238E27FC236}">
                <a16:creationId xmlns:a16="http://schemas.microsoft.com/office/drawing/2014/main" id="{4911C43E-E7E7-4609-ACAD-8461508680EC}"/>
              </a:ext>
            </a:extLst>
          </p:cNvPr>
          <p:cNvPicPr/>
          <p:nvPr/>
        </p:nvPicPr>
        <p:blipFill rotWithShape="1">
          <a:blip r:embed="rId3" cstate="print"/>
          <a:srcRect t="52289" b="-796"/>
          <a:stretch/>
        </p:blipFill>
        <p:spPr>
          <a:xfrm>
            <a:off x="304800" y="4100195"/>
            <a:ext cx="6143624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Jari Likonen|</a:t>
            </a:r>
            <a:r>
              <a:rPr lang="fi-FI" spc="-20" dirty="0"/>
              <a:t> </a:t>
            </a:r>
            <a:r>
              <a:rPr lang="fi-FI" dirty="0"/>
              <a:t>WP</a:t>
            </a:r>
            <a:r>
              <a:rPr lang="fi-FI" spc="-35" dirty="0"/>
              <a:t> </a:t>
            </a:r>
            <a:r>
              <a:rPr lang="fi-FI" dirty="0"/>
              <a:t>PWIE</a:t>
            </a:r>
            <a:r>
              <a:rPr lang="fi-FI" spc="-50" dirty="0"/>
              <a:t> </a:t>
            </a:r>
            <a:r>
              <a:rPr lang="fi-FI" dirty="0"/>
              <a:t>SP E</a:t>
            </a:r>
            <a:r>
              <a:rPr lang="fi-FI" spc="-20" dirty="0"/>
              <a:t> </a:t>
            </a:r>
            <a:r>
              <a:rPr lang="fi-FI" spc="-10" dirty="0" err="1"/>
              <a:t>kick-off</a:t>
            </a:r>
            <a:r>
              <a:rPr lang="fi-FI" spc="-10" dirty="0"/>
              <a:t> </a:t>
            </a:r>
            <a:r>
              <a:rPr lang="fi-FI" spc="-10" dirty="0" err="1"/>
              <a:t>meeting</a:t>
            </a:r>
            <a:r>
              <a:rPr lang="fi-FI" spc="-10" dirty="0"/>
              <a:t> </a:t>
            </a:r>
            <a:r>
              <a:rPr lang="fi-FI" dirty="0"/>
              <a:t>|</a:t>
            </a:r>
            <a:r>
              <a:rPr lang="fi-FI" spc="-5" dirty="0"/>
              <a:t> </a:t>
            </a:r>
            <a:r>
              <a:rPr lang="fi-FI" dirty="0"/>
              <a:t>VC |</a:t>
            </a:r>
            <a:r>
              <a:rPr lang="fi-FI" spc="-5" dirty="0"/>
              <a:t> 23</a:t>
            </a:r>
            <a:r>
              <a:rPr lang="fi-FI" spc="-10" dirty="0"/>
              <a:t> </a:t>
            </a:r>
            <a:r>
              <a:rPr lang="fi-FI" dirty="0" err="1"/>
              <a:t>January</a:t>
            </a:r>
            <a:r>
              <a:rPr lang="fi-FI" dirty="0"/>
              <a:t> 2024</a:t>
            </a:r>
            <a:r>
              <a:rPr lang="fi-FI" spc="-10" dirty="0"/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dirty="0" err="1">
                <a:latin typeface="+mj-lt"/>
                <a:cs typeface="Arial"/>
              </a:rPr>
              <a:t>Vessel</a:t>
            </a:r>
            <a:r>
              <a:rPr lang="fi-FI" sz="2400" b="1" spc="-20" dirty="0">
                <a:latin typeface="+mj-lt"/>
                <a:cs typeface="Arial"/>
              </a:rPr>
              <a:t> Wall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A475204A-7162-8EFB-B839-C6D5BF38F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21352"/>
              </p:ext>
            </p:extLst>
          </p:nvPr>
        </p:nvGraphicFramePr>
        <p:xfrm>
          <a:off x="304800" y="682869"/>
          <a:ext cx="4859020" cy="78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7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Location</a:t>
                      </a:r>
                      <a:r>
                        <a:rPr sz="1200" b="1" spc="-2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Vessel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Wall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Oct</a:t>
                      </a:r>
                      <a:r>
                        <a:rPr sz="1200" spc="-15" dirty="0"/>
                        <a:t> </a:t>
                      </a:r>
                      <a:r>
                        <a:rPr sz="1200" spc="-50" dirty="0"/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3 rows, 1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Vessel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Wall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Oct</a:t>
                      </a:r>
                      <a:r>
                        <a:rPr sz="1200" spc="-15" dirty="0"/>
                        <a:t> </a:t>
                      </a:r>
                      <a:r>
                        <a:rPr sz="1200" spc="-50" dirty="0"/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sz="1200" dirty="0"/>
                        <a:t>3 rows, 1</a:t>
                      </a:r>
                      <a:r>
                        <a:rPr sz="1200" spc="5" dirty="0"/>
                        <a:t> </a:t>
                      </a:r>
                      <a:r>
                        <a:rPr sz="1200" spc="-10" dirty="0"/>
                        <a:t>column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sz="1200" spc="-50" dirty="0"/>
                        <a:t>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867828"/>
                  </a:ext>
                </a:extLst>
              </a:tr>
            </a:tbl>
          </a:graphicData>
        </a:graphic>
      </p:graphicFrame>
      <p:pic>
        <p:nvPicPr>
          <p:cNvPr id="6" name="object 6">
            <a:extLst>
              <a:ext uri="{FF2B5EF4-FFF2-40B4-BE49-F238E27FC236}">
                <a16:creationId xmlns:a16="http://schemas.microsoft.com/office/drawing/2014/main" id="{F75B8895-3736-72FC-1DCD-2DBA4DB5C6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731" y="1612141"/>
            <a:ext cx="5858516" cy="33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1E57A1E-0DF1-ADF2-451D-B68321DF1D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48663"/>
            <a:ext cx="8382000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fi-FI" sz="2400" b="1" dirty="0">
                <a:latin typeface="+mj-lt"/>
              </a:rPr>
              <a:t>LIBS</a:t>
            </a:r>
            <a:r>
              <a:rPr lang="fi-FI" sz="2400" b="1" spc="-56" dirty="0">
                <a:latin typeface="+mj-lt"/>
              </a:rPr>
              <a:t> </a:t>
            </a:r>
            <a:r>
              <a:rPr lang="fi-FI" sz="2400" b="1" spc="11" dirty="0" err="1">
                <a:latin typeface="+mj-lt"/>
              </a:rPr>
              <a:t>programme</a:t>
            </a:r>
            <a:r>
              <a:rPr lang="fi-FI" sz="2400" b="1" spc="11" dirty="0">
                <a:latin typeface="+mj-lt"/>
              </a:rPr>
              <a:t> at JET, </a:t>
            </a:r>
            <a:r>
              <a:rPr lang="fi-FI" sz="2400" b="1" spc="11" dirty="0" err="1">
                <a:latin typeface="+mj-lt"/>
              </a:rPr>
              <a:t>summary</a:t>
            </a:r>
            <a:endParaRPr lang="fi-FI" sz="2400" b="1" spc="11" dirty="0">
              <a:latin typeface="+mj-lt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A475204A-7162-8EFB-B839-C6D5BF38F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326"/>
              </p:ext>
            </p:extLst>
          </p:nvPr>
        </p:nvGraphicFramePr>
        <p:xfrm>
          <a:off x="152400" y="1530331"/>
          <a:ext cx="8555372" cy="403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207"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Location</a:t>
                      </a:r>
                      <a:r>
                        <a:rPr sz="1200" b="1" spc="-20" dirty="0"/>
                        <a:t> </a:t>
                      </a:r>
                      <a:r>
                        <a:rPr sz="1200" b="1" spc="-25" dirty="0"/>
                        <a:t>ID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405"/>
                        </a:lnSpc>
                      </a:pPr>
                      <a:r>
                        <a:rPr sz="1200" b="1" dirty="0"/>
                        <a:t>LIBS</a:t>
                      </a:r>
                      <a:r>
                        <a:rPr sz="1200" b="1" spc="-30" dirty="0"/>
                        <a:t> </a:t>
                      </a:r>
                      <a:r>
                        <a:rPr sz="1200" b="1" spc="-10" dirty="0"/>
                        <a:t>Detail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405"/>
                        </a:lnSpc>
                      </a:pPr>
                      <a:r>
                        <a:rPr sz="1200" b="1" dirty="0"/>
                        <a:t>Number</a:t>
                      </a:r>
                      <a:r>
                        <a:rPr sz="1200" b="1" spc="-20" dirty="0"/>
                        <a:t> </a:t>
                      </a:r>
                      <a:r>
                        <a:rPr sz="1200" b="1" dirty="0"/>
                        <a:t>of</a:t>
                      </a:r>
                      <a:r>
                        <a:rPr sz="1200" b="1" spc="-15" dirty="0"/>
                        <a:t> </a:t>
                      </a:r>
                      <a:r>
                        <a:rPr sz="1200" b="1" spc="-20" dirty="0"/>
                        <a:t>Spots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07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IWGL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spc="-50" dirty="0"/>
                        <a:t>409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WPL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spc="-50" dirty="0"/>
                        <a:t>364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/>
                        <a:t>IWP </a:t>
                      </a:r>
                      <a:r>
                        <a:rPr lang="fi-FI" sz="1200" dirty="0" err="1"/>
                        <a:t>inner</a:t>
                      </a:r>
                      <a:r>
                        <a:rPr lang="fi-FI" sz="1200" dirty="0"/>
                        <a:t> </a:t>
                      </a:r>
                      <a:r>
                        <a:rPr lang="fi-FI" sz="1200" dirty="0" err="1"/>
                        <a:t>wall</a:t>
                      </a:r>
                      <a:r>
                        <a:rPr lang="fi-FI" sz="1200" dirty="0"/>
                        <a:t> </a:t>
                      </a:r>
                      <a:r>
                        <a:rPr lang="fi-FI" sz="1200" dirty="0" err="1"/>
                        <a:t>protection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13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867828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Inner +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base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divertor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carriers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52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4442390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HFGC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tiles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21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3025605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LBSRP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tiles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72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508881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Outer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divertor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carriers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30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90012557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 err="1">
                          <a:latin typeface="Arial"/>
                          <a:cs typeface="Arial"/>
                        </a:rPr>
                        <a:t>Vessel</a:t>
                      </a:r>
                      <a:r>
                        <a:rPr lang="fi-FI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1200" dirty="0" err="1">
                          <a:latin typeface="Arial"/>
                          <a:cs typeface="Arial"/>
                        </a:rPr>
                        <a:t>wall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6</a:t>
                      </a:r>
                      <a:endParaRPr sz="12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12206738"/>
                  </a:ext>
                </a:extLst>
              </a:tr>
              <a:tr h="346839"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r>
                        <a:rPr lang="fi-FI" sz="1200" dirty="0">
                          <a:latin typeface="Arial"/>
                          <a:cs typeface="Arial"/>
                        </a:rPr>
                        <a:t>TOTAL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390"/>
                        </a:lnSpc>
                      </a:pP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390"/>
                        </a:lnSpc>
                      </a:pPr>
                      <a:r>
                        <a:rPr lang="fi-FI" sz="1200" dirty="0">
                          <a:solidFill>
                            <a:srgbClr val="FF0000"/>
                          </a:solidFill>
                          <a:latin typeface="+mn-lt"/>
                          <a:cs typeface="Arial"/>
                        </a:rPr>
                        <a:t>967</a:t>
                      </a:r>
                      <a:endParaRPr sz="1200" dirty="0">
                        <a:solidFill>
                          <a:srgbClr val="FF0000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96531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14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49777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</a:t>
            </a:r>
            <a:r>
              <a:rPr spc="-85" dirty="0"/>
              <a:t> </a:t>
            </a:r>
            <a:r>
              <a:rPr lang="fi-FI" dirty="0"/>
              <a:t>E</a:t>
            </a:r>
            <a:r>
              <a:rPr spc="-10" dirty="0"/>
              <a:t> </a:t>
            </a:r>
            <a:r>
              <a:rPr dirty="0"/>
              <a:t>focus</a:t>
            </a:r>
            <a:r>
              <a:rPr spc="-40" dirty="0"/>
              <a:t> </a:t>
            </a:r>
            <a:r>
              <a:rPr dirty="0"/>
              <a:t>points</a:t>
            </a:r>
            <a:r>
              <a:rPr spc="-4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spc="-20" dirty="0"/>
              <a:t>202</a:t>
            </a:r>
            <a:r>
              <a:rPr lang="fi-FI" spc="-20" dirty="0"/>
              <a:t>4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371600"/>
            <a:ext cx="8092440" cy="3167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0" tIns="39370" rIns="0" bIns="0" rtlCol="0">
            <a:spAutoFit/>
          </a:bodyPr>
          <a:lstStyle/>
          <a:p>
            <a:pPr marL="91440" marR="255904">
              <a:lnSpc>
                <a:spcPct val="100000"/>
              </a:lnSpc>
              <a:spcBef>
                <a:spcPts val="310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I:</a:t>
            </a:r>
            <a:r>
              <a:rPr sz="1800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LIBS on a Remote-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Handling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arm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in JET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55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3142488"/>
            <a:ext cx="8072755" cy="923925"/>
          </a:xfrm>
          <a:custGeom>
            <a:avLst/>
            <a:gdLst/>
            <a:ahLst/>
            <a:cxnLst/>
            <a:rect l="l" t="t" r="r" b="b"/>
            <a:pathLst>
              <a:path w="8072755" h="923925">
                <a:moveTo>
                  <a:pt x="8072628" y="0"/>
                </a:moveTo>
                <a:lnTo>
                  <a:pt x="0" y="0"/>
                </a:lnTo>
                <a:lnTo>
                  <a:pt x="0" y="923544"/>
                </a:lnTo>
                <a:lnTo>
                  <a:pt x="8072628" y="923544"/>
                </a:lnTo>
                <a:lnTo>
                  <a:pt x="807262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937240"/>
            <a:ext cx="8065134" cy="923925"/>
          </a:xfrm>
          <a:custGeom>
            <a:avLst/>
            <a:gdLst/>
            <a:ahLst/>
            <a:cxnLst/>
            <a:rect l="l" t="t" r="r" b="b"/>
            <a:pathLst>
              <a:path w="8065134" h="923925">
                <a:moveTo>
                  <a:pt x="8065008" y="0"/>
                </a:moveTo>
                <a:lnTo>
                  <a:pt x="0" y="0"/>
                </a:lnTo>
                <a:lnTo>
                  <a:pt x="0" y="923544"/>
                </a:lnTo>
                <a:lnTo>
                  <a:pt x="8065008" y="923544"/>
                </a:lnTo>
                <a:lnTo>
                  <a:pt x="806500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6284" y="1963637"/>
            <a:ext cx="766190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II:</a:t>
            </a:r>
            <a:r>
              <a:rPr sz="18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25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omparison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of hydrogenic retention quantification by different techniques and fuel removal assessment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(ITER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housekeeping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 err="1">
                <a:solidFill>
                  <a:schemeClr val="bg1"/>
                </a:solidFill>
                <a:latin typeface="Arial"/>
                <a:cs typeface="Arial"/>
              </a:rPr>
              <a:t>approach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r>
              <a:rPr sz="18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spc="-2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-20" dirty="0">
                <a:solidFill>
                  <a:schemeClr val="bg1"/>
                </a:solidFill>
                <a:latin typeface="Arial"/>
                <a:cs typeface="Arial"/>
              </a:rPr>
              <a:t>.2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/>
              <a:t>Jari Likonen | WPPWIE Midterm Meeting  | VTT Espoo| 9.4.2024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D3CDB33-D777-4A73-8009-046251036F59}"/>
              </a:ext>
            </a:extLst>
          </p:cNvPr>
          <p:cNvSpPr txBox="1"/>
          <p:nvPr/>
        </p:nvSpPr>
        <p:spPr>
          <a:xfrm>
            <a:off x="585543" y="3194510"/>
            <a:ext cx="766190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670">
              <a:lnSpc>
                <a:spcPct val="100000"/>
              </a:lnSpc>
              <a:spcBef>
                <a:spcPts val="1455"/>
              </a:spcBef>
            </a:pP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III:</a:t>
            </a:r>
            <a:r>
              <a:rPr sz="18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Post-mortem analysis of PFC and other objects in JET</a:t>
            </a:r>
            <a:r>
              <a:rPr sz="1800" dirty="0">
                <a:solidFill>
                  <a:schemeClr val="bg1"/>
                </a:solidFill>
                <a:latin typeface="Wingdings"/>
                <a:cs typeface="Wingdings"/>
              </a:rPr>
              <a:t></a:t>
            </a:r>
            <a:r>
              <a:rPr sz="1800" spc="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SP</a:t>
            </a:r>
            <a:r>
              <a:rPr sz="18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i-FI" sz="180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sz="1800" spc="-25" dirty="0">
                <a:solidFill>
                  <a:schemeClr val="bg1"/>
                </a:solidFill>
                <a:latin typeface="Arial"/>
                <a:cs typeface="Arial"/>
              </a:rPr>
              <a:t>.3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35152" y="3223206"/>
            <a:ext cx="1873696" cy="41158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13000"/>
              </a:lnSpc>
            </a:pPr>
            <a:r>
              <a:rPr lang="de-DE" sz="2000" dirty="0" err="1">
                <a:solidFill>
                  <a:srgbClr val="0070C0"/>
                </a:solidFill>
              </a:rPr>
              <a:t>Tile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removal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C5DDAF-5E74-38A1-3173-74BA630F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" y="152400"/>
            <a:ext cx="8011759" cy="342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5" dirty="0"/>
              <a:t>SP E – UKAEA contribution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481468-949F-268A-7150-494BD854BA24}"/>
              </a:ext>
            </a:extLst>
          </p:cNvPr>
          <p:cNvSpPr txBox="1">
            <a:spLocks/>
          </p:cNvSpPr>
          <p:nvPr/>
        </p:nvSpPr>
        <p:spPr>
          <a:xfrm>
            <a:off x="129091" y="1066800"/>
            <a:ext cx="8843459" cy="15696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200" b="1" dirty="0"/>
              <a:t>SP E.3: Post-mortem analysis of PFC and other objects in JET: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Estimates of the tritium retention and activity </a:t>
            </a:r>
            <a:r>
              <a:rPr lang="en-GB" sz="1200" dirty="0"/>
              <a:t>in the components to be removed in the next intervention (post-DTE3).</a:t>
            </a:r>
          </a:p>
          <a:p>
            <a:r>
              <a:rPr lang="en-GB" sz="1200" dirty="0">
                <a:solidFill>
                  <a:srgbClr val="00B050"/>
                </a:solidFill>
              </a:rPr>
              <a:t>Important for the licensing of the laboratories </a:t>
            </a:r>
            <a:r>
              <a:rPr lang="en-GB" sz="1200" dirty="0"/>
              <a:t>which will be involved in the processing of components and analysis of samples.</a:t>
            </a:r>
          </a:p>
          <a:p>
            <a:r>
              <a:rPr lang="en-GB" sz="1200" dirty="0"/>
              <a:t>Calculations of activation products activities – ongoing:</a:t>
            </a:r>
          </a:p>
          <a:p>
            <a:pPr lvl="1"/>
            <a:r>
              <a:rPr lang="en-GB" sz="1200" dirty="0"/>
              <a:t>It is expected that </a:t>
            </a:r>
            <a:r>
              <a:rPr lang="en-GB" sz="1200" dirty="0">
                <a:solidFill>
                  <a:srgbClr val="00B050"/>
                </a:solidFill>
              </a:rPr>
              <a:t>tritium activity is predominant</a:t>
            </a:r>
            <a:r>
              <a:rPr lang="en-GB" sz="1200" dirty="0"/>
              <a:t>.</a:t>
            </a:r>
          </a:p>
          <a:p>
            <a:pPr lvl="1"/>
            <a:r>
              <a:rPr lang="en-GB" sz="1200" dirty="0"/>
              <a:t>Final determination of activity only after component extraction and measurement.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F412-EC72-74D0-846C-66EE8CF47C08}"/>
              </a:ext>
            </a:extLst>
          </p:cNvPr>
          <p:cNvSpPr txBox="1"/>
          <p:nvPr/>
        </p:nvSpPr>
        <p:spPr>
          <a:xfrm>
            <a:off x="6825196" y="3200400"/>
            <a:ext cx="2147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1" dirty="0"/>
              <a:t>Notes: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B050"/>
                </a:solidFill>
              </a:rPr>
              <a:t>~7x10</a:t>
            </a:r>
            <a:r>
              <a:rPr lang="en-GB" sz="1200" baseline="30000" dirty="0">
                <a:solidFill>
                  <a:srgbClr val="00B050"/>
                </a:solidFill>
              </a:rPr>
              <a:t>25</a:t>
            </a:r>
            <a:r>
              <a:rPr lang="en-GB" sz="1200" dirty="0">
                <a:solidFill>
                  <a:srgbClr val="00B050"/>
                </a:solidFill>
              </a:rPr>
              <a:t> T atoms injected </a:t>
            </a:r>
            <a:r>
              <a:rPr lang="en-GB" sz="1200" dirty="0"/>
              <a:t>between 2020-2023.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B050"/>
                </a:solidFill>
              </a:rPr>
              <a:t>0.2% retention fraction </a:t>
            </a:r>
            <a:r>
              <a:rPr lang="en-GB" sz="1200" dirty="0"/>
              <a:t>assumed.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B050"/>
                </a:solidFill>
              </a:rPr>
              <a:t>No clean-up assumed </a:t>
            </a:r>
            <a:r>
              <a:rPr lang="en-GB" sz="1200" dirty="0"/>
              <a:t>– listed here is the upper limit.</a:t>
            </a:r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79EB68FB-429A-7477-667B-C8064CB59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080654"/>
              </p:ext>
            </p:extLst>
          </p:nvPr>
        </p:nvGraphicFramePr>
        <p:xfrm>
          <a:off x="155633" y="2819400"/>
          <a:ext cx="6669563" cy="3638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5921">
                  <a:extLst>
                    <a:ext uri="{9D8B030D-6E8A-4147-A177-3AD203B41FA5}">
                      <a16:colId xmlns:a16="http://schemas.microsoft.com/office/drawing/2014/main" val="3700472635"/>
                    </a:ext>
                  </a:extLst>
                </a:gridCol>
                <a:gridCol w="1087858">
                  <a:extLst>
                    <a:ext uri="{9D8B030D-6E8A-4147-A177-3AD203B41FA5}">
                      <a16:colId xmlns:a16="http://schemas.microsoft.com/office/drawing/2014/main" val="643279433"/>
                    </a:ext>
                  </a:extLst>
                </a:gridCol>
                <a:gridCol w="920494">
                  <a:extLst>
                    <a:ext uri="{9D8B030D-6E8A-4147-A177-3AD203B41FA5}">
                      <a16:colId xmlns:a16="http://schemas.microsoft.com/office/drawing/2014/main" val="1484983177"/>
                    </a:ext>
                  </a:extLst>
                </a:gridCol>
                <a:gridCol w="993716">
                  <a:extLst>
                    <a:ext uri="{9D8B030D-6E8A-4147-A177-3AD203B41FA5}">
                      <a16:colId xmlns:a16="http://schemas.microsoft.com/office/drawing/2014/main" val="2750783151"/>
                    </a:ext>
                  </a:extLst>
                </a:gridCol>
                <a:gridCol w="1119238">
                  <a:extLst>
                    <a:ext uri="{9D8B030D-6E8A-4147-A177-3AD203B41FA5}">
                      <a16:colId xmlns:a16="http://schemas.microsoft.com/office/drawing/2014/main" val="4101207348"/>
                    </a:ext>
                  </a:extLst>
                </a:gridCol>
                <a:gridCol w="962336">
                  <a:extLst>
                    <a:ext uri="{9D8B030D-6E8A-4147-A177-3AD203B41FA5}">
                      <a16:colId xmlns:a16="http://schemas.microsoft.com/office/drawing/2014/main" val="1704949769"/>
                    </a:ext>
                  </a:extLst>
                </a:gridCol>
              </a:tblGrid>
              <a:tr h="409697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Whole tiles</a:t>
                      </a: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Samples</a:t>
                      </a: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1143505"/>
                  </a:ext>
                </a:extLst>
              </a:tr>
              <a:tr h="51734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Tile type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T atoms/tile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  <a:latin typeface="+mn-lt"/>
                        </a:rPr>
                        <a:t>Bq</a:t>
                      </a:r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/tile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Specific activity (</a:t>
                      </a:r>
                      <a:r>
                        <a:rPr lang="en-GB" sz="1600" u="none" strike="noStrike" dirty="0" err="1">
                          <a:effectLst/>
                          <a:latin typeface="+mn-lt"/>
                        </a:rPr>
                        <a:t>Bq</a:t>
                      </a:r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/g)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  <a:latin typeface="+mn-lt"/>
                        </a:rPr>
                        <a:t>Bq</a:t>
                      </a:r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/sample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Specific activity (</a:t>
                      </a:r>
                      <a:r>
                        <a:rPr lang="en-GB" sz="1600" u="none" strike="noStrike" dirty="0" err="1">
                          <a:effectLst/>
                          <a:latin typeface="+mn-lt"/>
                        </a:rPr>
                        <a:t>Bq</a:t>
                      </a:r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/g)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363144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Tile 0/HFGC</a:t>
                      </a:r>
                      <a:endParaRPr lang="en-GB" sz="12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2.14E+20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4.00E+11</a:t>
                      </a:r>
                      <a:endParaRPr lang="en-GB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3.08E+08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6.00E+09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1.07E+09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51462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solidFill>
                            <a:srgbClr val="00B050"/>
                          </a:solidFill>
                          <a:effectLst/>
                        </a:rPr>
                        <a:t>Tile 1</a:t>
                      </a:r>
                      <a:endParaRPr lang="en-GB" sz="12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2.27E+20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5.00E+11</a:t>
                      </a:r>
                      <a:endParaRPr lang="en-GB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1.79E+08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5.00E+09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8.82E+08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008350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Tile 3</a:t>
                      </a:r>
                      <a:endParaRPr lang="en-GB" sz="12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2.30E+20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5.00E+11</a:t>
                      </a:r>
                      <a:endParaRPr lang="en-GB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1.19E+08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4.47E+08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75123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Tile 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1.04E+20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2.00E+11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9.52E+07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3.40E+08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541249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Tile 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6.35E+19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2.00E+11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9.52E+07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1.96E+08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725233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Tile 7</a:t>
                      </a:r>
                      <a:endParaRPr lang="en-GB" sz="12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1.64E+20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3.00E+11</a:t>
                      </a:r>
                      <a:endParaRPr lang="en-GB" sz="1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6.12E+07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2.00E+09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2.69E+08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38996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Tile 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4.44E+19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8.00E+10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2.29E+07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7.00E+08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1.33E+08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71058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Tile 5 Tungsten lamella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8.86E+16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2.00E+08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1.00E+06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4.00E+07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2.31E+06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511193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IWGL (5 tile pieces)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2.05E+19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4.00E+10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1.60E+07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3.00E+08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7.32E+07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021175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OPL (7 tile pieces)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5.03E+19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9.00E+10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3.10E+07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4.00E+08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1.07E+08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1676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IWC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3.04E+19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6.00E+10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4.29E+07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6.00E+08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5.89E+07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393718"/>
                  </a:ext>
                </a:extLst>
              </a:tr>
              <a:tr h="20763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DP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1.02E+19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2.00E+10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2.86E+07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2.00E+08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6.35E+07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177201"/>
                  </a:ext>
                </a:extLst>
              </a:tr>
            </a:tbl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D3E75C6-9078-88BB-E095-1228B6C9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5" y="6580696"/>
            <a:ext cx="8240228" cy="201104"/>
          </a:xfrm>
        </p:spPr>
        <p:txBody>
          <a:bodyPr/>
          <a:lstStyle/>
          <a:p>
            <a:pPr algn="r" defTabSz="914378">
              <a:defRPr/>
            </a:pPr>
            <a:r>
              <a:rPr lang="en-GB" dirty="0"/>
              <a:t>UKAEA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| WPPWIE Project Meeting  | VTT | 9.4.2024 | Page </a:t>
            </a:r>
            <a:fld id="{6A6D9FA1-99C7-4910-8E32-B85D378B0060}" type="slidenum">
              <a:rPr lang="en-GB" smtClean="0">
                <a:solidFill>
                  <a:prstClr val="black"/>
                </a:solidFill>
              </a:rPr>
              <a:pPr algn="r" defTabSz="914378">
                <a:defRPr/>
              </a:pPr>
              <a:t>31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69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DD6AD5-8600-D8C4-78E7-23E2B5F3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0AFE99-3CB8-87B2-C0D8-B90E18176FC8}"/>
              </a:ext>
            </a:extLst>
          </p:cNvPr>
          <p:cNvSpPr txBox="1">
            <a:spLocks/>
          </p:cNvSpPr>
          <p:nvPr/>
        </p:nvSpPr>
        <p:spPr>
          <a:xfrm>
            <a:off x="-1" y="857251"/>
            <a:ext cx="7016905" cy="306422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 anchor="t" anchorCtr="0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1650">
                <a:solidFill>
                  <a:schemeClr val="bg1"/>
                </a:solidFill>
              </a:rPr>
              <a:t>2024 JET intervention plan – typical JET tile removal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5A94C-FFE8-B2D7-DCC9-9D48900B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1265812"/>
            <a:ext cx="8811572" cy="49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5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085F6-0DA5-2F9B-3F79-A31AF73EC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014" y="863591"/>
            <a:ext cx="6234386" cy="4912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b="1" dirty="0">
                <a:latin typeface="+mn-lt"/>
              </a:rPr>
              <a:t>Passive diagnostics</a:t>
            </a: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D7811E23-620D-8692-E819-D779A6009B18}"/>
              </a:ext>
            </a:extLst>
          </p:cNvPr>
          <p:cNvGrpSpPr>
            <a:grpSpLocks/>
          </p:cNvGrpSpPr>
          <p:nvPr/>
        </p:nvGrpSpPr>
        <p:grpSpPr bwMode="auto">
          <a:xfrm>
            <a:off x="340957" y="1471848"/>
            <a:ext cx="3015854" cy="4377580"/>
            <a:chOff x="345" y="703"/>
            <a:chExt cx="2389" cy="3369"/>
          </a:xfrm>
        </p:grpSpPr>
        <p:pic>
          <p:nvPicPr>
            <p:cNvPr id="4" name="Picture 10" descr="MkII_ILW_whole_chamber">
              <a:extLst>
                <a:ext uri="{FF2B5EF4-FFF2-40B4-BE49-F238E27FC236}">
                  <a16:creationId xmlns:a16="http://schemas.microsoft.com/office/drawing/2014/main" id="{28F59824-9FD4-E837-4CC3-3CC7DC39E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42" t="6791" r="26544" b="39000"/>
            <a:stretch/>
          </p:blipFill>
          <p:spPr bwMode="auto">
            <a:xfrm>
              <a:off x="345" y="703"/>
              <a:ext cx="2389" cy="3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F7D84E12-2EC5-F251-2C5E-3748D3BB12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8" y="1550"/>
              <a:ext cx="972" cy="2095"/>
              <a:chOff x="864" y="1422"/>
              <a:chExt cx="705" cy="1519"/>
            </a:xfrm>
          </p:grpSpPr>
          <p:grpSp>
            <p:nvGrpSpPr>
              <p:cNvPr id="6" name="Group 12">
                <a:extLst>
                  <a:ext uri="{FF2B5EF4-FFF2-40B4-BE49-F238E27FC236}">
                    <a16:creationId xmlns:a16="http://schemas.microsoft.com/office/drawing/2014/main" id="{72177892-B9D7-0426-0536-72C0B84B439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64" y="1422"/>
                <a:ext cx="705" cy="1519"/>
                <a:chOff x="864" y="1422"/>
                <a:chExt cx="705" cy="1519"/>
              </a:xfrm>
            </p:grpSpPr>
            <p:sp>
              <p:nvSpPr>
                <p:cNvPr id="8" name="Line 13">
                  <a:extLst>
                    <a:ext uri="{FF2B5EF4-FFF2-40B4-BE49-F238E27FC236}">
                      <a16:creationId xmlns:a16="http://schemas.microsoft.com/office/drawing/2014/main" id="{255B956E-6A04-E4ED-120A-0D9442AABE4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64" y="1891"/>
                  <a:ext cx="2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" name="Line 14">
                  <a:extLst>
                    <a:ext uri="{FF2B5EF4-FFF2-40B4-BE49-F238E27FC236}">
                      <a16:creationId xmlns:a16="http://schemas.microsoft.com/office/drawing/2014/main" id="{3FA63DA1-DB65-635D-404B-EBB6B5714E1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7" y="1422"/>
                  <a:ext cx="39" cy="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grpSp>
              <p:nvGrpSpPr>
                <p:cNvPr id="10" name="Group 15">
                  <a:extLst>
                    <a:ext uri="{FF2B5EF4-FFF2-40B4-BE49-F238E27FC236}">
                      <a16:creationId xmlns:a16="http://schemas.microsoft.com/office/drawing/2014/main" id="{975F8867-3A33-0252-4ED8-37A09C1891D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138" y="2709"/>
                  <a:ext cx="397" cy="232"/>
                  <a:chOff x="1374" y="2592"/>
                  <a:chExt cx="346" cy="212"/>
                </a:xfrm>
              </p:grpSpPr>
              <p:sp>
                <p:nvSpPr>
                  <p:cNvPr id="14" name="Freeform 25">
                    <a:extLst>
                      <a:ext uri="{FF2B5EF4-FFF2-40B4-BE49-F238E27FC236}">
                        <a16:creationId xmlns:a16="http://schemas.microsoft.com/office/drawing/2014/main" id="{12203906-171B-F698-658A-7890169795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74" y="2592"/>
                    <a:ext cx="60" cy="84"/>
                  </a:xfrm>
                  <a:custGeom>
                    <a:avLst/>
                    <a:gdLst>
                      <a:gd name="T0" fmla="*/ 0 w 60"/>
                      <a:gd name="T1" fmla="*/ 0 h 84"/>
                      <a:gd name="T2" fmla="*/ 0 w 60"/>
                      <a:gd name="T3" fmla="*/ 18 h 84"/>
                      <a:gd name="T4" fmla="*/ 42 w 60"/>
                      <a:gd name="T5" fmla="*/ 58 h 84"/>
                      <a:gd name="T6" fmla="*/ 38 w 60"/>
                      <a:gd name="T7" fmla="*/ 84 h 84"/>
                      <a:gd name="T8" fmla="*/ 56 w 60"/>
                      <a:gd name="T9" fmla="*/ 84 h 84"/>
                      <a:gd name="T10" fmla="*/ 60 w 60"/>
                      <a:gd name="T11" fmla="*/ 30 h 84"/>
                      <a:gd name="T12" fmla="*/ 38 w 60"/>
                      <a:gd name="T13" fmla="*/ 2 h 84"/>
                      <a:gd name="T14" fmla="*/ 0 w 60"/>
                      <a:gd name="T15" fmla="*/ 0 h 8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0" h="84">
                        <a:moveTo>
                          <a:pt x="0" y="0"/>
                        </a:moveTo>
                        <a:lnTo>
                          <a:pt x="0" y="18"/>
                        </a:lnTo>
                        <a:lnTo>
                          <a:pt x="42" y="58"/>
                        </a:lnTo>
                        <a:lnTo>
                          <a:pt x="38" y="84"/>
                        </a:lnTo>
                        <a:lnTo>
                          <a:pt x="56" y="84"/>
                        </a:lnTo>
                        <a:lnTo>
                          <a:pt x="60" y="30"/>
                        </a:lnTo>
                        <a:lnTo>
                          <a:pt x="38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" name="Freeform 26">
                    <a:extLst>
                      <a:ext uri="{FF2B5EF4-FFF2-40B4-BE49-F238E27FC236}">
                        <a16:creationId xmlns:a16="http://schemas.microsoft.com/office/drawing/2014/main" id="{332BC037-AEE2-96FA-36DC-4BF4497CE8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410" y="2680"/>
                    <a:ext cx="26" cy="82"/>
                  </a:xfrm>
                  <a:custGeom>
                    <a:avLst/>
                    <a:gdLst>
                      <a:gd name="T0" fmla="*/ 0 w 26"/>
                      <a:gd name="T1" fmla="*/ 2 h 82"/>
                      <a:gd name="T2" fmla="*/ 16 w 26"/>
                      <a:gd name="T3" fmla="*/ 0 h 82"/>
                      <a:gd name="T4" fmla="*/ 26 w 26"/>
                      <a:gd name="T5" fmla="*/ 30 h 82"/>
                      <a:gd name="T6" fmla="*/ 24 w 26"/>
                      <a:gd name="T7" fmla="*/ 62 h 82"/>
                      <a:gd name="T8" fmla="*/ 16 w 26"/>
                      <a:gd name="T9" fmla="*/ 82 h 82"/>
                      <a:gd name="T10" fmla="*/ 0 w 26"/>
                      <a:gd name="T11" fmla="*/ 80 h 82"/>
                      <a:gd name="T12" fmla="*/ 0 w 26"/>
                      <a:gd name="T13" fmla="*/ 2 h 8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6" h="82">
                        <a:moveTo>
                          <a:pt x="0" y="2"/>
                        </a:moveTo>
                        <a:lnTo>
                          <a:pt x="16" y="0"/>
                        </a:lnTo>
                        <a:lnTo>
                          <a:pt x="26" y="30"/>
                        </a:lnTo>
                        <a:lnTo>
                          <a:pt x="24" y="62"/>
                        </a:lnTo>
                        <a:lnTo>
                          <a:pt x="16" y="82"/>
                        </a:lnTo>
                        <a:lnTo>
                          <a:pt x="0" y="8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" name="Freeform 27">
                    <a:extLst>
                      <a:ext uri="{FF2B5EF4-FFF2-40B4-BE49-F238E27FC236}">
                        <a16:creationId xmlns:a16="http://schemas.microsoft.com/office/drawing/2014/main" id="{A1179780-0AD4-3E5E-0FA6-B16B340987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84" y="2770"/>
                    <a:ext cx="106" cy="28"/>
                  </a:xfrm>
                  <a:custGeom>
                    <a:avLst/>
                    <a:gdLst>
                      <a:gd name="T0" fmla="*/ 0 w 106"/>
                      <a:gd name="T1" fmla="*/ 12 h 28"/>
                      <a:gd name="T2" fmla="*/ 0 w 106"/>
                      <a:gd name="T3" fmla="*/ 28 h 28"/>
                      <a:gd name="T4" fmla="*/ 60 w 106"/>
                      <a:gd name="T5" fmla="*/ 28 h 28"/>
                      <a:gd name="T6" fmla="*/ 60 w 106"/>
                      <a:gd name="T7" fmla="*/ 16 h 28"/>
                      <a:gd name="T8" fmla="*/ 106 w 106"/>
                      <a:gd name="T9" fmla="*/ 16 h 28"/>
                      <a:gd name="T10" fmla="*/ 104 w 106"/>
                      <a:gd name="T11" fmla="*/ 0 h 28"/>
                      <a:gd name="T12" fmla="*/ 58 w 106"/>
                      <a:gd name="T13" fmla="*/ 0 h 28"/>
                      <a:gd name="T14" fmla="*/ 36 w 106"/>
                      <a:gd name="T15" fmla="*/ 14 h 28"/>
                      <a:gd name="T16" fmla="*/ 0 w 106"/>
                      <a:gd name="T17" fmla="*/ 12 h 2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06" h="28">
                        <a:moveTo>
                          <a:pt x="0" y="12"/>
                        </a:moveTo>
                        <a:lnTo>
                          <a:pt x="0" y="28"/>
                        </a:lnTo>
                        <a:lnTo>
                          <a:pt x="60" y="28"/>
                        </a:lnTo>
                        <a:lnTo>
                          <a:pt x="60" y="16"/>
                        </a:lnTo>
                        <a:lnTo>
                          <a:pt x="106" y="16"/>
                        </a:lnTo>
                        <a:lnTo>
                          <a:pt x="104" y="0"/>
                        </a:lnTo>
                        <a:lnTo>
                          <a:pt x="58" y="0"/>
                        </a:lnTo>
                        <a:lnTo>
                          <a:pt x="36" y="14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" name="Freeform 28">
                    <a:extLst>
                      <a:ext uri="{FF2B5EF4-FFF2-40B4-BE49-F238E27FC236}">
                        <a16:creationId xmlns:a16="http://schemas.microsoft.com/office/drawing/2014/main" id="{A29BD530-2DD3-8299-DDB4-A4FFC43076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498" y="2716"/>
                    <a:ext cx="124" cy="56"/>
                  </a:xfrm>
                  <a:custGeom>
                    <a:avLst/>
                    <a:gdLst>
                      <a:gd name="T0" fmla="*/ 10 w 124"/>
                      <a:gd name="T1" fmla="*/ 0 h 56"/>
                      <a:gd name="T2" fmla="*/ 0 w 124"/>
                      <a:gd name="T3" fmla="*/ 24 h 56"/>
                      <a:gd name="T4" fmla="*/ 122 w 124"/>
                      <a:gd name="T5" fmla="*/ 56 h 56"/>
                      <a:gd name="T6" fmla="*/ 124 w 124"/>
                      <a:gd name="T7" fmla="*/ 34 h 56"/>
                      <a:gd name="T8" fmla="*/ 10 w 124"/>
                      <a:gd name="T9" fmla="*/ 0 h 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24" h="56">
                        <a:moveTo>
                          <a:pt x="10" y="0"/>
                        </a:moveTo>
                        <a:lnTo>
                          <a:pt x="0" y="24"/>
                        </a:lnTo>
                        <a:lnTo>
                          <a:pt x="122" y="56"/>
                        </a:lnTo>
                        <a:lnTo>
                          <a:pt x="124" y="34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" name="Freeform 29">
                    <a:extLst>
                      <a:ext uri="{FF2B5EF4-FFF2-40B4-BE49-F238E27FC236}">
                        <a16:creationId xmlns:a16="http://schemas.microsoft.com/office/drawing/2014/main" id="{563A30FD-0DE2-FE22-F2B6-59EB991F05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614" y="2770"/>
                    <a:ext cx="92" cy="34"/>
                  </a:xfrm>
                  <a:custGeom>
                    <a:avLst/>
                    <a:gdLst>
                      <a:gd name="T0" fmla="*/ 0 w 92"/>
                      <a:gd name="T1" fmla="*/ 0 h 34"/>
                      <a:gd name="T2" fmla="*/ 0 w 92"/>
                      <a:gd name="T3" fmla="*/ 20 h 34"/>
                      <a:gd name="T4" fmla="*/ 46 w 92"/>
                      <a:gd name="T5" fmla="*/ 20 h 34"/>
                      <a:gd name="T6" fmla="*/ 48 w 92"/>
                      <a:gd name="T7" fmla="*/ 34 h 34"/>
                      <a:gd name="T8" fmla="*/ 92 w 92"/>
                      <a:gd name="T9" fmla="*/ 34 h 34"/>
                      <a:gd name="T10" fmla="*/ 92 w 92"/>
                      <a:gd name="T11" fmla="*/ 16 h 34"/>
                      <a:gd name="T12" fmla="*/ 62 w 92"/>
                      <a:gd name="T13" fmla="*/ 16 h 34"/>
                      <a:gd name="T14" fmla="*/ 30 w 92"/>
                      <a:gd name="T15" fmla="*/ 2 h 34"/>
                      <a:gd name="T16" fmla="*/ 0 w 92"/>
                      <a:gd name="T17" fmla="*/ 0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92" h="34">
                        <a:moveTo>
                          <a:pt x="0" y="0"/>
                        </a:moveTo>
                        <a:lnTo>
                          <a:pt x="0" y="20"/>
                        </a:lnTo>
                        <a:lnTo>
                          <a:pt x="46" y="20"/>
                        </a:lnTo>
                        <a:lnTo>
                          <a:pt x="48" y="34"/>
                        </a:lnTo>
                        <a:lnTo>
                          <a:pt x="92" y="34"/>
                        </a:lnTo>
                        <a:lnTo>
                          <a:pt x="92" y="16"/>
                        </a:lnTo>
                        <a:lnTo>
                          <a:pt x="62" y="16"/>
                        </a:lnTo>
                        <a:lnTo>
                          <a:pt x="3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" name="Freeform 30">
                    <a:extLst>
                      <a:ext uri="{FF2B5EF4-FFF2-40B4-BE49-F238E27FC236}">
                        <a16:creationId xmlns:a16="http://schemas.microsoft.com/office/drawing/2014/main" id="{0BE97CE0-3EB5-E63E-BE92-9BB8DFE87B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654" y="2678"/>
                    <a:ext cx="24" cy="84"/>
                  </a:xfrm>
                  <a:custGeom>
                    <a:avLst/>
                    <a:gdLst>
                      <a:gd name="T0" fmla="*/ 24 w 24"/>
                      <a:gd name="T1" fmla="*/ 84 h 84"/>
                      <a:gd name="T2" fmla="*/ 6 w 24"/>
                      <a:gd name="T3" fmla="*/ 84 h 84"/>
                      <a:gd name="T4" fmla="*/ 0 w 24"/>
                      <a:gd name="T5" fmla="*/ 58 h 84"/>
                      <a:gd name="T6" fmla="*/ 0 w 24"/>
                      <a:gd name="T7" fmla="*/ 40 h 84"/>
                      <a:gd name="T8" fmla="*/ 8 w 24"/>
                      <a:gd name="T9" fmla="*/ 0 h 84"/>
                      <a:gd name="T10" fmla="*/ 22 w 24"/>
                      <a:gd name="T11" fmla="*/ 2 h 84"/>
                      <a:gd name="T12" fmla="*/ 24 w 24"/>
                      <a:gd name="T13" fmla="*/ 84 h 8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" h="84">
                        <a:moveTo>
                          <a:pt x="24" y="84"/>
                        </a:moveTo>
                        <a:lnTo>
                          <a:pt x="6" y="84"/>
                        </a:lnTo>
                        <a:lnTo>
                          <a:pt x="0" y="58"/>
                        </a:lnTo>
                        <a:lnTo>
                          <a:pt x="0" y="40"/>
                        </a:lnTo>
                        <a:lnTo>
                          <a:pt x="8" y="0"/>
                        </a:lnTo>
                        <a:lnTo>
                          <a:pt x="22" y="2"/>
                        </a:lnTo>
                        <a:lnTo>
                          <a:pt x="24" y="8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" name="Freeform 31">
                    <a:extLst>
                      <a:ext uri="{FF2B5EF4-FFF2-40B4-BE49-F238E27FC236}">
                        <a16:creationId xmlns:a16="http://schemas.microsoft.com/office/drawing/2014/main" id="{2E864EBB-DF9C-7506-258A-7C483CE4D9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654" y="2592"/>
                    <a:ext cx="66" cy="78"/>
                  </a:xfrm>
                  <a:custGeom>
                    <a:avLst/>
                    <a:gdLst>
                      <a:gd name="T0" fmla="*/ 20 w 66"/>
                      <a:gd name="T1" fmla="*/ 76 h 78"/>
                      <a:gd name="T2" fmla="*/ 0 w 66"/>
                      <a:gd name="T3" fmla="*/ 78 h 78"/>
                      <a:gd name="T4" fmla="*/ 0 w 66"/>
                      <a:gd name="T5" fmla="*/ 44 h 78"/>
                      <a:gd name="T6" fmla="*/ 10 w 66"/>
                      <a:gd name="T7" fmla="*/ 24 h 78"/>
                      <a:gd name="T8" fmla="*/ 40 w 66"/>
                      <a:gd name="T9" fmla="*/ 0 h 78"/>
                      <a:gd name="T10" fmla="*/ 66 w 66"/>
                      <a:gd name="T11" fmla="*/ 0 h 78"/>
                      <a:gd name="T12" fmla="*/ 64 w 66"/>
                      <a:gd name="T13" fmla="*/ 20 h 78"/>
                      <a:gd name="T14" fmla="*/ 22 w 66"/>
                      <a:gd name="T15" fmla="*/ 52 h 78"/>
                      <a:gd name="T16" fmla="*/ 20 w 66"/>
                      <a:gd name="T17" fmla="*/ 76 h 7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6" h="78">
                        <a:moveTo>
                          <a:pt x="20" y="76"/>
                        </a:moveTo>
                        <a:lnTo>
                          <a:pt x="0" y="78"/>
                        </a:lnTo>
                        <a:lnTo>
                          <a:pt x="0" y="44"/>
                        </a:lnTo>
                        <a:lnTo>
                          <a:pt x="10" y="24"/>
                        </a:lnTo>
                        <a:lnTo>
                          <a:pt x="40" y="0"/>
                        </a:lnTo>
                        <a:lnTo>
                          <a:pt x="66" y="0"/>
                        </a:lnTo>
                        <a:lnTo>
                          <a:pt x="64" y="20"/>
                        </a:lnTo>
                        <a:lnTo>
                          <a:pt x="22" y="52"/>
                        </a:lnTo>
                        <a:lnTo>
                          <a:pt x="20" y="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1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2" name="Oval 35">
                  <a:extLst>
                    <a:ext uri="{FF2B5EF4-FFF2-40B4-BE49-F238E27FC236}">
                      <a16:creationId xmlns:a16="http://schemas.microsoft.com/office/drawing/2014/main" id="{C5C4AFD6-9203-E482-C5C7-1EE81767CCC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091" y="2859"/>
                  <a:ext cx="69" cy="66"/>
                </a:xfrm>
                <a:prstGeom prst="ellipse">
                  <a:avLst/>
                </a:prstGeom>
                <a:solidFill>
                  <a:srgbClr val="0000FF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sv-SE" altLang="en-US" sz="18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Oval 36">
                  <a:extLst>
                    <a:ext uri="{FF2B5EF4-FFF2-40B4-BE49-F238E27FC236}">
                      <a16:creationId xmlns:a16="http://schemas.microsoft.com/office/drawing/2014/main" id="{3D1FEA46-2654-4E6D-4EF8-F41FB246C6A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2860"/>
                  <a:ext cx="69" cy="66"/>
                </a:xfrm>
                <a:prstGeom prst="ellipse">
                  <a:avLst/>
                </a:prstGeom>
                <a:solidFill>
                  <a:srgbClr val="0000FF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sv-SE" altLang="en-US" sz="18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" name="Oval 37">
                <a:extLst>
                  <a:ext uri="{FF2B5EF4-FFF2-40B4-BE49-F238E27FC236}">
                    <a16:creationId xmlns:a16="http://schemas.microsoft.com/office/drawing/2014/main" id="{D4DF4649-5CB2-0C8D-C13B-6B42720B47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92" y="2868"/>
                <a:ext cx="69" cy="66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sv-SE" altLang="en-US" sz="18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1401D3DB-E4E8-4843-86EF-E6FCE448B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566" y="1786455"/>
            <a:ext cx="5075846" cy="13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2" tIns="34286" rIns="68572" bIns="34286">
            <a:spAutoFit/>
          </a:bodyPr>
          <a:lstStyle>
            <a:lvl1pPr algn="l" defTabSz="98742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l" defTabSz="987425" eaLnBrk="0" hangingPunct="0">
              <a:spcBef>
                <a:spcPct val="20000"/>
              </a:spcBef>
              <a:buChar char="–"/>
              <a:defRPr sz="30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marL="1235075" indent="-247650" algn="l" defTabSz="987425" eaLnBrk="0" hangingPunct="0">
              <a:spcBef>
                <a:spcPct val="20000"/>
              </a:spcBef>
              <a:buChar char="•"/>
              <a:defRPr sz="2600">
                <a:solidFill>
                  <a:srgbClr val="0000FF"/>
                </a:solidFill>
                <a:latin typeface="Arial" charset="0"/>
                <a:cs typeface="Arial" charset="0"/>
              </a:defRPr>
            </a:lvl3pPr>
            <a:lvl4pPr marL="1728788" indent="-247650" algn="l" defTabSz="98742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2500" indent="-247650" algn="l" defTabSz="98742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sv-SE" sz="1650" b="1" dirty="0">
                <a:solidFill>
                  <a:srgbClr val="0070C0"/>
                </a:solidFill>
              </a:rPr>
              <a:t>Main chamber wall: 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sv-SE" sz="1500" b="1" i="1" dirty="0">
                <a:solidFill>
                  <a:srgbClr val="0070C0"/>
                </a:solidFill>
              </a:rPr>
              <a:t>Rotating collectors 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sv-SE" sz="1500" b="1" i="1" dirty="0">
                <a:solidFill>
                  <a:srgbClr val="0070C0"/>
                </a:solidFill>
              </a:rPr>
              <a:t>Mirrors 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sv-SE" sz="1500" b="1" i="1" dirty="0">
                <a:solidFill>
                  <a:srgbClr val="0070C0"/>
                </a:solidFill>
              </a:rPr>
              <a:t>Sticking monitors</a:t>
            </a:r>
            <a:endParaRPr lang="en-GB" altLang="sv-SE" sz="1500" b="1" dirty="0">
              <a:solidFill>
                <a:srgbClr val="0070C0"/>
              </a:solidFill>
            </a:endParaRP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sv-SE" sz="1500" b="1" i="1" dirty="0">
                <a:solidFill>
                  <a:srgbClr val="0070C0"/>
                </a:solidFill>
              </a:rPr>
              <a:t>Wall inserts</a:t>
            </a:r>
            <a:r>
              <a:rPr lang="en-GB" altLang="sv-SE" sz="1500" b="1" dirty="0">
                <a:solidFill>
                  <a:srgbClr val="0070C0"/>
                </a:solidFill>
              </a:rPr>
              <a:t> </a:t>
            </a:r>
            <a:r>
              <a:rPr lang="en-GB" altLang="sv-SE" sz="1500" b="1" i="1" dirty="0">
                <a:solidFill>
                  <a:srgbClr val="0070C0"/>
                </a:solidFill>
              </a:rPr>
              <a:t>(inner wall cladding)</a:t>
            </a:r>
          </a:p>
        </p:txBody>
      </p:sp>
      <p:sp>
        <p:nvSpPr>
          <p:cNvPr id="38" name="Oval 34">
            <a:extLst>
              <a:ext uri="{FF2B5EF4-FFF2-40B4-BE49-F238E27FC236}">
                <a16:creationId xmlns:a16="http://schemas.microsoft.com/office/drawing/2014/main" id="{A23EAA8F-268B-8B41-CC68-1718B959E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743" y="3483931"/>
            <a:ext cx="111437" cy="111110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sv-SE" altLang="en-US" sz="1800">
              <a:solidFill>
                <a:prstClr val="black"/>
              </a:solidFill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4B34174C-8D19-0504-0659-790294BF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180" y="3631523"/>
            <a:ext cx="3504437" cy="162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2" tIns="34286" rIns="68572" bIns="34286">
            <a:spAutoFit/>
          </a:bodyPr>
          <a:lstStyle>
            <a:lvl1pPr algn="l" defTabSz="987425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l" defTabSz="987425" eaLnBrk="0" hangingPunct="0">
              <a:spcBef>
                <a:spcPct val="20000"/>
              </a:spcBef>
              <a:buChar char="–"/>
              <a:defRPr sz="3000">
                <a:solidFill>
                  <a:srgbClr val="FF0000"/>
                </a:solidFill>
                <a:latin typeface="Arial" charset="0"/>
                <a:cs typeface="Arial" charset="0"/>
              </a:defRPr>
            </a:lvl2pPr>
            <a:lvl3pPr marL="1235075" indent="-247650" algn="l" defTabSz="987425" eaLnBrk="0" hangingPunct="0">
              <a:spcBef>
                <a:spcPct val="20000"/>
              </a:spcBef>
              <a:buChar char="•"/>
              <a:defRPr sz="2600">
                <a:solidFill>
                  <a:srgbClr val="0000FF"/>
                </a:solidFill>
                <a:latin typeface="Arial" charset="0"/>
                <a:cs typeface="Arial" charset="0"/>
              </a:defRPr>
            </a:lvl3pPr>
            <a:lvl4pPr marL="1728788" indent="-247650" algn="l" defTabSz="987425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2500" indent="-247650" algn="l" defTabSz="987425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797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369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941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51300" indent="-247650" defTabSz="987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GB" altLang="sv-SE" sz="1650" b="1" dirty="0">
                <a:solidFill>
                  <a:srgbClr val="0000FF"/>
                </a:solidFill>
              </a:rPr>
              <a:t>Remote divertor and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GB" altLang="sv-SE" sz="1650" b="1" dirty="0">
                <a:solidFill>
                  <a:srgbClr val="0000FF"/>
                </a:solidFill>
              </a:rPr>
              <a:t>under the wedge</a:t>
            </a:r>
            <a:r>
              <a:rPr lang="en-GB" altLang="sv-SE" sz="1500" dirty="0">
                <a:solidFill>
                  <a:srgbClr val="0000FF"/>
                </a:solidFill>
              </a:rPr>
              <a:t>: 	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sv-SE" sz="1500" b="1" i="1" dirty="0">
                <a:solidFill>
                  <a:srgbClr val="0000FF"/>
                </a:solidFill>
              </a:rPr>
              <a:t>Rotating collectors 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sv-SE" sz="1500" b="1" i="1" dirty="0">
                <a:solidFill>
                  <a:srgbClr val="0000FF"/>
                </a:solidFill>
              </a:rPr>
              <a:t>Mirrors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sv-SE" sz="1500" b="1" i="1" dirty="0">
                <a:solidFill>
                  <a:srgbClr val="0000FF"/>
                </a:solidFill>
              </a:rPr>
              <a:t>Deposition / sticking monitors</a:t>
            </a:r>
          </a:p>
          <a:p>
            <a:pPr marL="407194" indent="-214313"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sv-SE" sz="1500" b="1" i="1" dirty="0">
                <a:solidFill>
                  <a:srgbClr val="0000FF"/>
                </a:solidFill>
              </a:rPr>
              <a:t>Quartz micro-balance</a:t>
            </a:r>
            <a:endParaRPr lang="en-GB" altLang="sv-SE" sz="1500" i="1" dirty="0">
              <a:solidFill>
                <a:srgbClr val="0000FF"/>
              </a:solidFill>
            </a:endParaRPr>
          </a:p>
        </p:txBody>
      </p:sp>
      <p:sp>
        <p:nvSpPr>
          <p:cNvPr id="40" name="Oval 34">
            <a:extLst>
              <a:ext uri="{FF2B5EF4-FFF2-40B4-BE49-F238E27FC236}">
                <a16:creationId xmlns:a16="http://schemas.microsoft.com/office/drawing/2014/main" id="{5A37EB09-2C90-1592-81FD-7A58E828E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7642" y="3480524"/>
            <a:ext cx="111437" cy="111110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sv-SE" altLang="en-US" sz="1800">
              <a:solidFill>
                <a:prstClr val="black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23B6348-253C-B738-4656-85B9B613F148}"/>
              </a:ext>
            </a:extLst>
          </p:cNvPr>
          <p:cNvGrpSpPr/>
          <p:nvPr/>
        </p:nvGrpSpPr>
        <p:grpSpPr>
          <a:xfrm>
            <a:off x="2717251" y="3982080"/>
            <a:ext cx="3219722" cy="1867348"/>
            <a:chOff x="3387419" y="4117210"/>
            <a:chExt cx="4292962" cy="248979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2BF730-AE54-8CC4-809A-794A2BCF832F}"/>
                </a:ext>
              </a:extLst>
            </p:cNvPr>
            <p:cNvGrpSpPr/>
            <p:nvPr/>
          </p:nvGrpSpPr>
          <p:grpSpPr>
            <a:xfrm>
              <a:off x="3387419" y="4117210"/>
              <a:ext cx="4292962" cy="2489797"/>
              <a:chOff x="4568130" y="1718810"/>
              <a:chExt cx="4432995" cy="250507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E52BD25-828E-5BF8-F2BD-A10F2FFD5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8130" y="1718810"/>
                <a:ext cx="4324350" cy="2505075"/>
              </a:xfrm>
              <a:prstGeom prst="rect">
                <a:avLst/>
              </a:prstGeom>
            </p:spPr>
          </p:pic>
          <p:sp>
            <p:nvSpPr>
              <p:cNvPr id="24" name="TextBox 87">
                <a:extLst>
                  <a:ext uri="{FF2B5EF4-FFF2-40B4-BE49-F238E27FC236}">
                    <a16:creationId xmlns:a16="http://schemas.microsoft.com/office/drawing/2014/main" id="{3E525BA2-1166-165D-9D59-9C70064A0D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7684" y="3498017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6</a:t>
                </a:r>
              </a:p>
            </p:txBody>
          </p:sp>
          <p:sp>
            <p:nvSpPr>
              <p:cNvPr id="25" name="TextBox 88">
                <a:extLst>
                  <a:ext uri="{FF2B5EF4-FFF2-40B4-BE49-F238E27FC236}">
                    <a16:creationId xmlns:a16="http://schemas.microsoft.com/office/drawing/2014/main" id="{C89B5FA2-05CA-2DE4-E7F6-BDC6C27D76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6182" y="2419601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8</a:t>
                </a:r>
              </a:p>
            </p:txBody>
          </p:sp>
          <p:sp>
            <p:nvSpPr>
              <p:cNvPr id="26" name="TextBox 89">
                <a:extLst>
                  <a:ext uri="{FF2B5EF4-FFF2-40B4-BE49-F238E27FC236}">
                    <a16:creationId xmlns:a16="http://schemas.microsoft.com/office/drawing/2014/main" id="{2F6E8510-8890-52D8-C806-74781E00AF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27295" y="2997705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7</a:t>
                </a:r>
              </a:p>
            </p:txBody>
          </p:sp>
          <p:sp>
            <p:nvSpPr>
              <p:cNvPr id="27" name="TextBox 90">
                <a:extLst>
                  <a:ext uri="{FF2B5EF4-FFF2-40B4-BE49-F238E27FC236}">
                    <a16:creationId xmlns:a16="http://schemas.microsoft.com/office/drawing/2014/main" id="{A6987986-495B-E95E-9CAB-9453CBC72E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9845" y="2019335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0</a:t>
                </a:r>
              </a:p>
            </p:txBody>
          </p:sp>
          <p:sp>
            <p:nvSpPr>
              <p:cNvPr id="28" name="TextBox 91">
                <a:extLst>
                  <a:ext uri="{FF2B5EF4-FFF2-40B4-BE49-F238E27FC236}">
                    <a16:creationId xmlns:a16="http://schemas.microsoft.com/office/drawing/2014/main" id="{35F83556-B003-FACD-C10F-119FA008C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105" y="2201697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1</a:t>
                </a:r>
              </a:p>
            </p:txBody>
          </p:sp>
          <p:sp>
            <p:nvSpPr>
              <p:cNvPr id="29" name="TextBox 92">
                <a:extLst>
                  <a:ext uri="{FF2B5EF4-FFF2-40B4-BE49-F238E27FC236}">
                    <a16:creationId xmlns:a16="http://schemas.microsoft.com/office/drawing/2014/main" id="{65D6C379-5973-3233-5731-3B356B68CF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3746" y="3080103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3</a:t>
                </a:r>
              </a:p>
            </p:txBody>
          </p:sp>
          <p:sp>
            <p:nvSpPr>
              <p:cNvPr id="30" name="TextBox 93">
                <a:extLst>
                  <a:ext uri="{FF2B5EF4-FFF2-40B4-BE49-F238E27FC236}">
                    <a16:creationId xmlns:a16="http://schemas.microsoft.com/office/drawing/2014/main" id="{4D115C56-9CF8-8087-9BE1-7D723B9A1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9212" y="3533610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4</a:t>
                </a:r>
              </a:p>
            </p:txBody>
          </p:sp>
          <p:sp>
            <p:nvSpPr>
              <p:cNvPr id="31" name="TextBox 94">
                <a:extLst>
                  <a:ext uri="{FF2B5EF4-FFF2-40B4-BE49-F238E27FC236}">
                    <a16:creationId xmlns:a16="http://schemas.microsoft.com/office/drawing/2014/main" id="{3E6086D5-DD9C-F74C-76A1-723A6FECC5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2426" y="2922941"/>
                <a:ext cx="362640" cy="381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1200" b="1" dirty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5</a:t>
                </a:r>
              </a:p>
            </p:txBody>
          </p:sp>
          <p:sp>
            <p:nvSpPr>
              <p:cNvPr id="32" name="TextBox 88">
                <a:extLst>
                  <a:ext uri="{FF2B5EF4-FFF2-40B4-BE49-F238E27FC236}">
                    <a16:creationId xmlns:a16="http://schemas.microsoft.com/office/drawing/2014/main" id="{E95B3157-5269-A177-7509-39E8713FF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4931" y="1934316"/>
                <a:ext cx="639196" cy="314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900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tile B</a:t>
                </a:r>
              </a:p>
            </p:txBody>
          </p:sp>
          <p:sp>
            <p:nvSpPr>
              <p:cNvPr id="33" name="TextBox 88">
                <a:extLst>
                  <a:ext uri="{FF2B5EF4-FFF2-40B4-BE49-F238E27FC236}">
                    <a16:creationId xmlns:a16="http://schemas.microsoft.com/office/drawing/2014/main" id="{E6B6E486-1AD7-427E-AFF7-6C913E83EE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2192" y="1747189"/>
                <a:ext cx="648933" cy="314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</a:pPr>
                <a:r>
                  <a:rPr lang="en-GB" sz="900" dirty="0">
                    <a:solidFill>
                      <a:prstClr val="black"/>
                    </a:solidFill>
                    <a:latin typeface="Arial" charset="0"/>
                    <a:ea typeface="ＭＳ Ｐゴシック" pitchFamily="34" charset="-128"/>
                    <a:cs typeface="Arial" charset="0"/>
                  </a:rPr>
                  <a:t>tile C</a:t>
                </a:r>
              </a:p>
            </p:txBody>
          </p:sp>
          <p:sp>
            <p:nvSpPr>
              <p:cNvPr id="34" name="Freeform 64">
                <a:extLst>
                  <a:ext uri="{FF2B5EF4-FFF2-40B4-BE49-F238E27FC236}">
                    <a16:creationId xmlns:a16="http://schemas.microsoft.com/office/drawing/2014/main" id="{629C9FD5-AB3E-2740-8929-DC43C30676A6}"/>
                  </a:ext>
                </a:extLst>
              </p:cNvPr>
              <p:cNvSpPr/>
              <p:nvPr/>
            </p:nvSpPr>
            <p:spPr>
              <a:xfrm>
                <a:off x="6376988" y="3262313"/>
                <a:ext cx="833437" cy="352425"/>
              </a:xfrm>
              <a:custGeom>
                <a:avLst/>
                <a:gdLst>
                  <a:gd name="connsiteX0" fmla="*/ 0 w 833437"/>
                  <a:gd name="connsiteY0" fmla="*/ 121443 h 352425"/>
                  <a:gd name="connsiteX1" fmla="*/ 76200 w 833437"/>
                  <a:gd name="connsiteY1" fmla="*/ 0 h 352425"/>
                  <a:gd name="connsiteX2" fmla="*/ 250031 w 833437"/>
                  <a:gd name="connsiteY2" fmla="*/ 45243 h 352425"/>
                  <a:gd name="connsiteX3" fmla="*/ 259556 w 833437"/>
                  <a:gd name="connsiteY3" fmla="*/ 59531 h 352425"/>
                  <a:gd name="connsiteX4" fmla="*/ 445293 w 833437"/>
                  <a:gd name="connsiteY4" fmla="*/ 104775 h 352425"/>
                  <a:gd name="connsiteX5" fmla="*/ 450056 w 833437"/>
                  <a:gd name="connsiteY5" fmla="*/ 119062 h 352425"/>
                  <a:gd name="connsiteX6" fmla="*/ 640556 w 833437"/>
                  <a:gd name="connsiteY6" fmla="*/ 166687 h 352425"/>
                  <a:gd name="connsiteX7" fmla="*/ 645318 w 833437"/>
                  <a:gd name="connsiteY7" fmla="*/ 176212 h 352425"/>
                  <a:gd name="connsiteX8" fmla="*/ 831056 w 833437"/>
                  <a:gd name="connsiteY8" fmla="*/ 221456 h 352425"/>
                  <a:gd name="connsiteX9" fmla="*/ 833437 w 833437"/>
                  <a:gd name="connsiteY9" fmla="*/ 340518 h 352425"/>
                  <a:gd name="connsiteX10" fmla="*/ 792956 w 833437"/>
                  <a:gd name="connsiteY10" fmla="*/ 335756 h 352425"/>
                  <a:gd name="connsiteX11" fmla="*/ 783431 w 833437"/>
                  <a:gd name="connsiteY11" fmla="*/ 352425 h 352425"/>
                  <a:gd name="connsiteX12" fmla="*/ 726281 w 833437"/>
                  <a:gd name="connsiteY12" fmla="*/ 335756 h 352425"/>
                  <a:gd name="connsiteX13" fmla="*/ 721518 w 833437"/>
                  <a:gd name="connsiteY13" fmla="*/ 352425 h 352425"/>
                  <a:gd name="connsiteX14" fmla="*/ 88106 w 833437"/>
                  <a:gd name="connsiteY14" fmla="*/ 164306 h 352425"/>
                  <a:gd name="connsiteX15" fmla="*/ 92868 w 833437"/>
                  <a:gd name="connsiteY15" fmla="*/ 145256 h 352425"/>
                  <a:gd name="connsiteX16" fmla="*/ 52387 w 833437"/>
                  <a:gd name="connsiteY16" fmla="*/ 128587 h 352425"/>
                  <a:gd name="connsiteX17" fmla="*/ 0 w 833437"/>
                  <a:gd name="connsiteY17" fmla="*/ 12144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33437" h="352425">
                    <a:moveTo>
                      <a:pt x="0" y="121443"/>
                    </a:moveTo>
                    <a:lnTo>
                      <a:pt x="76200" y="0"/>
                    </a:lnTo>
                    <a:lnTo>
                      <a:pt x="250031" y="45243"/>
                    </a:lnTo>
                    <a:lnTo>
                      <a:pt x="259556" y="59531"/>
                    </a:lnTo>
                    <a:lnTo>
                      <a:pt x="445293" y="104775"/>
                    </a:lnTo>
                    <a:lnTo>
                      <a:pt x="450056" y="119062"/>
                    </a:lnTo>
                    <a:lnTo>
                      <a:pt x="640556" y="166687"/>
                    </a:lnTo>
                    <a:lnTo>
                      <a:pt x="645318" y="176212"/>
                    </a:lnTo>
                    <a:lnTo>
                      <a:pt x="831056" y="221456"/>
                    </a:lnTo>
                    <a:cubicBezTo>
                      <a:pt x="831850" y="261143"/>
                      <a:pt x="832643" y="300831"/>
                      <a:pt x="833437" y="340518"/>
                    </a:cubicBezTo>
                    <a:lnTo>
                      <a:pt x="792956" y="335756"/>
                    </a:lnTo>
                    <a:lnTo>
                      <a:pt x="783431" y="352425"/>
                    </a:lnTo>
                    <a:lnTo>
                      <a:pt x="726281" y="335756"/>
                    </a:lnTo>
                    <a:lnTo>
                      <a:pt x="721518" y="352425"/>
                    </a:lnTo>
                    <a:lnTo>
                      <a:pt x="88106" y="164306"/>
                    </a:lnTo>
                    <a:lnTo>
                      <a:pt x="92868" y="145256"/>
                    </a:lnTo>
                    <a:lnTo>
                      <a:pt x="52387" y="128587"/>
                    </a:lnTo>
                    <a:lnTo>
                      <a:pt x="0" y="121443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CCCFE1EE-07D3-4152-74D1-4058608335AB}"/>
                  </a:ext>
                </a:extLst>
              </p:cNvPr>
              <p:cNvSpPr/>
              <p:nvPr/>
            </p:nvSpPr>
            <p:spPr>
              <a:xfrm>
                <a:off x="6291263" y="3424238"/>
                <a:ext cx="176212" cy="173831"/>
              </a:xfrm>
              <a:custGeom>
                <a:avLst/>
                <a:gdLst>
                  <a:gd name="connsiteX0" fmla="*/ 116681 w 176212"/>
                  <a:gd name="connsiteY0" fmla="*/ 0 h 173831"/>
                  <a:gd name="connsiteX1" fmla="*/ 164306 w 176212"/>
                  <a:gd name="connsiteY1" fmla="*/ 21431 h 173831"/>
                  <a:gd name="connsiteX2" fmla="*/ 176212 w 176212"/>
                  <a:gd name="connsiteY2" fmla="*/ 40481 h 173831"/>
                  <a:gd name="connsiteX3" fmla="*/ 78581 w 176212"/>
                  <a:gd name="connsiteY3" fmla="*/ 166687 h 173831"/>
                  <a:gd name="connsiteX4" fmla="*/ 71437 w 176212"/>
                  <a:gd name="connsiteY4" fmla="*/ 166687 h 173831"/>
                  <a:gd name="connsiteX5" fmla="*/ 66675 w 176212"/>
                  <a:gd name="connsiteY5" fmla="*/ 173831 h 173831"/>
                  <a:gd name="connsiteX6" fmla="*/ 4762 w 176212"/>
                  <a:gd name="connsiteY6" fmla="*/ 173831 h 173831"/>
                  <a:gd name="connsiteX7" fmla="*/ 0 w 176212"/>
                  <a:gd name="connsiteY7" fmla="*/ 159543 h 173831"/>
                  <a:gd name="connsiteX8" fmla="*/ 47625 w 176212"/>
                  <a:gd name="connsiteY8" fmla="*/ 88106 h 173831"/>
                  <a:gd name="connsiteX9" fmla="*/ 116681 w 176212"/>
                  <a:gd name="connsiteY9" fmla="*/ 0 h 17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212" h="173831">
                    <a:moveTo>
                      <a:pt x="116681" y="0"/>
                    </a:moveTo>
                    <a:lnTo>
                      <a:pt x="164306" y="21431"/>
                    </a:lnTo>
                    <a:lnTo>
                      <a:pt x="176212" y="40481"/>
                    </a:lnTo>
                    <a:lnTo>
                      <a:pt x="78581" y="166687"/>
                    </a:lnTo>
                    <a:lnTo>
                      <a:pt x="71437" y="166687"/>
                    </a:lnTo>
                    <a:lnTo>
                      <a:pt x="66675" y="173831"/>
                    </a:lnTo>
                    <a:lnTo>
                      <a:pt x="4762" y="173831"/>
                    </a:lnTo>
                    <a:lnTo>
                      <a:pt x="0" y="159543"/>
                    </a:lnTo>
                    <a:lnTo>
                      <a:pt x="47625" y="88106"/>
                    </a:lnTo>
                    <a:lnTo>
                      <a:pt x="116681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Freeform 66">
                <a:extLst>
                  <a:ext uri="{FF2B5EF4-FFF2-40B4-BE49-F238E27FC236}">
                    <a16:creationId xmlns:a16="http://schemas.microsoft.com/office/drawing/2014/main" id="{CE1A0EBB-57A3-CE3A-BC93-0344FDE60EA7}"/>
                  </a:ext>
                </a:extLst>
              </p:cNvPr>
              <p:cNvSpPr/>
              <p:nvPr/>
            </p:nvSpPr>
            <p:spPr>
              <a:xfrm>
                <a:off x="7991320" y="2028360"/>
                <a:ext cx="464646" cy="309764"/>
              </a:xfrm>
              <a:custGeom>
                <a:avLst/>
                <a:gdLst>
                  <a:gd name="connsiteX0" fmla="*/ 0 w 464646"/>
                  <a:gd name="connsiteY0" fmla="*/ 265086 h 309764"/>
                  <a:gd name="connsiteX1" fmla="*/ 414012 w 464646"/>
                  <a:gd name="connsiteY1" fmla="*/ 0 h 309764"/>
                  <a:gd name="connsiteX2" fmla="*/ 464646 w 464646"/>
                  <a:gd name="connsiteY2" fmla="*/ 71484 h 309764"/>
                  <a:gd name="connsiteX3" fmla="*/ 113183 w 464646"/>
                  <a:gd name="connsiteY3" fmla="*/ 303807 h 309764"/>
                  <a:gd name="connsiteX4" fmla="*/ 23828 w 464646"/>
                  <a:gd name="connsiteY4" fmla="*/ 309764 h 309764"/>
                  <a:gd name="connsiteX5" fmla="*/ 0 w 464646"/>
                  <a:gd name="connsiteY5" fmla="*/ 265086 h 30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646" h="309764">
                    <a:moveTo>
                      <a:pt x="0" y="265086"/>
                    </a:moveTo>
                    <a:lnTo>
                      <a:pt x="414012" y="0"/>
                    </a:lnTo>
                    <a:lnTo>
                      <a:pt x="464646" y="71484"/>
                    </a:lnTo>
                    <a:lnTo>
                      <a:pt x="113183" y="303807"/>
                    </a:lnTo>
                    <a:lnTo>
                      <a:pt x="23828" y="309764"/>
                    </a:lnTo>
                    <a:lnTo>
                      <a:pt x="0" y="26508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Freeform 67">
                <a:extLst>
                  <a:ext uri="{FF2B5EF4-FFF2-40B4-BE49-F238E27FC236}">
                    <a16:creationId xmlns:a16="http://schemas.microsoft.com/office/drawing/2014/main" id="{FAB46051-1753-ECBC-2539-A9813CAE6902}"/>
                  </a:ext>
                </a:extLst>
              </p:cNvPr>
              <p:cNvSpPr/>
              <p:nvPr/>
            </p:nvSpPr>
            <p:spPr>
              <a:xfrm>
                <a:off x="8429160" y="2010489"/>
                <a:ext cx="339549" cy="86376"/>
              </a:xfrm>
              <a:custGeom>
                <a:avLst/>
                <a:gdLst>
                  <a:gd name="connsiteX0" fmla="*/ 0 w 339549"/>
                  <a:gd name="connsiteY0" fmla="*/ 0 h 86376"/>
                  <a:gd name="connsiteX1" fmla="*/ 336570 w 339549"/>
                  <a:gd name="connsiteY1" fmla="*/ 0 h 86376"/>
                  <a:gd name="connsiteX2" fmla="*/ 339549 w 339549"/>
                  <a:gd name="connsiteY2" fmla="*/ 86376 h 86376"/>
                  <a:gd name="connsiteX3" fmla="*/ 38720 w 339549"/>
                  <a:gd name="connsiteY3" fmla="*/ 86376 h 86376"/>
                  <a:gd name="connsiteX4" fmla="*/ 0 w 339549"/>
                  <a:gd name="connsiteY4" fmla="*/ 0 h 86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549" h="86376">
                    <a:moveTo>
                      <a:pt x="0" y="0"/>
                    </a:moveTo>
                    <a:lnTo>
                      <a:pt x="336570" y="0"/>
                    </a:lnTo>
                    <a:lnTo>
                      <a:pt x="339549" y="86376"/>
                    </a:lnTo>
                    <a:lnTo>
                      <a:pt x="38720" y="863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C08D81F9-A96D-6666-916F-0DDCB1F935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84107" y="5843871"/>
              <a:ext cx="160125" cy="15770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sv-SE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2" name="Oval 35">
              <a:extLst>
                <a:ext uri="{FF2B5EF4-FFF2-40B4-BE49-F238E27FC236}">
                  <a16:creationId xmlns:a16="http://schemas.microsoft.com/office/drawing/2014/main" id="{9D834B29-01E8-8253-F509-20A644A5EA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04690" y="5864163"/>
              <a:ext cx="160125" cy="15770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sv-SE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19079540-D955-FED9-11BB-87E0CFC96C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36033" y="5889502"/>
              <a:ext cx="160125" cy="157704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sv-SE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4F28A93-8670-ABE9-0689-018ADDE7DB4F}"/>
              </a:ext>
            </a:extLst>
          </p:cNvPr>
          <p:cNvSpPr/>
          <p:nvPr/>
        </p:nvSpPr>
        <p:spPr>
          <a:xfrm>
            <a:off x="985838" y="3979069"/>
            <a:ext cx="4857750" cy="1685925"/>
          </a:xfrm>
          <a:custGeom>
            <a:avLst/>
            <a:gdLst>
              <a:gd name="connsiteX0" fmla="*/ 1238250 w 6477000"/>
              <a:gd name="connsiteY0" fmla="*/ 1114425 h 2247900"/>
              <a:gd name="connsiteX1" fmla="*/ 0 w 6477000"/>
              <a:gd name="connsiteY1" fmla="*/ 1104900 h 2247900"/>
              <a:gd name="connsiteX2" fmla="*/ 9525 w 6477000"/>
              <a:gd name="connsiteY2" fmla="*/ 1866900 h 2247900"/>
              <a:gd name="connsiteX3" fmla="*/ 1209675 w 6477000"/>
              <a:gd name="connsiteY3" fmla="*/ 1866900 h 2247900"/>
              <a:gd name="connsiteX4" fmla="*/ 2686050 w 6477000"/>
              <a:gd name="connsiteY4" fmla="*/ 2247900 h 2247900"/>
              <a:gd name="connsiteX5" fmla="*/ 6477000 w 6477000"/>
              <a:gd name="connsiteY5" fmla="*/ 2238375 h 2247900"/>
              <a:gd name="connsiteX6" fmla="*/ 6467475 w 6477000"/>
              <a:gd name="connsiteY6" fmla="*/ 19050 h 2247900"/>
              <a:gd name="connsiteX7" fmla="*/ 2286000 w 6477000"/>
              <a:gd name="connsiteY7" fmla="*/ 0 h 2247900"/>
              <a:gd name="connsiteX8" fmla="*/ 1238250 w 6477000"/>
              <a:gd name="connsiteY8" fmla="*/ 1114425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0" h="2247900">
                <a:moveTo>
                  <a:pt x="1238250" y="1114425"/>
                </a:moveTo>
                <a:lnTo>
                  <a:pt x="0" y="1104900"/>
                </a:lnTo>
                <a:lnTo>
                  <a:pt x="9525" y="1866900"/>
                </a:lnTo>
                <a:lnTo>
                  <a:pt x="1209675" y="1866900"/>
                </a:lnTo>
                <a:lnTo>
                  <a:pt x="2686050" y="2247900"/>
                </a:lnTo>
                <a:lnTo>
                  <a:pt x="6477000" y="2238375"/>
                </a:lnTo>
                <a:lnTo>
                  <a:pt x="6467475" y="19050"/>
                </a:lnTo>
                <a:lnTo>
                  <a:pt x="2286000" y="0"/>
                </a:lnTo>
                <a:lnTo>
                  <a:pt x="1238250" y="1114425"/>
                </a:lnTo>
                <a:close/>
              </a:path>
            </a:pathLst>
          </a:cu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55803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F88D79-6A53-45B2-A180-3BB62D051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455" y="5291420"/>
            <a:ext cx="2705379" cy="12617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3D245-E923-4084-AC69-64723B990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7BF28-E83D-4BAD-B3E4-2B0DF31D8A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6692"/>
            <a:ext cx="7514035" cy="994172"/>
          </a:xfrm>
        </p:spPr>
        <p:txBody>
          <a:bodyPr/>
          <a:lstStyle/>
          <a:p>
            <a:r>
              <a:rPr lang="en-GB" altLang="en-US" sz="2100" dirty="0"/>
              <a:t>Dust collection: One vacuuming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B6020-742C-43F4-AB38-9C1D709ABF14}"/>
              </a:ext>
            </a:extLst>
          </p:cNvPr>
          <p:cNvSpPr txBox="1"/>
          <p:nvPr/>
        </p:nvSpPr>
        <p:spPr>
          <a:xfrm>
            <a:off x="146501" y="2752889"/>
            <a:ext cx="2672142" cy="136191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+mn-lt"/>
              </a:rPr>
              <a:t>Surfaces not to be vacuumed:</a:t>
            </a:r>
          </a:p>
          <a:p>
            <a:r>
              <a:rPr lang="en-GB" sz="1400" dirty="0">
                <a:latin typeface="+mn-lt"/>
              </a:rPr>
              <a:t>Module 14: 14IW, 14BW, 14W-WLBSRP,14N-WLBSRP, 14ON 14W-HFGCs, 14NHFGCs</a:t>
            </a:r>
          </a:p>
          <a:p>
            <a:r>
              <a:rPr lang="en-GB" sz="1400" dirty="0">
                <a:latin typeface="+mn-lt"/>
              </a:rPr>
              <a:t>Module 2: 2IW, 2ON</a:t>
            </a:r>
          </a:p>
          <a:p>
            <a:r>
              <a:rPr lang="en-GB" sz="1400" dirty="0">
                <a:latin typeface="+mn-lt"/>
              </a:rPr>
              <a:t>TBC: additional HFGC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251362-E448-B358-324D-514F419CD2EE}"/>
              </a:ext>
            </a:extLst>
          </p:cNvPr>
          <p:cNvGrpSpPr/>
          <p:nvPr/>
        </p:nvGrpSpPr>
        <p:grpSpPr>
          <a:xfrm>
            <a:off x="3324981" y="533400"/>
            <a:ext cx="4447419" cy="4114800"/>
            <a:chOff x="3245931" y="746760"/>
            <a:chExt cx="3888214" cy="3749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55EB88-5891-1484-1F09-EEFA45F57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5931" y="746760"/>
              <a:ext cx="3888214" cy="3749040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34E91B4A-AA96-6CA5-02B1-5E6E0182C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7032" y="876142"/>
              <a:ext cx="3455979" cy="3456000"/>
            </a:xfrm>
            <a:prstGeom prst="donut">
              <a:avLst>
                <a:gd name="adj" fmla="val 15737"/>
              </a:avLst>
            </a:prstGeom>
            <a:solidFill>
              <a:schemeClr val="accent3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106811E-E179-5038-B55D-C6CF0B6BA8F7}"/>
                </a:ext>
              </a:extLst>
            </p:cNvPr>
            <p:cNvSpPr/>
            <p:nvPr/>
          </p:nvSpPr>
          <p:spPr>
            <a:xfrm>
              <a:off x="3435532" y="2390124"/>
              <a:ext cx="522514" cy="235132"/>
            </a:xfrm>
            <a:custGeom>
              <a:avLst/>
              <a:gdLst>
                <a:gd name="connsiteX0" fmla="*/ 8708 w 696685"/>
                <a:gd name="connsiteY0" fmla="*/ 0 h 313509"/>
                <a:gd name="connsiteX1" fmla="*/ 696685 w 696685"/>
                <a:gd name="connsiteY1" fmla="*/ 104503 h 313509"/>
                <a:gd name="connsiteX2" fmla="*/ 687977 w 696685"/>
                <a:gd name="connsiteY2" fmla="*/ 313509 h 313509"/>
                <a:gd name="connsiteX3" fmla="*/ 0 w 696685"/>
                <a:gd name="connsiteY3" fmla="*/ 296092 h 313509"/>
                <a:gd name="connsiteX4" fmla="*/ 8708 w 696685"/>
                <a:gd name="connsiteY4" fmla="*/ 0 h 31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85" h="313509">
                  <a:moveTo>
                    <a:pt x="8708" y="0"/>
                  </a:moveTo>
                  <a:lnTo>
                    <a:pt x="696685" y="104503"/>
                  </a:lnTo>
                  <a:lnTo>
                    <a:pt x="687977" y="313509"/>
                  </a:lnTo>
                  <a:lnTo>
                    <a:pt x="0" y="296092"/>
                  </a:lnTo>
                  <a:lnTo>
                    <a:pt x="8708" y="0"/>
                  </a:lnTo>
                  <a:close/>
                </a:path>
              </a:pathLst>
            </a:custGeom>
            <a:solidFill>
              <a:schemeClr val="accent2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091211-22C9-81B4-EB2F-8BE18A034D59}"/>
                </a:ext>
              </a:extLst>
            </p:cNvPr>
            <p:cNvSpPr/>
            <p:nvPr/>
          </p:nvSpPr>
          <p:spPr>
            <a:xfrm>
              <a:off x="3651068" y="2625256"/>
              <a:ext cx="58784" cy="166552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DE8763-E309-3E0B-46F0-122E3316F675}"/>
                </a:ext>
              </a:extLst>
            </p:cNvPr>
            <p:cNvSpPr/>
            <p:nvPr/>
          </p:nvSpPr>
          <p:spPr>
            <a:xfrm>
              <a:off x="6750524" y="2625256"/>
              <a:ext cx="111250" cy="166552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A14E18-6255-4115-EAB1-6463CEC9EFB1}"/>
                </a:ext>
              </a:extLst>
            </p:cNvPr>
            <p:cNvSpPr/>
            <p:nvPr/>
          </p:nvSpPr>
          <p:spPr>
            <a:xfrm>
              <a:off x="6336507" y="2625256"/>
              <a:ext cx="97981" cy="166552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0DA1A4-85E0-6AD5-8DCF-E7961B05BBE5}"/>
              </a:ext>
            </a:extLst>
          </p:cNvPr>
          <p:cNvSpPr txBox="1"/>
          <p:nvPr/>
        </p:nvSpPr>
        <p:spPr>
          <a:xfrm>
            <a:off x="7381805" y="4334470"/>
            <a:ext cx="170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0000"/>
                </a:highlight>
              </a:rPr>
              <a:t>Request to consider separate inner and outer divertor vacuuming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D373FA-2931-E196-018D-B04BB8C9AECD}"/>
              </a:ext>
            </a:extLst>
          </p:cNvPr>
          <p:cNvSpPr txBox="1"/>
          <p:nvPr/>
        </p:nvSpPr>
        <p:spPr>
          <a:xfrm>
            <a:off x="146501" y="4240649"/>
            <a:ext cx="3070246" cy="116955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Collection &lt;2g for both JET-ILW 2011-12 &amp; 2013-14</a:t>
            </a:r>
          </a:p>
          <a:p>
            <a:endParaRPr lang="en-US" sz="1400" dirty="0"/>
          </a:p>
          <a:p>
            <a:r>
              <a:rPr lang="en-US" sz="1400" dirty="0"/>
              <a:t>Significantly lower than in JET carbon wall ~ 300 g</a:t>
            </a:r>
            <a:endParaRPr lang="fi-FI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BD530-06A8-70CD-7203-966584005150}"/>
              </a:ext>
            </a:extLst>
          </p:cNvPr>
          <p:cNvSpPr txBox="1"/>
          <p:nvPr/>
        </p:nvSpPr>
        <p:spPr>
          <a:xfrm>
            <a:off x="146501" y="1661160"/>
            <a:ext cx="3139782" cy="931024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400" b="1" dirty="0">
                <a:solidFill>
                  <a:schemeClr val="accent1"/>
                </a:solidFill>
                <a:cs typeface="Calibri"/>
              </a:rPr>
              <a:t>Inner &amp; outer divertor</a:t>
            </a:r>
          </a:p>
          <a:p>
            <a:r>
              <a:rPr lang="en-GB" altLang="en-US" sz="1400" dirty="0">
                <a:cs typeface="Calibri"/>
              </a:rPr>
              <a:t>360</a:t>
            </a:r>
            <a:r>
              <a:rPr lang="en-US" altLang="en-US" sz="1400" dirty="0">
                <a:cs typeface="Calibri"/>
              </a:rPr>
              <a:t>° around divertor, excluding modules where tiles for analysis are located</a:t>
            </a:r>
          </a:p>
        </p:txBody>
      </p:sp>
    </p:spTree>
    <p:extLst>
      <p:ext uri="{BB962C8B-B14F-4D97-AF65-F5344CB8AC3E}">
        <p14:creationId xmlns:p14="http://schemas.microsoft.com/office/powerpoint/2010/main" val="245154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4412A-CA13-4B24-163A-92E39194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z="1100" dirty="0"/>
              <a:t>Jari Likonen | WPPWIE Midterm Meeting  | VTT Espoo| 9.4.2024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308D14-98AB-CFDA-AB7D-8E535C31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7543800" cy="869776"/>
          </a:xfrm>
        </p:spPr>
        <p:txBody>
          <a:bodyPr/>
          <a:lstStyle/>
          <a:p>
            <a:r>
              <a:rPr lang="fi-FI" dirty="0"/>
              <a:t>SP E </a:t>
            </a:r>
            <a:r>
              <a:rPr lang="fi-FI" dirty="0" err="1"/>
              <a:t>resources</a:t>
            </a:r>
            <a:r>
              <a:rPr lang="fi-FI" dirty="0"/>
              <a:t> 2024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B06B02-105D-55AD-292A-7CFC53A8C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38771"/>
              </p:ext>
            </p:extLst>
          </p:nvPr>
        </p:nvGraphicFramePr>
        <p:xfrm>
          <a:off x="762000" y="931985"/>
          <a:ext cx="6694427" cy="4158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6453">
                  <a:extLst>
                    <a:ext uri="{9D8B030D-6E8A-4147-A177-3AD203B41FA5}">
                      <a16:colId xmlns:a16="http://schemas.microsoft.com/office/drawing/2014/main" val="1252319938"/>
                    </a:ext>
                  </a:extLst>
                </a:gridCol>
                <a:gridCol w="2639990">
                  <a:extLst>
                    <a:ext uri="{9D8B030D-6E8A-4147-A177-3AD203B41FA5}">
                      <a16:colId xmlns:a16="http://schemas.microsoft.com/office/drawing/2014/main" val="763345730"/>
                    </a:ext>
                  </a:extLst>
                </a:gridCol>
                <a:gridCol w="1777984">
                  <a:extLst>
                    <a:ext uri="{9D8B030D-6E8A-4147-A177-3AD203B41FA5}">
                      <a16:colId xmlns:a16="http://schemas.microsoft.com/office/drawing/2014/main" val="3034726411"/>
                    </a:ext>
                  </a:extLst>
                </a:gridCol>
              </a:tblGrid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Deliverable Owner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Beneficiary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PM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584913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P. Veis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147476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 Almaviva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de-DE" sz="1600" spc="-15" dirty="0">
                          <a:effectLst/>
                        </a:rPr>
                        <a:t>ENEA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78158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T. Dittmar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de-DE" sz="1600" spc="-15" dirty="0">
                          <a:effectLst/>
                        </a:rPr>
                        <a:t>FZJ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de-DE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297821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Grigore</a:t>
                      </a: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/C. Porosnicu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1178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 Gasior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IPPLM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711493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Fortuna-Zaleśna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IPPLM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33096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J. Butikova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  <a:defRPr/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ISSP-UL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547843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Pajuste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ISSP-UL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12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89270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 </a:t>
                      </a:r>
                      <a:r>
                        <a:rPr lang="fi-FI" sz="16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Catarino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97527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 Paris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09910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Primetzhofer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63791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J. Likonen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VTT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49805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Total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>
                          <a:effectLst/>
                        </a:rPr>
                        <a:t> 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b="1" spc="-15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fi-FI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2741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FA9A87-3BA1-0B1D-DDD1-CE091587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127213"/>
              </p:ext>
            </p:extLst>
          </p:nvPr>
        </p:nvGraphicFramePr>
        <p:xfrm>
          <a:off x="762000" y="5186257"/>
          <a:ext cx="4009971" cy="1138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597">
                  <a:extLst>
                    <a:ext uri="{9D8B030D-6E8A-4147-A177-3AD203B41FA5}">
                      <a16:colId xmlns:a16="http://schemas.microsoft.com/office/drawing/2014/main" val="3870887092"/>
                    </a:ext>
                  </a:extLst>
                </a:gridCol>
                <a:gridCol w="1426359">
                  <a:extLst>
                    <a:ext uri="{9D8B030D-6E8A-4147-A177-3AD203B41FA5}">
                      <a16:colId xmlns:a16="http://schemas.microsoft.com/office/drawing/2014/main" val="3301594717"/>
                    </a:ext>
                  </a:extLst>
                </a:gridCol>
                <a:gridCol w="1065015">
                  <a:extLst>
                    <a:ext uri="{9D8B030D-6E8A-4147-A177-3AD203B41FA5}">
                      <a16:colId xmlns:a16="http://schemas.microsoft.com/office/drawing/2014/main" val="2026491973"/>
                    </a:ext>
                  </a:extLst>
                </a:gridCol>
              </a:tblGrid>
              <a:tr h="102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Device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Beneficiary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Days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258553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IST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7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396961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VR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3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951622"/>
                  </a:ext>
                </a:extLst>
              </a:tr>
              <a:tr h="291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Accelerator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spc="-15" dirty="0">
                          <a:effectLst/>
                        </a:rPr>
                        <a:t>VTT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457200" algn="l"/>
                          <a:tab pos="1029970" algn="l"/>
                          <a:tab pos="1371600" algn="l"/>
                        </a:tabLst>
                      </a:pPr>
                      <a:r>
                        <a:rPr lang="en-GB" sz="1600" spc="-15" dirty="0">
                          <a:effectLst/>
                        </a:rPr>
                        <a:t>2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19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70648"/>
            <a:ext cx="70840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SPE program 2024</a:t>
            </a:r>
            <a:endParaRPr spc="-25" dirty="0"/>
          </a:p>
        </p:txBody>
      </p:sp>
      <p:sp>
        <p:nvSpPr>
          <p:cNvPr id="5" name="object 3"/>
          <p:cNvSpPr txBox="1"/>
          <p:nvPr/>
        </p:nvSpPr>
        <p:spPr>
          <a:xfrm>
            <a:off x="535940" y="914400"/>
            <a:ext cx="8330565" cy="43958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experiment at VTT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the JET LIBS setup (February &amp; March 2024)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analysis of VTT LIBS experiment (on-going)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LIBS experiment at JET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(June-July)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analysis of JET LIBS experiment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of tile analysis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(e.g. C39 baking studies)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tiles from top and bottom of IWGL and WPL limiters</a:t>
            </a: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 of metallography and microstructural studies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Langmuir probes and W lamellae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louvre clip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 cassettes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Analysis of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lamellae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in-vessel components (UKAEA)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0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08279">
              <a:lnSpc>
                <a:spcPts val="1939"/>
              </a:lnSpc>
              <a:spcBef>
                <a:spcPts val="345"/>
              </a:spcBef>
              <a:tabLst>
                <a:tab pos="354965" algn="l"/>
                <a:tab pos="355600" algn="l"/>
              </a:tabLst>
            </a:pPr>
            <a:endParaRPr lang="fi-FI" sz="1800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6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859460" y="6591495"/>
            <a:ext cx="497974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/>
              <a:t>Jari Likonen | WPPWIE Midterm Meeting  | VTT Espoo| 9.4.2024 </a:t>
            </a:r>
            <a:r>
              <a:rPr dirty="0"/>
              <a:t>|</a:t>
            </a:r>
            <a:r>
              <a:rPr spc="-5" dirty="0"/>
              <a:t> </a:t>
            </a:r>
            <a:r>
              <a:rPr dirty="0"/>
              <a:t>Page</a:t>
            </a:r>
            <a:r>
              <a:rPr spc="-10" dirty="0"/>
              <a:t> </a:t>
            </a:r>
            <a:fld id="{81D60167-4931-47E6-BA6A-407CBD079E47}" type="slidenum">
              <a:rPr spc="-50" dirty="0"/>
              <a:t>5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74897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35152" y="3231294"/>
            <a:ext cx="3375248" cy="41158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de-DE" sz="2000" dirty="0">
                <a:solidFill>
                  <a:srgbClr val="0070C0"/>
                </a:solidFill>
              </a:rPr>
              <a:t>SP E </a:t>
            </a:r>
            <a:r>
              <a:rPr lang="de-DE" sz="2000" dirty="0" err="1">
                <a:solidFill>
                  <a:srgbClr val="0070C0"/>
                </a:solidFill>
              </a:rPr>
              <a:t>updates</a:t>
            </a:r>
            <a:r>
              <a:rPr lang="de-DE" sz="2000" dirty="0">
                <a:solidFill>
                  <a:srgbClr val="0070C0"/>
                </a:solidFill>
              </a:rPr>
              <a:t> and </a:t>
            </a:r>
            <a:r>
              <a:rPr lang="de-DE" sz="2000" dirty="0" err="1">
                <a:solidFill>
                  <a:srgbClr val="0070C0"/>
                </a:solidFill>
              </a:rPr>
              <a:t>planning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39A65335-65E7-4AE3-BE06-1C2E39ABE3BC}"/>
              </a:ext>
            </a:extLst>
          </p:cNvPr>
          <p:cNvSpPr txBox="1">
            <a:spLocks/>
          </p:cNvSpPr>
          <p:nvPr/>
        </p:nvSpPr>
        <p:spPr bwMode="auto">
          <a:xfrm>
            <a:off x="-7616" y="857252"/>
            <a:ext cx="802375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/>
              <a:t>Typical PWIE materials for </a:t>
            </a:r>
            <a:r>
              <a:rPr lang="en-GB" altLang="en-US" sz="2800" b="1" i="1" dirty="0"/>
              <a:t>post-mortem</a:t>
            </a:r>
            <a:r>
              <a:rPr lang="en-GB" altLang="en-US" sz="2800" b="1" dirty="0"/>
              <a:t> analysis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EEA556-77B2-46CE-A1C9-2FEAB39DD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" y="1438277"/>
            <a:ext cx="6448203" cy="4142177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469F3F9-3BEB-400B-A8E0-891319DD7342}"/>
              </a:ext>
            </a:extLst>
          </p:cNvPr>
          <p:cNvSpPr/>
          <p:nvPr/>
        </p:nvSpPr>
        <p:spPr>
          <a:xfrm>
            <a:off x="4537624" y="2930460"/>
            <a:ext cx="137930" cy="1001895"/>
          </a:xfrm>
          <a:custGeom>
            <a:avLst/>
            <a:gdLst>
              <a:gd name="connsiteX0" fmla="*/ 0 w 185737"/>
              <a:gd name="connsiteY0" fmla="*/ 888206 h 1400175"/>
              <a:gd name="connsiteX1" fmla="*/ 45244 w 185737"/>
              <a:gd name="connsiteY1" fmla="*/ 1178718 h 1400175"/>
              <a:gd name="connsiteX2" fmla="*/ 54769 w 185737"/>
              <a:gd name="connsiteY2" fmla="*/ 1266825 h 1400175"/>
              <a:gd name="connsiteX3" fmla="*/ 95250 w 185737"/>
              <a:gd name="connsiteY3" fmla="*/ 1264443 h 1400175"/>
              <a:gd name="connsiteX4" fmla="*/ 97631 w 185737"/>
              <a:gd name="connsiteY4" fmla="*/ 1400175 h 1400175"/>
              <a:gd name="connsiteX5" fmla="*/ 154781 w 185737"/>
              <a:gd name="connsiteY5" fmla="*/ 1381125 h 1400175"/>
              <a:gd name="connsiteX6" fmla="*/ 185737 w 185737"/>
              <a:gd name="connsiteY6" fmla="*/ 1350168 h 1400175"/>
              <a:gd name="connsiteX7" fmla="*/ 164306 w 185737"/>
              <a:gd name="connsiteY7" fmla="*/ 1214437 h 1400175"/>
              <a:gd name="connsiteX8" fmla="*/ 119062 w 185737"/>
              <a:gd name="connsiteY8" fmla="*/ 1071562 h 1400175"/>
              <a:gd name="connsiteX9" fmla="*/ 90487 w 185737"/>
              <a:gd name="connsiteY9" fmla="*/ 959643 h 1400175"/>
              <a:gd name="connsiteX10" fmla="*/ 64294 w 185737"/>
              <a:gd name="connsiteY10" fmla="*/ 721518 h 1400175"/>
              <a:gd name="connsiteX11" fmla="*/ 45244 w 185737"/>
              <a:gd name="connsiteY11" fmla="*/ 514350 h 1400175"/>
              <a:gd name="connsiteX12" fmla="*/ 33337 w 185737"/>
              <a:gd name="connsiteY12" fmla="*/ 295275 h 1400175"/>
              <a:gd name="connsiteX13" fmla="*/ 33337 w 185737"/>
              <a:gd name="connsiteY13" fmla="*/ 133350 h 1400175"/>
              <a:gd name="connsiteX14" fmla="*/ 35719 w 185737"/>
              <a:gd name="connsiteY1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5737" h="1400175">
                <a:moveTo>
                  <a:pt x="0" y="888206"/>
                </a:moveTo>
                <a:lnTo>
                  <a:pt x="45244" y="1178718"/>
                </a:lnTo>
                <a:lnTo>
                  <a:pt x="54769" y="1266825"/>
                </a:lnTo>
                <a:lnTo>
                  <a:pt x="95250" y="1264443"/>
                </a:lnTo>
                <a:cubicBezTo>
                  <a:pt x="96044" y="1309687"/>
                  <a:pt x="96837" y="1354931"/>
                  <a:pt x="97631" y="1400175"/>
                </a:cubicBezTo>
                <a:lnTo>
                  <a:pt x="154781" y="1381125"/>
                </a:lnTo>
                <a:lnTo>
                  <a:pt x="185737" y="1350168"/>
                </a:lnTo>
                <a:lnTo>
                  <a:pt x="164306" y="1214437"/>
                </a:lnTo>
                <a:lnTo>
                  <a:pt x="119062" y="1071562"/>
                </a:lnTo>
                <a:lnTo>
                  <a:pt x="90487" y="959643"/>
                </a:lnTo>
                <a:lnTo>
                  <a:pt x="64294" y="721518"/>
                </a:lnTo>
                <a:lnTo>
                  <a:pt x="45244" y="514350"/>
                </a:lnTo>
                <a:lnTo>
                  <a:pt x="33337" y="295275"/>
                </a:lnTo>
                <a:lnTo>
                  <a:pt x="33337" y="133350"/>
                </a:lnTo>
                <a:lnTo>
                  <a:pt x="35719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7B4169D-D9FE-4A20-B5AF-BCAFD2E93E8D}"/>
              </a:ext>
            </a:extLst>
          </p:cNvPr>
          <p:cNvGrpSpPr/>
          <p:nvPr/>
        </p:nvGrpSpPr>
        <p:grpSpPr>
          <a:xfrm>
            <a:off x="1132055" y="1442884"/>
            <a:ext cx="4194456" cy="1031960"/>
            <a:chOff x="1132055" y="585634"/>
            <a:chExt cx="4194456" cy="103196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85B1893-E3A2-46B0-9432-2F38E7C29E10}"/>
                </a:ext>
              </a:extLst>
            </p:cNvPr>
            <p:cNvSpPr/>
            <p:nvPr/>
          </p:nvSpPr>
          <p:spPr>
            <a:xfrm>
              <a:off x="1852655" y="585634"/>
              <a:ext cx="222731" cy="143472"/>
            </a:xfrm>
            <a:custGeom>
              <a:avLst/>
              <a:gdLst>
                <a:gd name="connsiteX0" fmla="*/ 171450 w 283369"/>
                <a:gd name="connsiteY0" fmla="*/ 197644 h 197644"/>
                <a:gd name="connsiteX1" fmla="*/ 233363 w 283369"/>
                <a:gd name="connsiteY1" fmla="*/ 147638 h 197644"/>
                <a:gd name="connsiteX2" fmla="*/ 283369 w 283369"/>
                <a:gd name="connsiteY2" fmla="*/ 107156 h 197644"/>
                <a:gd name="connsiteX3" fmla="*/ 214313 w 283369"/>
                <a:gd name="connsiteY3" fmla="*/ 4763 h 197644"/>
                <a:gd name="connsiteX4" fmla="*/ 0 w 283369"/>
                <a:gd name="connsiteY4" fmla="*/ 0 h 197644"/>
                <a:gd name="connsiteX5" fmla="*/ 76200 w 283369"/>
                <a:gd name="connsiteY5" fmla="*/ 80963 h 197644"/>
                <a:gd name="connsiteX6" fmla="*/ 121444 w 283369"/>
                <a:gd name="connsiteY6" fmla="*/ 142875 h 197644"/>
                <a:gd name="connsiteX7" fmla="*/ 171450 w 283369"/>
                <a:gd name="connsiteY7" fmla="*/ 197644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369" h="197644">
                  <a:moveTo>
                    <a:pt x="171450" y="197644"/>
                  </a:moveTo>
                  <a:lnTo>
                    <a:pt x="233363" y="147638"/>
                  </a:lnTo>
                  <a:lnTo>
                    <a:pt x="283369" y="107156"/>
                  </a:lnTo>
                  <a:lnTo>
                    <a:pt x="214313" y="4763"/>
                  </a:lnTo>
                  <a:lnTo>
                    <a:pt x="0" y="0"/>
                  </a:lnTo>
                  <a:lnTo>
                    <a:pt x="76200" y="80963"/>
                  </a:lnTo>
                  <a:lnTo>
                    <a:pt x="121444" y="142875"/>
                  </a:lnTo>
                  <a:lnTo>
                    <a:pt x="171450" y="1976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3945678-22EA-42EF-917B-589C35BC2B5F}"/>
                </a:ext>
              </a:extLst>
            </p:cNvPr>
            <p:cNvSpPr/>
            <p:nvPr/>
          </p:nvSpPr>
          <p:spPr>
            <a:xfrm>
              <a:off x="1538211" y="589092"/>
              <a:ext cx="415515" cy="233357"/>
            </a:xfrm>
            <a:custGeom>
              <a:avLst/>
              <a:gdLst>
                <a:gd name="connsiteX0" fmla="*/ 447675 w 528638"/>
                <a:gd name="connsiteY0" fmla="*/ 321468 h 321468"/>
                <a:gd name="connsiteX1" fmla="*/ 509588 w 528638"/>
                <a:gd name="connsiteY1" fmla="*/ 250031 h 321468"/>
                <a:gd name="connsiteX2" fmla="*/ 528638 w 528638"/>
                <a:gd name="connsiteY2" fmla="*/ 245268 h 321468"/>
                <a:gd name="connsiteX3" fmla="*/ 452438 w 528638"/>
                <a:gd name="connsiteY3" fmla="*/ 126206 h 321468"/>
                <a:gd name="connsiteX4" fmla="*/ 361950 w 528638"/>
                <a:gd name="connsiteY4" fmla="*/ 57150 h 321468"/>
                <a:gd name="connsiteX5" fmla="*/ 290513 w 528638"/>
                <a:gd name="connsiteY5" fmla="*/ 19050 h 321468"/>
                <a:gd name="connsiteX6" fmla="*/ 242888 w 528638"/>
                <a:gd name="connsiteY6" fmla="*/ 0 h 321468"/>
                <a:gd name="connsiteX7" fmla="*/ 0 w 528638"/>
                <a:gd name="connsiteY7" fmla="*/ 0 h 321468"/>
                <a:gd name="connsiteX8" fmla="*/ 116681 w 528638"/>
                <a:gd name="connsiteY8" fmla="*/ 40481 h 321468"/>
                <a:gd name="connsiteX9" fmla="*/ 202406 w 528638"/>
                <a:gd name="connsiteY9" fmla="*/ 76200 h 321468"/>
                <a:gd name="connsiteX10" fmla="*/ 280988 w 528638"/>
                <a:gd name="connsiteY10" fmla="*/ 128587 h 321468"/>
                <a:gd name="connsiteX11" fmla="*/ 328613 w 528638"/>
                <a:gd name="connsiteY11" fmla="*/ 171450 h 321468"/>
                <a:gd name="connsiteX12" fmla="*/ 390525 w 528638"/>
                <a:gd name="connsiteY12" fmla="*/ 264318 h 321468"/>
                <a:gd name="connsiteX13" fmla="*/ 447675 w 528638"/>
                <a:gd name="connsiteY13" fmla="*/ 321468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8638" h="321468">
                  <a:moveTo>
                    <a:pt x="447675" y="321468"/>
                  </a:moveTo>
                  <a:lnTo>
                    <a:pt x="509588" y="250031"/>
                  </a:lnTo>
                  <a:lnTo>
                    <a:pt x="528638" y="245268"/>
                  </a:lnTo>
                  <a:lnTo>
                    <a:pt x="452438" y="126206"/>
                  </a:lnTo>
                  <a:lnTo>
                    <a:pt x="361950" y="57150"/>
                  </a:lnTo>
                  <a:lnTo>
                    <a:pt x="290513" y="19050"/>
                  </a:lnTo>
                  <a:lnTo>
                    <a:pt x="242888" y="0"/>
                  </a:lnTo>
                  <a:lnTo>
                    <a:pt x="0" y="0"/>
                  </a:lnTo>
                  <a:lnTo>
                    <a:pt x="116681" y="40481"/>
                  </a:lnTo>
                  <a:lnTo>
                    <a:pt x="202406" y="76200"/>
                  </a:lnTo>
                  <a:lnTo>
                    <a:pt x="280988" y="128587"/>
                  </a:lnTo>
                  <a:lnTo>
                    <a:pt x="328613" y="171450"/>
                  </a:lnTo>
                  <a:lnTo>
                    <a:pt x="390525" y="264318"/>
                  </a:lnTo>
                  <a:lnTo>
                    <a:pt x="447675" y="32146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EC12167-D5E7-41FD-8A01-0974CE05E0DB}"/>
                </a:ext>
              </a:extLst>
            </p:cNvPr>
            <p:cNvSpPr/>
            <p:nvPr/>
          </p:nvSpPr>
          <p:spPr>
            <a:xfrm>
              <a:off x="1220025" y="589092"/>
              <a:ext cx="151607" cy="24200"/>
            </a:xfrm>
            <a:custGeom>
              <a:avLst/>
              <a:gdLst>
                <a:gd name="connsiteX0" fmla="*/ 0 w 192881"/>
                <a:gd name="connsiteY0" fmla="*/ 33337 h 33337"/>
                <a:gd name="connsiteX1" fmla="*/ 107156 w 192881"/>
                <a:gd name="connsiteY1" fmla="*/ 21431 h 33337"/>
                <a:gd name="connsiteX2" fmla="*/ 171450 w 192881"/>
                <a:gd name="connsiteY2" fmla="*/ 11906 h 33337"/>
                <a:gd name="connsiteX3" fmla="*/ 192881 w 192881"/>
                <a:gd name="connsiteY3" fmla="*/ 4762 h 33337"/>
                <a:gd name="connsiteX4" fmla="*/ 45243 w 192881"/>
                <a:gd name="connsiteY4" fmla="*/ 0 h 33337"/>
                <a:gd name="connsiteX5" fmla="*/ 0 w 192881"/>
                <a:gd name="connsiteY5" fmla="*/ 3333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1" h="33337">
                  <a:moveTo>
                    <a:pt x="0" y="33337"/>
                  </a:moveTo>
                  <a:lnTo>
                    <a:pt x="107156" y="21431"/>
                  </a:lnTo>
                  <a:lnTo>
                    <a:pt x="171450" y="11906"/>
                  </a:lnTo>
                  <a:lnTo>
                    <a:pt x="192881" y="4762"/>
                  </a:lnTo>
                  <a:lnTo>
                    <a:pt x="45243" y="0"/>
                  </a:lnTo>
                  <a:lnTo>
                    <a:pt x="0" y="3333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486A218-5CA4-4EC2-927D-DCA2AE2893AB}"/>
                </a:ext>
              </a:extLst>
            </p:cNvPr>
            <p:cNvSpPr/>
            <p:nvPr/>
          </p:nvSpPr>
          <p:spPr>
            <a:xfrm>
              <a:off x="1154515" y="675520"/>
              <a:ext cx="709370" cy="243729"/>
            </a:xfrm>
            <a:custGeom>
              <a:avLst/>
              <a:gdLst>
                <a:gd name="connsiteX0" fmla="*/ 16669 w 902494"/>
                <a:gd name="connsiteY0" fmla="*/ 47625 h 335756"/>
                <a:gd name="connsiteX1" fmla="*/ 150019 w 902494"/>
                <a:gd name="connsiteY1" fmla="*/ 19050 h 335756"/>
                <a:gd name="connsiteX2" fmla="*/ 280987 w 902494"/>
                <a:gd name="connsiteY2" fmla="*/ 2381 h 335756"/>
                <a:gd name="connsiteX3" fmla="*/ 378619 w 902494"/>
                <a:gd name="connsiteY3" fmla="*/ 4763 h 335756"/>
                <a:gd name="connsiteX4" fmla="*/ 416719 w 902494"/>
                <a:gd name="connsiteY4" fmla="*/ 16669 h 335756"/>
                <a:gd name="connsiteX5" fmla="*/ 452437 w 902494"/>
                <a:gd name="connsiteY5" fmla="*/ 0 h 335756"/>
                <a:gd name="connsiteX6" fmla="*/ 607219 w 902494"/>
                <a:gd name="connsiteY6" fmla="*/ 40481 h 335756"/>
                <a:gd name="connsiteX7" fmla="*/ 719137 w 902494"/>
                <a:gd name="connsiteY7" fmla="*/ 90488 h 335756"/>
                <a:gd name="connsiteX8" fmla="*/ 809625 w 902494"/>
                <a:gd name="connsiteY8" fmla="*/ 140494 h 335756"/>
                <a:gd name="connsiteX9" fmla="*/ 866775 w 902494"/>
                <a:gd name="connsiteY9" fmla="*/ 209550 h 335756"/>
                <a:gd name="connsiteX10" fmla="*/ 902494 w 902494"/>
                <a:gd name="connsiteY10" fmla="*/ 242888 h 335756"/>
                <a:gd name="connsiteX11" fmla="*/ 838200 w 902494"/>
                <a:gd name="connsiteY11" fmla="*/ 335756 h 335756"/>
                <a:gd name="connsiteX12" fmla="*/ 795337 w 902494"/>
                <a:gd name="connsiteY12" fmla="*/ 283369 h 335756"/>
                <a:gd name="connsiteX13" fmla="*/ 745331 w 902494"/>
                <a:gd name="connsiteY13" fmla="*/ 233363 h 335756"/>
                <a:gd name="connsiteX14" fmla="*/ 681037 w 902494"/>
                <a:gd name="connsiteY14" fmla="*/ 188119 h 335756"/>
                <a:gd name="connsiteX15" fmla="*/ 604837 w 902494"/>
                <a:gd name="connsiteY15" fmla="*/ 145256 h 335756"/>
                <a:gd name="connsiteX16" fmla="*/ 511969 w 902494"/>
                <a:gd name="connsiteY16" fmla="*/ 121444 h 335756"/>
                <a:gd name="connsiteX17" fmla="*/ 428625 w 902494"/>
                <a:gd name="connsiteY17" fmla="*/ 104775 h 335756"/>
                <a:gd name="connsiteX18" fmla="*/ 400050 w 902494"/>
                <a:gd name="connsiteY18" fmla="*/ 102394 h 335756"/>
                <a:gd name="connsiteX19" fmla="*/ 381000 w 902494"/>
                <a:gd name="connsiteY19" fmla="*/ 83344 h 335756"/>
                <a:gd name="connsiteX20" fmla="*/ 235744 w 902494"/>
                <a:gd name="connsiteY20" fmla="*/ 76200 h 335756"/>
                <a:gd name="connsiteX21" fmla="*/ 147637 w 902494"/>
                <a:gd name="connsiteY21" fmla="*/ 92869 h 335756"/>
                <a:gd name="connsiteX22" fmla="*/ 54769 w 902494"/>
                <a:gd name="connsiteY22" fmla="*/ 107156 h 335756"/>
                <a:gd name="connsiteX23" fmla="*/ 0 w 902494"/>
                <a:gd name="connsiteY23" fmla="*/ 133350 h 335756"/>
                <a:gd name="connsiteX24" fmla="*/ 16669 w 902494"/>
                <a:gd name="connsiteY24" fmla="*/ 47625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2494" h="335756">
                  <a:moveTo>
                    <a:pt x="16669" y="47625"/>
                  </a:moveTo>
                  <a:lnTo>
                    <a:pt x="150019" y="19050"/>
                  </a:lnTo>
                  <a:lnTo>
                    <a:pt x="280987" y="2381"/>
                  </a:lnTo>
                  <a:lnTo>
                    <a:pt x="378619" y="4763"/>
                  </a:lnTo>
                  <a:lnTo>
                    <a:pt x="416719" y="16669"/>
                  </a:lnTo>
                  <a:lnTo>
                    <a:pt x="452437" y="0"/>
                  </a:lnTo>
                  <a:lnTo>
                    <a:pt x="607219" y="40481"/>
                  </a:lnTo>
                  <a:lnTo>
                    <a:pt x="719137" y="90488"/>
                  </a:lnTo>
                  <a:lnTo>
                    <a:pt x="809625" y="140494"/>
                  </a:lnTo>
                  <a:lnTo>
                    <a:pt x="866775" y="209550"/>
                  </a:lnTo>
                  <a:lnTo>
                    <a:pt x="902494" y="242888"/>
                  </a:lnTo>
                  <a:lnTo>
                    <a:pt x="838200" y="335756"/>
                  </a:lnTo>
                  <a:lnTo>
                    <a:pt x="795337" y="283369"/>
                  </a:lnTo>
                  <a:lnTo>
                    <a:pt x="745331" y="233363"/>
                  </a:lnTo>
                  <a:lnTo>
                    <a:pt x="681037" y="188119"/>
                  </a:lnTo>
                  <a:lnTo>
                    <a:pt x="604837" y="145256"/>
                  </a:lnTo>
                  <a:lnTo>
                    <a:pt x="511969" y="121444"/>
                  </a:lnTo>
                  <a:lnTo>
                    <a:pt x="428625" y="104775"/>
                  </a:lnTo>
                  <a:lnTo>
                    <a:pt x="400050" y="102394"/>
                  </a:lnTo>
                  <a:lnTo>
                    <a:pt x="381000" y="83344"/>
                  </a:lnTo>
                  <a:lnTo>
                    <a:pt x="235744" y="76200"/>
                  </a:lnTo>
                  <a:lnTo>
                    <a:pt x="147637" y="92869"/>
                  </a:lnTo>
                  <a:lnTo>
                    <a:pt x="54769" y="107156"/>
                  </a:lnTo>
                  <a:lnTo>
                    <a:pt x="0" y="133350"/>
                  </a:lnTo>
                  <a:lnTo>
                    <a:pt x="16669" y="476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534CDAA-10A8-45DF-A039-A02F297BF60A}"/>
                </a:ext>
              </a:extLst>
            </p:cNvPr>
            <p:cNvSpPr/>
            <p:nvPr/>
          </p:nvSpPr>
          <p:spPr>
            <a:xfrm>
              <a:off x="1132055" y="784420"/>
              <a:ext cx="671936" cy="214344"/>
            </a:xfrm>
            <a:custGeom>
              <a:avLst/>
              <a:gdLst>
                <a:gd name="connsiteX0" fmla="*/ 807244 w 854869"/>
                <a:gd name="connsiteY0" fmla="*/ 295275 h 295275"/>
                <a:gd name="connsiteX1" fmla="*/ 854869 w 854869"/>
                <a:gd name="connsiteY1" fmla="*/ 214312 h 295275"/>
                <a:gd name="connsiteX2" fmla="*/ 785812 w 854869"/>
                <a:gd name="connsiteY2" fmla="*/ 130969 h 295275"/>
                <a:gd name="connsiteX3" fmla="*/ 678656 w 854869"/>
                <a:gd name="connsiteY3" fmla="*/ 71437 h 295275"/>
                <a:gd name="connsiteX4" fmla="*/ 604837 w 854869"/>
                <a:gd name="connsiteY4" fmla="*/ 35719 h 295275"/>
                <a:gd name="connsiteX5" fmla="*/ 509587 w 854869"/>
                <a:gd name="connsiteY5" fmla="*/ 16669 h 295275"/>
                <a:gd name="connsiteX6" fmla="*/ 421481 w 854869"/>
                <a:gd name="connsiteY6" fmla="*/ 7144 h 295275"/>
                <a:gd name="connsiteX7" fmla="*/ 392906 w 854869"/>
                <a:gd name="connsiteY7" fmla="*/ 0 h 295275"/>
                <a:gd name="connsiteX8" fmla="*/ 376237 w 854869"/>
                <a:gd name="connsiteY8" fmla="*/ 19050 h 295275"/>
                <a:gd name="connsiteX9" fmla="*/ 126206 w 854869"/>
                <a:gd name="connsiteY9" fmla="*/ 57150 h 295275"/>
                <a:gd name="connsiteX10" fmla="*/ 47625 w 854869"/>
                <a:gd name="connsiteY10" fmla="*/ 71437 h 295275"/>
                <a:gd name="connsiteX11" fmla="*/ 0 w 854869"/>
                <a:gd name="connsiteY11" fmla="*/ 83344 h 295275"/>
                <a:gd name="connsiteX12" fmla="*/ 2381 w 854869"/>
                <a:gd name="connsiteY12" fmla="*/ 145256 h 295275"/>
                <a:gd name="connsiteX13" fmla="*/ 80962 w 854869"/>
                <a:gd name="connsiteY13" fmla="*/ 121444 h 295275"/>
                <a:gd name="connsiteX14" fmla="*/ 204787 w 854869"/>
                <a:gd name="connsiteY14" fmla="*/ 88106 h 295275"/>
                <a:gd name="connsiteX15" fmla="*/ 338137 w 854869"/>
                <a:gd name="connsiteY15" fmla="*/ 73819 h 295275"/>
                <a:gd name="connsiteX16" fmla="*/ 376237 w 854869"/>
                <a:gd name="connsiteY16" fmla="*/ 69056 h 295275"/>
                <a:gd name="connsiteX17" fmla="*/ 402431 w 854869"/>
                <a:gd name="connsiteY17" fmla="*/ 66675 h 295275"/>
                <a:gd name="connsiteX18" fmla="*/ 485775 w 854869"/>
                <a:gd name="connsiteY18" fmla="*/ 92869 h 295275"/>
                <a:gd name="connsiteX19" fmla="*/ 566737 w 854869"/>
                <a:gd name="connsiteY19" fmla="*/ 126206 h 295275"/>
                <a:gd name="connsiteX20" fmla="*/ 626269 w 854869"/>
                <a:gd name="connsiteY20" fmla="*/ 154781 h 295275"/>
                <a:gd name="connsiteX21" fmla="*/ 688181 w 854869"/>
                <a:gd name="connsiteY21" fmla="*/ 202406 h 295275"/>
                <a:gd name="connsiteX22" fmla="*/ 728662 w 854869"/>
                <a:gd name="connsiteY22" fmla="*/ 240506 h 295275"/>
                <a:gd name="connsiteX23" fmla="*/ 807244 w 854869"/>
                <a:gd name="connsiteY23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54869" h="295275">
                  <a:moveTo>
                    <a:pt x="807244" y="295275"/>
                  </a:moveTo>
                  <a:lnTo>
                    <a:pt x="854869" y="214312"/>
                  </a:lnTo>
                  <a:lnTo>
                    <a:pt x="785812" y="130969"/>
                  </a:lnTo>
                  <a:lnTo>
                    <a:pt x="678656" y="71437"/>
                  </a:lnTo>
                  <a:lnTo>
                    <a:pt x="604837" y="35719"/>
                  </a:lnTo>
                  <a:lnTo>
                    <a:pt x="509587" y="16669"/>
                  </a:lnTo>
                  <a:lnTo>
                    <a:pt x="421481" y="7144"/>
                  </a:lnTo>
                  <a:lnTo>
                    <a:pt x="392906" y="0"/>
                  </a:lnTo>
                  <a:lnTo>
                    <a:pt x="376237" y="19050"/>
                  </a:lnTo>
                  <a:lnTo>
                    <a:pt x="126206" y="57150"/>
                  </a:lnTo>
                  <a:lnTo>
                    <a:pt x="47625" y="71437"/>
                  </a:lnTo>
                  <a:lnTo>
                    <a:pt x="0" y="83344"/>
                  </a:lnTo>
                  <a:cubicBezTo>
                    <a:pt x="794" y="103981"/>
                    <a:pt x="1587" y="124619"/>
                    <a:pt x="2381" y="145256"/>
                  </a:cubicBezTo>
                  <a:lnTo>
                    <a:pt x="80962" y="121444"/>
                  </a:lnTo>
                  <a:lnTo>
                    <a:pt x="204787" y="88106"/>
                  </a:lnTo>
                  <a:lnTo>
                    <a:pt x="338137" y="73819"/>
                  </a:lnTo>
                  <a:lnTo>
                    <a:pt x="376237" y="69056"/>
                  </a:lnTo>
                  <a:lnTo>
                    <a:pt x="402431" y="66675"/>
                  </a:lnTo>
                  <a:lnTo>
                    <a:pt x="485775" y="92869"/>
                  </a:lnTo>
                  <a:lnTo>
                    <a:pt x="566737" y="126206"/>
                  </a:lnTo>
                  <a:lnTo>
                    <a:pt x="626269" y="154781"/>
                  </a:lnTo>
                  <a:lnTo>
                    <a:pt x="688181" y="202406"/>
                  </a:lnTo>
                  <a:lnTo>
                    <a:pt x="728662" y="240506"/>
                  </a:lnTo>
                  <a:lnTo>
                    <a:pt x="807244" y="29527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D4C7D3F-367F-4B22-B663-07ED0B48C222}"/>
                </a:ext>
              </a:extLst>
            </p:cNvPr>
            <p:cNvSpPr/>
            <p:nvPr/>
          </p:nvSpPr>
          <p:spPr>
            <a:xfrm>
              <a:off x="1133926" y="907150"/>
              <a:ext cx="625145" cy="171129"/>
            </a:xfrm>
            <a:custGeom>
              <a:avLst/>
              <a:gdLst>
                <a:gd name="connsiteX0" fmla="*/ 0 w 795338"/>
                <a:gd name="connsiteY0" fmla="*/ 111918 h 235743"/>
                <a:gd name="connsiteX1" fmla="*/ 85725 w 795338"/>
                <a:gd name="connsiteY1" fmla="*/ 83343 h 235743"/>
                <a:gd name="connsiteX2" fmla="*/ 185738 w 795338"/>
                <a:gd name="connsiteY2" fmla="*/ 52387 h 235743"/>
                <a:gd name="connsiteX3" fmla="*/ 297656 w 795338"/>
                <a:gd name="connsiteY3" fmla="*/ 28575 h 235743"/>
                <a:gd name="connsiteX4" fmla="*/ 354806 w 795338"/>
                <a:gd name="connsiteY4" fmla="*/ 23812 h 235743"/>
                <a:gd name="connsiteX5" fmla="*/ 376238 w 795338"/>
                <a:gd name="connsiteY5" fmla="*/ 2381 h 235743"/>
                <a:gd name="connsiteX6" fmla="*/ 457200 w 795338"/>
                <a:gd name="connsiteY6" fmla="*/ 0 h 235743"/>
                <a:gd name="connsiteX7" fmla="*/ 523875 w 795338"/>
                <a:gd name="connsiteY7" fmla="*/ 11906 h 235743"/>
                <a:gd name="connsiteX8" fmla="*/ 590550 w 795338"/>
                <a:gd name="connsiteY8" fmla="*/ 33337 h 235743"/>
                <a:gd name="connsiteX9" fmla="*/ 652463 w 795338"/>
                <a:gd name="connsiteY9" fmla="*/ 59531 h 235743"/>
                <a:gd name="connsiteX10" fmla="*/ 726281 w 795338"/>
                <a:gd name="connsiteY10" fmla="*/ 97631 h 235743"/>
                <a:gd name="connsiteX11" fmla="*/ 769144 w 795338"/>
                <a:gd name="connsiteY11" fmla="*/ 126206 h 235743"/>
                <a:gd name="connsiteX12" fmla="*/ 795338 w 795338"/>
                <a:gd name="connsiteY12" fmla="*/ 157162 h 235743"/>
                <a:gd name="connsiteX13" fmla="*/ 783431 w 795338"/>
                <a:gd name="connsiteY13" fmla="*/ 235743 h 235743"/>
                <a:gd name="connsiteX14" fmla="*/ 740569 w 795338"/>
                <a:gd name="connsiteY14" fmla="*/ 223837 h 235743"/>
                <a:gd name="connsiteX15" fmla="*/ 704850 w 795338"/>
                <a:gd name="connsiteY15" fmla="*/ 202406 h 235743"/>
                <a:gd name="connsiteX16" fmla="*/ 659606 w 795338"/>
                <a:gd name="connsiteY16" fmla="*/ 161925 h 235743"/>
                <a:gd name="connsiteX17" fmla="*/ 609600 w 795338"/>
                <a:gd name="connsiteY17" fmla="*/ 133350 h 235743"/>
                <a:gd name="connsiteX18" fmla="*/ 564356 w 795338"/>
                <a:gd name="connsiteY18" fmla="*/ 111918 h 235743"/>
                <a:gd name="connsiteX19" fmla="*/ 516731 w 795338"/>
                <a:gd name="connsiteY19" fmla="*/ 100012 h 235743"/>
                <a:gd name="connsiteX20" fmla="*/ 464344 w 795338"/>
                <a:gd name="connsiteY20" fmla="*/ 90487 h 235743"/>
                <a:gd name="connsiteX21" fmla="*/ 419100 w 795338"/>
                <a:gd name="connsiteY21" fmla="*/ 85725 h 235743"/>
                <a:gd name="connsiteX22" fmla="*/ 369094 w 795338"/>
                <a:gd name="connsiteY22" fmla="*/ 83343 h 235743"/>
                <a:gd name="connsiteX23" fmla="*/ 330994 w 795338"/>
                <a:gd name="connsiteY23" fmla="*/ 80962 h 235743"/>
                <a:gd name="connsiteX24" fmla="*/ 271463 w 795338"/>
                <a:gd name="connsiteY24" fmla="*/ 100012 h 235743"/>
                <a:gd name="connsiteX25" fmla="*/ 180975 w 795338"/>
                <a:gd name="connsiteY25" fmla="*/ 123825 h 235743"/>
                <a:gd name="connsiteX26" fmla="*/ 109538 w 795338"/>
                <a:gd name="connsiteY26" fmla="*/ 145256 h 235743"/>
                <a:gd name="connsiteX27" fmla="*/ 54769 w 795338"/>
                <a:gd name="connsiteY27" fmla="*/ 166687 h 235743"/>
                <a:gd name="connsiteX28" fmla="*/ 23813 w 795338"/>
                <a:gd name="connsiteY28" fmla="*/ 185737 h 235743"/>
                <a:gd name="connsiteX29" fmla="*/ 0 w 795338"/>
                <a:gd name="connsiteY29" fmla="*/ 111918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5338" h="235743">
                  <a:moveTo>
                    <a:pt x="0" y="111918"/>
                  </a:moveTo>
                  <a:lnTo>
                    <a:pt x="85725" y="83343"/>
                  </a:lnTo>
                  <a:lnTo>
                    <a:pt x="185738" y="52387"/>
                  </a:lnTo>
                  <a:lnTo>
                    <a:pt x="297656" y="28575"/>
                  </a:lnTo>
                  <a:lnTo>
                    <a:pt x="354806" y="23812"/>
                  </a:lnTo>
                  <a:lnTo>
                    <a:pt x="376238" y="2381"/>
                  </a:lnTo>
                  <a:lnTo>
                    <a:pt x="457200" y="0"/>
                  </a:lnTo>
                  <a:lnTo>
                    <a:pt x="523875" y="11906"/>
                  </a:lnTo>
                  <a:lnTo>
                    <a:pt x="590550" y="33337"/>
                  </a:lnTo>
                  <a:lnTo>
                    <a:pt x="652463" y="59531"/>
                  </a:lnTo>
                  <a:lnTo>
                    <a:pt x="726281" y="97631"/>
                  </a:lnTo>
                  <a:lnTo>
                    <a:pt x="769144" y="126206"/>
                  </a:lnTo>
                  <a:lnTo>
                    <a:pt x="795338" y="157162"/>
                  </a:lnTo>
                  <a:lnTo>
                    <a:pt x="783431" y="235743"/>
                  </a:lnTo>
                  <a:lnTo>
                    <a:pt x="740569" y="223837"/>
                  </a:lnTo>
                  <a:lnTo>
                    <a:pt x="704850" y="202406"/>
                  </a:lnTo>
                  <a:lnTo>
                    <a:pt x="659606" y="161925"/>
                  </a:lnTo>
                  <a:lnTo>
                    <a:pt x="609600" y="133350"/>
                  </a:lnTo>
                  <a:lnTo>
                    <a:pt x="564356" y="111918"/>
                  </a:lnTo>
                  <a:lnTo>
                    <a:pt x="516731" y="100012"/>
                  </a:lnTo>
                  <a:lnTo>
                    <a:pt x="464344" y="90487"/>
                  </a:lnTo>
                  <a:lnTo>
                    <a:pt x="419100" y="85725"/>
                  </a:lnTo>
                  <a:lnTo>
                    <a:pt x="369094" y="83343"/>
                  </a:lnTo>
                  <a:lnTo>
                    <a:pt x="330994" y="80962"/>
                  </a:lnTo>
                  <a:lnTo>
                    <a:pt x="271463" y="100012"/>
                  </a:lnTo>
                  <a:lnTo>
                    <a:pt x="180975" y="123825"/>
                  </a:lnTo>
                  <a:lnTo>
                    <a:pt x="109538" y="145256"/>
                  </a:lnTo>
                  <a:lnTo>
                    <a:pt x="54769" y="166687"/>
                  </a:lnTo>
                  <a:lnTo>
                    <a:pt x="23813" y="185737"/>
                  </a:lnTo>
                  <a:lnTo>
                    <a:pt x="0" y="1119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778E98E-D5AF-45C1-A46C-70D0F56964B3}"/>
                </a:ext>
              </a:extLst>
            </p:cNvPr>
            <p:cNvSpPr/>
            <p:nvPr/>
          </p:nvSpPr>
          <p:spPr>
            <a:xfrm>
              <a:off x="1154515" y="990122"/>
              <a:ext cx="582096" cy="164215"/>
            </a:xfrm>
            <a:custGeom>
              <a:avLst/>
              <a:gdLst>
                <a:gd name="connsiteX0" fmla="*/ 721519 w 740569"/>
                <a:gd name="connsiteY0" fmla="*/ 226218 h 226218"/>
                <a:gd name="connsiteX1" fmla="*/ 740569 w 740569"/>
                <a:gd name="connsiteY1" fmla="*/ 173831 h 226218"/>
                <a:gd name="connsiteX2" fmla="*/ 740569 w 740569"/>
                <a:gd name="connsiteY2" fmla="*/ 140493 h 226218"/>
                <a:gd name="connsiteX3" fmla="*/ 640556 w 740569"/>
                <a:gd name="connsiteY3" fmla="*/ 85725 h 226218"/>
                <a:gd name="connsiteX4" fmla="*/ 552450 w 740569"/>
                <a:gd name="connsiteY4" fmla="*/ 38100 h 226218"/>
                <a:gd name="connsiteX5" fmla="*/ 478631 w 740569"/>
                <a:gd name="connsiteY5" fmla="*/ 19050 h 226218"/>
                <a:gd name="connsiteX6" fmla="*/ 423862 w 740569"/>
                <a:gd name="connsiteY6" fmla="*/ 7143 h 226218"/>
                <a:gd name="connsiteX7" fmla="*/ 361950 w 740569"/>
                <a:gd name="connsiteY7" fmla="*/ 0 h 226218"/>
                <a:gd name="connsiteX8" fmla="*/ 326231 w 740569"/>
                <a:gd name="connsiteY8" fmla="*/ 21431 h 226218"/>
                <a:gd name="connsiteX9" fmla="*/ 273844 w 740569"/>
                <a:gd name="connsiteY9" fmla="*/ 28575 h 226218"/>
                <a:gd name="connsiteX10" fmla="*/ 226219 w 740569"/>
                <a:gd name="connsiteY10" fmla="*/ 38100 h 226218"/>
                <a:gd name="connsiteX11" fmla="*/ 154781 w 740569"/>
                <a:gd name="connsiteY11" fmla="*/ 57150 h 226218"/>
                <a:gd name="connsiteX12" fmla="*/ 100012 w 740569"/>
                <a:gd name="connsiteY12" fmla="*/ 76200 h 226218"/>
                <a:gd name="connsiteX13" fmla="*/ 40481 w 740569"/>
                <a:gd name="connsiteY13" fmla="*/ 97631 h 226218"/>
                <a:gd name="connsiteX14" fmla="*/ 0 w 740569"/>
                <a:gd name="connsiteY14" fmla="*/ 121443 h 226218"/>
                <a:gd name="connsiteX15" fmla="*/ 11906 w 740569"/>
                <a:gd name="connsiteY15" fmla="*/ 164306 h 226218"/>
                <a:gd name="connsiteX16" fmla="*/ 71437 w 740569"/>
                <a:gd name="connsiteY16" fmla="*/ 140493 h 226218"/>
                <a:gd name="connsiteX17" fmla="*/ 128587 w 740569"/>
                <a:gd name="connsiteY17" fmla="*/ 116681 h 226218"/>
                <a:gd name="connsiteX18" fmla="*/ 200025 w 740569"/>
                <a:gd name="connsiteY18" fmla="*/ 92868 h 226218"/>
                <a:gd name="connsiteX19" fmla="*/ 266700 w 740569"/>
                <a:gd name="connsiteY19" fmla="*/ 85725 h 226218"/>
                <a:gd name="connsiteX20" fmla="*/ 330994 w 740569"/>
                <a:gd name="connsiteY20" fmla="*/ 69056 h 226218"/>
                <a:gd name="connsiteX21" fmla="*/ 340519 w 740569"/>
                <a:gd name="connsiteY21" fmla="*/ 69056 h 226218"/>
                <a:gd name="connsiteX22" fmla="*/ 361950 w 740569"/>
                <a:gd name="connsiteY22" fmla="*/ 73818 h 226218"/>
                <a:gd name="connsiteX23" fmla="*/ 442912 w 740569"/>
                <a:gd name="connsiteY23" fmla="*/ 76200 h 226218"/>
                <a:gd name="connsiteX24" fmla="*/ 523875 w 740569"/>
                <a:gd name="connsiteY24" fmla="*/ 92868 h 226218"/>
                <a:gd name="connsiteX25" fmla="*/ 611981 w 740569"/>
                <a:gd name="connsiteY25" fmla="*/ 126206 h 226218"/>
                <a:gd name="connsiteX26" fmla="*/ 661987 w 740569"/>
                <a:gd name="connsiteY26" fmla="*/ 164306 h 226218"/>
                <a:gd name="connsiteX27" fmla="*/ 721519 w 740569"/>
                <a:gd name="connsiteY27" fmla="*/ 226218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0569" h="226218">
                  <a:moveTo>
                    <a:pt x="721519" y="226218"/>
                  </a:moveTo>
                  <a:lnTo>
                    <a:pt x="740569" y="173831"/>
                  </a:lnTo>
                  <a:lnTo>
                    <a:pt x="740569" y="140493"/>
                  </a:lnTo>
                  <a:lnTo>
                    <a:pt x="640556" y="85725"/>
                  </a:lnTo>
                  <a:lnTo>
                    <a:pt x="552450" y="38100"/>
                  </a:lnTo>
                  <a:lnTo>
                    <a:pt x="478631" y="19050"/>
                  </a:lnTo>
                  <a:lnTo>
                    <a:pt x="423862" y="7143"/>
                  </a:lnTo>
                  <a:lnTo>
                    <a:pt x="361950" y="0"/>
                  </a:lnTo>
                  <a:lnTo>
                    <a:pt x="326231" y="21431"/>
                  </a:lnTo>
                  <a:lnTo>
                    <a:pt x="273844" y="28575"/>
                  </a:lnTo>
                  <a:lnTo>
                    <a:pt x="226219" y="38100"/>
                  </a:lnTo>
                  <a:lnTo>
                    <a:pt x="154781" y="57150"/>
                  </a:lnTo>
                  <a:lnTo>
                    <a:pt x="100012" y="76200"/>
                  </a:lnTo>
                  <a:lnTo>
                    <a:pt x="40481" y="97631"/>
                  </a:lnTo>
                  <a:lnTo>
                    <a:pt x="0" y="121443"/>
                  </a:lnTo>
                  <a:lnTo>
                    <a:pt x="11906" y="164306"/>
                  </a:lnTo>
                  <a:lnTo>
                    <a:pt x="71437" y="140493"/>
                  </a:lnTo>
                  <a:lnTo>
                    <a:pt x="128587" y="116681"/>
                  </a:lnTo>
                  <a:lnTo>
                    <a:pt x="200025" y="92868"/>
                  </a:lnTo>
                  <a:lnTo>
                    <a:pt x="266700" y="85725"/>
                  </a:lnTo>
                  <a:lnTo>
                    <a:pt x="330994" y="69056"/>
                  </a:lnTo>
                  <a:lnTo>
                    <a:pt x="340519" y="69056"/>
                  </a:lnTo>
                  <a:lnTo>
                    <a:pt x="361950" y="73818"/>
                  </a:lnTo>
                  <a:lnTo>
                    <a:pt x="442912" y="76200"/>
                  </a:lnTo>
                  <a:lnTo>
                    <a:pt x="523875" y="92868"/>
                  </a:lnTo>
                  <a:lnTo>
                    <a:pt x="611981" y="126206"/>
                  </a:lnTo>
                  <a:lnTo>
                    <a:pt x="661987" y="164306"/>
                  </a:lnTo>
                  <a:lnTo>
                    <a:pt x="721519" y="2262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6C3741-8C1E-4BB6-A1B0-55FD9927EBB5}"/>
                </a:ext>
              </a:extLst>
            </p:cNvPr>
            <p:cNvSpPr/>
            <p:nvPr/>
          </p:nvSpPr>
          <p:spPr>
            <a:xfrm>
              <a:off x="1190078" y="1086922"/>
              <a:ext cx="542789" cy="124458"/>
            </a:xfrm>
            <a:custGeom>
              <a:avLst/>
              <a:gdLst>
                <a:gd name="connsiteX0" fmla="*/ 690562 w 690562"/>
                <a:gd name="connsiteY0" fmla="*/ 116681 h 171450"/>
                <a:gd name="connsiteX1" fmla="*/ 633412 w 690562"/>
                <a:gd name="connsiteY1" fmla="*/ 71437 h 171450"/>
                <a:gd name="connsiteX2" fmla="*/ 550068 w 690562"/>
                <a:gd name="connsiteY2" fmla="*/ 30956 h 171450"/>
                <a:gd name="connsiteX3" fmla="*/ 461962 w 690562"/>
                <a:gd name="connsiteY3" fmla="*/ 7143 h 171450"/>
                <a:gd name="connsiteX4" fmla="*/ 357187 w 690562"/>
                <a:gd name="connsiteY4" fmla="*/ 0 h 171450"/>
                <a:gd name="connsiteX5" fmla="*/ 328612 w 690562"/>
                <a:gd name="connsiteY5" fmla="*/ 0 h 171450"/>
                <a:gd name="connsiteX6" fmla="*/ 295275 w 690562"/>
                <a:gd name="connsiteY6" fmla="*/ 16668 h 171450"/>
                <a:gd name="connsiteX7" fmla="*/ 233362 w 690562"/>
                <a:gd name="connsiteY7" fmla="*/ 28575 h 171450"/>
                <a:gd name="connsiteX8" fmla="*/ 150018 w 690562"/>
                <a:gd name="connsiteY8" fmla="*/ 50006 h 171450"/>
                <a:gd name="connsiteX9" fmla="*/ 85725 w 690562"/>
                <a:gd name="connsiteY9" fmla="*/ 78581 h 171450"/>
                <a:gd name="connsiteX10" fmla="*/ 35718 w 690562"/>
                <a:gd name="connsiteY10" fmla="*/ 104775 h 171450"/>
                <a:gd name="connsiteX11" fmla="*/ 7143 w 690562"/>
                <a:gd name="connsiteY11" fmla="*/ 123825 h 171450"/>
                <a:gd name="connsiteX12" fmla="*/ 0 w 690562"/>
                <a:gd name="connsiteY12" fmla="*/ 152400 h 171450"/>
                <a:gd name="connsiteX13" fmla="*/ 14287 w 690562"/>
                <a:gd name="connsiteY13" fmla="*/ 169068 h 171450"/>
                <a:gd name="connsiteX14" fmla="*/ 38100 w 690562"/>
                <a:gd name="connsiteY14" fmla="*/ 154781 h 171450"/>
                <a:gd name="connsiteX15" fmla="*/ 114300 w 690562"/>
                <a:gd name="connsiteY15" fmla="*/ 119062 h 171450"/>
                <a:gd name="connsiteX16" fmla="*/ 173831 w 690562"/>
                <a:gd name="connsiteY16" fmla="*/ 90487 h 171450"/>
                <a:gd name="connsiteX17" fmla="*/ 264318 w 690562"/>
                <a:gd name="connsiteY17" fmla="*/ 66675 h 171450"/>
                <a:gd name="connsiteX18" fmla="*/ 319087 w 690562"/>
                <a:gd name="connsiteY18" fmla="*/ 54768 h 171450"/>
                <a:gd name="connsiteX19" fmla="*/ 369093 w 690562"/>
                <a:gd name="connsiteY19" fmla="*/ 50006 h 171450"/>
                <a:gd name="connsiteX20" fmla="*/ 435768 w 690562"/>
                <a:gd name="connsiteY20" fmla="*/ 57150 h 171450"/>
                <a:gd name="connsiteX21" fmla="*/ 502443 w 690562"/>
                <a:gd name="connsiteY21" fmla="*/ 71437 h 171450"/>
                <a:gd name="connsiteX22" fmla="*/ 538162 w 690562"/>
                <a:gd name="connsiteY22" fmla="*/ 85725 h 171450"/>
                <a:gd name="connsiteX23" fmla="*/ 588168 w 690562"/>
                <a:gd name="connsiteY23" fmla="*/ 107156 h 171450"/>
                <a:gd name="connsiteX24" fmla="*/ 633412 w 690562"/>
                <a:gd name="connsiteY24" fmla="*/ 138112 h 171450"/>
                <a:gd name="connsiteX25" fmla="*/ 661987 w 690562"/>
                <a:gd name="connsiteY25" fmla="*/ 159543 h 171450"/>
                <a:gd name="connsiteX26" fmla="*/ 690562 w 690562"/>
                <a:gd name="connsiteY26" fmla="*/ 171450 h 171450"/>
                <a:gd name="connsiteX27" fmla="*/ 690562 w 690562"/>
                <a:gd name="connsiteY27" fmla="*/ 11668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90562" h="171450">
                  <a:moveTo>
                    <a:pt x="690562" y="116681"/>
                  </a:moveTo>
                  <a:lnTo>
                    <a:pt x="633412" y="71437"/>
                  </a:lnTo>
                  <a:lnTo>
                    <a:pt x="550068" y="30956"/>
                  </a:lnTo>
                  <a:lnTo>
                    <a:pt x="461962" y="7143"/>
                  </a:lnTo>
                  <a:lnTo>
                    <a:pt x="357187" y="0"/>
                  </a:lnTo>
                  <a:lnTo>
                    <a:pt x="328612" y="0"/>
                  </a:lnTo>
                  <a:lnTo>
                    <a:pt x="295275" y="16668"/>
                  </a:lnTo>
                  <a:lnTo>
                    <a:pt x="233362" y="28575"/>
                  </a:lnTo>
                  <a:lnTo>
                    <a:pt x="150018" y="50006"/>
                  </a:lnTo>
                  <a:lnTo>
                    <a:pt x="85725" y="78581"/>
                  </a:lnTo>
                  <a:lnTo>
                    <a:pt x="35718" y="104775"/>
                  </a:lnTo>
                  <a:lnTo>
                    <a:pt x="7143" y="123825"/>
                  </a:lnTo>
                  <a:lnTo>
                    <a:pt x="0" y="152400"/>
                  </a:lnTo>
                  <a:lnTo>
                    <a:pt x="14287" y="169068"/>
                  </a:lnTo>
                  <a:lnTo>
                    <a:pt x="38100" y="154781"/>
                  </a:lnTo>
                  <a:lnTo>
                    <a:pt x="114300" y="119062"/>
                  </a:lnTo>
                  <a:lnTo>
                    <a:pt x="173831" y="90487"/>
                  </a:lnTo>
                  <a:lnTo>
                    <a:pt x="264318" y="66675"/>
                  </a:lnTo>
                  <a:lnTo>
                    <a:pt x="319087" y="54768"/>
                  </a:lnTo>
                  <a:lnTo>
                    <a:pt x="369093" y="50006"/>
                  </a:lnTo>
                  <a:lnTo>
                    <a:pt x="435768" y="57150"/>
                  </a:lnTo>
                  <a:lnTo>
                    <a:pt x="502443" y="71437"/>
                  </a:lnTo>
                  <a:lnTo>
                    <a:pt x="538162" y="85725"/>
                  </a:lnTo>
                  <a:lnTo>
                    <a:pt x="588168" y="107156"/>
                  </a:lnTo>
                  <a:lnTo>
                    <a:pt x="633412" y="138112"/>
                  </a:lnTo>
                  <a:lnTo>
                    <a:pt x="661987" y="159543"/>
                  </a:lnTo>
                  <a:lnTo>
                    <a:pt x="690562" y="171450"/>
                  </a:lnTo>
                  <a:lnTo>
                    <a:pt x="690562" y="11668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963726B-F6F4-471E-AFCD-535774AC7BFD}"/>
                </a:ext>
              </a:extLst>
            </p:cNvPr>
            <p:cNvSpPr/>
            <p:nvPr/>
          </p:nvSpPr>
          <p:spPr>
            <a:xfrm>
              <a:off x="1242485" y="1162979"/>
              <a:ext cx="497869" cy="119272"/>
            </a:xfrm>
            <a:custGeom>
              <a:avLst/>
              <a:gdLst>
                <a:gd name="connsiteX0" fmla="*/ 633412 w 633412"/>
                <a:gd name="connsiteY0" fmla="*/ 150018 h 164306"/>
                <a:gd name="connsiteX1" fmla="*/ 595312 w 633412"/>
                <a:gd name="connsiteY1" fmla="*/ 61912 h 164306"/>
                <a:gd name="connsiteX2" fmla="*/ 507206 w 633412"/>
                <a:gd name="connsiteY2" fmla="*/ 26193 h 164306"/>
                <a:gd name="connsiteX3" fmla="*/ 454818 w 633412"/>
                <a:gd name="connsiteY3" fmla="*/ 9525 h 164306"/>
                <a:gd name="connsiteX4" fmla="*/ 357187 w 633412"/>
                <a:gd name="connsiteY4" fmla="*/ 0 h 164306"/>
                <a:gd name="connsiteX5" fmla="*/ 304800 w 633412"/>
                <a:gd name="connsiteY5" fmla="*/ 0 h 164306"/>
                <a:gd name="connsiteX6" fmla="*/ 288131 w 633412"/>
                <a:gd name="connsiteY6" fmla="*/ 0 h 164306"/>
                <a:gd name="connsiteX7" fmla="*/ 288131 w 633412"/>
                <a:gd name="connsiteY7" fmla="*/ 21431 h 164306"/>
                <a:gd name="connsiteX8" fmla="*/ 228600 w 633412"/>
                <a:gd name="connsiteY8" fmla="*/ 30956 h 164306"/>
                <a:gd name="connsiteX9" fmla="*/ 173831 w 633412"/>
                <a:gd name="connsiteY9" fmla="*/ 42862 h 164306"/>
                <a:gd name="connsiteX10" fmla="*/ 130968 w 633412"/>
                <a:gd name="connsiteY10" fmla="*/ 64293 h 164306"/>
                <a:gd name="connsiteX11" fmla="*/ 88106 w 633412"/>
                <a:gd name="connsiteY11" fmla="*/ 83343 h 164306"/>
                <a:gd name="connsiteX12" fmla="*/ 50006 w 633412"/>
                <a:gd name="connsiteY12" fmla="*/ 104775 h 164306"/>
                <a:gd name="connsiteX13" fmla="*/ 19050 w 633412"/>
                <a:gd name="connsiteY13" fmla="*/ 121443 h 164306"/>
                <a:gd name="connsiteX14" fmla="*/ 0 w 633412"/>
                <a:gd name="connsiteY14" fmla="*/ 133350 h 164306"/>
                <a:gd name="connsiteX15" fmla="*/ 16668 w 633412"/>
                <a:gd name="connsiteY15" fmla="*/ 161925 h 164306"/>
                <a:gd name="connsiteX16" fmla="*/ 26193 w 633412"/>
                <a:gd name="connsiteY16" fmla="*/ 164306 h 164306"/>
                <a:gd name="connsiteX17" fmla="*/ 78581 w 633412"/>
                <a:gd name="connsiteY17" fmla="*/ 133350 h 164306"/>
                <a:gd name="connsiteX18" fmla="*/ 130968 w 633412"/>
                <a:gd name="connsiteY18" fmla="*/ 111918 h 164306"/>
                <a:gd name="connsiteX19" fmla="*/ 185737 w 633412"/>
                <a:gd name="connsiteY19" fmla="*/ 90487 h 164306"/>
                <a:gd name="connsiteX20" fmla="*/ 238125 w 633412"/>
                <a:gd name="connsiteY20" fmla="*/ 73818 h 164306"/>
                <a:gd name="connsiteX21" fmla="*/ 283368 w 633412"/>
                <a:gd name="connsiteY21" fmla="*/ 61912 h 164306"/>
                <a:gd name="connsiteX22" fmla="*/ 292893 w 633412"/>
                <a:gd name="connsiteY22" fmla="*/ 76200 h 164306"/>
                <a:gd name="connsiteX23" fmla="*/ 359568 w 633412"/>
                <a:gd name="connsiteY23" fmla="*/ 66675 h 164306"/>
                <a:gd name="connsiteX24" fmla="*/ 411956 w 633412"/>
                <a:gd name="connsiteY24" fmla="*/ 66675 h 164306"/>
                <a:gd name="connsiteX25" fmla="*/ 454818 w 633412"/>
                <a:gd name="connsiteY25" fmla="*/ 69056 h 164306"/>
                <a:gd name="connsiteX26" fmla="*/ 490537 w 633412"/>
                <a:gd name="connsiteY26" fmla="*/ 73818 h 164306"/>
                <a:gd name="connsiteX27" fmla="*/ 531018 w 633412"/>
                <a:gd name="connsiteY27" fmla="*/ 90487 h 164306"/>
                <a:gd name="connsiteX28" fmla="*/ 581025 w 633412"/>
                <a:gd name="connsiteY28" fmla="*/ 116681 h 164306"/>
                <a:gd name="connsiteX29" fmla="*/ 633412 w 633412"/>
                <a:gd name="connsiteY29" fmla="*/ 150018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3412" h="164306">
                  <a:moveTo>
                    <a:pt x="633412" y="150018"/>
                  </a:moveTo>
                  <a:lnTo>
                    <a:pt x="595312" y="61912"/>
                  </a:lnTo>
                  <a:lnTo>
                    <a:pt x="507206" y="26193"/>
                  </a:lnTo>
                  <a:lnTo>
                    <a:pt x="454818" y="9525"/>
                  </a:lnTo>
                  <a:lnTo>
                    <a:pt x="357187" y="0"/>
                  </a:lnTo>
                  <a:lnTo>
                    <a:pt x="304800" y="0"/>
                  </a:lnTo>
                  <a:lnTo>
                    <a:pt x="288131" y="0"/>
                  </a:lnTo>
                  <a:lnTo>
                    <a:pt x="288131" y="21431"/>
                  </a:lnTo>
                  <a:lnTo>
                    <a:pt x="228600" y="30956"/>
                  </a:lnTo>
                  <a:lnTo>
                    <a:pt x="173831" y="42862"/>
                  </a:lnTo>
                  <a:lnTo>
                    <a:pt x="130968" y="64293"/>
                  </a:lnTo>
                  <a:lnTo>
                    <a:pt x="88106" y="83343"/>
                  </a:lnTo>
                  <a:lnTo>
                    <a:pt x="50006" y="104775"/>
                  </a:lnTo>
                  <a:lnTo>
                    <a:pt x="19050" y="121443"/>
                  </a:lnTo>
                  <a:lnTo>
                    <a:pt x="0" y="133350"/>
                  </a:lnTo>
                  <a:lnTo>
                    <a:pt x="16668" y="161925"/>
                  </a:lnTo>
                  <a:lnTo>
                    <a:pt x="26193" y="164306"/>
                  </a:lnTo>
                  <a:lnTo>
                    <a:pt x="78581" y="133350"/>
                  </a:lnTo>
                  <a:lnTo>
                    <a:pt x="130968" y="111918"/>
                  </a:lnTo>
                  <a:lnTo>
                    <a:pt x="185737" y="90487"/>
                  </a:lnTo>
                  <a:lnTo>
                    <a:pt x="238125" y="73818"/>
                  </a:lnTo>
                  <a:lnTo>
                    <a:pt x="283368" y="61912"/>
                  </a:lnTo>
                  <a:lnTo>
                    <a:pt x="292893" y="76200"/>
                  </a:lnTo>
                  <a:lnTo>
                    <a:pt x="359568" y="66675"/>
                  </a:lnTo>
                  <a:lnTo>
                    <a:pt x="411956" y="66675"/>
                  </a:lnTo>
                  <a:lnTo>
                    <a:pt x="454818" y="69056"/>
                  </a:lnTo>
                  <a:lnTo>
                    <a:pt x="490537" y="73818"/>
                  </a:lnTo>
                  <a:lnTo>
                    <a:pt x="531018" y="90487"/>
                  </a:lnTo>
                  <a:lnTo>
                    <a:pt x="581025" y="116681"/>
                  </a:lnTo>
                  <a:lnTo>
                    <a:pt x="633412" y="15001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CBA8E8D-681E-47D7-BD47-D8D2C70EED2E}"/>
                </a:ext>
              </a:extLst>
            </p:cNvPr>
            <p:cNvSpPr/>
            <p:nvPr/>
          </p:nvSpPr>
          <p:spPr>
            <a:xfrm>
              <a:off x="1310776" y="1235445"/>
              <a:ext cx="466051" cy="103714"/>
            </a:xfrm>
            <a:custGeom>
              <a:avLst/>
              <a:gdLst>
                <a:gd name="connsiteX0" fmla="*/ 0 w 592931"/>
                <a:gd name="connsiteY0" fmla="*/ 123825 h 142875"/>
                <a:gd name="connsiteX1" fmla="*/ 73819 w 592931"/>
                <a:gd name="connsiteY1" fmla="*/ 88107 h 142875"/>
                <a:gd name="connsiteX2" fmla="*/ 152400 w 592931"/>
                <a:gd name="connsiteY2" fmla="*/ 42863 h 142875"/>
                <a:gd name="connsiteX3" fmla="*/ 221456 w 592931"/>
                <a:gd name="connsiteY3" fmla="*/ 21432 h 142875"/>
                <a:gd name="connsiteX4" fmla="*/ 254794 w 592931"/>
                <a:gd name="connsiteY4" fmla="*/ 19050 h 142875"/>
                <a:gd name="connsiteX5" fmla="*/ 261937 w 592931"/>
                <a:gd name="connsiteY5" fmla="*/ 0 h 142875"/>
                <a:gd name="connsiteX6" fmla="*/ 319087 w 592931"/>
                <a:gd name="connsiteY6" fmla="*/ 0 h 142875"/>
                <a:gd name="connsiteX7" fmla="*/ 381000 w 592931"/>
                <a:gd name="connsiteY7" fmla="*/ 4763 h 142875"/>
                <a:gd name="connsiteX8" fmla="*/ 450056 w 592931"/>
                <a:gd name="connsiteY8" fmla="*/ 16669 h 142875"/>
                <a:gd name="connsiteX9" fmla="*/ 511969 w 592931"/>
                <a:gd name="connsiteY9" fmla="*/ 42863 h 142875"/>
                <a:gd name="connsiteX10" fmla="*/ 547687 w 592931"/>
                <a:gd name="connsiteY10" fmla="*/ 64294 h 142875"/>
                <a:gd name="connsiteX11" fmla="*/ 571500 w 592931"/>
                <a:gd name="connsiteY11" fmla="*/ 80963 h 142875"/>
                <a:gd name="connsiteX12" fmla="*/ 581025 w 592931"/>
                <a:gd name="connsiteY12" fmla="*/ 92869 h 142875"/>
                <a:gd name="connsiteX13" fmla="*/ 590550 w 592931"/>
                <a:gd name="connsiteY13" fmla="*/ 111919 h 142875"/>
                <a:gd name="connsiteX14" fmla="*/ 592931 w 592931"/>
                <a:gd name="connsiteY14" fmla="*/ 123825 h 142875"/>
                <a:gd name="connsiteX15" fmla="*/ 566737 w 592931"/>
                <a:gd name="connsiteY15" fmla="*/ 102394 h 142875"/>
                <a:gd name="connsiteX16" fmla="*/ 533400 w 592931"/>
                <a:gd name="connsiteY16" fmla="*/ 83344 h 142875"/>
                <a:gd name="connsiteX17" fmla="*/ 478631 w 592931"/>
                <a:gd name="connsiteY17" fmla="*/ 61913 h 142875"/>
                <a:gd name="connsiteX18" fmla="*/ 438150 w 592931"/>
                <a:gd name="connsiteY18" fmla="*/ 52388 h 142875"/>
                <a:gd name="connsiteX19" fmla="*/ 388144 w 592931"/>
                <a:gd name="connsiteY19" fmla="*/ 42863 h 142875"/>
                <a:gd name="connsiteX20" fmla="*/ 328612 w 592931"/>
                <a:gd name="connsiteY20" fmla="*/ 42863 h 142875"/>
                <a:gd name="connsiteX21" fmla="*/ 290512 w 592931"/>
                <a:gd name="connsiteY21" fmla="*/ 45244 h 142875"/>
                <a:gd name="connsiteX22" fmla="*/ 261937 w 592931"/>
                <a:gd name="connsiteY22" fmla="*/ 47625 h 142875"/>
                <a:gd name="connsiteX23" fmla="*/ 190500 w 592931"/>
                <a:gd name="connsiteY23" fmla="*/ 64294 h 142875"/>
                <a:gd name="connsiteX24" fmla="*/ 145256 w 592931"/>
                <a:gd name="connsiteY24" fmla="*/ 78582 h 142875"/>
                <a:gd name="connsiteX25" fmla="*/ 88106 w 592931"/>
                <a:gd name="connsiteY25" fmla="*/ 114300 h 142875"/>
                <a:gd name="connsiteX26" fmla="*/ 47625 w 592931"/>
                <a:gd name="connsiteY26" fmla="*/ 142875 h 142875"/>
                <a:gd name="connsiteX27" fmla="*/ 0 w 592931"/>
                <a:gd name="connsiteY27" fmla="*/ 12382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2931" h="142875">
                  <a:moveTo>
                    <a:pt x="0" y="123825"/>
                  </a:moveTo>
                  <a:lnTo>
                    <a:pt x="73819" y="88107"/>
                  </a:lnTo>
                  <a:lnTo>
                    <a:pt x="152400" y="42863"/>
                  </a:lnTo>
                  <a:lnTo>
                    <a:pt x="221456" y="21432"/>
                  </a:lnTo>
                  <a:lnTo>
                    <a:pt x="254794" y="19050"/>
                  </a:lnTo>
                  <a:lnTo>
                    <a:pt x="261937" y="0"/>
                  </a:lnTo>
                  <a:lnTo>
                    <a:pt x="319087" y="0"/>
                  </a:lnTo>
                  <a:lnTo>
                    <a:pt x="381000" y="4763"/>
                  </a:lnTo>
                  <a:lnTo>
                    <a:pt x="450056" y="16669"/>
                  </a:lnTo>
                  <a:lnTo>
                    <a:pt x="511969" y="42863"/>
                  </a:lnTo>
                  <a:lnTo>
                    <a:pt x="547687" y="64294"/>
                  </a:lnTo>
                  <a:lnTo>
                    <a:pt x="571500" y="80963"/>
                  </a:lnTo>
                  <a:lnTo>
                    <a:pt x="581025" y="92869"/>
                  </a:lnTo>
                  <a:lnTo>
                    <a:pt x="590550" y="111919"/>
                  </a:lnTo>
                  <a:lnTo>
                    <a:pt x="592931" y="123825"/>
                  </a:lnTo>
                  <a:lnTo>
                    <a:pt x="566737" y="102394"/>
                  </a:lnTo>
                  <a:lnTo>
                    <a:pt x="533400" y="83344"/>
                  </a:lnTo>
                  <a:lnTo>
                    <a:pt x="478631" y="61913"/>
                  </a:lnTo>
                  <a:lnTo>
                    <a:pt x="438150" y="52388"/>
                  </a:lnTo>
                  <a:lnTo>
                    <a:pt x="388144" y="42863"/>
                  </a:lnTo>
                  <a:lnTo>
                    <a:pt x="328612" y="42863"/>
                  </a:lnTo>
                  <a:lnTo>
                    <a:pt x="290512" y="45244"/>
                  </a:lnTo>
                  <a:lnTo>
                    <a:pt x="261937" y="47625"/>
                  </a:lnTo>
                  <a:lnTo>
                    <a:pt x="190500" y="64294"/>
                  </a:lnTo>
                  <a:lnTo>
                    <a:pt x="145256" y="78582"/>
                  </a:lnTo>
                  <a:lnTo>
                    <a:pt x="88106" y="114300"/>
                  </a:lnTo>
                  <a:lnTo>
                    <a:pt x="47625" y="142875"/>
                  </a:lnTo>
                  <a:lnTo>
                    <a:pt x="0" y="1238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98681B7-AE64-4CEA-85BA-6B0CD633FF9F}"/>
                </a:ext>
              </a:extLst>
            </p:cNvPr>
            <p:cNvSpPr/>
            <p:nvPr/>
          </p:nvSpPr>
          <p:spPr>
            <a:xfrm>
              <a:off x="1382861" y="1294350"/>
              <a:ext cx="406157" cy="89886"/>
            </a:xfrm>
            <a:custGeom>
              <a:avLst/>
              <a:gdLst>
                <a:gd name="connsiteX0" fmla="*/ 0 w 516732"/>
                <a:gd name="connsiteY0" fmla="*/ 121443 h 123825"/>
                <a:gd name="connsiteX1" fmla="*/ 88107 w 516732"/>
                <a:gd name="connsiteY1" fmla="*/ 71437 h 123825"/>
                <a:gd name="connsiteX2" fmla="*/ 164307 w 516732"/>
                <a:gd name="connsiteY2" fmla="*/ 33337 h 123825"/>
                <a:gd name="connsiteX3" fmla="*/ 226219 w 516732"/>
                <a:gd name="connsiteY3" fmla="*/ 19050 h 123825"/>
                <a:gd name="connsiteX4" fmla="*/ 245269 w 516732"/>
                <a:gd name="connsiteY4" fmla="*/ 4762 h 123825"/>
                <a:gd name="connsiteX5" fmla="*/ 311944 w 516732"/>
                <a:gd name="connsiteY5" fmla="*/ 0 h 123825"/>
                <a:gd name="connsiteX6" fmla="*/ 376238 w 516732"/>
                <a:gd name="connsiteY6" fmla="*/ 2381 h 123825"/>
                <a:gd name="connsiteX7" fmla="*/ 416719 w 516732"/>
                <a:gd name="connsiteY7" fmla="*/ 11906 h 123825"/>
                <a:gd name="connsiteX8" fmla="*/ 457200 w 516732"/>
                <a:gd name="connsiteY8" fmla="*/ 28575 h 123825"/>
                <a:gd name="connsiteX9" fmla="*/ 500063 w 516732"/>
                <a:gd name="connsiteY9" fmla="*/ 47625 h 123825"/>
                <a:gd name="connsiteX10" fmla="*/ 514350 w 516732"/>
                <a:gd name="connsiteY10" fmla="*/ 69056 h 123825"/>
                <a:gd name="connsiteX11" fmla="*/ 516732 w 516732"/>
                <a:gd name="connsiteY11" fmla="*/ 92868 h 123825"/>
                <a:gd name="connsiteX12" fmla="*/ 492919 w 516732"/>
                <a:gd name="connsiteY12" fmla="*/ 78581 h 123825"/>
                <a:gd name="connsiteX13" fmla="*/ 454819 w 516732"/>
                <a:gd name="connsiteY13" fmla="*/ 61912 h 123825"/>
                <a:gd name="connsiteX14" fmla="*/ 404813 w 516732"/>
                <a:gd name="connsiteY14" fmla="*/ 47625 h 123825"/>
                <a:gd name="connsiteX15" fmla="*/ 333375 w 516732"/>
                <a:gd name="connsiteY15" fmla="*/ 45243 h 123825"/>
                <a:gd name="connsiteX16" fmla="*/ 264319 w 516732"/>
                <a:gd name="connsiteY16" fmla="*/ 54768 h 123825"/>
                <a:gd name="connsiteX17" fmla="*/ 240507 w 516732"/>
                <a:gd name="connsiteY17" fmla="*/ 45243 h 123825"/>
                <a:gd name="connsiteX18" fmla="*/ 190500 w 516732"/>
                <a:gd name="connsiteY18" fmla="*/ 61912 h 123825"/>
                <a:gd name="connsiteX19" fmla="*/ 107157 w 516732"/>
                <a:gd name="connsiteY19" fmla="*/ 97631 h 123825"/>
                <a:gd name="connsiteX20" fmla="*/ 64294 w 516732"/>
                <a:gd name="connsiteY20" fmla="*/ 123825 h 123825"/>
                <a:gd name="connsiteX21" fmla="*/ 0 w 516732"/>
                <a:gd name="connsiteY21" fmla="*/ 12144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6732" h="123825">
                  <a:moveTo>
                    <a:pt x="0" y="121443"/>
                  </a:moveTo>
                  <a:lnTo>
                    <a:pt x="88107" y="71437"/>
                  </a:lnTo>
                  <a:lnTo>
                    <a:pt x="164307" y="33337"/>
                  </a:lnTo>
                  <a:lnTo>
                    <a:pt x="226219" y="19050"/>
                  </a:lnTo>
                  <a:lnTo>
                    <a:pt x="245269" y="4762"/>
                  </a:lnTo>
                  <a:lnTo>
                    <a:pt x="311944" y="0"/>
                  </a:lnTo>
                  <a:lnTo>
                    <a:pt x="376238" y="2381"/>
                  </a:lnTo>
                  <a:lnTo>
                    <a:pt x="416719" y="11906"/>
                  </a:lnTo>
                  <a:lnTo>
                    <a:pt x="457200" y="28575"/>
                  </a:lnTo>
                  <a:lnTo>
                    <a:pt x="500063" y="47625"/>
                  </a:lnTo>
                  <a:lnTo>
                    <a:pt x="514350" y="69056"/>
                  </a:lnTo>
                  <a:lnTo>
                    <a:pt x="516732" y="92868"/>
                  </a:lnTo>
                  <a:lnTo>
                    <a:pt x="492919" y="78581"/>
                  </a:lnTo>
                  <a:lnTo>
                    <a:pt x="454819" y="61912"/>
                  </a:lnTo>
                  <a:lnTo>
                    <a:pt x="404813" y="47625"/>
                  </a:lnTo>
                  <a:lnTo>
                    <a:pt x="333375" y="45243"/>
                  </a:lnTo>
                  <a:lnTo>
                    <a:pt x="264319" y="54768"/>
                  </a:lnTo>
                  <a:lnTo>
                    <a:pt x="240507" y="45243"/>
                  </a:lnTo>
                  <a:lnTo>
                    <a:pt x="190500" y="61912"/>
                  </a:lnTo>
                  <a:lnTo>
                    <a:pt x="107157" y="97631"/>
                  </a:lnTo>
                  <a:lnTo>
                    <a:pt x="64294" y="123825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E9DDE2-E233-4318-9BD3-EC85503FD31A}"/>
                </a:ext>
              </a:extLst>
            </p:cNvPr>
            <p:cNvSpPr/>
            <p:nvPr/>
          </p:nvSpPr>
          <p:spPr>
            <a:xfrm>
              <a:off x="1452114" y="1349666"/>
              <a:ext cx="348134" cy="100257"/>
            </a:xfrm>
            <a:custGeom>
              <a:avLst/>
              <a:gdLst>
                <a:gd name="connsiteX0" fmla="*/ 0 w 442912"/>
                <a:gd name="connsiteY0" fmla="*/ 128587 h 138112"/>
                <a:gd name="connsiteX1" fmla="*/ 57150 w 442912"/>
                <a:gd name="connsiteY1" fmla="*/ 78581 h 138112"/>
                <a:gd name="connsiteX2" fmla="*/ 128587 w 442912"/>
                <a:gd name="connsiteY2" fmla="*/ 38100 h 138112"/>
                <a:gd name="connsiteX3" fmla="*/ 192881 w 442912"/>
                <a:gd name="connsiteY3" fmla="*/ 19050 h 138112"/>
                <a:gd name="connsiteX4" fmla="*/ 223837 w 442912"/>
                <a:gd name="connsiteY4" fmla="*/ 14287 h 138112"/>
                <a:gd name="connsiteX5" fmla="*/ 235743 w 442912"/>
                <a:gd name="connsiteY5" fmla="*/ 4762 h 138112"/>
                <a:gd name="connsiteX6" fmla="*/ 283368 w 442912"/>
                <a:gd name="connsiteY6" fmla="*/ 0 h 138112"/>
                <a:gd name="connsiteX7" fmla="*/ 359568 w 442912"/>
                <a:gd name="connsiteY7" fmla="*/ 0 h 138112"/>
                <a:gd name="connsiteX8" fmla="*/ 395287 w 442912"/>
                <a:gd name="connsiteY8" fmla="*/ 9525 h 138112"/>
                <a:gd name="connsiteX9" fmla="*/ 433387 w 442912"/>
                <a:gd name="connsiteY9" fmla="*/ 21431 h 138112"/>
                <a:gd name="connsiteX10" fmla="*/ 442912 w 442912"/>
                <a:gd name="connsiteY10" fmla="*/ 50006 h 138112"/>
                <a:gd name="connsiteX11" fmla="*/ 404812 w 442912"/>
                <a:gd name="connsiteY11" fmla="*/ 45243 h 138112"/>
                <a:gd name="connsiteX12" fmla="*/ 361950 w 442912"/>
                <a:gd name="connsiteY12" fmla="*/ 38100 h 138112"/>
                <a:gd name="connsiteX13" fmla="*/ 283368 w 442912"/>
                <a:gd name="connsiteY13" fmla="*/ 42862 h 138112"/>
                <a:gd name="connsiteX14" fmla="*/ 250031 w 442912"/>
                <a:gd name="connsiteY14" fmla="*/ 45243 h 138112"/>
                <a:gd name="connsiteX15" fmla="*/ 211931 w 442912"/>
                <a:gd name="connsiteY15" fmla="*/ 59531 h 138112"/>
                <a:gd name="connsiteX16" fmla="*/ 142875 w 442912"/>
                <a:gd name="connsiteY16" fmla="*/ 92868 h 138112"/>
                <a:gd name="connsiteX17" fmla="*/ 100012 w 442912"/>
                <a:gd name="connsiteY17" fmla="*/ 111918 h 138112"/>
                <a:gd name="connsiteX18" fmla="*/ 73818 w 442912"/>
                <a:gd name="connsiteY18" fmla="*/ 138112 h 138112"/>
                <a:gd name="connsiteX19" fmla="*/ 0 w 442912"/>
                <a:gd name="connsiteY19" fmla="*/ 128587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912" h="138112">
                  <a:moveTo>
                    <a:pt x="0" y="128587"/>
                  </a:moveTo>
                  <a:lnTo>
                    <a:pt x="57150" y="78581"/>
                  </a:lnTo>
                  <a:lnTo>
                    <a:pt x="128587" y="38100"/>
                  </a:lnTo>
                  <a:lnTo>
                    <a:pt x="192881" y="19050"/>
                  </a:lnTo>
                  <a:lnTo>
                    <a:pt x="223837" y="14287"/>
                  </a:lnTo>
                  <a:lnTo>
                    <a:pt x="235743" y="4762"/>
                  </a:lnTo>
                  <a:lnTo>
                    <a:pt x="283368" y="0"/>
                  </a:lnTo>
                  <a:lnTo>
                    <a:pt x="359568" y="0"/>
                  </a:lnTo>
                  <a:lnTo>
                    <a:pt x="395287" y="9525"/>
                  </a:lnTo>
                  <a:lnTo>
                    <a:pt x="433387" y="21431"/>
                  </a:lnTo>
                  <a:lnTo>
                    <a:pt x="442912" y="50006"/>
                  </a:lnTo>
                  <a:lnTo>
                    <a:pt x="404812" y="45243"/>
                  </a:lnTo>
                  <a:lnTo>
                    <a:pt x="361950" y="38100"/>
                  </a:lnTo>
                  <a:lnTo>
                    <a:pt x="283368" y="42862"/>
                  </a:lnTo>
                  <a:lnTo>
                    <a:pt x="250031" y="45243"/>
                  </a:lnTo>
                  <a:lnTo>
                    <a:pt x="211931" y="59531"/>
                  </a:lnTo>
                  <a:lnTo>
                    <a:pt x="142875" y="92868"/>
                  </a:lnTo>
                  <a:lnTo>
                    <a:pt x="100012" y="111918"/>
                  </a:lnTo>
                  <a:lnTo>
                    <a:pt x="73818" y="138112"/>
                  </a:lnTo>
                  <a:lnTo>
                    <a:pt x="0" y="12858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986C24-B77C-4130-9E63-6BFFBA9BDFC8}"/>
                </a:ext>
              </a:extLst>
            </p:cNvPr>
            <p:cNvSpPr/>
            <p:nvPr/>
          </p:nvSpPr>
          <p:spPr>
            <a:xfrm>
              <a:off x="1551313" y="1394608"/>
              <a:ext cx="252678" cy="96800"/>
            </a:xfrm>
            <a:custGeom>
              <a:avLst/>
              <a:gdLst>
                <a:gd name="connsiteX0" fmla="*/ 0 w 321469"/>
                <a:gd name="connsiteY0" fmla="*/ 128588 h 133350"/>
                <a:gd name="connsiteX1" fmla="*/ 57150 w 321469"/>
                <a:gd name="connsiteY1" fmla="*/ 90488 h 133350"/>
                <a:gd name="connsiteX2" fmla="*/ 123825 w 321469"/>
                <a:gd name="connsiteY2" fmla="*/ 61913 h 133350"/>
                <a:gd name="connsiteX3" fmla="*/ 164306 w 321469"/>
                <a:gd name="connsiteY3" fmla="*/ 35719 h 133350"/>
                <a:gd name="connsiteX4" fmla="*/ 188119 w 321469"/>
                <a:gd name="connsiteY4" fmla="*/ 28575 h 133350"/>
                <a:gd name="connsiteX5" fmla="*/ 195262 w 321469"/>
                <a:gd name="connsiteY5" fmla="*/ 19050 h 133350"/>
                <a:gd name="connsiteX6" fmla="*/ 226219 w 321469"/>
                <a:gd name="connsiteY6" fmla="*/ 4763 h 133350"/>
                <a:gd name="connsiteX7" fmla="*/ 269081 w 321469"/>
                <a:gd name="connsiteY7" fmla="*/ 0 h 133350"/>
                <a:gd name="connsiteX8" fmla="*/ 302419 w 321469"/>
                <a:gd name="connsiteY8" fmla="*/ 0 h 133350"/>
                <a:gd name="connsiteX9" fmla="*/ 314325 w 321469"/>
                <a:gd name="connsiteY9" fmla="*/ 2381 h 133350"/>
                <a:gd name="connsiteX10" fmla="*/ 321469 w 321469"/>
                <a:gd name="connsiteY10" fmla="*/ 28575 h 133350"/>
                <a:gd name="connsiteX11" fmla="*/ 307181 w 321469"/>
                <a:gd name="connsiteY11" fmla="*/ 35719 h 133350"/>
                <a:gd name="connsiteX12" fmla="*/ 254794 w 321469"/>
                <a:gd name="connsiteY12" fmla="*/ 47625 h 133350"/>
                <a:gd name="connsiteX13" fmla="*/ 204787 w 321469"/>
                <a:gd name="connsiteY13" fmla="*/ 50006 h 133350"/>
                <a:gd name="connsiteX14" fmla="*/ 145256 w 321469"/>
                <a:gd name="connsiteY14" fmla="*/ 76200 h 133350"/>
                <a:gd name="connsiteX15" fmla="*/ 107156 w 321469"/>
                <a:gd name="connsiteY15" fmla="*/ 100013 h 133350"/>
                <a:gd name="connsiteX16" fmla="*/ 61912 w 321469"/>
                <a:gd name="connsiteY16" fmla="*/ 133350 h 133350"/>
                <a:gd name="connsiteX17" fmla="*/ 0 w 321469"/>
                <a:gd name="connsiteY1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1469" h="133350">
                  <a:moveTo>
                    <a:pt x="0" y="128588"/>
                  </a:moveTo>
                  <a:lnTo>
                    <a:pt x="57150" y="90488"/>
                  </a:lnTo>
                  <a:lnTo>
                    <a:pt x="123825" y="61913"/>
                  </a:lnTo>
                  <a:lnTo>
                    <a:pt x="164306" y="35719"/>
                  </a:lnTo>
                  <a:lnTo>
                    <a:pt x="188119" y="28575"/>
                  </a:lnTo>
                  <a:lnTo>
                    <a:pt x="195262" y="19050"/>
                  </a:lnTo>
                  <a:lnTo>
                    <a:pt x="226219" y="4763"/>
                  </a:lnTo>
                  <a:lnTo>
                    <a:pt x="269081" y="0"/>
                  </a:lnTo>
                  <a:lnTo>
                    <a:pt x="302419" y="0"/>
                  </a:lnTo>
                  <a:lnTo>
                    <a:pt x="314325" y="2381"/>
                  </a:lnTo>
                  <a:lnTo>
                    <a:pt x="321469" y="28575"/>
                  </a:lnTo>
                  <a:lnTo>
                    <a:pt x="307181" y="35719"/>
                  </a:lnTo>
                  <a:lnTo>
                    <a:pt x="254794" y="47625"/>
                  </a:lnTo>
                  <a:lnTo>
                    <a:pt x="204787" y="50006"/>
                  </a:lnTo>
                  <a:lnTo>
                    <a:pt x="145256" y="76200"/>
                  </a:lnTo>
                  <a:lnTo>
                    <a:pt x="107156" y="100013"/>
                  </a:lnTo>
                  <a:lnTo>
                    <a:pt x="61912" y="133350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BD32FF8-463F-4615-9057-33142CD03320}"/>
                </a:ext>
              </a:extLst>
            </p:cNvPr>
            <p:cNvSpPr/>
            <p:nvPr/>
          </p:nvSpPr>
          <p:spPr>
            <a:xfrm>
              <a:off x="1633668" y="1436094"/>
              <a:ext cx="187169" cy="101986"/>
            </a:xfrm>
            <a:custGeom>
              <a:avLst/>
              <a:gdLst>
                <a:gd name="connsiteX0" fmla="*/ 0 w 238125"/>
                <a:gd name="connsiteY0" fmla="*/ 140494 h 140494"/>
                <a:gd name="connsiteX1" fmla="*/ 40481 w 238125"/>
                <a:gd name="connsiteY1" fmla="*/ 88106 h 140494"/>
                <a:gd name="connsiteX2" fmla="*/ 95250 w 238125"/>
                <a:gd name="connsiteY2" fmla="*/ 57150 h 140494"/>
                <a:gd name="connsiteX3" fmla="*/ 138112 w 238125"/>
                <a:gd name="connsiteY3" fmla="*/ 30956 h 140494"/>
                <a:gd name="connsiteX4" fmla="*/ 166687 w 238125"/>
                <a:gd name="connsiteY4" fmla="*/ 21431 h 140494"/>
                <a:gd name="connsiteX5" fmla="*/ 178594 w 238125"/>
                <a:gd name="connsiteY5" fmla="*/ 7144 h 140494"/>
                <a:gd name="connsiteX6" fmla="*/ 211931 w 238125"/>
                <a:gd name="connsiteY6" fmla="*/ 0 h 140494"/>
                <a:gd name="connsiteX7" fmla="*/ 223837 w 238125"/>
                <a:gd name="connsiteY7" fmla="*/ 0 h 140494"/>
                <a:gd name="connsiteX8" fmla="*/ 238125 w 238125"/>
                <a:gd name="connsiteY8" fmla="*/ 26194 h 140494"/>
                <a:gd name="connsiteX9" fmla="*/ 221456 w 238125"/>
                <a:gd name="connsiteY9" fmla="*/ 42863 h 140494"/>
                <a:gd name="connsiteX10" fmla="*/ 192881 w 238125"/>
                <a:gd name="connsiteY10" fmla="*/ 47625 h 140494"/>
                <a:gd name="connsiteX11" fmla="*/ 157162 w 238125"/>
                <a:gd name="connsiteY11" fmla="*/ 66675 h 140494"/>
                <a:gd name="connsiteX12" fmla="*/ 123825 w 238125"/>
                <a:gd name="connsiteY12" fmla="*/ 88106 h 140494"/>
                <a:gd name="connsiteX13" fmla="*/ 92869 w 238125"/>
                <a:gd name="connsiteY13" fmla="*/ 104775 h 140494"/>
                <a:gd name="connsiteX14" fmla="*/ 69056 w 238125"/>
                <a:gd name="connsiteY14" fmla="*/ 138113 h 140494"/>
                <a:gd name="connsiteX15" fmla="*/ 0 w 238125"/>
                <a:gd name="connsiteY15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140494">
                  <a:moveTo>
                    <a:pt x="0" y="140494"/>
                  </a:moveTo>
                  <a:lnTo>
                    <a:pt x="40481" y="88106"/>
                  </a:lnTo>
                  <a:lnTo>
                    <a:pt x="95250" y="57150"/>
                  </a:lnTo>
                  <a:lnTo>
                    <a:pt x="138112" y="30956"/>
                  </a:lnTo>
                  <a:lnTo>
                    <a:pt x="166687" y="21431"/>
                  </a:lnTo>
                  <a:lnTo>
                    <a:pt x="178594" y="7144"/>
                  </a:lnTo>
                  <a:lnTo>
                    <a:pt x="211931" y="0"/>
                  </a:lnTo>
                  <a:lnTo>
                    <a:pt x="223837" y="0"/>
                  </a:lnTo>
                  <a:lnTo>
                    <a:pt x="238125" y="26194"/>
                  </a:lnTo>
                  <a:lnTo>
                    <a:pt x="221456" y="42863"/>
                  </a:lnTo>
                  <a:lnTo>
                    <a:pt x="192881" y="47625"/>
                  </a:lnTo>
                  <a:lnTo>
                    <a:pt x="157162" y="66675"/>
                  </a:lnTo>
                  <a:lnTo>
                    <a:pt x="123825" y="88106"/>
                  </a:lnTo>
                  <a:lnTo>
                    <a:pt x="92869" y="104775"/>
                  </a:lnTo>
                  <a:lnTo>
                    <a:pt x="69056" y="138113"/>
                  </a:lnTo>
                  <a:lnTo>
                    <a:pt x="0" y="14049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3E2DBB-90F3-4050-8169-A0F6E6273736}"/>
                </a:ext>
              </a:extLst>
            </p:cNvPr>
            <p:cNvSpPr/>
            <p:nvPr/>
          </p:nvSpPr>
          <p:spPr>
            <a:xfrm>
              <a:off x="1826451" y="1565737"/>
              <a:ext cx="46792" cy="51857"/>
            </a:xfrm>
            <a:custGeom>
              <a:avLst/>
              <a:gdLst>
                <a:gd name="connsiteX0" fmla="*/ 0 w 59531"/>
                <a:gd name="connsiteY0" fmla="*/ 50006 h 71437"/>
                <a:gd name="connsiteX1" fmla="*/ 54768 w 59531"/>
                <a:gd name="connsiteY1" fmla="*/ 0 h 71437"/>
                <a:gd name="connsiteX2" fmla="*/ 59531 w 59531"/>
                <a:gd name="connsiteY2" fmla="*/ 40481 h 71437"/>
                <a:gd name="connsiteX3" fmla="*/ 47625 w 59531"/>
                <a:gd name="connsiteY3" fmla="*/ 71437 h 71437"/>
                <a:gd name="connsiteX4" fmla="*/ 0 w 59531"/>
                <a:gd name="connsiteY4" fmla="*/ 50006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31" h="71437">
                  <a:moveTo>
                    <a:pt x="0" y="50006"/>
                  </a:moveTo>
                  <a:lnTo>
                    <a:pt x="54768" y="0"/>
                  </a:lnTo>
                  <a:lnTo>
                    <a:pt x="59531" y="40481"/>
                  </a:lnTo>
                  <a:lnTo>
                    <a:pt x="47625" y="71437"/>
                  </a:lnTo>
                  <a:lnTo>
                    <a:pt x="0" y="50006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6B263C9-1459-461F-9AA2-745897EE728E}"/>
                </a:ext>
              </a:extLst>
            </p:cNvPr>
            <p:cNvSpPr/>
            <p:nvPr/>
          </p:nvSpPr>
          <p:spPr>
            <a:xfrm>
              <a:off x="1738482" y="1493137"/>
              <a:ext cx="97328" cy="76058"/>
            </a:xfrm>
            <a:custGeom>
              <a:avLst/>
              <a:gdLst>
                <a:gd name="connsiteX0" fmla="*/ 0 w 123825"/>
                <a:gd name="connsiteY0" fmla="*/ 104775 h 104775"/>
                <a:gd name="connsiteX1" fmla="*/ 47625 w 123825"/>
                <a:gd name="connsiteY1" fmla="*/ 50007 h 104775"/>
                <a:gd name="connsiteX2" fmla="*/ 95250 w 123825"/>
                <a:gd name="connsiteY2" fmla="*/ 19050 h 104775"/>
                <a:gd name="connsiteX3" fmla="*/ 111919 w 123825"/>
                <a:gd name="connsiteY3" fmla="*/ 0 h 104775"/>
                <a:gd name="connsiteX4" fmla="*/ 123825 w 123825"/>
                <a:gd name="connsiteY4" fmla="*/ 33338 h 104775"/>
                <a:gd name="connsiteX5" fmla="*/ 116681 w 123825"/>
                <a:gd name="connsiteY5" fmla="*/ 45244 h 104775"/>
                <a:gd name="connsiteX6" fmla="*/ 83344 w 123825"/>
                <a:gd name="connsiteY6" fmla="*/ 69057 h 104775"/>
                <a:gd name="connsiteX7" fmla="*/ 50006 w 123825"/>
                <a:gd name="connsiteY7" fmla="*/ 102394 h 104775"/>
                <a:gd name="connsiteX8" fmla="*/ 0 w 123825"/>
                <a:gd name="connsiteY8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825" h="104775">
                  <a:moveTo>
                    <a:pt x="0" y="104775"/>
                  </a:moveTo>
                  <a:lnTo>
                    <a:pt x="47625" y="50007"/>
                  </a:lnTo>
                  <a:lnTo>
                    <a:pt x="95250" y="19050"/>
                  </a:lnTo>
                  <a:lnTo>
                    <a:pt x="111919" y="0"/>
                  </a:lnTo>
                  <a:lnTo>
                    <a:pt x="123825" y="33338"/>
                  </a:lnTo>
                  <a:lnTo>
                    <a:pt x="116681" y="45244"/>
                  </a:lnTo>
                  <a:lnTo>
                    <a:pt x="83344" y="69057"/>
                  </a:lnTo>
                  <a:lnTo>
                    <a:pt x="50006" y="102394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56EE53-1371-469D-8026-1484A11A5B38}"/>
                </a:ext>
              </a:extLst>
            </p:cNvPr>
            <p:cNvSpPr/>
            <p:nvPr/>
          </p:nvSpPr>
          <p:spPr>
            <a:xfrm>
              <a:off x="4328900" y="590820"/>
              <a:ext cx="168452" cy="96800"/>
            </a:xfrm>
            <a:custGeom>
              <a:avLst/>
              <a:gdLst>
                <a:gd name="connsiteX0" fmla="*/ 0 w 214312"/>
                <a:gd name="connsiteY0" fmla="*/ 45244 h 133350"/>
                <a:gd name="connsiteX1" fmla="*/ 30956 w 214312"/>
                <a:gd name="connsiteY1" fmla="*/ 0 h 133350"/>
                <a:gd name="connsiteX2" fmla="*/ 214312 w 214312"/>
                <a:gd name="connsiteY2" fmla="*/ 4762 h 133350"/>
                <a:gd name="connsiteX3" fmla="*/ 176212 w 214312"/>
                <a:gd name="connsiteY3" fmla="*/ 78581 h 133350"/>
                <a:gd name="connsiteX4" fmla="*/ 130969 w 214312"/>
                <a:gd name="connsiteY4" fmla="*/ 133350 h 133350"/>
                <a:gd name="connsiteX5" fmla="*/ 80962 w 214312"/>
                <a:gd name="connsiteY5" fmla="*/ 100012 h 133350"/>
                <a:gd name="connsiteX6" fmla="*/ 0 w 214312"/>
                <a:gd name="connsiteY6" fmla="*/ 452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312" h="133350">
                  <a:moveTo>
                    <a:pt x="0" y="45244"/>
                  </a:moveTo>
                  <a:lnTo>
                    <a:pt x="30956" y="0"/>
                  </a:lnTo>
                  <a:lnTo>
                    <a:pt x="214312" y="4762"/>
                  </a:lnTo>
                  <a:lnTo>
                    <a:pt x="176212" y="78581"/>
                  </a:lnTo>
                  <a:lnTo>
                    <a:pt x="130969" y="133350"/>
                  </a:lnTo>
                  <a:lnTo>
                    <a:pt x="80962" y="100012"/>
                  </a:lnTo>
                  <a:lnTo>
                    <a:pt x="0" y="452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6758112-F5C5-4DE6-AE31-1449361B65A2}"/>
                </a:ext>
              </a:extLst>
            </p:cNvPr>
            <p:cNvSpPr/>
            <p:nvPr/>
          </p:nvSpPr>
          <p:spPr>
            <a:xfrm>
              <a:off x="4458047" y="589092"/>
              <a:ext cx="320059" cy="195329"/>
            </a:xfrm>
            <a:custGeom>
              <a:avLst/>
              <a:gdLst>
                <a:gd name="connsiteX0" fmla="*/ 0 w 407194"/>
                <a:gd name="connsiteY0" fmla="*/ 161925 h 269081"/>
                <a:gd name="connsiteX1" fmla="*/ 71438 w 407194"/>
                <a:gd name="connsiteY1" fmla="*/ 66675 h 269081"/>
                <a:gd name="connsiteX2" fmla="*/ 128588 w 407194"/>
                <a:gd name="connsiteY2" fmla="*/ 11906 h 269081"/>
                <a:gd name="connsiteX3" fmla="*/ 157163 w 407194"/>
                <a:gd name="connsiteY3" fmla="*/ 0 h 269081"/>
                <a:gd name="connsiteX4" fmla="*/ 407194 w 407194"/>
                <a:gd name="connsiteY4" fmla="*/ 0 h 269081"/>
                <a:gd name="connsiteX5" fmla="*/ 338138 w 407194"/>
                <a:gd name="connsiteY5" fmla="*/ 40481 h 269081"/>
                <a:gd name="connsiteX6" fmla="*/ 264319 w 407194"/>
                <a:gd name="connsiteY6" fmla="*/ 92868 h 269081"/>
                <a:gd name="connsiteX7" fmla="*/ 221456 w 407194"/>
                <a:gd name="connsiteY7" fmla="*/ 147637 h 269081"/>
                <a:gd name="connsiteX8" fmla="*/ 159544 w 407194"/>
                <a:gd name="connsiteY8" fmla="*/ 204787 h 269081"/>
                <a:gd name="connsiteX9" fmla="*/ 114300 w 407194"/>
                <a:gd name="connsiteY9" fmla="*/ 269081 h 269081"/>
                <a:gd name="connsiteX10" fmla="*/ 78581 w 407194"/>
                <a:gd name="connsiteY10" fmla="*/ 233362 h 269081"/>
                <a:gd name="connsiteX11" fmla="*/ 0 w 407194"/>
                <a:gd name="connsiteY11" fmla="*/ 161925 h 26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194" h="269081">
                  <a:moveTo>
                    <a:pt x="0" y="161925"/>
                  </a:moveTo>
                  <a:lnTo>
                    <a:pt x="71438" y="66675"/>
                  </a:lnTo>
                  <a:lnTo>
                    <a:pt x="128588" y="11906"/>
                  </a:lnTo>
                  <a:lnTo>
                    <a:pt x="157163" y="0"/>
                  </a:lnTo>
                  <a:lnTo>
                    <a:pt x="407194" y="0"/>
                  </a:lnTo>
                  <a:lnTo>
                    <a:pt x="338138" y="40481"/>
                  </a:lnTo>
                  <a:lnTo>
                    <a:pt x="264319" y="92868"/>
                  </a:lnTo>
                  <a:lnTo>
                    <a:pt x="221456" y="147637"/>
                  </a:lnTo>
                  <a:lnTo>
                    <a:pt x="159544" y="204787"/>
                  </a:lnTo>
                  <a:lnTo>
                    <a:pt x="114300" y="269081"/>
                  </a:lnTo>
                  <a:lnTo>
                    <a:pt x="78581" y="233362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D3F6621-DAF3-4D8A-8A2F-4B1D94B381B7}"/>
                </a:ext>
              </a:extLst>
            </p:cNvPr>
            <p:cNvSpPr/>
            <p:nvPr/>
          </p:nvSpPr>
          <p:spPr>
            <a:xfrm>
              <a:off x="4564733" y="608106"/>
              <a:ext cx="718729" cy="261015"/>
            </a:xfrm>
            <a:custGeom>
              <a:avLst/>
              <a:gdLst>
                <a:gd name="connsiteX0" fmla="*/ 0 w 914400"/>
                <a:gd name="connsiteY0" fmla="*/ 273844 h 359569"/>
                <a:gd name="connsiteX1" fmla="*/ 78582 w 914400"/>
                <a:gd name="connsiteY1" fmla="*/ 178594 h 359569"/>
                <a:gd name="connsiteX2" fmla="*/ 159544 w 914400"/>
                <a:gd name="connsiteY2" fmla="*/ 119063 h 359569"/>
                <a:gd name="connsiteX3" fmla="*/ 257175 w 914400"/>
                <a:gd name="connsiteY3" fmla="*/ 66675 h 359569"/>
                <a:gd name="connsiteX4" fmla="*/ 352425 w 914400"/>
                <a:gd name="connsiteY4" fmla="*/ 30957 h 359569"/>
                <a:gd name="connsiteX5" fmla="*/ 438150 w 914400"/>
                <a:gd name="connsiteY5" fmla="*/ 2382 h 359569"/>
                <a:gd name="connsiteX6" fmla="*/ 466725 w 914400"/>
                <a:gd name="connsiteY6" fmla="*/ 0 h 359569"/>
                <a:gd name="connsiteX7" fmla="*/ 500063 w 914400"/>
                <a:gd name="connsiteY7" fmla="*/ 16669 h 359569"/>
                <a:gd name="connsiteX8" fmla="*/ 600075 w 914400"/>
                <a:gd name="connsiteY8" fmla="*/ 9525 h 359569"/>
                <a:gd name="connsiteX9" fmla="*/ 692944 w 914400"/>
                <a:gd name="connsiteY9" fmla="*/ 16669 h 359569"/>
                <a:gd name="connsiteX10" fmla="*/ 797719 w 914400"/>
                <a:gd name="connsiteY10" fmla="*/ 23813 h 359569"/>
                <a:gd name="connsiteX11" fmla="*/ 890588 w 914400"/>
                <a:gd name="connsiteY11" fmla="*/ 40482 h 359569"/>
                <a:gd name="connsiteX12" fmla="*/ 914400 w 914400"/>
                <a:gd name="connsiteY12" fmla="*/ 119063 h 359569"/>
                <a:gd name="connsiteX13" fmla="*/ 847725 w 914400"/>
                <a:gd name="connsiteY13" fmla="*/ 111919 h 359569"/>
                <a:gd name="connsiteX14" fmla="*/ 788194 w 914400"/>
                <a:gd name="connsiteY14" fmla="*/ 97632 h 359569"/>
                <a:gd name="connsiteX15" fmla="*/ 714375 w 914400"/>
                <a:gd name="connsiteY15" fmla="*/ 95250 h 359569"/>
                <a:gd name="connsiteX16" fmla="*/ 645319 w 914400"/>
                <a:gd name="connsiteY16" fmla="*/ 85725 h 359569"/>
                <a:gd name="connsiteX17" fmla="*/ 592932 w 914400"/>
                <a:gd name="connsiteY17" fmla="*/ 83344 h 359569"/>
                <a:gd name="connsiteX18" fmla="*/ 540544 w 914400"/>
                <a:gd name="connsiteY18" fmla="*/ 83344 h 359569"/>
                <a:gd name="connsiteX19" fmla="*/ 511969 w 914400"/>
                <a:gd name="connsiteY19" fmla="*/ 85725 h 359569"/>
                <a:gd name="connsiteX20" fmla="*/ 502444 w 914400"/>
                <a:gd name="connsiteY20" fmla="*/ 111919 h 359569"/>
                <a:gd name="connsiteX21" fmla="*/ 452438 w 914400"/>
                <a:gd name="connsiteY21" fmla="*/ 128588 h 359569"/>
                <a:gd name="connsiteX22" fmla="*/ 402432 w 914400"/>
                <a:gd name="connsiteY22" fmla="*/ 147638 h 359569"/>
                <a:gd name="connsiteX23" fmla="*/ 335757 w 914400"/>
                <a:gd name="connsiteY23" fmla="*/ 173832 h 359569"/>
                <a:gd name="connsiteX24" fmla="*/ 257175 w 914400"/>
                <a:gd name="connsiteY24" fmla="*/ 204788 h 359569"/>
                <a:gd name="connsiteX25" fmla="*/ 202407 w 914400"/>
                <a:gd name="connsiteY25" fmla="*/ 238125 h 359569"/>
                <a:gd name="connsiteX26" fmla="*/ 164307 w 914400"/>
                <a:gd name="connsiteY26" fmla="*/ 276225 h 359569"/>
                <a:gd name="connsiteX27" fmla="*/ 135732 w 914400"/>
                <a:gd name="connsiteY27" fmla="*/ 316707 h 359569"/>
                <a:gd name="connsiteX28" fmla="*/ 85725 w 914400"/>
                <a:gd name="connsiteY28" fmla="*/ 359569 h 359569"/>
                <a:gd name="connsiteX29" fmla="*/ 0 w 914400"/>
                <a:gd name="connsiteY29" fmla="*/ 273844 h 35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14400" h="359569">
                  <a:moveTo>
                    <a:pt x="0" y="273844"/>
                  </a:moveTo>
                  <a:lnTo>
                    <a:pt x="78582" y="178594"/>
                  </a:lnTo>
                  <a:lnTo>
                    <a:pt x="159544" y="119063"/>
                  </a:lnTo>
                  <a:lnTo>
                    <a:pt x="257175" y="66675"/>
                  </a:lnTo>
                  <a:lnTo>
                    <a:pt x="352425" y="30957"/>
                  </a:lnTo>
                  <a:lnTo>
                    <a:pt x="438150" y="2382"/>
                  </a:lnTo>
                  <a:lnTo>
                    <a:pt x="466725" y="0"/>
                  </a:lnTo>
                  <a:lnTo>
                    <a:pt x="500063" y="16669"/>
                  </a:lnTo>
                  <a:lnTo>
                    <a:pt x="600075" y="9525"/>
                  </a:lnTo>
                  <a:lnTo>
                    <a:pt x="692944" y="16669"/>
                  </a:lnTo>
                  <a:lnTo>
                    <a:pt x="797719" y="23813"/>
                  </a:lnTo>
                  <a:lnTo>
                    <a:pt x="890588" y="40482"/>
                  </a:lnTo>
                  <a:lnTo>
                    <a:pt x="914400" y="119063"/>
                  </a:lnTo>
                  <a:lnTo>
                    <a:pt x="847725" y="111919"/>
                  </a:lnTo>
                  <a:lnTo>
                    <a:pt x="788194" y="97632"/>
                  </a:lnTo>
                  <a:lnTo>
                    <a:pt x="714375" y="95250"/>
                  </a:lnTo>
                  <a:lnTo>
                    <a:pt x="645319" y="85725"/>
                  </a:lnTo>
                  <a:lnTo>
                    <a:pt x="592932" y="83344"/>
                  </a:lnTo>
                  <a:lnTo>
                    <a:pt x="540544" y="83344"/>
                  </a:lnTo>
                  <a:lnTo>
                    <a:pt x="511969" y="85725"/>
                  </a:lnTo>
                  <a:lnTo>
                    <a:pt x="502444" y="111919"/>
                  </a:lnTo>
                  <a:lnTo>
                    <a:pt x="452438" y="128588"/>
                  </a:lnTo>
                  <a:lnTo>
                    <a:pt x="402432" y="147638"/>
                  </a:lnTo>
                  <a:lnTo>
                    <a:pt x="335757" y="173832"/>
                  </a:lnTo>
                  <a:lnTo>
                    <a:pt x="257175" y="204788"/>
                  </a:lnTo>
                  <a:lnTo>
                    <a:pt x="202407" y="238125"/>
                  </a:lnTo>
                  <a:lnTo>
                    <a:pt x="164307" y="276225"/>
                  </a:lnTo>
                  <a:lnTo>
                    <a:pt x="135732" y="316707"/>
                  </a:lnTo>
                  <a:lnTo>
                    <a:pt x="85725" y="359569"/>
                  </a:lnTo>
                  <a:lnTo>
                    <a:pt x="0" y="2738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CA952A8-1E95-41FD-A8BD-3CCDCB9F64A7}"/>
                </a:ext>
              </a:extLst>
            </p:cNvPr>
            <p:cNvSpPr/>
            <p:nvPr/>
          </p:nvSpPr>
          <p:spPr>
            <a:xfrm>
              <a:off x="4632114" y="730835"/>
              <a:ext cx="690654" cy="231629"/>
            </a:xfrm>
            <a:custGeom>
              <a:avLst/>
              <a:gdLst>
                <a:gd name="connsiteX0" fmla="*/ 0 w 878682"/>
                <a:gd name="connsiteY0" fmla="*/ 228600 h 319088"/>
                <a:gd name="connsiteX1" fmla="*/ 80963 w 878682"/>
                <a:gd name="connsiteY1" fmla="*/ 150019 h 319088"/>
                <a:gd name="connsiteX2" fmla="*/ 159544 w 878682"/>
                <a:gd name="connsiteY2" fmla="*/ 95250 h 319088"/>
                <a:gd name="connsiteX3" fmla="*/ 242888 w 878682"/>
                <a:gd name="connsiteY3" fmla="*/ 52388 h 319088"/>
                <a:gd name="connsiteX4" fmla="*/ 330994 w 878682"/>
                <a:gd name="connsiteY4" fmla="*/ 16669 h 319088"/>
                <a:gd name="connsiteX5" fmla="*/ 419100 w 878682"/>
                <a:gd name="connsiteY5" fmla="*/ 2381 h 319088"/>
                <a:gd name="connsiteX6" fmla="*/ 445294 w 878682"/>
                <a:gd name="connsiteY6" fmla="*/ 0 h 319088"/>
                <a:gd name="connsiteX7" fmla="*/ 476250 w 878682"/>
                <a:gd name="connsiteY7" fmla="*/ 23813 h 319088"/>
                <a:gd name="connsiteX8" fmla="*/ 569119 w 878682"/>
                <a:gd name="connsiteY8" fmla="*/ 21431 h 319088"/>
                <a:gd name="connsiteX9" fmla="*/ 669132 w 878682"/>
                <a:gd name="connsiteY9" fmla="*/ 30956 h 319088"/>
                <a:gd name="connsiteX10" fmla="*/ 742950 w 878682"/>
                <a:gd name="connsiteY10" fmla="*/ 47625 h 319088"/>
                <a:gd name="connsiteX11" fmla="*/ 807244 w 878682"/>
                <a:gd name="connsiteY11" fmla="*/ 64294 h 319088"/>
                <a:gd name="connsiteX12" fmla="*/ 862013 w 878682"/>
                <a:gd name="connsiteY12" fmla="*/ 80963 h 319088"/>
                <a:gd name="connsiteX13" fmla="*/ 878682 w 878682"/>
                <a:gd name="connsiteY13" fmla="*/ 147638 h 319088"/>
                <a:gd name="connsiteX14" fmla="*/ 809625 w 878682"/>
                <a:gd name="connsiteY14" fmla="*/ 130969 h 319088"/>
                <a:gd name="connsiteX15" fmla="*/ 723900 w 878682"/>
                <a:gd name="connsiteY15" fmla="*/ 107156 h 319088"/>
                <a:gd name="connsiteX16" fmla="*/ 654844 w 878682"/>
                <a:gd name="connsiteY16" fmla="*/ 95250 h 319088"/>
                <a:gd name="connsiteX17" fmla="*/ 576263 w 878682"/>
                <a:gd name="connsiteY17" fmla="*/ 83344 h 319088"/>
                <a:gd name="connsiteX18" fmla="*/ 509588 w 878682"/>
                <a:gd name="connsiteY18" fmla="*/ 83344 h 319088"/>
                <a:gd name="connsiteX19" fmla="*/ 495300 w 878682"/>
                <a:gd name="connsiteY19" fmla="*/ 83344 h 319088"/>
                <a:gd name="connsiteX20" fmla="*/ 481013 w 878682"/>
                <a:gd name="connsiteY20" fmla="*/ 109538 h 319088"/>
                <a:gd name="connsiteX21" fmla="*/ 416719 w 878682"/>
                <a:gd name="connsiteY21" fmla="*/ 111919 h 319088"/>
                <a:gd name="connsiteX22" fmla="*/ 359569 w 878682"/>
                <a:gd name="connsiteY22" fmla="*/ 130969 h 319088"/>
                <a:gd name="connsiteX23" fmla="*/ 283369 w 878682"/>
                <a:gd name="connsiteY23" fmla="*/ 169069 h 319088"/>
                <a:gd name="connsiteX24" fmla="*/ 211932 w 878682"/>
                <a:gd name="connsiteY24" fmla="*/ 197644 h 319088"/>
                <a:gd name="connsiteX25" fmla="*/ 142875 w 878682"/>
                <a:gd name="connsiteY25" fmla="*/ 240506 h 319088"/>
                <a:gd name="connsiteX26" fmla="*/ 100013 w 878682"/>
                <a:gd name="connsiteY26" fmla="*/ 292894 h 319088"/>
                <a:gd name="connsiteX27" fmla="*/ 71438 w 878682"/>
                <a:gd name="connsiteY27" fmla="*/ 319088 h 319088"/>
                <a:gd name="connsiteX28" fmla="*/ 0 w 878682"/>
                <a:gd name="connsiteY28" fmla="*/ 228600 h 3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78682" h="319088">
                  <a:moveTo>
                    <a:pt x="0" y="228600"/>
                  </a:moveTo>
                  <a:lnTo>
                    <a:pt x="80963" y="150019"/>
                  </a:lnTo>
                  <a:lnTo>
                    <a:pt x="159544" y="95250"/>
                  </a:lnTo>
                  <a:lnTo>
                    <a:pt x="242888" y="52388"/>
                  </a:lnTo>
                  <a:lnTo>
                    <a:pt x="330994" y="16669"/>
                  </a:lnTo>
                  <a:lnTo>
                    <a:pt x="419100" y="2381"/>
                  </a:lnTo>
                  <a:lnTo>
                    <a:pt x="445294" y="0"/>
                  </a:lnTo>
                  <a:lnTo>
                    <a:pt x="476250" y="23813"/>
                  </a:lnTo>
                  <a:lnTo>
                    <a:pt x="569119" y="21431"/>
                  </a:lnTo>
                  <a:lnTo>
                    <a:pt x="669132" y="30956"/>
                  </a:lnTo>
                  <a:lnTo>
                    <a:pt x="742950" y="47625"/>
                  </a:lnTo>
                  <a:lnTo>
                    <a:pt x="807244" y="64294"/>
                  </a:lnTo>
                  <a:lnTo>
                    <a:pt x="862013" y="80963"/>
                  </a:lnTo>
                  <a:lnTo>
                    <a:pt x="878682" y="147638"/>
                  </a:lnTo>
                  <a:lnTo>
                    <a:pt x="809625" y="130969"/>
                  </a:lnTo>
                  <a:lnTo>
                    <a:pt x="723900" y="107156"/>
                  </a:lnTo>
                  <a:lnTo>
                    <a:pt x="654844" y="95250"/>
                  </a:lnTo>
                  <a:lnTo>
                    <a:pt x="576263" y="83344"/>
                  </a:lnTo>
                  <a:lnTo>
                    <a:pt x="509588" y="83344"/>
                  </a:lnTo>
                  <a:lnTo>
                    <a:pt x="495300" y="83344"/>
                  </a:lnTo>
                  <a:lnTo>
                    <a:pt x="481013" y="109538"/>
                  </a:lnTo>
                  <a:lnTo>
                    <a:pt x="416719" y="111919"/>
                  </a:lnTo>
                  <a:lnTo>
                    <a:pt x="359569" y="130969"/>
                  </a:lnTo>
                  <a:lnTo>
                    <a:pt x="283369" y="169069"/>
                  </a:lnTo>
                  <a:lnTo>
                    <a:pt x="211932" y="197644"/>
                  </a:lnTo>
                  <a:lnTo>
                    <a:pt x="142875" y="240506"/>
                  </a:lnTo>
                  <a:lnTo>
                    <a:pt x="100013" y="292894"/>
                  </a:lnTo>
                  <a:lnTo>
                    <a:pt x="71438" y="319088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AB0E3F0-F9A9-4DE5-A819-B97E5D2BC144}"/>
                </a:ext>
              </a:extLst>
            </p:cNvPr>
            <p:cNvSpPr/>
            <p:nvPr/>
          </p:nvSpPr>
          <p:spPr>
            <a:xfrm>
              <a:off x="4686393" y="848378"/>
              <a:ext cx="640118" cy="188414"/>
            </a:xfrm>
            <a:custGeom>
              <a:avLst/>
              <a:gdLst>
                <a:gd name="connsiteX0" fmla="*/ 0 w 814387"/>
                <a:gd name="connsiteY0" fmla="*/ 176213 h 259556"/>
                <a:gd name="connsiteX1" fmla="*/ 95250 w 814387"/>
                <a:gd name="connsiteY1" fmla="*/ 107156 h 259556"/>
                <a:gd name="connsiteX2" fmla="*/ 204787 w 814387"/>
                <a:gd name="connsiteY2" fmla="*/ 57150 h 259556"/>
                <a:gd name="connsiteX3" fmla="*/ 311943 w 814387"/>
                <a:gd name="connsiteY3" fmla="*/ 11906 h 259556"/>
                <a:gd name="connsiteX4" fmla="*/ 423862 w 814387"/>
                <a:gd name="connsiteY4" fmla="*/ 0 h 259556"/>
                <a:gd name="connsiteX5" fmla="*/ 457200 w 814387"/>
                <a:gd name="connsiteY5" fmla="*/ 14288 h 259556"/>
                <a:gd name="connsiteX6" fmla="*/ 561975 w 814387"/>
                <a:gd name="connsiteY6" fmla="*/ 23813 h 259556"/>
                <a:gd name="connsiteX7" fmla="*/ 671512 w 814387"/>
                <a:gd name="connsiteY7" fmla="*/ 54769 h 259556"/>
                <a:gd name="connsiteX8" fmla="*/ 750093 w 814387"/>
                <a:gd name="connsiteY8" fmla="*/ 85725 h 259556"/>
                <a:gd name="connsiteX9" fmla="*/ 814387 w 814387"/>
                <a:gd name="connsiteY9" fmla="*/ 95250 h 259556"/>
                <a:gd name="connsiteX10" fmla="*/ 800100 w 814387"/>
                <a:gd name="connsiteY10" fmla="*/ 171450 h 259556"/>
                <a:gd name="connsiteX11" fmla="*/ 735806 w 814387"/>
                <a:gd name="connsiteY11" fmla="*/ 130969 h 259556"/>
                <a:gd name="connsiteX12" fmla="*/ 681037 w 814387"/>
                <a:gd name="connsiteY12" fmla="*/ 111919 h 259556"/>
                <a:gd name="connsiteX13" fmla="*/ 597693 w 814387"/>
                <a:gd name="connsiteY13" fmla="*/ 90488 h 259556"/>
                <a:gd name="connsiteX14" fmla="*/ 521493 w 814387"/>
                <a:gd name="connsiteY14" fmla="*/ 78581 h 259556"/>
                <a:gd name="connsiteX15" fmla="*/ 464343 w 814387"/>
                <a:gd name="connsiteY15" fmla="*/ 71438 h 259556"/>
                <a:gd name="connsiteX16" fmla="*/ 452437 w 814387"/>
                <a:gd name="connsiteY16" fmla="*/ 71438 h 259556"/>
                <a:gd name="connsiteX17" fmla="*/ 440531 w 814387"/>
                <a:gd name="connsiteY17" fmla="*/ 88106 h 259556"/>
                <a:gd name="connsiteX18" fmla="*/ 378618 w 814387"/>
                <a:gd name="connsiteY18" fmla="*/ 92869 h 259556"/>
                <a:gd name="connsiteX19" fmla="*/ 304800 w 814387"/>
                <a:gd name="connsiteY19" fmla="*/ 111919 h 259556"/>
                <a:gd name="connsiteX20" fmla="*/ 233362 w 814387"/>
                <a:gd name="connsiteY20" fmla="*/ 128588 h 259556"/>
                <a:gd name="connsiteX21" fmla="*/ 159543 w 814387"/>
                <a:gd name="connsiteY21" fmla="*/ 164306 h 259556"/>
                <a:gd name="connsiteX22" fmla="*/ 104775 w 814387"/>
                <a:gd name="connsiteY22" fmla="*/ 211931 h 259556"/>
                <a:gd name="connsiteX23" fmla="*/ 71437 w 814387"/>
                <a:gd name="connsiteY23" fmla="*/ 242888 h 259556"/>
                <a:gd name="connsiteX24" fmla="*/ 45243 w 814387"/>
                <a:gd name="connsiteY24" fmla="*/ 259556 h 259556"/>
                <a:gd name="connsiteX25" fmla="*/ 0 w 814387"/>
                <a:gd name="connsiteY25" fmla="*/ 176213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14387" h="259556">
                  <a:moveTo>
                    <a:pt x="0" y="176213"/>
                  </a:moveTo>
                  <a:lnTo>
                    <a:pt x="95250" y="107156"/>
                  </a:lnTo>
                  <a:lnTo>
                    <a:pt x="204787" y="57150"/>
                  </a:lnTo>
                  <a:lnTo>
                    <a:pt x="311943" y="11906"/>
                  </a:lnTo>
                  <a:lnTo>
                    <a:pt x="423862" y="0"/>
                  </a:lnTo>
                  <a:lnTo>
                    <a:pt x="457200" y="14288"/>
                  </a:lnTo>
                  <a:lnTo>
                    <a:pt x="561975" y="23813"/>
                  </a:lnTo>
                  <a:lnTo>
                    <a:pt x="671512" y="54769"/>
                  </a:lnTo>
                  <a:lnTo>
                    <a:pt x="750093" y="85725"/>
                  </a:lnTo>
                  <a:lnTo>
                    <a:pt x="814387" y="95250"/>
                  </a:lnTo>
                  <a:lnTo>
                    <a:pt x="800100" y="171450"/>
                  </a:lnTo>
                  <a:lnTo>
                    <a:pt x="735806" y="130969"/>
                  </a:lnTo>
                  <a:lnTo>
                    <a:pt x="681037" y="111919"/>
                  </a:lnTo>
                  <a:lnTo>
                    <a:pt x="597693" y="90488"/>
                  </a:lnTo>
                  <a:lnTo>
                    <a:pt x="521493" y="78581"/>
                  </a:lnTo>
                  <a:lnTo>
                    <a:pt x="464343" y="71438"/>
                  </a:lnTo>
                  <a:lnTo>
                    <a:pt x="452437" y="71438"/>
                  </a:lnTo>
                  <a:lnTo>
                    <a:pt x="440531" y="88106"/>
                  </a:lnTo>
                  <a:lnTo>
                    <a:pt x="378618" y="92869"/>
                  </a:lnTo>
                  <a:lnTo>
                    <a:pt x="304800" y="111919"/>
                  </a:lnTo>
                  <a:lnTo>
                    <a:pt x="233362" y="128588"/>
                  </a:lnTo>
                  <a:lnTo>
                    <a:pt x="159543" y="164306"/>
                  </a:lnTo>
                  <a:lnTo>
                    <a:pt x="104775" y="211931"/>
                  </a:lnTo>
                  <a:lnTo>
                    <a:pt x="71437" y="242888"/>
                  </a:lnTo>
                  <a:lnTo>
                    <a:pt x="45243" y="259556"/>
                  </a:lnTo>
                  <a:lnTo>
                    <a:pt x="0" y="1762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FB61C53-09CF-43E0-BE1D-4E3EB8891CC7}"/>
                </a:ext>
              </a:extLst>
            </p:cNvPr>
            <p:cNvSpPr/>
            <p:nvPr/>
          </p:nvSpPr>
          <p:spPr>
            <a:xfrm>
              <a:off x="4718212" y="946907"/>
              <a:ext cx="587710" cy="165944"/>
            </a:xfrm>
            <a:custGeom>
              <a:avLst/>
              <a:gdLst>
                <a:gd name="connsiteX0" fmla="*/ 0 w 747712"/>
                <a:gd name="connsiteY0" fmla="*/ 145257 h 228600"/>
                <a:gd name="connsiteX1" fmla="*/ 76200 w 747712"/>
                <a:gd name="connsiteY1" fmla="*/ 80963 h 228600"/>
                <a:gd name="connsiteX2" fmla="*/ 171450 w 747712"/>
                <a:gd name="connsiteY2" fmla="*/ 42863 h 228600"/>
                <a:gd name="connsiteX3" fmla="*/ 238125 w 747712"/>
                <a:gd name="connsiteY3" fmla="*/ 19050 h 228600"/>
                <a:gd name="connsiteX4" fmla="*/ 290512 w 747712"/>
                <a:gd name="connsiteY4" fmla="*/ 9525 h 228600"/>
                <a:gd name="connsiteX5" fmla="*/ 350044 w 747712"/>
                <a:gd name="connsiteY5" fmla="*/ 0 h 228600"/>
                <a:gd name="connsiteX6" fmla="*/ 402431 w 747712"/>
                <a:gd name="connsiteY6" fmla="*/ 0 h 228600"/>
                <a:gd name="connsiteX7" fmla="*/ 428625 w 747712"/>
                <a:gd name="connsiteY7" fmla="*/ 16669 h 228600"/>
                <a:gd name="connsiteX8" fmla="*/ 509587 w 747712"/>
                <a:gd name="connsiteY8" fmla="*/ 28575 h 228600"/>
                <a:gd name="connsiteX9" fmla="*/ 592931 w 747712"/>
                <a:gd name="connsiteY9" fmla="*/ 57150 h 228600"/>
                <a:gd name="connsiteX10" fmla="*/ 657225 w 747712"/>
                <a:gd name="connsiteY10" fmla="*/ 83344 h 228600"/>
                <a:gd name="connsiteX11" fmla="*/ 709612 w 747712"/>
                <a:gd name="connsiteY11" fmla="*/ 107157 h 228600"/>
                <a:gd name="connsiteX12" fmla="*/ 747712 w 747712"/>
                <a:gd name="connsiteY12" fmla="*/ 116682 h 228600"/>
                <a:gd name="connsiteX13" fmla="*/ 745331 w 747712"/>
                <a:gd name="connsiteY13" fmla="*/ 164307 h 228600"/>
                <a:gd name="connsiteX14" fmla="*/ 700087 w 747712"/>
                <a:gd name="connsiteY14" fmla="*/ 145257 h 228600"/>
                <a:gd name="connsiteX15" fmla="*/ 657225 w 747712"/>
                <a:gd name="connsiteY15" fmla="*/ 126207 h 228600"/>
                <a:gd name="connsiteX16" fmla="*/ 566737 w 747712"/>
                <a:gd name="connsiteY16" fmla="*/ 102394 h 228600"/>
                <a:gd name="connsiteX17" fmla="*/ 519112 w 747712"/>
                <a:gd name="connsiteY17" fmla="*/ 83344 h 228600"/>
                <a:gd name="connsiteX18" fmla="*/ 466725 w 747712"/>
                <a:gd name="connsiteY18" fmla="*/ 71438 h 228600"/>
                <a:gd name="connsiteX19" fmla="*/ 447675 w 747712"/>
                <a:gd name="connsiteY19" fmla="*/ 69057 h 228600"/>
                <a:gd name="connsiteX20" fmla="*/ 416719 w 747712"/>
                <a:gd name="connsiteY20" fmla="*/ 80963 h 228600"/>
                <a:gd name="connsiteX21" fmla="*/ 357187 w 747712"/>
                <a:gd name="connsiteY21" fmla="*/ 80963 h 228600"/>
                <a:gd name="connsiteX22" fmla="*/ 271462 w 747712"/>
                <a:gd name="connsiteY22" fmla="*/ 90488 h 228600"/>
                <a:gd name="connsiteX23" fmla="*/ 204787 w 747712"/>
                <a:gd name="connsiteY23" fmla="*/ 114300 h 228600"/>
                <a:gd name="connsiteX24" fmla="*/ 109537 w 747712"/>
                <a:gd name="connsiteY24" fmla="*/ 161925 h 228600"/>
                <a:gd name="connsiteX25" fmla="*/ 61912 w 747712"/>
                <a:gd name="connsiteY25" fmla="*/ 195263 h 228600"/>
                <a:gd name="connsiteX26" fmla="*/ 28575 w 747712"/>
                <a:gd name="connsiteY26" fmla="*/ 228600 h 228600"/>
                <a:gd name="connsiteX27" fmla="*/ 16669 w 747712"/>
                <a:gd name="connsiteY27" fmla="*/ 204788 h 228600"/>
                <a:gd name="connsiteX28" fmla="*/ 0 w 747712"/>
                <a:gd name="connsiteY28" fmla="*/ 14525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7712" h="228600">
                  <a:moveTo>
                    <a:pt x="0" y="145257"/>
                  </a:moveTo>
                  <a:lnTo>
                    <a:pt x="76200" y="80963"/>
                  </a:lnTo>
                  <a:lnTo>
                    <a:pt x="171450" y="42863"/>
                  </a:lnTo>
                  <a:lnTo>
                    <a:pt x="238125" y="19050"/>
                  </a:lnTo>
                  <a:lnTo>
                    <a:pt x="290512" y="9525"/>
                  </a:lnTo>
                  <a:lnTo>
                    <a:pt x="350044" y="0"/>
                  </a:lnTo>
                  <a:lnTo>
                    <a:pt x="402431" y="0"/>
                  </a:lnTo>
                  <a:lnTo>
                    <a:pt x="428625" y="16669"/>
                  </a:lnTo>
                  <a:lnTo>
                    <a:pt x="509587" y="28575"/>
                  </a:lnTo>
                  <a:lnTo>
                    <a:pt x="592931" y="57150"/>
                  </a:lnTo>
                  <a:lnTo>
                    <a:pt x="657225" y="83344"/>
                  </a:lnTo>
                  <a:lnTo>
                    <a:pt x="709612" y="107157"/>
                  </a:lnTo>
                  <a:lnTo>
                    <a:pt x="747712" y="116682"/>
                  </a:lnTo>
                  <a:lnTo>
                    <a:pt x="745331" y="164307"/>
                  </a:lnTo>
                  <a:lnTo>
                    <a:pt x="700087" y="145257"/>
                  </a:lnTo>
                  <a:lnTo>
                    <a:pt x="657225" y="126207"/>
                  </a:lnTo>
                  <a:lnTo>
                    <a:pt x="566737" y="102394"/>
                  </a:lnTo>
                  <a:lnTo>
                    <a:pt x="519112" y="83344"/>
                  </a:lnTo>
                  <a:lnTo>
                    <a:pt x="466725" y="71438"/>
                  </a:lnTo>
                  <a:lnTo>
                    <a:pt x="447675" y="69057"/>
                  </a:lnTo>
                  <a:lnTo>
                    <a:pt x="416719" y="80963"/>
                  </a:lnTo>
                  <a:lnTo>
                    <a:pt x="357187" y="80963"/>
                  </a:lnTo>
                  <a:lnTo>
                    <a:pt x="271462" y="90488"/>
                  </a:lnTo>
                  <a:lnTo>
                    <a:pt x="204787" y="114300"/>
                  </a:lnTo>
                  <a:lnTo>
                    <a:pt x="109537" y="161925"/>
                  </a:lnTo>
                  <a:lnTo>
                    <a:pt x="61912" y="195263"/>
                  </a:lnTo>
                  <a:lnTo>
                    <a:pt x="28575" y="228600"/>
                  </a:lnTo>
                  <a:lnTo>
                    <a:pt x="16669" y="204788"/>
                  </a:lnTo>
                  <a:lnTo>
                    <a:pt x="0" y="14525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27264A8-D851-4AF2-B052-0E878CEF5DD9}"/>
                </a:ext>
              </a:extLst>
            </p:cNvPr>
            <p:cNvSpPr/>
            <p:nvPr/>
          </p:nvSpPr>
          <p:spPr>
            <a:xfrm>
              <a:off x="4727570" y="1036793"/>
              <a:ext cx="548405" cy="143472"/>
            </a:xfrm>
            <a:custGeom>
              <a:avLst/>
              <a:gdLst>
                <a:gd name="connsiteX0" fmla="*/ 0 w 697706"/>
                <a:gd name="connsiteY0" fmla="*/ 138113 h 197644"/>
                <a:gd name="connsiteX1" fmla="*/ 52388 w 697706"/>
                <a:gd name="connsiteY1" fmla="*/ 83344 h 197644"/>
                <a:gd name="connsiteX2" fmla="*/ 147638 w 697706"/>
                <a:gd name="connsiteY2" fmla="*/ 38100 h 197644"/>
                <a:gd name="connsiteX3" fmla="*/ 216694 w 697706"/>
                <a:gd name="connsiteY3" fmla="*/ 7144 h 197644"/>
                <a:gd name="connsiteX4" fmla="*/ 292894 w 697706"/>
                <a:gd name="connsiteY4" fmla="*/ 0 h 197644"/>
                <a:gd name="connsiteX5" fmla="*/ 357188 w 697706"/>
                <a:gd name="connsiteY5" fmla="*/ 0 h 197644"/>
                <a:gd name="connsiteX6" fmla="*/ 388144 w 697706"/>
                <a:gd name="connsiteY6" fmla="*/ 2382 h 197644"/>
                <a:gd name="connsiteX7" fmla="*/ 416719 w 697706"/>
                <a:gd name="connsiteY7" fmla="*/ 30957 h 197644"/>
                <a:gd name="connsiteX8" fmla="*/ 481013 w 697706"/>
                <a:gd name="connsiteY8" fmla="*/ 30957 h 197644"/>
                <a:gd name="connsiteX9" fmla="*/ 538163 w 697706"/>
                <a:gd name="connsiteY9" fmla="*/ 52388 h 197644"/>
                <a:gd name="connsiteX10" fmla="*/ 604838 w 697706"/>
                <a:gd name="connsiteY10" fmla="*/ 83344 h 197644"/>
                <a:gd name="connsiteX11" fmla="*/ 652463 w 697706"/>
                <a:gd name="connsiteY11" fmla="*/ 102394 h 197644"/>
                <a:gd name="connsiteX12" fmla="*/ 697706 w 697706"/>
                <a:gd name="connsiteY12" fmla="*/ 123825 h 197644"/>
                <a:gd name="connsiteX13" fmla="*/ 678656 w 697706"/>
                <a:gd name="connsiteY13" fmla="*/ 176213 h 197644"/>
                <a:gd name="connsiteX14" fmla="*/ 623888 w 697706"/>
                <a:gd name="connsiteY14" fmla="*/ 150019 h 197644"/>
                <a:gd name="connsiteX15" fmla="*/ 585788 w 697706"/>
                <a:gd name="connsiteY15" fmla="*/ 123825 h 197644"/>
                <a:gd name="connsiteX16" fmla="*/ 540544 w 697706"/>
                <a:gd name="connsiteY16" fmla="*/ 102394 h 197644"/>
                <a:gd name="connsiteX17" fmla="*/ 488156 w 697706"/>
                <a:gd name="connsiteY17" fmla="*/ 85725 h 197644"/>
                <a:gd name="connsiteX18" fmla="*/ 440531 w 697706"/>
                <a:gd name="connsiteY18" fmla="*/ 80963 h 197644"/>
                <a:gd name="connsiteX19" fmla="*/ 397669 w 697706"/>
                <a:gd name="connsiteY19" fmla="*/ 73819 h 197644"/>
                <a:gd name="connsiteX20" fmla="*/ 385763 w 697706"/>
                <a:gd name="connsiteY20" fmla="*/ 78582 h 197644"/>
                <a:gd name="connsiteX21" fmla="*/ 302419 w 697706"/>
                <a:gd name="connsiteY21" fmla="*/ 76200 h 197644"/>
                <a:gd name="connsiteX22" fmla="*/ 209550 w 697706"/>
                <a:gd name="connsiteY22" fmla="*/ 92869 h 197644"/>
                <a:gd name="connsiteX23" fmla="*/ 128588 w 697706"/>
                <a:gd name="connsiteY23" fmla="*/ 123825 h 197644"/>
                <a:gd name="connsiteX24" fmla="*/ 59531 w 697706"/>
                <a:gd name="connsiteY24" fmla="*/ 169069 h 197644"/>
                <a:gd name="connsiteX25" fmla="*/ 9525 w 697706"/>
                <a:gd name="connsiteY25" fmla="*/ 197644 h 197644"/>
                <a:gd name="connsiteX26" fmla="*/ 0 w 697706"/>
                <a:gd name="connsiteY26" fmla="*/ 138113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7706" h="197644">
                  <a:moveTo>
                    <a:pt x="0" y="138113"/>
                  </a:moveTo>
                  <a:lnTo>
                    <a:pt x="52388" y="83344"/>
                  </a:lnTo>
                  <a:lnTo>
                    <a:pt x="147638" y="38100"/>
                  </a:lnTo>
                  <a:lnTo>
                    <a:pt x="216694" y="7144"/>
                  </a:lnTo>
                  <a:lnTo>
                    <a:pt x="292894" y="0"/>
                  </a:lnTo>
                  <a:lnTo>
                    <a:pt x="357188" y="0"/>
                  </a:lnTo>
                  <a:lnTo>
                    <a:pt x="388144" y="2382"/>
                  </a:lnTo>
                  <a:lnTo>
                    <a:pt x="416719" y="30957"/>
                  </a:lnTo>
                  <a:lnTo>
                    <a:pt x="481013" y="30957"/>
                  </a:lnTo>
                  <a:lnTo>
                    <a:pt x="538163" y="52388"/>
                  </a:lnTo>
                  <a:lnTo>
                    <a:pt x="604838" y="83344"/>
                  </a:lnTo>
                  <a:lnTo>
                    <a:pt x="652463" y="102394"/>
                  </a:lnTo>
                  <a:lnTo>
                    <a:pt x="697706" y="123825"/>
                  </a:lnTo>
                  <a:lnTo>
                    <a:pt x="678656" y="176213"/>
                  </a:lnTo>
                  <a:lnTo>
                    <a:pt x="623888" y="150019"/>
                  </a:lnTo>
                  <a:lnTo>
                    <a:pt x="585788" y="123825"/>
                  </a:lnTo>
                  <a:lnTo>
                    <a:pt x="540544" y="102394"/>
                  </a:lnTo>
                  <a:lnTo>
                    <a:pt x="488156" y="85725"/>
                  </a:lnTo>
                  <a:lnTo>
                    <a:pt x="440531" y="80963"/>
                  </a:lnTo>
                  <a:lnTo>
                    <a:pt x="397669" y="73819"/>
                  </a:lnTo>
                  <a:lnTo>
                    <a:pt x="385763" y="78582"/>
                  </a:lnTo>
                  <a:lnTo>
                    <a:pt x="302419" y="76200"/>
                  </a:lnTo>
                  <a:lnTo>
                    <a:pt x="209550" y="92869"/>
                  </a:lnTo>
                  <a:lnTo>
                    <a:pt x="128588" y="123825"/>
                  </a:lnTo>
                  <a:lnTo>
                    <a:pt x="59531" y="169069"/>
                  </a:lnTo>
                  <a:lnTo>
                    <a:pt x="9525" y="197644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34CF5B-4566-4EB0-8509-1FC01C88C526}"/>
                </a:ext>
              </a:extLst>
            </p:cNvPr>
            <p:cNvSpPr/>
            <p:nvPr/>
          </p:nvSpPr>
          <p:spPr>
            <a:xfrm>
              <a:off x="4720083" y="1119764"/>
              <a:ext cx="518457" cy="126187"/>
            </a:xfrm>
            <a:custGeom>
              <a:avLst/>
              <a:gdLst>
                <a:gd name="connsiteX0" fmla="*/ 4763 w 659606"/>
                <a:gd name="connsiteY0" fmla="*/ 97632 h 173832"/>
                <a:gd name="connsiteX1" fmla="*/ 9525 w 659606"/>
                <a:gd name="connsiteY1" fmla="*/ 150019 h 173832"/>
                <a:gd name="connsiteX2" fmla="*/ 0 w 659606"/>
                <a:gd name="connsiteY2" fmla="*/ 173832 h 173832"/>
                <a:gd name="connsiteX3" fmla="*/ 33338 w 659606"/>
                <a:gd name="connsiteY3" fmla="*/ 140494 h 173832"/>
                <a:gd name="connsiteX4" fmla="*/ 90488 w 659606"/>
                <a:gd name="connsiteY4" fmla="*/ 111919 h 173832"/>
                <a:gd name="connsiteX5" fmla="*/ 154781 w 659606"/>
                <a:gd name="connsiteY5" fmla="*/ 83344 h 173832"/>
                <a:gd name="connsiteX6" fmla="*/ 228600 w 659606"/>
                <a:gd name="connsiteY6" fmla="*/ 71438 h 173832"/>
                <a:gd name="connsiteX7" fmla="*/ 285750 w 659606"/>
                <a:gd name="connsiteY7" fmla="*/ 61913 h 173832"/>
                <a:gd name="connsiteX8" fmla="*/ 345281 w 659606"/>
                <a:gd name="connsiteY8" fmla="*/ 69057 h 173832"/>
                <a:gd name="connsiteX9" fmla="*/ 364331 w 659606"/>
                <a:gd name="connsiteY9" fmla="*/ 61913 h 173832"/>
                <a:gd name="connsiteX10" fmla="*/ 421481 w 659606"/>
                <a:gd name="connsiteY10" fmla="*/ 71438 h 173832"/>
                <a:gd name="connsiteX11" fmla="*/ 492919 w 659606"/>
                <a:gd name="connsiteY11" fmla="*/ 92869 h 173832"/>
                <a:gd name="connsiteX12" fmla="*/ 552450 w 659606"/>
                <a:gd name="connsiteY12" fmla="*/ 121444 h 173832"/>
                <a:gd name="connsiteX13" fmla="*/ 607219 w 659606"/>
                <a:gd name="connsiteY13" fmla="*/ 152400 h 173832"/>
                <a:gd name="connsiteX14" fmla="*/ 635794 w 659606"/>
                <a:gd name="connsiteY14" fmla="*/ 169069 h 173832"/>
                <a:gd name="connsiteX15" fmla="*/ 659606 w 659606"/>
                <a:gd name="connsiteY15" fmla="*/ 126207 h 173832"/>
                <a:gd name="connsiteX16" fmla="*/ 609600 w 659606"/>
                <a:gd name="connsiteY16" fmla="*/ 97632 h 173832"/>
                <a:gd name="connsiteX17" fmla="*/ 550069 w 659606"/>
                <a:gd name="connsiteY17" fmla="*/ 71438 h 173832"/>
                <a:gd name="connsiteX18" fmla="*/ 485775 w 659606"/>
                <a:gd name="connsiteY18" fmla="*/ 47625 h 173832"/>
                <a:gd name="connsiteX19" fmla="*/ 440531 w 659606"/>
                <a:gd name="connsiteY19" fmla="*/ 35719 h 173832"/>
                <a:gd name="connsiteX20" fmla="*/ 407194 w 659606"/>
                <a:gd name="connsiteY20" fmla="*/ 19050 h 173832"/>
                <a:gd name="connsiteX21" fmla="*/ 378619 w 659606"/>
                <a:gd name="connsiteY21" fmla="*/ 14288 h 173832"/>
                <a:gd name="connsiteX22" fmla="*/ 359569 w 659606"/>
                <a:gd name="connsiteY22" fmla="*/ 2382 h 173832"/>
                <a:gd name="connsiteX23" fmla="*/ 300038 w 659606"/>
                <a:gd name="connsiteY23" fmla="*/ 0 h 173832"/>
                <a:gd name="connsiteX24" fmla="*/ 242888 w 659606"/>
                <a:gd name="connsiteY24" fmla="*/ 2382 h 173832"/>
                <a:gd name="connsiteX25" fmla="*/ 185738 w 659606"/>
                <a:gd name="connsiteY25" fmla="*/ 14288 h 173832"/>
                <a:gd name="connsiteX26" fmla="*/ 126206 w 659606"/>
                <a:gd name="connsiteY26" fmla="*/ 35719 h 173832"/>
                <a:gd name="connsiteX27" fmla="*/ 78581 w 659606"/>
                <a:gd name="connsiteY27" fmla="*/ 57150 h 173832"/>
                <a:gd name="connsiteX28" fmla="*/ 4763 w 659606"/>
                <a:gd name="connsiteY28" fmla="*/ 97632 h 17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9606" h="173832">
                  <a:moveTo>
                    <a:pt x="4763" y="97632"/>
                  </a:moveTo>
                  <a:lnTo>
                    <a:pt x="9525" y="150019"/>
                  </a:lnTo>
                  <a:lnTo>
                    <a:pt x="0" y="173832"/>
                  </a:lnTo>
                  <a:lnTo>
                    <a:pt x="33338" y="140494"/>
                  </a:lnTo>
                  <a:lnTo>
                    <a:pt x="90488" y="111919"/>
                  </a:lnTo>
                  <a:lnTo>
                    <a:pt x="154781" y="83344"/>
                  </a:lnTo>
                  <a:lnTo>
                    <a:pt x="228600" y="71438"/>
                  </a:lnTo>
                  <a:lnTo>
                    <a:pt x="285750" y="61913"/>
                  </a:lnTo>
                  <a:lnTo>
                    <a:pt x="345281" y="69057"/>
                  </a:lnTo>
                  <a:lnTo>
                    <a:pt x="364331" y="61913"/>
                  </a:lnTo>
                  <a:lnTo>
                    <a:pt x="421481" y="71438"/>
                  </a:lnTo>
                  <a:lnTo>
                    <a:pt x="492919" y="92869"/>
                  </a:lnTo>
                  <a:lnTo>
                    <a:pt x="552450" y="121444"/>
                  </a:lnTo>
                  <a:lnTo>
                    <a:pt x="607219" y="152400"/>
                  </a:lnTo>
                  <a:lnTo>
                    <a:pt x="635794" y="169069"/>
                  </a:lnTo>
                  <a:lnTo>
                    <a:pt x="659606" y="126207"/>
                  </a:lnTo>
                  <a:lnTo>
                    <a:pt x="609600" y="97632"/>
                  </a:lnTo>
                  <a:lnTo>
                    <a:pt x="550069" y="71438"/>
                  </a:lnTo>
                  <a:lnTo>
                    <a:pt x="485775" y="47625"/>
                  </a:lnTo>
                  <a:lnTo>
                    <a:pt x="440531" y="35719"/>
                  </a:lnTo>
                  <a:lnTo>
                    <a:pt x="407194" y="19050"/>
                  </a:lnTo>
                  <a:lnTo>
                    <a:pt x="378619" y="14288"/>
                  </a:lnTo>
                  <a:lnTo>
                    <a:pt x="359569" y="2382"/>
                  </a:lnTo>
                  <a:lnTo>
                    <a:pt x="300038" y="0"/>
                  </a:lnTo>
                  <a:lnTo>
                    <a:pt x="242888" y="2382"/>
                  </a:lnTo>
                  <a:lnTo>
                    <a:pt x="185738" y="14288"/>
                  </a:lnTo>
                  <a:lnTo>
                    <a:pt x="126206" y="35719"/>
                  </a:lnTo>
                  <a:lnTo>
                    <a:pt x="78581" y="57150"/>
                  </a:lnTo>
                  <a:lnTo>
                    <a:pt x="4763" y="9763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7B82B6-48F8-4CF6-9112-54E40C8A4C01}"/>
                </a:ext>
              </a:extLst>
            </p:cNvPr>
            <p:cNvSpPr/>
            <p:nvPr/>
          </p:nvSpPr>
          <p:spPr>
            <a:xfrm>
              <a:off x="4693880" y="1194093"/>
              <a:ext cx="486640" cy="121001"/>
            </a:xfrm>
            <a:custGeom>
              <a:avLst/>
              <a:gdLst>
                <a:gd name="connsiteX0" fmla="*/ 0 w 619125"/>
                <a:gd name="connsiteY0" fmla="*/ 138113 h 166688"/>
                <a:gd name="connsiteX1" fmla="*/ 104775 w 619125"/>
                <a:gd name="connsiteY1" fmla="*/ 88106 h 166688"/>
                <a:gd name="connsiteX2" fmla="*/ 152400 w 619125"/>
                <a:gd name="connsiteY2" fmla="*/ 69056 h 166688"/>
                <a:gd name="connsiteX3" fmla="*/ 204787 w 619125"/>
                <a:gd name="connsiteY3" fmla="*/ 61913 h 166688"/>
                <a:gd name="connsiteX4" fmla="*/ 266700 w 619125"/>
                <a:gd name="connsiteY4" fmla="*/ 61913 h 166688"/>
                <a:gd name="connsiteX5" fmla="*/ 309562 w 619125"/>
                <a:gd name="connsiteY5" fmla="*/ 66675 h 166688"/>
                <a:gd name="connsiteX6" fmla="*/ 345281 w 619125"/>
                <a:gd name="connsiteY6" fmla="*/ 50006 h 166688"/>
                <a:gd name="connsiteX7" fmla="*/ 407193 w 619125"/>
                <a:gd name="connsiteY7" fmla="*/ 66675 h 166688"/>
                <a:gd name="connsiteX8" fmla="*/ 464343 w 619125"/>
                <a:gd name="connsiteY8" fmla="*/ 95250 h 166688"/>
                <a:gd name="connsiteX9" fmla="*/ 528637 w 619125"/>
                <a:gd name="connsiteY9" fmla="*/ 121444 h 166688"/>
                <a:gd name="connsiteX10" fmla="*/ 583406 w 619125"/>
                <a:gd name="connsiteY10" fmla="*/ 166688 h 166688"/>
                <a:gd name="connsiteX11" fmla="*/ 619125 w 619125"/>
                <a:gd name="connsiteY11" fmla="*/ 135731 h 166688"/>
                <a:gd name="connsiteX12" fmla="*/ 559593 w 619125"/>
                <a:gd name="connsiteY12" fmla="*/ 85725 h 166688"/>
                <a:gd name="connsiteX13" fmla="*/ 485775 w 619125"/>
                <a:gd name="connsiteY13" fmla="*/ 52388 h 166688"/>
                <a:gd name="connsiteX14" fmla="*/ 421481 w 619125"/>
                <a:gd name="connsiteY14" fmla="*/ 30956 h 166688"/>
                <a:gd name="connsiteX15" fmla="*/ 364331 w 619125"/>
                <a:gd name="connsiteY15" fmla="*/ 14288 h 166688"/>
                <a:gd name="connsiteX16" fmla="*/ 340518 w 619125"/>
                <a:gd name="connsiteY16" fmla="*/ 2381 h 166688"/>
                <a:gd name="connsiteX17" fmla="*/ 276225 w 619125"/>
                <a:gd name="connsiteY17" fmla="*/ 0 h 166688"/>
                <a:gd name="connsiteX18" fmla="*/ 219075 w 619125"/>
                <a:gd name="connsiteY18" fmla="*/ 2381 h 166688"/>
                <a:gd name="connsiteX19" fmla="*/ 157162 w 619125"/>
                <a:gd name="connsiteY19" fmla="*/ 19050 h 166688"/>
                <a:gd name="connsiteX20" fmla="*/ 90487 w 619125"/>
                <a:gd name="connsiteY20" fmla="*/ 47625 h 166688"/>
                <a:gd name="connsiteX21" fmla="*/ 47625 w 619125"/>
                <a:gd name="connsiteY21" fmla="*/ 69056 h 166688"/>
                <a:gd name="connsiteX22" fmla="*/ 0 w 619125"/>
                <a:gd name="connsiteY22" fmla="*/ 138113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9125" h="166688">
                  <a:moveTo>
                    <a:pt x="0" y="138113"/>
                  </a:moveTo>
                  <a:lnTo>
                    <a:pt x="104775" y="88106"/>
                  </a:lnTo>
                  <a:lnTo>
                    <a:pt x="152400" y="69056"/>
                  </a:lnTo>
                  <a:lnTo>
                    <a:pt x="204787" y="61913"/>
                  </a:lnTo>
                  <a:lnTo>
                    <a:pt x="266700" y="61913"/>
                  </a:lnTo>
                  <a:lnTo>
                    <a:pt x="309562" y="66675"/>
                  </a:lnTo>
                  <a:lnTo>
                    <a:pt x="345281" y="50006"/>
                  </a:lnTo>
                  <a:lnTo>
                    <a:pt x="407193" y="66675"/>
                  </a:lnTo>
                  <a:lnTo>
                    <a:pt x="464343" y="95250"/>
                  </a:lnTo>
                  <a:lnTo>
                    <a:pt x="528637" y="121444"/>
                  </a:lnTo>
                  <a:lnTo>
                    <a:pt x="583406" y="166688"/>
                  </a:lnTo>
                  <a:lnTo>
                    <a:pt x="619125" y="135731"/>
                  </a:lnTo>
                  <a:lnTo>
                    <a:pt x="559593" y="85725"/>
                  </a:lnTo>
                  <a:lnTo>
                    <a:pt x="485775" y="52388"/>
                  </a:lnTo>
                  <a:lnTo>
                    <a:pt x="421481" y="30956"/>
                  </a:lnTo>
                  <a:lnTo>
                    <a:pt x="364331" y="14288"/>
                  </a:lnTo>
                  <a:lnTo>
                    <a:pt x="340518" y="2381"/>
                  </a:lnTo>
                  <a:lnTo>
                    <a:pt x="276225" y="0"/>
                  </a:lnTo>
                  <a:lnTo>
                    <a:pt x="219075" y="2381"/>
                  </a:lnTo>
                  <a:lnTo>
                    <a:pt x="157162" y="19050"/>
                  </a:lnTo>
                  <a:lnTo>
                    <a:pt x="90487" y="47625"/>
                  </a:lnTo>
                  <a:lnTo>
                    <a:pt x="47625" y="69056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92F244A-ECDA-4AF9-9DFC-D2CBAFB5FECE}"/>
                </a:ext>
              </a:extLst>
            </p:cNvPr>
            <p:cNvSpPr/>
            <p:nvPr/>
          </p:nvSpPr>
          <p:spPr>
            <a:xfrm>
              <a:off x="4680779" y="1249407"/>
              <a:ext cx="430488" cy="122729"/>
            </a:xfrm>
            <a:custGeom>
              <a:avLst/>
              <a:gdLst>
                <a:gd name="connsiteX0" fmla="*/ 0 w 547687"/>
                <a:gd name="connsiteY0" fmla="*/ 121444 h 169069"/>
                <a:gd name="connsiteX1" fmla="*/ 45244 w 547687"/>
                <a:gd name="connsiteY1" fmla="*/ 92869 h 169069"/>
                <a:gd name="connsiteX2" fmla="*/ 114300 w 547687"/>
                <a:gd name="connsiteY2" fmla="*/ 64294 h 169069"/>
                <a:gd name="connsiteX3" fmla="*/ 190500 w 547687"/>
                <a:gd name="connsiteY3" fmla="*/ 59531 h 169069"/>
                <a:gd name="connsiteX4" fmla="*/ 250031 w 547687"/>
                <a:gd name="connsiteY4" fmla="*/ 66675 h 169069"/>
                <a:gd name="connsiteX5" fmla="*/ 273844 w 547687"/>
                <a:gd name="connsiteY5" fmla="*/ 71438 h 169069"/>
                <a:gd name="connsiteX6" fmla="*/ 288131 w 547687"/>
                <a:gd name="connsiteY6" fmla="*/ 66675 h 169069"/>
                <a:gd name="connsiteX7" fmla="*/ 345281 w 547687"/>
                <a:gd name="connsiteY7" fmla="*/ 85725 h 169069"/>
                <a:gd name="connsiteX8" fmla="*/ 416719 w 547687"/>
                <a:gd name="connsiteY8" fmla="*/ 116681 h 169069"/>
                <a:gd name="connsiteX9" fmla="*/ 471487 w 547687"/>
                <a:gd name="connsiteY9" fmla="*/ 135731 h 169069"/>
                <a:gd name="connsiteX10" fmla="*/ 511969 w 547687"/>
                <a:gd name="connsiteY10" fmla="*/ 169069 h 169069"/>
                <a:gd name="connsiteX11" fmla="*/ 540544 w 547687"/>
                <a:gd name="connsiteY11" fmla="*/ 150019 h 169069"/>
                <a:gd name="connsiteX12" fmla="*/ 547687 w 547687"/>
                <a:gd name="connsiteY12" fmla="*/ 135731 h 169069"/>
                <a:gd name="connsiteX13" fmla="*/ 511969 w 547687"/>
                <a:gd name="connsiteY13" fmla="*/ 116681 h 169069"/>
                <a:gd name="connsiteX14" fmla="*/ 457200 w 547687"/>
                <a:gd name="connsiteY14" fmla="*/ 85725 h 169069"/>
                <a:gd name="connsiteX15" fmla="*/ 402431 w 547687"/>
                <a:gd name="connsiteY15" fmla="*/ 61913 h 169069"/>
                <a:gd name="connsiteX16" fmla="*/ 347662 w 547687"/>
                <a:gd name="connsiteY16" fmla="*/ 35719 h 169069"/>
                <a:gd name="connsiteX17" fmla="*/ 311944 w 547687"/>
                <a:gd name="connsiteY17" fmla="*/ 26194 h 169069"/>
                <a:gd name="connsiteX18" fmla="*/ 292894 w 547687"/>
                <a:gd name="connsiteY18" fmla="*/ 2381 h 169069"/>
                <a:gd name="connsiteX19" fmla="*/ 214312 w 547687"/>
                <a:gd name="connsiteY19" fmla="*/ 0 h 169069"/>
                <a:gd name="connsiteX20" fmla="*/ 133350 w 547687"/>
                <a:gd name="connsiteY20" fmla="*/ 19050 h 169069"/>
                <a:gd name="connsiteX21" fmla="*/ 85725 w 547687"/>
                <a:gd name="connsiteY21" fmla="*/ 38100 h 169069"/>
                <a:gd name="connsiteX22" fmla="*/ 50006 w 547687"/>
                <a:gd name="connsiteY22" fmla="*/ 66675 h 169069"/>
                <a:gd name="connsiteX23" fmla="*/ 0 w 547687"/>
                <a:gd name="connsiteY23" fmla="*/ 121444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47687" h="169069">
                  <a:moveTo>
                    <a:pt x="0" y="121444"/>
                  </a:moveTo>
                  <a:lnTo>
                    <a:pt x="45244" y="92869"/>
                  </a:lnTo>
                  <a:lnTo>
                    <a:pt x="114300" y="64294"/>
                  </a:lnTo>
                  <a:lnTo>
                    <a:pt x="190500" y="59531"/>
                  </a:lnTo>
                  <a:lnTo>
                    <a:pt x="250031" y="66675"/>
                  </a:lnTo>
                  <a:lnTo>
                    <a:pt x="273844" y="71438"/>
                  </a:lnTo>
                  <a:lnTo>
                    <a:pt x="288131" y="66675"/>
                  </a:lnTo>
                  <a:lnTo>
                    <a:pt x="345281" y="85725"/>
                  </a:lnTo>
                  <a:lnTo>
                    <a:pt x="416719" y="116681"/>
                  </a:lnTo>
                  <a:lnTo>
                    <a:pt x="471487" y="135731"/>
                  </a:lnTo>
                  <a:lnTo>
                    <a:pt x="511969" y="169069"/>
                  </a:lnTo>
                  <a:lnTo>
                    <a:pt x="540544" y="150019"/>
                  </a:lnTo>
                  <a:lnTo>
                    <a:pt x="547687" y="135731"/>
                  </a:lnTo>
                  <a:lnTo>
                    <a:pt x="511969" y="116681"/>
                  </a:lnTo>
                  <a:lnTo>
                    <a:pt x="457200" y="85725"/>
                  </a:lnTo>
                  <a:lnTo>
                    <a:pt x="402431" y="61913"/>
                  </a:lnTo>
                  <a:lnTo>
                    <a:pt x="347662" y="35719"/>
                  </a:lnTo>
                  <a:lnTo>
                    <a:pt x="311944" y="26194"/>
                  </a:lnTo>
                  <a:lnTo>
                    <a:pt x="292894" y="2381"/>
                  </a:lnTo>
                  <a:lnTo>
                    <a:pt x="214312" y="0"/>
                  </a:lnTo>
                  <a:lnTo>
                    <a:pt x="133350" y="19050"/>
                  </a:lnTo>
                  <a:lnTo>
                    <a:pt x="85725" y="38100"/>
                  </a:lnTo>
                  <a:lnTo>
                    <a:pt x="50006" y="66675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24422EF-914C-486E-93A0-03695FA1BAD5}"/>
                </a:ext>
              </a:extLst>
            </p:cNvPr>
            <p:cNvSpPr/>
            <p:nvPr/>
          </p:nvSpPr>
          <p:spPr>
            <a:xfrm>
              <a:off x="4667676" y="1309908"/>
              <a:ext cx="370595" cy="122729"/>
            </a:xfrm>
            <a:custGeom>
              <a:avLst/>
              <a:gdLst>
                <a:gd name="connsiteX0" fmla="*/ 0 w 471488"/>
                <a:gd name="connsiteY0" fmla="*/ 80962 h 169069"/>
                <a:gd name="connsiteX1" fmla="*/ 73819 w 471488"/>
                <a:gd name="connsiteY1" fmla="*/ 9525 h 169069"/>
                <a:gd name="connsiteX2" fmla="*/ 150019 w 471488"/>
                <a:gd name="connsiteY2" fmla="*/ 2381 h 169069"/>
                <a:gd name="connsiteX3" fmla="*/ 211931 w 471488"/>
                <a:gd name="connsiteY3" fmla="*/ 0 h 169069"/>
                <a:gd name="connsiteX4" fmla="*/ 247650 w 471488"/>
                <a:gd name="connsiteY4" fmla="*/ 21431 h 169069"/>
                <a:gd name="connsiteX5" fmla="*/ 323850 w 471488"/>
                <a:gd name="connsiteY5" fmla="*/ 45244 h 169069"/>
                <a:gd name="connsiteX6" fmla="*/ 447675 w 471488"/>
                <a:gd name="connsiteY6" fmla="*/ 102394 h 169069"/>
                <a:gd name="connsiteX7" fmla="*/ 471488 w 471488"/>
                <a:gd name="connsiteY7" fmla="*/ 126206 h 169069"/>
                <a:gd name="connsiteX8" fmla="*/ 435769 w 471488"/>
                <a:gd name="connsiteY8" fmla="*/ 169069 h 169069"/>
                <a:gd name="connsiteX9" fmla="*/ 390525 w 471488"/>
                <a:gd name="connsiteY9" fmla="*/ 130969 h 169069"/>
                <a:gd name="connsiteX10" fmla="*/ 330994 w 471488"/>
                <a:gd name="connsiteY10" fmla="*/ 100012 h 169069"/>
                <a:gd name="connsiteX11" fmla="*/ 259556 w 471488"/>
                <a:gd name="connsiteY11" fmla="*/ 66675 h 169069"/>
                <a:gd name="connsiteX12" fmla="*/ 233363 w 471488"/>
                <a:gd name="connsiteY12" fmla="*/ 54769 h 169069"/>
                <a:gd name="connsiteX13" fmla="*/ 207169 w 471488"/>
                <a:gd name="connsiteY13" fmla="*/ 59531 h 169069"/>
                <a:gd name="connsiteX14" fmla="*/ 173831 w 471488"/>
                <a:gd name="connsiteY14" fmla="*/ 50006 h 169069"/>
                <a:gd name="connsiteX15" fmla="*/ 133350 w 471488"/>
                <a:gd name="connsiteY15" fmla="*/ 50006 h 169069"/>
                <a:gd name="connsiteX16" fmla="*/ 92869 w 471488"/>
                <a:gd name="connsiteY16" fmla="*/ 52387 h 169069"/>
                <a:gd name="connsiteX17" fmla="*/ 47625 w 471488"/>
                <a:gd name="connsiteY17" fmla="*/ 61912 h 169069"/>
                <a:gd name="connsiteX18" fmla="*/ 0 w 471488"/>
                <a:gd name="connsiteY18" fmla="*/ 80962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1488" h="169069">
                  <a:moveTo>
                    <a:pt x="0" y="80962"/>
                  </a:moveTo>
                  <a:lnTo>
                    <a:pt x="73819" y="9525"/>
                  </a:lnTo>
                  <a:lnTo>
                    <a:pt x="150019" y="2381"/>
                  </a:lnTo>
                  <a:lnTo>
                    <a:pt x="211931" y="0"/>
                  </a:lnTo>
                  <a:lnTo>
                    <a:pt x="247650" y="21431"/>
                  </a:lnTo>
                  <a:lnTo>
                    <a:pt x="323850" y="45244"/>
                  </a:lnTo>
                  <a:lnTo>
                    <a:pt x="447675" y="102394"/>
                  </a:lnTo>
                  <a:lnTo>
                    <a:pt x="471488" y="126206"/>
                  </a:lnTo>
                  <a:lnTo>
                    <a:pt x="435769" y="169069"/>
                  </a:lnTo>
                  <a:lnTo>
                    <a:pt x="390525" y="130969"/>
                  </a:lnTo>
                  <a:lnTo>
                    <a:pt x="330994" y="100012"/>
                  </a:lnTo>
                  <a:lnTo>
                    <a:pt x="259556" y="66675"/>
                  </a:lnTo>
                  <a:lnTo>
                    <a:pt x="233363" y="54769"/>
                  </a:lnTo>
                  <a:lnTo>
                    <a:pt x="207169" y="59531"/>
                  </a:lnTo>
                  <a:lnTo>
                    <a:pt x="173831" y="50006"/>
                  </a:lnTo>
                  <a:lnTo>
                    <a:pt x="133350" y="50006"/>
                  </a:lnTo>
                  <a:lnTo>
                    <a:pt x="92869" y="52387"/>
                  </a:lnTo>
                  <a:lnTo>
                    <a:pt x="47625" y="61912"/>
                  </a:lnTo>
                  <a:lnTo>
                    <a:pt x="0" y="8096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E700620-6EEA-4168-971C-365A90A9E3DC}"/>
                </a:ext>
              </a:extLst>
            </p:cNvPr>
            <p:cNvSpPr/>
            <p:nvPr/>
          </p:nvSpPr>
          <p:spPr>
            <a:xfrm>
              <a:off x="4658318" y="1360036"/>
              <a:ext cx="288240" cy="121001"/>
            </a:xfrm>
            <a:custGeom>
              <a:avLst/>
              <a:gdLst>
                <a:gd name="connsiteX0" fmla="*/ 0 w 366712"/>
                <a:gd name="connsiteY0" fmla="*/ 52388 h 166688"/>
                <a:gd name="connsiteX1" fmla="*/ 33337 w 366712"/>
                <a:gd name="connsiteY1" fmla="*/ 0 h 166688"/>
                <a:gd name="connsiteX2" fmla="*/ 92869 w 366712"/>
                <a:gd name="connsiteY2" fmla="*/ 2381 h 166688"/>
                <a:gd name="connsiteX3" fmla="*/ 152400 w 366712"/>
                <a:gd name="connsiteY3" fmla="*/ 9525 h 166688"/>
                <a:gd name="connsiteX4" fmla="*/ 173831 w 366712"/>
                <a:gd name="connsiteY4" fmla="*/ 30956 h 166688"/>
                <a:gd name="connsiteX5" fmla="*/ 230981 w 366712"/>
                <a:gd name="connsiteY5" fmla="*/ 52388 h 166688"/>
                <a:gd name="connsiteX6" fmla="*/ 302419 w 366712"/>
                <a:gd name="connsiteY6" fmla="*/ 92869 h 166688"/>
                <a:gd name="connsiteX7" fmla="*/ 350044 w 366712"/>
                <a:gd name="connsiteY7" fmla="*/ 128588 h 166688"/>
                <a:gd name="connsiteX8" fmla="*/ 366712 w 366712"/>
                <a:gd name="connsiteY8" fmla="*/ 145256 h 166688"/>
                <a:gd name="connsiteX9" fmla="*/ 330994 w 366712"/>
                <a:gd name="connsiteY9" fmla="*/ 166688 h 166688"/>
                <a:gd name="connsiteX10" fmla="*/ 283369 w 366712"/>
                <a:gd name="connsiteY10" fmla="*/ 111919 h 166688"/>
                <a:gd name="connsiteX11" fmla="*/ 221456 w 366712"/>
                <a:gd name="connsiteY11" fmla="*/ 78581 h 166688"/>
                <a:gd name="connsiteX12" fmla="*/ 169069 w 366712"/>
                <a:gd name="connsiteY12" fmla="*/ 52388 h 166688"/>
                <a:gd name="connsiteX13" fmla="*/ 123825 w 366712"/>
                <a:gd name="connsiteY13" fmla="*/ 42863 h 166688"/>
                <a:gd name="connsiteX14" fmla="*/ 76200 w 366712"/>
                <a:gd name="connsiteY14" fmla="*/ 38100 h 166688"/>
                <a:gd name="connsiteX15" fmla="*/ 0 w 366712"/>
                <a:gd name="connsiteY15" fmla="*/ 52388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6712" h="166688">
                  <a:moveTo>
                    <a:pt x="0" y="52388"/>
                  </a:moveTo>
                  <a:lnTo>
                    <a:pt x="33337" y="0"/>
                  </a:lnTo>
                  <a:lnTo>
                    <a:pt x="92869" y="2381"/>
                  </a:lnTo>
                  <a:lnTo>
                    <a:pt x="152400" y="9525"/>
                  </a:lnTo>
                  <a:lnTo>
                    <a:pt x="173831" y="30956"/>
                  </a:lnTo>
                  <a:lnTo>
                    <a:pt x="230981" y="52388"/>
                  </a:lnTo>
                  <a:lnTo>
                    <a:pt x="302419" y="92869"/>
                  </a:lnTo>
                  <a:lnTo>
                    <a:pt x="350044" y="128588"/>
                  </a:lnTo>
                  <a:lnTo>
                    <a:pt x="366712" y="145256"/>
                  </a:lnTo>
                  <a:lnTo>
                    <a:pt x="330994" y="166688"/>
                  </a:lnTo>
                  <a:lnTo>
                    <a:pt x="283369" y="111919"/>
                  </a:lnTo>
                  <a:lnTo>
                    <a:pt x="221456" y="78581"/>
                  </a:lnTo>
                  <a:lnTo>
                    <a:pt x="169069" y="52388"/>
                  </a:lnTo>
                  <a:lnTo>
                    <a:pt x="123825" y="42863"/>
                  </a:lnTo>
                  <a:lnTo>
                    <a:pt x="76200" y="38100"/>
                  </a:lnTo>
                  <a:lnTo>
                    <a:pt x="0" y="52388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B7AA1F1-BF0D-4BB6-91E1-CFDC258E4F60}"/>
                </a:ext>
              </a:extLst>
            </p:cNvPr>
            <p:cNvSpPr/>
            <p:nvPr/>
          </p:nvSpPr>
          <p:spPr>
            <a:xfrm>
              <a:off x="4650831" y="1404980"/>
              <a:ext cx="213373" cy="114086"/>
            </a:xfrm>
            <a:custGeom>
              <a:avLst/>
              <a:gdLst>
                <a:gd name="connsiteX0" fmla="*/ 9525 w 271462"/>
                <a:gd name="connsiteY0" fmla="*/ 0 h 157162"/>
                <a:gd name="connsiteX1" fmla="*/ 0 w 271462"/>
                <a:gd name="connsiteY1" fmla="*/ 50006 h 157162"/>
                <a:gd name="connsiteX2" fmla="*/ 57150 w 271462"/>
                <a:gd name="connsiteY2" fmla="*/ 52387 h 157162"/>
                <a:gd name="connsiteX3" fmla="*/ 88106 w 271462"/>
                <a:gd name="connsiteY3" fmla="*/ 64293 h 157162"/>
                <a:gd name="connsiteX4" fmla="*/ 154781 w 271462"/>
                <a:gd name="connsiteY4" fmla="*/ 92868 h 157162"/>
                <a:gd name="connsiteX5" fmla="*/ 211931 w 271462"/>
                <a:gd name="connsiteY5" fmla="*/ 150018 h 157162"/>
                <a:gd name="connsiteX6" fmla="*/ 245269 w 271462"/>
                <a:gd name="connsiteY6" fmla="*/ 157162 h 157162"/>
                <a:gd name="connsiteX7" fmla="*/ 271462 w 271462"/>
                <a:gd name="connsiteY7" fmla="*/ 142875 h 157162"/>
                <a:gd name="connsiteX8" fmla="*/ 230981 w 271462"/>
                <a:gd name="connsiteY8" fmla="*/ 107156 h 157162"/>
                <a:gd name="connsiteX9" fmla="*/ 183356 w 271462"/>
                <a:gd name="connsiteY9" fmla="*/ 64293 h 157162"/>
                <a:gd name="connsiteX10" fmla="*/ 133350 w 271462"/>
                <a:gd name="connsiteY10" fmla="*/ 33337 h 157162"/>
                <a:gd name="connsiteX11" fmla="*/ 95250 w 271462"/>
                <a:gd name="connsiteY11" fmla="*/ 16668 h 157162"/>
                <a:gd name="connsiteX12" fmla="*/ 9525 w 271462"/>
                <a:gd name="connsiteY12" fmla="*/ 0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1462" h="157162">
                  <a:moveTo>
                    <a:pt x="9525" y="0"/>
                  </a:moveTo>
                  <a:lnTo>
                    <a:pt x="0" y="50006"/>
                  </a:lnTo>
                  <a:lnTo>
                    <a:pt x="57150" y="52387"/>
                  </a:lnTo>
                  <a:lnTo>
                    <a:pt x="88106" y="64293"/>
                  </a:lnTo>
                  <a:lnTo>
                    <a:pt x="154781" y="92868"/>
                  </a:lnTo>
                  <a:lnTo>
                    <a:pt x="211931" y="150018"/>
                  </a:lnTo>
                  <a:lnTo>
                    <a:pt x="245269" y="157162"/>
                  </a:lnTo>
                  <a:lnTo>
                    <a:pt x="271462" y="142875"/>
                  </a:lnTo>
                  <a:lnTo>
                    <a:pt x="230981" y="107156"/>
                  </a:lnTo>
                  <a:lnTo>
                    <a:pt x="183356" y="64293"/>
                  </a:lnTo>
                  <a:lnTo>
                    <a:pt x="133350" y="33337"/>
                  </a:lnTo>
                  <a:lnTo>
                    <a:pt x="95250" y="16668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3F8579D-1DEE-466A-96A0-5A145A4896B1}"/>
                </a:ext>
              </a:extLst>
            </p:cNvPr>
            <p:cNvSpPr/>
            <p:nvPr/>
          </p:nvSpPr>
          <p:spPr>
            <a:xfrm>
              <a:off x="4633986" y="1458565"/>
              <a:ext cx="132889" cy="98529"/>
            </a:xfrm>
            <a:custGeom>
              <a:avLst/>
              <a:gdLst>
                <a:gd name="connsiteX0" fmla="*/ 11906 w 169068"/>
                <a:gd name="connsiteY0" fmla="*/ 0 h 135732"/>
                <a:gd name="connsiteX1" fmla="*/ 0 w 169068"/>
                <a:gd name="connsiteY1" fmla="*/ 54769 h 135732"/>
                <a:gd name="connsiteX2" fmla="*/ 61912 w 169068"/>
                <a:gd name="connsiteY2" fmla="*/ 76200 h 135732"/>
                <a:gd name="connsiteX3" fmla="*/ 119062 w 169068"/>
                <a:gd name="connsiteY3" fmla="*/ 116682 h 135732"/>
                <a:gd name="connsiteX4" fmla="*/ 138112 w 169068"/>
                <a:gd name="connsiteY4" fmla="*/ 135732 h 135732"/>
                <a:gd name="connsiteX5" fmla="*/ 169068 w 169068"/>
                <a:gd name="connsiteY5" fmla="*/ 121444 h 135732"/>
                <a:gd name="connsiteX6" fmla="*/ 135731 w 169068"/>
                <a:gd name="connsiteY6" fmla="*/ 90488 h 135732"/>
                <a:gd name="connsiteX7" fmla="*/ 85725 w 169068"/>
                <a:gd name="connsiteY7" fmla="*/ 57150 h 135732"/>
                <a:gd name="connsiteX8" fmla="*/ 11906 w 169068"/>
                <a:gd name="connsiteY8" fmla="*/ 0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068" h="135732">
                  <a:moveTo>
                    <a:pt x="11906" y="0"/>
                  </a:moveTo>
                  <a:lnTo>
                    <a:pt x="0" y="54769"/>
                  </a:lnTo>
                  <a:lnTo>
                    <a:pt x="61912" y="76200"/>
                  </a:lnTo>
                  <a:lnTo>
                    <a:pt x="119062" y="116682"/>
                  </a:lnTo>
                  <a:lnTo>
                    <a:pt x="138112" y="135732"/>
                  </a:lnTo>
                  <a:lnTo>
                    <a:pt x="169068" y="121444"/>
                  </a:lnTo>
                  <a:lnTo>
                    <a:pt x="135731" y="90488"/>
                  </a:lnTo>
                  <a:lnTo>
                    <a:pt x="85725" y="57150"/>
                  </a:lnTo>
                  <a:lnTo>
                    <a:pt x="11906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5A58B27-CFFE-4A32-8465-1C55F096860B}"/>
              </a:ext>
            </a:extLst>
          </p:cNvPr>
          <p:cNvGrpSpPr/>
          <p:nvPr/>
        </p:nvGrpSpPr>
        <p:grpSpPr>
          <a:xfrm>
            <a:off x="6426878" y="1270880"/>
            <a:ext cx="2309863" cy="1582629"/>
            <a:chOff x="6426877" y="598560"/>
            <a:chExt cx="2309863" cy="15826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2FE96BB-25A1-46C9-93D3-81A24494D797}"/>
                </a:ext>
              </a:extLst>
            </p:cNvPr>
            <p:cNvSpPr txBox="1"/>
            <p:nvPr/>
          </p:nvSpPr>
          <p:spPr>
            <a:xfrm>
              <a:off x="6426877" y="598560"/>
              <a:ext cx="2309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b="1" dirty="0">
                  <a:solidFill>
                    <a:srgbClr val="00B050"/>
                  </a:solidFill>
                </a:rPr>
                <a:t>  MAIN CHAMBER</a:t>
              </a:r>
            </a:p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b="1" dirty="0"/>
                <a:t>U</a:t>
              </a:r>
              <a:r>
                <a:rPr lang="en-GB" sz="1400" dirty="0"/>
                <a:t>pper </a:t>
              </a:r>
              <a:r>
                <a:rPr lang="en-GB" sz="1400" b="1" dirty="0"/>
                <a:t>D</a:t>
              </a:r>
              <a:r>
                <a:rPr lang="en-GB" sz="1400" dirty="0"/>
                <a:t>ump </a:t>
              </a:r>
              <a:r>
                <a:rPr lang="en-GB" sz="1400" b="1" dirty="0"/>
                <a:t>P</a:t>
              </a:r>
              <a:r>
                <a:rPr lang="en-GB" sz="1400" dirty="0"/>
                <a:t>lates (</a:t>
              </a:r>
              <a:r>
                <a:rPr lang="en-GB" sz="1400" b="1" dirty="0"/>
                <a:t>UDP</a:t>
              </a:r>
              <a:r>
                <a:rPr lang="en-GB" sz="1400" dirty="0"/>
                <a:t>)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08985A1-069E-47B6-AC4B-37991373FE75}"/>
                </a:ext>
              </a:extLst>
            </p:cNvPr>
            <p:cNvSpPr txBox="1"/>
            <p:nvPr/>
          </p:nvSpPr>
          <p:spPr>
            <a:xfrm>
              <a:off x="7048643" y="1834940"/>
              <a:ext cx="112554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725" b="1" dirty="0">
                  <a:solidFill>
                    <a:srgbClr val="00B050"/>
                  </a:solidFill>
                </a:rPr>
                <a:t>  Bulk Be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4BDCF12-07EE-4CD5-9041-77251CC8BAA5}"/>
                </a:ext>
              </a:extLst>
            </p:cNvPr>
            <p:cNvSpPr/>
            <p:nvPr/>
          </p:nvSpPr>
          <p:spPr>
            <a:xfrm>
              <a:off x="6623649" y="1905717"/>
              <a:ext cx="576064" cy="242654"/>
            </a:xfrm>
            <a:prstGeom prst="roundRect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A42256B0-1C23-4E01-9527-F6441A1637A4}"/>
              </a:ext>
            </a:extLst>
          </p:cNvPr>
          <p:cNvSpPr txBox="1"/>
          <p:nvPr/>
        </p:nvSpPr>
        <p:spPr>
          <a:xfrm>
            <a:off x="6427079" y="1800681"/>
            <a:ext cx="308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1" indent="-180971">
              <a:buFont typeface="Wingdings" panose="05000000000000000000" pitchFamily="2" charset="2"/>
              <a:buChar char="Ø"/>
            </a:pPr>
            <a:r>
              <a:rPr lang="en-GB" sz="1400" dirty="0"/>
              <a:t>Inner Wall Guard Limiters (</a:t>
            </a:r>
            <a:r>
              <a:rPr lang="en-GB" sz="1400" b="1" dirty="0"/>
              <a:t>IWGL</a:t>
            </a:r>
            <a:r>
              <a:rPr lang="en-GB" sz="1400" dirty="0"/>
              <a:t>)  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74DFE63-2CDF-4BA2-8B00-3531AB2EDA29}"/>
              </a:ext>
            </a:extLst>
          </p:cNvPr>
          <p:cNvGrpSpPr/>
          <p:nvPr/>
        </p:nvGrpSpPr>
        <p:grpSpPr>
          <a:xfrm>
            <a:off x="1815392" y="1850440"/>
            <a:ext cx="2858395" cy="2313222"/>
            <a:chOff x="1815390" y="993190"/>
            <a:chExt cx="2858395" cy="2313222"/>
          </a:xfrm>
        </p:grpSpPr>
        <p:sp>
          <p:nvSpPr>
            <p:cNvPr id="143" name="Freeform 18">
              <a:extLst>
                <a:ext uri="{FF2B5EF4-FFF2-40B4-BE49-F238E27FC236}">
                  <a16:creationId xmlns:a16="http://schemas.microsoft.com/office/drawing/2014/main" id="{FD54E77F-EB63-4A98-9B78-61031902DE80}"/>
                </a:ext>
              </a:extLst>
            </p:cNvPr>
            <p:cNvSpPr/>
            <p:nvPr/>
          </p:nvSpPr>
          <p:spPr>
            <a:xfrm>
              <a:off x="2773698" y="993190"/>
              <a:ext cx="367589" cy="579877"/>
            </a:xfrm>
            <a:custGeom>
              <a:avLst/>
              <a:gdLst>
                <a:gd name="connsiteX0" fmla="*/ 9630 w 494998"/>
                <a:gd name="connsiteY0" fmla="*/ 810393 h 810393"/>
                <a:gd name="connsiteX1" fmla="*/ 122304 w 494998"/>
                <a:gd name="connsiteY1" fmla="*/ 797392 h 810393"/>
                <a:gd name="connsiteX2" fmla="*/ 208977 w 494998"/>
                <a:gd name="connsiteY2" fmla="*/ 793058 h 810393"/>
                <a:gd name="connsiteX3" fmla="*/ 221978 w 494998"/>
                <a:gd name="connsiteY3" fmla="*/ 780057 h 810393"/>
                <a:gd name="connsiteX4" fmla="*/ 252314 w 494998"/>
                <a:gd name="connsiteY4" fmla="*/ 780057 h 810393"/>
                <a:gd name="connsiteX5" fmla="*/ 278316 w 494998"/>
                <a:gd name="connsiteY5" fmla="*/ 780057 h 810393"/>
                <a:gd name="connsiteX6" fmla="*/ 317319 w 494998"/>
                <a:gd name="connsiteY6" fmla="*/ 780057 h 810393"/>
                <a:gd name="connsiteX7" fmla="*/ 369322 w 494998"/>
                <a:gd name="connsiteY7" fmla="*/ 771390 h 810393"/>
                <a:gd name="connsiteX8" fmla="*/ 412659 w 494998"/>
                <a:gd name="connsiteY8" fmla="*/ 771390 h 810393"/>
                <a:gd name="connsiteX9" fmla="*/ 468996 w 494998"/>
                <a:gd name="connsiteY9" fmla="*/ 775723 h 810393"/>
                <a:gd name="connsiteX10" fmla="*/ 494998 w 494998"/>
                <a:gd name="connsiteY10" fmla="*/ 780057 h 810393"/>
                <a:gd name="connsiteX11" fmla="*/ 486331 w 494998"/>
                <a:gd name="connsiteY11" fmla="*/ 619712 h 810393"/>
                <a:gd name="connsiteX12" fmla="*/ 486331 w 494998"/>
                <a:gd name="connsiteY12" fmla="*/ 450700 h 810393"/>
                <a:gd name="connsiteX13" fmla="*/ 481997 w 494998"/>
                <a:gd name="connsiteY13" fmla="*/ 299022 h 810393"/>
                <a:gd name="connsiteX14" fmla="*/ 473330 w 494998"/>
                <a:gd name="connsiteY14" fmla="*/ 156012 h 810393"/>
                <a:gd name="connsiteX15" fmla="*/ 477664 w 494998"/>
                <a:gd name="connsiteY15" fmla="*/ 0 h 810393"/>
                <a:gd name="connsiteX16" fmla="*/ 377990 w 494998"/>
                <a:gd name="connsiteY16" fmla="*/ 0 h 810393"/>
                <a:gd name="connsiteX17" fmla="*/ 312985 w 494998"/>
                <a:gd name="connsiteY17" fmla="*/ 0 h 810393"/>
                <a:gd name="connsiteX18" fmla="*/ 239313 w 494998"/>
                <a:gd name="connsiteY18" fmla="*/ 0 h 810393"/>
                <a:gd name="connsiteX19" fmla="*/ 213311 w 494998"/>
                <a:gd name="connsiteY19" fmla="*/ 4334 h 810393"/>
                <a:gd name="connsiteX20" fmla="*/ 122304 w 494998"/>
                <a:gd name="connsiteY20" fmla="*/ 17335 h 810393"/>
                <a:gd name="connsiteX21" fmla="*/ 57300 w 494998"/>
                <a:gd name="connsiteY21" fmla="*/ 34669 h 810393"/>
                <a:gd name="connsiteX22" fmla="*/ 18297 w 494998"/>
                <a:gd name="connsiteY22" fmla="*/ 43337 h 810393"/>
                <a:gd name="connsiteX23" fmla="*/ 5296 w 494998"/>
                <a:gd name="connsiteY23" fmla="*/ 47670 h 810393"/>
                <a:gd name="connsiteX24" fmla="*/ 962 w 494998"/>
                <a:gd name="connsiteY24" fmla="*/ 99674 h 810393"/>
                <a:gd name="connsiteX25" fmla="*/ 5296 w 494998"/>
                <a:gd name="connsiteY25" fmla="*/ 182013 h 810393"/>
                <a:gd name="connsiteX26" fmla="*/ 962 w 494998"/>
                <a:gd name="connsiteY26" fmla="*/ 455033 h 810393"/>
                <a:gd name="connsiteX27" fmla="*/ 9630 w 494998"/>
                <a:gd name="connsiteY27" fmla="*/ 810393 h 8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4998" h="810393">
                  <a:moveTo>
                    <a:pt x="9630" y="810393"/>
                  </a:moveTo>
                  <a:lnTo>
                    <a:pt x="122304" y="797392"/>
                  </a:lnTo>
                  <a:lnTo>
                    <a:pt x="208977" y="793058"/>
                  </a:lnTo>
                  <a:lnTo>
                    <a:pt x="221978" y="780057"/>
                  </a:lnTo>
                  <a:lnTo>
                    <a:pt x="252314" y="780057"/>
                  </a:lnTo>
                  <a:lnTo>
                    <a:pt x="278316" y="780057"/>
                  </a:lnTo>
                  <a:lnTo>
                    <a:pt x="317319" y="780057"/>
                  </a:lnTo>
                  <a:lnTo>
                    <a:pt x="369322" y="771390"/>
                  </a:lnTo>
                  <a:lnTo>
                    <a:pt x="412659" y="771390"/>
                  </a:lnTo>
                  <a:lnTo>
                    <a:pt x="468996" y="775723"/>
                  </a:lnTo>
                  <a:lnTo>
                    <a:pt x="494998" y="780057"/>
                  </a:lnTo>
                  <a:lnTo>
                    <a:pt x="486331" y="619712"/>
                  </a:lnTo>
                  <a:lnTo>
                    <a:pt x="486331" y="450700"/>
                  </a:lnTo>
                  <a:lnTo>
                    <a:pt x="481997" y="299022"/>
                  </a:lnTo>
                  <a:lnTo>
                    <a:pt x="473330" y="156012"/>
                  </a:lnTo>
                  <a:lnTo>
                    <a:pt x="477664" y="0"/>
                  </a:lnTo>
                  <a:lnTo>
                    <a:pt x="377990" y="0"/>
                  </a:lnTo>
                  <a:lnTo>
                    <a:pt x="312985" y="0"/>
                  </a:lnTo>
                  <a:lnTo>
                    <a:pt x="239313" y="0"/>
                  </a:lnTo>
                  <a:lnTo>
                    <a:pt x="213311" y="4334"/>
                  </a:lnTo>
                  <a:lnTo>
                    <a:pt x="122304" y="17335"/>
                  </a:lnTo>
                  <a:lnTo>
                    <a:pt x="57300" y="34669"/>
                  </a:lnTo>
                  <a:lnTo>
                    <a:pt x="18297" y="43337"/>
                  </a:lnTo>
                  <a:lnTo>
                    <a:pt x="5296" y="47670"/>
                  </a:lnTo>
                  <a:lnTo>
                    <a:pt x="962" y="99674"/>
                  </a:lnTo>
                  <a:lnTo>
                    <a:pt x="5296" y="182013"/>
                  </a:lnTo>
                  <a:cubicBezTo>
                    <a:pt x="3851" y="273020"/>
                    <a:pt x="2407" y="364026"/>
                    <a:pt x="962" y="455033"/>
                  </a:cubicBezTo>
                  <a:cubicBezTo>
                    <a:pt x="-482" y="573486"/>
                    <a:pt x="-1927" y="691940"/>
                    <a:pt x="9630" y="810393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Freeform 19">
              <a:extLst>
                <a:ext uri="{FF2B5EF4-FFF2-40B4-BE49-F238E27FC236}">
                  <a16:creationId xmlns:a16="http://schemas.microsoft.com/office/drawing/2014/main" id="{CB07FEE0-56BF-43FE-83AB-A2804F1A821B}"/>
                </a:ext>
              </a:extLst>
            </p:cNvPr>
            <p:cNvSpPr/>
            <p:nvPr/>
          </p:nvSpPr>
          <p:spPr>
            <a:xfrm>
              <a:off x="1815390" y="1402515"/>
              <a:ext cx="189873" cy="1680712"/>
            </a:xfrm>
            <a:custGeom>
              <a:avLst/>
              <a:gdLst>
                <a:gd name="connsiteX0" fmla="*/ 0 w 255685"/>
                <a:gd name="connsiteY0" fmla="*/ 2309835 h 2348838"/>
                <a:gd name="connsiteX1" fmla="*/ 78005 w 255685"/>
                <a:gd name="connsiteY1" fmla="*/ 2344504 h 2348838"/>
                <a:gd name="connsiteX2" fmla="*/ 125676 w 255685"/>
                <a:gd name="connsiteY2" fmla="*/ 2348838 h 2348838"/>
                <a:gd name="connsiteX3" fmla="*/ 134343 w 255685"/>
                <a:gd name="connsiteY3" fmla="*/ 2240497 h 2348838"/>
                <a:gd name="connsiteX4" fmla="*/ 156011 w 255685"/>
                <a:gd name="connsiteY4" fmla="*/ 2110487 h 2348838"/>
                <a:gd name="connsiteX5" fmla="*/ 173346 w 255685"/>
                <a:gd name="connsiteY5" fmla="*/ 1976144 h 2348838"/>
                <a:gd name="connsiteX6" fmla="*/ 186347 w 255685"/>
                <a:gd name="connsiteY6" fmla="*/ 1841801 h 2348838"/>
                <a:gd name="connsiteX7" fmla="*/ 199348 w 255685"/>
                <a:gd name="connsiteY7" fmla="*/ 1733460 h 2348838"/>
                <a:gd name="connsiteX8" fmla="*/ 216682 w 255685"/>
                <a:gd name="connsiteY8" fmla="*/ 1633786 h 2348838"/>
                <a:gd name="connsiteX9" fmla="*/ 225349 w 255685"/>
                <a:gd name="connsiteY9" fmla="*/ 1516777 h 2348838"/>
                <a:gd name="connsiteX10" fmla="*/ 234017 w 255685"/>
                <a:gd name="connsiteY10" fmla="*/ 1412770 h 2348838"/>
                <a:gd name="connsiteX11" fmla="*/ 234017 w 255685"/>
                <a:gd name="connsiteY11" fmla="*/ 1274093 h 2348838"/>
                <a:gd name="connsiteX12" fmla="*/ 238350 w 255685"/>
                <a:gd name="connsiteY12" fmla="*/ 1161418 h 2348838"/>
                <a:gd name="connsiteX13" fmla="*/ 225349 w 255685"/>
                <a:gd name="connsiteY13" fmla="*/ 1027075 h 2348838"/>
                <a:gd name="connsiteX14" fmla="*/ 234017 w 255685"/>
                <a:gd name="connsiteY14" fmla="*/ 923067 h 2348838"/>
                <a:gd name="connsiteX15" fmla="*/ 255685 w 255685"/>
                <a:gd name="connsiteY15" fmla="*/ 892732 h 2348838"/>
                <a:gd name="connsiteX16" fmla="*/ 251351 w 255685"/>
                <a:gd name="connsiteY16" fmla="*/ 741054 h 2348838"/>
                <a:gd name="connsiteX17" fmla="*/ 251351 w 255685"/>
                <a:gd name="connsiteY17" fmla="*/ 663048 h 2348838"/>
                <a:gd name="connsiteX18" fmla="*/ 242684 w 255685"/>
                <a:gd name="connsiteY18" fmla="*/ 585042 h 2348838"/>
                <a:gd name="connsiteX19" fmla="*/ 229683 w 255685"/>
                <a:gd name="connsiteY19" fmla="*/ 459367 h 2348838"/>
                <a:gd name="connsiteX20" fmla="*/ 195014 w 255685"/>
                <a:gd name="connsiteY20" fmla="*/ 442032 h 2348838"/>
                <a:gd name="connsiteX21" fmla="*/ 190680 w 255685"/>
                <a:gd name="connsiteY21" fmla="*/ 355359 h 2348838"/>
                <a:gd name="connsiteX22" fmla="*/ 203681 w 255685"/>
                <a:gd name="connsiteY22" fmla="*/ 286021 h 2348838"/>
                <a:gd name="connsiteX23" fmla="*/ 208015 w 255685"/>
                <a:gd name="connsiteY23" fmla="*/ 251352 h 2348838"/>
                <a:gd name="connsiteX24" fmla="*/ 212349 w 255685"/>
                <a:gd name="connsiteY24" fmla="*/ 216682 h 2348838"/>
                <a:gd name="connsiteX25" fmla="*/ 208015 w 255685"/>
                <a:gd name="connsiteY25" fmla="*/ 147344 h 2348838"/>
                <a:gd name="connsiteX26" fmla="*/ 212349 w 255685"/>
                <a:gd name="connsiteY26" fmla="*/ 108341 h 2348838"/>
                <a:gd name="connsiteX27" fmla="*/ 208015 w 255685"/>
                <a:gd name="connsiteY27" fmla="*/ 26002 h 2348838"/>
                <a:gd name="connsiteX28" fmla="*/ 182013 w 255685"/>
                <a:gd name="connsiteY28" fmla="*/ 0 h 2348838"/>
                <a:gd name="connsiteX29" fmla="*/ 147344 w 255685"/>
                <a:gd name="connsiteY29" fmla="*/ 0 h 2348838"/>
                <a:gd name="connsiteX30" fmla="*/ 99674 w 255685"/>
                <a:gd name="connsiteY30" fmla="*/ 21668 h 2348838"/>
                <a:gd name="connsiteX31" fmla="*/ 78005 w 255685"/>
                <a:gd name="connsiteY31" fmla="*/ 65005 h 2348838"/>
                <a:gd name="connsiteX32" fmla="*/ 60671 w 255685"/>
                <a:gd name="connsiteY32" fmla="*/ 95340 h 2348838"/>
                <a:gd name="connsiteX33" fmla="*/ 73672 w 255685"/>
                <a:gd name="connsiteY33" fmla="*/ 156011 h 2348838"/>
                <a:gd name="connsiteX34" fmla="*/ 73672 w 255685"/>
                <a:gd name="connsiteY34" fmla="*/ 221016 h 2348838"/>
                <a:gd name="connsiteX35" fmla="*/ 73672 w 255685"/>
                <a:gd name="connsiteY35" fmla="*/ 273020 h 2348838"/>
                <a:gd name="connsiteX36" fmla="*/ 82339 w 255685"/>
                <a:gd name="connsiteY36" fmla="*/ 394362 h 2348838"/>
                <a:gd name="connsiteX37" fmla="*/ 95340 w 255685"/>
                <a:gd name="connsiteY37" fmla="*/ 494036 h 2348838"/>
                <a:gd name="connsiteX38" fmla="*/ 91006 w 255685"/>
                <a:gd name="connsiteY38" fmla="*/ 615378 h 2348838"/>
                <a:gd name="connsiteX39" fmla="*/ 99674 w 255685"/>
                <a:gd name="connsiteY39" fmla="*/ 719386 h 2348838"/>
                <a:gd name="connsiteX40" fmla="*/ 108341 w 255685"/>
                <a:gd name="connsiteY40" fmla="*/ 793058 h 2348838"/>
                <a:gd name="connsiteX41" fmla="*/ 112675 w 255685"/>
                <a:gd name="connsiteY41" fmla="*/ 892732 h 2348838"/>
                <a:gd name="connsiteX42" fmla="*/ 121342 w 255685"/>
                <a:gd name="connsiteY42" fmla="*/ 1005406 h 2348838"/>
                <a:gd name="connsiteX43" fmla="*/ 121342 w 255685"/>
                <a:gd name="connsiteY43" fmla="*/ 1135416 h 2348838"/>
                <a:gd name="connsiteX44" fmla="*/ 117008 w 255685"/>
                <a:gd name="connsiteY44" fmla="*/ 1217755 h 2348838"/>
                <a:gd name="connsiteX45" fmla="*/ 121342 w 255685"/>
                <a:gd name="connsiteY45" fmla="*/ 1334764 h 2348838"/>
                <a:gd name="connsiteX46" fmla="*/ 112675 w 255685"/>
                <a:gd name="connsiteY46" fmla="*/ 1425770 h 2348838"/>
                <a:gd name="connsiteX47" fmla="*/ 112675 w 255685"/>
                <a:gd name="connsiteY47" fmla="*/ 1512443 h 2348838"/>
                <a:gd name="connsiteX48" fmla="*/ 108341 w 255685"/>
                <a:gd name="connsiteY48" fmla="*/ 1586115 h 2348838"/>
                <a:gd name="connsiteX49" fmla="*/ 91006 w 255685"/>
                <a:gd name="connsiteY49" fmla="*/ 1724792 h 2348838"/>
                <a:gd name="connsiteX50" fmla="*/ 78005 w 255685"/>
                <a:gd name="connsiteY50" fmla="*/ 1833133 h 2348838"/>
                <a:gd name="connsiteX51" fmla="*/ 65004 w 255685"/>
                <a:gd name="connsiteY51" fmla="*/ 1941475 h 2348838"/>
                <a:gd name="connsiteX52" fmla="*/ 52004 w 255685"/>
                <a:gd name="connsiteY52" fmla="*/ 2041149 h 2348838"/>
                <a:gd name="connsiteX53" fmla="*/ 39003 w 255685"/>
                <a:gd name="connsiteY53" fmla="*/ 2123488 h 2348838"/>
                <a:gd name="connsiteX54" fmla="*/ 21668 w 255685"/>
                <a:gd name="connsiteY54" fmla="*/ 2205827 h 2348838"/>
                <a:gd name="connsiteX55" fmla="*/ 0 w 255685"/>
                <a:gd name="connsiteY55" fmla="*/ 2309835 h 234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5685" h="2348838">
                  <a:moveTo>
                    <a:pt x="0" y="2309835"/>
                  </a:moveTo>
                  <a:lnTo>
                    <a:pt x="78005" y="2344504"/>
                  </a:lnTo>
                  <a:lnTo>
                    <a:pt x="125676" y="2348838"/>
                  </a:lnTo>
                  <a:lnTo>
                    <a:pt x="134343" y="2240497"/>
                  </a:lnTo>
                  <a:lnTo>
                    <a:pt x="156011" y="2110487"/>
                  </a:lnTo>
                  <a:lnTo>
                    <a:pt x="173346" y="1976144"/>
                  </a:lnTo>
                  <a:lnTo>
                    <a:pt x="186347" y="1841801"/>
                  </a:lnTo>
                  <a:lnTo>
                    <a:pt x="199348" y="1733460"/>
                  </a:lnTo>
                  <a:lnTo>
                    <a:pt x="216682" y="1633786"/>
                  </a:lnTo>
                  <a:lnTo>
                    <a:pt x="225349" y="1516777"/>
                  </a:lnTo>
                  <a:lnTo>
                    <a:pt x="234017" y="1412770"/>
                  </a:lnTo>
                  <a:lnTo>
                    <a:pt x="234017" y="1274093"/>
                  </a:lnTo>
                  <a:lnTo>
                    <a:pt x="238350" y="1161418"/>
                  </a:lnTo>
                  <a:lnTo>
                    <a:pt x="225349" y="1027075"/>
                  </a:lnTo>
                  <a:lnTo>
                    <a:pt x="234017" y="923067"/>
                  </a:lnTo>
                  <a:lnTo>
                    <a:pt x="255685" y="892732"/>
                  </a:lnTo>
                  <a:lnTo>
                    <a:pt x="251351" y="741054"/>
                  </a:lnTo>
                  <a:lnTo>
                    <a:pt x="251351" y="663048"/>
                  </a:lnTo>
                  <a:lnTo>
                    <a:pt x="242684" y="585042"/>
                  </a:lnTo>
                  <a:lnTo>
                    <a:pt x="229683" y="459367"/>
                  </a:lnTo>
                  <a:lnTo>
                    <a:pt x="195014" y="442032"/>
                  </a:lnTo>
                  <a:lnTo>
                    <a:pt x="190680" y="355359"/>
                  </a:lnTo>
                  <a:lnTo>
                    <a:pt x="203681" y="286021"/>
                  </a:lnTo>
                  <a:lnTo>
                    <a:pt x="208015" y="251352"/>
                  </a:lnTo>
                  <a:lnTo>
                    <a:pt x="212349" y="216682"/>
                  </a:lnTo>
                  <a:lnTo>
                    <a:pt x="208015" y="147344"/>
                  </a:lnTo>
                  <a:lnTo>
                    <a:pt x="212349" y="108341"/>
                  </a:lnTo>
                  <a:lnTo>
                    <a:pt x="208015" y="26002"/>
                  </a:lnTo>
                  <a:lnTo>
                    <a:pt x="182013" y="0"/>
                  </a:lnTo>
                  <a:lnTo>
                    <a:pt x="147344" y="0"/>
                  </a:lnTo>
                  <a:lnTo>
                    <a:pt x="99674" y="21668"/>
                  </a:lnTo>
                  <a:lnTo>
                    <a:pt x="78005" y="65005"/>
                  </a:lnTo>
                  <a:lnTo>
                    <a:pt x="60671" y="95340"/>
                  </a:lnTo>
                  <a:lnTo>
                    <a:pt x="73672" y="156011"/>
                  </a:lnTo>
                  <a:lnTo>
                    <a:pt x="73672" y="221016"/>
                  </a:lnTo>
                  <a:lnTo>
                    <a:pt x="73672" y="273020"/>
                  </a:lnTo>
                  <a:lnTo>
                    <a:pt x="82339" y="394362"/>
                  </a:lnTo>
                  <a:lnTo>
                    <a:pt x="95340" y="494036"/>
                  </a:lnTo>
                  <a:lnTo>
                    <a:pt x="91006" y="615378"/>
                  </a:lnTo>
                  <a:lnTo>
                    <a:pt x="99674" y="719386"/>
                  </a:lnTo>
                  <a:lnTo>
                    <a:pt x="108341" y="793058"/>
                  </a:lnTo>
                  <a:lnTo>
                    <a:pt x="112675" y="892732"/>
                  </a:lnTo>
                  <a:lnTo>
                    <a:pt x="121342" y="1005406"/>
                  </a:lnTo>
                  <a:lnTo>
                    <a:pt x="121342" y="1135416"/>
                  </a:lnTo>
                  <a:lnTo>
                    <a:pt x="117008" y="1217755"/>
                  </a:lnTo>
                  <a:lnTo>
                    <a:pt x="121342" y="1334764"/>
                  </a:lnTo>
                  <a:lnTo>
                    <a:pt x="112675" y="1425770"/>
                  </a:lnTo>
                  <a:lnTo>
                    <a:pt x="112675" y="1512443"/>
                  </a:lnTo>
                  <a:lnTo>
                    <a:pt x="108341" y="1586115"/>
                  </a:lnTo>
                  <a:lnTo>
                    <a:pt x="91006" y="1724792"/>
                  </a:lnTo>
                  <a:lnTo>
                    <a:pt x="78005" y="1833133"/>
                  </a:lnTo>
                  <a:lnTo>
                    <a:pt x="65004" y="1941475"/>
                  </a:lnTo>
                  <a:lnTo>
                    <a:pt x="52004" y="2041149"/>
                  </a:lnTo>
                  <a:lnTo>
                    <a:pt x="39003" y="2123488"/>
                  </a:lnTo>
                  <a:lnTo>
                    <a:pt x="21668" y="2205827"/>
                  </a:lnTo>
                  <a:lnTo>
                    <a:pt x="0" y="230983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Freeform 21">
              <a:extLst>
                <a:ext uri="{FF2B5EF4-FFF2-40B4-BE49-F238E27FC236}">
                  <a16:creationId xmlns:a16="http://schemas.microsoft.com/office/drawing/2014/main" id="{4EFF4C52-1BC8-45BE-95F5-F0C1407F3851}"/>
                </a:ext>
              </a:extLst>
            </p:cNvPr>
            <p:cNvSpPr/>
            <p:nvPr/>
          </p:nvSpPr>
          <p:spPr>
            <a:xfrm>
              <a:off x="4547638" y="1461432"/>
              <a:ext cx="77238" cy="338003"/>
            </a:xfrm>
            <a:custGeom>
              <a:avLst/>
              <a:gdLst>
                <a:gd name="connsiteX0" fmla="*/ 21668 w 104008"/>
                <a:gd name="connsiteY0" fmla="*/ 0 h 472368"/>
                <a:gd name="connsiteX1" fmla="*/ 30336 w 104008"/>
                <a:gd name="connsiteY1" fmla="*/ 56338 h 472368"/>
                <a:gd name="connsiteX2" fmla="*/ 39003 w 104008"/>
                <a:gd name="connsiteY2" fmla="*/ 95340 h 472368"/>
                <a:gd name="connsiteX3" fmla="*/ 13001 w 104008"/>
                <a:gd name="connsiteY3" fmla="*/ 121342 h 472368"/>
                <a:gd name="connsiteX4" fmla="*/ 4334 w 104008"/>
                <a:gd name="connsiteY4" fmla="*/ 138677 h 472368"/>
                <a:gd name="connsiteX5" fmla="*/ 8667 w 104008"/>
                <a:gd name="connsiteY5" fmla="*/ 182013 h 472368"/>
                <a:gd name="connsiteX6" fmla="*/ 0 w 104008"/>
                <a:gd name="connsiteY6" fmla="*/ 212349 h 472368"/>
                <a:gd name="connsiteX7" fmla="*/ 13001 w 104008"/>
                <a:gd name="connsiteY7" fmla="*/ 255685 h 472368"/>
                <a:gd name="connsiteX8" fmla="*/ 21668 w 104008"/>
                <a:gd name="connsiteY8" fmla="*/ 307689 h 472368"/>
                <a:gd name="connsiteX9" fmla="*/ 30336 w 104008"/>
                <a:gd name="connsiteY9" fmla="*/ 342358 h 472368"/>
                <a:gd name="connsiteX10" fmla="*/ 26002 w 104008"/>
                <a:gd name="connsiteY10" fmla="*/ 390029 h 472368"/>
                <a:gd name="connsiteX11" fmla="*/ 21668 w 104008"/>
                <a:gd name="connsiteY11" fmla="*/ 433365 h 472368"/>
                <a:gd name="connsiteX12" fmla="*/ 21668 w 104008"/>
                <a:gd name="connsiteY12" fmla="*/ 446366 h 472368"/>
                <a:gd name="connsiteX13" fmla="*/ 47670 w 104008"/>
                <a:gd name="connsiteY13" fmla="*/ 442032 h 472368"/>
                <a:gd name="connsiteX14" fmla="*/ 65005 w 104008"/>
                <a:gd name="connsiteY14" fmla="*/ 446366 h 472368"/>
                <a:gd name="connsiteX15" fmla="*/ 86673 w 104008"/>
                <a:gd name="connsiteY15" fmla="*/ 463701 h 472368"/>
                <a:gd name="connsiteX16" fmla="*/ 99674 w 104008"/>
                <a:gd name="connsiteY16" fmla="*/ 472368 h 472368"/>
                <a:gd name="connsiteX17" fmla="*/ 99674 w 104008"/>
                <a:gd name="connsiteY17" fmla="*/ 411697 h 472368"/>
                <a:gd name="connsiteX18" fmla="*/ 99674 w 104008"/>
                <a:gd name="connsiteY18" fmla="*/ 351026 h 472368"/>
                <a:gd name="connsiteX19" fmla="*/ 99674 w 104008"/>
                <a:gd name="connsiteY19" fmla="*/ 290355 h 472368"/>
                <a:gd name="connsiteX20" fmla="*/ 95340 w 104008"/>
                <a:gd name="connsiteY20" fmla="*/ 225350 h 472368"/>
                <a:gd name="connsiteX21" fmla="*/ 95340 w 104008"/>
                <a:gd name="connsiteY21" fmla="*/ 164679 h 472368"/>
                <a:gd name="connsiteX22" fmla="*/ 104008 w 104008"/>
                <a:gd name="connsiteY22" fmla="*/ 104008 h 472368"/>
                <a:gd name="connsiteX23" fmla="*/ 104008 w 104008"/>
                <a:gd name="connsiteY23" fmla="*/ 60671 h 472368"/>
                <a:gd name="connsiteX24" fmla="*/ 104008 w 104008"/>
                <a:gd name="connsiteY24" fmla="*/ 39003 h 472368"/>
                <a:gd name="connsiteX25" fmla="*/ 86673 w 104008"/>
                <a:gd name="connsiteY25" fmla="*/ 26002 h 472368"/>
                <a:gd name="connsiteX26" fmla="*/ 21668 w 104008"/>
                <a:gd name="connsiteY26" fmla="*/ 0 h 4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008" h="472368">
                  <a:moveTo>
                    <a:pt x="21668" y="0"/>
                  </a:moveTo>
                  <a:lnTo>
                    <a:pt x="30336" y="56338"/>
                  </a:lnTo>
                  <a:lnTo>
                    <a:pt x="39003" y="95340"/>
                  </a:lnTo>
                  <a:lnTo>
                    <a:pt x="13001" y="121342"/>
                  </a:lnTo>
                  <a:lnTo>
                    <a:pt x="4334" y="138677"/>
                  </a:lnTo>
                  <a:lnTo>
                    <a:pt x="8667" y="182013"/>
                  </a:lnTo>
                  <a:lnTo>
                    <a:pt x="0" y="212349"/>
                  </a:lnTo>
                  <a:lnTo>
                    <a:pt x="13001" y="255685"/>
                  </a:lnTo>
                  <a:lnTo>
                    <a:pt x="21668" y="307689"/>
                  </a:lnTo>
                  <a:lnTo>
                    <a:pt x="30336" y="342358"/>
                  </a:lnTo>
                  <a:lnTo>
                    <a:pt x="26002" y="390029"/>
                  </a:lnTo>
                  <a:lnTo>
                    <a:pt x="21668" y="433365"/>
                  </a:lnTo>
                  <a:lnTo>
                    <a:pt x="21668" y="446366"/>
                  </a:lnTo>
                  <a:lnTo>
                    <a:pt x="47670" y="442032"/>
                  </a:lnTo>
                  <a:lnTo>
                    <a:pt x="65005" y="446366"/>
                  </a:lnTo>
                  <a:lnTo>
                    <a:pt x="86673" y="463701"/>
                  </a:lnTo>
                  <a:lnTo>
                    <a:pt x="99674" y="472368"/>
                  </a:lnTo>
                  <a:lnTo>
                    <a:pt x="99674" y="411697"/>
                  </a:lnTo>
                  <a:lnTo>
                    <a:pt x="99674" y="351026"/>
                  </a:lnTo>
                  <a:lnTo>
                    <a:pt x="99674" y="290355"/>
                  </a:lnTo>
                  <a:lnTo>
                    <a:pt x="95340" y="225350"/>
                  </a:lnTo>
                  <a:lnTo>
                    <a:pt x="95340" y="164679"/>
                  </a:lnTo>
                  <a:lnTo>
                    <a:pt x="104008" y="104008"/>
                  </a:lnTo>
                  <a:lnTo>
                    <a:pt x="104008" y="60671"/>
                  </a:lnTo>
                  <a:lnTo>
                    <a:pt x="104008" y="39003"/>
                  </a:lnTo>
                  <a:lnTo>
                    <a:pt x="86673" y="26002"/>
                  </a:lnTo>
                  <a:lnTo>
                    <a:pt x="21668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8EEF3E7-C283-4C27-9497-B5B8C5F89BCD}"/>
                </a:ext>
              </a:extLst>
            </p:cNvPr>
            <p:cNvSpPr/>
            <p:nvPr/>
          </p:nvSpPr>
          <p:spPr>
            <a:xfrm>
              <a:off x="4532319" y="1783543"/>
              <a:ext cx="141466" cy="1288152"/>
            </a:xfrm>
            <a:custGeom>
              <a:avLst/>
              <a:gdLst>
                <a:gd name="connsiteX0" fmla="*/ 0 w 190500"/>
                <a:gd name="connsiteY0" fmla="*/ 1012825 h 1800225"/>
                <a:gd name="connsiteX1" fmla="*/ 12700 w 190500"/>
                <a:gd name="connsiteY1" fmla="*/ 1206500 h 1800225"/>
                <a:gd name="connsiteX2" fmla="*/ 9525 w 190500"/>
                <a:gd name="connsiteY2" fmla="*/ 1282700 h 1800225"/>
                <a:gd name="connsiteX3" fmla="*/ 19050 w 190500"/>
                <a:gd name="connsiteY3" fmla="*/ 1377950 h 1800225"/>
                <a:gd name="connsiteX4" fmla="*/ 44450 w 190500"/>
                <a:gd name="connsiteY4" fmla="*/ 1504950 h 1800225"/>
                <a:gd name="connsiteX5" fmla="*/ 63500 w 190500"/>
                <a:gd name="connsiteY5" fmla="*/ 1641475 h 1800225"/>
                <a:gd name="connsiteX6" fmla="*/ 79375 w 190500"/>
                <a:gd name="connsiteY6" fmla="*/ 1670050 h 1800225"/>
                <a:gd name="connsiteX7" fmla="*/ 107950 w 190500"/>
                <a:gd name="connsiteY7" fmla="*/ 1670050 h 1800225"/>
                <a:gd name="connsiteX8" fmla="*/ 114300 w 190500"/>
                <a:gd name="connsiteY8" fmla="*/ 1800225 h 1800225"/>
                <a:gd name="connsiteX9" fmla="*/ 149225 w 190500"/>
                <a:gd name="connsiteY9" fmla="*/ 1787525 h 1800225"/>
                <a:gd name="connsiteX10" fmla="*/ 190500 w 190500"/>
                <a:gd name="connsiteY10" fmla="*/ 1752600 h 1800225"/>
                <a:gd name="connsiteX11" fmla="*/ 171450 w 190500"/>
                <a:gd name="connsiteY11" fmla="*/ 1647825 h 1800225"/>
                <a:gd name="connsiteX12" fmla="*/ 146050 w 190500"/>
                <a:gd name="connsiteY12" fmla="*/ 1539875 h 1800225"/>
                <a:gd name="connsiteX13" fmla="*/ 117475 w 190500"/>
                <a:gd name="connsiteY13" fmla="*/ 1435100 h 1800225"/>
                <a:gd name="connsiteX14" fmla="*/ 98425 w 190500"/>
                <a:gd name="connsiteY14" fmla="*/ 1333500 h 1800225"/>
                <a:gd name="connsiteX15" fmla="*/ 85725 w 190500"/>
                <a:gd name="connsiteY15" fmla="*/ 1222375 h 1800225"/>
                <a:gd name="connsiteX16" fmla="*/ 50800 w 190500"/>
                <a:gd name="connsiteY16" fmla="*/ 981075 h 1800225"/>
                <a:gd name="connsiteX17" fmla="*/ 44450 w 190500"/>
                <a:gd name="connsiteY17" fmla="*/ 800100 h 1800225"/>
                <a:gd name="connsiteX18" fmla="*/ 38100 w 190500"/>
                <a:gd name="connsiteY18" fmla="*/ 492125 h 1800225"/>
                <a:gd name="connsiteX19" fmla="*/ 47625 w 190500"/>
                <a:gd name="connsiteY19" fmla="*/ 396875 h 1800225"/>
                <a:gd name="connsiteX20" fmla="*/ 53975 w 190500"/>
                <a:gd name="connsiteY20" fmla="*/ 361950 h 1800225"/>
                <a:gd name="connsiteX21" fmla="*/ 63500 w 190500"/>
                <a:gd name="connsiteY21" fmla="*/ 247650 h 1800225"/>
                <a:gd name="connsiteX22" fmla="*/ 73025 w 190500"/>
                <a:gd name="connsiteY22" fmla="*/ 187325 h 1800225"/>
                <a:gd name="connsiteX23" fmla="*/ 79375 w 190500"/>
                <a:gd name="connsiteY23" fmla="*/ 177800 h 1800225"/>
                <a:gd name="connsiteX24" fmla="*/ 92075 w 190500"/>
                <a:gd name="connsiteY24" fmla="*/ 73025 h 1800225"/>
                <a:gd name="connsiteX25" fmla="*/ 104775 w 190500"/>
                <a:gd name="connsiteY25" fmla="*/ 22225 h 1800225"/>
                <a:gd name="connsiteX26" fmla="*/ 34925 w 190500"/>
                <a:gd name="connsiteY26" fmla="*/ 0 h 1800225"/>
                <a:gd name="connsiteX27" fmla="*/ 25400 w 190500"/>
                <a:gd name="connsiteY27" fmla="*/ 139700 h 1800225"/>
                <a:gd name="connsiteX28" fmla="*/ 38100 w 190500"/>
                <a:gd name="connsiteY28" fmla="*/ 165100 h 1800225"/>
                <a:gd name="connsiteX29" fmla="*/ 22225 w 190500"/>
                <a:gd name="connsiteY29" fmla="*/ 377825 h 1800225"/>
                <a:gd name="connsiteX30" fmla="*/ 9525 w 190500"/>
                <a:gd name="connsiteY30" fmla="*/ 520700 h 1800225"/>
                <a:gd name="connsiteX31" fmla="*/ 9525 w 190500"/>
                <a:gd name="connsiteY31" fmla="*/ 777875 h 1800225"/>
                <a:gd name="connsiteX32" fmla="*/ 0 w 190500"/>
                <a:gd name="connsiteY32" fmla="*/ 952500 h 1800225"/>
                <a:gd name="connsiteX33" fmla="*/ 0 w 190500"/>
                <a:gd name="connsiteY33" fmla="*/ 1012825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500" h="1800225">
                  <a:moveTo>
                    <a:pt x="0" y="1012825"/>
                  </a:moveTo>
                  <a:lnTo>
                    <a:pt x="12700" y="1206500"/>
                  </a:lnTo>
                  <a:lnTo>
                    <a:pt x="9525" y="1282700"/>
                  </a:lnTo>
                  <a:lnTo>
                    <a:pt x="19050" y="1377950"/>
                  </a:lnTo>
                  <a:lnTo>
                    <a:pt x="44450" y="1504950"/>
                  </a:lnTo>
                  <a:lnTo>
                    <a:pt x="63500" y="1641475"/>
                  </a:lnTo>
                  <a:lnTo>
                    <a:pt x="79375" y="1670050"/>
                  </a:lnTo>
                  <a:lnTo>
                    <a:pt x="107950" y="1670050"/>
                  </a:lnTo>
                  <a:lnTo>
                    <a:pt x="114300" y="1800225"/>
                  </a:lnTo>
                  <a:lnTo>
                    <a:pt x="149225" y="1787525"/>
                  </a:lnTo>
                  <a:lnTo>
                    <a:pt x="190500" y="1752600"/>
                  </a:lnTo>
                  <a:lnTo>
                    <a:pt x="171450" y="1647825"/>
                  </a:lnTo>
                  <a:lnTo>
                    <a:pt x="146050" y="1539875"/>
                  </a:lnTo>
                  <a:lnTo>
                    <a:pt x="117475" y="1435100"/>
                  </a:lnTo>
                  <a:lnTo>
                    <a:pt x="98425" y="1333500"/>
                  </a:lnTo>
                  <a:lnTo>
                    <a:pt x="85725" y="1222375"/>
                  </a:lnTo>
                  <a:lnTo>
                    <a:pt x="50800" y="981075"/>
                  </a:lnTo>
                  <a:lnTo>
                    <a:pt x="44450" y="800100"/>
                  </a:lnTo>
                  <a:lnTo>
                    <a:pt x="38100" y="492125"/>
                  </a:lnTo>
                  <a:lnTo>
                    <a:pt x="47625" y="396875"/>
                  </a:lnTo>
                  <a:lnTo>
                    <a:pt x="53975" y="361950"/>
                  </a:lnTo>
                  <a:lnTo>
                    <a:pt x="63500" y="247650"/>
                  </a:lnTo>
                  <a:lnTo>
                    <a:pt x="73025" y="187325"/>
                  </a:lnTo>
                  <a:lnTo>
                    <a:pt x="79375" y="177800"/>
                  </a:lnTo>
                  <a:lnTo>
                    <a:pt x="92075" y="73025"/>
                  </a:lnTo>
                  <a:lnTo>
                    <a:pt x="104775" y="22225"/>
                  </a:lnTo>
                  <a:lnTo>
                    <a:pt x="34925" y="0"/>
                  </a:lnTo>
                  <a:lnTo>
                    <a:pt x="25400" y="139700"/>
                  </a:lnTo>
                  <a:lnTo>
                    <a:pt x="38100" y="165100"/>
                  </a:lnTo>
                  <a:lnTo>
                    <a:pt x="22225" y="377825"/>
                  </a:lnTo>
                  <a:lnTo>
                    <a:pt x="9525" y="520700"/>
                  </a:lnTo>
                  <a:lnTo>
                    <a:pt x="9525" y="777875"/>
                  </a:lnTo>
                  <a:lnTo>
                    <a:pt x="0" y="952500"/>
                  </a:lnTo>
                  <a:lnTo>
                    <a:pt x="0" y="101282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7B1ABC-7CD9-419F-B0B9-0D5AA2942FEC}"/>
                </a:ext>
              </a:extLst>
            </p:cNvPr>
            <p:cNvSpPr/>
            <p:nvPr/>
          </p:nvSpPr>
          <p:spPr>
            <a:xfrm>
              <a:off x="2054798" y="1176808"/>
              <a:ext cx="314444" cy="2053548"/>
            </a:xfrm>
            <a:custGeom>
              <a:avLst/>
              <a:gdLst>
                <a:gd name="connsiteX0" fmla="*/ 66675 w 400050"/>
                <a:gd name="connsiteY0" fmla="*/ 90487 h 2828925"/>
                <a:gd name="connsiteX1" fmla="*/ 138113 w 400050"/>
                <a:gd name="connsiteY1" fmla="*/ 47625 h 2828925"/>
                <a:gd name="connsiteX2" fmla="*/ 266700 w 400050"/>
                <a:gd name="connsiteY2" fmla="*/ 9525 h 2828925"/>
                <a:gd name="connsiteX3" fmla="*/ 309563 w 400050"/>
                <a:gd name="connsiteY3" fmla="*/ 0 h 2828925"/>
                <a:gd name="connsiteX4" fmla="*/ 323850 w 400050"/>
                <a:gd name="connsiteY4" fmla="*/ 185737 h 2828925"/>
                <a:gd name="connsiteX5" fmla="*/ 342900 w 400050"/>
                <a:gd name="connsiteY5" fmla="*/ 357187 h 2828925"/>
                <a:gd name="connsiteX6" fmla="*/ 352425 w 400050"/>
                <a:gd name="connsiteY6" fmla="*/ 557212 h 2828925"/>
                <a:gd name="connsiteX7" fmla="*/ 366713 w 400050"/>
                <a:gd name="connsiteY7" fmla="*/ 733425 h 2828925"/>
                <a:gd name="connsiteX8" fmla="*/ 371475 w 400050"/>
                <a:gd name="connsiteY8" fmla="*/ 971550 h 2828925"/>
                <a:gd name="connsiteX9" fmla="*/ 385763 w 400050"/>
                <a:gd name="connsiteY9" fmla="*/ 1195387 h 2828925"/>
                <a:gd name="connsiteX10" fmla="*/ 390525 w 400050"/>
                <a:gd name="connsiteY10" fmla="*/ 1443037 h 2828925"/>
                <a:gd name="connsiteX11" fmla="*/ 400050 w 400050"/>
                <a:gd name="connsiteY11" fmla="*/ 1714500 h 2828925"/>
                <a:gd name="connsiteX12" fmla="*/ 376238 w 400050"/>
                <a:gd name="connsiteY12" fmla="*/ 1976437 h 2828925"/>
                <a:gd name="connsiteX13" fmla="*/ 347663 w 400050"/>
                <a:gd name="connsiteY13" fmla="*/ 2181225 h 2828925"/>
                <a:gd name="connsiteX14" fmla="*/ 333375 w 400050"/>
                <a:gd name="connsiteY14" fmla="*/ 2419350 h 2828925"/>
                <a:gd name="connsiteX15" fmla="*/ 300038 w 400050"/>
                <a:gd name="connsiteY15" fmla="*/ 2676525 h 2828925"/>
                <a:gd name="connsiteX16" fmla="*/ 276225 w 400050"/>
                <a:gd name="connsiteY16" fmla="*/ 2828925 h 2828925"/>
                <a:gd name="connsiteX17" fmla="*/ 195263 w 400050"/>
                <a:gd name="connsiteY17" fmla="*/ 2824162 h 2828925"/>
                <a:gd name="connsiteX18" fmla="*/ 95250 w 400050"/>
                <a:gd name="connsiteY18" fmla="*/ 2790825 h 2828925"/>
                <a:gd name="connsiteX19" fmla="*/ 33338 w 400050"/>
                <a:gd name="connsiteY19" fmla="*/ 2771775 h 2828925"/>
                <a:gd name="connsiteX20" fmla="*/ 0 w 400050"/>
                <a:gd name="connsiteY20" fmla="*/ 2762250 h 2828925"/>
                <a:gd name="connsiteX21" fmla="*/ 23813 w 400050"/>
                <a:gd name="connsiteY21" fmla="*/ 2624137 h 2828925"/>
                <a:gd name="connsiteX22" fmla="*/ 28575 w 400050"/>
                <a:gd name="connsiteY22" fmla="*/ 2500312 h 2828925"/>
                <a:gd name="connsiteX23" fmla="*/ 47625 w 400050"/>
                <a:gd name="connsiteY23" fmla="*/ 2362200 h 2828925"/>
                <a:gd name="connsiteX24" fmla="*/ 61913 w 400050"/>
                <a:gd name="connsiteY24" fmla="*/ 2190750 h 2828925"/>
                <a:gd name="connsiteX25" fmla="*/ 80963 w 400050"/>
                <a:gd name="connsiteY25" fmla="*/ 1985962 h 2828925"/>
                <a:gd name="connsiteX26" fmla="*/ 100013 w 400050"/>
                <a:gd name="connsiteY26" fmla="*/ 1785937 h 2828925"/>
                <a:gd name="connsiteX27" fmla="*/ 109538 w 400050"/>
                <a:gd name="connsiteY27" fmla="*/ 1566862 h 2828925"/>
                <a:gd name="connsiteX28" fmla="*/ 119063 w 400050"/>
                <a:gd name="connsiteY28" fmla="*/ 1343025 h 2828925"/>
                <a:gd name="connsiteX29" fmla="*/ 128588 w 400050"/>
                <a:gd name="connsiteY29" fmla="*/ 1190625 h 2828925"/>
                <a:gd name="connsiteX30" fmla="*/ 128588 w 400050"/>
                <a:gd name="connsiteY30" fmla="*/ 1038225 h 2828925"/>
                <a:gd name="connsiteX31" fmla="*/ 128588 w 400050"/>
                <a:gd name="connsiteY31" fmla="*/ 895350 h 2828925"/>
                <a:gd name="connsiteX32" fmla="*/ 109538 w 400050"/>
                <a:gd name="connsiteY32" fmla="*/ 752475 h 2828925"/>
                <a:gd name="connsiteX33" fmla="*/ 100013 w 400050"/>
                <a:gd name="connsiteY33" fmla="*/ 614362 h 2828925"/>
                <a:gd name="connsiteX34" fmla="*/ 85725 w 400050"/>
                <a:gd name="connsiteY34" fmla="*/ 428625 h 2828925"/>
                <a:gd name="connsiteX35" fmla="*/ 76200 w 400050"/>
                <a:gd name="connsiteY35" fmla="*/ 295275 h 2828925"/>
                <a:gd name="connsiteX36" fmla="*/ 71438 w 400050"/>
                <a:gd name="connsiteY36" fmla="*/ 219075 h 2828925"/>
                <a:gd name="connsiteX37" fmla="*/ 85725 w 400050"/>
                <a:gd name="connsiteY37" fmla="*/ 185737 h 2828925"/>
                <a:gd name="connsiteX38" fmla="*/ 66675 w 400050"/>
                <a:gd name="connsiteY38" fmla="*/ 90487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2828925">
                  <a:moveTo>
                    <a:pt x="66675" y="90487"/>
                  </a:moveTo>
                  <a:lnTo>
                    <a:pt x="138113" y="47625"/>
                  </a:lnTo>
                  <a:lnTo>
                    <a:pt x="266700" y="9525"/>
                  </a:lnTo>
                  <a:lnTo>
                    <a:pt x="309563" y="0"/>
                  </a:lnTo>
                  <a:lnTo>
                    <a:pt x="323850" y="185737"/>
                  </a:lnTo>
                  <a:lnTo>
                    <a:pt x="342900" y="357187"/>
                  </a:lnTo>
                  <a:lnTo>
                    <a:pt x="352425" y="557212"/>
                  </a:lnTo>
                  <a:lnTo>
                    <a:pt x="366713" y="733425"/>
                  </a:lnTo>
                  <a:cubicBezTo>
                    <a:pt x="368300" y="812800"/>
                    <a:pt x="369888" y="892175"/>
                    <a:pt x="371475" y="971550"/>
                  </a:cubicBezTo>
                  <a:lnTo>
                    <a:pt x="385763" y="1195387"/>
                  </a:lnTo>
                  <a:cubicBezTo>
                    <a:pt x="387350" y="1277937"/>
                    <a:pt x="388938" y="1360487"/>
                    <a:pt x="390525" y="1443037"/>
                  </a:cubicBezTo>
                  <a:lnTo>
                    <a:pt x="400050" y="1714500"/>
                  </a:lnTo>
                  <a:lnTo>
                    <a:pt x="376238" y="1976437"/>
                  </a:lnTo>
                  <a:lnTo>
                    <a:pt x="347663" y="2181225"/>
                  </a:lnTo>
                  <a:lnTo>
                    <a:pt x="333375" y="2419350"/>
                  </a:lnTo>
                  <a:lnTo>
                    <a:pt x="300038" y="2676525"/>
                  </a:lnTo>
                  <a:lnTo>
                    <a:pt x="276225" y="2828925"/>
                  </a:lnTo>
                  <a:lnTo>
                    <a:pt x="195263" y="2824162"/>
                  </a:lnTo>
                  <a:lnTo>
                    <a:pt x="95250" y="2790825"/>
                  </a:lnTo>
                  <a:lnTo>
                    <a:pt x="33338" y="2771775"/>
                  </a:lnTo>
                  <a:lnTo>
                    <a:pt x="0" y="2762250"/>
                  </a:lnTo>
                  <a:lnTo>
                    <a:pt x="23813" y="2624137"/>
                  </a:lnTo>
                  <a:lnTo>
                    <a:pt x="28575" y="2500312"/>
                  </a:lnTo>
                  <a:lnTo>
                    <a:pt x="47625" y="2362200"/>
                  </a:lnTo>
                  <a:lnTo>
                    <a:pt x="61913" y="2190750"/>
                  </a:lnTo>
                  <a:lnTo>
                    <a:pt x="80963" y="1985962"/>
                  </a:lnTo>
                  <a:lnTo>
                    <a:pt x="100013" y="1785937"/>
                  </a:lnTo>
                  <a:lnTo>
                    <a:pt x="109538" y="1566862"/>
                  </a:lnTo>
                  <a:lnTo>
                    <a:pt x="119063" y="1343025"/>
                  </a:lnTo>
                  <a:lnTo>
                    <a:pt x="128588" y="1190625"/>
                  </a:lnTo>
                  <a:lnTo>
                    <a:pt x="128588" y="1038225"/>
                  </a:lnTo>
                  <a:lnTo>
                    <a:pt x="128588" y="895350"/>
                  </a:lnTo>
                  <a:lnTo>
                    <a:pt x="109538" y="752475"/>
                  </a:lnTo>
                  <a:lnTo>
                    <a:pt x="100013" y="614362"/>
                  </a:lnTo>
                  <a:lnTo>
                    <a:pt x="85725" y="428625"/>
                  </a:lnTo>
                  <a:lnTo>
                    <a:pt x="76200" y="295275"/>
                  </a:lnTo>
                  <a:lnTo>
                    <a:pt x="71438" y="219075"/>
                  </a:lnTo>
                  <a:lnTo>
                    <a:pt x="85725" y="185737"/>
                  </a:lnTo>
                  <a:lnTo>
                    <a:pt x="66675" y="9048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A3997E9-4F61-48D1-8595-29F06AE0C0D4}"/>
                </a:ext>
              </a:extLst>
            </p:cNvPr>
            <p:cNvSpPr/>
            <p:nvPr/>
          </p:nvSpPr>
          <p:spPr>
            <a:xfrm>
              <a:off x="3656964" y="1035064"/>
              <a:ext cx="415515" cy="2271348"/>
            </a:xfrm>
            <a:custGeom>
              <a:avLst/>
              <a:gdLst>
                <a:gd name="connsiteX0" fmla="*/ 23813 w 528638"/>
                <a:gd name="connsiteY0" fmla="*/ 0 h 3128963"/>
                <a:gd name="connsiteX1" fmla="*/ 28575 w 528638"/>
                <a:gd name="connsiteY1" fmla="*/ 133350 h 3128963"/>
                <a:gd name="connsiteX2" fmla="*/ 14288 w 528638"/>
                <a:gd name="connsiteY2" fmla="*/ 147638 h 3128963"/>
                <a:gd name="connsiteX3" fmla="*/ 4763 w 528638"/>
                <a:gd name="connsiteY3" fmla="*/ 333375 h 3128963"/>
                <a:gd name="connsiteX4" fmla="*/ 19050 w 528638"/>
                <a:gd name="connsiteY4" fmla="*/ 514350 h 3128963"/>
                <a:gd name="connsiteX5" fmla="*/ 4763 w 528638"/>
                <a:gd name="connsiteY5" fmla="*/ 661988 h 3128963"/>
                <a:gd name="connsiteX6" fmla="*/ 9525 w 528638"/>
                <a:gd name="connsiteY6" fmla="*/ 933450 h 3128963"/>
                <a:gd name="connsiteX7" fmla="*/ 9525 w 528638"/>
                <a:gd name="connsiteY7" fmla="*/ 1162050 h 3128963"/>
                <a:gd name="connsiteX8" fmla="*/ 4763 w 528638"/>
                <a:gd name="connsiteY8" fmla="*/ 1404938 h 3128963"/>
                <a:gd name="connsiteX9" fmla="*/ 0 w 528638"/>
                <a:gd name="connsiteY9" fmla="*/ 1638300 h 3128963"/>
                <a:gd name="connsiteX10" fmla="*/ 14288 w 528638"/>
                <a:gd name="connsiteY10" fmla="*/ 1938338 h 3128963"/>
                <a:gd name="connsiteX11" fmla="*/ 23813 w 528638"/>
                <a:gd name="connsiteY11" fmla="*/ 2252663 h 3128963"/>
                <a:gd name="connsiteX12" fmla="*/ 42863 w 528638"/>
                <a:gd name="connsiteY12" fmla="*/ 2505075 h 3128963"/>
                <a:gd name="connsiteX13" fmla="*/ 80963 w 528638"/>
                <a:gd name="connsiteY13" fmla="*/ 2986088 h 3128963"/>
                <a:gd name="connsiteX14" fmla="*/ 95250 w 528638"/>
                <a:gd name="connsiteY14" fmla="*/ 3128963 h 3128963"/>
                <a:gd name="connsiteX15" fmla="*/ 300038 w 528638"/>
                <a:gd name="connsiteY15" fmla="*/ 3095625 h 3128963"/>
                <a:gd name="connsiteX16" fmla="*/ 457200 w 528638"/>
                <a:gd name="connsiteY16" fmla="*/ 3067050 h 3128963"/>
                <a:gd name="connsiteX17" fmla="*/ 528638 w 528638"/>
                <a:gd name="connsiteY17" fmla="*/ 3057525 h 3128963"/>
                <a:gd name="connsiteX18" fmla="*/ 500063 w 528638"/>
                <a:gd name="connsiteY18" fmla="*/ 2809875 h 3128963"/>
                <a:gd name="connsiteX19" fmla="*/ 471488 w 528638"/>
                <a:gd name="connsiteY19" fmla="*/ 2566988 h 3128963"/>
                <a:gd name="connsiteX20" fmla="*/ 466725 w 528638"/>
                <a:gd name="connsiteY20" fmla="*/ 2309813 h 3128963"/>
                <a:gd name="connsiteX21" fmla="*/ 442913 w 528638"/>
                <a:gd name="connsiteY21" fmla="*/ 2057400 h 3128963"/>
                <a:gd name="connsiteX22" fmla="*/ 442913 w 528638"/>
                <a:gd name="connsiteY22" fmla="*/ 1785938 h 3128963"/>
                <a:gd name="connsiteX23" fmla="*/ 433388 w 528638"/>
                <a:gd name="connsiteY23" fmla="*/ 1571625 h 3128963"/>
                <a:gd name="connsiteX24" fmla="*/ 419100 w 528638"/>
                <a:gd name="connsiteY24" fmla="*/ 1257300 h 3128963"/>
                <a:gd name="connsiteX25" fmla="*/ 419100 w 528638"/>
                <a:gd name="connsiteY25" fmla="*/ 1052513 h 3128963"/>
                <a:gd name="connsiteX26" fmla="*/ 414338 w 528638"/>
                <a:gd name="connsiteY26" fmla="*/ 771525 h 3128963"/>
                <a:gd name="connsiteX27" fmla="*/ 419100 w 528638"/>
                <a:gd name="connsiteY27" fmla="*/ 481013 h 3128963"/>
                <a:gd name="connsiteX28" fmla="*/ 414338 w 528638"/>
                <a:gd name="connsiteY28" fmla="*/ 228600 h 3128963"/>
                <a:gd name="connsiteX29" fmla="*/ 414338 w 528638"/>
                <a:gd name="connsiteY29" fmla="*/ 80963 h 3128963"/>
                <a:gd name="connsiteX30" fmla="*/ 295275 w 528638"/>
                <a:gd name="connsiteY30" fmla="*/ 38100 h 3128963"/>
                <a:gd name="connsiteX31" fmla="*/ 176213 w 528638"/>
                <a:gd name="connsiteY31" fmla="*/ 9525 h 3128963"/>
                <a:gd name="connsiteX32" fmla="*/ 23813 w 528638"/>
                <a:gd name="connsiteY32" fmla="*/ 0 h 312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8638" h="3128963">
                  <a:moveTo>
                    <a:pt x="23813" y="0"/>
                  </a:moveTo>
                  <a:lnTo>
                    <a:pt x="28575" y="133350"/>
                  </a:lnTo>
                  <a:lnTo>
                    <a:pt x="14288" y="147638"/>
                  </a:lnTo>
                  <a:lnTo>
                    <a:pt x="4763" y="333375"/>
                  </a:lnTo>
                  <a:lnTo>
                    <a:pt x="19050" y="514350"/>
                  </a:lnTo>
                  <a:lnTo>
                    <a:pt x="4763" y="661988"/>
                  </a:lnTo>
                  <a:cubicBezTo>
                    <a:pt x="6350" y="752475"/>
                    <a:pt x="7938" y="842963"/>
                    <a:pt x="9525" y="933450"/>
                  </a:cubicBezTo>
                  <a:lnTo>
                    <a:pt x="9525" y="1162050"/>
                  </a:lnTo>
                  <a:cubicBezTo>
                    <a:pt x="7938" y="1243013"/>
                    <a:pt x="6350" y="1323975"/>
                    <a:pt x="4763" y="1404938"/>
                  </a:cubicBezTo>
                  <a:cubicBezTo>
                    <a:pt x="3175" y="1482725"/>
                    <a:pt x="1588" y="1560513"/>
                    <a:pt x="0" y="1638300"/>
                  </a:cubicBezTo>
                  <a:lnTo>
                    <a:pt x="14288" y="1938338"/>
                  </a:lnTo>
                  <a:lnTo>
                    <a:pt x="23813" y="2252663"/>
                  </a:lnTo>
                  <a:lnTo>
                    <a:pt x="42863" y="2505075"/>
                  </a:lnTo>
                  <a:lnTo>
                    <a:pt x="80963" y="2986088"/>
                  </a:lnTo>
                  <a:lnTo>
                    <a:pt x="95250" y="3128963"/>
                  </a:lnTo>
                  <a:lnTo>
                    <a:pt x="300038" y="3095625"/>
                  </a:lnTo>
                  <a:lnTo>
                    <a:pt x="457200" y="3067050"/>
                  </a:lnTo>
                  <a:lnTo>
                    <a:pt x="528638" y="3057525"/>
                  </a:lnTo>
                  <a:lnTo>
                    <a:pt x="500063" y="2809875"/>
                  </a:lnTo>
                  <a:lnTo>
                    <a:pt x="471488" y="2566988"/>
                  </a:lnTo>
                  <a:cubicBezTo>
                    <a:pt x="469900" y="2481263"/>
                    <a:pt x="468313" y="2395538"/>
                    <a:pt x="466725" y="2309813"/>
                  </a:cubicBezTo>
                  <a:lnTo>
                    <a:pt x="442913" y="2057400"/>
                  </a:lnTo>
                  <a:lnTo>
                    <a:pt x="442913" y="1785938"/>
                  </a:lnTo>
                  <a:lnTo>
                    <a:pt x="433388" y="1571625"/>
                  </a:lnTo>
                  <a:lnTo>
                    <a:pt x="419100" y="1257300"/>
                  </a:lnTo>
                  <a:lnTo>
                    <a:pt x="419100" y="1052513"/>
                  </a:lnTo>
                  <a:cubicBezTo>
                    <a:pt x="417513" y="958850"/>
                    <a:pt x="415925" y="865188"/>
                    <a:pt x="414338" y="771525"/>
                  </a:cubicBezTo>
                  <a:cubicBezTo>
                    <a:pt x="415925" y="674688"/>
                    <a:pt x="417513" y="577850"/>
                    <a:pt x="419100" y="481013"/>
                  </a:cubicBezTo>
                  <a:cubicBezTo>
                    <a:pt x="417513" y="396875"/>
                    <a:pt x="415925" y="312738"/>
                    <a:pt x="414338" y="228600"/>
                  </a:cubicBezTo>
                  <a:lnTo>
                    <a:pt x="414338" y="80963"/>
                  </a:lnTo>
                  <a:lnTo>
                    <a:pt x="295275" y="38100"/>
                  </a:lnTo>
                  <a:lnTo>
                    <a:pt x="176213" y="9525"/>
                  </a:lnTo>
                  <a:lnTo>
                    <a:pt x="23813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99A8D27-1DCE-4FF4-B46A-7B00992DFAA7}"/>
                </a:ext>
              </a:extLst>
            </p:cNvPr>
            <p:cNvSpPr/>
            <p:nvPr/>
          </p:nvSpPr>
          <p:spPr>
            <a:xfrm>
              <a:off x="4296832" y="1244797"/>
              <a:ext cx="275513" cy="1924941"/>
            </a:xfrm>
            <a:custGeom>
              <a:avLst/>
              <a:gdLst>
                <a:gd name="connsiteX0" fmla="*/ 41910 w 350520"/>
                <a:gd name="connsiteY0" fmla="*/ 0 h 2651760"/>
                <a:gd name="connsiteX1" fmla="*/ 140970 w 350520"/>
                <a:gd name="connsiteY1" fmla="*/ 30480 h 2651760"/>
                <a:gd name="connsiteX2" fmla="*/ 217170 w 350520"/>
                <a:gd name="connsiteY2" fmla="*/ 57150 h 2651760"/>
                <a:gd name="connsiteX3" fmla="*/ 243840 w 350520"/>
                <a:gd name="connsiteY3" fmla="*/ 80010 h 2651760"/>
                <a:gd name="connsiteX4" fmla="*/ 220980 w 350520"/>
                <a:gd name="connsiteY4" fmla="*/ 464820 h 2651760"/>
                <a:gd name="connsiteX5" fmla="*/ 220980 w 350520"/>
                <a:gd name="connsiteY5" fmla="*/ 659130 h 2651760"/>
                <a:gd name="connsiteX6" fmla="*/ 201930 w 350520"/>
                <a:gd name="connsiteY6" fmla="*/ 891540 h 2651760"/>
                <a:gd name="connsiteX7" fmla="*/ 205740 w 350520"/>
                <a:gd name="connsiteY7" fmla="*/ 1154430 h 2651760"/>
                <a:gd name="connsiteX8" fmla="*/ 224790 w 350520"/>
                <a:gd name="connsiteY8" fmla="*/ 1588770 h 2651760"/>
                <a:gd name="connsiteX9" fmla="*/ 240030 w 350520"/>
                <a:gd name="connsiteY9" fmla="*/ 1885950 h 2651760"/>
                <a:gd name="connsiteX10" fmla="*/ 266700 w 350520"/>
                <a:gd name="connsiteY10" fmla="*/ 2095500 h 2651760"/>
                <a:gd name="connsiteX11" fmla="*/ 304800 w 350520"/>
                <a:gd name="connsiteY11" fmla="*/ 2225040 h 2651760"/>
                <a:gd name="connsiteX12" fmla="*/ 316230 w 350520"/>
                <a:gd name="connsiteY12" fmla="*/ 2419350 h 2651760"/>
                <a:gd name="connsiteX13" fmla="*/ 350520 w 350520"/>
                <a:gd name="connsiteY13" fmla="*/ 2567940 h 2651760"/>
                <a:gd name="connsiteX14" fmla="*/ 209550 w 350520"/>
                <a:gd name="connsiteY14" fmla="*/ 2625090 h 2651760"/>
                <a:gd name="connsiteX15" fmla="*/ 133350 w 350520"/>
                <a:gd name="connsiteY15" fmla="*/ 2651760 h 2651760"/>
                <a:gd name="connsiteX16" fmla="*/ 118110 w 350520"/>
                <a:gd name="connsiteY16" fmla="*/ 2510790 h 2651760"/>
                <a:gd name="connsiteX17" fmla="*/ 106680 w 350520"/>
                <a:gd name="connsiteY17" fmla="*/ 2346960 h 2651760"/>
                <a:gd name="connsiteX18" fmla="*/ 83820 w 350520"/>
                <a:gd name="connsiteY18" fmla="*/ 2103120 h 2651760"/>
                <a:gd name="connsiteX19" fmla="*/ 30480 w 350520"/>
                <a:gd name="connsiteY19" fmla="*/ 1844040 h 2651760"/>
                <a:gd name="connsiteX20" fmla="*/ 7620 w 350520"/>
                <a:gd name="connsiteY20" fmla="*/ 1577340 h 2651760"/>
                <a:gd name="connsiteX21" fmla="*/ 0 w 350520"/>
                <a:gd name="connsiteY21" fmla="*/ 1470660 h 2651760"/>
                <a:gd name="connsiteX22" fmla="*/ 19050 w 350520"/>
                <a:gd name="connsiteY22" fmla="*/ 1455420 h 2651760"/>
                <a:gd name="connsiteX23" fmla="*/ 15240 w 350520"/>
                <a:gd name="connsiteY23" fmla="*/ 1116330 h 2651760"/>
                <a:gd name="connsiteX24" fmla="*/ 38100 w 350520"/>
                <a:gd name="connsiteY24" fmla="*/ 689610 h 2651760"/>
                <a:gd name="connsiteX25" fmla="*/ 41910 w 350520"/>
                <a:gd name="connsiteY25" fmla="*/ 510540 h 2651760"/>
                <a:gd name="connsiteX26" fmla="*/ 26670 w 350520"/>
                <a:gd name="connsiteY26" fmla="*/ 487680 h 2651760"/>
                <a:gd name="connsiteX27" fmla="*/ 26670 w 350520"/>
                <a:gd name="connsiteY27" fmla="*/ 373380 h 2651760"/>
                <a:gd name="connsiteX28" fmla="*/ 7620 w 350520"/>
                <a:gd name="connsiteY28" fmla="*/ 312420 h 2651760"/>
                <a:gd name="connsiteX29" fmla="*/ 3810 w 350520"/>
                <a:gd name="connsiteY29" fmla="*/ 224790 h 2651760"/>
                <a:gd name="connsiteX30" fmla="*/ 11430 w 350520"/>
                <a:gd name="connsiteY30" fmla="*/ 152400 h 2651760"/>
                <a:gd name="connsiteX31" fmla="*/ 11430 w 350520"/>
                <a:gd name="connsiteY31" fmla="*/ 125730 h 2651760"/>
                <a:gd name="connsiteX32" fmla="*/ 34290 w 350520"/>
                <a:gd name="connsiteY32" fmla="*/ 118110 h 2651760"/>
                <a:gd name="connsiteX33" fmla="*/ 41910 w 350520"/>
                <a:gd name="connsiteY33" fmla="*/ 0 h 265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0520" h="2651760">
                  <a:moveTo>
                    <a:pt x="41910" y="0"/>
                  </a:moveTo>
                  <a:lnTo>
                    <a:pt x="140970" y="30480"/>
                  </a:lnTo>
                  <a:lnTo>
                    <a:pt x="217170" y="57150"/>
                  </a:lnTo>
                  <a:lnTo>
                    <a:pt x="243840" y="80010"/>
                  </a:lnTo>
                  <a:lnTo>
                    <a:pt x="220980" y="464820"/>
                  </a:lnTo>
                  <a:lnTo>
                    <a:pt x="220980" y="659130"/>
                  </a:lnTo>
                  <a:lnTo>
                    <a:pt x="201930" y="891540"/>
                  </a:lnTo>
                  <a:lnTo>
                    <a:pt x="205740" y="1154430"/>
                  </a:lnTo>
                  <a:lnTo>
                    <a:pt x="224790" y="1588770"/>
                  </a:lnTo>
                  <a:lnTo>
                    <a:pt x="240030" y="1885950"/>
                  </a:lnTo>
                  <a:lnTo>
                    <a:pt x="266700" y="2095500"/>
                  </a:lnTo>
                  <a:lnTo>
                    <a:pt x="304800" y="2225040"/>
                  </a:lnTo>
                  <a:lnTo>
                    <a:pt x="316230" y="2419350"/>
                  </a:lnTo>
                  <a:lnTo>
                    <a:pt x="350520" y="2567940"/>
                  </a:lnTo>
                  <a:lnTo>
                    <a:pt x="209550" y="2625090"/>
                  </a:lnTo>
                  <a:lnTo>
                    <a:pt x="133350" y="2651760"/>
                  </a:lnTo>
                  <a:lnTo>
                    <a:pt x="118110" y="2510790"/>
                  </a:lnTo>
                  <a:lnTo>
                    <a:pt x="106680" y="2346960"/>
                  </a:lnTo>
                  <a:lnTo>
                    <a:pt x="83820" y="2103120"/>
                  </a:lnTo>
                  <a:lnTo>
                    <a:pt x="30480" y="1844040"/>
                  </a:lnTo>
                  <a:lnTo>
                    <a:pt x="7620" y="1577340"/>
                  </a:lnTo>
                  <a:lnTo>
                    <a:pt x="0" y="1470660"/>
                  </a:lnTo>
                  <a:lnTo>
                    <a:pt x="19050" y="1455420"/>
                  </a:lnTo>
                  <a:lnTo>
                    <a:pt x="15240" y="1116330"/>
                  </a:lnTo>
                  <a:lnTo>
                    <a:pt x="38100" y="689610"/>
                  </a:lnTo>
                  <a:lnTo>
                    <a:pt x="41910" y="510540"/>
                  </a:lnTo>
                  <a:lnTo>
                    <a:pt x="26670" y="487680"/>
                  </a:lnTo>
                  <a:lnTo>
                    <a:pt x="26670" y="373380"/>
                  </a:lnTo>
                  <a:lnTo>
                    <a:pt x="7620" y="312420"/>
                  </a:lnTo>
                  <a:lnTo>
                    <a:pt x="3810" y="224790"/>
                  </a:lnTo>
                  <a:lnTo>
                    <a:pt x="11430" y="152400"/>
                  </a:lnTo>
                  <a:lnTo>
                    <a:pt x="11430" y="125730"/>
                  </a:lnTo>
                  <a:lnTo>
                    <a:pt x="34290" y="11811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3495C96-E6E2-46E0-A4B7-8E21447709F1}"/>
              </a:ext>
            </a:extLst>
          </p:cNvPr>
          <p:cNvGrpSpPr/>
          <p:nvPr/>
        </p:nvGrpSpPr>
        <p:grpSpPr>
          <a:xfrm>
            <a:off x="34451" y="1438275"/>
            <a:ext cx="6447516" cy="3718492"/>
            <a:chOff x="34451" y="581025"/>
            <a:chExt cx="6447516" cy="3718492"/>
          </a:xfrm>
        </p:grpSpPr>
        <p:sp>
          <p:nvSpPr>
            <p:cNvPr id="160" name="Freeform 22">
              <a:extLst>
                <a:ext uri="{FF2B5EF4-FFF2-40B4-BE49-F238E27FC236}">
                  <a16:creationId xmlns:a16="http://schemas.microsoft.com/office/drawing/2014/main" id="{FC742D94-BC2F-4AF6-8A15-92CD7E0F38DE}"/>
                </a:ext>
              </a:extLst>
            </p:cNvPr>
            <p:cNvSpPr/>
            <p:nvPr/>
          </p:nvSpPr>
          <p:spPr>
            <a:xfrm>
              <a:off x="4612927" y="1889623"/>
              <a:ext cx="194973" cy="1059187"/>
            </a:xfrm>
            <a:custGeom>
              <a:avLst/>
              <a:gdLst>
                <a:gd name="connsiteX0" fmla="*/ 67901 w 262551"/>
                <a:gd name="connsiteY0" fmla="*/ 1480242 h 1480242"/>
                <a:gd name="connsiteX1" fmla="*/ 126749 w 262551"/>
                <a:gd name="connsiteY1" fmla="*/ 1371600 h 1480242"/>
                <a:gd name="connsiteX2" fmla="*/ 153909 w 262551"/>
                <a:gd name="connsiteY2" fmla="*/ 1272012 h 1480242"/>
                <a:gd name="connsiteX3" fmla="*/ 181070 w 262551"/>
                <a:gd name="connsiteY3" fmla="*/ 1181478 h 1480242"/>
                <a:gd name="connsiteX4" fmla="*/ 221810 w 262551"/>
                <a:gd name="connsiteY4" fmla="*/ 1041149 h 1480242"/>
                <a:gd name="connsiteX5" fmla="*/ 244444 w 262551"/>
                <a:gd name="connsiteY5" fmla="*/ 914400 h 1480242"/>
                <a:gd name="connsiteX6" fmla="*/ 253497 w 262551"/>
                <a:gd name="connsiteY6" fmla="*/ 805759 h 1480242"/>
                <a:gd name="connsiteX7" fmla="*/ 253497 w 262551"/>
                <a:gd name="connsiteY7" fmla="*/ 692591 h 1480242"/>
                <a:gd name="connsiteX8" fmla="*/ 262551 w 262551"/>
                <a:gd name="connsiteY8" fmla="*/ 579422 h 1480242"/>
                <a:gd name="connsiteX9" fmla="*/ 258024 w 262551"/>
                <a:gd name="connsiteY9" fmla="*/ 479834 h 1480242"/>
                <a:gd name="connsiteX10" fmla="*/ 244444 w 262551"/>
                <a:gd name="connsiteY10" fmla="*/ 362139 h 1480242"/>
                <a:gd name="connsiteX11" fmla="*/ 217283 w 262551"/>
                <a:gd name="connsiteY11" fmla="*/ 262551 h 1480242"/>
                <a:gd name="connsiteX12" fmla="*/ 199177 w 262551"/>
                <a:gd name="connsiteY12" fmla="*/ 144856 h 1480242"/>
                <a:gd name="connsiteX13" fmla="*/ 172016 w 262551"/>
                <a:gd name="connsiteY13" fmla="*/ 54321 h 1480242"/>
                <a:gd name="connsiteX14" fmla="*/ 149382 w 262551"/>
                <a:gd name="connsiteY14" fmla="*/ 0 h 1480242"/>
                <a:gd name="connsiteX15" fmla="*/ 104115 w 262551"/>
                <a:gd name="connsiteY15" fmla="*/ 9054 h 1480242"/>
                <a:gd name="connsiteX16" fmla="*/ 76955 w 262551"/>
                <a:gd name="connsiteY16" fmla="*/ 22634 h 1480242"/>
                <a:gd name="connsiteX17" fmla="*/ 45268 w 262551"/>
                <a:gd name="connsiteY17" fmla="*/ 22634 h 1480242"/>
                <a:gd name="connsiteX18" fmla="*/ 4527 w 262551"/>
                <a:gd name="connsiteY18" fmla="*/ 22634 h 1480242"/>
                <a:gd name="connsiteX19" fmla="*/ 0 w 262551"/>
                <a:gd name="connsiteY19" fmla="*/ 31688 h 1480242"/>
                <a:gd name="connsiteX20" fmla="*/ 13580 w 262551"/>
                <a:gd name="connsiteY20" fmla="*/ 117696 h 1480242"/>
                <a:gd name="connsiteX21" fmla="*/ 36214 w 262551"/>
                <a:gd name="connsiteY21" fmla="*/ 176543 h 1480242"/>
                <a:gd name="connsiteX22" fmla="*/ 54321 w 262551"/>
                <a:gd name="connsiteY22" fmla="*/ 267078 h 1480242"/>
                <a:gd name="connsiteX23" fmla="*/ 72428 w 262551"/>
                <a:gd name="connsiteY23" fmla="*/ 330452 h 1480242"/>
                <a:gd name="connsiteX24" fmla="*/ 86008 w 262551"/>
                <a:gd name="connsiteY24" fmla="*/ 416460 h 1480242"/>
                <a:gd name="connsiteX25" fmla="*/ 86008 w 262551"/>
                <a:gd name="connsiteY25" fmla="*/ 502468 h 1480242"/>
                <a:gd name="connsiteX26" fmla="*/ 90535 w 262551"/>
                <a:gd name="connsiteY26" fmla="*/ 615636 h 1480242"/>
                <a:gd name="connsiteX27" fmla="*/ 104115 w 262551"/>
                <a:gd name="connsiteY27" fmla="*/ 701644 h 1480242"/>
                <a:gd name="connsiteX28" fmla="*/ 104115 w 262551"/>
                <a:gd name="connsiteY28" fmla="*/ 814812 h 1480242"/>
                <a:gd name="connsiteX29" fmla="*/ 90535 w 262551"/>
                <a:gd name="connsiteY29" fmla="*/ 918927 h 1480242"/>
                <a:gd name="connsiteX30" fmla="*/ 63375 w 262551"/>
                <a:gd name="connsiteY30" fmla="*/ 1013989 h 1480242"/>
                <a:gd name="connsiteX31" fmla="*/ 63375 w 262551"/>
                <a:gd name="connsiteY31" fmla="*/ 1072836 h 1480242"/>
                <a:gd name="connsiteX32" fmla="*/ 40741 w 262551"/>
                <a:gd name="connsiteY32" fmla="*/ 1140737 h 1480242"/>
                <a:gd name="connsiteX33" fmla="*/ 27161 w 262551"/>
                <a:gd name="connsiteY33" fmla="*/ 1181478 h 1480242"/>
                <a:gd name="connsiteX34" fmla="*/ 13580 w 262551"/>
                <a:gd name="connsiteY34" fmla="*/ 1217692 h 1480242"/>
                <a:gd name="connsiteX35" fmla="*/ 9054 w 262551"/>
                <a:gd name="connsiteY35" fmla="*/ 1244852 h 1480242"/>
                <a:gd name="connsiteX36" fmla="*/ 9054 w 262551"/>
                <a:gd name="connsiteY36" fmla="*/ 1262959 h 1480242"/>
                <a:gd name="connsiteX37" fmla="*/ 18107 w 262551"/>
                <a:gd name="connsiteY37" fmla="*/ 1317280 h 1480242"/>
                <a:gd name="connsiteX38" fmla="*/ 22634 w 262551"/>
                <a:gd name="connsiteY38" fmla="*/ 1371600 h 1480242"/>
                <a:gd name="connsiteX39" fmla="*/ 45268 w 262551"/>
                <a:gd name="connsiteY39" fmla="*/ 1407814 h 1480242"/>
                <a:gd name="connsiteX40" fmla="*/ 67901 w 262551"/>
                <a:gd name="connsiteY40" fmla="*/ 1480242 h 148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62551" h="1480242">
                  <a:moveTo>
                    <a:pt x="67901" y="1480242"/>
                  </a:moveTo>
                  <a:lnTo>
                    <a:pt x="126749" y="1371600"/>
                  </a:lnTo>
                  <a:lnTo>
                    <a:pt x="153909" y="1272012"/>
                  </a:lnTo>
                  <a:lnTo>
                    <a:pt x="181070" y="1181478"/>
                  </a:lnTo>
                  <a:lnTo>
                    <a:pt x="221810" y="1041149"/>
                  </a:lnTo>
                  <a:lnTo>
                    <a:pt x="244444" y="914400"/>
                  </a:lnTo>
                  <a:lnTo>
                    <a:pt x="253497" y="805759"/>
                  </a:lnTo>
                  <a:lnTo>
                    <a:pt x="253497" y="692591"/>
                  </a:lnTo>
                  <a:lnTo>
                    <a:pt x="262551" y="579422"/>
                  </a:lnTo>
                  <a:lnTo>
                    <a:pt x="258024" y="479834"/>
                  </a:lnTo>
                  <a:lnTo>
                    <a:pt x="244444" y="362139"/>
                  </a:lnTo>
                  <a:lnTo>
                    <a:pt x="217283" y="262551"/>
                  </a:lnTo>
                  <a:lnTo>
                    <a:pt x="199177" y="144856"/>
                  </a:lnTo>
                  <a:lnTo>
                    <a:pt x="172016" y="54321"/>
                  </a:lnTo>
                  <a:lnTo>
                    <a:pt x="149382" y="0"/>
                  </a:lnTo>
                  <a:lnTo>
                    <a:pt x="104115" y="9054"/>
                  </a:lnTo>
                  <a:lnTo>
                    <a:pt x="76955" y="22634"/>
                  </a:lnTo>
                  <a:lnTo>
                    <a:pt x="45268" y="22634"/>
                  </a:lnTo>
                  <a:lnTo>
                    <a:pt x="4527" y="22634"/>
                  </a:lnTo>
                  <a:lnTo>
                    <a:pt x="0" y="31688"/>
                  </a:lnTo>
                  <a:lnTo>
                    <a:pt x="13580" y="117696"/>
                  </a:lnTo>
                  <a:lnTo>
                    <a:pt x="36214" y="176543"/>
                  </a:lnTo>
                  <a:lnTo>
                    <a:pt x="54321" y="267078"/>
                  </a:lnTo>
                  <a:lnTo>
                    <a:pt x="72428" y="330452"/>
                  </a:lnTo>
                  <a:lnTo>
                    <a:pt x="86008" y="416460"/>
                  </a:lnTo>
                  <a:lnTo>
                    <a:pt x="86008" y="502468"/>
                  </a:lnTo>
                  <a:lnTo>
                    <a:pt x="90535" y="615636"/>
                  </a:lnTo>
                  <a:lnTo>
                    <a:pt x="104115" y="701644"/>
                  </a:lnTo>
                  <a:lnTo>
                    <a:pt x="104115" y="814812"/>
                  </a:lnTo>
                  <a:lnTo>
                    <a:pt x="90535" y="918927"/>
                  </a:lnTo>
                  <a:lnTo>
                    <a:pt x="63375" y="1013989"/>
                  </a:lnTo>
                  <a:lnTo>
                    <a:pt x="63375" y="1072836"/>
                  </a:lnTo>
                  <a:lnTo>
                    <a:pt x="40741" y="1140737"/>
                  </a:lnTo>
                  <a:lnTo>
                    <a:pt x="27161" y="1181478"/>
                  </a:lnTo>
                  <a:lnTo>
                    <a:pt x="13580" y="1217692"/>
                  </a:lnTo>
                  <a:lnTo>
                    <a:pt x="9054" y="1244852"/>
                  </a:lnTo>
                  <a:lnTo>
                    <a:pt x="9054" y="1262959"/>
                  </a:lnTo>
                  <a:lnTo>
                    <a:pt x="18107" y="1317280"/>
                  </a:lnTo>
                  <a:lnTo>
                    <a:pt x="22634" y="1371600"/>
                  </a:lnTo>
                  <a:lnTo>
                    <a:pt x="45268" y="1407814"/>
                  </a:lnTo>
                  <a:lnTo>
                    <a:pt x="67901" y="1480242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Freeform 23">
              <a:extLst>
                <a:ext uri="{FF2B5EF4-FFF2-40B4-BE49-F238E27FC236}">
                  <a16:creationId xmlns:a16="http://schemas.microsoft.com/office/drawing/2014/main" id="{5DF86D48-777E-49BD-B05B-BC10923C0C8F}"/>
                </a:ext>
              </a:extLst>
            </p:cNvPr>
            <p:cNvSpPr/>
            <p:nvPr/>
          </p:nvSpPr>
          <p:spPr>
            <a:xfrm>
              <a:off x="5241543" y="1708233"/>
              <a:ext cx="389944" cy="1506184"/>
            </a:xfrm>
            <a:custGeom>
              <a:avLst/>
              <a:gdLst>
                <a:gd name="connsiteX0" fmla="*/ 0 w 525101"/>
                <a:gd name="connsiteY0" fmla="*/ 2041557 h 2104931"/>
                <a:gd name="connsiteX1" fmla="*/ 45268 w 525101"/>
                <a:gd name="connsiteY1" fmla="*/ 2082297 h 2104931"/>
                <a:gd name="connsiteX2" fmla="*/ 72428 w 525101"/>
                <a:gd name="connsiteY2" fmla="*/ 2104931 h 2104931"/>
                <a:gd name="connsiteX3" fmla="*/ 81481 w 525101"/>
                <a:gd name="connsiteY3" fmla="*/ 2104931 h 2104931"/>
                <a:gd name="connsiteX4" fmla="*/ 144856 w 525101"/>
                <a:gd name="connsiteY4" fmla="*/ 2027977 h 2104931"/>
                <a:gd name="connsiteX5" fmla="*/ 172016 w 525101"/>
                <a:gd name="connsiteY5" fmla="*/ 1987236 h 2104931"/>
                <a:gd name="connsiteX6" fmla="*/ 217283 w 525101"/>
                <a:gd name="connsiteY6" fmla="*/ 1937442 h 2104931"/>
                <a:gd name="connsiteX7" fmla="*/ 267078 w 525101"/>
                <a:gd name="connsiteY7" fmla="*/ 1869541 h 2104931"/>
                <a:gd name="connsiteX8" fmla="*/ 285184 w 525101"/>
                <a:gd name="connsiteY8" fmla="*/ 1801640 h 2104931"/>
                <a:gd name="connsiteX9" fmla="*/ 298765 w 525101"/>
                <a:gd name="connsiteY9" fmla="*/ 1788060 h 2104931"/>
                <a:gd name="connsiteX10" fmla="*/ 294238 w 525101"/>
                <a:gd name="connsiteY10" fmla="*/ 1760899 h 2104931"/>
                <a:gd name="connsiteX11" fmla="*/ 298765 w 525101"/>
                <a:gd name="connsiteY11" fmla="*/ 1729212 h 2104931"/>
                <a:gd name="connsiteX12" fmla="*/ 316872 w 525101"/>
                <a:gd name="connsiteY12" fmla="*/ 1729212 h 2104931"/>
                <a:gd name="connsiteX13" fmla="*/ 344032 w 525101"/>
                <a:gd name="connsiteY13" fmla="*/ 1733739 h 2104931"/>
                <a:gd name="connsiteX14" fmla="*/ 357612 w 525101"/>
                <a:gd name="connsiteY14" fmla="*/ 1679418 h 2104931"/>
                <a:gd name="connsiteX15" fmla="*/ 393826 w 525101"/>
                <a:gd name="connsiteY15" fmla="*/ 1606991 h 2104931"/>
                <a:gd name="connsiteX16" fmla="*/ 402879 w 525101"/>
                <a:gd name="connsiteY16" fmla="*/ 1539090 h 2104931"/>
                <a:gd name="connsiteX17" fmla="*/ 439093 w 525101"/>
                <a:gd name="connsiteY17" fmla="*/ 1444028 h 2104931"/>
                <a:gd name="connsiteX18" fmla="*/ 461727 w 525101"/>
                <a:gd name="connsiteY18" fmla="*/ 1367074 h 2104931"/>
                <a:gd name="connsiteX19" fmla="*/ 484361 w 525101"/>
                <a:gd name="connsiteY19" fmla="*/ 1272012 h 2104931"/>
                <a:gd name="connsiteX20" fmla="*/ 493414 w 525101"/>
                <a:gd name="connsiteY20" fmla="*/ 1195058 h 2104931"/>
                <a:gd name="connsiteX21" fmla="*/ 506994 w 525101"/>
                <a:gd name="connsiteY21" fmla="*/ 1104523 h 2104931"/>
                <a:gd name="connsiteX22" fmla="*/ 516048 w 525101"/>
                <a:gd name="connsiteY22" fmla="*/ 1023042 h 2104931"/>
                <a:gd name="connsiteX23" fmla="*/ 520575 w 525101"/>
                <a:gd name="connsiteY23" fmla="*/ 905347 h 2104931"/>
                <a:gd name="connsiteX24" fmla="*/ 525101 w 525101"/>
                <a:gd name="connsiteY24" fmla="*/ 832919 h 2104931"/>
                <a:gd name="connsiteX25" fmla="*/ 525101 w 525101"/>
                <a:gd name="connsiteY25" fmla="*/ 724278 h 2104931"/>
                <a:gd name="connsiteX26" fmla="*/ 511521 w 525101"/>
                <a:gd name="connsiteY26" fmla="*/ 638270 h 2104931"/>
                <a:gd name="connsiteX27" fmla="*/ 497941 w 525101"/>
                <a:gd name="connsiteY27" fmla="*/ 570369 h 2104931"/>
                <a:gd name="connsiteX28" fmla="*/ 475307 w 525101"/>
                <a:gd name="connsiteY28" fmla="*/ 502468 h 2104931"/>
                <a:gd name="connsiteX29" fmla="*/ 466254 w 525101"/>
                <a:gd name="connsiteY29" fmla="*/ 425513 h 2104931"/>
                <a:gd name="connsiteX30" fmla="*/ 452674 w 525101"/>
                <a:gd name="connsiteY30" fmla="*/ 389299 h 2104931"/>
                <a:gd name="connsiteX31" fmla="*/ 434567 w 525101"/>
                <a:gd name="connsiteY31" fmla="*/ 375719 h 2104931"/>
                <a:gd name="connsiteX32" fmla="*/ 434567 w 525101"/>
                <a:gd name="connsiteY32" fmla="*/ 375719 h 2104931"/>
                <a:gd name="connsiteX33" fmla="*/ 439093 w 525101"/>
                <a:gd name="connsiteY33" fmla="*/ 330452 h 2104931"/>
                <a:gd name="connsiteX34" fmla="*/ 416460 w 525101"/>
                <a:gd name="connsiteY34" fmla="*/ 276131 h 2104931"/>
                <a:gd name="connsiteX35" fmla="*/ 398353 w 525101"/>
                <a:gd name="connsiteY35" fmla="*/ 203703 h 2104931"/>
                <a:gd name="connsiteX36" fmla="*/ 371192 w 525101"/>
                <a:gd name="connsiteY36" fmla="*/ 158436 h 2104931"/>
                <a:gd name="connsiteX37" fmla="*/ 357612 w 525101"/>
                <a:gd name="connsiteY37" fmla="*/ 122222 h 2104931"/>
                <a:gd name="connsiteX38" fmla="*/ 316872 w 525101"/>
                <a:gd name="connsiteY38" fmla="*/ 54321 h 2104931"/>
                <a:gd name="connsiteX39" fmla="*/ 307818 w 525101"/>
                <a:gd name="connsiteY39" fmla="*/ 31688 h 2104931"/>
                <a:gd name="connsiteX40" fmla="*/ 298765 w 525101"/>
                <a:gd name="connsiteY40" fmla="*/ 0 h 2104931"/>
                <a:gd name="connsiteX41" fmla="*/ 235390 w 525101"/>
                <a:gd name="connsiteY41" fmla="*/ 22634 h 2104931"/>
                <a:gd name="connsiteX42" fmla="*/ 212757 w 525101"/>
                <a:gd name="connsiteY42" fmla="*/ 36214 h 2104931"/>
                <a:gd name="connsiteX43" fmla="*/ 221810 w 525101"/>
                <a:gd name="connsiteY43" fmla="*/ 76955 h 2104931"/>
                <a:gd name="connsiteX44" fmla="*/ 248971 w 525101"/>
                <a:gd name="connsiteY44" fmla="*/ 117696 h 2104931"/>
                <a:gd name="connsiteX45" fmla="*/ 267078 w 525101"/>
                <a:gd name="connsiteY45" fmla="*/ 176543 h 2104931"/>
                <a:gd name="connsiteX46" fmla="*/ 303291 w 525101"/>
                <a:gd name="connsiteY46" fmla="*/ 230864 h 2104931"/>
                <a:gd name="connsiteX47" fmla="*/ 325925 w 525101"/>
                <a:gd name="connsiteY47" fmla="*/ 330452 h 2104931"/>
                <a:gd name="connsiteX48" fmla="*/ 357612 w 525101"/>
                <a:gd name="connsiteY48" fmla="*/ 425513 h 2104931"/>
                <a:gd name="connsiteX49" fmla="*/ 380246 w 525101"/>
                <a:gd name="connsiteY49" fmla="*/ 497941 h 2104931"/>
                <a:gd name="connsiteX50" fmla="*/ 398353 w 525101"/>
                <a:gd name="connsiteY50" fmla="*/ 547735 h 2104931"/>
                <a:gd name="connsiteX51" fmla="*/ 402879 w 525101"/>
                <a:gd name="connsiteY51" fmla="*/ 611109 h 2104931"/>
                <a:gd name="connsiteX52" fmla="*/ 420986 w 525101"/>
                <a:gd name="connsiteY52" fmla="*/ 697117 h 2104931"/>
                <a:gd name="connsiteX53" fmla="*/ 430040 w 525101"/>
                <a:gd name="connsiteY53" fmla="*/ 778598 h 2104931"/>
                <a:gd name="connsiteX54" fmla="*/ 430040 w 525101"/>
                <a:gd name="connsiteY54" fmla="*/ 873660 h 2104931"/>
                <a:gd name="connsiteX55" fmla="*/ 430040 w 525101"/>
                <a:gd name="connsiteY55" fmla="*/ 968721 h 2104931"/>
                <a:gd name="connsiteX56" fmla="*/ 430040 w 525101"/>
                <a:gd name="connsiteY56" fmla="*/ 1013989 h 2104931"/>
                <a:gd name="connsiteX57" fmla="*/ 430040 w 525101"/>
                <a:gd name="connsiteY57" fmla="*/ 1090943 h 2104931"/>
                <a:gd name="connsiteX58" fmla="*/ 411933 w 525101"/>
                <a:gd name="connsiteY58" fmla="*/ 1195058 h 2104931"/>
                <a:gd name="connsiteX59" fmla="*/ 398353 w 525101"/>
                <a:gd name="connsiteY59" fmla="*/ 1290119 h 2104931"/>
                <a:gd name="connsiteX60" fmla="*/ 375719 w 525101"/>
                <a:gd name="connsiteY60" fmla="*/ 1398761 h 2104931"/>
                <a:gd name="connsiteX61" fmla="*/ 344032 w 525101"/>
                <a:gd name="connsiteY61" fmla="*/ 1484769 h 2104931"/>
                <a:gd name="connsiteX62" fmla="*/ 312345 w 525101"/>
                <a:gd name="connsiteY62" fmla="*/ 1566250 h 2104931"/>
                <a:gd name="connsiteX63" fmla="*/ 276131 w 525101"/>
                <a:gd name="connsiteY63" fmla="*/ 1656785 h 2104931"/>
                <a:gd name="connsiteX64" fmla="*/ 221810 w 525101"/>
                <a:gd name="connsiteY64" fmla="*/ 1760899 h 2104931"/>
                <a:gd name="connsiteX65" fmla="*/ 167489 w 525101"/>
                <a:gd name="connsiteY65" fmla="*/ 1833327 h 2104931"/>
                <a:gd name="connsiteX66" fmla="*/ 99588 w 525101"/>
                <a:gd name="connsiteY66" fmla="*/ 1905755 h 2104931"/>
                <a:gd name="connsiteX67" fmla="*/ 72428 w 525101"/>
                <a:gd name="connsiteY67" fmla="*/ 1951022 h 2104931"/>
                <a:gd name="connsiteX68" fmla="*/ 27161 w 525101"/>
                <a:gd name="connsiteY68" fmla="*/ 1996290 h 2104931"/>
                <a:gd name="connsiteX69" fmla="*/ 0 w 525101"/>
                <a:gd name="connsiteY69" fmla="*/ 2041557 h 210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25101" h="2104931">
                  <a:moveTo>
                    <a:pt x="0" y="2041557"/>
                  </a:moveTo>
                  <a:lnTo>
                    <a:pt x="45268" y="2082297"/>
                  </a:lnTo>
                  <a:lnTo>
                    <a:pt x="72428" y="2104931"/>
                  </a:lnTo>
                  <a:lnTo>
                    <a:pt x="81481" y="2104931"/>
                  </a:lnTo>
                  <a:lnTo>
                    <a:pt x="144856" y="2027977"/>
                  </a:lnTo>
                  <a:lnTo>
                    <a:pt x="172016" y="1987236"/>
                  </a:lnTo>
                  <a:lnTo>
                    <a:pt x="217283" y="1937442"/>
                  </a:lnTo>
                  <a:lnTo>
                    <a:pt x="267078" y="1869541"/>
                  </a:lnTo>
                  <a:lnTo>
                    <a:pt x="285184" y="1801640"/>
                  </a:lnTo>
                  <a:lnTo>
                    <a:pt x="298765" y="1788060"/>
                  </a:lnTo>
                  <a:lnTo>
                    <a:pt x="294238" y="1760899"/>
                  </a:lnTo>
                  <a:lnTo>
                    <a:pt x="298765" y="1729212"/>
                  </a:lnTo>
                  <a:lnTo>
                    <a:pt x="316872" y="1729212"/>
                  </a:lnTo>
                  <a:lnTo>
                    <a:pt x="344032" y="1733739"/>
                  </a:lnTo>
                  <a:lnTo>
                    <a:pt x="357612" y="1679418"/>
                  </a:lnTo>
                  <a:lnTo>
                    <a:pt x="393826" y="1606991"/>
                  </a:lnTo>
                  <a:lnTo>
                    <a:pt x="402879" y="1539090"/>
                  </a:lnTo>
                  <a:lnTo>
                    <a:pt x="439093" y="1444028"/>
                  </a:lnTo>
                  <a:lnTo>
                    <a:pt x="461727" y="1367074"/>
                  </a:lnTo>
                  <a:lnTo>
                    <a:pt x="484361" y="1272012"/>
                  </a:lnTo>
                  <a:lnTo>
                    <a:pt x="493414" y="1195058"/>
                  </a:lnTo>
                  <a:lnTo>
                    <a:pt x="506994" y="1104523"/>
                  </a:lnTo>
                  <a:lnTo>
                    <a:pt x="516048" y="1023042"/>
                  </a:lnTo>
                  <a:lnTo>
                    <a:pt x="520575" y="905347"/>
                  </a:lnTo>
                  <a:lnTo>
                    <a:pt x="525101" y="832919"/>
                  </a:lnTo>
                  <a:lnTo>
                    <a:pt x="525101" y="724278"/>
                  </a:lnTo>
                  <a:lnTo>
                    <a:pt x="511521" y="638270"/>
                  </a:lnTo>
                  <a:lnTo>
                    <a:pt x="497941" y="570369"/>
                  </a:lnTo>
                  <a:lnTo>
                    <a:pt x="475307" y="502468"/>
                  </a:lnTo>
                  <a:lnTo>
                    <a:pt x="466254" y="425513"/>
                  </a:lnTo>
                  <a:lnTo>
                    <a:pt x="452674" y="389299"/>
                  </a:lnTo>
                  <a:lnTo>
                    <a:pt x="434567" y="375719"/>
                  </a:lnTo>
                  <a:lnTo>
                    <a:pt x="434567" y="375719"/>
                  </a:lnTo>
                  <a:lnTo>
                    <a:pt x="439093" y="330452"/>
                  </a:lnTo>
                  <a:lnTo>
                    <a:pt x="416460" y="276131"/>
                  </a:lnTo>
                  <a:lnTo>
                    <a:pt x="398353" y="203703"/>
                  </a:lnTo>
                  <a:lnTo>
                    <a:pt x="371192" y="158436"/>
                  </a:lnTo>
                  <a:lnTo>
                    <a:pt x="357612" y="122222"/>
                  </a:lnTo>
                  <a:lnTo>
                    <a:pt x="316872" y="54321"/>
                  </a:lnTo>
                  <a:lnTo>
                    <a:pt x="307818" y="31688"/>
                  </a:lnTo>
                  <a:lnTo>
                    <a:pt x="298765" y="0"/>
                  </a:lnTo>
                  <a:lnTo>
                    <a:pt x="235390" y="22634"/>
                  </a:lnTo>
                  <a:lnTo>
                    <a:pt x="212757" y="36214"/>
                  </a:lnTo>
                  <a:lnTo>
                    <a:pt x="221810" y="76955"/>
                  </a:lnTo>
                  <a:lnTo>
                    <a:pt x="248971" y="117696"/>
                  </a:lnTo>
                  <a:lnTo>
                    <a:pt x="267078" y="176543"/>
                  </a:lnTo>
                  <a:lnTo>
                    <a:pt x="303291" y="230864"/>
                  </a:lnTo>
                  <a:lnTo>
                    <a:pt x="325925" y="330452"/>
                  </a:lnTo>
                  <a:lnTo>
                    <a:pt x="357612" y="425513"/>
                  </a:lnTo>
                  <a:lnTo>
                    <a:pt x="380246" y="497941"/>
                  </a:lnTo>
                  <a:lnTo>
                    <a:pt x="398353" y="547735"/>
                  </a:lnTo>
                  <a:lnTo>
                    <a:pt x="402879" y="611109"/>
                  </a:lnTo>
                  <a:lnTo>
                    <a:pt x="420986" y="697117"/>
                  </a:lnTo>
                  <a:lnTo>
                    <a:pt x="430040" y="778598"/>
                  </a:lnTo>
                  <a:lnTo>
                    <a:pt x="430040" y="873660"/>
                  </a:lnTo>
                  <a:lnTo>
                    <a:pt x="430040" y="968721"/>
                  </a:lnTo>
                  <a:lnTo>
                    <a:pt x="430040" y="1013989"/>
                  </a:lnTo>
                  <a:lnTo>
                    <a:pt x="430040" y="1090943"/>
                  </a:lnTo>
                  <a:lnTo>
                    <a:pt x="411933" y="1195058"/>
                  </a:lnTo>
                  <a:lnTo>
                    <a:pt x="398353" y="1290119"/>
                  </a:lnTo>
                  <a:lnTo>
                    <a:pt x="375719" y="1398761"/>
                  </a:lnTo>
                  <a:lnTo>
                    <a:pt x="344032" y="1484769"/>
                  </a:lnTo>
                  <a:lnTo>
                    <a:pt x="312345" y="1566250"/>
                  </a:lnTo>
                  <a:lnTo>
                    <a:pt x="276131" y="1656785"/>
                  </a:lnTo>
                  <a:lnTo>
                    <a:pt x="221810" y="1760899"/>
                  </a:lnTo>
                  <a:lnTo>
                    <a:pt x="167489" y="1833327"/>
                  </a:lnTo>
                  <a:lnTo>
                    <a:pt x="99588" y="1905755"/>
                  </a:lnTo>
                  <a:lnTo>
                    <a:pt x="72428" y="1951022"/>
                  </a:lnTo>
                  <a:lnTo>
                    <a:pt x="27161" y="1996290"/>
                  </a:lnTo>
                  <a:lnTo>
                    <a:pt x="0" y="204155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2" name="Freeform 24">
              <a:extLst>
                <a:ext uri="{FF2B5EF4-FFF2-40B4-BE49-F238E27FC236}">
                  <a16:creationId xmlns:a16="http://schemas.microsoft.com/office/drawing/2014/main" id="{D9C41F2F-7B32-4ACA-9FC2-F95048C91446}"/>
                </a:ext>
              </a:extLst>
            </p:cNvPr>
            <p:cNvSpPr/>
            <p:nvPr/>
          </p:nvSpPr>
          <p:spPr>
            <a:xfrm>
              <a:off x="5631486" y="1338976"/>
              <a:ext cx="651618" cy="2211160"/>
            </a:xfrm>
            <a:custGeom>
              <a:avLst/>
              <a:gdLst>
                <a:gd name="connsiteX0" fmla="*/ 0 w 760491"/>
                <a:gd name="connsiteY0" fmla="*/ 2983117 h 2983117"/>
                <a:gd name="connsiteX1" fmla="*/ 18107 w 760491"/>
                <a:gd name="connsiteY1" fmla="*/ 2933323 h 2983117"/>
                <a:gd name="connsiteX2" fmla="*/ 95061 w 760491"/>
                <a:gd name="connsiteY2" fmla="*/ 2865422 h 2983117"/>
                <a:gd name="connsiteX3" fmla="*/ 144855 w 760491"/>
                <a:gd name="connsiteY3" fmla="*/ 2824681 h 2983117"/>
                <a:gd name="connsiteX4" fmla="*/ 239916 w 760491"/>
                <a:gd name="connsiteY4" fmla="*/ 2697933 h 2983117"/>
                <a:gd name="connsiteX5" fmla="*/ 344031 w 760491"/>
                <a:gd name="connsiteY5" fmla="*/ 2530444 h 2983117"/>
                <a:gd name="connsiteX6" fmla="*/ 457200 w 760491"/>
                <a:gd name="connsiteY6" fmla="*/ 2326741 h 2983117"/>
                <a:gd name="connsiteX7" fmla="*/ 538681 w 760491"/>
                <a:gd name="connsiteY7" fmla="*/ 2136618 h 2983117"/>
                <a:gd name="connsiteX8" fmla="*/ 597528 w 760491"/>
                <a:gd name="connsiteY8" fmla="*/ 1914808 h 2983117"/>
                <a:gd name="connsiteX9" fmla="*/ 642796 w 760491"/>
                <a:gd name="connsiteY9" fmla="*/ 1702051 h 2983117"/>
                <a:gd name="connsiteX10" fmla="*/ 660903 w 760491"/>
                <a:gd name="connsiteY10" fmla="*/ 1475715 h 2983117"/>
                <a:gd name="connsiteX11" fmla="*/ 665429 w 760491"/>
                <a:gd name="connsiteY11" fmla="*/ 1226744 h 2983117"/>
                <a:gd name="connsiteX12" fmla="*/ 629216 w 760491"/>
                <a:gd name="connsiteY12" fmla="*/ 1000408 h 2983117"/>
                <a:gd name="connsiteX13" fmla="*/ 583948 w 760491"/>
                <a:gd name="connsiteY13" fmla="*/ 792178 h 2983117"/>
                <a:gd name="connsiteX14" fmla="*/ 520574 w 760491"/>
                <a:gd name="connsiteY14" fmla="*/ 547735 h 2983117"/>
                <a:gd name="connsiteX15" fmla="*/ 411932 w 760491"/>
                <a:gd name="connsiteY15" fmla="*/ 344032 h 2983117"/>
                <a:gd name="connsiteX16" fmla="*/ 316871 w 760491"/>
                <a:gd name="connsiteY16" fmla="*/ 144855 h 2983117"/>
                <a:gd name="connsiteX17" fmla="*/ 267077 w 760491"/>
                <a:gd name="connsiteY17" fmla="*/ 36214 h 2983117"/>
                <a:gd name="connsiteX18" fmla="*/ 289711 w 760491"/>
                <a:gd name="connsiteY18" fmla="*/ 0 h 2983117"/>
                <a:gd name="connsiteX19" fmla="*/ 330451 w 760491"/>
                <a:gd name="connsiteY19" fmla="*/ 0 h 2983117"/>
                <a:gd name="connsiteX20" fmla="*/ 384772 w 760491"/>
                <a:gd name="connsiteY20" fmla="*/ 99588 h 2983117"/>
                <a:gd name="connsiteX21" fmla="*/ 430039 w 760491"/>
                <a:gd name="connsiteY21" fmla="*/ 167489 h 2983117"/>
                <a:gd name="connsiteX22" fmla="*/ 479833 w 760491"/>
                <a:gd name="connsiteY22" fmla="*/ 253497 h 2983117"/>
                <a:gd name="connsiteX23" fmla="*/ 511520 w 760491"/>
                <a:gd name="connsiteY23" fmla="*/ 316871 h 2983117"/>
                <a:gd name="connsiteX24" fmla="*/ 552261 w 760491"/>
                <a:gd name="connsiteY24" fmla="*/ 398352 h 2983117"/>
                <a:gd name="connsiteX25" fmla="*/ 593002 w 760491"/>
                <a:gd name="connsiteY25" fmla="*/ 479834 h 2983117"/>
                <a:gd name="connsiteX26" fmla="*/ 620162 w 760491"/>
                <a:gd name="connsiteY26" fmla="*/ 529628 h 2983117"/>
                <a:gd name="connsiteX27" fmla="*/ 633742 w 760491"/>
                <a:gd name="connsiteY27" fmla="*/ 593002 h 2983117"/>
                <a:gd name="connsiteX28" fmla="*/ 642796 w 760491"/>
                <a:gd name="connsiteY28" fmla="*/ 638269 h 2983117"/>
                <a:gd name="connsiteX29" fmla="*/ 629216 w 760491"/>
                <a:gd name="connsiteY29" fmla="*/ 656376 h 2983117"/>
                <a:gd name="connsiteX30" fmla="*/ 629216 w 760491"/>
                <a:gd name="connsiteY30" fmla="*/ 656376 h 2983117"/>
                <a:gd name="connsiteX31" fmla="*/ 647322 w 760491"/>
                <a:gd name="connsiteY31" fmla="*/ 706170 h 2983117"/>
                <a:gd name="connsiteX32" fmla="*/ 651849 w 760491"/>
                <a:gd name="connsiteY32" fmla="*/ 728804 h 2983117"/>
                <a:gd name="connsiteX33" fmla="*/ 665429 w 760491"/>
                <a:gd name="connsiteY33" fmla="*/ 760491 h 2983117"/>
                <a:gd name="connsiteX34" fmla="*/ 679010 w 760491"/>
                <a:gd name="connsiteY34" fmla="*/ 769544 h 2983117"/>
                <a:gd name="connsiteX35" fmla="*/ 692590 w 760491"/>
                <a:gd name="connsiteY35" fmla="*/ 814812 h 2983117"/>
                <a:gd name="connsiteX36" fmla="*/ 710697 w 760491"/>
                <a:gd name="connsiteY36" fmla="*/ 932507 h 2983117"/>
                <a:gd name="connsiteX37" fmla="*/ 719750 w 760491"/>
                <a:gd name="connsiteY37" fmla="*/ 982301 h 2983117"/>
                <a:gd name="connsiteX38" fmla="*/ 751437 w 760491"/>
                <a:gd name="connsiteY38" fmla="*/ 1199584 h 2983117"/>
                <a:gd name="connsiteX39" fmla="*/ 760491 w 760491"/>
                <a:gd name="connsiteY39" fmla="*/ 1439501 h 2983117"/>
                <a:gd name="connsiteX40" fmla="*/ 755964 w 760491"/>
                <a:gd name="connsiteY40" fmla="*/ 1674891 h 2983117"/>
                <a:gd name="connsiteX41" fmla="*/ 710697 w 760491"/>
                <a:gd name="connsiteY41" fmla="*/ 1928388 h 2983117"/>
                <a:gd name="connsiteX42" fmla="*/ 647322 w 760491"/>
                <a:gd name="connsiteY42" fmla="*/ 2154725 h 2983117"/>
                <a:gd name="connsiteX43" fmla="*/ 570368 w 760491"/>
                <a:gd name="connsiteY43" fmla="*/ 2335794 h 2983117"/>
                <a:gd name="connsiteX44" fmla="*/ 556788 w 760491"/>
                <a:gd name="connsiteY44" fmla="*/ 2390115 h 2983117"/>
                <a:gd name="connsiteX45" fmla="*/ 538681 w 760491"/>
                <a:gd name="connsiteY45" fmla="*/ 2444436 h 2983117"/>
                <a:gd name="connsiteX46" fmla="*/ 497940 w 760491"/>
                <a:gd name="connsiteY46" fmla="*/ 2498756 h 2983117"/>
                <a:gd name="connsiteX47" fmla="*/ 457200 w 760491"/>
                <a:gd name="connsiteY47" fmla="*/ 2553077 h 2983117"/>
                <a:gd name="connsiteX48" fmla="*/ 448146 w 760491"/>
                <a:gd name="connsiteY48" fmla="*/ 2589291 h 2983117"/>
                <a:gd name="connsiteX49" fmla="*/ 420986 w 760491"/>
                <a:gd name="connsiteY49" fmla="*/ 2593818 h 2983117"/>
                <a:gd name="connsiteX50" fmla="*/ 393825 w 760491"/>
                <a:gd name="connsiteY50" fmla="*/ 2620978 h 2983117"/>
                <a:gd name="connsiteX51" fmla="*/ 362138 w 760491"/>
                <a:gd name="connsiteY51" fmla="*/ 2675299 h 2983117"/>
                <a:gd name="connsiteX52" fmla="*/ 384772 w 760491"/>
                <a:gd name="connsiteY52" fmla="*/ 2720566 h 2983117"/>
                <a:gd name="connsiteX53" fmla="*/ 330451 w 760491"/>
                <a:gd name="connsiteY53" fmla="*/ 2802047 h 2983117"/>
                <a:gd name="connsiteX54" fmla="*/ 285184 w 760491"/>
                <a:gd name="connsiteY54" fmla="*/ 2851842 h 2983117"/>
                <a:gd name="connsiteX55" fmla="*/ 226336 w 760491"/>
                <a:gd name="connsiteY55" fmla="*/ 2915216 h 2983117"/>
                <a:gd name="connsiteX56" fmla="*/ 194649 w 760491"/>
                <a:gd name="connsiteY56" fmla="*/ 2965010 h 2983117"/>
                <a:gd name="connsiteX57" fmla="*/ 172016 w 760491"/>
                <a:gd name="connsiteY57" fmla="*/ 2983117 h 298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0491" h="2983117">
                  <a:moveTo>
                    <a:pt x="0" y="2983117"/>
                  </a:moveTo>
                  <a:lnTo>
                    <a:pt x="18107" y="2933323"/>
                  </a:lnTo>
                  <a:lnTo>
                    <a:pt x="95061" y="2865422"/>
                  </a:lnTo>
                  <a:lnTo>
                    <a:pt x="144855" y="2824681"/>
                  </a:lnTo>
                  <a:lnTo>
                    <a:pt x="239916" y="2697933"/>
                  </a:lnTo>
                  <a:lnTo>
                    <a:pt x="344031" y="2530444"/>
                  </a:lnTo>
                  <a:lnTo>
                    <a:pt x="457200" y="2326741"/>
                  </a:lnTo>
                  <a:lnTo>
                    <a:pt x="538681" y="2136618"/>
                  </a:lnTo>
                  <a:lnTo>
                    <a:pt x="597528" y="1914808"/>
                  </a:lnTo>
                  <a:lnTo>
                    <a:pt x="642796" y="1702051"/>
                  </a:lnTo>
                  <a:lnTo>
                    <a:pt x="660903" y="1475715"/>
                  </a:lnTo>
                  <a:cubicBezTo>
                    <a:pt x="662412" y="1392725"/>
                    <a:pt x="663920" y="1309734"/>
                    <a:pt x="665429" y="1226744"/>
                  </a:cubicBezTo>
                  <a:lnTo>
                    <a:pt x="629216" y="1000408"/>
                  </a:lnTo>
                  <a:lnTo>
                    <a:pt x="583948" y="792178"/>
                  </a:lnTo>
                  <a:lnTo>
                    <a:pt x="520574" y="547735"/>
                  </a:lnTo>
                  <a:lnTo>
                    <a:pt x="411932" y="344032"/>
                  </a:lnTo>
                  <a:lnTo>
                    <a:pt x="316871" y="144855"/>
                  </a:lnTo>
                  <a:lnTo>
                    <a:pt x="267077" y="36214"/>
                  </a:lnTo>
                  <a:lnTo>
                    <a:pt x="289711" y="0"/>
                  </a:lnTo>
                  <a:lnTo>
                    <a:pt x="330451" y="0"/>
                  </a:lnTo>
                  <a:lnTo>
                    <a:pt x="384772" y="99588"/>
                  </a:lnTo>
                  <a:lnTo>
                    <a:pt x="430039" y="167489"/>
                  </a:lnTo>
                  <a:lnTo>
                    <a:pt x="479833" y="253497"/>
                  </a:lnTo>
                  <a:lnTo>
                    <a:pt x="511520" y="316871"/>
                  </a:lnTo>
                  <a:lnTo>
                    <a:pt x="552261" y="398352"/>
                  </a:lnTo>
                  <a:lnTo>
                    <a:pt x="593002" y="479834"/>
                  </a:lnTo>
                  <a:lnTo>
                    <a:pt x="620162" y="529628"/>
                  </a:lnTo>
                  <a:lnTo>
                    <a:pt x="633742" y="593002"/>
                  </a:lnTo>
                  <a:lnTo>
                    <a:pt x="642796" y="638269"/>
                  </a:lnTo>
                  <a:lnTo>
                    <a:pt x="629216" y="656376"/>
                  </a:lnTo>
                  <a:lnTo>
                    <a:pt x="629216" y="656376"/>
                  </a:lnTo>
                  <a:lnTo>
                    <a:pt x="647322" y="706170"/>
                  </a:lnTo>
                  <a:lnTo>
                    <a:pt x="651849" y="728804"/>
                  </a:lnTo>
                  <a:lnTo>
                    <a:pt x="665429" y="760491"/>
                  </a:lnTo>
                  <a:lnTo>
                    <a:pt x="679010" y="769544"/>
                  </a:lnTo>
                  <a:lnTo>
                    <a:pt x="692590" y="814812"/>
                  </a:lnTo>
                  <a:lnTo>
                    <a:pt x="710697" y="932507"/>
                  </a:lnTo>
                  <a:lnTo>
                    <a:pt x="719750" y="982301"/>
                  </a:lnTo>
                  <a:lnTo>
                    <a:pt x="751437" y="1199584"/>
                  </a:lnTo>
                  <a:lnTo>
                    <a:pt x="760491" y="1439501"/>
                  </a:lnTo>
                  <a:lnTo>
                    <a:pt x="755964" y="1674891"/>
                  </a:lnTo>
                  <a:lnTo>
                    <a:pt x="710697" y="1928388"/>
                  </a:lnTo>
                  <a:lnTo>
                    <a:pt x="647322" y="2154725"/>
                  </a:lnTo>
                  <a:lnTo>
                    <a:pt x="570368" y="2335794"/>
                  </a:lnTo>
                  <a:lnTo>
                    <a:pt x="556788" y="2390115"/>
                  </a:lnTo>
                  <a:lnTo>
                    <a:pt x="538681" y="2444436"/>
                  </a:lnTo>
                  <a:lnTo>
                    <a:pt x="497940" y="2498756"/>
                  </a:lnTo>
                  <a:lnTo>
                    <a:pt x="457200" y="2553077"/>
                  </a:lnTo>
                  <a:lnTo>
                    <a:pt x="448146" y="2589291"/>
                  </a:lnTo>
                  <a:lnTo>
                    <a:pt x="420986" y="2593818"/>
                  </a:lnTo>
                  <a:lnTo>
                    <a:pt x="393825" y="2620978"/>
                  </a:lnTo>
                  <a:lnTo>
                    <a:pt x="362138" y="2675299"/>
                  </a:lnTo>
                  <a:lnTo>
                    <a:pt x="384772" y="2720566"/>
                  </a:lnTo>
                  <a:lnTo>
                    <a:pt x="330451" y="2802047"/>
                  </a:lnTo>
                  <a:lnTo>
                    <a:pt x="285184" y="2851842"/>
                  </a:lnTo>
                  <a:lnTo>
                    <a:pt x="226336" y="2915216"/>
                  </a:lnTo>
                  <a:lnTo>
                    <a:pt x="194649" y="2965010"/>
                  </a:lnTo>
                  <a:lnTo>
                    <a:pt x="172016" y="2983117"/>
                  </a:lnTo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Freeform 25">
              <a:extLst>
                <a:ext uri="{FF2B5EF4-FFF2-40B4-BE49-F238E27FC236}">
                  <a16:creationId xmlns:a16="http://schemas.microsoft.com/office/drawing/2014/main" id="{103DB55B-84BF-41AB-9139-1D9424A47C7C}"/>
                </a:ext>
              </a:extLst>
            </p:cNvPr>
            <p:cNvSpPr/>
            <p:nvPr/>
          </p:nvSpPr>
          <p:spPr>
            <a:xfrm>
              <a:off x="5984452" y="875784"/>
              <a:ext cx="497515" cy="1104534"/>
            </a:xfrm>
            <a:custGeom>
              <a:avLst/>
              <a:gdLst>
                <a:gd name="connsiteX0" fmla="*/ 4527 w 669957"/>
                <a:gd name="connsiteY0" fmla="*/ 0 h 1543616"/>
                <a:gd name="connsiteX1" fmla="*/ 63374 w 669957"/>
                <a:gd name="connsiteY1" fmla="*/ 54321 h 1543616"/>
                <a:gd name="connsiteX2" fmla="*/ 135802 w 669957"/>
                <a:gd name="connsiteY2" fmla="*/ 131275 h 1543616"/>
                <a:gd name="connsiteX3" fmla="*/ 190123 w 669957"/>
                <a:gd name="connsiteY3" fmla="*/ 199176 h 1543616"/>
                <a:gd name="connsiteX4" fmla="*/ 239917 w 669957"/>
                <a:gd name="connsiteY4" fmla="*/ 271604 h 1543616"/>
                <a:gd name="connsiteX5" fmla="*/ 285184 w 669957"/>
                <a:gd name="connsiteY5" fmla="*/ 330452 h 1543616"/>
                <a:gd name="connsiteX6" fmla="*/ 334978 w 669957"/>
                <a:gd name="connsiteY6" fmla="*/ 384772 h 1543616"/>
                <a:gd name="connsiteX7" fmla="*/ 353085 w 669957"/>
                <a:gd name="connsiteY7" fmla="*/ 425513 h 1543616"/>
                <a:gd name="connsiteX8" fmla="*/ 389299 w 669957"/>
                <a:gd name="connsiteY8" fmla="*/ 493414 h 1543616"/>
                <a:gd name="connsiteX9" fmla="*/ 430040 w 669957"/>
                <a:gd name="connsiteY9" fmla="*/ 561315 h 1543616"/>
                <a:gd name="connsiteX10" fmla="*/ 448147 w 669957"/>
                <a:gd name="connsiteY10" fmla="*/ 651850 h 1543616"/>
                <a:gd name="connsiteX11" fmla="*/ 466254 w 669957"/>
                <a:gd name="connsiteY11" fmla="*/ 697117 h 1543616"/>
                <a:gd name="connsiteX12" fmla="*/ 502468 w 669957"/>
                <a:gd name="connsiteY12" fmla="*/ 719751 h 1543616"/>
                <a:gd name="connsiteX13" fmla="*/ 538681 w 669957"/>
                <a:gd name="connsiteY13" fmla="*/ 774071 h 1543616"/>
                <a:gd name="connsiteX14" fmla="*/ 597529 w 669957"/>
                <a:gd name="connsiteY14" fmla="*/ 905347 h 1543616"/>
                <a:gd name="connsiteX15" fmla="*/ 629216 w 669957"/>
                <a:gd name="connsiteY15" fmla="*/ 968721 h 1543616"/>
                <a:gd name="connsiteX16" fmla="*/ 647323 w 669957"/>
                <a:gd name="connsiteY16" fmla="*/ 1041149 h 1543616"/>
                <a:gd name="connsiteX17" fmla="*/ 656376 w 669957"/>
                <a:gd name="connsiteY17" fmla="*/ 1109050 h 1543616"/>
                <a:gd name="connsiteX18" fmla="*/ 665430 w 669957"/>
                <a:gd name="connsiteY18" fmla="*/ 1140737 h 1543616"/>
                <a:gd name="connsiteX19" fmla="*/ 669957 w 669957"/>
                <a:gd name="connsiteY19" fmla="*/ 1543616 h 1543616"/>
                <a:gd name="connsiteX20" fmla="*/ 656376 w 669957"/>
                <a:gd name="connsiteY20" fmla="*/ 1511929 h 1543616"/>
                <a:gd name="connsiteX21" fmla="*/ 624689 w 669957"/>
                <a:gd name="connsiteY21" fmla="*/ 1389707 h 1543616"/>
                <a:gd name="connsiteX22" fmla="*/ 593002 w 669957"/>
                <a:gd name="connsiteY22" fmla="*/ 1253905 h 1543616"/>
                <a:gd name="connsiteX23" fmla="*/ 574895 w 669957"/>
                <a:gd name="connsiteY23" fmla="*/ 1176951 h 1543616"/>
                <a:gd name="connsiteX24" fmla="*/ 538681 w 669957"/>
                <a:gd name="connsiteY24" fmla="*/ 1077363 h 1543616"/>
                <a:gd name="connsiteX25" fmla="*/ 502468 w 669957"/>
                <a:gd name="connsiteY25" fmla="*/ 964194 h 1543616"/>
                <a:gd name="connsiteX26" fmla="*/ 466254 w 669957"/>
                <a:gd name="connsiteY26" fmla="*/ 855553 h 1543616"/>
                <a:gd name="connsiteX27" fmla="*/ 420986 w 669957"/>
                <a:gd name="connsiteY27" fmla="*/ 778598 h 1543616"/>
                <a:gd name="connsiteX28" fmla="*/ 357612 w 669957"/>
                <a:gd name="connsiteY28" fmla="*/ 701644 h 1543616"/>
                <a:gd name="connsiteX29" fmla="*/ 312345 w 669957"/>
                <a:gd name="connsiteY29" fmla="*/ 624689 h 1543616"/>
                <a:gd name="connsiteX30" fmla="*/ 267077 w 669957"/>
                <a:gd name="connsiteY30" fmla="*/ 529628 h 1543616"/>
                <a:gd name="connsiteX31" fmla="*/ 217283 w 669957"/>
                <a:gd name="connsiteY31" fmla="*/ 457200 h 1543616"/>
                <a:gd name="connsiteX32" fmla="*/ 172016 w 669957"/>
                <a:gd name="connsiteY32" fmla="*/ 380246 h 1543616"/>
                <a:gd name="connsiteX33" fmla="*/ 122222 w 669957"/>
                <a:gd name="connsiteY33" fmla="*/ 294238 h 1543616"/>
                <a:gd name="connsiteX34" fmla="*/ 81481 w 669957"/>
                <a:gd name="connsiteY34" fmla="*/ 235390 h 1543616"/>
                <a:gd name="connsiteX35" fmla="*/ 40741 w 669957"/>
                <a:gd name="connsiteY35" fmla="*/ 212757 h 1543616"/>
                <a:gd name="connsiteX36" fmla="*/ 4527 w 669957"/>
                <a:gd name="connsiteY36" fmla="*/ 153909 h 1543616"/>
                <a:gd name="connsiteX37" fmla="*/ 0 w 669957"/>
                <a:gd name="connsiteY37" fmla="*/ 95062 h 1543616"/>
                <a:gd name="connsiteX38" fmla="*/ 4527 w 669957"/>
                <a:gd name="connsiteY38" fmla="*/ 0 h 154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69957" h="1543616">
                  <a:moveTo>
                    <a:pt x="4527" y="0"/>
                  </a:moveTo>
                  <a:lnTo>
                    <a:pt x="63374" y="54321"/>
                  </a:lnTo>
                  <a:lnTo>
                    <a:pt x="135802" y="131275"/>
                  </a:lnTo>
                  <a:lnTo>
                    <a:pt x="190123" y="199176"/>
                  </a:lnTo>
                  <a:lnTo>
                    <a:pt x="239917" y="271604"/>
                  </a:lnTo>
                  <a:lnTo>
                    <a:pt x="285184" y="330452"/>
                  </a:lnTo>
                  <a:lnTo>
                    <a:pt x="334978" y="384772"/>
                  </a:lnTo>
                  <a:lnTo>
                    <a:pt x="353085" y="425513"/>
                  </a:lnTo>
                  <a:lnTo>
                    <a:pt x="389299" y="493414"/>
                  </a:lnTo>
                  <a:lnTo>
                    <a:pt x="430040" y="561315"/>
                  </a:lnTo>
                  <a:lnTo>
                    <a:pt x="448147" y="651850"/>
                  </a:lnTo>
                  <a:lnTo>
                    <a:pt x="466254" y="697117"/>
                  </a:lnTo>
                  <a:lnTo>
                    <a:pt x="502468" y="719751"/>
                  </a:lnTo>
                  <a:lnTo>
                    <a:pt x="538681" y="774071"/>
                  </a:lnTo>
                  <a:lnTo>
                    <a:pt x="597529" y="905347"/>
                  </a:lnTo>
                  <a:lnTo>
                    <a:pt x="629216" y="968721"/>
                  </a:lnTo>
                  <a:lnTo>
                    <a:pt x="647323" y="1041149"/>
                  </a:lnTo>
                  <a:lnTo>
                    <a:pt x="656376" y="1109050"/>
                  </a:lnTo>
                  <a:lnTo>
                    <a:pt x="665430" y="1140737"/>
                  </a:lnTo>
                  <a:lnTo>
                    <a:pt x="669957" y="1543616"/>
                  </a:lnTo>
                  <a:lnTo>
                    <a:pt x="656376" y="1511929"/>
                  </a:lnTo>
                  <a:lnTo>
                    <a:pt x="624689" y="1389707"/>
                  </a:lnTo>
                  <a:lnTo>
                    <a:pt x="593002" y="1253905"/>
                  </a:lnTo>
                  <a:lnTo>
                    <a:pt x="574895" y="1176951"/>
                  </a:lnTo>
                  <a:lnTo>
                    <a:pt x="538681" y="1077363"/>
                  </a:lnTo>
                  <a:lnTo>
                    <a:pt x="502468" y="964194"/>
                  </a:lnTo>
                  <a:lnTo>
                    <a:pt x="466254" y="855553"/>
                  </a:lnTo>
                  <a:lnTo>
                    <a:pt x="420986" y="778598"/>
                  </a:lnTo>
                  <a:lnTo>
                    <a:pt x="357612" y="701644"/>
                  </a:lnTo>
                  <a:lnTo>
                    <a:pt x="312345" y="624689"/>
                  </a:lnTo>
                  <a:lnTo>
                    <a:pt x="267077" y="529628"/>
                  </a:lnTo>
                  <a:lnTo>
                    <a:pt x="217283" y="457200"/>
                  </a:lnTo>
                  <a:lnTo>
                    <a:pt x="172016" y="380246"/>
                  </a:lnTo>
                  <a:lnTo>
                    <a:pt x="122222" y="294238"/>
                  </a:lnTo>
                  <a:lnTo>
                    <a:pt x="81481" y="235390"/>
                  </a:lnTo>
                  <a:lnTo>
                    <a:pt x="40741" y="212757"/>
                  </a:lnTo>
                  <a:lnTo>
                    <a:pt x="4527" y="153909"/>
                  </a:lnTo>
                  <a:lnTo>
                    <a:pt x="0" y="95062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Freeform 26">
              <a:extLst>
                <a:ext uri="{FF2B5EF4-FFF2-40B4-BE49-F238E27FC236}">
                  <a16:creationId xmlns:a16="http://schemas.microsoft.com/office/drawing/2014/main" id="{3047C980-4D44-4292-8D6A-6D2F6E57E5C1}"/>
                </a:ext>
              </a:extLst>
            </p:cNvPr>
            <p:cNvSpPr/>
            <p:nvPr/>
          </p:nvSpPr>
          <p:spPr>
            <a:xfrm>
              <a:off x="5671825" y="2611944"/>
              <a:ext cx="806780" cy="1386336"/>
            </a:xfrm>
            <a:custGeom>
              <a:avLst/>
              <a:gdLst>
                <a:gd name="connsiteX0" fmla="*/ 22634 w 1086416"/>
                <a:gd name="connsiteY0" fmla="*/ 1937441 h 1937441"/>
                <a:gd name="connsiteX1" fmla="*/ 104115 w 1086416"/>
                <a:gd name="connsiteY1" fmla="*/ 1901228 h 1937441"/>
                <a:gd name="connsiteX2" fmla="*/ 162962 w 1086416"/>
                <a:gd name="connsiteY2" fmla="*/ 1874067 h 1937441"/>
                <a:gd name="connsiteX3" fmla="*/ 244444 w 1086416"/>
                <a:gd name="connsiteY3" fmla="*/ 1806166 h 1937441"/>
                <a:gd name="connsiteX4" fmla="*/ 321398 w 1086416"/>
                <a:gd name="connsiteY4" fmla="*/ 1765426 h 1937441"/>
                <a:gd name="connsiteX5" fmla="*/ 398353 w 1086416"/>
                <a:gd name="connsiteY5" fmla="*/ 1706578 h 1937441"/>
                <a:gd name="connsiteX6" fmla="*/ 470780 w 1086416"/>
                <a:gd name="connsiteY6" fmla="*/ 1643204 h 1937441"/>
                <a:gd name="connsiteX7" fmla="*/ 543208 w 1086416"/>
                <a:gd name="connsiteY7" fmla="*/ 1579830 h 1937441"/>
                <a:gd name="connsiteX8" fmla="*/ 579422 w 1086416"/>
                <a:gd name="connsiteY8" fmla="*/ 1520982 h 1937441"/>
                <a:gd name="connsiteX9" fmla="*/ 597529 w 1086416"/>
                <a:gd name="connsiteY9" fmla="*/ 1421394 h 1937441"/>
                <a:gd name="connsiteX10" fmla="*/ 597529 w 1086416"/>
                <a:gd name="connsiteY10" fmla="*/ 1339913 h 1937441"/>
                <a:gd name="connsiteX11" fmla="*/ 611109 w 1086416"/>
                <a:gd name="connsiteY11" fmla="*/ 1312752 h 1937441"/>
                <a:gd name="connsiteX12" fmla="*/ 638269 w 1086416"/>
                <a:gd name="connsiteY12" fmla="*/ 1294645 h 1937441"/>
                <a:gd name="connsiteX13" fmla="*/ 656376 w 1086416"/>
                <a:gd name="connsiteY13" fmla="*/ 1321806 h 1937441"/>
                <a:gd name="connsiteX14" fmla="*/ 679010 w 1086416"/>
                <a:gd name="connsiteY14" fmla="*/ 1330859 h 1937441"/>
                <a:gd name="connsiteX15" fmla="*/ 715224 w 1086416"/>
                <a:gd name="connsiteY15" fmla="*/ 1281065 h 1937441"/>
                <a:gd name="connsiteX16" fmla="*/ 760491 w 1086416"/>
                <a:gd name="connsiteY16" fmla="*/ 1204111 h 1937441"/>
                <a:gd name="connsiteX17" fmla="*/ 819339 w 1086416"/>
                <a:gd name="connsiteY17" fmla="*/ 1077362 h 1937441"/>
                <a:gd name="connsiteX18" fmla="*/ 832919 w 1086416"/>
                <a:gd name="connsiteY18" fmla="*/ 1009461 h 1937441"/>
                <a:gd name="connsiteX19" fmla="*/ 864606 w 1086416"/>
                <a:gd name="connsiteY19" fmla="*/ 964194 h 1937441"/>
                <a:gd name="connsiteX20" fmla="*/ 882713 w 1086416"/>
                <a:gd name="connsiteY20" fmla="*/ 914400 h 1937441"/>
                <a:gd name="connsiteX21" fmla="*/ 905347 w 1086416"/>
                <a:gd name="connsiteY21" fmla="*/ 905346 h 1937441"/>
                <a:gd name="connsiteX22" fmla="*/ 918927 w 1086416"/>
                <a:gd name="connsiteY22" fmla="*/ 860079 h 1937441"/>
                <a:gd name="connsiteX23" fmla="*/ 937034 w 1086416"/>
                <a:gd name="connsiteY23" fmla="*/ 819338 h 1937441"/>
                <a:gd name="connsiteX24" fmla="*/ 950614 w 1086416"/>
                <a:gd name="connsiteY24" fmla="*/ 787651 h 1937441"/>
                <a:gd name="connsiteX25" fmla="*/ 977774 w 1086416"/>
                <a:gd name="connsiteY25" fmla="*/ 742384 h 1937441"/>
                <a:gd name="connsiteX26" fmla="*/ 1000408 w 1086416"/>
                <a:gd name="connsiteY26" fmla="*/ 706170 h 1937441"/>
                <a:gd name="connsiteX27" fmla="*/ 1004935 w 1086416"/>
                <a:gd name="connsiteY27" fmla="*/ 679010 h 1937441"/>
                <a:gd name="connsiteX28" fmla="*/ 1004935 w 1086416"/>
                <a:gd name="connsiteY28" fmla="*/ 647323 h 1937441"/>
                <a:gd name="connsiteX29" fmla="*/ 1018515 w 1086416"/>
                <a:gd name="connsiteY29" fmla="*/ 615636 h 1937441"/>
                <a:gd name="connsiteX30" fmla="*/ 1036622 w 1086416"/>
                <a:gd name="connsiteY30" fmla="*/ 597529 h 1937441"/>
                <a:gd name="connsiteX31" fmla="*/ 1041149 w 1086416"/>
                <a:gd name="connsiteY31" fmla="*/ 556788 h 1937441"/>
                <a:gd name="connsiteX32" fmla="*/ 1063782 w 1086416"/>
                <a:gd name="connsiteY32" fmla="*/ 543208 h 1937441"/>
                <a:gd name="connsiteX33" fmla="*/ 1077362 w 1086416"/>
                <a:gd name="connsiteY33" fmla="*/ 493414 h 1937441"/>
                <a:gd name="connsiteX34" fmla="*/ 1077362 w 1086416"/>
                <a:gd name="connsiteY34" fmla="*/ 461727 h 1937441"/>
                <a:gd name="connsiteX35" fmla="*/ 1086416 w 1086416"/>
                <a:gd name="connsiteY35" fmla="*/ 0 h 1937441"/>
                <a:gd name="connsiteX36" fmla="*/ 1077362 w 1086416"/>
                <a:gd name="connsiteY36" fmla="*/ 40740 h 1937441"/>
                <a:gd name="connsiteX37" fmla="*/ 1072836 w 1086416"/>
                <a:gd name="connsiteY37" fmla="*/ 90535 h 1937441"/>
                <a:gd name="connsiteX38" fmla="*/ 1059256 w 1086416"/>
                <a:gd name="connsiteY38" fmla="*/ 126748 h 1937441"/>
                <a:gd name="connsiteX39" fmla="*/ 1045675 w 1086416"/>
                <a:gd name="connsiteY39" fmla="*/ 230863 h 1937441"/>
                <a:gd name="connsiteX40" fmla="*/ 1045675 w 1086416"/>
                <a:gd name="connsiteY40" fmla="*/ 276131 h 1937441"/>
                <a:gd name="connsiteX41" fmla="*/ 1018515 w 1086416"/>
                <a:gd name="connsiteY41" fmla="*/ 325925 h 1937441"/>
                <a:gd name="connsiteX42" fmla="*/ 959667 w 1086416"/>
                <a:gd name="connsiteY42" fmla="*/ 547735 h 1937441"/>
                <a:gd name="connsiteX43" fmla="*/ 937034 w 1086416"/>
                <a:gd name="connsiteY43" fmla="*/ 615636 h 1937441"/>
                <a:gd name="connsiteX44" fmla="*/ 841972 w 1086416"/>
                <a:gd name="connsiteY44" fmla="*/ 832919 h 1937441"/>
                <a:gd name="connsiteX45" fmla="*/ 792178 w 1086416"/>
                <a:gd name="connsiteY45" fmla="*/ 941560 h 1937441"/>
                <a:gd name="connsiteX46" fmla="*/ 724277 w 1086416"/>
                <a:gd name="connsiteY46" fmla="*/ 1032095 h 1937441"/>
                <a:gd name="connsiteX47" fmla="*/ 651850 w 1086416"/>
                <a:gd name="connsiteY47" fmla="*/ 1122630 h 1937441"/>
                <a:gd name="connsiteX48" fmla="*/ 556788 w 1086416"/>
                <a:gd name="connsiteY48" fmla="*/ 1272012 h 1937441"/>
                <a:gd name="connsiteX49" fmla="*/ 502467 w 1086416"/>
                <a:gd name="connsiteY49" fmla="*/ 1348966 h 1937441"/>
                <a:gd name="connsiteX50" fmla="*/ 307818 w 1086416"/>
                <a:gd name="connsiteY50" fmla="*/ 1534562 h 1937441"/>
                <a:gd name="connsiteX51" fmla="*/ 90535 w 1086416"/>
                <a:gd name="connsiteY51" fmla="*/ 1715632 h 1937441"/>
                <a:gd name="connsiteX52" fmla="*/ 72428 w 1086416"/>
                <a:gd name="connsiteY52" fmla="*/ 1724685 h 1937441"/>
                <a:gd name="connsiteX53" fmla="*/ 27160 w 1086416"/>
                <a:gd name="connsiteY53" fmla="*/ 1751845 h 1937441"/>
                <a:gd name="connsiteX54" fmla="*/ 4527 w 1086416"/>
                <a:gd name="connsiteY54" fmla="*/ 1769952 h 1937441"/>
                <a:gd name="connsiteX55" fmla="*/ 4527 w 1086416"/>
                <a:gd name="connsiteY55" fmla="*/ 1810693 h 1937441"/>
                <a:gd name="connsiteX56" fmla="*/ 0 w 1086416"/>
                <a:gd name="connsiteY56" fmla="*/ 1865014 h 1937441"/>
                <a:gd name="connsiteX57" fmla="*/ 22634 w 1086416"/>
                <a:gd name="connsiteY57" fmla="*/ 1937441 h 193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086416" h="1937441">
                  <a:moveTo>
                    <a:pt x="22634" y="1937441"/>
                  </a:moveTo>
                  <a:lnTo>
                    <a:pt x="104115" y="1901228"/>
                  </a:lnTo>
                  <a:lnTo>
                    <a:pt x="162962" y="1874067"/>
                  </a:lnTo>
                  <a:lnTo>
                    <a:pt x="244444" y="1806166"/>
                  </a:lnTo>
                  <a:lnTo>
                    <a:pt x="321398" y="1765426"/>
                  </a:lnTo>
                  <a:lnTo>
                    <a:pt x="398353" y="1706578"/>
                  </a:lnTo>
                  <a:lnTo>
                    <a:pt x="470780" y="1643204"/>
                  </a:lnTo>
                  <a:lnTo>
                    <a:pt x="543208" y="1579830"/>
                  </a:lnTo>
                  <a:lnTo>
                    <a:pt x="579422" y="1520982"/>
                  </a:lnTo>
                  <a:lnTo>
                    <a:pt x="597529" y="1421394"/>
                  </a:lnTo>
                  <a:lnTo>
                    <a:pt x="597529" y="1339913"/>
                  </a:lnTo>
                  <a:lnTo>
                    <a:pt x="611109" y="1312752"/>
                  </a:lnTo>
                  <a:lnTo>
                    <a:pt x="638269" y="1294645"/>
                  </a:lnTo>
                  <a:lnTo>
                    <a:pt x="656376" y="1321806"/>
                  </a:lnTo>
                  <a:lnTo>
                    <a:pt x="679010" y="1330859"/>
                  </a:lnTo>
                  <a:lnTo>
                    <a:pt x="715224" y="1281065"/>
                  </a:lnTo>
                  <a:lnTo>
                    <a:pt x="760491" y="1204111"/>
                  </a:lnTo>
                  <a:lnTo>
                    <a:pt x="819339" y="1077362"/>
                  </a:lnTo>
                  <a:lnTo>
                    <a:pt x="832919" y="1009461"/>
                  </a:lnTo>
                  <a:lnTo>
                    <a:pt x="864606" y="964194"/>
                  </a:lnTo>
                  <a:lnTo>
                    <a:pt x="882713" y="914400"/>
                  </a:lnTo>
                  <a:lnTo>
                    <a:pt x="905347" y="905346"/>
                  </a:lnTo>
                  <a:lnTo>
                    <a:pt x="918927" y="860079"/>
                  </a:lnTo>
                  <a:lnTo>
                    <a:pt x="937034" y="819338"/>
                  </a:lnTo>
                  <a:lnTo>
                    <a:pt x="950614" y="787651"/>
                  </a:lnTo>
                  <a:lnTo>
                    <a:pt x="977774" y="742384"/>
                  </a:lnTo>
                  <a:lnTo>
                    <a:pt x="1000408" y="706170"/>
                  </a:lnTo>
                  <a:lnTo>
                    <a:pt x="1004935" y="679010"/>
                  </a:lnTo>
                  <a:lnTo>
                    <a:pt x="1004935" y="647323"/>
                  </a:lnTo>
                  <a:lnTo>
                    <a:pt x="1018515" y="615636"/>
                  </a:lnTo>
                  <a:lnTo>
                    <a:pt x="1036622" y="597529"/>
                  </a:lnTo>
                  <a:lnTo>
                    <a:pt x="1041149" y="556788"/>
                  </a:lnTo>
                  <a:lnTo>
                    <a:pt x="1063782" y="543208"/>
                  </a:lnTo>
                  <a:lnTo>
                    <a:pt x="1077362" y="493414"/>
                  </a:lnTo>
                  <a:lnTo>
                    <a:pt x="1077362" y="461727"/>
                  </a:lnTo>
                  <a:lnTo>
                    <a:pt x="1086416" y="0"/>
                  </a:lnTo>
                  <a:lnTo>
                    <a:pt x="1077362" y="40740"/>
                  </a:lnTo>
                  <a:lnTo>
                    <a:pt x="1072836" y="90535"/>
                  </a:lnTo>
                  <a:lnTo>
                    <a:pt x="1059256" y="126748"/>
                  </a:lnTo>
                  <a:lnTo>
                    <a:pt x="1045675" y="230863"/>
                  </a:lnTo>
                  <a:lnTo>
                    <a:pt x="1045675" y="276131"/>
                  </a:lnTo>
                  <a:lnTo>
                    <a:pt x="1018515" y="325925"/>
                  </a:lnTo>
                  <a:lnTo>
                    <a:pt x="959667" y="547735"/>
                  </a:lnTo>
                  <a:lnTo>
                    <a:pt x="937034" y="615636"/>
                  </a:lnTo>
                  <a:lnTo>
                    <a:pt x="841972" y="832919"/>
                  </a:lnTo>
                  <a:lnTo>
                    <a:pt x="792178" y="941560"/>
                  </a:lnTo>
                  <a:lnTo>
                    <a:pt x="724277" y="1032095"/>
                  </a:lnTo>
                  <a:lnTo>
                    <a:pt x="651850" y="1122630"/>
                  </a:lnTo>
                  <a:lnTo>
                    <a:pt x="556788" y="1272012"/>
                  </a:lnTo>
                  <a:lnTo>
                    <a:pt x="502467" y="1348966"/>
                  </a:lnTo>
                  <a:lnTo>
                    <a:pt x="307818" y="1534562"/>
                  </a:lnTo>
                  <a:lnTo>
                    <a:pt x="90535" y="1715632"/>
                  </a:lnTo>
                  <a:lnTo>
                    <a:pt x="72428" y="1724685"/>
                  </a:lnTo>
                  <a:lnTo>
                    <a:pt x="27160" y="1751845"/>
                  </a:lnTo>
                  <a:lnTo>
                    <a:pt x="4527" y="1769952"/>
                  </a:lnTo>
                  <a:lnTo>
                    <a:pt x="4527" y="1810693"/>
                  </a:lnTo>
                  <a:lnTo>
                    <a:pt x="0" y="1865014"/>
                  </a:lnTo>
                  <a:lnTo>
                    <a:pt x="22634" y="193744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5" name="Freeform 27">
              <a:extLst>
                <a:ext uri="{FF2B5EF4-FFF2-40B4-BE49-F238E27FC236}">
                  <a16:creationId xmlns:a16="http://schemas.microsoft.com/office/drawing/2014/main" id="{9B5B86D8-C1EA-4364-B7DF-CA05CE302DDF}"/>
                </a:ext>
              </a:extLst>
            </p:cNvPr>
            <p:cNvSpPr/>
            <p:nvPr/>
          </p:nvSpPr>
          <p:spPr>
            <a:xfrm>
              <a:off x="34451" y="3246808"/>
              <a:ext cx="941243" cy="1052709"/>
            </a:xfrm>
            <a:custGeom>
              <a:avLst/>
              <a:gdLst>
                <a:gd name="connsiteX0" fmla="*/ 0 w 1267486"/>
                <a:gd name="connsiteY0" fmla="*/ 321399 h 1471189"/>
                <a:gd name="connsiteX1" fmla="*/ 76955 w 1267486"/>
                <a:gd name="connsiteY1" fmla="*/ 502468 h 1471189"/>
                <a:gd name="connsiteX2" fmla="*/ 162963 w 1267486"/>
                <a:gd name="connsiteY2" fmla="*/ 602056 h 1471189"/>
                <a:gd name="connsiteX3" fmla="*/ 312345 w 1267486"/>
                <a:gd name="connsiteY3" fmla="*/ 796705 h 1471189"/>
                <a:gd name="connsiteX4" fmla="*/ 493414 w 1267486"/>
                <a:gd name="connsiteY4" fmla="*/ 995882 h 1471189"/>
                <a:gd name="connsiteX5" fmla="*/ 665430 w 1267486"/>
                <a:gd name="connsiteY5" fmla="*/ 1149791 h 1471189"/>
                <a:gd name="connsiteX6" fmla="*/ 851026 w 1267486"/>
                <a:gd name="connsiteY6" fmla="*/ 1290119 h 1471189"/>
                <a:gd name="connsiteX7" fmla="*/ 968721 w 1267486"/>
                <a:gd name="connsiteY7" fmla="*/ 1344440 h 1471189"/>
                <a:gd name="connsiteX8" fmla="*/ 1068309 w 1267486"/>
                <a:gd name="connsiteY8" fmla="*/ 1403288 h 1471189"/>
                <a:gd name="connsiteX9" fmla="*/ 1172424 w 1267486"/>
                <a:gd name="connsiteY9" fmla="*/ 1430448 h 1471189"/>
                <a:gd name="connsiteX10" fmla="*/ 1231272 w 1267486"/>
                <a:gd name="connsiteY10" fmla="*/ 1462135 h 1471189"/>
                <a:gd name="connsiteX11" fmla="*/ 1258432 w 1267486"/>
                <a:gd name="connsiteY11" fmla="*/ 1471189 h 1471189"/>
                <a:gd name="connsiteX12" fmla="*/ 1267486 w 1267486"/>
                <a:gd name="connsiteY12" fmla="*/ 1439501 h 1471189"/>
                <a:gd name="connsiteX13" fmla="*/ 1235798 w 1267486"/>
                <a:gd name="connsiteY13" fmla="*/ 1358020 h 1471189"/>
                <a:gd name="connsiteX14" fmla="*/ 1190531 w 1267486"/>
                <a:gd name="connsiteY14" fmla="*/ 1281066 h 1471189"/>
                <a:gd name="connsiteX15" fmla="*/ 1172424 w 1267486"/>
                <a:gd name="connsiteY15" fmla="*/ 1222218 h 1471189"/>
                <a:gd name="connsiteX16" fmla="*/ 1122630 w 1267486"/>
                <a:gd name="connsiteY16" fmla="*/ 1154317 h 1471189"/>
                <a:gd name="connsiteX17" fmla="*/ 1077363 w 1267486"/>
                <a:gd name="connsiteY17" fmla="*/ 1140737 h 1471189"/>
                <a:gd name="connsiteX18" fmla="*/ 1050202 w 1267486"/>
                <a:gd name="connsiteY18" fmla="*/ 1109050 h 1471189"/>
                <a:gd name="connsiteX19" fmla="*/ 995882 w 1267486"/>
                <a:gd name="connsiteY19" fmla="*/ 1081890 h 1471189"/>
                <a:gd name="connsiteX20" fmla="*/ 878187 w 1267486"/>
                <a:gd name="connsiteY20" fmla="*/ 991355 h 1471189"/>
                <a:gd name="connsiteX21" fmla="*/ 737858 w 1267486"/>
                <a:gd name="connsiteY21" fmla="*/ 882713 h 1471189"/>
                <a:gd name="connsiteX22" fmla="*/ 574895 w 1267486"/>
                <a:gd name="connsiteY22" fmla="*/ 755965 h 1471189"/>
                <a:gd name="connsiteX23" fmla="*/ 470781 w 1267486"/>
                <a:gd name="connsiteY23" fmla="*/ 638270 h 1471189"/>
                <a:gd name="connsiteX24" fmla="*/ 334979 w 1267486"/>
                <a:gd name="connsiteY24" fmla="*/ 475307 h 1471189"/>
                <a:gd name="connsiteX25" fmla="*/ 208230 w 1267486"/>
                <a:gd name="connsiteY25" fmla="*/ 316872 h 1471189"/>
                <a:gd name="connsiteX26" fmla="*/ 113169 w 1267486"/>
                <a:gd name="connsiteY26" fmla="*/ 167490 h 1471189"/>
                <a:gd name="connsiteX27" fmla="*/ 36214 w 1267486"/>
                <a:gd name="connsiteY27" fmla="*/ 54321 h 1471189"/>
                <a:gd name="connsiteX28" fmla="*/ 4527 w 1267486"/>
                <a:gd name="connsiteY28" fmla="*/ 0 h 1471189"/>
                <a:gd name="connsiteX29" fmla="*/ 0 w 1267486"/>
                <a:gd name="connsiteY29" fmla="*/ 321399 h 147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7486" h="1471189">
                  <a:moveTo>
                    <a:pt x="0" y="321399"/>
                  </a:moveTo>
                  <a:lnTo>
                    <a:pt x="76955" y="502468"/>
                  </a:lnTo>
                  <a:lnTo>
                    <a:pt x="162963" y="602056"/>
                  </a:lnTo>
                  <a:lnTo>
                    <a:pt x="312345" y="796705"/>
                  </a:lnTo>
                  <a:lnTo>
                    <a:pt x="493414" y="995882"/>
                  </a:lnTo>
                  <a:lnTo>
                    <a:pt x="665430" y="1149791"/>
                  </a:lnTo>
                  <a:lnTo>
                    <a:pt x="851026" y="1290119"/>
                  </a:lnTo>
                  <a:lnTo>
                    <a:pt x="968721" y="1344440"/>
                  </a:lnTo>
                  <a:lnTo>
                    <a:pt x="1068309" y="1403288"/>
                  </a:lnTo>
                  <a:lnTo>
                    <a:pt x="1172424" y="1430448"/>
                  </a:lnTo>
                  <a:lnTo>
                    <a:pt x="1231272" y="1462135"/>
                  </a:lnTo>
                  <a:lnTo>
                    <a:pt x="1258432" y="1471189"/>
                  </a:lnTo>
                  <a:lnTo>
                    <a:pt x="1267486" y="1439501"/>
                  </a:lnTo>
                  <a:lnTo>
                    <a:pt x="1235798" y="1358020"/>
                  </a:lnTo>
                  <a:lnTo>
                    <a:pt x="1190531" y="1281066"/>
                  </a:lnTo>
                  <a:lnTo>
                    <a:pt x="1172424" y="1222218"/>
                  </a:lnTo>
                  <a:lnTo>
                    <a:pt x="1122630" y="1154317"/>
                  </a:lnTo>
                  <a:lnTo>
                    <a:pt x="1077363" y="1140737"/>
                  </a:lnTo>
                  <a:lnTo>
                    <a:pt x="1050202" y="1109050"/>
                  </a:lnTo>
                  <a:lnTo>
                    <a:pt x="995882" y="1081890"/>
                  </a:lnTo>
                  <a:lnTo>
                    <a:pt x="878187" y="991355"/>
                  </a:lnTo>
                  <a:lnTo>
                    <a:pt x="737858" y="882713"/>
                  </a:lnTo>
                  <a:lnTo>
                    <a:pt x="574895" y="755965"/>
                  </a:lnTo>
                  <a:lnTo>
                    <a:pt x="470781" y="638270"/>
                  </a:lnTo>
                  <a:lnTo>
                    <a:pt x="334979" y="475307"/>
                  </a:lnTo>
                  <a:lnTo>
                    <a:pt x="208230" y="316872"/>
                  </a:lnTo>
                  <a:lnTo>
                    <a:pt x="113169" y="167490"/>
                  </a:lnTo>
                  <a:lnTo>
                    <a:pt x="36214" y="54321"/>
                  </a:lnTo>
                  <a:lnTo>
                    <a:pt x="4527" y="0"/>
                  </a:lnTo>
                  <a:lnTo>
                    <a:pt x="0" y="321399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6" name="Freeform 29">
              <a:extLst>
                <a:ext uri="{FF2B5EF4-FFF2-40B4-BE49-F238E27FC236}">
                  <a16:creationId xmlns:a16="http://schemas.microsoft.com/office/drawing/2014/main" id="{C45AD649-6574-40DC-BB75-BCEE40CEB7BA}"/>
                </a:ext>
              </a:extLst>
            </p:cNvPr>
            <p:cNvSpPr/>
            <p:nvPr/>
          </p:nvSpPr>
          <p:spPr>
            <a:xfrm>
              <a:off x="37814" y="581025"/>
              <a:ext cx="524406" cy="851884"/>
            </a:xfrm>
            <a:custGeom>
              <a:avLst/>
              <a:gdLst>
                <a:gd name="connsiteX0" fmla="*/ 0 w 706170"/>
                <a:gd name="connsiteY0" fmla="*/ 1190531 h 1190531"/>
                <a:gd name="connsiteX1" fmla="*/ 76955 w 706170"/>
                <a:gd name="connsiteY1" fmla="*/ 1027569 h 1190531"/>
                <a:gd name="connsiteX2" fmla="*/ 140329 w 706170"/>
                <a:gd name="connsiteY2" fmla="*/ 914400 h 1190531"/>
                <a:gd name="connsiteX3" fmla="*/ 221810 w 706170"/>
                <a:gd name="connsiteY3" fmla="*/ 769545 h 1190531"/>
                <a:gd name="connsiteX4" fmla="*/ 307818 w 706170"/>
                <a:gd name="connsiteY4" fmla="*/ 629216 h 1190531"/>
                <a:gd name="connsiteX5" fmla="*/ 375719 w 706170"/>
                <a:gd name="connsiteY5" fmla="*/ 534155 h 1190531"/>
                <a:gd name="connsiteX6" fmla="*/ 448147 w 706170"/>
                <a:gd name="connsiteY6" fmla="*/ 461727 h 1190531"/>
                <a:gd name="connsiteX7" fmla="*/ 516048 w 706170"/>
                <a:gd name="connsiteY7" fmla="*/ 366666 h 1190531"/>
                <a:gd name="connsiteX8" fmla="*/ 579422 w 706170"/>
                <a:gd name="connsiteY8" fmla="*/ 294238 h 1190531"/>
                <a:gd name="connsiteX9" fmla="*/ 624689 w 706170"/>
                <a:gd name="connsiteY9" fmla="*/ 235391 h 1190531"/>
                <a:gd name="connsiteX10" fmla="*/ 669957 w 706170"/>
                <a:gd name="connsiteY10" fmla="*/ 135802 h 1190531"/>
                <a:gd name="connsiteX11" fmla="*/ 697117 w 706170"/>
                <a:gd name="connsiteY11" fmla="*/ 67901 h 1190531"/>
                <a:gd name="connsiteX12" fmla="*/ 706170 w 706170"/>
                <a:gd name="connsiteY12" fmla="*/ 4527 h 1190531"/>
                <a:gd name="connsiteX13" fmla="*/ 665430 w 706170"/>
                <a:gd name="connsiteY13" fmla="*/ 0 h 1190531"/>
                <a:gd name="connsiteX14" fmla="*/ 606582 w 706170"/>
                <a:gd name="connsiteY14" fmla="*/ 36214 h 1190531"/>
                <a:gd name="connsiteX15" fmla="*/ 520574 w 706170"/>
                <a:gd name="connsiteY15" fmla="*/ 108642 h 1190531"/>
                <a:gd name="connsiteX16" fmla="*/ 443620 w 706170"/>
                <a:gd name="connsiteY16" fmla="*/ 199177 h 1190531"/>
                <a:gd name="connsiteX17" fmla="*/ 334978 w 706170"/>
                <a:gd name="connsiteY17" fmla="*/ 321399 h 1190531"/>
                <a:gd name="connsiteX18" fmla="*/ 235390 w 706170"/>
                <a:gd name="connsiteY18" fmla="*/ 416460 h 1190531"/>
                <a:gd name="connsiteX19" fmla="*/ 167489 w 706170"/>
                <a:gd name="connsiteY19" fmla="*/ 534155 h 1190531"/>
                <a:gd name="connsiteX20" fmla="*/ 99588 w 706170"/>
                <a:gd name="connsiteY20" fmla="*/ 642797 h 1190531"/>
                <a:gd name="connsiteX21" fmla="*/ 49794 w 706170"/>
                <a:gd name="connsiteY21" fmla="*/ 710698 h 1190531"/>
                <a:gd name="connsiteX22" fmla="*/ 0 w 706170"/>
                <a:gd name="connsiteY22" fmla="*/ 805759 h 1190531"/>
                <a:gd name="connsiteX23" fmla="*/ 0 w 706170"/>
                <a:gd name="connsiteY23" fmla="*/ 1190531 h 119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6170" h="1190531">
                  <a:moveTo>
                    <a:pt x="0" y="1190531"/>
                  </a:moveTo>
                  <a:lnTo>
                    <a:pt x="76955" y="1027569"/>
                  </a:lnTo>
                  <a:lnTo>
                    <a:pt x="140329" y="914400"/>
                  </a:lnTo>
                  <a:lnTo>
                    <a:pt x="221810" y="769545"/>
                  </a:lnTo>
                  <a:lnTo>
                    <a:pt x="307818" y="629216"/>
                  </a:lnTo>
                  <a:lnTo>
                    <a:pt x="375719" y="534155"/>
                  </a:lnTo>
                  <a:lnTo>
                    <a:pt x="448147" y="461727"/>
                  </a:lnTo>
                  <a:lnTo>
                    <a:pt x="516048" y="366666"/>
                  </a:lnTo>
                  <a:lnTo>
                    <a:pt x="579422" y="294238"/>
                  </a:lnTo>
                  <a:lnTo>
                    <a:pt x="624689" y="235391"/>
                  </a:lnTo>
                  <a:lnTo>
                    <a:pt x="669957" y="135802"/>
                  </a:lnTo>
                  <a:lnTo>
                    <a:pt x="697117" y="67901"/>
                  </a:lnTo>
                  <a:lnTo>
                    <a:pt x="706170" y="4527"/>
                  </a:lnTo>
                  <a:lnTo>
                    <a:pt x="665430" y="0"/>
                  </a:lnTo>
                  <a:lnTo>
                    <a:pt x="606582" y="36214"/>
                  </a:lnTo>
                  <a:lnTo>
                    <a:pt x="520574" y="108642"/>
                  </a:lnTo>
                  <a:lnTo>
                    <a:pt x="443620" y="199177"/>
                  </a:lnTo>
                  <a:lnTo>
                    <a:pt x="334978" y="321399"/>
                  </a:lnTo>
                  <a:lnTo>
                    <a:pt x="235390" y="416460"/>
                  </a:lnTo>
                  <a:lnTo>
                    <a:pt x="167489" y="534155"/>
                  </a:lnTo>
                  <a:lnTo>
                    <a:pt x="99588" y="642797"/>
                  </a:lnTo>
                  <a:lnTo>
                    <a:pt x="49794" y="710698"/>
                  </a:lnTo>
                  <a:lnTo>
                    <a:pt x="0" y="805759"/>
                  </a:lnTo>
                  <a:lnTo>
                    <a:pt x="0" y="1190531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Freeform 30">
              <a:extLst>
                <a:ext uri="{FF2B5EF4-FFF2-40B4-BE49-F238E27FC236}">
                  <a16:creationId xmlns:a16="http://schemas.microsoft.com/office/drawing/2014/main" id="{B792739F-A84F-4892-980D-EDB1D61A6BB6}"/>
                </a:ext>
              </a:extLst>
            </p:cNvPr>
            <p:cNvSpPr/>
            <p:nvPr/>
          </p:nvSpPr>
          <p:spPr>
            <a:xfrm>
              <a:off x="410949" y="1507409"/>
              <a:ext cx="547938" cy="1972614"/>
            </a:xfrm>
            <a:custGeom>
              <a:avLst/>
              <a:gdLst>
                <a:gd name="connsiteX0" fmla="*/ 312345 w 737858"/>
                <a:gd name="connsiteY0" fmla="*/ 0 h 2756780"/>
                <a:gd name="connsiteX1" fmla="*/ 389299 w 737858"/>
                <a:gd name="connsiteY1" fmla="*/ 49794 h 2756780"/>
                <a:gd name="connsiteX2" fmla="*/ 411933 w 737858"/>
                <a:gd name="connsiteY2" fmla="*/ 76954 h 2756780"/>
                <a:gd name="connsiteX3" fmla="*/ 407406 w 737858"/>
                <a:gd name="connsiteY3" fmla="*/ 117695 h 2756780"/>
                <a:gd name="connsiteX4" fmla="*/ 380246 w 737858"/>
                <a:gd name="connsiteY4" fmla="*/ 212756 h 2756780"/>
                <a:gd name="connsiteX5" fmla="*/ 344032 w 737858"/>
                <a:gd name="connsiteY5" fmla="*/ 303291 h 2756780"/>
                <a:gd name="connsiteX6" fmla="*/ 307818 w 737858"/>
                <a:gd name="connsiteY6" fmla="*/ 362139 h 2756780"/>
                <a:gd name="connsiteX7" fmla="*/ 258024 w 737858"/>
                <a:gd name="connsiteY7" fmla="*/ 448147 h 2756780"/>
                <a:gd name="connsiteX8" fmla="*/ 226337 w 737858"/>
                <a:gd name="connsiteY8" fmla="*/ 529628 h 2756780"/>
                <a:gd name="connsiteX9" fmla="*/ 185596 w 737858"/>
                <a:gd name="connsiteY9" fmla="*/ 701644 h 2756780"/>
                <a:gd name="connsiteX10" fmla="*/ 172016 w 737858"/>
                <a:gd name="connsiteY10" fmla="*/ 796705 h 2756780"/>
                <a:gd name="connsiteX11" fmla="*/ 153909 w 737858"/>
                <a:gd name="connsiteY11" fmla="*/ 887240 h 2756780"/>
                <a:gd name="connsiteX12" fmla="*/ 135802 w 737858"/>
                <a:gd name="connsiteY12" fmla="*/ 977774 h 2756780"/>
                <a:gd name="connsiteX13" fmla="*/ 122222 w 737858"/>
                <a:gd name="connsiteY13" fmla="*/ 1068309 h 2756780"/>
                <a:gd name="connsiteX14" fmla="*/ 131276 w 737858"/>
                <a:gd name="connsiteY14" fmla="*/ 1154317 h 2756780"/>
                <a:gd name="connsiteX15" fmla="*/ 135802 w 737858"/>
                <a:gd name="connsiteY15" fmla="*/ 1285592 h 2756780"/>
                <a:gd name="connsiteX16" fmla="*/ 140329 w 737858"/>
                <a:gd name="connsiteY16" fmla="*/ 1412341 h 2756780"/>
                <a:gd name="connsiteX17" fmla="*/ 158436 w 737858"/>
                <a:gd name="connsiteY17" fmla="*/ 1557196 h 2756780"/>
                <a:gd name="connsiteX18" fmla="*/ 194650 w 737858"/>
                <a:gd name="connsiteY18" fmla="*/ 1706578 h 2756780"/>
                <a:gd name="connsiteX19" fmla="*/ 226337 w 737858"/>
                <a:gd name="connsiteY19" fmla="*/ 1819747 h 2756780"/>
                <a:gd name="connsiteX20" fmla="*/ 271604 w 737858"/>
                <a:gd name="connsiteY20" fmla="*/ 1955549 h 2756780"/>
                <a:gd name="connsiteX21" fmla="*/ 334979 w 737858"/>
                <a:gd name="connsiteY21" fmla="*/ 2086824 h 2756780"/>
                <a:gd name="connsiteX22" fmla="*/ 411933 w 737858"/>
                <a:gd name="connsiteY22" fmla="*/ 2240733 h 2756780"/>
                <a:gd name="connsiteX23" fmla="*/ 506994 w 737858"/>
                <a:gd name="connsiteY23" fmla="*/ 2353901 h 2756780"/>
                <a:gd name="connsiteX24" fmla="*/ 570369 w 737858"/>
                <a:gd name="connsiteY24" fmla="*/ 2435382 h 2756780"/>
                <a:gd name="connsiteX25" fmla="*/ 611109 w 737858"/>
                <a:gd name="connsiteY25" fmla="*/ 2480650 h 2756780"/>
                <a:gd name="connsiteX26" fmla="*/ 647323 w 737858"/>
                <a:gd name="connsiteY26" fmla="*/ 2534970 h 2756780"/>
                <a:gd name="connsiteX27" fmla="*/ 674484 w 737858"/>
                <a:gd name="connsiteY27" fmla="*/ 2566657 h 2756780"/>
                <a:gd name="connsiteX28" fmla="*/ 737858 w 737858"/>
                <a:gd name="connsiteY28" fmla="*/ 2657192 h 2756780"/>
                <a:gd name="connsiteX29" fmla="*/ 679010 w 737858"/>
                <a:gd name="connsiteY29" fmla="*/ 2734147 h 2756780"/>
                <a:gd name="connsiteX30" fmla="*/ 660903 w 737858"/>
                <a:gd name="connsiteY30" fmla="*/ 2756780 h 2756780"/>
                <a:gd name="connsiteX31" fmla="*/ 602056 w 737858"/>
                <a:gd name="connsiteY31" fmla="*/ 2743200 h 2756780"/>
                <a:gd name="connsiteX32" fmla="*/ 538682 w 737858"/>
                <a:gd name="connsiteY32" fmla="*/ 2657192 h 2756780"/>
                <a:gd name="connsiteX33" fmla="*/ 448147 w 737858"/>
                <a:gd name="connsiteY33" fmla="*/ 2553077 h 2756780"/>
                <a:gd name="connsiteX34" fmla="*/ 353086 w 737858"/>
                <a:gd name="connsiteY34" fmla="*/ 2412749 h 2756780"/>
                <a:gd name="connsiteX35" fmla="*/ 276131 w 737858"/>
                <a:gd name="connsiteY35" fmla="*/ 2308634 h 2756780"/>
                <a:gd name="connsiteX36" fmla="*/ 212757 w 737858"/>
                <a:gd name="connsiteY36" fmla="*/ 2163778 h 2756780"/>
                <a:gd name="connsiteX37" fmla="*/ 158436 w 737858"/>
                <a:gd name="connsiteY37" fmla="*/ 2046083 h 2756780"/>
                <a:gd name="connsiteX38" fmla="*/ 104115 w 737858"/>
                <a:gd name="connsiteY38" fmla="*/ 1923861 h 2756780"/>
                <a:gd name="connsiteX39" fmla="*/ 72428 w 737858"/>
                <a:gd name="connsiteY39" fmla="*/ 1810693 h 2756780"/>
                <a:gd name="connsiteX40" fmla="*/ 81482 w 737858"/>
                <a:gd name="connsiteY40" fmla="*/ 1788059 h 2756780"/>
                <a:gd name="connsiteX41" fmla="*/ 72428 w 737858"/>
                <a:gd name="connsiteY41" fmla="*/ 1733739 h 2756780"/>
                <a:gd name="connsiteX42" fmla="*/ 49794 w 737858"/>
                <a:gd name="connsiteY42" fmla="*/ 1661311 h 2756780"/>
                <a:gd name="connsiteX43" fmla="*/ 31688 w 737858"/>
                <a:gd name="connsiteY43" fmla="*/ 1557196 h 2756780"/>
                <a:gd name="connsiteX44" fmla="*/ 18107 w 737858"/>
                <a:gd name="connsiteY44" fmla="*/ 1448554 h 2756780"/>
                <a:gd name="connsiteX45" fmla="*/ 13581 w 737858"/>
                <a:gd name="connsiteY45" fmla="*/ 1339913 h 2756780"/>
                <a:gd name="connsiteX46" fmla="*/ 0 w 737858"/>
                <a:gd name="connsiteY46" fmla="*/ 1190531 h 2756780"/>
                <a:gd name="connsiteX47" fmla="*/ 4527 w 737858"/>
                <a:gd name="connsiteY47" fmla="*/ 1090943 h 2756780"/>
                <a:gd name="connsiteX48" fmla="*/ 9054 w 737858"/>
                <a:gd name="connsiteY48" fmla="*/ 977774 h 2756780"/>
                <a:gd name="connsiteX49" fmla="*/ 22634 w 737858"/>
                <a:gd name="connsiteY49" fmla="*/ 878186 h 2756780"/>
                <a:gd name="connsiteX50" fmla="*/ 13581 w 737858"/>
                <a:gd name="connsiteY50" fmla="*/ 819339 h 2756780"/>
                <a:gd name="connsiteX51" fmla="*/ 13581 w 737858"/>
                <a:gd name="connsiteY51" fmla="*/ 787652 h 2756780"/>
                <a:gd name="connsiteX52" fmla="*/ 36214 w 737858"/>
                <a:gd name="connsiteY52" fmla="*/ 669956 h 2756780"/>
                <a:gd name="connsiteX53" fmla="*/ 67901 w 737858"/>
                <a:gd name="connsiteY53" fmla="*/ 552261 h 2756780"/>
                <a:gd name="connsiteX54" fmla="*/ 104115 w 737858"/>
                <a:gd name="connsiteY54" fmla="*/ 452673 h 2756780"/>
                <a:gd name="connsiteX55" fmla="*/ 144856 w 737858"/>
                <a:gd name="connsiteY55" fmla="*/ 344032 h 2756780"/>
                <a:gd name="connsiteX56" fmla="*/ 181070 w 737858"/>
                <a:gd name="connsiteY56" fmla="*/ 248970 h 2756780"/>
                <a:gd name="connsiteX57" fmla="*/ 226337 w 737858"/>
                <a:gd name="connsiteY57" fmla="*/ 135802 h 2756780"/>
                <a:gd name="connsiteX58" fmla="*/ 276131 w 737858"/>
                <a:gd name="connsiteY58" fmla="*/ 58848 h 2756780"/>
                <a:gd name="connsiteX59" fmla="*/ 312345 w 737858"/>
                <a:gd name="connsiteY59" fmla="*/ 0 h 275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37858" h="2756780">
                  <a:moveTo>
                    <a:pt x="312345" y="0"/>
                  </a:moveTo>
                  <a:lnTo>
                    <a:pt x="389299" y="49794"/>
                  </a:lnTo>
                  <a:lnTo>
                    <a:pt x="411933" y="76954"/>
                  </a:lnTo>
                  <a:lnTo>
                    <a:pt x="407406" y="117695"/>
                  </a:lnTo>
                  <a:lnTo>
                    <a:pt x="380246" y="212756"/>
                  </a:lnTo>
                  <a:lnTo>
                    <a:pt x="344032" y="303291"/>
                  </a:lnTo>
                  <a:lnTo>
                    <a:pt x="307818" y="362139"/>
                  </a:lnTo>
                  <a:lnTo>
                    <a:pt x="258024" y="448147"/>
                  </a:lnTo>
                  <a:lnTo>
                    <a:pt x="226337" y="529628"/>
                  </a:lnTo>
                  <a:lnTo>
                    <a:pt x="185596" y="701644"/>
                  </a:lnTo>
                  <a:lnTo>
                    <a:pt x="172016" y="796705"/>
                  </a:lnTo>
                  <a:lnTo>
                    <a:pt x="153909" y="887240"/>
                  </a:lnTo>
                  <a:lnTo>
                    <a:pt x="135802" y="977774"/>
                  </a:lnTo>
                  <a:lnTo>
                    <a:pt x="122222" y="1068309"/>
                  </a:lnTo>
                  <a:lnTo>
                    <a:pt x="131276" y="1154317"/>
                  </a:lnTo>
                  <a:lnTo>
                    <a:pt x="135802" y="1285592"/>
                  </a:lnTo>
                  <a:lnTo>
                    <a:pt x="140329" y="1412341"/>
                  </a:lnTo>
                  <a:lnTo>
                    <a:pt x="158436" y="1557196"/>
                  </a:lnTo>
                  <a:lnTo>
                    <a:pt x="194650" y="1706578"/>
                  </a:lnTo>
                  <a:lnTo>
                    <a:pt x="226337" y="1819747"/>
                  </a:lnTo>
                  <a:lnTo>
                    <a:pt x="271604" y="1955549"/>
                  </a:lnTo>
                  <a:lnTo>
                    <a:pt x="334979" y="2086824"/>
                  </a:lnTo>
                  <a:lnTo>
                    <a:pt x="411933" y="2240733"/>
                  </a:lnTo>
                  <a:lnTo>
                    <a:pt x="506994" y="2353901"/>
                  </a:lnTo>
                  <a:lnTo>
                    <a:pt x="570369" y="2435382"/>
                  </a:lnTo>
                  <a:lnTo>
                    <a:pt x="611109" y="2480650"/>
                  </a:lnTo>
                  <a:lnTo>
                    <a:pt x="647323" y="2534970"/>
                  </a:lnTo>
                  <a:lnTo>
                    <a:pt x="674484" y="2566657"/>
                  </a:lnTo>
                  <a:lnTo>
                    <a:pt x="737858" y="2657192"/>
                  </a:lnTo>
                  <a:lnTo>
                    <a:pt x="679010" y="2734147"/>
                  </a:lnTo>
                  <a:lnTo>
                    <a:pt x="660903" y="2756780"/>
                  </a:lnTo>
                  <a:lnTo>
                    <a:pt x="602056" y="2743200"/>
                  </a:lnTo>
                  <a:lnTo>
                    <a:pt x="538682" y="2657192"/>
                  </a:lnTo>
                  <a:lnTo>
                    <a:pt x="448147" y="2553077"/>
                  </a:lnTo>
                  <a:lnTo>
                    <a:pt x="353086" y="2412749"/>
                  </a:lnTo>
                  <a:lnTo>
                    <a:pt x="276131" y="2308634"/>
                  </a:lnTo>
                  <a:lnTo>
                    <a:pt x="212757" y="2163778"/>
                  </a:lnTo>
                  <a:lnTo>
                    <a:pt x="158436" y="2046083"/>
                  </a:lnTo>
                  <a:lnTo>
                    <a:pt x="104115" y="1923861"/>
                  </a:lnTo>
                  <a:lnTo>
                    <a:pt x="72428" y="1810693"/>
                  </a:lnTo>
                  <a:lnTo>
                    <a:pt x="81482" y="1788059"/>
                  </a:lnTo>
                  <a:lnTo>
                    <a:pt x="72428" y="1733739"/>
                  </a:lnTo>
                  <a:lnTo>
                    <a:pt x="49794" y="1661311"/>
                  </a:lnTo>
                  <a:lnTo>
                    <a:pt x="31688" y="1557196"/>
                  </a:lnTo>
                  <a:lnTo>
                    <a:pt x="18107" y="1448554"/>
                  </a:lnTo>
                  <a:lnTo>
                    <a:pt x="13581" y="1339913"/>
                  </a:lnTo>
                  <a:lnTo>
                    <a:pt x="0" y="1190531"/>
                  </a:lnTo>
                  <a:lnTo>
                    <a:pt x="4527" y="1090943"/>
                  </a:lnTo>
                  <a:lnTo>
                    <a:pt x="9054" y="977774"/>
                  </a:lnTo>
                  <a:lnTo>
                    <a:pt x="22634" y="878186"/>
                  </a:lnTo>
                  <a:lnTo>
                    <a:pt x="13581" y="819339"/>
                  </a:lnTo>
                  <a:lnTo>
                    <a:pt x="13581" y="787652"/>
                  </a:lnTo>
                  <a:lnTo>
                    <a:pt x="36214" y="669956"/>
                  </a:lnTo>
                  <a:lnTo>
                    <a:pt x="67901" y="552261"/>
                  </a:lnTo>
                  <a:lnTo>
                    <a:pt x="104115" y="452673"/>
                  </a:lnTo>
                  <a:lnTo>
                    <a:pt x="144856" y="344032"/>
                  </a:lnTo>
                  <a:lnTo>
                    <a:pt x="181070" y="248970"/>
                  </a:lnTo>
                  <a:lnTo>
                    <a:pt x="226337" y="135802"/>
                  </a:lnTo>
                  <a:lnTo>
                    <a:pt x="276131" y="58848"/>
                  </a:lnTo>
                  <a:lnTo>
                    <a:pt x="312345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8" name="Freeform 2047">
              <a:extLst>
                <a:ext uri="{FF2B5EF4-FFF2-40B4-BE49-F238E27FC236}">
                  <a16:creationId xmlns:a16="http://schemas.microsoft.com/office/drawing/2014/main" id="{F5F052D7-86A6-4532-A5D5-67CAB912F0C0}"/>
                </a:ext>
              </a:extLst>
            </p:cNvPr>
            <p:cNvSpPr/>
            <p:nvPr/>
          </p:nvSpPr>
          <p:spPr>
            <a:xfrm>
              <a:off x="1180750" y="1821603"/>
              <a:ext cx="363051" cy="1321555"/>
            </a:xfrm>
            <a:custGeom>
              <a:avLst/>
              <a:gdLst>
                <a:gd name="connsiteX0" fmla="*/ 344032 w 488887"/>
                <a:gd name="connsiteY0" fmla="*/ 1846907 h 1846907"/>
                <a:gd name="connsiteX1" fmla="*/ 411933 w 488887"/>
                <a:gd name="connsiteY1" fmla="*/ 1815220 h 1846907"/>
                <a:gd name="connsiteX2" fmla="*/ 443620 w 488887"/>
                <a:gd name="connsiteY2" fmla="*/ 1806166 h 1846907"/>
                <a:gd name="connsiteX3" fmla="*/ 466254 w 488887"/>
                <a:gd name="connsiteY3" fmla="*/ 1797113 h 1846907"/>
                <a:gd name="connsiteX4" fmla="*/ 488887 w 488887"/>
                <a:gd name="connsiteY4" fmla="*/ 1797113 h 1846907"/>
                <a:gd name="connsiteX5" fmla="*/ 470780 w 488887"/>
                <a:gd name="connsiteY5" fmla="*/ 1747319 h 1846907"/>
                <a:gd name="connsiteX6" fmla="*/ 443620 w 488887"/>
                <a:gd name="connsiteY6" fmla="*/ 1702052 h 1846907"/>
                <a:gd name="connsiteX7" fmla="*/ 420986 w 488887"/>
                <a:gd name="connsiteY7" fmla="*/ 1652258 h 1846907"/>
                <a:gd name="connsiteX8" fmla="*/ 402879 w 488887"/>
                <a:gd name="connsiteY8" fmla="*/ 1616044 h 1846907"/>
                <a:gd name="connsiteX9" fmla="*/ 380246 w 488887"/>
                <a:gd name="connsiteY9" fmla="*/ 1548143 h 1846907"/>
                <a:gd name="connsiteX10" fmla="*/ 353085 w 488887"/>
                <a:gd name="connsiteY10" fmla="*/ 1489295 h 1846907"/>
                <a:gd name="connsiteX11" fmla="*/ 321398 w 488887"/>
                <a:gd name="connsiteY11" fmla="*/ 1444028 h 1846907"/>
                <a:gd name="connsiteX12" fmla="*/ 298765 w 488887"/>
                <a:gd name="connsiteY12" fmla="*/ 1376127 h 1846907"/>
                <a:gd name="connsiteX13" fmla="*/ 271604 w 488887"/>
                <a:gd name="connsiteY13" fmla="*/ 1330860 h 1846907"/>
                <a:gd name="connsiteX14" fmla="*/ 253497 w 488887"/>
                <a:gd name="connsiteY14" fmla="*/ 1253905 h 1846907"/>
                <a:gd name="connsiteX15" fmla="*/ 221810 w 488887"/>
                <a:gd name="connsiteY15" fmla="*/ 1158844 h 1846907"/>
                <a:gd name="connsiteX16" fmla="*/ 203703 w 488887"/>
                <a:gd name="connsiteY16" fmla="*/ 1068309 h 1846907"/>
                <a:gd name="connsiteX17" fmla="*/ 190123 w 488887"/>
                <a:gd name="connsiteY17" fmla="*/ 991355 h 1846907"/>
                <a:gd name="connsiteX18" fmla="*/ 190123 w 488887"/>
                <a:gd name="connsiteY18" fmla="*/ 900820 h 1846907"/>
                <a:gd name="connsiteX19" fmla="*/ 176543 w 488887"/>
                <a:gd name="connsiteY19" fmla="*/ 801232 h 1846907"/>
                <a:gd name="connsiteX20" fmla="*/ 172016 w 488887"/>
                <a:gd name="connsiteY20" fmla="*/ 701644 h 1846907"/>
                <a:gd name="connsiteX21" fmla="*/ 172016 w 488887"/>
                <a:gd name="connsiteY21" fmla="*/ 615636 h 1846907"/>
                <a:gd name="connsiteX22" fmla="*/ 172016 w 488887"/>
                <a:gd name="connsiteY22" fmla="*/ 547735 h 1846907"/>
                <a:gd name="connsiteX23" fmla="*/ 199176 w 488887"/>
                <a:gd name="connsiteY23" fmla="*/ 461727 h 1846907"/>
                <a:gd name="connsiteX24" fmla="*/ 221810 w 488887"/>
                <a:gd name="connsiteY24" fmla="*/ 353085 h 1846907"/>
                <a:gd name="connsiteX25" fmla="*/ 230864 w 488887"/>
                <a:gd name="connsiteY25" fmla="*/ 271604 h 1846907"/>
                <a:gd name="connsiteX26" fmla="*/ 248971 w 488887"/>
                <a:gd name="connsiteY26" fmla="*/ 194650 h 1846907"/>
                <a:gd name="connsiteX27" fmla="*/ 262551 w 488887"/>
                <a:gd name="connsiteY27" fmla="*/ 149382 h 1846907"/>
                <a:gd name="connsiteX28" fmla="*/ 289711 w 488887"/>
                <a:gd name="connsiteY28" fmla="*/ 86008 h 1846907"/>
                <a:gd name="connsiteX29" fmla="*/ 303291 w 488887"/>
                <a:gd name="connsiteY29" fmla="*/ 40741 h 1846907"/>
                <a:gd name="connsiteX30" fmla="*/ 307818 w 488887"/>
                <a:gd name="connsiteY30" fmla="*/ 31687 h 1846907"/>
                <a:gd name="connsiteX31" fmla="*/ 271604 w 488887"/>
                <a:gd name="connsiteY31" fmla="*/ 18107 h 1846907"/>
                <a:gd name="connsiteX32" fmla="*/ 239917 w 488887"/>
                <a:gd name="connsiteY32" fmla="*/ 18107 h 1846907"/>
                <a:gd name="connsiteX33" fmla="*/ 194650 w 488887"/>
                <a:gd name="connsiteY33" fmla="*/ 0 h 1846907"/>
                <a:gd name="connsiteX34" fmla="*/ 167489 w 488887"/>
                <a:gd name="connsiteY34" fmla="*/ 0 h 1846907"/>
                <a:gd name="connsiteX35" fmla="*/ 149382 w 488887"/>
                <a:gd name="connsiteY35" fmla="*/ 40741 h 1846907"/>
                <a:gd name="connsiteX36" fmla="*/ 126749 w 488887"/>
                <a:gd name="connsiteY36" fmla="*/ 76955 h 1846907"/>
                <a:gd name="connsiteX37" fmla="*/ 117695 w 488887"/>
                <a:gd name="connsiteY37" fmla="*/ 126749 h 1846907"/>
                <a:gd name="connsiteX38" fmla="*/ 99588 w 488887"/>
                <a:gd name="connsiteY38" fmla="*/ 176543 h 1846907"/>
                <a:gd name="connsiteX39" fmla="*/ 81481 w 488887"/>
                <a:gd name="connsiteY39" fmla="*/ 217283 h 1846907"/>
                <a:gd name="connsiteX40" fmla="*/ 58848 w 488887"/>
                <a:gd name="connsiteY40" fmla="*/ 325925 h 1846907"/>
                <a:gd name="connsiteX41" fmla="*/ 31687 w 488887"/>
                <a:gd name="connsiteY41" fmla="*/ 420986 h 1846907"/>
                <a:gd name="connsiteX42" fmla="*/ 18107 w 488887"/>
                <a:gd name="connsiteY42" fmla="*/ 511521 h 1846907"/>
                <a:gd name="connsiteX43" fmla="*/ 4527 w 488887"/>
                <a:gd name="connsiteY43" fmla="*/ 629216 h 1846907"/>
                <a:gd name="connsiteX44" fmla="*/ 0 w 488887"/>
                <a:gd name="connsiteY44" fmla="*/ 728804 h 1846907"/>
                <a:gd name="connsiteX45" fmla="*/ 9054 w 488887"/>
                <a:gd name="connsiteY45" fmla="*/ 846499 h 1846907"/>
                <a:gd name="connsiteX46" fmla="*/ 9054 w 488887"/>
                <a:gd name="connsiteY46" fmla="*/ 932507 h 1846907"/>
                <a:gd name="connsiteX47" fmla="*/ 18107 w 488887"/>
                <a:gd name="connsiteY47" fmla="*/ 1050202 h 1846907"/>
                <a:gd name="connsiteX48" fmla="*/ 40741 w 488887"/>
                <a:gd name="connsiteY48" fmla="*/ 1167897 h 1846907"/>
                <a:gd name="connsiteX49" fmla="*/ 63374 w 488887"/>
                <a:gd name="connsiteY49" fmla="*/ 1272012 h 1846907"/>
                <a:gd name="connsiteX50" fmla="*/ 90535 w 488887"/>
                <a:gd name="connsiteY50" fmla="*/ 1339913 h 1846907"/>
                <a:gd name="connsiteX51" fmla="*/ 126749 w 488887"/>
                <a:gd name="connsiteY51" fmla="*/ 1448555 h 1846907"/>
                <a:gd name="connsiteX52" fmla="*/ 162963 w 488887"/>
                <a:gd name="connsiteY52" fmla="*/ 1548143 h 1846907"/>
                <a:gd name="connsiteX53" fmla="*/ 199176 w 488887"/>
                <a:gd name="connsiteY53" fmla="*/ 1647731 h 1846907"/>
                <a:gd name="connsiteX54" fmla="*/ 267077 w 488887"/>
                <a:gd name="connsiteY54" fmla="*/ 1756372 h 1846907"/>
                <a:gd name="connsiteX55" fmla="*/ 289711 w 488887"/>
                <a:gd name="connsiteY55" fmla="*/ 1815220 h 1846907"/>
                <a:gd name="connsiteX56" fmla="*/ 344032 w 488887"/>
                <a:gd name="connsiteY56" fmla="*/ 1846907 h 184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88887" h="1846907">
                  <a:moveTo>
                    <a:pt x="344032" y="1846907"/>
                  </a:moveTo>
                  <a:lnTo>
                    <a:pt x="411933" y="1815220"/>
                  </a:lnTo>
                  <a:lnTo>
                    <a:pt x="443620" y="1806166"/>
                  </a:lnTo>
                  <a:lnTo>
                    <a:pt x="466254" y="1797113"/>
                  </a:lnTo>
                  <a:lnTo>
                    <a:pt x="488887" y="1797113"/>
                  </a:lnTo>
                  <a:lnTo>
                    <a:pt x="470780" y="1747319"/>
                  </a:lnTo>
                  <a:lnTo>
                    <a:pt x="443620" y="1702052"/>
                  </a:lnTo>
                  <a:lnTo>
                    <a:pt x="420986" y="1652258"/>
                  </a:lnTo>
                  <a:lnTo>
                    <a:pt x="402879" y="1616044"/>
                  </a:lnTo>
                  <a:lnTo>
                    <a:pt x="380246" y="1548143"/>
                  </a:lnTo>
                  <a:lnTo>
                    <a:pt x="353085" y="1489295"/>
                  </a:lnTo>
                  <a:lnTo>
                    <a:pt x="321398" y="1444028"/>
                  </a:lnTo>
                  <a:lnTo>
                    <a:pt x="298765" y="1376127"/>
                  </a:lnTo>
                  <a:lnTo>
                    <a:pt x="271604" y="1330860"/>
                  </a:lnTo>
                  <a:lnTo>
                    <a:pt x="253497" y="1253905"/>
                  </a:lnTo>
                  <a:lnTo>
                    <a:pt x="221810" y="1158844"/>
                  </a:lnTo>
                  <a:lnTo>
                    <a:pt x="203703" y="1068309"/>
                  </a:lnTo>
                  <a:lnTo>
                    <a:pt x="190123" y="991355"/>
                  </a:lnTo>
                  <a:lnTo>
                    <a:pt x="190123" y="900820"/>
                  </a:lnTo>
                  <a:lnTo>
                    <a:pt x="176543" y="801232"/>
                  </a:lnTo>
                  <a:lnTo>
                    <a:pt x="172016" y="701644"/>
                  </a:lnTo>
                  <a:lnTo>
                    <a:pt x="172016" y="615636"/>
                  </a:lnTo>
                  <a:lnTo>
                    <a:pt x="172016" y="547735"/>
                  </a:lnTo>
                  <a:lnTo>
                    <a:pt x="199176" y="461727"/>
                  </a:lnTo>
                  <a:lnTo>
                    <a:pt x="221810" y="353085"/>
                  </a:lnTo>
                  <a:lnTo>
                    <a:pt x="230864" y="271604"/>
                  </a:lnTo>
                  <a:lnTo>
                    <a:pt x="248971" y="194650"/>
                  </a:lnTo>
                  <a:lnTo>
                    <a:pt x="262551" y="149382"/>
                  </a:lnTo>
                  <a:lnTo>
                    <a:pt x="289711" y="86008"/>
                  </a:lnTo>
                  <a:lnTo>
                    <a:pt x="303291" y="40741"/>
                  </a:lnTo>
                  <a:lnTo>
                    <a:pt x="307818" y="31687"/>
                  </a:lnTo>
                  <a:lnTo>
                    <a:pt x="271604" y="18107"/>
                  </a:lnTo>
                  <a:lnTo>
                    <a:pt x="239917" y="18107"/>
                  </a:lnTo>
                  <a:lnTo>
                    <a:pt x="194650" y="0"/>
                  </a:lnTo>
                  <a:lnTo>
                    <a:pt x="167489" y="0"/>
                  </a:lnTo>
                  <a:lnTo>
                    <a:pt x="149382" y="40741"/>
                  </a:lnTo>
                  <a:lnTo>
                    <a:pt x="126749" y="76955"/>
                  </a:lnTo>
                  <a:lnTo>
                    <a:pt x="117695" y="126749"/>
                  </a:lnTo>
                  <a:lnTo>
                    <a:pt x="99588" y="176543"/>
                  </a:lnTo>
                  <a:lnTo>
                    <a:pt x="81481" y="217283"/>
                  </a:lnTo>
                  <a:lnTo>
                    <a:pt x="58848" y="325925"/>
                  </a:lnTo>
                  <a:lnTo>
                    <a:pt x="31687" y="420986"/>
                  </a:lnTo>
                  <a:lnTo>
                    <a:pt x="18107" y="511521"/>
                  </a:lnTo>
                  <a:lnTo>
                    <a:pt x="4527" y="629216"/>
                  </a:lnTo>
                  <a:lnTo>
                    <a:pt x="0" y="728804"/>
                  </a:lnTo>
                  <a:lnTo>
                    <a:pt x="9054" y="846499"/>
                  </a:lnTo>
                  <a:lnTo>
                    <a:pt x="9054" y="932507"/>
                  </a:lnTo>
                  <a:lnTo>
                    <a:pt x="18107" y="1050202"/>
                  </a:lnTo>
                  <a:lnTo>
                    <a:pt x="40741" y="1167897"/>
                  </a:lnTo>
                  <a:lnTo>
                    <a:pt x="63374" y="1272012"/>
                  </a:lnTo>
                  <a:lnTo>
                    <a:pt x="90535" y="1339913"/>
                  </a:lnTo>
                  <a:lnTo>
                    <a:pt x="126749" y="1448555"/>
                  </a:lnTo>
                  <a:lnTo>
                    <a:pt x="162963" y="1548143"/>
                  </a:lnTo>
                  <a:lnTo>
                    <a:pt x="199176" y="1647731"/>
                  </a:lnTo>
                  <a:lnTo>
                    <a:pt x="267077" y="1756372"/>
                  </a:lnTo>
                  <a:lnTo>
                    <a:pt x="289711" y="1815220"/>
                  </a:lnTo>
                  <a:lnTo>
                    <a:pt x="344032" y="1846907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BA78033-7221-4183-8828-5BA8B91D1A78}"/>
              </a:ext>
            </a:extLst>
          </p:cNvPr>
          <p:cNvSpPr/>
          <p:nvPr/>
        </p:nvSpPr>
        <p:spPr>
          <a:xfrm>
            <a:off x="6432214" y="2051654"/>
            <a:ext cx="272214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1" indent="-180971">
              <a:buFont typeface="Wingdings" panose="05000000000000000000" pitchFamily="2" charset="2"/>
              <a:buChar char="Ø"/>
            </a:pPr>
            <a:r>
              <a:rPr lang="en-GB" sz="1400" dirty="0"/>
              <a:t>Outer Poloidal Limiters (</a:t>
            </a:r>
            <a:r>
              <a:rPr lang="en-GB" sz="1400" b="1" dirty="0"/>
              <a:t>OPL</a:t>
            </a:r>
            <a:r>
              <a:rPr lang="en-GB" sz="1400" dirty="0"/>
              <a:t>) 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200C7E8-BA77-440A-9DC6-DC7B512D91F7}"/>
              </a:ext>
            </a:extLst>
          </p:cNvPr>
          <p:cNvGrpSpPr/>
          <p:nvPr/>
        </p:nvGrpSpPr>
        <p:grpSpPr>
          <a:xfrm>
            <a:off x="6433138" y="2304460"/>
            <a:ext cx="2875726" cy="861576"/>
            <a:chOff x="6433137" y="1632139"/>
            <a:chExt cx="2875726" cy="861575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CDADD75-B272-4C11-BBC9-B8269AEECC4C}"/>
                </a:ext>
              </a:extLst>
            </p:cNvPr>
            <p:cNvSpPr/>
            <p:nvPr/>
          </p:nvSpPr>
          <p:spPr>
            <a:xfrm>
              <a:off x="6433137" y="1632139"/>
              <a:ext cx="2495444" cy="28474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Inner Wall Cladding (</a:t>
              </a:r>
              <a:r>
                <a:rPr lang="en-GB" sz="1400" b="1" dirty="0"/>
                <a:t>IWC</a:t>
              </a:r>
              <a:r>
                <a:rPr lang="en-GB" sz="1400" dirty="0"/>
                <a:t>)  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2A8609A-EF50-4E46-99F2-ECC0B33053CF}"/>
                </a:ext>
              </a:extLst>
            </p:cNvPr>
            <p:cNvGrpSpPr/>
            <p:nvPr/>
          </p:nvGrpSpPr>
          <p:grpSpPr>
            <a:xfrm>
              <a:off x="6623649" y="2147466"/>
              <a:ext cx="2685214" cy="346248"/>
              <a:chOff x="6623649" y="2147466"/>
              <a:chExt cx="2685214" cy="346248"/>
            </a:xfrm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EFF5141F-259F-4A79-89A8-BF600A63D59C}"/>
                  </a:ext>
                </a:extLst>
              </p:cNvPr>
              <p:cNvSpPr/>
              <p:nvPr/>
            </p:nvSpPr>
            <p:spPr>
              <a:xfrm>
                <a:off x="6623649" y="2213595"/>
                <a:ext cx="576064" cy="242654"/>
              </a:xfrm>
              <a:prstGeom prst="roundRect">
                <a:avLst/>
              </a:prstGeom>
              <a:solidFill>
                <a:srgbClr val="00B0F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8175E67E-343B-4CDE-8F36-61E9F472ED50}"/>
                  </a:ext>
                </a:extLst>
              </p:cNvPr>
              <p:cNvSpPr txBox="1"/>
              <p:nvPr/>
            </p:nvSpPr>
            <p:spPr>
              <a:xfrm>
                <a:off x="7049579" y="2147466"/>
                <a:ext cx="2259284" cy="3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725" b="1" dirty="0">
                    <a:solidFill>
                      <a:srgbClr val="00B050"/>
                    </a:solidFill>
                  </a:rPr>
                  <a:t>  </a:t>
                </a:r>
                <a:r>
                  <a:rPr lang="en-GB" sz="1725" b="1" dirty="0">
                    <a:solidFill>
                      <a:srgbClr val="00B0F0"/>
                    </a:solidFill>
                  </a:rPr>
                  <a:t>Be coated </a:t>
                </a:r>
                <a:r>
                  <a:rPr lang="en-GB" sz="1725" b="1" dirty="0" err="1">
                    <a:solidFill>
                      <a:srgbClr val="00B0F0"/>
                    </a:solidFill>
                  </a:rPr>
                  <a:t>inconel</a:t>
                </a:r>
                <a:endParaRPr lang="en-GB" sz="1725" b="1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4FB28CC-E777-42DF-A6D3-F58CD7BA4668}"/>
              </a:ext>
            </a:extLst>
          </p:cNvPr>
          <p:cNvGrpSpPr/>
          <p:nvPr/>
        </p:nvGrpSpPr>
        <p:grpSpPr>
          <a:xfrm>
            <a:off x="1985922" y="2439735"/>
            <a:ext cx="2569976" cy="1826585"/>
            <a:chOff x="1985921" y="1582483"/>
            <a:chExt cx="2569976" cy="1826585"/>
          </a:xfrm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69DF4AC-4486-4F0D-AE5B-9F6890B4249B}"/>
                </a:ext>
              </a:extLst>
            </p:cNvPr>
            <p:cNvSpPr/>
            <p:nvPr/>
          </p:nvSpPr>
          <p:spPr>
            <a:xfrm>
              <a:off x="3138873" y="1582483"/>
              <a:ext cx="516354" cy="1826585"/>
            </a:xfrm>
            <a:custGeom>
              <a:avLst/>
              <a:gdLst>
                <a:gd name="connsiteX0" fmla="*/ 0 w 695325"/>
                <a:gd name="connsiteY0" fmla="*/ 0 h 2552700"/>
                <a:gd name="connsiteX1" fmla="*/ 690563 w 695325"/>
                <a:gd name="connsiteY1" fmla="*/ 23812 h 2552700"/>
                <a:gd name="connsiteX2" fmla="*/ 690563 w 695325"/>
                <a:gd name="connsiteY2" fmla="*/ 576262 h 2552700"/>
                <a:gd name="connsiteX3" fmla="*/ 685800 w 695325"/>
                <a:gd name="connsiteY3" fmla="*/ 890587 h 2552700"/>
                <a:gd name="connsiteX4" fmla="*/ 690563 w 695325"/>
                <a:gd name="connsiteY4" fmla="*/ 1490662 h 2552700"/>
                <a:gd name="connsiteX5" fmla="*/ 695325 w 695325"/>
                <a:gd name="connsiteY5" fmla="*/ 2247900 h 2552700"/>
                <a:gd name="connsiteX6" fmla="*/ 652463 w 695325"/>
                <a:gd name="connsiteY6" fmla="*/ 2243137 h 2552700"/>
                <a:gd name="connsiteX7" fmla="*/ 661988 w 695325"/>
                <a:gd name="connsiteY7" fmla="*/ 2533650 h 2552700"/>
                <a:gd name="connsiteX8" fmla="*/ 123825 w 695325"/>
                <a:gd name="connsiteY8" fmla="*/ 2552700 h 2552700"/>
                <a:gd name="connsiteX9" fmla="*/ 133350 w 695325"/>
                <a:gd name="connsiteY9" fmla="*/ 2276475 h 2552700"/>
                <a:gd name="connsiteX10" fmla="*/ 33338 w 695325"/>
                <a:gd name="connsiteY10" fmla="*/ 2281237 h 2552700"/>
                <a:gd name="connsiteX11" fmla="*/ 33338 w 695325"/>
                <a:gd name="connsiteY11" fmla="*/ 1738312 h 2552700"/>
                <a:gd name="connsiteX12" fmla="*/ 28575 w 695325"/>
                <a:gd name="connsiteY12" fmla="*/ 1257300 h 2552700"/>
                <a:gd name="connsiteX13" fmla="*/ 19050 w 695325"/>
                <a:gd name="connsiteY13" fmla="*/ 428625 h 2552700"/>
                <a:gd name="connsiteX14" fmla="*/ 0 w 695325"/>
                <a:gd name="connsiteY14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5325" h="2552700">
                  <a:moveTo>
                    <a:pt x="0" y="0"/>
                  </a:moveTo>
                  <a:lnTo>
                    <a:pt x="690563" y="23812"/>
                  </a:lnTo>
                  <a:lnTo>
                    <a:pt x="690563" y="576262"/>
                  </a:lnTo>
                  <a:cubicBezTo>
                    <a:pt x="688975" y="681037"/>
                    <a:pt x="687388" y="785812"/>
                    <a:pt x="685800" y="890587"/>
                  </a:cubicBezTo>
                  <a:cubicBezTo>
                    <a:pt x="687388" y="1090612"/>
                    <a:pt x="688975" y="1290637"/>
                    <a:pt x="690563" y="1490662"/>
                  </a:cubicBezTo>
                  <a:cubicBezTo>
                    <a:pt x="692150" y="1743075"/>
                    <a:pt x="693738" y="1995487"/>
                    <a:pt x="695325" y="2247900"/>
                  </a:cubicBezTo>
                  <a:lnTo>
                    <a:pt x="652463" y="2243137"/>
                  </a:lnTo>
                  <a:lnTo>
                    <a:pt x="661988" y="2533650"/>
                  </a:lnTo>
                  <a:lnTo>
                    <a:pt x="123825" y="2552700"/>
                  </a:lnTo>
                  <a:lnTo>
                    <a:pt x="133350" y="2276475"/>
                  </a:lnTo>
                  <a:lnTo>
                    <a:pt x="33338" y="2281237"/>
                  </a:lnTo>
                  <a:lnTo>
                    <a:pt x="33338" y="1738312"/>
                  </a:lnTo>
                  <a:cubicBezTo>
                    <a:pt x="31750" y="1577975"/>
                    <a:pt x="30163" y="1417637"/>
                    <a:pt x="28575" y="1257300"/>
                  </a:cubicBezTo>
                  <a:lnTo>
                    <a:pt x="19050" y="428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0B21F56-A6E5-449A-9901-C0F1FA8A8137}"/>
                </a:ext>
              </a:extLst>
            </p:cNvPr>
            <p:cNvSpPr/>
            <p:nvPr/>
          </p:nvSpPr>
          <p:spPr>
            <a:xfrm>
              <a:off x="2343124" y="1606338"/>
              <a:ext cx="438547" cy="1782283"/>
            </a:xfrm>
            <a:custGeom>
              <a:avLst/>
              <a:gdLst>
                <a:gd name="connsiteX0" fmla="*/ 0 w 590550"/>
                <a:gd name="connsiteY0" fmla="*/ 109538 h 2490788"/>
                <a:gd name="connsiteX1" fmla="*/ 571500 w 590550"/>
                <a:gd name="connsiteY1" fmla="*/ 0 h 2490788"/>
                <a:gd name="connsiteX2" fmla="*/ 581025 w 590550"/>
                <a:gd name="connsiteY2" fmla="*/ 795338 h 2490788"/>
                <a:gd name="connsiteX3" fmla="*/ 590550 w 590550"/>
                <a:gd name="connsiteY3" fmla="*/ 1343025 h 2490788"/>
                <a:gd name="connsiteX4" fmla="*/ 581025 w 590550"/>
                <a:gd name="connsiteY4" fmla="*/ 1628775 h 2490788"/>
                <a:gd name="connsiteX5" fmla="*/ 576262 w 590550"/>
                <a:gd name="connsiteY5" fmla="*/ 1952625 h 2490788"/>
                <a:gd name="connsiteX6" fmla="*/ 561975 w 590550"/>
                <a:gd name="connsiteY6" fmla="*/ 2185988 h 2490788"/>
                <a:gd name="connsiteX7" fmla="*/ 561975 w 590550"/>
                <a:gd name="connsiteY7" fmla="*/ 2238375 h 2490788"/>
                <a:gd name="connsiteX8" fmla="*/ 509587 w 590550"/>
                <a:gd name="connsiteY8" fmla="*/ 2228850 h 2490788"/>
                <a:gd name="connsiteX9" fmla="*/ 514350 w 590550"/>
                <a:gd name="connsiteY9" fmla="*/ 2414588 h 2490788"/>
                <a:gd name="connsiteX10" fmla="*/ 519112 w 590550"/>
                <a:gd name="connsiteY10" fmla="*/ 2490788 h 2490788"/>
                <a:gd name="connsiteX11" fmla="*/ 119062 w 590550"/>
                <a:gd name="connsiteY11" fmla="*/ 2433638 h 2490788"/>
                <a:gd name="connsiteX12" fmla="*/ 119062 w 590550"/>
                <a:gd name="connsiteY12" fmla="*/ 2181225 h 2490788"/>
                <a:gd name="connsiteX13" fmla="*/ 42862 w 590550"/>
                <a:gd name="connsiteY13" fmla="*/ 2143125 h 2490788"/>
                <a:gd name="connsiteX14" fmla="*/ 42862 w 590550"/>
                <a:gd name="connsiteY14" fmla="*/ 1647825 h 2490788"/>
                <a:gd name="connsiteX15" fmla="*/ 47625 w 590550"/>
                <a:gd name="connsiteY15" fmla="*/ 1266825 h 2490788"/>
                <a:gd name="connsiteX16" fmla="*/ 38100 w 590550"/>
                <a:gd name="connsiteY16" fmla="*/ 871538 h 2490788"/>
                <a:gd name="connsiteX17" fmla="*/ 23812 w 590550"/>
                <a:gd name="connsiteY17" fmla="*/ 495300 h 2490788"/>
                <a:gd name="connsiteX18" fmla="*/ 0 w 590550"/>
                <a:gd name="connsiteY18" fmla="*/ 109538 h 249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2490788">
                  <a:moveTo>
                    <a:pt x="0" y="109538"/>
                  </a:moveTo>
                  <a:lnTo>
                    <a:pt x="571500" y="0"/>
                  </a:lnTo>
                  <a:lnTo>
                    <a:pt x="581025" y="795338"/>
                  </a:lnTo>
                  <a:lnTo>
                    <a:pt x="590550" y="1343025"/>
                  </a:lnTo>
                  <a:lnTo>
                    <a:pt x="581025" y="1628775"/>
                  </a:lnTo>
                  <a:cubicBezTo>
                    <a:pt x="579437" y="1736725"/>
                    <a:pt x="577850" y="1844675"/>
                    <a:pt x="576262" y="1952625"/>
                  </a:cubicBezTo>
                  <a:lnTo>
                    <a:pt x="561975" y="2185988"/>
                  </a:lnTo>
                  <a:lnTo>
                    <a:pt x="561975" y="2238375"/>
                  </a:lnTo>
                  <a:lnTo>
                    <a:pt x="509587" y="2228850"/>
                  </a:lnTo>
                  <a:lnTo>
                    <a:pt x="514350" y="2414588"/>
                  </a:lnTo>
                  <a:lnTo>
                    <a:pt x="519112" y="2490788"/>
                  </a:lnTo>
                  <a:lnTo>
                    <a:pt x="119062" y="2433638"/>
                  </a:lnTo>
                  <a:lnTo>
                    <a:pt x="119062" y="2181225"/>
                  </a:lnTo>
                  <a:lnTo>
                    <a:pt x="42862" y="2143125"/>
                  </a:lnTo>
                  <a:lnTo>
                    <a:pt x="42862" y="1647825"/>
                  </a:lnTo>
                  <a:cubicBezTo>
                    <a:pt x="44450" y="1520825"/>
                    <a:pt x="46037" y="1393825"/>
                    <a:pt x="47625" y="1266825"/>
                  </a:cubicBezTo>
                  <a:lnTo>
                    <a:pt x="38100" y="871538"/>
                  </a:lnTo>
                  <a:lnTo>
                    <a:pt x="23812" y="495300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59AAF20C-69FF-4151-8D10-2E447F2653BD}"/>
                </a:ext>
              </a:extLst>
            </p:cNvPr>
            <p:cNvSpPr/>
            <p:nvPr/>
          </p:nvSpPr>
          <p:spPr>
            <a:xfrm>
              <a:off x="4015966" y="2667870"/>
              <a:ext cx="291775" cy="647482"/>
            </a:xfrm>
            <a:custGeom>
              <a:avLst/>
              <a:gdLst>
                <a:gd name="connsiteX0" fmla="*/ 0 w 392906"/>
                <a:gd name="connsiteY0" fmla="*/ 21431 h 904875"/>
                <a:gd name="connsiteX1" fmla="*/ 378619 w 392906"/>
                <a:gd name="connsiteY1" fmla="*/ 0 h 904875"/>
                <a:gd name="connsiteX2" fmla="*/ 392906 w 392906"/>
                <a:gd name="connsiteY2" fmla="*/ 600075 h 904875"/>
                <a:gd name="connsiteX3" fmla="*/ 361950 w 392906"/>
                <a:gd name="connsiteY3" fmla="*/ 602456 h 904875"/>
                <a:gd name="connsiteX4" fmla="*/ 359569 w 392906"/>
                <a:gd name="connsiteY4" fmla="*/ 840581 h 904875"/>
                <a:gd name="connsiteX5" fmla="*/ 92869 w 392906"/>
                <a:gd name="connsiteY5" fmla="*/ 904875 h 904875"/>
                <a:gd name="connsiteX6" fmla="*/ 90488 w 392906"/>
                <a:gd name="connsiteY6" fmla="*/ 840581 h 904875"/>
                <a:gd name="connsiteX7" fmla="*/ 88106 w 392906"/>
                <a:gd name="connsiteY7" fmla="*/ 762000 h 904875"/>
                <a:gd name="connsiteX8" fmla="*/ 88106 w 392906"/>
                <a:gd name="connsiteY8" fmla="*/ 733425 h 904875"/>
                <a:gd name="connsiteX9" fmla="*/ 76200 w 392906"/>
                <a:gd name="connsiteY9" fmla="*/ 697706 h 904875"/>
                <a:gd name="connsiteX10" fmla="*/ 61913 w 392906"/>
                <a:gd name="connsiteY10" fmla="*/ 678656 h 904875"/>
                <a:gd name="connsiteX11" fmla="*/ 42863 w 392906"/>
                <a:gd name="connsiteY11" fmla="*/ 550069 h 904875"/>
                <a:gd name="connsiteX12" fmla="*/ 28575 w 392906"/>
                <a:gd name="connsiteY12" fmla="*/ 383381 h 904875"/>
                <a:gd name="connsiteX13" fmla="*/ 16669 w 392906"/>
                <a:gd name="connsiteY13" fmla="*/ 209550 h 904875"/>
                <a:gd name="connsiteX14" fmla="*/ 9525 w 392906"/>
                <a:gd name="connsiteY14" fmla="*/ 92869 h 904875"/>
                <a:gd name="connsiteX15" fmla="*/ 0 w 392906"/>
                <a:gd name="connsiteY15" fmla="*/ 21431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2906" h="904875">
                  <a:moveTo>
                    <a:pt x="0" y="21431"/>
                  </a:moveTo>
                  <a:lnTo>
                    <a:pt x="378619" y="0"/>
                  </a:lnTo>
                  <a:lnTo>
                    <a:pt x="392906" y="600075"/>
                  </a:lnTo>
                  <a:lnTo>
                    <a:pt x="361950" y="602456"/>
                  </a:lnTo>
                  <a:cubicBezTo>
                    <a:pt x="361156" y="681831"/>
                    <a:pt x="360363" y="761206"/>
                    <a:pt x="359569" y="840581"/>
                  </a:cubicBezTo>
                  <a:lnTo>
                    <a:pt x="92869" y="904875"/>
                  </a:lnTo>
                  <a:cubicBezTo>
                    <a:pt x="92075" y="883444"/>
                    <a:pt x="91282" y="862012"/>
                    <a:pt x="90488" y="840581"/>
                  </a:cubicBezTo>
                  <a:lnTo>
                    <a:pt x="88106" y="762000"/>
                  </a:lnTo>
                  <a:lnTo>
                    <a:pt x="88106" y="733425"/>
                  </a:lnTo>
                  <a:lnTo>
                    <a:pt x="76200" y="697706"/>
                  </a:lnTo>
                  <a:lnTo>
                    <a:pt x="61913" y="678656"/>
                  </a:lnTo>
                  <a:lnTo>
                    <a:pt x="42863" y="550069"/>
                  </a:lnTo>
                  <a:lnTo>
                    <a:pt x="28575" y="383381"/>
                  </a:lnTo>
                  <a:lnTo>
                    <a:pt x="16669" y="209550"/>
                  </a:lnTo>
                  <a:lnTo>
                    <a:pt x="9525" y="92869"/>
                  </a:lnTo>
                  <a:lnTo>
                    <a:pt x="0" y="21431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78D7457-710D-4685-BCA9-E541222B40B3}"/>
                </a:ext>
              </a:extLst>
            </p:cNvPr>
            <p:cNvSpPr/>
            <p:nvPr/>
          </p:nvSpPr>
          <p:spPr>
            <a:xfrm>
              <a:off x="3989441" y="1648935"/>
              <a:ext cx="325373" cy="662819"/>
            </a:xfrm>
            <a:custGeom>
              <a:avLst/>
              <a:gdLst>
                <a:gd name="connsiteX0" fmla="*/ 0 w 438150"/>
                <a:gd name="connsiteY0" fmla="*/ 0 h 926307"/>
                <a:gd name="connsiteX1" fmla="*/ 438150 w 438150"/>
                <a:gd name="connsiteY1" fmla="*/ 111919 h 926307"/>
                <a:gd name="connsiteX2" fmla="*/ 433388 w 438150"/>
                <a:gd name="connsiteY2" fmla="*/ 288132 h 926307"/>
                <a:gd name="connsiteX3" fmla="*/ 423863 w 438150"/>
                <a:gd name="connsiteY3" fmla="*/ 459582 h 926307"/>
                <a:gd name="connsiteX4" fmla="*/ 419100 w 438150"/>
                <a:gd name="connsiteY4" fmla="*/ 657225 h 926307"/>
                <a:gd name="connsiteX5" fmla="*/ 416719 w 438150"/>
                <a:gd name="connsiteY5" fmla="*/ 828675 h 926307"/>
                <a:gd name="connsiteX6" fmla="*/ 423863 w 438150"/>
                <a:gd name="connsiteY6" fmla="*/ 926307 h 926307"/>
                <a:gd name="connsiteX7" fmla="*/ 9525 w 438150"/>
                <a:gd name="connsiteY7" fmla="*/ 890588 h 926307"/>
                <a:gd name="connsiteX8" fmla="*/ 11907 w 438150"/>
                <a:gd name="connsiteY8" fmla="*/ 685800 h 926307"/>
                <a:gd name="connsiteX9" fmla="*/ 11907 w 438150"/>
                <a:gd name="connsiteY9" fmla="*/ 459582 h 926307"/>
                <a:gd name="connsiteX10" fmla="*/ 9525 w 438150"/>
                <a:gd name="connsiteY10" fmla="*/ 204788 h 926307"/>
                <a:gd name="connsiteX11" fmla="*/ 0 w 438150"/>
                <a:gd name="connsiteY11" fmla="*/ 0 h 92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150" h="926307">
                  <a:moveTo>
                    <a:pt x="0" y="0"/>
                  </a:moveTo>
                  <a:lnTo>
                    <a:pt x="438150" y="111919"/>
                  </a:lnTo>
                  <a:lnTo>
                    <a:pt x="433388" y="288132"/>
                  </a:lnTo>
                  <a:lnTo>
                    <a:pt x="423863" y="459582"/>
                  </a:lnTo>
                  <a:lnTo>
                    <a:pt x="419100" y="657225"/>
                  </a:lnTo>
                  <a:cubicBezTo>
                    <a:pt x="418306" y="714375"/>
                    <a:pt x="417513" y="771525"/>
                    <a:pt x="416719" y="828675"/>
                  </a:cubicBezTo>
                  <a:lnTo>
                    <a:pt x="423863" y="926307"/>
                  </a:lnTo>
                  <a:lnTo>
                    <a:pt x="9525" y="890588"/>
                  </a:lnTo>
                  <a:lnTo>
                    <a:pt x="11907" y="685800"/>
                  </a:lnTo>
                  <a:lnTo>
                    <a:pt x="11907" y="459582"/>
                  </a:lnTo>
                  <a:lnTo>
                    <a:pt x="9525" y="204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A173D45-A2F4-4616-A913-4F1B0C99EB5B}"/>
                </a:ext>
              </a:extLst>
            </p:cNvPr>
            <p:cNvSpPr/>
            <p:nvPr/>
          </p:nvSpPr>
          <p:spPr>
            <a:xfrm>
              <a:off x="4488112" y="2495775"/>
              <a:ext cx="49513" cy="368043"/>
            </a:xfrm>
            <a:custGeom>
              <a:avLst/>
              <a:gdLst>
                <a:gd name="connsiteX0" fmla="*/ 0 w 66675"/>
                <a:gd name="connsiteY0" fmla="*/ 0 h 514350"/>
                <a:gd name="connsiteX1" fmla="*/ 57150 w 66675"/>
                <a:gd name="connsiteY1" fmla="*/ 0 h 514350"/>
                <a:gd name="connsiteX2" fmla="*/ 66675 w 66675"/>
                <a:gd name="connsiteY2" fmla="*/ 180975 h 514350"/>
                <a:gd name="connsiteX3" fmla="*/ 64294 w 66675"/>
                <a:gd name="connsiteY3" fmla="*/ 361950 h 514350"/>
                <a:gd name="connsiteX4" fmla="*/ 66675 w 66675"/>
                <a:gd name="connsiteY4" fmla="*/ 514350 h 514350"/>
                <a:gd name="connsiteX5" fmla="*/ 26194 w 66675"/>
                <a:gd name="connsiteY5" fmla="*/ 316706 h 514350"/>
                <a:gd name="connsiteX6" fmla="*/ 7144 w 66675"/>
                <a:gd name="connsiteY6" fmla="*/ 159543 h 514350"/>
                <a:gd name="connsiteX7" fmla="*/ 0 w 66675"/>
                <a:gd name="connsiteY7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514350">
                  <a:moveTo>
                    <a:pt x="0" y="0"/>
                  </a:moveTo>
                  <a:lnTo>
                    <a:pt x="57150" y="0"/>
                  </a:lnTo>
                  <a:lnTo>
                    <a:pt x="66675" y="180975"/>
                  </a:lnTo>
                  <a:cubicBezTo>
                    <a:pt x="65881" y="241300"/>
                    <a:pt x="65088" y="301625"/>
                    <a:pt x="64294" y="361950"/>
                  </a:cubicBezTo>
                  <a:cubicBezTo>
                    <a:pt x="65088" y="412750"/>
                    <a:pt x="65881" y="463550"/>
                    <a:pt x="66675" y="514350"/>
                  </a:cubicBezTo>
                  <a:lnTo>
                    <a:pt x="26194" y="316706"/>
                  </a:lnTo>
                  <a:lnTo>
                    <a:pt x="7144" y="159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26604D4-6D35-4F27-A4CB-281363578177}"/>
                </a:ext>
              </a:extLst>
            </p:cNvPr>
            <p:cNvSpPr/>
            <p:nvPr/>
          </p:nvSpPr>
          <p:spPr>
            <a:xfrm>
              <a:off x="4466301" y="1813078"/>
              <a:ext cx="89596" cy="236275"/>
            </a:xfrm>
            <a:custGeom>
              <a:avLst/>
              <a:gdLst>
                <a:gd name="connsiteX0" fmla="*/ 3175 w 120650"/>
                <a:gd name="connsiteY0" fmla="*/ 0 h 330200"/>
                <a:gd name="connsiteX1" fmla="*/ 120650 w 120650"/>
                <a:gd name="connsiteY1" fmla="*/ 85725 h 330200"/>
                <a:gd name="connsiteX2" fmla="*/ 114300 w 120650"/>
                <a:gd name="connsiteY2" fmla="*/ 330200 h 330200"/>
                <a:gd name="connsiteX3" fmla="*/ 0 w 120650"/>
                <a:gd name="connsiteY3" fmla="*/ 257175 h 330200"/>
                <a:gd name="connsiteX4" fmla="*/ 3175 w 120650"/>
                <a:gd name="connsiteY4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330200">
                  <a:moveTo>
                    <a:pt x="3175" y="0"/>
                  </a:moveTo>
                  <a:lnTo>
                    <a:pt x="120650" y="85725"/>
                  </a:lnTo>
                  <a:lnTo>
                    <a:pt x="114300" y="330200"/>
                  </a:lnTo>
                  <a:lnTo>
                    <a:pt x="0" y="257175"/>
                  </a:lnTo>
                  <a:cubicBezTo>
                    <a:pt x="1058" y="171450"/>
                    <a:pt x="2117" y="85725"/>
                    <a:pt x="3175" y="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49B9BB5-C22C-4328-BC12-55B858EDF23A}"/>
                </a:ext>
              </a:extLst>
            </p:cNvPr>
            <p:cNvSpPr/>
            <p:nvPr/>
          </p:nvSpPr>
          <p:spPr>
            <a:xfrm>
              <a:off x="1985921" y="1754010"/>
              <a:ext cx="150897" cy="1242714"/>
            </a:xfrm>
            <a:custGeom>
              <a:avLst/>
              <a:gdLst>
                <a:gd name="connsiteX0" fmla="*/ 76200 w 203200"/>
                <a:gd name="connsiteY0" fmla="*/ 53975 h 1736725"/>
                <a:gd name="connsiteX1" fmla="*/ 196850 w 203200"/>
                <a:gd name="connsiteY1" fmla="*/ 0 h 1736725"/>
                <a:gd name="connsiteX2" fmla="*/ 196850 w 203200"/>
                <a:gd name="connsiteY2" fmla="*/ 196850 h 1736725"/>
                <a:gd name="connsiteX3" fmla="*/ 203200 w 203200"/>
                <a:gd name="connsiteY3" fmla="*/ 460375 h 1736725"/>
                <a:gd name="connsiteX4" fmla="*/ 190500 w 203200"/>
                <a:gd name="connsiteY4" fmla="*/ 831850 h 1736725"/>
                <a:gd name="connsiteX5" fmla="*/ 177800 w 203200"/>
                <a:gd name="connsiteY5" fmla="*/ 1133475 h 1736725"/>
                <a:gd name="connsiteX6" fmla="*/ 152400 w 203200"/>
                <a:gd name="connsiteY6" fmla="*/ 1416050 h 1736725"/>
                <a:gd name="connsiteX7" fmla="*/ 142875 w 203200"/>
                <a:gd name="connsiteY7" fmla="*/ 1584325 h 1736725"/>
                <a:gd name="connsiteX8" fmla="*/ 120650 w 203200"/>
                <a:gd name="connsiteY8" fmla="*/ 1736725 h 1736725"/>
                <a:gd name="connsiteX9" fmla="*/ 15875 w 203200"/>
                <a:gd name="connsiteY9" fmla="*/ 1689100 h 1736725"/>
                <a:gd name="connsiteX10" fmla="*/ 19050 w 203200"/>
                <a:gd name="connsiteY10" fmla="*/ 1549400 h 1736725"/>
                <a:gd name="connsiteX11" fmla="*/ 15875 w 203200"/>
                <a:gd name="connsiteY11" fmla="*/ 1377950 h 1736725"/>
                <a:gd name="connsiteX12" fmla="*/ 15875 w 203200"/>
                <a:gd name="connsiteY12" fmla="*/ 1238250 h 1736725"/>
                <a:gd name="connsiteX13" fmla="*/ 12700 w 203200"/>
                <a:gd name="connsiteY13" fmla="*/ 1066800 h 1736725"/>
                <a:gd name="connsiteX14" fmla="*/ 9525 w 203200"/>
                <a:gd name="connsiteY14" fmla="*/ 904875 h 1736725"/>
                <a:gd name="connsiteX15" fmla="*/ 6350 w 203200"/>
                <a:gd name="connsiteY15" fmla="*/ 746125 h 1736725"/>
                <a:gd name="connsiteX16" fmla="*/ 3175 w 203200"/>
                <a:gd name="connsiteY16" fmla="*/ 593725 h 1736725"/>
                <a:gd name="connsiteX17" fmla="*/ 0 w 203200"/>
                <a:gd name="connsiteY17" fmla="*/ 425450 h 1736725"/>
                <a:gd name="connsiteX18" fmla="*/ 44450 w 203200"/>
                <a:gd name="connsiteY18" fmla="*/ 381000 h 1736725"/>
                <a:gd name="connsiteX19" fmla="*/ 104775 w 203200"/>
                <a:gd name="connsiteY19" fmla="*/ 355600 h 1736725"/>
                <a:gd name="connsiteX20" fmla="*/ 76200 w 203200"/>
                <a:gd name="connsiteY20" fmla="*/ 53975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200" h="1736725">
                  <a:moveTo>
                    <a:pt x="76200" y="53975"/>
                  </a:moveTo>
                  <a:lnTo>
                    <a:pt x="196850" y="0"/>
                  </a:lnTo>
                  <a:lnTo>
                    <a:pt x="196850" y="196850"/>
                  </a:lnTo>
                  <a:lnTo>
                    <a:pt x="203200" y="460375"/>
                  </a:lnTo>
                  <a:lnTo>
                    <a:pt x="190500" y="831850"/>
                  </a:lnTo>
                  <a:lnTo>
                    <a:pt x="177800" y="1133475"/>
                  </a:lnTo>
                  <a:lnTo>
                    <a:pt x="152400" y="1416050"/>
                  </a:lnTo>
                  <a:lnTo>
                    <a:pt x="142875" y="1584325"/>
                  </a:lnTo>
                  <a:lnTo>
                    <a:pt x="120650" y="1736725"/>
                  </a:lnTo>
                  <a:lnTo>
                    <a:pt x="15875" y="1689100"/>
                  </a:lnTo>
                  <a:cubicBezTo>
                    <a:pt x="16933" y="1642533"/>
                    <a:pt x="17992" y="1595967"/>
                    <a:pt x="19050" y="1549400"/>
                  </a:cubicBezTo>
                  <a:cubicBezTo>
                    <a:pt x="17992" y="1492250"/>
                    <a:pt x="16933" y="1435100"/>
                    <a:pt x="15875" y="1377950"/>
                  </a:cubicBezTo>
                  <a:lnTo>
                    <a:pt x="15875" y="1238250"/>
                  </a:lnTo>
                  <a:cubicBezTo>
                    <a:pt x="14817" y="1181100"/>
                    <a:pt x="13758" y="1123950"/>
                    <a:pt x="12700" y="1066800"/>
                  </a:cubicBezTo>
                  <a:cubicBezTo>
                    <a:pt x="11642" y="1012825"/>
                    <a:pt x="10583" y="958850"/>
                    <a:pt x="9525" y="904875"/>
                  </a:cubicBezTo>
                  <a:cubicBezTo>
                    <a:pt x="8467" y="851958"/>
                    <a:pt x="7408" y="799042"/>
                    <a:pt x="6350" y="746125"/>
                  </a:cubicBezTo>
                  <a:cubicBezTo>
                    <a:pt x="5292" y="695325"/>
                    <a:pt x="4233" y="644525"/>
                    <a:pt x="3175" y="593725"/>
                  </a:cubicBezTo>
                  <a:cubicBezTo>
                    <a:pt x="2117" y="537633"/>
                    <a:pt x="1058" y="481542"/>
                    <a:pt x="0" y="425450"/>
                  </a:cubicBezTo>
                  <a:lnTo>
                    <a:pt x="44450" y="381000"/>
                  </a:lnTo>
                  <a:lnTo>
                    <a:pt x="104775" y="355600"/>
                  </a:lnTo>
                  <a:lnTo>
                    <a:pt x="76200" y="53975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040C0E4-150C-4C24-B2C9-C94884CCA994}"/>
                </a:ext>
              </a:extLst>
            </p:cNvPr>
            <p:cNvSpPr/>
            <p:nvPr/>
          </p:nvSpPr>
          <p:spPr>
            <a:xfrm>
              <a:off x="2768535" y="1735713"/>
              <a:ext cx="379329" cy="1502709"/>
            </a:xfrm>
            <a:custGeom>
              <a:avLst/>
              <a:gdLst>
                <a:gd name="connsiteX0" fmla="*/ 25400 w 482600"/>
                <a:gd name="connsiteY0" fmla="*/ 31750 h 2070100"/>
                <a:gd name="connsiteX1" fmla="*/ 60325 w 482600"/>
                <a:gd name="connsiteY1" fmla="*/ 15875 h 2070100"/>
                <a:gd name="connsiteX2" fmla="*/ 454025 w 482600"/>
                <a:gd name="connsiteY2" fmla="*/ 3175 h 2070100"/>
                <a:gd name="connsiteX3" fmla="*/ 479425 w 482600"/>
                <a:gd name="connsiteY3" fmla="*/ 0 h 2070100"/>
                <a:gd name="connsiteX4" fmla="*/ 473075 w 482600"/>
                <a:gd name="connsiteY4" fmla="*/ 161925 h 2070100"/>
                <a:gd name="connsiteX5" fmla="*/ 479425 w 482600"/>
                <a:gd name="connsiteY5" fmla="*/ 298450 h 2070100"/>
                <a:gd name="connsiteX6" fmla="*/ 479425 w 482600"/>
                <a:gd name="connsiteY6" fmla="*/ 479425 h 2070100"/>
                <a:gd name="connsiteX7" fmla="*/ 479425 w 482600"/>
                <a:gd name="connsiteY7" fmla="*/ 644525 h 2070100"/>
                <a:gd name="connsiteX8" fmla="*/ 479425 w 482600"/>
                <a:gd name="connsiteY8" fmla="*/ 800100 h 2070100"/>
                <a:gd name="connsiteX9" fmla="*/ 476250 w 482600"/>
                <a:gd name="connsiteY9" fmla="*/ 1022350 h 2070100"/>
                <a:gd name="connsiteX10" fmla="*/ 482600 w 482600"/>
                <a:gd name="connsiteY10" fmla="*/ 1171575 h 2070100"/>
                <a:gd name="connsiteX11" fmla="*/ 482600 w 482600"/>
                <a:gd name="connsiteY11" fmla="*/ 1336675 h 2070100"/>
                <a:gd name="connsiteX12" fmla="*/ 482600 w 482600"/>
                <a:gd name="connsiteY12" fmla="*/ 1543050 h 2070100"/>
                <a:gd name="connsiteX13" fmla="*/ 476250 w 482600"/>
                <a:gd name="connsiteY13" fmla="*/ 1787525 h 2070100"/>
                <a:gd name="connsiteX14" fmla="*/ 469900 w 482600"/>
                <a:gd name="connsiteY14" fmla="*/ 2009775 h 2070100"/>
                <a:gd name="connsiteX15" fmla="*/ 463550 w 482600"/>
                <a:gd name="connsiteY15" fmla="*/ 2070100 h 2070100"/>
                <a:gd name="connsiteX16" fmla="*/ 228600 w 482600"/>
                <a:gd name="connsiteY16" fmla="*/ 2060575 h 2070100"/>
                <a:gd name="connsiteX17" fmla="*/ 206375 w 482600"/>
                <a:gd name="connsiteY17" fmla="*/ 2047875 h 2070100"/>
                <a:gd name="connsiteX18" fmla="*/ 184150 w 482600"/>
                <a:gd name="connsiteY18" fmla="*/ 2051050 h 2070100"/>
                <a:gd name="connsiteX19" fmla="*/ 0 w 482600"/>
                <a:gd name="connsiteY19" fmla="*/ 2032000 h 2070100"/>
                <a:gd name="connsiteX20" fmla="*/ 0 w 482600"/>
                <a:gd name="connsiteY20" fmla="*/ 1889125 h 2070100"/>
                <a:gd name="connsiteX21" fmla="*/ 12700 w 482600"/>
                <a:gd name="connsiteY21" fmla="*/ 1720850 h 2070100"/>
                <a:gd name="connsiteX22" fmla="*/ 15875 w 482600"/>
                <a:gd name="connsiteY22" fmla="*/ 1543050 h 2070100"/>
                <a:gd name="connsiteX23" fmla="*/ 25400 w 482600"/>
                <a:gd name="connsiteY23" fmla="*/ 1374775 h 2070100"/>
                <a:gd name="connsiteX24" fmla="*/ 25400 w 482600"/>
                <a:gd name="connsiteY24" fmla="*/ 1187450 h 2070100"/>
                <a:gd name="connsiteX25" fmla="*/ 31750 w 482600"/>
                <a:gd name="connsiteY25" fmla="*/ 1022350 h 2070100"/>
                <a:gd name="connsiteX26" fmla="*/ 31750 w 482600"/>
                <a:gd name="connsiteY26" fmla="*/ 850900 h 2070100"/>
                <a:gd name="connsiteX27" fmla="*/ 34925 w 482600"/>
                <a:gd name="connsiteY27" fmla="*/ 685800 h 2070100"/>
                <a:gd name="connsiteX28" fmla="*/ 38100 w 482600"/>
                <a:gd name="connsiteY28" fmla="*/ 508000 h 2070100"/>
                <a:gd name="connsiteX29" fmla="*/ 41275 w 482600"/>
                <a:gd name="connsiteY29" fmla="*/ 346075 h 2070100"/>
                <a:gd name="connsiteX30" fmla="*/ 41275 w 482600"/>
                <a:gd name="connsiteY30" fmla="*/ 171450 h 2070100"/>
                <a:gd name="connsiteX31" fmla="*/ 25400 w 482600"/>
                <a:gd name="connsiteY31" fmla="*/ 3175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2600" h="2070100">
                  <a:moveTo>
                    <a:pt x="25400" y="31750"/>
                  </a:moveTo>
                  <a:lnTo>
                    <a:pt x="60325" y="15875"/>
                  </a:lnTo>
                  <a:lnTo>
                    <a:pt x="454025" y="3175"/>
                  </a:lnTo>
                  <a:lnTo>
                    <a:pt x="479425" y="0"/>
                  </a:lnTo>
                  <a:lnTo>
                    <a:pt x="473075" y="161925"/>
                  </a:lnTo>
                  <a:lnTo>
                    <a:pt x="479425" y="298450"/>
                  </a:lnTo>
                  <a:lnTo>
                    <a:pt x="479425" y="479425"/>
                  </a:lnTo>
                  <a:lnTo>
                    <a:pt x="479425" y="644525"/>
                  </a:lnTo>
                  <a:lnTo>
                    <a:pt x="479425" y="800100"/>
                  </a:lnTo>
                  <a:cubicBezTo>
                    <a:pt x="478367" y="874183"/>
                    <a:pt x="477308" y="948267"/>
                    <a:pt x="476250" y="1022350"/>
                  </a:cubicBezTo>
                  <a:lnTo>
                    <a:pt x="482600" y="1171575"/>
                  </a:lnTo>
                  <a:lnTo>
                    <a:pt x="482600" y="1336675"/>
                  </a:lnTo>
                  <a:lnTo>
                    <a:pt x="482600" y="1543050"/>
                  </a:lnTo>
                  <a:lnTo>
                    <a:pt x="476250" y="1787525"/>
                  </a:lnTo>
                  <a:lnTo>
                    <a:pt x="469900" y="2009775"/>
                  </a:lnTo>
                  <a:lnTo>
                    <a:pt x="463550" y="2070100"/>
                  </a:lnTo>
                  <a:lnTo>
                    <a:pt x="228600" y="2060575"/>
                  </a:lnTo>
                  <a:lnTo>
                    <a:pt x="206375" y="2047875"/>
                  </a:lnTo>
                  <a:lnTo>
                    <a:pt x="184150" y="2051050"/>
                  </a:lnTo>
                  <a:lnTo>
                    <a:pt x="0" y="2032000"/>
                  </a:lnTo>
                  <a:lnTo>
                    <a:pt x="0" y="1889125"/>
                  </a:lnTo>
                  <a:lnTo>
                    <a:pt x="12700" y="1720850"/>
                  </a:lnTo>
                  <a:cubicBezTo>
                    <a:pt x="13758" y="1661583"/>
                    <a:pt x="14817" y="1602317"/>
                    <a:pt x="15875" y="1543050"/>
                  </a:cubicBezTo>
                  <a:lnTo>
                    <a:pt x="25400" y="1374775"/>
                  </a:lnTo>
                  <a:lnTo>
                    <a:pt x="25400" y="1187450"/>
                  </a:lnTo>
                  <a:lnTo>
                    <a:pt x="31750" y="1022350"/>
                  </a:lnTo>
                  <a:lnTo>
                    <a:pt x="31750" y="850900"/>
                  </a:lnTo>
                  <a:cubicBezTo>
                    <a:pt x="32808" y="795867"/>
                    <a:pt x="33867" y="740833"/>
                    <a:pt x="34925" y="685800"/>
                  </a:cubicBezTo>
                  <a:cubicBezTo>
                    <a:pt x="35983" y="626533"/>
                    <a:pt x="37042" y="567267"/>
                    <a:pt x="38100" y="508000"/>
                  </a:cubicBezTo>
                  <a:cubicBezTo>
                    <a:pt x="39158" y="454025"/>
                    <a:pt x="40217" y="400050"/>
                    <a:pt x="41275" y="346075"/>
                  </a:cubicBezTo>
                  <a:lnTo>
                    <a:pt x="41275" y="171450"/>
                  </a:lnTo>
                  <a:cubicBezTo>
                    <a:pt x="40217" y="122767"/>
                    <a:pt x="39158" y="74083"/>
                    <a:pt x="25400" y="3175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E78C2D8-E97D-4BC6-8019-D49955A86CBF}"/>
              </a:ext>
            </a:extLst>
          </p:cNvPr>
          <p:cNvGrpSpPr/>
          <p:nvPr/>
        </p:nvGrpSpPr>
        <p:grpSpPr>
          <a:xfrm>
            <a:off x="793950" y="3881985"/>
            <a:ext cx="4917441" cy="1696863"/>
            <a:chOff x="793948" y="3024734"/>
            <a:chExt cx="4917441" cy="1696863"/>
          </a:xfrm>
        </p:grpSpPr>
        <p:sp>
          <p:nvSpPr>
            <p:cNvPr id="185" name="Freeform 2050">
              <a:extLst>
                <a:ext uri="{FF2B5EF4-FFF2-40B4-BE49-F238E27FC236}">
                  <a16:creationId xmlns:a16="http://schemas.microsoft.com/office/drawing/2014/main" id="{F0B2CA91-B883-4B6E-A90B-B6A1075F4E5E}"/>
                </a:ext>
              </a:extLst>
            </p:cNvPr>
            <p:cNvSpPr/>
            <p:nvPr/>
          </p:nvSpPr>
          <p:spPr>
            <a:xfrm>
              <a:off x="1500101" y="3305113"/>
              <a:ext cx="3472515" cy="1412248"/>
            </a:xfrm>
            <a:custGeom>
              <a:avLst/>
              <a:gdLst>
                <a:gd name="connsiteX0" fmla="*/ 294237 w 4676115"/>
                <a:gd name="connsiteY0" fmla="*/ 63374 h 1973655"/>
                <a:gd name="connsiteX1" fmla="*/ 280657 w 4676115"/>
                <a:gd name="connsiteY1" fmla="*/ 149382 h 1973655"/>
                <a:gd name="connsiteX2" fmla="*/ 267077 w 4676115"/>
                <a:gd name="connsiteY2" fmla="*/ 221810 h 1973655"/>
                <a:gd name="connsiteX3" fmla="*/ 248970 w 4676115"/>
                <a:gd name="connsiteY3" fmla="*/ 262550 h 1973655"/>
                <a:gd name="connsiteX4" fmla="*/ 258024 w 4676115"/>
                <a:gd name="connsiteY4" fmla="*/ 298764 h 1973655"/>
                <a:gd name="connsiteX5" fmla="*/ 258024 w 4676115"/>
                <a:gd name="connsiteY5" fmla="*/ 389299 h 1973655"/>
                <a:gd name="connsiteX6" fmla="*/ 312344 w 4676115"/>
                <a:gd name="connsiteY6" fmla="*/ 416459 h 1973655"/>
                <a:gd name="connsiteX7" fmla="*/ 339505 w 4676115"/>
                <a:gd name="connsiteY7" fmla="*/ 452673 h 1973655"/>
                <a:gd name="connsiteX8" fmla="*/ 384772 w 4676115"/>
                <a:gd name="connsiteY8" fmla="*/ 525101 h 1973655"/>
                <a:gd name="connsiteX9" fmla="*/ 430039 w 4676115"/>
                <a:gd name="connsiteY9" fmla="*/ 579421 h 1973655"/>
                <a:gd name="connsiteX10" fmla="*/ 470780 w 4676115"/>
                <a:gd name="connsiteY10" fmla="*/ 624689 h 1973655"/>
                <a:gd name="connsiteX11" fmla="*/ 497940 w 4676115"/>
                <a:gd name="connsiteY11" fmla="*/ 651849 h 1973655"/>
                <a:gd name="connsiteX12" fmla="*/ 525101 w 4676115"/>
                <a:gd name="connsiteY12" fmla="*/ 656376 h 1973655"/>
                <a:gd name="connsiteX13" fmla="*/ 525101 w 4676115"/>
                <a:gd name="connsiteY13" fmla="*/ 728804 h 1973655"/>
                <a:gd name="connsiteX14" fmla="*/ 556788 w 4676115"/>
                <a:gd name="connsiteY14" fmla="*/ 742384 h 1973655"/>
                <a:gd name="connsiteX15" fmla="*/ 593002 w 4676115"/>
                <a:gd name="connsiteY15" fmla="*/ 742384 h 1973655"/>
                <a:gd name="connsiteX16" fmla="*/ 602055 w 4676115"/>
                <a:gd name="connsiteY16" fmla="*/ 733330 h 1973655"/>
                <a:gd name="connsiteX17" fmla="*/ 629216 w 4676115"/>
                <a:gd name="connsiteY17" fmla="*/ 746911 h 1973655"/>
                <a:gd name="connsiteX18" fmla="*/ 624689 w 4676115"/>
                <a:gd name="connsiteY18" fmla="*/ 796705 h 1973655"/>
                <a:gd name="connsiteX19" fmla="*/ 660903 w 4676115"/>
                <a:gd name="connsiteY19" fmla="*/ 810285 h 1973655"/>
                <a:gd name="connsiteX20" fmla="*/ 688063 w 4676115"/>
                <a:gd name="connsiteY20" fmla="*/ 792178 h 1973655"/>
                <a:gd name="connsiteX21" fmla="*/ 841972 w 4676115"/>
                <a:gd name="connsiteY21" fmla="*/ 882713 h 1973655"/>
                <a:gd name="connsiteX22" fmla="*/ 855552 w 4676115"/>
                <a:gd name="connsiteY22" fmla="*/ 932507 h 1973655"/>
                <a:gd name="connsiteX23" fmla="*/ 923453 w 4676115"/>
                <a:gd name="connsiteY23" fmla="*/ 937033 h 1973655"/>
                <a:gd name="connsiteX24" fmla="*/ 1009461 w 4676115"/>
                <a:gd name="connsiteY24" fmla="*/ 955140 h 1973655"/>
                <a:gd name="connsiteX25" fmla="*/ 1018515 w 4676115"/>
                <a:gd name="connsiteY25" fmla="*/ 995881 h 1973655"/>
                <a:gd name="connsiteX26" fmla="*/ 1068309 w 4676115"/>
                <a:gd name="connsiteY26" fmla="*/ 1000408 h 1973655"/>
                <a:gd name="connsiteX27" fmla="*/ 1090942 w 4676115"/>
                <a:gd name="connsiteY27" fmla="*/ 995881 h 1973655"/>
                <a:gd name="connsiteX28" fmla="*/ 1172424 w 4676115"/>
                <a:gd name="connsiteY28" fmla="*/ 1013988 h 1973655"/>
                <a:gd name="connsiteX29" fmla="*/ 1326332 w 4676115"/>
                <a:gd name="connsiteY29" fmla="*/ 1059255 h 1973655"/>
                <a:gd name="connsiteX30" fmla="*/ 1412340 w 4676115"/>
                <a:gd name="connsiteY30" fmla="*/ 1090942 h 1973655"/>
                <a:gd name="connsiteX31" fmla="*/ 1444028 w 4676115"/>
                <a:gd name="connsiteY31" fmla="*/ 1122629 h 1973655"/>
                <a:gd name="connsiteX32" fmla="*/ 1493822 w 4676115"/>
                <a:gd name="connsiteY32" fmla="*/ 1127156 h 1973655"/>
                <a:gd name="connsiteX33" fmla="*/ 1507402 w 4676115"/>
                <a:gd name="connsiteY33" fmla="*/ 1113576 h 1973655"/>
                <a:gd name="connsiteX34" fmla="*/ 1638677 w 4676115"/>
                <a:gd name="connsiteY34" fmla="*/ 1136210 h 1973655"/>
                <a:gd name="connsiteX35" fmla="*/ 1638677 w 4676115"/>
                <a:gd name="connsiteY35" fmla="*/ 1163370 h 1973655"/>
                <a:gd name="connsiteX36" fmla="*/ 1670364 w 4676115"/>
                <a:gd name="connsiteY36" fmla="*/ 1172423 h 1973655"/>
                <a:gd name="connsiteX37" fmla="*/ 1706578 w 4676115"/>
                <a:gd name="connsiteY37" fmla="*/ 1172423 h 1973655"/>
                <a:gd name="connsiteX38" fmla="*/ 1715632 w 4676115"/>
                <a:gd name="connsiteY38" fmla="*/ 1154317 h 1973655"/>
                <a:gd name="connsiteX39" fmla="*/ 1878594 w 4676115"/>
                <a:gd name="connsiteY39" fmla="*/ 1172423 h 1973655"/>
                <a:gd name="connsiteX40" fmla="*/ 1991762 w 4676115"/>
                <a:gd name="connsiteY40" fmla="*/ 1176950 h 1973655"/>
                <a:gd name="connsiteX41" fmla="*/ 2005342 w 4676115"/>
                <a:gd name="connsiteY41" fmla="*/ 1213164 h 1973655"/>
                <a:gd name="connsiteX42" fmla="*/ 2041556 w 4676115"/>
                <a:gd name="connsiteY42" fmla="*/ 1217691 h 1973655"/>
                <a:gd name="connsiteX43" fmla="*/ 2068717 w 4676115"/>
                <a:gd name="connsiteY43" fmla="*/ 1199584 h 1973655"/>
                <a:gd name="connsiteX44" fmla="*/ 2168305 w 4676115"/>
                <a:gd name="connsiteY44" fmla="*/ 1199584 h 1973655"/>
                <a:gd name="connsiteX45" fmla="*/ 2195465 w 4676115"/>
                <a:gd name="connsiteY45" fmla="*/ 1235798 h 1973655"/>
                <a:gd name="connsiteX46" fmla="*/ 2236206 w 4676115"/>
                <a:gd name="connsiteY46" fmla="*/ 1226744 h 1973655"/>
                <a:gd name="connsiteX47" fmla="*/ 2263366 w 4676115"/>
                <a:gd name="connsiteY47" fmla="*/ 1204111 h 1973655"/>
                <a:gd name="connsiteX48" fmla="*/ 2376534 w 4676115"/>
                <a:gd name="connsiteY48" fmla="*/ 1199584 h 1973655"/>
                <a:gd name="connsiteX49" fmla="*/ 2399168 w 4676115"/>
                <a:gd name="connsiteY49" fmla="*/ 1235798 h 1973655"/>
                <a:gd name="connsiteX50" fmla="*/ 2439909 w 4676115"/>
                <a:gd name="connsiteY50" fmla="*/ 1226744 h 1973655"/>
                <a:gd name="connsiteX51" fmla="*/ 2448962 w 4676115"/>
                <a:gd name="connsiteY51" fmla="*/ 1208637 h 1973655"/>
                <a:gd name="connsiteX52" fmla="*/ 2557604 w 4676115"/>
                <a:gd name="connsiteY52" fmla="*/ 1199584 h 1973655"/>
                <a:gd name="connsiteX53" fmla="*/ 2598344 w 4676115"/>
                <a:gd name="connsiteY53" fmla="*/ 1217691 h 1973655"/>
                <a:gd name="connsiteX54" fmla="*/ 2643612 w 4676115"/>
                <a:gd name="connsiteY54" fmla="*/ 1208637 h 1973655"/>
                <a:gd name="connsiteX55" fmla="*/ 2648138 w 4676115"/>
                <a:gd name="connsiteY55" fmla="*/ 1176950 h 1973655"/>
                <a:gd name="connsiteX56" fmla="*/ 2792994 w 4676115"/>
                <a:gd name="connsiteY56" fmla="*/ 1176950 h 1973655"/>
                <a:gd name="connsiteX57" fmla="*/ 2815628 w 4676115"/>
                <a:gd name="connsiteY57" fmla="*/ 1167897 h 1973655"/>
                <a:gd name="connsiteX58" fmla="*/ 2915216 w 4676115"/>
                <a:gd name="connsiteY58" fmla="*/ 1149790 h 1973655"/>
                <a:gd name="connsiteX59" fmla="*/ 2924269 w 4676115"/>
                <a:gd name="connsiteY59" fmla="*/ 1181477 h 1973655"/>
                <a:gd name="connsiteX60" fmla="*/ 2992170 w 4676115"/>
                <a:gd name="connsiteY60" fmla="*/ 1176950 h 1973655"/>
                <a:gd name="connsiteX61" fmla="*/ 3005750 w 4676115"/>
                <a:gd name="connsiteY61" fmla="*/ 1140736 h 1973655"/>
                <a:gd name="connsiteX62" fmla="*/ 3146079 w 4676115"/>
                <a:gd name="connsiteY62" fmla="*/ 1118103 h 1973655"/>
                <a:gd name="connsiteX63" fmla="*/ 3182293 w 4676115"/>
                <a:gd name="connsiteY63" fmla="*/ 1127156 h 1973655"/>
                <a:gd name="connsiteX64" fmla="*/ 3227560 w 4676115"/>
                <a:gd name="connsiteY64" fmla="*/ 1122629 h 1973655"/>
                <a:gd name="connsiteX65" fmla="*/ 3232087 w 4676115"/>
                <a:gd name="connsiteY65" fmla="*/ 1099996 h 1973655"/>
                <a:gd name="connsiteX66" fmla="*/ 3277354 w 4676115"/>
                <a:gd name="connsiteY66" fmla="*/ 1099996 h 1973655"/>
                <a:gd name="connsiteX67" fmla="*/ 3281881 w 4676115"/>
                <a:gd name="connsiteY67" fmla="*/ 1077362 h 1973655"/>
                <a:gd name="connsiteX68" fmla="*/ 3462950 w 4676115"/>
                <a:gd name="connsiteY68" fmla="*/ 1036621 h 1973655"/>
                <a:gd name="connsiteX69" fmla="*/ 3553485 w 4676115"/>
                <a:gd name="connsiteY69" fmla="*/ 986827 h 1973655"/>
                <a:gd name="connsiteX70" fmla="*/ 3571592 w 4676115"/>
                <a:gd name="connsiteY70" fmla="*/ 1013988 h 1973655"/>
                <a:gd name="connsiteX71" fmla="*/ 3621386 w 4676115"/>
                <a:gd name="connsiteY71" fmla="*/ 1004934 h 1973655"/>
                <a:gd name="connsiteX72" fmla="*/ 3630439 w 4676115"/>
                <a:gd name="connsiteY72" fmla="*/ 968720 h 1973655"/>
                <a:gd name="connsiteX73" fmla="*/ 3730028 w 4676115"/>
                <a:gd name="connsiteY73" fmla="*/ 927980 h 1973655"/>
                <a:gd name="connsiteX74" fmla="*/ 3766241 w 4676115"/>
                <a:gd name="connsiteY74" fmla="*/ 950614 h 1973655"/>
                <a:gd name="connsiteX75" fmla="*/ 3811509 w 4676115"/>
                <a:gd name="connsiteY75" fmla="*/ 918926 h 1973655"/>
                <a:gd name="connsiteX76" fmla="*/ 3811509 w 4676115"/>
                <a:gd name="connsiteY76" fmla="*/ 887239 h 1973655"/>
                <a:gd name="connsiteX77" fmla="*/ 3960891 w 4676115"/>
                <a:gd name="connsiteY77" fmla="*/ 814812 h 1973655"/>
                <a:gd name="connsiteX78" fmla="*/ 4006158 w 4676115"/>
                <a:gd name="connsiteY78" fmla="*/ 801231 h 1973655"/>
                <a:gd name="connsiteX79" fmla="*/ 4069532 w 4676115"/>
                <a:gd name="connsiteY79" fmla="*/ 755964 h 1973655"/>
                <a:gd name="connsiteX80" fmla="*/ 4164594 w 4676115"/>
                <a:gd name="connsiteY80" fmla="*/ 706170 h 1973655"/>
                <a:gd name="connsiteX81" fmla="*/ 4209861 w 4676115"/>
                <a:gd name="connsiteY81" fmla="*/ 656376 h 1973655"/>
                <a:gd name="connsiteX82" fmla="*/ 4223441 w 4676115"/>
                <a:gd name="connsiteY82" fmla="*/ 638269 h 1973655"/>
                <a:gd name="connsiteX83" fmla="*/ 4223441 w 4676115"/>
                <a:gd name="connsiteY83" fmla="*/ 602055 h 1973655"/>
                <a:gd name="connsiteX84" fmla="*/ 4282289 w 4676115"/>
                <a:gd name="connsiteY84" fmla="*/ 547734 h 1973655"/>
                <a:gd name="connsiteX85" fmla="*/ 4323030 w 4676115"/>
                <a:gd name="connsiteY85" fmla="*/ 502467 h 1973655"/>
                <a:gd name="connsiteX86" fmla="*/ 4359243 w 4676115"/>
                <a:gd name="connsiteY86" fmla="*/ 425513 h 1973655"/>
                <a:gd name="connsiteX87" fmla="*/ 4381877 w 4676115"/>
                <a:gd name="connsiteY87" fmla="*/ 366665 h 1973655"/>
                <a:gd name="connsiteX88" fmla="*/ 4390931 w 4676115"/>
                <a:gd name="connsiteY88" fmla="*/ 344031 h 1973655"/>
                <a:gd name="connsiteX89" fmla="*/ 4413564 w 4676115"/>
                <a:gd name="connsiteY89" fmla="*/ 330451 h 1973655"/>
                <a:gd name="connsiteX90" fmla="*/ 4449778 w 4676115"/>
                <a:gd name="connsiteY90" fmla="*/ 334978 h 1973655"/>
                <a:gd name="connsiteX91" fmla="*/ 4454305 w 4676115"/>
                <a:gd name="connsiteY91" fmla="*/ 285184 h 1973655"/>
                <a:gd name="connsiteX92" fmla="*/ 4454305 w 4676115"/>
                <a:gd name="connsiteY92" fmla="*/ 230863 h 1973655"/>
                <a:gd name="connsiteX93" fmla="*/ 4440725 w 4676115"/>
                <a:gd name="connsiteY93" fmla="*/ 185596 h 1973655"/>
                <a:gd name="connsiteX94" fmla="*/ 4431671 w 4676115"/>
                <a:gd name="connsiteY94" fmla="*/ 122221 h 1973655"/>
                <a:gd name="connsiteX95" fmla="*/ 4418091 w 4676115"/>
                <a:gd name="connsiteY95" fmla="*/ 67901 h 1973655"/>
                <a:gd name="connsiteX96" fmla="*/ 4409037 w 4676115"/>
                <a:gd name="connsiteY96" fmla="*/ 31687 h 1973655"/>
                <a:gd name="connsiteX97" fmla="*/ 4399984 w 4676115"/>
                <a:gd name="connsiteY97" fmla="*/ 0 h 1973655"/>
                <a:gd name="connsiteX98" fmla="*/ 4476938 w 4676115"/>
                <a:gd name="connsiteY98" fmla="*/ 86008 h 1973655"/>
                <a:gd name="connsiteX99" fmla="*/ 4562946 w 4676115"/>
                <a:gd name="connsiteY99" fmla="*/ 203703 h 1973655"/>
                <a:gd name="connsiteX100" fmla="*/ 4617267 w 4676115"/>
                <a:gd name="connsiteY100" fmla="*/ 285184 h 1973655"/>
                <a:gd name="connsiteX101" fmla="*/ 4644428 w 4676115"/>
                <a:gd name="connsiteY101" fmla="*/ 407406 h 1973655"/>
                <a:gd name="connsiteX102" fmla="*/ 4644428 w 4676115"/>
                <a:gd name="connsiteY102" fmla="*/ 448146 h 1973655"/>
                <a:gd name="connsiteX103" fmla="*/ 4639901 w 4676115"/>
                <a:gd name="connsiteY103" fmla="*/ 497940 h 1973655"/>
                <a:gd name="connsiteX104" fmla="*/ 4639901 w 4676115"/>
                <a:gd name="connsiteY104" fmla="*/ 529627 h 1973655"/>
                <a:gd name="connsiteX105" fmla="*/ 4667061 w 4676115"/>
                <a:gd name="connsiteY105" fmla="*/ 611109 h 1973655"/>
                <a:gd name="connsiteX106" fmla="*/ 4671588 w 4676115"/>
                <a:gd name="connsiteY106" fmla="*/ 683536 h 1973655"/>
                <a:gd name="connsiteX107" fmla="*/ 4671588 w 4676115"/>
                <a:gd name="connsiteY107" fmla="*/ 765017 h 1973655"/>
                <a:gd name="connsiteX108" fmla="*/ 4676115 w 4676115"/>
                <a:gd name="connsiteY108" fmla="*/ 869132 h 1973655"/>
                <a:gd name="connsiteX109" fmla="*/ 4644428 w 4676115"/>
                <a:gd name="connsiteY109" fmla="*/ 968720 h 1973655"/>
                <a:gd name="connsiteX110" fmla="*/ 4594633 w 4676115"/>
                <a:gd name="connsiteY110" fmla="*/ 1095469 h 1973655"/>
                <a:gd name="connsiteX111" fmla="*/ 4535786 w 4676115"/>
                <a:gd name="connsiteY111" fmla="*/ 1199584 h 1973655"/>
                <a:gd name="connsiteX112" fmla="*/ 4431671 w 4676115"/>
                <a:gd name="connsiteY112" fmla="*/ 1321806 h 1973655"/>
                <a:gd name="connsiteX113" fmla="*/ 4350190 w 4676115"/>
                <a:gd name="connsiteY113" fmla="*/ 1398760 h 1973655"/>
                <a:gd name="connsiteX114" fmla="*/ 4223441 w 4676115"/>
                <a:gd name="connsiteY114" fmla="*/ 1502875 h 1973655"/>
                <a:gd name="connsiteX115" fmla="*/ 3997105 w 4676115"/>
                <a:gd name="connsiteY115" fmla="*/ 1656784 h 1973655"/>
                <a:gd name="connsiteX116" fmla="*/ 3761715 w 4676115"/>
                <a:gd name="connsiteY116" fmla="*/ 1774479 h 1973655"/>
                <a:gd name="connsiteX117" fmla="*/ 3449370 w 4676115"/>
                <a:gd name="connsiteY117" fmla="*/ 1901227 h 1973655"/>
                <a:gd name="connsiteX118" fmla="*/ 3168713 w 4676115"/>
                <a:gd name="connsiteY118" fmla="*/ 1960075 h 1973655"/>
                <a:gd name="connsiteX119" fmla="*/ 3118919 w 4676115"/>
                <a:gd name="connsiteY119" fmla="*/ 1969128 h 1973655"/>
                <a:gd name="connsiteX120" fmla="*/ 1566249 w 4676115"/>
                <a:gd name="connsiteY120" fmla="*/ 1973655 h 1973655"/>
                <a:gd name="connsiteX121" fmla="*/ 1407814 w 4676115"/>
                <a:gd name="connsiteY121" fmla="*/ 1946495 h 1973655"/>
                <a:gd name="connsiteX122" fmla="*/ 1176950 w 4676115"/>
                <a:gd name="connsiteY122" fmla="*/ 1883120 h 1973655"/>
                <a:gd name="connsiteX123" fmla="*/ 955140 w 4676115"/>
                <a:gd name="connsiteY123" fmla="*/ 1801639 h 1973655"/>
                <a:gd name="connsiteX124" fmla="*/ 823865 w 4676115"/>
                <a:gd name="connsiteY124" fmla="*/ 1742792 h 1973655"/>
                <a:gd name="connsiteX125" fmla="*/ 647323 w 4676115"/>
                <a:gd name="connsiteY125" fmla="*/ 1634150 h 1973655"/>
                <a:gd name="connsiteX126" fmla="*/ 516047 w 4676115"/>
                <a:gd name="connsiteY126" fmla="*/ 1543616 h 1973655"/>
                <a:gd name="connsiteX127" fmla="*/ 357612 w 4676115"/>
                <a:gd name="connsiteY127" fmla="*/ 1416867 h 1973655"/>
                <a:gd name="connsiteX128" fmla="*/ 235390 w 4676115"/>
                <a:gd name="connsiteY128" fmla="*/ 1294645 h 1973655"/>
                <a:gd name="connsiteX129" fmla="*/ 90534 w 4676115"/>
                <a:gd name="connsiteY129" fmla="*/ 1099996 h 1973655"/>
                <a:gd name="connsiteX130" fmla="*/ 31687 w 4676115"/>
                <a:gd name="connsiteY130" fmla="*/ 964194 h 1973655"/>
                <a:gd name="connsiteX131" fmla="*/ 0 w 4676115"/>
                <a:gd name="connsiteY131" fmla="*/ 841972 h 1973655"/>
                <a:gd name="connsiteX132" fmla="*/ 4527 w 4676115"/>
                <a:gd name="connsiteY132" fmla="*/ 733330 h 1973655"/>
                <a:gd name="connsiteX133" fmla="*/ 27160 w 4676115"/>
                <a:gd name="connsiteY133" fmla="*/ 615635 h 1973655"/>
                <a:gd name="connsiteX134" fmla="*/ 40740 w 4676115"/>
                <a:gd name="connsiteY134" fmla="*/ 470780 h 1973655"/>
                <a:gd name="connsiteX135" fmla="*/ 81481 w 4676115"/>
                <a:gd name="connsiteY135" fmla="*/ 407406 h 1973655"/>
                <a:gd name="connsiteX136" fmla="*/ 104115 w 4676115"/>
                <a:gd name="connsiteY136" fmla="*/ 357612 h 1973655"/>
                <a:gd name="connsiteX137" fmla="*/ 140329 w 4676115"/>
                <a:gd name="connsiteY137" fmla="*/ 253497 h 1973655"/>
                <a:gd name="connsiteX138" fmla="*/ 181069 w 4676115"/>
                <a:gd name="connsiteY138" fmla="*/ 176542 h 1973655"/>
                <a:gd name="connsiteX139" fmla="*/ 244443 w 4676115"/>
                <a:gd name="connsiteY139" fmla="*/ 104115 h 1973655"/>
                <a:gd name="connsiteX140" fmla="*/ 294237 w 4676115"/>
                <a:gd name="connsiteY140" fmla="*/ 63374 h 19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76115" h="1973655">
                  <a:moveTo>
                    <a:pt x="294237" y="63374"/>
                  </a:moveTo>
                  <a:lnTo>
                    <a:pt x="280657" y="149382"/>
                  </a:lnTo>
                  <a:lnTo>
                    <a:pt x="267077" y="221810"/>
                  </a:lnTo>
                  <a:lnTo>
                    <a:pt x="248970" y="262550"/>
                  </a:lnTo>
                  <a:lnTo>
                    <a:pt x="258024" y="298764"/>
                  </a:lnTo>
                  <a:lnTo>
                    <a:pt x="258024" y="389299"/>
                  </a:lnTo>
                  <a:lnTo>
                    <a:pt x="312344" y="416459"/>
                  </a:lnTo>
                  <a:lnTo>
                    <a:pt x="339505" y="452673"/>
                  </a:lnTo>
                  <a:lnTo>
                    <a:pt x="384772" y="525101"/>
                  </a:lnTo>
                  <a:lnTo>
                    <a:pt x="430039" y="579421"/>
                  </a:lnTo>
                  <a:lnTo>
                    <a:pt x="470780" y="624689"/>
                  </a:lnTo>
                  <a:lnTo>
                    <a:pt x="497940" y="651849"/>
                  </a:lnTo>
                  <a:lnTo>
                    <a:pt x="525101" y="656376"/>
                  </a:lnTo>
                  <a:lnTo>
                    <a:pt x="525101" y="728804"/>
                  </a:lnTo>
                  <a:lnTo>
                    <a:pt x="556788" y="742384"/>
                  </a:lnTo>
                  <a:lnTo>
                    <a:pt x="593002" y="742384"/>
                  </a:lnTo>
                  <a:lnTo>
                    <a:pt x="602055" y="733330"/>
                  </a:lnTo>
                  <a:lnTo>
                    <a:pt x="629216" y="746911"/>
                  </a:lnTo>
                  <a:lnTo>
                    <a:pt x="624689" y="796705"/>
                  </a:lnTo>
                  <a:lnTo>
                    <a:pt x="660903" y="810285"/>
                  </a:lnTo>
                  <a:lnTo>
                    <a:pt x="688063" y="792178"/>
                  </a:lnTo>
                  <a:lnTo>
                    <a:pt x="841972" y="882713"/>
                  </a:lnTo>
                  <a:lnTo>
                    <a:pt x="855552" y="932507"/>
                  </a:lnTo>
                  <a:lnTo>
                    <a:pt x="923453" y="937033"/>
                  </a:lnTo>
                  <a:lnTo>
                    <a:pt x="1009461" y="955140"/>
                  </a:lnTo>
                  <a:lnTo>
                    <a:pt x="1018515" y="995881"/>
                  </a:lnTo>
                  <a:lnTo>
                    <a:pt x="1068309" y="1000408"/>
                  </a:lnTo>
                  <a:lnTo>
                    <a:pt x="1090942" y="995881"/>
                  </a:lnTo>
                  <a:lnTo>
                    <a:pt x="1172424" y="1013988"/>
                  </a:lnTo>
                  <a:lnTo>
                    <a:pt x="1326332" y="1059255"/>
                  </a:lnTo>
                  <a:lnTo>
                    <a:pt x="1412340" y="1090942"/>
                  </a:lnTo>
                  <a:lnTo>
                    <a:pt x="1444028" y="1122629"/>
                  </a:lnTo>
                  <a:lnTo>
                    <a:pt x="1493822" y="1127156"/>
                  </a:lnTo>
                  <a:lnTo>
                    <a:pt x="1507402" y="1113576"/>
                  </a:lnTo>
                  <a:lnTo>
                    <a:pt x="1638677" y="1136210"/>
                  </a:lnTo>
                  <a:lnTo>
                    <a:pt x="1638677" y="1163370"/>
                  </a:lnTo>
                  <a:lnTo>
                    <a:pt x="1670364" y="1172423"/>
                  </a:lnTo>
                  <a:lnTo>
                    <a:pt x="1706578" y="1172423"/>
                  </a:lnTo>
                  <a:lnTo>
                    <a:pt x="1715632" y="1154317"/>
                  </a:lnTo>
                  <a:lnTo>
                    <a:pt x="1878594" y="1172423"/>
                  </a:lnTo>
                  <a:lnTo>
                    <a:pt x="1991762" y="1176950"/>
                  </a:lnTo>
                  <a:lnTo>
                    <a:pt x="2005342" y="1213164"/>
                  </a:lnTo>
                  <a:lnTo>
                    <a:pt x="2041556" y="1217691"/>
                  </a:lnTo>
                  <a:lnTo>
                    <a:pt x="2068717" y="1199584"/>
                  </a:lnTo>
                  <a:lnTo>
                    <a:pt x="2168305" y="1199584"/>
                  </a:lnTo>
                  <a:lnTo>
                    <a:pt x="2195465" y="1235798"/>
                  </a:lnTo>
                  <a:lnTo>
                    <a:pt x="2236206" y="1226744"/>
                  </a:lnTo>
                  <a:lnTo>
                    <a:pt x="2263366" y="1204111"/>
                  </a:lnTo>
                  <a:lnTo>
                    <a:pt x="2376534" y="1199584"/>
                  </a:lnTo>
                  <a:lnTo>
                    <a:pt x="2399168" y="1235798"/>
                  </a:lnTo>
                  <a:lnTo>
                    <a:pt x="2439909" y="1226744"/>
                  </a:lnTo>
                  <a:lnTo>
                    <a:pt x="2448962" y="1208637"/>
                  </a:lnTo>
                  <a:lnTo>
                    <a:pt x="2557604" y="1199584"/>
                  </a:lnTo>
                  <a:lnTo>
                    <a:pt x="2598344" y="1217691"/>
                  </a:lnTo>
                  <a:lnTo>
                    <a:pt x="2643612" y="1208637"/>
                  </a:lnTo>
                  <a:lnTo>
                    <a:pt x="2648138" y="1176950"/>
                  </a:lnTo>
                  <a:lnTo>
                    <a:pt x="2792994" y="1176950"/>
                  </a:lnTo>
                  <a:lnTo>
                    <a:pt x="2815628" y="1167897"/>
                  </a:lnTo>
                  <a:lnTo>
                    <a:pt x="2915216" y="1149790"/>
                  </a:lnTo>
                  <a:lnTo>
                    <a:pt x="2924269" y="1181477"/>
                  </a:lnTo>
                  <a:lnTo>
                    <a:pt x="2992170" y="1176950"/>
                  </a:lnTo>
                  <a:lnTo>
                    <a:pt x="3005750" y="1140736"/>
                  </a:lnTo>
                  <a:lnTo>
                    <a:pt x="3146079" y="1118103"/>
                  </a:lnTo>
                  <a:lnTo>
                    <a:pt x="3182293" y="1127156"/>
                  </a:lnTo>
                  <a:lnTo>
                    <a:pt x="3227560" y="1122629"/>
                  </a:lnTo>
                  <a:lnTo>
                    <a:pt x="3232087" y="1099996"/>
                  </a:lnTo>
                  <a:lnTo>
                    <a:pt x="3277354" y="1099996"/>
                  </a:lnTo>
                  <a:lnTo>
                    <a:pt x="3281881" y="1077362"/>
                  </a:lnTo>
                  <a:lnTo>
                    <a:pt x="3462950" y="1036621"/>
                  </a:lnTo>
                  <a:lnTo>
                    <a:pt x="3553485" y="986827"/>
                  </a:lnTo>
                  <a:lnTo>
                    <a:pt x="3571592" y="1013988"/>
                  </a:lnTo>
                  <a:lnTo>
                    <a:pt x="3621386" y="1004934"/>
                  </a:lnTo>
                  <a:lnTo>
                    <a:pt x="3630439" y="968720"/>
                  </a:lnTo>
                  <a:lnTo>
                    <a:pt x="3730028" y="927980"/>
                  </a:lnTo>
                  <a:lnTo>
                    <a:pt x="3766241" y="950614"/>
                  </a:lnTo>
                  <a:lnTo>
                    <a:pt x="3811509" y="918926"/>
                  </a:lnTo>
                  <a:lnTo>
                    <a:pt x="3811509" y="887239"/>
                  </a:lnTo>
                  <a:lnTo>
                    <a:pt x="3960891" y="814812"/>
                  </a:lnTo>
                  <a:lnTo>
                    <a:pt x="4006158" y="801231"/>
                  </a:lnTo>
                  <a:lnTo>
                    <a:pt x="4069532" y="755964"/>
                  </a:lnTo>
                  <a:lnTo>
                    <a:pt x="4164594" y="706170"/>
                  </a:lnTo>
                  <a:lnTo>
                    <a:pt x="4209861" y="656376"/>
                  </a:lnTo>
                  <a:lnTo>
                    <a:pt x="4223441" y="638269"/>
                  </a:lnTo>
                  <a:lnTo>
                    <a:pt x="4223441" y="602055"/>
                  </a:lnTo>
                  <a:lnTo>
                    <a:pt x="4282289" y="547734"/>
                  </a:lnTo>
                  <a:lnTo>
                    <a:pt x="4323030" y="502467"/>
                  </a:lnTo>
                  <a:lnTo>
                    <a:pt x="4359243" y="425513"/>
                  </a:lnTo>
                  <a:lnTo>
                    <a:pt x="4381877" y="366665"/>
                  </a:lnTo>
                  <a:lnTo>
                    <a:pt x="4390931" y="344031"/>
                  </a:lnTo>
                  <a:lnTo>
                    <a:pt x="4413564" y="330451"/>
                  </a:lnTo>
                  <a:lnTo>
                    <a:pt x="4449778" y="334978"/>
                  </a:lnTo>
                  <a:lnTo>
                    <a:pt x="4454305" y="285184"/>
                  </a:lnTo>
                  <a:lnTo>
                    <a:pt x="4454305" y="230863"/>
                  </a:lnTo>
                  <a:lnTo>
                    <a:pt x="4440725" y="185596"/>
                  </a:lnTo>
                  <a:lnTo>
                    <a:pt x="4431671" y="122221"/>
                  </a:lnTo>
                  <a:lnTo>
                    <a:pt x="4418091" y="67901"/>
                  </a:lnTo>
                  <a:lnTo>
                    <a:pt x="4409037" y="31687"/>
                  </a:lnTo>
                  <a:lnTo>
                    <a:pt x="4399984" y="0"/>
                  </a:lnTo>
                  <a:lnTo>
                    <a:pt x="4476938" y="86008"/>
                  </a:lnTo>
                  <a:lnTo>
                    <a:pt x="4562946" y="203703"/>
                  </a:lnTo>
                  <a:lnTo>
                    <a:pt x="4617267" y="285184"/>
                  </a:lnTo>
                  <a:lnTo>
                    <a:pt x="4644428" y="407406"/>
                  </a:lnTo>
                  <a:lnTo>
                    <a:pt x="4644428" y="448146"/>
                  </a:lnTo>
                  <a:lnTo>
                    <a:pt x="4639901" y="497940"/>
                  </a:lnTo>
                  <a:lnTo>
                    <a:pt x="4639901" y="529627"/>
                  </a:lnTo>
                  <a:lnTo>
                    <a:pt x="4667061" y="611109"/>
                  </a:lnTo>
                  <a:lnTo>
                    <a:pt x="4671588" y="683536"/>
                  </a:lnTo>
                  <a:lnTo>
                    <a:pt x="4671588" y="765017"/>
                  </a:lnTo>
                  <a:lnTo>
                    <a:pt x="4676115" y="869132"/>
                  </a:lnTo>
                  <a:lnTo>
                    <a:pt x="4644428" y="968720"/>
                  </a:lnTo>
                  <a:lnTo>
                    <a:pt x="4594633" y="1095469"/>
                  </a:lnTo>
                  <a:lnTo>
                    <a:pt x="4535786" y="1199584"/>
                  </a:lnTo>
                  <a:lnTo>
                    <a:pt x="4431671" y="1321806"/>
                  </a:lnTo>
                  <a:lnTo>
                    <a:pt x="4350190" y="1398760"/>
                  </a:lnTo>
                  <a:lnTo>
                    <a:pt x="4223441" y="1502875"/>
                  </a:lnTo>
                  <a:lnTo>
                    <a:pt x="3997105" y="1656784"/>
                  </a:lnTo>
                  <a:lnTo>
                    <a:pt x="3761715" y="1774479"/>
                  </a:lnTo>
                  <a:lnTo>
                    <a:pt x="3449370" y="1901227"/>
                  </a:lnTo>
                  <a:lnTo>
                    <a:pt x="3168713" y="1960075"/>
                  </a:lnTo>
                  <a:lnTo>
                    <a:pt x="3118919" y="1969128"/>
                  </a:lnTo>
                  <a:lnTo>
                    <a:pt x="1566249" y="1973655"/>
                  </a:lnTo>
                  <a:lnTo>
                    <a:pt x="1407814" y="1946495"/>
                  </a:lnTo>
                  <a:lnTo>
                    <a:pt x="1176950" y="1883120"/>
                  </a:lnTo>
                  <a:lnTo>
                    <a:pt x="955140" y="1801639"/>
                  </a:lnTo>
                  <a:lnTo>
                    <a:pt x="823865" y="1742792"/>
                  </a:lnTo>
                  <a:lnTo>
                    <a:pt x="647323" y="1634150"/>
                  </a:lnTo>
                  <a:lnTo>
                    <a:pt x="516047" y="1543616"/>
                  </a:lnTo>
                  <a:lnTo>
                    <a:pt x="357612" y="1416867"/>
                  </a:lnTo>
                  <a:lnTo>
                    <a:pt x="235390" y="1294645"/>
                  </a:lnTo>
                  <a:lnTo>
                    <a:pt x="90534" y="1099996"/>
                  </a:lnTo>
                  <a:lnTo>
                    <a:pt x="31687" y="964194"/>
                  </a:lnTo>
                  <a:lnTo>
                    <a:pt x="0" y="841972"/>
                  </a:lnTo>
                  <a:lnTo>
                    <a:pt x="4527" y="733330"/>
                  </a:lnTo>
                  <a:lnTo>
                    <a:pt x="27160" y="615635"/>
                  </a:lnTo>
                  <a:lnTo>
                    <a:pt x="40740" y="470780"/>
                  </a:lnTo>
                  <a:lnTo>
                    <a:pt x="81481" y="407406"/>
                  </a:lnTo>
                  <a:lnTo>
                    <a:pt x="104115" y="357612"/>
                  </a:lnTo>
                  <a:lnTo>
                    <a:pt x="140329" y="253497"/>
                  </a:lnTo>
                  <a:lnTo>
                    <a:pt x="181069" y="176542"/>
                  </a:lnTo>
                  <a:lnTo>
                    <a:pt x="244443" y="104115"/>
                  </a:lnTo>
                  <a:lnTo>
                    <a:pt x="294237" y="63374"/>
                  </a:ln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Freeform 2052">
              <a:extLst>
                <a:ext uri="{FF2B5EF4-FFF2-40B4-BE49-F238E27FC236}">
                  <a16:creationId xmlns:a16="http://schemas.microsoft.com/office/drawing/2014/main" id="{FEB05C3D-999A-4F6B-AFC0-BC0FE0428DA9}"/>
                </a:ext>
              </a:extLst>
            </p:cNvPr>
            <p:cNvSpPr/>
            <p:nvPr/>
          </p:nvSpPr>
          <p:spPr>
            <a:xfrm>
              <a:off x="793948" y="3024734"/>
              <a:ext cx="4917441" cy="1696863"/>
            </a:xfrm>
            <a:custGeom>
              <a:avLst/>
              <a:gdLst>
                <a:gd name="connsiteX0" fmla="*/ 1356528 w 6621864"/>
                <a:gd name="connsiteY0" fmla="*/ 35169 h 2371411"/>
                <a:gd name="connsiteX1" fmla="*/ 1291214 w 6621864"/>
                <a:gd name="connsiteY1" fmla="*/ 45217 h 2371411"/>
                <a:gd name="connsiteX2" fmla="*/ 1271117 w 6621864"/>
                <a:gd name="connsiteY2" fmla="*/ 60290 h 2371411"/>
                <a:gd name="connsiteX3" fmla="*/ 1190730 w 6621864"/>
                <a:gd name="connsiteY3" fmla="*/ 60290 h 2371411"/>
                <a:gd name="connsiteX4" fmla="*/ 1125416 w 6621864"/>
                <a:gd name="connsiteY4" fmla="*/ 90435 h 2371411"/>
                <a:gd name="connsiteX5" fmla="*/ 1065126 w 6621864"/>
                <a:gd name="connsiteY5" fmla="*/ 125604 h 2371411"/>
                <a:gd name="connsiteX6" fmla="*/ 964642 w 6621864"/>
                <a:gd name="connsiteY6" fmla="*/ 150725 h 2371411"/>
                <a:gd name="connsiteX7" fmla="*/ 879231 w 6621864"/>
                <a:gd name="connsiteY7" fmla="*/ 170822 h 2371411"/>
                <a:gd name="connsiteX8" fmla="*/ 818941 w 6621864"/>
                <a:gd name="connsiteY8" fmla="*/ 185894 h 2371411"/>
                <a:gd name="connsiteX9" fmla="*/ 783772 w 6621864"/>
                <a:gd name="connsiteY9" fmla="*/ 205991 h 2371411"/>
                <a:gd name="connsiteX10" fmla="*/ 773724 w 6621864"/>
                <a:gd name="connsiteY10" fmla="*/ 221063 h 2371411"/>
                <a:gd name="connsiteX11" fmla="*/ 713433 w 6621864"/>
                <a:gd name="connsiteY11" fmla="*/ 251208 h 2371411"/>
                <a:gd name="connsiteX12" fmla="*/ 628022 w 6621864"/>
                <a:gd name="connsiteY12" fmla="*/ 266281 h 2371411"/>
                <a:gd name="connsiteX13" fmla="*/ 628022 w 6621864"/>
                <a:gd name="connsiteY13" fmla="*/ 291402 h 2371411"/>
                <a:gd name="connsiteX14" fmla="*/ 542611 w 6621864"/>
                <a:gd name="connsiteY14" fmla="*/ 331595 h 2371411"/>
                <a:gd name="connsiteX15" fmla="*/ 452176 w 6621864"/>
                <a:gd name="connsiteY15" fmla="*/ 381837 h 2371411"/>
                <a:gd name="connsiteX16" fmla="*/ 386862 w 6621864"/>
                <a:gd name="connsiteY16" fmla="*/ 447151 h 2371411"/>
                <a:gd name="connsiteX17" fmla="*/ 296427 w 6621864"/>
                <a:gd name="connsiteY17" fmla="*/ 497393 h 2371411"/>
                <a:gd name="connsiteX18" fmla="*/ 271306 w 6621864"/>
                <a:gd name="connsiteY18" fmla="*/ 537587 h 2371411"/>
                <a:gd name="connsiteX19" fmla="*/ 241161 w 6621864"/>
                <a:gd name="connsiteY19" fmla="*/ 567732 h 2371411"/>
                <a:gd name="connsiteX20" fmla="*/ 205992 w 6621864"/>
                <a:gd name="connsiteY20" fmla="*/ 592852 h 2371411"/>
                <a:gd name="connsiteX21" fmla="*/ 160774 w 6621864"/>
                <a:gd name="connsiteY21" fmla="*/ 628022 h 2371411"/>
                <a:gd name="connsiteX22" fmla="*/ 120581 w 6621864"/>
                <a:gd name="connsiteY22" fmla="*/ 673239 h 2371411"/>
                <a:gd name="connsiteX23" fmla="*/ 105508 w 6621864"/>
                <a:gd name="connsiteY23" fmla="*/ 743578 h 2371411"/>
                <a:gd name="connsiteX24" fmla="*/ 65315 w 6621864"/>
                <a:gd name="connsiteY24" fmla="*/ 823965 h 2371411"/>
                <a:gd name="connsiteX25" fmla="*/ 45218 w 6621864"/>
                <a:gd name="connsiteY25" fmla="*/ 864158 h 2371411"/>
                <a:gd name="connsiteX26" fmla="*/ 25121 w 6621864"/>
                <a:gd name="connsiteY26" fmla="*/ 934496 h 2371411"/>
                <a:gd name="connsiteX27" fmla="*/ 5025 w 6621864"/>
                <a:gd name="connsiteY27" fmla="*/ 1004835 h 2371411"/>
                <a:gd name="connsiteX28" fmla="*/ 0 w 6621864"/>
                <a:gd name="connsiteY28" fmla="*/ 1075173 h 2371411"/>
                <a:gd name="connsiteX29" fmla="*/ 10049 w 6621864"/>
                <a:gd name="connsiteY29" fmla="*/ 1175657 h 2371411"/>
                <a:gd name="connsiteX30" fmla="*/ 10049 w 6621864"/>
                <a:gd name="connsiteY30" fmla="*/ 1240971 h 2371411"/>
                <a:gd name="connsiteX31" fmla="*/ 10049 w 6621864"/>
                <a:gd name="connsiteY31" fmla="*/ 1311310 h 2371411"/>
                <a:gd name="connsiteX32" fmla="*/ 20097 w 6621864"/>
                <a:gd name="connsiteY32" fmla="*/ 1366576 h 2371411"/>
                <a:gd name="connsiteX33" fmla="*/ 40194 w 6621864"/>
                <a:gd name="connsiteY33" fmla="*/ 1431890 h 2371411"/>
                <a:gd name="connsiteX34" fmla="*/ 90436 w 6621864"/>
                <a:gd name="connsiteY34" fmla="*/ 1462035 h 2371411"/>
                <a:gd name="connsiteX35" fmla="*/ 125605 w 6621864"/>
                <a:gd name="connsiteY35" fmla="*/ 1502228 h 2371411"/>
                <a:gd name="connsiteX36" fmla="*/ 175847 w 6621864"/>
                <a:gd name="connsiteY36" fmla="*/ 1592663 h 2371411"/>
                <a:gd name="connsiteX37" fmla="*/ 231113 w 6621864"/>
                <a:gd name="connsiteY37" fmla="*/ 1683099 h 2371411"/>
                <a:gd name="connsiteX38" fmla="*/ 246185 w 6621864"/>
                <a:gd name="connsiteY38" fmla="*/ 1778558 h 2371411"/>
                <a:gd name="connsiteX39" fmla="*/ 226088 w 6621864"/>
                <a:gd name="connsiteY39" fmla="*/ 1808703 h 2371411"/>
                <a:gd name="connsiteX40" fmla="*/ 311499 w 6621864"/>
                <a:gd name="connsiteY40" fmla="*/ 1949380 h 2371411"/>
                <a:gd name="connsiteX41" fmla="*/ 381838 w 6621864"/>
                <a:gd name="connsiteY41" fmla="*/ 2044839 h 2371411"/>
                <a:gd name="connsiteX42" fmla="*/ 572757 w 6621864"/>
                <a:gd name="connsiteY42" fmla="*/ 2286000 h 2371411"/>
                <a:gd name="connsiteX43" fmla="*/ 673240 w 6621864"/>
                <a:gd name="connsiteY43" fmla="*/ 2371411 h 2371411"/>
                <a:gd name="connsiteX44" fmla="*/ 5928528 w 6621864"/>
                <a:gd name="connsiteY44" fmla="*/ 2371411 h 2371411"/>
                <a:gd name="connsiteX45" fmla="*/ 6129495 w 6621864"/>
                <a:gd name="connsiteY45" fmla="*/ 2160395 h 2371411"/>
                <a:gd name="connsiteX46" fmla="*/ 6310365 w 6621864"/>
                <a:gd name="connsiteY46" fmla="*/ 1949380 h 2371411"/>
                <a:gd name="connsiteX47" fmla="*/ 6430946 w 6621864"/>
                <a:gd name="connsiteY47" fmla="*/ 1743389 h 2371411"/>
                <a:gd name="connsiteX48" fmla="*/ 6506308 w 6621864"/>
                <a:gd name="connsiteY48" fmla="*/ 1592663 h 2371411"/>
                <a:gd name="connsiteX49" fmla="*/ 6561574 w 6621864"/>
                <a:gd name="connsiteY49" fmla="*/ 1477107 h 2371411"/>
                <a:gd name="connsiteX50" fmla="*/ 6571622 w 6621864"/>
                <a:gd name="connsiteY50" fmla="*/ 1351503 h 2371411"/>
                <a:gd name="connsiteX51" fmla="*/ 6561574 w 6621864"/>
                <a:gd name="connsiteY51" fmla="*/ 1266092 h 2371411"/>
                <a:gd name="connsiteX52" fmla="*/ 6576647 w 6621864"/>
                <a:gd name="connsiteY52" fmla="*/ 1220874 h 2371411"/>
                <a:gd name="connsiteX53" fmla="*/ 6596743 w 6621864"/>
                <a:gd name="connsiteY53" fmla="*/ 1170633 h 2371411"/>
                <a:gd name="connsiteX54" fmla="*/ 6621864 w 6621864"/>
                <a:gd name="connsiteY54" fmla="*/ 1140488 h 2371411"/>
                <a:gd name="connsiteX55" fmla="*/ 6616840 w 6621864"/>
                <a:gd name="connsiteY55" fmla="*/ 1014883 h 2371411"/>
                <a:gd name="connsiteX56" fmla="*/ 6596743 w 6621864"/>
                <a:gd name="connsiteY56" fmla="*/ 919424 h 2371411"/>
                <a:gd name="connsiteX57" fmla="*/ 6576647 w 6621864"/>
                <a:gd name="connsiteY57" fmla="*/ 839037 h 2371411"/>
                <a:gd name="connsiteX58" fmla="*/ 6551526 w 6621864"/>
                <a:gd name="connsiteY58" fmla="*/ 728505 h 2371411"/>
                <a:gd name="connsiteX59" fmla="*/ 6516357 w 6621864"/>
                <a:gd name="connsiteY59" fmla="*/ 683288 h 2371411"/>
                <a:gd name="connsiteX60" fmla="*/ 6496260 w 6621864"/>
                <a:gd name="connsiteY60" fmla="*/ 638070 h 2371411"/>
                <a:gd name="connsiteX61" fmla="*/ 6415873 w 6621864"/>
                <a:gd name="connsiteY61" fmla="*/ 572756 h 2371411"/>
                <a:gd name="connsiteX62" fmla="*/ 6375680 w 6621864"/>
                <a:gd name="connsiteY62" fmla="*/ 527538 h 2371411"/>
                <a:gd name="connsiteX63" fmla="*/ 6335486 w 6621864"/>
                <a:gd name="connsiteY63" fmla="*/ 487345 h 2371411"/>
                <a:gd name="connsiteX64" fmla="*/ 6300317 w 6621864"/>
                <a:gd name="connsiteY64" fmla="*/ 442127 h 2371411"/>
                <a:gd name="connsiteX65" fmla="*/ 6260124 w 6621864"/>
                <a:gd name="connsiteY65" fmla="*/ 427055 h 2371411"/>
                <a:gd name="connsiteX66" fmla="*/ 6209882 w 6621864"/>
                <a:gd name="connsiteY66" fmla="*/ 381837 h 2371411"/>
                <a:gd name="connsiteX67" fmla="*/ 6189785 w 6621864"/>
                <a:gd name="connsiteY67" fmla="*/ 381837 h 2371411"/>
                <a:gd name="connsiteX68" fmla="*/ 6139543 w 6621864"/>
                <a:gd name="connsiteY68" fmla="*/ 321547 h 2371411"/>
                <a:gd name="connsiteX69" fmla="*/ 6054132 w 6621864"/>
                <a:gd name="connsiteY69" fmla="*/ 281354 h 2371411"/>
                <a:gd name="connsiteX70" fmla="*/ 5968721 w 6621864"/>
                <a:gd name="connsiteY70" fmla="*/ 261257 h 2371411"/>
                <a:gd name="connsiteX71" fmla="*/ 5888335 w 6621864"/>
                <a:gd name="connsiteY71" fmla="*/ 211015 h 2371411"/>
                <a:gd name="connsiteX72" fmla="*/ 5797899 w 6621864"/>
                <a:gd name="connsiteY72" fmla="*/ 180870 h 2371411"/>
                <a:gd name="connsiteX73" fmla="*/ 5752682 w 6621864"/>
                <a:gd name="connsiteY73" fmla="*/ 160773 h 2371411"/>
                <a:gd name="connsiteX74" fmla="*/ 5707464 w 6621864"/>
                <a:gd name="connsiteY74" fmla="*/ 130628 h 2371411"/>
                <a:gd name="connsiteX75" fmla="*/ 5612005 w 6621864"/>
                <a:gd name="connsiteY75" fmla="*/ 100483 h 2371411"/>
                <a:gd name="connsiteX76" fmla="*/ 5591908 w 6621864"/>
                <a:gd name="connsiteY76" fmla="*/ 90435 h 2371411"/>
                <a:gd name="connsiteX77" fmla="*/ 5476352 w 6621864"/>
                <a:gd name="connsiteY77" fmla="*/ 50241 h 2371411"/>
                <a:gd name="connsiteX78" fmla="*/ 5340699 w 6621864"/>
                <a:gd name="connsiteY78" fmla="*/ 25121 h 2371411"/>
                <a:gd name="connsiteX79" fmla="*/ 5270361 w 6621864"/>
                <a:gd name="connsiteY79" fmla="*/ 5024 h 2371411"/>
                <a:gd name="connsiteX80" fmla="*/ 5230168 w 6621864"/>
                <a:gd name="connsiteY80" fmla="*/ 0 h 2371411"/>
                <a:gd name="connsiteX81" fmla="*/ 5240216 w 6621864"/>
                <a:gd name="connsiteY81" fmla="*/ 45217 h 2371411"/>
                <a:gd name="connsiteX82" fmla="*/ 5270361 w 6621864"/>
                <a:gd name="connsiteY82" fmla="*/ 110532 h 2371411"/>
                <a:gd name="connsiteX83" fmla="*/ 5290458 w 6621864"/>
                <a:gd name="connsiteY83" fmla="*/ 180870 h 2371411"/>
                <a:gd name="connsiteX84" fmla="*/ 5310554 w 6621864"/>
                <a:gd name="connsiteY84" fmla="*/ 241160 h 2371411"/>
                <a:gd name="connsiteX85" fmla="*/ 5330651 w 6621864"/>
                <a:gd name="connsiteY85" fmla="*/ 316523 h 2371411"/>
                <a:gd name="connsiteX86" fmla="*/ 5350748 w 6621864"/>
                <a:gd name="connsiteY86" fmla="*/ 356716 h 2371411"/>
                <a:gd name="connsiteX87" fmla="*/ 5380893 w 6621864"/>
                <a:gd name="connsiteY87" fmla="*/ 427055 h 2371411"/>
                <a:gd name="connsiteX88" fmla="*/ 5436159 w 6621864"/>
                <a:gd name="connsiteY88" fmla="*/ 462224 h 2371411"/>
                <a:gd name="connsiteX89" fmla="*/ 5466304 w 6621864"/>
                <a:gd name="connsiteY89" fmla="*/ 517490 h 2371411"/>
                <a:gd name="connsiteX90" fmla="*/ 5526594 w 6621864"/>
                <a:gd name="connsiteY90" fmla="*/ 547635 h 2371411"/>
                <a:gd name="connsiteX91" fmla="*/ 5617029 w 6621864"/>
                <a:gd name="connsiteY91" fmla="*/ 607925 h 2371411"/>
                <a:gd name="connsiteX92" fmla="*/ 5692392 w 6621864"/>
                <a:gd name="connsiteY92" fmla="*/ 678263 h 2371411"/>
                <a:gd name="connsiteX93" fmla="*/ 5772779 w 6621864"/>
                <a:gd name="connsiteY93" fmla="*/ 768699 h 2371411"/>
                <a:gd name="connsiteX94" fmla="*/ 5848141 w 6621864"/>
                <a:gd name="connsiteY94" fmla="*/ 884255 h 2371411"/>
                <a:gd name="connsiteX95" fmla="*/ 5898383 w 6621864"/>
                <a:gd name="connsiteY95" fmla="*/ 959617 h 2371411"/>
                <a:gd name="connsiteX96" fmla="*/ 5913455 w 6621864"/>
                <a:gd name="connsiteY96" fmla="*/ 1034980 h 2371411"/>
                <a:gd name="connsiteX97" fmla="*/ 5933552 w 6621864"/>
                <a:gd name="connsiteY97" fmla="*/ 1150536 h 2371411"/>
                <a:gd name="connsiteX98" fmla="*/ 5933552 w 6621864"/>
                <a:gd name="connsiteY98" fmla="*/ 1301261 h 2371411"/>
                <a:gd name="connsiteX99" fmla="*/ 5918480 w 6621864"/>
                <a:gd name="connsiteY99" fmla="*/ 1416817 h 2371411"/>
                <a:gd name="connsiteX100" fmla="*/ 5903407 w 6621864"/>
                <a:gd name="connsiteY100" fmla="*/ 1487156 h 2371411"/>
                <a:gd name="connsiteX101" fmla="*/ 5868238 w 6621864"/>
                <a:gd name="connsiteY101" fmla="*/ 1557494 h 2371411"/>
                <a:gd name="connsiteX102" fmla="*/ 5833069 w 6621864"/>
                <a:gd name="connsiteY102" fmla="*/ 1657978 h 2371411"/>
                <a:gd name="connsiteX103" fmla="*/ 5792875 w 6621864"/>
                <a:gd name="connsiteY103" fmla="*/ 1743389 h 2371411"/>
                <a:gd name="connsiteX104" fmla="*/ 5722537 w 6621864"/>
                <a:gd name="connsiteY104" fmla="*/ 1823776 h 2371411"/>
                <a:gd name="connsiteX105" fmla="*/ 5662247 w 6621864"/>
                <a:gd name="connsiteY105" fmla="*/ 1894114 h 2371411"/>
                <a:gd name="connsiteX106" fmla="*/ 5541666 w 6621864"/>
                <a:gd name="connsiteY106" fmla="*/ 1989573 h 2371411"/>
                <a:gd name="connsiteX107" fmla="*/ 5431135 w 6621864"/>
                <a:gd name="connsiteY107" fmla="*/ 2074984 h 2371411"/>
                <a:gd name="connsiteX108" fmla="*/ 5255288 w 6621864"/>
                <a:gd name="connsiteY108" fmla="*/ 2180492 h 2371411"/>
                <a:gd name="connsiteX109" fmla="*/ 5044273 w 6621864"/>
                <a:gd name="connsiteY109" fmla="*/ 2301072 h 2371411"/>
                <a:gd name="connsiteX110" fmla="*/ 4983983 w 6621864"/>
                <a:gd name="connsiteY110" fmla="*/ 2341266 h 2371411"/>
                <a:gd name="connsiteX111" fmla="*/ 1622809 w 6621864"/>
                <a:gd name="connsiteY111" fmla="*/ 2356338 h 2371411"/>
                <a:gd name="connsiteX112" fmla="*/ 1552471 w 6621864"/>
                <a:gd name="connsiteY112" fmla="*/ 2296048 h 2371411"/>
                <a:gd name="connsiteX113" fmla="*/ 1416818 w 6621864"/>
                <a:gd name="connsiteY113" fmla="*/ 2225710 h 2371411"/>
                <a:gd name="connsiteX114" fmla="*/ 1301262 w 6621864"/>
                <a:gd name="connsiteY114" fmla="*/ 2160395 h 2371411"/>
                <a:gd name="connsiteX115" fmla="*/ 1170633 w 6621864"/>
                <a:gd name="connsiteY115" fmla="*/ 2069960 h 2371411"/>
                <a:gd name="connsiteX116" fmla="*/ 1075174 w 6621864"/>
                <a:gd name="connsiteY116" fmla="*/ 1989573 h 2371411"/>
                <a:gd name="connsiteX117" fmla="*/ 1029957 w 6621864"/>
                <a:gd name="connsiteY117" fmla="*/ 1949380 h 2371411"/>
                <a:gd name="connsiteX118" fmla="*/ 894304 w 6621864"/>
                <a:gd name="connsiteY118" fmla="*/ 1848896 h 2371411"/>
                <a:gd name="connsiteX119" fmla="*/ 808893 w 6621864"/>
                <a:gd name="connsiteY119" fmla="*/ 1718268 h 2371411"/>
                <a:gd name="connsiteX120" fmla="*/ 753627 w 6621864"/>
                <a:gd name="connsiteY120" fmla="*/ 1587639 h 2371411"/>
                <a:gd name="connsiteX121" fmla="*/ 708409 w 6621864"/>
                <a:gd name="connsiteY121" fmla="*/ 1467059 h 2371411"/>
                <a:gd name="connsiteX122" fmla="*/ 693337 w 6621864"/>
                <a:gd name="connsiteY122" fmla="*/ 1381648 h 2371411"/>
                <a:gd name="connsiteX123" fmla="*/ 688313 w 6621864"/>
                <a:gd name="connsiteY123" fmla="*/ 1286189 h 2371411"/>
                <a:gd name="connsiteX124" fmla="*/ 683288 w 6621864"/>
                <a:gd name="connsiteY124" fmla="*/ 1185705 h 2371411"/>
                <a:gd name="connsiteX125" fmla="*/ 703385 w 6621864"/>
                <a:gd name="connsiteY125" fmla="*/ 1055077 h 2371411"/>
                <a:gd name="connsiteX126" fmla="*/ 723482 w 6621864"/>
                <a:gd name="connsiteY126" fmla="*/ 984738 h 2371411"/>
                <a:gd name="connsiteX127" fmla="*/ 768699 w 6621864"/>
                <a:gd name="connsiteY127" fmla="*/ 904351 h 2371411"/>
                <a:gd name="connsiteX128" fmla="*/ 813917 w 6621864"/>
                <a:gd name="connsiteY128" fmla="*/ 823965 h 2371411"/>
                <a:gd name="connsiteX129" fmla="*/ 904352 w 6621864"/>
                <a:gd name="connsiteY129" fmla="*/ 743578 h 2371411"/>
                <a:gd name="connsiteX130" fmla="*/ 959618 w 6621864"/>
                <a:gd name="connsiteY130" fmla="*/ 703384 h 2371411"/>
                <a:gd name="connsiteX131" fmla="*/ 1009860 w 6621864"/>
                <a:gd name="connsiteY131" fmla="*/ 658167 h 2371411"/>
                <a:gd name="connsiteX132" fmla="*/ 1045029 w 6621864"/>
                <a:gd name="connsiteY132" fmla="*/ 633046 h 2371411"/>
                <a:gd name="connsiteX133" fmla="*/ 1110343 w 6621864"/>
                <a:gd name="connsiteY133" fmla="*/ 597877 h 2371411"/>
                <a:gd name="connsiteX134" fmla="*/ 1150537 w 6621864"/>
                <a:gd name="connsiteY134" fmla="*/ 557683 h 2371411"/>
                <a:gd name="connsiteX135" fmla="*/ 1170633 w 6621864"/>
                <a:gd name="connsiteY135" fmla="*/ 512466 h 2371411"/>
                <a:gd name="connsiteX136" fmla="*/ 1215851 w 6621864"/>
                <a:gd name="connsiteY136" fmla="*/ 477296 h 2371411"/>
                <a:gd name="connsiteX137" fmla="*/ 1245996 w 6621864"/>
                <a:gd name="connsiteY137" fmla="*/ 447151 h 2371411"/>
                <a:gd name="connsiteX138" fmla="*/ 1261069 w 6621864"/>
                <a:gd name="connsiteY138" fmla="*/ 411982 h 2371411"/>
                <a:gd name="connsiteX139" fmla="*/ 1281165 w 6621864"/>
                <a:gd name="connsiteY139" fmla="*/ 326571 h 2371411"/>
                <a:gd name="connsiteX140" fmla="*/ 1296238 w 6621864"/>
                <a:gd name="connsiteY140" fmla="*/ 276329 h 2371411"/>
                <a:gd name="connsiteX141" fmla="*/ 1306286 w 6621864"/>
                <a:gd name="connsiteY141" fmla="*/ 226088 h 2371411"/>
                <a:gd name="connsiteX142" fmla="*/ 1311310 w 6621864"/>
                <a:gd name="connsiteY142" fmla="*/ 160773 h 2371411"/>
                <a:gd name="connsiteX143" fmla="*/ 1321359 w 6621864"/>
                <a:gd name="connsiteY143" fmla="*/ 125604 h 2371411"/>
                <a:gd name="connsiteX144" fmla="*/ 1321359 w 6621864"/>
                <a:gd name="connsiteY144" fmla="*/ 90435 h 2371411"/>
                <a:gd name="connsiteX145" fmla="*/ 1356528 w 6621864"/>
                <a:gd name="connsiteY145" fmla="*/ 35169 h 237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621864" h="2371411">
                  <a:moveTo>
                    <a:pt x="1356528" y="35169"/>
                  </a:moveTo>
                  <a:lnTo>
                    <a:pt x="1291214" y="45217"/>
                  </a:lnTo>
                  <a:lnTo>
                    <a:pt x="1271117" y="60290"/>
                  </a:lnTo>
                  <a:lnTo>
                    <a:pt x="1190730" y="60290"/>
                  </a:lnTo>
                  <a:lnTo>
                    <a:pt x="1125416" y="90435"/>
                  </a:lnTo>
                  <a:lnTo>
                    <a:pt x="1065126" y="125604"/>
                  </a:lnTo>
                  <a:lnTo>
                    <a:pt x="964642" y="150725"/>
                  </a:lnTo>
                  <a:lnTo>
                    <a:pt x="879231" y="170822"/>
                  </a:lnTo>
                  <a:lnTo>
                    <a:pt x="818941" y="185894"/>
                  </a:lnTo>
                  <a:lnTo>
                    <a:pt x="783772" y="205991"/>
                  </a:lnTo>
                  <a:lnTo>
                    <a:pt x="773724" y="221063"/>
                  </a:lnTo>
                  <a:lnTo>
                    <a:pt x="713433" y="251208"/>
                  </a:lnTo>
                  <a:lnTo>
                    <a:pt x="628022" y="266281"/>
                  </a:lnTo>
                  <a:lnTo>
                    <a:pt x="628022" y="291402"/>
                  </a:lnTo>
                  <a:lnTo>
                    <a:pt x="542611" y="331595"/>
                  </a:lnTo>
                  <a:lnTo>
                    <a:pt x="452176" y="381837"/>
                  </a:lnTo>
                  <a:lnTo>
                    <a:pt x="386862" y="447151"/>
                  </a:lnTo>
                  <a:lnTo>
                    <a:pt x="296427" y="497393"/>
                  </a:lnTo>
                  <a:lnTo>
                    <a:pt x="271306" y="537587"/>
                  </a:lnTo>
                  <a:lnTo>
                    <a:pt x="241161" y="567732"/>
                  </a:lnTo>
                  <a:lnTo>
                    <a:pt x="205992" y="592852"/>
                  </a:lnTo>
                  <a:lnTo>
                    <a:pt x="160774" y="628022"/>
                  </a:lnTo>
                  <a:lnTo>
                    <a:pt x="120581" y="673239"/>
                  </a:lnTo>
                  <a:lnTo>
                    <a:pt x="105508" y="743578"/>
                  </a:lnTo>
                  <a:lnTo>
                    <a:pt x="65315" y="823965"/>
                  </a:lnTo>
                  <a:lnTo>
                    <a:pt x="45218" y="864158"/>
                  </a:lnTo>
                  <a:lnTo>
                    <a:pt x="25121" y="934496"/>
                  </a:lnTo>
                  <a:lnTo>
                    <a:pt x="5025" y="1004835"/>
                  </a:lnTo>
                  <a:lnTo>
                    <a:pt x="0" y="1075173"/>
                  </a:lnTo>
                  <a:lnTo>
                    <a:pt x="10049" y="1175657"/>
                  </a:lnTo>
                  <a:lnTo>
                    <a:pt x="10049" y="1240971"/>
                  </a:lnTo>
                  <a:lnTo>
                    <a:pt x="10049" y="1311310"/>
                  </a:lnTo>
                  <a:lnTo>
                    <a:pt x="20097" y="1366576"/>
                  </a:lnTo>
                  <a:lnTo>
                    <a:pt x="40194" y="1431890"/>
                  </a:lnTo>
                  <a:lnTo>
                    <a:pt x="90436" y="1462035"/>
                  </a:lnTo>
                  <a:lnTo>
                    <a:pt x="125605" y="1502228"/>
                  </a:lnTo>
                  <a:lnTo>
                    <a:pt x="175847" y="1592663"/>
                  </a:lnTo>
                  <a:lnTo>
                    <a:pt x="231113" y="1683099"/>
                  </a:lnTo>
                  <a:lnTo>
                    <a:pt x="246185" y="1778558"/>
                  </a:lnTo>
                  <a:lnTo>
                    <a:pt x="226088" y="1808703"/>
                  </a:lnTo>
                  <a:lnTo>
                    <a:pt x="311499" y="1949380"/>
                  </a:lnTo>
                  <a:lnTo>
                    <a:pt x="381838" y="2044839"/>
                  </a:lnTo>
                  <a:lnTo>
                    <a:pt x="572757" y="2286000"/>
                  </a:lnTo>
                  <a:lnTo>
                    <a:pt x="673240" y="2371411"/>
                  </a:lnTo>
                  <a:lnTo>
                    <a:pt x="5928528" y="2371411"/>
                  </a:lnTo>
                  <a:lnTo>
                    <a:pt x="6129495" y="2160395"/>
                  </a:lnTo>
                  <a:lnTo>
                    <a:pt x="6310365" y="1949380"/>
                  </a:lnTo>
                  <a:lnTo>
                    <a:pt x="6430946" y="1743389"/>
                  </a:lnTo>
                  <a:lnTo>
                    <a:pt x="6506308" y="1592663"/>
                  </a:lnTo>
                  <a:lnTo>
                    <a:pt x="6561574" y="1477107"/>
                  </a:lnTo>
                  <a:lnTo>
                    <a:pt x="6571622" y="1351503"/>
                  </a:lnTo>
                  <a:lnTo>
                    <a:pt x="6561574" y="1266092"/>
                  </a:lnTo>
                  <a:lnTo>
                    <a:pt x="6576647" y="1220874"/>
                  </a:lnTo>
                  <a:lnTo>
                    <a:pt x="6596743" y="1170633"/>
                  </a:lnTo>
                  <a:lnTo>
                    <a:pt x="6621864" y="1140488"/>
                  </a:lnTo>
                  <a:lnTo>
                    <a:pt x="6616840" y="1014883"/>
                  </a:lnTo>
                  <a:lnTo>
                    <a:pt x="6596743" y="919424"/>
                  </a:lnTo>
                  <a:lnTo>
                    <a:pt x="6576647" y="839037"/>
                  </a:lnTo>
                  <a:lnTo>
                    <a:pt x="6551526" y="728505"/>
                  </a:lnTo>
                  <a:lnTo>
                    <a:pt x="6516357" y="683288"/>
                  </a:lnTo>
                  <a:lnTo>
                    <a:pt x="6496260" y="638070"/>
                  </a:lnTo>
                  <a:lnTo>
                    <a:pt x="6415873" y="572756"/>
                  </a:lnTo>
                  <a:lnTo>
                    <a:pt x="6375680" y="527538"/>
                  </a:lnTo>
                  <a:lnTo>
                    <a:pt x="6335486" y="487345"/>
                  </a:lnTo>
                  <a:lnTo>
                    <a:pt x="6300317" y="442127"/>
                  </a:lnTo>
                  <a:lnTo>
                    <a:pt x="6260124" y="427055"/>
                  </a:lnTo>
                  <a:lnTo>
                    <a:pt x="6209882" y="381837"/>
                  </a:lnTo>
                  <a:lnTo>
                    <a:pt x="6189785" y="381837"/>
                  </a:lnTo>
                  <a:lnTo>
                    <a:pt x="6139543" y="321547"/>
                  </a:lnTo>
                  <a:lnTo>
                    <a:pt x="6054132" y="281354"/>
                  </a:lnTo>
                  <a:lnTo>
                    <a:pt x="5968721" y="261257"/>
                  </a:lnTo>
                  <a:lnTo>
                    <a:pt x="5888335" y="211015"/>
                  </a:lnTo>
                  <a:lnTo>
                    <a:pt x="5797899" y="180870"/>
                  </a:lnTo>
                  <a:lnTo>
                    <a:pt x="5752682" y="160773"/>
                  </a:lnTo>
                  <a:lnTo>
                    <a:pt x="5707464" y="130628"/>
                  </a:lnTo>
                  <a:lnTo>
                    <a:pt x="5612005" y="100483"/>
                  </a:lnTo>
                  <a:lnTo>
                    <a:pt x="5591908" y="90435"/>
                  </a:lnTo>
                  <a:lnTo>
                    <a:pt x="5476352" y="50241"/>
                  </a:lnTo>
                  <a:lnTo>
                    <a:pt x="5340699" y="25121"/>
                  </a:lnTo>
                  <a:lnTo>
                    <a:pt x="5270361" y="5024"/>
                  </a:lnTo>
                  <a:lnTo>
                    <a:pt x="5230168" y="0"/>
                  </a:lnTo>
                  <a:lnTo>
                    <a:pt x="5240216" y="45217"/>
                  </a:lnTo>
                  <a:lnTo>
                    <a:pt x="5270361" y="110532"/>
                  </a:lnTo>
                  <a:lnTo>
                    <a:pt x="5290458" y="180870"/>
                  </a:lnTo>
                  <a:lnTo>
                    <a:pt x="5310554" y="241160"/>
                  </a:lnTo>
                  <a:lnTo>
                    <a:pt x="5330651" y="316523"/>
                  </a:lnTo>
                  <a:lnTo>
                    <a:pt x="5350748" y="356716"/>
                  </a:lnTo>
                  <a:lnTo>
                    <a:pt x="5380893" y="427055"/>
                  </a:lnTo>
                  <a:lnTo>
                    <a:pt x="5436159" y="462224"/>
                  </a:lnTo>
                  <a:lnTo>
                    <a:pt x="5466304" y="517490"/>
                  </a:lnTo>
                  <a:lnTo>
                    <a:pt x="5526594" y="547635"/>
                  </a:lnTo>
                  <a:lnTo>
                    <a:pt x="5617029" y="607925"/>
                  </a:lnTo>
                  <a:lnTo>
                    <a:pt x="5692392" y="678263"/>
                  </a:lnTo>
                  <a:lnTo>
                    <a:pt x="5772779" y="768699"/>
                  </a:lnTo>
                  <a:lnTo>
                    <a:pt x="5848141" y="884255"/>
                  </a:lnTo>
                  <a:lnTo>
                    <a:pt x="5898383" y="959617"/>
                  </a:lnTo>
                  <a:lnTo>
                    <a:pt x="5913455" y="1034980"/>
                  </a:lnTo>
                  <a:lnTo>
                    <a:pt x="5933552" y="1150536"/>
                  </a:lnTo>
                  <a:lnTo>
                    <a:pt x="5933552" y="1301261"/>
                  </a:lnTo>
                  <a:lnTo>
                    <a:pt x="5918480" y="1416817"/>
                  </a:lnTo>
                  <a:lnTo>
                    <a:pt x="5903407" y="1487156"/>
                  </a:lnTo>
                  <a:lnTo>
                    <a:pt x="5868238" y="1557494"/>
                  </a:lnTo>
                  <a:lnTo>
                    <a:pt x="5833069" y="1657978"/>
                  </a:lnTo>
                  <a:lnTo>
                    <a:pt x="5792875" y="1743389"/>
                  </a:lnTo>
                  <a:lnTo>
                    <a:pt x="5722537" y="1823776"/>
                  </a:lnTo>
                  <a:lnTo>
                    <a:pt x="5662247" y="1894114"/>
                  </a:lnTo>
                  <a:lnTo>
                    <a:pt x="5541666" y="1989573"/>
                  </a:lnTo>
                  <a:lnTo>
                    <a:pt x="5431135" y="2074984"/>
                  </a:lnTo>
                  <a:lnTo>
                    <a:pt x="5255288" y="2180492"/>
                  </a:lnTo>
                  <a:lnTo>
                    <a:pt x="5044273" y="2301072"/>
                  </a:lnTo>
                  <a:lnTo>
                    <a:pt x="4983983" y="2341266"/>
                  </a:lnTo>
                  <a:lnTo>
                    <a:pt x="1622809" y="2356338"/>
                  </a:lnTo>
                  <a:lnTo>
                    <a:pt x="1552471" y="2296048"/>
                  </a:lnTo>
                  <a:lnTo>
                    <a:pt x="1416818" y="2225710"/>
                  </a:lnTo>
                  <a:lnTo>
                    <a:pt x="1301262" y="2160395"/>
                  </a:lnTo>
                  <a:lnTo>
                    <a:pt x="1170633" y="2069960"/>
                  </a:lnTo>
                  <a:lnTo>
                    <a:pt x="1075174" y="1989573"/>
                  </a:lnTo>
                  <a:lnTo>
                    <a:pt x="1029957" y="1949380"/>
                  </a:lnTo>
                  <a:lnTo>
                    <a:pt x="894304" y="1848896"/>
                  </a:lnTo>
                  <a:lnTo>
                    <a:pt x="808893" y="1718268"/>
                  </a:lnTo>
                  <a:lnTo>
                    <a:pt x="753627" y="1587639"/>
                  </a:lnTo>
                  <a:lnTo>
                    <a:pt x="708409" y="1467059"/>
                  </a:lnTo>
                  <a:lnTo>
                    <a:pt x="693337" y="1381648"/>
                  </a:lnTo>
                  <a:lnTo>
                    <a:pt x="688313" y="1286189"/>
                  </a:lnTo>
                  <a:lnTo>
                    <a:pt x="683288" y="1185705"/>
                  </a:lnTo>
                  <a:lnTo>
                    <a:pt x="703385" y="1055077"/>
                  </a:lnTo>
                  <a:lnTo>
                    <a:pt x="723482" y="984738"/>
                  </a:lnTo>
                  <a:lnTo>
                    <a:pt x="768699" y="904351"/>
                  </a:lnTo>
                  <a:lnTo>
                    <a:pt x="813917" y="823965"/>
                  </a:lnTo>
                  <a:lnTo>
                    <a:pt x="904352" y="743578"/>
                  </a:lnTo>
                  <a:lnTo>
                    <a:pt x="959618" y="703384"/>
                  </a:lnTo>
                  <a:lnTo>
                    <a:pt x="1009860" y="658167"/>
                  </a:lnTo>
                  <a:lnTo>
                    <a:pt x="1045029" y="633046"/>
                  </a:lnTo>
                  <a:lnTo>
                    <a:pt x="1110343" y="597877"/>
                  </a:lnTo>
                  <a:lnTo>
                    <a:pt x="1150537" y="557683"/>
                  </a:lnTo>
                  <a:lnTo>
                    <a:pt x="1170633" y="512466"/>
                  </a:lnTo>
                  <a:lnTo>
                    <a:pt x="1215851" y="477296"/>
                  </a:lnTo>
                  <a:lnTo>
                    <a:pt x="1245996" y="447151"/>
                  </a:lnTo>
                  <a:lnTo>
                    <a:pt x="1261069" y="411982"/>
                  </a:lnTo>
                  <a:lnTo>
                    <a:pt x="1281165" y="326571"/>
                  </a:lnTo>
                  <a:lnTo>
                    <a:pt x="1296238" y="276329"/>
                  </a:lnTo>
                  <a:lnTo>
                    <a:pt x="1306286" y="226088"/>
                  </a:lnTo>
                  <a:lnTo>
                    <a:pt x="1311310" y="160773"/>
                  </a:lnTo>
                  <a:lnTo>
                    <a:pt x="1321359" y="125604"/>
                  </a:lnTo>
                  <a:lnTo>
                    <a:pt x="1321359" y="90435"/>
                  </a:lnTo>
                  <a:lnTo>
                    <a:pt x="1356528" y="35169"/>
                  </a:lnTo>
                  <a:close/>
                </a:path>
              </a:pathLst>
            </a:cu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455ED90-7869-49E3-ABDF-AD009DA95E4A}"/>
              </a:ext>
            </a:extLst>
          </p:cNvPr>
          <p:cNvGrpSpPr/>
          <p:nvPr/>
        </p:nvGrpSpPr>
        <p:grpSpPr>
          <a:xfrm>
            <a:off x="6426879" y="3367536"/>
            <a:ext cx="2465603" cy="1163924"/>
            <a:chOff x="6426877" y="3032296"/>
            <a:chExt cx="2465603" cy="1163924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5DED1D3-DFC2-4214-90B3-1B03B429588E}"/>
                </a:ext>
              </a:extLst>
            </p:cNvPr>
            <p:cNvSpPr txBox="1"/>
            <p:nvPr/>
          </p:nvSpPr>
          <p:spPr>
            <a:xfrm>
              <a:off x="6426877" y="3032296"/>
              <a:ext cx="2005598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800" b="1" dirty="0">
                  <a:solidFill>
                    <a:srgbClr val="C00000"/>
                  </a:solidFill>
                </a:rPr>
                <a:t>DIVERTOR</a:t>
              </a:r>
            </a:p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Inner &amp; outer divertor</a:t>
              </a:r>
              <a:endParaRPr lang="en-GB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597BB3EF-6D7D-4E36-BFF2-A194463B7177}"/>
                </a:ext>
              </a:extLst>
            </p:cNvPr>
            <p:cNvGrpSpPr/>
            <p:nvPr/>
          </p:nvGrpSpPr>
          <p:grpSpPr>
            <a:xfrm>
              <a:off x="6619735" y="3826888"/>
              <a:ext cx="2272745" cy="369332"/>
              <a:chOff x="6619735" y="3826888"/>
              <a:chExt cx="2272745" cy="369332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A6168FB2-6F40-4762-A981-438E0FDD70C5}"/>
                  </a:ext>
                </a:extLst>
              </p:cNvPr>
              <p:cNvSpPr txBox="1"/>
              <p:nvPr/>
            </p:nvSpPr>
            <p:spPr>
              <a:xfrm>
                <a:off x="7123791" y="3826888"/>
                <a:ext cx="1768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>
                    <a:solidFill>
                      <a:schemeClr val="accent5">
                        <a:lumMod val="75000"/>
                      </a:schemeClr>
                    </a:solidFill>
                  </a:rPr>
                  <a:t>  </a:t>
                </a:r>
                <a:r>
                  <a:rPr lang="en-GB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W – coated CFC</a:t>
                </a: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4A117AA4-C4DC-4C43-B2D4-86571E4AD828}"/>
                  </a:ext>
                </a:extLst>
              </p:cNvPr>
              <p:cNvSpPr/>
              <p:nvPr/>
            </p:nvSpPr>
            <p:spPr>
              <a:xfrm>
                <a:off x="6619735" y="3882727"/>
                <a:ext cx="576064" cy="242654"/>
              </a:xfrm>
              <a:prstGeom prst="roundRect">
                <a:avLst/>
              </a:prstGeom>
              <a:solidFill>
                <a:schemeClr val="accent2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/>
              </a:p>
            </p:txBody>
          </p: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22FD984-CC9E-47F2-B017-8B260A697BCA}"/>
              </a:ext>
            </a:extLst>
          </p:cNvPr>
          <p:cNvGrpSpPr/>
          <p:nvPr/>
        </p:nvGrpSpPr>
        <p:grpSpPr>
          <a:xfrm>
            <a:off x="1306916" y="4262975"/>
            <a:ext cx="3894019" cy="1314801"/>
            <a:chOff x="1306914" y="3405723"/>
            <a:chExt cx="3894019" cy="1314801"/>
          </a:xfrm>
        </p:grpSpPr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CC0594BC-DC56-417D-A182-2AED7397B109}"/>
                </a:ext>
              </a:extLst>
            </p:cNvPr>
            <p:cNvSpPr/>
            <p:nvPr/>
          </p:nvSpPr>
          <p:spPr>
            <a:xfrm>
              <a:off x="1306914" y="3470844"/>
              <a:ext cx="1345207" cy="1249680"/>
            </a:xfrm>
            <a:custGeom>
              <a:avLst/>
              <a:gdLst>
                <a:gd name="connsiteX0" fmla="*/ 394362 w 1811466"/>
                <a:gd name="connsiteY0" fmla="*/ 0 h 1746461"/>
                <a:gd name="connsiteX1" fmla="*/ 359693 w 1811466"/>
                <a:gd name="connsiteY1" fmla="*/ 112675 h 1746461"/>
                <a:gd name="connsiteX2" fmla="*/ 303356 w 1811466"/>
                <a:gd name="connsiteY2" fmla="*/ 229683 h 1746461"/>
                <a:gd name="connsiteX3" fmla="*/ 277354 w 1811466"/>
                <a:gd name="connsiteY3" fmla="*/ 346692 h 1746461"/>
                <a:gd name="connsiteX4" fmla="*/ 255685 w 1811466"/>
                <a:gd name="connsiteY4" fmla="*/ 468034 h 1746461"/>
                <a:gd name="connsiteX5" fmla="*/ 247018 w 1811466"/>
                <a:gd name="connsiteY5" fmla="*/ 598044 h 1746461"/>
                <a:gd name="connsiteX6" fmla="*/ 286021 w 1811466"/>
                <a:gd name="connsiteY6" fmla="*/ 710718 h 1746461"/>
                <a:gd name="connsiteX7" fmla="*/ 325024 w 1811466"/>
                <a:gd name="connsiteY7" fmla="*/ 840728 h 1746461"/>
                <a:gd name="connsiteX8" fmla="*/ 385695 w 1811466"/>
                <a:gd name="connsiteY8" fmla="*/ 957736 h 1746461"/>
                <a:gd name="connsiteX9" fmla="*/ 476702 w 1811466"/>
                <a:gd name="connsiteY9" fmla="*/ 1066078 h 1746461"/>
                <a:gd name="connsiteX10" fmla="*/ 567708 w 1811466"/>
                <a:gd name="connsiteY10" fmla="*/ 1161418 h 1746461"/>
                <a:gd name="connsiteX11" fmla="*/ 715052 w 1811466"/>
                <a:gd name="connsiteY11" fmla="*/ 1274093 h 1746461"/>
                <a:gd name="connsiteX12" fmla="*/ 875397 w 1811466"/>
                <a:gd name="connsiteY12" fmla="*/ 1404102 h 1746461"/>
                <a:gd name="connsiteX13" fmla="*/ 1087746 w 1811466"/>
                <a:gd name="connsiteY13" fmla="*/ 1512444 h 1746461"/>
                <a:gd name="connsiteX14" fmla="*/ 1308762 w 1811466"/>
                <a:gd name="connsiteY14" fmla="*/ 1607784 h 1746461"/>
                <a:gd name="connsiteX15" fmla="*/ 1499443 w 1811466"/>
                <a:gd name="connsiteY15" fmla="*/ 1672789 h 1746461"/>
                <a:gd name="connsiteX16" fmla="*/ 1586116 w 1811466"/>
                <a:gd name="connsiteY16" fmla="*/ 1694457 h 1746461"/>
                <a:gd name="connsiteX17" fmla="*/ 1759462 w 1811466"/>
                <a:gd name="connsiteY17" fmla="*/ 1733460 h 1746461"/>
                <a:gd name="connsiteX18" fmla="*/ 1811466 w 1811466"/>
                <a:gd name="connsiteY18" fmla="*/ 1746461 h 1746461"/>
                <a:gd name="connsiteX19" fmla="*/ 1534112 w 1811466"/>
                <a:gd name="connsiteY19" fmla="*/ 1746461 h 1746461"/>
                <a:gd name="connsiteX20" fmla="*/ 1200421 w 1811466"/>
                <a:gd name="connsiteY20" fmla="*/ 1746461 h 1746461"/>
                <a:gd name="connsiteX21" fmla="*/ 983739 w 1811466"/>
                <a:gd name="connsiteY21" fmla="*/ 1746461 h 1746461"/>
                <a:gd name="connsiteX22" fmla="*/ 853729 w 1811466"/>
                <a:gd name="connsiteY22" fmla="*/ 1681456 h 1746461"/>
                <a:gd name="connsiteX23" fmla="*/ 650048 w 1811466"/>
                <a:gd name="connsiteY23" fmla="*/ 1555780 h 1746461"/>
                <a:gd name="connsiteX24" fmla="*/ 507037 w 1811466"/>
                <a:gd name="connsiteY24" fmla="*/ 1464773 h 1746461"/>
                <a:gd name="connsiteX25" fmla="*/ 394362 w 1811466"/>
                <a:gd name="connsiteY25" fmla="*/ 1378100 h 1746461"/>
                <a:gd name="connsiteX26" fmla="*/ 346692 w 1811466"/>
                <a:gd name="connsiteY26" fmla="*/ 1334764 h 1746461"/>
                <a:gd name="connsiteX27" fmla="*/ 242685 w 1811466"/>
                <a:gd name="connsiteY27" fmla="*/ 1239424 h 1746461"/>
                <a:gd name="connsiteX28" fmla="*/ 160345 w 1811466"/>
                <a:gd name="connsiteY28" fmla="*/ 1100747 h 1746461"/>
                <a:gd name="connsiteX29" fmla="*/ 60671 w 1811466"/>
                <a:gd name="connsiteY29" fmla="*/ 940402 h 1746461"/>
                <a:gd name="connsiteX30" fmla="*/ 21668 w 1811466"/>
                <a:gd name="connsiteY30" fmla="*/ 801725 h 1746461"/>
                <a:gd name="connsiteX31" fmla="*/ 0 w 1811466"/>
                <a:gd name="connsiteY31" fmla="*/ 624045 h 1746461"/>
                <a:gd name="connsiteX32" fmla="*/ 4334 w 1811466"/>
                <a:gd name="connsiteY32" fmla="*/ 520038 h 1746461"/>
                <a:gd name="connsiteX33" fmla="*/ 26002 w 1811466"/>
                <a:gd name="connsiteY33" fmla="*/ 394362 h 1746461"/>
                <a:gd name="connsiteX34" fmla="*/ 78006 w 1811466"/>
                <a:gd name="connsiteY34" fmla="*/ 299022 h 1746461"/>
                <a:gd name="connsiteX35" fmla="*/ 121342 w 1811466"/>
                <a:gd name="connsiteY35" fmla="*/ 225350 h 1746461"/>
                <a:gd name="connsiteX36" fmla="*/ 173346 w 1811466"/>
                <a:gd name="connsiteY36" fmla="*/ 156011 h 1746461"/>
                <a:gd name="connsiteX37" fmla="*/ 277354 w 1811466"/>
                <a:gd name="connsiteY37" fmla="*/ 78006 h 1746461"/>
                <a:gd name="connsiteX38" fmla="*/ 394362 w 1811466"/>
                <a:gd name="connsiteY38" fmla="*/ 0 h 174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11466" h="1746461">
                  <a:moveTo>
                    <a:pt x="394362" y="0"/>
                  </a:moveTo>
                  <a:lnTo>
                    <a:pt x="359693" y="112675"/>
                  </a:lnTo>
                  <a:lnTo>
                    <a:pt x="303356" y="229683"/>
                  </a:lnTo>
                  <a:lnTo>
                    <a:pt x="277354" y="346692"/>
                  </a:lnTo>
                  <a:lnTo>
                    <a:pt x="255685" y="468034"/>
                  </a:lnTo>
                  <a:lnTo>
                    <a:pt x="247018" y="598044"/>
                  </a:lnTo>
                  <a:lnTo>
                    <a:pt x="286021" y="710718"/>
                  </a:lnTo>
                  <a:lnTo>
                    <a:pt x="325024" y="840728"/>
                  </a:lnTo>
                  <a:lnTo>
                    <a:pt x="385695" y="957736"/>
                  </a:lnTo>
                  <a:lnTo>
                    <a:pt x="476702" y="1066078"/>
                  </a:lnTo>
                  <a:lnTo>
                    <a:pt x="567708" y="1161418"/>
                  </a:lnTo>
                  <a:lnTo>
                    <a:pt x="715052" y="1274093"/>
                  </a:lnTo>
                  <a:lnTo>
                    <a:pt x="875397" y="1404102"/>
                  </a:lnTo>
                  <a:lnTo>
                    <a:pt x="1087746" y="1512444"/>
                  </a:lnTo>
                  <a:lnTo>
                    <a:pt x="1308762" y="1607784"/>
                  </a:lnTo>
                  <a:lnTo>
                    <a:pt x="1499443" y="1672789"/>
                  </a:lnTo>
                  <a:lnTo>
                    <a:pt x="1586116" y="1694457"/>
                  </a:lnTo>
                  <a:lnTo>
                    <a:pt x="1759462" y="1733460"/>
                  </a:lnTo>
                  <a:lnTo>
                    <a:pt x="1811466" y="1746461"/>
                  </a:lnTo>
                  <a:lnTo>
                    <a:pt x="1534112" y="1746461"/>
                  </a:lnTo>
                  <a:lnTo>
                    <a:pt x="1200421" y="1746461"/>
                  </a:lnTo>
                  <a:lnTo>
                    <a:pt x="983739" y="1746461"/>
                  </a:lnTo>
                  <a:lnTo>
                    <a:pt x="853729" y="1681456"/>
                  </a:lnTo>
                  <a:lnTo>
                    <a:pt x="650048" y="1555780"/>
                  </a:lnTo>
                  <a:lnTo>
                    <a:pt x="507037" y="1464773"/>
                  </a:lnTo>
                  <a:lnTo>
                    <a:pt x="394362" y="1378100"/>
                  </a:lnTo>
                  <a:lnTo>
                    <a:pt x="346692" y="1334764"/>
                  </a:lnTo>
                  <a:lnTo>
                    <a:pt x="242685" y="1239424"/>
                  </a:lnTo>
                  <a:lnTo>
                    <a:pt x="160345" y="1100747"/>
                  </a:lnTo>
                  <a:lnTo>
                    <a:pt x="60671" y="940402"/>
                  </a:lnTo>
                  <a:lnTo>
                    <a:pt x="21668" y="801725"/>
                  </a:lnTo>
                  <a:lnTo>
                    <a:pt x="0" y="624045"/>
                  </a:lnTo>
                  <a:lnTo>
                    <a:pt x="4334" y="520038"/>
                  </a:lnTo>
                  <a:lnTo>
                    <a:pt x="26002" y="394362"/>
                  </a:lnTo>
                  <a:lnTo>
                    <a:pt x="78006" y="299022"/>
                  </a:lnTo>
                  <a:lnTo>
                    <a:pt x="121342" y="225350"/>
                  </a:lnTo>
                  <a:lnTo>
                    <a:pt x="173346" y="156011"/>
                  </a:lnTo>
                  <a:lnTo>
                    <a:pt x="277354" y="78006"/>
                  </a:lnTo>
                  <a:lnTo>
                    <a:pt x="394362" y="0"/>
                  </a:lnTo>
                  <a:close/>
                </a:path>
              </a:pathLst>
            </a:cu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Freeform 16">
              <a:extLst>
                <a:ext uri="{FF2B5EF4-FFF2-40B4-BE49-F238E27FC236}">
                  <a16:creationId xmlns:a16="http://schemas.microsoft.com/office/drawing/2014/main" id="{33E7FEF9-E123-4BD7-BDD4-8370F5E5C2D6}"/>
                </a:ext>
              </a:extLst>
            </p:cNvPr>
            <p:cNvSpPr/>
            <p:nvPr/>
          </p:nvSpPr>
          <p:spPr>
            <a:xfrm>
              <a:off x="3862163" y="3405723"/>
              <a:ext cx="1338770" cy="1314800"/>
            </a:xfrm>
            <a:custGeom>
              <a:avLst/>
              <a:gdLst>
                <a:gd name="connsiteX0" fmla="*/ 0 w 1802798"/>
                <a:gd name="connsiteY0" fmla="*/ 1828800 h 1837468"/>
                <a:gd name="connsiteX1" fmla="*/ 329357 w 1802798"/>
                <a:gd name="connsiteY1" fmla="*/ 1733460 h 1837468"/>
                <a:gd name="connsiteX2" fmla="*/ 572041 w 1802798"/>
                <a:gd name="connsiteY2" fmla="*/ 1638120 h 1837468"/>
                <a:gd name="connsiteX3" fmla="*/ 797391 w 1802798"/>
                <a:gd name="connsiteY3" fmla="*/ 1516778 h 1837468"/>
                <a:gd name="connsiteX4" fmla="*/ 1001073 w 1802798"/>
                <a:gd name="connsiteY4" fmla="*/ 1399769 h 1837468"/>
                <a:gd name="connsiteX5" fmla="*/ 1152750 w 1802798"/>
                <a:gd name="connsiteY5" fmla="*/ 1274093 h 1837468"/>
                <a:gd name="connsiteX6" fmla="*/ 1278426 w 1802798"/>
                <a:gd name="connsiteY6" fmla="*/ 1174419 h 1837468"/>
                <a:gd name="connsiteX7" fmla="*/ 1356432 w 1802798"/>
                <a:gd name="connsiteY7" fmla="*/ 1044410 h 1837468"/>
                <a:gd name="connsiteX8" fmla="*/ 1421437 w 1802798"/>
                <a:gd name="connsiteY8" fmla="*/ 936069 h 1837468"/>
                <a:gd name="connsiteX9" fmla="*/ 1464773 w 1802798"/>
                <a:gd name="connsiteY9" fmla="*/ 849396 h 1837468"/>
                <a:gd name="connsiteX10" fmla="*/ 1499442 w 1802798"/>
                <a:gd name="connsiteY10" fmla="*/ 719386 h 1837468"/>
                <a:gd name="connsiteX11" fmla="*/ 1508110 w 1802798"/>
                <a:gd name="connsiteY11" fmla="*/ 606711 h 1837468"/>
                <a:gd name="connsiteX12" fmla="*/ 1499442 w 1802798"/>
                <a:gd name="connsiteY12" fmla="*/ 515705 h 1837468"/>
                <a:gd name="connsiteX13" fmla="*/ 1477774 w 1802798"/>
                <a:gd name="connsiteY13" fmla="*/ 424698 h 1837468"/>
                <a:gd name="connsiteX14" fmla="*/ 1460439 w 1802798"/>
                <a:gd name="connsiteY14" fmla="*/ 368360 h 1837468"/>
                <a:gd name="connsiteX15" fmla="*/ 1469107 w 1802798"/>
                <a:gd name="connsiteY15" fmla="*/ 307689 h 1837468"/>
                <a:gd name="connsiteX16" fmla="*/ 1469107 w 1802798"/>
                <a:gd name="connsiteY16" fmla="*/ 238351 h 1837468"/>
                <a:gd name="connsiteX17" fmla="*/ 1451772 w 1802798"/>
                <a:gd name="connsiteY17" fmla="*/ 173346 h 1837468"/>
                <a:gd name="connsiteX18" fmla="*/ 1421437 w 1802798"/>
                <a:gd name="connsiteY18" fmla="*/ 112675 h 1837468"/>
                <a:gd name="connsiteX19" fmla="*/ 1386767 w 1802798"/>
                <a:gd name="connsiteY19" fmla="*/ 56338 h 1837468"/>
                <a:gd name="connsiteX20" fmla="*/ 1360766 w 1802798"/>
                <a:gd name="connsiteY20" fmla="*/ 13001 h 1837468"/>
                <a:gd name="connsiteX21" fmla="*/ 1347765 w 1802798"/>
                <a:gd name="connsiteY21" fmla="*/ 0 h 1837468"/>
                <a:gd name="connsiteX22" fmla="*/ 1404102 w 1802798"/>
                <a:gd name="connsiteY22" fmla="*/ 21669 h 1837468"/>
                <a:gd name="connsiteX23" fmla="*/ 1460439 w 1802798"/>
                <a:gd name="connsiteY23" fmla="*/ 65005 h 1837468"/>
                <a:gd name="connsiteX24" fmla="*/ 1547112 w 1802798"/>
                <a:gd name="connsiteY24" fmla="*/ 134343 h 1837468"/>
                <a:gd name="connsiteX25" fmla="*/ 1651120 w 1802798"/>
                <a:gd name="connsiteY25" fmla="*/ 251352 h 1837468"/>
                <a:gd name="connsiteX26" fmla="*/ 1724792 w 1802798"/>
                <a:gd name="connsiteY26" fmla="*/ 368360 h 1837468"/>
                <a:gd name="connsiteX27" fmla="*/ 1772462 w 1802798"/>
                <a:gd name="connsiteY27" fmla="*/ 455033 h 1837468"/>
                <a:gd name="connsiteX28" fmla="*/ 1789797 w 1802798"/>
                <a:gd name="connsiteY28" fmla="*/ 550374 h 1837468"/>
                <a:gd name="connsiteX29" fmla="*/ 1802798 w 1802798"/>
                <a:gd name="connsiteY29" fmla="*/ 658715 h 1837468"/>
                <a:gd name="connsiteX30" fmla="*/ 1802798 w 1802798"/>
                <a:gd name="connsiteY30" fmla="*/ 741054 h 1837468"/>
                <a:gd name="connsiteX31" fmla="*/ 1802798 w 1802798"/>
                <a:gd name="connsiteY31" fmla="*/ 801725 h 1837468"/>
                <a:gd name="connsiteX32" fmla="*/ 1785463 w 1802798"/>
                <a:gd name="connsiteY32" fmla="*/ 858063 h 1837468"/>
                <a:gd name="connsiteX33" fmla="*/ 1763795 w 1802798"/>
                <a:gd name="connsiteY33" fmla="*/ 931735 h 1837468"/>
                <a:gd name="connsiteX34" fmla="*/ 1750794 w 1802798"/>
                <a:gd name="connsiteY34" fmla="*/ 992406 h 1837468"/>
                <a:gd name="connsiteX35" fmla="*/ 1720458 w 1802798"/>
                <a:gd name="connsiteY35" fmla="*/ 1079079 h 1837468"/>
                <a:gd name="connsiteX36" fmla="*/ 1668455 w 1802798"/>
                <a:gd name="connsiteY36" fmla="*/ 1165752 h 1837468"/>
                <a:gd name="connsiteX37" fmla="*/ 1612117 w 1802798"/>
                <a:gd name="connsiteY37" fmla="*/ 1239424 h 1837468"/>
                <a:gd name="connsiteX38" fmla="*/ 1538445 w 1802798"/>
                <a:gd name="connsiteY38" fmla="*/ 1330431 h 1837468"/>
                <a:gd name="connsiteX39" fmla="*/ 1486441 w 1802798"/>
                <a:gd name="connsiteY39" fmla="*/ 1373767 h 1837468"/>
                <a:gd name="connsiteX40" fmla="*/ 1408436 w 1802798"/>
                <a:gd name="connsiteY40" fmla="*/ 1447439 h 1837468"/>
                <a:gd name="connsiteX41" fmla="*/ 1339097 w 1802798"/>
                <a:gd name="connsiteY41" fmla="*/ 1503777 h 1837468"/>
                <a:gd name="connsiteX42" fmla="*/ 1217755 w 1802798"/>
                <a:gd name="connsiteY42" fmla="*/ 1581782 h 1837468"/>
                <a:gd name="connsiteX43" fmla="*/ 1105080 w 1802798"/>
                <a:gd name="connsiteY43" fmla="*/ 1659788 h 1837468"/>
                <a:gd name="connsiteX44" fmla="*/ 953403 w 1802798"/>
                <a:gd name="connsiteY44" fmla="*/ 1737794 h 1837468"/>
                <a:gd name="connsiteX45" fmla="*/ 836394 w 1802798"/>
                <a:gd name="connsiteY45" fmla="*/ 1802798 h 1837468"/>
                <a:gd name="connsiteX46" fmla="*/ 780057 w 1802798"/>
                <a:gd name="connsiteY46" fmla="*/ 1824467 h 1837468"/>
                <a:gd name="connsiteX47" fmla="*/ 745387 w 1802798"/>
                <a:gd name="connsiteY47" fmla="*/ 1837468 h 1837468"/>
                <a:gd name="connsiteX48" fmla="*/ 0 w 1802798"/>
                <a:gd name="connsiteY48" fmla="*/ 1828800 h 183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02798" h="1837468">
                  <a:moveTo>
                    <a:pt x="0" y="1828800"/>
                  </a:moveTo>
                  <a:lnTo>
                    <a:pt x="329357" y="1733460"/>
                  </a:lnTo>
                  <a:lnTo>
                    <a:pt x="572041" y="1638120"/>
                  </a:lnTo>
                  <a:lnTo>
                    <a:pt x="797391" y="1516778"/>
                  </a:lnTo>
                  <a:lnTo>
                    <a:pt x="1001073" y="1399769"/>
                  </a:lnTo>
                  <a:lnTo>
                    <a:pt x="1152750" y="1274093"/>
                  </a:lnTo>
                  <a:lnTo>
                    <a:pt x="1278426" y="1174419"/>
                  </a:lnTo>
                  <a:lnTo>
                    <a:pt x="1356432" y="1044410"/>
                  </a:lnTo>
                  <a:lnTo>
                    <a:pt x="1421437" y="936069"/>
                  </a:lnTo>
                  <a:lnTo>
                    <a:pt x="1464773" y="849396"/>
                  </a:lnTo>
                  <a:lnTo>
                    <a:pt x="1499442" y="719386"/>
                  </a:lnTo>
                  <a:lnTo>
                    <a:pt x="1508110" y="606711"/>
                  </a:lnTo>
                  <a:lnTo>
                    <a:pt x="1499442" y="515705"/>
                  </a:lnTo>
                  <a:lnTo>
                    <a:pt x="1477774" y="424698"/>
                  </a:lnTo>
                  <a:lnTo>
                    <a:pt x="1460439" y="368360"/>
                  </a:lnTo>
                  <a:lnTo>
                    <a:pt x="1469107" y="307689"/>
                  </a:lnTo>
                  <a:lnTo>
                    <a:pt x="1469107" y="238351"/>
                  </a:lnTo>
                  <a:lnTo>
                    <a:pt x="1451772" y="173346"/>
                  </a:lnTo>
                  <a:lnTo>
                    <a:pt x="1421437" y="112675"/>
                  </a:lnTo>
                  <a:lnTo>
                    <a:pt x="1386767" y="56338"/>
                  </a:lnTo>
                  <a:lnTo>
                    <a:pt x="1360766" y="13001"/>
                  </a:lnTo>
                  <a:lnTo>
                    <a:pt x="1347765" y="0"/>
                  </a:lnTo>
                  <a:lnTo>
                    <a:pt x="1404102" y="21669"/>
                  </a:lnTo>
                  <a:lnTo>
                    <a:pt x="1460439" y="65005"/>
                  </a:lnTo>
                  <a:lnTo>
                    <a:pt x="1547112" y="134343"/>
                  </a:lnTo>
                  <a:lnTo>
                    <a:pt x="1651120" y="251352"/>
                  </a:lnTo>
                  <a:lnTo>
                    <a:pt x="1724792" y="368360"/>
                  </a:lnTo>
                  <a:lnTo>
                    <a:pt x="1772462" y="455033"/>
                  </a:lnTo>
                  <a:lnTo>
                    <a:pt x="1789797" y="550374"/>
                  </a:lnTo>
                  <a:lnTo>
                    <a:pt x="1802798" y="658715"/>
                  </a:lnTo>
                  <a:lnTo>
                    <a:pt x="1802798" y="741054"/>
                  </a:lnTo>
                  <a:lnTo>
                    <a:pt x="1802798" y="801725"/>
                  </a:lnTo>
                  <a:lnTo>
                    <a:pt x="1785463" y="858063"/>
                  </a:lnTo>
                  <a:lnTo>
                    <a:pt x="1763795" y="931735"/>
                  </a:lnTo>
                  <a:lnTo>
                    <a:pt x="1750794" y="992406"/>
                  </a:lnTo>
                  <a:lnTo>
                    <a:pt x="1720458" y="1079079"/>
                  </a:lnTo>
                  <a:lnTo>
                    <a:pt x="1668455" y="1165752"/>
                  </a:lnTo>
                  <a:lnTo>
                    <a:pt x="1612117" y="1239424"/>
                  </a:lnTo>
                  <a:lnTo>
                    <a:pt x="1538445" y="1330431"/>
                  </a:lnTo>
                  <a:lnTo>
                    <a:pt x="1486441" y="1373767"/>
                  </a:lnTo>
                  <a:lnTo>
                    <a:pt x="1408436" y="1447439"/>
                  </a:lnTo>
                  <a:lnTo>
                    <a:pt x="1339097" y="1503777"/>
                  </a:lnTo>
                  <a:lnTo>
                    <a:pt x="1217755" y="1581782"/>
                  </a:lnTo>
                  <a:lnTo>
                    <a:pt x="1105080" y="1659788"/>
                  </a:lnTo>
                  <a:lnTo>
                    <a:pt x="953403" y="1737794"/>
                  </a:lnTo>
                  <a:lnTo>
                    <a:pt x="836394" y="1802798"/>
                  </a:lnTo>
                  <a:lnTo>
                    <a:pt x="780057" y="1824467"/>
                  </a:lnTo>
                  <a:lnTo>
                    <a:pt x="745387" y="1837468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FF00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C6029A26-F5C6-4791-99D6-EFEB2A0F6B65}"/>
              </a:ext>
            </a:extLst>
          </p:cNvPr>
          <p:cNvGrpSpPr/>
          <p:nvPr/>
        </p:nvGrpSpPr>
        <p:grpSpPr>
          <a:xfrm>
            <a:off x="6619735" y="3136477"/>
            <a:ext cx="2177574" cy="357790"/>
            <a:chOff x="6619735" y="2464157"/>
            <a:chExt cx="2177574" cy="357790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CF3025F4-52EF-41B1-9A5E-C44967D36591}"/>
                </a:ext>
              </a:extLst>
            </p:cNvPr>
            <p:cNvSpPr txBox="1"/>
            <p:nvPr/>
          </p:nvSpPr>
          <p:spPr>
            <a:xfrm>
              <a:off x="7098831" y="2464157"/>
              <a:ext cx="1698478" cy="35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725" b="1" dirty="0">
                  <a:solidFill>
                    <a:schemeClr val="accent5">
                      <a:lumMod val="75000"/>
                    </a:schemeClr>
                  </a:solidFill>
                </a:rPr>
                <a:t>  </a:t>
              </a:r>
              <a:r>
                <a:rPr lang="en-GB" sz="1725" b="1" dirty="0">
                  <a:solidFill>
                    <a:schemeClr val="accent2">
                      <a:lumMod val="75000"/>
                    </a:schemeClr>
                  </a:solidFill>
                </a:rPr>
                <a:t>W – coated CFC</a:t>
              </a:r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A399E1BE-54E4-4D30-9CFD-3E1B416BC629}"/>
                </a:ext>
              </a:extLst>
            </p:cNvPr>
            <p:cNvSpPr/>
            <p:nvPr/>
          </p:nvSpPr>
          <p:spPr>
            <a:xfrm>
              <a:off x="6619735" y="2506218"/>
              <a:ext cx="576064" cy="242654"/>
            </a:xfrm>
            <a:prstGeom prst="roundRect">
              <a:avLst/>
            </a:pr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82E7667-B76C-4304-A47E-98412DCBC82F}"/>
              </a:ext>
            </a:extLst>
          </p:cNvPr>
          <p:cNvGrpSpPr/>
          <p:nvPr/>
        </p:nvGrpSpPr>
        <p:grpSpPr>
          <a:xfrm>
            <a:off x="6433346" y="3906950"/>
            <a:ext cx="1663788" cy="930586"/>
            <a:chOff x="6433346" y="3571711"/>
            <a:chExt cx="1663788" cy="930586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D1AD9BB4-BB0D-4429-AFBF-0B1F6940A0B9}"/>
                </a:ext>
              </a:extLst>
            </p:cNvPr>
            <p:cNvGrpSpPr/>
            <p:nvPr/>
          </p:nvGrpSpPr>
          <p:grpSpPr>
            <a:xfrm>
              <a:off x="6619735" y="4132965"/>
              <a:ext cx="1477399" cy="369332"/>
              <a:chOff x="6619735" y="4132965"/>
              <a:chExt cx="1477399" cy="369332"/>
            </a:xfrm>
          </p:grpSpPr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AA820B1B-902B-4C8A-BF40-A3F608EAE7FF}"/>
                  </a:ext>
                </a:extLst>
              </p:cNvPr>
              <p:cNvSpPr/>
              <p:nvPr/>
            </p:nvSpPr>
            <p:spPr>
              <a:xfrm>
                <a:off x="6619735" y="4180111"/>
                <a:ext cx="576064" cy="242654"/>
              </a:xfrm>
              <a:prstGeom prst="roundRect">
                <a:avLst/>
              </a:prstGeom>
              <a:solidFill>
                <a:srgbClr val="FF0000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sz="1800"/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85802AA7-0CC7-4AA3-959F-A6893FAA28D0}"/>
                  </a:ext>
                </a:extLst>
              </p:cNvPr>
              <p:cNvSpPr txBox="1"/>
              <p:nvPr/>
            </p:nvSpPr>
            <p:spPr>
              <a:xfrm>
                <a:off x="7123791" y="4132965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>
                    <a:solidFill>
                      <a:srgbClr val="00B050"/>
                    </a:solidFill>
                  </a:rPr>
                  <a:t>  </a:t>
                </a:r>
                <a:r>
                  <a:rPr lang="en-GB" sz="1800" b="1" dirty="0">
                    <a:solidFill>
                      <a:srgbClr val="FF0000"/>
                    </a:solidFill>
                  </a:rPr>
                  <a:t>Bulk W</a:t>
                </a:r>
              </a:p>
            </p:txBody>
          </p:sp>
        </p:grp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0CDA59F-6753-4F2B-8959-E319AA8279A5}"/>
                </a:ext>
              </a:extLst>
            </p:cNvPr>
            <p:cNvSpPr/>
            <p:nvPr/>
          </p:nvSpPr>
          <p:spPr>
            <a:xfrm>
              <a:off x="6433346" y="3571711"/>
              <a:ext cx="1582790" cy="28474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1" indent="-180971">
                <a:buFont typeface="Wingdings" panose="05000000000000000000" pitchFamily="2" charset="2"/>
                <a:buChar char="Ø"/>
              </a:pPr>
              <a:r>
                <a:rPr lang="en-GB" sz="1400" dirty="0"/>
                <a:t>W-wedge, </a:t>
              </a:r>
              <a:r>
                <a:rPr lang="en-GB" sz="1400" b="1" dirty="0"/>
                <a:t>tile 5</a:t>
              </a:r>
              <a:endParaRPr lang="en-GB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17944EE-4F38-4077-B372-6F56A4F3FF65}"/>
              </a:ext>
            </a:extLst>
          </p:cNvPr>
          <p:cNvGrpSpPr/>
          <p:nvPr/>
        </p:nvGrpSpPr>
        <p:grpSpPr>
          <a:xfrm>
            <a:off x="306016" y="1820289"/>
            <a:ext cx="4261670" cy="2406838"/>
            <a:chOff x="306016" y="963039"/>
            <a:chExt cx="4261670" cy="2406838"/>
          </a:xfrm>
          <a:solidFill>
            <a:schemeClr val="accent2">
              <a:lumMod val="75000"/>
              <a:alpha val="40000"/>
            </a:schemeClr>
          </a:solidFill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EBAF313-6F43-44CB-AD4E-E510DFDB86A7}"/>
                </a:ext>
              </a:extLst>
            </p:cNvPr>
            <p:cNvSpPr/>
            <p:nvPr/>
          </p:nvSpPr>
          <p:spPr>
            <a:xfrm>
              <a:off x="4471018" y="1497287"/>
              <a:ext cx="96668" cy="368043"/>
            </a:xfrm>
            <a:custGeom>
              <a:avLst/>
              <a:gdLst>
                <a:gd name="connsiteX0" fmla="*/ 0 w 130175"/>
                <a:gd name="connsiteY0" fmla="*/ 422275 h 514350"/>
                <a:gd name="connsiteX1" fmla="*/ 114300 w 130175"/>
                <a:gd name="connsiteY1" fmla="*/ 514350 h 514350"/>
                <a:gd name="connsiteX2" fmla="*/ 120650 w 130175"/>
                <a:gd name="connsiteY2" fmla="*/ 381000 h 514350"/>
                <a:gd name="connsiteX3" fmla="*/ 130175 w 130175"/>
                <a:gd name="connsiteY3" fmla="*/ 273050 h 514350"/>
                <a:gd name="connsiteX4" fmla="*/ 117475 w 130175"/>
                <a:gd name="connsiteY4" fmla="*/ 209550 h 514350"/>
                <a:gd name="connsiteX5" fmla="*/ 98425 w 130175"/>
                <a:gd name="connsiteY5" fmla="*/ 161925 h 514350"/>
                <a:gd name="connsiteX6" fmla="*/ 101600 w 130175"/>
                <a:gd name="connsiteY6" fmla="*/ 111125 h 514350"/>
                <a:gd name="connsiteX7" fmla="*/ 88900 w 130175"/>
                <a:gd name="connsiteY7" fmla="*/ 69850 h 514350"/>
                <a:gd name="connsiteX8" fmla="*/ 50800 w 130175"/>
                <a:gd name="connsiteY8" fmla="*/ 15875 h 514350"/>
                <a:gd name="connsiteX9" fmla="*/ 9525 w 130175"/>
                <a:gd name="connsiteY9" fmla="*/ 0 h 514350"/>
                <a:gd name="connsiteX10" fmla="*/ 12700 w 130175"/>
                <a:gd name="connsiteY10" fmla="*/ 82550 h 514350"/>
                <a:gd name="connsiteX11" fmla="*/ 15875 w 130175"/>
                <a:gd name="connsiteY11" fmla="*/ 152400 h 514350"/>
                <a:gd name="connsiteX12" fmla="*/ 22225 w 130175"/>
                <a:gd name="connsiteY12" fmla="*/ 215900 h 514350"/>
                <a:gd name="connsiteX13" fmla="*/ 9525 w 130175"/>
                <a:gd name="connsiteY13" fmla="*/ 292100 h 514350"/>
                <a:gd name="connsiteX14" fmla="*/ 6350 w 130175"/>
                <a:gd name="connsiteY14" fmla="*/ 361950 h 514350"/>
                <a:gd name="connsiteX15" fmla="*/ 0 w 130175"/>
                <a:gd name="connsiteY15" fmla="*/ 42227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175" h="514350">
                  <a:moveTo>
                    <a:pt x="0" y="422275"/>
                  </a:moveTo>
                  <a:lnTo>
                    <a:pt x="114300" y="514350"/>
                  </a:lnTo>
                  <a:lnTo>
                    <a:pt x="120650" y="381000"/>
                  </a:lnTo>
                  <a:lnTo>
                    <a:pt x="130175" y="273050"/>
                  </a:lnTo>
                  <a:lnTo>
                    <a:pt x="117475" y="209550"/>
                  </a:lnTo>
                  <a:lnTo>
                    <a:pt x="98425" y="161925"/>
                  </a:lnTo>
                  <a:lnTo>
                    <a:pt x="101600" y="111125"/>
                  </a:lnTo>
                  <a:lnTo>
                    <a:pt x="88900" y="69850"/>
                  </a:lnTo>
                  <a:lnTo>
                    <a:pt x="50800" y="15875"/>
                  </a:lnTo>
                  <a:lnTo>
                    <a:pt x="9525" y="0"/>
                  </a:lnTo>
                  <a:lnTo>
                    <a:pt x="12700" y="82550"/>
                  </a:lnTo>
                  <a:lnTo>
                    <a:pt x="15875" y="152400"/>
                  </a:lnTo>
                  <a:lnTo>
                    <a:pt x="22225" y="215900"/>
                  </a:lnTo>
                  <a:lnTo>
                    <a:pt x="9525" y="292100"/>
                  </a:lnTo>
                  <a:lnTo>
                    <a:pt x="6350" y="361950"/>
                  </a:lnTo>
                  <a:lnTo>
                    <a:pt x="0" y="4222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0CB690A-73AF-45D4-AC2F-766D33B64E2C}"/>
                </a:ext>
              </a:extLst>
            </p:cNvPr>
            <p:cNvSpPr/>
            <p:nvPr/>
          </p:nvSpPr>
          <p:spPr>
            <a:xfrm>
              <a:off x="3987673" y="1310995"/>
              <a:ext cx="339520" cy="411209"/>
            </a:xfrm>
            <a:custGeom>
              <a:avLst/>
              <a:gdLst>
                <a:gd name="connsiteX0" fmla="*/ 9525 w 457200"/>
                <a:gd name="connsiteY0" fmla="*/ 466725 h 574675"/>
                <a:gd name="connsiteX1" fmla="*/ 441325 w 457200"/>
                <a:gd name="connsiteY1" fmla="*/ 574675 h 574675"/>
                <a:gd name="connsiteX2" fmla="*/ 457200 w 457200"/>
                <a:gd name="connsiteY2" fmla="*/ 425450 h 574675"/>
                <a:gd name="connsiteX3" fmla="*/ 438150 w 457200"/>
                <a:gd name="connsiteY3" fmla="*/ 412750 h 574675"/>
                <a:gd name="connsiteX4" fmla="*/ 441325 w 457200"/>
                <a:gd name="connsiteY4" fmla="*/ 285750 h 574675"/>
                <a:gd name="connsiteX5" fmla="*/ 425450 w 457200"/>
                <a:gd name="connsiteY5" fmla="*/ 241300 h 574675"/>
                <a:gd name="connsiteX6" fmla="*/ 406400 w 457200"/>
                <a:gd name="connsiteY6" fmla="*/ 190500 h 574675"/>
                <a:gd name="connsiteX7" fmla="*/ 387350 w 457200"/>
                <a:gd name="connsiteY7" fmla="*/ 136525 h 574675"/>
                <a:gd name="connsiteX8" fmla="*/ 0 w 457200"/>
                <a:gd name="connsiteY8" fmla="*/ 0 h 574675"/>
                <a:gd name="connsiteX9" fmla="*/ 0 w 457200"/>
                <a:gd name="connsiteY9" fmla="*/ 95250 h 574675"/>
                <a:gd name="connsiteX10" fmla="*/ 25400 w 457200"/>
                <a:gd name="connsiteY10" fmla="*/ 123825 h 574675"/>
                <a:gd name="connsiteX11" fmla="*/ 31750 w 457200"/>
                <a:gd name="connsiteY11" fmla="*/ 219075 h 574675"/>
                <a:gd name="connsiteX12" fmla="*/ 25400 w 457200"/>
                <a:gd name="connsiteY12" fmla="*/ 295275 h 574675"/>
                <a:gd name="connsiteX13" fmla="*/ 6350 w 457200"/>
                <a:gd name="connsiteY13" fmla="*/ 292100 h 574675"/>
                <a:gd name="connsiteX14" fmla="*/ 9525 w 457200"/>
                <a:gd name="connsiteY14" fmla="*/ 46672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7200" h="574675">
                  <a:moveTo>
                    <a:pt x="9525" y="466725"/>
                  </a:moveTo>
                  <a:lnTo>
                    <a:pt x="441325" y="574675"/>
                  </a:lnTo>
                  <a:lnTo>
                    <a:pt x="457200" y="425450"/>
                  </a:lnTo>
                  <a:lnTo>
                    <a:pt x="438150" y="412750"/>
                  </a:lnTo>
                  <a:cubicBezTo>
                    <a:pt x="439208" y="370417"/>
                    <a:pt x="440267" y="328083"/>
                    <a:pt x="441325" y="285750"/>
                  </a:cubicBezTo>
                  <a:lnTo>
                    <a:pt x="425450" y="241300"/>
                  </a:lnTo>
                  <a:lnTo>
                    <a:pt x="406400" y="190500"/>
                  </a:lnTo>
                  <a:lnTo>
                    <a:pt x="387350" y="136525"/>
                  </a:lnTo>
                  <a:lnTo>
                    <a:pt x="0" y="0"/>
                  </a:lnTo>
                  <a:lnTo>
                    <a:pt x="0" y="95250"/>
                  </a:lnTo>
                  <a:lnTo>
                    <a:pt x="25400" y="123825"/>
                  </a:lnTo>
                  <a:lnTo>
                    <a:pt x="31750" y="219075"/>
                  </a:lnTo>
                  <a:lnTo>
                    <a:pt x="25400" y="295275"/>
                  </a:lnTo>
                  <a:lnTo>
                    <a:pt x="6350" y="292100"/>
                  </a:lnTo>
                  <a:cubicBezTo>
                    <a:pt x="5292" y="347133"/>
                    <a:pt x="4233" y="402167"/>
                    <a:pt x="9525" y="4667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3170BA7-6CEB-4B4A-9501-642048B27BB8}"/>
                </a:ext>
              </a:extLst>
            </p:cNvPr>
            <p:cNvSpPr/>
            <p:nvPr/>
          </p:nvSpPr>
          <p:spPr>
            <a:xfrm>
              <a:off x="3137105" y="1226366"/>
              <a:ext cx="523427" cy="369747"/>
            </a:xfrm>
            <a:custGeom>
              <a:avLst/>
              <a:gdLst>
                <a:gd name="connsiteX0" fmla="*/ 54769 w 704850"/>
                <a:gd name="connsiteY0" fmla="*/ 0 h 516732"/>
                <a:gd name="connsiteX1" fmla="*/ 635794 w 704850"/>
                <a:gd name="connsiteY1" fmla="*/ 21432 h 516732"/>
                <a:gd name="connsiteX2" fmla="*/ 650081 w 704850"/>
                <a:gd name="connsiteY2" fmla="*/ 319088 h 516732"/>
                <a:gd name="connsiteX3" fmla="*/ 704850 w 704850"/>
                <a:gd name="connsiteY3" fmla="*/ 323850 h 516732"/>
                <a:gd name="connsiteX4" fmla="*/ 685800 w 704850"/>
                <a:gd name="connsiteY4" fmla="*/ 516732 h 516732"/>
                <a:gd name="connsiteX5" fmla="*/ 9525 w 704850"/>
                <a:gd name="connsiteY5" fmla="*/ 495300 h 516732"/>
                <a:gd name="connsiteX6" fmla="*/ 0 w 704850"/>
                <a:gd name="connsiteY6" fmla="*/ 302419 h 516732"/>
                <a:gd name="connsiteX7" fmla="*/ 61912 w 704850"/>
                <a:gd name="connsiteY7" fmla="*/ 302419 h 516732"/>
                <a:gd name="connsiteX8" fmla="*/ 69056 w 704850"/>
                <a:gd name="connsiteY8" fmla="*/ 135732 h 516732"/>
                <a:gd name="connsiteX9" fmla="*/ 54769 w 704850"/>
                <a:gd name="connsiteY9" fmla="*/ 0 h 5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4850" h="516732">
                  <a:moveTo>
                    <a:pt x="54769" y="0"/>
                  </a:moveTo>
                  <a:lnTo>
                    <a:pt x="635794" y="21432"/>
                  </a:lnTo>
                  <a:lnTo>
                    <a:pt x="650081" y="319088"/>
                  </a:lnTo>
                  <a:lnTo>
                    <a:pt x="704850" y="323850"/>
                  </a:lnTo>
                  <a:lnTo>
                    <a:pt x="685800" y="516732"/>
                  </a:lnTo>
                  <a:lnTo>
                    <a:pt x="9525" y="495300"/>
                  </a:lnTo>
                  <a:lnTo>
                    <a:pt x="0" y="302419"/>
                  </a:lnTo>
                  <a:lnTo>
                    <a:pt x="61912" y="302419"/>
                  </a:lnTo>
                  <a:lnTo>
                    <a:pt x="69056" y="135732"/>
                  </a:lnTo>
                  <a:lnTo>
                    <a:pt x="5476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2E5CE83-4FCF-44D3-87C9-7968D76E40DD}"/>
                </a:ext>
              </a:extLst>
            </p:cNvPr>
            <p:cNvSpPr/>
            <p:nvPr/>
          </p:nvSpPr>
          <p:spPr>
            <a:xfrm>
              <a:off x="2327208" y="1270668"/>
              <a:ext cx="445620" cy="410641"/>
            </a:xfrm>
            <a:custGeom>
              <a:avLst/>
              <a:gdLst>
                <a:gd name="connsiteX0" fmla="*/ 104775 w 600075"/>
                <a:gd name="connsiteY0" fmla="*/ 95250 h 573881"/>
                <a:gd name="connsiteX1" fmla="*/ 566738 w 600075"/>
                <a:gd name="connsiteY1" fmla="*/ 0 h 573881"/>
                <a:gd name="connsiteX2" fmla="*/ 561975 w 600075"/>
                <a:gd name="connsiteY2" fmla="*/ 100012 h 573881"/>
                <a:gd name="connsiteX3" fmla="*/ 564357 w 600075"/>
                <a:gd name="connsiteY3" fmla="*/ 147637 h 573881"/>
                <a:gd name="connsiteX4" fmla="*/ 561975 w 600075"/>
                <a:gd name="connsiteY4" fmla="*/ 280987 h 573881"/>
                <a:gd name="connsiteX5" fmla="*/ 597694 w 600075"/>
                <a:gd name="connsiteY5" fmla="*/ 278606 h 573881"/>
                <a:gd name="connsiteX6" fmla="*/ 600075 w 600075"/>
                <a:gd name="connsiteY6" fmla="*/ 469106 h 573881"/>
                <a:gd name="connsiteX7" fmla="*/ 42863 w 600075"/>
                <a:gd name="connsiteY7" fmla="*/ 573881 h 573881"/>
                <a:gd name="connsiteX8" fmla="*/ 16669 w 600075"/>
                <a:gd name="connsiteY8" fmla="*/ 409575 h 573881"/>
                <a:gd name="connsiteX9" fmla="*/ 0 w 600075"/>
                <a:gd name="connsiteY9" fmla="*/ 271462 h 573881"/>
                <a:gd name="connsiteX10" fmla="*/ 11907 w 600075"/>
                <a:gd name="connsiteY10" fmla="*/ 209550 h 573881"/>
                <a:gd name="connsiteX11" fmla="*/ 64294 w 600075"/>
                <a:gd name="connsiteY11" fmla="*/ 197644 h 573881"/>
                <a:gd name="connsiteX12" fmla="*/ 83344 w 600075"/>
                <a:gd name="connsiteY12" fmla="*/ 150019 h 573881"/>
                <a:gd name="connsiteX13" fmla="*/ 104775 w 600075"/>
                <a:gd name="connsiteY13" fmla="*/ 95250 h 57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0075" h="573881">
                  <a:moveTo>
                    <a:pt x="104775" y="95250"/>
                  </a:moveTo>
                  <a:lnTo>
                    <a:pt x="566738" y="0"/>
                  </a:lnTo>
                  <a:lnTo>
                    <a:pt x="561975" y="100012"/>
                  </a:lnTo>
                  <a:lnTo>
                    <a:pt x="564357" y="147637"/>
                  </a:lnTo>
                  <a:lnTo>
                    <a:pt x="561975" y="280987"/>
                  </a:lnTo>
                  <a:lnTo>
                    <a:pt x="597694" y="278606"/>
                  </a:lnTo>
                  <a:cubicBezTo>
                    <a:pt x="598488" y="342106"/>
                    <a:pt x="599281" y="405606"/>
                    <a:pt x="600075" y="469106"/>
                  </a:cubicBezTo>
                  <a:lnTo>
                    <a:pt x="42863" y="573881"/>
                  </a:lnTo>
                  <a:lnTo>
                    <a:pt x="16669" y="409575"/>
                  </a:lnTo>
                  <a:lnTo>
                    <a:pt x="0" y="271462"/>
                  </a:lnTo>
                  <a:lnTo>
                    <a:pt x="11907" y="209550"/>
                  </a:lnTo>
                  <a:lnTo>
                    <a:pt x="64294" y="197644"/>
                  </a:lnTo>
                  <a:lnTo>
                    <a:pt x="83344" y="150019"/>
                  </a:lnTo>
                  <a:lnTo>
                    <a:pt x="104775" y="952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B939CC2-8924-43DA-A3BF-E20C9225BE97}"/>
                </a:ext>
              </a:extLst>
            </p:cNvPr>
            <p:cNvSpPr/>
            <p:nvPr/>
          </p:nvSpPr>
          <p:spPr>
            <a:xfrm>
              <a:off x="2776366" y="1608041"/>
              <a:ext cx="362507" cy="136312"/>
            </a:xfrm>
            <a:custGeom>
              <a:avLst/>
              <a:gdLst>
                <a:gd name="connsiteX0" fmla="*/ 0 w 488156"/>
                <a:gd name="connsiteY0" fmla="*/ 26194 h 190500"/>
                <a:gd name="connsiteX1" fmla="*/ 140494 w 488156"/>
                <a:gd name="connsiteY1" fmla="*/ 9525 h 190500"/>
                <a:gd name="connsiteX2" fmla="*/ 214312 w 488156"/>
                <a:gd name="connsiteY2" fmla="*/ 7144 h 190500"/>
                <a:gd name="connsiteX3" fmla="*/ 247650 w 488156"/>
                <a:gd name="connsiteY3" fmla="*/ 4763 h 190500"/>
                <a:gd name="connsiteX4" fmla="*/ 350044 w 488156"/>
                <a:gd name="connsiteY4" fmla="*/ 0 h 190500"/>
                <a:gd name="connsiteX5" fmla="*/ 435769 w 488156"/>
                <a:gd name="connsiteY5" fmla="*/ 0 h 190500"/>
                <a:gd name="connsiteX6" fmla="*/ 488156 w 488156"/>
                <a:gd name="connsiteY6" fmla="*/ 7144 h 190500"/>
                <a:gd name="connsiteX7" fmla="*/ 488156 w 488156"/>
                <a:gd name="connsiteY7" fmla="*/ 169069 h 190500"/>
                <a:gd name="connsiteX8" fmla="*/ 431006 w 488156"/>
                <a:gd name="connsiteY8" fmla="*/ 159544 h 190500"/>
                <a:gd name="connsiteX9" fmla="*/ 371475 w 488156"/>
                <a:gd name="connsiteY9" fmla="*/ 159544 h 190500"/>
                <a:gd name="connsiteX10" fmla="*/ 304800 w 488156"/>
                <a:gd name="connsiteY10" fmla="*/ 161925 h 190500"/>
                <a:gd name="connsiteX11" fmla="*/ 240506 w 488156"/>
                <a:gd name="connsiteY11" fmla="*/ 161925 h 190500"/>
                <a:gd name="connsiteX12" fmla="*/ 147637 w 488156"/>
                <a:gd name="connsiteY12" fmla="*/ 171450 h 190500"/>
                <a:gd name="connsiteX13" fmla="*/ 57150 w 488156"/>
                <a:gd name="connsiteY13" fmla="*/ 180975 h 190500"/>
                <a:gd name="connsiteX14" fmla="*/ 4762 w 488156"/>
                <a:gd name="connsiteY14" fmla="*/ 190500 h 190500"/>
                <a:gd name="connsiteX15" fmla="*/ 0 w 488156"/>
                <a:gd name="connsiteY15" fmla="*/ 2619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8156" h="190500">
                  <a:moveTo>
                    <a:pt x="0" y="26194"/>
                  </a:moveTo>
                  <a:lnTo>
                    <a:pt x="140494" y="9525"/>
                  </a:lnTo>
                  <a:lnTo>
                    <a:pt x="214312" y="7144"/>
                  </a:lnTo>
                  <a:lnTo>
                    <a:pt x="247650" y="4763"/>
                  </a:lnTo>
                  <a:lnTo>
                    <a:pt x="350044" y="0"/>
                  </a:lnTo>
                  <a:lnTo>
                    <a:pt x="435769" y="0"/>
                  </a:lnTo>
                  <a:lnTo>
                    <a:pt x="488156" y="7144"/>
                  </a:lnTo>
                  <a:lnTo>
                    <a:pt x="488156" y="169069"/>
                  </a:lnTo>
                  <a:lnTo>
                    <a:pt x="431006" y="159544"/>
                  </a:lnTo>
                  <a:lnTo>
                    <a:pt x="371475" y="159544"/>
                  </a:lnTo>
                  <a:lnTo>
                    <a:pt x="304800" y="161925"/>
                  </a:lnTo>
                  <a:lnTo>
                    <a:pt x="240506" y="161925"/>
                  </a:lnTo>
                  <a:lnTo>
                    <a:pt x="147637" y="171450"/>
                  </a:lnTo>
                  <a:lnTo>
                    <a:pt x="57150" y="180975"/>
                  </a:lnTo>
                  <a:lnTo>
                    <a:pt x="4762" y="19050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0D07291-E6D5-4041-8FBD-AE3D3717F594}"/>
                </a:ext>
              </a:extLst>
            </p:cNvPr>
            <p:cNvSpPr/>
            <p:nvPr/>
          </p:nvSpPr>
          <p:spPr>
            <a:xfrm>
              <a:off x="2748072" y="3223341"/>
              <a:ext cx="387266" cy="146536"/>
            </a:xfrm>
            <a:custGeom>
              <a:avLst/>
              <a:gdLst>
                <a:gd name="connsiteX0" fmla="*/ 14287 w 521494"/>
                <a:gd name="connsiteY0" fmla="*/ 0 h 204788"/>
                <a:gd name="connsiteX1" fmla="*/ 240506 w 521494"/>
                <a:gd name="connsiteY1" fmla="*/ 16669 h 204788"/>
                <a:gd name="connsiteX2" fmla="*/ 471487 w 521494"/>
                <a:gd name="connsiteY2" fmla="*/ 21432 h 204788"/>
                <a:gd name="connsiteX3" fmla="*/ 521494 w 521494"/>
                <a:gd name="connsiteY3" fmla="*/ 21432 h 204788"/>
                <a:gd name="connsiteX4" fmla="*/ 521494 w 521494"/>
                <a:gd name="connsiteY4" fmla="*/ 202407 h 204788"/>
                <a:gd name="connsiteX5" fmla="*/ 454819 w 521494"/>
                <a:gd name="connsiteY5" fmla="*/ 204788 h 204788"/>
                <a:gd name="connsiteX6" fmla="*/ 245269 w 521494"/>
                <a:gd name="connsiteY6" fmla="*/ 192882 h 204788"/>
                <a:gd name="connsiteX7" fmla="*/ 0 w 521494"/>
                <a:gd name="connsiteY7" fmla="*/ 176213 h 204788"/>
                <a:gd name="connsiteX8" fmla="*/ 9525 w 521494"/>
                <a:gd name="connsiteY8" fmla="*/ 90488 h 204788"/>
                <a:gd name="connsiteX9" fmla="*/ 14287 w 521494"/>
                <a:gd name="connsiteY9" fmla="*/ 0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494" h="204788">
                  <a:moveTo>
                    <a:pt x="14287" y="0"/>
                  </a:moveTo>
                  <a:lnTo>
                    <a:pt x="240506" y="16669"/>
                  </a:lnTo>
                  <a:lnTo>
                    <a:pt x="471487" y="21432"/>
                  </a:lnTo>
                  <a:lnTo>
                    <a:pt x="521494" y="21432"/>
                  </a:lnTo>
                  <a:lnTo>
                    <a:pt x="521494" y="202407"/>
                  </a:lnTo>
                  <a:lnTo>
                    <a:pt x="454819" y="204788"/>
                  </a:lnTo>
                  <a:lnTo>
                    <a:pt x="245269" y="192882"/>
                  </a:lnTo>
                  <a:lnTo>
                    <a:pt x="0" y="176213"/>
                  </a:lnTo>
                  <a:lnTo>
                    <a:pt x="9525" y="90488"/>
                  </a:lnTo>
                  <a:lnTo>
                    <a:pt x="1428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D1E0D46-3D15-4F77-AD11-D4EC8AFD7F9C}"/>
                </a:ext>
              </a:extLst>
            </p:cNvPr>
            <p:cNvSpPr/>
            <p:nvPr/>
          </p:nvSpPr>
          <p:spPr>
            <a:xfrm>
              <a:off x="1957628" y="1472297"/>
              <a:ext cx="167402" cy="311246"/>
            </a:xfrm>
            <a:custGeom>
              <a:avLst/>
              <a:gdLst>
                <a:gd name="connsiteX0" fmla="*/ 41275 w 225425"/>
                <a:gd name="connsiteY0" fmla="*/ 104775 h 434975"/>
                <a:gd name="connsiteX1" fmla="*/ 117475 w 225425"/>
                <a:gd name="connsiteY1" fmla="*/ 53975 h 434975"/>
                <a:gd name="connsiteX2" fmla="*/ 180975 w 225425"/>
                <a:gd name="connsiteY2" fmla="*/ 12700 h 434975"/>
                <a:gd name="connsiteX3" fmla="*/ 219075 w 225425"/>
                <a:gd name="connsiteY3" fmla="*/ 0 h 434975"/>
                <a:gd name="connsiteX4" fmla="*/ 222250 w 225425"/>
                <a:gd name="connsiteY4" fmla="*/ 101600 h 434975"/>
                <a:gd name="connsiteX5" fmla="*/ 222250 w 225425"/>
                <a:gd name="connsiteY5" fmla="*/ 187325 h 434975"/>
                <a:gd name="connsiteX6" fmla="*/ 222250 w 225425"/>
                <a:gd name="connsiteY6" fmla="*/ 231775 h 434975"/>
                <a:gd name="connsiteX7" fmla="*/ 225425 w 225425"/>
                <a:gd name="connsiteY7" fmla="*/ 317500 h 434975"/>
                <a:gd name="connsiteX8" fmla="*/ 225425 w 225425"/>
                <a:gd name="connsiteY8" fmla="*/ 384175 h 434975"/>
                <a:gd name="connsiteX9" fmla="*/ 123825 w 225425"/>
                <a:gd name="connsiteY9" fmla="*/ 434975 h 434975"/>
                <a:gd name="connsiteX10" fmla="*/ 104775 w 225425"/>
                <a:gd name="connsiteY10" fmla="*/ 307975 h 434975"/>
                <a:gd name="connsiteX11" fmla="*/ 19050 w 225425"/>
                <a:gd name="connsiteY11" fmla="*/ 361950 h 434975"/>
                <a:gd name="connsiteX12" fmla="*/ 0 w 225425"/>
                <a:gd name="connsiteY12" fmla="*/ 342900 h 434975"/>
                <a:gd name="connsiteX13" fmla="*/ 3175 w 225425"/>
                <a:gd name="connsiteY13" fmla="*/ 244475 h 434975"/>
                <a:gd name="connsiteX14" fmla="*/ 9525 w 225425"/>
                <a:gd name="connsiteY14" fmla="*/ 180975 h 434975"/>
                <a:gd name="connsiteX15" fmla="*/ 41275 w 225425"/>
                <a:gd name="connsiteY15" fmla="*/ 104775 h 43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425" h="434975">
                  <a:moveTo>
                    <a:pt x="41275" y="104775"/>
                  </a:moveTo>
                  <a:lnTo>
                    <a:pt x="117475" y="53975"/>
                  </a:lnTo>
                  <a:lnTo>
                    <a:pt x="180975" y="12700"/>
                  </a:lnTo>
                  <a:lnTo>
                    <a:pt x="219075" y="0"/>
                  </a:lnTo>
                  <a:cubicBezTo>
                    <a:pt x="220133" y="33867"/>
                    <a:pt x="221192" y="67733"/>
                    <a:pt x="222250" y="101600"/>
                  </a:cubicBezTo>
                  <a:lnTo>
                    <a:pt x="222250" y="187325"/>
                  </a:lnTo>
                  <a:lnTo>
                    <a:pt x="222250" y="231775"/>
                  </a:lnTo>
                  <a:lnTo>
                    <a:pt x="225425" y="317500"/>
                  </a:lnTo>
                  <a:lnTo>
                    <a:pt x="225425" y="384175"/>
                  </a:lnTo>
                  <a:lnTo>
                    <a:pt x="123825" y="434975"/>
                  </a:lnTo>
                  <a:lnTo>
                    <a:pt x="104775" y="307975"/>
                  </a:lnTo>
                  <a:lnTo>
                    <a:pt x="19050" y="361950"/>
                  </a:lnTo>
                  <a:lnTo>
                    <a:pt x="0" y="342900"/>
                  </a:lnTo>
                  <a:lnTo>
                    <a:pt x="3175" y="244475"/>
                  </a:lnTo>
                  <a:lnTo>
                    <a:pt x="9525" y="180975"/>
                  </a:lnTo>
                  <a:lnTo>
                    <a:pt x="41275" y="1047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822322F-AAFD-4870-A6D3-787375A86FEF}"/>
                </a:ext>
              </a:extLst>
            </p:cNvPr>
            <p:cNvSpPr/>
            <p:nvPr/>
          </p:nvSpPr>
          <p:spPr>
            <a:xfrm>
              <a:off x="4392538" y="3131826"/>
              <a:ext cx="164709" cy="76058"/>
            </a:xfrm>
            <a:custGeom>
              <a:avLst/>
              <a:gdLst>
                <a:gd name="connsiteX0" fmla="*/ 0 w 209550"/>
                <a:gd name="connsiteY0" fmla="*/ 52388 h 104775"/>
                <a:gd name="connsiteX1" fmla="*/ 80963 w 209550"/>
                <a:gd name="connsiteY1" fmla="*/ 45244 h 104775"/>
                <a:gd name="connsiteX2" fmla="*/ 133350 w 209550"/>
                <a:gd name="connsiteY2" fmla="*/ 28575 h 104775"/>
                <a:gd name="connsiteX3" fmla="*/ 188119 w 209550"/>
                <a:gd name="connsiteY3" fmla="*/ 11907 h 104775"/>
                <a:gd name="connsiteX4" fmla="*/ 209550 w 209550"/>
                <a:gd name="connsiteY4" fmla="*/ 0 h 104775"/>
                <a:gd name="connsiteX5" fmla="*/ 204788 w 209550"/>
                <a:gd name="connsiteY5" fmla="*/ 33338 h 104775"/>
                <a:gd name="connsiteX6" fmla="*/ 145257 w 209550"/>
                <a:gd name="connsiteY6" fmla="*/ 64294 h 104775"/>
                <a:gd name="connsiteX7" fmla="*/ 80963 w 209550"/>
                <a:gd name="connsiteY7" fmla="*/ 90488 h 104775"/>
                <a:gd name="connsiteX8" fmla="*/ 26194 w 209550"/>
                <a:gd name="connsiteY8" fmla="*/ 104775 h 104775"/>
                <a:gd name="connsiteX9" fmla="*/ 0 w 209550"/>
                <a:gd name="connsiteY9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104775">
                  <a:moveTo>
                    <a:pt x="0" y="52388"/>
                  </a:moveTo>
                  <a:lnTo>
                    <a:pt x="80963" y="45244"/>
                  </a:lnTo>
                  <a:lnTo>
                    <a:pt x="133350" y="28575"/>
                  </a:lnTo>
                  <a:lnTo>
                    <a:pt x="188119" y="11907"/>
                  </a:lnTo>
                  <a:lnTo>
                    <a:pt x="209550" y="0"/>
                  </a:lnTo>
                  <a:lnTo>
                    <a:pt x="204788" y="33338"/>
                  </a:lnTo>
                  <a:lnTo>
                    <a:pt x="145257" y="64294"/>
                  </a:lnTo>
                  <a:lnTo>
                    <a:pt x="80963" y="90488"/>
                  </a:lnTo>
                  <a:lnTo>
                    <a:pt x="26194" y="104775"/>
                  </a:lnTo>
                  <a:lnTo>
                    <a:pt x="0" y="52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7D5904F-185E-42F1-AD7E-A23E5D780AA5}"/>
                </a:ext>
              </a:extLst>
            </p:cNvPr>
            <p:cNvSpPr/>
            <p:nvPr/>
          </p:nvSpPr>
          <p:spPr>
            <a:xfrm>
              <a:off x="3733702" y="3266655"/>
              <a:ext cx="321931" cy="79514"/>
            </a:xfrm>
            <a:custGeom>
              <a:avLst/>
              <a:gdLst>
                <a:gd name="connsiteX0" fmla="*/ 0 w 388144"/>
                <a:gd name="connsiteY0" fmla="*/ 52387 h 109537"/>
                <a:gd name="connsiteX1" fmla="*/ 100013 w 388144"/>
                <a:gd name="connsiteY1" fmla="*/ 45244 h 109537"/>
                <a:gd name="connsiteX2" fmla="*/ 228600 w 388144"/>
                <a:gd name="connsiteY2" fmla="*/ 23812 h 109537"/>
                <a:gd name="connsiteX3" fmla="*/ 240507 w 388144"/>
                <a:gd name="connsiteY3" fmla="*/ 23812 h 109537"/>
                <a:gd name="connsiteX4" fmla="*/ 385763 w 388144"/>
                <a:gd name="connsiteY4" fmla="*/ 0 h 109537"/>
                <a:gd name="connsiteX5" fmla="*/ 388144 w 388144"/>
                <a:gd name="connsiteY5" fmla="*/ 47625 h 109537"/>
                <a:gd name="connsiteX6" fmla="*/ 247650 w 388144"/>
                <a:gd name="connsiteY6" fmla="*/ 73819 h 109537"/>
                <a:gd name="connsiteX7" fmla="*/ 130969 w 388144"/>
                <a:gd name="connsiteY7" fmla="*/ 92869 h 109537"/>
                <a:gd name="connsiteX8" fmla="*/ 47625 w 388144"/>
                <a:gd name="connsiteY8" fmla="*/ 102394 h 109537"/>
                <a:gd name="connsiteX9" fmla="*/ 9525 w 388144"/>
                <a:gd name="connsiteY9" fmla="*/ 109537 h 109537"/>
                <a:gd name="connsiteX10" fmla="*/ 0 w 388144"/>
                <a:gd name="connsiteY10" fmla="*/ 5238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144" h="109537">
                  <a:moveTo>
                    <a:pt x="0" y="52387"/>
                  </a:moveTo>
                  <a:lnTo>
                    <a:pt x="100013" y="45244"/>
                  </a:lnTo>
                  <a:lnTo>
                    <a:pt x="228600" y="23812"/>
                  </a:lnTo>
                  <a:lnTo>
                    <a:pt x="240507" y="23812"/>
                  </a:lnTo>
                  <a:lnTo>
                    <a:pt x="385763" y="0"/>
                  </a:lnTo>
                  <a:lnTo>
                    <a:pt x="388144" y="47625"/>
                  </a:lnTo>
                  <a:lnTo>
                    <a:pt x="247650" y="73819"/>
                  </a:lnTo>
                  <a:lnTo>
                    <a:pt x="130969" y="92869"/>
                  </a:lnTo>
                  <a:lnTo>
                    <a:pt x="47625" y="102394"/>
                  </a:lnTo>
                  <a:lnTo>
                    <a:pt x="9525" y="109537"/>
                  </a:lnTo>
                  <a:lnTo>
                    <a:pt x="0" y="523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7B95B8A-3947-4F50-A9A0-DFEE04D2C787}"/>
                </a:ext>
              </a:extLst>
            </p:cNvPr>
            <p:cNvSpPr/>
            <p:nvPr/>
          </p:nvSpPr>
          <p:spPr>
            <a:xfrm>
              <a:off x="2060413" y="3190598"/>
              <a:ext cx="213373" cy="86428"/>
            </a:xfrm>
            <a:custGeom>
              <a:avLst/>
              <a:gdLst>
                <a:gd name="connsiteX0" fmla="*/ 0 w 271462"/>
                <a:gd name="connsiteY0" fmla="*/ 0 h 119062"/>
                <a:gd name="connsiteX1" fmla="*/ 85725 w 271462"/>
                <a:gd name="connsiteY1" fmla="*/ 23812 h 119062"/>
                <a:gd name="connsiteX2" fmla="*/ 161925 w 271462"/>
                <a:gd name="connsiteY2" fmla="*/ 50006 h 119062"/>
                <a:gd name="connsiteX3" fmla="*/ 238125 w 271462"/>
                <a:gd name="connsiteY3" fmla="*/ 66675 h 119062"/>
                <a:gd name="connsiteX4" fmla="*/ 271462 w 271462"/>
                <a:gd name="connsiteY4" fmla="*/ 66675 h 119062"/>
                <a:gd name="connsiteX5" fmla="*/ 266700 w 271462"/>
                <a:gd name="connsiteY5" fmla="*/ 119062 h 119062"/>
                <a:gd name="connsiteX6" fmla="*/ 228600 w 271462"/>
                <a:gd name="connsiteY6" fmla="*/ 114300 h 119062"/>
                <a:gd name="connsiteX7" fmla="*/ 152400 w 271462"/>
                <a:gd name="connsiteY7" fmla="*/ 92869 h 119062"/>
                <a:gd name="connsiteX8" fmla="*/ 88106 w 271462"/>
                <a:gd name="connsiteY8" fmla="*/ 73819 h 119062"/>
                <a:gd name="connsiteX9" fmla="*/ 42862 w 271462"/>
                <a:gd name="connsiteY9" fmla="*/ 59531 h 119062"/>
                <a:gd name="connsiteX10" fmla="*/ 0 w 271462"/>
                <a:gd name="connsiteY10" fmla="*/ 0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462" h="119062">
                  <a:moveTo>
                    <a:pt x="0" y="0"/>
                  </a:moveTo>
                  <a:lnTo>
                    <a:pt x="85725" y="23812"/>
                  </a:lnTo>
                  <a:lnTo>
                    <a:pt x="161925" y="50006"/>
                  </a:lnTo>
                  <a:lnTo>
                    <a:pt x="238125" y="66675"/>
                  </a:lnTo>
                  <a:lnTo>
                    <a:pt x="271462" y="66675"/>
                  </a:lnTo>
                  <a:lnTo>
                    <a:pt x="266700" y="119062"/>
                  </a:lnTo>
                  <a:lnTo>
                    <a:pt x="228600" y="114300"/>
                  </a:lnTo>
                  <a:lnTo>
                    <a:pt x="152400" y="92869"/>
                  </a:lnTo>
                  <a:lnTo>
                    <a:pt x="88106" y="73819"/>
                  </a:lnTo>
                  <a:lnTo>
                    <a:pt x="42862" y="595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12344DB-27BE-4D3D-991B-840152CE828C}"/>
                </a:ext>
              </a:extLst>
            </p:cNvPr>
            <p:cNvSpPr/>
            <p:nvPr/>
          </p:nvSpPr>
          <p:spPr>
            <a:xfrm>
              <a:off x="316838" y="3296609"/>
              <a:ext cx="87968" cy="57043"/>
            </a:xfrm>
            <a:custGeom>
              <a:avLst/>
              <a:gdLst>
                <a:gd name="connsiteX0" fmla="*/ 0 w 111918"/>
                <a:gd name="connsiteY0" fmla="*/ 0 h 78581"/>
                <a:gd name="connsiteX1" fmla="*/ 71437 w 111918"/>
                <a:gd name="connsiteY1" fmla="*/ 35719 h 78581"/>
                <a:gd name="connsiteX2" fmla="*/ 111918 w 111918"/>
                <a:gd name="connsiteY2" fmla="*/ 42863 h 78581"/>
                <a:gd name="connsiteX3" fmla="*/ 111918 w 111918"/>
                <a:gd name="connsiteY3" fmla="*/ 78581 h 78581"/>
                <a:gd name="connsiteX4" fmla="*/ 71437 w 111918"/>
                <a:gd name="connsiteY4" fmla="*/ 78581 h 78581"/>
                <a:gd name="connsiteX5" fmla="*/ 26193 w 111918"/>
                <a:gd name="connsiteY5" fmla="*/ 52388 h 78581"/>
                <a:gd name="connsiteX6" fmla="*/ 0 w 111918"/>
                <a:gd name="connsiteY6" fmla="*/ 0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18" h="78581">
                  <a:moveTo>
                    <a:pt x="0" y="0"/>
                  </a:moveTo>
                  <a:lnTo>
                    <a:pt x="71437" y="35719"/>
                  </a:lnTo>
                  <a:lnTo>
                    <a:pt x="111918" y="42863"/>
                  </a:lnTo>
                  <a:lnTo>
                    <a:pt x="111918" y="78581"/>
                  </a:lnTo>
                  <a:lnTo>
                    <a:pt x="71437" y="78581"/>
                  </a:lnTo>
                  <a:lnTo>
                    <a:pt x="26193" y="5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57E26C4-F4F6-40CC-BFA2-673B66248F36}"/>
                </a:ext>
              </a:extLst>
            </p:cNvPr>
            <p:cNvSpPr/>
            <p:nvPr/>
          </p:nvSpPr>
          <p:spPr>
            <a:xfrm>
              <a:off x="4326405" y="1210226"/>
              <a:ext cx="123531" cy="67414"/>
            </a:xfrm>
            <a:custGeom>
              <a:avLst/>
              <a:gdLst>
                <a:gd name="connsiteX0" fmla="*/ 0 w 157162"/>
                <a:gd name="connsiteY0" fmla="*/ 50006 h 92869"/>
                <a:gd name="connsiteX1" fmla="*/ 66675 w 157162"/>
                <a:gd name="connsiteY1" fmla="*/ 59531 h 92869"/>
                <a:gd name="connsiteX2" fmla="*/ 100012 w 157162"/>
                <a:gd name="connsiteY2" fmla="*/ 69056 h 92869"/>
                <a:gd name="connsiteX3" fmla="*/ 123825 w 157162"/>
                <a:gd name="connsiteY3" fmla="*/ 80963 h 92869"/>
                <a:gd name="connsiteX4" fmla="*/ 157162 w 157162"/>
                <a:gd name="connsiteY4" fmla="*/ 92869 h 92869"/>
                <a:gd name="connsiteX5" fmla="*/ 109537 w 157162"/>
                <a:gd name="connsiteY5" fmla="*/ 54769 h 92869"/>
                <a:gd name="connsiteX6" fmla="*/ 57150 w 157162"/>
                <a:gd name="connsiteY6" fmla="*/ 26194 h 92869"/>
                <a:gd name="connsiteX7" fmla="*/ 21431 w 157162"/>
                <a:gd name="connsiteY7" fmla="*/ 0 h 92869"/>
                <a:gd name="connsiteX8" fmla="*/ 0 w 157162"/>
                <a:gd name="connsiteY8" fmla="*/ 50006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162" h="92869">
                  <a:moveTo>
                    <a:pt x="0" y="50006"/>
                  </a:moveTo>
                  <a:lnTo>
                    <a:pt x="66675" y="59531"/>
                  </a:lnTo>
                  <a:lnTo>
                    <a:pt x="100012" y="69056"/>
                  </a:lnTo>
                  <a:lnTo>
                    <a:pt x="123825" y="80963"/>
                  </a:lnTo>
                  <a:lnTo>
                    <a:pt x="157162" y="92869"/>
                  </a:lnTo>
                  <a:lnTo>
                    <a:pt x="109537" y="54769"/>
                  </a:lnTo>
                  <a:lnTo>
                    <a:pt x="57150" y="26194"/>
                  </a:lnTo>
                  <a:lnTo>
                    <a:pt x="21431" y="0"/>
                  </a:lnTo>
                  <a:lnTo>
                    <a:pt x="0" y="5000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F7BCC17-462A-4D64-A845-699CE2557CF9}"/>
                </a:ext>
              </a:extLst>
            </p:cNvPr>
            <p:cNvSpPr/>
            <p:nvPr/>
          </p:nvSpPr>
          <p:spPr>
            <a:xfrm>
              <a:off x="3669442" y="999340"/>
              <a:ext cx="314444" cy="93343"/>
            </a:xfrm>
            <a:custGeom>
              <a:avLst/>
              <a:gdLst>
                <a:gd name="connsiteX0" fmla="*/ 0 w 400050"/>
                <a:gd name="connsiteY0" fmla="*/ 0 h 128587"/>
                <a:gd name="connsiteX1" fmla="*/ 7144 w 400050"/>
                <a:gd name="connsiteY1" fmla="*/ 54768 h 128587"/>
                <a:gd name="connsiteX2" fmla="*/ 73819 w 400050"/>
                <a:gd name="connsiteY2" fmla="*/ 52387 h 128587"/>
                <a:gd name="connsiteX3" fmla="*/ 152400 w 400050"/>
                <a:gd name="connsiteY3" fmla="*/ 59531 h 128587"/>
                <a:gd name="connsiteX4" fmla="*/ 226219 w 400050"/>
                <a:gd name="connsiteY4" fmla="*/ 76200 h 128587"/>
                <a:gd name="connsiteX5" fmla="*/ 297656 w 400050"/>
                <a:gd name="connsiteY5" fmla="*/ 95250 h 128587"/>
                <a:gd name="connsiteX6" fmla="*/ 354806 w 400050"/>
                <a:gd name="connsiteY6" fmla="*/ 111918 h 128587"/>
                <a:gd name="connsiteX7" fmla="*/ 397669 w 400050"/>
                <a:gd name="connsiteY7" fmla="*/ 128587 h 128587"/>
                <a:gd name="connsiteX8" fmla="*/ 400050 w 400050"/>
                <a:gd name="connsiteY8" fmla="*/ 97631 h 128587"/>
                <a:gd name="connsiteX9" fmla="*/ 309563 w 400050"/>
                <a:gd name="connsiteY9" fmla="*/ 61912 h 128587"/>
                <a:gd name="connsiteX10" fmla="*/ 192881 w 400050"/>
                <a:gd name="connsiteY10" fmla="*/ 33337 h 128587"/>
                <a:gd name="connsiteX11" fmla="*/ 107156 w 400050"/>
                <a:gd name="connsiteY11" fmla="*/ 21431 h 128587"/>
                <a:gd name="connsiteX12" fmla="*/ 52388 w 400050"/>
                <a:gd name="connsiteY12" fmla="*/ 7143 h 128587"/>
                <a:gd name="connsiteX13" fmla="*/ 0 w 400050"/>
                <a:gd name="connsiteY13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050" h="128587">
                  <a:moveTo>
                    <a:pt x="0" y="0"/>
                  </a:moveTo>
                  <a:lnTo>
                    <a:pt x="7144" y="54768"/>
                  </a:lnTo>
                  <a:lnTo>
                    <a:pt x="73819" y="52387"/>
                  </a:lnTo>
                  <a:lnTo>
                    <a:pt x="152400" y="59531"/>
                  </a:lnTo>
                  <a:lnTo>
                    <a:pt x="226219" y="76200"/>
                  </a:lnTo>
                  <a:lnTo>
                    <a:pt x="297656" y="95250"/>
                  </a:lnTo>
                  <a:lnTo>
                    <a:pt x="354806" y="111918"/>
                  </a:lnTo>
                  <a:lnTo>
                    <a:pt x="397669" y="128587"/>
                  </a:lnTo>
                  <a:lnTo>
                    <a:pt x="400050" y="97631"/>
                  </a:lnTo>
                  <a:lnTo>
                    <a:pt x="309563" y="61912"/>
                  </a:lnTo>
                  <a:lnTo>
                    <a:pt x="192881" y="33337"/>
                  </a:lnTo>
                  <a:lnTo>
                    <a:pt x="107156" y="21431"/>
                  </a:lnTo>
                  <a:lnTo>
                    <a:pt x="52388" y="71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7FD93569-4C31-4111-8B09-328F5447CA7D}"/>
                </a:ext>
              </a:extLst>
            </p:cNvPr>
            <p:cNvSpPr/>
            <p:nvPr/>
          </p:nvSpPr>
          <p:spPr>
            <a:xfrm>
              <a:off x="2769159" y="963039"/>
              <a:ext cx="351878" cy="76058"/>
            </a:xfrm>
            <a:custGeom>
              <a:avLst/>
              <a:gdLst>
                <a:gd name="connsiteX0" fmla="*/ 0 w 447675"/>
                <a:gd name="connsiteY0" fmla="*/ 52388 h 104775"/>
                <a:gd name="connsiteX1" fmla="*/ 4762 w 447675"/>
                <a:gd name="connsiteY1" fmla="*/ 104775 h 104775"/>
                <a:gd name="connsiteX2" fmla="*/ 76200 w 447675"/>
                <a:gd name="connsiteY2" fmla="*/ 69057 h 104775"/>
                <a:gd name="connsiteX3" fmla="*/ 150019 w 447675"/>
                <a:gd name="connsiteY3" fmla="*/ 54769 h 104775"/>
                <a:gd name="connsiteX4" fmla="*/ 235744 w 447675"/>
                <a:gd name="connsiteY4" fmla="*/ 47625 h 104775"/>
                <a:gd name="connsiteX5" fmla="*/ 326231 w 447675"/>
                <a:gd name="connsiteY5" fmla="*/ 45244 h 104775"/>
                <a:gd name="connsiteX6" fmla="*/ 402431 w 447675"/>
                <a:gd name="connsiteY6" fmla="*/ 47625 h 104775"/>
                <a:gd name="connsiteX7" fmla="*/ 447675 w 447675"/>
                <a:gd name="connsiteY7" fmla="*/ 57150 h 104775"/>
                <a:gd name="connsiteX8" fmla="*/ 447675 w 447675"/>
                <a:gd name="connsiteY8" fmla="*/ 0 h 104775"/>
                <a:gd name="connsiteX9" fmla="*/ 340519 w 447675"/>
                <a:gd name="connsiteY9" fmla="*/ 0 h 104775"/>
                <a:gd name="connsiteX10" fmla="*/ 197644 w 447675"/>
                <a:gd name="connsiteY10" fmla="*/ 21432 h 104775"/>
                <a:gd name="connsiteX11" fmla="*/ 73819 w 447675"/>
                <a:gd name="connsiteY11" fmla="*/ 33338 h 104775"/>
                <a:gd name="connsiteX12" fmla="*/ 0 w 447675"/>
                <a:gd name="connsiteY12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7675" h="104775">
                  <a:moveTo>
                    <a:pt x="0" y="52388"/>
                  </a:moveTo>
                  <a:lnTo>
                    <a:pt x="4762" y="104775"/>
                  </a:lnTo>
                  <a:lnTo>
                    <a:pt x="76200" y="69057"/>
                  </a:lnTo>
                  <a:lnTo>
                    <a:pt x="150019" y="54769"/>
                  </a:lnTo>
                  <a:lnTo>
                    <a:pt x="235744" y="47625"/>
                  </a:lnTo>
                  <a:lnTo>
                    <a:pt x="326231" y="45244"/>
                  </a:lnTo>
                  <a:lnTo>
                    <a:pt x="402431" y="47625"/>
                  </a:lnTo>
                  <a:lnTo>
                    <a:pt x="447675" y="57150"/>
                  </a:lnTo>
                  <a:lnTo>
                    <a:pt x="447675" y="0"/>
                  </a:lnTo>
                  <a:lnTo>
                    <a:pt x="340519" y="0"/>
                  </a:lnTo>
                  <a:lnTo>
                    <a:pt x="197644" y="21432"/>
                  </a:lnTo>
                  <a:lnTo>
                    <a:pt x="73819" y="33338"/>
                  </a:lnTo>
                  <a:lnTo>
                    <a:pt x="0" y="52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05BF040-9984-4A31-BDA7-D2DE9CF2D012}"/>
                </a:ext>
              </a:extLst>
            </p:cNvPr>
            <p:cNvSpPr/>
            <p:nvPr/>
          </p:nvSpPr>
          <p:spPr>
            <a:xfrm>
              <a:off x="2774775" y="1564583"/>
              <a:ext cx="363107" cy="57043"/>
            </a:xfrm>
            <a:custGeom>
              <a:avLst/>
              <a:gdLst>
                <a:gd name="connsiteX0" fmla="*/ 2381 w 461962"/>
                <a:gd name="connsiteY0" fmla="*/ 28575 h 78582"/>
                <a:gd name="connsiteX1" fmla="*/ 209550 w 461962"/>
                <a:gd name="connsiteY1" fmla="*/ 4763 h 78582"/>
                <a:gd name="connsiteX2" fmla="*/ 302418 w 461962"/>
                <a:gd name="connsiteY2" fmla="*/ 0 h 78582"/>
                <a:gd name="connsiteX3" fmla="*/ 385762 w 461962"/>
                <a:gd name="connsiteY3" fmla="*/ 0 h 78582"/>
                <a:gd name="connsiteX4" fmla="*/ 438150 w 461962"/>
                <a:gd name="connsiteY4" fmla="*/ 4763 h 78582"/>
                <a:gd name="connsiteX5" fmla="*/ 461962 w 461962"/>
                <a:gd name="connsiteY5" fmla="*/ 4763 h 78582"/>
                <a:gd name="connsiteX6" fmla="*/ 459581 w 461962"/>
                <a:gd name="connsiteY6" fmla="*/ 50007 h 78582"/>
                <a:gd name="connsiteX7" fmla="*/ 335756 w 461962"/>
                <a:gd name="connsiteY7" fmla="*/ 47625 h 78582"/>
                <a:gd name="connsiteX8" fmla="*/ 259556 w 461962"/>
                <a:gd name="connsiteY8" fmla="*/ 47625 h 78582"/>
                <a:gd name="connsiteX9" fmla="*/ 200025 w 461962"/>
                <a:gd name="connsiteY9" fmla="*/ 52388 h 78582"/>
                <a:gd name="connsiteX10" fmla="*/ 121443 w 461962"/>
                <a:gd name="connsiteY10" fmla="*/ 57150 h 78582"/>
                <a:gd name="connsiteX11" fmla="*/ 66675 w 461962"/>
                <a:gd name="connsiteY11" fmla="*/ 66675 h 78582"/>
                <a:gd name="connsiteX12" fmla="*/ 19050 w 461962"/>
                <a:gd name="connsiteY12" fmla="*/ 76200 h 78582"/>
                <a:gd name="connsiteX13" fmla="*/ 0 w 461962"/>
                <a:gd name="connsiteY13" fmla="*/ 78582 h 78582"/>
                <a:gd name="connsiteX14" fmla="*/ 2381 w 461962"/>
                <a:gd name="connsiteY14" fmla="*/ 28575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1962" h="78582">
                  <a:moveTo>
                    <a:pt x="2381" y="28575"/>
                  </a:moveTo>
                  <a:lnTo>
                    <a:pt x="209550" y="4763"/>
                  </a:lnTo>
                  <a:lnTo>
                    <a:pt x="302418" y="0"/>
                  </a:lnTo>
                  <a:lnTo>
                    <a:pt x="385762" y="0"/>
                  </a:lnTo>
                  <a:lnTo>
                    <a:pt x="438150" y="4763"/>
                  </a:lnTo>
                  <a:lnTo>
                    <a:pt x="461962" y="4763"/>
                  </a:lnTo>
                  <a:lnTo>
                    <a:pt x="459581" y="50007"/>
                  </a:lnTo>
                  <a:lnTo>
                    <a:pt x="335756" y="47625"/>
                  </a:lnTo>
                  <a:lnTo>
                    <a:pt x="259556" y="47625"/>
                  </a:lnTo>
                  <a:lnTo>
                    <a:pt x="200025" y="52388"/>
                  </a:lnTo>
                  <a:lnTo>
                    <a:pt x="121443" y="57150"/>
                  </a:lnTo>
                  <a:lnTo>
                    <a:pt x="66675" y="66675"/>
                  </a:lnTo>
                  <a:lnTo>
                    <a:pt x="19050" y="76200"/>
                  </a:lnTo>
                  <a:lnTo>
                    <a:pt x="0" y="78582"/>
                  </a:lnTo>
                  <a:lnTo>
                    <a:pt x="2381" y="285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17E23EED-D820-4134-8453-83DC87934B24}"/>
                </a:ext>
              </a:extLst>
            </p:cNvPr>
            <p:cNvSpPr/>
            <p:nvPr/>
          </p:nvSpPr>
          <p:spPr>
            <a:xfrm>
              <a:off x="2106581" y="1132440"/>
              <a:ext cx="220859" cy="100257"/>
            </a:xfrm>
            <a:custGeom>
              <a:avLst/>
              <a:gdLst>
                <a:gd name="connsiteX0" fmla="*/ 0 w 280988"/>
                <a:gd name="connsiteY0" fmla="*/ 138112 h 138112"/>
                <a:gd name="connsiteX1" fmla="*/ 83344 w 280988"/>
                <a:gd name="connsiteY1" fmla="*/ 80962 h 138112"/>
                <a:gd name="connsiteX2" fmla="*/ 171450 w 280988"/>
                <a:gd name="connsiteY2" fmla="*/ 33337 h 138112"/>
                <a:gd name="connsiteX3" fmla="*/ 216694 w 280988"/>
                <a:gd name="connsiteY3" fmla="*/ 11906 h 138112"/>
                <a:gd name="connsiteX4" fmla="*/ 242888 w 280988"/>
                <a:gd name="connsiteY4" fmla="*/ 0 h 138112"/>
                <a:gd name="connsiteX5" fmla="*/ 271463 w 280988"/>
                <a:gd name="connsiteY5" fmla="*/ 0 h 138112"/>
                <a:gd name="connsiteX6" fmla="*/ 280988 w 280988"/>
                <a:gd name="connsiteY6" fmla="*/ 26194 h 138112"/>
                <a:gd name="connsiteX7" fmla="*/ 278607 w 280988"/>
                <a:gd name="connsiteY7" fmla="*/ 47625 h 138112"/>
                <a:gd name="connsiteX8" fmla="*/ 257175 w 280988"/>
                <a:gd name="connsiteY8" fmla="*/ 54769 h 138112"/>
                <a:gd name="connsiteX9" fmla="*/ 226219 w 280988"/>
                <a:gd name="connsiteY9" fmla="*/ 59531 h 138112"/>
                <a:gd name="connsiteX10" fmla="*/ 180975 w 280988"/>
                <a:gd name="connsiteY10" fmla="*/ 71437 h 138112"/>
                <a:gd name="connsiteX11" fmla="*/ 111919 w 280988"/>
                <a:gd name="connsiteY11" fmla="*/ 90487 h 138112"/>
                <a:gd name="connsiteX12" fmla="*/ 0 w 280988"/>
                <a:gd name="connsiteY12" fmla="*/ 138112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8" h="138112">
                  <a:moveTo>
                    <a:pt x="0" y="138112"/>
                  </a:moveTo>
                  <a:lnTo>
                    <a:pt x="83344" y="80962"/>
                  </a:lnTo>
                  <a:lnTo>
                    <a:pt x="171450" y="33337"/>
                  </a:lnTo>
                  <a:lnTo>
                    <a:pt x="216694" y="11906"/>
                  </a:lnTo>
                  <a:lnTo>
                    <a:pt x="242888" y="0"/>
                  </a:lnTo>
                  <a:lnTo>
                    <a:pt x="271463" y="0"/>
                  </a:lnTo>
                  <a:lnTo>
                    <a:pt x="280988" y="26194"/>
                  </a:lnTo>
                  <a:lnTo>
                    <a:pt x="278607" y="47625"/>
                  </a:lnTo>
                  <a:lnTo>
                    <a:pt x="257175" y="54769"/>
                  </a:lnTo>
                  <a:lnTo>
                    <a:pt x="226219" y="59531"/>
                  </a:lnTo>
                  <a:lnTo>
                    <a:pt x="180975" y="71437"/>
                  </a:lnTo>
                  <a:lnTo>
                    <a:pt x="111919" y="90487"/>
                  </a:lnTo>
                  <a:lnTo>
                    <a:pt x="0" y="1381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6606A95-09E4-4254-9F42-EFD4B52DE482}"/>
                </a:ext>
              </a:extLst>
            </p:cNvPr>
            <p:cNvSpPr/>
            <p:nvPr/>
          </p:nvSpPr>
          <p:spPr>
            <a:xfrm>
              <a:off x="1889465" y="1370983"/>
              <a:ext cx="80482" cy="46672"/>
            </a:xfrm>
            <a:custGeom>
              <a:avLst/>
              <a:gdLst>
                <a:gd name="connsiteX0" fmla="*/ 0 w 102394"/>
                <a:gd name="connsiteY0" fmla="*/ 64294 h 64294"/>
                <a:gd name="connsiteX1" fmla="*/ 61913 w 102394"/>
                <a:gd name="connsiteY1" fmla="*/ 0 h 64294"/>
                <a:gd name="connsiteX2" fmla="*/ 80963 w 102394"/>
                <a:gd name="connsiteY2" fmla="*/ 11907 h 64294"/>
                <a:gd name="connsiteX3" fmla="*/ 102394 w 102394"/>
                <a:gd name="connsiteY3" fmla="*/ 16669 h 64294"/>
                <a:gd name="connsiteX4" fmla="*/ 95250 w 102394"/>
                <a:gd name="connsiteY4" fmla="*/ 54769 h 64294"/>
                <a:gd name="connsiteX5" fmla="*/ 59532 w 102394"/>
                <a:gd name="connsiteY5" fmla="*/ 42863 h 64294"/>
                <a:gd name="connsiteX6" fmla="*/ 0 w 102394"/>
                <a:gd name="connsiteY6" fmla="*/ 64294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394" h="64294">
                  <a:moveTo>
                    <a:pt x="0" y="64294"/>
                  </a:moveTo>
                  <a:lnTo>
                    <a:pt x="61913" y="0"/>
                  </a:lnTo>
                  <a:lnTo>
                    <a:pt x="80963" y="11907"/>
                  </a:lnTo>
                  <a:lnTo>
                    <a:pt x="102394" y="16669"/>
                  </a:lnTo>
                  <a:lnTo>
                    <a:pt x="95250" y="54769"/>
                  </a:lnTo>
                  <a:lnTo>
                    <a:pt x="59532" y="42863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BF833FAC-4DC4-4EE8-8521-FD0BD6D7B2FE}"/>
                </a:ext>
              </a:extLst>
            </p:cNvPr>
            <p:cNvSpPr/>
            <p:nvPr/>
          </p:nvSpPr>
          <p:spPr>
            <a:xfrm>
              <a:off x="306016" y="2093528"/>
              <a:ext cx="166580" cy="769216"/>
            </a:xfrm>
            <a:custGeom>
              <a:avLst/>
              <a:gdLst>
                <a:gd name="connsiteX0" fmla="*/ 35719 w 211931"/>
                <a:gd name="connsiteY0" fmla="*/ 0 h 1059656"/>
                <a:gd name="connsiteX1" fmla="*/ 92869 w 211931"/>
                <a:gd name="connsiteY1" fmla="*/ 7144 h 1059656"/>
                <a:gd name="connsiteX2" fmla="*/ 138112 w 211931"/>
                <a:gd name="connsiteY2" fmla="*/ 11906 h 1059656"/>
                <a:gd name="connsiteX3" fmla="*/ 147637 w 211931"/>
                <a:gd name="connsiteY3" fmla="*/ 47625 h 1059656"/>
                <a:gd name="connsiteX4" fmla="*/ 133350 w 211931"/>
                <a:gd name="connsiteY4" fmla="*/ 123825 h 1059656"/>
                <a:gd name="connsiteX5" fmla="*/ 126206 w 211931"/>
                <a:gd name="connsiteY5" fmla="*/ 192881 h 1059656"/>
                <a:gd name="connsiteX6" fmla="*/ 123825 w 211931"/>
                <a:gd name="connsiteY6" fmla="*/ 273844 h 1059656"/>
                <a:gd name="connsiteX7" fmla="*/ 126206 w 211931"/>
                <a:gd name="connsiteY7" fmla="*/ 357187 h 1059656"/>
                <a:gd name="connsiteX8" fmla="*/ 123825 w 211931"/>
                <a:gd name="connsiteY8" fmla="*/ 450056 h 1059656"/>
                <a:gd name="connsiteX9" fmla="*/ 126206 w 211931"/>
                <a:gd name="connsiteY9" fmla="*/ 519112 h 1059656"/>
                <a:gd name="connsiteX10" fmla="*/ 133350 w 211931"/>
                <a:gd name="connsiteY10" fmla="*/ 607219 h 1059656"/>
                <a:gd name="connsiteX11" fmla="*/ 142875 w 211931"/>
                <a:gd name="connsiteY11" fmla="*/ 685800 h 1059656"/>
                <a:gd name="connsiteX12" fmla="*/ 152400 w 211931"/>
                <a:gd name="connsiteY12" fmla="*/ 783431 h 1059656"/>
                <a:gd name="connsiteX13" fmla="*/ 171450 w 211931"/>
                <a:gd name="connsiteY13" fmla="*/ 864394 h 1059656"/>
                <a:gd name="connsiteX14" fmla="*/ 185737 w 211931"/>
                <a:gd name="connsiteY14" fmla="*/ 907256 h 1059656"/>
                <a:gd name="connsiteX15" fmla="*/ 211931 w 211931"/>
                <a:gd name="connsiteY15" fmla="*/ 1021556 h 1059656"/>
                <a:gd name="connsiteX16" fmla="*/ 121444 w 211931"/>
                <a:gd name="connsiteY16" fmla="*/ 1059656 h 1059656"/>
                <a:gd name="connsiteX17" fmla="*/ 85725 w 211931"/>
                <a:gd name="connsiteY17" fmla="*/ 1054894 h 1059656"/>
                <a:gd name="connsiteX18" fmla="*/ 61912 w 211931"/>
                <a:gd name="connsiteY18" fmla="*/ 935831 h 1059656"/>
                <a:gd name="connsiteX19" fmla="*/ 40481 w 211931"/>
                <a:gd name="connsiteY19" fmla="*/ 814387 h 1059656"/>
                <a:gd name="connsiteX20" fmla="*/ 19050 w 211931"/>
                <a:gd name="connsiteY20" fmla="*/ 673894 h 1059656"/>
                <a:gd name="connsiteX21" fmla="*/ 7144 w 211931"/>
                <a:gd name="connsiteY21" fmla="*/ 545306 h 1059656"/>
                <a:gd name="connsiteX22" fmla="*/ 0 w 211931"/>
                <a:gd name="connsiteY22" fmla="*/ 404812 h 1059656"/>
                <a:gd name="connsiteX23" fmla="*/ 4762 w 211931"/>
                <a:gd name="connsiteY23" fmla="*/ 266700 h 1059656"/>
                <a:gd name="connsiteX24" fmla="*/ 16669 w 211931"/>
                <a:gd name="connsiteY24" fmla="*/ 133350 h 1059656"/>
                <a:gd name="connsiteX25" fmla="*/ 35719 w 211931"/>
                <a:gd name="connsiteY25" fmla="*/ 0 h 10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1931" h="1059656">
                  <a:moveTo>
                    <a:pt x="35719" y="0"/>
                  </a:moveTo>
                  <a:lnTo>
                    <a:pt x="92869" y="7144"/>
                  </a:lnTo>
                  <a:lnTo>
                    <a:pt x="138112" y="11906"/>
                  </a:lnTo>
                  <a:lnTo>
                    <a:pt x="147637" y="47625"/>
                  </a:lnTo>
                  <a:lnTo>
                    <a:pt x="133350" y="123825"/>
                  </a:lnTo>
                  <a:lnTo>
                    <a:pt x="126206" y="192881"/>
                  </a:lnTo>
                  <a:cubicBezTo>
                    <a:pt x="125412" y="219869"/>
                    <a:pt x="124619" y="246856"/>
                    <a:pt x="123825" y="273844"/>
                  </a:cubicBezTo>
                  <a:cubicBezTo>
                    <a:pt x="124619" y="301625"/>
                    <a:pt x="125412" y="329406"/>
                    <a:pt x="126206" y="357187"/>
                  </a:cubicBezTo>
                  <a:cubicBezTo>
                    <a:pt x="125412" y="388143"/>
                    <a:pt x="124619" y="419100"/>
                    <a:pt x="123825" y="450056"/>
                  </a:cubicBezTo>
                  <a:cubicBezTo>
                    <a:pt x="124619" y="473075"/>
                    <a:pt x="125412" y="496093"/>
                    <a:pt x="126206" y="519112"/>
                  </a:cubicBezTo>
                  <a:lnTo>
                    <a:pt x="133350" y="607219"/>
                  </a:lnTo>
                  <a:lnTo>
                    <a:pt x="142875" y="685800"/>
                  </a:lnTo>
                  <a:lnTo>
                    <a:pt x="152400" y="783431"/>
                  </a:lnTo>
                  <a:lnTo>
                    <a:pt x="171450" y="864394"/>
                  </a:lnTo>
                  <a:lnTo>
                    <a:pt x="185737" y="907256"/>
                  </a:lnTo>
                  <a:lnTo>
                    <a:pt x="211931" y="1021556"/>
                  </a:lnTo>
                  <a:lnTo>
                    <a:pt x="121444" y="1059656"/>
                  </a:lnTo>
                  <a:lnTo>
                    <a:pt x="85725" y="1054894"/>
                  </a:lnTo>
                  <a:lnTo>
                    <a:pt x="61912" y="935831"/>
                  </a:lnTo>
                  <a:lnTo>
                    <a:pt x="40481" y="814387"/>
                  </a:lnTo>
                  <a:lnTo>
                    <a:pt x="19050" y="673894"/>
                  </a:lnTo>
                  <a:lnTo>
                    <a:pt x="7144" y="545306"/>
                  </a:lnTo>
                  <a:lnTo>
                    <a:pt x="0" y="404812"/>
                  </a:lnTo>
                  <a:lnTo>
                    <a:pt x="4762" y="266700"/>
                  </a:lnTo>
                  <a:lnTo>
                    <a:pt x="16669" y="133350"/>
                  </a:lnTo>
                  <a:lnTo>
                    <a:pt x="357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800"/>
            </a:p>
          </p:txBody>
        </p:sp>
      </p:grpSp>
      <p:sp>
        <p:nvSpPr>
          <p:cNvPr id="115" name="Slide Number Placeholder 5">
            <a:extLst>
              <a:ext uri="{FF2B5EF4-FFF2-40B4-BE49-F238E27FC236}">
                <a16:creationId xmlns:a16="http://schemas.microsoft.com/office/drawing/2014/main" id="{ACBA2881-E41B-4BA1-8AF9-41FB90D651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648325"/>
            <a:ext cx="496888" cy="2730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61C4B6-2C2C-E6ED-CA5A-83F92FD8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6553200"/>
            <a:ext cx="8240228" cy="20110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F959D-77EF-96D8-29A4-8AAE3120FEA4}"/>
              </a:ext>
            </a:extLst>
          </p:cNvPr>
          <p:cNvSpPr txBox="1"/>
          <p:nvPr/>
        </p:nvSpPr>
        <p:spPr>
          <a:xfrm>
            <a:off x="6435557" y="4737133"/>
            <a:ext cx="19203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>
                <a:solidFill>
                  <a:srgbClr val="0070C0"/>
                </a:solidFill>
              </a:rPr>
              <a:t>PROBES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 err="1"/>
              <a:t>Rotating</a:t>
            </a:r>
            <a:r>
              <a:rPr lang="fi-FI" sz="1400" dirty="0"/>
              <a:t> </a:t>
            </a:r>
            <a:r>
              <a:rPr lang="fi-FI" sz="1400" dirty="0" err="1"/>
              <a:t>collectors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/>
              <a:t>W </a:t>
            </a:r>
            <a:r>
              <a:rPr lang="fi-FI" sz="1400" dirty="0" err="1"/>
              <a:t>sticking</a:t>
            </a:r>
            <a:r>
              <a:rPr lang="fi-FI" sz="1400" dirty="0"/>
              <a:t> </a:t>
            </a:r>
            <a:r>
              <a:rPr lang="fi-FI" sz="1400" dirty="0" err="1"/>
              <a:t>monitors</a:t>
            </a:r>
            <a:endParaRPr lang="fi-FI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400" dirty="0" err="1"/>
              <a:t>Mirrors</a:t>
            </a:r>
            <a:r>
              <a:rPr lang="fi-FI" sz="1400" dirty="0"/>
              <a:t>, </a:t>
            </a:r>
            <a:r>
              <a:rPr lang="fi-FI" sz="1400" dirty="0" err="1"/>
              <a:t>cassettes</a:t>
            </a:r>
            <a:endParaRPr lang="fi-FI" sz="14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49827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76200"/>
            <a:ext cx="8810074" cy="342900"/>
          </a:xfrm>
        </p:spPr>
        <p:txBody>
          <a:bodyPr/>
          <a:lstStyle/>
          <a:p>
            <a:r>
              <a:rPr lang="de-DE" sz="1600" dirty="0"/>
              <a:t>SPE.2: </a:t>
            </a:r>
            <a:r>
              <a:rPr lang="en-US" sz="1600" dirty="0"/>
              <a:t>Characterization of samples from JET divertor tiles </a:t>
            </a:r>
            <a:endParaRPr lang="de-DE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36512" y="990600"/>
            <a:ext cx="4222031" cy="57938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and questions to be addressed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Fuel retention in divertor tiles exposed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ILW1-ILW3 and ILW2-ILW3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single campaign results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RUs: IAP,IST,MPG,NCSRD,VTT,UKAEA </a:t>
            </a:r>
          </a:p>
          <a:p>
            <a:pPr lvl="0">
              <a:lnSpc>
                <a:spcPct val="113000"/>
              </a:lnSpc>
            </a:pPr>
            <a:endParaRPr lang="en-US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3000"/>
              </a:lnSpc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Tile 0 (2011-2016): co-deposited layer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30µm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1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(2011-2016) apron: co-deposited layer,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thickness ~30µm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0 and 1: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correlation between exposure periods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3:</a:t>
            </a:r>
          </a:p>
          <a:p>
            <a:pPr marL="57240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Tile 3 (2011-2016) available</a:t>
            </a:r>
          </a:p>
          <a:p>
            <a:pPr marL="57240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 results somewhat lower than TDS and SIMS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4: </a:t>
            </a:r>
          </a:p>
          <a:p>
            <a:pPr marL="57240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correlation between exposure periods (IBA) </a:t>
            </a:r>
          </a:p>
          <a:p>
            <a:pPr marL="57240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 shows higher D amounts for ILW1-3 samples 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GDOES results comparable to SIMS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results still missing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(e.g. IBA 2011-16)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F274AC-15F6-47E7-BEC0-8AFC252AF713}"/>
              </a:ext>
            </a:extLst>
          </p:cNvPr>
          <p:cNvSpPr txBox="1"/>
          <p:nvPr/>
        </p:nvSpPr>
        <p:spPr>
          <a:xfrm>
            <a:off x="5436096" y="685800"/>
            <a:ext cx="286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rgbClr val="0070C0"/>
                </a:solidFill>
              </a:rPr>
              <a:t>D </a:t>
            </a:r>
            <a:r>
              <a:rPr lang="fi-FI" sz="1400" dirty="0" err="1">
                <a:solidFill>
                  <a:srgbClr val="0070C0"/>
                </a:solidFill>
              </a:rPr>
              <a:t>retention</a:t>
            </a:r>
            <a:r>
              <a:rPr lang="fi-FI" sz="1400" dirty="0">
                <a:solidFill>
                  <a:srgbClr val="0070C0"/>
                </a:solidFill>
              </a:rPr>
              <a:t> in </a:t>
            </a:r>
            <a:r>
              <a:rPr lang="fi-FI" sz="1400" dirty="0" err="1">
                <a:solidFill>
                  <a:srgbClr val="0070C0"/>
                </a:solidFill>
              </a:rPr>
              <a:t>inner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divertor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tiles</a:t>
            </a:r>
            <a:endParaRPr lang="fi-FI" sz="14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8826B-0CE0-F167-FB51-12523D3F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00" y="1116223"/>
            <a:ext cx="4869053" cy="33974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EC6FA0-6F63-F0AF-CF2A-EBF2C440A3FF}"/>
              </a:ext>
            </a:extLst>
          </p:cNvPr>
          <p:cNvGrpSpPr/>
          <p:nvPr/>
        </p:nvGrpSpPr>
        <p:grpSpPr>
          <a:xfrm>
            <a:off x="4724400" y="4595792"/>
            <a:ext cx="3219722" cy="1867348"/>
            <a:chOff x="4568130" y="1718810"/>
            <a:chExt cx="4432995" cy="25050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0644A-19E1-64DF-88B1-B4AFD14A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130" y="1718810"/>
              <a:ext cx="4324350" cy="2505075"/>
            </a:xfrm>
            <a:prstGeom prst="rect">
              <a:avLst/>
            </a:prstGeom>
          </p:spPr>
        </p:pic>
        <p:sp>
          <p:nvSpPr>
            <p:cNvPr id="12" name="TextBox 87">
              <a:extLst>
                <a:ext uri="{FF2B5EF4-FFF2-40B4-BE49-F238E27FC236}">
                  <a16:creationId xmlns:a16="http://schemas.microsoft.com/office/drawing/2014/main" id="{2AF83480-80A8-C206-BF67-705B9547E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684" y="3498017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6</a:t>
              </a:r>
            </a:p>
          </p:txBody>
        </p:sp>
        <p:sp>
          <p:nvSpPr>
            <p:cNvPr id="13" name="TextBox 88">
              <a:extLst>
                <a:ext uri="{FF2B5EF4-FFF2-40B4-BE49-F238E27FC236}">
                  <a16:creationId xmlns:a16="http://schemas.microsoft.com/office/drawing/2014/main" id="{BAA0F18A-F813-5CB5-0CFA-E53471520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182" y="2419601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8</a:t>
              </a:r>
            </a:p>
          </p:txBody>
        </p:sp>
        <p:sp>
          <p:nvSpPr>
            <p:cNvPr id="14" name="TextBox 89">
              <a:extLst>
                <a:ext uri="{FF2B5EF4-FFF2-40B4-BE49-F238E27FC236}">
                  <a16:creationId xmlns:a16="http://schemas.microsoft.com/office/drawing/2014/main" id="{4381CC4E-FFF0-F654-536E-02F8C964B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7295" y="2997705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7</a:t>
              </a:r>
            </a:p>
          </p:txBody>
        </p:sp>
        <p:sp>
          <p:nvSpPr>
            <p:cNvPr id="15" name="TextBox 90">
              <a:extLst>
                <a:ext uri="{FF2B5EF4-FFF2-40B4-BE49-F238E27FC236}">
                  <a16:creationId xmlns:a16="http://schemas.microsoft.com/office/drawing/2014/main" id="{16EFE66A-1BF6-0BB0-D4B5-4D07F6DF2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9845" y="2019335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16" name="TextBox 91">
              <a:extLst>
                <a:ext uri="{FF2B5EF4-FFF2-40B4-BE49-F238E27FC236}">
                  <a16:creationId xmlns:a16="http://schemas.microsoft.com/office/drawing/2014/main" id="{C13A01F9-FA9E-D1C8-F7CE-C141AF161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105" y="2201697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1</a:t>
              </a:r>
            </a:p>
          </p:txBody>
        </p:sp>
        <p:sp>
          <p:nvSpPr>
            <p:cNvPr id="17" name="TextBox 92">
              <a:extLst>
                <a:ext uri="{FF2B5EF4-FFF2-40B4-BE49-F238E27FC236}">
                  <a16:creationId xmlns:a16="http://schemas.microsoft.com/office/drawing/2014/main" id="{1A75A20F-67EF-5FEA-F002-F32AAB019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3746" y="3080103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3</a:t>
              </a:r>
            </a:p>
          </p:txBody>
        </p:sp>
        <p:sp>
          <p:nvSpPr>
            <p:cNvPr id="18" name="TextBox 93">
              <a:extLst>
                <a:ext uri="{FF2B5EF4-FFF2-40B4-BE49-F238E27FC236}">
                  <a16:creationId xmlns:a16="http://schemas.microsoft.com/office/drawing/2014/main" id="{658D0A17-D40E-1C3B-CB06-D1E96CC83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9212" y="3533610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4</a:t>
              </a:r>
            </a:p>
          </p:txBody>
        </p:sp>
        <p:sp>
          <p:nvSpPr>
            <p:cNvPr id="19" name="TextBox 94">
              <a:extLst>
                <a:ext uri="{FF2B5EF4-FFF2-40B4-BE49-F238E27FC236}">
                  <a16:creationId xmlns:a16="http://schemas.microsoft.com/office/drawing/2014/main" id="{1A805F94-2E46-1D2B-13D2-FE99C8926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2426" y="2922941"/>
              <a:ext cx="362640" cy="3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1200" b="1" dirty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20" name="TextBox 88">
              <a:extLst>
                <a:ext uri="{FF2B5EF4-FFF2-40B4-BE49-F238E27FC236}">
                  <a16:creationId xmlns:a16="http://schemas.microsoft.com/office/drawing/2014/main" id="{231E5D98-8586-8252-E79D-6ACF5550A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931" y="1934316"/>
              <a:ext cx="639196" cy="31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900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tile B</a:t>
              </a:r>
            </a:p>
          </p:txBody>
        </p:sp>
        <p:sp>
          <p:nvSpPr>
            <p:cNvPr id="21" name="TextBox 88">
              <a:extLst>
                <a:ext uri="{FF2B5EF4-FFF2-40B4-BE49-F238E27FC236}">
                  <a16:creationId xmlns:a16="http://schemas.microsoft.com/office/drawing/2014/main" id="{6378AB67-63F7-2D87-8B04-5DA7CAB29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2192" y="1747189"/>
              <a:ext cx="648933" cy="31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</a:pPr>
              <a:r>
                <a:rPr lang="en-GB" sz="900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  <a:cs typeface="Arial" charset="0"/>
                </a:rPr>
                <a:t>tile C</a:t>
              </a:r>
            </a:p>
          </p:txBody>
        </p:sp>
        <p:sp>
          <p:nvSpPr>
            <p:cNvPr id="22" name="Freeform 64">
              <a:extLst>
                <a:ext uri="{FF2B5EF4-FFF2-40B4-BE49-F238E27FC236}">
                  <a16:creationId xmlns:a16="http://schemas.microsoft.com/office/drawing/2014/main" id="{9D45B7FB-282C-62FB-AA72-0E256F6A5040}"/>
                </a:ext>
              </a:extLst>
            </p:cNvPr>
            <p:cNvSpPr/>
            <p:nvPr/>
          </p:nvSpPr>
          <p:spPr>
            <a:xfrm>
              <a:off x="6376988" y="3262313"/>
              <a:ext cx="833437" cy="352425"/>
            </a:xfrm>
            <a:custGeom>
              <a:avLst/>
              <a:gdLst>
                <a:gd name="connsiteX0" fmla="*/ 0 w 833437"/>
                <a:gd name="connsiteY0" fmla="*/ 121443 h 352425"/>
                <a:gd name="connsiteX1" fmla="*/ 76200 w 833437"/>
                <a:gd name="connsiteY1" fmla="*/ 0 h 352425"/>
                <a:gd name="connsiteX2" fmla="*/ 250031 w 833437"/>
                <a:gd name="connsiteY2" fmla="*/ 45243 h 352425"/>
                <a:gd name="connsiteX3" fmla="*/ 259556 w 833437"/>
                <a:gd name="connsiteY3" fmla="*/ 59531 h 352425"/>
                <a:gd name="connsiteX4" fmla="*/ 445293 w 833437"/>
                <a:gd name="connsiteY4" fmla="*/ 104775 h 352425"/>
                <a:gd name="connsiteX5" fmla="*/ 450056 w 833437"/>
                <a:gd name="connsiteY5" fmla="*/ 119062 h 352425"/>
                <a:gd name="connsiteX6" fmla="*/ 640556 w 833437"/>
                <a:gd name="connsiteY6" fmla="*/ 166687 h 352425"/>
                <a:gd name="connsiteX7" fmla="*/ 645318 w 833437"/>
                <a:gd name="connsiteY7" fmla="*/ 176212 h 352425"/>
                <a:gd name="connsiteX8" fmla="*/ 831056 w 833437"/>
                <a:gd name="connsiteY8" fmla="*/ 221456 h 352425"/>
                <a:gd name="connsiteX9" fmla="*/ 833437 w 833437"/>
                <a:gd name="connsiteY9" fmla="*/ 340518 h 352425"/>
                <a:gd name="connsiteX10" fmla="*/ 792956 w 833437"/>
                <a:gd name="connsiteY10" fmla="*/ 335756 h 352425"/>
                <a:gd name="connsiteX11" fmla="*/ 783431 w 833437"/>
                <a:gd name="connsiteY11" fmla="*/ 352425 h 352425"/>
                <a:gd name="connsiteX12" fmla="*/ 726281 w 833437"/>
                <a:gd name="connsiteY12" fmla="*/ 335756 h 352425"/>
                <a:gd name="connsiteX13" fmla="*/ 721518 w 833437"/>
                <a:gd name="connsiteY13" fmla="*/ 352425 h 352425"/>
                <a:gd name="connsiteX14" fmla="*/ 88106 w 833437"/>
                <a:gd name="connsiteY14" fmla="*/ 164306 h 352425"/>
                <a:gd name="connsiteX15" fmla="*/ 92868 w 833437"/>
                <a:gd name="connsiteY15" fmla="*/ 145256 h 352425"/>
                <a:gd name="connsiteX16" fmla="*/ 52387 w 833437"/>
                <a:gd name="connsiteY16" fmla="*/ 128587 h 352425"/>
                <a:gd name="connsiteX17" fmla="*/ 0 w 833437"/>
                <a:gd name="connsiteY17" fmla="*/ 12144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3437" h="352425">
                  <a:moveTo>
                    <a:pt x="0" y="121443"/>
                  </a:moveTo>
                  <a:lnTo>
                    <a:pt x="76200" y="0"/>
                  </a:lnTo>
                  <a:lnTo>
                    <a:pt x="250031" y="45243"/>
                  </a:lnTo>
                  <a:lnTo>
                    <a:pt x="259556" y="59531"/>
                  </a:lnTo>
                  <a:lnTo>
                    <a:pt x="445293" y="104775"/>
                  </a:lnTo>
                  <a:lnTo>
                    <a:pt x="450056" y="119062"/>
                  </a:lnTo>
                  <a:lnTo>
                    <a:pt x="640556" y="166687"/>
                  </a:lnTo>
                  <a:lnTo>
                    <a:pt x="645318" y="176212"/>
                  </a:lnTo>
                  <a:lnTo>
                    <a:pt x="831056" y="221456"/>
                  </a:lnTo>
                  <a:cubicBezTo>
                    <a:pt x="831850" y="261143"/>
                    <a:pt x="832643" y="300831"/>
                    <a:pt x="833437" y="340518"/>
                  </a:cubicBezTo>
                  <a:lnTo>
                    <a:pt x="792956" y="335756"/>
                  </a:lnTo>
                  <a:lnTo>
                    <a:pt x="783431" y="352425"/>
                  </a:lnTo>
                  <a:lnTo>
                    <a:pt x="726281" y="335756"/>
                  </a:lnTo>
                  <a:lnTo>
                    <a:pt x="721518" y="352425"/>
                  </a:lnTo>
                  <a:lnTo>
                    <a:pt x="88106" y="164306"/>
                  </a:lnTo>
                  <a:lnTo>
                    <a:pt x="92868" y="145256"/>
                  </a:lnTo>
                  <a:lnTo>
                    <a:pt x="52387" y="128587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65">
              <a:extLst>
                <a:ext uri="{FF2B5EF4-FFF2-40B4-BE49-F238E27FC236}">
                  <a16:creationId xmlns:a16="http://schemas.microsoft.com/office/drawing/2014/main" id="{0EF1ABC8-A6BB-72CB-6BBF-58C42D3FC6E9}"/>
                </a:ext>
              </a:extLst>
            </p:cNvPr>
            <p:cNvSpPr/>
            <p:nvPr/>
          </p:nvSpPr>
          <p:spPr>
            <a:xfrm>
              <a:off x="6291263" y="3424238"/>
              <a:ext cx="176212" cy="173831"/>
            </a:xfrm>
            <a:custGeom>
              <a:avLst/>
              <a:gdLst>
                <a:gd name="connsiteX0" fmla="*/ 116681 w 176212"/>
                <a:gd name="connsiteY0" fmla="*/ 0 h 173831"/>
                <a:gd name="connsiteX1" fmla="*/ 164306 w 176212"/>
                <a:gd name="connsiteY1" fmla="*/ 21431 h 173831"/>
                <a:gd name="connsiteX2" fmla="*/ 176212 w 176212"/>
                <a:gd name="connsiteY2" fmla="*/ 40481 h 173831"/>
                <a:gd name="connsiteX3" fmla="*/ 78581 w 176212"/>
                <a:gd name="connsiteY3" fmla="*/ 166687 h 173831"/>
                <a:gd name="connsiteX4" fmla="*/ 71437 w 176212"/>
                <a:gd name="connsiteY4" fmla="*/ 166687 h 173831"/>
                <a:gd name="connsiteX5" fmla="*/ 66675 w 176212"/>
                <a:gd name="connsiteY5" fmla="*/ 173831 h 173831"/>
                <a:gd name="connsiteX6" fmla="*/ 4762 w 176212"/>
                <a:gd name="connsiteY6" fmla="*/ 173831 h 173831"/>
                <a:gd name="connsiteX7" fmla="*/ 0 w 176212"/>
                <a:gd name="connsiteY7" fmla="*/ 159543 h 173831"/>
                <a:gd name="connsiteX8" fmla="*/ 47625 w 176212"/>
                <a:gd name="connsiteY8" fmla="*/ 88106 h 173831"/>
                <a:gd name="connsiteX9" fmla="*/ 116681 w 176212"/>
                <a:gd name="connsiteY9" fmla="*/ 0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12" h="173831">
                  <a:moveTo>
                    <a:pt x="116681" y="0"/>
                  </a:moveTo>
                  <a:lnTo>
                    <a:pt x="164306" y="21431"/>
                  </a:lnTo>
                  <a:lnTo>
                    <a:pt x="176212" y="40481"/>
                  </a:lnTo>
                  <a:lnTo>
                    <a:pt x="78581" y="166687"/>
                  </a:lnTo>
                  <a:lnTo>
                    <a:pt x="71437" y="166687"/>
                  </a:lnTo>
                  <a:lnTo>
                    <a:pt x="66675" y="173831"/>
                  </a:lnTo>
                  <a:lnTo>
                    <a:pt x="4762" y="173831"/>
                  </a:lnTo>
                  <a:lnTo>
                    <a:pt x="0" y="159543"/>
                  </a:lnTo>
                  <a:lnTo>
                    <a:pt x="47625" y="88106"/>
                  </a:lnTo>
                  <a:lnTo>
                    <a:pt x="116681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BC951521-A963-BF9C-1236-B257AADC0719}"/>
                </a:ext>
              </a:extLst>
            </p:cNvPr>
            <p:cNvSpPr/>
            <p:nvPr/>
          </p:nvSpPr>
          <p:spPr>
            <a:xfrm>
              <a:off x="7991320" y="2028360"/>
              <a:ext cx="464646" cy="309764"/>
            </a:xfrm>
            <a:custGeom>
              <a:avLst/>
              <a:gdLst>
                <a:gd name="connsiteX0" fmla="*/ 0 w 464646"/>
                <a:gd name="connsiteY0" fmla="*/ 265086 h 309764"/>
                <a:gd name="connsiteX1" fmla="*/ 414012 w 464646"/>
                <a:gd name="connsiteY1" fmla="*/ 0 h 309764"/>
                <a:gd name="connsiteX2" fmla="*/ 464646 w 464646"/>
                <a:gd name="connsiteY2" fmla="*/ 71484 h 309764"/>
                <a:gd name="connsiteX3" fmla="*/ 113183 w 464646"/>
                <a:gd name="connsiteY3" fmla="*/ 303807 h 309764"/>
                <a:gd name="connsiteX4" fmla="*/ 23828 w 464646"/>
                <a:gd name="connsiteY4" fmla="*/ 309764 h 309764"/>
                <a:gd name="connsiteX5" fmla="*/ 0 w 464646"/>
                <a:gd name="connsiteY5" fmla="*/ 265086 h 30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46" h="309764">
                  <a:moveTo>
                    <a:pt x="0" y="265086"/>
                  </a:moveTo>
                  <a:lnTo>
                    <a:pt x="414012" y="0"/>
                  </a:lnTo>
                  <a:lnTo>
                    <a:pt x="464646" y="71484"/>
                  </a:lnTo>
                  <a:lnTo>
                    <a:pt x="113183" y="303807"/>
                  </a:lnTo>
                  <a:lnTo>
                    <a:pt x="23828" y="309764"/>
                  </a:lnTo>
                  <a:lnTo>
                    <a:pt x="0" y="26508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Freeform 67">
              <a:extLst>
                <a:ext uri="{FF2B5EF4-FFF2-40B4-BE49-F238E27FC236}">
                  <a16:creationId xmlns:a16="http://schemas.microsoft.com/office/drawing/2014/main" id="{D5B0DEB4-80FA-58EA-91A9-BD976588D8AD}"/>
                </a:ext>
              </a:extLst>
            </p:cNvPr>
            <p:cNvSpPr/>
            <p:nvPr/>
          </p:nvSpPr>
          <p:spPr>
            <a:xfrm>
              <a:off x="8429160" y="2010489"/>
              <a:ext cx="339549" cy="86376"/>
            </a:xfrm>
            <a:custGeom>
              <a:avLst/>
              <a:gdLst>
                <a:gd name="connsiteX0" fmla="*/ 0 w 339549"/>
                <a:gd name="connsiteY0" fmla="*/ 0 h 86376"/>
                <a:gd name="connsiteX1" fmla="*/ 336570 w 339549"/>
                <a:gd name="connsiteY1" fmla="*/ 0 h 86376"/>
                <a:gd name="connsiteX2" fmla="*/ 339549 w 339549"/>
                <a:gd name="connsiteY2" fmla="*/ 86376 h 86376"/>
                <a:gd name="connsiteX3" fmla="*/ 38720 w 339549"/>
                <a:gd name="connsiteY3" fmla="*/ 86376 h 86376"/>
                <a:gd name="connsiteX4" fmla="*/ 0 w 339549"/>
                <a:gd name="connsiteY4" fmla="*/ 0 h 8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549" h="86376">
                  <a:moveTo>
                    <a:pt x="0" y="0"/>
                  </a:moveTo>
                  <a:lnTo>
                    <a:pt x="336570" y="0"/>
                  </a:lnTo>
                  <a:lnTo>
                    <a:pt x="339549" y="86376"/>
                  </a:lnTo>
                  <a:lnTo>
                    <a:pt x="38720" y="86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42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610" y="76200"/>
            <a:ext cx="8810074" cy="342900"/>
          </a:xfrm>
        </p:spPr>
        <p:txBody>
          <a:bodyPr/>
          <a:lstStyle/>
          <a:p>
            <a:r>
              <a:rPr lang="de-DE" sz="1600" dirty="0"/>
              <a:t>SPE.2: </a:t>
            </a:r>
            <a:r>
              <a:rPr lang="en-US" sz="1600" dirty="0"/>
              <a:t>Characterization of samples from JET divertor tiles </a:t>
            </a:r>
            <a:endParaRPr lang="de-DE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/>
              <a:t>Jari Likonen | WPPWIE Midterm Meeting  | VTT Espoo| 9.4.2024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36512" y="838200"/>
            <a:ext cx="4303712" cy="41071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13000"/>
              </a:lnSpc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</a:t>
            </a:r>
          </a:p>
          <a:p>
            <a:pPr lvl="0">
              <a:lnSpc>
                <a:spcPct val="113000"/>
              </a:lnSpc>
            </a:pPr>
            <a:endParaRPr lang="en-US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 6: </a:t>
            </a:r>
          </a:p>
          <a:p>
            <a:pPr marL="571500" lvl="4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retention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the shadowed corner</a:t>
            </a:r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2400" lvl="5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clear correlation between exposure periods</a:t>
            </a:r>
          </a:p>
          <a:p>
            <a:pPr marL="572400" lvl="5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GDOES results high, due to deep migration of D</a:t>
            </a: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Tile 7&amp;8: </a:t>
            </a:r>
          </a:p>
          <a:p>
            <a:pPr marL="57240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 and GDOES results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(2013-2016) somewhat higher than IBA data</a:t>
            </a:r>
          </a:p>
          <a:p>
            <a:pPr marL="57240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 and GDOES show deep depth profiles for D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2400" lvl="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IBA data (IST, NCSRD) agree well</a:t>
            </a:r>
            <a:endParaRPr lang="en-US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endParaRPr lang="en-US" sz="13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Fuel retention </a:t>
            </a: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necessarily higher for multiple</a:t>
            </a:r>
          </a:p>
          <a:p>
            <a:pPr lvl="0">
              <a:lnSpc>
                <a:spcPct val="113000"/>
              </a:lnSpc>
            </a:pPr>
            <a:r>
              <a:rPr lang="en-US" sz="13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campaign tiles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lvl="0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F274AC-15F6-47E7-BEC0-8AFC252AF713}"/>
              </a:ext>
            </a:extLst>
          </p:cNvPr>
          <p:cNvSpPr txBox="1"/>
          <p:nvPr/>
        </p:nvSpPr>
        <p:spPr>
          <a:xfrm>
            <a:off x="5436096" y="1412777"/>
            <a:ext cx="286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rgbClr val="0070C0"/>
                </a:solidFill>
              </a:rPr>
              <a:t>D </a:t>
            </a:r>
            <a:r>
              <a:rPr lang="fi-FI" sz="1400" dirty="0" err="1">
                <a:solidFill>
                  <a:srgbClr val="0070C0"/>
                </a:solidFill>
              </a:rPr>
              <a:t>retention</a:t>
            </a:r>
            <a:r>
              <a:rPr lang="fi-FI" sz="1400" dirty="0">
                <a:solidFill>
                  <a:srgbClr val="0070C0"/>
                </a:solidFill>
              </a:rPr>
              <a:t> in </a:t>
            </a:r>
            <a:r>
              <a:rPr lang="fi-FI" sz="1400" dirty="0" err="1">
                <a:solidFill>
                  <a:srgbClr val="0070C0"/>
                </a:solidFill>
              </a:rPr>
              <a:t>outer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divertor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 err="1">
                <a:solidFill>
                  <a:srgbClr val="0070C0"/>
                </a:solidFill>
              </a:rPr>
              <a:t>tiles</a:t>
            </a:r>
            <a:endParaRPr lang="fi-FI" sz="14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8600A8-17EA-9E40-D44C-A012E3FC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00" y="1843200"/>
            <a:ext cx="4872345" cy="33974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09C85E-6E4D-40A3-DC39-11E9DF9AEB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4800" y="4694825"/>
            <a:ext cx="2819400" cy="2178041"/>
            <a:chOff x="1403" y="1060"/>
            <a:chExt cx="1310" cy="1012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3DCCD7CA-EB34-7F93-BCD5-232EA1D815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03" y="1060"/>
              <a:ext cx="1310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5118D372-1CC4-1C01-DC82-D5AFC4602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" y="1179"/>
              <a:ext cx="890" cy="7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774B610-077D-CF2D-838D-AACA37B55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" y="1912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D2A28CCC-B2C7-99A2-37F7-262724057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1912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C0041197-F783-008E-CAFA-BB43E6E07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0DDFE615-17D9-1382-5E35-F6CBEFCCC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153CEEBB-3FCC-232C-DB0D-B492D08B6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39C4D134-700B-1DB7-F611-975D7C908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8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25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F2C36CD1-E455-2E3C-A83D-CDD8E5F10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F7948020-9DFC-8BC6-A050-BEFFAF11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35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8B189ECB-BFF2-FD5E-6E4E-C4A9ABEE5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1912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AA9694F9-77C6-4D2B-BFA9-3332D3B3A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873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81EC6331-09A9-5C6C-06E6-3AE7E55E1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1741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A66A20F4-56A1-A7FC-AA02-FA7B5AF69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1610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8122F957-DA63-9D7D-6E5A-8903C11CC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1478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BEE0AA1E-95EC-8771-551F-B94703758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1347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C3322AF1-750A-E62D-F783-A1D4C3751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1215"/>
              <a:ext cx="11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8AA6C316-F17A-2536-83C7-D3A47A65E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9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FDA78EAE-208B-4BC1-50B3-06DBBCB541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4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F9E9ACA0-D558-E6FA-D916-030A2FF10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0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Line 24">
              <a:extLst>
                <a:ext uri="{FF2B5EF4-FFF2-40B4-BE49-F238E27FC236}">
                  <a16:creationId xmlns:a16="http://schemas.microsoft.com/office/drawing/2014/main" id="{F7506B35-EF96-5E6B-106B-7DE9DEAE2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6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Line 25">
              <a:extLst>
                <a:ext uri="{FF2B5EF4-FFF2-40B4-BE49-F238E27FC236}">
                  <a16:creationId xmlns:a16="http://schemas.microsoft.com/office/drawing/2014/main" id="{B20EA4C3-D245-21A3-383F-3E251AEAA0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1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BD351D26-DC24-B5EC-392F-55EA40D0A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7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353459FE-883A-B9D1-60D0-3FC209CF1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3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11390717-4CEC-36D3-4475-CD42EDDFCF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8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B8B1B826-DE4A-2F7D-59CB-3FB7476F4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BC587C86-122F-0395-F3EF-0F43D53FC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40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7E6DF7EE-C94A-9552-B487-B11D659A85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FD4C6720-E46C-CBF0-5FC4-C178294AA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1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Line 33">
              <a:extLst>
                <a:ext uri="{FF2B5EF4-FFF2-40B4-BE49-F238E27FC236}">
                  <a16:creationId xmlns:a16="http://schemas.microsoft.com/office/drawing/2014/main" id="{7D4DA0BF-F72E-0E56-FD32-F0A00FA27D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7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512A5A17-963E-7F7D-B1BD-4CA621AA3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2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Line 35">
              <a:extLst>
                <a:ext uri="{FF2B5EF4-FFF2-40B4-BE49-F238E27FC236}">
                  <a16:creationId xmlns:a16="http://schemas.microsoft.com/office/drawing/2014/main" id="{EB8A4551-840C-D814-079E-E4E2A5BBA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F73EE3DF-0526-4F70-DF91-CE43DD8ECE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4" y="1896"/>
              <a:ext cx="0" cy="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172E5ABE-4079-A946-DCCC-06A889F810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9" y="1889"/>
              <a:ext cx="0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8BD190D1-C187-3550-974A-661D94A95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902"/>
              <a:ext cx="890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Line 39">
              <a:extLst>
                <a:ext uri="{FF2B5EF4-FFF2-40B4-BE49-F238E27FC236}">
                  <a16:creationId xmlns:a16="http://schemas.microsoft.com/office/drawing/2014/main" id="{137E9F78-9702-CB2A-EE5B-4C33524CB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902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Line 40">
              <a:extLst>
                <a:ext uri="{FF2B5EF4-FFF2-40B4-BE49-F238E27FC236}">
                  <a16:creationId xmlns:a16="http://schemas.microsoft.com/office/drawing/2014/main" id="{57E1FD69-9A32-FAB6-97FA-CA39C7A18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837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Line 41">
              <a:extLst>
                <a:ext uri="{FF2B5EF4-FFF2-40B4-BE49-F238E27FC236}">
                  <a16:creationId xmlns:a16="http://schemas.microsoft.com/office/drawing/2014/main" id="{6CE2F9E5-F4EE-DD50-1F7F-39B5B97568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771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42D3B566-7F40-AB63-889E-25A299102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705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8CBA1BFC-567E-217C-B906-0C6D0FE45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640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84440091-051F-B0F2-5BAF-5CB7CF5BF2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574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Line 45">
              <a:extLst>
                <a:ext uri="{FF2B5EF4-FFF2-40B4-BE49-F238E27FC236}">
                  <a16:creationId xmlns:a16="http://schemas.microsoft.com/office/drawing/2014/main" id="{B76F2615-7FFF-A6D4-8273-0A955C75B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508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Line 46">
              <a:extLst>
                <a:ext uri="{FF2B5EF4-FFF2-40B4-BE49-F238E27FC236}">
                  <a16:creationId xmlns:a16="http://schemas.microsoft.com/office/drawing/2014/main" id="{6118B4A2-1053-0339-61E0-DE6C2C6BF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442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Line 47">
              <a:extLst>
                <a:ext uri="{FF2B5EF4-FFF2-40B4-BE49-F238E27FC236}">
                  <a16:creationId xmlns:a16="http://schemas.microsoft.com/office/drawing/2014/main" id="{A92202C1-2F2E-81C2-3F64-BD62176AB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376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Line 48">
              <a:extLst>
                <a:ext uri="{FF2B5EF4-FFF2-40B4-BE49-F238E27FC236}">
                  <a16:creationId xmlns:a16="http://schemas.microsoft.com/office/drawing/2014/main" id="{F92EEDB6-F409-CDB3-47D3-181AB5B6A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311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Line 49">
              <a:extLst>
                <a:ext uri="{FF2B5EF4-FFF2-40B4-BE49-F238E27FC236}">
                  <a16:creationId xmlns:a16="http://schemas.microsoft.com/office/drawing/2014/main" id="{FF029AF1-D39E-89F6-EA9D-329810C77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245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Line 50">
              <a:extLst>
                <a:ext uri="{FF2B5EF4-FFF2-40B4-BE49-F238E27FC236}">
                  <a16:creationId xmlns:a16="http://schemas.microsoft.com/office/drawing/2014/main" id="{5AB5CA80-20FD-2A69-ECBE-6D57106E9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9" y="1179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Line 51">
              <a:extLst>
                <a:ext uri="{FF2B5EF4-FFF2-40B4-BE49-F238E27FC236}">
                  <a16:creationId xmlns:a16="http://schemas.microsoft.com/office/drawing/2014/main" id="{10AAC544-3762-14DB-0DE6-0DEE8044D0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9" y="1179"/>
              <a:ext cx="0" cy="72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DC7AE04F-B793-E7DE-4DE6-806E6B98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416"/>
              <a:ext cx="19" cy="223"/>
            </a:xfrm>
            <a:custGeom>
              <a:avLst/>
              <a:gdLst>
                <a:gd name="T0" fmla="*/ 0 w 19"/>
                <a:gd name="T1" fmla="*/ 222 h 223"/>
                <a:gd name="T2" fmla="*/ 0 w 19"/>
                <a:gd name="T3" fmla="*/ 215 h 223"/>
                <a:gd name="T4" fmla="*/ 0 w 19"/>
                <a:gd name="T5" fmla="*/ 215 h 223"/>
                <a:gd name="T6" fmla="*/ 1 w 19"/>
                <a:gd name="T7" fmla="*/ 212 h 223"/>
                <a:gd name="T8" fmla="*/ 1 w 19"/>
                <a:gd name="T9" fmla="*/ 204 h 223"/>
                <a:gd name="T10" fmla="*/ 1 w 19"/>
                <a:gd name="T11" fmla="*/ 197 h 223"/>
                <a:gd name="T12" fmla="*/ 1 w 19"/>
                <a:gd name="T13" fmla="*/ 190 h 223"/>
                <a:gd name="T14" fmla="*/ 1 w 19"/>
                <a:gd name="T15" fmla="*/ 183 h 223"/>
                <a:gd name="T16" fmla="*/ 1 w 19"/>
                <a:gd name="T17" fmla="*/ 176 h 223"/>
                <a:gd name="T18" fmla="*/ 1 w 19"/>
                <a:gd name="T19" fmla="*/ 170 h 223"/>
                <a:gd name="T20" fmla="*/ 1 w 19"/>
                <a:gd name="T21" fmla="*/ 164 h 223"/>
                <a:gd name="T22" fmla="*/ 1 w 19"/>
                <a:gd name="T23" fmla="*/ 159 h 223"/>
                <a:gd name="T24" fmla="*/ 1 w 19"/>
                <a:gd name="T25" fmla="*/ 155 h 223"/>
                <a:gd name="T26" fmla="*/ 2 w 19"/>
                <a:gd name="T27" fmla="*/ 151 h 223"/>
                <a:gd name="T28" fmla="*/ 2 w 19"/>
                <a:gd name="T29" fmla="*/ 147 h 223"/>
                <a:gd name="T30" fmla="*/ 2 w 19"/>
                <a:gd name="T31" fmla="*/ 142 h 223"/>
                <a:gd name="T32" fmla="*/ 2 w 19"/>
                <a:gd name="T33" fmla="*/ 138 h 223"/>
                <a:gd name="T34" fmla="*/ 2 w 19"/>
                <a:gd name="T35" fmla="*/ 134 h 223"/>
                <a:gd name="T36" fmla="*/ 2 w 19"/>
                <a:gd name="T37" fmla="*/ 130 h 223"/>
                <a:gd name="T38" fmla="*/ 2 w 19"/>
                <a:gd name="T39" fmla="*/ 125 h 223"/>
                <a:gd name="T40" fmla="*/ 2 w 19"/>
                <a:gd name="T41" fmla="*/ 121 h 223"/>
                <a:gd name="T42" fmla="*/ 2 w 19"/>
                <a:gd name="T43" fmla="*/ 117 h 223"/>
                <a:gd name="T44" fmla="*/ 2 w 19"/>
                <a:gd name="T45" fmla="*/ 112 h 223"/>
                <a:gd name="T46" fmla="*/ 2 w 19"/>
                <a:gd name="T47" fmla="*/ 108 h 223"/>
                <a:gd name="T48" fmla="*/ 3 w 19"/>
                <a:gd name="T49" fmla="*/ 103 h 223"/>
                <a:gd name="T50" fmla="*/ 3 w 19"/>
                <a:gd name="T51" fmla="*/ 101 h 223"/>
                <a:gd name="T52" fmla="*/ 4 w 19"/>
                <a:gd name="T53" fmla="*/ 99 h 223"/>
                <a:gd name="T54" fmla="*/ 4 w 19"/>
                <a:gd name="T55" fmla="*/ 94 h 223"/>
                <a:gd name="T56" fmla="*/ 4 w 19"/>
                <a:gd name="T57" fmla="*/ 92 h 223"/>
                <a:gd name="T58" fmla="*/ 4 w 19"/>
                <a:gd name="T59" fmla="*/ 92 h 223"/>
                <a:gd name="T60" fmla="*/ 5 w 19"/>
                <a:gd name="T61" fmla="*/ 90 h 223"/>
                <a:gd name="T62" fmla="*/ 5 w 19"/>
                <a:gd name="T63" fmla="*/ 88 h 223"/>
                <a:gd name="T64" fmla="*/ 6 w 19"/>
                <a:gd name="T65" fmla="*/ 88 h 223"/>
                <a:gd name="T66" fmla="*/ 6 w 19"/>
                <a:gd name="T67" fmla="*/ 84 h 223"/>
                <a:gd name="T68" fmla="*/ 6 w 19"/>
                <a:gd name="T69" fmla="*/ 83 h 223"/>
                <a:gd name="T70" fmla="*/ 7 w 19"/>
                <a:gd name="T71" fmla="*/ 82 h 223"/>
                <a:gd name="T72" fmla="*/ 8 w 19"/>
                <a:gd name="T73" fmla="*/ 82 h 223"/>
                <a:gd name="T74" fmla="*/ 8 w 19"/>
                <a:gd name="T75" fmla="*/ 78 h 223"/>
                <a:gd name="T76" fmla="*/ 8 w 19"/>
                <a:gd name="T77" fmla="*/ 77 h 223"/>
                <a:gd name="T78" fmla="*/ 9 w 19"/>
                <a:gd name="T79" fmla="*/ 76 h 223"/>
                <a:gd name="T80" fmla="*/ 9 w 19"/>
                <a:gd name="T81" fmla="*/ 75 h 223"/>
                <a:gd name="T82" fmla="*/ 10 w 19"/>
                <a:gd name="T83" fmla="*/ 76 h 223"/>
                <a:gd name="T84" fmla="*/ 10 w 19"/>
                <a:gd name="T85" fmla="*/ 72 h 223"/>
                <a:gd name="T86" fmla="*/ 11 w 19"/>
                <a:gd name="T87" fmla="*/ 71 h 223"/>
                <a:gd name="T88" fmla="*/ 11 w 19"/>
                <a:gd name="T89" fmla="*/ 69 h 223"/>
                <a:gd name="T90" fmla="*/ 12 w 19"/>
                <a:gd name="T91" fmla="*/ 65 h 223"/>
                <a:gd name="T92" fmla="*/ 12 w 19"/>
                <a:gd name="T93" fmla="*/ 62 h 223"/>
                <a:gd name="T94" fmla="*/ 12 w 19"/>
                <a:gd name="T95" fmla="*/ 62 h 223"/>
                <a:gd name="T96" fmla="*/ 12 w 19"/>
                <a:gd name="T97" fmla="*/ 59 h 223"/>
                <a:gd name="T98" fmla="*/ 13 w 19"/>
                <a:gd name="T99" fmla="*/ 56 h 223"/>
                <a:gd name="T100" fmla="*/ 13 w 19"/>
                <a:gd name="T101" fmla="*/ 54 h 223"/>
                <a:gd name="T102" fmla="*/ 14 w 19"/>
                <a:gd name="T103" fmla="*/ 51 h 223"/>
                <a:gd name="T104" fmla="*/ 14 w 19"/>
                <a:gd name="T105" fmla="*/ 47 h 223"/>
                <a:gd name="T106" fmla="*/ 14 w 19"/>
                <a:gd name="T107" fmla="*/ 43 h 223"/>
                <a:gd name="T108" fmla="*/ 15 w 19"/>
                <a:gd name="T109" fmla="*/ 43 h 223"/>
                <a:gd name="T110" fmla="*/ 15 w 19"/>
                <a:gd name="T111" fmla="*/ 40 h 223"/>
                <a:gd name="T112" fmla="*/ 15 w 19"/>
                <a:gd name="T113" fmla="*/ 36 h 223"/>
                <a:gd name="T114" fmla="*/ 15 w 19"/>
                <a:gd name="T115" fmla="*/ 33 h 223"/>
                <a:gd name="T116" fmla="*/ 15 w 19"/>
                <a:gd name="T117" fmla="*/ 29 h 223"/>
                <a:gd name="T118" fmla="*/ 16 w 19"/>
                <a:gd name="T119" fmla="*/ 25 h 223"/>
                <a:gd name="T120" fmla="*/ 16 w 19"/>
                <a:gd name="T121" fmla="*/ 20 h 223"/>
                <a:gd name="T122" fmla="*/ 17 w 19"/>
                <a:gd name="T123" fmla="*/ 13 h 223"/>
                <a:gd name="T124" fmla="*/ 18 w 19"/>
                <a:gd name="T125" fmla="*/ 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" h="223">
                  <a:moveTo>
                    <a:pt x="0" y="222"/>
                  </a:moveTo>
                  <a:lnTo>
                    <a:pt x="0" y="221"/>
                  </a:lnTo>
                  <a:lnTo>
                    <a:pt x="0" y="221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19"/>
                  </a:lnTo>
                  <a:lnTo>
                    <a:pt x="0" y="218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0" y="214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2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4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1" y="215"/>
                  </a:lnTo>
                  <a:lnTo>
                    <a:pt x="1" y="215"/>
                  </a:lnTo>
                  <a:lnTo>
                    <a:pt x="1" y="215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2"/>
                  </a:lnTo>
                  <a:lnTo>
                    <a:pt x="1" y="212"/>
                  </a:lnTo>
                  <a:lnTo>
                    <a:pt x="1" y="211"/>
                  </a:lnTo>
                  <a:lnTo>
                    <a:pt x="1" y="211"/>
                  </a:lnTo>
                  <a:lnTo>
                    <a:pt x="1" y="210"/>
                  </a:lnTo>
                  <a:lnTo>
                    <a:pt x="1" y="210"/>
                  </a:lnTo>
                  <a:lnTo>
                    <a:pt x="1" y="209"/>
                  </a:lnTo>
                  <a:lnTo>
                    <a:pt x="1" y="208"/>
                  </a:lnTo>
                  <a:lnTo>
                    <a:pt x="1" y="207"/>
                  </a:lnTo>
                  <a:lnTo>
                    <a:pt x="1" y="207"/>
                  </a:lnTo>
                  <a:lnTo>
                    <a:pt x="1" y="206"/>
                  </a:lnTo>
                  <a:lnTo>
                    <a:pt x="1" y="205"/>
                  </a:lnTo>
                  <a:lnTo>
                    <a:pt x="1" y="204"/>
                  </a:lnTo>
                  <a:lnTo>
                    <a:pt x="1" y="203"/>
                  </a:lnTo>
                  <a:lnTo>
                    <a:pt x="1" y="203"/>
                  </a:lnTo>
                  <a:lnTo>
                    <a:pt x="1" y="202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" y="200"/>
                  </a:lnTo>
                  <a:lnTo>
                    <a:pt x="1" y="199"/>
                  </a:lnTo>
                  <a:lnTo>
                    <a:pt x="1" y="199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96"/>
                  </a:lnTo>
                  <a:lnTo>
                    <a:pt x="1" y="195"/>
                  </a:lnTo>
                  <a:lnTo>
                    <a:pt x="1" y="194"/>
                  </a:lnTo>
                  <a:lnTo>
                    <a:pt x="1" y="193"/>
                  </a:lnTo>
                  <a:lnTo>
                    <a:pt x="1" y="193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1"/>
                  </a:lnTo>
                  <a:lnTo>
                    <a:pt x="1" y="190"/>
                  </a:lnTo>
                  <a:lnTo>
                    <a:pt x="1" y="190"/>
                  </a:lnTo>
                  <a:lnTo>
                    <a:pt x="1" y="189"/>
                  </a:lnTo>
                  <a:lnTo>
                    <a:pt x="1" y="188"/>
                  </a:lnTo>
                  <a:lnTo>
                    <a:pt x="1" y="188"/>
                  </a:lnTo>
                  <a:lnTo>
                    <a:pt x="1" y="187"/>
                  </a:lnTo>
                  <a:lnTo>
                    <a:pt x="1" y="186"/>
                  </a:lnTo>
                  <a:lnTo>
                    <a:pt x="1" y="186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1" y="184"/>
                  </a:lnTo>
                  <a:lnTo>
                    <a:pt x="1" y="184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2"/>
                  </a:lnTo>
                  <a:lnTo>
                    <a:pt x="1" y="181"/>
                  </a:lnTo>
                  <a:lnTo>
                    <a:pt x="1" y="181"/>
                  </a:lnTo>
                  <a:lnTo>
                    <a:pt x="1" y="180"/>
                  </a:lnTo>
                  <a:lnTo>
                    <a:pt x="1" y="179"/>
                  </a:lnTo>
                  <a:lnTo>
                    <a:pt x="1" y="179"/>
                  </a:lnTo>
                  <a:lnTo>
                    <a:pt x="1" y="178"/>
                  </a:lnTo>
                  <a:lnTo>
                    <a:pt x="1" y="177"/>
                  </a:lnTo>
                  <a:lnTo>
                    <a:pt x="1" y="177"/>
                  </a:lnTo>
                  <a:lnTo>
                    <a:pt x="1" y="176"/>
                  </a:lnTo>
                  <a:lnTo>
                    <a:pt x="1" y="175"/>
                  </a:lnTo>
                  <a:lnTo>
                    <a:pt x="1" y="175"/>
                  </a:lnTo>
                  <a:lnTo>
                    <a:pt x="1" y="174"/>
                  </a:lnTo>
                  <a:lnTo>
                    <a:pt x="1" y="173"/>
                  </a:lnTo>
                  <a:lnTo>
                    <a:pt x="1" y="173"/>
                  </a:lnTo>
                  <a:lnTo>
                    <a:pt x="1" y="172"/>
                  </a:lnTo>
                  <a:lnTo>
                    <a:pt x="1" y="172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1" y="162"/>
                  </a:lnTo>
                  <a:lnTo>
                    <a:pt x="1" y="162"/>
                  </a:lnTo>
                  <a:lnTo>
                    <a:pt x="1" y="162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3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0"/>
                  </a:lnTo>
                  <a:lnTo>
                    <a:pt x="5" y="91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5" y="88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9" y="77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6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0"/>
                  </a:lnTo>
                  <a:lnTo>
                    <a:pt x="11" y="70"/>
                  </a:lnTo>
                  <a:lnTo>
                    <a:pt x="11" y="69"/>
                  </a:lnTo>
                  <a:lnTo>
                    <a:pt x="11" y="70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9"/>
                  </a:lnTo>
                  <a:lnTo>
                    <a:pt x="12" y="60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C7292CDA-6303-EED6-D0A2-BE192A96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" y="1346"/>
              <a:ext cx="122" cy="98"/>
            </a:xfrm>
            <a:custGeom>
              <a:avLst/>
              <a:gdLst>
                <a:gd name="T0" fmla="*/ 2 w 122"/>
                <a:gd name="T1" fmla="*/ 61 h 98"/>
                <a:gd name="T2" fmla="*/ 3 w 122"/>
                <a:gd name="T3" fmla="*/ 52 h 98"/>
                <a:gd name="T4" fmla="*/ 5 w 122"/>
                <a:gd name="T5" fmla="*/ 44 h 98"/>
                <a:gd name="T6" fmla="*/ 6 w 122"/>
                <a:gd name="T7" fmla="*/ 37 h 98"/>
                <a:gd name="T8" fmla="*/ 8 w 122"/>
                <a:gd name="T9" fmla="*/ 31 h 98"/>
                <a:gd name="T10" fmla="*/ 9 w 122"/>
                <a:gd name="T11" fmla="*/ 25 h 98"/>
                <a:gd name="T12" fmla="*/ 11 w 122"/>
                <a:gd name="T13" fmla="*/ 21 h 98"/>
                <a:gd name="T14" fmla="*/ 12 w 122"/>
                <a:gd name="T15" fmla="*/ 17 h 98"/>
                <a:gd name="T16" fmla="*/ 14 w 122"/>
                <a:gd name="T17" fmla="*/ 13 h 98"/>
                <a:gd name="T18" fmla="*/ 16 w 122"/>
                <a:gd name="T19" fmla="*/ 9 h 98"/>
                <a:gd name="T20" fmla="*/ 18 w 122"/>
                <a:gd name="T21" fmla="*/ 6 h 98"/>
                <a:gd name="T22" fmla="*/ 20 w 122"/>
                <a:gd name="T23" fmla="*/ 3 h 98"/>
                <a:gd name="T24" fmla="*/ 23 w 122"/>
                <a:gd name="T25" fmla="*/ 2 h 98"/>
                <a:gd name="T26" fmla="*/ 27 w 122"/>
                <a:gd name="T27" fmla="*/ 0 h 98"/>
                <a:gd name="T28" fmla="*/ 31 w 122"/>
                <a:gd name="T29" fmla="*/ 1 h 98"/>
                <a:gd name="T30" fmla="*/ 34 w 122"/>
                <a:gd name="T31" fmla="*/ 2 h 98"/>
                <a:gd name="T32" fmla="*/ 36 w 122"/>
                <a:gd name="T33" fmla="*/ 5 h 98"/>
                <a:gd name="T34" fmla="*/ 39 w 122"/>
                <a:gd name="T35" fmla="*/ 7 h 98"/>
                <a:gd name="T36" fmla="*/ 41 w 122"/>
                <a:gd name="T37" fmla="*/ 11 h 98"/>
                <a:gd name="T38" fmla="*/ 43 w 122"/>
                <a:gd name="T39" fmla="*/ 13 h 98"/>
                <a:gd name="T40" fmla="*/ 45 w 122"/>
                <a:gd name="T41" fmla="*/ 17 h 98"/>
                <a:gd name="T42" fmla="*/ 47 w 122"/>
                <a:gd name="T43" fmla="*/ 22 h 98"/>
                <a:gd name="T44" fmla="*/ 48 w 122"/>
                <a:gd name="T45" fmla="*/ 25 h 98"/>
                <a:gd name="T46" fmla="*/ 50 w 122"/>
                <a:gd name="T47" fmla="*/ 29 h 98"/>
                <a:gd name="T48" fmla="*/ 52 w 122"/>
                <a:gd name="T49" fmla="*/ 33 h 98"/>
                <a:gd name="T50" fmla="*/ 54 w 122"/>
                <a:gd name="T51" fmla="*/ 36 h 98"/>
                <a:gd name="T52" fmla="*/ 56 w 122"/>
                <a:gd name="T53" fmla="*/ 40 h 98"/>
                <a:gd name="T54" fmla="*/ 58 w 122"/>
                <a:gd name="T55" fmla="*/ 43 h 98"/>
                <a:gd name="T56" fmla="*/ 59 w 122"/>
                <a:gd name="T57" fmla="*/ 48 h 98"/>
                <a:gd name="T58" fmla="*/ 61 w 122"/>
                <a:gd name="T59" fmla="*/ 52 h 98"/>
                <a:gd name="T60" fmla="*/ 63 w 122"/>
                <a:gd name="T61" fmla="*/ 55 h 98"/>
                <a:gd name="T62" fmla="*/ 64 w 122"/>
                <a:gd name="T63" fmla="*/ 59 h 98"/>
                <a:gd name="T64" fmla="*/ 65 w 122"/>
                <a:gd name="T65" fmla="*/ 63 h 98"/>
                <a:gd name="T66" fmla="*/ 67 w 122"/>
                <a:gd name="T67" fmla="*/ 67 h 98"/>
                <a:gd name="T68" fmla="*/ 69 w 122"/>
                <a:gd name="T69" fmla="*/ 71 h 98"/>
                <a:gd name="T70" fmla="*/ 70 w 122"/>
                <a:gd name="T71" fmla="*/ 74 h 98"/>
                <a:gd name="T72" fmla="*/ 71 w 122"/>
                <a:gd name="T73" fmla="*/ 78 h 98"/>
                <a:gd name="T74" fmla="*/ 73 w 122"/>
                <a:gd name="T75" fmla="*/ 81 h 98"/>
                <a:gd name="T76" fmla="*/ 75 w 122"/>
                <a:gd name="T77" fmla="*/ 85 h 98"/>
                <a:gd name="T78" fmla="*/ 77 w 122"/>
                <a:gd name="T79" fmla="*/ 89 h 98"/>
                <a:gd name="T80" fmla="*/ 79 w 122"/>
                <a:gd name="T81" fmla="*/ 92 h 98"/>
                <a:gd name="T82" fmla="*/ 81 w 122"/>
                <a:gd name="T83" fmla="*/ 94 h 98"/>
                <a:gd name="T84" fmla="*/ 84 w 122"/>
                <a:gd name="T85" fmla="*/ 97 h 98"/>
                <a:gd name="T86" fmla="*/ 87 w 122"/>
                <a:gd name="T87" fmla="*/ 98 h 98"/>
                <a:gd name="T88" fmla="*/ 90 w 122"/>
                <a:gd name="T89" fmla="*/ 96 h 98"/>
                <a:gd name="T90" fmla="*/ 93 w 122"/>
                <a:gd name="T91" fmla="*/ 93 h 98"/>
                <a:gd name="T92" fmla="*/ 95 w 122"/>
                <a:gd name="T93" fmla="*/ 90 h 98"/>
                <a:gd name="T94" fmla="*/ 97 w 122"/>
                <a:gd name="T95" fmla="*/ 87 h 98"/>
                <a:gd name="T96" fmla="*/ 99 w 122"/>
                <a:gd name="T97" fmla="*/ 84 h 98"/>
                <a:gd name="T98" fmla="*/ 101 w 122"/>
                <a:gd name="T99" fmla="*/ 80 h 98"/>
                <a:gd name="T100" fmla="*/ 102 w 122"/>
                <a:gd name="T101" fmla="*/ 76 h 98"/>
                <a:gd name="T102" fmla="*/ 104 w 122"/>
                <a:gd name="T103" fmla="*/ 72 h 98"/>
                <a:gd name="T104" fmla="*/ 105 w 122"/>
                <a:gd name="T105" fmla="*/ 68 h 98"/>
                <a:gd name="T106" fmla="*/ 107 w 122"/>
                <a:gd name="T107" fmla="*/ 64 h 98"/>
                <a:gd name="T108" fmla="*/ 108 w 122"/>
                <a:gd name="T109" fmla="*/ 60 h 98"/>
                <a:gd name="T110" fmla="*/ 110 w 122"/>
                <a:gd name="T111" fmla="*/ 56 h 98"/>
                <a:gd name="T112" fmla="*/ 111 w 122"/>
                <a:gd name="T113" fmla="*/ 53 h 98"/>
                <a:gd name="T114" fmla="*/ 112 w 122"/>
                <a:gd name="T115" fmla="*/ 49 h 98"/>
                <a:gd name="T116" fmla="*/ 114 w 122"/>
                <a:gd name="T117" fmla="*/ 44 h 98"/>
                <a:gd name="T118" fmla="*/ 116 w 122"/>
                <a:gd name="T119" fmla="*/ 40 h 98"/>
                <a:gd name="T120" fmla="*/ 117 w 122"/>
                <a:gd name="T121" fmla="*/ 37 h 98"/>
                <a:gd name="T122" fmla="*/ 119 w 122"/>
                <a:gd name="T123" fmla="*/ 32 h 98"/>
                <a:gd name="T124" fmla="*/ 121 w 122"/>
                <a:gd name="T125" fmla="*/ 2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" h="98">
                  <a:moveTo>
                    <a:pt x="0" y="70"/>
                  </a:moveTo>
                  <a:lnTo>
                    <a:pt x="0" y="69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1" y="63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7"/>
                  </a:lnTo>
                  <a:lnTo>
                    <a:pt x="2" y="5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4" y="48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4" y="36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5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8" y="43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9" y="45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1" y="50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3" y="58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70" y="73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6"/>
                  </a:lnTo>
                  <a:lnTo>
                    <a:pt x="71" y="76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8"/>
                  </a:lnTo>
                  <a:lnTo>
                    <a:pt x="72" y="78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73" y="81"/>
                  </a:lnTo>
                  <a:lnTo>
                    <a:pt x="73" y="81"/>
                  </a:lnTo>
                  <a:lnTo>
                    <a:pt x="73" y="82"/>
                  </a:lnTo>
                  <a:lnTo>
                    <a:pt x="73" y="82"/>
                  </a:lnTo>
                  <a:lnTo>
                    <a:pt x="73" y="82"/>
                  </a:lnTo>
                  <a:lnTo>
                    <a:pt x="73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4"/>
                  </a:lnTo>
                  <a:lnTo>
                    <a:pt x="74" y="84"/>
                  </a:lnTo>
                  <a:lnTo>
                    <a:pt x="74" y="85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1"/>
                  </a:lnTo>
                  <a:lnTo>
                    <a:pt x="79" y="91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0" y="92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4"/>
                  </a:lnTo>
                  <a:lnTo>
                    <a:pt x="81" y="94"/>
                  </a:lnTo>
                  <a:lnTo>
                    <a:pt x="81" y="94"/>
                  </a:lnTo>
                  <a:lnTo>
                    <a:pt x="81" y="94"/>
                  </a:lnTo>
                  <a:lnTo>
                    <a:pt x="81" y="94"/>
                  </a:lnTo>
                  <a:lnTo>
                    <a:pt x="82" y="94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6"/>
                  </a:lnTo>
                  <a:lnTo>
                    <a:pt x="83" y="96"/>
                  </a:lnTo>
                  <a:lnTo>
                    <a:pt x="83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7"/>
                  </a:lnTo>
                  <a:lnTo>
                    <a:pt x="84" y="97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8" y="97"/>
                  </a:lnTo>
                  <a:lnTo>
                    <a:pt x="88" y="98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9" y="97"/>
                  </a:lnTo>
                  <a:lnTo>
                    <a:pt x="89" y="97"/>
                  </a:lnTo>
                  <a:lnTo>
                    <a:pt x="89" y="97"/>
                  </a:lnTo>
                  <a:lnTo>
                    <a:pt x="89" y="97"/>
                  </a:lnTo>
                  <a:lnTo>
                    <a:pt x="90" y="97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6"/>
                  </a:lnTo>
                  <a:lnTo>
                    <a:pt x="91" y="95"/>
                  </a:lnTo>
                  <a:lnTo>
                    <a:pt x="92" y="95"/>
                  </a:lnTo>
                  <a:lnTo>
                    <a:pt x="92" y="95"/>
                  </a:lnTo>
                  <a:lnTo>
                    <a:pt x="92" y="94"/>
                  </a:lnTo>
                  <a:lnTo>
                    <a:pt x="93" y="94"/>
                  </a:lnTo>
                  <a:lnTo>
                    <a:pt x="93" y="94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4" y="93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5" y="91"/>
                  </a:lnTo>
                  <a:lnTo>
                    <a:pt x="95" y="91"/>
                  </a:lnTo>
                  <a:lnTo>
                    <a:pt x="95" y="91"/>
                  </a:lnTo>
                  <a:lnTo>
                    <a:pt x="95" y="90"/>
                  </a:lnTo>
                  <a:lnTo>
                    <a:pt x="95" y="90"/>
                  </a:lnTo>
                  <a:lnTo>
                    <a:pt x="95" y="90"/>
                  </a:lnTo>
                  <a:lnTo>
                    <a:pt x="96" y="90"/>
                  </a:lnTo>
                  <a:lnTo>
                    <a:pt x="96" y="89"/>
                  </a:lnTo>
                  <a:lnTo>
                    <a:pt x="96" y="89"/>
                  </a:lnTo>
                  <a:lnTo>
                    <a:pt x="96" y="89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7"/>
                  </a:lnTo>
                  <a:lnTo>
                    <a:pt x="97" y="87"/>
                  </a:lnTo>
                  <a:lnTo>
                    <a:pt x="97" y="87"/>
                  </a:lnTo>
                  <a:lnTo>
                    <a:pt x="97" y="87"/>
                  </a:lnTo>
                  <a:lnTo>
                    <a:pt x="97" y="86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9" y="85"/>
                  </a:lnTo>
                  <a:lnTo>
                    <a:pt x="99" y="84"/>
                  </a:lnTo>
                  <a:lnTo>
                    <a:pt x="99" y="84"/>
                  </a:lnTo>
                  <a:lnTo>
                    <a:pt x="99" y="84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9" y="82"/>
                  </a:lnTo>
                  <a:lnTo>
                    <a:pt x="100" y="82"/>
                  </a:lnTo>
                  <a:lnTo>
                    <a:pt x="100" y="81"/>
                  </a:lnTo>
                  <a:lnTo>
                    <a:pt x="100" y="81"/>
                  </a:lnTo>
                  <a:lnTo>
                    <a:pt x="100" y="81"/>
                  </a:lnTo>
                  <a:lnTo>
                    <a:pt x="100" y="80"/>
                  </a:lnTo>
                  <a:lnTo>
                    <a:pt x="101" y="80"/>
                  </a:lnTo>
                  <a:lnTo>
                    <a:pt x="101" y="80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103" y="74"/>
                  </a:lnTo>
                  <a:lnTo>
                    <a:pt x="103" y="74"/>
                  </a:lnTo>
                  <a:lnTo>
                    <a:pt x="103" y="73"/>
                  </a:lnTo>
                  <a:lnTo>
                    <a:pt x="103" y="73"/>
                  </a:lnTo>
                  <a:lnTo>
                    <a:pt x="104" y="73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5" y="71"/>
                  </a:lnTo>
                  <a:lnTo>
                    <a:pt x="105" y="70"/>
                  </a:lnTo>
                  <a:lnTo>
                    <a:pt x="105" y="70"/>
                  </a:lnTo>
                  <a:lnTo>
                    <a:pt x="105" y="70"/>
                  </a:lnTo>
                  <a:lnTo>
                    <a:pt x="105" y="69"/>
                  </a:lnTo>
                  <a:lnTo>
                    <a:pt x="105" y="69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7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5"/>
                  </a:lnTo>
                  <a:lnTo>
                    <a:pt x="106" y="65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07" y="62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8" y="61"/>
                  </a:lnTo>
                  <a:lnTo>
                    <a:pt x="108" y="61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59"/>
                  </a:lnTo>
                  <a:lnTo>
                    <a:pt x="109" y="59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7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0" y="56"/>
                  </a:lnTo>
                  <a:lnTo>
                    <a:pt x="110" y="56"/>
                  </a:lnTo>
                  <a:lnTo>
                    <a:pt x="110" y="56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4"/>
                  </a:lnTo>
                  <a:lnTo>
                    <a:pt x="111" y="54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12" y="51"/>
                  </a:lnTo>
                  <a:lnTo>
                    <a:pt x="112" y="51"/>
                  </a:lnTo>
                  <a:lnTo>
                    <a:pt x="112" y="51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3" y="48"/>
                  </a:lnTo>
                  <a:lnTo>
                    <a:pt x="113" y="48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3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5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39"/>
                  </a:lnTo>
                  <a:lnTo>
                    <a:pt x="116" y="39"/>
                  </a:lnTo>
                  <a:lnTo>
                    <a:pt x="116" y="39"/>
                  </a:lnTo>
                  <a:lnTo>
                    <a:pt x="116" y="38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7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3"/>
                  </a:lnTo>
                  <a:lnTo>
                    <a:pt x="119" y="33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1"/>
                  </a:lnTo>
                  <a:lnTo>
                    <a:pt x="120" y="31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29"/>
                  </a:lnTo>
                  <a:lnTo>
                    <a:pt x="120" y="29"/>
                  </a:lnTo>
                  <a:lnTo>
                    <a:pt x="120" y="28"/>
                  </a:lnTo>
                  <a:lnTo>
                    <a:pt x="121" y="28"/>
                  </a:lnTo>
                  <a:lnTo>
                    <a:pt x="121" y="28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2" y="25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2F19D144-EC8B-8D0B-24C4-E772FC1D0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1267"/>
              <a:ext cx="203" cy="104"/>
            </a:xfrm>
            <a:custGeom>
              <a:avLst/>
              <a:gdLst>
                <a:gd name="T0" fmla="*/ 1 w 203"/>
                <a:gd name="T1" fmla="*/ 102 h 104"/>
                <a:gd name="T2" fmla="*/ 3 w 203"/>
                <a:gd name="T3" fmla="*/ 98 h 104"/>
                <a:gd name="T4" fmla="*/ 4 w 203"/>
                <a:gd name="T5" fmla="*/ 94 h 104"/>
                <a:gd name="T6" fmla="*/ 6 w 203"/>
                <a:gd name="T7" fmla="*/ 90 h 104"/>
                <a:gd name="T8" fmla="*/ 8 w 203"/>
                <a:gd name="T9" fmla="*/ 86 h 104"/>
                <a:gd name="T10" fmla="*/ 9 w 203"/>
                <a:gd name="T11" fmla="*/ 83 h 104"/>
                <a:gd name="T12" fmla="*/ 11 w 203"/>
                <a:gd name="T13" fmla="*/ 80 h 104"/>
                <a:gd name="T14" fmla="*/ 13 w 203"/>
                <a:gd name="T15" fmla="*/ 76 h 104"/>
                <a:gd name="T16" fmla="*/ 15 w 203"/>
                <a:gd name="T17" fmla="*/ 73 h 104"/>
                <a:gd name="T18" fmla="*/ 17 w 203"/>
                <a:gd name="T19" fmla="*/ 69 h 104"/>
                <a:gd name="T20" fmla="*/ 19 w 203"/>
                <a:gd name="T21" fmla="*/ 66 h 104"/>
                <a:gd name="T22" fmla="*/ 20 w 203"/>
                <a:gd name="T23" fmla="*/ 63 h 104"/>
                <a:gd name="T24" fmla="*/ 23 w 203"/>
                <a:gd name="T25" fmla="*/ 59 h 104"/>
                <a:gd name="T26" fmla="*/ 25 w 203"/>
                <a:gd name="T27" fmla="*/ 56 h 104"/>
                <a:gd name="T28" fmla="*/ 27 w 203"/>
                <a:gd name="T29" fmla="*/ 53 h 104"/>
                <a:gd name="T30" fmla="*/ 30 w 203"/>
                <a:gd name="T31" fmla="*/ 49 h 104"/>
                <a:gd name="T32" fmla="*/ 32 w 203"/>
                <a:gd name="T33" fmla="*/ 47 h 104"/>
                <a:gd name="T34" fmla="*/ 35 w 203"/>
                <a:gd name="T35" fmla="*/ 43 h 104"/>
                <a:gd name="T36" fmla="*/ 38 w 203"/>
                <a:gd name="T37" fmla="*/ 40 h 104"/>
                <a:gd name="T38" fmla="*/ 41 w 203"/>
                <a:gd name="T39" fmla="*/ 37 h 104"/>
                <a:gd name="T40" fmla="*/ 44 w 203"/>
                <a:gd name="T41" fmla="*/ 35 h 104"/>
                <a:gd name="T42" fmla="*/ 47 w 203"/>
                <a:gd name="T43" fmla="*/ 33 h 104"/>
                <a:gd name="T44" fmla="*/ 50 w 203"/>
                <a:gd name="T45" fmla="*/ 31 h 104"/>
                <a:gd name="T46" fmla="*/ 53 w 203"/>
                <a:gd name="T47" fmla="*/ 29 h 104"/>
                <a:gd name="T48" fmla="*/ 57 w 203"/>
                <a:gd name="T49" fmla="*/ 27 h 104"/>
                <a:gd name="T50" fmla="*/ 60 w 203"/>
                <a:gd name="T51" fmla="*/ 25 h 104"/>
                <a:gd name="T52" fmla="*/ 64 w 203"/>
                <a:gd name="T53" fmla="*/ 23 h 104"/>
                <a:gd name="T54" fmla="*/ 68 w 203"/>
                <a:gd name="T55" fmla="*/ 21 h 104"/>
                <a:gd name="T56" fmla="*/ 71 w 203"/>
                <a:gd name="T57" fmla="*/ 20 h 104"/>
                <a:gd name="T58" fmla="*/ 74 w 203"/>
                <a:gd name="T59" fmla="*/ 19 h 104"/>
                <a:gd name="T60" fmla="*/ 77 w 203"/>
                <a:gd name="T61" fmla="*/ 18 h 104"/>
                <a:gd name="T62" fmla="*/ 80 w 203"/>
                <a:gd name="T63" fmla="*/ 17 h 104"/>
                <a:gd name="T64" fmla="*/ 83 w 203"/>
                <a:gd name="T65" fmla="*/ 15 h 104"/>
                <a:gd name="T66" fmla="*/ 87 w 203"/>
                <a:gd name="T67" fmla="*/ 15 h 104"/>
                <a:gd name="T68" fmla="*/ 91 w 203"/>
                <a:gd name="T69" fmla="*/ 13 h 104"/>
                <a:gd name="T70" fmla="*/ 94 w 203"/>
                <a:gd name="T71" fmla="*/ 13 h 104"/>
                <a:gd name="T72" fmla="*/ 98 w 203"/>
                <a:gd name="T73" fmla="*/ 11 h 104"/>
                <a:gd name="T74" fmla="*/ 102 w 203"/>
                <a:gd name="T75" fmla="*/ 11 h 104"/>
                <a:gd name="T76" fmla="*/ 106 w 203"/>
                <a:gd name="T77" fmla="*/ 10 h 104"/>
                <a:gd name="T78" fmla="*/ 109 w 203"/>
                <a:gd name="T79" fmla="*/ 9 h 104"/>
                <a:gd name="T80" fmla="*/ 112 w 203"/>
                <a:gd name="T81" fmla="*/ 8 h 104"/>
                <a:gd name="T82" fmla="*/ 117 w 203"/>
                <a:gd name="T83" fmla="*/ 7 h 104"/>
                <a:gd name="T84" fmla="*/ 121 w 203"/>
                <a:gd name="T85" fmla="*/ 7 h 104"/>
                <a:gd name="T86" fmla="*/ 125 w 203"/>
                <a:gd name="T87" fmla="*/ 6 h 104"/>
                <a:gd name="T88" fmla="*/ 129 w 203"/>
                <a:gd name="T89" fmla="*/ 5 h 104"/>
                <a:gd name="T90" fmla="*/ 132 w 203"/>
                <a:gd name="T91" fmla="*/ 5 h 104"/>
                <a:gd name="T92" fmla="*/ 136 w 203"/>
                <a:gd name="T93" fmla="*/ 5 h 104"/>
                <a:gd name="T94" fmla="*/ 140 w 203"/>
                <a:gd name="T95" fmla="*/ 4 h 104"/>
                <a:gd name="T96" fmla="*/ 144 w 203"/>
                <a:gd name="T97" fmla="*/ 3 h 104"/>
                <a:gd name="T98" fmla="*/ 148 w 203"/>
                <a:gd name="T99" fmla="*/ 3 h 104"/>
                <a:gd name="T100" fmla="*/ 152 w 203"/>
                <a:gd name="T101" fmla="*/ 3 h 104"/>
                <a:gd name="T102" fmla="*/ 157 w 203"/>
                <a:gd name="T103" fmla="*/ 2 h 104"/>
                <a:gd name="T104" fmla="*/ 161 w 203"/>
                <a:gd name="T105" fmla="*/ 2 h 104"/>
                <a:gd name="T106" fmla="*/ 165 w 203"/>
                <a:gd name="T107" fmla="*/ 2 h 104"/>
                <a:gd name="T108" fmla="*/ 169 w 203"/>
                <a:gd name="T109" fmla="*/ 1 h 104"/>
                <a:gd name="T110" fmla="*/ 173 w 203"/>
                <a:gd name="T111" fmla="*/ 1 h 104"/>
                <a:gd name="T112" fmla="*/ 177 w 203"/>
                <a:gd name="T113" fmla="*/ 1 h 104"/>
                <a:gd name="T114" fmla="*/ 181 w 203"/>
                <a:gd name="T115" fmla="*/ 1 h 104"/>
                <a:gd name="T116" fmla="*/ 185 w 203"/>
                <a:gd name="T117" fmla="*/ 0 h 104"/>
                <a:gd name="T118" fmla="*/ 189 w 203"/>
                <a:gd name="T119" fmla="*/ 1 h 104"/>
                <a:gd name="T120" fmla="*/ 193 w 203"/>
                <a:gd name="T121" fmla="*/ 1 h 104"/>
                <a:gd name="T122" fmla="*/ 197 w 203"/>
                <a:gd name="T123" fmla="*/ 1 h 104"/>
                <a:gd name="T124" fmla="*/ 201 w 203"/>
                <a:gd name="T125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3" h="104">
                  <a:moveTo>
                    <a:pt x="0" y="104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1"/>
                  </a:lnTo>
                  <a:lnTo>
                    <a:pt x="6" y="91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8" y="87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1" y="38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1" y="17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8" y="12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6" y="10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2" y="9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6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30" y="5"/>
                  </a:lnTo>
                  <a:lnTo>
                    <a:pt x="130" y="5"/>
                  </a:lnTo>
                  <a:lnTo>
                    <a:pt x="130" y="5"/>
                  </a:lnTo>
                  <a:lnTo>
                    <a:pt x="131" y="5"/>
                  </a:lnTo>
                  <a:lnTo>
                    <a:pt x="131" y="5"/>
                  </a:lnTo>
                  <a:lnTo>
                    <a:pt x="131" y="5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3" y="5"/>
                  </a:lnTo>
                  <a:lnTo>
                    <a:pt x="133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7" y="5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3"/>
                  </a:lnTo>
                  <a:lnTo>
                    <a:pt x="152" y="3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7" y="2"/>
                  </a:lnTo>
                  <a:lnTo>
                    <a:pt x="167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9" y="1"/>
                  </a:lnTo>
                  <a:lnTo>
                    <a:pt x="169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5" y="1"/>
                  </a:lnTo>
                  <a:lnTo>
                    <a:pt x="175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7" y="1"/>
                  </a:lnTo>
                  <a:lnTo>
                    <a:pt x="177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1" y="1"/>
                  </a:lnTo>
                  <a:lnTo>
                    <a:pt x="181" y="1"/>
                  </a:lnTo>
                  <a:lnTo>
                    <a:pt x="182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1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1"/>
                  </a:lnTo>
                  <a:lnTo>
                    <a:pt x="185" y="1"/>
                  </a:lnTo>
                  <a:lnTo>
                    <a:pt x="186" y="1"/>
                  </a:lnTo>
                  <a:lnTo>
                    <a:pt x="186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88" y="1"/>
                  </a:lnTo>
                  <a:lnTo>
                    <a:pt x="188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B3F4AF80-5049-D83C-C201-4BC7829FB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" y="1269"/>
              <a:ext cx="117" cy="359"/>
            </a:xfrm>
            <a:custGeom>
              <a:avLst/>
              <a:gdLst>
                <a:gd name="T0" fmla="*/ 4 w 117"/>
                <a:gd name="T1" fmla="*/ 1 h 359"/>
                <a:gd name="T2" fmla="*/ 7 w 117"/>
                <a:gd name="T3" fmla="*/ 2 h 359"/>
                <a:gd name="T4" fmla="*/ 11 w 117"/>
                <a:gd name="T5" fmla="*/ 3 h 359"/>
                <a:gd name="T6" fmla="*/ 15 w 117"/>
                <a:gd name="T7" fmla="*/ 5 h 359"/>
                <a:gd name="T8" fmla="*/ 18 w 117"/>
                <a:gd name="T9" fmla="*/ 7 h 359"/>
                <a:gd name="T10" fmla="*/ 21 w 117"/>
                <a:gd name="T11" fmla="*/ 9 h 359"/>
                <a:gd name="T12" fmla="*/ 24 w 117"/>
                <a:gd name="T13" fmla="*/ 11 h 359"/>
                <a:gd name="T14" fmla="*/ 27 w 117"/>
                <a:gd name="T15" fmla="*/ 13 h 359"/>
                <a:gd name="T16" fmla="*/ 29 w 117"/>
                <a:gd name="T17" fmla="*/ 16 h 359"/>
                <a:gd name="T18" fmla="*/ 32 w 117"/>
                <a:gd name="T19" fmla="*/ 19 h 359"/>
                <a:gd name="T20" fmla="*/ 34 w 117"/>
                <a:gd name="T21" fmla="*/ 22 h 359"/>
                <a:gd name="T22" fmla="*/ 37 w 117"/>
                <a:gd name="T23" fmla="*/ 24 h 359"/>
                <a:gd name="T24" fmla="*/ 39 w 117"/>
                <a:gd name="T25" fmla="*/ 28 h 359"/>
                <a:gd name="T26" fmla="*/ 41 w 117"/>
                <a:gd name="T27" fmla="*/ 31 h 359"/>
                <a:gd name="T28" fmla="*/ 43 w 117"/>
                <a:gd name="T29" fmla="*/ 35 h 359"/>
                <a:gd name="T30" fmla="*/ 45 w 117"/>
                <a:gd name="T31" fmla="*/ 38 h 359"/>
                <a:gd name="T32" fmla="*/ 47 w 117"/>
                <a:gd name="T33" fmla="*/ 41 h 359"/>
                <a:gd name="T34" fmla="*/ 49 w 117"/>
                <a:gd name="T35" fmla="*/ 45 h 359"/>
                <a:gd name="T36" fmla="*/ 51 w 117"/>
                <a:gd name="T37" fmla="*/ 49 h 359"/>
                <a:gd name="T38" fmla="*/ 53 w 117"/>
                <a:gd name="T39" fmla="*/ 54 h 359"/>
                <a:gd name="T40" fmla="*/ 55 w 117"/>
                <a:gd name="T41" fmla="*/ 58 h 359"/>
                <a:gd name="T42" fmla="*/ 56 w 117"/>
                <a:gd name="T43" fmla="*/ 62 h 359"/>
                <a:gd name="T44" fmla="*/ 58 w 117"/>
                <a:gd name="T45" fmla="*/ 66 h 359"/>
                <a:gd name="T46" fmla="*/ 60 w 117"/>
                <a:gd name="T47" fmla="*/ 71 h 359"/>
                <a:gd name="T48" fmla="*/ 62 w 117"/>
                <a:gd name="T49" fmla="*/ 75 h 359"/>
                <a:gd name="T50" fmla="*/ 63 w 117"/>
                <a:gd name="T51" fmla="*/ 79 h 359"/>
                <a:gd name="T52" fmla="*/ 64 w 117"/>
                <a:gd name="T53" fmla="*/ 84 h 359"/>
                <a:gd name="T54" fmla="*/ 66 w 117"/>
                <a:gd name="T55" fmla="*/ 88 h 359"/>
                <a:gd name="T56" fmla="*/ 67 w 117"/>
                <a:gd name="T57" fmla="*/ 93 h 359"/>
                <a:gd name="T58" fmla="*/ 69 w 117"/>
                <a:gd name="T59" fmla="*/ 98 h 359"/>
                <a:gd name="T60" fmla="*/ 70 w 117"/>
                <a:gd name="T61" fmla="*/ 103 h 359"/>
                <a:gd name="T62" fmla="*/ 72 w 117"/>
                <a:gd name="T63" fmla="*/ 108 h 359"/>
                <a:gd name="T64" fmla="*/ 73 w 117"/>
                <a:gd name="T65" fmla="*/ 113 h 359"/>
                <a:gd name="T66" fmla="*/ 74 w 117"/>
                <a:gd name="T67" fmla="*/ 119 h 359"/>
                <a:gd name="T68" fmla="*/ 76 w 117"/>
                <a:gd name="T69" fmla="*/ 125 h 359"/>
                <a:gd name="T70" fmla="*/ 77 w 117"/>
                <a:gd name="T71" fmla="*/ 131 h 359"/>
                <a:gd name="T72" fmla="*/ 79 w 117"/>
                <a:gd name="T73" fmla="*/ 137 h 359"/>
                <a:gd name="T74" fmla="*/ 80 w 117"/>
                <a:gd name="T75" fmla="*/ 144 h 359"/>
                <a:gd name="T76" fmla="*/ 81 w 117"/>
                <a:gd name="T77" fmla="*/ 151 h 359"/>
                <a:gd name="T78" fmla="*/ 83 w 117"/>
                <a:gd name="T79" fmla="*/ 158 h 359"/>
                <a:gd name="T80" fmla="*/ 84 w 117"/>
                <a:gd name="T81" fmla="*/ 165 h 359"/>
                <a:gd name="T82" fmla="*/ 85 w 117"/>
                <a:gd name="T83" fmla="*/ 173 h 359"/>
                <a:gd name="T84" fmla="*/ 87 w 117"/>
                <a:gd name="T85" fmla="*/ 181 h 359"/>
                <a:gd name="T86" fmla="*/ 88 w 117"/>
                <a:gd name="T87" fmla="*/ 188 h 359"/>
                <a:gd name="T88" fmla="*/ 89 w 117"/>
                <a:gd name="T89" fmla="*/ 196 h 359"/>
                <a:gd name="T90" fmla="*/ 91 w 117"/>
                <a:gd name="T91" fmla="*/ 205 h 359"/>
                <a:gd name="T92" fmla="*/ 92 w 117"/>
                <a:gd name="T93" fmla="*/ 214 h 359"/>
                <a:gd name="T94" fmla="*/ 93 w 117"/>
                <a:gd name="T95" fmla="*/ 222 h 359"/>
                <a:gd name="T96" fmla="*/ 95 w 117"/>
                <a:gd name="T97" fmla="*/ 232 h 359"/>
                <a:gd name="T98" fmla="*/ 96 w 117"/>
                <a:gd name="T99" fmla="*/ 240 h 359"/>
                <a:gd name="T100" fmla="*/ 98 w 117"/>
                <a:gd name="T101" fmla="*/ 249 h 359"/>
                <a:gd name="T102" fmla="*/ 99 w 117"/>
                <a:gd name="T103" fmla="*/ 259 h 359"/>
                <a:gd name="T104" fmla="*/ 100 w 117"/>
                <a:gd name="T105" fmla="*/ 268 h 359"/>
                <a:gd name="T106" fmla="*/ 102 w 117"/>
                <a:gd name="T107" fmla="*/ 277 h 359"/>
                <a:gd name="T108" fmla="*/ 104 w 117"/>
                <a:gd name="T109" fmla="*/ 286 h 359"/>
                <a:gd name="T110" fmla="*/ 105 w 117"/>
                <a:gd name="T111" fmla="*/ 295 h 359"/>
                <a:gd name="T112" fmla="*/ 106 w 117"/>
                <a:gd name="T113" fmla="*/ 304 h 359"/>
                <a:gd name="T114" fmla="*/ 108 w 117"/>
                <a:gd name="T115" fmla="*/ 313 h 359"/>
                <a:gd name="T116" fmla="*/ 110 w 117"/>
                <a:gd name="T117" fmla="*/ 322 h 359"/>
                <a:gd name="T118" fmla="*/ 111 w 117"/>
                <a:gd name="T119" fmla="*/ 330 h 359"/>
                <a:gd name="T120" fmla="*/ 113 w 117"/>
                <a:gd name="T121" fmla="*/ 339 h 359"/>
                <a:gd name="T122" fmla="*/ 115 w 117"/>
                <a:gd name="T123" fmla="*/ 347 h 359"/>
                <a:gd name="T124" fmla="*/ 116 w 117"/>
                <a:gd name="T125" fmla="*/ 35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35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9" y="27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4" y="35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7" y="40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9" y="67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60" y="69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1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5" y="84"/>
                  </a:lnTo>
                  <a:lnTo>
                    <a:pt x="65" y="85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5" y="87"/>
                  </a:lnTo>
                  <a:lnTo>
                    <a:pt x="66" y="87"/>
                  </a:lnTo>
                  <a:lnTo>
                    <a:pt x="66" y="88"/>
                  </a:lnTo>
                  <a:lnTo>
                    <a:pt x="66" y="88"/>
                  </a:lnTo>
                  <a:lnTo>
                    <a:pt x="66" y="88"/>
                  </a:lnTo>
                  <a:lnTo>
                    <a:pt x="66" y="89"/>
                  </a:lnTo>
                  <a:lnTo>
                    <a:pt x="66" y="89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7" y="92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5"/>
                  </a:lnTo>
                  <a:lnTo>
                    <a:pt x="68" y="95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7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100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0" y="103"/>
                  </a:lnTo>
                  <a:lnTo>
                    <a:pt x="70" y="103"/>
                  </a:lnTo>
                  <a:lnTo>
                    <a:pt x="70" y="104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7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9"/>
                  </a:lnTo>
                  <a:lnTo>
                    <a:pt x="72" y="109"/>
                  </a:lnTo>
                  <a:lnTo>
                    <a:pt x="72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3" y="112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113"/>
                  </a:lnTo>
                  <a:lnTo>
                    <a:pt x="73" y="114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5" y="121"/>
                  </a:lnTo>
                  <a:lnTo>
                    <a:pt x="75" y="121"/>
                  </a:lnTo>
                  <a:lnTo>
                    <a:pt x="75" y="122"/>
                  </a:lnTo>
                  <a:lnTo>
                    <a:pt x="75" y="122"/>
                  </a:lnTo>
                  <a:lnTo>
                    <a:pt x="75" y="123"/>
                  </a:lnTo>
                  <a:lnTo>
                    <a:pt x="75" y="124"/>
                  </a:lnTo>
                  <a:lnTo>
                    <a:pt x="75" y="124"/>
                  </a:lnTo>
                  <a:lnTo>
                    <a:pt x="75" y="124"/>
                  </a:lnTo>
                  <a:lnTo>
                    <a:pt x="76" y="125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76" y="127"/>
                  </a:lnTo>
                  <a:lnTo>
                    <a:pt x="76" y="127"/>
                  </a:lnTo>
                  <a:lnTo>
                    <a:pt x="76" y="128"/>
                  </a:lnTo>
                  <a:lnTo>
                    <a:pt x="77" y="128"/>
                  </a:lnTo>
                  <a:lnTo>
                    <a:pt x="77" y="129"/>
                  </a:lnTo>
                  <a:lnTo>
                    <a:pt x="77" y="130"/>
                  </a:lnTo>
                  <a:lnTo>
                    <a:pt x="77" y="130"/>
                  </a:lnTo>
                  <a:lnTo>
                    <a:pt x="77" y="131"/>
                  </a:lnTo>
                  <a:lnTo>
                    <a:pt x="77" y="131"/>
                  </a:lnTo>
                  <a:lnTo>
                    <a:pt x="77" y="132"/>
                  </a:lnTo>
                  <a:lnTo>
                    <a:pt x="77" y="132"/>
                  </a:lnTo>
                  <a:lnTo>
                    <a:pt x="77" y="133"/>
                  </a:lnTo>
                  <a:lnTo>
                    <a:pt x="77" y="133"/>
                  </a:lnTo>
                  <a:lnTo>
                    <a:pt x="78" y="134"/>
                  </a:lnTo>
                  <a:lnTo>
                    <a:pt x="78" y="134"/>
                  </a:lnTo>
                  <a:lnTo>
                    <a:pt x="78" y="135"/>
                  </a:lnTo>
                  <a:lnTo>
                    <a:pt x="78" y="135"/>
                  </a:lnTo>
                  <a:lnTo>
                    <a:pt x="78" y="136"/>
                  </a:lnTo>
                  <a:lnTo>
                    <a:pt x="78" y="137"/>
                  </a:lnTo>
                  <a:lnTo>
                    <a:pt x="79" y="137"/>
                  </a:lnTo>
                  <a:lnTo>
                    <a:pt x="79" y="138"/>
                  </a:lnTo>
                  <a:lnTo>
                    <a:pt x="79" y="139"/>
                  </a:lnTo>
                  <a:lnTo>
                    <a:pt x="79" y="139"/>
                  </a:lnTo>
                  <a:lnTo>
                    <a:pt x="79" y="140"/>
                  </a:lnTo>
                  <a:lnTo>
                    <a:pt x="79" y="140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9" y="142"/>
                  </a:lnTo>
                  <a:lnTo>
                    <a:pt x="79" y="143"/>
                  </a:lnTo>
                  <a:lnTo>
                    <a:pt x="80" y="143"/>
                  </a:lnTo>
                  <a:lnTo>
                    <a:pt x="80" y="144"/>
                  </a:lnTo>
                  <a:lnTo>
                    <a:pt x="80" y="145"/>
                  </a:lnTo>
                  <a:lnTo>
                    <a:pt x="80" y="145"/>
                  </a:lnTo>
                  <a:lnTo>
                    <a:pt x="80" y="146"/>
                  </a:lnTo>
                  <a:lnTo>
                    <a:pt x="80" y="147"/>
                  </a:lnTo>
                  <a:lnTo>
                    <a:pt x="81" y="147"/>
                  </a:lnTo>
                  <a:lnTo>
                    <a:pt x="81" y="148"/>
                  </a:lnTo>
                  <a:lnTo>
                    <a:pt x="81" y="148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81" y="150"/>
                  </a:lnTo>
                  <a:lnTo>
                    <a:pt x="81" y="151"/>
                  </a:lnTo>
                  <a:lnTo>
                    <a:pt x="81" y="151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82" y="153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82" y="155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83" y="157"/>
                  </a:lnTo>
                  <a:lnTo>
                    <a:pt x="83" y="158"/>
                  </a:lnTo>
                  <a:lnTo>
                    <a:pt x="83" y="158"/>
                  </a:lnTo>
                  <a:lnTo>
                    <a:pt x="83" y="159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83" y="161"/>
                  </a:lnTo>
                  <a:lnTo>
                    <a:pt x="83" y="162"/>
                  </a:lnTo>
                  <a:lnTo>
                    <a:pt x="83" y="162"/>
                  </a:lnTo>
                  <a:lnTo>
                    <a:pt x="83" y="163"/>
                  </a:lnTo>
                  <a:lnTo>
                    <a:pt x="84" y="164"/>
                  </a:lnTo>
                  <a:lnTo>
                    <a:pt x="84" y="164"/>
                  </a:lnTo>
                  <a:lnTo>
                    <a:pt x="84" y="165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84" y="167"/>
                  </a:lnTo>
                  <a:lnTo>
                    <a:pt x="85" y="168"/>
                  </a:lnTo>
                  <a:lnTo>
                    <a:pt x="85" y="168"/>
                  </a:lnTo>
                  <a:lnTo>
                    <a:pt x="85" y="169"/>
                  </a:lnTo>
                  <a:lnTo>
                    <a:pt x="85" y="170"/>
                  </a:lnTo>
                  <a:lnTo>
                    <a:pt x="85" y="170"/>
                  </a:lnTo>
                  <a:lnTo>
                    <a:pt x="85" y="171"/>
                  </a:lnTo>
                  <a:lnTo>
                    <a:pt x="85" y="172"/>
                  </a:lnTo>
                  <a:lnTo>
                    <a:pt x="85" y="173"/>
                  </a:lnTo>
                  <a:lnTo>
                    <a:pt x="85" y="173"/>
                  </a:lnTo>
                  <a:lnTo>
                    <a:pt x="85" y="174"/>
                  </a:lnTo>
                  <a:lnTo>
                    <a:pt x="86" y="175"/>
                  </a:lnTo>
                  <a:lnTo>
                    <a:pt x="86" y="175"/>
                  </a:lnTo>
                  <a:lnTo>
                    <a:pt x="86" y="176"/>
                  </a:lnTo>
                  <a:lnTo>
                    <a:pt x="86" y="177"/>
                  </a:lnTo>
                  <a:lnTo>
                    <a:pt x="86" y="178"/>
                  </a:lnTo>
                  <a:lnTo>
                    <a:pt x="86" y="178"/>
                  </a:lnTo>
                  <a:lnTo>
                    <a:pt x="87" y="179"/>
                  </a:lnTo>
                  <a:lnTo>
                    <a:pt x="87" y="180"/>
                  </a:lnTo>
                  <a:lnTo>
                    <a:pt x="87" y="181"/>
                  </a:lnTo>
                  <a:lnTo>
                    <a:pt x="87" y="181"/>
                  </a:lnTo>
                  <a:lnTo>
                    <a:pt x="87" y="182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7" y="184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88" y="186"/>
                  </a:lnTo>
                  <a:lnTo>
                    <a:pt x="88" y="187"/>
                  </a:lnTo>
                  <a:lnTo>
                    <a:pt x="88" y="188"/>
                  </a:lnTo>
                  <a:lnTo>
                    <a:pt x="88" y="188"/>
                  </a:lnTo>
                  <a:lnTo>
                    <a:pt x="88" y="189"/>
                  </a:lnTo>
                  <a:lnTo>
                    <a:pt x="88" y="190"/>
                  </a:lnTo>
                  <a:lnTo>
                    <a:pt x="89" y="190"/>
                  </a:lnTo>
                  <a:lnTo>
                    <a:pt x="89" y="191"/>
                  </a:lnTo>
                  <a:lnTo>
                    <a:pt x="89" y="192"/>
                  </a:lnTo>
                  <a:lnTo>
                    <a:pt x="89" y="193"/>
                  </a:lnTo>
                  <a:lnTo>
                    <a:pt x="89" y="194"/>
                  </a:lnTo>
                  <a:lnTo>
                    <a:pt x="89" y="194"/>
                  </a:lnTo>
                  <a:lnTo>
                    <a:pt x="89" y="195"/>
                  </a:lnTo>
                  <a:lnTo>
                    <a:pt x="89" y="196"/>
                  </a:lnTo>
                  <a:lnTo>
                    <a:pt x="89" y="196"/>
                  </a:lnTo>
                  <a:lnTo>
                    <a:pt x="89" y="197"/>
                  </a:lnTo>
                  <a:lnTo>
                    <a:pt x="90" y="198"/>
                  </a:lnTo>
                  <a:lnTo>
                    <a:pt x="90" y="199"/>
                  </a:lnTo>
                  <a:lnTo>
                    <a:pt x="90" y="199"/>
                  </a:lnTo>
                  <a:lnTo>
                    <a:pt x="90" y="200"/>
                  </a:lnTo>
                  <a:lnTo>
                    <a:pt x="90" y="201"/>
                  </a:lnTo>
                  <a:lnTo>
                    <a:pt x="90" y="202"/>
                  </a:lnTo>
                  <a:lnTo>
                    <a:pt x="91" y="203"/>
                  </a:lnTo>
                  <a:lnTo>
                    <a:pt x="91" y="203"/>
                  </a:lnTo>
                  <a:lnTo>
                    <a:pt x="91" y="204"/>
                  </a:lnTo>
                  <a:lnTo>
                    <a:pt x="91" y="205"/>
                  </a:lnTo>
                  <a:lnTo>
                    <a:pt x="91" y="206"/>
                  </a:lnTo>
                  <a:lnTo>
                    <a:pt x="91" y="207"/>
                  </a:lnTo>
                  <a:lnTo>
                    <a:pt x="91" y="207"/>
                  </a:lnTo>
                  <a:lnTo>
                    <a:pt x="91" y="208"/>
                  </a:lnTo>
                  <a:lnTo>
                    <a:pt x="91" y="209"/>
                  </a:lnTo>
                  <a:lnTo>
                    <a:pt x="91" y="210"/>
                  </a:lnTo>
                  <a:lnTo>
                    <a:pt x="92" y="211"/>
                  </a:lnTo>
                  <a:lnTo>
                    <a:pt x="92" y="211"/>
                  </a:lnTo>
                  <a:lnTo>
                    <a:pt x="92" y="212"/>
                  </a:lnTo>
                  <a:lnTo>
                    <a:pt x="92" y="213"/>
                  </a:lnTo>
                  <a:lnTo>
                    <a:pt x="92" y="214"/>
                  </a:lnTo>
                  <a:lnTo>
                    <a:pt x="92" y="215"/>
                  </a:lnTo>
                  <a:lnTo>
                    <a:pt x="92" y="215"/>
                  </a:lnTo>
                  <a:lnTo>
                    <a:pt x="92" y="216"/>
                  </a:lnTo>
                  <a:lnTo>
                    <a:pt x="92" y="217"/>
                  </a:lnTo>
                  <a:lnTo>
                    <a:pt x="93" y="218"/>
                  </a:lnTo>
                  <a:lnTo>
                    <a:pt x="93" y="218"/>
                  </a:lnTo>
                  <a:lnTo>
                    <a:pt x="93" y="219"/>
                  </a:lnTo>
                  <a:lnTo>
                    <a:pt x="93" y="220"/>
                  </a:lnTo>
                  <a:lnTo>
                    <a:pt x="93" y="221"/>
                  </a:lnTo>
                  <a:lnTo>
                    <a:pt x="93" y="222"/>
                  </a:lnTo>
                  <a:lnTo>
                    <a:pt x="93" y="222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5"/>
                  </a:lnTo>
                  <a:lnTo>
                    <a:pt x="94" y="226"/>
                  </a:lnTo>
                  <a:lnTo>
                    <a:pt x="94" y="226"/>
                  </a:lnTo>
                  <a:lnTo>
                    <a:pt x="94" y="227"/>
                  </a:lnTo>
                  <a:lnTo>
                    <a:pt x="94" y="228"/>
                  </a:lnTo>
                  <a:lnTo>
                    <a:pt x="94" y="229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5" y="232"/>
                  </a:lnTo>
                  <a:lnTo>
                    <a:pt x="95" y="232"/>
                  </a:lnTo>
                  <a:lnTo>
                    <a:pt x="95" y="233"/>
                  </a:lnTo>
                  <a:lnTo>
                    <a:pt x="95" y="234"/>
                  </a:lnTo>
                  <a:lnTo>
                    <a:pt x="95" y="235"/>
                  </a:lnTo>
                  <a:lnTo>
                    <a:pt x="96" y="235"/>
                  </a:lnTo>
                  <a:lnTo>
                    <a:pt x="96" y="236"/>
                  </a:lnTo>
                  <a:lnTo>
                    <a:pt x="96" y="237"/>
                  </a:lnTo>
                  <a:lnTo>
                    <a:pt x="96" y="238"/>
                  </a:lnTo>
                  <a:lnTo>
                    <a:pt x="96" y="239"/>
                  </a:lnTo>
                  <a:lnTo>
                    <a:pt x="96" y="239"/>
                  </a:lnTo>
                  <a:lnTo>
                    <a:pt x="96" y="240"/>
                  </a:lnTo>
                  <a:lnTo>
                    <a:pt x="96" y="241"/>
                  </a:lnTo>
                  <a:lnTo>
                    <a:pt x="96" y="242"/>
                  </a:lnTo>
                  <a:lnTo>
                    <a:pt x="96" y="243"/>
                  </a:lnTo>
                  <a:lnTo>
                    <a:pt x="97" y="244"/>
                  </a:lnTo>
                  <a:lnTo>
                    <a:pt x="97" y="245"/>
                  </a:lnTo>
                  <a:lnTo>
                    <a:pt x="97" y="245"/>
                  </a:lnTo>
                  <a:lnTo>
                    <a:pt x="97" y="246"/>
                  </a:lnTo>
                  <a:lnTo>
                    <a:pt x="97" y="247"/>
                  </a:lnTo>
                  <a:lnTo>
                    <a:pt x="97" y="248"/>
                  </a:lnTo>
                  <a:lnTo>
                    <a:pt x="98" y="249"/>
                  </a:lnTo>
                  <a:lnTo>
                    <a:pt x="98" y="249"/>
                  </a:lnTo>
                  <a:lnTo>
                    <a:pt x="98" y="250"/>
                  </a:lnTo>
                  <a:lnTo>
                    <a:pt x="98" y="251"/>
                  </a:lnTo>
                  <a:lnTo>
                    <a:pt x="98" y="252"/>
                  </a:lnTo>
                  <a:lnTo>
                    <a:pt x="98" y="253"/>
                  </a:lnTo>
                  <a:lnTo>
                    <a:pt x="98" y="254"/>
                  </a:lnTo>
                  <a:lnTo>
                    <a:pt x="98" y="254"/>
                  </a:lnTo>
                  <a:lnTo>
                    <a:pt x="98" y="255"/>
                  </a:lnTo>
                  <a:lnTo>
                    <a:pt x="99" y="256"/>
                  </a:lnTo>
                  <a:lnTo>
                    <a:pt x="99" y="257"/>
                  </a:lnTo>
                  <a:lnTo>
                    <a:pt x="99" y="258"/>
                  </a:lnTo>
                  <a:lnTo>
                    <a:pt x="99" y="259"/>
                  </a:lnTo>
                  <a:lnTo>
                    <a:pt x="99" y="260"/>
                  </a:lnTo>
                  <a:lnTo>
                    <a:pt x="99" y="260"/>
                  </a:lnTo>
                  <a:lnTo>
                    <a:pt x="100" y="261"/>
                  </a:lnTo>
                  <a:lnTo>
                    <a:pt x="100" y="262"/>
                  </a:lnTo>
                  <a:lnTo>
                    <a:pt x="100" y="263"/>
                  </a:lnTo>
                  <a:lnTo>
                    <a:pt x="100" y="264"/>
                  </a:lnTo>
                  <a:lnTo>
                    <a:pt x="100" y="264"/>
                  </a:lnTo>
                  <a:lnTo>
                    <a:pt x="100" y="265"/>
                  </a:lnTo>
                  <a:lnTo>
                    <a:pt x="100" y="266"/>
                  </a:lnTo>
                  <a:lnTo>
                    <a:pt x="100" y="267"/>
                  </a:lnTo>
                  <a:lnTo>
                    <a:pt x="100" y="268"/>
                  </a:lnTo>
                  <a:lnTo>
                    <a:pt x="101" y="269"/>
                  </a:lnTo>
                  <a:lnTo>
                    <a:pt x="101" y="269"/>
                  </a:lnTo>
                  <a:lnTo>
                    <a:pt x="101" y="270"/>
                  </a:lnTo>
                  <a:lnTo>
                    <a:pt x="101" y="271"/>
                  </a:lnTo>
                  <a:lnTo>
                    <a:pt x="101" y="272"/>
                  </a:lnTo>
                  <a:lnTo>
                    <a:pt x="101" y="273"/>
                  </a:lnTo>
                  <a:lnTo>
                    <a:pt x="102" y="274"/>
                  </a:lnTo>
                  <a:lnTo>
                    <a:pt x="102" y="275"/>
                  </a:lnTo>
                  <a:lnTo>
                    <a:pt x="102" y="275"/>
                  </a:lnTo>
                  <a:lnTo>
                    <a:pt x="102" y="276"/>
                  </a:lnTo>
                  <a:lnTo>
                    <a:pt x="102" y="277"/>
                  </a:lnTo>
                  <a:lnTo>
                    <a:pt x="102" y="278"/>
                  </a:lnTo>
                  <a:lnTo>
                    <a:pt x="102" y="279"/>
                  </a:lnTo>
                  <a:lnTo>
                    <a:pt x="102" y="280"/>
                  </a:lnTo>
                  <a:lnTo>
                    <a:pt x="102" y="281"/>
                  </a:lnTo>
                  <a:lnTo>
                    <a:pt x="103" y="281"/>
                  </a:lnTo>
                  <a:lnTo>
                    <a:pt x="103" y="282"/>
                  </a:lnTo>
                  <a:lnTo>
                    <a:pt x="103" y="283"/>
                  </a:lnTo>
                  <a:lnTo>
                    <a:pt x="103" y="284"/>
                  </a:lnTo>
                  <a:lnTo>
                    <a:pt x="103" y="284"/>
                  </a:lnTo>
                  <a:lnTo>
                    <a:pt x="103" y="285"/>
                  </a:lnTo>
                  <a:lnTo>
                    <a:pt x="104" y="286"/>
                  </a:lnTo>
                  <a:lnTo>
                    <a:pt x="104" y="287"/>
                  </a:lnTo>
                  <a:lnTo>
                    <a:pt x="104" y="288"/>
                  </a:lnTo>
                  <a:lnTo>
                    <a:pt x="104" y="289"/>
                  </a:lnTo>
                  <a:lnTo>
                    <a:pt x="104" y="290"/>
                  </a:lnTo>
                  <a:lnTo>
                    <a:pt x="104" y="290"/>
                  </a:lnTo>
                  <a:lnTo>
                    <a:pt x="104" y="291"/>
                  </a:lnTo>
                  <a:lnTo>
                    <a:pt x="104" y="292"/>
                  </a:lnTo>
                  <a:lnTo>
                    <a:pt x="104" y="293"/>
                  </a:lnTo>
                  <a:lnTo>
                    <a:pt x="105" y="294"/>
                  </a:lnTo>
                  <a:lnTo>
                    <a:pt x="105" y="294"/>
                  </a:lnTo>
                  <a:lnTo>
                    <a:pt x="105" y="295"/>
                  </a:lnTo>
                  <a:lnTo>
                    <a:pt x="105" y="296"/>
                  </a:lnTo>
                  <a:lnTo>
                    <a:pt x="105" y="297"/>
                  </a:lnTo>
                  <a:lnTo>
                    <a:pt x="106" y="298"/>
                  </a:lnTo>
                  <a:lnTo>
                    <a:pt x="106" y="299"/>
                  </a:lnTo>
                  <a:lnTo>
                    <a:pt x="106" y="299"/>
                  </a:lnTo>
                  <a:lnTo>
                    <a:pt x="106" y="300"/>
                  </a:lnTo>
                  <a:lnTo>
                    <a:pt x="106" y="301"/>
                  </a:lnTo>
                  <a:lnTo>
                    <a:pt x="106" y="302"/>
                  </a:lnTo>
                  <a:lnTo>
                    <a:pt x="106" y="303"/>
                  </a:lnTo>
                  <a:lnTo>
                    <a:pt x="106" y="303"/>
                  </a:lnTo>
                  <a:lnTo>
                    <a:pt x="106" y="304"/>
                  </a:lnTo>
                  <a:lnTo>
                    <a:pt x="107" y="305"/>
                  </a:lnTo>
                  <a:lnTo>
                    <a:pt x="107" y="306"/>
                  </a:lnTo>
                  <a:lnTo>
                    <a:pt x="107" y="307"/>
                  </a:lnTo>
                  <a:lnTo>
                    <a:pt x="107" y="307"/>
                  </a:lnTo>
                  <a:lnTo>
                    <a:pt x="107" y="308"/>
                  </a:lnTo>
                  <a:lnTo>
                    <a:pt x="107" y="309"/>
                  </a:lnTo>
                  <a:lnTo>
                    <a:pt x="108" y="310"/>
                  </a:lnTo>
                  <a:lnTo>
                    <a:pt x="108" y="311"/>
                  </a:lnTo>
                  <a:lnTo>
                    <a:pt x="108" y="312"/>
                  </a:lnTo>
                  <a:lnTo>
                    <a:pt x="108" y="313"/>
                  </a:lnTo>
                  <a:lnTo>
                    <a:pt x="108" y="313"/>
                  </a:lnTo>
                  <a:lnTo>
                    <a:pt x="108" y="314"/>
                  </a:lnTo>
                  <a:lnTo>
                    <a:pt x="108" y="315"/>
                  </a:lnTo>
                  <a:lnTo>
                    <a:pt x="108" y="316"/>
                  </a:lnTo>
                  <a:lnTo>
                    <a:pt x="109" y="316"/>
                  </a:lnTo>
                  <a:lnTo>
                    <a:pt x="109" y="317"/>
                  </a:lnTo>
                  <a:lnTo>
                    <a:pt x="109" y="318"/>
                  </a:lnTo>
                  <a:lnTo>
                    <a:pt x="109" y="319"/>
                  </a:lnTo>
                  <a:lnTo>
                    <a:pt x="109" y="320"/>
                  </a:lnTo>
                  <a:lnTo>
                    <a:pt x="109" y="320"/>
                  </a:lnTo>
                  <a:lnTo>
                    <a:pt x="110" y="321"/>
                  </a:lnTo>
                  <a:lnTo>
                    <a:pt x="110" y="322"/>
                  </a:lnTo>
                  <a:lnTo>
                    <a:pt x="110" y="323"/>
                  </a:lnTo>
                  <a:lnTo>
                    <a:pt x="110" y="324"/>
                  </a:lnTo>
                  <a:lnTo>
                    <a:pt x="110" y="324"/>
                  </a:lnTo>
                  <a:lnTo>
                    <a:pt x="110" y="325"/>
                  </a:lnTo>
                  <a:lnTo>
                    <a:pt x="110" y="326"/>
                  </a:lnTo>
                  <a:lnTo>
                    <a:pt x="110" y="327"/>
                  </a:lnTo>
                  <a:lnTo>
                    <a:pt x="111" y="328"/>
                  </a:lnTo>
                  <a:lnTo>
                    <a:pt x="111" y="328"/>
                  </a:lnTo>
                  <a:lnTo>
                    <a:pt x="111" y="329"/>
                  </a:lnTo>
                  <a:lnTo>
                    <a:pt x="111" y="330"/>
                  </a:lnTo>
                  <a:lnTo>
                    <a:pt x="111" y="330"/>
                  </a:lnTo>
                  <a:lnTo>
                    <a:pt x="111" y="331"/>
                  </a:lnTo>
                  <a:lnTo>
                    <a:pt x="111" y="332"/>
                  </a:lnTo>
                  <a:lnTo>
                    <a:pt x="111" y="333"/>
                  </a:lnTo>
                  <a:lnTo>
                    <a:pt x="112" y="333"/>
                  </a:lnTo>
                  <a:lnTo>
                    <a:pt x="112" y="334"/>
                  </a:lnTo>
                  <a:lnTo>
                    <a:pt x="112" y="335"/>
                  </a:lnTo>
                  <a:lnTo>
                    <a:pt x="112" y="336"/>
                  </a:lnTo>
                  <a:lnTo>
                    <a:pt x="112" y="337"/>
                  </a:lnTo>
                  <a:lnTo>
                    <a:pt x="113" y="337"/>
                  </a:lnTo>
                  <a:lnTo>
                    <a:pt x="113" y="338"/>
                  </a:lnTo>
                  <a:lnTo>
                    <a:pt x="113" y="339"/>
                  </a:lnTo>
                  <a:lnTo>
                    <a:pt x="113" y="340"/>
                  </a:lnTo>
                  <a:lnTo>
                    <a:pt x="113" y="340"/>
                  </a:lnTo>
                  <a:lnTo>
                    <a:pt x="113" y="341"/>
                  </a:lnTo>
                  <a:lnTo>
                    <a:pt x="113" y="342"/>
                  </a:lnTo>
                  <a:lnTo>
                    <a:pt x="113" y="343"/>
                  </a:lnTo>
                  <a:lnTo>
                    <a:pt x="114" y="343"/>
                  </a:lnTo>
                  <a:lnTo>
                    <a:pt x="114" y="344"/>
                  </a:lnTo>
                  <a:lnTo>
                    <a:pt x="114" y="345"/>
                  </a:lnTo>
                  <a:lnTo>
                    <a:pt x="114" y="345"/>
                  </a:lnTo>
                  <a:lnTo>
                    <a:pt x="114" y="346"/>
                  </a:lnTo>
                  <a:lnTo>
                    <a:pt x="115" y="347"/>
                  </a:lnTo>
                  <a:lnTo>
                    <a:pt x="115" y="348"/>
                  </a:lnTo>
                  <a:lnTo>
                    <a:pt x="115" y="348"/>
                  </a:lnTo>
                  <a:lnTo>
                    <a:pt x="115" y="349"/>
                  </a:lnTo>
                  <a:lnTo>
                    <a:pt x="115" y="350"/>
                  </a:lnTo>
                  <a:lnTo>
                    <a:pt x="115" y="350"/>
                  </a:lnTo>
                  <a:lnTo>
                    <a:pt x="115" y="351"/>
                  </a:lnTo>
                  <a:lnTo>
                    <a:pt x="115" y="352"/>
                  </a:lnTo>
                  <a:lnTo>
                    <a:pt x="116" y="352"/>
                  </a:lnTo>
                  <a:lnTo>
                    <a:pt x="116" y="353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6" y="355"/>
                  </a:lnTo>
                  <a:lnTo>
                    <a:pt x="117" y="356"/>
                  </a:lnTo>
                  <a:lnTo>
                    <a:pt x="117" y="357"/>
                  </a:lnTo>
                  <a:lnTo>
                    <a:pt x="117" y="357"/>
                  </a:lnTo>
                  <a:lnTo>
                    <a:pt x="117" y="358"/>
                  </a:lnTo>
                  <a:lnTo>
                    <a:pt x="117" y="359"/>
                  </a:lnTo>
                  <a:lnTo>
                    <a:pt x="117" y="359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E6FEF23F-4AE2-EE32-35DF-AD91C125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628"/>
              <a:ext cx="199" cy="164"/>
            </a:xfrm>
            <a:custGeom>
              <a:avLst/>
              <a:gdLst>
                <a:gd name="T0" fmla="*/ 2 w 199"/>
                <a:gd name="T1" fmla="*/ 7 h 164"/>
                <a:gd name="T2" fmla="*/ 4 w 199"/>
                <a:gd name="T3" fmla="*/ 14 h 164"/>
                <a:gd name="T4" fmla="*/ 6 w 199"/>
                <a:gd name="T5" fmla="*/ 21 h 164"/>
                <a:gd name="T6" fmla="*/ 7 w 199"/>
                <a:gd name="T7" fmla="*/ 27 h 164"/>
                <a:gd name="T8" fmla="*/ 9 w 199"/>
                <a:gd name="T9" fmla="*/ 32 h 164"/>
                <a:gd name="T10" fmla="*/ 11 w 199"/>
                <a:gd name="T11" fmla="*/ 37 h 164"/>
                <a:gd name="T12" fmla="*/ 13 w 199"/>
                <a:gd name="T13" fmla="*/ 42 h 164"/>
                <a:gd name="T14" fmla="*/ 15 w 199"/>
                <a:gd name="T15" fmla="*/ 47 h 164"/>
                <a:gd name="T16" fmla="*/ 17 w 199"/>
                <a:gd name="T17" fmla="*/ 51 h 164"/>
                <a:gd name="T18" fmla="*/ 19 w 199"/>
                <a:gd name="T19" fmla="*/ 55 h 164"/>
                <a:gd name="T20" fmla="*/ 21 w 199"/>
                <a:gd name="T21" fmla="*/ 59 h 164"/>
                <a:gd name="T22" fmla="*/ 24 w 199"/>
                <a:gd name="T23" fmla="*/ 63 h 164"/>
                <a:gd name="T24" fmla="*/ 26 w 199"/>
                <a:gd name="T25" fmla="*/ 67 h 164"/>
                <a:gd name="T26" fmla="*/ 28 w 199"/>
                <a:gd name="T27" fmla="*/ 70 h 164"/>
                <a:gd name="T28" fmla="*/ 30 w 199"/>
                <a:gd name="T29" fmla="*/ 73 h 164"/>
                <a:gd name="T30" fmla="*/ 32 w 199"/>
                <a:gd name="T31" fmla="*/ 77 h 164"/>
                <a:gd name="T32" fmla="*/ 35 w 199"/>
                <a:gd name="T33" fmla="*/ 80 h 164"/>
                <a:gd name="T34" fmla="*/ 37 w 199"/>
                <a:gd name="T35" fmla="*/ 83 h 164"/>
                <a:gd name="T36" fmla="*/ 40 w 199"/>
                <a:gd name="T37" fmla="*/ 86 h 164"/>
                <a:gd name="T38" fmla="*/ 43 w 199"/>
                <a:gd name="T39" fmla="*/ 90 h 164"/>
                <a:gd name="T40" fmla="*/ 46 w 199"/>
                <a:gd name="T41" fmla="*/ 93 h 164"/>
                <a:gd name="T42" fmla="*/ 48 w 199"/>
                <a:gd name="T43" fmla="*/ 96 h 164"/>
                <a:gd name="T44" fmla="*/ 51 w 199"/>
                <a:gd name="T45" fmla="*/ 99 h 164"/>
                <a:gd name="T46" fmla="*/ 54 w 199"/>
                <a:gd name="T47" fmla="*/ 102 h 164"/>
                <a:gd name="T48" fmla="*/ 57 w 199"/>
                <a:gd name="T49" fmla="*/ 105 h 164"/>
                <a:gd name="T50" fmla="*/ 59 w 199"/>
                <a:gd name="T51" fmla="*/ 108 h 164"/>
                <a:gd name="T52" fmla="*/ 63 w 199"/>
                <a:gd name="T53" fmla="*/ 110 h 164"/>
                <a:gd name="T54" fmla="*/ 65 w 199"/>
                <a:gd name="T55" fmla="*/ 112 h 164"/>
                <a:gd name="T56" fmla="*/ 68 w 199"/>
                <a:gd name="T57" fmla="*/ 115 h 164"/>
                <a:gd name="T58" fmla="*/ 72 w 199"/>
                <a:gd name="T59" fmla="*/ 118 h 164"/>
                <a:gd name="T60" fmla="*/ 76 w 199"/>
                <a:gd name="T61" fmla="*/ 121 h 164"/>
                <a:gd name="T62" fmla="*/ 80 w 199"/>
                <a:gd name="T63" fmla="*/ 123 h 164"/>
                <a:gd name="T64" fmla="*/ 83 w 199"/>
                <a:gd name="T65" fmla="*/ 125 h 164"/>
                <a:gd name="T66" fmla="*/ 87 w 199"/>
                <a:gd name="T67" fmla="*/ 128 h 164"/>
                <a:gd name="T68" fmla="*/ 91 w 199"/>
                <a:gd name="T69" fmla="*/ 130 h 164"/>
                <a:gd name="T70" fmla="*/ 94 w 199"/>
                <a:gd name="T71" fmla="*/ 132 h 164"/>
                <a:gd name="T72" fmla="*/ 97 w 199"/>
                <a:gd name="T73" fmla="*/ 133 h 164"/>
                <a:gd name="T74" fmla="*/ 100 w 199"/>
                <a:gd name="T75" fmla="*/ 135 h 164"/>
                <a:gd name="T76" fmla="*/ 104 w 199"/>
                <a:gd name="T77" fmla="*/ 137 h 164"/>
                <a:gd name="T78" fmla="*/ 108 w 199"/>
                <a:gd name="T79" fmla="*/ 138 h 164"/>
                <a:gd name="T80" fmla="*/ 113 w 199"/>
                <a:gd name="T81" fmla="*/ 140 h 164"/>
                <a:gd name="T82" fmla="*/ 116 w 199"/>
                <a:gd name="T83" fmla="*/ 142 h 164"/>
                <a:gd name="T84" fmla="*/ 119 w 199"/>
                <a:gd name="T85" fmla="*/ 143 h 164"/>
                <a:gd name="T86" fmla="*/ 123 w 199"/>
                <a:gd name="T87" fmla="*/ 144 h 164"/>
                <a:gd name="T88" fmla="*/ 126 w 199"/>
                <a:gd name="T89" fmla="*/ 145 h 164"/>
                <a:gd name="T90" fmla="*/ 130 w 199"/>
                <a:gd name="T91" fmla="*/ 147 h 164"/>
                <a:gd name="T92" fmla="*/ 134 w 199"/>
                <a:gd name="T93" fmla="*/ 148 h 164"/>
                <a:gd name="T94" fmla="*/ 138 w 199"/>
                <a:gd name="T95" fmla="*/ 150 h 164"/>
                <a:gd name="T96" fmla="*/ 141 w 199"/>
                <a:gd name="T97" fmla="*/ 151 h 164"/>
                <a:gd name="T98" fmla="*/ 146 w 199"/>
                <a:gd name="T99" fmla="*/ 152 h 164"/>
                <a:gd name="T100" fmla="*/ 150 w 199"/>
                <a:gd name="T101" fmla="*/ 153 h 164"/>
                <a:gd name="T102" fmla="*/ 154 w 199"/>
                <a:gd name="T103" fmla="*/ 154 h 164"/>
                <a:gd name="T104" fmla="*/ 157 w 199"/>
                <a:gd name="T105" fmla="*/ 155 h 164"/>
                <a:gd name="T106" fmla="*/ 161 w 199"/>
                <a:gd name="T107" fmla="*/ 156 h 164"/>
                <a:gd name="T108" fmla="*/ 164 w 199"/>
                <a:gd name="T109" fmla="*/ 157 h 164"/>
                <a:gd name="T110" fmla="*/ 168 w 199"/>
                <a:gd name="T111" fmla="*/ 158 h 164"/>
                <a:gd name="T112" fmla="*/ 173 w 199"/>
                <a:gd name="T113" fmla="*/ 159 h 164"/>
                <a:gd name="T114" fmla="*/ 176 w 199"/>
                <a:gd name="T115" fmla="*/ 159 h 164"/>
                <a:gd name="T116" fmla="*/ 180 w 199"/>
                <a:gd name="T117" fmla="*/ 160 h 164"/>
                <a:gd name="T118" fmla="*/ 184 w 199"/>
                <a:gd name="T119" fmla="*/ 161 h 164"/>
                <a:gd name="T120" fmla="*/ 188 w 199"/>
                <a:gd name="T121" fmla="*/ 162 h 164"/>
                <a:gd name="T122" fmla="*/ 192 w 199"/>
                <a:gd name="T123" fmla="*/ 163 h 164"/>
                <a:gd name="T124" fmla="*/ 196 w 199"/>
                <a:gd name="T125" fmla="*/ 16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9" h="164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7" y="50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3" y="61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6"/>
                  </a:lnTo>
                  <a:lnTo>
                    <a:pt x="26" y="66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5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0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90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3" y="91"/>
                  </a:lnTo>
                  <a:lnTo>
                    <a:pt x="44" y="91"/>
                  </a:lnTo>
                  <a:lnTo>
                    <a:pt x="44" y="91"/>
                  </a:lnTo>
                  <a:lnTo>
                    <a:pt x="44" y="92"/>
                  </a:lnTo>
                  <a:lnTo>
                    <a:pt x="45" y="92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6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7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99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2" y="100"/>
                  </a:lnTo>
                  <a:lnTo>
                    <a:pt x="52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6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58" y="106"/>
                  </a:lnTo>
                  <a:lnTo>
                    <a:pt x="59" y="107"/>
                  </a:lnTo>
                  <a:lnTo>
                    <a:pt x="59" y="107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2" y="109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1"/>
                  </a:lnTo>
                  <a:lnTo>
                    <a:pt x="63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7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3" y="118"/>
                  </a:lnTo>
                  <a:lnTo>
                    <a:pt x="73" y="119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4" y="120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6" y="120"/>
                  </a:lnTo>
                  <a:lnTo>
                    <a:pt x="76" y="121"/>
                  </a:lnTo>
                  <a:lnTo>
                    <a:pt x="76" y="121"/>
                  </a:lnTo>
                  <a:lnTo>
                    <a:pt x="77" y="121"/>
                  </a:lnTo>
                  <a:lnTo>
                    <a:pt x="77" y="121"/>
                  </a:lnTo>
                  <a:lnTo>
                    <a:pt x="77" y="121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79" y="123"/>
                  </a:lnTo>
                  <a:lnTo>
                    <a:pt x="79" y="123"/>
                  </a:lnTo>
                  <a:lnTo>
                    <a:pt x="80" y="123"/>
                  </a:lnTo>
                  <a:lnTo>
                    <a:pt x="80" y="123"/>
                  </a:lnTo>
                  <a:lnTo>
                    <a:pt x="80" y="124"/>
                  </a:lnTo>
                  <a:lnTo>
                    <a:pt x="81" y="124"/>
                  </a:lnTo>
                  <a:lnTo>
                    <a:pt x="81" y="124"/>
                  </a:lnTo>
                  <a:lnTo>
                    <a:pt x="81" y="124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85" y="126"/>
                  </a:lnTo>
                  <a:lnTo>
                    <a:pt x="85" y="127"/>
                  </a:lnTo>
                  <a:lnTo>
                    <a:pt x="85" y="127"/>
                  </a:lnTo>
                  <a:lnTo>
                    <a:pt x="85" y="127"/>
                  </a:lnTo>
                  <a:lnTo>
                    <a:pt x="86" y="127"/>
                  </a:lnTo>
                  <a:lnTo>
                    <a:pt x="86" y="127"/>
                  </a:lnTo>
                  <a:lnTo>
                    <a:pt x="87" y="127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8" y="128"/>
                  </a:lnTo>
                  <a:lnTo>
                    <a:pt x="88" y="129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89" y="129"/>
                  </a:lnTo>
                  <a:lnTo>
                    <a:pt x="90" y="129"/>
                  </a:lnTo>
                  <a:lnTo>
                    <a:pt x="90" y="130"/>
                  </a:lnTo>
                  <a:lnTo>
                    <a:pt x="91" y="130"/>
                  </a:lnTo>
                  <a:lnTo>
                    <a:pt x="91" y="130"/>
                  </a:lnTo>
                  <a:lnTo>
                    <a:pt x="91" y="130"/>
                  </a:lnTo>
                  <a:lnTo>
                    <a:pt x="91" y="131"/>
                  </a:lnTo>
                  <a:lnTo>
                    <a:pt x="92" y="131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4" y="131"/>
                  </a:lnTo>
                  <a:lnTo>
                    <a:pt x="94" y="132"/>
                  </a:lnTo>
                  <a:lnTo>
                    <a:pt x="94" y="132"/>
                  </a:lnTo>
                  <a:lnTo>
                    <a:pt x="95" y="132"/>
                  </a:lnTo>
                  <a:lnTo>
                    <a:pt x="95" y="132"/>
                  </a:lnTo>
                  <a:lnTo>
                    <a:pt x="95" y="132"/>
                  </a:lnTo>
                  <a:lnTo>
                    <a:pt x="95" y="132"/>
                  </a:lnTo>
                  <a:lnTo>
                    <a:pt x="95" y="133"/>
                  </a:lnTo>
                  <a:lnTo>
                    <a:pt x="96" y="133"/>
                  </a:lnTo>
                  <a:lnTo>
                    <a:pt x="96" y="133"/>
                  </a:lnTo>
                  <a:lnTo>
                    <a:pt x="97" y="133"/>
                  </a:lnTo>
                  <a:lnTo>
                    <a:pt x="97" y="133"/>
                  </a:lnTo>
                  <a:lnTo>
                    <a:pt x="97" y="133"/>
                  </a:lnTo>
                  <a:lnTo>
                    <a:pt x="97" y="133"/>
                  </a:lnTo>
                  <a:lnTo>
                    <a:pt x="98" y="133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99" y="134"/>
                  </a:lnTo>
                  <a:lnTo>
                    <a:pt x="99" y="134"/>
                  </a:lnTo>
                  <a:lnTo>
                    <a:pt x="99" y="134"/>
                  </a:lnTo>
                  <a:lnTo>
                    <a:pt x="99" y="135"/>
                  </a:lnTo>
                  <a:lnTo>
                    <a:pt x="100" y="135"/>
                  </a:lnTo>
                  <a:lnTo>
                    <a:pt x="100" y="135"/>
                  </a:lnTo>
                  <a:lnTo>
                    <a:pt x="100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2" y="135"/>
                  </a:lnTo>
                  <a:lnTo>
                    <a:pt x="102" y="136"/>
                  </a:lnTo>
                  <a:lnTo>
                    <a:pt x="102" y="136"/>
                  </a:lnTo>
                  <a:lnTo>
                    <a:pt x="103" y="136"/>
                  </a:lnTo>
                  <a:lnTo>
                    <a:pt x="103" y="136"/>
                  </a:lnTo>
                  <a:lnTo>
                    <a:pt x="104" y="136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06" y="137"/>
                  </a:lnTo>
                  <a:lnTo>
                    <a:pt x="106" y="137"/>
                  </a:lnTo>
                  <a:lnTo>
                    <a:pt x="106" y="137"/>
                  </a:lnTo>
                  <a:lnTo>
                    <a:pt x="107" y="138"/>
                  </a:lnTo>
                  <a:lnTo>
                    <a:pt x="107" y="138"/>
                  </a:lnTo>
                  <a:lnTo>
                    <a:pt x="108" y="138"/>
                  </a:lnTo>
                  <a:lnTo>
                    <a:pt x="108" y="138"/>
                  </a:lnTo>
                  <a:lnTo>
                    <a:pt x="108" y="138"/>
                  </a:lnTo>
                  <a:lnTo>
                    <a:pt x="109" y="138"/>
                  </a:lnTo>
                  <a:lnTo>
                    <a:pt x="109" y="139"/>
                  </a:lnTo>
                  <a:lnTo>
                    <a:pt x="110" y="139"/>
                  </a:lnTo>
                  <a:lnTo>
                    <a:pt x="110" y="139"/>
                  </a:lnTo>
                  <a:lnTo>
                    <a:pt x="110" y="139"/>
                  </a:lnTo>
                  <a:lnTo>
                    <a:pt x="111" y="139"/>
                  </a:lnTo>
                  <a:lnTo>
                    <a:pt x="111" y="140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12" y="140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113" y="140"/>
                  </a:lnTo>
                  <a:lnTo>
                    <a:pt x="114" y="140"/>
                  </a:lnTo>
                  <a:lnTo>
                    <a:pt x="114" y="141"/>
                  </a:lnTo>
                  <a:lnTo>
                    <a:pt x="114" y="141"/>
                  </a:lnTo>
                  <a:lnTo>
                    <a:pt x="114" y="141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6" y="141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17" y="142"/>
                  </a:lnTo>
                  <a:lnTo>
                    <a:pt x="117" y="142"/>
                  </a:lnTo>
                  <a:lnTo>
                    <a:pt x="117" y="142"/>
                  </a:lnTo>
                  <a:lnTo>
                    <a:pt x="118" y="142"/>
                  </a:lnTo>
                  <a:lnTo>
                    <a:pt x="118" y="142"/>
                  </a:lnTo>
                  <a:lnTo>
                    <a:pt x="118" y="142"/>
                  </a:lnTo>
                  <a:lnTo>
                    <a:pt x="118" y="143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20" y="143"/>
                  </a:lnTo>
                  <a:lnTo>
                    <a:pt x="120" y="143"/>
                  </a:lnTo>
                  <a:lnTo>
                    <a:pt x="120" y="143"/>
                  </a:lnTo>
                  <a:lnTo>
                    <a:pt x="121" y="143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1" y="144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22" y="144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4" y="144"/>
                  </a:lnTo>
                  <a:lnTo>
                    <a:pt x="124" y="145"/>
                  </a:lnTo>
                  <a:lnTo>
                    <a:pt x="124" y="145"/>
                  </a:lnTo>
                  <a:lnTo>
                    <a:pt x="125" y="145"/>
                  </a:lnTo>
                  <a:lnTo>
                    <a:pt x="125" y="145"/>
                  </a:lnTo>
                  <a:lnTo>
                    <a:pt x="125" y="145"/>
                  </a:lnTo>
                  <a:lnTo>
                    <a:pt x="126" y="145"/>
                  </a:lnTo>
                  <a:lnTo>
                    <a:pt x="126" y="145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7" y="146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30" y="146"/>
                  </a:lnTo>
                  <a:lnTo>
                    <a:pt x="130" y="147"/>
                  </a:lnTo>
                  <a:lnTo>
                    <a:pt x="131" y="147"/>
                  </a:lnTo>
                  <a:lnTo>
                    <a:pt x="131" y="147"/>
                  </a:lnTo>
                  <a:lnTo>
                    <a:pt x="131" y="147"/>
                  </a:lnTo>
                  <a:lnTo>
                    <a:pt x="132" y="147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8"/>
                  </a:lnTo>
                  <a:lnTo>
                    <a:pt x="133" y="148"/>
                  </a:lnTo>
                  <a:lnTo>
                    <a:pt x="134" y="148"/>
                  </a:lnTo>
                  <a:lnTo>
                    <a:pt x="134" y="148"/>
                  </a:lnTo>
                  <a:lnTo>
                    <a:pt x="134" y="148"/>
                  </a:lnTo>
                  <a:lnTo>
                    <a:pt x="135" y="148"/>
                  </a:lnTo>
                  <a:lnTo>
                    <a:pt x="135" y="148"/>
                  </a:lnTo>
                  <a:lnTo>
                    <a:pt x="135" y="149"/>
                  </a:lnTo>
                  <a:lnTo>
                    <a:pt x="136" y="149"/>
                  </a:lnTo>
                  <a:lnTo>
                    <a:pt x="136" y="149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37" y="149"/>
                  </a:lnTo>
                  <a:lnTo>
                    <a:pt x="138" y="150"/>
                  </a:lnTo>
                  <a:lnTo>
                    <a:pt x="138" y="150"/>
                  </a:lnTo>
                  <a:lnTo>
                    <a:pt x="139" y="150"/>
                  </a:lnTo>
                  <a:lnTo>
                    <a:pt x="139" y="150"/>
                  </a:lnTo>
                  <a:lnTo>
                    <a:pt x="139" y="150"/>
                  </a:lnTo>
                  <a:lnTo>
                    <a:pt x="139" y="150"/>
                  </a:lnTo>
                  <a:lnTo>
                    <a:pt x="140" y="150"/>
                  </a:lnTo>
                  <a:lnTo>
                    <a:pt x="140" y="150"/>
                  </a:lnTo>
                  <a:lnTo>
                    <a:pt x="140" y="150"/>
                  </a:lnTo>
                  <a:lnTo>
                    <a:pt x="140" y="150"/>
                  </a:lnTo>
                  <a:lnTo>
                    <a:pt x="141" y="150"/>
                  </a:lnTo>
                  <a:lnTo>
                    <a:pt x="141" y="151"/>
                  </a:lnTo>
                  <a:lnTo>
                    <a:pt x="141" y="151"/>
                  </a:lnTo>
                  <a:lnTo>
                    <a:pt x="142" y="151"/>
                  </a:lnTo>
                  <a:lnTo>
                    <a:pt x="142" y="151"/>
                  </a:lnTo>
                  <a:lnTo>
                    <a:pt x="142" y="151"/>
                  </a:lnTo>
                  <a:lnTo>
                    <a:pt x="143" y="151"/>
                  </a:lnTo>
                  <a:lnTo>
                    <a:pt x="143" y="151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45" y="152"/>
                  </a:lnTo>
                  <a:lnTo>
                    <a:pt x="145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6" y="152"/>
                  </a:lnTo>
                  <a:lnTo>
                    <a:pt x="147" y="152"/>
                  </a:lnTo>
                  <a:lnTo>
                    <a:pt x="147" y="152"/>
                  </a:lnTo>
                  <a:lnTo>
                    <a:pt x="147" y="153"/>
                  </a:lnTo>
                  <a:lnTo>
                    <a:pt x="148" y="153"/>
                  </a:lnTo>
                  <a:lnTo>
                    <a:pt x="148" y="153"/>
                  </a:lnTo>
                  <a:lnTo>
                    <a:pt x="148" y="153"/>
                  </a:lnTo>
                  <a:lnTo>
                    <a:pt x="149" y="153"/>
                  </a:lnTo>
                  <a:lnTo>
                    <a:pt x="149" y="153"/>
                  </a:lnTo>
                  <a:lnTo>
                    <a:pt x="150" y="153"/>
                  </a:lnTo>
                  <a:lnTo>
                    <a:pt x="150" y="153"/>
                  </a:lnTo>
                  <a:lnTo>
                    <a:pt x="150" y="153"/>
                  </a:lnTo>
                  <a:lnTo>
                    <a:pt x="151" y="153"/>
                  </a:lnTo>
                  <a:lnTo>
                    <a:pt x="151" y="154"/>
                  </a:lnTo>
                  <a:lnTo>
                    <a:pt x="151" y="154"/>
                  </a:lnTo>
                  <a:lnTo>
                    <a:pt x="152" y="154"/>
                  </a:lnTo>
                  <a:lnTo>
                    <a:pt x="152" y="154"/>
                  </a:lnTo>
                  <a:lnTo>
                    <a:pt x="152" y="154"/>
                  </a:lnTo>
                  <a:lnTo>
                    <a:pt x="153" y="154"/>
                  </a:lnTo>
                  <a:lnTo>
                    <a:pt x="153" y="154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54" y="154"/>
                  </a:lnTo>
                  <a:lnTo>
                    <a:pt x="155" y="154"/>
                  </a:lnTo>
                  <a:lnTo>
                    <a:pt x="155" y="154"/>
                  </a:lnTo>
                  <a:lnTo>
                    <a:pt x="155" y="155"/>
                  </a:lnTo>
                  <a:lnTo>
                    <a:pt x="156" y="155"/>
                  </a:lnTo>
                  <a:lnTo>
                    <a:pt x="156" y="155"/>
                  </a:lnTo>
                  <a:lnTo>
                    <a:pt x="156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60" y="155"/>
                  </a:lnTo>
                  <a:lnTo>
                    <a:pt x="160" y="156"/>
                  </a:lnTo>
                  <a:lnTo>
                    <a:pt x="161" y="156"/>
                  </a:lnTo>
                  <a:lnTo>
                    <a:pt x="161" y="156"/>
                  </a:lnTo>
                  <a:lnTo>
                    <a:pt x="161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3" y="156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3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6" y="157"/>
                  </a:lnTo>
                  <a:lnTo>
                    <a:pt x="166" y="157"/>
                  </a:lnTo>
                  <a:lnTo>
                    <a:pt x="166" y="157"/>
                  </a:lnTo>
                  <a:lnTo>
                    <a:pt x="167" y="157"/>
                  </a:lnTo>
                  <a:lnTo>
                    <a:pt x="167" y="157"/>
                  </a:lnTo>
                  <a:lnTo>
                    <a:pt x="167" y="158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69" y="158"/>
                  </a:lnTo>
                  <a:lnTo>
                    <a:pt x="169" y="158"/>
                  </a:lnTo>
                  <a:lnTo>
                    <a:pt x="169" y="158"/>
                  </a:lnTo>
                  <a:lnTo>
                    <a:pt x="170" y="158"/>
                  </a:lnTo>
                  <a:lnTo>
                    <a:pt x="170" y="158"/>
                  </a:lnTo>
                  <a:lnTo>
                    <a:pt x="171" y="158"/>
                  </a:lnTo>
                  <a:lnTo>
                    <a:pt x="171" y="158"/>
                  </a:lnTo>
                  <a:lnTo>
                    <a:pt x="171" y="159"/>
                  </a:lnTo>
                  <a:lnTo>
                    <a:pt x="172" y="159"/>
                  </a:lnTo>
                  <a:lnTo>
                    <a:pt x="172" y="159"/>
                  </a:lnTo>
                  <a:lnTo>
                    <a:pt x="173" y="159"/>
                  </a:lnTo>
                  <a:lnTo>
                    <a:pt x="173" y="159"/>
                  </a:lnTo>
                  <a:lnTo>
                    <a:pt x="173" y="159"/>
                  </a:lnTo>
                  <a:lnTo>
                    <a:pt x="173" y="159"/>
                  </a:lnTo>
                  <a:lnTo>
                    <a:pt x="174" y="159"/>
                  </a:lnTo>
                  <a:lnTo>
                    <a:pt x="174" y="159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77" y="159"/>
                  </a:lnTo>
                  <a:lnTo>
                    <a:pt x="177" y="160"/>
                  </a:lnTo>
                  <a:lnTo>
                    <a:pt x="177" y="160"/>
                  </a:lnTo>
                  <a:lnTo>
                    <a:pt x="178" y="160"/>
                  </a:lnTo>
                  <a:lnTo>
                    <a:pt x="178" y="160"/>
                  </a:lnTo>
                  <a:lnTo>
                    <a:pt x="178" y="160"/>
                  </a:lnTo>
                  <a:lnTo>
                    <a:pt x="179" y="160"/>
                  </a:lnTo>
                  <a:lnTo>
                    <a:pt x="179" y="160"/>
                  </a:lnTo>
                  <a:lnTo>
                    <a:pt x="180" y="160"/>
                  </a:lnTo>
                  <a:lnTo>
                    <a:pt x="180" y="160"/>
                  </a:lnTo>
                  <a:lnTo>
                    <a:pt x="180" y="160"/>
                  </a:lnTo>
                  <a:lnTo>
                    <a:pt x="181" y="160"/>
                  </a:lnTo>
                  <a:lnTo>
                    <a:pt x="181" y="161"/>
                  </a:lnTo>
                  <a:lnTo>
                    <a:pt x="181" y="161"/>
                  </a:lnTo>
                  <a:lnTo>
                    <a:pt x="182" y="161"/>
                  </a:lnTo>
                  <a:lnTo>
                    <a:pt x="182" y="161"/>
                  </a:lnTo>
                  <a:lnTo>
                    <a:pt x="182" y="161"/>
                  </a:lnTo>
                  <a:lnTo>
                    <a:pt x="183" y="161"/>
                  </a:lnTo>
                  <a:lnTo>
                    <a:pt x="183" y="161"/>
                  </a:lnTo>
                  <a:lnTo>
                    <a:pt x="183" y="161"/>
                  </a:lnTo>
                  <a:lnTo>
                    <a:pt x="184" y="161"/>
                  </a:lnTo>
                  <a:lnTo>
                    <a:pt x="184" y="161"/>
                  </a:lnTo>
                  <a:lnTo>
                    <a:pt x="184" y="161"/>
                  </a:lnTo>
                  <a:lnTo>
                    <a:pt x="185" y="161"/>
                  </a:lnTo>
                  <a:lnTo>
                    <a:pt x="185" y="161"/>
                  </a:lnTo>
                  <a:lnTo>
                    <a:pt x="185" y="161"/>
                  </a:lnTo>
                  <a:lnTo>
                    <a:pt x="186" y="161"/>
                  </a:lnTo>
                  <a:lnTo>
                    <a:pt x="186" y="161"/>
                  </a:lnTo>
                  <a:lnTo>
                    <a:pt x="186" y="161"/>
                  </a:lnTo>
                  <a:lnTo>
                    <a:pt x="187" y="161"/>
                  </a:lnTo>
                  <a:lnTo>
                    <a:pt x="187" y="161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89" y="162"/>
                  </a:lnTo>
                  <a:lnTo>
                    <a:pt x="189" y="162"/>
                  </a:lnTo>
                  <a:lnTo>
                    <a:pt x="190" y="162"/>
                  </a:lnTo>
                  <a:lnTo>
                    <a:pt x="190" y="162"/>
                  </a:lnTo>
                  <a:lnTo>
                    <a:pt x="190" y="162"/>
                  </a:lnTo>
                  <a:lnTo>
                    <a:pt x="191" y="162"/>
                  </a:lnTo>
                  <a:lnTo>
                    <a:pt x="191" y="162"/>
                  </a:lnTo>
                  <a:lnTo>
                    <a:pt x="192" y="162"/>
                  </a:lnTo>
                  <a:lnTo>
                    <a:pt x="192" y="163"/>
                  </a:lnTo>
                  <a:lnTo>
                    <a:pt x="192" y="163"/>
                  </a:lnTo>
                  <a:lnTo>
                    <a:pt x="193" y="163"/>
                  </a:lnTo>
                  <a:lnTo>
                    <a:pt x="193" y="163"/>
                  </a:lnTo>
                  <a:lnTo>
                    <a:pt x="194" y="163"/>
                  </a:lnTo>
                  <a:lnTo>
                    <a:pt x="194" y="163"/>
                  </a:lnTo>
                  <a:lnTo>
                    <a:pt x="194" y="163"/>
                  </a:lnTo>
                  <a:lnTo>
                    <a:pt x="194" y="163"/>
                  </a:lnTo>
                  <a:lnTo>
                    <a:pt x="195" y="163"/>
                  </a:lnTo>
                  <a:lnTo>
                    <a:pt x="195" y="163"/>
                  </a:lnTo>
                  <a:lnTo>
                    <a:pt x="195" y="163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198" y="164"/>
                  </a:lnTo>
                  <a:lnTo>
                    <a:pt x="198" y="164"/>
                  </a:lnTo>
                  <a:lnTo>
                    <a:pt x="199" y="16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6905A306-C50C-FB99-2353-E25D00DB6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792"/>
              <a:ext cx="152" cy="19"/>
            </a:xfrm>
            <a:custGeom>
              <a:avLst/>
              <a:gdLst>
                <a:gd name="T0" fmla="*/ 2 w 152"/>
                <a:gd name="T1" fmla="*/ 0 h 19"/>
                <a:gd name="T2" fmla="*/ 4 w 152"/>
                <a:gd name="T3" fmla="*/ 1 h 19"/>
                <a:gd name="T4" fmla="*/ 7 w 152"/>
                <a:gd name="T5" fmla="*/ 1 h 19"/>
                <a:gd name="T6" fmla="*/ 9 w 152"/>
                <a:gd name="T7" fmla="*/ 2 h 19"/>
                <a:gd name="T8" fmla="*/ 12 w 152"/>
                <a:gd name="T9" fmla="*/ 3 h 19"/>
                <a:gd name="T10" fmla="*/ 14 w 152"/>
                <a:gd name="T11" fmla="*/ 3 h 19"/>
                <a:gd name="T12" fmla="*/ 17 w 152"/>
                <a:gd name="T13" fmla="*/ 3 h 19"/>
                <a:gd name="T14" fmla="*/ 20 w 152"/>
                <a:gd name="T15" fmla="*/ 4 h 19"/>
                <a:gd name="T16" fmla="*/ 23 w 152"/>
                <a:gd name="T17" fmla="*/ 4 h 19"/>
                <a:gd name="T18" fmla="*/ 25 w 152"/>
                <a:gd name="T19" fmla="*/ 5 h 19"/>
                <a:gd name="T20" fmla="*/ 28 w 152"/>
                <a:gd name="T21" fmla="*/ 5 h 19"/>
                <a:gd name="T22" fmla="*/ 31 w 152"/>
                <a:gd name="T23" fmla="*/ 5 h 19"/>
                <a:gd name="T24" fmla="*/ 34 w 152"/>
                <a:gd name="T25" fmla="*/ 6 h 19"/>
                <a:gd name="T26" fmla="*/ 36 w 152"/>
                <a:gd name="T27" fmla="*/ 6 h 19"/>
                <a:gd name="T28" fmla="*/ 39 w 152"/>
                <a:gd name="T29" fmla="*/ 6 h 19"/>
                <a:gd name="T30" fmla="*/ 42 w 152"/>
                <a:gd name="T31" fmla="*/ 7 h 19"/>
                <a:gd name="T32" fmla="*/ 44 w 152"/>
                <a:gd name="T33" fmla="*/ 7 h 19"/>
                <a:gd name="T34" fmla="*/ 47 w 152"/>
                <a:gd name="T35" fmla="*/ 7 h 19"/>
                <a:gd name="T36" fmla="*/ 50 w 152"/>
                <a:gd name="T37" fmla="*/ 8 h 19"/>
                <a:gd name="T38" fmla="*/ 52 w 152"/>
                <a:gd name="T39" fmla="*/ 8 h 19"/>
                <a:gd name="T40" fmla="*/ 55 w 152"/>
                <a:gd name="T41" fmla="*/ 8 h 19"/>
                <a:gd name="T42" fmla="*/ 57 w 152"/>
                <a:gd name="T43" fmla="*/ 9 h 19"/>
                <a:gd name="T44" fmla="*/ 59 w 152"/>
                <a:gd name="T45" fmla="*/ 9 h 19"/>
                <a:gd name="T46" fmla="*/ 62 w 152"/>
                <a:gd name="T47" fmla="*/ 9 h 19"/>
                <a:gd name="T48" fmla="*/ 65 w 152"/>
                <a:gd name="T49" fmla="*/ 10 h 19"/>
                <a:gd name="T50" fmla="*/ 67 w 152"/>
                <a:gd name="T51" fmla="*/ 10 h 19"/>
                <a:gd name="T52" fmla="*/ 70 w 152"/>
                <a:gd name="T53" fmla="*/ 10 h 19"/>
                <a:gd name="T54" fmla="*/ 72 w 152"/>
                <a:gd name="T55" fmla="*/ 10 h 19"/>
                <a:gd name="T56" fmla="*/ 75 w 152"/>
                <a:gd name="T57" fmla="*/ 11 h 19"/>
                <a:gd name="T58" fmla="*/ 78 w 152"/>
                <a:gd name="T59" fmla="*/ 11 h 19"/>
                <a:gd name="T60" fmla="*/ 80 w 152"/>
                <a:gd name="T61" fmla="*/ 12 h 19"/>
                <a:gd name="T62" fmla="*/ 83 w 152"/>
                <a:gd name="T63" fmla="*/ 12 h 19"/>
                <a:gd name="T64" fmla="*/ 86 w 152"/>
                <a:gd name="T65" fmla="*/ 12 h 19"/>
                <a:gd name="T66" fmla="*/ 88 w 152"/>
                <a:gd name="T67" fmla="*/ 12 h 19"/>
                <a:gd name="T68" fmla="*/ 91 w 152"/>
                <a:gd name="T69" fmla="*/ 13 h 19"/>
                <a:gd name="T70" fmla="*/ 94 w 152"/>
                <a:gd name="T71" fmla="*/ 13 h 19"/>
                <a:gd name="T72" fmla="*/ 96 w 152"/>
                <a:gd name="T73" fmla="*/ 13 h 19"/>
                <a:gd name="T74" fmla="*/ 99 w 152"/>
                <a:gd name="T75" fmla="*/ 14 h 19"/>
                <a:gd name="T76" fmla="*/ 101 w 152"/>
                <a:gd name="T77" fmla="*/ 14 h 19"/>
                <a:gd name="T78" fmla="*/ 104 w 152"/>
                <a:gd name="T79" fmla="*/ 14 h 19"/>
                <a:gd name="T80" fmla="*/ 107 w 152"/>
                <a:gd name="T81" fmla="*/ 14 h 19"/>
                <a:gd name="T82" fmla="*/ 110 w 152"/>
                <a:gd name="T83" fmla="*/ 14 h 19"/>
                <a:gd name="T84" fmla="*/ 112 w 152"/>
                <a:gd name="T85" fmla="*/ 15 h 19"/>
                <a:gd name="T86" fmla="*/ 114 w 152"/>
                <a:gd name="T87" fmla="*/ 15 h 19"/>
                <a:gd name="T88" fmla="*/ 117 w 152"/>
                <a:gd name="T89" fmla="*/ 16 h 19"/>
                <a:gd name="T90" fmla="*/ 119 w 152"/>
                <a:gd name="T91" fmla="*/ 16 h 19"/>
                <a:gd name="T92" fmla="*/ 122 w 152"/>
                <a:gd name="T93" fmla="*/ 16 h 19"/>
                <a:gd name="T94" fmla="*/ 124 w 152"/>
                <a:gd name="T95" fmla="*/ 16 h 19"/>
                <a:gd name="T96" fmla="*/ 127 w 152"/>
                <a:gd name="T97" fmla="*/ 16 h 19"/>
                <a:gd name="T98" fmla="*/ 129 w 152"/>
                <a:gd name="T99" fmla="*/ 17 h 19"/>
                <a:gd name="T100" fmla="*/ 132 w 152"/>
                <a:gd name="T101" fmla="*/ 17 h 19"/>
                <a:gd name="T102" fmla="*/ 135 w 152"/>
                <a:gd name="T103" fmla="*/ 17 h 19"/>
                <a:gd name="T104" fmla="*/ 137 w 152"/>
                <a:gd name="T105" fmla="*/ 17 h 19"/>
                <a:gd name="T106" fmla="*/ 140 w 152"/>
                <a:gd name="T107" fmla="*/ 18 h 19"/>
                <a:gd name="T108" fmla="*/ 143 w 152"/>
                <a:gd name="T109" fmla="*/ 18 h 19"/>
                <a:gd name="T110" fmla="*/ 146 w 152"/>
                <a:gd name="T111" fmla="*/ 18 h 19"/>
                <a:gd name="T112" fmla="*/ 148 w 152"/>
                <a:gd name="T113" fmla="*/ 18 h 19"/>
                <a:gd name="T114" fmla="*/ 151 w 152"/>
                <a:gd name="T1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1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5" y="15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1" y="17"/>
                  </a:lnTo>
                  <a:lnTo>
                    <a:pt x="131" y="17"/>
                  </a:lnTo>
                  <a:lnTo>
                    <a:pt x="131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5" y="17"/>
                  </a:lnTo>
                  <a:lnTo>
                    <a:pt x="135" y="17"/>
                  </a:lnTo>
                  <a:lnTo>
                    <a:pt x="136" y="17"/>
                  </a:lnTo>
                  <a:lnTo>
                    <a:pt x="136" y="17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38" y="17"/>
                  </a:lnTo>
                  <a:lnTo>
                    <a:pt x="138" y="17"/>
                  </a:lnTo>
                  <a:lnTo>
                    <a:pt x="139" y="17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4" y="18"/>
                  </a:lnTo>
                  <a:lnTo>
                    <a:pt x="144" y="18"/>
                  </a:lnTo>
                  <a:lnTo>
                    <a:pt x="144" y="18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1" y="19"/>
                  </a:lnTo>
                  <a:lnTo>
                    <a:pt x="151" y="19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19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6A88B085-89A1-B5BD-15CC-F83ADB432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643"/>
              <a:ext cx="69" cy="242"/>
            </a:xfrm>
            <a:custGeom>
              <a:avLst/>
              <a:gdLst>
                <a:gd name="T0" fmla="*/ 0 w 69"/>
                <a:gd name="T1" fmla="*/ 51 h 242"/>
                <a:gd name="T2" fmla="*/ 0 w 69"/>
                <a:gd name="T3" fmla="*/ 35 h 242"/>
                <a:gd name="T4" fmla="*/ 0 w 69"/>
                <a:gd name="T5" fmla="*/ 26 h 242"/>
                <a:gd name="T6" fmla="*/ 0 w 69"/>
                <a:gd name="T7" fmla="*/ 8 h 242"/>
                <a:gd name="T8" fmla="*/ 1 w 69"/>
                <a:gd name="T9" fmla="*/ 2 h 242"/>
                <a:gd name="T10" fmla="*/ 1 w 69"/>
                <a:gd name="T11" fmla="*/ 12 h 242"/>
                <a:gd name="T12" fmla="*/ 1 w 69"/>
                <a:gd name="T13" fmla="*/ 26 h 242"/>
                <a:gd name="T14" fmla="*/ 1 w 69"/>
                <a:gd name="T15" fmla="*/ 41 h 242"/>
                <a:gd name="T16" fmla="*/ 1 w 69"/>
                <a:gd name="T17" fmla="*/ 53 h 242"/>
                <a:gd name="T18" fmla="*/ 1 w 69"/>
                <a:gd name="T19" fmla="*/ 64 h 242"/>
                <a:gd name="T20" fmla="*/ 1 w 69"/>
                <a:gd name="T21" fmla="*/ 74 h 242"/>
                <a:gd name="T22" fmla="*/ 1 w 69"/>
                <a:gd name="T23" fmla="*/ 84 h 242"/>
                <a:gd name="T24" fmla="*/ 1 w 69"/>
                <a:gd name="T25" fmla="*/ 92 h 242"/>
                <a:gd name="T26" fmla="*/ 1 w 69"/>
                <a:gd name="T27" fmla="*/ 100 h 242"/>
                <a:gd name="T28" fmla="*/ 1 w 69"/>
                <a:gd name="T29" fmla="*/ 106 h 242"/>
                <a:gd name="T30" fmla="*/ 2 w 69"/>
                <a:gd name="T31" fmla="*/ 112 h 242"/>
                <a:gd name="T32" fmla="*/ 2 w 69"/>
                <a:gd name="T33" fmla="*/ 117 h 242"/>
                <a:gd name="T34" fmla="*/ 2 w 69"/>
                <a:gd name="T35" fmla="*/ 122 h 242"/>
                <a:gd name="T36" fmla="*/ 2 w 69"/>
                <a:gd name="T37" fmla="*/ 126 h 242"/>
                <a:gd name="T38" fmla="*/ 2 w 69"/>
                <a:gd name="T39" fmla="*/ 130 h 242"/>
                <a:gd name="T40" fmla="*/ 2 w 69"/>
                <a:gd name="T41" fmla="*/ 135 h 242"/>
                <a:gd name="T42" fmla="*/ 2 w 69"/>
                <a:gd name="T43" fmla="*/ 139 h 242"/>
                <a:gd name="T44" fmla="*/ 2 w 69"/>
                <a:gd name="T45" fmla="*/ 143 h 242"/>
                <a:gd name="T46" fmla="*/ 2 w 69"/>
                <a:gd name="T47" fmla="*/ 148 h 242"/>
                <a:gd name="T48" fmla="*/ 2 w 69"/>
                <a:gd name="T49" fmla="*/ 152 h 242"/>
                <a:gd name="T50" fmla="*/ 2 w 69"/>
                <a:gd name="T51" fmla="*/ 156 h 242"/>
                <a:gd name="T52" fmla="*/ 3 w 69"/>
                <a:gd name="T53" fmla="*/ 160 h 242"/>
                <a:gd name="T54" fmla="*/ 4 w 69"/>
                <a:gd name="T55" fmla="*/ 159 h 242"/>
                <a:gd name="T56" fmla="*/ 5 w 69"/>
                <a:gd name="T57" fmla="*/ 158 h 242"/>
                <a:gd name="T58" fmla="*/ 6 w 69"/>
                <a:gd name="T59" fmla="*/ 159 h 242"/>
                <a:gd name="T60" fmla="*/ 7 w 69"/>
                <a:gd name="T61" fmla="*/ 159 h 242"/>
                <a:gd name="T62" fmla="*/ 8 w 69"/>
                <a:gd name="T63" fmla="*/ 161 h 242"/>
                <a:gd name="T64" fmla="*/ 8 w 69"/>
                <a:gd name="T65" fmla="*/ 162 h 242"/>
                <a:gd name="T66" fmla="*/ 9 w 69"/>
                <a:gd name="T67" fmla="*/ 163 h 242"/>
                <a:gd name="T68" fmla="*/ 10 w 69"/>
                <a:gd name="T69" fmla="*/ 164 h 242"/>
                <a:gd name="T70" fmla="*/ 11 w 69"/>
                <a:gd name="T71" fmla="*/ 168 h 242"/>
                <a:gd name="T72" fmla="*/ 12 w 69"/>
                <a:gd name="T73" fmla="*/ 171 h 242"/>
                <a:gd name="T74" fmla="*/ 12 w 69"/>
                <a:gd name="T75" fmla="*/ 174 h 242"/>
                <a:gd name="T76" fmla="*/ 13 w 69"/>
                <a:gd name="T77" fmla="*/ 178 h 242"/>
                <a:gd name="T78" fmla="*/ 13 w 69"/>
                <a:gd name="T79" fmla="*/ 182 h 242"/>
                <a:gd name="T80" fmla="*/ 14 w 69"/>
                <a:gd name="T81" fmla="*/ 186 h 242"/>
                <a:gd name="T82" fmla="*/ 15 w 69"/>
                <a:gd name="T83" fmla="*/ 189 h 242"/>
                <a:gd name="T84" fmla="*/ 15 w 69"/>
                <a:gd name="T85" fmla="*/ 193 h 242"/>
                <a:gd name="T86" fmla="*/ 16 w 69"/>
                <a:gd name="T87" fmla="*/ 197 h 242"/>
                <a:gd name="T88" fmla="*/ 16 w 69"/>
                <a:gd name="T89" fmla="*/ 201 h 242"/>
                <a:gd name="T90" fmla="*/ 17 w 69"/>
                <a:gd name="T91" fmla="*/ 205 h 242"/>
                <a:gd name="T92" fmla="*/ 19 w 69"/>
                <a:gd name="T93" fmla="*/ 209 h 242"/>
                <a:gd name="T94" fmla="*/ 21 w 69"/>
                <a:gd name="T95" fmla="*/ 214 h 242"/>
                <a:gd name="T96" fmla="*/ 22 w 69"/>
                <a:gd name="T97" fmla="*/ 218 h 242"/>
                <a:gd name="T98" fmla="*/ 24 w 69"/>
                <a:gd name="T99" fmla="*/ 221 h 242"/>
                <a:gd name="T100" fmla="*/ 26 w 69"/>
                <a:gd name="T101" fmla="*/ 224 h 242"/>
                <a:gd name="T102" fmla="*/ 29 w 69"/>
                <a:gd name="T103" fmla="*/ 227 h 242"/>
                <a:gd name="T104" fmla="*/ 32 w 69"/>
                <a:gd name="T105" fmla="*/ 230 h 242"/>
                <a:gd name="T106" fmla="*/ 35 w 69"/>
                <a:gd name="T107" fmla="*/ 232 h 242"/>
                <a:gd name="T108" fmla="*/ 38 w 69"/>
                <a:gd name="T109" fmla="*/ 234 h 242"/>
                <a:gd name="T110" fmla="*/ 41 w 69"/>
                <a:gd name="T111" fmla="*/ 235 h 242"/>
                <a:gd name="T112" fmla="*/ 44 w 69"/>
                <a:gd name="T113" fmla="*/ 237 h 242"/>
                <a:gd name="T114" fmla="*/ 47 w 69"/>
                <a:gd name="T115" fmla="*/ 238 h 242"/>
                <a:gd name="T116" fmla="*/ 51 w 69"/>
                <a:gd name="T117" fmla="*/ 239 h 242"/>
                <a:gd name="T118" fmla="*/ 55 w 69"/>
                <a:gd name="T119" fmla="*/ 240 h 242"/>
                <a:gd name="T120" fmla="*/ 59 w 69"/>
                <a:gd name="T121" fmla="*/ 241 h 242"/>
                <a:gd name="T122" fmla="*/ 62 w 69"/>
                <a:gd name="T123" fmla="*/ 242 h 242"/>
                <a:gd name="T124" fmla="*/ 66 w 69"/>
                <a:gd name="T12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" h="242">
                  <a:moveTo>
                    <a:pt x="0" y="72"/>
                  </a:moveTo>
                  <a:lnTo>
                    <a:pt x="0" y="69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1" y="54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1" y="61"/>
                  </a:lnTo>
                  <a:lnTo>
                    <a:pt x="1" y="62"/>
                  </a:lnTo>
                  <a:lnTo>
                    <a:pt x="1" y="63"/>
                  </a:lnTo>
                  <a:lnTo>
                    <a:pt x="1" y="64"/>
                  </a:lnTo>
                  <a:lnTo>
                    <a:pt x="1" y="65"/>
                  </a:lnTo>
                  <a:lnTo>
                    <a:pt x="1" y="66"/>
                  </a:lnTo>
                  <a:lnTo>
                    <a:pt x="1" y="67"/>
                  </a:lnTo>
                  <a:lnTo>
                    <a:pt x="1" y="68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1" y="72"/>
                  </a:lnTo>
                  <a:lnTo>
                    <a:pt x="1" y="73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5"/>
                  </a:lnTo>
                  <a:lnTo>
                    <a:pt x="1" y="76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1"/>
                  </a:lnTo>
                  <a:lnTo>
                    <a:pt x="1" y="82"/>
                  </a:lnTo>
                  <a:lnTo>
                    <a:pt x="1" y="83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5"/>
                  </a:lnTo>
                  <a:lnTo>
                    <a:pt x="1" y="86"/>
                  </a:lnTo>
                  <a:lnTo>
                    <a:pt x="1" y="87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2"/>
                  </a:lnTo>
                  <a:lnTo>
                    <a:pt x="1" y="93"/>
                  </a:lnTo>
                  <a:lnTo>
                    <a:pt x="1" y="94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96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8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10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102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1" y="107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9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7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3" y="158"/>
                  </a:lnTo>
                  <a:lnTo>
                    <a:pt x="3" y="158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3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0"/>
                  </a:lnTo>
                  <a:lnTo>
                    <a:pt x="4" y="159"/>
                  </a:lnTo>
                  <a:lnTo>
                    <a:pt x="4" y="160"/>
                  </a:lnTo>
                  <a:lnTo>
                    <a:pt x="4" y="159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7"/>
                  </a:lnTo>
                  <a:lnTo>
                    <a:pt x="5" y="158"/>
                  </a:lnTo>
                  <a:lnTo>
                    <a:pt x="5" y="157"/>
                  </a:lnTo>
                  <a:lnTo>
                    <a:pt x="5" y="158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6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7" y="160"/>
                  </a:lnTo>
                  <a:lnTo>
                    <a:pt x="7" y="160"/>
                  </a:lnTo>
                  <a:lnTo>
                    <a:pt x="7" y="161"/>
                  </a:lnTo>
                  <a:lnTo>
                    <a:pt x="8" y="161"/>
                  </a:lnTo>
                  <a:lnTo>
                    <a:pt x="8" y="160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2"/>
                  </a:lnTo>
                  <a:lnTo>
                    <a:pt x="8" y="161"/>
                  </a:lnTo>
                  <a:lnTo>
                    <a:pt x="8" y="162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4"/>
                  </a:lnTo>
                  <a:lnTo>
                    <a:pt x="9" y="163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5"/>
                  </a:lnTo>
                  <a:lnTo>
                    <a:pt x="10" y="165"/>
                  </a:lnTo>
                  <a:lnTo>
                    <a:pt x="10" y="165"/>
                  </a:lnTo>
                  <a:lnTo>
                    <a:pt x="10" y="166"/>
                  </a:lnTo>
                  <a:lnTo>
                    <a:pt x="10" y="166"/>
                  </a:lnTo>
                  <a:lnTo>
                    <a:pt x="10" y="166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11" y="167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1" y="168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1" y="170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2" y="175"/>
                  </a:lnTo>
                  <a:lnTo>
                    <a:pt x="12" y="175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12" y="177"/>
                  </a:lnTo>
                  <a:lnTo>
                    <a:pt x="12" y="177"/>
                  </a:lnTo>
                  <a:lnTo>
                    <a:pt x="13" y="177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2"/>
                  </a:lnTo>
                  <a:lnTo>
                    <a:pt x="13" y="182"/>
                  </a:lnTo>
                  <a:lnTo>
                    <a:pt x="14" y="182"/>
                  </a:lnTo>
                  <a:lnTo>
                    <a:pt x="14" y="182"/>
                  </a:lnTo>
                  <a:lnTo>
                    <a:pt x="14" y="183"/>
                  </a:lnTo>
                  <a:lnTo>
                    <a:pt x="14" y="183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4" y="185"/>
                  </a:lnTo>
                  <a:lnTo>
                    <a:pt x="14" y="185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14" y="187"/>
                  </a:lnTo>
                  <a:lnTo>
                    <a:pt x="14" y="187"/>
                  </a:lnTo>
                  <a:lnTo>
                    <a:pt x="14" y="187"/>
                  </a:lnTo>
                  <a:lnTo>
                    <a:pt x="14" y="188"/>
                  </a:lnTo>
                  <a:lnTo>
                    <a:pt x="14" y="188"/>
                  </a:lnTo>
                  <a:lnTo>
                    <a:pt x="14" y="188"/>
                  </a:lnTo>
                  <a:lnTo>
                    <a:pt x="14" y="189"/>
                  </a:lnTo>
                  <a:lnTo>
                    <a:pt x="14" y="189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5" y="192"/>
                  </a:lnTo>
                  <a:lnTo>
                    <a:pt x="15" y="192"/>
                  </a:lnTo>
                  <a:lnTo>
                    <a:pt x="15" y="192"/>
                  </a:lnTo>
                  <a:lnTo>
                    <a:pt x="15" y="193"/>
                  </a:lnTo>
                  <a:lnTo>
                    <a:pt x="15" y="193"/>
                  </a:lnTo>
                  <a:lnTo>
                    <a:pt x="15" y="193"/>
                  </a:lnTo>
                  <a:lnTo>
                    <a:pt x="15" y="194"/>
                  </a:lnTo>
                  <a:lnTo>
                    <a:pt x="15" y="194"/>
                  </a:lnTo>
                  <a:lnTo>
                    <a:pt x="15" y="194"/>
                  </a:lnTo>
                  <a:lnTo>
                    <a:pt x="15" y="195"/>
                  </a:lnTo>
                  <a:lnTo>
                    <a:pt x="15" y="195"/>
                  </a:lnTo>
                  <a:lnTo>
                    <a:pt x="15" y="195"/>
                  </a:lnTo>
                  <a:lnTo>
                    <a:pt x="15" y="196"/>
                  </a:lnTo>
                  <a:lnTo>
                    <a:pt x="15" y="196"/>
                  </a:lnTo>
                  <a:lnTo>
                    <a:pt x="16" y="196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200"/>
                  </a:lnTo>
                  <a:lnTo>
                    <a:pt x="16" y="200"/>
                  </a:lnTo>
                  <a:lnTo>
                    <a:pt x="16" y="201"/>
                  </a:lnTo>
                  <a:lnTo>
                    <a:pt x="16" y="201"/>
                  </a:lnTo>
                  <a:lnTo>
                    <a:pt x="16" y="201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7" y="204"/>
                  </a:lnTo>
                  <a:lnTo>
                    <a:pt x="17" y="204"/>
                  </a:lnTo>
                  <a:lnTo>
                    <a:pt x="17" y="204"/>
                  </a:lnTo>
                  <a:lnTo>
                    <a:pt x="17" y="205"/>
                  </a:lnTo>
                  <a:lnTo>
                    <a:pt x="17" y="205"/>
                  </a:lnTo>
                  <a:lnTo>
                    <a:pt x="17" y="205"/>
                  </a:lnTo>
                  <a:lnTo>
                    <a:pt x="17" y="206"/>
                  </a:lnTo>
                  <a:lnTo>
                    <a:pt x="18" y="206"/>
                  </a:lnTo>
                  <a:lnTo>
                    <a:pt x="18" y="206"/>
                  </a:lnTo>
                  <a:lnTo>
                    <a:pt x="18" y="207"/>
                  </a:lnTo>
                  <a:lnTo>
                    <a:pt x="18" y="207"/>
                  </a:lnTo>
                  <a:lnTo>
                    <a:pt x="18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9"/>
                  </a:lnTo>
                  <a:lnTo>
                    <a:pt x="19" y="209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9" y="210"/>
                  </a:lnTo>
                  <a:lnTo>
                    <a:pt x="19" y="211"/>
                  </a:lnTo>
                  <a:lnTo>
                    <a:pt x="20" y="211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3"/>
                  </a:lnTo>
                  <a:lnTo>
                    <a:pt x="21" y="213"/>
                  </a:lnTo>
                  <a:lnTo>
                    <a:pt x="21" y="214"/>
                  </a:lnTo>
                  <a:lnTo>
                    <a:pt x="21" y="214"/>
                  </a:lnTo>
                  <a:lnTo>
                    <a:pt x="21" y="214"/>
                  </a:lnTo>
                  <a:lnTo>
                    <a:pt x="21" y="215"/>
                  </a:lnTo>
                  <a:lnTo>
                    <a:pt x="21" y="215"/>
                  </a:lnTo>
                  <a:lnTo>
                    <a:pt x="21" y="216"/>
                  </a:lnTo>
                  <a:lnTo>
                    <a:pt x="21" y="216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22" y="217"/>
                  </a:lnTo>
                  <a:lnTo>
                    <a:pt x="22" y="217"/>
                  </a:lnTo>
                  <a:lnTo>
                    <a:pt x="22" y="218"/>
                  </a:lnTo>
                  <a:lnTo>
                    <a:pt x="23" y="218"/>
                  </a:lnTo>
                  <a:lnTo>
                    <a:pt x="23" y="218"/>
                  </a:lnTo>
                  <a:lnTo>
                    <a:pt x="23" y="219"/>
                  </a:lnTo>
                  <a:lnTo>
                    <a:pt x="23" y="219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3" y="220"/>
                  </a:lnTo>
                  <a:lnTo>
                    <a:pt x="24" y="220"/>
                  </a:lnTo>
                  <a:lnTo>
                    <a:pt x="24" y="220"/>
                  </a:lnTo>
                  <a:lnTo>
                    <a:pt x="24" y="221"/>
                  </a:lnTo>
                  <a:lnTo>
                    <a:pt x="24" y="221"/>
                  </a:lnTo>
                  <a:lnTo>
                    <a:pt x="24" y="221"/>
                  </a:lnTo>
                  <a:lnTo>
                    <a:pt x="25" y="221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5" y="223"/>
                  </a:lnTo>
                  <a:lnTo>
                    <a:pt x="25" y="223"/>
                  </a:lnTo>
                  <a:lnTo>
                    <a:pt x="25" y="223"/>
                  </a:lnTo>
                  <a:lnTo>
                    <a:pt x="26" y="223"/>
                  </a:lnTo>
                  <a:lnTo>
                    <a:pt x="26" y="224"/>
                  </a:lnTo>
                  <a:lnTo>
                    <a:pt x="26" y="224"/>
                  </a:lnTo>
                  <a:lnTo>
                    <a:pt x="26" y="224"/>
                  </a:lnTo>
                  <a:lnTo>
                    <a:pt x="27" y="224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28" y="227"/>
                  </a:lnTo>
                  <a:lnTo>
                    <a:pt x="29" y="227"/>
                  </a:lnTo>
                  <a:lnTo>
                    <a:pt x="29" y="227"/>
                  </a:lnTo>
                  <a:lnTo>
                    <a:pt x="29" y="227"/>
                  </a:lnTo>
                  <a:lnTo>
                    <a:pt x="29" y="227"/>
                  </a:lnTo>
                  <a:lnTo>
                    <a:pt x="29" y="228"/>
                  </a:lnTo>
                  <a:lnTo>
                    <a:pt x="30" y="228"/>
                  </a:lnTo>
                  <a:lnTo>
                    <a:pt x="30" y="228"/>
                  </a:lnTo>
                  <a:lnTo>
                    <a:pt x="30" y="228"/>
                  </a:lnTo>
                  <a:lnTo>
                    <a:pt x="30" y="229"/>
                  </a:lnTo>
                  <a:lnTo>
                    <a:pt x="31" y="229"/>
                  </a:lnTo>
                  <a:lnTo>
                    <a:pt x="31" y="229"/>
                  </a:lnTo>
                  <a:lnTo>
                    <a:pt x="31" y="229"/>
                  </a:lnTo>
                  <a:lnTo>
                    <a:pt x="32" y="230"/>
                  </a:lnTo>
                  <a:lnTo>
                    <a:pt x="32" y="230"/>
                  </a:lnTo>
                  <a:lnTo>
                    <a:pt x="32" y="230"/>
                  </a:lnTo>
                  <a:lnTo>
                    <a:pt x="33" y="230"/>
                  </a:lnTo>
                  <a:lnTo>
                    <a:pt x="33" y="231"/>
                  </a:lnTo>
                  <a:lnTo>
                    <a:pt x="33" y="231"/>
                  </a:lnTo>
                  <a:lnTo>
                    <a:pt x="33" y="231"/>
                  </a:lnTo>
                  <a:lnTo>
                    <a:pt x="34" y="231"/>
                  </a:lnTo>
                  <a:lnTo>
                    <a:pt x="34" y="231"/>
                  </a:lnTo>
                  <a:lnTo>
                    <a:pt x="34" y="231"/>
                  </a:lnTo>
                  <a:lnTo>
                    <a:pt x="34" y="232"/>
                  </a:lnTo>
                  <a:lnTo>
                    <a:pt x="35" y="232"/>
                  </a:lnTo>
                  <a:lnTo>
                    <a:pt x="35" y="232"/>
                  </a:lnTo>
                  <a:lnTo>
                    <a:pt x="35" y="232"/>
                  </a:lnTo>
                  <a:lnTo>
                    <a:pt x="36" y="233"/>
                  </a:lnTo>
                  <a:lnTo>
                    <a:pt x="36" y="233"/>
                  </a:lnTo>
                  <a:lnTo>
                    <a:pt x="36" y="233"/>
                  </a:lnTo>
                  <a:lnTo>
                    <a:pt x="36" y="233"/>
                  </a:lnTo>
                  <a:lnTo>
                    <a:pt x="37" y="233"/>
                  </a:lnTo>
                  <a:lnTo>
                    <a:pt x="37" y="233"/>
                  </a:lnTo>
                  <a:lnTo>
                    <a:pt x="37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39" y="234"/>
                  </a:lnTo>
                  <a:lnTo>
                    <a:pt x="39" y="235"/>
                  </a:lnTo>
                  <a:lnTo>
                    <a:pt x="39" y="235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41" y="235"/>
                  </a:lnTo>
                  <a:lnTo>
                    <a:pt x="41" y="235"/>
                  </a:lnTo>
                  <a:lnTo>
                    <a:pt x="41" y="236"/>
                  </a:lnTo>
                  <a:lnTo>
                    <a:pt x="42" y="236"/>
                  </a:lnTo>
                  <a:lnTo>
                    <a:pt x="42" y="236"/>
                  </a:lnTo>
                  <a:lnTo>
                    <a:pt x="42" y="236"/>
                  </a:lnTo>
                  <a:lnTo>
                    <a:pt x="42" y="236"/>
                  </a:lnTo>
                  <a:lnTo>
                    <a:pt x="43" y="236"/>
                  </a:lnTo>
                  <a:lnTo>
                    <a:pt x="43" y="237"/>
                  </a:lnTo>
                  <a:lnTo>
                    <a:pt x="43" y="237"/>
                  </a:lnTo>
                  <a:lnTo>
                    <a:pt x="44" y="237"/>
                  </a:lnTo>
                  <a:lnTo>
                    <a:pt x="44" y="237"/>
                  </a:lnTo>
                  <a:lnTo>
                    <a:pt x="44" y="237"/>
                  </a:lnTo>
                  <a:lnTo>
                    <a:pt x="45" y="237"/>
                  </a:lnTo>
                  <a:lnTo>
                    <a:pt x="45" y="237"/>
                  </a:lnTo>
                  <a:lnTo>
                    <a:pt x="45" y="237"/>
                  </a:lnTo>
                  <a:lnTo>
                    <a:pt x="46" y="237"/>
                  </a:lnTo>
                  <a:lnTo>
                    <a:pt x="46" y="238"/>
                  </a:lnTo>
                  <a:lnTo>
                    <a:pt x="46" y="238"/>
                  </a:lnTo>
                  <a:lnTo>
                    <a:pt x="46" y="238"/>
                  </a:lnTo>
                  <a:lnTo>
                    <a:pt x="47" y="238"/>
                  </a:lnTo>
                  <a:lnTo>
                    <a:pt x="47" y="238"/>
                  </a:lnTo>
                  <a:lnTo>
                    <a:pt x="47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49" y="238"/>
                  </a:lnTo>
                  <a:lnTo>
                    <a:pt x="49" y="239"/>
                  </a:lnTo>
                  <a:lnTo>
                    <a:pt x="50" y="239"/>
                  </a:lnTo>
                  <a:lnTo>
                    <a:pt x="50" y="239"/>
                  </a:lnTo>
                  <a:lnTo>
                    <a:pt x="50" y="239"/>
                  </a:lnTo>
                  <a:lnTo>
                    <a:pt x="51" y="239"/>
                  </a:lnTo>
                  <a:lnTo>
                    <a:pt x="51" y="239"/>
                  </a:lnTo>
                  <a:lnTo>
                    <a:pt x="51" y="240"/>
                  </a:lnTo>
                  <a:lnTo>
                    <a:pt x="52" y="240"/>
                  </a:lnTo>
                  <a:lnTo>
                    <a:pt x="52" y="240"/>
                  </a:lnTo>
                  <a:lnTo>
                    <a:pt x="53" y="240"/>
                  </a:lnTo>
                  <a:lnTo>
                    <a:pt x="53" y="240"/>
                  </a:lnTo>
                  <a:lnTo>
                    <a:pt x="53" y="240"/>
                  </a:lnTo>
                  <a:lnTo>
                    <a:pt x="53" y="240"/>
                  </a:lnTo>
                  <a:lnTo>
                    <a:pt x="54" y="240"/>
                  </a:lnTo>
                  <a:lnTo>
                    <a:pt x="54" y="240"/>
                  </a:lnTo>
                  <a:lnTo>
                    <a:pt x="55" y="240"/>
                  </a:lnTo>
                  <a:lnTo>
                    <a:pt x="55" y="240"/>
                  </a:lnTo>
                  <a:lnTo>
                    <a:pt x="55" y="240"/>
                  </a:lnTo>
                  <a:lnTo>
                    <a:pt x="55" y="241"/>
                  </a:lnTo>
                  <a:lnTo>
                    <a:pt x="56" y="241"/>
                  </a:lnTo>
                  <a:lnTo>
                    <a:pt x="56" y="241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8" y="241"/>
                  </a:lnTo>
                  <a:lnTo>
                    <a:pt x="58" y="241"/>
                  </a:lnTo>
                  <a:lnTo>
                    <a:pt x="59" y="241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59" y="242"/>
                  </a:lnTo>
                  <a:lnTo>
                    <a:pt x="60" y="242"/>
                  </a:lnTo>
                  <a:lnTo>
                    <a:pt x="60" y="242"/>
                  </a:lnTo>
                  <a:lnTo>
                    <a:pt x="60" y="242"/>
                  </a:lnTo>
                  <a:lnTo>
                    <a:pt x="61" y="242"/>
                  </a:lnTo>
                  <a:lnTo>
                    <a:pt x="61" y="242"/>
                  </a:lnTo>
                  <a:lnTo>
                    <a:pt x="61" y="242"/>
                  </a:lnTo>
                  <a:lnTo>
                    <a:pt x="62" y="242"/>
                  </a:lnTo>
                  <a:lnTo>
                    <a:pt x="62" y="242"/>
                  </a:lnTo>
                  <a:lnTo>
                    <a:pt x="62" y="242"/>
                  </a:lnTo>
                  <a:lnTo>
                    <a:pt x="63" y="242"/>
                  </a:lnTo>
                  <a:lnTo>
                    <a:pt x="63" y="242"/>
                  </a:lnTo>
                  <a:lnTo>
                    <a:pt x="63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65" y="242"/>
                  </a:lnTo>
                  <a:lnTo>
                    <a:pt x="65" y="242"/>
                  </a:lnTo>
                  <a:lnTo>
                    <a:pt x="65" y="242"/>
                  </a:lnTo>
                  <a:lnTo>
                    <a:pt x="66" y="242"/>
                  </a:lnTo>
                  <a:lnTo>
                    <a:pt x="66" y="242"/>
                  </a:lnTo>
                  <a:lnTo>
                    <a:pt x="66" y="242"/>
                  </a:lnTo>
                  <a:lnTo>
                    <a:pt x="67" y="242"/>
                  </a:lnTo>
                  <a:lnTo>
                    <a:pt x="67" y="242"/>
                  </a:lnTo>
                  <a:lnTo>
                    <a:pt x="67" y="242"/>
                  </a:lnTo>
                  <a:lnTo>
                    <a:pt x="68" y="242"/>
                  </a:lnTo>
                  <a:lnTo>
                    <a:pt x="68" y="242"/>
                  </a:lnTo>
                  <a:lnTo>
                    <a:pt x="69" y="2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571D6FD6-3ACB-873E-923C-E326D112F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885"/>
              <a:ext cx="266" cy="15"/>
            </a:xfrm>
            <a:custGeom>
              <a:avLst/>
              <a:gdLst>
                <a:gd name="T0" fmla="*/ 3 w 266"/>
                <a:gd name="T1" fmla="*/ 0 h 15"/>
                <a:gd name="T2" fmla="*/ 7 w 266"/>
                <a:gd name="T3" fmla="*/ 2 h 15"/>
                <a:gd name="T4" fmla="*/ 10 w 266"/>
                <a:gd name="T5" fmla="*/ 3 h 15"/>
                <a:gd name="T6" fmla="*/ 14 w 266"/>
                <a:gd name="T7" fmla="*/ 3 h 15"/>
                <a:gd name="T8" fmla="*/ 18 w 266"/>
                <a:gd name="T9" fmla="*/ 4 h 15"/>
                <a:gd name="T10" fmla="*/ 22 w 266"/>
                <a:gd name="T11" fmla="*/ 4 h 15"/>
                <a:gd name="T12" fmla="*/ 26 w 266"/>
                <a:gd name="T13" fmla="*/ 5 h 15"/>
                <a:gd name="T14" fmla="*/ 30 w 266"/>
                <a:gd name="T15" fmla="*/ 6 h 15"/>
                <a:gd name="T16" fmla="*/ 34 w 266"/>
                <a:gd name="T17" fmla="*/ 6 h 15"/>
                <a:gd name="T18" fmla="*/ 38 w 266"/>
                <a:gd name="T19" fmla="*/ 7 h 15"/>
                <a:gd name="T20" fmla="*/ 42 w 266"/>
                <a:gd name="T21" fmla="*/ 8 h 15"/>
                <a:gd name="T22" fmla="*/ 46 w 266"/>
                <a:gd name="T23" fmla="*/ 8 h 15"/>
                <a:gd name="T24" fmla="*/ 50 w 266"/>
                <a:gd name="T25" fmla="*/ 9 h 15"/>
                <a:gd name="T26" fmla="*/ 54 w 266"/>
                <a:gd name="T27" fmla="*/ 10 h 15"/>
                <a:gd name="T28" fmla="*/ 58 w 266"/>
                <a:gd name="T29" fmla="*/ 10 h 15"/>
                <a:gd name="T30" fmla="*/ 62 w 266"/>
                <a:gd name="T31" fmla="*/ 11 h 15"/>
                <a:gd name="T32" fmla="*/ 66 w 266"/>
                <a:gd name="T33" fmla="*/ 11 h 15"/>
                <a:gd name="T34" fmla="*/ 70 w 266"/>
                <a:gd name="T35" fmla="*/ 12 h 15"/>
                <a:gd name="T36" fmla="*/ 74 w 266"/>
                <a:gd name="T37" fmla="*/ 12 h 15"/>
                <a:gd name="T38" fmla="*/ 78 w 266"/>
                <a:gd name="T39" fmla="*/ 12 h 15"/>
                <a:gd name="T40" fmla="*/ 82 w 266"/>
                <a:gd name="T41" fmla="*/ 12 h 15"/>
                <a:gd name="T42" fmla="*/ 86 w 266"/>
                <a:gd name="T43" fmla="*/ 13 h 15"/>
                <a:gd name="T44" fmla="*/ 91 w 266"/>
                <a:gd name="T45" fmla="*/ 13 h 15"/>
                <a:gd name="T46" fmla="*/ 94 w 266"/>
                <a:gd name="T47" fmla="*/ 13 h 15"/>
                <a:gd name="T48" fmla="*/ 99 w 266"/>
                <a:gd name="T49" fmla="*/ 13 h 15"/>
                <a:gd name="T50" fmla="*/ 103 w 266"/>
                <a:gd name="T51" fmla="*/ 13 h 15"/>
                <a:gd name="T52" fmla="*/ 107 w 266"/>
                <a:gd name="T53" fmla="*/ 13 h 15"/>
                <a:gd name="T54" fmla="*/ 111 w 266"/>
                <a:gd name="T55" fmla="*/ 13 h 15"/>
                <a:gd name="T56" fmla="*/ 116 w 266"/>
                <a:gd name="T57" fmla="*/ 13 h 15"/>
                <a:gd name="T58" fmla="*/ 120 w 266"/>
                <a:gd name="T59" fmla="*/ 13 h 15"/>
                <a:gd name="T60" fmla="*/ 124 w 266"/>
                <a:gd name="T61" fmla="*/ 14 h 15"/>
                <a:gd name="T62" fmla="*/ 129 w 266"/>
                <a:gd name="T63" fmla="*/ 14 h 15"/>
                <a:gd name="T64" fmla="*/ 133 w 266"/>
                <a:gd name="T65" fmla="*/ 14 h 15"/>
                <a:gd name="T66" fmla="*/ 137 w 266"/>
                <a:gd name="T67" fmla="*/ 14 h 15"/>
                <a:gd name="T68" fmla="*/ 142 w 266"/>
                <a:gd name="T69" fmla="*/ 14 h 15"/>
                <a:gd name="T70" fmla="*/ 146 w 266"/>
                <a:gd name="T71" fmla="*/ 14 h 15"/>
                <a:gd name="T72" fmla="*/ 150 w 266"/>
                <a:gd name="T73" fmla="*/ 14 h 15"/>
                <a:gd name="T74" fmla="*/ 155 w 266"/>
                <a:gd name="T75" fmla="*/ 14 h 15"/>
                <a:gd name="T76" fmla="*/ 159 w 266"/>
                <a:gd name="T77" fmla="*/ 14 h 15"/>
                <a:gd name="T78" fmla="*/ 163 w 266"/>
                <a:gd name="T79" fmla="*/ 14 h 15"/>
                <a:gd name="T80" fmla="*/ 168 w 266"/>
                <a:gd name="T81" fmla="*/ 14 h 15"/>
                <a:gd name="T82" fmla="*/ 172 w 266"/>
                <a:gd name="T83" fmla="*/ 14 h 15"/>
                <a:gd name="T84" fmla="*/ 176 w 266"/>
                <a:gd name="T85" fmla="*/ 14 h 15"/>
                <a:gd name="T86" fmla="*/ 181 w 266"/>
                <a:gd name="T87" fmla="*/ 14 h 15"/>
                <a:gd name="T88" fmla="*/ 185 w 266"/>
                <a:gd name="T89" fmla="*/ 14 h 15"/>
                <a:gd name="T90" fmla="*/ 189 w 266"/>
                <a:gd name="T91" fmla="*/ 14 h 15"/>
                <a:gd name="T92" fmla="*/ 194 w 266"/>
                <a:gd name="T93" fmla="*/ 14 h 15"/>
                <a:gd name="T94" fmla="*/ 198 w 266"/>
                <a:gd name="T95" fmla="*/ 14 h 15"/>
                <a:gd name="T96" fmla="*/ 202 w 266"/>
                <a:gd name="T97" fmla="*/ 15 h 15"/>
                <a:gd name="T98" fmla="*/ 206 w 266"/>
                <a:gd name="T99" fmla="*/ 15 h 15"/>
                <a:gd name="T100" fmla="*/ 211 w 266"/>
                <a:gd name="T101" fmla="*/ 15 h 15"/>
                <a:gd name="T102" fmla="*/ 215 w 266"/>
                <a:gd name="T103" fmla="*/ 15 h 15"/>
                <a:gd name="T104" fmla="*/ 220 w 266"/>
                <a:gd name="T105" fmla="*/ 15 h 15"/>
                <a:gd name="T106" fmla="*/ 224 w 266"/>
                <a:gd name="T107" fmla="*/ 15 h 15"/>
                <a:gd name="T108" fmla="*/ 228 w 266"/>
                <a:gd name="T109" fmla="*/ 15 h 15"/>
                <a:gd name="T110" fmla="*/ 233 w 266"/>
                <a:gd name="T111" fmla="*/ 15 h 15"/>
                <a:gd name="T112" fmla="*/ 237 w 266"/>
                <a:gd name="T113" fmla="*/ 15 h 15"/>
                <a:gd name="T114" fmla="*/ 241 w 266"/>
                <a:gd name="T115" fmla="*/ 15 h 15"/>
                <a:gd name="T116" fmla="*/ 246 w 266"/>
                <a:gd name="T117" fmla="*/ 15 h 15"/>
                <a:gd name="T118" fmla="*/ 250 w 266"/>
                <a:gd name="T119" fmla="*/ 15 h 15"/>
                <a:gd name="T120" fmla="*/ 254 w 266"/>
                <a:gd name="T121" fmla="*/ 15 h 15"/>
                <a:gd name="T122" fmla="*/ 259 w 266"/>
                <a:gd name="T123" fmla="*/ 14 h 15"/>
                <a:gd name="T124" fmla="*/ 263 w 266"/>
                <a:gd name="T125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" h="1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2" y="13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25" y="14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3" y="14"/>
                  </a:lnTo>
                  <a:lnTo>
                    <a:pt x="133" y="14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0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3" y="14"/>
                  </a:lnTo>
                  <a:lnTo>
                    <a:pt x="143" y="14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49" y="14"/>
                  </a:lnTo>
                  <a:lnTo>
                    <a:pt x="149" y="14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5" y="14"/>
                  </a:lnTo>
                  <a:lnTo>
                    <a:pt x="155" y="14"/>
                  </a:lnTo>
                  <a:lnTo>
                    <a:pt x="155" y="14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9" y="14"/>
                  </a:lnTo>
                  <a:lnTo>
                    <a:pt x="159" y="14"/>
                  </a:lnTo>
                  <a:lnTo>
                    <a:pt x="159" y="14"/>
                  </a:lnTo>
                  <a:lnTo>
                    <a:pt x="160" y="14"/>
                  </a:lnTo>
                  <a:lnTo>
                    <a:pt x="160" y="14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3" y="14"/>
                  </a:lnTo>
                  <a:lnTo>
                    <a:pt x="164" y="14"/>
                  </a:lnTo>
                  <a:lnTo>
                    <a:pt x="164" y="14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67" y="14"/>
                  </a:lnTo>
                  <a:lnTo>
                    <a:pt x="167" y="14"/>
                  </a:lnTo>
                  <a:lnTo>
                    <a:pt x="168" y="14"/>
                  </a:lnTo>
                  <a:lnTo>
                    <a:pt x="168" y="14"/>
                  </a:lnTo>
                  <a:lnTo>
                    <a:pt x="168" y="14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71" y="14"/>
                  </a:lnTo>
                  <a:lnTo>
                    <a:pt x="171" y="14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3" y="14"/>
                  </a:lnTo>
                  <a:lnTo>
                    <a:pt x="173" y="14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5" y="14"/>
                  </a:lnTo>
                  <a:lnTo>
                    <a:pt x="175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1" y="14"/>
                  </a:lnTo>
                  <a:lnTo>
                    <a:pt x="181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4" y="14"/>
                  </a:lnTo>
                  <a:lnTo>
                    <a:pt x="184" y="14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6" y="14"/>
                  </a:lnTo>
                  <a:lnTo>
                    <a:pt x="186" y="14"/>
                  </a:lnTo>
                  <a:lnTo>
                    <a:pt x="187" y="14"/>
                  </a:lnTo>
                  <a:lnTo>
                    <a:pt x="187" y="14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91" y="14"/>
                  </a:lnTo>
                  <a:lnTo>
                    <a:pt x="191" y="14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5" y="14"/>
                  </a:lnTo>
                  <a:lnTo>
                    <a:pt x="195" y="14"/>
                  </a:lnTo>
                  <a:lnTo>
                    <a:pt x="195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9" y="15"/>
                  </a:lnTo>
                  <a:lnTo>
                    <a:pt x="199" y="15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202" y="15"/>
                  </a:lnTo>
                  <a:lnTo>
                    <a:pt x="202" y="15"/>
                  </a:lnTo>
                  <a:lnTo>
                    <a:pt x="202" y="15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4" y="15"/>
                  </a:lnTo>
                  <a:lnTo>
                    <a:pt x="204" y="15"/>
                  </a:lnTo>
                  <a:lnTo>
                    <a:pt x="204" y="15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8" y="15"/>
                  </a:lnTo>
                  <a:lnTo>
                    <a:pt x="208" y="15"/>
                  </a:lnTo>
                  <a:lnTo>
                    <a:pt x="208" y="15"/>
                  </a:lnTo>
                  <a:lnTo>
                    <a:pt x="209" y="15"/>
                  </a:lnTo>
                  <a:lnTo>
                    <a:pt x="209" y="15"/>
                  </a:lnTo>
                  <a:lnTo>
                    <a:pt x="210" y="15"/>
                  </a:lnTo>
                  <a:lnTo>
                    <a:pt x="210" y="15"/>
                  </a:lnTo>
                  <a:lnTo>
                    <a:pt x="210" y="15"/>
                  </a:lnTo>
                  <a:lnTo>
                    <a:pt x="211" y="15"/>
                  </a:lnTo>
                  <a:lnTo>
                    <a:pt x="211" y="15"/>
                  </a:lnTo>
                  <a:lnTo>
                    <a:pt x="212" y="15"/>
                  </a:lnTo>
                  <a:lnTo>
                    <a:pt x="212" y="15"/>
                  </a:lnTo>
                  <a:lnTo>
                    <a:pt x="212" y="15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4" y="15"/>
                  </a:lnTo>
                  <a:lnTo>
                    <a:pt x="215" y="15"/>
                  </a:lnTo>
                  <a:lnTo>
                    <a:pt x="215" y="15"/>
                  </a:lnTo>
                  <a:lnTo>
                    <a:pt x="216" y="15"/>
                  </a:lnTo>
                  <a:lnTo>
                    <a:pt x="216" y="15"/>
                  </a:lnTo>
                  <a:lnTo>
                    <a:pt x="216" y="15"/>
                  </a:lnTo>
                  <a:lnTo>
                    <a:pt x="217" y="15"/>
                  </a:lnTo>
                  <a:lnTo>
                    <a:pt x="217" y="15"/>
                  </a:lnTo>
                  <a:lnTo>
                    <a:pt x="218" y="15"/>
                  </a:lnTo>
                  <a:lnTo>
                    <a:pt x="218" y="15"/>
                  </a:lnTo>
                  <a:lnTo>
                    <a:pt x="218" y="15"/>
                  </a:lnTo>
                  <a:lnTo>
                    <a:pt x="219" y="15"/>
                  </a:lnTo>
                  <a:lnTo>
                    <a:pt x="219" y="15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1" y="15"/>
                  </a:lnTo>
                  <a:lnTo>
                    <a:pt x="221" y="15"/>
                  </a:lnTo>
                  <a:lnTo>
                    <a:pt x="221" y="1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3" y="15"/>
                  </a:lnTo>
                  <a:lnTo>
                    <a:pt x="223" y="15"/>
                  </a:lnTo>
                  <a:lnTo>
                    <a:pt x="223" y="15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5" y="15"/>
                  </a:lnTo>
                  <a:lnTo>
                    <a:pt x="225" y="15"/>
                  </a:lnTo>
                  <a:lnTo>
                    <a:pt x="225" y="15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7" y="15"/>
                  </a:lnTo>
                  <a:lnTo>
                    <a:pt x="227" y="15"/>
                  </a:lnTo>
                  <a:lnTo>
                    <a:pt x="227" y="15"/>
                  </a:lnTo>
                  <a:lnTo>
                    <a:pt x="228" y="15"/>
                  </a:lnTo>
                  <a:lnTo>
                    <a:pt x="228" y="15"/>
                  </a:lnTo>
                  <a:lnTo>
                    <a:pt x="229" y="15"/>
                  </a:lnTo>
                  <a:lnTo>
                    <a:pt x="229" y="15"/>
                  </a:lnTo>
                  <a:lnTo>
                    <a:pt x="229" y="15"/>
                  </a:lnTo>
                  <a:lnTo>
                    <a:pt x="230" y="15"/>
                  </a:lnTo>
                  <a:lnTo>
                    <a:pt x="230" y="15"/>
                  </a:lnTo>
                  <a:lnTo>
                    <a:pt x="231" y="15"/>
                  </a:lnTo>
                  <a:lnTo>
                    <a:pt x="231" y="15"/>
                  </a:lnTo>
                  <a:lnTo>
                    <a:pt x="231" y="15"/>
                  </a:lnTo>
                  <a:lnTo>
                    <a:pt x="232" y="15"/>
                  </a:lnTo>
                  <a:lnTo>
                    <a:pt x="232" y="15"/>
                  </a:lnTo>
                  <a:lnTo>
                    <a:pt x="233" y="15"/>
                  </a:lnTo>
                  <a:lnTo>
                    <a:pt x="233" y="15"/>
                  </a:lnTo>
                  <a:lnTo>
                    <a:pt x="233" y="15"/>
                  </a:lnTo>
                  <a:lnTo>
                    <a:pt x="234" y="15"/>
                  </a:lnTo>
                  <a:lnTo>
                    <a:pt x="234" y="15"/>
                  </a:lnTo>
                  <a:lnTo>
                    <a:pt x="235" y="15"/>
                  </a:lnTo>
                  <a:lnTo>
                    <a:pt x="235" y="15"/>
                  </a:lnTo>
                  <a:lnTo>
                    <a:pt x="235" y="15"/>
                  </a:lnTo>
                  <a:lnTo>
                    <a:pt x="236" y="15"/>
                  </a:lnTo>
                  <a:lnTo>
                    <a:pt x="236" y="15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8" y="15"/>
                  </a:lnTo>
                  <a:lnTo>
                    <a:pt x="238" y="15"/>
                  </a:lnTo>
                  <a:lnTo>
                    <a:pt x="238" y="15"/>
                  </a:lnTo>
                  <a:lnTo>
                    <a:pt x="239" y="15"/>
                  </a:lnTo>
                  <a:lnTo>
                    <a:pt x="239" y="15"/>
                  </a:lnTo>
                  <a:lnTo>
                    <a:pt x="240" y="15"/>
                  </a:lnTo>
                  <a:lnTo>
                    <a:pt x="240" y="15"/>
                  </a:lnTo>
                  <a:lnTo>
                    <a:pt x="240" y="15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3" y="15"/>
                  </a:lnTo>
                  <a:lnTo>
                    <a:pt x="243" y="15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44" y="15"/>
                  </a:lnTo>
                  <a:lnTo>
                    <a:pt x="245" y="15"/>
                  </a:lnTo>
                  <a:lnTo>
                    <a:pt x="245" y="15"/>
                  </a:lnTo>
                  <a:lnTo>
                    <a:pt x="246" y="15"/>
                  </a:lnTo>
                  <a:lnTo>
                    <a:pt x="246" y="15"/>
                  </a:lnTo>
                  <a:lnTo>
                    <a:pt x="246" y="15"/>
                  </a:lnTo>
                  <a:lnTo>
                    <a:pt x="247" y="15"/>
                  </a:lnTo>
                  <a:lnTo>
                    <a:pt x="247" y="15"/>
                  </a:lnTo>
                  <a:lnTo>
                    <a:pt x="248" y="15"/>
                  </a:lnTo>
                  <a:lnTo>
                    <a:pt x="248" y="15"/>
                  </a:lnTo>
                  <a:lnTo>
                    <a:pt x="248" y="15"/>
                  </a:lnTo>
                  <a:lnTo>
                    <a:pt x="249" y="15"/>
                  </a:lnTo>
                  <a:lnTo>
                    <a:pt x="249" y="15"/>
                  </a:lnTo>
                  <a:lnTo>
                    <a:pt x="250" y="15"/>
                  </a:lnTo>
                  <a:lnTo>
                    <a:pt x="250" y="15"/>
                  </a:lnTo>
                  <a:lnTo>
                    <a:pt x="250" y="15"/>
                  </a:lnTo>
                  <a:lnTo>
                    <a:pt x="251" y="15"/>
                  </a:lnTo>
                  <a:lnTo>
                    <a:pt x="251" y="15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2" y="15"/>
                  </a:lnTo>
                  <a:lnTo>
                    <a:pt x="253" y="15"/>
                  </a:lnTo>
                  <a:lnTo>
                    <a:pt x="253" y="15"/>
                  </a:lnTo>
                  <a:lnTo>
                    <a:pt x="254" y="15"/>
                  </a:lnTo>
                  <a:lnTo>
                    <a:pt x="254" y="15"/>
                  </a:lnTo>
                  <a:lnTo>
                    <a:pt x="254" y="15"/>
                  </a:lnTo>
                  <a:lnTo>
                    <a:pt x="255" y="15"/>
                  </a:lnTo>
                  <a:lnTo>
                    <a:pt x="255" y="15"/>
                  </a:lnTo>
                  <a:lnTo>
                    <a:pt x="256" y="15"/>
                  </a:lnTo>
                  <a:lnTo>
                    <a:pt x="256" y="15"/>
                  </a:lnTo>
                  <a:lnTo>
                    <a:pt x="256" y="14"/>
                  </a:lnTo>
                  <a:lnTo>
                    <a:pt x="257" y="14"/>
                  </a:lnTo>
                  <a:lnTo>
                    <a:pt x="257" y="14"/>
                  </a:lnTo>
                  <a:lnTo>
                    <a:pt x="257" y="14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59" y="14"/>
                  </a:lnTo>
                  <a:lnTo>
                    <a:pt x="260" y="14"/>
                  </a:lnTo>
                  <a:lnTo>
                    <a:pt x="260" y="14"/>
                  </a:lnTo>
                  <a:lnTo>
                    <a:pt x="261" y="14"/>
                  </a:lnTo>
                  <a:lnTo>
                    <a:pt x="261" y="14"/>
                  </a:lnTo>
                  <a:lnTo>
                    <a:pt x="261" y="14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3" y="14"/>
                  </a:lnTo>
                  <a:lnTo>
                    <a:pt x="263" y="14"/>
                  </a:lnTo>
                  <a:lnTo>
                    <a:pt x="263" y="14"/>
                  </a:lnTo>
                  <a:lnTo>
                    <a:pt x="264" y="14"/>
                  </a:lnTo>
                  <a:lnTo>
                    <a:pt x="264" y="14"/>
                  </a:lnTo>
                  <a:lnTo>
                    <a:pt x="265" y="14"/>
                  </a:lnTo>
                  <a:lnTo>
                    <a:pt x="265" y="14"/>
                  </a:lnTo>
                  <a:lnTo>
                    <a:pt x="265" y="14"/>
                  </a:lnTo>
                  <a:lnTo>
                    <a:pt x="266" y="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ED4A9E67-665A-D25E-D74D-DCCE6984B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543"/>
              <a:ext cx="142" cy="356"/>
            </a:xfrm>
            <a:custGeom>
              <a:avLst/>
              <a:gdLst>
                <a:gd name="T0" fmla="*/ 4 w 142"/>
                <a:gd name="T1" fmla="*/ 356 h 356"/>
                <a:gd name="T2" fmla="*/ 8 w 142"/>
                <a:gd name="T3" fmla="*/ 356 h 356"/>
                <a:gd name="T4" fmla="*/ 12 w 142"/>
                <a:gd name="T5" fmla="*/ 356 h 356"/>
                <a:gd name="T6" fmla="*/ 17 w 142"/>
                <a:gd name="T7" fmla="*/ 356 h 356"/>
                <a:gd name="T8" fmla="*/ 21 w 142"/>
                <a:gd name="T9" fmla="*/ 356 h 356"/>
                <a:gd name="T10" fmla="*/ 25 w 142"/>
                <a:gd name="T11" fmla="*/ 356 h 356"/>
                <a:gd name="T12" fmla="*/ 29 w 142"/>
                <a:gd name="T13" fmla="*/ 356 h 356"/>
                <a:gd name="T14" fmla="*/ 33 w 142"/>
                <a:gd name="T15" fmla="*/ 355 h 356"/>
                <a:gd name="T16" fmla="*/ 38 w 142"/>
                <a:gd name="T17" fmla="*/ 355 h 356"/>
                <a:gd name="T18" fmla="*/ 42 w 142"/>
                <a:gd name="T19" fmla="*/ 355 h 356"/>
                <a:gd name="T20" fmla="*/ 45 w 142"/>
                <a:gd name="T21" fmla="*/ 354 h 356"/>
                <a:gd name="T22" fmla="*/ 49 w 142"/>
                <a:gd name="T23" fmla="*/ 354 h 356"/>
                <a:gd name="T24" fmla="*/ 53 w 142"/>
                <a:gd name="T25" fmla="*/ 353 h 356"/>
                <a:gd name="T26" fmla="*/ 56 w 142"/>
                <a:gd name="T27" fmla="*/ 352 h 356"/>
                <a:gd name="T28" fmla="*/ 60 w 142"/>
                <a:gd name="T29" fmla="*/ 350 h 356"/>
                <a:gd name="T30" fmla="*/ 63 w 142"/>
                <a:gd name="T31" fmla="*/ 348 h 356"/>
                <a:gd name="T32" fmla="*/ 66 w 142"/>
                <a:gd name="T33" fmla="*/ 346 h 356"/>
                <a:gd name="T34" fmla="*/ 69 w 142"/>
                <a:gd name="T35" fmla="*/ 343 h 356"/>
                <a:gd name="T36" fmla="*/ 71 w 142"/>
                <a:gd name="T37" fmla="*/ 340 h 356"/>
                <a:gd name="T38" fmla="*/ 73 w 142"/>
                <a:gd name="T39" fmla="*/ 337 h 356"/>
                <a:gd name="T40" fmla="*/ 76 w 142"/>
                <a:gd name="T41" fmla="*/ 334 h 356"/>
                <a:gd name="T42" fmla="*/ 78 w 142"/>
                <a:gd name="T43" fmla="*/ 329 h 356"/>
                <a:gd name="T44" fmla="*/ 80 w 142"/>
                <a:gd name="T45" fmla="*/ 325 h 356"/>
                <a:gd name="T46" fmla="*/ 81 w 142"/>
                <a:gd name="T47" fmla="*/ 321 h 356"/>
                <a:gd name="T48" fmla="*/ 83 w 142"/>
                <a:gd name="T49" fmla="*/ 317 h 356"/>
                <a:gd name="T50" fmla="*/ 84 w 142"/>
                <a:gd name="T51" fmla="*/ 313 h 356"/>
                <a:gd name="T52" fmla="*/ 86 w 142"/>
                <a:gd name="T53" fmla="*/ 308 h 356"/>
                <a:gd name="T54" fmla="*/ 87 w 142"/>
                <a:gd name="T55" fmla="*/ 303 h 356"/>
                <a:gd name="T56" fmla="*/ 88 w 142"/>
                <a:gd name="T57" fmla="*/ 298 h 356"/>
                <a:gd name="T58" fmla="*/ 90 w 142"/>
                <a:gd name="T59" fmla="*/ 292 h 356"/>
                <a:gd name="T60" fmla="*/ 91 w 142"/>
                <a:gd name="T61" fmla="*/ 286 h 356"/>
                <a:gd name="T62" fmla="*/ 92 w 142"/>
                <a:gd name="T63" fmla="*/ 279 h 356"/>
                <a:gd name="T64" fmla="*/ 94 w 142"/>
                <a:gd name="T65" fmla="*/ 272 h 356"/>
                <a:gd name="T66" fmla="*/ 95 w 142"/>
                <a:gd name="T67" fmla="*/ 265 h 356"/>
                <a:gd name="T68" fmla="*/ 96 w 142"/>
                <a:gd name="T69" fmla="*/ 257 h 356"/>
                <a:gd name="T70" fmla="*/ 98 w 142"/>
                <a:gd name="T71" fmla="*/ 248 h 356"/>
                <a:gd name="T72" fmla="*/ 99 w 142"/>
                <a:gd name="T73" fmla="*/ 240 h 356"/>
                <a:gd name="T74" fmla="*/ 100 w 142"/>
                <a:gd name="T75" fmla="*/ 231 h 356"/>
                <a:gd name="T76" fmla="*/ 102 w 142"/>
                <a:gd name="T77" fmla="*/ 222 h 356"/>
                <a:gd name="T78" fmla="*/ 103 w 142"/>
                <a:gd name="T79" fmla="*/ 212 h 356"/>
                <a:gd name="T80" fmla="*/ 105 w 142"/>
                <a:gd name="T81" fmla="*/ 203 h 356"/>
                <a:gd name="T82" fmla="*/ 106 w 142"/>
                <a:gd name="T83" fmla="*/ 192 h 356"/>
                <a:gd name="T84" fmla="*/ 107 w 142"/>
                <a:gd name="T85" fmla="*/ 182 h 356"/>
                <a:gd name="T86" fmla="*/ 109 w 142"/>
                <a:gd name="T87" fmla="*/ 172 h 356"/>
                <a:gd name="T88" fmla="*/ 110 w 142"/>
                <a:gd name="T89" fmla="*/ 162 h 356"/>
                <a:gd name="T90" fmla="*/ 112 w 142"/>
                <a:gd name="T91" fmla="*/ 151 h 356"/>
                <a:gd name="T92" fmla="*/ 113 w 142"/>
                <a:gd name="T93" fmla="*/ 140 h 356"/>
                <a:gd name="T94" fmla="*/ 115 w 142"/>
                <a:gd name="T95" fmla="*/ 130 h 356"/>
                <a:gd name="T96" fmla="*/ 116 w 142"/>
                <a:gd name="T97" fmla="*/ 119 h 356"/>
                <a:gd name="T98" fmla="*/ 118 w 142"/>
                <a:gd name="T99" fmla="*/ 109 h 356"/>
                <a:gd name="T100" fmla="*/ 119 w 142"/>
                <a:gd name="T101" fmla="*/ 99 h 356"/>
                <a:gd name="T102" fmla="*/ 121 w 142"/>
                <a:gd name="T103" fmla="*/ 88 h 356"/>
                <a:gd name="T104" fmla="*/ 123 w 142"/>
                <a:gd name="T105" fmla="*/ 78 h 356"/>
                <a:gd name="T106" fmla="*/ 124 w 142"/>
                <a:gd name="T107" fmla="*/ 69 h 356"/>
                <a:gd name="T108" fmla="*/ 126 w 142"/>
                <a:gd name="T109" fmla="*/ 60 h 356"/>
                <a:gd name="T110" fmla="*/ 128 w 142"/>
                <a:gd name="T111" fmla="*/ 51 h 356"/>
                <a:gd name="T112" fmla="*/ 130 w 142"/>
                <a:gd name="T113" fmla="*/ 42 h 356"/>
                <a:gd name="T114" fmla="*/ 132 w 142"/>
                <a:gd name="T115" fmla="*/ 35 h 356"/>
                <a:gd name="T116" fmla="*/ 133 w 142"/>
                <a:gd name="T117" fmla="*/ 27 h 356"/>
                <a:gd name="T118" fmla="*/ 135 w 142"/>
                <a:gd name="T119" fmla="*/ 21 h 356"/>
                <a:gd name="T120" fmla="*/ 137 w 142"/>
                <a:gd name="T121" fmla="*/ 14 h 356"/>
                <a:gd name="T122" fmla="*/ 139 w 142"/>
                <a:gd name="T123" fmla="*/ 8 h 356"/>
                <a:gd name="T124" fmla="*/ 141 w 142"/>
                <a:gd name="T125" fmla="*/ 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2" h="356">
                  <a:moveTo>
                    <a:pt x="0" y="356"/>
                  </a:moveTo>
                  <a:lnTo>
                    <a:pt x="0" y="356"/>
                  </a:lnTo>
                  <a:lnTo>
                    <a:pt x="1" y="356"/>
                  </a:lnTo>
                  <a:lnTo>
                    <a:pt x="1" y="356"/>
                  </a:lnTo>
                  <a:lnTo>
                    <a:pt x="1" y="356"/>
                  </a:lnTo>
                  <a:lnTo>
                    <a:pt x="2" y="356"/>
                  </a:lnTo>
                  <a:lnTo>
                    <a:pt x="2" y="356"/>
                  </a:lnTo>
                  <a:lnTo>
                    <a:pt x="3" y="356"/>
                  </a:lnTo>
                  <a:lnTo>
                    <a:pt x="3" y="356"/>
                  </a:lnTo>
                  <a:lnTo>
                    <a:pt x="3" y="356"/>
                  </a:lnTo>
                  <a:lnTo>
                    <a:pt x="4" y="356"/>
                  </a:lnTo>
                  <a:lnTo>
                    <a:pt x="4" y="356"/>
                  </a:lnTo>
                  <a:lnTo>
                    <a:pt x="5" y="356"/>
                  </a:lnTo>
                  <a:lnTo>
                    <a:pt x="5" y="356"/>
                  </a:lnTo>
                  <a:lnTo>
                    <a:pt x="5" y="356"/>
                  </a:lnTo>
                  <a:lnTo>
                    <a:pt x="6" y="356"/>
                  </a:lnTo>
                  <a:lnTo>
                    <a:pt x="6" y="356"/>
                  </a:lnTo>
                  <a:lnTo>
                    <a:pt x="7" y="356"/>
                  </a:lnTo>
                  <a:lnTo>
                    <a:pt x="7" y="356"/>
                  </a:lnTo>
                  <a:lnTo>
                    <a:pt x="7" y="356"/>
                  </a:lnTo>
                  <a:lnTo>
                    <a:pt x="8" y="356"/>
                  </a:lnTo>
                  <a:lnTo>
                    <a:pt x="8" y="356"/>
                  </a:lnTo>
                  <a:lnTo>
                    <a:pt x="9" y="356"/>
                  </a:lnTo>
                  <a:lnTo>
                    <a:pt x="9" y="356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0" y="356"/>
                  </a:lnTo>
                  <a:lnTo>
                    <a:pt x="10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3" y="356"/>
                  </a:lnTo>
                  <a:lnTo>
                    <a:pt x="13" y="356"/>
                  </a:lnTo>
                  <a:lnTo>
                    <a:pt x="14" y="356"/>
                  </a:lnTo>
                  <a:lnTo>
                    <a:pt x="14" y="356"/>
                  </a:lnTo>
                  <a:lnTo>
                    <a:pt x="14" y="356"/>
                  </a:lnTo>
                  <a:lnTo>
                    <a:pt x="15" y="356"/>
                  </a:lnTo>
                  <a:lnTo>
                    <a:pt x="15" y="356"/>
                  </a:lnTo>
                  <a:lnTo>
                    <a:pt x="16" y="356"/>
                  </a:lnTo>
                  <a:lnTo>
                    <a:pt x="16" y="356"/>
                  </a:lnTo>
                  <a:lnTo>
                    <a:pt x="16" y="356"/>
                  </a:lnTo>
                  <a:lnTo>
                    <a:pt x="17" y="356"/>
                  </a:lnTo>
                  <a:lnTo>
                    <a:pt x="17" y="356"/>
                  </a:lnTo>
                  <a:lnTo>
                    <a:pt x="18" y="356"/>
                  </a:lnTo>
                  <a:lnTo>
                    <a:pt x="18" y="356"/>
                  </a:lnTo>
                  <a:lnTo>
                    <a:pt x="18" y="356"/>
                  </a:lnTo>
                  <a:lnTo>
                    <a:pt x="19" y="356"/>
                  </a:lnTo>
                  <a:lnTo>
                    <a:pt x="19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21" y="356"/>
                  </a:lnTo>
                  <a:lnTo>
                    <a:pt x="21" y="356"/>
                  </a:lnTo>
                  <a:lnTo>
                    <a:pt x="22" y="356"/>
                  </a:lnTo>
                  <a:lnTo>
                    <a:pt x="22" y="356"/>
                  </a:lnTo>
                  <a:lnTo>
                    <a:pt x="22" y="356"/>
                  </a:lnTo>
                  <a:lnTo>
                    <a:pt x="23" y="356"/>
                  </a:lnTo>
                  <a:lnTo>
                    <a:pt x="23" y="356"/>
                  </a:lnTo>
                  <a:lnTo>
                    <a:pt x="24" y="356"/>
                  </a:lnTo>
                  <a:lnTo>
                    <a:pt x="24" y="356"/>
                  </a:lnTo>
                  <a:lnTo>
                    <a:pt x="24" y="356"/>
                  </a:lnTo>
                  <a:lnTo>
                    <a:pt x="24" y="356"/>
                  </a:lnTo>
                  <a:lnTo>
                    <a:pt x="25" y="356"/>
                  </a:lnTo>
                  <a:lnTo>
                    <a:pt x="25" y="356"/>
                  </a:lnTo>
                  <a:lnTo>
                    <a:pt x="26" y="356"/>
                  </a:lnTo>
                  <a:lnTo>
                    <a:pt x="26" y="356"/>
                  </a:lnTo>
                  <a:lnTo>
                    <a:pt x="26" y="356"/>
                  </a:lnTo>
                  <a:lnTo>
                    <a:pt x="27" y="356"/>
                  </a:lnTo>
                  <a:lnTo>
                    <a:pt x="27" y="356"/>
                  </a:lnTo>
                  <a:lnTo>
                    <a:pt x="27" y="356"/>
                  </a:lnTo>
                  <a:lnTo>
                    <a:pt x="28" y="356"/>
                  </a:lnTo>
                  <a:lnTo>
                    <a:pt x="28" y="356"/>
                  </a:lnTo>
                  <a:lnTo>
                    <a:pt x="29" y="356"/>
                  </a:lnTo>
                  <a:lnTo>
                    <a:pt x="29" y="356"/>
                  </a:lnTo>
                  <a:lnTo>
                    <a:pt x="29" y="356"/>
                  </a:lnTo>
                  <a:lnTo>
                    <a:pt x="30" y="356"/>
                  </a:lnTo>
                  <a:lnTo>
                    <a:pt x="30" y="356"/>
                  </a:lnTo>
                  <a:lnTo>
                    <a:pt x="31" y="356"/>
                  </a:lnTo>
                  <a:lnTo>
                    <a:pt x="31" y="356"/>
                  </a:lnTo>
                  <a:lnTo>
                    <a:pt x="31" y="356"/>
                  </a:lnTo>
                  <a:lnTo>
                    <a:pt x="32" y="356"/>
                  </a:lnTo>
                  <a:lnTo>
                    <a:pt x="32" y="356"/>
                  </a:lnTo>
                  <a:lnTo>
                    <a:pt x="33" y="356"/>
                  </a:lnTo>
                  <a:lnTo>
                    <a:pt x="33" y="356"/>
                  </a:lnTo>
                  <a:lnTo>
                    <a:pt x="33" y="356"/>
                  </a:lnTo>
                  <a:lnTo>
                    <a:pt x="33" y="355"/>
                  </a:lnTo>
                  <a:lnTo>
                    <a:pt x="34" y="355"/>
                  </a:lnTo>
                  <a:lnTo>
                    <a:pt x="34" y="355"/>
                  </a:lnTo>
                  <a:lnTo>
                    <a:pt x="35" y="355"/>
                  </a:lnTo>
                  <a:lnTo>
                    <a:pt x="35" y="355"/>
                  </a:lnTo>
                  <a:lnTo>
                    <a:pt x="35" y="355"/>
                  </a:lnTo>
                  <a:lnTo>
                    <a:pt x="36" y="355"/>
                  </a:lnTo>
                  <a:lnTo>
                    <a:pt x="36" y="355"/>
                  </a:lnTo>
                  <a:lnTo>
                    <a:pt x="37" y="355"/>
                  </a:lnTo>
                  <a:lnTo>
                    <a:pt x="37" y="355"/>
                  </a:lnTo>
                  <a:lnTo>
                    <a:pt x="37" y="355"/>
                  </a:lnTo>
                  <a:lnTo>
                    <a:pt x="38" y="355"/>
                  </a:lnTo>
                  <a:lnTo>
                    <a:pt x="38" y="355"/>
                  </a:lnTo>
                  <a:lnTo>
                    <a:pt x="39" y="355"/>
                  </a:lnTo>
                  <a:lnTo>
                    <a:pt x="39" y="355"/>
                  </a:lnTo>
                  <a:lnTo>
                    <a:pt x="39" y="355"/>
                  </a:lnTo>
                  <a:lnTo>
                    <a:pt x="39" y="355"/>
                  </a:lnTo>
                  <a:lnTo>
                    <a:pt x="40" y="355"/>
                  </a:lnTo>
                  <a:lnTo>
                    <a:pt x="40" y="355"/>
                  </a:lnTo>
                  <a:lnTo>
                    <a:pt x="41" y="355"/>
                  </a:lnTo>
                  <a:lnTo>
                    <a:pt x="41" y="355"/>
                  </a:lnTo>
                  <a:lnTo>
                    <a:pt x="41" y="355"/>
                  </a:lnTo>
                  <a:lnTo>
                    <a:pt x="42" y="355"/>
                  </a:lnTo>
                  <a:lnTo>
                    <a:pt x="42" y="355"/>
                  </a:lnTo>
                  <a:lnTo>
                    <a:pt x="43" y="355"/>
                  </a:lnTo>
                  <a:lnTo>
                    <a:pt x="43" y="355"/>
                  </a:lnTo>
                  <a:lnTo>
                    <a:pt x="43" y="355"/>
                  </a:lnTo>
                  <a:lnTo>
                    <a:pt x="43" y="355"/>
                  </a:lnTo>
                  <a:lnTo>
                    <a:pt x="44" y="355"/>
                  </a:lnTo>
                  <a:lnTo>
                    <a:pt x="44" y="355"/>
                  </a:lnTo>
                  <a:lnTo>
                    <a:pt x="45" y="355"/>
                  </a:lnTo>
                  <a:lnTo>
                    <a:pt x="45" y="355"/>
                  </a:lnTo>
                  <a:lnTo>
                    <a:pt x="45" y="355"/>
                  </a:lnTo>
                  <a:lnTo>
                    <a:pt x="45" y="354"/>
                  </a:lnTo>
                  <a:lnTo>
                    <a:pt x="46" y="354"/>
                  </a:lnTo>
                  <a:lnTo>
                    <a:pt x="46" y="354"/>
                  </a:lnTo>
                  <a:lnTo>
                    <a:pt x="46" y="354"/>
                  </a:lnTo>
                  <a:lnTo>
                    <a:pt x="47" y="354"/>
                  </a:lnTo>
                  <a:lnTo>
                    <a:pt x="47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8" y="354"/>
                  </a:lnTo>
                  <a:lnTo>
                    <a:pt x="49" y="354"/>
                  </a:lnTo>
                  <a:lnTo>
                    <a:pt x="49" y="354"/>
                  </a:lnTo>
                  <a:lnTo>
                    <a:pt x="50" y="354"/>
                  </a:lnTo>
                  <a:lnTo>
                    <a:pt x="50" y="354"/>
                  </a:lnTo>
                  <a:lnTo>
                    <a:pt x="50" y="354"/>
                  </a:lnTo>
                  <a:lnTo>
                    <a:pt x="50" y="354"/>
                  </a:lnTo>
                  <a:lnTo>
                    <a:pt x="51" y="354"/>
                  </a:lnTo>
                  <a:lnTo>
                    <a:pt x="51" y="354"/>
                  </a:lnTo>
                  <a:lnTo>
                    <a:pt x="51" y="353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53" y="353"/>
                  </a:lnTo>
                  <a:lnTo>
                    <a:pt x="53" y="353"/>
                  </a:lnTo>
                  <a:lnTo>
                    <a:pt x="53" y="353"/>
                  </a:lnTo>
                  <a:lnTo>
                    <a:pt x="54" y="353"/>
                  </a:lnTo>
                  <a:lnTo>
                    <a:pt x="54" y="353"/>
                  </a:lnTo>
                  <a:lnTo>
                    <a:pt x="54" y="352"/>
                  </a:lnTo>
                  <a:lnTo>
                    <a:pt x="54" y="352"/>
                  </a:lnTo>
                  <a:lnTo>
                    <a:pt x="55" y="352"/>
                  </a:lnTo>
                  <a:lnTo>
                    <a:pt x="55" y="352"/>
                  </a:lnTo>
                  <a:lnTo>
                    <a:pt x="55" y="352"/>
                  </a:lnTo>
                  <a:lnTo>
                    <a:pt x="56" y="352"/>
                  </a:lnTo>
                  <a:lnTo>
                    <a:pt x="56" y="352"/>
                  </a:lnTo>
                  <a:lnTo>
                    <a:pt x="56" y="352"/>
                  </a:lnTo>
                  <a:lnTo>
                    <a:pt x="57" y="352"/>
                  </a:lnTo>
                  <a:lnTo>
                    <a:pt x="57" y="352"/>
                  </a:lnTo>
                  <a:lnTo>
                    <a:pt x="57" y="351"/>
                  </a:lnTo>
                  <a:lnTo>
                    <a:pt x="58" y="351"/>
                  </a:lnTo>
                  <a:lnTo>
                    <a:pt x="58" y="351"/>
                  </a:lnTo>
                  <a:lnTo>
                    <a:pt x="58" y="351"/>
                  </a:lnTo>
                  <a:lnTo>
                    <a:pt x="59" y="351"/>
                  </a:lnTo>
                  <a:lnTo>
                    <a:pt x="59" y="350"/>
                  </a:lnTo>
                  <a:lnTo>
                    <a:pt x="60" y="350"/>
                  </a:lnTo>
                  <a:lnTo>
                    <a:pt x="60" y="350"/>
                  </a:lnTo>
                  <a:lnTo>
                    <a:pt x="60" y="350"/>
                  </a:lnTo>
                  <a:lnTo>
                    <a:pt x="60" y="350"/>
                  </a:lnTo>
                  <a:lnTo>
                    <a:pt x="61" y="350"/>
                  </a:lnTo>
                  <a:lnTo>
                    <a:pt x="61" y="350"/>
                  </a:lnTo>
                  <a:lnTo>
                    <a:pt x="61" y="349"/>
                  </a:lnTo>
                  <a:lnTo>
                    <a:pt x="62" y="349"/>
                  </a:lnTo>
                  <a:lnTo>
                    <a:pt x="62" y="349"/>
                  </a:lnTo>
                  <a:lnTo>
                    <a:pt x="62" y="349"/>
                  </a:lnTo>
                  <a:lnTo>
                    <a:pt x="62" y="349"/>
                  </a:lnTo>
                  <a:lnTo>
                    <a:pt x="63" y="348"/>
                  </a:lnTo>
                  <a:lnTo>
                    <a:pt x="63" y="348"/>
                  </a:lnTo>
                  <a:lnTo>
                    <a:pt x="63" y="348"/>
                  </a:lnTo>
                  <a:lnTo>
                    <a:pt x="64" y="348"/>
                  </a:lnTo>
                  <a:lnTo>
                    <a:pt x="64" y="348"/>
                  </a:lnTo>
                  <a:lnTo>
                    <a:pt x="64" y="348"/>
                  </a:lnTo>
                  <a:lnTo>
                    <a:pt x="64" y="347"/>
                  </a:lnTo>
                  <a:lnTo>
                    <a:pt x="65" y="347"/>
                  </a:lnTo>
                  <a:lnTo>
                    <a:pt x="65" y="347"/>
                  </a:lnTo>
                  <a:lnTo>
                    <a:pt x="65" y="347"/>
                  </a:lnTo>
                  <a:lnTo>
                    <a:pt x="65" y="346"/>
                  </a:lnTo>
                  <a:lnTo>
                    <a:pt x="66" y="346"/>
                  </a:lnTo>
                  <a:lnTo>
                    <a:pt x="66" y="346"/>
                  </a:lnTo>
                  <a:lnTo>
                    <a:pt x="66" y="346"/>
                  </a:lnTo>
                  <a:lnTo>
                    <a:pt x="67" y="346"/>
                  </a:lnTo>
                  <a:lnTo>
                    <a:pt x="67" y="345"/>
                  </a:lnTo>
                  <a:lnTo>
                    <a:pt x="67" y="345"/>
                  </a:lnTo>
                  <a:lnTo>
                    <a:pt x="67" y="345"/>
                  </a:lnTo>
                  <a:lnTo>
                    <a:pt x="67" y="345"/>
                  </a:lnTo>
                  <a:lnTo>
                    <a:pt x="68" y="344"/>
                  </a:lnTo>
                  <a:lnTo>
                    <a:pt x="68" y="344"/>
                  </a:lnTo>
                  <a:lnTo>
                    <a:pt x="68" y="344"/>
                  </a:lnTo>
                  <a:lnTo>
                    <a:pt x="69" y="344"/>
                  </a:lnTo>
                  <a:lnTo>
                    <a:pt x="69" y="343"/>
                  </a:lnTo>
                  <a:lnTo>
                    <a:pt x="69" y="343"/>
                  </a:lnTo>
                  <a:lnTo>
                    <a:pt x="69" y="343"/>
                  </a:lnTo>
                  <a:lnTo>
                    <a:pt x="69" y="343"/>
                  </a:lnTo>
                  <a:lnTo>
                    <a:pt x="69" y="342"/>
                  </a:lnTo>
                  <a:lnTo>
                    <a:pt x="70" y="342"/>
                  </a:lnTo>
                  <a:lnTo>
                    <a:pt x="70" y="342"/>
                  </a:lnTo>
                  <a:lnTo>
                    <a:pt x="70" y="342"/>
                  </a:lnTo>
                  <a:lnTo>
                    <a:pt x="70" y="342"/>
                  </a:lnTo>
                  <a:lnTo>
                    <a:pt x="71" y="341"/>
                  </a:lnTo>
                  <a:lnTo>
                    <a:pt x="71" y="341"/>
                  </a:lnTo>
                  <a:lnTo>
                    <a:pt x="71" y="340"/>
                  </a:lnTo>
                  <a:lnTo>
                    <a:pt x="71" y="340"/>
                  </a:lnTo>
                  <a:lnTo>
                    <a:pt x="71" y="340"/>
                  </a:lnTo>
                  <a:lnTo>
                    <a:pt x="72" y="340"/>
                  </a:lnTo>
                  <a:lnTo>
                    <a:pt x="72" y="339"/>
                  </a:lnTo>
                  <a:lnTo>
                    <a:pt x="72" y="339"/>
                  </a:lnTo>
                  <a:lnTo>
                    <a:pt x="73" y="339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7"/>
                  </a:lnTo>
                  <a:lnTo>
                    <a:pt x="74" y="337"/>
                  </a:lnTo>
                  <a:lnTo>
                    <a:pt x="74" y="337"/>
                  </a:lnTo>
                  <a:lnTo>
                    <a:pt x="74" y="337"/>
                  </a:lnTo>
                  <a:lnTo>
                    <a:pt x="74" y="336"/>
                  </a:lnTo>
                  <a:lnTo>
                    <a:pt x="75" y="336"/>
                  </a:lnTo>
                  <a:lnTo>
                    <a:pt x="75" y="335"/>
                  </a:lnTo>
                  <a:lnTo>
                    <a:pt x="75" y="335"/>
                  </a:lnTo>
                  <a:lnTo>
                    <a:pt x="75" y="335"/>
                  </a:lnTo>
                  <a:lnTo>
                    <a:pt x="75" y="335"/>
                  </a:lnTo>
                  <a:lnTo>
                    <a:pt x="75" y="334"/>
                  </a:lnTo>
                  <a:lnTo>
                    <a:pt x="76" y="334"/>
                  </a:lnTo>
                  <a:lnTo>
                    <a:pt x="76" y="333"/>
                  </a:lnTo>
                  <a:lnTo>
                    <a:pt x="76" y="333"/>
                  </a:lnTo>
                  <a:lnTo>
                    <a:pt x="76" y="333"/>
                  </a:lnTo>
                  <a:lnTo>
                    <a:pt x="77" y="332"/>
                  </a:lnTo>
                  <a:lnTo>
                    <a:pt x="77" y="332"/>
                  </a:lnTo>
                  <a:lnTo>
                    <a:pt x="77" y="331"/>
                  </a:lnTo>
                  <a:lnTo>
                    <a:pt x="77" y="331"/>
                  </a:lnTo>
                  <a:lnTo>
                    <a:pt x="77" y="331"/>
                  </a:lnTo>
                  <a:lnTo>
                    <a:pt x="77" y="330"/>
                  </a:lnTo>
                  <a:lnTo>
                    <a:pt x="78" y="330"/>
                  </a:lnTo>
                  <a:lnTo>
                    <a:pt x="78" y="329"/>
                  </a:lnTo>
                  <a:lnTo>
                    <a:pt x="78" y="329"/>
                  </a:lnTo>
                  <a:lnTo>
                    <a:pt x="78" y="329"/>
                  </a:lnTo>
                  <a:lnTo>
                    <a:pt x="79" y="328"/>
                  </a:lnTo>
                  <a:lnTo>
                    <a:pt x="79" y="328"/>
                  </a:lnTo>
                  <a:lnTo>
                    <a:pt x="79" y="327"/>
                  </a:lnTo>
                  <a:lnTo>
                    <a:pt x="79" y="327"/>
                  </a:lnTo>
                  <a:lnTo>
                    <a:pt x="79" y="327"/>
                  </a:lnTo>
                  <a:lnTo>
                    <a:pt x="79" y="326"/>
                  </a:lnTo>
                  <a:lnTo>
                    <a:pt x="79" y="326"/>
                  </a:lnTo>
                  <a:lnTo>
                    <a:pt x="80" y="326"/>
                  </a:lnTo>
                  <a:lnTo>
                    <a:pt x="80" y="325"/>
                  </a:lnTo>
                  <a:lnTo>
                    <a:pt x="80" y="325"/>
                  </a:lnTo>
                  <a:lnTo>
                    <a:pt x="80" y="325"/>
                  </a:lnTo>
                  <a:lnTo>
                    <a:pt x="80" y="324"/>
                  </a:lnTo>
                  <a:lnTo>
                    <a:pt x="81" y="324"/>
                  </a:lnTo>
                  <a:lnTo>
                    <a:pt x="81" y="323"/>
                  </a:lnTo>
                  <a:lnTo>
                    <a:pt x="81" y="323"/>
                  </a:lnTo>
                  <a:lnTo>
                    <a:pt x="81" y="323"/>
                  </a:lnTo>
                  <a:lnTo>
                    <a:pt x="81" y="323"/>
                  </a:lnTo>
                  <a:lnTo>
                    <a:pt x="81" y="322"/>
                  </a:lnTo>
                  <a:lnTo>
                    <a:pt x="81" y="322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82" y="320"/>
                  </a:lnTo>
                  <a:lnTo>
                    <a:pt x="82" y="320"/>
                  </a:lnTo>
                  <a:lnTo>
                    <a:pt x="82" y="320"/>
                  </a:lnTo>
                  <a:lnTo>
                    <a:pt x="82" y="319"/>
                  </a:lnTo>
                  <a:lnTo>
                    <a:pt x="82" y="319"/>
                  </a:lnTo>
                  <a:lnTo>
                    <a:pt x="82" y="318"/>
                  </a:lnTo>
                  <a:lnTo>
                    <a:pt x="82" y="318"/>
                  </a:lnTo>
                  <a:lnTo>
                    <a:pt x="82" y="318"/>
                  </a:lnTo>
                  <a:lnTo>
                    <a:pt x="83" y="317"/>
                  </a:lnTo>
                  <a:lnTo>
                    <a:pt x="83" y="317"/>
                  </a:lnTo>
                  <a:lnTo>
                    <a:pt x="83" y="316"/>
                  </a:lnTo>
                  <a:lnTo>
                    <a:pt x="83" y="316"/>
                  </a:lnTo>
                  <a:lnTo>
                    <a:pt x="83" y="316"/>
                  </a:lnTo>
                  <a:lnTo>
                    <a:pt x="83" y="315"/>
                  </a:lnTo>
                  <a:lnTo>
                    <a:pt x="84" y="315"/>
                  </a:lnTo>
                  <a:lnTo>
                    <a:pt x="84" y="314"/>
                  </a:lnTo>
                  <a:lnTo>
                    <a:pt x="84" y="314"/>
                  </a:lnTo>
                  <a:lnTo>
                    <a:pt x="84" y="314"/>
                  </a:lnTo>
                  <a:lnTo>
                    <a:pt x="84" y="313"/>
                  </a:lnTo>
                  <a:lnTo>
                    <a:pt x="84" y="313"/>
                  </a:lnTo>
                  <a:lnTo>
                    <a:pt x="84" y="312"/>
                  </a:lnTo>
                  <a:lnTo>
                    <a:pt x="84" y="312"/>
                  </a:lnTo>
                  <a:lnTo>
                    <a:pt x="84" y="312"/>
                  </a:lnTo>
                  <a:lnTo>
                    <a:pt x="84" y="311"/>
                  </a:lnTo>
                  <a:lnTo>
                    <a:pt x="85" y="311"/>
                  </a:lnTo>
                  <a:lnTo>
                    <a:pt x="85" y="310"/>
                  </a:lnTo>
                  <a:lnTo>
                    <a:pt x="85" y="310"/>
                  </a:lnTo>
                  <a:lnTo>
                    <a:pt x="85" y="310"/>
                  </a:lnTo>
                  <a:lnTo>
                    <a:pt x="85" y="309"/>
                  </a:lnTo>
                  <a:lnTo>
                    <a:pt x="85" y="308"/>
                  </a:lnTo>
                  <a:lnTo>
                    <a:pt x="86" y="308"/>
                  </a:lnTo>
                  <a:lnTo>
                    <a:pt x="86" y="308"/>
                  </a:lnTo>
                  <a:lnTo>
                    <a:pt x="86" y="307"/>
                  </a:lnTo>
                  <a:lnTo>
                    <a:pt x="86" y="307"/>
                  </a:lnTo>
                  <a:lnTo>
                    <a:pt x="86" y="306"/>
                  </a:lnTo>
                  <a:lnTo>
                    <a:pt x="86" y="306"/>
                  </a:lnTo>
                  <a:lnTo>
                    <a:pt x="86" y="306"/>
                  </a:lnTo>
                  <a:lnTo>
                    <a:pt x="86" y="305"/>
                  </a:lnTo>
                  <a:lnTo>
                    <a:pt x="86" y="305"/>
                  </a:lnTo>
                  <a:lnTo>
                    <a:pt x="86" y="304"/>
                  </a:lnTo>
                  <a:lnTo>
                    <a:pt x="87" y="304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87" y="302"/>
                  </a:lnTo>
                  <a:lnTo>
                    <a:pt x="87" y="302"/>
                  </a:lnTo>
                  <a:lnTo>
                    <a:pt x="87" y="301"/>
                  </a:lnTo>
                  <a:lnTo>
                    <a:pt x="88" y="301"/>
                  </a:lnTo>
                  <a:lnTo>
                    <a:pt x="88" y="300"/>
                  </a:lnTo>
                  <a:lnTo>
                    <a:pt x="88" y="300"/>
                  </a:lnTo>
                  <a:lnTo>
                    <a:pt x="88" y="299"/>
                  </a:lnTo>
                  <a:lnTo>
                    <a:pt x="88" y="299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297"/>
                  </a:lnTo>
                  <a:lnTo>
                    <a:pt x="88" y="297"/>
                  </a:lnTo>
                  <a:lnTo>
                    <a:pt x="88" y="296"/>
                  </a:lnTo>
                  <a:lnTo>
                    <a:pt x="89" y="296"/>
                  </a:lnTo>
                  <a:lnTo>
                    <a:pt x="89" y="295"/>
                  </a:lnTo>
                  <a:lnTo>
                    <a:pt x="89" y="295"/>
                  </a:lnTo>
                  <a:lnTo>
                    <a:pt x="89" y="294"/>
                  </a:lnTo>
                  <a:lnTo>
                    <a:pt x="89" y="293"/>
                  </a:lnTo>
                  <a:lnTo>
                    <a:pt x="89" y="293"/>
                  </a:lnTo>
                  <a:lnTo>
                    <a:pt x="90" y="293"/>
                  </a:lnTo>
                  <a:lnTo>
                    <a:pt x="90" y="292"/>
                  </a:lnTo>
                  <a:lnTo>
                    <a:pt x="90" y="291"/>
                  </a:lnTo>
                  <a:lnTo>
                    <a:pt x="90" y="291"/>
                  </a:lnTo>
                  <a:lnTo>
                    <a:pt x="90" y="290"/>
                  </a:lnTo>
                  <a:lnTo>
                    <a:pt x="90" y="290"/>
                  </a:lnTo>
                  <a:lnTo>
                    <a:pt x="90" y="289"/>
                  </a:lnTo>
                  <a:lnTo>
                    <a:pt x="90" y="289"/>
                  </a:lnTo>
                  <a:lnTo>
                    <a:pt x="90" y="288"/>
                  </a:lnTo>
                  <a:lnTo>
                    <a:pt x="90" y="288"/>
                  </a:lnTo>
                  <a:lnTo>
                    <a:pt x="91" y="287"/>
                  </a:lnTo>
                  <a:lnTo>
                    <a:pt x="91" y="286"/>
                  </a:lnTo>
                  <a:lnTo>
                    <a:pt x="91" y="286"/>
                  </a:lnTo>
                  <a:lnTo>
                    <a:pt x="91" y="285"/>
                  </a:lnTo>
                  <a:lnTo>
                    <a:pt x="91" y="284"/>
                  </a:lnTo>
                  <a:lnTo>
                    <a:pt x="91" y="284"/>
                  </a:lnTo>
                  <a:lnTo>
                    <a:pt x="92" y="283"/>
                  </a:lnTo>
                  <a:lnTo>
                    <a:pt x="92" y="283"/>
                  </a:lnTo>
                  <a:lnTo>
                    <a:pt x="92" y="282"/>
                  </a:lnTo>
                  <a:lnTo>
                    <a:pt x="92" y="282"/>
                  </a:lnTo>
                  <a:lnTo>
                    <a:pt x="92" y="281"/>
                  </a:lnTo>
                  <a:lnTo>
                    <a:pt x="92" y="280"/>
                  </a:lnTo>
                  <a:lnTo>
                    <a:pt x="92" y="280"/>
                  </a:lnTo>
                  <a:lnTo>
                    <a:pt x="92" y="279"/>
                  </a:lnTo>
                  <a:lnTo>
                    <a:pt x="92" y="278"/>
                  </a:lnTo>
                  <a:lnTo>
                    <a:pt x="92" y="278"/>
                  </a:lnTo>
                  <a:lnTo>
                    <a:pt x="93" y="277"/>
                  </a:lnTo>
                  <a:lnTo>
                    <a:pt x="93" y="276"/>
                  </a:lnTo>
                  <a:lnTo>
                    <a:pt x="93" y="276"/>
                  </a:lnTo>
                  <a:lnTo>
                    <a:pt x="93" y="275"/>
                  </a:lnTo>
                  <a:lnTo>
                    <a:pt x="93" y="274"/>
                  </a:lnTo>
                  <a:lnTo>
                    <a:pt x="93" y="274"/>
                  </a:lnTo>
                  <a:lnTo>
                    <a:pt x="94" y="273"/>
                  </a:lnTo>
                  <a:lnTo>
                    <a:pt x="94" y="272"/>
                  </a:lnTo>
                  <a:lnTo>
                    <a:pt x="94" y="272"/>
                  </a:lnTo>
                  <a:lnTo>
                    <a:pt x="94" y="271"/>
                  </a:lnTo>
                  <a:lnTo>
                    <a:pt x="94" y="271"/>
                  </a:lnTo>
                  <a:lnTo>
                    <a:pt x="94" y="270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4" y="268"/>
                  </a:lnTo>
                  <a:lnTo>
                    <a:pt x="94" y="267"/>
                  </a:lnTo>
                  <a:lnTo>
                    <a:pt x="95" y="267"/>
                  </a:lnTo>
                  <a:lnTo>
                    <a:pt x="95" y="266"/>
                  </a:lnTo>
                  <a:lnTo>
                    <a:pt x="95" y="265"/>
                  </a:lnTo>
                  <a:lnTo>
                    <a:pt x="95" y="265"/>
                  </a:lnTo>
                  <a:lnTo>
                    <a:pt x="95" y="264"/>
                  </a:lnTo>
                  <a:lnTo>
                    <a:pt x="95" y="263"/>
                  </a:lnTo>
                  <a:lnTo>
                    <a:pt x="96" y="262"/>
                  </a:lnTo>
                  <a:lnTo>
                    <a:pt x="96" y="262"/>
                  </a:lnTo>
                  <a:lnTo>
                    <a:pt x="96" y="261"/>
                  </a:lnTo>
                  <a:lnTo>
                    <a:pt x="96" y="260"/>
                  </a:lnTo>
                  <a:lnTo>
                    <a:pt x="96" y="259"/>
                  </a:lnTo>
                  <a:lnTo>
                    <a:pt x="96" y="259"/>
                  </a:lnTo>
                  <a:lnTo>
                    <a:pt x="96" y="258"/>
                  </a:lnTo>
                  <a:lnTo>
                    <a:pt x="96" y="257"/>
                  </a:lnTo>
                  <a:lnTo>
                    <a:pt x="96" y="257"/>
                  </a:lnTo>
                  <a:lnTo>
                    <a:pt x="96" y="256"/>
                  </a:lnTo>
                  <a:lnTo>
                    <a:pt x="97" y="255"/>
                  </a:lnTo>
                  <a:lnTo>
                    <a:pt x="97" y="254"/>
                  </a:lnTo>
                  <a:lnTo>
                    <a:pt x="97" y="254"/>
                  </a:lnTo>
                  <a:lnTo>
                    <a:pt x="97" y="253"/>
                  </a:lnTo>
                  <a:lnTo>
                    <a:pt x="97" y="252"/>
                  </a:lnTo>
                  <a:lnTo>
                    <a:pt x="97" y="252"/>
                  </a:lnTo>
                  <a:lnTo>
                    <a:pt x="98" y="251"/>
                  </a:lnTo>
                  <a:lnTo>
                    <a:pt x="98" y="250"/>
                  </a:lnTo>
                  <a:lnTo>
                    <a:pt x="98" y="249"/>
                  </a:lnTo>
                  <a:lnTo>
                    <a:pt x="98" y="248"/>
                  </a:lnTo>
                  <a:lnTo>
                    <a:pt x="98" y="248"/>
                  </a:lnTo>
                  <a:lnTo>
                    <a:pt x="98" y="247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98" y="245"/>
                  </a:lnTo>
                  <a:lnTo>
                    <a:pt x="98" y="244"/>
                  </a:lnTo>
                  <a:lnTo>
                    <a:pt x="99" y="243"/>
                  </a:lnTo>
                  <a:lnTo>
                    <a:pt x="99" y="242"/>
                  </a:lnTo>
                  <a:lnTo>
                    <a:pt x="99" y="242"/>
                  </a:lnTo>
                  <a:lnTo>
                    <a:pt x="99" y="241"/>
                  </a:lnTo>
                  <a:lnTo>
                    <a:pt x="99" y="240"/>
                  </a:lnTo>
                  <a:lnTo>
                    <a:pt x="99" y="239"/>
                  </a:lnTo>
                  <a:lnTo>
                    <a:pt x="100" y="239"/>
                  </a:lnTo>
                  <a:lnTo>
                    <a:pt x="100" y="238"/>
                  </a:lnTo>
                  <a:lnTo>
                    <a:pt x="100" y="237"/>
                  </a:lnTo>
                  <a:lnTo>
                    <a:pt x="100" y="236"/>
                  </a:lnTo>
                  <a:lnTo>
                    <a:pt x="100" y="235"/>
                  </a:lnTo>
                  <a:lnTo>
                    <a:pt x="100" y="234"/>
                  </a:lnTo>
                  <a:lnTo>
                    <a:pt x="100" y="233"/>
                  </a:lnTo>
                  <a:lnTo>
                    <a:pt x="100" y="233"/>
                  </a:lnTo>
                  <a:lnTo>
                    <a:pt x="100" y="232"/>
                  </a:lnTo>
                  <a:lnTo>
                    <a:pt x="100" y="231"/>
                  </a:lnTo>
                  <a:lnTo>
                    <a:pt x="101" y="230"/>
                  </a:lnTo>
                  <a:lnTo>
                    <a:pt x="101" y="229"/>
                  </a:lnTo>
                  <a:lnTo>
                    <a:pt x="101" y="228"/>
                  </a:lnTo>
                  <a:lnTo>
                    <a:pt x="101" y="227"/>
                  </a:lnTo>
                  <a:lnTo>
                    <a:pt x="101" y="227"/>
                  </a:lnTo>
                  <a:lnTo>
                    <a:pt x="101" y="226"/>
                  </a:lnTo>
                  <a:lnTo>
                    <a:pt x="101" y="225"/>
                  </a:lnTo>
                  <a:lnTo>
                    <a:pt x="101" y="224"/>
                  </a:lnTo>
                  <a:lnTo>
                    <a:pt x="101" y="223"/>
                  </a:lnTo>
                  <a:lnTo>
                    <a:pt x="102" y="223"/>
                  </a:lnTo>
                  <a:lnTo>
                    <a:pt x="102" y="222"/>
                  </a:lnTo>
                  <a:lnTo>
                    <a:pt x="102" y="221"/>
                  </a:lnTo>
                  <a:lnTo>
                    <a:pt x="102" y="220"/>
                  </a:lnTo>
                  <a:lnTo>
                    <a:pt x="102" y="219"/>
                  </a:lnTo>
                  <a:lnTo>
                    <a:pt x="102" y="218"/>
                  </a:lnTo>
                  <a:lnTo>
                    <a:pt x="102" y="218"/>
                  </a:lnTo>
                  <a:lnTo>
                    <a:pt x="103" y="217"/>
                  </a:lnTo>
                  <a:lnTo>
                    <a:pt x="103" y="216"/>
                  </a:lnTo>
                  <a:lnTo>
                    <a:pt x="103" y="215"/>
                  </a:lnTo>
                  <a:lnTo>
                    <a:pt x="103" y="214"/>
                  </a:lnTo>
                  <a:lnTo>
                    <a:pt x="103" y="213"/>
                  </a:lnTo>
                  <a:lnTo>
                    <a:pt x="103" y="212"/>
                  </a:lnTo>
                  <a:lnTo>
                    <a:pt x="103" y="211"/>
                  </a:lnTo>
                  <a:lnTo>
                    <a:pt x="103" y="210"/>
                  </a:lnTo>
                  <a:lnTo>
                    <a:pt x="103" y="210"/>
                  </a:lnTo>
                  <a:lnTo>
                    <a:pt x="104" y="209"/>
                  </a:lnTo>
                  <a:lnTo>
                    <a:pt x="104" y="208"/>
                  </a:lnTo>
                  <a:lnTo>
                    <a:pt x="104" y="207"/>
                  </a:lnTo>
                  <a:lnTo>
                    <a:pt x="104" y="206"/>
                  </a:lnTo>
                  <a:lnTo>
                    <a:pt x="104" y="205"/>
                  </a:lnTo>
                  <a:lnTo>
                    <a:pt x="104" y="204"/>
                  </a:lnTo>
                  <a:lnTo>
                    <a:pt x="105" y="203"/>
                  </a:lnTo>
                  <a:lnTo>
                    <a:pt x="105" y="203"/>
                  </a:lnTo>
                  <a:lnTo>
                    <a:pt x="105" y="202"/>
                  </a:lnTo>
                  <a:lnTo>
                    <a:pt x="105" y="201"/>
                  </a:lnTo>
                  <a:lnTo>
                    <a:pt x="105" y="200"/>
                  </a:lnTo>
                  <a:lnTo>
                    <a:pt x="105" y="199"/>
                  </a:lnTo>
                  <a:lnTo>
                    <a:pt x="105" y="198"/>
                  </a:lnTo>
                  <a:lnTo>
                    <a:pt x="105" y="197"/>
                  </a:lnTo>
                  <a:lnTo>
                    <a:pt x="105" y="196"/>
                  </a:lnTo>
                  <a:lnTo>
                    <a:pt x="105" y="195"/>
                  </a:lnTo>
                  <a:lnTo>
                    <a:pt x="106" y="194"/>
                  </a:lnTo>
                  <a:lnTo>
                    <a:pt x="106" y="193"/>
                  </a:lnTo>
                  <a:lnTo>
                    <a:pt x="106" y="192"/>
                  </a:lnTo>
                  <a:lnTo>
                    <a:pt x="106" y="191"/>
                  </a:lnTo>
                  <a:lnTo>
                    <a:pt x="106" y="191"/>
                  </a:lnTo>
                  <a:lnTo>
                    <a:pt x="106" y="190"/>
                  </a:lnTo>
                  <a:lnTo>
                    <a:pt x="107" y="189"/>
                  </a:lnTo>
                  <a:lnTo>
                    <a:pt x="107" y="188"/>
                  </a:lnTo>
                  <a:lnTo>
                    <a:pt x="107" y="187"/>
                  </a:lnTo>
                  <a:lnTo>
                    <a:pt x="107" y="186"/>
                  </a:lnTo>
                  <a:lnTo>
                    <a:pt x="107" y="185"/>
                  </a:lnTo>
                  <a:lnTo>
                    <a:pt x="107" y="184"/>
                  </a:lnTo>
                  <a:lnTo>
                    <a:pt x="107" y="183"/>
                  </a:lnTo>
                  <a:lnTo>
                    <a:pt x="107" y="182"/>
                  </a:lnTo>
                  <a:lnTo>
                    <a:pt x="107" y="181"/>
                  </a:lnTo>
                  <a:lnTo>
                    <a:pt x="108" y="180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08" y="177"/>
                  </a:lnTo>
                  <a:lnTo>
                    <a:pt x="108" y="176"/>
                  </a:lnTo>
                  <a:lnTo>
                    <a:pt x="109" y="175"/>
                  </a:lnTo>
                  <a:lnTo>
                    <a:pt x="109" y="174"/>
                  </a:lnTo>
                  <a:lnTo>
                    <a:pt x="109" y="173"/>
                  </a:lnTo>
                  <a:lnTo>
                    <a:pt x="109" y="172"/>
                  </a:lnTo>
                  <a:lnTo>
                    <a:pt x="109" y="171"/>
                  </a:lnTo>
                  <a:lnTo>
                    <a:pt x="109" y="170"/>
                  </a:lnTo>
                  <a:lnTo>
                    <a:pt x="109" y="169"/>
                  </a:lnTo>
                  <a:lnTo>
                    <a:pt x="109" y="168"/>
                  </a:lnTo>
                  <a:lnTo>
                    <a:pt x="109" y="167"/>
                  </a:lnTo>
                  <a:lnTo>
                    <a:pt x="110" y="167"/>
                  </a:lnTo>
                  <a:lnTo>
                    <a:pt x="110" y="165"/>
                  </a:lnTo>
                  <a:lnTo>
                    <a:pt x="110" y="165"/>
                  </a:lnTo>
                  <a:lnTo>
                    <a:pt x="110" y="163"/>
                  </a:lnTo>
                  <a:lnTo>
                    <a:pt x="110" y="163"/>
                  </a:lnTo>
                  <a:lnTo>
                    <a:pt x="110" y="162"/>
                  </a:lnTo>
                  <a:lnTo>
                    <a:pt x="111" y="161"/>
                  </a:lnTo>
                  <a:lnTo>
                    <a:pt x="111" y="160"/>
                  </a:lnTo>
                  <a:lnTo>
                    <a:pt x="111" y="159"/>
                  </a:lnTo>
                  <a:lnTo>
                    <a:pt x="111" y="158"/>
                  </a:lnTo>
                  <a:lnTo>
                    <a:pt x="111" y="157"/>
                  </a:lnTo>
                  <a:lnTo>
                    <a:pt x="111" y="156"/>
                  </a:lnTo>
                  <a:lnTo>
                    <a:pt x="111" y="155"/>
                  </a:lnTo>
                  <a:lnTo>
                    <a:pt x="111" y="154"/>
                  </a:lnTo>
                  <a:lnTo>
                    <a:pt x="111" y="153"/>
                  </a:lnTo>
                  <a:lnTo>
                    <a:pt x="112" y="152"/>
                  </a:lnTo>
                  <a:lnTo>
                    <a:pt x="112" y="151"/>
                  </a:lnTo>
                  <a:lnTo>
                    <a:pt x="112" y="150"/>
                  </a:lnTo>
                  <a:lnTo>
                    <a:pt x="112" y="149"/>
                  </a:lnTo>
                  <a:lnTo>
                    <a:pt x="112" y="148"/>
                  </a:lnTo>
                  <a:lnTo>
                    <a:pt x="112" y="147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3" y="144"/>
                  </a:lnTo>
                  <a:lnTo>
                    <a:pt x="113" y="143"/>
                  </a:lnTo>
                  <a:lnTo>
                    <a:pt x="113" y="142"/>
                  </a:lnTo>
                  <a:lnTo>
                    <a:pt x="113" y="141"/>
                  </a:lnTo>
                  <a:lnTo>
                    <a:pt x="113" y="140"/>
                  </a:lnTo>
                  <a:lnTo>
                    <a:pt x="113" y="139"/>
                  </a:lnTo>
                  <a:lnTo>
                    <a:pt x="113" y="139"/>
                  </a:lnTo>
                  <a:lnTo>
                    <a:pt x="114" y="138"/>
                  </a:lnTo>
                  <a:lnTo>
                    <a:pt x="114" y="137"/>
                  </a:lnTo>
                  <a:lnTo>
                    <a:pt x="114" y="136"/>
                  </a:lnTo>
                  <a:lnTo>
                    <a:pt x="114" y="135"/>
                  </a:lnTo>
                  <a:lnTo>
                    <a:pt x="114" y="134"/>
                  </a:lnTo>
                  <a:lnTo>
                    <a:pt x="115" y="133"/>
                  </a:lnTo>
                  <a:lnTo>
                    <a:pt x="115" y="132"/>
                  </a:lnTo>
                  <a:lnTo>
                    <a:pt x="115" y="131"/>
                  </a:lnTo>
                  <a:lnTo>
                    <a:pt x="115" y="130"/>
                  </a:lnTo>
                  <a:lnTo>
                    <a:pt x="115" y="129"/>
                  </a:lnTo>
                  <a:lnTo>
                    <a:pt x="115" y="128"/>
                  </a:lnTo>
                  <a:lnTo>
                    <a:pt x="115" y="127"/>
                  </a:lnTo>
                  <a:lnTo>
                    <a:pt x="115" y="126"/>
                  </a:lnTo>
                  <a:lnTo>
                    <a:pt x="115" y="125"/>
                  </a:lnTo>
                  <a:lnTo>
                    <a:pt x="116" y="124"/>
                  </a:lnTo>
                  <a:lnTo>
                    <a:pt x="116" y="123"/>
                  </a:lnTo>
                  <a:lnTo>
                    <a:pt x="116" y="122"/>
                  </a:lnTo>
                  <a:lnTo>
                    <a:pt x="116" y="121"/>
                  </a:lnTo>
                  <a:lnTo>
                    <a:pt x="116" y="120"/>
                  </a:lnTo>
                  <a:lnTo>
                    <a:pt x="116" y="119"/>
                  </a:lnTo>
                  <a:lnTo>
                    <a:pt x="117" y="118"/>
                  </a:lnTo>
                  <a:lnTo>
                    <a:pt x="117" y="118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17" y="114"/>
                  </a:lnTo>
                  <a:lnTo>
                    <a:pt x="117" y="114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8" y="111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8" y="108"/>
                  </a:lnTo>
                  <a:lnTo>
                    <a:pt x="118" y="107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19" y="103"/>
                  </a:lnTo>
                  <a:lnTo>
                    <a:pt x="119" y="102"/>
                  </a:lnTo>
                  <a:lnTo>
                    <a:pt x="119" y="101"/>
                  </a:lnTo>
                  <a:lnTo>
                    <a:pt x="119" y="100"/>
                  </a:lnTo>
                  <a:lnTo>
                    <a:pt x="119" y="99"/>
                  </a:lnTo>
                  <a:lnTo>
                    <a:pt x="119" y="99"/>
                  </a:lnTo>
                  <a:lnTo>
                    <a:pt x="120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20" y="94"/>
                  </a:lnTo>
                  <a:lnTo>
                    <a:pt x="120" y="93"/>
                  </a:lnTo>
                  <a:lnTo>
                    <a:pt x="120" y="92"/>
                  </a:lnTo>
                  <a:lnTo>
                    <a:pt x="120" y="91"/>
                  </a:lnTo>
                  <a:lnTo>
                    <a:pt x="121" y="90"/>
                  </a:lnTo>
                  <a:lnTo>
                    <a:pt x="121" y="89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21" y="87"/>
                  </a:lnTo>
                  <a:lnTo>
                    <a:pt x="122" y="86"/>
                  </a:lnTo>
                  <a:lnTo>
                    <a:pt x="122" y="85"/>
                  </a:lnTo>
                  <a:lnTo>
                    <a:pt x="122" y="84"/>
                  </a:lnTo>
                  <a:lnTo>
                    <a:pt x="122" y="83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0"/>
                  </a:lnTo>
                  <a:lnTo>
                    <a:pt x="122" y="79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7"/>
                  </a:lnTo>
                  <a:lnTo>
                    <a:pt x="123" y="76"/>
                  </a:lnTo>
                  <a:lnTo>
                    <a:pt x="123" y="75"/>
                  </a:lnTo>
                  <a:lnTo>
                    <a:pt x="124" y="74"/>
                  </a:lnTo>
                  <a:lnTo>
                    <a:pt x="124" y="73"/>
                  </a:lnTo>
                  <a:lnTo>
                    <a:pt x="124" y="72"/>
                  </a:lnTo>
                  <a:lnTo>
                    <a:pt x="124" y="71"/>
                  </a:lnTo>
                  <a:lnTo>
                    <a:pt x="124" y="71"/>
                  </a:lnTo>
                  <a:lnTo>
                    <a:pt x="124" y="70"/>
                  </a:lnTo>
                  <a:lnTo>
                    <a:pt x="124" y="69"/>
                  </a:lnTo>
                  <a:lnTo>
                    <a:pt x="124" y="68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5" y="64"/>
                  </a:lnTo>
                  <a:lnTo>
                    <a:pt x="126" y="63"/>
                  </a:lnTo>
                  <a:lnTo>
                    <a:pt x="126" y="62"/>
                  </a:lnTo>
                  <a:lnTo>
                    <a:pt x="126" y="61"/>
                  </a:lnTo>
                  <a:lnTo>
                    <a:pt x="126" y="61"/>
                  </a:lnTo>
                  <a:lnTo>
                    <a:pt x="126" y="60"/>
                  </a:lnTo>
                  <a:lnTo>
                    <a:pt x="126" y="59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7" y="57"/>
                  </a:lnTo>
                  <a:lnTo>
                    <a:pt x="127" y="56"/>
                  </a:lnTo>
                  <a:lnTo>
                    <a:pt x="127" y="55"/>
                  </a:lnTo>
                  <a:lnTo>
                    <a:pt x="127" y="54"/>
                  </a:lnTo>
                  <a:lnTo>
                    <a:pt x="127" y="53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1"/>
                  </a:lnTo>
                  <a:lnTo>
                    <a:pt x="128" y="50"/>
                  </a:lnTo>
                  <a:lnTo>
                    <a:pt x="128" y="49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9" y="47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9" y="45"/>
                  </a:lnTo>
                  <a:lnTo>
                    <a:pt x="129" y="44"/>
                  </a:lnTo>
                  <a:lnTo>
                    <a:pt x="130" y="43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30" y="40"/>
                  </a:lnTo>
                  <a:lnTo>
                    <a:pt x="130" y="39"/>
                  </a:lnTo>
                  <a:lnTo>
                    <a:pt x="130" y="38"/>
                  </a:lnTo>
                  <a:lnTo>
                    <a:pt x="131" y="37"/>
                  </a:lnTo>
                  <a:lnTo>
                    <a:pt x="131" y="37"/>
                  </a:lnTo>
                  <a:lnTo>
                    <a:pt x="131" y="36"/>
                  </a:lnTo>
                  <a:lnTo>
                    <a:pt x="131" y="35"/>
                  </a:lnTo>
                  <a:lnTo>
                    <a:pt x="132" y="35"/>
                  </a:lnTo>
                  <a:lnTo>
                    <a:pt x="132" y="34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2" y="32"/>
                  </a:lnTo>
                  <a:lnTo>
                    <a:pt x="132" y="31"/>
                  </a:lnTo>
                  <a:lnTo>
                    <a:pt x="132" y="31"/>
                  </a:lnTo>
                  <a:lnTo>
                    <a:pt x="132" y="30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3" y="28"/>
                  </a:lnTo>
                  <a:lnTo>
                    <a:pt x="133" y="27"/>
                  </a:lnTo>
                  <a:lnTo>
                    <a:pt x="134" y="27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4" y="25"/>
                  </a:lnTo>
                  <a:lnTo>
                    <a:pt x="134" y="24"/>
                  </a:lnTo>
                  <a:lnTo>
                    <a:pt x="134" y="24"/>
                  </a:lnTo>
                  <a:lnTo>
                    <a:pt x="134" y="23"/>
                  </a:lnTo>
                  <a:lnTo>
                    <a:pt x="135" y="23"/>
                  </a:lnTo>
                  <a:lnTo>
                    <a:pt x="135" y="22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5" y="20"/>
                  </a:lnTo>
                  <a:lnTo>
                    <a:pt x="136" y="20"/>
                  </a:lnTo>
                  <a:lnTo>
                    <a:pt x="136" y="19"/>
                  </a:lnTo>
                  <a:lnTo>
                    <a:pt x="136" y="18"/>
                  </a:lnTo>
                  <a:lnTo>
                    <a:pt x="136" y="18"/>
                  </a:lnTo>
                  <a:lnTo>
                    <a:pt x="136" y="17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7" y="16"/>
                  </a:lnTo>
                  <a:lnTo>
                    <a:pt x="137" y="15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7" y="13"/>
                  </a:lnTo>
                  <a:lnTo>
                    <a:pt x="137" y="13"/>
                  </a:lnTo>
                  <a:lnTo>
                    <a:pt x="137" y="12"/>
                  </a:lnTo>
                  <a:lnTo>
                    <a:pt x="138" y="12"/>
                  </a:lnTo>
                  <a:lnTo>
                    <a:pt x="138" y="11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9" y="10"/>
                  </a:lnTo>
                  <a:lnTo>
                    <a:pt x="139" y="9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40" y="6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1" y="4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2"/>
                  </a:lnTo>
                  <a:lnTo>
                    <a:pt x="141" y="1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0"/>
                  </a:lnTo>
                  <a:lnTo>
                    <a:pt x="1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DD6D5DE6-2FF1-DAED-CE47-4273E7E0C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1384"/>
              <a:ext cx="201" cy="159"/>
            </a:xfrm>
            <a:custGeom>
              <a:avLst/>
              <a:gdLst>
                <a:gd name="T0" fmla="*/ 2 w 201"/>
                <a:gd name="T1" fmla="*/ 154 h 159"/>
                <a:gd name="T2" fmla="*/ 4 w 201"/>
                <a:gd name="T3" fmla="*/ 150 h 159"/>
                <a:gd name="T4" fmla="*/ 6 w 201"/>
                <a:gd name="T5" fmla="*/ 145 h 159"/>
                <a:gd name="T6" fmla="*/ 8 w 201"/>
                <a:gd name="T7" fmla="*/ 141 h 159"/>
                <a:gd name="T8" fmla="*/ 11 w 201"/>
                <a:gd name="T9" fmla="*/ 137 h 159"/>
                <a:gd name="T10" fmla="*/ 13 w 201"/>
                <a:gd name="T11" fmla="*/ 132 h 159"/>
                <a:gd name="T12" fmla="*/ 15 w 201"/>
                <a:gd name="T13" fmla="*/ 128 h 159"/>
                <a:gd name="T14" fmla="*/ 17 w 201"/>
                <a:gd name="T15" fmla="*/ 124 h 159"/>
                <a:gd name="T16" fmla="*/ 20 w 201"/>
                <a:gd name="T17" fmla="*/ 120 h 159"/>
                <a:gd name="T18" fmla="*/ 22 w 201"/>
                <a:gd name="T19" fmla="*/ 116 h 159"/>
                <a:gd name="T20" fmla="*/ 24 w 201"/>
                <a:gd name="T21" fmla="*/ 112 h 159"/>
                <a:gd name="T22" fmla="*/ 27 w 201"/>
                <a:gd name="T23" fmla="*/ 107 h 159"/>
                <a:gd name="T24" fmla="*/ 30 w 201"/>
                <a:gd name="T25" fmla="*/ 103 h 159"/>
                <a:gd name="T26" fmla="*/ 33 w 201"/>
                <a:gd name="T27" fmla="*/ 99 h 159"/>
                <a:gd name="T28" fmla="*/ 35 w 201"/>
                <a:gd name="T29" fmla="*/ 96 h 159"/>
                <a:gd name="T30" fmla="*/ 37 w 201"/>
                <a:gd name="T31" fmla="*/ 92 h 159"/>
                <a:gd name="T32" fmla="*/ 40 w 201"/>
                <a:gd name="T33" fmla="*/ 89 h 159"/>
                <a:gd name="T34" fmla="*/ 43 w 201"/>
                <a:gd name="T35" fmla="*/ 85 h 159"/>
                <a:gd name="T36" fmla="*/ 45 w 201"/>
                <a:gd name="T37" fmla="*/ 82 h 159"/>
                <a:gd name="T38" fmla="*/ 48 w 201"/>
                <a:gd name="T39" fmla="*/ 79 h 159"/>
                <a:gd name="T40" fmla="*/ 51 w 201"/>
                <a:gd name="T41" fmla="*/ 75 h 159"/>
                <a:gd name="T42" fmla="*/ 54 w 201"/>
                <a:gd name="T43" fmla="*/ 72 h 159"/>
                <a:gd name="T44" fmla="*/ 57 w 201"/>
                <a:gd name="T45" fmla="*/ 69 h 159"/>
                <a:gd name="T46" fmla="*/ 60 w 201"/>
                <a:gd name="T47" fmla="*/ 66 h 159"/>
                <a:gd name="T48" fmla="*/ 62 w 201"/>
                <a:gd name="T49" fmla="*/ 64 h 159"/>
                <a:gd name="T50" fmla="*/ 65 w 201"/>
                <a:gd name="T51" fmla="*/ 62 h 159"/>
                <a:gd name="T52" fmla="*/ 68 w 201"/>
                <a:gd name="T53" fmla="*/ 58 h 159"/>
                <a:gd name="T54" fmla="*/ 73 w 201"/>
                <a:gd name="T55" fmla="*/ 55 h 159"/>
                <a:gd name="T56" fmla="*/ 76 w 201"/>
                <a:gd name="T57" fmla="*/ 52 h 159"/>
                <a:gd name="T58" fmla="*/ 79 w 201"/>
                <a:gd name="T59" fmla="*/ 50 h 159"/>
                <a:gd name="T60" fmla="*/ 83 w 201"/>
                <a:gd name="T61" fmla="*/ 47 h 159"/>
                <a:gd name="T62" fmla="*/ 86 w 201"/>
                <a:gd name="T63" fmla="*/ 45 h 159"/>
                <a:gd name="T64" fmla="*/ 90 w 201"/>
                <a:gd name="T65" fmla="*/ 43 h 159"/>
                <a:gd name="T66" fmla="*/ 93 w 201"/>
                <a:gd name="T67" fmla="*/ 41 h 159"/>
                <a:gd name="T68" fmla="*/ 97 w 201"/>
                <a:gd name="T69" fmla="*/ 39 h 159"/>
                <a:gd name="T70" fmla="*/ 100 w 201"/>
                <a:gd name="T71" fmla="*/ 37 h 159"/>
                <a:gd name="T72" fmla="*/ 103 w 201"/>
                <a:gd name="T73" fmla="*/ 35 h 159"/>
                <a:gd name="T74" fmla="*/ 107 w 201"/>
                <a:gd name="T75" fmla="*/ 33 h 159"/>
                <a:gd name="T76" fmla="*/ 111 w 201"/>
                <a:gd name="T77" fmla="*/ 31 h 159"/>
                <a:gd name="T78" fmla="*/ 114 w 201"/>
                <a:gd name="T79" fmla="*/ 30 h 159"/>
                <a:gd name="T80" fmla="*/ 117 w 201"/>
                <a:gd name="T81" fmla="*/ 28 h 159"/>
                <a:gd name="T82" fmla="*/ 121 w 201"/>
                <a:gd name="T83" fmla="*/ 26 h 159"/>
                <a:gd name="T84" fmla="*/ 124 w 201"/>
                <a:gd name="T85" fmla="*/ 24 h 159"/>
                <a:gd name="T86" fmla="*/ 128 w 201"/>
                <a:gd name="T87" fmla="*/ 23 h 159"/>
                <a:gd name="T88" fmla="*/ 131 w 201"/>
                <a:gd name="T89" fmla="*/ 22 h 159"/>
                <a:gd name="T90" fmla="*/ 134 w 201"/>
                <a:gd name="T91" fmla="*/ 20 h 159"/>
                <a:gd name="T92" fmla="*/ 138 w 201"/>
                <a:gd name="T93" fmla="*/ 19 h 159"/>
                <a:gd name="T94" fmla="*/ 141 w 201"/>
                <a:gd name="T95" fmla="*/ 18 h 159"/>
                <a:gd name="T96" fmla="*/ 145 w 201"/>
                <a:gd name="T97" fmla="*/ 17 h 159"/>
                <a:gd name="T98" fmla="*/ 149 w 201"/>
                <a:gd name="T99" fmla="*/ 15 h 159"/>
                <a:gd name="T100" fmla="*/ 153 w 201"/>
                <a:gd name="T101" fmla="*/ 14 h 159"/>
                <a:gd name="T102" fmla="*/ 157 w 201"/>
                <a:gd name="T103" fmla="*/ 13 h 159"/>
                <a:gd name="T104" fmla="*/ 160 w 201"/>
                <a:gd name="T105" fmla="*/ 11 h 159"/>
                <a:gd name="T106" fmla="*/ 164 w 201"/>
                <a:gd name="T107" fmla="*/ 10 h 159"/>
                <a:gd name="T108" fmla="*/ 168 w 201"/>
                <a:gd name="T109" fmla="*/ 9 h 159"/>
                <a:gd name="T110" fmla="*/ 172 w 201"/>
                <a:gd name="T111" fmla="*/ 8 h 159"/>
                <a:gd name="T112" fmla="*/ 176 w 201"/>
                <a:gd name="T113" fmla="*/ 7 h 159"/>
                <a:gd name="T114" fmla="*/ 179 w 201"/>
                <a:gd name="T115" fmla="*/ 6 h 159"/>
                <a:gd name="T116" fmla="*/ 183 w 201"/>
                <a:gd name="T117" fmla="*/ 5 h 159"/>
                <a:gd name="T118" fmla="*/ 187 w 201"/>
                <a:gd name="T119" fmla="*/ 4 h 159"/>
                <a:gd name="T120" fmla="*/ 191 w 201"/>
                <a:gd name="T121" fmla="*/ 3 h 159"/>
                <a:gd name="T122" fmla="*/ 195 w 201"/>
                <a:gd name="T123" fmla="*/ 2 h 159"/>
                <a:gd name="T124" fmla="*/ 198 w 201"/>
                <a:gd name="T12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" h="159">
                  <a:moveTo>
                    <a:pt x="0" y="159"/>
                  </a:moveTo>
                  <a:lnTo>
                    <a:pt x="0" y="158"/>
                  </a:lnTo>
                  <a:lnTo>
                    <a:pt x="1" y="158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5"/>
                  </a:lnTo>
                  <a:lnTo>
                    <a:pt x="2" y="155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2" y="153"/>
                  </a:lnTo>
                  <a:lnTo>
                    <a:pt x="3" y="153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1"/>
                  </a:lnTo>
                  <a:lnTo>
                    <a:pt x="3" y="151"/>
                  </a:lnTo>
                  <a:lnTo>
                    <a:pt x="4" y="150"/>
                  </a:lnTo>
                  <a:lnTo>
                    <a:pt x="4" y="150"/>
                  </a:lnTo>
                  <a:lnTo>
                    <a:pt x="4" y="150"/>
                  </a:lnTo>
                  <a:lnTo>
                    <a:pt x="4" y="149"/>
                  </a:lnTo>
                  <a:lnTo>
                    <a:pt x="4" y="149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5" y="147"/>
                  </a:lnTo>
                  <a:lnTo>
                    <a:pt x="5" y="147"/>
                  </a:lnTo>
                  <a:lnTo>
                    <a:pt x="5" y="147"/>
                  </a:lnTo>
                  <a:lnTo>
                    <a:pt x="5" y="146"/>
                  </a:lnTo>
                  <a:lnTo>
                    <a:pt x="6" y="146"/>
                  </a:lnTo>
                  <a:lnTo>
                    <a:pt x="6" y="145"/>
                  </a:lnTo>
                  <a:lnTo>
                    <a:pt x="6" y="145"/>
                  </a:lnTo>
                  <a:lnTo>
                    <a:pt x="6" y="145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7" y="142"/>
                  </a:lnTo>
                  <a:lnTo>
                    <a:pt x="8" y="142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11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3"/>
                  </a:lnTo>
                  <a:lnTo>
                    <a:pt x="13" y="133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1"/>
                  </a:lnTo>
                  <a:lnTo>
                    <a:pt x="13" y="131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29"/>
                  </a:lnTo>
                  <a:lnTo>
                    <a:pt x="14" y="129"/>
                  </a:lnTo>
                  <a:lnTo>
                    <a:pt x="14" y="129"/>
                  </a:lnTo>
                  <a:lnTo>
                    <a:pt x="15" y="128"/>
                  </a:lnTo>
                  <a:lnTo>
                    <a:pt x="15" y="128"/>
                  </a:lnTo>
                  <a:lnTo>
                    <a:pt x="15" y="128"/>
                  </a:lnTo>
                  <a:lnTo>
                    <a:pt x="15" y="127"/>
                  </a:lnTo>
                  <a:lnTo>
                    <a:pt x="16" y="127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5"/>
                  </a:lnTo>
                  <a:lnTo>
                    <a:pt x="16" y="125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0"/>
                  </a:lnTo>
                  <a:lnTo>
                    <a:pt x="19" y="120"/>
                  </a:lnTo>
                  <a:lnTo>
                    <a:pt x="20" y="120"/>
                  </a:lnTo>
                  <a:lnTo>
                    <a:pt x="20" y="119"/>
                  </a:lnTo>
                  <a:lnTo>
                    <a:pt x="20" y="119"/>
                  </a:lnTo>
                  <a:lnTo>
                    <a:pt x="20" y="118"/>
                  </a:lnTo>
                  <a:lnTo>
                    <a:pt x="20" y="118"/>
                  </a:lnTo>
                  <a:lnTo>
                    <a:pt x="20" y="118"/>
                  </a:lnTo>
                  <a:lnTo>
                    <a:pt x="21" y="118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22" y="117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4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30" y="102"/>
                  </a:lnTo>
                  <a:lnTo>
                    <a:pt x="31" y="102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4" y="98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6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5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7" y="94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38" y="91"/>
                  </a:lnTo>
                  <a:lnTo>
                    <a:pt x="38" y="91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7" y="81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6"/>
                  </a:lnTo>
                  <a:lnTo>
                    <a:pt x="51" y="76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6" y="71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8" y="69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9" y="68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1" y="66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2" y="65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4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4" y="63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6" y="61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7" y="60"/>
                  </a:lnTo>
                  <a:lnTo>
                    <a:pt x="67" y="59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8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3" y="55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5" y="40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7" y="39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8" y="37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10" y="32"/>
                  </a:lnTo>
                  <a:lnTo>
                    <a:pt x="110" y="31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6" y="29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20" y="27"/>
                  </a:lnTo>
                  <a:lnTo>
                    <a:pt x="120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4" y="25"/>
                  </a:lnTo>
                  <a:lnTo>
                    <a:pt x="124" y="25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3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1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3" y="21"/>
                  </a:lnTo>
                  <a:lnTo>
                    <a:pt x="133" y="21"/>
                  </a:lnTo>
                  <a:lnTo>
                    <a:pt x="134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4" y="17"/>
                  </a:lnTo>
                  <a:lnTo>
                    <a:pt x="144" y="17"/>
                  </a:lnTo>
                  <a:lnTo>
                    <a:pt x="144" y="17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46" y="17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8" y="16"/>
                  </a:lnTo>
                  <a:lnTo>
                    <a:pt x="148" y="15"/>
                  </a:lnTo>
                  <a:lnTo>
                    <a:pt x="149" y="15"/>
                  </a:lnTo>
                  <a:lnTo>
                    <a:pt x="149" y="15"/>
                  </a:lnTo>
                  <a:lnTo>
                    <a:pt x="149" y="15"/>
                  </a:lnTo>
                  <a:lnTo>
                    <a:pt x="149" y="15"/>
                  </a:lnTo>
                  <a:lnTo>
                    <a:pt x="150" y="15"/>
                  </a:lnTo>
                  <a:lnTo>
                    <a:pt x="150" y="15"/>
                  </a:lnTo>
                  <a:lnTo>
                    <a:pt x="151" y="15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3" y="13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55" y="13"/>
                  </a:lnTo>
                  <a:lnTo>
                    <a:pt x="155" y="13"/>
                  </a:lnTo>
                  <a:lnTo>
                    <a:pt x="155" y="13"/>
                  </a:lnTo>
                  <a:lnTo>
                    <a:pt x="156" y="13"/>
                  </a:lnTo>
                  <a:lnTo>
                    <a:pt x="156" y="13"/>
                  </a:lnTo>
                  <a:lnTo>
                    <a:pt x="156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7" y="12"/>
                  </a:lnTo>
                  <a:lnTo>
                    <a:pt x="158" y="12"/>
                  </a:lnTo>
                  <a:lnTo>
                    <a:pt x="158" y="12"/>
                  </a:lnTo>
                  <a:lnTo>
                    <a:pt x="159" y="12"/>
                  </a:lnTo>
                  <a:lnTo>
                    <a:pt x="159" y="12"/>
                  </a:lnTo>
                  <a:lnTo>
                    <a:pt x="159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1" y="11"/>
                  </a:lnTo>
                  <a:lnTo>
                    <a:pt x="161" y="11"/>
                  </a:lnTo>
                  <a:lnTo>
                    <a:pt x="162" y="11"/>
                  </a:lnTo>
                  <a:lnTo>
                    <a:pt x="162" y="11"/>
                  </a:lnTo>
                  <a:lnTo>
                    <a:pt x="162" y="11"/>
                  </a:lnTo>
                  <a:lnTo>
                    <a:pt x="162" y="11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4" y="11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6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1" y="9"/>
                  </a:lnTo>
                  <a:lnTo>
                    <a:pt x="171" y="8"/>
                  </a:lnTo>
                  <a:lnTo>
                    <a:pt x="171" y="8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72" y="8"/>
                  </a:lnTo>
                  <a:lnTo>
                    <a:pt x="173" y="8"/>
                  </a:lnTo>
                  <a:lnTo>
                    <a:pt x="173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8" y="7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3" y="5"/>
                  </a:lnTo>
                  <a:lnTo>
                    <a:pt x="184" y="5"/>
                  </a:lnTo>
                  <a:lnTo>
                    <a:pt x="184" y="5"/>
                  </a:lnTo>
                  <a:lnTo>
                    <a:pt x="185" y="5"/>
                  </a:lnTo>
                  <a:lnTo>
                    <a:pt x="185" y="4"/>
                  </a:lnTo>
                  <a:lnTo>
                    <a:pt x="185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87" y="4"/>
                  </a:lnTo>
                  <a:lnTo>
                    <a:pt x="187" y="4"/>
                  </a:lnTo>
                  <a:lnTo>
                    <a:pt x="187" y="4"/>
                  </a:lnTo>
                  <a:lnTo>
                    <a:pt x="187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90" y="3"/>
                  </a:lnTo>
                  <a:lnTo>
                    <a:pt x="190" y="3"/>
                  </a:lnTo>
                  <a:lnTo>
                    <a:pt x="190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0"/>
                  </a:lnTo>
                  <a:lnTo>
                    <a:pt x="2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BCD45C76-A902-2C4B-CEA7-75D9D294C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" y="1364"/>
              <a:ext cx="134" cy="20"/>
            </a:xfrm>
            <a:custGeom>
              <a:avLst/>
              <a:gdLst>
                <a:gd name="T0" fmla="*/ 2 w 134"/>
                <a:gd name="T1" fmla="*/ 20 h 20"/>
                <a:gd name="T2" fmla="*/ 4 w 134"/>
                <a:gd name="T3" fmla="*/ 20 h 20"/>
                <a:gd name="T4" fmla="*/ 6 w 134"/>
                <a:gd name="T5" fmla="*/ 19 h 20"/>
                <a:gd name="T6" fmla="*/ 8 w 134"/>
                <a:gd name="T7" fmla="*/ 19 h 20"/>
                <a:gd name="T8" fmla="*/ 10 w 134"/>
                <a:gd name="T9" fmla="*/ 18 h 20"/>
                <a:gd name="T10" fmla="*/ 13 w 134"/>
                <a:gd name="T11" fmla="*/ 18 h 20"/>
                <a:gd name="T12" fmla="*/ 14 w 134"/>
                <a:gd name="T13" fmla="*/ 17 h 20"/>
                <a:gd name="T14" fmla="*/ 17 w 134"/>
                <a:gd name="T15" fmla="*/ 17 h 20"/>
                <a:gd name="T16" fmla="*/ 19 w 134"/>
                <a:gd name="T17" fmla="*/ 16 h 20"/>
                <a:gd name="T18" fmla="*/ 21 w 134"/>
                <a:gd name="T19" fmla="*/ 16 h 20"/>
                <a:gd name="T20" fmla="*/ 23 w 134"/>
                <a:gd name="T21" fmla="*/ 16 h 20"/>
                <a:gd name="T22" fmla="*/ 25 w 134"/>
                <a:gd name="T23" fmla="*/ 15 h 20"/>
                <a:gd name="T24" fmla="*/ 27 w 134"/>
                <a:gd name="T25" fmla="*/ 15 h 20"/>
                <a:gd name="T26" fmla="*/ 29 w 134"/>
                <a:gd name="T27" fmla="*/ 14 h 20"/>
                <a:gd name="T28" fmla="*/ 31 w 134"/>
                <a:gd name="T29" fmla="*/ 14 h 20"/>
                <a:gd name="T30" fmla="*/ 33 w 134"/>
                <a:gd name="T31" fmla="*/ 14 h 20"/>
                <a:gd name="T32" fmla="*/ 35 w 134"/>
                <a:gd name="T33" fmla="*/ 13 h 20"/>
                <a:gd name="T34" fmla="*/ 37 w 134"/>
                <a:gd name="T35" fmla="*/ 13 h 20"/>
                <a:gd name="T36" fmla="*/ 40 w 134"/>
                <a:gd name="T37" fmla="*/ 12 h 20"/>
                <a:gd name="T38" fmla="*/ 42 w 134"/>
                <a:gd name="T39" fmla="*/ 12 h 20"/>
                <a:gd name="T40" fmla="*/ 45 w 134"/>
                <a:gd name="T41" fmla="*/ 12 h 20"/>
                <a:gd name="T42" fmla="*/ 47 w 134"/>
                <a:gd name="T43" fmla="*/ 12 h 20"/>
                <a:gd name="T44" fmla="*/ 49 w 134"/>
                <a:gd name="T45" fmla="*/ 11 h 20"/>
                <a:gd name="T46" fmla="*/ 51 w 134"/>
                <a:gd name="T47" fmla="*/ 11 h 20"/>
                <a:gd name="T48" fmla="*/ 53 w 134"/>
                <a:gd name="T49" fmla="*/ 10 h 20"/>
                <a:gd name="T50" fmla="*/ 55 w 134"/>
                <a:gd name="T51" fmla="*/ 10 h 20"/>
                <a:gd name="T52" fmla="*/ 57 w 134"/>
                <a:gd name="T53" fmla="*/ 10 h 20"/>
                <a:gd name="T54" fmla="*/ 59 w 134"/>
                <a:gd name="T55" fmla="*/ 9 h 20"/>
                <a:gd name="T56" fmla="*/ 61 w 134"/>
                <a:gd name="T57" fmla="*/ 9 h 20"/>
                <a:gd name="T58" fmla="*/ 64 w 134"/>
                <a:gd name="T59" fmla="*/ 8 h 20"/>
                <a:gd name="T60" fmla="*/ 66 w 134"/>
                <a:gd name="T61" fmla="*/ 8 h 20"/>
                <a:gd name="T62" fmla="*/ 68 w 134"/>
                <a:gd name="T63" fmla="*/ 8 h 20"/>
                <a:gd name="T64" fmla="*/ 70 w 134"/>
                <a:gd name="T65" fmla="*/ 8 h 20"/>
                <a:gd name="T66" fmla="*/ 72 w 134"/>
                <a:gd name="T67" fmla="*/ 7 h 20"/>
                <a:gd name="T68" fmla="*/ 75 w 134"/>
                <a:gd name="T69" fmla="*/ 7 h 20"/>
                <a:gd name="T70" fmla="*/ 77 w 134"/>
                <a:gd name="T71" fmla="*/ 6 h 20"/>
                <a:gd name="T72" fmla="*/ 79 w 134"/>
                <a:gd name="T73" fmla="*/ 6 h 20"/>
                <a:gd name="T74" fmla="*/ 82 w 134"/>
                <a:gd name="T75" fmla="*/ 6 h 20"/>
                <a:gd name="T76" fmla="*/ 84 w 134"/>
                <a:gd name="T77" fmla="*/ 6 h 20"/>
                <a:gd name="T78" fmla="*/ 86 w 134"/>
                <a:gd name="T79" fmla="*/ 6 h 20"/>
                <a:gd name="T80" fmla="*/ 88 w 134"/>
                <a:gd name="T81" fmla="*/ 5 h 20"/>
                <a:gd name="T82" fmla="*/ 90 w 134"/>
                <a:gd name="T83" fmla="*/ 5 h 20"/>
                <a:gd name="T84" fmla="*/ 93 w 134"/>
                <a:gd name="T85" fmla="*/ 5 h 20"/>
                <a:gd name="T86" fmla="*/ 95 w 134"/>
                <a:gd name="T87" fmla="*/ 4 h 20"/>
                <a:gd name="T88" fmla="*/ 97 w 134"/>
                <a:gd name="T89" fmla="*/ 4 h 20"/>
                <a:gd name="T90" fmla="*/ 99 w 134"/>
                <a:gd name="T91" fmla="*/ 3 h 20"/>
                <a:gd name="T92" fmla="*/ 101 w 134"/>
                <a:gd name="T93" fmla="*/ 3 h 20"/>
                <a:gd name="T94" fmla="*/ 104 w 134"/>
                <a:gd name="T95" fmla="*/ 3 h 20"/>
                <a:gd name="T96" fmla="*/ 105 w 134"/>
                <a:gd name="T97" fmla="*/ 3 h 20"/>
                <a:gd name="T98" fmla="*/ 108 w 134"/>
                <a:gd name="T99" fmla="*/ 3 h 20"/>
                <a:gd name="T100" fmla="*/ 110 w 134"/>
                <a:gd name="T101" fmla="*/ 3 h 20"/>
                <a:gd name="T102" fmla="*/ 112 w 134"/>
                <a:gd name="T103" fmla="*/ 3 h 20"/>
                <a:gd name="T104" fmla="*/ 115 w 134"/>
                <a:gd name="T105" fmla="*/ 2 h 20"/>
                <a:gd name="T106" fmla="*/ 117 w 134"/>
                <a:gd name="T107" fmla="*/ 2 h 20"/>
                <a:gd name="T108" fmla="*/ 119 w 134"/>
                <a:gd name="T109" fmla="*/ 2 h 20"/>
                <a:gd name="T110" fmla="*/ 121 w 134"/>
                <a:gd name="T111" fmla="*/ 1 h 20"/>
                <a:gd name="T112" fmla="*/ 123 w 134"/>
                <a:gd name="T113" fmla="*/ 1 h 20"/>
                <a:gd name="T114" fmla="*/ 125 w 134"/>
                <a:gd name="T115" fmla="*/ 1 h 20"/>
                <a:gd name="T116" fmla="*/ 128 w 134"/>
                <a:gd name="T117" fmla="*/ 1 h 20"/>
                <a:gd name="T118" fmla="*/ 130 w 134"/>
                <a:gd name="T119" fmla="*/ 0 h 20"/>
                <a:gd name="T120" fmla="*/ 132 w 134"/>
                <a:gd name="T121" fmla="*/ 0 h 20"/>
                <a:gd name="T122" fmla="*/ 134 w 134"/>
                <a:gd name="T1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" h="20">
                  <a:moveTo>
                    <a:pt x="0" y="20"/>
                  </a:moveTo>
                  <a:lnTo>
                    <a:pt x="0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08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0" y="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B851152-A7D5-BEF5-4A8E-BDD19BC03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745"/>
              <a:ext cx="135" cy="157"/>
            </a:xfrm>
            <a:custGeom>
              <a:avLst/>
              <a:gdLst>
                <a:gd name="T0" fmla="*/ 2 w 135"/>
                <a:gd name="T1" fmla="*/ 157 h 157"/>
                <a:gd name="T2" fmla="*/ 7 w 135"/>
                <a:gd name="T3" fmla="*/ 157 h 157"/>
                <a:gd name="T4" fmla="*/ 11 w 135"/>
                <a:gd name="T5" fmla="*/ 157 h 157"/>
                <a:gd name="T6" fmla="*/ 15 w 135"/>
                <a:gd name="T7" fmla="*/ 157 h 157"/>
                <a:gd name="T8" fmla="*/ 19 w 135"/>
                <a:gd name="T9" fmla="*/ 157 h 157"/>
                <a:gd name="T10" fmla="*/ 23 w 135"/>
                <a:gd name="T11" fmla="*/ 156 h 157"/>
                <a:gd name="T12" fmla="*/ 26 w 135"/>
                <a:gd name="T13" fmla="*/ 155 h 157"/>
                <a:gd name="T14" fmla="*/ 30 w 135"/>
                <a:gd name="T15" fmla="*/ 153 h 157"/>
                <a:gd name="T16" fmla="*/ 33 w 135"/>
                <a:gd name="T17" fmla="*/ 151 h 157"/>
                <a:gd name="T18" fmla="*/ 35 w 135"/>
                <a:gd name="T19" fmla="*/ 149 h 157"/>
                <a:gd name="T20" fmla="*/ 38 w 135"/>
                <a:gd name="T21" fmla="*/ 146 h 157"/>
                <a:gd name="T22" fmla="*/ 41 w 135"/>
                <a:gd name="T23" fmla="*/ 142 h 157"/>
                <a:gd name="T24" fmla="*/ 44 w 135"/>
                <a:gd name="T25" fmla="*/ 139 h 157"/>
                <a:gd name="T26" fmla="*/ 46 w 135"/>
                <a:gd name="T27" fmla="*/ 136 h 157"/>
                <a:gd name="T28" fmla="*/ 48 w 135"/>
                <a:gd name="T29" fmla="*/ 133 h 157"/>
                <a:gd name="T30" fmla="*/ 50 w 135"/>
                <a:gd name="T31" fmla="*/ 129 h 157"/>
                <a:gd name="T32" fmla="*/ 52 w 135"/>
                <a:gd name="T33" fmla="*/ 126 h 157"/>
                <a:gd name="T34" fmla="*/ 54 w 135"/>
                <a:gd name="T35" fmla="*/ 122 h 157"/>
                <a:gd name="T36" fmla="*/ 55 w 135"/>
                <a:gd name="T37" fmla="*/ 119 h 157"/>
                <a:gd name="T38" fmla="*/ 57 w 135"/>
                <a:gd name="T39" fmla="*/ 115 h 157"/>
                <a:gd name="T40" fmla="*/ 59 w 135"/>
                <a:gd name="T41" fmla="*/ 112 h 157"/>
                <a:gd name="T42" fmla="*/ 61 w 135"/>
                <a:gd name="T43" fmla="*/ 107 h 157"/>
                <a:gd name="T44" fmla="*/ 63 w 135"/>
                <a:gd name="T45" fmla="*/ 103 h 157"/>
                <a:gd name="T46" fmla="*/ 65 w 135"/>
                <a:gd name="T47" fmla="*/ 99 h 157"/>
                <a:gd name="T48" fmla="*/ 66 w 135"/>
                <a:gd name="T49" fmla="*/ 95 h 157"/>
                <a:gd name="T50" fmla="*/ 68 w 135"/>
                <a:gd name="T51" fmla="*/ 91 h 157"/>
                <a:gd name="T52" fmla="*/ 69 w 135"/>
                <a:gd name="T53" fmla="*/ 87 h 157"/>
                <a:gd name="T54" fmla="*/ 70 w 135"/>
                <a:gd name="T55" fmla="*/ 84 h 157"/>
                <a:gd name="T56" fmla="*/ 72 w 135"/>
                <a:gd name="T57" fmla="*/ 80 h 157"/>
                <a:gd name="T58" fmla="*/ 73 w 135"/>
                <a:gd name="T59" fmla="*/ 76 h 157"/>
                <a:gd name="T60" fmla="*/ 75 w 135"/>
                <a:gd name="T61" fmla="*/ 71 h 157"/>
                <a:gd name="T62" fmla="*/ 76 w 135"/>
                <a:gd name="T63" fmla="*/ 67 h 157"/>
                <a:gd name="T64" fmla="*/ 78 w 135"/>
                <a:gd name="T65" fmla="*/ 63 h 157"/>
                <a:gd name="T66" fmla="*/ 79 w 135"/>
                <a:gd name="T67" fmla="*/ 59 h 157"/>
                <a:gd name="T68" fmla="*/ 80 w 135"/>
                <a:gd name="T69" fmla="*/ 55 h 157"/>
                <a:gd name="T70" fmla="*/ 82 w 135"/>
                <a:gd name="T71" fmla="*/ 51 h 157"/>
                <a:gd name="T72" fmla="*/ 83 w 135"/>
                <a:gd name="T73" fmla="*/ 47 h 157"/>
                <a:gd name="T74" fmla="*/ 84 w 135"/>
                <a:gd name="T75" fmla="*/ 42 h 157"/>
                <a:gd name="T76" fmla="*/ 86 w 135"/>
                <a:gd name="T77" fmla="*/ 38 h 157"/>
                <a:gd name="T78" fmla="*/ 87 w 135"/>
                <a:gd name="T79" fmla="*/ 34 h 157"/>
                <a:gd name="T80" fmla="*/ 89 w 135"/>
                <a:gd name="T81" fmla="*/ 30 h 157"/>
                <a:gd name="T82" fmla="*/ 90 w 135"/>
                <a:gd name="T83" fmla="*/ 26 h 157"/>
                <a:gd name="T84" fmla="*/ 92 w 135"/>
                <a:gd name="T85" fmla="*/ 22 h 157"/>
                <a:gd name="T86" fmla="*/ 93 w 135"/>
                <a:gd name="T87" fmla="*/ 18 h 157"/>
                <a:gd name="T88" fmla="*/ 95 w 135"/>
                <a:gd name="T89" fmla="*/ 14 h 157"/>
                <a:gd name="T90" fmla="*/ 97 w 135"/>
                <a:gd name="T91" fmla="*/ 10 h 157"/>
                <a:gd name="T92" fmla="*/ 99 w 135"/>
                <a:gd name="T93" fmla="*/ 7 h 157"/>
                <a:gd name="T94" fmla="*/ 102 w 135"/>
                <a:gd name="T95" fmla="*/ 4 h 157"/>
                <a:gd name="T96" fmla="*/ 105 w 135"/>
                <a:gd name="T97" fmla="*/ 1 h 157"/>
                <a:gd name="T98" fmla="*/ 107 w 135"/>
                <a:gd name="T99" fmla="*/ 0 h 157"/>
                <a:gd name="T100" fmla="*/ 111 w 135"/>
                <a:gd name="T101" fmla="*/ 1 h 157"/>
                <a:gd name="T102" fmla="*/ 114 w 135"/>
                <a:gd name="T103" fmla="*/ 3 h 157"/>
                <a:gd name="T104" fmla="*/ 116 w 135"/>
                <a:gd name="T105" fmla="*/ 6 h 157"/>
                <a:gd name="T106" fmla="*/ 118 w 135"/>
                <a:gd name="T107" fmla="*/ 9 h 157"/>
                <a:gd name="T108" fmla="*/ 120 w 135"/>
                <a:gd name="T109" fmla="*/ 12 h 157"/>
                <a:gd name="T110" fmla="*/ 122 w 135"/>
                <a:gd name="T111" fmla="*/ 16 h 157"/>
                <a:gd name="T112" fmla="*/ 124 w 135"/>
                <a:gd name="T113" fmla="*/ 19 h 157"/>
                <a:gd name="T114" fmla="*/ 125 w 135"/>
                <a:gd name="T115" fmla="*/ 23 h 157"/>
                <a:gd name="T116" fmla="*/ 127 w 135"/>
                <a:gd name="T117" fmla="*/ 27 h 157"/>
                <a:gd name="T118" fmla="*/ 129 w 135"/>
                <a:gd name="T119" fmla="*/ 31 h 157"/>
                <a:gd name="T120" fmla="*/ 131 w 135"/>
                <a:gd name="T121" fmla="*/ 35 h 157"/>
                <a:gd name="T122" fmla="*/ 132 w 135"/>
                <a:gd name="T123" fmla="*/ 39 h 157"/>
                <a:gd name="T124" fmla="*/ 134 w 135"/>
                <a:gd name="T125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5" h="157">
                  <a:moveTo>
                    <a:pt x="0" y="156"/>
                  </a:move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4" y="157"/>
                  </a:lnTo>
                  <a:lnTo>
                    <a:pt x="4" y="157"/>
                  </a:lnTo>
                  <a:lnTo>
                    <a:pt x="4" y="157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7" y="157"/>
                  </a:lnTo>
                  <a:lnTo>
                    <a:pt x="7" y="157"/>
                  </a:lnTo>
                  <a:lnTo>
                    <a:pt x="8" y="157"/>
                  </a:lnTo>
                  <a:lnTo>
                    <a:pt x="8" y="157"/>
                  </a:lnTo>
                  <a:lnTo>
                    <a:pt x="8" y="157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10" y="157"/>
                  </a:lnTo>
                  <a:lnTo>
                    <a:pt x="10" y="157"/>
                  </a:lnTo>
                  <a:lnTo>
                    <a:pt x="10" y="157"/>
                  </a:lnTo>
                  <a:lnTo>
                    <a:pt x="11" y="157"/>
                  </a:lnTo>
                  <a:lnTo>
                    <a:pt x="11" y="157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3" y="157"/>
                  </a:lnTo>
                  <a:lnTo>
                    <a:pt x="13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5" y="157"/>
                  </a:lnTo>
                  <a:lnTo>
                    <a:pt x="15" y="157"/>
                  </a:lnTo>
                  <a:lnTo>
                    <a:pt x="15" y="157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17" y="157"/>
                  </a:lnTo>
                  <a:lnTo>
                    <a:pt x="17" y="157"/>
                  </a:lnTo>
                  <a:lnTo>
                    <a:pt x="17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1" y="156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3" y="156"/>
                  </a:lnTo>
                  <a:lnTo>
                    <a:pt x="23" y="156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5" y="155"/>
                  </a:lnTo>
                  <a:lnTo>
                    <a:pt x="26" y="155"/>
                  </a:lnTo>
                  <a:lnTo>
                    <a:pt x="26" y="155"/>
                  </a:lnTo>
                  <a:lnTo>
                    <a:pt x="27" y="154"/>
                  </a:lnTo>
                  <a:lnTo>
                    <a:pt x="27" y="154"/>
                  </a:lnTo>
                  <a:lnTo>
                    <a:pt x="27" y="154"/>
                  </a:lnTo>
                  <a:lnTo>
                    <a:pt x="28" y="154"/>
                  </a:lnTo>
                  <a:lnTo>
                    <a:pt x="28" y="153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30" y="153"/>
                  </a:lnTo>
                  <a:lnTo>
                    <a:pt x="30" y="153"/>
                  </a:lnTo>
                  <a:lnTo>
                    <a:pt x="30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1" y="152"/>
                  </a:lnTo>
                  <a:lnTo>
                    <a:pt x="32" y="152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4" y="150"/>
                  </a:lnTo>
                  <a:lnTo>
                    <a:pt x="34" y="149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35" y="149"/>
                  </a:lnTo>
                  <a:lnTo>
                    <a:pt x="35" y="148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7" y="147"/>
                  </a:lnTo>
                  <a:lnTo>
                    <a:pt x="37" y="147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9" y="145"/>
                  </a:lnTo>
                  <a:lnTo>
                    <a:pt x="39" y="145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3"/>
                  </a:lnTo>
                  <a:lnTo>
                    <a:pt x="41" y="143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4" y="139"/>
                  </a:lnTo>
                  <a:lnTo>
                    <a:pt x="44" y="139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5" y="138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45" y="137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8" y="134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9" y="132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50" y="130"/>
                  </a:lnTo>
                  <a:lnTo>
                    <a:pt x="50" y="130"/>
                  </a:lnTo>
                  <a:lnTo>
                    <a:pt x="50" y="130"/>
                  </a:lnTo>
                  <a:lnTo>
                    <a:pt x="50" y="129"/>
                  </a:lnTo>
                  <a:lnTo>
                    <a:pt x="50" y="129"/>
                  </a:lnTo>
                  <a:lnTo>
                    <a:pt x="50" y="129"/>
                  </a:lnTo>
                  <a:lnTo>
                    <a:pt x="51" y="128"/>
                  </a:lnTo>
                  <a:lnTo>
                    <a:pt x="51" y="128"/>
                  </a:lnTo>
                  <a:lnTo>
                    <a:pt x="51" y="128"/>
                  </a:lnTo>
                  <a:lnTo>
                    <a:pt x="51" y="127"/>
                  </a:lnTo>
                  <a:lnTo>
                    <a:pt x="51" y="127"/>
                  </a:lnTo>
                  <a:lnTo>
                    <a:pt x="51" y="127"/>
                  </a:lnTo>
                  <a:lnTo>
                    <a:pt x="51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3" y="125"/>
                  </a:lnTo>
                  <a:lnTo>
                    <a:pt x="53" y="124"/>
                  </a:lnTo>
                  <a:lnTo>
                    <a:pt x="53" y="124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54" y="123"/>
                  </a:lnTo>
                  <a:lnTo>
                    <a:pt x="54" y="122"/>
                  </a:lnTo>
                  <a:lnTo>
                    <a:pt x="54" y="122"/>
                  </a:lnTo>
                  <a:lnTo>
                    <a:pt x="54" y="121"/>
                  </a:lnTo>
                  <a:lnTo>
                    <a:pt x="54" y="121"/>
                  </a:lnTo>
                  <a:lnTo>
                    <a:pt x="55" y="121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6" y="118"/>
                  </a:lnTo>
                  <a:lnTo>
                    <a:pt x="56" y="117"/>
                  </a:lnTo>
                  <a:lnTo>
                    <a:pt x="57" y="117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3"/>
                  </a:lnTo>
                  <a:lnTo>
                    <a:pt x="58" y="113"/>
                  </a:lnTo>
                  <a:lnTo>
                    <a:pt x="59" y="113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0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09"/>
                  </a:lnTo>
                  <a:lnTo>
                    <a:pt x="60" y="109"/>
                  </a:lnTo>
                  <a:lnTo>
                    <a:pt x="60" y="108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1" y="106"/>
                  </a:lnTo>
                  <a:lnTo>
                    <a:pt x="61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3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5" y="98"/>
                  </a:lnTo>
                  <a:lnTo>
                    <a:pt x="65" y="98"/>
                  </a:lnTo>
                  <a:lnTo>
                    <a:pt x="65" y="98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2"/>
                  </a:lnTo>
                  <a:lnTo>
                    <a:pt x="67" y="92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9" y="90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8"/>
                  </a:lnTo>
                  <a:lnTo>
                    <a:pt x="69" y="88"/>
                  </a:lnTo>
                  <a:lnTo>
                    <a:pt x="69" y="88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1" y="84"/>
                  </a:lnTo>
                  <a:lnTo>
                    <a:pt x="71" y="83"/>
                  </a:lnTo>
                  <a:lnTo>
                    <a:pt x="71" y="83"/>
                  </a:lnTo>
                  <a:lnTo>
                    <a:pt x="71" y="82"/>
                  </a:lnTo>
                  <a:lnTo>
                    <a:pt x="71" y="82"/>
                  </a:lnTo>
                  <a:lnTo>
                    <a:pt x="71" y="82"/>
                  </a:lnTo>
                  <a:lnTo>
                    <a:pt x="72" y="82"/>
                  </a:lnTo>
                  <a:lnTo>
                    <a:pt x="72" y="81"/>
                  </a:lnTo>
                  <a:lnTo>
                    <a:pt x="72" y="81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3" y="78"/>
                  </a:lnTo>
                  <a:lnTo>
                    <a:pt x="73" y="77"/>
                  </a:lnTo>
                  <a:lnTo>
                    <a:pt x="73" y="77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3"/>
                  </a:lnTo>
                  <a:lnTo>
                    <a:pt x="74" y="73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5" y="72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7"/>
                  </a:lnTo>
                  <a:lnTo>
                    <a:pt x="76" y="67"/>
                  </a:lnTo>
                  <a:lnTo>
                    <a:pt x="76" y="67"/>
                  </a:lnTo>
                  <a:lnTo>
                    <a:pt x="76" y="66"/>
                  </a:lnTo>
                  <a:lnTo>
                    <a:pt x="77" y="66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3" y="48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6" y="36"/>
                  </a:lnTo>
                  <a:lnTo>
                    <a:pt x="87" y="36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8" y="10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2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3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5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7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4" y="21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6" y="23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7" y="25"/>
                  </a:lnTo>
                  <a:lnTo>
                    <a:pt x="127" y="26"/>
                  </a:lnTo>
                  <a:lnTo>
                    <a:pt x="127" y="26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8"/>
                  </a:lnTo>
                  <a:lnTo>
                    <a:pt x="128" y="28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9" y="32"/>
                  </a:lnTo>
                  <a:lnTo>
                    <a:pt x="129" y="32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7"/>
                  </a:lnTo>
                  <a:lnTo>
                    <a:pt x="131" y="37"/>
                  </a:lnTo>
                  <a:lnTo>
                    <a:pt x="132" y="37"/>
                  </a:lnTo>
                  <a:lnTo>
                    <a:pt x="132" y="38"/>
                  </a:lnTo>
                  <a:lnTo>
                    <a:pt x="132" y="38"/>
                  </a:lnTo>
                  <a:lnTo>
                    <a:pt x="132" y="38"/>
                  </a:lnTo>
                  <a:lnTo>
                    <a:pt x="132" y="39"/>
                  </a:lnTo>
                  <a:lnTo>
                    <a:pt x="133" y="39"/>
                  </a:lnTo>
                  <a:lnTo>
                    <a:pt x="133" y="39"/>
                  </a:lnTo>
                  <a:lnTo>
                    <a:pt x="133" y="40"/>
                  </a:lnTo>
                  <a:lnTo>
                    <a:pt x="133" y="40"/>
                  </a:lnTo>
                  <a:lnTo>
                    <a:pt x="133" y="40"/>
                  </a:lnTo>
                  <a:lnTo>
                    <a:pt x="133" y="40"/>
                  </a:lnTo>
                  <a:lnTo>
                    <a:pt x="133" y="41"/>
                  </a:lnTo>
                  <a:lnTo>
                    <a:pt x="133" y="41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4" y="43"/>
                  </a:lnTo>
                  <a:lnTo>
                    <a:pt x="134" y="43"/>
                  </a:lnTo>
                  <a:lnTo>
                    <a:pt x="135" y="43"/>
                  </a:lnTo>
                  <a:lnTo>
                    <a:pt x="135" y="44"/>
                  </a:lnTo>
                  <a:lnTo>
                    <a:pt x="135" y="44"/>
                  </a:lnTo>
                  <a:lnTo>
                    <a:pt x="135" y="44"/>
                  </a:lnTo>
                  <a:lnTo>
                    <a:pt x="135" y="44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5F09CEF3-AEE6-3955-EBBA-D37D4BBE8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1789"/>
              <a:ext cx="209" cy="104"/>
            </a:xfrm>
            <a:custGeom>
              <a:avLst/>
              <a:gdLst>
                <a:gd name="T0" fmla="*/ 2 w 209"/>
                <a:gd name="T1" fmla="*/ 4 h 104"/>
                <a:gd name="T2" fmla="*/ 3 w 209"/>
                <a:gd name="T3" fmla="*/ 7 h 104"/>
                <a:gd name="T4" fmla="*/ 5 w 209"/>
                <a:gd name="T5" fmla="*/ 11 h 104"/>
                <a:gd name="T6" fmla="*/ 6 w 209"/>
                <a:gd name="T7" fmla="*/ 15 h 104"/>
                <a:gd name="T8" fmla="*/ 8 w 209"/>
                <a:gd name="T9" fmla="*/ 18 h 104"/>
                <a:gd name="T10" fmla="*/ 10 w 209"/>
                <a:gd name="T11" fmla="*/ 22 h 104"/>
                <a:gd name="T12" fmla="*/ 12 w 209"/>
                <a:gd name="T13" fmla="*/ 26 h 104"/>
                <a:gd name="T14" fmla="*/ 14 w 209"/>
                <a:gd name="T15" fmla="*/ 29 h 104"/>
                <a:gd name="T16" fmla="*/ 16 w 209"/>
                <a:gd name="T17" fmla="*/ 33 h 104"/>
                <a:gd name="T18" fmla="*/ 18 w 209"/>
                <a:gd name="T19" fmla="*/ 36 h 104"/>
                <a:gd name="T20" fmla="*/ 20 w 209"/>
                <a:gd name="T21" fmla="*/ 40 h 104"/>
                <a:gd name="T22" fmla="*/ 22 w 209"/>
                <a:gd name="T23" fmla="*/ 43 h 104"/>
                <a:gd name="T24" fmla="*/ 25 w 209"/>
                <a:gd name="T25" fmla="*/ 46 h 104"/>
                <a:gd name="T26" fmla="*/ 26 w 209"/>
                <a:gd name="T27" fmla="*/ 50 h 104"/>
                <a:gd name="T28" fmla="*/ 29 w 209"/>
                <a:gd name="T29" fmla="*/ 53 h 104"/>
                <a:gd name="T30" fmla="*/ 31 w 209"/>
                <a:gd name="T31" fmla="*/ 56 h 104"/>
                <a:gd name="T32" fmla="*/ 33 w 209"/>
                <a:gd name="T33" fmla="*/ 59 h 104"/>
                <a:gd name="T34" fmla="*/ 36 w 209"/>
                <a:gd name="T35" fmla="*/ 62 h 104"/>
                <a:gd name="T36" fmla="*/ 38 w 209"/>
                <a:gd name="T37" fmla="*/ 64 h 104"/>
                <a:gd name="T38" fmla="*/ 41 w 209"/>
                <a:gd name="T39" fmla="*/ 67 h 104"/>
                <a:gd name="T40" fmla="*/ 43 w 209"/>
                <a:gd name="T41" fmla="*/ 69 h 104"/>
                <a:gd name="T42" fmla="*/ 47 w 209"/>
                <a:gd name="T43" fmla="*/ 72 h 104"/>
                <a:gd name="T44" fmla="*/ 50 w 209"/>
                <a:gd name="T45" fmla="*/ 74 h 104"/>
                <a:gd name="T46" fmla="*/ 53 w 209"/>
                <a:gd name="T47" fmla="*/ 76 h 104"/>
                <a:gd name="T48" fmla="*/ 56 w 209"/>
                <a:gd name="T49" fmla="*/ 78 h 104"/>
                <a:gd name="T50" fmla="*/ 59 w 209"/>
                <a:gd name="T51" fmla="*/ 80 h 104"/>
                <a:gd name="T52" fmla="*/ 63 w 209"/>
                <a:gd name="T53" fmla="*/ 82 h 104"/>
                <a:gd name="T54" fmla="*/ 67 w 209"/>
                <a:gd name="T55" fmla="*/ 83 h 104"/>
                <a:gd name="T56" fmla="*/ 70 w 209"/>
                <a:gd name="T57" fmla="*/ 85 h 104"/>
                <a:gd name="T58" fmla="*/ 74 w 209"/>
                <a:gd name="T59" fmla="*/ 87 h 104"/>
                <a:gd name="T60" fmla="*/ 77 w 209"/>
                <a:gd name="T61" fmla="*/ 87 h 104"/>
                <a:gd name="T62" fmla="*/ 80 w 209"/>
                <a:gd name="T63" fmla="*/ 89 h 104"/>
                <a:gd name="T64" fmla="*/ 84 w 209"/>
                <a:gd name="T65" fmla="*/ 90 h 104"/>
                <a:gd name="T66" fmla="*/ 88 w 209"/>
                <a:gd name="T67" fmla="*/ 91 h 104"/>
                <a:gd name="T68" fmla="*/ 91 w 209"/>
                <a:gd name="T69" fmla="*/ 92 h 104"/>
                <a:gd name="T70" fmla="*/ 95 w 209"/>
                <a:gd name="T71" fmla="*/ 92 h 104"/>
                <a:gd name="T72" fmla="*/ 99 w 209"/>
                <a:gd name="T73" fmla="*/ 93 h 104"/>
                <a:gd name="T74" fmla="*/ 103 w 209"/>
                <a:gd name="T75" fmla="*/ 94 h 104"/>
                <a:gd name="T76" fmla="*/ 107 w 209"/>
                <a:gd name="T77" fmla="*/ 95 h 104"/>
                <a:gd name="T78" fmla="*/ 111 w 209"/>
                <a:gd name="T79" fmla="*/ 96 h 104"/>
                <a:gd name="T80" fmla="*/ 115 w 209"/>
                <a:gd name="T81" fmla="*/ 96 h 104"/>
                <a:gd name="T82" fmla="*/ 119 w 209"/>
                <a:gd name="T83" fmla="*/ 97 h 104"/>
                <a:gd name="T84" fmla="*/ 123 w 209"/>
                <a:gd name="T85" fmla="*/ 98 h 104"/>
                <a:gd name="T86" fmla="*/ 127 w 209"/>
                <a:gd name="T87" fmla="*/ 98 h 104"/>
                <a:gd name="T88" fmla="*/ 131 w 209"/>
                <a:gd name="T89" fmla="*/ 99 h 104"/>
                <a:gd name="T90" fmla="*/ 135 w 209"/>
                <a:gd name="T91" fmla="*/ 99 h 104"/>
                <a:gd name="T92" fmla="*/ 139 w 209"/>
                <a:gd name="T93" fmla="*/ 100 h 104"/>
                <a:gd name="T94" fmla="*/ 144 w 209"/>
                <a:gd name="T95" fmla="*/ 100 h 104"/>
                <a:gd name="T96" fmla="*/ 148 w 209"/>
                <a:gd name="T97" fmla="*/ 101 h 104"/>
                <a:gd name="T98" fmla="*/ 152 w 209"/>
                <a:gd name="T99" fmla="*/ 101 h 104"/>
                <a:gd name="T100" fmla="*/ 156 w 209"/>
                <a:gd name="T101" fmla="*/ 102 h 104"/>
                <a:gd name="T102" fmla="*/ 160 w 209"/>
                <a:gd name="T103" fmla="*/ 102 h 104"/>
                <a:gd name="T104" fmla="*/ 165 w 209"/>
                <a:gd name="T105" fmla="*/ 102 h 104"/>
                <a:gd name="T106" fmla="*/ 169 w 209"/>
                <a:gd name="T107" fmla="*/ 103 h 104"/>
                <a:gd name="T108" fmla="*/ 172 w 209"/>
                <a:gd name="T109" fmla="*/ 103 h 104"/>
                <a:gd name="T110" fmla="*/ 177 w 209"/>
                <a:gd name="T111" fmla="*/ 103 h 104"/>
                <a:gd name="T112" fmla="*/ 181 w 209"/>
                <a:gd name="T113" fmla="*/ 104 h 104"/>
                <a:gd name="T114" fmla="*/ 185 w 209"/>
                <a:gd name="T115" fmla="*/ 104 h 104"/>
                <a:gd name="T116" fmla="*/ 190 w 209"/>
                <a:gd name="T117" fmla="*/ 104 h 104"/>
                <a:gd name="T118" fmla="*/ 194 w 209"/>
                <a:gd name="T119" fmla="*/ 104 h 104"/>
                <a:gd name="T120" fmla="*/ 198 w 209"/>
                <a:gd name="T121" fmla="*/ 104 h 104"/>
                <a:gd name="T122" fmla="*/ 203 w 209"/>
                <a:gd name="T123" fmla="*/ 103 h 104"/>
                <a:gd name="T124" fmla="*/ 207 w 209"/>
                <a:gd name="T125" fmla="*/ 10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104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1" y="55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6" y="61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7" y="62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8" y="63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40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2" y="67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3" y="68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6" y="71"/>
                  </a:lnTo>
                  <a:lnTo>
                    <a:pt x="46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8" y="72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7" y="78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2" y="81"/>
                  </a:lnTo>
                  <a:lnTo>
                    <a:pt x="62" y="81"/>
                  </a:lnTo>
                  <a:lnTo>
                    <a:pt x="63" y="81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7" y="83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9" y="84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2" y="85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3" y="86"/>
                  </a:lnTo>
                  <a:lnTo>
                    <a:pt x="73" y="86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7" y="87"/>
                  </a:lnTo>
                  <a:lnTo>
                    <a:pt x="77" y="87"/>
                  </a:lnTo>
                  <a:lnTo>
                    <a:pt x="77" y="88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80" y="88"/>
                  </a:lnTo>
                  <a:lnTo>
                    <a:pt x="80" y="89"/>
                  </a:lnTo>
                  <a:lnTo>
                    <a:pt x="80" y="89"/>
                  </a:lnTo>
                  <a:lnTo>
                    <a:pt x="80" y="89"/>
                  </a:lnTo>
                  <a:lnTo>
                    <a:pt x="81" y="89"/>
                  </a:lnTo>
                  <a:lnTo>
                    <a:pt x="81" y="89"/>
                  </a:lnTo>
                  <a:lnTo>
                    <a:pt x="81" y="89"/>
                  </a:lnTo>
                  <a:lnTo>
                    <a:pt x="81" y="89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83" y="89"/>
                  </a:lnTo>
                  <a:lnTo>
                    <a:pt x="83" y="89"/>
                  </a:lnTo>
                  <a:lnTo>
                    <a:pt x="83" y="89"/>
                  </a:lnTo>
                  <a:lnTo>
                    <a:pt x="83" y="90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6" y="91"/>
                  </a:lnTo>
                  <a:lnTo>
                    <a:pt x="87" y="91"/>
                  </a:lnTo>
                  <a:lnTo>
                    <a:pt x="87" y="91"/>
                  </a:lnTo>
                  <a:lnTo>
                    <a:pt x="87" y="91"/>
                  </a:lnTo>
                  <a:lnTo>
                    <a:pt x="88" y="91"/>
                  </a:lnTo>
                  <a:lnTo>
                    <a:pt x="88" y="91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89" y="91"/>
                  </a:lnTo>
                  <a:lnTo>
                    <a:pt x="90" y="91"/>
                  </a:lnTo>
                  <a:lnTo>
                    <a:pt x="90" y="91"/>
                  </a:lnTo>
                  <a:lnTo>
                    <a:pt x="91" y="91"/>
                  </a:lnTo>
                  <a:lnTo>
                    <a:pt x="91" y="92"/>
                  </a:lnTo>
                  <a:lnTo>
                    <a:pt x="91" y="92"/>
                  </a:lnTo>
                  <a:lnTo>
                    <a:pt x="91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5" y="93"/>
                  </a:lnTo>
                  <a:lnTo>
                    <a:pt x="96" y="93"/>
                  </a:lnTo>
                  <a:lnTo>
                    <a:pt x="96" y="93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8" y="93"/>
                  </a:lnTo>
                  <a:lnTo>
                    <a:pt x="98" y="93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99" y="94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3" y="94"/>
                  </a:lnTo>
                  <a:lnTo>
                    <a:pt x="103" y="94"/>
                  </a:lnTo>
                  <a:lnTo>
                    <a:pt x="103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5" y="94"/>
                  </a:lnTo>
                  <a:lnTo>
                    <a:pt x="105" y="95"/>
                  </a:lnTo>
                  <a:lnTo>
                    <a:pt x="105" y="95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09" y="96"/>
                  </a:lnTo>
                  <a:lnTo>
                    <a:pt x="109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3" y="96"/>
                  </a:lnTo>
                  <a:lnTo>
                    <a:pt x="113" y="96"/>
                  </a:lnTo>
                  <a:lnTo>
                    <a:pt x="113" y="96"/>
                  </a:lnTo>
                  <a:lnTo>
                    <a:pt x="114" y="96"/>
                  </a:lnTo>
                  <a:lnTo>
                    <a:pt x="114" y="96"/>
                  </a:lnTo>
                  <a:lnTo>
                    <a:pt x="114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6" y="97"/>
                  </a:lnTo>
                  <a:lnTo>
                    <a:pt x="116" y="97"/>
                  </a:lnTo>
                  <a:lnTo>
                    <a:pt x="116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8" y="97"/>
                  </a:lnTo>
                  <a:lnTo>
                    <a:pt x="118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20" y="97"/>
                  </a:lnTo>
                  <a:lnTo>
                    <a:pt x="120" y="97"/>
                  </a:lnTo>
                  <a:lnTo>
                    <a:pt x="121" y="97"/>
                  </a:lnTo>
                  <a:lnTo>
                    <a:pt x="121" y="98"/>
                  </a:lnTo>
                  <a:lnTo>
                    <a:pt x="121" y="98"/>
                  </a:lnTo>
                  <a:lnTo>
                    <a:pt x="121" y="98"/>
                  </a:lnTo>
                  <a:lnTo>
                    <a:pt x="122" y="98"/>
                  </a:lnTo>
                  <a:lnTo>
                    <a:pt x="122" y="98"/>
                  </a:lnTo>
                  <a:lnTo>
                    <a:pt x="123" y="98"/>
                  </a:lnTo>
                  <a:lnTo>
                    <a:pt x="123" y="98"/>
                  </a:lnTo>
                  <a:lnTo>
                    <a:pt x="123" y="98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5" y="98"/>
                  </a:lnTo>
                  <a:lnTo>
                    <a:pt x="125" y="98"/>
                  </a:lnTo>
                  <a:lnTo>
                    <a:pt x="125" y="98"/>
                  </a:lnTo>
                  <a:lnTo>
                    <a:pt x="126" y="98"/>
                  </a:lnTo>
                  <a:lnTo>
                    <a:pt x="126" y="98"/>
                  </a:lnTo>
                  <a:lnTo>
                    <a:pt x="126" y="98"/>
                  </a:lnTo>
                  <a:lnTo>
                    <a:pt x="127" y="98"/>
                  </a:lnTo>
                  <a:lnTo>
                    <a:pt x="127" y="98"/>
                  </a:lnTo>
                  <a:lnTo>
                    <a:pt x="127" y="9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9" y="98"/>
                  </a:lnTo>
                  <a:lnTo>
                    <a:pt x="129" y="99"/>
                  </a:lnTo>
                  <a:lnTo>
                    <a:pt x="129" y="99"/>
                  </a:lnTo>
                  <a:lnTo>
                    <a:pt x="129" y="99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1" y="99"/>
                  </a:lnTo>
                  <a:lnTo>
                    <a:pt x="131" y="99"/>
                  </a:lnTo>
                  <a:lnTo>
                    <a:pt x="131" y="99"/>
                  </a:lnTo>
                  <a:lnTo>
                    <a:pt x="132" y="99"/>
                  </a:lnTo>
                  <a:lnTo>
                    <a:pt x="132" y="99"/>
                  </a:lnTo>
                  <a:lnTo>
                    <a:pt x="132" y="99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34" y="99"/>
                  </a:lnTo>
                  <a:lnTo>
                    <a:pt x="134" y="99"/>
                  </a:lnTo>
                  <a:lnTo>
                    <a:pt x="135" y="99"/>
                  </a:lnTo>
                  <a:lnTo>
                    <a:pt x="135" y="99"/>
                  </a:lnTo>
                  <a:lnTo>
                    <a:pt x="135" y="100"/>
                  </a:lnTo>
                  <a:lnTo>
                    <a:pt x="136" y="100"/>
                  </a:lnTo>
                  <a:lnTo>
                    <a:pt x="136" y="100"/>
                  </a:lnTo>
                  <a:lnTo>
                    <a:pt x="136" y="100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8" y="100"/>
                  </a:lnTo>
                  <a:lnTo>
                    <a:pt x="138" y="100"/>
                  </a:lnTo>
                  <a:lnTo>
                    <a:pt x="138" y="100"/>
                  </a:lnTo>
                  <a:lnTo>
                    <a:pt x="139" y="100"/>
                  </a:lnTo>
                  <a:lnTo>
                    <a:pt x="139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1" y="100"/>
                  </a:lnTo>
                  <a:lnTo>
                    <a:pt x="141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3" y="100"/>
                  </a:lnTo>
                  <a:lnTo>
                    <a:pt x="143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5" y="100"/>
                  </a:lnTo>
                  <a:lnTo>
                    <a:pt x="145" y="100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47" y="101"/>
                  </a:lnTo>
                  <a:lnTo>
                    <a:pt x="147" y="101"/>
                  </a:lnTo>
                  <a:lnTo>
                    <a:pt x="148" y="101"/>
                  </a:lnTo>
                  <a:lnTo>
                    <a:pt x="148" y="101"/>
                  </a:lnTo>
                  <a:lnTo>
                    <a:pt x="148" y="101"/>
                  </a:lnTo>
                  <a:lnTo>
                    <a:pt x="149" y="101"/>
                  </a:lnTo>
                  <a:lnTo>
                    <a:pt x="149" y="101"/>
                  </a:lnTo>
                  <a:lnTo>
                    <a:pt x="149" y="101"/>
                  </a:lnTo>
                  <a:lnTo>
                    <a:pt x="150" y="101"/>
                  </a:lnTo>
                  <a:lnTo>
                    <a:pt x="150" y="101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1" y="101"/>
                  </a:lnTo>
                  <a:lnTo>
                    <a:pt x="152" y="101"/>
                  </a:lnTo>
                  <a:lnTo>
                    <a:pt x="152" y="101"/>
                  </a:lnTo>
                  <a:lnTo>
                    <a:pt x="152" y="101"/>
                  </a:lnTo>
                  <a:lnTo>
                    <a:pt x="153" y="101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4" y="102"/>
                  </a:lnTo>
                  <a:lnTo>
                    <a:pt x="154" y="102"/>
                  </a:lnTo>
                  <a:lnTo>
                    <a:pt x="154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5" y="102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7" y="102"/>
                  </a:lnTo>
                  <a:lnTo>
                    <a:pt x="157" y="102"/>
                  </a:lnTo>
                  <a:lnTo>
                    <a:pt x="157" y="102"/>
                  </a:lnTo>
                  <a:lnTo>
                    <a:pt x="158" y="102"/>
                  </a:lnTo>
                  <a:lnTo>
                    <a:pt x="158" y="102"/>
                  </a:lnTo>
                  <a:lnTo>
                    <a:pt x="159" y="102"/>
                  </a:lnTo>
                  <a:lnTo>
                    <a:pt x="159" y="102"/>
                  </a:lnTo>
                  <a:lnTo>
                    <a:pt x="159" y="102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2" y="102"/>
                  </a:lnTo>
                  <a:lnTo>
                    <a:pt x="162" y="102"/>
                  </a:lnTo>
                  <a:lnTo>
                    <a:pt x="163" y="102"/>
                  </a:lnTo>
                  <a:lnTo>
                    <a:pt x="163" y="102"/>
                  </a:lnTo>
                  <a:lnTo>
                    <a:pt x="163" y="102"/>
                  </a:lnTo>
                  <a:lnTo>
                    <a:pt x="164" y="102"/>
                  </a:lnTo>
                  <a:lnTo>
                    <a:pt x="164" y="102"/>
                  </a:lnTo>
                  <a:lnTo>
                    <a:pt x="165" y="102"/>
                  </a:lnTo>
                  <a:lnTo>
                    <a:pt x="165" y="102"/>
                  </a:lnTo>
                  <a:lnTo>
                    <a:pt x="165" y="102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67" y="102"/>
                  </a:lnTo>
                  <a:lnTo>
                    <a:pt x="167" y="102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8" y="103"/>
                  </a:lnTo>
                  <a:lnTo>
                    <a:pt x="168" y="103"/>
                  </a:lnTo>
                  <a:lnTo>
                    <a:pt x="169" y="103"/>
                  </a:lnTo>
                  <a:lnTo>
                    <a:pt x="169" y="103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71" y="103"/>
                  </a:lnTo>
                  <a:lnTo>
                    <a:pt x="171" y="103"/>
                  </a:lnTo>
                  <a:lnTo>
                    <a:pt x="171" y="103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3" y="103"/>
                  </a:lnTo>
                  <a:lnTo>
                    <a:pt x="173" y="103"/>
                  </a:lnTo>
                  <a:lnTo>
                    <a:pt x="174" y="103"/>
                  </a:lnTo>
                  <a:lnTo>
                    <a:pt x="174" y="103"/>
                  </a:lnTo>
                  <a:lnTo>
                    <a:pt x="174" y="103"/>
                  </a:lnTo>
                  <a:lnTo>
                    <a:pt x="175" y="103"/>
                  </a:lnTo>
                  <a:lnTo>
                    <a:pt x="175" y="103"/>
                  </a:lnTo>
                  <a:lnTo>
                    <a:pt x="176" y="103"/>
                  </a:lnTo>
                  <a:lnTo>
                    <a:pt x="176" y="103"/>
                  </a:lnTo>
                  <a:lnTo>
                    <a:pt x="176" y="103"/>
                  </a:lnTo>
                  <a:lnTo>
                    <a:pt x="177" y="103"/>
                  </a:lnTo>
                  <a:lnTo>
                    <a:pt x="177" y="103"/>
                  </a:lnTo>
                  <a:lnTo>
                    <a:pt x="178" y="103"/>
                  </a:lnTo>
                  <a:lnTo>
                    <a:pt x="178" y="103"/>
                  </a:lnTo>
                  <a:lnTo>
                    <a:pt x="178" y="103"/>
                  </a:lnTo>
                  <a:lnTo>
                    <a:pt x="179" y="103"/>
                  </a:lnTo>
                  <a:lnTo>
                    <a:pt x="179" y="103"/>
                  </a:lnTo>
                  <a:lnTo>
                    <a:pt x="180" y="103"/>
                  </a:lnTo>
                  <a:lnTo>
                    <a:pt x="180" y="104"/>
                  </a:lnTo>
                  <a:lnTo>
                    <a:pt x="180" y="104"/>
                  </a:lnTo>
                  <a:lnTo>
                    <a:pt x="180" y="104"/>
                  </a:lnTo>
                  <a:lnTo>
                    <a:pt x="181" y="104"/>
                  </a:lnTo>
                  <a:lnTo>
                    <a:pt x="181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5" y="104"/>
                  </a:lnTo>
                  <a:lnTo>
                    <a:pt x="185" y="104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7" y="104"/>
                  </a:lnTo>
                  <a:lnTo>
                    <a:pt x="187" y="104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192" y="104"/>
                  </a:lnTo>
                  <a:lnTo>
                    <a:pt x="192" y="104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4" y="104"/>
                  </a:lnTo>
                  <a:lnTo>
                    <a:pt x="194" y="104"/>
                  </a:lnTo>
                  <a:lnTo>
                    <a:pt x="195" y="104"/>
                  </a:lnTo>
                  <a:lnTo>
                    <a:pt x="195" y="104"/>
                  </a:lnTo>
                  <a:lnTo>
                    <a:pt x="195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7" y="104"/>
                  </a:lnTo>
                  <a:lnTo>
                    <a:pt x="197" y="104"/>
                  </a:lnTo>
                  <a:lnTo>
                    <a:pt x="197" y="104"/>
                  </a:lnTo>
                  <a:lnTo>
                    <a:pt x="198" y="104"/>
                  </a:lnTo>
                  <a:lnTo>
                    <a:pt x="198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1" y="103"/>
                  </a:lnTo>
                  <a:lnTo>
                    <a:pt x="201" y="103"/>
                  </a:lnTo>
                  <a:lnTo>
                    <a:pt x="201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3" y="103"/>
                  </a:lnTo>
                  <a:lnTo>
                    <a:pt x="203" y="103"/>
                  </a:lnTo>
                  <a:lnTo>
                    <a:pt x="203" y="103"/>
                  </a:lnTo>
                  <a:lnTo>
                    <a:pt x="204" y="103"/>
                  </a:lnTo>
                  <a:lnTo>
                    <a:pt x="204" y="103"/>
                  </a:lnTo>
                  <a:lnTo>
                    <a:pt x="204" y="103"/>
                  </a:lnTo>
                  <a:lnTo>
                    <a:pt x="205" y="103"/>
                  </a:lnTo>
                  <a:lnTo>
                    <a:pt x="205" y="103"/>
                  </a:lnTo>
                  <a:lnTo>
                    <a:pt x="205" y="103"/>
                  </a:lnTo>
                  <a:lnTo>
                    <a:pt x="206" y="103"/>
                  </a:lnTo>
                  <a:lnTo>
                    <a:pt x="206" y="103"/>
                  </a:lnTo>
                  <a:lnTo>
                    <a:pt x="207" y="103"/>
                  </a:lnTo>
                  <a:lnTo>
                    <a:pt x="207" y="103"/>
                  </a:lnTo>
                  <a:lnTo>
                    <a:pt x="207" y="102"/>
                  </a:lnTo>
                  <a:lnTo>
                    <a:pt x="208" y="102"/>
                  </a:lnTo>
                  <a:lnTo>
                    <a:pt x="208" y="102"/>
                  </a:lnTo>
                  <a:lnTo>
                    <a:pt x="209" y="102"/>
                  </a:lnTo>
                  <a:lnTo>
                    <a:pt x="209" y="102"/>
                  </a:lnTo>
                  <a:lnTo>
                    <a:pt x="209" y="10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5B9F4A2F-5039-3F7D-8C8F-F5666F5E1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" y="1810"/>
              <a:ext cx="192" cy="81"/>
            </a:xfrm>
            <a:custGeom>
              <a:avLst/>
              <a:gdLst>
                <a:gd name="T0" fmla="*/ 3 w 192"/>
                <a:gd name="T1" fmla="*/ 81 h 81"/>
                <a:gd name="T2" fmla="*/ 7 w 192"/>
                <a:gd name="T3" fmla="*/ 79 h 81"/>
                <a:gd name="T4" fmla="*/ 10 w 192"/>
                <a:gd name="T5" fmla="*/ 78 h 81"/>
                <a:gd name="T6" fmla="*/ 14 w 192"/>
                <a:gd name="T7" fmla="*/ 77 h 81"/>
                <a:gd name="T8" fmla="*/ 17 w 192"/>
                <a:gd name="T9" fmla="*/ 75 h 81"/>
                <a:gd name="T10" fmla="*/ 20 w 192"/>
                <a:gd name="T11" fmla="*/ 74 h 81"/>
                <a:gd name="T12" fmla="*/ 22 w 192"/>
                <a:gd name="T13" fmla="*/ 72 h 81"/>
                <a:gd name="T14" fmla="*/ 26 w 192"/>
                <a:gd name="T15" fmla="*/ 70 h 81"/>
                <a:gd name="T16" fmla="*/ 29 w 192"/>
                <a:gd name="T17" fmla="*/ 67 h 81"/>
                <a:gd name="T18" fmla="*/ 31 w 192"/>
                <a:gd name="T19" fmla="*/ 65 h 81"/>
                <a:gd name="T20" fmla="*/ 34 w 192"/>
                <a:gd name="T21" fmla="*/ 62 h 81"/>
                <a:gd name="T22" fmla="*/ 37 w 192"/>
                <a:gd name="T23" fmla="*/ 59 h 81"/>
                <a:gd name="T24" fmla="*/ 39 w 192"/>
                <a:gd name="T25" fmla="*/ 56 h 81"/>
                <a:gd name="T26" fmla="*/ 41 w 192"/>
                <a:gd name="T27" fmla="*/ 53 h 81"/>
                <a:gd name="T28" fmla="*/ 44 w 192"/>
                <a:gd name="T29" fmla="*/ 49 h 81"/>
                <a:gd name="T30" fmla="*/ 47 w 192"/>
                <a:gd name="T31" fmla="*/ 46 h 81"/>
                <a:gd name="T32" fmla="*/ 49 w 192"/>
                <a:gd name="T33" fmla="*/ 43 h 81"/>
                <a:gd name="T34" fmla="*/ 51 w 192"/>
                <a:gd name="T35" fmla="*/ 40 h 81"/>
                <a:gd name="T36" fmla="*/ 53 w 192"/>
                <a:gd name="T37" fmla="*/ 37 h 81"/>
                <a:gd name="T38" fmla="*/ 55 w 192"/>
                <a:gd name="T39" fmla="*/ 33 h 81"/>
                <a:gd name="T40" fmla="*/ 57 w 192"/>
                <a:gd name="T41" fmla="*/ 30 h 81"/>
                <a:gd name="T42" fmla="*/ 59 w 192"/>
                <a:gd name="T43" fmla="*/ 26 h 81"/>
                <a:gd name="T44" fmla="*/ 62 w 192"/>
                <a:gd name="T45" fmla="*/ 23 h 81"/>
                <a:gd name="T46" fmla="*/ 64 w 192"/>
                <a:gd name="T47" fmla="*/ 20 h 81"/>
                <a:gd name="T48" fmla="*/ 66 w 192"/>
                <a:gd name="T49" fmla="*/ 17 h 81"/>
                <a:gd name="T50" fmla="*/ 68 w 192"/>
                <a:gd name="T51" fmla="*/ 13 h 81"/>
                <a:gd name="T52" fmla="*/ 71 w 192"/>
                <a:gd name="T53" fmla="*/ 10 h 81"/>
                <a:gd name="T54" fmla="*/ 73 w 192"/>
                <a:gd name="T55" fmla="*/ 7 h 81"/>
                <a:gd name="T56" fmla="*/ 75 w 192"/>
                <a:gd name="T57" fmla="*/ 5 h 81"/>
                <a:gd name="T58" fmla="*/ 78 w 192"/>
                <a:gd name="T59" fmla="*/ 3 h 81"/>
                <a:gd name="T60" fmla="*/ 81 w 192"/>
                <a:gd name="T61" fmla="*/ 1 h 81"/>
                <a:gd name="T62" fmla="*/ 85 w 192"/>
                <a:gd name="T63" fmla="*/ 0 h 81"/>
                <a:gd name="T64" fmla="*/ 89 w 192"/>
                <a:gd name="T65" fmla="*/ 0 h 81"/>
                <a:gd name="T66" fmla="*/ 92 w 192"/>
                <a:gd name="T67" fmla="*/ 1 h 81"/>
                <a:gd name="T68" fmla="*/ 95 w 192"/>
                <a:gd name="T69" fmla="*/ 3 h 81"/>
                <a:gd name="T70" fmla="*/ 98 w 192"/>
                <a:gd name="T71" fmla="*/ 5 h 81"/>
                <a:gd name="T72" fmla="*/ 101 w 192"/>
                <a:gd name="T73" fmla="*/ 7 h 81"/>
                <a:gd name="T74" fmla="*/ 103 w 192"/>
                <a:gd name="T75" fmla="*/ 10 h 81"/>
                <a:gd name="T76" fmla="*/ 106 w 192"/>
                <a:gd name="T77" fmla="*/ 13 h 81"/>
                <a:gd name="T78" fmla="*/ 110 w 192"/>
                <a:gd name="T79" fmla="*/ 16 h 81"/>
                <a:gd name="T80" fmla="*/ 113 w 192"/>
                <a:gd name="T81" fmla="*/ 19 h 81"/>
                <a:gd name="T82" fmla="*/ 115 w 192"/>
                <a:gd name="T83" fmla="*/ 22 h 81"/>
                <a:gd name="T84" fmla="*/ 118 w 192"/>
                <a:gd name="T85" fmla="*/ 24 h 81"/>
                <a:gd name="T86" fmla="*/ 121 w 192"/>
                <a:gd name="T87" fmla="*/ 26 h 81"/>
                <a:gd name="T88" fmla="*/ 124 w 192"/>
                <a:gd name="T89" fmla="*/ 28 h 81"/>
                <a:gd name="T90" fmla="*/ 127 w 192"/>
                <a:gd name="T91" fmla="*/ 30 h 81"/>
                <a:gd name="T92" fmla="*/ 130 w 192"/>
                <a:gd name="T93" fmla="*/ 31 h 81"/>
                <a:gd name="T94" fmla="*/ 133 w 192"/>
                <a:gd name="T95" fmla="*/ 32 h 81"/>
                <a:gd name="T96" fmla="*/ 137 w 192"/>
                <a:gd name="T97" fmla="*/ 34 h 81"/>
                <a:gd name="T98" fmla="*/ 141 w 192"/>
                <a:gd name="T99" fmla="*/ 35 h 81"/>
                <a:gd name="T100" fmla="*/ 144 w 192"/>
                <a:gd name="T101" fmla="*/ 36 h 81"/>
                <a:gd name="T102" fmla="*/ 147 w 192"/>
                <a:gd name="T103" fmla="*/ 37 h 81"/>
                <a:gd name="T104" fmla="*/ 151 w 192"/>
                <a:gd name="T105" fmla="*/ 38 h 81"/>
                <a:gd name="T106" fmla="*/ 155 w 192"/>
                <a:gd name="T107" fmla="*/ 39 h 81"/>
                <a:gd name="T108" fmla="*/ 159 w 192"/>
                <a:gd name="T109" fmla="*/ 41 h 81"/>
                <a:gd name="T110" fmla="*/ 163 w 192"/>
                <a:gd name="T111" fmla="*/ 42 h 81"/>
                <a:gd name="T112" fmla="*/ 166 w 192"/>
                <a:gd name="T113" fmla="*/ 43 h 81"/>
                <a:gd name="T114" fmla="*/ 170 w 192"/>
                <a:gd name="T115" fmla="*/ 45 h 81"/>
                <a:gd name="T116" fmla="*/ 174 w 192"/>
                <a:gd name="T117" fmla="*/ 46 h 81"/>
                <a:gd name="T118" fmla="*/ 178 w 192"/>
                <a:gd name="T119" fmla="*/ 48 h 81"/>
                <a:gd name="T120" fmla="*/ 181 w 192"/>
                <a:gd name="T121" fmla="*/ 49 h 81"/>
                <a:gd name="T122" fmla="*/ 185 w 192"/>
                <a:gd name="T123" fmla="*/ 50 h 81"/>
                <a:gd name="T124" fmla="*/ 189 w 192"/>
                <a:gd name="T125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" h="81">
                  <a:moveTo>
                    <a:pt x="0" y="81"/>
                  </a:moveTo>
                  <a:lnTo>
                    <a:pt x="0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7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2" y="73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3" y="72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5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3" y="52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8" y="45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2" y="8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3" y="9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7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2" y="19"/>
                  </a:lnTo>
                  <a:lnTo>
                    <a:pt x="112" y="19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7" y="22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8"/>
                  </a:lnTo>
                  <a:lnTo>
                    <a:pt x="124" y="28"/>
                  </a:lnTo>
                  <a:lnTo>
                    <a:pt x="124" y="28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7" y="29"/>
                  </a:lnTo>
                  <a:lnTo>
                    <a:pt x="127" y="29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30" y="30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2" y="31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2" y="32"/>
                  </a:lnTo>
                  <a:lnTo>
                    <a:pt x="133" y="32"/>
                  </a:lnTo>
                  <a:lnTo>
                    <a:pt x="133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6" y="33"/>
                  </a:lnTo>
                  <a:lnTo>
                    <a:pt x="137" y="33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1" y="34"/>
                  </a:lnTo>
                  <a:lnTo>
                    <a:pt x="141" y="35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3" y="35"/>
                  </a:lnTo>
                  <a:lnTo>
                    <a:pt x="143" y="35"/>
                  </a:lnTo>
                  <a:lnTo>
                    <a:pt x="143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7" y="36"/>
                  </a:lnTo>
                  <a:lnTo>
                    <a:pt x="147" y="37"/>
                  </a:lnTo>
                  <a:lnTo>
                    <a:pt x="147" y="37"/>
                  </a:lnTo>
                  <a:lnTo>
                    <a:pt x="147" y="37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148" y="37"/>
                  </a:lnTo>
                  <a:lnTo>
                    <a:pt x="149" y="37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50" y="38"/>
                  </a:lnTo>
                  <a:lnTo>
                    <a:pt x="150" y="38"/>
                  </a:lnTo>
                  <a:lnTo>
                    <a:pt x="151" y="38"/>
                  </a:lnTo>
                  <a:lnTo>
                    <a:pt x="151" y="38"/>
                  </a:lnTo>
                  <a:lnTo>
                    <a:pt x="151" y="38"/>
                  </a:lnTo>
                  <a:lnTo>
                    <a:pt x="151" y="38"/>
                  </a:lnTo>
                  <a:lnTo>
                    <a:pt x="152" y="38"/>
                  </a:lnTo>
                  <a:lnTo>
                    <a:pt x="152" y="39"/>
                  </a:lnTo>
                  <a:lnTo>
                    <a:pt x="153" y="39"/>
                  </a:lnTo>
                  <a:lnTo>
                    <a:pt x="153" y="39"/>
                  </a:lnTo>
                  <a:lnTo>
                    <a:pt x="153" y="39"/>
                  </a:lnTo>
                  <a:lnTo>
                    <a:pt x="154" y="39"/>
                  </a:lnTo>
                  <a:lnTo>
                    <a:pt x="154" y="39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56" y="40"/>
                  </a:lnTo>
                  <a:lnTo>
                    <a:pt x="156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0" y="41"/>
                  </a:lnTo>
                  <a:lnTo>
                    <a:pt x="160" y="41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1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3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5" y="43"/>
                  </a:lnTo>
                  <a:lnTo>
                    <a:pt x="165" y="43"/>
                  </a:lnTo>
                  <a:lnTo>
                    <a:pt x="166" y="43"/>
                  </a:lnTo>
                  <a:lnTo>
                    <a:pt x="166" y="43"/>
                  </a:lnTo>
                  <a:lnTo>
                    <a:pt x="166" y="43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0" y="45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2" y="46"/>
                  </a:lnTo>
                  <a:lnTo>
                    <a:pt x="172" y="46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74" y="46"/>
                  </a:lnTo>
                  <a:lnTo>
                    <a:pt x="174" y="46"/>
                  </a:lnTo>
                  <a:lnTo>
                    <a:pt x="174" y="47"/>
                  </a:lnTo>
                  <a:lnTo>
                    <a:pt x="175" y="47"/>
                  </a:lnTo>
                  <a:lnTo>
                    <a:pt x="175" y="47"/>
                  </a:lnTo>
                  <a:lnTo>
                    <a:pt x="175" y="47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7" y="47"/>
                  </a:lnTo>
                  <a:lnTo>
                    <a:pt x="177" y="47"/>
                  </a:lnTo>
                  <a:lnTo>
                    <a:pt x="178" y="47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9" y="48"/>
                  </a:lnTo>
                  <a:lnTo>
                    <a:pt x="179" y="48"/>
                  </a:lnTo>
                  <a:lnTo>
                    <a:pt x="179" y="48"/>
                  </a:lnTo>
                  <a:lnTo>
                    <a:pt x="180" y="48"/>
                  </a:lnTo>
                  <a:lnTo>
                    <a:pt x="180" y="49"/>
                  </a:lnTo>
                  <a:lnTo>
                    <a:pt x="180" y="49"/>
                  </a:lnTo>
                  <a:lnTo>
                    <a:pt x="181" y="49"/>
                  </a:lnTo>
                  <a:lnTo>
                    <a:pt x="181" y="49"/>
                  </a:lnTo>
                  <a:lnTo>
                    <a:pt x="181" y="49"/>
                  </a:lnTo>
                  <a:lnTo>
                    <a:pt x="182" y="49"/>
                  </a:lnTo>
                  <a:lnTo>
                    <a:pt x="182" y="49"/>
                  </a:lnTo>
                  <a:lnTo>
                    <a:pt x="182" y="49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3" y="50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85" y="50"/>
                  </a:lnTo>
                  <a:lnTo>
                    <a:pt x="185" y="50"/>
                  </a:lnTo>
                  <a:lnTo>
                    <a:pt x="185" y="50"/>
                  </a:lnTo>
                  <a:lnTo>
                    <a:pt x="186" y="50"/>
                  </a:lnTo>
                  <a:lnTo>
                    <a:pt x="186" y="51"/>
                  </a:lnTo>
                  <a:lnTo>
                    <a:pt x="187" y="51"/>
                  </a:lnTo>
                  <a:lnTo>
                    <a:pt x="187" y="51"/>
                  </a:lnTo>
                  <a:lnTo>
                    <a:pt x="187" y="51"/>
                  </a:lnTo>
                  <a:lnTo>
                    <a:pt x="188" y="51"/>
                  </a:lnTo>
                  <a:lnTo>
                    <a:pt x="188" y="51"/>
                  </a:lnTo>
                  <a:lnTo>
                    <a:pt x="189" y="51"/>
                  </a:lnTo>
                  <a:lnTo>
                    <a:pt x="189" y="51"/>
                  </a:lnTo>
                  <a:lnTo>
                    <a:pt x="189" y="51"/>
                  </a:lnTo>
                  <a:lnTo>
                    <a:pt x="190" y="52"/>
                  </a:lnTo>
                  <a:lnTo>
                    <a:pt x="190" y="52"/>
                  </a:lnTo>
                  <a:lnTo>
                    <a:pt x="191" y="52"/>
                  </a:lnTo>
                  <a:lnTo>
                    <a:pt x="191" y="52"/>
                  </a:lnTo>
                  <a:lnTo>
                    <a:pt x="191" y="52"/>
                  </a:lnTo>
                  <a:lnTo>
                    <a:pt x="191" y="52"/>
                  </a:lnTo>
                  <a:lnTo>
                    <a:pt x="192" y="5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FEAEB886-1E0B-927E-4CFE-85535FE60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1862"/>
              <a:ext cx="262" cy="26"/>
            </a:xfrm>
            <a:custGeom>
              <a:avLst/>
              <a:gdLst>
                <a:gd name="T0" fmla="*/ 3 w 262"/>
                <a:gd name="T1" fmla="*/ 1 h 26"/>
                <a:gd name="T2" fmla="*/ 8 w 262"/>
                <a:gd name="T3" fmla="*/ 2 h 26"/>
                <a:gd name="T4" fmla="*/ 12 w 262"/>
                <a:gd name="T5" fmla="*/ 3 h 26"/>
                <a:gd name="T6" fmla="*/ 16 w 262"/>
                <a:gd name="T7" fmla="*/ 4 h 26"/>
                <a:gd name="T8" fmla="*/ 20 w 262"/>
                <a:gd name="T9" fmla="*/ 5 h 26"/>
                <a:gd name="T10" fmla="*/ 24 w 262"/>
                <a:gd name="T11" fmla="*/ 6 h 26"/>
                <a:gd name="T12" fmla="*/ 27 w 262"/>
                <a:gd name="T13" fmla="*/ 7 h 26"/>
                <a:gd name="T14" fmla="*/ 31 w 262"/>
                <a:gd name="T15" fmla="*/ 8 h 26"/>
                <a:gd name="T16" fmla="*/ 35 w 262"/>
                <a:gd name="T17" fmla="*/ 8 h 26"/>
                <a:gd name="T18" fmla="*/ 39 w 262"/>
                <a:gd name="T19" fmla="*/ 9 h 26"/>
                <a:gd name="T20" fmla="*/ 43 w 262"/>
                <a:gd name="T21" fmla="*/ 10 h 26"/>
                <a:gd name="T22" fmla="*/ 46 w 262"/>
                <a:gd name="T23" fmla="*/ 10 h 26"/>
                <a:gd name="T24" fmla="*/ 50 w 262"/>
                <a:gd name="T25" fmla="*/ 11 h 26"/>
                <a:gd name="T26" fmla="*/ 54 w 262"/>
                <a:gd name="T27" fmla="*/ 12 h 26"/>
                <a:gd name="T28" fmla="*/ 58 w 262"/>
                <a:gd name="T29" fmla="*/ 12 h 26"/>
                <a:gd name="T30" fmla="*/ 62 w 262"/>
                <a:gd name="T31" fmla="*/ 13 h 26"/>
                <a:gd name="T32" fmla="*/ 67 w 262"/>
                <a:gd name="T33" fmla="*/ 13 h 26"/>
                <a:gd name="T34" fmla="*/ 71 w 262"/>
                <a:gd name="T35" fmla="*/ 14 h 26"/>
                <a:gd name="T36" fmla="*/ 74 w 262"/>
                <a:gd name="T37" fmla="*/ 14 h 26"/>
                <a:gd name="T38" fmla="*/ 78 w 262"/>
                <a:gd name="T39" fmla="*/ 15 h 26"/>
                <a:gd name="T40" fmla="*/ 82 w 262"/>
                <a:gd name="T41" fmla="*/ 15 h 26"/>
                <a:gd name="T42" fmla="*/ 86 w 262"/>
                <a:gd name="T43" fmla="*/ 16 h 26"/>
                <a:gd name="T44" fmla="*/ 91 w 262"/>
                <a:gd name="T45" fmla="*/ 16 h 26"/>
                <a:gd name="T46" fmla="*/ 95 w 262"/>
                <a:gd name="T47" fmla="*/ 16 h 26"/>
                <a:gd name="T48" fmla="*/ 99 w 262"/>
                <a:gd name="T49" fmla="*/ 17 h 26"/>
                <a:gd name="T50" fmla="*/ 103 w 262"/>
                <a:gd name="T51" fmla="*/ 18 h 26"/>
                <a:gd name="T52" fmla="*/ 107 w 262"/>
                <a:gd name="T53" fmla="*/ 18 h 26"/>
                <a:gd name="T54" fmla="*/ 111 w 262"/>
                <a:gd name="T55" fmla="*/ 18 h 26"/>
                <a:gd name="T56" fmla="*/ 116 w 262"/>
                <a:gd name="T57" fmla="*/ 18 h 26"/>
                <a:gd name="T58" fmla="*/ 120 w 262"/>
                <a:gd name="T59" fmla="*/ 19 h 26"/>
                <a:gd name="T60" fmla="*/ 124 w 262"/>
                <a:gd name="T61" fmla="*/ 19 h 26"/>
                <a:gd name="T62" fmla="*/ 128 w 262"/>
                <a:gd name="T63" fmla="*/ 19 h 26"/>
                <a:gd name="T64" fmla="*/ 132 w 262"/>
                <a:gd name="T65" fmla="*/ 20 h 26"/>
                <a:gd name="T66" fmla="*/ 137 w 262"/>
                <a:gd name="T67" fmla="*/ 20 h 26"/>
                <a:gd name="T68" fmla="*/ 141 w 262"/>
                <a:gd name="T69" fmla="*/ 20 h 26"/>
                <a:gd name="T70" fmla="*/ 145 w 262"/>
                <a:gd name="T71" fmla="*/ 21 h 26"/>
                <a:gd name="T72" fmla="*/ 149 w 262"/>
                <a:gd name="T73" fmla="*/ 21 h 26"/>
                <a:gd name="T74" fmla="*/ 153 w 262"/>
                <a:gd name="T75" fmla="*/ 21 h 26"/>
                <a:gd name="T76" fmla="*/ 157 w 262"/>
                <a:gd name="T77" fmla="*/ 21 h 26"/>
                <a:gd name="T78" fmla="*/ 161 w 262"/>
                <a:gd name="T79" fmla="*/ 21 h 26"/>
                <a:gd name="T80" fmla="*/ 165 w 262"/>
                <a:gd name="T81" fmla="*/ 22 h 26"/>
                <a:gd name="T82" fmla="*/ 170 w 262"/>
                <a:gd name="T83" fmla="*/ 22 h 26"/>
                <a:gd name="T84" fmla="*/ 174 w 262"/>
                <a:gd name="T85" fmla="*/ 22 h 26"/>
                <a:gd name="T86" fmla="*/ 178 w 262"/>
                <a:gd name="T87" fmla="*/ 23 h 26"/>
                <a:gd name="T88" fmla="*/ 182 w 262"/>
                <a:gd name="T89" fmla="*/ 23 h 26"/>
                <a:gd name="T90" fmla="*/ 186 w 262"/>
                <a:gd name="T91" fmla="*/ 23 h 26"/>
                <a:gd name="T92" fmla="*/ 191 w 262"/>
                <a:gd name="T93" fmla="*/ 23 h 26"/>
                <a:gd name="T94" fmla="*/ 195 w 262"/>
                <a:gd name="T95" fmla="*/ 23 h 26"/>
                <a:gd name="T96" fmla="*/ 199 w 262"/>
                <a:gd name="T97" fmla="*/ 24 h 26"/>
                <a:gd name="T98" fmla="*/ 203 w 262"/>
                <a:gd name="T99" fmla="*/ 24 h 26"/>
                <a:gd name="T100" fmla="*/ 208 w 262"/>
                <a:gd name="T101" fmla="*/ 24 h 26"/>
                <a:gd name="T102" fmla="*/ 212 w 262"/>
                <a:gd name="T103" fmla="*/ 24 h 26"/>
                <a:gd name="T104" fmla="*/ 216 w 262"/>
                <a:gd name="T105" fmla="*/ 25 h 26"/>
                <a:gd name="T106" fmla="*/ 220 w 262"/>
                <a:gd name="T107" fmla="*/ 25 h 26"/>
                <a:gd name="T108" fmla="*/ 225 w 262"/>
                <a:gd name="T109" fmla="*/ 25 h 26"/>
                <a:gd name="T110" fmla="*/ 229 w 262"/>
                <a:gd name="T111" fmla="*/ 25 h 26"/>
                <a:gd name="T112" fmla="*/ 233 w 262"/>
                <a:gd name="T113" fmla="*/ 25 h 26"/>
                <a:gd name="T114" fmla="*/ 237 w 262"/>
                <a:gd name="T115" fmla="*/ 25 h 26"/>
                <a:gd name="T116" fmla="*/ 242 w 262"/>
                <a:gd name="T117" fmla="*/ 25 h 26"/>
                <a:gd name="T118" fmla="*/ 246 w 262"/>
                <a:gd name="T119" fmla="*/ 26 h 26"/>
                <a:gd name="T120" fmla="*/ 250 w 262"/>
                <a:gd name="T121" fmla="*/ 26 h 26"/>
                <a:gd name="T122" fmla="*/ 255 w 262"/>
                <a:gd name="T123" fmla="*/ 26 h 26"/>
                <a:gd name="T124" fmla="*/ 259 w 262"/>
                <a:gd name="T1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2" h="26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3" y="17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6" y="18"/>
                  </a:lnTo>
                  <a:lnTo>
                    <a:pt x="106" y="18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6" y="18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8" y="19"/>
                  </a:lnTo>
                  <a:lnTo>
                    <a:pt x="128" y="19"/>
                  </a:lnTo>
                  <a:lnTo>
                    <a:pt x="128" y="19"/>
                  </a:lnTo>
                  <a:lnTo>
                    <a:pt x="129" y="19"/>
                  </a:lnTo>
                  <a:lnTo>
                    <a:pt x="129" y="19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1" y="19"/>
                  </a:lnTo>
                  <a:lnTo>
                    <a:pt x="131" y="19"/>
                  </a:lnTo>
                  <a:lnTo>
                    <a:pt x="132" y="19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40" y="20"/>
                  </a:lnTo>
                  <a:lnTo>
                    <a:pt x="140" y="20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4" y="21"/>
                  </a:lnTo>
                  <a:lnTo>
                    <a:pt x="144" y="21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5" y="21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7" y="21"/>
                  </a:lnTo>
                  <a:lnTo>
                    <a:pt x="147" y="21"/>
                  </a:lnTo>
                  <a:lnTo>
                    <a:pt x="147" y="21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50" y="21"/>
                  </a:lnTo>
                  <a:lnTo>
                    <a:pt x="150" y="21"/>
                  </a:lnTo>
                  <a:lnTo>
                    <a:pt x="151" y="21"/>
                  </a:lnTo>
                  <a:lnTo>
                    <a:pt x="151" y="21"/>
                  </a:lnTo>
                  <a:lnTo>
                    <a:pt x="151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6" y="21"/>
                  </a:lnTo>
                  <a:lnTo>
                    <a:pt x="157" y="21"/>
                  </a:lnTo>
                  <a:lnTo>
                    <a:pt x="157" y="21"/>
                  </a:lnTo>
                  <a:lnTo>
                    <a:pt x="158" y="21"/>
                  </a:lnTo>
                  <a:lnTo>
                    <a:pt x="158" y="21"/>
                  </a:lnTo>
                  <a:lnTo>
                    <a:pt x="158" y="21"/>
                  </a:lnTo>
                  <a:lnTo>
                    <a:pt x="159" y="21"/>
                  </a:lnTo>
                  <a:lnTo>
                    <a:pt x="159" y="21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2" y="21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63" y="22"/>
                  </a:lnTo>
                  <a:lnTo>
                    <a:pt x="163" y="22"/>
                  </a:lnTo>
                  <a:lnTo>
                    <a:pt x="164" y="22"/>
                  </a:lnTo>
                  <a:lnTo>
                    <a:pt x="164" y="22"/>
                  </a:lnTo>
                  <a:lnTo>
                    <a:pt x="164" y="22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69" y="22"/>
                  </a:lnTo>
                  <a:lnTo>
                    <a:pt x="169" y="22"/>
                  </a:lnTo>
                  <a:lnTo>
                    <a:pt x="170" y="22"/>
                  </a:lnTo>
                  <a:lnTo>
                    <a:pt x="170" y="22"/>
                  </a:lnTo>
                  <a:lnTo>
                    <a:pt x="170" y="22"/>
                  </a:lnTo>
                  <a:lnTo>
                    <a:pt x="171" y="22"/>
                  </a:lnTo>
                  <a:lnTo>
                    <a:pt x="171" y="22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4" y="22"/>
                  </a:lnTo>
                  <a:lnTo>
                    <a:pt x="174" y="22"/>
                  </a:lnTo>
                  <a:lnTo>
                    <a:pt x="174" y="22"/>
                  </a:lnTo>
                  <a:lnTo>
                    <a:pt x="174" y="23"/>
                  </a:lnTo>
                  <a:lnTo>
                    <a:pt x="175" y="23"/>
                  </a:lnTo>
                  <a:lnTo>
                    <a:pt x="175" y="23"/>
                  </a:lnTo>
                  <a:lnTo>
                    <a:pt x="175" y="23"/>
                  </a:lnTo>
                  <a:lnTo>
                    <a:pt x="176" y="23"/>
                  </a:lnTo>
                  <a:lnTo>
                    <a:pt x="176" y="23"/>
                  </a:lnTo>
                  <a:lnTo>
                    <a:pt x="177" y="23"/>
                  </a:lnTo>
                  <a:lnTo>
                    <a:pt x="177" y="23"/>
                  </a:lnTo>
                  <a:lnTo>
                    <a:pt x="177" y="23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80" y="23"/>
                  </a:lnTo>
                  <a:lnTo>
                    <a:pt x="180" y="23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2" y="23"/>
                  </a:lnTo>
                  <a:lnTo>
                    <a:pt x="182" y="23"/>
                  </a:lnTo>
                  <a:lnTo>
                    <a:pt x="182" y="23"/>
                  </a:lnTo>
                  <a:lnTo>
                    <a:pt x="183" y="23"/>
                  </a:lnTo>
                  <a:lnTo>
                    <a:pt x="183" y="23"/>
                  </a:lnTo>
                  <a:lnTo>
                    <a:pt x="183" y="23"/>
                  </a:lnTo>
                  <a:lnTo>
                    <a:pt x="184" y="23"/>
                  </a:lnTo>
                  <a:lnTo>
                    <a:pt x="184" y="23"/>
                  </a:lnTo>
                  <a:lnTo>
                    <a:pt x="185" y="23"/>
                  </a:lnTo>
                  <a:lnTo>
                    <a:pt x="185" y="23"/>
                  </a:lnTo>
                  <a:lnTo>
                    <a:pt x="185" y="23"/>
                  </a:lnTo>
                  <a:lnTo>
                    <a:pt x="186" y="23"/>
                  </a:lnTo>
                  <a:lnTo>
                    <a:pt x="186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188" y="23"/>
                  </a:lnTo>
                  <a:lnTo>
                    <a:pt x="188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89" y="23"/>
                  </a:lnTo>
                  <a:lnTo>
                    <a:pt x="190" y="23"/>
                  </a:lnTo>
                  <a:lnTo>
                    <a:pt x="190" y="23"/>
                  </a:lnTo>
                  <a:lnTo>
                    <a:pt x="191" y="23"/>
                  </a:lnTo>
                  <a:lnTo>
                    <a:pt x="191" y="23"/>
                  </a:lnTo>
                  <a:lnTo>
                    <a:pt x="191" y="23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4" y="23"/>
                  </a:lnTo>
                  <a:lnTo>
                    <a:pt x="195" y="23"/>
                  </a:lnTo>
                  <a:lnTo>
                    <a:pt x="195" y="23"/>
                  </a:lnTo>
                  <a:lnTo>
                    <a:pt x="196" y="23"/>
                  </a:lnTo>
                  <a:lnTo>
                    <a:pt x="196" y="23"/>
                  </a:lnTo>
                  <a:lnTo>
                    <a:pt x="196" y="24"/>
                  </a:lnTo>
                  <a:lnTo>
                    <a:pt x="196" y="24"/>
                  </a:lnTo>
                  <a:lnTo>
                    <a:pt x="197" y="24"/>
                  </a:lnTo>
                  <a:lnTo>
                    <a:pt x="197" y="24"/>
                  </a:lnTo>
                  <a:lnTo>
                    <a:pt x="198" y="24"/>
                  </a:lnTo>
                  <a:lnTo>
                    <a:pt x="198" y="24"/>
                  </a:lnTo>
                  <a:lnTo>
                    <a:pt x="198" y="24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1" y="24"/>
                  </a:lnTo>
                  <a:lnTo>
                    <a:pt x="201" y="24"/>
                  </a:lnTo>
                  <a:lnTo>
                    <a:pt x="202" y="24"/>
                  </a:lnTo>
                  <a:lnTo>
                    <a:pt x="202" y="24"/>
                  </a:lnTo>
                  <a:lnTo>
                    <a:pt x="202" y="24"/>
                  </a:lnTo>
                  <a:lnTo>
                    <a:pt x="203" y="24"/>
                  </a:lnTo>
                  <a:lnTo>
                    <a:pt x="203" y="24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5" y="24"/>
                  </a:lnTo>
                  <a:lnTo>
                    <a:pt x="205" y="24"/>
                  </a:lnTo>
                  <a:lnTo>
                    <a:pt x="206" y="24"/>
                  </a:lnTo>
                  <a:lnTo>
                    <a:pt x="206" y="24"/>
                  </a:lnTo>
                  <a:lnTo>
                    <a:pt x="206" y="24"/>
                  </a:lnTo>
                  <a:lnTo>
                    <a:pt x="207" y="24"/>
                  </a:lnTo>
                  <a:lnTo>
                    <a:pt x="207" y="24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9" y="24"/>
                  </a:lnTo>
                  <a:lnTo>
                    <a:pt x="209" y="24"/>
                  </a:lnTo>
                  <a:lnTo>
                    <a:pt x="210" y="24"/>
                  </a:lnTo>
                  <a:lnTo>
                    <a:pt x="210" y="24"/>
                  </a:lnTo>
                  <a:lnTo>
                    <a:pt x="210" y="24"/>
                  </a:lnTo>
                  <a:lnTo>
                    <a:pt x="211" y="24"/>
                  </a:lnTo>
                  <a:lnTo>
                    <a:pt x="211" y="24"/>
                  </a:lnTo>
                  <a:lnTo>
                    <a:pt x="211" y="24"/>
                  </a:lnTo>
                  <a:lnTo>
                    <a:pt x="212" y="24"/>
                  </a:lnTo>
                  <a:lnTo>
                    <a:pt x="212" y="24"/>
                  </a:lnTo>
                  <a:lnTo>
                    <a:pt x="212" y="25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4" y="25"/>
                  </a:lnTo>
                  <a:lnTo>
                    <a:pt x="214" y="25"/>
                  </a:lnTo>
                  <a:lnTo>
                    <a:pt x="215" y="25"/>
                  </a:lnTo>
                  <a:lnTo>
                    <a:pt x="215" y="25"/>
                  </a:lnTo>
                  <a:lnTo>
                    <a:pt x="215" y="25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7" y="25"/>
                  </a:lnTo>
                  <a:lnTo>
                    <a:pt x="217" y="25"/>
                  </a:lnTo>
                  <a:lnTo>
                    <a:pt x="217" y="25"/>
                  </a:lnTo>
                  <a:lnTo>
                    <a:pt x="218" y="25"/>
                  </a:lnTo>
                  <a:lnTo>
                    <a:pt x="218" y="25"/>
                  </a:lnTo>
                  <a:lnTo>
                    <a:pt x="219" y="25"/>
                  </a:lnTo>
                  <a:lnTo>
                    <a:pt x="219" y="25"/>
                  </a:lnTo>
                  <a:lnTo>
                    <a:pt x="219" y="25"/>
                  </a:lnTo>
                  <a:lnTo>
                    <a:pt x="220" y="25"/>
                  </a:lnTo>
                  <a:lnTo>
                    <a:pt x="220" y="25"/>
                  </a:lnTo>
                  <a:lnTo>
                    <a:pt x="221" y="25"/>
                  </a:lnTo>
                  <a:lnTo>
                    <a:pt x="221" y="25"/>
                  </a:lnTo>
                  <a:lnTo>
                    <a:pt x="221" y="25"/>
                  </a:lnTo>
                  <a:lnTo>
                    <a:pt x="222" y="25"/>
                  </a:lnTo>
                  <a:lnTo>
                    <a:pt x="222" y="25"/>
                  </a:lnTo>
                  <a:lnTo>
                    <a:pt x="223" y="25"/>
                  </a:lnTo>
                  <a:lnTo>
                    <a:pt x="223" y="25"/>
                  </a:lnTo>
                  <a:lnTo>
                    <a:pt x="223" y="25"/>
                  </a:lnTo>
                  <a:lnTo>
                    <a:pt x="224" y="25"/>
                  </a:lnTo>
                  <a:lnTo>
                    <a:pt x="224" y="25"/>
                  </a:lnTo>
                  <a:lnTo>
                    <a:pt x="225" y="25"/>
                  </a:lnTo>
                  <a:lnTo>
                    <a:pt x="225" y="25"/>
                  </a:lnTo>
                  <a:lnTo>
                    <a:pt x="225" y="25"/>
                  </a:lnTo>
                  <a:lnTo>
                    <a:pt x="226" y="25"/>
                  </a:lnTo>
                  <a:lnTo>
                    <a:pt x="226" y="25"/>
                  </a:lnTo>
                  <a:lnTo>
                    <a:pt x="227" y="25"/>
                  </a:lnTo>
                  <a:lnTo>
                    <a:pt x="227" y="25"/>
                  </a:lnTo>
                  <a:lnTo>
                    <a:pt x="227" y="25"/>
                  </a:lnTo>
                  <a:lnTo>
                    <a:pt x="228" y="25"/>
                  </a:lnTo>
                  <a:lnTo>
                    <a:pt x="228" y="25"/>
                  </a:lnTo>
                  <a:lnTo>
                    <a:pt x="228" y="25"/>
                  </a:lnTo>
                  <a:lnTo>
                    <a:pt x="229" y="25"/>
                  </a:lnTo>
                  <a:lnTo>
                    <a:pt x="229" y="25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0" y="25"/>
                  </a:lnTo>
                  <a:lnTo>
                    <a:pt x="231" y="25"/>
                  </a:lnTo>
                  <a:lnTo>
                    <a:pt x="231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2" y="25"/>
                  </a:lnTo>
                  <a:lnTo>
                    <a:pt x="233" y="25"/>
                  </a:lnTo>
                  <a:lnTo>
                    <a:pt x="233" y="25"/>
                  </a:lnTo>
                  <a:lnTo>
                    <a:pt x="234" y="25"/>
                  </a:lnTo>
                  <a:lnTo>
                    <a:pt x="234" y="25"/>
                  </a:lnTo>
                  <a:lnTo>
                    <a:pt x="234" y="25"/>
                  </a:lnTo>
                  <a:lnTo>
                    <a:pt x="235" y="25"/>
                  </a:lnTo>
                  <a:lnTo>
                    <a:pt x="235" y="25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6" y="25"/>
                  </a:lnTo>
                  <a:lnTo>
                    <a:pt x="237" y="25"/>
                  </a:lnTo>
                  <a:lnTo>
                    <a:pt x="237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9" y="25"/>
                  </a:lnTo>
                  <a:lnTo>
                    <a:pt x="239" y="25"/>
                  </a:lnTo>
                  <a:lnTo>
                    <a:pt x="240" y="25"/>
                  </a:lnTo>
                  <a:lnTo>
                    <a:pt x="240" y="25"/>
                  </a:lnTo>
                  <a:lnTo>
                    <a:pt x="240" y="25"/>
                  </a:lnTo>
                  <a:lnTo>
                    <a:pt x="241" y="25"/>
                  </a:lnTo>
                  <a:lnTo>
                    <a:pt x="241" y="25"/>
                  </a:lnTo>
                  <a:lnTo>
                    <a:pt x="242" y="25"/>
                  </a:lnTo>
                  <a:lnTo>
                    <a:pt x="242" y="25"/>
                  </a:lnTo>
                  <a:lnTo>
                    <a:pt x="242" y="25"/>
                  </a:lnTo>
                  <a:lnTo>
                    <a:pt x="243" y="25"/>
                  </a:lnTo>
                  <a:lnTo>
                    <a:pt x="243" y="26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4" y="26"/>
                  </a:lnTo>
                  <a:lnTo>
                    <a:pt x="245" y="26"/>
                  </a:lnTo>
                  <a:lnTo>
                    <a:pt x="245" y="26"/>
                  </a:lnTo>
                  <a:lnTo>
                    <a:pt x="246" y="26"/>
                  </a:lnTo>
                  <a:lnTo>
                    <a:pt x="246" y="26"/>
                  </a:lnTo>
                  <a:lnTo>
                    <a:pt x="246" y="26"/>
                  </a:lnTo>
                  <a:lnTo>
                    <a:pt x="247" y="26"/>
                  </a:lnTo>
                  <a:lnTo>
                    <a:pt x="247" y="26"/>
                  </a:lnTo>
                  <a:lnTo>
                    <a:pt x="247" y="26"/>
                  </a:lnTo>
                  <a:lnTo>
                    <a:pt x="248" y="26"/>
                  </a:lnTo>
                  <a:lnTo>
                    <a:pt x="248" y="26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51" y="26"/>
                  </a:lnTo>
                  <a:lnTo>
                    <a:pt x="251" y="26"/>
                  </a:lnTo>
                  <a:lnTo>
                    <a:pt x="251" y="26"/>
                  </a:lnTo>
                  <a:lnTo>
                    <a:pt x="252" y="26"/>
                  </a:lnTo>
                  <a:lnTo>
                    <a:pt x="252" y="26"/>
                  </a:lnTo>
                  <a:lnTo>
                    <a:pt x="253" y="26"/>
                  </a:lnTo>
                  <a:lnTo>
                    <a:pt x="253" y="26"/>
                  </a:lnTo>
                  <a:lnTo>
                    <a:pt x="253" y="26"/>
                  </a:lnTo>
                  <a:lnTo>
                    <a:pt x="254" y="26"/>
                  </a:lnTo>
                  <a:lnTo>
                    <a:pt x="254" y="26"/>
                  </a:lnTo>
                  <a:lnTo>
                    <a:pt x="255" y="26"/>
                  </a:lnTo>
                  <a:lnTo>
                    <a:pt x="255" y="26"/>
                  </a:lnTo>
                  <a:lnTo>
                    <a:pt x="255" y="26"/>
                  </a:lnTo>
                  <a:lnTo>
                    <a:pt x="256" y="26"/>
                  </a:lnTo>
                  <a:lnTo>
                    <a:pt x="256" y="26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8" y="26"/>
                  </a:lnTo>
                  <a:lnTo>
                    <a:pt x="258" y="26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1" y="26"/>
                  </a:lnTo>
                  <a:lnTo>
                    <a:pt x="261" y="26"/>
                  </a:lnTo>
                  <a:lnTo>
                    <a:pt x="261" y="26"/>
                  </a:lnTo>
                  <a:lnTo>
                    <a:pt x="262" y="26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9CB223AD-FBA9-0445-62D9-D963F1858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1888"/>
              <a:ext cx="14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1 w 14"/>
                <a:gd name="T7" fmla="*/ 0 h 1"/>
                <a:gd name="T8" fmla="*/ 1 w 14"/>
                <a:gd name="T9" fmla="*/ 0 h 1"/>
                <a:gd name="T10" fmla="*/ 2 w 14"/>
                <a:gd name="T11" fmla="*/ 0 h 1"/>
                <a:gd name="T12" fmla="*/ 2 w 14"/>
                <a:gd name="T13" fmla="*/ 0 h 1"/>
                <a:gd name="T14" fmla="*/ 3 w 14"/>
                <a:gd name="T15" fmla="*/ 0 h 1"/>
                <a:gd name="T16" fmla="*/ 3 w 14"/>
                <a:gd name="T17" fmla="*/ 0 h 1"/>
                <a:gd name="T18" fmla="*/ 3 w 14"/>
                <a:gd name="T19" fmla="*/ 0 h 1"/>
                <a:gd name="T20" fmla="*/ 3 w 14"/>
                <a:gd name="T21" fmla="*/ 1 h 1"/>
                <a:gd name="T22" fmla="*/ 4 w 14"/>
                <a:gd name="T23" fmla="*/ 1 h 1"/>
                <a:gd name="T24" fmla="*/ 4 w 14"/>
                <a:gd name="T25" fmla="*/ 1 h 1"/>
                <a:gd name="T26" fmla="*/ 4 w 14"/>
                <a:gd name="T27" fmla="*/ 1 h 1"/>
                <a:gd name="T28" fmla="*/ 5 w 14"/>
                <a:gd name="T29" fmla="*/ 1 h 1"/>
                <a:gd name="T30" fmla="*/ 5 w 14"/>
                <a:gd name="T31" fmla="*/ 1 h 1"/>
                <a:gd name="T32" fmla="*/ 6 w 14"/>
                <a:gd name="T33" fmla="*/ 1 h 1"/>
                <a:gd name="T34" fmla="*/ 6 w 14"/>
                <a:gd name="T35" fmla="*/ 1 h 1"/>
                <a:gd name="T36" fmla="*/ 6 w 14"/>
                <a:gd name="T37" fmla="*/ 1 h 1"/>
                <a:gd name="T38" fmla="*/ 7 w 14"/>
                <a:gd name="T39" fmla="*/ 1 h 1"/>
                <a:gd name="T40" fmla="*/ 7 w 14"/>
                <a:gd name="T41" fmla="*/ 1 h 1"/>
                <a:gd name="T42" fmla="*/ 8 w 14"/>
                <a:gd name="T43" fmla="*/ 1 h 1"/>
                <a:gd name="T44" fmla="*/ 8 w 14"/>
                <a:gd name="T45" fmla="*/ 1 h 1"/>
                <a:gd name="T46" fmla="*/ 8 w 14"/>
                <a:gd name="T47" fmla="*/ 1 h 1"/>
                <a:gd name="T48" fmla="*/ 9 w 14"/>
                <a:gd name="T49" fmla="*/ 1 h 1"/>
                <a:gd name="T50" fmla="*/ 9 w 14"/>
                <a:gd name="T51" fmla="*/ 1 h 1"/>
                <a:gd name="T52" fmla="*/ 10 w 14"/>
                <a:gd name="T53" fmla="*/ 1 h 1"/>
                <a:gd name="T54" fmla="*/ 10 w 14"/>
                <a:gd name="T55" fmla="*/ 1 h 1"/>
                <a:gd name="T56" fmla="*/ 10 w 14"/>
                <a:gd name="T57" fmla="*/ 1 h 1"/>
                <a:gd name="T58" fmla="*/ 11 w 14"/>
                <a:gd name="T59" fmla="*/ 1 h 1"/>
                <a:gd name="T60" fmla="*/ 11 w 14"/>
                <a:gd name="T61" fmla="*/ 1 h 1"/>
                <a:gd name="T62" fmla="*/ 12 w 14"/>
                <a:gd name="T63" fmla="*/ 1 h 1"/>
                <a:gd name="T64" fmla="*/ 12 w 14"/>
                <a:gd name="T65" fmla="*/ 1 h 1"/>
                <a:gd name="T66" fmla="*/ 12 w 14"/>
                <a:gd name="T67" fmla="*/ 1 h 1"/>
                <a:gd name="T68" fmla="*/ 13 w 14"/>
                <a:gd name="T69" fmla="*/ 1 h 1"/>
                <a:gd name="T70" fmla="*/ 13 w 14"/>
                <a:gd name="T71" fmla="*/ 1 h 1"/>
                <a:gd name="T72" fmla="*/ 14 w 14"/>
                <a:gd name="T73" fmla="*/ 1 h 1"/>
                <a:gd name="T74" fmla="*/ 14 w 14"/>
                <a:gd name="T75" fmla="*/ 1 h 1"/>
                <a:gd name="T76" fmla="*/ 14 w 14"/>
                <a:gd name="T7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D1FA8AC9-4318-6455-2406-B7E45425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752"/>
              <a:ext cx="57" cy="143"/>
            </a:xfrm>
            <a:custGeom>
              <a:avLst/>
              <a:gdLst>
                <a:gd name="T0" fmla="*/ 0 w 57"/>
                <a:gd name="T1" fmla="*/ 16 h 143"/>
                <a:gd name="T2" fmla="*/ 0 w 57"/>
                <a:gd name="T3" fmla="*/ 24 h 143"/>
                <a:gd name="T4" fmla="*/ 0 w 57"/>
                <a:gd name="T5" fmla="*/ 33 h 143"/>
                <a:gd name="T6" fmla="*/ 0 w 57"/>
                <a:gd name="T7" fmla="*/ 49 h 143"/>
                <a:gd name="T8" fmla="*/ 1 w 57"/>
                <a:gd name="T9" fmla="*/ 49 h 143"/>
                <a:gd name="T10" fmla="*/ 1 w 57"/>
                <a:gd name="T11" fmla="*/ 43 h 143"/>
                <a:gd name="T12" fmla="*/ 1 w 57"/>
                <a:gd name="T13" fmla="*/ 38 h 143"/>
                <a:gd name="T14" fmla="*/ 1 w 57"/>
                <a:gd name="T15" fmla="*/ 34 h 143"/>
                <a:gd name="T16" fmla="*/ 1 w 57"/>
                <a:gd name="T17" fmla="*/ 31 h 143"/>
                <a:gd name="T18" fmla="*/ 2 w 57"/>
                <a:gd name="T19" fmla="*/ 28 h 143"/>
                <a:gd name="T20" fmla="*/ 2 w 57"/>
                <a:gd name="T21" fmla="*/ 29 h 143"/>
                <a:gd name="T22" fmla="*/ 2 w 57"/>
                <a:gd name="T23" fmla="*/ 33 h 143"/>
                <a:gd name="T24" fmla="*/ 2 w 57"/>
                <a:gd name="T25" fmla="*/ 37 h 143"/>
                <a:gd name="T26" fmla="*/ 3 w 57"/>
                <a:gd name="T27" fmla="*/ 40 h 143"/>
                <a:gd name="T28" fmla="*/ 3 w 57"/>
                <a:gd name="T29" fmla="*/ 39 h 143"/>
                <a:gd name="T30" fmla="*/ 4 w 57"/>
                <a:gd name="T31" fmla="*/ 43 h 143"/>
                <a:gd name="T32" fmla="*/ 4 w 57"/>
                <a:gd name="T33" fmla="*/ 46 h 143"/>
                <a:gd name="T34" fmla="*/ 4 w 57"/>
                <a:gd name="T35" fmla="*/ 46 h 143"/>
                <a:gd name="T36" fmla="*/ 5 w 57"/>
                <a:gd name="T37" fmla="*/ 45 h 143"/>
                <a:gd name="T38" fmla="*/ 5 w 57"/>
                <a:gd name="T39" fmla="*/ 47 h 143"/>
                <a:gd name="T40" fmla="*/ 6 w 57"/>
                <a:gd name="T41" fmla="*/ 46 h 143"/>
                <a:gd name="T42" fmla="*/ 6 w 57"/>
                <a:gd name="T43" fmla="*/ 48 h 143"/>
                <a:gd name="T44" fmla="*/ 6 w 57"/>
                <a:gd name="T45" fmla="*/ 49 h 143"/>
                <a:gd name="T46" fmla="*/ 7 w 57"/>
                <a:gd name="T47" fmla="*/ 50 h 143"/>
                <a:gd name="T48" fmla="*/ 7 w 57"/>
                <a:gd name="T49" fmla="*/ 49 h 143"/>
                <a:gd name="T50" fmla="*/ 8 w 57"/>
                <a:gd name="T51" fmla="*/ 50 h 143"/>
                <a:gd name="T52" fmla="*/ 8 w 57"/>
                <a:gd name="T53" fmla="*/ 53 h 143"/>
                <a:gd name="T54" fmla="*/ 9 w 57"/>
                <a:gd name="T55" fmla="*/ 52 h 143"/>
                <a:gd name="T56" fmla="*/ 10 w 57"/>
                <a:gd name="T57" fmla="*/ 52 h 143"/>
                <a:gd name="T58" fmla="*/ 10 w 57"/>
                <a:gd name="T59" fmla="*/ 52 h 143"/>
                <a:gd name="T60" fmla="*/ 10 w 57"/>
                <a:gd name="T61" fmla="*/ 54 h 143"/>
                <a:gd name="T62" fmla="*/ 11 w 57"/>
                <a:gd name="T63" fmla="*/ 53 h 143"/>
                <a:gd name="T64" fmla="*/ 11 w 57"/>
                <a:gd name="T65" fmla="*/ 56 h 143"/>
                <a:gd name="T66" fmla="*/ 12 w 57"/>
                <a:gd name="T67" fmla="*/ 58 h 143"/>
                <a:gd name="T68" fmla="*/ 12 w 57"/>
                <a:gd name="T69" fmla="*/ 58 h 143"/>
                <a:gd name="T70" fmla="*/ 13 w 57"/>
                <a:gd name="T71" fmla="*/ 58 h 143"/>
                <a:gd name="T72" fmla="*/ 13 w 57"/>
                <a:gd name="T73" fmla="*/ 62 h 143"/>
                <a:gd name="T74" fmla="*/ 14 w 57"/>
                <a:gd name="T75" fmla="*/ 62 h 143"/>
                <a:gd name="T76" fmla="*/ 14 w 57"/>
                <a:gd name="T77" fmla="*/ 66 h 143"/>
                <a:gd name="T78" fmla="*/ 15 w 57"/>
                <a:gd name="T79" fmla="*/ 65 h 143"/>
                <a:gd name="T80" fmla="*/ 15 w 57"/>
                <a:gd name="T81" fmla="*/ 67 h 143"/>
                <a:gd name="T82" fmla="*/ 15 w 57"/>
                <a:gd name="T83" fmla="*/ 69 h 143"/>
                <a:gd name="T84" fmla="*/ 16 w 57"/>
                <a:gd name="T85" fmla="*/ 73 h 143"/>
                <a:gd name="T86" fmla="*/ 16 w 57"/>
                <a:gd name="T87" fmla="*/ 77 h 143"/>
                <a:gd name="T88" fmla="*/ 16 w 57"/>
                <a:gd name="T89" fmla="*/ 80 h 143"/>
                <a:gd name="T90" fmla="*/ 18 w 57"/>
                <a:gd name="T91" fmla="*/ 84 h 143"/>
                <a:gd name="T92" fmla="*/ 19 w 57"/>
                <a:gd name="T93" fmla="*/ 89 h 143"/>
                <a:gd name="T94" fmla="*/ 21 w 57"/>
                <a:gd name="T95" fmla="*/ 94 h 143"/>
                <a:gd name="T96" fmla="*/ 23 w 57"/>
                <a:gd name="T97" fmla="*/ 99 h 143"/>
                <a:gd name="T98" fmla="*/ 24 w 57"/>
                <a:gd name="T99" fmla="*/ 104 h 143"/>
                <a:gd name="T100" fmla="*/ 26 w 57"/>
                <a:gd name="T101" fmla="*/ 108 h 143"/>
                <a:gd name="T102" fmla="*/ 27 w 57"/>
                <a:gd name="T103" fmla="*/ 112 h 143"/>
                <a:gd name="T104" fmla="*/ 29 w 57"/>
                <a:gd name="T105" fmla="*/ 116 h 143"/>
                <a:gd name="T106" fmla="*/ 31 w 57"/>
                <a:gd name="T107" fmla="*/ 120 h 143"/>
                <a:gd name="T108" fmla="*/ 33 w 57"/>
                <a:gd name="T109" fmla="*/ 124 h 143"/>
                <a:gd name="T110" fmla="*/ 36 w 57"/>
                <a:gd name="T111" fmla="*/ 127 h 143"/>
                <a:gd name="T112" fmla="*/ 38 w 57"/>
                <a:gd name="T113" fmla="*/ 129 h 143"/>
                <a:gd name="T114" fmla="*/ 41 w 57"/>
                <a:gd name="T115" fmla="*/ 132 h 143"/>
                <a:gd name="T116" fmla="*/ 43 w 57"/>
                <a:gd name="T117" fmla="*/ 134 h 143"/>
                <a:gd name="T118" fmla="*/ 46 w 57"/>
                <a:gd name="T119" fmla="*/ 136 h 143"/>
                <a:gd name="T120" fmla="*/ 49 w 57"/>
                <a:gd name="T121" fmla="*/ 138 h 143"/>
                <a:gd name="T122" fmla="*/ 52 w 57"/>
                <a:gd name="T123" fmla="*/ 140 h 143"/>
                <a:gd name="T124" fmla="*/ 55 w 57"/>
                <a:gd name="T125" fmla="*/ 1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" h="143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8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6" y="74"/>
                  </a:lnTo>
                  <a:lnTo>
                    <a:pt x="16" y="73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1"/>
                  </a:lnTo>
                  <a:lnTo>
                    <a:pt x="17" y="81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2"/>
                  </a:lnTo>
                  <a:lnTo>
                    <a:pt x="21" y="92"/>
                  </a:lnTo>
                  <a:lnTo>
                    <a:pt x="21" y="93"/>
                  </a:lnTo>
                  <a:lnTo>
                    <a:pt x="21" y="93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1" y="96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3" y="99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3" y="102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5" y="105"/>
                  </a:lnTo>
                  <a:lnTo>
                    <a:pt x="25" y="105"/>
                  </a:lnTo>
                  <a:lnTo>
                    <a:pt x="25" y="105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7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1" y="118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2" y="120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3" y="124"/>
                  </a:lnTo>
                  <a:lnTo>
                    <a:pt x="34" y="124"/>
                  </a:lnTo>
                  <a:lnTo>
                    <a:pt x="34" y="124"/>
                  </a:lnTo>
                  <a:lnTo>
                    <a:pt x="34" y="124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5" y="125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6" y="126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6" y="127"/>
                  </a:lnTo>
                  <a:lnTo>
                    <a:pt x="36" y="128"/>
                  </a:lnTo>
                  <a:lnTo>
                    <a:pt x="37" y="128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8" y="129"/>
                  </a:lnTo>
                  <a:lnTo>
                    <a:pt x="38" y="129"/>
                  </a:lnTo>
                  <a:lnTo>
                    <a:pt x="38" y="129"/>
                  </a:lnTo>
                  <a:lnTo>
                    <a:pt x="38" y="129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39" y="130"/>
                  </a:lnTo>
                  <a:lnTo>
                    <a:pt x="39" y="131"/>
                  </a:lnTo>
                  <a:lnTo>
                    <a:pt x="40" y="131"/>
                  </a:lnTo>
                  <a:lnTo>
                    <a:pt x="40" y="131"/>
                  </a:lnTo>
                  <a:lnTo>
                    <a:pt x="40" y="131"/>
                  </a:lnTo>
                  <a:lnTo>
                    <a:pt x="40" y="131"/>
                  </a:lnTo>
                  <a:lnTo>
                    <a:pt x="40" y="131"/>
                  </a:lnTo>
                  <a:lnTo>
                    <a:pt x="40" y="132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3" y="133"/>
                  </a:lnTo>
                  <a:lnTo>
                    <a:pt x="43" y="134"/>
                  </a:lnTo>
                  <a:lnTo>
                    <a:pt x="43" y="134"/>
                  </a:lnTo>
                  <a:lnTo>
                    <a:pt x="43" y="134"/>
                  </a:lnTo>
                  <a:lnTo>
                    <a:pt x="44" y="134"/>
                  </a:lnTo>
                  <a:lnTo>
                    <a:pt x="44" y="135"/>
                  </a:lnTo>
                  <a:lnTo>
                    <a:pt x="44" y="135"/>
                  </a:lnTo>
                  <a:lnTo>
                    <a:pt x="44" y="135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5" y="136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6" y="136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48" y="137"/>
                  </a:lnTo>
                  <a:lnTo>
                    <a:pt x="48" y="137"/>
                  </a:lnTo>
                  <a:lnTo>
                    <a:pt x="48" y="137"/>
                  </a:lnTo>
                  <a:lnTo>
                    <a:pt x="48" y="137"/>
                  </a:lnTo>
                  <a:lnTo>
                    <a:pt x="48" y="138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51" y="139"/>
                  </a:lnTo>
                  <a:lnTo>
                    <a:pt x="51" y="139"/>
                  </a:lnTo>
                  <a:lnTo>
                    <a:pt x="51" y="139"/>
                  </a:lnTo>
                  <a:lnTo>
                    <a:pt x="51" y="140"/>
                  </a:lnTo>
                  <a:lnTo>
                    <a:pt x="51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3" y="140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5" y="141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6" y="142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7" y="143"/>
                  </a:lnTo>
                  <a:lnTo>
                    <a:pt x="57" y="143"/>
                  </a:lnTo>
                  <a:lnTo>
                    <a:pt x="57" y="14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165E1F45-CA74-F2CD-34A5-1E9C86F07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1895"/>
              <a:ext cx="271" cy="7"/>
            </a:xfrm>
            <a:custGeom>
              <a:avLst/>
              <a:gdLst>
                <a:gd name="T0" fmla="*/ 4 w 271"/>
                <a:gd name="T1" fmla="*/ 1 h 7"/>
                <a:gd name="T2" fmla="*/ 7 w 271"/>
                <a:gd name="T3" fmla="*/ 2 h 7"/>
                <a:gd name="T4" fmla="*/ 11 w 271"/>
                <a:gd name="T5" fmla="*/ 1 h 7"/>
                <a:gd name="T6" fmla="*/ 14 w 271"/>
                <a:gd name="T7" fmla="*/ 2 h 7"/>
                <a:gd name="T8" fmla="*/ 17 w 271"/>
                <a:gd name="T9" fmla="*/ 5 h 7"/>
                <a:gd name="T10" fmla="*/ 21 w 271"/>
                <a:gd name="T11" fmla="*/ 7 h 7"/>
                <a:gd name="T12" fmla="*/ 25 w 271"/>
                <a:gd name="T13" fmla="*/ 7 h 7"/>
                <a:gd name="T14" fmla="*/ 29 w 271"/>
                <a:gd name="T15" fmla="*/ 7 h 7"/>
                <a:gd name="T16" fmla="*/ 33 w 271"/>
                <a:gd name="T17" fmla="*/ 7 h 7"/>
                <a:gd name="T18" fmla="*/ 38 w 271"/>
                <a:gd name="T19" fmla="*/ 7 h 7"/>
                <a:gd name="T20" fmla="*/ 42 w 271"/>
                <a:gd name="T21" fmla="*/ 7 h 7"/>
                <a:gd name="T22" fmla="*/ 46 w 271"/>
                <a:gd name="T23" fmla="*/ 7 h 7"/>
                <a:gd name="T24" fmla="*/ 51 w 271"/>
                <a:gd name="T25" fmla="*/ 7 h 7"/>
                <a:gd name="T26" fmla="*/ 55 w 271"/>
                <a:gd name="T27" fmla="*/ 7 h 7"/>
                <a:gd name="T28" fmla="*/ 59 w 271"/>
                <a:gd name="T29" fmla="*/ 7 h 7"/>
                <a:gd name="T30" fmla="*/ 64 w 271"/>
                <a:gd name="T31" fmla="*/ 7 h 7"/>
                <a:gd name="T32" fmla="*/ 68 w 271"/>
                <a:gd name="T33" fmla="*/ 7 h 7"/>
                <a:gd name="T34" fmla="*/ 72 w 271"/>
                <a:gd name="T35" fmla="*/ 7 h 7"/>
                <a:gd name="T36" fmla="*/ 77 w 271"/>
                <a:gd name="T37" fmla="*/ 7 h 7"/>
                <a:gd name="T38" fmla="*/ 81 w 271"/>
                <a:gd name="T39" fmla="*/ 7 h 7"/>
                <a:gd name="T40" fmla="*/ 86 w 271"/>
                <a:gd name="T41" fmla="*/ 7 h 7"/>
                <a:gd name="T42" fmla="*/ 90 w 271"/>
                <a:gd name="T43" fmla="*/ 7 h 7"/>
                <a:gd name="T44" fmla="*/ 94 w 271"/>
                <a:gd name="T45" fmla="*/ 7 h 7"/>
                <a:gd name="T46" fmla="*/ 99 w 271"/>
                <a:gd name="T47" fmla="*/ 7 h 7"/>
                <a:gd name="T48" fmla="*/ 103 w 271"/>
                <a:gd name="T49" fmla="*/ 7 h 7"/>
                <a:gd name="T50" fmla="*/ 107 w 271"/>
                <a:gd name="T51" fmla="*/ 7 h 7"/>
                <a:gd name="T52" fmla="*/ 112 w 271"/>
                <a:gd name="T53" fmla="*/ 7 h 7"/>
                <a:gd name="T54" fmla="*/ 116 w 271"/>
                <a:gd name="T55" fmla="*/ 7 h 7"/>
                <a:gd name="T56" fmla="*/ 120 w 271"/>
                <a:gd name="T57" fmla="*/ 7 h 7"/>
                <a:gd name="T58" fmla="*/ 125 w 271"/>
                <a:gd name="T59" fmla="*/ 7 h 7"/>
                <a:gd name="T60" fmla="*/ 129 w 271"/>
                <a:gd name="T61" fmla="*/ 7 h 7"/>
                <a:gd name="T62" fmla="*/ 133 w 271"/>
                <a:gd name="T63" fmla="*/ 7 h 7"/>
                <a:gd name="T64" fmla="*/ 138 w 271"/>
                <a:gd name="T65" fmla="*/ 7 h 7"/>
                <a:gd name="T66" fmla="*/ 142 w 271"/>
                <a:gd name="T67" fmla="*/ 7 h 7"/>
                <a:gd name="T68" fmla="*/ 146 w 271"/>
                <a:gd name="T69" fmla="*/ 7 h 7"/>
                <a:gd name="T70" fmla="*/ 151 w 271"/>
                <a:gd name="T71" fmla="*/ 7 h 7"/>
                <a:gd name="T72" fmla="*/ 155 w 271"/>
                <a:gd name="T73" fmla="*/ 7 h 7"/>
                <a:gd name="T74" fmla="*/ 159 w 271"/>
                <a:gd name="T75" fmla="*/ 7 h 7"/>
                <a:gd name="T76" fmla="*/ 164 w 271"/>
                <a:gd name="T77" fmla="*/ 7 h 7"/>
                <a:gd name="T78" fmla="*/ 168 w 271"/>
                <a:gd name="T79" fmla="*/ 7 h 7"/>
                <a:gd name="T80" fmla="*/ 173 w 271"/>
                <a:gd name="T81" fmla="*/ 7 h 7"/>
                <a:gd name="T82" fmla="*/ 177 w 271"/>
                <a:gd name="T83" fmla="*/ 7 h 7"/>
                <a:gd name="T84" fmla="*/ 181 w 271"/>
                <a:gd name="T85" fmla="*/ 7 h 7"/>
                <a:gd name="T86" fmla="*/ 186 w 271"/>
                <a:gd name="T87" fmla="*/ 7 h 7"/>
                <a:gd name="T88" fmla="*/ 190 w 271"/>
                <a:gd name="T89" fmla="*/ 7 h 7"/>
                <a:gd name="T90" fmla="*/ 194 w 271"/>
                <a:gd name="T91" fmla="*/ 7 h 7"/>
                <a:gd name="T92" fmla="*/ 199 w 271"/>
                <a:gd name="T93" fmla="*/ 7 h 7"/>
                <a:gd name="T94" fmla="*/ 203 w 271"/>
                <a:gd name="T95" fmla="*/ 7 h 7"/>
                <a:gd name="T96" fmla="*/ 207 w 271"/>
                <a:gd name="T97" fmla="*/ 7 h 7"/>
                <a:gd name="T98" fmla="*/ 212 w 271"/>
                <a:gd name="T99" fmla="*/ 7 h 7"/>
                <a:gd name="T100" fmla="*/ 216 w 271"/>
                <a:gd name="T101" fmla="*/ 7 h 7"/>
                <a:gd name="T102" fmla="*/ 220 w 271"/>
                <a:gd name="T103" fmla="*/ 7 h 7"/>
                <a:gd name="T104" fmla="*/ 225 w 271"/>
                <a:gd name="T105" fmla="*/ 7 h 7"/>
                <a:gd name="T106" fmla="*/ 229 w 271"/>
                <a:gd name="T107" fmla="*/ 7 h 7"/>
                <a:gd name="T108" fmla="*/ 233 w 271"/>
                <a:gd name="T109" fmla="*/ 7 h 7"/>
                <a:gd name="T110" fmla="*/ 238 w 271"/>
                <a:gd name="T111" fmla="*/ 7 h 7"/>
                <a:gd name="T112" fmla="*/ 242 w 271"/>
                <a:gd name="T113" fmla="*/ 7 h 7"/>
                <a:gd name="T114" fmla="*/ 247 w 271"/>
                <a:gd name="T115" fmla="*/ 7 h 7"/>
                <a:gd name="T116" fmla="*/ 251 w 271"/>
                <a:gd name="T117" fmla="*/ 7 h 7"/>
                <a:gd name="T118" fmla="*/ 255 w 271"/>
                <a:gd name="T119" fmla="*/ 7 h 7"/>
                <a:gd name="T120" fmla="*/ 260 w 271"/>
                <a:gd name="T121" fmla="*/ 7 h 7"/>
                <a:gd name="T122" fmla="*/ 264 w 271"/>
                <a:gd name="T123" fmla="*/ 7 h 7"/>
                <a:gd name="T124" fmla="*/ 268 w 271"/>
                <a:gd name="T1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1" h="7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1" y="7"/>
                  </a:lnTo>
                  <a:lnTo>
                    <a:pt x="131" y="7"/>
                  </a:lnTo>
                  <a:lnTo>
                    <a:pt x="131" y="7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7" y="7"/>
                  </a:lnTo>
                  <a:lnTo>
                    <a:pt x="137" y="7"/>
                  </a:lnTo>
                  <a:lnTo>
                    <a:pt x="137" y="7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0" y="7"/>
                  </a:lnTo>
                  <a:lnTo>
                    <a:pt x="150" y="7"/>
                  </a:lnTo>
                  <a:lnTo>
                    <a:pt x="150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3" y="7"/>
                  </a:lnTo>
                  <a:lnTo>
                    <a:pt x="153" y="7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5" y="7"/>
                  </a:lnTo>
                  <a:lnTo>
                    <a:pt x="155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76" y="7"/>
                  </a:lnTo>
                  <a:lnTo>
                    <a:pt x="176" y="7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7" y="7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79" y="7"/>
                  </a:lnTo>
                  <a:lnTo>
                    <a:pt x="179" y="7"/>
                  </a:lnTo>
                  <a:lnTo>
                    <a:pt x="180" y="7"/>
                  </a:lnTo>
                  <a:lnTo>
                    <a:pt x="180" y="7"/>
                  </a:lnTo>
                  <a:lnTo>
                    <a:pt x="180" y="7"/>
                  </a:lnTo>
                  <a:lnTo>
                    <a:pt x="181" y="7"/>
                  </a:lnTo>
                  <a:lnTo>
                    <a:pt x="181" y="7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82" y="7"/>
                  </a:lnTo>
                  <a:lnTo>
                    <a:pt x="183" y="7"/>
                  </a:lnTo>
                  <a:lnTo>
                    <a:pt x="183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5" y="7"/>
                  </a:lnTo>
                  <a:lnTo>
                    <a:pt x="185" y="7"/>
                  </a:lnTo>
                  <a:lnTo>
                    <a:pt x="186" y="7"/>
                  </a:lnTo>
                  <a:lnTo>
                    <a:pt x="186" y="7"/>
                  </a:lnTo>
                  <a:lnTo>
                    <a:pt x="186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88" y="7"/>
                  </a:lnTo>
                  <a:lnTo>
                    <a:pt x="188" y="7"/>
                  </a:lnTo>
                  <a:lnTo>
                    <a:pt x="188" y="7"/>
                  </a:lnTo>
                  <a:lnTo>
                    <a:pt x="189" y="7"/>
                  </a:lnTo>
                  <a:lnTo>
                    <a:pt x="189" y="7"/>
                  </a:lnTo>
                  <a:lnTo>
                    <a:pt x="190" y="7"/>
                  </a:lnTo>
                  <a:lnTo>
                    <a:pt x="190" y="7"/>
                  </a:lnTo>
                  <a:lnTo>
                    <a:pt x="190" y="7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2" y="7"/>
                  </a:lnTo>
                  <a:lnTo>
                    <a:pt x="192" y="7"/>
                  </a:lnTo>
                  <a:lnTo>
                    <a:pt x="192" y="7"/>
                  </a:lnTo>
                  <a:lnTo>
                    <a:pt x="193" y="7"/>
                  </a:lnTo>
                  <a:lnTo>
                    <a:pt x="193" y="7"/>
                  </a:lnTo>
                  <a:lnTo>
                    <a:pt x="194" y="7"/>
                  </a:lnTo>
                  <a:lnTo>
                    <a:pt x="194" y="7"/>
                  </a:lnTo>
                  <a:lnTo>
                    <a:pt x="194" y="7"/>
                  </a:lnTo>
                  <a:lnTo>
                    <a:pt x="195" y="7"/>
                  </a:lnTo>
                  <a:lnTo>
                    <a:pt x="195" y="7"/>
                  </a:lnTo>
                  <a:lnTo>
                    <a:pt x="195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7" y="7"/>
                  </a:lnTo>
                  <a:lnTo>
                    <a:pt x="197" y="7"/>
                  </a:lnTo>
                  <a:lnTo>
                    <a:pt x="197" y="7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200" y="7"/>
                  </a:lnTo>
                  <a:lnTo>
                    <a:pt x="200" y="7"/>
                  </a:lnTo>
                  <a:lnTo>
                    <a:pt x="201" y="7"/>
                  </a:lnTo>
                  <a:lnTo>
                    <a:pt x="201" y="7"/>
                  </a:lnTo>
                  <a:lnTo>
                    <a:pt x="201" y="7"/>
                  </a:lnTo>
                  <a:lnTo>
                    <a:pt x="202" y="7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3" y="7"/>
                  </a:lnTo>
                  <a:lnTo>
                    <a:pt x="203" y="7"/>
                  </a:lnTo>
                  <a:lnTo>
                    <a:pt x="204" y="7"/>
                  </a:lnTo>
                  <a:lnTo>
                    <a:pt x="204" y="7"/>
                  </a:lnTo>
                  <a:lnTo>
                    <a:pt x="205" y="7"/>
                  </a:lnTo>
                  <a:lnTo>
                    <a:pt x="205" y="7"/>
                  </a:lnTo>
                  <a:lnTo>
                    <a:pt x="205" y="7"/>
                  </a:lnTo>
                  <a:lnTo>
                    <a:pt x="206" y="7"/>
                  </a:lnTo>
                  <a:lnTo>
                    <a:pt x="206" y="7"/>
                  </a:lnTo>
                  <a:lnTo>
                    <a:pt x="207" y="7"/>
                  </a:lnTo>
                  <a:lnTo>
                    <a:pt x="207" y="7"/>
                  </a:lnTo>
                  <a:lnTo>
                    <a:pt x="207" y="7"/>
                  </a:lnTo>
                  <a:lnTo>
                    <a:pt x="208" y="7"/>
                  </a:lnTo>
                  <a:lnTo>
                    <a:pt x="208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12" y="7"/>
                  </a:lnTo>
                  <a:lnTo>
                    <a:pt x="212" y="7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4" y="7"/>
                  </a:lnTo>
                  <a:lnTo>
                    <a:pt x="214" y="7"/>
                  </a:lnTo>
                  <a:lnTo>
                    <a:pt x="214" y="7"/>
                  </a:lnTo>
                  <a:lnTo>
                    <a:pt x="215" y="7"/>
                  </a:lnTo>
                  <a:lnTo>
                    <a:pt x="215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6" y="7"/>
                  </a:lnTo>
                  <a:lnTo>
                    <a:pt x="217" y="7"/>
                  </a:lnTo>
                  <a:lnTo>
                    <a:pt x="217" y="7"/>
                  </a:lnTo>
                  <a:lnTo>
                    <a:pt x="218" y="7"/>
                  </a:lnTo>
                  <a:lnTo>
                    <a:pt x="218" y="7"/>
                  </a:lnTo>
                  <a:lnTo>
                    <a:pt x="218" y="7"/>
                  </a:lnTo>
                  <a:lnTo>
                    <a:pt x="219" y="7"/>
                  </a:lnTo>
                  <a:lnTo>
                    <a:pt x="219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1" y="7"/>
                  </a:lnTo>
                  <a:lnTo>
                    <a:pt x="221" y="7"/>
                  </a:lnTo>
                  <a:lnTo>
                    <a:pt x="222" y="7"/>
                  </a:lnTo>
                  <a:lnTo>
                    <a:pt x="222" y="7"/>
                  </a:lnTo>
                  <a:lnTo>
                    <a:pt x="222" y="7"/>
                  </a:lnTo>
                  <a:lnTo>
                    <a:pt x="223" y="7"/>
                  </a:lnTo>
                  <a:lnTo>
                    <a:pt x="223" y="7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8" y="7"/>
                  </a:lnTo>
                  <a:lnTo>
                    <a:pt x="228" y="7"/>
                  </a:lnTo>
                  <a:lnTo>
                    <a:pt x="228" y="7"/>
                  </a:lnTo>
                  <a:lnTo>
                    <a:pt x="229" y="7"/>
                  </a:lnTo>
                  <a:lnTo>
                    <a:pt x="229" y="7"/>
                  </a:lnTo>
                  <a:lnTo>
                    <a:pt x="230" y="7"/>
                  </a:lnTo>
                  <a:lnTo>
                    <a:pt x="230" y="7"/>
                  </a:lnTo>
                  <a:lnTo>
                    <a:pt x="230" y="7"/>
                  </a:lnTo>
                  <a:lnTo>
                    <a:pt x="231" y="7"/>
                  </a:lnTo>
                  <a:lnTo>
                    <a:pt x="231" y="7"/>
                  </a:lnTo>
                  <a:lnTo>
                    <a:pt x="232" y="7"/>
                  </a:lnTo>
                  <a:lnTo>
                    <a:pt x="232" y="7"/>
                  </a:lnTo>
                  <a:lnTo>
                    <a:pt x="232" y="7"/>
                  </a:lnTo>
                  <a:lnTo>
                    <a:pt x="233" y="7"/>
                  </a:lnTo>
                  <a:lnTo>
                    <a:pt x="233" y="7"/>
                  </a:lnTo>
                  <a:lnTo>
                    <a:pt x="233" y="7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6" y="7"/>
                  </a:lnTo>
                  <a:lnTo>
                    <a:pt x="236" y="7"/>
                  </a:lnTo>
                  <a:lnTo>
                    <a:pt x="237" y="7"/>
                  </a:lnTo>
                  <a:lnTo>
                    <a:pt x="237" y="7"/>
                  </a:lnTo>
                  <a:lnTo>
                    <a:pt x="237" y="7"/>
                  </a:lnTo>
                  <a:lnTo>
                    <a:pt x="238" y="7"/>
                  </a:lnTo>
                  <a:lnTo>
                    <a:pt x="238" y="7"/>
                  </a:lnTo>
                  <a:lnTo>
                    <a:pt x="239" y="7"/>
                  </a:lnTo>
                  <a:lnTo>
                    <a:pt x="239" y="7"/>
                  </a:lnTo>
                  <a:lnTo>
                    <a:pt x="239" y="7"/>
                  </a:lnTo>
                  <a:lnTo>
                    <a:pt x="240" y="7"/>
                  </a:lnTo>
                  <a:lnTo>
                    <a:pt x="240" y="7"/>
                  </a:lnTo>
                  <a:lnTo>
                    <a:pt x="241" y="7"/>
                  </a:lnTo>
                  <a:lnTo>
                    <a:pt x="241" y="7"/>
                  </a:lnTo>
                  <a:lnTo>
                    <a:pt x="241" y="7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7"/>
                  </a:lnTo>
                  <a:lnTo>
                    <a:pt x="243" y="7"/>
                  </a:lnTo>
                  <a:lnTo>
                    <a:pt x="243" y="7"/>
                  </a:lnTo>
                  <a:lnTo>
                    <a:pt x="244" y="7"/>
                  </a:lnTo>
                  <a:lnTo>
                    <a:pt x="244" y="7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5" y="7"/>
                  </a:lnTo>
                  <a:lnTo>
                    <a:pt x="246" y="7"/>
                  </a:lnTo>
                  <a:lnTo>
                    <a:pt x="246" y="7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8" y="7"/>
                  </a:lnTo>
                  <a:lnTo>
                    <a:pt x="248" y="7"/>
                  </a:lnTo>
                  <a:lnTo>
                    <a:pt x="249" y="7"/>
                  </a:lnTo>
                  <a:lnTo>
                    <a:pt x="249" y="7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0" y="7"/>
                  </a:lnTo>
                  <a:lnTo>
                    <a:pt x="250" y="7"/>
                  </a:lnTo>
                  <a:lnTo>
                    <a:pt x="251" y="7"/>
                  </a:lnTo>
                  <a:lnTo>
                    <a:pt x="251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4" y="7"/>
                  </a:lnTo>
                  <a:lnTo>
                    <a:pt x="254" y="7"/>
                  </a:lnTo>
                  <a:lnTo>
                    <a:pt x="254" y="7"/>
                  </a:lnTo>
                  <a:lnTo>
                    <a:pt x="255" y="7"/>
                  </a:lnTo>
                  <a:lnTo>
                    <a:pt x="255" y="7"/>
                  </a:lnTo>
                  <a:lnTo>
                    <a:pt x="256" y="7"/>
                  </a:lnTo>
                  <a:lnTo>
                    <a:pt x="256" y="7"/>
                  </a:lnTo>
                  <a:lnTo>
                    <a:pt x="256" y="7"/>
                  </a:lnTo>
                  <a:lnTo>
                    <a:pt x="257" y="7"/>
                  </a:lnTo>
                  <a:lnTo>
                    <a:pt x="257" y="7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59" y="7"/>
                  </a:lnTo>
                  <a:lnTo>
                    <a:pt x="259" y="7"/>
                  </a:lnTo>
                  <a:lnTo>
                    <a:pt x="260" y="7"/>
                  </a:lnTo>
                  <a:lnTo>
                    <a:pt x="260" y="7"/>
                  </a:lnTo>
                  <a:lnTo>
                    <a:pt x="260" y="7"/>
                  </a:lnTo>
                  <a:lnTo>
                    <a:pt x="261" y="7"/>
                  </a:lnTo>
                  <a:lnTo>
                    <a:pt x="261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3" y="7"/>
                  </a:lnTo>
                  <a:lnTo>
                    <a:pt x="263" y="7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5" y="7"/>
                  </a:lnTo>
                  <a:lnTo>
                    <a:pt x="265" y="7"/>
                  </a:lnTo>
                  <a:lnTo>
                    <a:pt x="266" y="7"/>
                  </a:lnTo>
                  <a:lnTo>
                    <a:pt x="266" y="7"/>
                  </a:lnTo>
                  <a:lnTo>
                    <a:pt x="266" y="7"/>
                  </a:lnTo>
                  <a:lnTo>
                    <a:pt x="267" y="7"/>
                  </a:lnTo>
                  <a:lnTo>
                    <a:pt x="267" y="7"/>
                  </a:lnTo>
                  <a:lnTo>
                    <a:pt x="268" y="7"/>
                  </a:lnTo>
                  <a:lnTo>
                    <a:pt x="268" y="7"/>
                  </a:lnTo>
                  <a:lnTo>
                    <a:pt x="268" y="7"/>
                  </a:lnTo>
                  <a:lnTo>
                    <a:pt x="269" y="7"/>
                  </a:lnTo>
                  <a:lnTo>
                    <a:pt x="269" y="7"/>
                  </a:lnTo>
                  <a:lnTo>
                    <a:pt x="269" y="7"/>
                  </a:lnTo>
                  <a:lnTo>
                    <a:pt x="270" y="7"/>
                  </a:lnTo>
                  <a:lnTo>
                    <a:pt x="270" y="7"/>
                  </a:lnTo>
                  <a:lnTo>
                    <a:pt x="271" y="7"/>
                  </a:lnTo>
                  <a:lnTo>
                    <a:pt x="271" y="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9ED7E93D-5932-87F0-70E7-9BC347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891"/>
              <a:ext cx="272" cy="11"/>
            </a:xfrm>
            <a:custGeom>
              <a:avLst/>
              <a:gdLst>
                <a:gd name="T0" fmla="*/ 4 w 272"/>
                <a:gd name="T1" fmla="*/ 11 h 11"/>
                <a:gd name="T2" fmla="*/ 8 w 272"/>
                <a:gd name="T3" fmla="*/ 11 h 11"/>
                <a:gd name="T4" fmla="*/ 13 w 272"/>
                <a:gd name="T5" fmla="*/ 11 h 11"/>
                <a:gd name="T6" fmla="*/ 17 w 272"/>
                <a:gd name="T7" fmla="*/ 11 h 11"/>
                <a:gd name="T8" fmla="*/ 21 w 272"/>
                <a:gd name="T9" fmla="*/ 11 h 11"/>
                <a:gd name="T10" fmla="*/ 26 w 272"/>
                <a:gd name="T11" fmla="*/ 11 h 11"/>
                <a:gd name="T12" fmla="*/ 30 w 272"/>
                <a:gd name="T13" fmla="*/ 11 h 11"/>
                <a:gd name="T14" fmla="*/ 34 w 272"/>
                <a:gd name="T15" fmla="*/ 11 h 11"/>
                <a:gd name="T16" fmla="*/ 39 w 272"/>
                <a:gd name="T17" fmla="*/ 11 h 11"/>
                <a:gd name="T18" fmla="*/ 43 w 272"/>
                <a:gd name="T19" fmla="*/ 11 h 11"/>
                <a:gd name="T20" fmla="*/ 48 w 272"/>
                <a:gd name="T21" fmla="*/ 11 h 11"/>
                <a:gd name="T22" fmla="*/ 52 w 272"/>
                <a:gd name="T23" fmla="*/ 11 h 11"/>
                <a:gd name="T24" fmla="*/ 56 w 272"/>
                <a:gd name="T25" fmla="*/ 11 h 11"/>
                <a:gd name="T26" fmla="*/ 61 w 272"/>
                <a:gd name="T27" fmla="*/ 11 h 11"/>
                <a:gd name="T28" fmla="*/ 65 w 272"/>
                <a:gd name="T29" fmla="*/ 11 h 11"/>
                <a:gd name="T30" fmla="*/ 69 w 272"/>
                <a:gd name="T31" fmla="*/ 11 h 11"/>
                <a:gd name="T32" fmla="*/ 74 w 272"/>
                <a:gd name="T33" fmla="*/ 11 h 11"/>
                <a:gd name="T34" fmla="*/ 78 w 272"/>
                <a:gd name="T35" fmla="*/ 11 h 11"/>
                <a:gd name="T36" fmla="*/ 82 w 272"/>
                <a:gd name="T37" fmla="*/ 11 h 11"/>
                <a:gd name="T38" fmla="*/ 87 w 272"/>
                <a:gd name="T39" fmla="*/ 11 h 11"/>
                <a:gd name="T40" fmla="*/ 91 w 272"/>
                <a:gd name="T41" fmla="*/ 11 h 11"/>
                <a:gd name="T42" fmla="*/ 95 w 272"/>
                <a:gd name="T43" fmla="*/ 11 h 11"/>
                <a:gd name="T44" fmla="*/ 100 w 272"/>
                <a:gd name="T45" fmla="*/ 11 h 11"/>
                <a:gd name="T46" fmla="*/ 104 w 272"/>
                <a:gd name="T47" fmla="*/ 11 h 11"/>
                <a:gd name="T48" fmla="*/ 108 w 272"/>
                <a:gd name="T49" fmla="*/ 11 h 11"/>
                <a:gd name="T50" fmla="*/ 112 w 272"/>
                <a:gd name="T51" fmla="*/ 10 h 11"/>
                <a:gd name="T52" fmla="*/ 116 w 272"/>
                <a:gd name="T53" fmla="*/ 9 h 11"/>
                <a:gd name="T54" fmla="*/ 119 w 272"/>
                <a:gd name="T55" fmla="*/ 8 h 11"/>
                <a:gd name="T56" fmla="*/ 123 w 272"/>
                <a:gd name="T57" fmla="*/ 7 h 11"/>
                <a:gd name="T58" fmla="*/ 127 w 272"/>
                <a:gd name="T59" fmla="*/ 7 h 11"/>
                <a:gd name="T60" fmla="*/ 131 w 272"/>
                <a:gd name="T61" fmla="*/ 6 h 11"/>
                <a:gd name="T62" fmla="*/ 135 w 272"/>
                <a:gd name="T63" fmla="*/ 5 h 11"/>
                <a:gd name="T64" fmla="*/ 140 w 272"/>
                <a:gd name="T65" fmla="*/ 5 h 11"/>
                <a:gd name="T66" fmla="*/ 144 w 272"/>
                <a:gd name="T67" fmla="*/ 4 h 11"/>
                <a:gd name="T68" fmla="*/ 148 w 272"/>
                <a:gd name="T69" fmla="*/ 4 h 11"/>
                <a:gd name="T70" fmla="*/ 152 w 272"/>
                <a:gd name="T71" fmla="*/ 4 h 11"/>
                <a:gd name="T72" fmla="*/ 156 w 272"/>
                <a:gd name="T73" fmla="*/ 4 h 11"/>
                <a:gd name="T74" fmla="*/ 161 w 272"/>
                <a:gd name="T75" fmla="*/ 3 h 11"/>
                <a:gd name="T76" fmla="*/ 165 w 272"/>
                <a:gd name="T77" fmla="*/ 3 h 11"/>
                <a:gd name="T78" fmla="*/ 169 w 272"/>
                <a:gd name="T79" fmla="*/ 2 h 11"/>
                <a:gd name="T80" fmla="*/ 173 w 272"/>
                <a:gd name="T81" fmla="*/ 2 h 11"/>
                <a:gd name="T82" fmla="*/ 177 w 272"/>
                <a:gd name="T83" fmla="*/ 2 h 11"/>
                <a:gd name="T84" fmla="*/ 182 w 272"/>
                <a:gd name="T85" fmla="*/ 2 h 11"/>
                <a:gd name="T86" fmla="*/ 186 w 272"/>
                <a:gd name="T87" fmla="*/ 2 h 11"/>
                <a:gd name="T88" fmla="*/ 190 w 272"/>
                <a:gd name="T89" fmla="*/ 2 h 11"/>
                <a:gd name="T90" fmla="*/ 195 w 272"/>
                <a:gd name="T91" fmla="*/ 2 h 11"/>
                <a:gd name="T92" fmla="*/ 199 w 272"/>
                <a:gd name="T93" fmla="*/ 1 h 11"/>
                <a:gd name="T94" fmla="*/ 203 w 272"/>
                <a:gd name="T95" fmla="*/ 1 h 11"/>
                <a:gd name="T96" fmla="*/ 208 w 272"/>
                <a:gd name="T97" fmla="*/ 1 h 11"/>
                <a:gd name="T98" fmla="*/ 212 w 272"/>
                <a:gd name="T99" fmla="*/ 1 h 11"/>
                <a:gd name="T100" fmla="*/ 217 w 272"/>
                <a:gd name="T101" fmla="*/ 1 h 11"/>
                <a:gd name="T102" fmla="*/ 221 w 272"/>
                <a:gd name="T103" fmla="*/ 1 h 11"/>
                <a:gd name="T104" fmla="*/ 225 w 272"/>
                <a:gd name="T105" fmla="*/ 1 h 11"/>
                <a:gd name="T106" fmla="*/ 230 w 272"/>
                <a:gd name="T107" fmla="*/ 1 h 11"/>
                <a:gd name="T108" fmla="*/ 234 w 272"/>
                <a:gd name="T109" fmla="*/ 1 h 11"/>
                <a:gd name="T110" fmla="*/ 238 w 272"/>
                <a:gd name="T111" fmla="*/ 1 h 11"/>
                <a:gd name="T112" fmla="*/ 243 w 272"/>
                <a:gd name="T113" fmla="*/ 1 h 11"/>
                <a:gd name="T114" fmla="*/ 247 w 272"/>
                <a:gd name="T115" fmla="*/ 1 h 11"/>
                <a:gd name="T116" fmla="*/ 251 w 272"/>
                <a:gd name="T117" fmla="*/ 1 h 11"/>
                <a:gd name="T118" fmla="*/ 256 w 272"/>
                <a:gd name="T119" fmla="*/ 1 h 11"/>
                <a:gd name="T120" fmla="*/ 260 w 272"/>
                <a:gd name="T121" fmla="*/ 0 h 11"/>
                <a:gd name="T122" fmla="*/ 264 w 272"/>
                <a:gd name="T123" fmla="*/ 0 h 11"/>
                <a:gd name="T124" fmla="*/ 269 w 272"/>
                <a:gd name="T1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2" h="11">
                  <a:moveTo>
                    <a:pt x="0" y="11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6" y="11"/>
                  </a:lnTo>
                  <a:lnTo>
                    <a:pt x="106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8" y="11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7" y="5"/>
                  </a:lnTo>
                  <a:lnTo>
                    <a:pt x="137" y="5"/>
                  </a:lnTo>
                  <a:lnTo>
                    <a:pt x="137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8" y="3"/>
                  </a:lnTo>
                  <a:lnTo>
                    <a:pt x="158" y="3"/>
                  </a:lnTo>
                  <a:lnTo>
                    <a:pt x="159" y="3"/>
                  </a:lnTo>
                  <a:lnTo>
                    <a:pt x="159" y="3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3"/>
                  </a:lnTo>
                  <a:lnTo>
                    <a:pt x="167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7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6" y="1"/>
                  </a:lnTo>
                  <a:lnTo>
                    <a:pt x="256" y="1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3" y="0"/>
                  </a:lnTo>
                  <a:lnTo>
                    <a:pt x="263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72" y="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9ABC296C-1B9A-C84E-6D1C-33914D71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" y="1890"/>
              <a:ext cx="212" cy="2"/>
            </a:xfrm>
            <a:custGeom>
              <a:avLst/>
              <a:gdLst>
                <a:gd name="T0" fmla="*/ 3 w 212"/>
                <a:gd name="T1" fmla="*/ 1 h 2"/>
                <a:gd name="T2" fmla="*/ 6 w 212"/>
                <a:gd name="T3" fmla="*/ 1 h 2"/>
                <a:gd name="T4" fmla="*/ 10 w 212"/>
                <a:gd name="T5" fmla="*/ 1 h 2"/>
                <a:gd name="T6" fmla="*/ 13 w 212"/>
                <a:gd name="T7" fmla="*/ 1 h 2"/>
                <a:gd name="T8" fmla="*/ 17 w 212"/>
                <a:gd name="T9" fmla="*/ 1 h 2"/>
                <a:gd name="T10" fmla="*/ 20 w 212"/>
                <a:gd name="T11" fmla="*/ 1 h 2"/>
                <a:gd name="T12" fmla="*/ 24 w 212"/>
                <a:gd name="T13" fmla="*/ 1 h 2"/>
                <a:gd name="T14" fmla="*/ 27 w 212"/>
                <a:gd name="T15" fmla="*/ 1 h 2"/>
                <a:gd name="T16" fmla="*/ 30 w 212"/>
                <a:gd name="T17" fmla="*/ 1 h 2"/>
                <a:gd name="T18" fmla="*/ 34 w 212"/>
                <a:gd name="T19" fmla="*/ 1 h 2"/>
                <a:gd name="T20" fmla="*/ 37 w 212"/>
                <a:gd name="T21" fmla="*/ 1 h 2"/>
                <a:gd name="T22" fmla="*/ 41 w 212"/>
                <a:gd name="T23" fmla="*/ 1 h 2"/>
                <a:gd name="T24" fmla="*/ 45 w 212"/>
                <a:gd name="T25" fmla="*/ 1 h 2"/>
                <a:gd name="T26" fmla="*/ 48 w 212"/>
                <a:gd name="T27" fmla="*/ 1 h 2"/>
                <a:gd name="T28" fmla="*/ 52 w 212"/>
                <a:gd name="T29" fmla="*/ 1 h 2"/>
                <a:gd name="T30" fmla="*/ 55 w 212"/>
                <a:gd name="T31" fmla="*/ 1 h 2"/>
                <a:gd name="T32" fmla="*/ 59 w 212"/>
                <a:gd name="T33" fmla="*/ 2 h 2"/>
                <a:gd name="T34" fmla="*/ 62 w 212"/>
                <a:gd name="T35" fmla="*/ 1 h 2"/>
                <a:gd name="T36" fmla="*/ 66 w 212"/>
                <a:gd name="T37" fmla="*/ 1 h 2"/>
                <a:gd name="T38" fmla="*/ 69 w 212"/>
                <a:gd name="T39" fmla="*/ 1 h 2"/>
                <a:gd name="T40" fmla="*/ 73 w 212"/>
                <a:gd name="T41" fmla="*/ 1 h 2"/>
                <a:gd name="T42" fmla="*/ 76 w 212"/>
                <a:gd name="T43" fmla="*/ 1 h 2"/>
                <a:gd name="T44" fmla="*/ 80 w 212"/>
                <a:gd name="T45" fmla="*/ 1 h 2"/>
                <a:gd name="T46" fmla="*/ 83 w 212"/>
                <a:gd name="T47" fmla="*/ 1 h 2"/>
                <a:gd name="T48" fmla="*/ 87 w 212"/>
                <a:gd name="T49" fmla="*/ 1 h 2"/>
                <a:gd name="T50" fmla="*/ 91 w 212"/>
                <a:gd name="T51" fmla="*/ 1 h 2"/>
                <a:gd name="T52" fmla="*/ 94 w 212"/>
                <a:gd name="T53" fmla="*/ 1 h 2"/>
                <a:gd name="T54" fmla="*/ 98 w 212"/>
                <a:gd name="T55" fmla="*/ 1 h 2"/>
                <a:gd name="T56" fmla="*/ 101 w 212"/>
                <a:gd name="T57" fmla="*/ 1 h 2"/>
                <a:gd name="T58" fmla="*/ 105 w 212"/>
                <a:gd name="T59" fmla="*/ 1 h 2"/>
                <a:gd name="T60" fmla="*/ 108 w 212"/>
                <a:gd name="T61" fmla="*/ 1 h 2"/>
                <a:gd name="T62" fmla="*/ 112 w 212"/>
                <a:gd name="T63" fmla="*/ 1 h 2"/>
                <a:gd name="T64" fmla="*/ 115 w 212"/>
                <a:gd name="T65" fmla="*/ 1 h 2"/>
                <a:gd name="T66" fmla="*/ 119 w 212"/>
                <a:gd name="T67" fmla="*/ 1 h 2"/>
                <a:gd name="T68" fmla="*/ 123 w 212"/>
                <a:gd name="T69" fmla="*/ 1 h 2"/>
                <a:gd name="T70" fmla="*/ 126 w 212"/>
                <a:gd name="T71" fmla="*/ 1 h 2"/>
                <a:gd name="T72" fmla="*/ 130 w 212"/>
                <a:gd name="T73" fmla="*/ 1 h 2"/>
                <a:gd name="T74" fmla="*/ 133 w 212"/>
                <a:gd name="T75" fmla="*/ 1 h 2"/>
                <a:gd name="T76" fmla="*/ 137 w 212"/>
                <a:gd name="T77" fmla="*/ 1 h 2"/>
                <a:gd name="T78" fmla="*/ 140 w 212"/>
                <a:gd name="T79" fmla="*/ 1 h 2"/>
                <a:gd name="T80" fmla="*/ 144 w 212"/>
                <a:gd name="T81" fmla="*/ 1 h 2"/>
                <a:gd name="T82" fmla="*/ 147 w 212"/>
                <a:gd name="T83" fmla="*/ 1 h 2"/>
                <a:gd name="T84" fmla="*/ 151 w 212"/>
                <a:gd name="T85" fmla="*/ 1 h 2"/>
                <a:gd name="T86" fmla="*/ 155 w 212"/>
                <a:gd name="T87" fmla="*/ 1 h 2"/>
                <a:gd name="T88" fmla="*/ 158 w 212"/>
                <a:gd name="T89" fmla="*/ 1 h 2"/>
                <a:gd name="T90" fmla="*/ 162 w 212"/>
                <a:gd name="T91" fmla="*/ 1 h 2"/>
                <a:gd name="T92" fmla="*/ 165 w 212"/>
                <a:gd name="T93" fmla="*/ 1 h 2"/>
                <a:gd name="T94" fmla="*/ 169 w 212"/>
                <a:gd name="T95" fmla="*/ 1 h 2"/>
                <a:gd name="T96" fmla="*/ 172 w 212"/>
                <a:gd name="T97" fmla="*/ 1 h 2"/>
                <a:gd name="T98" fmla="*/ 176 w 212"/>
                <a:gd name="T99" fmla="*/ 1 h 2"/>
                <a:gd name="T100" fmla="*/ 180 w 212"/>
                <a:gd name="T101" fmla="*/ 1 h 2"/>
                <a:gd name="T102" fmla="*/ 183 w 212"/>
                <a:gd name="T103" fmla="*/ 1 h 2"/>
                <a:gd name="T104" fmla="*/ 186 w 212"/>
                <a:gd name="T105" fmla="*/ 0 h 2"/>
                <a:gd name="T106" fmla="*/ 190 w 212"/>
                <a:gd name="T107" fmla="*/ 0 h 2"/>
                <a:gd name="T108" fmla="*/ 193 w 212"/>
                <a:gd name="T109" fmla="*/ 1 h 2"/>
                <a:gd name="T110" fmla="*/ 196 w 212"/>
                <a:gd name="T111" fmla="*/ 1 h 2"/>
                <a:gd name="T112" fmla="*/ 199 w 212"/>
                <a:gd name="T113" fmla="*/ 1 h 2"/>
                <a:gd name="T114" fmla="*/ 203 w 212"/>
                <a:gd name="T115" fmla="*/ 1 h 2"/>
                <a:gd name="T116" fmla="*/ 206 w 212"/>
                <a:gd name="T117" fmla="*/ 0 h 2"/>
                <a:gd name="T118" fmla="*/ 210 w 212"/>
                <a:gd name="T1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2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9" y="1"/>
                  </a:lnTo>
                  <a:lnTo>
                    <a:pt x="119" y="1"/>
                  </a:lnTo>
                  <a:lnTo>
                    <a:pt x="119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1"/>
                  </a:lnTo>
                  <a:lnTo>
                    <a:pt x="138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1" y="1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6" y="1"/>
                  </a:lnTo>
                  <a:lnTo>
                    <a:pt x="146" y="1"/>
                  </a:lnTo>
                  <a:lnTo>
                    <a:pt x="146" y="1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49" y="1"/>
                  </a:lnTo>
                  <a:lnTo>
                    <a:pt x="149" y="1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51" y="1"/>
                  </a:lnTo>
                  <a:lnTo>
                    <a:pt x="151" y="1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1"/>
                  </a:lnTo>
                  <a:lnTo>
                    <a:pt x="154" y="1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9" y="1"/>
                  </a:lnTo>
                  <a:lnTo>
                    <a:pt x="159" y="1"/>
                  </a:lnTo>
                  <a:lnTo>
                    <a:pt x="159" y="1"/>
                  </a:lnTo>
                  <a:lnTo>
                    <a:pt x="160" y="1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62" y="1"/>
                  </a:lnTo>
                  <a:lnTo>
                    <a:pt x="162" y="1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67" y="1"/>
                  </a:lnTo>
                  <a:lnTo>
                    <a:pt x="167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169" y="1"/>
                  </a:lnTo>
                  <a:lnTo>
                    <a:pt x="169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5" y="1"/>
                  </a:lnTo>
                  <a:lnTo>
                    <a:pt x="175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7" y="1"/>
                  </a:lnTo>
                  <a:lnTo>
                    <a:pt x="177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0" y="1"/>
                  </a:lnTo>
                  <a:lnTo>
                    <a:pt x="181" y="1"/>
                  </a:lnTo>
                  <a:lnTo>
                    <a:pt x="181" y="1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182" y="1"/>
                  </a:lnTo>
                  <a:lnTo>
                    <a:pt x="183" y="1"/>
                  </a:lnTo>
                  <a:lnTo>
                    <a:pt x="183" y="1"/>
                  </a:lnTo>
                  <a:lnTo>
                    <a:pt x="183" y="1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85" y="1"/>
                  </a:lnTo>
                  <a:lnTo>
                    <a:pt x="185" y="1"/>
                  </a:lnTo>
                  <a:lnTo>
                    <a:pt x="185" y="1"/>
                  </a:lnTo>
                  <a:lnTo>
                    <a:pt x="18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172C6A68-D36E-3770-F68F-E7C44104C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593"/>
              <a:ext cx="12" cy="198"/>
            </a:xfrm>
            <a:custGeom>
              <a:avLst/>
              <a:gdLst>
                <a:gd name="T0" fmla="*/ 0 w 12"/>
                <a:gd name="T1" fmla="*/ 47 h 198"/>
                <a:gd name="T2" fmla="*/ 0 w 12"/>
                <a:gd name="T3" fmla="*/ 80 h 198"/>
                <a:gd name="T4" fmla="*/ 0 w 12"/>
                <a:gd name="T5" fmla="*/ 111 h 198"/>
                <a:gd name="T6" fmla="*/ 0 w 12"/>
                <a:gd name="T7" fmla="*/ 184 h 198"/>
                <a:gd name="T8" fmla="*/ 1 w 12"/>
                <a:gd name="T9" fmla="*/ 198 h 198"/>
                <a:gd name="T10" fmla="*/ 1 w 12"/>
                <a:gd name="T11" fmla="*/ 192 h 198"/>
                <a:gd name="T12" fmla="*/ 1 w 12"/>
                <a:gd name="T13" fmla="*/ 185 h 198"/>
                <a:gd name="T14" fmla="*/ 1 w 12"/>
                <a:gd name="T15" fmla="*/ 176 h 198"/>
                <a:gd name="T16" fmla="*/ 1 w 12"/>
                <a:gd name="T17" fmla="*/ 167 h 198"/>
                <a:gd name="T18" fmla="*/ 1 w 12"/>
                <a:gd name="T19" fmla="*/ 159 h 198"/>
                <a:gd name="T20" fmla="*/ 1 w 12"/>
                <a:gd name="T21" fmla="*/ 151 h 198"/>
                <a:gd name="T22" fmla="*/ 1 w 12"/>
                <a:gd name="T23" fmla="*/ 143 h 198"/>
                <a:gd name="T24" fmla="*/ 1 w 12"/>
                <a:gd name="T25" fmla="*/ 138 h 198"/>
                <a:gd name="T26" fmla="*/ 1 w 12"/>
                <a:gd name="T27" fmla="*/ 132 h 198"/>
                <a:gd name="T28" fmla="*/ 1 w 12"/>
                <a:gd name="T29" fmla="*/ 126 h 198"/>
                <a:gd name="T30" fmla="*/ 2 w 12"/>
                <a:gd name="T31" fmla="*/ 121 h 198"/>
                <a:gd name="T32" fmla="*/ 2 w 12"/>
                <a:gd name="T33" fmla="*/ 117 h 198"/>
                <a:gd name="T34" fmla="*/ 2 w 12"/>
                <a:gd name="T35" fmla="*/ 111 h 198"/>
                <a:gd name="T36" fmla="*/ 2 w 12"/>
                <a:gd name="T37" fmla="*/ 106 h 198"/>
                <a:gd name="T38" fmla="*/ 2 w 12"/>
                <a:gd name="T39" fmla="*/ 101 h 198"/>
                <a:gd name="T40" fmla="*/ 2 w 12"/>
                <a:gd name="T41" fmla="*/ 96 h 198"/>
                <a:gd name="T42" fmla="*/ 2 w 12"/>
                <a:gd name="T43" fmla="*/ 92 h 198"/>
                <a:gd name="T44" fmla="*/ 2 w 12"/>
                <a:gd name="T45" fmla="*/ 87 h 198"/>
                <a:gd name="T46" fmla="*/ 2 w 12"/>
                <a:gd name="T47" fmla="*/ 82 h 198"/>
                <a:gd name="T48" fmla="*/ 2 w 12"/>
                <a:gd name="T49" fmla="*/ 78 h 198"/>
                <a:gd name="T50" fmla="*/ 2 w 12"/>
                <a:gd name="T51" fmla="*/ 73 h 198"/>
                <a:gd name="T52" fmla="*/ 3 w 12"/>
                <a:gd name="T53" fmla="*/ 70 h 198"/>
                <a:gd name="T54" fmla="*/ 3 w 12"/>
                <a:gd name="T55" fmla="*/ 65 h 198"/>
                <a:gd name="T56" fmla="*/ 3 w 12"/>
                <a:gd name="T57" fmla="*/ 62 h 198"/>
                <a:gd name="T58" fmla="*/ 3 w 12"/>
                <a:gd name="T59" fmla="*/ 59 h 198"/>
                <a:gd name="T60" fmla="*/ 4 w 12"/>
                <a:gd name="T61" fmla="*/ 55 h 198"/>
                <a:gd name="T62" fmla="*/ 4 w 12"/>
                <a:gd name="T63" fmla="*/ 53 h 198"/>
                <a:gd name="T64" fmla="*/ 4 w 12"/>
                <a:gd name="T65" fmla="*/ 53 h 198"/>
                <a:gd name="T66" fmla="*/ 4 w 12"/>
                <a:gd name="T67" fmla="*/ 51 h 198"/>
                <a:gd name="T68" fmla="*/ 4 w 12"/>
                <a:gd name="T69" fmla="*/ 51 h 198"/>
                <a:gd name="T70" fmla="*/ 4 w 12"/>
                <a:gd name="T71" fmla="*/ 51 h 198"/>
                <a:gd name="T72" fmla="*/ 5 w 12"/>
                <a:gd name="T73" fmla="*/ 54 h 198"/>
                <a:gd name="T74" fmla="*/ 5 w 12"/>
                <a:gd name="T75" fmla="*/ 55 h 198"/>
                <a:gd name="T76" fmla="*/ 5 w 12"/>
                <a:gd name="T77" fmla="*/ 51 h 198"/>
                <a:gd name="T78" fmla="*/ 5 w 12"/>
                <a:gd name="T79" fmla="*/ 52 h 198"/>
                <a:gd name="T80" fmla="*/ 6 w 12"/>
                <a:gd name="T81" fmla="*/ 55 h 198"/>
                <a:gd name="T82" fmla="*/ 6 w 12"/>
                <a:gd name="T83" fmla="*/ 54 h 198"/>
                <a:gd name="T84" fmla="*/ 6 w 12"/>
                <a:gd name="T85" fmla="*/ 54 h 198"/>
                <a:gd name="T86" fmla="*/ 6 w 12"/>
                <a:gd name="T87" fmla="*/ 55 h 198"/>
                <a:gd name="T88" fmla="*/ 6 w 12"/>
                <a:gd name="T89" fmla="*/ 55 h 198"/>
                <a:gd name="T90" fmla="*/ 7 w 12"/>
                <a:gd name="T91" fmla="*/ 56 h 198"/>
                <a:gd name="T92" fmla="*/ 7 w 12"/>
                <a:gd name="T93" fmla="*/ 58 h 198"/>
                <a:gd name="T94" fmla="*/ 7 w 12"/>
                <a:gd name="T95" fmla="*/ 58 h 198"/>
                <a:gd name="T96" fmla="*/ 8 w 12"/>
                <a:gd name="T97" fmla="*/ 56 h 198"/>
                <a:gd name="T98" fmla="*/ 8 w 12"/>
                <a:gd name="T99" fmla="*/ 55 h 198"/>
                <a:gd name="T100" fmla="*/ 8 w 12"/>
                <a:gd name="T101" fmla="*/ 57 h 198"/>
                <a:gd name="T102" fmla="*/ 8 w 12"/>
                <a:gd name="T103" fmla="*/ 57 h 198"/>
                <a:gd name="T104" fmla="*/ 9 w 12"/>
                <a:gd name="T105" fmla="*/ 57 h 198"/>
                <a:gd name="T106" fmla="*/ 9 w 12"/>
                <a:gd name="T107" fmla="*/ 56 h 198"/>
                <a:gd name="T108" fmla="*/ 9 w 12"/>
                <a:gd name="T109" fmla="*/ 54 h 198"/>
                <a:gd name="T110" fmla="*/ 10 w 12"/>
                <a:gd name="T111" fmla="*/ 53 h 198"/>
                <a:gd name="T112" fmla="*/ 10 w 12"/>
                <a:gd name="T113" fmla="*/ 50 h 198"/>
                <a:gd name="T114" fmla="*/ 10 w 12"/>
                <a:gd name="T115" fmla="*/ 49 h 198"/>
                <a:gd name="T116" fmla="*/ 11 w 12"/>
                <a:gd name="T117" fmla="*/ 48 h 198"/>
                <a:gd name="T118" fmla="*/ 11 w 12"/>
                <a:gd name="T119" fmla="*/ 48 h 198"/>
                <a:gd name="T120" fmla="*/ 11 w 12"/>
                <a:gd name="T121" fmla="*/ 49 h 198"/>
                <a:gd name="T122" fmla="*/ 11 w 12"/>
                <a:gd name="T123" fmla="*/ 49 h 198"/>
                <a:gd name="T124" fmla="*/ 12 w 12"/>
                <a:gd name="T125" fmla="*/ 4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" h="198">
                  <a:moveTo>
                    <a:pt x="0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0" y="145"/>
                  </a:lnTo>
                  <a:lnTo>
                    <a:pt x="0" y="153"/>
                  </a:lnTo>
                  <a:lnTo>
                    <a:pt x="0" y="161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0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0" y="193"/>
                  </a:lnTo>
                  <a:lnTo>
                    <a:pt x="0" y="194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96"/>
                  </a:lnTo>
                  <a:lnTo>
                    <a:pt x="1" y="196"/>
                  </a:lnTo>
                  <a:lnTo>
                    <a:pt x="1" y="195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3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1"/>
                  </a:lnTo>
                  <a:lnTo>
                    <a:pt x="1" y="190"/>
                  </a:lnTo>
                  <a:lnTo>
                    <a:pt x="1" y="190"/>
                  </a:lnTo>
                  <a:lnTo>
                    <a:pt x="1" y="189"/>
                  </a:lnTo>
                  <a:lnTo>
                    <a:pt x="1" y="188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6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1" y="184"/>
                  </a:lnTo>
                  <a:lnTo>
                    <a:pt x="1" y="183"/>
                  </a:lnTo>
                  <a:lnTo>
                    <a:pt x="1" y="183"/>
                  </a:lnTo>
                  <a:lnTo>
                    <a:pt x="1" y="182"/>
                  </a:lnTo>
                  <a:lnTo>
                    <a:pt x="1" y="181"/>
                  </a:lnTo>
                  <a:lnTo>
                    <a:pt x="1" y="180"/>
                  </a:lnTo>
                  <a:lnTo>
                    <a:pt x="1" y="179"/>
                  </a:lnTo>
                  <a:lnTo>
                    <a:pt x="1" y="179"/>
                  </a:lnTo>
                  <a:lnTo>
                    <a:pt x="1" y="178"/>
                  </a:lnTo>
                  <a:lnTo>
                    <a:pt x="1" y="177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5"/>
                  </a:lnTo>
                  <a:lnTo>
                    <a:pt x="1" y="174"/>
                  </a:lnTo>
                  <a:lnTo>
                    <a:pt x="1" y="173"/>
                  </a:lnTo>
                  <a:lnTo>
                    <a:pt x="1" y="172"/>
                  </a:lnTo>
                  <a:lnTo>
                    <a:pt x="1" y="172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1" y="169"/>
                  </a:lnTo>
                  <a:lnTo>
                    <a:pt x="1" y="168"/>
                  </a:lnTo>
                  <a:lnTo>
                    <a:pt x="1" y="167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1" y="164"/>
                  </a:lnTo>
                  <a:lnTo>
                    <a:pt x="1" y="163"/>
                  </a:lnTo>
                  <a:lnTo>
                    <a:pt x="1" y="162"/>
                  </a:lnTo>
                  <a:lnTo>
                    <a:pt x="1" y="162"/>
                  </a:lnTo>
                  <a:lnTo>
                    <a:pt x="1" y="161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59"/>
                  </a:lnTo>
                  <a:lnTo>
                    <a:pt x="1" y="158"/>
                  </a:lnTo>
                  <a:lnTo>
                    <a:pt x="1" y="157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1" y="155"/>
                  </a:lnTo>
                  <a:lnTo>
                    <a:pt x="1" y="154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1" y="152"/>
                  </a:lnTo>
                  <a:lnTo>
                    <a:pt x="1" y="151"/>
                  </a:lnTo>
                  <a:lnTo>
                    <a:pt x="1" y="151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1" y="149"/>
                  </a:lnTo>
                  <a:lnTo>
                    <a:pt x="1" y="148"/>
                  </a:lnTo>
                  <a:lnTo>
                    <a:pt x="1" y="147"/>
                  </a:lnTo>
                  <a:lnTo>
                    <a:pt x="1" y="147"/>
                  </a:lnTo>
                  <a:lnTo>
                    <a:pt x="1" y="146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4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142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1" y="139"/>
                  </a:lnTo>
                  <a:lnTo>
                    <a:pt x="1" y="139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1" y="133"/>
                  </a:lnTo>
                  <a:lnTo>
                    <a:pt x="1" y="132"/>
                  </a:lnTo>
                  <a:lnTo>
                    <a:pt x="1" y="132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lnTo>
                    <a:pt x="1" y="125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5"/>
                  </a:lnTo>
                  <a:lnTo>
                    <a:pt x="2" y="105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1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10" y="54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6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B5FE44D7-74C1-17EC-FB22-2DE808245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1615"/>
              <a:ext cx="114" cy="105"/>
            </a:xfrm>
            <a:custGeom>
              <a:avLst/>
              <a:gdLst>
                <a:gd name="T0" fmla="*/ 0 w 114"/>
                <a:gd name="T1" fmla="*/ 25 h 105"/>
                <a:gd name="T2" fmla="*/ 0 w 114"/>
                <a:gd name="T3" fmla="*/ 24 h 105"/>
                <a:gd name="T4" fmla="*/ 0 w 114"/>
                <a:gd name="T5" fmla="*/ 23 h 105"/>
                <a:gd name="T6" fmla="*/ 0 w 114"/>
                <a:gd name="T7" fmla="*/ 21 h 105"/>
                <a:gd name="T8" fmla="*/ 1 w 114"/>
                <a:gd name="T9" fmla="*/ 18 h 105"/>
                <a:gd name="T10" fmla="*/ 1 w 114"/>
                <a:gd name="T11" fmla="*/ 18 h 105"/>
                <a:gd name="T12" fmla="*/ 1 w 114"/>
                <a:gd name="T13" fmla="*/ 16 h 105"/>
                <a:gd name="T14" fmla="*/ 2 w 114"/>
                <a:gd name="T15" fmla="*/ 15 h 105"/>
                <a:gd name="T16" fmla="*/ 2 w 114"/>
                <a:gd name="T17" fmla="*/ 15 h 105"/>
                <a:gd name="T18" fmla="*/ 2 w 114"/>
                <a:gd name="T19" fmla="*/ 14 h 105"/>
                <a:gd name="T20" fmla="*/ 2 w 114"/>
                <a:gd name="T21" fmla="*/ 12 h 105"/>
                <a:gd name="T22" fmla="*/ 3 w 114"/>
                <a:gd name="T23" fmla="*/ 9 h 105"/>
                <a:gd name="T24" fmla="*/ 3 w 114"/>
                <a:gd name="T25" fmla="*/ 12 h 105"/>
                <a:gd name="T26" fmla="*/ 3 w 114"/>
                <a:gd name="T27" fmla="*/ 8 h 105"/>
                <a:gd name="T28" fmla="*/ 3 w 114"/>
                <a:gd name="T29" fmla="*/ 10 h 105"/>
                <a:gd name="T30" fmla="*/ 3 w 114"/>
                <a:gd name="T31" fmla="*/ 8 h 105"/>
                <a:gd name="T32" fmla="*/ 3 w 114"/>
                <a:gd name="T33" fmla="*/ 7 h 105"/>
                <a:gd name="T34" fmla="*/ 4 w 114"/>
                <a:gd name="T35" fmla="*/ 6 h 105"/>
                <a:gd name="T36" fmla="*/ 4 w 114"/>
                <a:gd name="T37" fmla="*/ 2 h 105"/>
                <a:gd name="T38" fmla="*/ 7 w 114"/>
                <a:gd name="T39" fmla="*/ 2 h 105"/>
                <a:gd name="T40" fmla="*/ 11 w 114"/>
                <a:gd name="T41" fmla="*/ 0 h 105"/>
                <a:gd name="T42" fmla="*/ 14 w 114"/>
                <a:gd name="T43" fmla="*/ 2 h 105"/>
                <a:gd name="T44" fmla="*/ 17 w 114"/>
                <a:gd name="T45" fmla="*/ 4 h 105"/>
                <a:gd name="T46" fmla="*/ 19 w 114"/>
                <a:gd name="T47" fmla="*/ 8 h 105"/>
                <a:gd name="T48" fmla="*/ 21 w 114"/>
                <a:gd name="T49" fmla="*/ 11 h 105"/>
                <a:gd name="T50" fmla="*/ 24 w 114"/>
                <a:gd name="T51" fmla="*/ 14 h 105"/>
                <a:gd name="T52" fmla="*/ 26 w 114"/>
                <a:gd name="T53" fmla="*/ 17 h 105"/>
                <a:gd name="T54" fmla="*/ 28 w 114"/>
                <a:gd name="T55" fmla="*/ 20 h 105"/>
                <a:gd name="T56" fmla="*/ 31 w 114"/>
                <a:gd name="T57" fmla="*/ 22 h 105"/>
                <a:gd name="T58" fmla="*/ 33 w 114"/>
                <a:gd name="T59" fmla="*/ 25 h 105"/>
                <a:gd name="T60" fmla="*/ 36 w 114"/>
                <a:gd name="T61" fmla="*/ 28 h 105"/>
                <a:gd name="T62" fmla="*/ 39 w 114"/>
                <a:gd name="T63" fmla="*/ 32 h 105"/>
                <a:gd name="T64" fmla="*/ 42 w 114"/>
                <a:gd name="T65" fmla="*/ 34 h 105"/>
                <a:gd name="T66" fmla="*/ 45 w 114"/>
                <a:gd name="T67" fmla="*/ 36 h 105"/>
                <a:gd name="T68" fmla="*/ 48 w 114"/>
                <a:gd name="T69" fmla="*/ 38 h 105"/>
                <a:gd name="T70" fmla="*/ 51 w 114"/>
                <a:gd name="T71" fmla="*/ 40 h 105"/>
                <a:gd name="T72" fmla="*/ 54 w 114"/>
                <a:gd name="T73" fmla="*/ 38 h 105"/>
                <a:gd name="T74" fmla="*/ 58 w 114"/>
                <a:gd name="T75" fmla="*/ 36 h 105"/>
                <a:gd name="T76" fmla="*/ 60 w 114"/>
                <a:gd name="T77" fmla="*/ 38 h 105"/>
                <a:gd name="T78" fmla="*/ 63 w 114"/>
                <a:gd name="T79" fmla="*/ 40 h 105"/>
                <a:gd name="T80" fmla="*/ 65 w 114"/>
                <a:gd name="T81" fmla="*/ 43 h 105"/>
                <a:gd name="T82" fmla="*/ 68 w 114"/>
                <a:gd name="T83" fmla="*/ 46 h 105"/>
                <a:gd name="T84" fmla="*/ 71 w 114"/>
                <a:gd name="T85" fmla="*/ 48 h 105"/>
                <a:gd name="T86" fmla="*/ 74 w 114"/>
                <a:gd name="T87" fmla="*/ 50 h 105"/>
                <a:gd name="T88" fmla="*/ 77 w 114"/>
                <a:gd name="T89" fmla="*/ 51 h 105"/>
                <a:gd name="T90" fmla="*/ 81 w 114"/>
                <a:gd name="T91" fmla="*/ 52 h 105"/>
                <a:gd name="T92" fmla="*/ 83 w 114"/>
                <a:gd name="T93" fmla="*/ 53 h 105"/>
                <a:gd name="T94" fmla="*/ 86 w 114"/>
                <a:gd name="T95" fmla="*/ 56 h 105"/>
                <a:gd name="T96" fmla="*/ 89 w 114"/>
                <a:gd name="T97" fmla="*/ 58 h 105"/>
                <a:gd name="T98" fmla="*/ 91 w 114"/>
                <a:gd name="T99" fmla="*/ 60 h 105"/>
                <a:gd name="T100" fmla="*/ 93 w 114"/>
                <a:gd name="T101" fmla="*/ 63 h 105"/>
                <a:gd name="T102" fmla="*/ 95 w 114"/>
                <a:gd name="T103" fmla="*/ 65 h 105"/>
                <a:gd name="T104" fmla="*/ 97 w 114"/>
                <a:gd name="T105" fmla="*/ 68 h 105"/>
                <a:gd name="T106" fmla="*/ 99 w 114"/>
                <a:gd name="T107" fmla="*/ 72 h 105"/>
                <a:gd name="T108" fmla="*/ 101 w 114"/>
                <a:gd name="T109" fmla="*/ 75 h 105"/>
                <a:gd name="T110" fmla="*/ 102 w 114"/>
                <a:gd name="T111" fmla="*/ 79 h 105"/>
                <a:gd name="T112" fmla="*/ 104 w 114"/>
                <a:gd name="T113" fmla="*/ 82 h 105"/>
                <a:gd name="T114" fmla="*/ 106 w 114"/>
                <a:gd name="T115" fmla="*/ 85 h 105"/>
                <a:gd name="T116" fmla="*/ 107 w 114"/>
                <a:gd name="T117" fmla="*/ 89 h 105"/>
                <a:gd name="T118" fmla="*/ 109 w 114"/>
                <a:gd name="T119" fmla="*/ 92 h 105"/>
                <a:gd name="T120" fmla="*/ 110 w 114"/>
                <a:gd name="T121" fmla="*/ 96 h 105"/>
                <a:gd name="T122" fmla="*/ 112 w 114"/>
                <a:gd name="T123" fmla="*/ 100 h 105"/>
                <a:gd name="T124" fmla="*/ 113 w 114"/>
                <a:gd name="T125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" h="105">
                  <a:moveTo>
                    <a:pt x="0" y="24"/>
                  </a:move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9" y="38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7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7" y="37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9" y="36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1"/>
                  </a:lnTo>
                  <a:lnTo>
                    <a:pt x="64" y="41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5" y="42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3" y="49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9" y="51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9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3"/>
                  </a:lnTo>
                  <a:lnTo>
                    <a:pt x="82" y="53"/>
                  </a:lnTo>
                  <a:lnTo>
                    <a:pt x="82" y="52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5" y="54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5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8" y="57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60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3" y="62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4" y="63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5" y="66"/>
                  </a:lnTo>
                  <a:lnTo>
                    <a:pt x="95" y="66"/>
                  </a:lnTo>
                  <a:lnTo>
                    <a:pt x="96" y="66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7" y="67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8" y="68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98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0" y="72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8"/>
                  </a:lnTo>
                  <a:lnTo>
                    <a:pt x="102" y="78"/>
                  </a:lnTo>
                  <a:lnTo>
                    <a:pt x="102" y="78"/>
                  </a:lnTo>
                  <a:lnTo>
                    <a:pt x="102" y="79"/>
                  </a:lnTo>
                  <a:lnTo>
                    <a:pt x="103" y="79"/>
                  </a:lnTo>
                  <a:lnTo>
                    <a:pt x="103" y="79"/>
                  </a:lnTo>
                  <a:lnTo>
                    <a:pt x="103" y="80"/>
                  </a:lnTo>
                  <a:lnTo>
                    <a:pt x="103" y="80"/>
                  </a:lnTo>
                  <a:lnTo>
                    <a:pt x="103" y="80"/>
                  </a:lnTo>
                  <a:lnTo>
                    <a:pt x="103" y="80"/>
                  </a:lnTo>
                  <a:lnTo>
                    <a:pt x="104" y="80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6" y="86"/>
                  </a:lnTo>
                  <a:lnTo>
                    <a:pt x="106" y="86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6" y="88"/>
                  </a:lnTo>
                  <a:lnTo>
                    <a:pt x="107" y="88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7" y="90"/>
                  </a:lnTo>
                  <a:lnTo>
                    <a:pt x="108" y="90"/>
                  </a:lnTo>
                  <a:lnTo>
                    <a:pt x="108" y="90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8" y="91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9" y="92"/>
                  </a:lnTo>
                  <a:lnTo>
                    <a:pt x="109" y="93"/>
                  </a:lnTo>
                  <a:lnTo>
                    <a:pt x="109" y="93"/>
                  </a:lnTo>
                  <a:lnTo>
                    <a:pt x="109" y="93"/>
                  </a:lnTo>
                  <a:lnTo>
                    <a:pt x="109" y="94"/>
                  </a:lnTo>
                  <a:lnTo>
                    <a:pt x="109" y="94"/>
                  </a:lnTo>
                  <a:lnTo>
                    <a:pt x="110" y="94"/>
                  </a:lnTo>
                  <a:lnTo>
                    <a:pt x="110" y="95"/>
                  </a:lnTo>
                  <a:lnTo>
                    <a:pt x="110" y="95"/>
                  </a:lnTo>
                  <a:lnTo>
                    <a:pt x="110" y="95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0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8"/>
                  </a:lnTo>
                  <a:lnTo>
                    <a:pt x="111" y="98"/>
                  </a:lnTo>
                  <a:lnTo>
                    <a:pt x="112" y="99"/>
                  </a:lnTo>
                  <a:lnTo>
                    <a:pt x="112" y="99"/>
                  </a:lnTo>
                  <a:lnTo>
                    <a:pt x="112" y="99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2" y="101"/>
                  </a:lnTo>
                  <a:lnTo>
                    <a:pt x="112" y="101"/>
                  </a:lnTo>
                  <a:lnTo>
                    <a:pt x="113" y="101"/>
                  </a:lnTo>
                  <a:lnTo>
                    <a:pt x="113" y="101"/>
                  </a:lnTo>
                  <a:lnTo>
                    <a:pt x="113" y="102"/>
                  </a:lnTo>
                  <a:lnTo>
                    <a:pt x="113" y="102"/>
                  </a:lnTo>
                  <a:lnTo>
                    <a:pt x="113" y="102"/>
                  </a:lnTo>
                  <a:lnTo>
                    <a:pt x="113" y="102"/>
                  </a:lnTo>
                  <a:lnTo>
                    <a:pt x="113" y="102"/>
                  </a:lnTo>
                  <a:lnTo>
                    <a:pt x="113" y="103"/>
                  </a:lnTo>
                  <a:lnTo>
                    <a:pt x="113" y="103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5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5782A251-0F3B-5031-B266-2CCEC7C34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720"/>
              <a:ext cx="202" cy="106"/>
            </a:xfrm>
            <a:custGeom>
              <a:avLst/>
              <a:gdLst>
                <a:gd name="T0" fmla="*/ 2 w 202"/>
                <a:gd name="T1" fmla="*/ 4 h 106"/>
                <a:gd name="T2" fmla="*/ 4 w 202"/>
                <a:gd name="T3" fmla="*/ 8 h 106"/>
                <a:gd name="T4" fmla="*/ 6 w 202"/>
                <a:gd name="T5" fmla="*/ 12 h 106"/>
                <a:gd name="T6" fmla="*/ 7 w 202"/>
                <a:gd name="T7" fmla="*/ 15 h 106"/>
                <a:gd name="T8" fmla="*/ 9 w 202"/>
                <a:gd name="T9" fmla="*/ 18 h 106"/>
                <a:gd name="T10" fmla="*/ 11 w 202"/>
                <a:gd name="T11" fmla="*/ 22 h 106"/>
                <a:gd name="T12" fmla="*/ 13 w 202"/>
                <a:gd name="T13" fmla="*/ 25 h 106"/>
                <a:gd name="T14" fmla="*/ 15 w 202"/>
                <a:gd name="T15" fmla="*/ 28 h 106"/>
                <a:gd name="T16" fmla="*/ 17 w 202"/>
                <a:gd name="T17" fmla="*/ 32 h 106"/>
                <a:gd name="T18" fmla="*/ 20 w 202"/>
                <a:gd name="T19" fmla="*/ 35 h 106"/>
                <a:gd name="T20" fmla="*/ 22 w 202"/>
                <a:gd name="T21" fmla="*/ 39 h 106"/>
                <a:gd name="T22" fmla="*/ 24 w 202"/>
                <a:gd name="T23" fmla="*/ 41 h 106"/>
                <a:gd name="T24" fmla="*/ 26 w 202"/>
                <a:gd name="T25" fmla="*/ 44 h 106"/>
                <a:gd name="T26" fmla="*/ 28 w 202"/>
                <a:gd name="T27" fmla="*/ 46 h 106"/>
                <a:gd name="T28" fmla="*/ 30 w 202"/>
                <a:gd name="T29" fmla="*/ 50 h 106"/>
                <a:gd name="T30" fmla="*/ 33 w 202"/>
                <a:gd name="T31" fmla="*/ 53 h 106"/>
                <a:gd name="T32" fmla="*/ 35 w 202"/>
                <a:gd name="T33" fmla="*/ 55 h 106"/>
                <a:gd name="T34" fmla="*/ 38 w 202"/>
                <a:gd name="T35" fmla="*/ 58 h 106"/>
                <a:gd name="T36" fmla="*/ 40 w 202"/>
                <a:gd name="T37" fmla="*/ 60 h 106"/>
                <a:gd name="T38" fmla="*/ 42 w 202"/>
                <a:gd name="T39" fmla="*/ 62 h 106"/>
                <a:gd name="T40" fmla="*/ 45 w 202"/>
                <a:gd name="T41" fmla="*/ 65 h 106"/>
                <a:gd name="T42" fmla="*/ 48 w 202"/>
                <a:gd name="T43" fmla="*/ 67 h 106"/>
                <a:gd name="T44" fmla="*/ 52 w 202"/>
                <a:gd name="T45" fmla="*/ 69 h 106"/>
                <a:gd name="T46" fmla="*/ 54 w 202"/>
                <a:gd name="T47" fmla="*/ 71 h 106"/>
                <a:gd name="T48" fmla="*/ 57 w 202"/>
                <a:gd name="T49" fmla="*/ 73 h 106"/>
                <a:gd name="T50" fmla="*/ 60 w 202"/>
                <a:gd name="T51" fmla="*/ 75 h 106"/>
                <a:gd name="T52" fmla="*/ 64 w 202"/>
                <a:gd name="T53" fmla="*/ 77 h 106"/>
                <a:gd name="T54" fmla="*/ 66 w 202"/>
                <a:gd name="T55" fmla="*/ 78 h 106"/>
                <a:gd name="T56" fmla="*/ 70 w 202"/>
                <a:gd name="T57" fmla="*/ 79 h 106"/>
                <a:gd name="T58" fmla="*/ 73 w 202"/>
                <a:gd name="T59" fmla="*/ 80 h 106"/>
                <a:gd name="T60" fmla="*/ 77 w 202"/>
                <a:gd name="T61" fmla="*/ 82 h 106"/>
                <a:gd name="T62" fmla="*/ 80 w 202"/>
                <a:gd name="T63" fmla="*/ 84 h 106"/>
                <a:gd name="T64" fmla="*/ 83 w 202"/>
                <a:gd name="T65" fmla="*/ 85 h 106"/>
                <a:gd name="T66" fmla="*/ 87 w 202"/>
                <a:gd name="T67" fmla="*/ 86 h 106"/>
                <a:gd name="T68" fmla="*/ 90 w 202"/>
                <a:gd name="T69" fmla="*/ 87 h 106"/>
                <a:gd name="T70" fmla="*/ 94 w 202"/>
                <a:gd name="T71" fmla="*/ 88 h 106"/>
                <a:gd name="T72" fmla="*/ 97 w 202"/>
                <a:gd name="T73" fmla="*/ 89 h 106"/>
                <a:gd name="T74" fmla="*/ 101 w 202"/>
                <a:gd name="T75" fmla="*/ 90 h 106"/>
                <a:gd name="T76" fmla="*/ 105 w 202"/>
                <a:gd name="T77" fmla="*/ 92 h 106"/>
                <a:gd name="T78" fmla="*/ 109 w 202"/>
                <a:gd name="T79" fmla="*/ 92 h 106"/>
                <a:gd name="T80" fmla="*/ 112 w 202"/>
                <a:gd name="T81" fmla="*/ 93 h 106"/>
                <a:gd name="T82" fmla="*/ 116 w 202"/>
                <a:gd name="T83" fmla="*/ 94 h 106"/>
                <a:gd name="T84" fmla="*/ 120 w 202"/>
                <a:gd name="T85" fmla="*/ 95 h 106"/>
                <a:gd name="T86" fmla="*/ 123 w 202"/>
                <a:gd name="T87" fmla="*/ 96 h 106"/>
                <a:gd name="T88" fmla="*/ 126 w 202"/>
                <a:gd name="T89" fmla="*/ 97 h 106"/>
                <a:gd name="T90" fmla="*/ 130 w 202"/>
                <a:gd name="T91" fmla="*/ 97 h 106"/>
                <a:gd name="T92" fmla="*/ 134 w 202"/>
                <a:gd name="T93" fmla="*/ 98 h 106"/>
                <a:gd name="T94" fmla="*/ 138 w 202"/>
                <a:gd name="T95" fmla="*/ 99 h 106"/>
                <a:gd name="T96" fmla="*/ 142 w 202"/>
                <a:gd name="T97" fmla="*/ 100 h 106"/>
                <a:gd name="T98" fmla="*/ 146 w 202"/>
                <a:gd name="T99" fmla="*/ 100 h 106"/>
                <a:gd name="T100" fmla="*/ 151 w 202"/>
                <a:gd name="T101" fmla="*/ 101 h 106"/>
                <a:gd name="T102" fmla="*/ 155 w 202"/>
                <a:gd name="T103" fmla="*/ 101 h 106"/>
                <a:gd name="T104" fmla="*/ 159 w 202"/>
                <a:gd name="T105" fmla="*/ 102 h 106"/>
                <a:gd name="T106" fmla="*/ 163 w 202"/>
                <a:gd name="T107" fmla="*/ 102 h 106"/>
                <a:gd name="T108" fmla="*/ 167 w 202"/>
                <a:gd name="T109" fmla="*/ 103 h 106"/>
                <a:gd name="T110" fmla="*/ 171 w 202"/>
                <a:gd name="T111" fmla="*/ 103 h 106"/>
                <a:gd name="T112" fmla="*/ 175 w 202"/>
                <a:gd name="T113" fmla="*/ 104 h 106"/>
                <a:gd name="T114" fmla="*/ 179 w 202"/>
                <a:gd name="T115" fmla="*/ 104 h 106"/>
                <a:gd name="T116" fmla="*/ 183 w 202"/>
                <a:gd name="T117" fmla="*/ 105 h 106"/>
                <a:gd name="T118" fmla="*/ 187 w 202"/>
                <a:gd name="T119" fmla="*/ 105 h 106"/>
                <a:gd name="T120" fmla="*/ 191 w 202"/>
                <a:gd name="T121" fmla="*/ 106 h 106"/>
                <a:gd name="T122" fmla="*/ 195 w 202"/>
                <a:gd name="T123" fmla="*/ 106 h 106"/>
                <a:gd name="T124" fmla="*/ 199 w 202"/>
                <a:gd name="T125" fmla="*/ 10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06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9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7" y="65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9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9" y="73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5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8" y="78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3" y="80"/>
                  </a:lnTo>
                  <a:lnTo>
                    <a:pt x="73" y="80"/>
                  </a:lnTo>
                  <a:lnTo>
                    <a:pt x="73" y="80"/>
                  </a:lnTo>
                  <a:lnTo>
                    <a:pt x="73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5" y="81"/>
                  </a:lnTo>
                  <a:lnTo>
                    <a:pt x="75" y="81"/>
                  </a:lnTo>
                  <a:lnTo>
                    <a:pt x="75" y="82"/>
                  </a:lnTo>
                  <a:lnTo>
                    <a:pt x="75" y="82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77" y="82"/>
                  </a:lnTo>
                  <a:lnTo>
                    <a:pt x="77" y="82"/>
                  </a:lnTo>
                  <a:lnTo>
                    <a:pt x="77" y="82"/>
                  </a:lnTo>
                  <a:lnTo>
                    <a:pt x="77" y="82"/>
                  </a:lnTo>
                  <a:lnTo>
                    <a:pt x="78" y="82"/>
                  </a:lnTo>
                  <a:lnTo>
                    <a:pt x="78" y="83"/>
                  </a:lnTo>
                  <a:lnTo>
                    <a:pt x="79" y="83"/>
                  </a:lnTo>
                  <a:lnTo>
                    <a:pt x="79" y="83"/>
                  </a:lnTo>
                  <a:lnTo>
                    <a:pt x="79" y="83"/>
                  </a:lnTo>
                  <a:lnTo>
                    <a:pt x="79" y="83"/>
                  </a:lnTo>
                  <a:lnTo>
                    <a:pt x="80" y="83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2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4" y="85"/>
                  </a:lnTo>
                  <a:lnTo>
                    <a:pt x="84" y="85"/>
                  </a:lnTo>
                  <a:lnTo>
                    <a:pt x="85" y="85"/>
                  </a:lnTo>
                  <a:lnTo>
                    <a:pt x="85" y="86"/>
                  </a:lnTo>
                  <a:lnTo>
                    <a:pt x="85" y="86"/>
                  </a:lnTo>
                  <a:lnTo>
                    <a:pt x="85" y="86"/>
                  </a:lnTo>
                  <a:lnTo>
                    <a:pt x="86" y="86"/>
                  </a:lnTo>
                  <a:lnTo>
                    <a:pt x="86" y="86"/>
                  </a:lnTo>
                  <a:lnTo>
                    <a:pt x="87" y="86"/>
                  </a:lnTo>
                  <a:lnTo>
                    <a:pt x="87" y="86"/>
                  </a:lnTo>
                  <a:lnTo>
                    <a:pt x="87" y="86"/>
                  </a:lnTo>
                  <a:lnTo>
                    <a:pt x="87" y="86"/>
                  </a:lnTo>
                  <a:lnTo>
                    <a:pt x="88" y="86"/>
                  </a:lnTo>
                  <a:lnTo>
                    <a:pt x="88" y="86"/>
                  </a:lnTo>
                  <a:lnTo>
                    <a:pt x="89" y="86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90" y="87"/>
                  </a:lnTo>
                  <a:lnTo>
                    <a:pt x="90" y="87"/>
                  </a:lnTo>
                  <a:lnTo>
                    <a:pt x="90" y="87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92" y="88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5" y="88"/>
                  </a:lnTo>
                  <a:lnTo>
                    <a:pt x="95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7" y="89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8" y="90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100" y="90"/>
                  </a:lnTo>
                  <a:lnTo>
                    <a:pt x="100" y="90"/>
                  </a:lnTo>
                  <a:lnTo>
                    <a:pt x="100" y="90"/>
                  </a:lnTo>
                  <a:lnTo>
                    <a:pt x="101" y="90"/>
                  </a:lnTo>
                  <a:lnTo>
                    <a:pt x="101" y="90"/>
                  </a:lnTo>
                  <a:lnTo>
                    <a:pt x="101" y="90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3" y="91"/>
                  </a:lnTo>
                  <a:lnTo>
                    <a:pt x="103" y="91"/>
                  </a:lnTo>
                  <a:lnTo>
                    <a:pt x="103" y="91"/>
                  </a:lnTo>
                  <a:lnTo>
                    <a:pt x="104" y="91"/>
                  </a:lnTo>
                  <a:lnTo>
                    <a:pt x="104" y="91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92"/>
                  </a:lnTo>
                  <a:lnTo>
                    <a:pt x="106" y="92"/>
                  </a:lnTo>
                  <a:lnTo>
                    <a:pt x="106" y="92"/>
                  </a:lnTo>
                  <a:lnTo>
                    <a:pt x="106" y="92"/>
                  </a:lnTo>
                  <a:lnTo>
                    <a:pt x="107" y="92"/>
                  </a:lnTo>
                  <a:lnTo>
                    <a:pt x="107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9" y="92"/>
                  </a:lnTo>
                  <a:lnTo>
                    <a:pt x="109" y="93"/>
                  </a:lnTo>
                  <a:lnTo>
                    <a:pt x="109" y="93"/>
                  </a:lnTo>
                  <a:lnTo>
                    <a:pt x="109" y="93"/>
                  </a:lnTo>
                  <a:lnTo>
                    <a:pt x="110" y="93"/>
                  </a:lnTo>
                  <a:lnTo>
                    <a:pt x="110" y="93"/>
                  </a:lnTo>
                  <a:lnTo>
                    <a:pt x="110" y="93"/>
                  </a:lnTo>
                  <a:lnTo>
                    <a:pt x="111" y="93"/>
                  </a:lnTo>
                  <a:lnTo>
                    <a:pt x="111" y="93"/>
                  </a:lnTo>
                  <a:lnTo>
                    <a:pt x="111" y="93"/>
                  </a:lnTo>
                  <a:lnTo>
                    <a:pt x="112" y="93"/>
                  </a:lnTo>
                  <a:lnTo>
                    <a:pt x="112" y="93"/>
                  </a:lnTo>
                  <a:lnTo>
                    <a:pt x="113" y="93"/>
                  </a:lnTo>
                  <a:lnTo>
                    <a:pt x="113" y="94"/>
                  </a:lnTo>
                  <a:lnTo>
                    <a:pt x="113" y="94"/>
                  </a:lnTo>
                  <a:lnTo>
                    <a:pt x="113" y="94"/>
                  </a:lnTo>
                  <a:lnTo>
                    <a:pt x="114" y="94"/>
                  </a:lnTo>
                  <a:lnTo>
                    <a:pt x="114" y="94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5" y="94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7" y="94"/>
                  </a:lnTo>
                  <a:lnTo>
                    <a:pt x="117" y="94"/>
                  </a:lnTo>
                  <a:lnTo>
                    <a:pt x="117" y="94"/>
                  </a:lnTo>
                  <a:lnTo>
                    <a:pt x="118" y="94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2" y="95"/>
                  </a:lnTo>
                  <a:lnTo>
                    <a:pt x="122" y="95"/>
                  </a:lnTo>
                  <a:lnTo>
                    <a:pt x="122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26" y="96"/>
                  </a:lnTo>
                  <a:lnTo>
                    <a:pt x="126" y="96"/>
                  </a:lnTo>
                  <a:lnTo>
                    <a:pt x="126" y="97"/>
                  </a:lnTo>
                  <a:lnTo>
                    <a:pt x="126" y="97"/>
                  </a:lnTo>
                  <a:lnTo>
                    <a:pt x="127" y="97"/>
                  </a:lnTo>
                  <a:lnTo>
                    <a:pt x="127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9" y="97"/>
                  </a:lnTo>
                  <a:lnTo>
                    <a:pt x="129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32" y="97"/>
                  </a:lnTo>
                  <a:lnTo>
                    <a:pt x="132" y="97"/>
                  </a:lnTo>
                  <a:lnTo>
                    <a:pt x="132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4" y="97"/>
                  </a:lnTo>
                  <a:lnTo>
                    <a:pt x="134" y="97"/>
                  </a:lnTo>
                  <a:lnTo>
                    <a:pt x="134" y="98"/>
                  </a:lnTo>
                  <a:lnTo>
                    <a:pt x="134" y="98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9" y="99"/>
                  </a:lnTo>
                  <a:lnTo>
                    <a:pt x="139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0" y="99"/>
                  </a:lnTo>
                  <a:lnTo>
                    <a:pt x="141" y="99"/>
                  </a:lnTo>
                  <a:lnTo>
                    <a:pt x="141" y="99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100"/>
                  </a:lnTo>
                  <a:lnTo>
                    <a:pt x="143" y="100"/>
                  </a:lnTo>
                  <a:lnTo>
                    <a:pt x="143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5" y="100"/>
                  </a:lnTo>
                  <a:lnTo>
                    <a:pt x="145" y="100"/>
                  </a:lnTo>
                  <a:lnTo>
                    <a:pt x="145" y="100"/>
                  </a:lnTo>
                  <a:lnTo>
                    <a:pt x="145" y="100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7" y="100"/>
                  </a:lnTo>
                  <a:lnTo>
                    <a:pt x="147" y="100"/>
                  </a:lnTo>
                  <a:lnTo>
                    <a:pt x="147" y="100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9" y="100"/>
                  </a:lnTo>
                  <a:lnTo>
                    <a:pt x="149" y="100"/>
                  </a:lnTo>
                  <a:lnTo>
                    <a:pt x="149" y="101"/>
                  </a:lnTo>
                  <a:lnTo>
                    <a:pt x="150" y="101"/>
                  </a:lnTo>
                  <a:lnTo>
                    <a:pt x="150" y="101"/>
                  </a:lnTo>
                  <a:lnTo>
                    <a:pt x="151" y="101"/>
                  </a:lnTo>
                  <a:lnTo>
                    <a:pt x="151" y="101"/>
                  </a:lnTo>
                  <a:lnTo>
                    <a:pt x="151" y="101"/>
                  </a:lnTo>
                  <a:lnTo>
                    <a:pt x="152" y="101"/>
                  </a:lnTo>
                  <a:lnTo>
                    <a:pt x="152" y="101"/>
                  </a:lnTo>
                  <a:lnTo>
                    <a:pt x="153" y="101"/>
                  </a:lnTo>
                  <a:lnTo>
                    <a:pt x="153" y="101"/>
                  </a:lnTo>
                  <a:lnTo>
                    <a:pt x="153" y="101"/>
                  </a:lnTo>
                  <a:lnTo>
                    <a:pt x="153" y="101"/>
                  </a:lnTo>
                  <a:lnTo>
                    <a:pt x="154" y="101"/>
                  </a:lnTo>
                  <a:lnTo>
                    <a:pt x="154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5" y="101"/>
                  </a:lnTo>
                  <a:lnTo>
                    <a:pt x="156" y="101"/>
                  </a:lnTo>
                  <a:lnTo>
                    <a:pt x="156" y="101"/>
                  </a:lnTo>
                  <a:lnTo>
                    <a:pt x="157" y="101"/>
                  </a:lnTo>
                  <a:lnTo>
                    <a:pt x="157" y="101"/>
                  </a:lnTo>
                  <a:lnTo>
                    <a:pt x="157" y="101"/>
                  </a:lnTo>
                  <a:lnTo>
                    <a:pt x="158" y="101"/>
                  </a:lnTo>
                  <a:lnTo>
                    <a:pt x="158" y="101"/>
                  </a:lnTo>
                  <a:lnTo>
                    <a:pt x="159" y="101"/>
                  </a:lnTo>
                  <a:lnTo>
                    <a:pt x="159" y="102"/>
                  </a:lnTo>
                  <a:lnTo>
                    <a:pt x="159" y="102"/>
                  </a:lnTo>
                  <a:lnTo>
                    <a:pt x="159" y="102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1" y="102"/>
                  </a:lnTo>
                  <a:lnTo>
                    <a:pt x="162" y="102"/>
                  </a:lnTo>
                  <a:lnTo>
                    <a:pt x="162" y="102"/>
                  </a:lnTo>
                  <a:lnTo>
                    <a:pt x="163" y="102"/>
                  </a:lnTo>
                  <a:lnTo>
                    <a:pt x="163" y="102"/>
                  </a:lnTo>
                  <a:lnTo>
                    <a:pt x="163" y="102"/>
                  </a:lnTo>
                  <a:lnTo>
                    <a:pt x="164" y="102"/>
                  </a:lnTo>
                  <a:lnTo>
                    <a:pt x="164" y="102"/>
                  </a:lnTo>
                  <a:lnTo>
                    <a:pt x="164" y="102"/>
                  </a:lnTo>
                  <a:lnTo>
                    <a:pt x="165" y="102"/>
                  </a:lnTo>
                  <a:lnTo>
                    <a:pt x="165" y="102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66" y="103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8" y="103"/>
                  </a:lnTo>
                  <a:lnTo>
                    <a:pt x="168" y="103"/>
                  </a:lnTo>
                  <a:lnTo>
                    <a:pt x="168" y="103"/>
                  </a:lnTo>
                  <a:lnTo>
                    <a:pt x="169" y="103"/>
                  </a:lnTo>
                  <a:lnTo>
                    <a:pt x="169" y="103"/>
                  </a:lnTo>
                  <a:lnTo>
                    <a:pt x="169" y="103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71" y="103"/>
                  </a:lnTo>
                  <a:lnTo>
                    <a:pt x="171" y="103"/>
                  </a:lnTo>
                  <a:lnTo>
                    <a:pt x="171" y="103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3" y="103"/>
                  </a:lnTo>
                  <a:lnTo>
                    <a:pt x="173" y="104"/>
                  </a:lnTo>
                  <a:lnTo>
                    <a:pt x="174" y="104"/>
                  </a:lnTo>
                  <a:lnTo>
                    <a:pt x="174" y="104"/>
                  </a:lnTo>
                  <a:lnTo>
                    <a:pt x="174" y="104"/>
                  </a:lnTo>
                  <a:lnTo>
                    <a:pt x="175" y="104"/>
                  </a:lnTo>
                  <a:lnTo>
                    <a:pt x="175" y="104"/>
                  </a:lnTo>
                  <a:lnTo>
                    <a:pt x="176" y="104"/>
                  </a:lnTo>
                  <a:lnTo>
                    <a:pt x="176" y="104"/>
                  </a:lnTo>
                  <a:lnTo>
                    <a:pt x="176" y="104"/>
                  </a:lnTo>
                  <a:lnTo>
                    <a:pt x="177" y="104"/>
                  </a:lnTo>
                  <a:lnTo>
                    <a:pt x="177" y="104"/>
                  </a:lnTo>
                  <a:lnTo>
                    <a:pt x="178" y="104"/>
                  </a:lnTo>
                  <a:lnTo>
                    <a:pt x="178" y="104"/>
                  </a:lnTo>
                  <a:lnTo>
                    <a:pt x="178" y="104"/>
                  </a:lnTo>
                  <a:lnTo>
                    <a:pt x="179" y="104"/>
                  </a:lnTo>
                  <a:lnTo>
                    <a:pt x="179" y="104"/>
                  </a:lnTo>
                  <a:lnTo>
                    <a:pt x="180" y="104"/>
                  </a:lnTo>
                  <a:lnTo>
                    <a:pt x="180" y="104"/>
                  </a:lnTo>
                  <a:lnTo>
                    <a:pt x="180" y="104"/>
                  </a:lnTo>
                  <a:lnTo>
                    <a:pt x="181" y="104"/>
                  </a:lnTo>
                  <a:lnTo>
                    <a:pt x="181" y="104"/>
                  </a:lnTo>
                  <a:lnTo>
                    <a:pt x="181" y="104"/>
                  </a:lnTo>
                  <a:lnTo>
                    <a:pt x="181" y="105"/>
                  </a:lnTo>
                  <a:lnTo>
                    <a:pt x="182" y="105"/>
                  </a:lnTo>
                  <a:lnTo>
                    <a:pt x="182" y="105"/>
                  </a:lnTo>
                  <a:lnTo>
                    <a:pt x="183" y="105"/>
                  </a:lnTo>
                  <a:lnTo>
                    <a:pt x="183" y="105"/>
                  </a:lnTo>
                  <a:lnTo>
                    <a:pt x="183" y="105"/>
                  </a:lnTo>
                  <a:lnTo>
                    <a:pt x="184" y="105"/>
                  </a:lnTo>
                  <a:lnTo>
                    <a:pt x="184" y="105"/>
                  </a:lnTo>
                  <a:lnTo>
                    <a:pt x="184" y="105"/>
                  </a:lnTo>
                  <a:lnTo>
                    <a:pt x="185" y="105"/>
                  </a:lnTo>
                  <a:lnTo>
                    <a:pt x="185" y="105"/>
                  </a:lnTo>
                  <a:lnTo>
                    <a:pt x="185" y="105"/>
                  </a:lnTo>
                  <a:lnTo>
                    <a:pt x="186" y="105"/>
                  </a:lnTo>
                  <a:lnTo>
                    <a:pt x="186" y="105"/>
                  </a:lnTo>
                  <a:lnTo>
                    <a:pt x="186" y="10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8" y="105"/>
                  </a:lnTo>
                  <a:lnTo>
                    <a:pt x="188" y="105"/>
                  </a:lnTo>
                  <a:lnTo>
                    <a:pt x="189" y="105"/>
                  </a:lnTo>
                  <a:lnTo>
                    <a:pt x="189" y="106"/>
                  </a:lnTo>
                  <a:lnTo>
                    <a:pt x="189" y="106"/>
                  </a:lnTo>
                  <a:lnTo>
                    <a:pt x="189" y="106"/>
                  </a:lnTo>
                  <a:lnTo>
                    <a:pt x="190" y="106"/>
                  </a:lnTo>
                  <a:lnTo>
                    <a:pt x="190" y="106"/>
                  </a:lnTo>
                  <a:lnTo>
                    <a:pt x="191" y="106"/>
                  </a:lnTo>
                  <a:lnTo>
                    <a:pt x="191" y="106"/>
                  </a:lnTo>
                  <a:lnTo>
                    <a:pt x="191" y="106"/>
                  </a:lnTo>
                  <a:lnTo>
                    <a:pt x="192" y="106"/>
                  </a:lnTo>
                  <a:lnTo>
                    <a:pt x="192" y="106"/>
                  </a:lnTo>
                  <a:lnTo>
                    <a:pt x="193" y="106"/>
                  </a:lnTo>
                  <a:lnTo>
                    <a:pt x="193" y="106"/>
                  </a:lnTo>
                  <a:lnTo>
                    <a:pt x="193" y="106"/>
                  </a:lnTo>
                  <a:lnTo>
                    <a:pt x="194" y="106"/>
                  </a:lnTo>
                  <a:lnTo>
                    <a:pt x="194" y="106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95" y="106"/>
                  </a:lnTo>
                  <a:lnTo>
                    <a:pt x="195" y="105"/>
                  </a:lnTo>
                  <a:lnTo>
                    <a:pt x="196" y="105"/>
                  </a:lnTo>
                  <a:lnTo>
                    <a:pt x="196" y="105"/>
                  </a:lnTo>
                  <a:lnTo>
                    <a:pt x="197" y="105"/>
                  </a:lnTo>
                  <a:lnTo>
                    <a:pt x="197" y="105"/>
                  </a:lnTo>
                  <a:lnTo>
                    <a:pt x="197" y="105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199" y="105"/>
                  </a:lnTo>
                  <a:lnTo>
                    <a:pt x="199" y="105"/>
                  </a:lnTo>
                  <a:lnTo>
                    <a:pt x="199" y="105"/>
                  </a:lnTo>
                  <a:lnTo>
                    <a:pt x="200" y="105"/>
                  </a:lnTo>
                  <a:lnTo>
                    <a:pt x="200" y="105"/>
                  </a:lnTo>
                  <a:lnTo>
                    <a:pt x="200" y="105"/>
                  </a:lnTo>
                  <a:lnTo>
                    <a:pt x="201" y="105"/>
                  </a:lnTo>
                  <a:lnTo>
                    <a:pt x="201" y="106"/>
                  </a:lnTo>
                  <a:lnTo>
                    <a:pt x="202" y="106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FC98D286-B994-E320-0F57-9150B95F3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795"/>
              <a:ext cx="194" cy="105"/>
            </a:xfrm>
            <a:custGeom>
              <a:avLst/>
              <a:gdLst>
                <a:gd name="T0" fmla="*/ 4 w 194"/>
                <a:gd name="T1" fmla="*/ 31 h 105"/>
                <a:gd name="T2" fmla="*/ 8 w 194"/>
                <a:gd name="T3" fmla="*/ 32 h 105"/>
                <a:gd name="T4" fmla="*/ 12 w 194"/>
                <a:gd name="T5" fmla="*/ 31 h 105"/>
                <a:gd name="T6" fmla="*/ 16 w 194"/>
                <a:gd name="T7" fmla="*/ 31 h 105"/>
                <a:gd name="T8" fmla="*/ 20 w 194"/>
                <a:gd name="T9" fmla="*/ 31 h 105"/>
                <a:gd name="T10" fmla="*/ 24 w 194"/>
                <a:gd name="T11" fmla="*/ 31 h 105"/>
                <a:gd name="T12" fmla="*/ 28 w 194"/>
                <a:gd name="T13" fmla="*/ 30 h 105"/>
                <a:gd name="T14" fmla="*/ 32 w 194"/>
                <a:gd name="T15" fmla="*/ 30 h 105"/>
                <a:gd name="T16" fmla="*/ 36 w 194"/>
                <a:gd name="T17" fmla="*/ 30 h 105"/>
                <a:gd name="T18" fmla="*/ 40 w 194"/>
                <a:gd name="T19" fmla="*/ 30 h 105"/>
                <a:gd name="T20" fmla="*/ 44 w 194"/>
                <a:gd name="T21" fmla="*/ 28 h 105"/>
                <a:gd name="T22" fmla="*/ 48 w 194"/>
                <a:gd name="T23" fmla="*/ 27 h 105"/>
                <a:gd name="T24" fmla="*/ 52 w 194"/>
                <a:gd name="T25" fmla="*/ 26 h 105"/>
                <a:gd name="T26" fmla="*/ 57 w 194"/>
                <a:gd name="T27" fmla="*/ 25 h 105"/>
                <a:gd name="T28" fmla="*/ 60 w 194"/>
                <a:gd name="T29" fmla="*/ 24 h 105"/>
                <a:gd name="T30" fmla="*/ 63 w 194"/>
                <a:gd name="T31" fmla="*/ 22 h 105"/>
                <a:gd name="T32" fmla="*/ 67 w 194"/>
                <a:gd name="T33" fmla="*/ 20 h 105"/>
                <a:gd name="T34" fmla="*/ 70 w 194"/>
                <a:gd name="T35" fmla="*/ 19 h 105"/>
                <a:gd name="T36" fmla="*/ 73 w 194"/>
                <a:gd name="T37" fmla="*/ 17 h 105"/>
                <a:gd name="T38" fmla="*/ 76 w 194"/>
                <a:gd name="T39" fmla="*/ 15 h 105"/>
                <a:gd name="T40" fmla="*/ 79 w 194"/>
                <a:gd name="T41" fmla="*/ 13 h 105"/>
                <a:gd name="T42" fmla="*/ 82 w 194"/>
                <a:gd name="T43" fmla="*/ 11 h 105"/>
                <a:gd name="T44" fmla="*/ 84 w 194"/>
                <a:gd name="T45" fmla="*/ 9 h 105"/>
                <a:gd name="T46" fmla="*/ 88 w 194"/>
                <a:gd name="T47" fmla="*/ 7 h 105"/>
                <a:gd name="T48" fmla="*/ 91 w 194"/>
                <a:gd name="T49" fmla="*/ 5 h 105"/>
                <a:gd name="T50" fmla="*/ 94 w 194"/>
                <a:gd name="T51" fmla="*/ 4 h 105"/>
                <a:gd name="T52" fmla="*/ 97 w 194"/>
                <a:gd name="T53" fmla="*/ 2 h 105"/>
                <a:gd name="T54" fmla="*/ 100 w 194"/>
                <a:gd name="T55" fmla="*/ 1 h 105"/>
                <a:gd name="T56" fmla="*/ 104 w 194"/>
                <a:gd name="T57" fmla="*/ 0 h 105"/>
                <a:gd name="T58" fmla="*/ 108 w 194"/>
                <a:gd name="T59" fmla="*/ 2 h 105"/>
                <a:gd name="T60" fmla="*/ 110 w 194"/>
                <a:gd name="T61" fmla="*/ 4 h 105"/>
                <a:gd name="T62" fmla="*/ 112 w 194"/>
                <a:gd name="T63" fmla="*/ 6 h 105"/>
                <a:gd name="T64" fmla="*/ 115 w 194"/>
                <a:gd name="T65" fmla="*/ 9 h 105"/>
                <a:gd name="T66" fmla="*/ 117 w 194"/>
                <a:gd name="T67" fmla="*/ 12 h 105"/>
                <a:gd name="T68" fmla="*/ 119 w 194"/>
                <a:gd name="T69" fmla="*/ 16 h 105"/>
                <a:gd name="T70" fmla="*/ 121 w 194"/>
                <a:gd name="T71" fmla="*/ 20 h 105"/>
                <a:gd name="T72" fmla="*/ 123 w 194"/>
                <a:gd name="T73" fmla="*/ 24 h 105"/>
                <a:gd name="T74" fmla="*/ 126 w 194"/>
                <a:gd name="T75" fmla="*/ 29 h 105"/>
                <a:gd name="T76" fmla="*/ 127 w 194"/>
                <a:gd name="T77" fmla="*/ 32 h 105"/>
                <a:gd name="T78" fmla="*/ 129 w 194"/>
                <a:gd name="T79" fmla="*/ 36 h 105"/>
                <a:gd name="T80" fmla="*/ 132 w 194"/>
                <a:gd name="T81" fmla="*/ 41 h 105"/>
                <a:gd name="T82" fmla="*/ 133 w 194"/>
                <a:gd name="T83" fmla="*/ 45 h 105"/>
                <a:gd name="T84" fmla="*/ 135 w 194"/>
                <a:gd name="T85" fmla="*/ 49 h 105"/>
                <a:gd name="T86" fmla="*/ 138 w 194"/>
                <a:gd name="T87" fmla="*/ 53 h 105"/>
                <a:gd name="T88" fmla="*/ 140 w 194"/>
                <a:gd name="T89" fmla="*/ 57 h 105"/>
                <a:gd name="T90" fmla="*/ 142 w 194"/>
                <a:gd name="T91" fmla="*/ 61 h 105"/>
                <a:gd name="T92" fmla="*/ 144 w 194"/>
                <a:gd name="T93" fmla="*/ 65 h 105"/>
                <a:gd name="T94" fmla="*/ 146 w 194"/>
                <a:gd name="T95" fmla="*/ 69 h 105"/>
                <a:gd name="T96" fmla="*/ 149 w 194"/>
                <a:gd name="T97" fmla="*/ 72 h 105"/>
                <a:gd name="T98" fmla="*/ 151 w 194"/>
                <a:gd name="T99" fmla="*/ 76 h 105"/>
                <a:gd name="T100" fmla="*/ 154 w 194"/>
                <a:gd name="T101" fmla="*/ 79 h 105"/>
                <a:gd name="T102" fmla="*/ 156 w 194"/>
                <a:gd name="T103" fmla="*/ 83 h 105"/>
                <a:gd name="T104" fmla="*/ 160 w 194"/>
                <a:gd name="T105" fmla="*/ 86 h 105"/>
                <a:gd name="T106" fmla="*/ 162 w 194"/>
                <a:gd name="T107" fmla="*/ 88 h 105"/>
                <a:gd name="T108" fmla="*/ 164 w 194"/>
                <a:gd name="T109" fmla="*/ 90 h 105"/>
                <a:gd name="T110" fmla="*/ 167 w 194"/>
                <a:gd name="T111" fmla="*/ 93 h 105"/>
                <a:gd name="T112" fmla="*/ 170 w 194"/>
                <a:gd name="T113" fmla="*/ 95 h 105"/>
                <a:gd name="T114" fmla="*/ 173 w 194"/>
                <a:gd name="T115" fmla="*/ 98 h 105"/>
                <a:gd name="T116" fmla="*/ 176 w 194"/>
                <a:gd name="T117" fmla="*/ 99 h 105"/>
                <a:gd name="T118" fmla="*/ 180 w 194"/>
                <a:gd name="T119" fmla="*/ 101 h 105"/>
                <a:gd name="T120" fmla="*/ 184 w 194"/>
                <a:gd name="T121" fmla="*/ 102 h 105"/>
                <a:gd name="T122" fmla="*/ 188 w 194"/>
                <a:gd name="T123" fmla="*/ 104 h 105"/>
                <a:gd name="T124" fmla="*/ 192 w 194"/>
                <a:gd name="T1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4" h="105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3" y="23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7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3" y="6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6" y="10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2" y="21"/>
                  </a:lnTo>
                  <a:lnTo>
                    <a:pt x="122" y="21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2" y="23"/>
                  </a:lnTo>
                  <a:lnTo>
                    <a:pt x="123" y="23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4" y="25"/>
                  </a:lnTo>
                  <a:lnTo>
                    <a:pt x="124" y="25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6" y="28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8" y="33"/>
                  </a:lnTo>
                  <a:lnTo>
                    <a:pt x="128" y="33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29" y="36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0" y="38"/>
                  </a:lnTo>
                  <a:lnTo>
                    <a:pt x="131" y="38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40"/>
                  </a:lnTo>
                  <a:lnTo>
                    <a:pt x="131" y="40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2" y="42"/>
                  </a:lnTo>
                  <a:lnTo>
                    <a:pt x="133" y="42"/>
                  </a:lnTo>
                  <a:lnTo>
                    <a:pt x="133" y="43"/>
                  </a:lnTo>
                  <a:lnTo>
                    <a:pt x="133" y="43"/>
                  </a:lnTo>
                  <a:lnTo>
                    <a:pt x="133" y="43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3" y="45"/>
                  </a:lnTo>
                  <a:lnTo>
                    <a:pt x="134" y="45"/>
                  </a:lnTo>
                  <a:lnTo>
                    <a:pt x="134" y="45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9"/>
                  </a:lnTo>
                  <a:lnTo>
                    <a:pt x="136" y="49"/>
                  </a:lnTo>
                  <a:lnTo>
                    <a:pt x="136" y="49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7" y="52"/>
                  </a:lnTo>
                  <a:lnTo>
                    <a:pt x="137" y="52"/>
                  </a:lnTo>
                  <a:lnTo>
                    <a:pt x="137" y="53"/>
                  </a:lnTo>
                  <a:lnTo>
                    <a:pt x="138" y="53"/>
                  </a:lnTo>
                  <a:lnTo>
                    <a:pt x="138" y="53"/>
                  </a:lnTo>
                  <a:lnTo>
                    <a:pt x="138" y="54"/>
                  </a:lnTo>
                  <a:lnTo>
                    <a:pt x="138" y="54"/>
                  </a:lnTo>
                  <a:lnTo>
                    <a:pt x="139" y="54"/>
                  </a:lnTo>
                  <a:lnTo>
                    <a:pt x="139" y="55"/>
                  </a:lnTo>
                  <a:lnTo>
                    <a:pt x="139" y="55"/>
                  </a:lnTo>
                  <a:lnTo>
                    <a:pt x="139" y="56"/>
                  </a:lnTo>
                  <a:lnTo>
                    <a:pt x="139" y="56"/>
                  </a:lnTo>
                  <a:lnTo>
                    <a:pt x="139" y="56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40" y="58"/>
                  </a:lnTo>
                  <a:lnTo>
                    <a:pt x="141" y="58"/>
                  </a:lnTo>
                  <a:lnTo>
                    <a:pt x="141" y="58"/>
                  </a:lnTo>
                  <a:lnTo>
                    <a:pt x="141" y="59"/>
                  </a:lnTo>
                  <a:lnTo>
                    <a:pt x="141" y="59"/>
                  </a:lnTo>
                  <a:lnTo>
                    <a:pt x="141" y="59"/>
                  </a:lnTo>
                  <a:lnTo>
                    <a:pt x="141" y="60"/>
                  </a:lnTo>
                  <a:lnTo>
                    <a:pt x="141" y="60"/>
                  </a:lnTo>
                  <a:lnTo>
                    <a:pt x="142" y="60"/>
                  </a:lnTo>
                  <a:lnTo>
                    <a:pt x="142" y="61"/>
                  </a:lnTo>
                  <a:lnTo>
                    <a:pt x="142" y="61"/>
                  </a:lnTo>
                  <a:lnTo>
                    <a:pt x="142" y="62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43" y="64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44" y="65"/>
                  </a:lnTo>
                  <a:lnTo>
                    <a:pt x="144" y="65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5" y="66"/>
                  </a:lnTo>
                  <a:lnTo>
                    <a:pt x="145" y="67"/>
                  </a:lnTo>
                  <a:lnTo>
                    <a:pt x="145" y="67"/>
                  </a:lnTo>
                  <a:lnTo>
                    <a:pt x="146" y="67"/>
                  </a:lnTo>
                  <a:lnTo>
                    <a:pt x="146" y="68"/>
                  </a:lnTo>
                  <a:lnTo>
                    <a:pt x="146" y="68"/>
                  </a:lnTo>
                  <a:lnTo>
                    <a:pt x="146" y="68"/>
                  </a:lnTo>
                  <a:lnTo>
                    <a:pt x="146" y="69"/>
                  </a:lnTo>
                  <a:lnTo>
                    <a:pt x="146" y="69"/>
                  </a:lnTo>
                  <a:lnTo>
                    <a:pt x="147" y="69"/>
                  </a:lnTo>
                  <a:lnTo>
                    <a:pt x="147" y="69"/>
                  </a:lnTo>
                  <a:lnTo>
                    <a:pt x="147" y="70"/>
                  </a:lnTo>
                  <a:lnTo>
                    <a:pt x="148" y="70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8" y="72"/>
                  </a:lnTo>
                  <a:lnTo>
                    <a:pt x="149" y="72"/>
                  </a:lnTo>
                  <a:lnTo>
                    <a:pt x="149" y="73"/>
                  </a:lnTo>
                  <a:lnTo>
                    <a:pt x="149" y="73"/>
                  </a:lnTo>
                  <a:lnTo>
                    <a:pt x="149" y="73"/>
                  </a:lnTo>
                  <a:lnTo>
                    <a:pt x="150" y="73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151" y="75"/>
                  </a:lnTo>
                  <a:lnTo>
                    <a:pt x="151" y="76"/>
                  </a:lnTo>
                  <a:lnTo>
                    <a:pt x="151" y="76"/>
                  </a:lnTo>
                  <a:lnTo>
                    <a:pt x="152" y="76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2" y="78"/>
                  </a:lnTo>
                  <a:lnTo>
                    <a:pt x="153" y="78"/>
                  </a:lnTo>
                  <a:lnTo>
                    <a:pt x="153" y="79"/>
                  </a:lnTo>
                  <a:lnTo>
                    <a:pt x="153" y="79"/>
                  </a:lnTo>
                  <a:lnTo>
                    <a:pt x="153" y="79"/>
                  </a:lnTo>
                  <a:lnTo>
                    <a:pt x="154" y="79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6" y="82"/>
                  </a:lnTo>
                  <a:lnTo>
                    <a:pt x="156" y="82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7" y="83"/>
                  </a:lnTo>
                  <a:lnTo>
                    <a:pt x="157" y="83"/>
                  </a:lnTo>
                  <a:lnTo>
                    <a:pt x="157" y="83"/>
                  </a:lnTo>
                  <a:lnTo>
                    <a:pt x="157" y="84"/>
                  </a:lnTo>
                  <a:lnTo>
                    <a:pt x="158" y="84"/>
                  </a:lnTo>
                  <a:lnTo>
                    <a:pt x="158" y="85"/>
                  </a:lnTo>
                  <a:lnTo>
                    <a:pt x="158" y="85"/>
                  </a:lnTo>
                  <a:lnTo>
                    <a:pt x="159" y="85"/>
                  </a:lnTo>
                  <a:lnTo>
                    <a:pt x="159" y="86"/>
                  </a:lnTo>
                  <a:lnTo>
                    <a:pt x="159" y="86"/>
                  </a:lnTo>
                  <a:lnTo>
                    <a:pt x="160" y="86"/>
                  </a:lnTo>
                  <a:lnTo>
                    <a:pt x="160" y="86"/>
                  </a:lnTo>
                  <a:lnTo>
                    <a:pt x="160" y="86"/>
                  </a:lnTo>
                  <a:lnTo>
                    <a:pt x="160" y="87"/>
                  </a:lnTo>
                  <a:lnTo>
                    <a:pt x="160" y="87"/>
                  </a:lnTo>
                  <a:lnTo>
                    <a:pt x="160" y="87"/>
                  </a:lnTo>
                  <a:lnTo>
                    <a:pt x="161" y="87"/>
                  </a:lnTo>
                  <a:lnTo>
                    <a:pt x="161" y="88"/>
                  </a:lnTo>
                  <a:lnTo>
                    <a:pt x="161" y="88"/>
                  </a:lnTo>
                  <a:lnTo>
                    <a:pt x="161" y="88"/>
                  </a:lnTo>
                  <a:lnTo>
                    <a:pt x="162" y="88"/>
                  </a:lnTo>
                  <a:lnTo>
                    <a:pt x="162" y="88"/>
                  </a:lnTo>
                  <a:lnTo>
                    <a:pt x="162" y="88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2" y="89"/>
                  </a:lnTo>
                  <a:lnTo>
                    <a:pt x="163" y="89"/>
                  </a:lnTo>
                  <a:lnTo>
                    <a:pt x="163" y="90"/>
                  </a:lnTo>
                  <a:lnTo>
                    <a:pt x="163" y="90"/>
                  </a:lnTo>
                  <a:lnTo>
                    <a:pt x="163" y="90"/>
                  </a:lnTo>
                  <a:lnTo>
                    <a:pt x="163" y="90"/>
                  </a:lnTo>
                  <a:lnTo>
                    <a:pt x="163" y="90"/>
                  </a:lnTo>
                  <a:lnTo>
                    <a:pt x="164" y="90"/>
                  </a:lnTo>
                  <a:lnTo>
                    <a:pt x="164" y="91"/>
                  </a:lnTo>
                  <a:lnTo>
                    <a:pt x="164" y="91"/>
                  </a:lnTo>
                  <a:lnTo>
                    <a:pt x="164" y="91"/>
                  </a:lnTo>
                  <a:lnTo>
                    <a:pt x="165" y="91"/>
                  </a:lnTo>
                  <a:lnTo>
                    <a:pt x="165" y="92"/>
                  </a:lnTo>
                  <a:lnTo>
                    <a:pt x="165" y="92"/>
                  </a:lnTo>
                  <a:lnTo>
                    <a:pt x="165" y="92"/>
                  </a:lnTo>
                  <a:lnTo>
                    <a:pt x="166" y="92"/>
                  </a:lnTo>
                  <a:lnTo>
                    <a:pt x="166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4"/>
                  </a:lnTo>
                  <a:lnTo>
                    <a:pt x="167" y="94"/>
                  </a:lnTo>
                  <a:lnTo>
                    <a:pt x="168" y="94"/>
                  </a:lnTo>
                  <a:lnTo>
                    <a:pt x="168" y="94"/>
                  </a:lnTo>
                  <a:lnTo>
                    <a:pt x="168" y="94"/>
                  </a:lnTo>
                  <a:lnTo>
                    <a:pt x="169" y="94"/>
                  </a:lnTo>
                  <a:lnTo>
                    <a:pt x="169" y="95"/>
                  </a:lnTo>
                  <a:lnTo>
                    <a:pt x="169" y="95"/>
                  </a:lnTo>
                  <a:lnTo>
                    <a:pt x="169" y="95"/>
                  </a:lnTo>
                  <a:lnTo>
                    <a:pt x="170" y="95"/>
                  </a:lnTo>
                  <a:lnTo>
                    <a:pt x="170" y="96"/>
                  </a:lnTo>
                  <a:lnTo>
                    <a:pt x="171" y="96"/>
                  </a:lnTo>
                  <a:lnTo>
                    <a:pt x="171" y="96"/>
                  </a:lnTo>
                  <a:lnTo>
                    <a:pt x="171" y="96"/>
                  </a:lnTo>
                  <a:lnTo>
                    <a:pt x="171" y="96"/>
                  </a:lnTo>
                  <a:lnTo>
                    <a:pt x="172" y="96"/>
                  </a:lnTo>
                  <a:lnTo>
                    <a:pt x="172" y="97"/>
                  </a:lnTo>
                  <a:lnTo>
                    <a:pt x="172" y="97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8"/>
                  </a:lnTo>
                  <a:lnTo>
                    <a:pt x="173" y="98"/>
                  </a:lnTo>
                  <a:lnTo>
                    <a:pt x="174" y="98"/>
                  </a:lnTo>
                  <a:lnTo>
                    <a:pt x="174" y="98"/>
                  </a:lnTo>
                  <a:lnTo>
                    <a:pt x="175" y="98"/>
                  </a:lnTo>
                  <a:lnTo>
                    <a:pt x="175" y="98"/>
                  </a:lnTo>
                  <a:lnTo>
                    <a:pt x="175" y="98"/>
                  </a:lnTo>
                  <a:lnTo>
                    <a:pt x="175" y="98"/>
                  </a:lnTo>
                  <a:lnTo>
                    <a:pt x="175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7" y="99"/>
                  </a:lnTo>
                  <a:lnTo>
                    <a:pt x="177" y="100"/>
                  </a:lnTo>
                  <a:lnTo>
                    <a:pt x="177" y="100"/>
                  </a:lnTo>
                  <a:lnTo>
                    <a:pt x="178" y="100"/>
                  </a:lnTo>
                  <a:lnTo>
                    <a:pt x="178" y="100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79" y="100"/>
                  </a:lnTo>
                  <a:lnTo>
                    <a:pt x="179" y="101"/>
                  </a:lnTo>
                  <a:lnTo>
                    <a:pt x="180" y="101"/>
                  </a:lnTo>
                  <a:lnTo>
                    <a:pt x="180" y="101"/>
                  </a:lnTo>
                  <a:lnTo>
                    <a:pt x="180" y="101"/>
                  </a:lnTo>
                  <a:lnTo>
                    <a:pt x="181" y="101"/>
                  </a:lnTo>
                  <a:lnTo>
                    <a:pt x="181" y="101"/>
                  </a:lnTo>
                  <a:lnTo>
                    <a:pt x="181" y="102"/>
                  </a:lnTo>
                  <a:lnTo>
                    <a:pt x="182" y="102"/>
                  </a:lnTo>
                  <a:lnTo>
                    <a:pt x="182" y="102"/>
                  </a:lnTo>
                  <a:lnTo>
                    <a:pt x="182" y="102"/>
                  </a:lnTo>
                  <a:lnTo>
                    <a:pt x="182" y="102"/>
                  </a:lnTo>
                  <a:lnTo>
                    <a:pt x="183" y="102"/>
                  </a:lnTo>
                  <a:lnTo>
                    <a:pt x="183" y="102"/>
                  </a:lnTo>
                  <a:lnTo>
                    <a:pt x="184" y="102"/>
                  </a:lnTo>
                  <a:lnTo>
                    <a:pt x="184" y="102"/>
                  </a:lnTo>
                  <a:lnTo>
                    <a:pt x="184" y="103"/>
                  </a:lnTo>
                  <a:lnTo>
                    <a:pt x="185" y="103"/>
                  </a:lnTo>
                  <a:lnTo>
                    <a:pt x="185" y="103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7" y="103"/>
                  </a:lnTo>
                  <a:lnTo>
                    <a:pt x="187" y="103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90" y="105"/>
                  </a:lnTo>
                  <a:lnTo>
                    <a:pt x="191" y="105"/>
                  </a:lnTo>
                  <a:lnTo>
                    <a:pt x="191" y="105"/>
                  </a:lnTo>
                  <a:lnTo>
                    <a:pt x="192" y="105"/>
                  </a:lnTo>
                  <a:lnTo>
                    <a:pt x="192" y="105"/>
                  </a:lnTo>
                  <a:lnTo>
                    <a:pt x="192" y="105"/>
                  </a:lnTo>
                  <a:lnTo>
                    <a:pt x="193" y="105"/>
                  </a:lnTo>
                  <a:lnTo>
                    <a:pt x="193" y="105"/>
                  </a:lnTo>
                  <a:lnTo>
                    <a:pt x="194" y="105"/>
                  </a:lnTo>
                  <a:lnTo>
                    <a:pt x="194" y="105"/>
                  </a:lnTo>
                  <a:lnTo>
                    <a:pt x="194" y="105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EA73B95C-1ED7-DCA2-F780-7AD6237B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900"/>
              <a:ext cx="277" cy="2"/>
            </a:xfrm>
            <a:custGeom>
              <a:avLst/>
              <a:gdLst>
                <a:gd name="T0" fmla="*/ 4 w 277"/>
                <a:gd name="T1" fmla="*/ 1 h 2"/>
                <a:gd name="T2" fmla="*/ 8 w 277"/>
                <a:gd name="T3" fmla="*/ 2 h 2"/>
                <a:gd name="T4" fmla="*/ 13 w 277"/>
                <a:gd name="T5" fmla="*/ 2 h 2"/>
                <a:gd name="T6" fmla="*/ 17 w 277"/>
                <a:gd name="T7" fmla="*/ 2 h 2"/>
                <a:gd name="T8" fmla="*/ 21 w 277"/>
                <a:gd name="T9" fmla="*/ 2 h 2"/>
                <a:gd name="T10" fmla="*/ 26 w 277"/>
                <a:gd name="T11" fmla="*/ 2 h 2"/>
                <a:gd name="T12" fmla="*/ 30 w 277"/>
                <a:gd name="T13" fmla="*/ 2 h 2"/>
                <a:gd name="T14" fmla="*/ 34 w 277"/>
                <a:gd name="T15" fmla="*/ 2 h 2"/>
                <a:gd name="T16" fmla="*/ 39 w 277"/>
                <a:gd name="T17" fmla="*/ 2 h 2"/>
                <a:gd name="T18" fmla="*/ 43 w 277"/>
                <a:gd name="T19" fmla="*/ 2 h 2"/>
                <a:gd name="T20" fmla="*/ 47 w 277"/>
                <a:gd name="T21" fmla="*/ 2 h 2"/>
                <a:gd name="T22" fmla="*/ 52 w 277"/>
                <a:gd name="T23" fmla="*/ 2 h 2"/>
                <a:gd name="T24" fmla="*/ 56 w 277"/>
                <a:gd name="T25" fmla="*/ 2 h 2"/>
                <a:gd name="T26" fmla="*/ 60 w 277"/>
                <a:gd name="T27" fmla="*/ 2 h 2"/>
                <a:gd name="T28" fmla="*/ 65 w 277"/>
                <a:gd name="T29" fmla="*/ 2 h 2"/>
                <a:gd name="T30" fmla="*/ 69 w 277"/>
                <a:gd name="T31" fmla="*/ 2 h 2"/>
                <a:gd name="T32" fmla="*/ 74 w 277"/>
                <a:gd name="T33" fmla="*/ 2 h 2"/>
                <a:gd name="T34" fmla="*/ 78 w 277"/>
                <a:gd name="T35" fmla="*/ 2 h 2"/>
                <a:gd name="T36" fmla="*/ 82 w 277"/>
                <a:gd name="T37" fmla="*/ 2 h 2"/>
                <a:gd name="T38" fmla="*/ 87 w 277"/>
                <a:gd name="T39" fmla="*/ 2 h 2"/>
                <a:gd name="T40" fmla="*/ 91 w 277"/>
                <a:gd name="T41" fmla="*/ 2 h 2"/>
                <a:gd name="T42" fmla="*/ 95 w 277"/>
                <a:gd name="T43" fmla="*/ 2 h 2"/>
                <a:gd name="T44" fmla="*/ 100 w 277"/>
                <a:gd name="T45" fmla="*/ 2 h 2"/>
                <a:gd name="T46" fmla="*/ 104 w 277"/>
                <a:gd name="T47" fmla="*/ 2 h 2"/>
                <a:gd name="T48" fmla="*/ 108 w 277"/>
                <a:gd name="T49" fmla="*/ 2 h 2"/>
                <a:gd name="T50" fmla="*/ 113 w 277"/>
                <a:gd name="T51" fmla="*/ 2 h 2"/>
                <a:gd name="T52" fmla="*/ 117 w 277"/>
                <a:gd name="T53" fmla="*/ 2 h 2"/>
                <a:gd name="T54" fmla="*/ 121 w 277"/>
                <a:gd name="T55" fmla="*/ 2 h 2"/>
                <a:gd name="T56" fmla="*/ 126 w 277"/>
                <a:gd name="T57" fmla="*/ 2 h 2"/>
                <a:gd name="T58" fmla="*/ 130 w 277"/>
                <a:gd name="T59" fmla="*/ 2 h 2"/>
                <a:gd name="T60" fmla="*/ 134 w 277"/>
                <a:gd name="T61" fmla="*/ 2 h 2"/>
                <a:gd name="T62" fmla="*/ 139 w 277"/>
                <a:gd name="T63" fmla="*/ 2 h 2"/>
                <a:gd name="T64" fmla="*/ 143 w 277"/>
                <a:gd name="T65" fmla="*/ 2 h 2"/>
                <a:gd name="T66" fmla="*/ 148 w 277"/>
                <a:gd name="T67" fmla="*/ 2 h 2"/>
                <a:gd name="T68" fmla="*/ 152 w 277"/>
                <a:gd name="T69" fmla="*/ 2 h 2"/>
                <a:gd name="T70" fmla="*/ 156 w 277"/>
                <a:gd name="T71" fmla="*/ 2 h 2"/>
                <a:gd name="T72" fmla="*/ 161 w 277"/>
                <a:gd name="T73" fmla="*/ 2 h 2"/>
                <a:gd name="T74" fmla="*/ 165 w 277"/>
                <a:gd name="T75" fmla="*/ 2 h 2"/>
                <a:gd name="T76" fmla="*/ 169 w 277"/>
                <a:gd name="T77" fmla="*/ 2 h 2"/>
                <a:gd name="T78" fmla="*/ 174 w 277"/>
                <a:gd name="T79" fmla="*/ 2 h 2"/>
                <a:gd name="T80" fmla="*/ 178 w 277"/>
                <a:gd name="T81" fmla="*/ 2 h 2"/>
                <a:gd name="T82" fmla="*/ 182 w 277"/>
                <a:gd name="T83" fmla="*/ 2 h 2"/>
                <a:gd name="T84" fmla="*/ 187 w 277"/>
                <a:gd name="T85" fmla="*/ 2 h 2"/>
                <a:gd name="T86" fmla="*/ 191 w 277"/>
                <a:gd name="T87" fmla="*/ 2 h 2"/>
                <a:gd name="T88" fmla="*/ 195 w 277"/>
                <a:gd name="T89" fmla="*/ 2 h 2"/>
                <a:gd name="T90" fmla="*/ 200 w 277"/>
                <a:gd name="T91" fmla="*/ 2 h 2"/>
                <a:gd name="T92" fmla="*/ 204 w 277"/>
                <a:gd name="T93" fmla="*/ 2 h 2"/>
                <a:gd name="T94" fmla="*/ 208 w 277"/>
                <a:gd name="T95" fmla="*/ 2 h 2"/>
                <a:gd name="T96" fmla="*/ 213 w 277"/>
                <a:gd name="T97" fmla="*/ 2 h 2"/>
                <a:gd name="T98" fmla="*/ 217 w 277"/>
                <a:gd name="T99" fmla="*/ 2 h 2"/>
                <a:gd name="T100" fmla="*/ 222 w 277"/>
                <a:gd name="T101" fmla="*/ 2 h 2"/>
                <a:gd name="T102" fmla="*/ 226 w 277"/>
                <a:gd name="T103" fmla="*/ 2 h 2"/>
                <a:gd name="T104" fmla="*/ 230 w 277"/>
                <a:gd name="T105" fmla="*/ 2 h 2"/>
                <a:gd name="T106" fmla="*/ 235 w 277"/>
                <a:gd name="T107" fmla="*/ 2 h 2"/>
                <a:gd name="T108" fmla="*/ 239 w 277"/>
                <a:gd name="T109" fmla="*/ 2 h 2"/>
                <a:gd name="T110" fmla="*/ 243 w 277"/>
                <a:gd name="T111" fmla="*/ 2 h 2"/>
                <a:gd name="T112" fmla="*/ 248 w 277"/>
                <a:gd name="T113" fmla="*/ 2 h 2"/>
                <a:gd name="T114" fmla="*/ 252 w 277"/>
                <a:gd name="T115" fmla="*/ 2 h 2"/>
                <a:gd name="T116" fmla="*/ 256 w 277"/>
                <a:gd name="T117" fmla="*/ 2 h 2"/>
                <a:gd name="T118" fmla="*/ 261 w 277"/>
                <a:gd name="T119" fmla="*/ 2 h 2"/>
                <a:gd name="T120" fmla="*/ 265 w 277"/>
                <a:gd name="T121" fmla="*/ 2 h 2"/>
                <a:gd name="T122" fmla="*/ 269 w 277"/>
                <a:gd name="T123" fmla="*/ 2 h 2"/>
                <a:gd name="T124" fmla="*/ 274 w 277"/>
                <a:gd name="T1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7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7" y="2"/>
                  </a:lnTo>
                  <a:lnTo>
                    <a:pt x="137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7" y="2"/>
                  </a:lnTo>
                  <a:lnTo>
                    <a:pt x="207" y="2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9" y="2"/>
                  </a:lnTo>
                  <a:lnTo>
                    <a:pt x="209" y="2"/>
                  </a:lnTo>
                  <a:lnTo>
                    <a:pt x="210" y="2"/>
                  </a:lnTo>
                  <a:lnTo>
                    <a:pt x="210" y="2"/>
                  </a:lnTo>
                  <a:lnTo>
                    <a:pt x="210" y="2"/>
                  </a:lnTo>
                  <a:lnTo>
                    <a:pt x="211" y="2"/>
                  </a:lnTo>
                  <a:lnTo>
                    <a:pt x="211" y="2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14" y="2"/>
                  </a:lnTo>
                  <a:lnTo>
                    <a:pt x="214" y="2"/>
                  </a:lnTo>
                  <a:lnTo>
                    <a:pt x="214" y="2"/>
                  </a:lnTo>
                  <a:lnTo>
                    <a:pt x="215" y="2"/>
                  </a:lnTo>
                  <a:lnTo>
                    <a:pt x="215" y="2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17" y="2"/>
                  </a:lnTo>
                  <a:lnTo>
                    <a:pt x="217" y="2"/>
                  </a:lnTo>
                  <a:lnTo>
                    <a:pt x="218" y="2"/>
                  </a:lnTo>
                  <a:lnTo>
                    <a:pt x="218" y="2"/>
                  </a:lnTo>
                  <a:lnTo>
                    <a:pt x="218" y="2"/>
                  </a:lnTo>
                  <a:lnTo>
                    <a:pt x="219" y="2"/>
                  </a:lnTo>
                  <a:lnTo>
                    <a:pt x="219" y="2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20" y="2"/>
                  </a:lnTo>
                  <a:lnTo>
                    <a:pt x="221" y="2"/>
                  </a:lnTo>
                  <a:lnTo>
                    <a:pt x="221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2" y="2"/>
                  </a:lnTo>
                  <a:lnTo>
                    <a:pt x="223" y="2"/>
                  </a:lnTo>
                  <a:lnTo>
                    <a:pt x="223" y="2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6" y="2"/>
                  </a:lnTo>
                  <a:lnTo>
                    <a:pt x="226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8" y="2"/>
                  </a:lnTo>
                  <a:lnTo>
                    <a:pt x="228" y="2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29" y="2"/>
                  </a:lnTo>
                  <a:lnTo>
                    <a:pt x="230" y="2"/>
                  </a:lnTo>
                  <a:lnTo>
                    <a:pt x="230" y="2"/>
                  </a:lnTo>
                  <a:lnTo>
                    <a:pt x="231" y="2"/>
                  </a:lnTo>
                  <a:lnTo>
                    <a:pt x="231" y="2"/>
                  </a:lnTo>
                  <a:lnTo>
                    <a:pt x="231" y="2"/>
                  </a:lnTo>
                  <a:lnTo>
                    <a:pt x="232" y="2"/>
                  </a:lnTo>
                  <a:lnTo>
                    <a:pt x="232" y="2"/>
                  </a:lnTo>
                  <a:lnTo>
                    <a:pt x="233" y="2"/>
                  </a:lnTo>
                  <a:lnTo>
                    <a:pt x="233" y="2"/>
                  </a:lnTo>
                  <a:lnTo>
                    <a:pt x="233" y="2"/>
                  </a:lnTo>
                  <a:lnTo>
                    <a:pt x="234" y="2"/>
                  </a:lnTo>
                  <a:lnTo>
                    <a:pt x="234" y="2"/>
                  </a:lnTo>
                  <a:lnTo>
                    <a:pt x="235" y="2"/>
                  </a:lnTo>
                  <a:lnTo>
                    <a:pt x="235" y="2"/>
                  </a:lnTo>
                  <a:lnTo>
                    <a:pt x="235" y="2"/>
                  </a:lnTo>
                  <a:lnTo>
                    <a:pt x="236" y="2"/>
                  </a:lnTo>
                  <a:lnTo>
                    <a:pt x="236" y="2"/>
                  </a:lnTo>
                  <a:lnTo>
                    <a:pt x="237" y="2"/>
                  </a:lnTo>
                  <a:lnTo>
                    <a:pt x="237" y="2"/>
                  </a:lnTo>
                  <a:lnTo>
                    <a:pt x="237" y="2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2"/>
                  </a:lnTo>
                  <a:lnTo>
                    <a:pt x="241" y="2"/>
                  </a:lnTo>
                  <a:lnTo>
                    <a:pt x="241" y="2"/>
                  </a:lnTo>
                  <a:lnTo>
                    <a:pt x="242" y="2"/>
                  </a:lnTo>
                  <a:lnTo>
                    <a:pt x="242" y="2"/>
                  </a:lnTo>
                  <a:lnTo>
                    <a:pt x="242" y="2"/>
                  </a:lnTo>
                  <a:lnTo>
                    <a:pt x="243" y="2"/>
                  </a:lnTo>
                  <a:lnTo>
                    <a:pt x="243" y="2"/>
                  </a:lnTo>
                  <a:lnTo>
                    <a:pt x="244" y="2"/>
                  </a:lnTo>
                  <a:lnTo>
                    <a:pt x="244" y="2"/>
                  </a:lnTo>
                  <a:lnTo>
                    <a:pt x="244" y="2"/>
                  </a:lnTo>
                  <a:lnTo>
                    <a:pt x="245" y="2"/>
                  </a:lnTo>
                  <a:lnTo>
                    <a:pt x="245" y="2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7" y="2"/>
                  </a:lnTo>
                  <a:lnTo>
                    <a:pt x="247" y="2"/>
                  </a:lnTo>
                  <a:lnTo>
                    <a:pt x="248" y="2"/>
                  </a:lnTo>
                  <a:lnTo>
                    <a:pt x="248" y="2"/>
                  </a:lnTo>
                  <a:lnTo>
                    <a:pt x="248" y="2"/>
                  </a:lnTo>
                  <a:lnTo>
                    <a:pt x="249" y="2"/>
                  </a:lnTo>
                  <a:lnTo>
                    <a:pt x="249" y="2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1" y="2"/>
                  </a:lnTo>
                  <a:lnTo>
                    <a:pt x="251" y="2"/>
                  </a:lnTo>
                  <a:lnTo>
                    <a:pt x="252" y="2"/>
                  </a:lnTo>
                  <a:lnTo>
                    <a:pt x="252" y="2"/>
                  </a:lnTo>
                  <a:lnTo>
                    <a:pt x="252" y="2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5" y="2"/>
                  </a:lnTo>
                  <a:lnTo>
                    <a:pt x="255" y="2"/>
                  </a:lnTo>
                  <a:lnTo>
                    <a:pt x="256" y="2"/>
                  </a:lnTo>
                  <a:lnTo>
                    <a:pt x="256" y="2"/>
                  </a:lnTo>
                  <a:lnTo>
                    <a:pt x="256" y="2"/>
                  </a:lnTo>
                  <a:lnTo>
                    <a:pt x="257" y="2"/>
                  </a:lnTo>
                  <a:lnTo>
                    <a:pt x="257" y="2"/>
                  </a:lnTo>
                  <a:lnTo>
                    <a:pt x="258" y="2"/>
                  </a:lnTo>
                  <a:lnTo>
                    <a:pt x="258" y="2"/>
                  </a:lnTo>
                  <a:lnTo>
                    <a:pt x="258" y="2"/>
                  </a:lnTo>
                  <a:lnTo>
                    <a:pt x="259" y="2"/>
                  </a:lnTo>
                  <a:lnTo>
                    <a:pt x="259" y="2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61" y="2"/>
                  </a:lnTo>
                  <a:lnTo>
                    <a:pt x="261" y="2"/>
                  </a:lnTo>
                  <a:lnTo>
                    <a:pt x="261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3" y="2"/>
                  </a:lnTo>
                  <a:lnTo>
                    <a:pt x="263" y="2"/>
                  </a:lnTo>
                  <a:lnTo>
                    <a:pt x="263" y="2"/>
                  </a:lnTo>
                  <a:lnTo>
                    <a:pt x="264" y="2"/>
                  </a:lnTo>
                  <a:lnTo>
                    <a:pt x="264" y="2"/>
                  </a:lnTo>
                  <a:lnTo>
                    <a:pt x="265" y="2"/>
                  </a:lnTo>
                  <a:lnTo>
                    <a:pt x="265" y="2"/>
                  </a:lnTo>
                  <a:lnTo>
                    <a:pt x="265" y="2"/>
                  </a:lnTo>
                  <a:lnTo>
                    <a:pt x="266" y="2"/>
                  </a:lnTo>
                  <a:lnTo>
                    <a:pt x="266" y="2"/>
                  </a:lnTo>
                  <a:lnTo>
                    <a:pt x="267" y="2"/>
                  </a:lnTo>
                  <a:lnTo>
                    <a:pt x="267" y="2"/>
                  </a:lnTo>
                  <a:lnTo>
                    <a:pt x="267" y="2"/>
                  </a:lnTo>
                  <a:lnTo>
                    <a:pt x="268" y="2"/>
                  </a:lnTo>
                  <a:lnTo>
                    <a:pt x="268" y="2"/>
                  </a:lnTo>
                  <a:lnTo>
                    <a:pt x="269" y="2"/>
                  </a:lnTo>
                  <a:lnTo>
                    <a:pt x="269" y="2"/>
                  </a:lnTo>
                  <a:lnTo>
                    <a:pt x="269" y="2"/>
                  </a:lnTo>
                  <a:lnTo>
                    <a:pt x="270" y="2"/>
                  </a:lnTo>
                  <a:lnTo>
                    <a:pt x="270" y="2"/>
                  </a:lnTo>
                  <a:lnTo>
                    <a:pt x="271" y="2"/>
                  </a:lnTo>
                  <a:lnTo>
                    <a:pt x="271" y="2"/>
                  </a:lnTo>
                  <a:lnTo>
                    <a:pt x="271" y="2"/>
                  </a:lnTo>
                  <a:lnTo>
                    <a:pt x="272" y="2"/>
                  </a:lnTo>
                  <a:lnTo>
                    <a:pt x="272" y="2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75" y="2"/>
                  </a:lnTo>
                  <a:lnTo>
                    <a:pt x="275" y="2"/>
                  </a:lnTo>
                  <a:lnTo>
                    <a:pt x="275" y="2"/>
                  </a:lnTo>
                  <a:lnTo>
                    <a:pt x="276" y="2"/>
                  </a:lnTo>
                  <a:lnTo>
                    <a:pt x="276" y="2"/>
                  </a:lnTo>
                  <a:lnTo>
                    <a:pt x="277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68701C9F-A7F1-E061-ABD8-04CDCDD3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902"/>
              <a:ext cx="13" cy="0"/>
            </a:xfrm>
            <a:custGeom>
              <a:avLst/>
              <a:gdLst>
                <a:gd name="T0" fmla="*/ 0 w 13"/>
                <a:gd name="T1" fmla="*/ 0 w 13"/>
                <a:gd name="T2" fmla="*/ 0 w 13"/>
                <a:gd name="T3" fmla="*/ 1 w 13"/>
                <a:gd name="T4" fmla="*/ 1 w 13"/>
                <a:gd name="T5" fmla="*/ 2 w 13"/>
                <a:gd name="T6" fmla="*/ 2 w 13"/>
                <a:gd name="T7" fmla="*/ 2 w 13"/>
                <a:gd name="T8" fmla="*/ 3 w 13"/>
                <a:gd name="T9" fmla="*/ 3 w 13"/>
                <a:gd name="T10" fmla="*/ 3 w 13"/>
                <a:gd name="T11" fmla="*/ 4 w 13"/>
                <a:gd name="T12" fmla="*/ 4 w 13"/>
                <a:gd name="T13" fmla="*/ 5 w 13"/>
                <a:gd name="T14" fmla="*/ 5 w 13"/>
                <a:gd name="T15" fmla="*/ 5 w 13"/>
                <a:gd name="T16" fmla="*/ 6 w 13"/>
                <a:gd name="T17" fmla="*/ 6 w 13"/>
                <a:gd name="T18" fmla="*/ 7 w 13"/>
                <a:gd name="T19" fmla="*/ 7 w 13"/>
                <a:gd name="T20" fmla="*/ 7 w 13"/>
                <a:gd name="T21" fmla="*/ 8 w 13"/>
                <a:gd name="T22" fmla="*/ 8 w 13"/>
                <a:gd name="T23" fmla="*/ 9 w 13"/>
                <a:gd name="T24" fmla="*/ 9 w 13"/>
                <a:gd name="T25" fmla="*/ 9 w 13"/>
                <a:gd name="T26" fmla="*/ 10 w 13"/>
                <a:gd name="T27" fmla="*/ 10 w 13"/>
                <a:gd name="T28" fmla="*/ 11 w 13"/>
                <a:gd name="T29" fmla="*/ 11 w 13"/>
                <a:gd name="T30" fmla="*/ 11 w 13"/>
                <a:gd name="T31" fmla="*/ 12 w 13"/>
                <a:gd name="T32" fmla="*/ 12 w 13"/>
                <a:gd name="T33" fmla="*/ 13 w 13"/>
                <a:gd name="T34" fmla="*/ 13 w 13"/>
                <a:gd name="T35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BC457F1F-B627-D85C-C3C0-9E8D58CD7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1447"/>
              <a:ext cx="8" cy="257"/>
            </a:xfrm>
            <a:custGeom>
              <a:avLst/>
              <a:gdLst>
                <a:gd name="T0" fmla="*/ 0 w 8"/>
                <a:gd name="T1" fmla="*/ 201 h 257"/>
                <a:gd name="T2" fmla="*/ 0 w 8"/>
                <a:gd name="T3" fmla="*/ 218 h 257"/>
                <a:gd name="T4" fmla="*/ 0 w 8"/>
                <a:gd name="T5" fmla="*/ 230 h 257"/>
                <a:gd name="T6" fmla="*/ 0 w 8"/>
                <a:gd name="T7" fmla="*/ 251 h 257"/>
                <a:gd name="T8" fmla="*/ 1 w 8"/>
                <a:gd name="T9" fmla="*/ 253 h 257"/>
                <a:gd name="T10" fmla="*/ 1 w 8"/>
                <a:gd name="T11" fmla="*/ 235 h 257"/>
                <a:gd name="T12" fmla="*/ 1 w 8"/>
                <a:gd name="T13" fmla="*/ 212 h 257"/>
                <a:gd name="T14" fmla="*/ 1 w 8"/>
                <a:gd name="T15" fmla="*/ 187 h 257"/>
                <a:gd name="T16" fmla="*/ 1 w 8"/>
                <a:gd name="T17" fmla="*/ 164 h 257"/>
                <a:gd name="T18" fmla="*/ 1 w 8"/>
                <a:gd name="T19" fmla="*/ 142 h 257"/>
                <a:gd name="T20" fmla="*/ 1 w 8"/>
                <a:gd name="T21" fmla="*/ 121 h 257"/>
                <a:gd name="T22" fmla="*/ 1 w 8"/>
                <a:gd name="T23" fmla="*/ 102 h 257"/>
                <a:gd name="T24" fmla="*/ 1 w 8"/>
                <a:gd name="T25" fmla="*/ 87 h 257"/>
                <a:gd name="T26" fmla="*/ 1 w 8"/>
                <a:gd name="T27" fmla="*/ 75 h 257"/>
                <a:gd name="T28" fmla="*/ 1 w 8"/>
                <a:gd name="T29" fmla="*/ 63 h 257"/>
                <a:gd name="T30" fmla="*/ 2 w 8"/>
                <a:gd name="T31" fmla="*/ 52 h 257"/>
                <a:gd name="T32" fmla="*/ 2 w 8"/>
                <a:gd name="T33" fmla="*/ 43 h 257"/>
                <a:gd name="T34" fmla="*/ 2 w 8"/>
                <a:gd name="T35" fmla="*/ 36 h 257"/>
                <a:gd name="T36" fmla="*/ 2 w 8"/>
                <a:gd name="T37" fmla="*/ 27 h 257"/>
                <a:gd name="T38" fmla="*/ 2 w 8"/>
                <a:gd name="T39" fmla="*/ 20 h 257"/>
                <a:gd name="T40" fmla="*/ 2 w 8"/>
                <a:gd name="T41" fmla="*/ 16 h 257"/>
                <a:gd name="T42" fmla="*/ 2 w 8"/>
                <a:gd name="T43" fmla="*/ 10 h 257"/>
                <a:gd name="T44" fmla="*/ 2 w 8"/>
                <a:gd name="T45" fmla="*/ 6 h 257"/>
                <a:gd name="T46" fmla="*/ 2 w 8"/>
                <a:gd name="T47" fmla="*/ 2 h 257"/>
                <a:gd name="T48" fmla="*/ 2 w 8"/>
                <a:gd name="T49" fmla="*/ 2 h 257"/>
                <a:gd name="T50" fmla="*/ 2 w 8"/>
                <a:gd name="T51" fmla="*/ 2 h 257"/>
                <a:gd name="T52" fmla="*/ 2 w 8"/>
                <a:gd name="T53" fmla="*/ 6 h 257"/>
                <a:gd name="T54" fmla="*/ 2 w 8"/>
                <a:gd name="T55" fmla="*/ 10 h 257"/>
                <a:gd name="T56" fmla="*/ 3 w 8"/>
                <a:gd name="T57" fmla="*/ 16 h 257"/>
                <a:gd name="T58" fmla="*/ 3 w 8"/>
                <a:gd name="T59" fmla="*/ 20 h 257"/>
                <a:gd name="T60" fmla="*/ 3 w 8"/>
                <a:gd name="T61" fmla="*/ 24 h 257"/>
                <a:gd name="T62" fmla="*/ 3 w 8"/>
                <a:gd name="T63" fmla="*/ 29 h 257"/>
                <a:gd name="T64" fmla="*/ 3 w 8"/>
                <a:gd name="T65" fmla="*/ 33 h 257"/>
                <a:gd name="T66" fmla="*/ 3 w 8"/>
                <a:gd name="T67" fmla="*/ 38 h 257"/>
                <a:gd name="T68" fmla="*/ 3 w 8"/>
                <a:gd name="T69" fmla="*/ 42 h 257"/>
                <a:gd name="T70" fmla="*/ 4 w 8"/>
                <a:gd name="T71" fmla="*/ 46 h 257"/>
                <a:gd name="T72" fmla="*/ 4 w 8"/>
                <a:gd name="T73" fmla="*/ 51 h 257"/>
                <a:gd name="T74" fmla="*/ 4 w 8"/>
                <a:gd name="T75" fmla="*/ 55 h 257"/>
                <a:gd name="T76" fmla="*/ 4 w 8"/>
                <a:gd name="T77" fmla="*/ 59 h 257"/>
                <a:gd name="T78" fmla="*/ 4 w 8"/>
                <a:gd name="T79" fmla="*/ 63 h 257"/>
                <a:gd name="T80" fmla="*/ 4 w 8"/>
                <a:gd name="T81" fmla="*/ 68 h 257"/>
                <a:gd name="T82" fmla="*/ 4 w 8"/>
                <a:gd name="T83" fmla="*/ 73 h 257"/>
                <a:gd name="T84" fmla="*/ 4 w 8"/>
                <a:gd name="T85" fmla="*/ 77 h 257"/>
                <a:gd name="T86" fmla="*/ 4 w 8"/>
                <a:gd name="T87" fmla="*/ 82 h 257"/>
                <a:gd name="T88" fmla="*/ 4 w 8"/>
                <a:gd name="T89" fmla="*/ 87 h 257"/>
                <a:gd name="T90" fmla="*/ 4 w 8"/>
                <a:gd name="T91" fmla="*/ 91 h 257"/>
                <a:gd name="T92" fmla="*/ 5 w 8"/>
                <a:gd name="T93" fmla="*/ 95 h 257"/>
                <a:gd name="T94" fmla="*/ 5 w 8"/>
                <a:gd name="T95" fmla="*/ 100 h 257"/>
                <a:gd name="T96" fmla="*/ 5 w 8"/>
                <a:gd name="T97" fmla="*/ 104 h 257"/>
                <a:gd name="T98" fmla="*/ 5 w 8"/>
                <a:gd name="T99" fmla="*/ 108 h 257"/>
                <a:gd name="T100" fmla="*/ 5 w 8"/>
                <a:gd name="T101" fmla="*/ 112 h 257"/>
                <a:gd name="T102" fmla="*/ 6 w 8"/>
                <a:gd name="T103" fmla="*/ 116 h 257"/>
                <a:gd name="T104" fmla="*/ 6 w 8"/>
                <a:gd name="T105" fmla="*/ 121 h 257"/>
                <a:gd name="T106" fmla="*/ 6 w 8"/>
                <a:gd name="T107" fmla="*/ 123 h 257"/>
                <a:gd name="T108" fmla="*/ 6 w 8"/>
                <a:gd name="T109" fmla="*/ 128 h 257"/>
                <a:gd name="T110" fmla="*/ 6 w 8"/>
                <a:gd name="T111" fmla="*/ 132 h 257"/>
                <a:gd name="T112" fmla="*/ 6 w 8"/>
                <a:gd name="T113" fmla="*/ 133 h 257"/>
                <a:gd name="T114" fmla="*/ 7 w 8"/>
                <a:gd name="T115" fmla="*/ 137 h 257"/>
                <a:gd name="T116" fmla="*/ 7 w 8"/>
                <a:gd name="T117" fmla="*/ 133 h 257"/>
                <a:gd name="T118" fmla="*/ 7 w 8"/>
                <a:gd name="T119" fmla="*/ 135 h 257"/>
                <a:gd name="T120" fmla="*/ 7 w 8"/>
                <a:gd name="T121" fmla="*/ 140 h 257"/>
                <a:gd name="T122" fmla="*/ 8 w 8"/>
                <a:gd name="T123" fmla="*/ 140 h 257"/>
                <a:gd name="T124" fmla="*/ 8 w 8"/>
                <a:gd name="T125" fmla="*/ 1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" h="257">
                  <a:moveTo>
                    <a:pt x="0" y="174"/>
                  </a:moveTo>
                  <a:lnTo>
                    <a:pt x="0" y="178"/>
                  </a:lnTo>
                  <a:lnTo>
                    <a:pt x="0" y="18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89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0" y="197"/>
                  </a:lnTo>
                  <a:lnTo>
                    <a:pt x="0" y="199"/>
                  </a:lnTo>
                  <a:lnTo>
                    <a:pt x="0" y="201"/>
                  </a:lnTo>
                  <a:lnTo>
                    <a:pt x="0" y="203"/>
                  </a:lnTo>
                  <a:lnTo>
                    <a:pt x="0" y="205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10"/>
                  </a:lnTo>
                  <a:lnTo>
                    <a:pt x="0" y="212"/>
                  </a:lnTo>
                  <a:lnTo>
                    <a:pt x="0" y="213"/>
                  </a:lnTo>
                  <a:lnTo>
                    <a:pt x="0" y="214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0" y="219"/>
                  </a:lnTo>
                  <a:lnTo>
                    <a:pt x="0" y="220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222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26"/>
                  </a:lnTo>
                  <a:lnTo>
                    <a:pt x="0" y="228"/>
                  </a:lnTo>
                  <a:lnTo>
                    <a:pt x="0" y="230"/>
                  </a:lnTo>
                  <a:lnTo>
                    <a:pt x="0" y="232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0" y="238"/>
                  </a:lnTo>
                  <a:lnTo>
                    <a:pt x="0" y="239"/>
                  </a:lnTo>
                  <a:lnTo>
                    <a:pt x="0" y="242"/>
                  </a:lnTo>
                  <a:lnTo>
                    <a:pt x="0" y="244"/>
                  </a:lnTo>
                  <a:lnTo>
                    <a:pt x="0" y="246"/>
                  </a:lnTo>
                  <a:lnTo>
                    <a:pt x="0" y="248"/>
                  </a:lnTo>
                  <a:lnTo>
                    <a:pt x="0" y="249"/>
                  </a:lnTo>
                  <a:lnTo>
                    <a:pt x="0" y="251"/>
                  </a:lnTo>
                  <a:lnTo>
                    <a:pt x="0" y="253"/>
                  </a:lnTo>
                  <a:lnTo>
                    <a:pt x="0" y="254"/>
                  </a:lnTo>
                  <a:lnTo>
                    <a:pt x="0" y="255"/>
                  </a:lnTo>
                  <a:lnTo>
                    <a:pt x="0" y="256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0" y="257"/>
                  </a:lnTo>
                  <a:lnTo>
                    <a:pt x="0" y="256"/>
                  </a:lnTo>
                  <a:lnTo>
                    <a:pt x="0" y="255"/>
                  </a:lnTo>
                  <a:lnTo>
                    <a:pt x="1" y="255"/>
                  </a:lnTo>
                  <a:lnTo>
                    <a:pt x="1" y="253"/>
                  </a:lnTo>
                  <a:lnTo>
                    <a:pt x="1" y="252"/>
                  </a:lnTo>
                  <a:lnTo>
                    <a:pt x="1" y="251"/>
                  </a:lnTo>
                  <a:lnTo>
                    <a:pt x="1" y="249"/>
                  </a:lnTo>
                  <a:lnTo>
                    <a:pt x="1" y="248"/>
                  </a:lnTo>
                  <a:lnTo>
                    <a:pt x="1" y="246"/>
                  </a:lnTo>
                  <a:lnTo>
                    <a:pt x="1" y="244"/>
                  </a:lnTo>
                  <a:lnTo>
                    <a:pt x="1" y="243"/>
                  </a:lnTo>
                  <a:lnTo>
                    <a:pt x="1" y="241"/>
                  </a:lnTo>
                  <a:lnTo>
                    <a:pt x="1" y="239"/>
                  </a:lnTo>
                  <a:lnTo>
                    <a:pt x="1" y="237"/>
                  </a:lnTo>
                  <a:lnTo>
                    <a:pt x="1" y="235"/>
                  </a:lnTo>
                  <a:lnTo>
                    <a:pt x="1" y="233"/>
                  </a:lnTo>
                  <a:lnTo>
                    <a:pt x="1" y="231"/>
                  </a:lnTo>
                  <a:lnTo>
                    <a:pt x="1" y="229"/>
                  </a:lnTo>
                  <a:lnTo>
                    <a:pt x="1" y="227"/>
                  </a:lnTo>
                  <a:lnTo>
                    <a:pt x="1" y="225"/>
                  </a:lnTo>
                  <a:lnTo>
                    <a:pt x="1" y="223"/>
                  </a:lnTo>
                  <a:lnTo>
                    <a:pt x="1" y="221"/>
                  </a:lnTo>
                  <a:lnTo>
                    <a:pt x="1" y="218"/>
                  </a:lnTo>
                  <a:lnTo>
                    <a:pt x="1" y="216"/>
                  </a:lnTo>
                  <a:lnTo>
                    <a:pt x="1" y="214"/>
                  </a:lnTo>
                  <a:lnTo>
                    <a:pt x="1" y="212"/>
                  </a:lnTo>
                  <a:lnTo>
                    <a:pt x="1" y="209"/>
                  </a:lnTo>
                  <a:lnTo>
                    <a:pt x="1" y="207"/>
                  </a:lnTo>
                  <a:lnTo>
                    <a:pt x="1" y="205"/>
                  </a:lnTo>
                  <a:lnTo>
                    <a:pt x="1" y="203"/>
                  </a:lnTo>
                  <a:lnTo>
                    <a:pt x="1" y="201"/>
                  </a:lnTo>
                  <a:lnTo>
                    <a:pt x="1" y="198"/>
                  </a:lnTo>
                  <a:lnTo>
                    <a:pt x="1" y="196"/>
                  </a:lnTo>
                  <a:lnTo>
                    <a:pt x="1" y="194"/>
                  </a:lnTo>
                  <a:lnTo>
                    <a:pt x="1" y="192"/>
                  </a:lnTo>
                  <a:lnTo>
                    <a:pt x="1" y="189"/>
                  </a:lnTo>
                  <a:lnTo>
                    <a:pt x="1" y="187"/>
                  </a:lnTo>
                  <a:lnTo>
                    <a:pt x="1" y="185"/>
                  </a:lnTo>
                  <a:lnTo>
                    <a:pt x="1" y="183"/>
                  </a:lnTo>
                  <a:lnTo>
                    <a:pt x="1" y="181"/>
                  </a:lnTo>
                  <a:lnTo>
                    <a:pt x="1" y="179"/>
                  </a:lnTo>
                  <a:lnTo>
                    <a:pt x="1" y="177"/>
                  </a:lnTo>
                  <a:lnTo>
                    <a:pt x="1" y="175"/>
                  </a:lnTo>
                  <a:lnTo>
                    <a:pt x="1" y="173"/>
                  </a:lnTo>
                  <a:lnTo>
                    <a:pt x="1" y="171"/>
                  </a:lnTo>
                  <a:lnTo>
                    <a:pt x="1" y="169"/>
                  </a:lnTo>
                  <a:lnTo>
                    <a:pt x="1" y="166"/>
                  </a:lnTo>
                  <a:lnTo>
                    <a:pt x="1" y="164"/>
                  </a:lnTo>
                  <a:lnTo>
                    <a:pt x="1" y="162"/>
                  </a:lnTo>
                  <a:lnTo>
                    <a:pt x="1" y="159"/>
                  </a:lnTo>
                  <a:lnTo>
                    <a:pt x="1" y="157"/>
                  </a:lnTo>
                  <a:lnTo>
                    <a:pt x="1" y="155"/>
                  </a:lnTo>
                  <a:lnTo>
                    <a:pt x="1" y="153"/>
                  </a:lnTo>
                  <a:lnTo>
                    <a:pt x="1" y="151"/>
                  </a:lnTo>
                  <a:lnTo>
                    <a:pt x="1" y="150"/>
                  </a:lnTo>
                  <a:lnTo>
                    <a:pt x="1" y="148"/>
                  </a:lnTo>
                  <a:lnTo>
                    <a:pt x="1" y="146"/>
                  </a:lnTo>
                  <a:lnTo>
                    <a:pt x="1" y="144"/>
                  </a:lnTo>
                  <a:lnTo>
                    <a:pt x="1" y="142"/>
                  </a:lnTo>
                  <a:lnTo>
                    <a:pt x="1" y="140"/>
                  </a:lnTo>
                  <a:lnTo>
                    <a:pt x="1" y="138"/>
                  </a:lnTo>
                  <a:lnTo>
                    <a:pt x="1" y="137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1" y="131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5"/>
                  </a:lnTo>
                  <a:lnTo>
                    <a:pt x="1" y="123"/>
                  </a:lnTo>
                  <a:lnTo>
                    <a:pt x="1" y="121"/>
                  </a:lnTo>
                  <a:lnTo>
                    <a:pt x="1" y="119"/>
                  </a:lnTo>
                  <a:lnTo>
                    <a:pt x="1" y="117"/>
                  </a:lnTo>
                  <a:lnTo>
                    <a:pt x="1" y="116"/>
                  </a:lnTo>
                  <a:lnTo>
                    <a:pt x="1" y="114"/>
                  </a:lnTo>
                  <a:lnTo>
                    <a:pt x="1" y="112"/>
                  </a:lnTo>
                  <a:lnTo>
                    <a:pt x="1" y="110"/>
                  </a:lnTo>
                  <a:lnTo>
                    <a:pt x="1" y="108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7"/>
                  </a:lnTo>
                  <a:lnTo>
                    <a:pt x="1" y="96"/>
                  </a:lnTo>
                  <a:lnTo>
                    <a:pt x="1" y="95"/>
                  </a:lnTo>
                  <a:lnTo>
                    <a:pt x="1" y="93"/>
                  </a:lnTo>
                  <a:lnTo>
                    <a:pt x="1" y="92"/>
                  </a:lnTo>
                  <a:lnTo>
                    <a:pt x="1" y="91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1" y="83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1" y="80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1" y="75"/>
                  </a:lnTo>
                  <a:lnTo>
                    <a:pt x="1" y="74"/>
                  </a:lnTo>
                  <a:lnTo>
                    <a:pt x="1" y="73"/>
                  </a:lnTo>
                  <a:lnTo>
                    <a:pt x="1" y="72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2" y="43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1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5" y="91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5" y="96"/>
                  </a:lnTo>
                  <a:lnTo>
                    <a:pt x="5" y="96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3"/>
                  </a:lnTo>
                  <a:lnTo>
                    <a:pt x="5" y="113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6" y="119"/>
                  </a:lnTo>
                  <a:lnTo>
                    <a:pt x="6" y="119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2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7"/>
                  </a:lnTo>
                  <a:lnTo>
                    <a:pt x="6" y="127"/>
                  </a:lnTo>
                  <a:lnTo>
                    <a:pt x="6" y="127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31"/>
                  </a:lnTo>
                  <a:lnTo>
                    <a:pt x="6" y="131"/>
                  </a:lnTo>
                  <a:lnTo>
                    <a:pt x="6" y="131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3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1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6" y="133"/>
                  </a:lnTo>
                  <a:lnTo>
                    <a:pt x="6" y="133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6"/>
                  </a:lnTo>
                  <a:lnTo>
                    <a:pt x="7" y="136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6"/>
                  </a:lnTo>
                  <a:lnTo>
                    <a:pt x="7" y="136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6"/>
                  </a:lnTo>
                  <a:lnTo>
                    <a:pt x="7" y="136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9"/>
                  </a:lnTo>
                  <a:lnTo>
                    <a:pt x="7" y="139"/>
                  </a:lnTo>
                  <a:lnTo>
                    <a:pt x="7" y="140"/>
                  </a:lnTo>
                  <a:lnTo>
                    <a:pt x="7" y="140"/>
                  </a:lnTo>
                  <a:lnTo>
                    <a:pt x="7" y="140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2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9"/>
                  </a:lnTo>
                  <a:lnTo>
                    <a:pt x="8" y="139"/>
                  </a:lnTo>
                  <a:lnTo>
                    <a:pt x="8" y="138"/>
                  </a:lnTo>
                  <a:lnTo>
                    <a:pt x="8" y="139"/>
                  </a:lnTo>
                  <a:lnTo>
                    <a:pt x="8" y="139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9"/>
                  </a:lnTo>
                  <a:lnTo>
                    <a:pt x="8" y="140"/>
                  </a:lnTo>
                  <a:lnTo>
                    <a:pt x="8" y="139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4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EC6015A9-A1A7-AEEF-994C-CEA95BBB2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1536"/>
              <a:ext cx="57" cy="198"/>
            </a:xfrm>
            <a:custGeom>
              <a:avLst/>
              <a:gdLst>
                <a:gd name="T0" fmla="*/ 0 w 57"/>
                <a:gd name="T1" fmla="*/ 53 h 198"/>
                <a:gd name="T2" fmla="*/ 0 w 57"/>
                <a:gd name="T3" fmla="*/ 53 h 198"/>
                <a:gd name="T4" fmla="*/ 1 w 57"/>
                <a:gd name="T5" fmla="*/ 53 h 198"/>
                <a:gd name="T6" fmla="*/ 1 w 57"/>
                <a:gd name="T7" fmla="*/ 51 h 198"/>
                <a:gd name="T8" fmla="*/ 2 w 57"/>
                <a:gd name="T9" fmla="*/ 50 h 198"/>
                <a:gd name="T10" fmla="*/ 2 w 57"/>
                <a:gd name="T11" fmla="*/ 47 h 198"/>
                <a:gd name="T12" fmla="*/ 2 w 57"/>
                <a:gd name="T13" fmla="*/ 45 h 198"/>
                <a:gd name="T14" fmla="*/ 2 w 57"/>
                <a:gd name="T15" fmla="*/ 46 h 198"/>
                <a:gd name="T16" fmla="*/ 2 w 57"/>
                <a:gd name="T17" fmla="*/ 45 h 198"/>
                <a:gd name="T18" fmla="*/ 3 w 57"/>
                <a:gd name="T19" fmla="*/ 40 h 198"/>
                <a:gd name="T20" fmla="*/ 3 w 57"/>
                <a:gd name="T21" fmla="*/ 42 h 198"/>
                <a:gd name="T22" fmla="*/ 3 w 57"/>
                <a:gd name="T23" fmla="*/ 39 h 198"/>
                <a:gd name="T24" fmla="*/ 4 w 57"/>
                <a:gd name="T25" fmla="*/ 37 h 198"/>
                <a:gd name="T26" fmla="*/ 4 w 57"/>
                <a:gd name="T27" fmla="*/ 36 h 198"/>
                <a:gd name="T28" fmla="*/ 4 w 57"/>
                <a:gd name="T29" fmla="*/ 34 h 198"/>
                <a:gd name="T30" fmla="*/ 4 w 57"/>
                <a:gd name="T31" fmla="*/ 30 h 198"/>
                <a:gd name="T32" fmla="*/ 4 w 57"/>
                <a:gd name="T33" fmla="*/ 27 h 198"/>
                <a:gd name="T34" fmla="*/ 5 w 57"/>
                <a:gd name="T35" fmla="*/ 24 h 198"/>
                <a:gd name="T36" fmla="*/ 5 w 57"/>
                <a:gd name="T37" fmla="*/ 20 h 198"/>
                <a:gd name="T38" fmla="*/ 5 w 57"/>
                <a:gd name="T39" fmla="*/ 16 h 198"/>
                <a:gd name="T40" fmla="*/ 6 w 57"/>
                <a:gd name="T41" fmla="*/ 18 h 198"/>
                <a:gd name="T42" fmla="*/ 6 w 57"/>
                <a:gd name="T43" fmla="*/ 16 h 198"/>
                <a:gd name="T44" fmla="*/ 6 w 57"/>
                <a:gd name="T45" fmla="*/ 12 h 198"/>
                <a:gd name="T46" fmla="*/ 6 w 57"/>
                <a:gd name="T47" fmla="*/ 12 h 198"/>
                <a:gd name="T48" fmla="*/ 6 w 57"/>
                <a:gd name="T49" fmla="*/ 12 h 198"/>
                <a:gd name="T50" fmla="*/ 6 w 57"/>
                <a:gd name="T51" fmla="*/ 8 h 198"/>
                <a:gd name="T52" fmla="*/ 7 w 57"/>
                <a:gd name="T53" fmla="*/ 7 h 198"/>
                <a:gd name="T54" fmla="*/ 7 w 57"/>
                <a:gd name="T55" fmla="*/ 6 h 198"/>
                <a:gd name="T56" fmla="*/ 7 w 57"/>
                <a:gd name="T57" fmla="*/ 6 h 198"/>
                <a:gd name="T58" fmla="*/ 7 w 57"/>
                <a:gd name="T59" fmla="*/ 2 h 198"/>
                <a:gd name="T60" fmla="*/ 7 w 57"/>
                <a:gd name="T61" fmla="*/ 2 h 198"/>
                <a:gd name="T62" fmla="*/ 8 w 57"/>
                <a:gd name="T63" fmla="*/ 3 h 198"/>
                <a:gd name="T64" fmla="*/ 10 w 57"/>
                <a:gd name="T65" fmla="*/ 6 h 198"/>
                <a:gd name="T66" fmla="*/ 11 w 57"/>
                <a:gd name="T67" fmla="*/ 13 h 198"/>
                <a:gd name="T68" fmla="*/ 13 w 57"/>
                <a:gd name="T69" fmla="*/ 21 h 198"/>
                <a:gd name="T70" fmla="*/ 15 w 57"/>
                <a:gd name="T71" fmla="*/ 29 h 198"/>
                <a:gd name="T72" fmla="*/ 16 w 57"/>
                <a:gd name="T73" fmla="*/ 38 h 198"/>
                <a:gd name="T74" fmla="*/ 18 w 57"/>
                <a:gd name="T75" fmla="*/ 48 h 198"/>
                <a:gd name="T76" fmla="*/ 19 w 57"/>
                <a:gd name="T77" fmla="*/ 57 h 198"/>
                <a:gd name="T78" fmla="*/ 21 w 57"/>
                <a:gd name="T79" fmla="*/ 66 h 198"/>
                <a:gd name="T80" fmla="*/ 22 w 57"/>
                <a:gd name="T81" fmla="*/ 75 h 198"/>
                <a:gd name="T82" fmla="*/ 24 w 57"/>
                <a:gd name="T83" fmla="*/ 83 h 198"/>
                <a:gd name="T84" fmla="*/ 25 w 57"/>
                <a:gd name="T85" fmla="*/ 92 h 198"/>
                <a:gd name="T86" fmla="*/ 27 w 57"/>
                <a:gd name="T87" fmla="*/ 100 h 198"/>
                <a:gd name="T88" fmla="*/ 28 w 57"/>
                <a:gd name="T89" fmla="*/ 107 h 198"/>
                <a:gd name="T90" fmla="*/ 30 w 57"/>
                <a:gd name="T91" fmla="*/ 114 h 198"/>
                <a:gd name="T92" fmla="*/ 31 w 57"/>
                <a:gd name="T93" fmla="*/ 121 h 198"/>
                <a:gd name="T94" fmla="*/ 32 w 57"/>
                <a:gd name="T95" fmla="*/ 128 h 198"/>
                <a:gd name="T96" fmla="*/ 34 w 57"/>
                <a:gd name="T97" fmla="*/ 134 h 198"/>
                <a:gd name="T98" fmla="*/ 36 w 57"/>
                <a:gd name="T99" fmla="*/ 140 h 198"/>
                <a:gd name="T100" fmla="*/ 37 w 57"/>
                <a:gd name="T101" fmla="*/ 146 h 198"/>
                <a:gd name="T102" fmla="*/ 38 w 57"/>
                <a:gd name="T103" fmla="*/ 151 h 198"/>
                <a:gd name="T104" fmla="*/ 40 w 57"/>
                <a:gd name="T105" fmla="*/ 155 h 198"/>
                <a:gd name="T106" fmla="*/ 41 w 57"/>
                <a:gd name="T107" fmla="*/ 160 h 198"/>
                <a:gd name="T108" fmla="*/ 43 w 57"/>
                <a:gd name="T109" fmla="*/ 165 h 198"/>
                <a:gd name="T110" fmla="*/ 44 w 57"/>
                <a:gd name="T111" fmla="*/ 169 h 198"/>
                <a:gd name="T112" fmla="*/ 45 w 57"/>
                <a:gd name="T113" fmla="*/ 173 h 198"/>
                <a:gd name="T114" fmla="*/ 47 w 57"/>
                <a:gd name="T115" fmla="*/ 177 h 198"/>
                <a:gd name="T116" fmla="*/ 48 w 57"/>
                <a:gd name="T117" fmla="*/ 180 h 198"/>
                <a:gd name="T118" fmla="*/ 50 w 57"/>
                <a:gd name="T119" fmla="*/ 184 h 198"/>
                <a:gd name="T120" fmla="*/ 52 w 57"/>
                <a:gd name="T121" fmla="*/ 188 h 198"/>
                <a:gd name="T122" fmla="*/ 53 w 57"/>
                <a:gd name="T123" fmla="*/ 192 h 198"/>
                <a:gd name="T124" fmla="*/ 55 w 57"/>
                <a:gd name="T125" fmla="*/ 19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" h="198">
                  <a:moveTo>
                    <a:pt x="0" y="51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8"/>
                  </a:lnTo>
                  <a:lnTo>
                    <a:pt x="16" y="39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9"/>
                  </a:lnTo>
                  <a:lnTo>
                    <a:pt x="18" y="50"/>
                  </a:lnTo>
                  <a:lnTo>
                    <a:pt x="18" y="51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6"/>
                  </a:lnTo>
                  <a:lnTo>
                    <a:pt x="19" y="57"/>
                  </a:lnTo>
                  <a:lnTo>
                    <a:pt x="19" y="58"/>
                  </a:lnTo>
                  <a:lnTo>
                    <a:pt x="19" y="59"/>
                  </a:lnTo>
                  <a:lnTo>
                    <a:pt x="20" y="59"/>
                  </a:lnTo>
                  <a:lnTo>
                    <a:pt x="20" y="60"/>
                  </a:lnTo>
                  <a:lnTo>
                    <a:pt x="20" y="61"/>
                  </a:lnTo>
                  <a:lnTo>
                    <a:pt x="20" y="62"/>
                  </a:lnTo>
                  <a:lnTo>
                    <a:pt x="20" y="63"/>
                  </a:lnTo>
                  <a:lnTo>
                    <a:pt x="20" y="64"/>
                  </a:lnTo>
                  <a:lnTo>
                    <a:pt x="21" y="64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9"/>
                  </a:lnTo>
                  <a:lnTo>
                    <a:pt x="21" y="70"/>
                  </a:lnTo>
                  <a:lnTo>
                    <a:pt x="22" y="71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2" y="74"/>
                  </a:lnTo>
                  <a:lnTo>
                    <a:pt x="22" y="75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9"/>
                  </a:lnTo>
                  <a:lnTo>
                    <a:pt x="23" y="80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4"/>
                  </a:lnTo>
                  <a:lnTo>
                    <a:pt x="24" y="85"/>
                  </a:lnTo>
                  <a:lnTo>
                    <a:pt x="24" y="86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5" y="88"/>
                  </a:lnTo>
                  <a:lnTo>
                    <a:pt x="25" y="89"/>
                  </a:lnTo>
                  <a:lnTo>
                    <a:pt x="25" y="90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2"/>
                  </a:lnTo>
                  <a:lnTo>
                    <a:pt x="25" y="93"/>
                  </a:lnTo>
                  <a:lnTo>
                    <a:pt x="26" y="94"/>
                  </a:lnTo>
                  <a:lnTo>
                    <a:pt x="26" y="95"/>
                  </a:lnTo>
                  <a:lnTo>
                    <a:pt x="26" y="95"/>
                  </a:lnTo>
                  <a:lnTo>
                    <a:pt x="26" y="96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9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1"/>
                  </a:lnTo>
                  <a:lnTo>
                    <a:pt x="27" y="102"/>
                  </a:lnTo>
                  <a:lnTo>
                    <a:pt x="27" y="102"/>
                  </a:lnTo>
                  <a:lnTo>
                    <a:pt x="27" y="103"/>
                  </a:lnTo>
                  <a:lnTo>
                    <a:pt x="28" y="104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8"/>
                  </a:lnTo>
                  <a:lnTo>
                    <a:pt x="28" y="109"/>
                  </a:lnTo>
                  <a:lnTo>
                    <a:pt x="28" y="109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7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20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1" y="122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4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8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3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34" y="135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8"/>
                  </a:lnTo>
                  <a:lnTo>
                    <a:pt x="35" y="138"/>
                  </a:lnTo>
                  <a:lnTo>
                    <a:pt x="35" y="139"/>
                  </a:lnTo>
                  <a:lnTo>
                    <a:pt x="35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1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6" y="143"/>
                  </a:lnTo>
                  <a:lnTo>
                    <a:pt x="36" y="143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7" y="145"/>
                  </a:lnTo>
                  <a:lnTo>
                    <a:pt x="37" y="145"/>
                  </a:lnTo>
                  <a:lnTo>
                    <a:pt x="37" y="146"/>
                  </a:lnTo>
                  <a:lnTo>
                    <a:pt x="37" y="146"/>
                  </a:lnTo>
                  <a:lnTo>
                    <a:pt x="37" y="147"/>
                  </a:lnTo>
                  <a:lnTo>
                    <a:pt x="37" y="147"/>
                  </a:lnTo>
                  <a:lnTo>
                    <a:pt x="38" y="147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38" y="149"/>
                  </a:lnTo>
                  <a:lnTo>
                    <a:pt x="38" y="149"/>
                  </a:lnTo>
                  <a:lnTo>
                    <a:pt x="38" y="150"/>
                  </a:lnTo>
                  <a:lnTo>
                    <a:pt x="38" y="150"/>
                  </a:lnTo>
                  <a:lnTo>
                    <a:pt x="38" y="151"/>
                  </a:lnTo>
                  <a:lnTo>
                    <a:pt x="38" y="151"/>
                  </a:lnTo>
                  <a:lnTo>
                    <a:pt x="39" y="151"/>
                  </a:lnTo>
                  <a:lnTo>
                    <a:pt x="39" y="152"/>
                  </a:lnTo>
                  <a:lnTo>
                    <a:pt x="39" y="153"/>
                  </a:lnTo>
                  <a:lnTo>
                    <a:pt x="39" y="153"/>
                  </a:lnTo>
                  <a:lnTo>
                    <a:pt x="39" y="153"/>
                  </a:lnTo>
                  <a:lnTo>
                    <a:pt x="39" y="154"/>
                  </a:lnTo>
                  <a:lnTo>
                    <a:pt x="40" y="154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6"/>
                  </a:lnTo>
                  <a:lnTo>
                    <a:pt x="40" y="157"/>
                  </a:lnTo>
                  <a:lnTo>
                    <a:pt x="40" y="157"/>
                  </a:lnTo>
                  <a:lnTo>
                    <a:pt x="40" y="157"/>
                  </a:lnTo>
                  <a:lnTo>
                    <a:pt x="40" y="158"/>
                  </a:lnTo>
                  <a:lnTo>
                    <a:pt x="40" y="158"/>
                  </a:lnTo>
                  <a:lnTo>
                    <a:pt x="41" y="159"/>
                  </a:lnTo>
                  <a:lnTo>
                    <a:pt x="41" y="159"/>
                  </a:lnTo>
                  <a:lnTo>
                    <a:pt x="41" y="159"/>
                  </a:lnTo>
                  <a:lnTo>
                    <a:pt x="41" y="160"/>
                  </a:lnTo>
                  <a:lnTo>
                    <a:pt x="41" y="160"/>
                  </a:lnTo>
                  <a:lnTo>
                    <a:pt x="41" y="161"/>
                  </a:lnTo>
                  <a:lnTo>
                    <a:pt x="42" y="161"/>
                  </a:lnTo>
                  <a:lnTo>
                    <a:pt x="42" y="162"/>
                  </a:lnTo>
                  <a:lnTo>
                    <a:pt x="42" y="162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2" y="164"/>
                  </a:lnTo>
                  <a:lnTo>
                    <a:pt x="42" y="164"/>
                  </a:lnTo>
                  <a:lnTo>
                    <a:pt x="42" y="164"/>
                  </a:lnTo>
                  <a:lnTo>
                    <a:pt x="43" y="165"/>
                  </a:lnTo>
                  <a:lnTo>
                    <a:pt x="43" y="165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7"/>
                  </a:lnTo>
                  <a:lnTo>
                    <a:pt x="43" y="167"/>
                  </a:lnTo>
                  <a:lnTo>
                    <a:pt x="43" y="168"/>
                  </a:lnTo>
                  <a:lnTo>
                    <a:pt x="43" y="168"/>
                  </a:lnTo>
                  <a:lnTo>
                    <a:pt x="44" y="16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44" y="170"/>
                  </a:lnTo>
                  <a:lnTo>
                    <a:pt x="44" y="170"/>
                  </a:lnTo>
                  <a:lnTo>
                    <a:pt x="44" y="170"/>
                  </a:lnTo>
                  <a:lnTo>
                    <a:pt x="45" y="170"/>
                  </a:lnTo>
                  <a:lnTo>
                    <a:pt x="45" y="171"/>
                  </a:lnTo>
                  <a:lnTo>
                    <a:pt x="45" y="171"/>
                  </a:lnTo>
                  <a:lnTo>
                    <a:pt x="45" y="172"/>
                  </a:lnTo>
                  <a:lnTo>
                    <a:pt x="45" y="172"/>
                  </a:lnTo>
                  <a:lnTo>
                    <a:pt x="45" y="172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5" y="174"/>
                  </a:lnTo>
                  <a:lnTo>
                    <a:pt x="46" y="174"/>
                  </a:lnTo>
                  <a:lnTo>
                    <a:pt x="46" y="174"/>
                  </a:lnTo>
                  <a:lnTo>
                    <a:pt x="46" y="174"/>
                  </a:lnTo>
                  <a:lnTo>
                    <a:pt x="46" y="175"/>
                  </a:lnTo>
                  <a:lnTo>
                    <a:pt x="46" y="175"/>
                  </a:lnTo>
                  <a:lnTo>
                    <a:pt x="46" y="176"/>
                  </a:lnTo>
                  <a:lnTo>
                    <a:pt x="46" y="176"/>
                  </a:lnTo>
                  <a:lnTo>
                    <a:pt x="47" y="176"/>
                  </a:lnTo>
                  <a:lnTo>
                    <a:pt x="47" y="176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47" y="178"/>
                  </a:lnTo>
                  <a:lnTo>
                    <a:pt x="47" y="178"/>
                  </a:lnTo>
                  <a:lnTo>
                    <a:pt x="47" y="178"/>
                  </a:lnTo>
                  <a:lnTo>
                    <a:pt x="47" y="178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48" y="180"/>
                  </a:lnTo>
                  <a:lnTo>
                    <a:pt x="48" y="180"/>
                  </a:lnTo>
                  <a:lnTo>
                    <a:pt x="48" y="180"/>
                  </a:lnTo>
                  <a:lnTo>
                    <a:pt x="48" y="180"/>
                  </a:lnTo>
                  <a:lnTo>
                    <a:pt x="48" y="181"/>
                  </a:lnTo>
                  <a:lnTo>
                    <a:pt x="49" y="181"/>
                  </a:lnTo>
                  <a:lnTo>
                    <a:pt x="49" y="181"/>
                  </a:lnTo>
                  <a:lnTo>
                    <a:pt x="49" y="181"/>
                  </a:lnTo>
                  <a:lnTo>
                    <a:pt x="49" y="182"/>
                  </a:lnTo>
                  <a:lnTo>
                    <a:pt x="49" y="182"/>
                  </a:lnTo>
                  <a:lnTo>
                    <a:pt x="49" y="183"/>
                  </a:lnTo>
                  <a:lnTo>
                    <a:pt x="49" y="183"/>
                  </a:lnTo>
                  <a:lnTo>
                    <a:pt x="49" y="183"/>
                  </a:lnTo>
                  <a:lnTo>
                    <a:pt x="50" y="184"/>
                  </a:lnTo>
                  <a:lnTo>
                    <a:pt x="50" y="184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1" y="185"/>
                  </a:lnTo>
                  <a:lnTo>
                    <a:pt x="51" y="186"/>
                  </a:lnTo>
                  <a:lnTo>
                    <a:pt x="51" y="186"/>
                  </a:lnTo>
                  <a:lnTo>
                    <a:pt x="51" y="187"/>
                  </a:lnTo>
                  <a:lnTo>
                    <a:pt x="51" y="187"/>
                  </a:lnTo>
                  <a:lnTo>
                    <a:pt x="51" y="187"/>
                  </a:lnTo>
                  <a:lnTo>
                    <a:pt x="51" y="188"/>
                  </a:lnTo>
                  <a:lnTo>
                    <a:pt x="52" y="188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53" y="190"/>
                  </a:lnTo>
                  <a:lnTo>
                    <a:pt x="53" y="190"/>
                  </a:lnTo>
                  <a:lnTo>
                    <a:pt x="53" y="191"/>
                  </a:lnTo>
                  <a:lnTo>
                    <a:pt x="53" y="191"/>
                  </a:lnTo>
                  <a:lnTo>
                    <a:pt x="53" y="191"/>
                  </a:lnTo>
                  <a:lnTo>
                    <a:pt x="53" y="192"/>
                  </a:lnTo>
                  <a:lnTo>
                    <a:pt x="53" y="192"/>
                  </a:lnTo>
                  <a:lnTo>
                    <a:pt x="54" y="192"/>
                  </a:lnTo>
                  <a:lnTo>
                    <a:pt x="54" y="193"/>
                  </a:lnTo>
                  <a:lnTo>
                    <a:pt x="54" y="193"/>
                  </a:lnTo>
                  <a:lnTo>
                    <a:pt x="54" y="193"/>
                  </a:lnTo>
                  <a:lnTo>
                    <a:pt x="54" y="194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5"/>
                  </a:lnTo>
                  <a:lnTo>
                    <a:pt x="55" y="196"/>
                  </a:lnTo>
                  <a:lnTo>
                    <a:pt x="56" y="196"/>
                  </a:lnTo>
                  <a:lnTo>
                    <a:pt x="56" y="196"/>
                  </a:lnTo>
                  <a:lnTo>
                    <a:pt x="56" y="196"/>
                  </a:lnTo>
                  <a:lnTo>
                    <a:pt x="56" y="197"/>
                  </a:lnTo>
                  <a:lnTo>
                    <a:pt x="57" y="197"/>
                  </a:lnTo>
                  <a:lnTo>
                    <a:pt x="57" y="197"/>
                  </a:lnTo>
                  <a:lnTo>
                    <a:pt x="57" y="19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86581D48-8E2F-E48D-280F-3EB5EDE2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1734"/>
              <a:ext cx="176" cy="132"/>
            </a:xfrm>
            <a:custGeom>
              <a:avLst/>
              <a:gdLst>
                <a:gd name="T0" fmla="*/ 2 w 176"/>
                <a:gd name="T1" fmla="*/ 2 h 132"/>
                <a:gd name="T2" fmla="*/ 5 w 176"/>
                <a:gd name="T3" fmla="*/ 6 h 132"/>
                <a:gd name="T4" fmla="*/ 7 w 176"/>
                <a:gd name="T5" fmla="*/ 9 h 132"/>
                <a:gd name="T6" fmla="*/ 9 w 176"/>
                <a:gd name="T7" fmla="*/ 12 h 132"/>
                <a:gd name="T8" fmla="*/ 11 w 176"/>
                <a:gd name="T9" fmla="*/ 15 h 132"/>
                <a:gd name="T10" fmla="*/ 13 w 176"/>
                <a:gd name="T11" fmla="*/ 17 h 132"/>
                <a:gd name="T12" fmla="*/ 15 w 176"/>
                <a:gd name="T13" fmla="*/ 20 h 132"/>
                <a:gd name="T14" fmla="*/ 18 w 176"/>
                <a:gd name="T15" fmla="*/ 23 h 132"/>
                <a:gd name="T16" fmla="*/ 20 w 176"/>
                <a:gd name="T17" fmla="*/ 25 h 132"/>
                <a:gd name="T18" fmla="*/ 23 w 176"/>
                <a:gd name="T19" fmla="*/ 29 h 132"/>
                <a:gd name="T20" fmla="*/ 25 w 176"/>
                <a:gd name="T21" fmla="*/ 31 h 132"/>
                <a:gd name="T22" fmla="*/ 27 w 176"/>
                <a:gd name="T23" fmla="*/ 34 h 132"/>
                <a:gd name="T24" fmla="*/ 29 w 176"/>
                <a:gd name="T25" fmla="*/ 36 h 132"/>
                <a:gd name="T26" fmla="*/ 32 w 176"/>
                <a:gd name="T27" fmla="*/ 39 h 132"/>
                <a:gd name="T28" fmla="*/ 34 w 176"/>
                <a:gd name="T29" fmla="*/ 42 h 132"/>
                <a:gd name="T30" fmla="*/ 36 w 176"/>
                <a:gd name="T31" fmla="*/ 45 h 132"/>
                <a:gd name="T32" fmla="*/ 38 w 176"/>
                <a:gd name="T33" fmla="*/ 48 h 132"/>
                <a:gd name="T34" fmla="*/ 40 w 176"/>
                <a:gd name="T35" fmla="*/ 51 h 132"/>
                <a:gd name="T36" fmla="*/ 41 w 176"/>
                <a:gd name="T37" fmla="*/ 54 h 132"/>
                <a:gd name="T38" fmla="*/ 43 w 176"/>
                <a:gd name="T39" fmla="*/ 57 h 132"/>
                <a:gd name="T40" fmla="*/ 45 w 176"/>
                <a:gd name="T41" fmla="*/ 60 h 132"/>
                <a:gd name="T42" fmla="*/ 47 w 176"/>
                <a:gd name="T43" fmla="*/ 63 h 132"/>
                <a:gd name="T44" fmla="*/ 49 w 176"/>
                <a:gd name="T45" fmla="*/ 66 h 132"/>
                <a:gd name="T46" fmla="*/ 51 w 176"/>
                <a:gd name="T47" fmla="*/ 69 h 132"/>
                <a:gd name="T48" fmla="*/ 53 w 176"/>
                <a:gd name="T49" fmla="*/ 72 h 132"/>
                <a:gd name="T50" fmla="*/ 55 w 176"/>
                <a:gd name="T51" fmla="*/ 76 h 132"/>
                <a:gd name="T52" fmla="*/ 57 w 176"/>
                <a:gd name="T53" fmla="*/ 79 h 132"/>
                <a:gd name="T54" fmla="*/ 59 w 176"/>
                <a:gd name="T55" fmla="*/ 82 h 132"/>
                <a:gd name="T56" fmla="*/ 61 w 176"/>
                <a:gd name="T57" fmla="*/ 85 h 132"/>
                <a:gd name="T58" fmla="*/ 63 w 176"/>
                <a:gd name="T59" fmla="*/ 88 h 132"/>
                <a:gd name="T60" fmla="*/ 66 w 176"/>
                <a:gd name="T61" fmla="*/ 91 h 132"/>
                <a:gd name="T62" fmla="*/ 68 w 176"/>
                <a:gd name="T63" fmla="*/ 93 h 132"/>
                <a:gd name="T64" fmla="*/ 70 w 176"/>
                <a:gd name="T65" fmla="*/ 96 h 132"/>
                <a:gd name="T66" fmla="*/ 72 w 176"/>
                <a:gd name="T67" fmla="*/ 98 h 132"/>
                <a:gd name="T68" fmla="*/ 74 w 176"/>
                <a:gd name="T69" fmla="*/ 100 h 132"/>
                <a:gd name="T70" fmla="*/ 77 w 176"/>
                <a:gd name="T71" fmla="*/ 103 h 132"/>
                <a:gd name="T72" fmla="*/ 80 w 176"/>
                <a:gd name="T73" fmla="*/ 105 h 132"/>
                <a:gd name="T74" fmla="*/ 83 w 176"/>
                <a:gd name="T75" fmla="*/ 107 h 132"/>
                <a:gd name="T76" fmla="*/ 86 w 176"/>
                <a:gd name="T77" fmla="*/ 110 h 132"/>
                <a:gd name="T78" fmla="*/ 89 w 176"/>
                <a:gd name="T79" fmla="*/ 112 h 132"/>
                <a:gd name="T80" fmla="*/ 93 w 176"/>
                <a:gd name="T81" fmla="*/ 114 h 132"/>
                <a:gd name="T82" fmla="*/ 96 w 176"/>
                <a:gd name="T83" fmla="*/ 115 h 132"/>
                <a:gd name="T84" fmla="*/ 99 w 176"/>
                <a:gd name="T85" fmla="*/ 116 h 132"/>
                <a:gd name="T86" fmla="*/ 102 w 176"/>
                <a:gd name="T87" fmla="*/ 117 h 132"/>
                <a:gd name="T88" fmla="*/ 106 w 176"/>
                <a:gd name="T89" fmla="*/ 119 h 132"/>
                <a:gd name="T90" fmla="*/ 109 w 176"/>
                <a:gd name="T91" fmla="*/ 120 h 132"/>
                <a:gd name="T92" fmla="*/ 112 w 176"/>
                <a:gd name="T93" fmla="*/ 121 h 132"/>
                <a:gd name="T94" fmla="*/ 116 w 176"/>
                <a:gd name="T95" fmla="*/ 122 h 132"/>
                <a:gd name="T96" fmla="*/ 120 w 176"/>
                <a:gd name="T97" fmla="*/ 123 h 132"/>
                <a:gd name="T98" fmla="*/ 123 w 176"/>
                <a:gd name="T99" fmla="*/ 124 h 132"/>
                <a:gd name="T100" fmla="*/ 127 w 176"/>
                <a:gd name="T101" fmla="*/ 125 h 132"/>
                <a:gd name="T102" fmla="*/ 131 w 176"/>
                <a:gd name="T103" fmla="*/ 125 h 132"/>
                <a:gd name="T104" fmla="*/ 134 w 176"/>
                <a:gd name="T105" fmla="*/ 126 h 132"/>
                <a:gd name="T106" fmla="*/ 138 w 176"/>
                <a:gd name="T107" fmla="*/ 127 h 132"/>
                <a:gd name="T108" fmla="*/ 142 w 176"/>
                <a:gd name="T109" fmla="*/ 127 h 132"/>
                <a:gd name="T110" fmla="*/ 146 w 176"/>
                <a:gd name="T111" fmla="*/ 128 h 132"/>
                <a:gd name="T112" fmla="*/ 149 w 176"/>
                <a:gd name="T113" fmla="*/ 129 h 132"/>
                <a:gd name="T114" fmla="*/ 153 w 176"/>
                <a:gd name="T115" fmla="*/ 129 h 132"/>
                <a:gd name="T116" fmla="*/ 157 w 176"/>
                <a:gd name="T117" fmla="*/ 130 h 132"/>
                <a:gd name="T118" fmla="*/ 161 w 176"/>
                <a:gd name="T119" fmla="*/ 130 h 132"/>
                <a:gd name="T120" fmla="*/ 165 w 176"/>
                <a:gd name="T121" fmla="*/ 131 h 132"/>
                <a:gd name="T122" fmla="*/ 169 w 176"/>
                <a:gd name="T123" fmla="*/ 131 h 132"/>
                <a:gd name="T124" fmla="*/ 173 w 176"/>
                <a:gd name="T1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" h="13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0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6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9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9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1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2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9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2" y="70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2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3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5"/>
                  </a:lnTo>
                  <a:lnTo>
                    <a:pt x="54" y="75"/>
                  </a:lnTo>
                  <a:lnTo>
                    <a:pt x="55" y="75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7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7" y="78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59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7"/>
                  </a:lnTo>
                  <a:lnTo>
                    <a:pt x="62" y="87"/>
                  </a:lnTo>
                  <a:lnTo>
                    <a:pt x="62" y="87"/>
                  </a:lnTo>
                  <a:lnTo>
                    <a:pt x="62" y="87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6" y="91"/>
                  </a:lnTo>
                  <a:lnTo>
                    <a:pt x="66" y="91"/>
                  </a:lnTo>
                  <a:lnTo>
                    <a:pt x="66" y="91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8" y="93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5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70" y="97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1" y="98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100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4" y="101"/>
                  </a:lnTo>
                  <a:lnTo>
                    <a:pt x="75" y="101"/>
                  </a:lnTo>
                  <a:lnTo>
                    <a:pt x="75" y="101"/>
                  </a:lnTo>
                  <a:lnTo>
                    <a:pt x="75" y="101"/>
                  </a:lnTo>
                  <a:lnTo>
                    <a:pt x="75" y="102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3"/>
                  </a:lnTo>
                  <a:lnTo>
                    <a:pt x="77" y="103"/>
                  </a:lnTo>
                  <a:lnTo>
                    <a:pt x="77" y="103"/>
                  </a:lnTo>
                  <a:lnTo>
                    <a:pt x="78" y="103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9" y="105"/>
                  </a:lnTo>
                  <a:lnTo>
                    <a:pt x="79" y="105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6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86" y="110"/>
                  </a:lnTo>
                  <a:lnTo>
                    <a:pt x="87" y="110"/>
                  </a:lnTo>
                  <a:lnTo>
                    <a:pt x="87" y="110"/>
                  </a:lnTo>
                  <a:lnTo>
                    <a:pt x="87" y="110"/>
                  </a:lnTo>
                  <a:lnTo>
                    <a:pt x="87" y="110"/>
                  </a:lnTo>
                  <a:lnTo>
                    <a:pt x="88" y="110"/>
                  </a:lnTo>
                  <a:lnTo>
                    <a:pt x="88" y="111"/>
                  </a:lnTo>
                  <a:lnTo>
                    <a:pt x="88" y="111"/>
                  </a:lnTo>
                  <a:lnTo>
                    <a:pt x="89" y="111"/>
                  </a:lnTo>
                  <a:lnTo>
                    <a:pt x="89" y="111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3"/>
                  </a:lnTo>
                  <a:lnTo>
                    <a:pt x="91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5" y="114"/>
                  </a:lnTo>
                  <a:lnTo>
                    <a:pt x="95" y="115"/>
                  </a:lnTo>
                  <a:lnTo>
                    <a:pt x="95" y="115"/>
                  </a:lnTo>
                  <a:lnTo>
                    <a:pt x="95" y="115"/>
                  </a:lnTo>
                  <a:lnTo>
                    <a:pt x="95" y="115"/>
                  </a:lnTo>
                  <a:lnTo>
                    <a:pt x="96" y="115"/>
                  </a:lnTo>
                  <a:lnTo>
                    <a:pt x="96" y="115"/>
                  </a:lnTo>
                  <a:lnTo>
                    <a:pt x="96" y="115"/>
                  </a:lnTo>
                  <a:lnTo>
                    <a:pt x="96" y="115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7" y="116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7"/>
                  </a:lnTo>
                  <a:lnTo>
                    <a:pt x="100" y="117"/>
                  </a:lnTo>
                  <a:lnTo>
                    <a:pt x="100" y="117"/>
                  </a:lnTo>
                  <a:lnTo>
                    <a:pt x="101" y="117"/>
                  </a:lnTo>
                  <a:lnTo>
                    <a:pt x="101" y="117"/>
                  </a:lnTo>
                  <a:lnTo>
                    <a:pt x="102" y="117"/>
                  </a:lnTo>
                  <a:lnTo>
                    <a:pt x="102" y="117"/>
                  </a:lnTo>
                  <a:lnTo>
                    <a:pt x="102" y="117"/>
                  </a:lnTo>
                  <a:lnTo>
                    <a:pt x="102" y="117"/>
                  </a:lnTo>
                  <a:lnTo>
                    <a:pt x="103" y="117"/>
                  </a:lnTo>
                  <a:lnTo>
                    <a:pt x="103" y="118"/>
                  </a:lnTo>
                  <a:lnTo>
                    <a:pt x="103" y="118"/>
                  </a:lnTo>
                  <a:lnTo>
                    <a:pt x="104" y="118"/>
                  </a:lnTo>
                  <a:lnTo>
                    <a:pt x="104" y="118"/>
                  </a:lnTo>
                  <a:lnTo>
                    <a:pt x="104" y="118"/>
                  </a:lnTo>
                  <a:lnTo>
                    <a:pt x="104" y="118"/>
                  </a:lnTo>
                  <a:lnTo>
                    <a:pt x="105" y="118"/>
                  </a:lnTo>
                  <a:lnTo>
                    <a:pt x="105" y="118"/>
                  </a:lnTo>
                  <a:lnTo>
                    <a:pt x="105" y="119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107" y="119"/>
                  </a:lnTo>
                  <a:lnTo>
                    <a:pt x="107" y="119"/>
                  </a:lnTo>
                  <a:lnTo>
                    <a:pt x="108" y="119"/>
                  </a:lnTo>
                  <a:lnTo>
                    <a:pt x="108" y="119"/>
                  </a:lnTo>
                  <a:lnTo>
                    <a:pt x="108" y="119"/>
                  </a:lnTo>
                  <a:lnTo>
                    <a:pt x="108" y="119"/>
                  </a:lnTo>
                  <a:lnTo>
                    <a:pt x="109" y="119"/>
                  </a:lnTo>
                  <a:lnTo>
                    <a:pt x="109" y="120"/>
                  </a:lnTo>
                  <a:lnTo>
                    <a:pt x="109" y="120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1" y="121"/>
                  </a:lnTo>
                  <a:lnTo>
                    <a:pt x="111" y="121"/>
                  </a:lnTo>
                  <a:lnTo>
                    <a:pt x="112" y="121"/>
                  </a:lnTo>
                  <a:lnTo>
                    <a:pt x="112" y="121"/>
                  </a:lnTo>
                  <a:lnTo>
                    <a:pt x="112" y="121"/>
                  </a:lnTo>
                  <a:lnTo>
                    <a:pt x="112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3" y="121"/>
                  </a:lnTo>
                  <a:lnTo>
                    <a:pt x="114" y="121"/>
                  </a:lnTo>
                  <a:lnTo>
                    <a:pt x="114" y="121"/>
                  </a:lnTo>
                  <a:lnTo>
                    <a:pt x="114" y="122"/>
                  </a:lnTo>
                  <a:lnTo>
                    <a:pt x="114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6" y="123"/>
                  </a:lnTo>
                  <a:lnTo>
                    <a:pt x="117" y="123"/>
                  </a:lnTo>
                  <a:lnTo>
                    <a:pt x="117" y="123"/>
                  </a:lnTo>
                  <a:lnTo>
                    <a:pt x="117" y="123"/>
                  </a:lnTo>
                  <a:lnTo>
                    <a:pt x="118" y="123"/>
                  </a:lnTo>
                  <a:lnTo>
                    <a:pt x="118" y="123"/>
                  </a:lnTo>
                  <a:lnTo>
                    <a:pt x="119" y="123"/>
                  </a:lnTo>
                  <a:lnTo>
                    <a:pt x="119" y="123"/>
                  </a:lnTo>
                  <a:lnTo>
                    <a:pt x="119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1" y="123"/>
                  </a:lnTo>
                  <a:lnTo>
                    <a:pt x="121" y="123"/>
                  </a:lnTo>
                  <a:lnTo>
                    <a:pt x="121" y="123"/>
                  </a:lnTo>
                  <a:lnTo>
                    <a:pt x="122" y="123"/>
                  </a:lnTo>
                  <a:lnTo>
                    <a:pt x="122" y="124"/>
                  </a:lnTo>
                  <a:lnTo>
                    <a:pt x="122" y="124"/>
                  </a:lnTo>
                  <a:lnTo>
                    <a:pt x="123" y="124"/>
                  </a:lnTo>
                  <a:lnTo>
                    <a:pt x="123" y="124"/>
                  </a:lnTo>
                  <a:lnTo>
                    <a:pt x="123" y="124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5" y="124"/>
                  </a:lnTo>
                  <a:lnTo>
                    <a:pt x="125" y="124"/>
                  </a:lnTo>
                  <a:lnTo>
                    <a:pt x="125" y="124"/>
                  </a:lnTo>
                  <a:lnTo>
                    <a:pt x="126" y="124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29" y="125"/>
                  </a:lnTo>
                  <a:lnTo>
                    <a:pt x="130" y="125"/>
                  </a:lnTo>
                  <a:lnTo>
                    <a:pt x="130" y="125"/>
                  </a:lnTo>
                  <a:lnTo>
                    <a:pt x="131" y="125"/>
                  </a:lnTo>
                  <a:lnTo>
                    <a:pt x="131" y="125"/>
                  </a:lnTo>
                  <a:lnTo>
                    <a:pt x="131" y="125"/>
                  </a:lnTo>
                  <a:lnTo>
                    <a:pt x="131" y="126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3" y="126"/>
                  </a:lnTo>
                  <a:lnTo>
                    <a:pt x="133" y="126"/>
                  </a:lnTo>
                  <a:lnTo>
                    <a:pt x="133" y="126"/>
                  </a:lnTo>
                  <a:lnTo>
                    <a:pt x="133" y="126"/>
                  </a:lnTo>
                  <a:lnTo>
                    <a:pt x="134" y="126"/>
                  </a:lnTo>
                  <a:lnTo>
                    <a:pt x="134" y="126"/>
                  </a:lnTo>
                  <a:lnTo>
                    <a:pt x="134" y="126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6" y="127"/>
                  </a:lnTo>
                  <a:lnTo>
                    <a:pt x="136" y="127"/>
                  </a:lnTo>
                  <a:lnTo>
                    <a:pt x="137" y="127"/>
                  </a:lnTo>
                  <a:lnTo>
                    <a:pt x="137" y="127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9" y="127"/>
                  </a:lnTo>
                  <a:lnTo>
                    <a:pt x="139" y="127"/>
                  </a:lnTo>
                  <a:lnTo>
                    <a:pt x="140" y="127"/>
                  </a:lnTo>
                  <a:lnTo>
                    <a:pt x="140" y="127"/>
                  </a:lnTo>
                  <a:lnTo>
                    <a:pt x="140" y="127"/>
                  </a:lnTo>
                  <a:lnTo>
                    <a:pt x="140" y="127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142" y="127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43" y="128"/>
                  </a:lnTo>
                  <a:lnTo>
                    <a:pt x="143" y="128"/>
                  </a:lnTo>
                  <a:lnTo>
                    <a:pt x="144" y="128"/>
                  </a:lnTo>
                  <a:lnTo>
                    <a:pt x="144" y="128"/>
                  </a:lnTo>
                  <a:lnTo>
                    <a:pt x="144" y="128"/>
                  </a:lnTo>
                  <a:lnTo>
                    <a:pt x="144" y="128"/>
                  </a:lnTo>
                  <a:lnTo>
                    <a:pt x="145" y="128"/>
                  </a:lnTo>
                  <a:lnTo>
                    <a:pt x="145" y="128"/>
                  </a:lnTo>
                  <a:lnTo>
                    <a:pt x="146" y="128"/>
                  </a:lnTo>
                  <a:lnTo>
                    <a:pt x="146" y="128"/>
                  </a:lnTo>
                  <a:lnTo>
                    <a:pt x="146" y="129"/>
                  </a:lnTo>
                  <a:lnTo>
                    <a:pt x="146" y="129"/>
                  </a:lnTo>
                  <a:lnTo>
                    <a:pt x="147" y="129"/>
                  </a:lnTo>
                  <a:lnTo>
                    <a:pt x="147" y="129"/>
                  </a:lnTo>
                  <a:lnTo>
                    <a:pt x="148" y="129"/>
                  </a:lnTo>
                  <a:lnTo>
                    <a:pt x="148" y="129"/>
                  </a:lnTo>
                  <a:lnTo>
                    <a:pt x="148" y="129"/>
                  </a:lnTo>
                  <a:lnTo>
                    <a:pt x="149" y="129"/>
                  </a:lnTo>
                  <a:lnTo>
                    <a:pt x="149" y="129"/>
                  </a:lnTo>
                  <a:lnTo>
                    <a:pt x="149" y="129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1" y="129"/>
                  </a:lnTo>
                  <a:lnTo>
                    <a:pt x="152" y="129"/>
                  </a:lnTo>
                  <a:lnTo>
                    <a:pt x="152" y="129"/>
                  </a:lnTo>
                  <a:lnTo>
                    <a:pt x="152" y="129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54" y="129"/>
                  </a:lnTo>
                  <a:lnTo>
                    <a:pt x="154" y="129"/>
                  </a:lnTo>
                  <a:lnTo>
                    <a:pt x="155" y="129"/>
                  </a:lnTo>
                  <a:lnTo>
                    <a:pt x="155" y="129"/>
                  </a:lnTo>
                  <a:lnTo>
                    <a:pt x="155" y="129"/>
                  </a:lnTo>
                  <a:lnTo>
                    <a:pt x="155" y="130"/>
                  </a:lnTo>
                  <a:lnTo>
                    <a:pt x="156" y="130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7" y="130"/>
                  </a:lnTo>
                  <a:lnTo>
                    <a:pt x="157" y="130"/>
                  </a:lnTo>
                  <a:lnTo>
                    <a:pt x="158" y="130"/>
                  </a:lnTo>
                  <a:lnTo>
                    <a:pt x="158" y="130"/>
                  </a:lnTo>
                  <a:lnTo>
                    <a:pt x="159" y="130"/>
                  </a:lnTo>
                  <a:lnTo>
                    <a:pt x="159" y="130"/>
                  </a:lnTo>
                  <a:lnTo>
                    <a:pt x="159" y="130"/>
                  </a:lnTo>
                  <a:lnTo>
                    <a:pt x="160" y="130"/>
                  </a:lnTo>
                  <a:lnTo>
                    <a:pt x="160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2" y="130"/>
                  </a:lnTo>
                  <a:lnTo>
                    <a:pt x="162" y="130"/>
                  </a:lnTo>
                  <a:lnTo>
                    <a:pt x="163" y="130"/>
                  </a:lnTo>
                  <a:lnTo>
                    <a:pt x="163" y="130"/>
                  </a:lnTo>
                  <a:lnTo>
                    <a:pt x="163" y="130"/>
                  </a:lnTo>
                  <a:lnTo>
                    <a:pt x="164" y="130"/>
                  </a:lnTo>
                  <a:lnTo>
                    <a:pt x="164" y="131"/>
                  </a:lnTo>
                  <a:lnTo>
                    <a:pt x="164" y="131"/>
                  </a:lnTo>
                  <a:lnTo>
                    <a:pt x="165" y="131"/>
                  </a:lnTo>
                  <a:lnTo>
                    <a:pt x="165" y="131"/>
                  </a:lnTo>
                  <a:lnTo>
                    <a:pt x="165" y="131"/>
                  </a:lnTo>
                  <a:lnTo>
                    <a:pt x="166" y="131"/>
                  </a:lnTo>
                  <a:lnTo>
                    <a:pt x="166" y="131"/>
                  </a:lnTo>
                  <a:lnTo>
                    <a:pt x="167" y="131"/>
                  </a:lnTo>
                  <a:lnTo>
                    <a:pt x="167" y="131"/>
                  </a:lnTo>
                  <a:lnTo>
                    <a:pt x="167" y="131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69" y="131"/>
                  </a:lnTo>
                  <a:lnTo>
                    <a:pt x="169" y="131"/>
                  </a:lnTo>
                  <a:lnTo>
                    <a:pt x="169" y="131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0" y="131"/>
                  </a:lnTo>
                  <a:lnTo>
                    <a:pt x="171" y="131"/>
                  </a:lnTo>
                  <a:lnTo>
                    <a:pt x="171" y="132"/>
                  </a:lnTo>
                  <a:lnTo>
                    <a:pt x="171" y="132"/>
                  </a:lnTo>
                  <a:lnTo>
                    <a:pt x="172" y="132"/>
                  </a:lnTo>
                  <a:lnTo>
                    <a:pt x="172" y="132"/>
                  </a:lnTo>
                  <a:lnTo>
                    <a:pt x="172" y="132"/>
                  </a:lnTo>
                  <a:lnTo>
                    <a:pt x="173" y="132"/>
                  </a:lnTo>
                  <a:lnTo>
                    <a:pt x="173" y="132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5" y="132"/>
                  </a:lnTo>
                  <a:lnTo>
                    <a:pt x="175" y="132"/>
                  </a:lnTo>
                  <a:lnTo>
                    <a:pt x="175" y="132"/>
                  </a:lnTo>
                  <a:lnTo>
                    <a:pt x="176" y="13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C3E13A57-E6B4-4EC9-9381-7669E42EB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" y="1865"/>
              <a:ext cx="253" cy="23"/>
            </a:xfrm>
            <a:custGeom>
              <a:avLst/>
              <a:gdLst>
                <a:gd name="T0" fmla="*/ 4 w 253"/>
                <a:gd name="T1" fmla="*/ 1 h 23"/>
                <a:gd name="T2" fmla="*/ 8 w 253"/>
                <a:gd name="T3" fmla="*/ 2 h 23"/>
                <a:gd name="T4" fmla="*/ 12 w 253"/>
                <a:gd name="T5" fmla="*/ 2 h 23"/>
                <a:gd name="T6" fmla="*/ 16 w 253"/>
                <a:gd name="T7" fmla="*/ 2 h 23"/>
                <a:gd name="T8" fmla="*/ 20 w 253"/>
                <a:gd name="T9" fmla="*/ 3 h 23"/>
                <a:gd name="T10" fmla="*/ 25 w 253"/>
                <a:gd name="T11" fmla="*/ 3 h 23"/>
                <a:gd name="T12" fmla="*/ 29 w 253"/>
                <a:gd name="T13" fmla="*/ 3 h 23"/>
                <a:gd name="T14" fmla="*/ 33 w 253"/>
                <a:gd name="T15" fmla="*/ 3 h 23"/>
                <a:gd name="T16" fmla="*/ 38 w 253"/>
                <a:gd name="T17" fmla="*/ 4 h 23"/>
                <a:gd name="T18" fmla="*/ 42 w 253"/>
                <a:gd name="T19" fmla="*/ 4 h 23"/>
                <a:gd name="T20" fmla="*/ 46 w 253"/>
                <a:gd name="T21" fmla="*/ 4 h 23"/>
                <a:gd name="T22" fmla="*/ 50 w 253"/>
                <a:gd name="T23" fmla="*/ 5 h 23"/>
                <a:gd name="T24" fmla="*/ 54 w 253"/>
                <a:gd name="T25" fmla="*/ 5 h 23"/>
                <a:gd name="T26" fmla="*/ 58 w 253"/>
                <a:gd name="T27" fmla="*/ 5 h 23"/>
                <a:gd name="T28" fmla="*/ 63 w 253"/>
                <a:gd name="T29" fmla="*/ 5 h 23"/>
                <a:gd name="T30" fmla="*/ 66 w 253"/>
                <a:gd name="T31" fmla="*/ 5 h 23"/>
                <a:gd name="T32" fmla="*/ 70 w 253"/>
                <a:gd name="T33" fmla="*/ 5 h 23"/>
                <a:gd name="T34" fmla="*/ 75 w 253"/>
                <a:gd name="T35" fmla="*/ 5 h 23"/>
                <a:gd name="T36" fmla="*/ 79 w 253"/>
                <a:gd name="T37" fmla="*/ 6 h 23"/>
                <a:gd name="T38" fmla="*/ 84 w 253"/>
                <a:gd name="T39" fmla="*/ 6 h 23"/>
                <a:gd name="T40" fmla="*/ 88 w 253"/>
                <a:gd name="T41" fmla="*/ 6 h 23"/>
                <a:gd name="T42" fmla="*/ 92 w 253"/>
                <a:gd name="T43" fmla="*/ 6 h 23"/>
                <a:gd name="T44" fmla="*/ 97 w 253"/>
                <a:gd name="T45" fmla="*/ 6 h 23"/>
                <a:gd name="T46" fmla="*/ 101 w 253"/>
                <a:gd name="T47" fmla="*/ 6 h 23"/>
                <a:gd name="T48" fmla="*/ 105 w 253"/>
                <a:gd name="T49" fmla="*/ 6 h 23"/>
                <a:gd name="T50" fmla="*/ 110 w 253"/>
                <a:gd name="T51" fmla="*/ 6 h 23"/>
                <a:gd name="T52" fmla="*/ 114 w 253"/>
                <a:gd name="T53" fmla="*/ 6 h 23"/>
                <a:gd name="T54" fmla="*/ 118 w 253"/>
                <a:gd name="T55" fmla="*/ 7 h 23"/>
                <a:gd name="T56" fmla="*/ 123 w 253"/>
                <a:gd name="T57" fmla="*/ 7 h 23"/>
                <a:gd name="T58" fmla="*/ 127 w 253"/>
                <a:gd name="T59" fmla="*/ 6 h 23"/>
                <a:gd name="T60" fmla="*/ 131 w 253"/>
                <a:gd name="T61" fmla="*/ 6 h 23"/>
                <a:gd name="T62" fmla="*/ 135 w 253"/>
                <a:gd name="T63" fmla="*/ 6 h 23"/>
                <a:gd name="T64" fmla="*/ 140 w 253"/>
                <a:gd name="T65" fmla="*/ 6 h 23"/>
                <a:gd name="T66" fmla="*/ 144 w 253"/>
                <a:gd name="T67" fmla="*/ 5 h 23"/>
                <a:gd name="T68" fmla="*/ 148 w 253"/>
                <a:gd name="T69" fmla="*/ 5 h 23"/>
                <a:gd name="T70" fmla="*/ 152 w 253"/>
                <a:gd name="T71" fmla="*/ 5 h 23"/>
                <a:gd name="T72" fmla="*/ 156 w 253"/>
                <a:gd name="T73" fmla="*/ 4 h 23"/>
                <a:gd name="T74" fmla="*/ 160 w 253"/>
                <a:gd name="T75" fmla="*/ 3 h 23"/>
                <a:gd name="T76" fmla="*/ 164 w 253"/>
                <a:gd name="T77" fmla="*/ 3 h 23"/>
                <a:gd name="T78" fmla="*/ 168 w 253"/>
                <a:gd name="T79" fmla="*/ 2 h 23"/>
                <a:gd name="T80" fmla="*/ 172 w 253"/>
                <a:gd name="T81" fmla="*/ 1 h 23"/>
                <a:gd name="T82" fmla="*/ 176 w 253"/>
                <a:gd name="T83" fmla="*/ 1 h 23"/>
                <a:gd name="T84" fmla="*/ 180 w 253"/>
                <a:gd name="T85" fmla="*/ 1 h 23"/>
                <a:gd name="T86" fmla="*/ 184 w 253"/>
                <a:gd name="T87" fmla="*/ 0 h 23"/>
                <a:gd name="T88" fmla="*/ 188 w 253"/>
                <a:gd name="T89" fmla="*/ 0 h 23"/>
                <a:gd name="T90" fmla="*/ 192 w 253"/>
                <a:gd name="T91" fmla="*/ 0 h 23"/>
                <a:gd name="T92" fmla="*/ 195 w 253"/>
                <a:gd name="T93" fmla="*/ 1 h 23"/>
                <a:gd name="T94" fmla="*/ 199 w 253"/>
                <a:gd name="T95" fmla="*/ 2 h 23"/>
                <a:gd name="T96" fmla="*/ 202 w 253"/>
                <a:gd name="T97" fmla="*/ 4 h 23"/>
                <a:gd name="T98" fmla="*/ 205 w 253"/>
                <a:gd name="T99" fmla="*/ 5 h 23"/>
                <a:gd name="T100" fmla="*/ 209 w 253"/>
                <a:gd name="T101" fmla="*/ 7 h 23"/>
                <a:gd name="T102" fmla="*/ 212 w 253"/>
                <a:gd name="T103" fmla="*/ 8 h 23"/>
                <a:gd name="T104" fmla="*/ 215 w 253"/>
                <a:gd name="T105" fmla="*/ 10 h 23"/>
                <a:gd name="T106" fmla="*/ 218 w 253"/>
                <a:gd name="T107" fmla="*/ 12 h 23"/>
                <a:gd name="T108" fmla="*/ 221 w 253"/>
                <a:gd name="T109" fmla="*/ 14 h 23"/>
                <a:gd name="T110" fmla="*/ 224 w 253"/>
                <a:gd name="T111" fmla="*/ 15 h 23"/>
                <a:gd name="T112" fmla="*/ 228 w 253"/>
                <a:gd name="T113" fmla="*/ 16 h 23"/>
                <a:gd name="T114" fmla="*/ 231 w 253"/>
                <a:gd name="T115" fmla="*/ 18 h 23"/>
                <a:gd name="T116" fmla="*/ 235 w 253"/>
                <a:gd name="T117" fmla="*/ 19 h 23"/>
                <a:gd name="T118" fmla="*/ 238 w 253"/>
                <a:gd name="T119" fmla="*/ 20 h 23"/>
                <a:gd name="T120" fmla="*/ 242 w 253"/>
                <a:gd name="T121" fmla="*/ 21 h 23"/>
                <a:gd name="T122" fmla="*/ 246 w 253"/>
                <a:gd name="T123" fmla="*/ 22 h 23"/>
                <a:gd name="T124" fmla="*/ 250 w 253"/>
                <a:gd name="T1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3" h="23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7" y="7"/>
                  </a:lnTo>
                  <a:lnTo>
                    <a:pt x="117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7" y="7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1" y="6"/>
                  </a:lnTo>
                  <a:lnTo>
                    <a:pt x="141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3" y="6"/>
                  </a:lnTo>
                  <a:lnTo>
                    <a:pt x="143" y="5"/>
                  </a:lnTo>
                  <a:lnTo>
                    <a:pt x="144" y="5"/>
                  </a:lnTo>
                  <a:lnTo>
                    <a:pt x="144" y="5"/>
                  </a:lnTo>
                  <a:lnTo>
                    <a:pt x="144" y="5"/>
                  </a:lnTo>
                  <a:lnTo>
                    <a:pt x="145" y="5"/>
                  </a:lnTo>
                  <a:lnTo>
                    <a:pt x="145" y="5"/>
                  </a:lnTo>
                  <a:lnTo>
                    <a:pt x="146" y="5"/>
                  </a:lnTo>
                  <a:lnTo>
                    <a:pt x="146" y="5"/>
                  </a:lnTo>
                  <a:lnTo>
                    <a:pt x="146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9" y="5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9" y="3"/>
                  </a:lnTo>
                  <a:lnTo>
                    <a:pt x="160" y="3"/>
                  </a:lnTo>
                  <a:lnTo>
                    <a:pt x="160" y="3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1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69" y="1"/>
                  </a:lnTo>
                  <a:lnTo>
                    <a:pt x="170" y="1"/>
                  </a:lnTo>
                  <a:lnTo>
                    <a:pt x="170" y="1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5" y="1"/>
                  </a:lnTo>
                  <a:lnTo>
                    <a:pt x="175" y="1"/>
                  </a:lnTo>
                  <a:lnTo>
                    <a:pt x="175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6" y="1"/>
                  </a:lnTo>
                  <a:lnTo>
                    <a:pt x="177" y="1"/>
                  </a:lnTo>
                  <a:lnTo>
                    <a:pt x="177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8" y="1"/>
                  </a:lnTo>
                  <a:lnTo>
                    <a:pt x="179" y="1"/>
                  </a:lnTo>
                  <a:lnTo>
                    <a:pt x="179" y="1"/>
                  </a:lnTo>
                  <a:lnTo>
                    <a:pt x="180" y="1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3"/>
                  </a:lnTo>
                  <a:lnTo>
                    <a:pt x="200" y="3"/>
                  </a:lnTo>
                  <a:lnTo>
                    <a:pt x="200" y="3"/>
                  </a:lnTo>
                  <a:lnTo>
                    <a:pt x="200" y="3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202" y="3"/>
                  </a:lnTo>
                  <a:lnTo>
                    <a:pt x="202" y="3"/>
                  </a:lnTo>
                  <a:lnTo>
                    <a:pt x="202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4" y="5"/>
                  </a:lnTo>
                  <a:lnTo>
                    <a:pt x="204" y="5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206" y="5"/>
                  </a:lnTo>
                  <a:lnTo>
                    <a:pt x="206" y="5"/>
                  </a:lnTo>
                  <a:lnTo>
                    <a:pt x="206" y="6"/>
                  </a:lnTo>
                  <a:lnTo>
                    <a:pt x="207" y="6"/>
                  </a:lnTo>
                  <a:lnTo>
                    <a:pt x="207" y="6"/>
                  </a:lnTo>
                  <a:lnTo>
                    <a:pt x="207" y="6"/>
                  </a:lnTo>
                  <a:lnTo>
                    <a:pt x="207" y="6"/>
                  </a:lnTo>
                  <a:lnTo>
                    <a:pt x="208" y="6"/>
                  </a:lnTo>
                  <a:lnTo>
                    <a:pt x="208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09" y="7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10" y="8"/>
                  </a:lnTo>
                  <a:lnTo>
                    <a:pt x="211" y="8"/>
                  </a:lnTo>
                  <a:lnTo>
                    <a:pt x="211" y="8"/>
                  </a:lnTo>
                  <a:lnTo>
                    <a:pt x="211" y="8"/>
                  </a:lnTo>
                  <a:lnTo>
                    <a:pt x="211" y="8"/>
                  </a:lnTo>
                  <a:lnTo>
                    <a:pt x="212" y="8"/>
                  </a:lnTo>
                  <a:lnTo>
                    <a:pt x="212" y="9"/>
                  </a:lnTo>
                  <a:lnTo>
                    <a:pt x="212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5" y="10"/>
                  </a:lnTo>
                  <a:lnTo>
                    <a:pt x="215" y="11"/>
                  </a:lnTo>
                  <a:lnTo>
                    <a:pt x="215" y="11"/>
                  </a:lnTo>
                  <a:lnTo>
                    <a:pt x="216" y="11"/>
                  </a:lnTo>
                  <a:lnTo>
                    <a:pt x="216" y="11"/>
                  </a:lnTo>
                  <a:lnTo>
                    <a:pt x="216" y="11"/>
                  </a:lnTo>
                  <a:lnTo>
                    <a:pt x="217" y="11"/>
                  </a:lnTo>
                  <a:lnTo>
                    <a:pt x="217" y="12"/>
                  </a:lnTo>
                  <a:lnTo>
                    <a:pt x="217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21" y="13"/>
                  </a:lnTo>
                  <a:lnTo>
                    <a:pt x="221" y="14"/>
                  </a:lnTo>
                  <a:lnTo>
                    <a:pt x="221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3" y="14"/>
                  </a:lnTo>
                  <a:lnTo>
                    <a:pt x="223" y="15"/>
                  </a:lnTo>
                  <a:lnTo>
                    <a:pt x="223" y="15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5" y="15"/>
                  </a:lnTo>
                  <a:lnTo>
                    <a:pt x="225" y="15"/>
                  </a:lnTo>
                  <a:lnTo>
                    <a:pt x="226" y="15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7"/>
                  </a:lnTo>
                  <a:lnTo>
                    <a:pt x="228" y="17"/>
                  </a:lnTo>
                  <a:lnTo>
                    <a:pt x="229" y="17"/>
                  </a:lnTo>
                  <a:lnTo>
                    <a:pt x="229" y="17"/>
                  </a:lnTo>
                  <a:lnTo>
                    <a:pt x="230" y="17"/>
                  </a:lnTo>
                  <a:lnTo>
                    <a:pt x="230" y="17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31" y="18"/>
                  </a:lnTo>
                  <a:lnTo>
                    <a:pt x="231" y="18"/>
                  </a:lnTo>
                  <a:lnTo>
                    <a:pt x="231" y="18"/>
                  </a:lnTo>
                  <a:lnTo>
                    <a:pt x="232" y="18"/>
                  </a:lnTo>
                  <a:lnTo>
                    <a:pt x="232" y="18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3" y="18"/>
                  </a:lnTo>
                  <a:lnTo>
                    <a:pt x="233" y="19"/>
                  </a:lnTo>
                  <a:lnTo>
                    <a:pt x="233" y="19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5" y="19"/>
                  </a:lnTo>
                  <a:lnTo>
                    <a:pt x="235" y="19"/>
                  </a:lnTo>
                  <a:lnTo>
                    <a:pt x="235" y="20"/>
                  </a:lnTo>
                  <a:lnTo>
                    <a:pt x="236" y="20"/>
                  </a:lnTo>
                  <a:lnTo>
                    <a:pt x="236" y="20"/>
                  </a:lnTo>
                  <a:lnTo>
                    <a:pt x="237" y="20"/>
                  </a:lnTo>
                  <a:lnTo>
                    <a:pt x="237" y="20"/>
                  </a:lnTo>
                  <a:lnTo>
                    <a:pt x="237" y="20"/>
                  </a:lnTo>
                  <a:lnTo>
                    <a:pt x="237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8" y="20"/>
                  </a:lnTo>
                  <a:lnTo>
                    <a:pt x="239" y="20"/>
                  </a:lnTo>
                  <a:lnTo>
                    <a:pt x="239" y="20"/>
                  </a:lnTo>
                  <a:lnTo>
                    <a:pt x="239" y="20"/>
                  </a:lnTo>
                  <a:lnTo>
                    <a:pt x="239" y="21"/>
                  </a:lnTo>
                  <a:lnTo>
                    <a:pt x="240" y="21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2" y="21"/>
                  </a:lnTo>
                  <a:lnTo>
                    <a:pt x="242" y="21"/>
                  </a:lnTo>
                  <a:lnTo>
                    <a:pt x="243" y="22"/>
                  </a:lnTo>
                  <a:lnTo>
                    <a:pt x="243" y="22"/>
                  </a:lnTo>
                  <a:lnTo>
                    <a:pt x="243" y="22"/>
                  </a:lnTo>
                  <a:lnTo>
                    <a:pt x="244" y="22"/>
                  </a:lnTo>
                  <a:lnTo>
                    <a:pt x="244" y="22"/>
                  </a:lnTo>
                  <a:lnTo>
                    <a:pt x="244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6" y="22"/>
                  </a:lnTo>
                  <a:lnTo>
                    <a:pt x="246" y="22"/>
                  </a:lnTo>
                  <a:lnTo>
                    <a:pt x="247" y="22"/>
                  </a:lnTo>
                  <a:lnTo>
                    <a:pt x="247" y="22"/>
                  </a:lnTo>
                  <a:lnTo>
                    <a:pt x="247" y="22"/>
                  </a:lnTo>
                  <a:lnTo>
                    <a:pt x="248" y="22"/>
                  </a:lnTo>
                  <a:lnTo>
                    <a:pt x="248" y="22"/>
                  </a:lnTo>
                  <a:lnTo>
                    <a:pt x="248" y="23"/>
                  </a:lnTo>
                  <a:lnTo>
                    <a:pt x="249" y="23"/>
                  </a:lnTo>
                  <a:lnTo>
                    <a:pt x="249" y="23"/>
                  </a:lnTo>
                  <a:lnTo>
                    <a:pt x="249" y="23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51" y="23"/>
                  </a:lnTo>
                  <a:lnTo>
                    <a:pt x="251" y="23"/>
                  </a:lnTo>
                  <a:lnTo>
                    <a:pt x="252" y="23"/>
                  </a:lnTo>
                  <a:lnTo>
                    <a:pt x="252" y="23"/>
                  </a:lnTo>
                  <a:lnTo>
                    <a:pt x="252" y="23"/>
                  </a:lnTo>
                  <a:lnTo>
                    <a:pt x="253" y="2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C689DC4D-4DDB-A0FD-28A2-3BCB6878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1888"/>
              <a:ext cx="269" cy="3"/>
            </a:xfrm>
            <a:custGeom>
              <a:avLst/>
              <a:gdLst>
                <a:gd name="T0" fmla="*/ 3 w 269"/>
                <a:gd name="T1" fmla="*/ 1 h 3"/>
                <a:gd name="T2" fmla="*/ 7 w 269"/>
                <a:gd name="T3" fmla="*/ 1 h 3"/>
                <a:gd name="T4" fmla="*/ 11 w 269"/>
                <a:gd name="T5" fmla="*/ 2 h 3"/>
                <a:gd name="T6" fmla="*/ 15 w 269"/>
                <a:gd name="T7" fmla="*/ 2 h 3"/>
                <a:gd name="T8" fmla="*/ 19 w 269"/>
                <a:gd name="T9" fmla="*/ 3 h 3"/>
                <a:gd name="T10" fmla="*/ 24 w 269"/>
                <a:gd name="T11" fmla="*/ 3 h 3"/>
                <a:gd name="T12" fmla="*/ 28 w 269"/>
                <a:gd name="T13" fmla="*/ 3 h 3"/>
                <a:gd name="T14" fmla="*/ 32 w 269"/>
                <a:gd name="T15" fmla="*/ 3 h 3"/>
                <a:gd name="T16" fmla="*/ 36 w 269"/>
                <a:gd name="T17" fmla="*/ 3 h 3"/>
                <a:gd name="T18" fmla="*/ 41 w 269"/>
                <a:gd name="T19" fmla="*/ 3 h 3"/>
                <a:gd name="T20" fmla="*/ 44 w 269"/>
                <a:gd name="T21" fmla="*/ 3 h 3"/>
                <a:gd name="T22" fmla="*/ 49 w 269"/>
                <a:gd name="T23" fmla="*/ 3 h 3"/>
                <a:gd name="T24" fmla="*/ 53 w 269"/>
                <a:gd name="T25" fmla="*/ 3 h 3"/>
                <a:gd name="T26" fmla="*/ 57 w 269"/>
                <a:gd name="T27" fmla="*/ 3 h 3"/>
                <a:gd name="T28" fmla="*/ 62 w 269"/>
                <a:gd name="T29" fmla="*/ 3 h 3"/>
                <a:gd name="T30" fmla="*/ 66 w 269"/>
                <a:gd name="T31" fmla="*/ 3 h 3"/>
                <a:gd name="T32" fmla="*/ 70 w 269"/>
                <a:gd name="T33" fmla="*/ 3 h 3"/>
                <a:gd name="T34" fmla="*/ 75 w 269"/>
                <a:gd name="T35" fmla="*/ 3 h 3"/>
                <a:gd name="T36" fmla="*/ 79 w 269"/>
                <a:gd name="T37" fmla="*/ 3 h 3"/>
                <a:gd name="T38" fmla="*/ 83 w 269"/>
                <a:gd name="T39" fmla="*/ 3 h 3"/>
                <a:gd name="T40" fmla="*/ 87 w 269"/>
                <a:gd name="T41" fmla="*/ 3 h 3"/>
                <a:gd name="T42" fmla="*/ 92 w 269"/>
                <a:gd name="T43" fmla="*/ 3 h 3"/>
                <a:gd name="T44" fmla="*/ 95 w 269"/>
                <a:gd name="T45" fmla="*/ 3 h 3"/>
                <a:gd name="T46" fmla="*/ 100 w 269"/>
                <a:gd name="T47" fmla="*/ 3 h 3"/>
                <a:gd name="T48" fmla="*/ 104 w 269"/>
                <a:gd name="T49" fmla="*/ 3 h 3"/>
                <a:gd name="T50" fmla="*/ 108 w 269"/>
                <a:gd name="T51" fmla="*/ 3 h 3"/>
                <a:gd name="T52" fmla="*/ 113 w 269"/>
                <a:gd name="T53" fmla="*/ 3 h 3"/>
                <a:gd name="T54" fmla="*/ 117 w 269"/>
                <a:gd name="T55" fmla="*/ 3 h 3"/>
                <a:gd name="T56" fmla="*/ 121 w 269"/>
                <a:gd name="T57" fmla="*/ 3 h 3"/>
                <a:gd name="T58" fmla="*/ 125 w 269"/>
                <a:gd name="T59" fmla="*/ 3 h 3"/>
                <a:gd name="T60" fmla="*/ 130 w 269"/>
                <a:gd name="T61" fmla="*/ 3 h 3"/>
                <a:gd name="T62" fmla="*/ 134 w 269"/>
                <a:gd name="T63" fmla="*/ 3 h 3"/>
                <a:gd name="T64" fmla="*/ 138 w 269"/>
                <a:gd name="T65" fmla="*/ 3 h 3"/>
                <a:gd name="T66" fmla="*/ 143 w 269"/>
                <a:gd name="T67" fmla="*/ 3 h 3"/>
                <a:gd name="T68" fmla="*/ 147 w 269"/>
                <a:gd name="T69" fmla="*/ 3 h 3"/>
                <a:gd name="T70" fmla="*/ 151 w 269"/>
                <a:gd name="T71" fmla="*/ 3 h 3"/>
                <a:gd name="T72" fmla="*/ 156 w 269"/>
                <a:gd name="T73" fmla="*/ 2 h 3"/>
                <a:gd name="T74" fmla="*/ 160 w 269"/>
                <a:gd name="T75" fmla="*/ 2 h 3"/>
                <a:gd name="T76" fmla="*/ 164 w 269"/>
                <a:gd name="T77" fmla="*/ 2 h 3"/>
                <a:gd name="T78" fmla="*/ 169 w 269"/>
                <a:gd name="T79" fmla="*/ 2 h 3"/>
                <a:gd name="T80" fmla="*/ 173 w 269"/>
                <a:gd name="T81" fmla="*/ 2 h 3"/>
                <a:gd name="T82" fmla="*/ 177 w 269"/>
                <a:gd name="T83" fmla="*/ 2 h 3"/>
                <a:gd name="T84" fmla="*/ 181 w 269"/>
                <a:gd name="T85" fmla="*/ 2 h 3"/>
                <a:gd name="T86" fmla="*/ 186 w 269"/>
                <a:gd name="T87" fmla="*/ 2 h 3"/>
                <a:gd name="T88" fmla="*/ 190 w 269"/>
                <a:gd name="T89" fmla="*/ 2 h 3"/>
                <a:gd name="T90" fmla="*/ 195 w 269"/>
                <a:gd name="T91" fmla="*/ 1 h 3"/>
                <a:gd name="T92" fmla="*/ 198 w 269"/>
                <a:gd name="T93" fmla="*/ 2 h 3"/>
                <a:gd name="T94" fmla="*/ 203 w 269"/>
                <a:gd name="T95" fmla="*/ 2 h 3"/>
                <a:gd name="T96" fmla="*/ 207 w 269"/>
                <a:gd name="T97" fmla="*/ 2 h 3"/>
                <a:gd name="T98" fmla="*/ 211 w 269"/>
                <a:gd name="T99" fmla="*/ 1 h 3"/>
                <a:gd name="T100" fmla="*/ 216 w 269"/>
                <a:gd name="T101" fmla="*/ 1 h 3"/>
                <a:gd name="T102" fmla="*/ 220 w 269"/>
                <a:gd name="T103" fmla="*/ 1 h 3"/>
                <a:gd name="T104" fmla="*/ 224 w 269"/>
                <a:gd name="T105" fmla="*/ 1 h 3"/>
                <a:gd name="T106" fmla="*/ 229 w 269"/>
                <a:gd name="T107" fmla="*/ 1 h 3"/>
                <a:gd name="T108" fmla="*/ 233 w 269"/>
                <a:gd name="T109" fmla="*/ 1 h 3"/>
                <a:gd name="T110" fmla="*/ 237 w 269"/>
                <a:gd name="T111" fmla="*/ 1 h 3"/>
                <a:gd name="T112" fmla="*/ 242 w 269"/>
                <a:gd name="T113" fmla="*/ 1 h 3"/>
                <a:gd name="T114" fmla="*/ 246 w 269"/>
                <a:gd name="T115" fmla="*/ 1 h 3"/>
                <a:gd name="T116" fmla="*/ 250 w 269"/>
                <a:gd name="T117" fmla="*/ 1 h 3"/>
                <a:gd name="T118" fmla="*/ 255 w 269"/>
                <a:gd name="T119" fmla="*/ 1 h 3"/>
                <a:gd name="T120" fmla="*/ 258 w 269"/>
                <a:gd name="T121" fmla="*/ 1 h 3"/>
                <a:gd name="T122" fmla="*/ 263 w 269"/>
                <a:gd name="T123" fmla="*/ 1 h 3"/>
                <a:gd name="T124" fmla="*/ 267 w 269"/>
                <a:gd name="T12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9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08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3" y="3"/>
                  </a:lnTo>
                  <a:lnTo>
                    <a:pt x="113" y="3"/>
                  </a:lnTo>
                  <a:lnTo>
                    <a:pt x="113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1" y="3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7" y="3"/>
                  </a:lnTo>
                  <a:lnTo>
                    <a:pt x="137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7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8" y="2"/>
                  </a:lnTo>
                  <a:lnTo>
                    <a:pt x="169" y="2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0" y="2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1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5" y="2"/>
                  </a:lnTo>
                  <a:lnTo>
                    <a:pt x="205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7" y="2"/>
                  </a:lnTo>
                  <a:lnTo>
                    <a:pt x="207" y="2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6" y="1"/>
                  </a:lnTo>
                  <a:lnTo>
                    <a:pt x="256" y="1"/>
                  </a:lnTo>
                  <a:lnTo>
                    <a:pt x="257" y="1"/>
                  </a:lnTo>
                  <a:lnTo>
                    <a:pt x="257" y="1"/>
                  </a:lnTo>
                  <a:lnTo>
                    <a:pt x="257" y="1"/>
                  </a:lnTo>
                  <a:lnTo>
                    <a:pt x="257" y="1"/>
                  </a:lnTo>
                  <a:lnTo>
                    <a:pt x="258" y="1"/>
                  </a:lnTo>
                  <a:lnTo>
                    <a:pt x="258" y="1"/>
                  </a:lnTo>
                  <a:lnTo>
                    <a:pt x="259" y="1"/>
                  </a:lnTo>
                  <a:lnTo>
                    <a:pt x="259" y="1"/>
                  </a:lnTo>
                  <a:lnTo>
                    <a:pt x="259" y="1"/>
                  </a:lnTo>
                  <a:lnTo>
                    <a:pt x="260" y="1"/>
                  </a:lnTo>
                  <a:lnTo>
                    <a:pt x="260" y="1"/>
                  </a:lnTo>
                  <a:lnTo>
                    <a:pt x="261" y="1"/>
                  </a:lnTo>
                  <a:lnTo>
                    <a:pt x="261" y="1"/>
                  </a:lnTo>
                  <a:lnTo>
                    <a:pt x="261" y="1"/>
                  </a:lnTo>
                  <a:lnTo>
                    <a:pt x="262" y="1"/>
                  </a:lnTo>
                  <a:lnTo>
                    <a:pt x="262" y="1"/>
                  </a:lnTo>
                  <a:lnTo>
                    <a:pt x="263" y="1"/>
                  </a:lnTo>
                  <a:lnTo>
                    <a:pt x="263" y="1"/>
                  </a:lnTo>
                  <a:lnTo>
                    <a:pt x="263" y="1"/>
                  </a:lnTo>
                  <a:lnTo>
                    <a:pt x="263" y="1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265" y="1"/>
                  </a:lnTo>
                  <a:lnTo>
                    <a:pt x="265" y="1"/>
                  </a:lnTo>
                  <a:lnTo>
                    <a:pt x="265" y="1"/>
                  </a:lnTo>
                  <a:lnTo>
                    <a:pt x="266" y="1"/>
                  </a:lnTo>
                  <a:lnTo>
                    <a:pt x="266" y="1"/>
                  </a:lnTo>
                  <a:lnTo>
                    <a:pt x="267" y="1"/>
                  </a:lnTo>
                  <a:lnTo>
                    <a:pt x="267" y="1"/>
                  </a:lnTo>
                  <a:lnTo>
                    <a:pt x="267" y="1"/>
                  </a:lnTo>
                  <a:lnTo>
                    <a:pt x="268" y="1"/>
                  </a:lnTo>
                  <a:lnTo>
                    <a:pt x="268" y="1"/>
                  </a:lnTo>
                  <a:lnTo>
                    <a:pt x="269" y="1"/>
                  </a:lnTo>
                  <a:lnTo>
                    <a:pt x="269" y="1"/>
                  </a:lnTo>
                  <a:lnTo>
                    <a:pt x="269" y="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32A242D8-ABAE-A48B-25FA-47474AD6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888"/>
              <a:ext cx="49" cy="1"/>
            </a:xfrm>
            <a:custGeom>
              <a:avLst/>
              <a:gdLst>
                <a:gd name="T0" fmla="*/ 1 w 49"/>
                <a:gd name="T1" fmla="*/ 1 h 1"/>
                <a:gd name="T2" fmla="*/ 1 w 49"/>
                <a:gd name="T3" fmla="*/ 1 h 1"/>
                <a:gd name="T4" fmla="*/ 2 w 49"/>
                <a:gd name="T5" fmla="*/ 1 h 1"/>
                <a:gd name="T6" fmla="*/ 3 w 49"/>
                <a:gd name="T7" fmla="*/ 1 h 1"/>
                <a:gd name="T8" fmla="*/ 4 w 49"/>
                <a:gd name="T9" fmla="*/ 1 h 1"/>
                <a:gd name="T10" fmla="*/ 5 w 49"/>
                <a:gd name="T11" fmla="*/ 1 h 1"/>
                <a:gd name="T12" fmla="*/ 5 w 49"/>
                <a:gd name="T13" fmla="*/ 1 h 1"/>
                <a:gd name="T14" fmla="*/ 6 w 49"/>
                <a:gd name="T15" fmla="*/ 1 h 1"/>
                <a:gd name="T16" fmla="*/ 7 w 49"/>
                <a:gd name="T17" fmla="*/ 1 h 1"/>
                <a:gd name="T18" fmla="*/ 8 w 49"/>
                <a:gd name="T19" fmla="*/ 1 h 1"/>
                <a:gd name="T20" fmla="*/ 9 w 49"/>
                <a:gd name="T21" fmla="*/ 1 h 1"/>
                <a:gd name="T22" fmla="*/ 9 w 49"/>
                <a:gd name="T23" fmla="*/ 1 h 1"/>
                <a:gd name="T24" fmla="*/ 10 w 49"/>
                <a:gd name="T25" fmla="*/ 1 h 1"/>
                <a:gd name="T26" fmla="*/ 11 w 49"/>
                <a:gd name="T27" fmla="*/ 1 h 1"/>
                <a:gd name="T28" fmla="*/ 12 w 49"/>
                <a:gd name="T29" fmla="*/ 1 h 1"/>
                <a:gd name="T30" fmla="*/ 13 w 49"/>
                <a:gd name="T31" fmla="*/ 1 h 1"/>
                <a:gd name="T32" fmla="*/ 13 w 49"/>
                <a:gd name="T33" fmla="*/ 1 h 1"/>
                <a:gd name="T34" fmla="*/ 14 w 49"/>
                <a:gd name="T35" fmla="*/ 1 h 1"/>
                <a:gd name="T36" fmla="*/ 15 w 49"/>
                <a:gd name="T37" fmla="*/ 1 h 1"/>
                <a:gd name="T38" fmla="*/ 16 w 49"/>
                <a:gd name="T39" fmla="*/ 1 h 1"/>
                <a:gd name="T40" fmla="*/ 17 w 49"/>
                <a:gd name="T41" fmla="*/ 1 h 1"/>
                <a:gd name="T42" fmla="*/ 17 w 49"/>
                <a:gd name="T43" fmla="*/ 1 h 1"/>
                <a:gd name="T44" fmla="*/ 18 w 49"/>
                <a:gd name="T45" fmla="*/ 1 h 1"/>
                <a:gd name="T46" fmla="*/ 19 w 49"/>
                <a:gd name="T47" fmla="*/ 1 h 1"/>
                <a:gd name="T48" fmla="*/ 20 w 49"/>
                <a:gd name="T49" fmla="*/ 1 h 1"/>
                <a:gd name="T50" fmla="*/ 20 w 49"/>
                <a:gd name="T51" fmla="*/ 1 h 1"/>
                <a:gd name="T52" fmla="*/ 21 w 49"/>
                <a:gd name="T53" fmla="*/ 1 h 1"/>
                <a:gd name="T54" fmla="*/ 22 w 49"/>
                <a:gd name="T55" fmla="*/ 1 h 1"/>
                <a:gd name="T56" fmla="*/ 23 w 49"/>
                <a:gd name="T57" fmla="*/ 1 h 1"/>
                <a:gd name="T58" fmla="*/ 24 w 49"/>
                <a:gd name="T59" fmla="*/ 1 h 1"/>
                <a:gd name="T60" fmla="*/ 24 w 49"/>
                <a:gd name="T61" fmla="*/ 1 h 1"/>
                <a:gd name="T62" fmla="*/ 25 w 49"/>
                <a:gd name="T63" fmla="*/ 1 h 1"/>
                <a:gd name="T64" fmla="*/ 26 w 49"/>
                <a:gd name="T65" fmla="*/ 1 h 1"/>
                <a:gd name="T66" fmla="*/ 27 w 49"/>
                <a:gd name="T67" fmla="*/ 1 h 1"/>
                <a:gd name="T68" fmla="*/ 28 w 49"/>
                <a:gd name="T69" fmla="*/ 1 h 1"/>
                <a:gd name="T70" fmla="*/ 28 w 49"/>
                <a:gd name="T71" fmla="*/ 1 h 1"/>
                <a:gd name="T72" fmla="*/ 29 w 49"/>
                <a:gd name="T73" fmla="*/ 1 h 1"/>
                <a:gd name="T74" fmla="*/ 30 w 49"/>
                <a:gd name="T75" fmla="*/ 1 h 1"/>
                <a:gd name="T76" fmla="*/ 31 w 49"/>
                <a:gd name="T77" fmla="*/ 1 h 1"/>
                <a:gd name="T78" fmla="*/ 31 w 49"/>
                <a:gd name="T79" fmla="*/ 0 h 1"/>
                <a:gd name="T80" fmla="*/ 32 w 49"/>
                <a:gd name="T81" fmla="*/ 0 h 1"/>
                <a:gd name="T82" fmla="*/ 33 w 49"/>
                <a:gd name="T83" fmla="*/ 0 h 1"/>
                <a:gd name="T84" fmla="*/ 34 w 49"/>
                <a:gd name="T85" fmla="*/ 0 h 1"/>
                <a:gd name="T86" fmla="*/ 34 w 49"/>
                <a:gd name="T87" fmla="*/ 0 h 1"/>
                <a:gd name="T88" fmla="*/ 35 w 49"/>
                <a:gd name="T89" fmla="*/ 0 h 1"/>
                <a:gd name="T90" fmla="*/ 36 w 49"/>
                <a:gd name="T91" fmla="*/ 0 h 1"/>
                <a:gd name="T92" fmla="*/ 37 w 49"/>
                <a:gd name="T93" fmla="*/ 0 h 1"/>
                <a:gd name="T94" fmla="*/ 38 w 49"/>
                <a:gd name="T95" fmla="*/ 0 h 1"/>
                <a:gd name="T96" fmla="*/ 38 w 49"/>
                <a:gd name="T97" fmla="*/ 0 h 1"/>
                <a:gd name="T98" fmla="*/ 39 w 49"/>
                <a:gd name="T99" fmla="*/ 0 h 1"/>
                <a:gd name="T100" fmla="*/ 40 w 49"/>
                <a:gd name="T101" fmla="*/ 0 h 1"/>
                <a:gd name="T102" fmla="*/ 41 w 49"/>
                <a:gd name="T103" fmla="*/ 0 h 1"/>
                <a:gd name="T104" fmla="*/ 41 w 49"/>
                <a:gd name="T105" fmla="*/ 0 h 1"/>
                <a:gd name="T106" fmla="*/ 42 w 49"/>
                <a:gd name="T107" fmla="*/ 0 h 1"/>
                <a:gd name="T108" fmla="*/ 43 w 49"/>
                <a:gd name="T109" fmla="*/ 0 h 1"/>
                <a:gd name="T110" fmla="*/ 43 w 49"/>
                <a:gd name="T111" fmla="*/ 1 h 1"/>
                <a:gd name="T112" fmla="*/ 44 w 49"/>
                <a:gd name="T113" fmla="*/ 1 h 1"/>
                <a:gd name="T114" fmla="*/ 45 w 49"/>
                <a:gd name="T115" fmla="*/ 1 h 1"/>
                <a:gd name="T116" fmla="*/ 46 w 49"/>
                <a:gd name="T117" fmla="*/ 1 h 1"/>
                <a:gd name="T118" fmla="*/ 47 w 49"/>
                <a:gd name="T119" fmla="*/ 1 h 1"/>
                <a:gd name="T120" fmla="*/ 47 w 49"/>
                <a:gd name="T121" fmla="*/ 0 h 1"/>
                <a:gd name="T122" fmla="*/ 48 w 49"/>
                <a:gd name="T123" fmla="*/ 0 h 1"/>
                <a:gd name="T124" fmla="*/ 49 w 49"/>
                <a:gd name="T1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2" name="Rectangle 84">
              <a:extLst>
                <a:ext uri="{FF2B5EF4-FFF2-40B4-BE49-F238E27FC236}">
                  <a16:creationId xmlns:a16="http://schemas.microsoft.com/office/drawing/2014/main" id="{36B1D66E-BDF8-F14B-485E-FAD0F18EF5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70" y="1460"/>
              <a:ext cx="87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Concentration W, Mo, C, O (at.%)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85">
              <a:extLst>
                <a:ext uri="{FF2B5EF4-FFF2-40B4-BE49-F238E27FC236}">
                  <a16:creationId xmlns:a16="http://schemas.microsoft.com/office/drawing/2014/main" id="{D16758D2-4D93-8969-898D-C52E83B08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" y="1991"/>
              <a:ext cx="2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Depth (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86">
              <a:extLst>
                <a:ext uri="{FF2B5EF4-FFF2-40B4-BE49-F238E27FC236}">
                  <a16:creationId xmlns:a16="http://schemas.microsoft.com/office/drawing/2014/main" id="{98F6C6C1-87BE-0DB4-E303-91C980C8A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1990"/>
              <a:ext cx="65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m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87">
              <a:extLst>
                <a:ext uri="{FF2B5EF4-FFF2-40B4-BE49-F238E27FC236}">
                  <a16:creationId xmlns:a16="http://schemas.microsoft.com/office/drawing/2014/main" id="{8696D42C-D66A-C6F5-CA90-F98BFCC61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" y="1991"/>
              <a:ext cx="9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m)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88">
              <a:extLst>
                <a:ext uri="{FF2B5EF4-FFF2-40B4-BE49-F238E27FC236}">
                  <a16:creationId xmlns:a16="http://schemas.microsoft.com/office/drawing/2014/main" id="{55A067A7-F11A-F9FF-CC51-B8F17AE22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" y="1212"/>
              <a:ext cx="186" cy="3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7" name="Rectangle 89">
              <a:extLst>
                <a:ext uri="{FF2B5EF4-FFF2-40B4-BE49-F238E27FC236}">
                  <a16:creationId xmlns:a16="http://schemas.microsoft.com/office/drawing/2014/main" id="{93C9AC26-9227-501A-A17E-1FDE91B23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" y="1202"/>
              <a:ext cx="186" cy="3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8" name="Rectangle 90">
              <a:extLst>
                <a:ext uri="{FF2B5EF4-FFF2-40B4-BE49-F238E27FC236}">
                  <a16:creationId xmlns:a16="http://schemas.microsoft.com/office/drawing/2014/main" id="{A6899549-1FAF-8A74-8515-905983A42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" y="1202"/>
              <a:ext cx="186" cy="373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9" name="Line 91">
              <a:extLst>
                <a:ext uri="{FF2B5EF4-FFF2-40B4-BE49-F238E27FC236}">
                  <a16:creationId xmlns:a16="http://schemas.microsoft.com/office/drawing/2014/main" id="{A5A16F7B-78C9-1073-C6B7-53F2371C4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290"/>
              <a:ext cx="95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0" name="Rectangle 92">
              <a:extLst>
                <a:ext uri="{FF2B5EF4-FFF2-40B4-BE49-F238E27FC236}">
                  <a16:creationId xmlns:a16="http://schemas.microsoft.com/office/drawing/2014/main" id="{1BB831A1-B3C7-D4C7-F7FB-DD6F24DA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266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93">
              <a:extLst>
                <a:ext uri="{FF2B5EF4-FFF2-40B4-BE49-F238E27FC236}">
                  <a16:creationId xmlns:a16="http://schemas.microsoft.com/office/drawing/2014/main" id="{92497B63-F405-77BE-8CEB-C8E2DF66B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266"/>
              <a:ext cx="69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Line 94">
              <a:extLst>
                <a:ext uri="{FF2B5EF4-FFF2-40B4-BE49-F238E27FC236}">
                  <a16:creationId xmlns:a16="http://schemas.microsoft.com/office/drawing/2014/main" id="{DEF74D6D-E7FE-A338-9B70-C263078B50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342"/>
              <a:ext cx="9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3" name="Rectangle 95">
              <a:extLst>
                <a:ext uri="{FF2B5EF4-FFF2-40B4-BE49-F238E27FC236}">
                  <a16:creationId xmlns:a16="http://schemas.microsoft.com/office/drawing/2014/main" id="{E0F603F8-58FD-A881-499D-7BCC0A562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319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96">
              <a:extLst>
                <a:ext uri="{FF2B5EF4-FFF2-40B4-BE49-F238E27FC236}">
                  <a16:creationId xmlns:a16="http://schemas.microsoft.com/office/drawing/2014/main" id="{F0469A57-FC7C-5F72-33C3-575F19A74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319"/>
              <a:ext cx="56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Line 97">
              <a:extLst>
                <a:ext uri="{FF2B5EF4-FFF2-40B4-BE49-F238E27FC236}">
                  <a16:creationId xmlns:a16="http://schemas.microsoft.com/office/drawing/2014/main" id="{74E23C75-CB4C-09B8-0232-6A86BC7134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394"/>
              <a:ext cx="95" cy="0"/>
            </a:xfrm>
            <a:prstGeom prst="line">
              <a:avLst/>
            </a:pr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6" name="Rectangle 98">
              <a:extLst>
                <a:ext uri="{FF2B5EF4-FFF2-40B4-BE49-F238E27FC236}">
                  <a16:creationId xmlns:a16="http://schemas.microsoft.com/office/drawing/2014/main" id="{A84C4A07-EE14-4772-F5FC-63F59B479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371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99">
              <a:extLst>
                <a:ext uri="{FF2B5EF4-FFF2-40B4-BE49-F238E27FC236}">
                  <a16:creationId xmlns:a16="http://schemas.microsoft.com/office/drawing/2014/main" id="{C57E878A-4A26-8523-8C0F-C506BCF76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371"/>
              <a:ext cx="88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Mo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Line 100">
              <a:extLst>
                <a:ext uri="{FF2B5EF4-FFF2-40B4-BE49-F238E27FC236}">
                  <a16:creationId xmlns:a16="http://schemas.microsoft.com/office/drawing/2014/main" id="{49F6152E-610E-1A8D-0F06-C1C9CC8E2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446"/>
              <a:ext cx="95" cy="0"/>
            </a:xfrm>
            <a:prstGeom prst="line">
              <a:avLst/>
            </a:pr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9" name="Rectangle 101">
              <a:extLst>
                <a:ext uri="{FF2B5EF4-FFF2-40B4-BE49-F238E27FC236}">
                  <a16:creationId xmlns:a16="http://schemas.microsoft.com/office/drawing/2014/main" id="{E9709931-BB26-623D-8B62-89588FEC3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423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2">
              <a:extLst>
                <a:ext uri="{FF2B5EF4-FFF2-40B4-BE49-F238E27FC236}">
                  <a16:creationId xmlns:a16="http://schemas.microsoft.com/office/drawing/2014/main" id="{E617F216-14FB-384E-7E81-6E775815E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423"/>
              <a:ext cx="59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Line 103">
              <a:extLst>
                <a:ext uri="{FF2B5EF4-FFF2-40B4-BE49-F238E27FC236}">
                  <a16:creationId xmlns:a16="http://schemas.microsoft.com/office/drawing/2014/main" id="{D5796479-0599-3877-2CED-D32C7FA01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499"/>
              <a:ext cx="95" cy="0"/>
            </a:xfrm>
            <a:prstGeom prst="line">
              <a:avLst/>
            </a:pr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2" name="Rectangle 104">
              <a:extLst>
                <a:ext uri="{FF2B5EF4-FFF2-40B4-BE49-F238E27FC236}">
                  <a16:creationId xmlns:a16="http://schemas.microsoft.com/office/drawing/2014/main" id="{73EE1437-E311-CEBC-B687-7E5D58509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475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05">
              <a:extLst>
                <a:ext uri="{FF2B5EF4-FFF2-40B4-BE49-F238E27FC236}">
                  <a16:creationId xmlns:a16="http://schemas.microsoft.com/office/drawing/2014/main" id="{40F6417E-8DE0-530F-9339-5A7259DA4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475"/>
              <a:ext cx="56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Line 106">
              <a:extLst>
                <a:ext uri="{FF2B5EF4-FFF2-40B4-BE49-F238E27FC236}">
                  <a16:creationId xmlns:a16="http://schemas.microsoft.com/office/drawing/2014/main" id="{B6D540F0-D761-CB05-FA9B-58FD660EE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1551"/>
              <a:ext cx="95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5" name="Rectangle 107">
              <a:extLst>
                <a:ext uri="{FF2B5EF4-FFF2-40B4-BE49-F238E27FC236}">
                  <a16:creationId xmlns:a16="http://schemas.microsoft.com/office/drawing/2014/main" id="{2BF11C01-8C18-893E-7316-204A96CF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1527"/>
              <a:ext cx="35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08">
              <a:extLst>
                <a:ext uri="{FF2B5EF4-FFF2-40B4-BE49-F238E27FC236}">
                  <a16:creationId xmlns:a16="http://schemas.microsoft.com/office/drawing/2014/main" id="{073E62C1-476F-F43C-5017-2BE7E1557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527"/>
              <a:ext cx="81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09">
              <a:extLst>
                <a:ext uri="{FF2B5EF4-FFF2-40B4-BE49-F238E27FC236}">
                  <a16:creationId xmlns:a16="http://schemas.microsoft.com/office/drawing/2014/main" id="{FCCA7345-CE03-9665-CD99-61B8BEC98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873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0">
              <a:extLst>
                <a:ext uri="{FF2B5EF4-FFF2-40B4-BE49-F238E27FC236}">
                  <a16:creationId xmlns:a16="http://schemas.microsoft.com/office/drawing/2014/main" id="{EB354A1B-B767-1530-BE39-5651838C7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801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1">
              <a:extLst>
                <a:ext uri="{FF2B5EF4-FFF2-40B4-BE49-F238E27FC236}">
                  <a16:creationId xmlns:a16="http://schemas.microsoft.com/office/drawing/2014/main" id="{2EE6A0AE-4EE1-B10D-4AD1-78658FF5A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28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12">
              <a:extLst>
                <a:ext uri="{FF2B5EF4-FFF2-40B4-BE49-F238E27FC236}">
                  <a16:creationId xmlns:a16="http://schemas.microsoft.com/office/drawing/2014/main" id="{A1F3B989-EB15-2A1D-1F1A-870B947B7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656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13">
              <a:extLst>
                <a:ext uri="{FF2B5EF4-FFF2-40B4-BE49-F238E27FC236}">
                  <a16:creationId xmlns:a16="http://schemas.microsoft.com/office/drawing/2014/main" id="{7FE93493-A481-C0F7-87B3-EA71F76AD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14">
              <a:extLst>
                <a:ext uri="{FF2B5EF4-FFF2-40B4-BE49-F238E27FC236}">
                  <a16:creationId xmlns:a16="http://schemas.microsoft.com/office/drawing/2014/main" id="{6B44F701-8510-5C82-A27A-8572B0D9F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11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15">
              <a:extLst>
                <a:ext uri="{FF2B5EF4-FFF2-40B4-BE49-F238E27FC236}">
                  <a16:creationId xmlns:a16="http://schemas.microsoft.com/office/drawing/2014/main" id="{E49A1B58-9112-763F-E493-37E78D11B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439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16">
              <a:extLst>
                <a:ext uri="{FF2B5EF4-FFF2-40B4-BE49-F238E27FC236}">
                  <a16:creationId xmlns:a16="http://schemas.microsoft.com/office/drawing/2014/main" id="{D52A9FC2-4CF8-70C3-BCE9-4722A7F88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367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17">
              <a:extLst>
                <a:ext uri="{FF2B5EF4-FFF2-40B4-BE49-F238E27FC236}">
                  <a16:creationId xmlns:a16="http://schemas.microsoft.com/office/drawing/2014/main" id="{19EF3C93-9545-3518-4F16-9B909C3FD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294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18">
              <a:extLst>
                <a:ext uri="{FF2B5EF4-FFF2-40B4-BE49-F238E27FC236}">
                  <a16:creationId xmlns:a16="http://schemas.microsoft.com/office/drawing/2014/main" id="{83A71FD1-8D28-6EE5-DB4A-7F44E0DD6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222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19">
              <a:extLst>
                <a:ext uri="{FF2B5EF4-FFF2-40B4-BE49-F238E27FC236}">
                  <a16:creationId xmlns:a16="http://schemas.microsoft.com/office/drawing/2014/main" id="{C1A678C4-7A72-A45A-F7D9-947D682D3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0"/>
              <a:ext cx="8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Line 120">
              <a:extLst>
                <a:ext uri="{FF2B5EF4-FFF2-40B4-BE49-F238E27FC236}">
                  <a16:creationId xmlns:a16="http://schemas.microsoft.com/office/drawing/2014/main" id="{3F3858AB-5696-C114-5FBB-D6FAAE444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902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9" name="Line 121">
              <a:extLst>
                <a:ext uri="{FF2B5EF4-FFF2-40B4-BE49-F238E27FC236}">
                  <a16:creationId xmlns:a16="http://schemas.microsoft.com/office/drawing/2014/main" id="{37FC962A-F909-6A7E-C202-9E6D5225D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866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0" name="Line 122">
              <a:extLst>
                <a:ext uri="{FF2B5EF4-FFF2-40B4-BE49-F238E27FC236}">
                  <a16:creationId xmlns:a16="http://schemas.microsoft.com/office/drawing/2014/main" id="{33B4FA0D-A64E-E8CC-E1EA-BE018BE89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830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1" name="Line 123">
              <a:extLst>
                <a:ext uri="{FF2B5EF4-FFF2-40B4-BE49-F238E27FC236}">
                  <a16:creationId xmlns:a16="http://schemas.microsoft.com/office/drawing/2014/main" id="{6B49D909-2E00-C1A9-566A-76D63E6161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794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2" name="Line 124">
              <a:extLst>
                <a:ext uri="{FF2B5EF4-FFF2-40B4-BE49-F238E27FC236}">
                  <a16:creationId xmlns:a16="http://schemas.microsoft.com/office/drawing/2014/main" id="{CBC65F74-854B-FC2F-45C1-97E58CAD0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758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3" name="Line 125">
              <a:extLst>
                <a:ext uri="{FF2B5EF4-FFF2-40B4-BE49-F238E27FC236}">
                  <a16:creationId xmlns:a16="http://schemas.microsoft.com/office/drawing/2014/main" id="{E20F7CD0-BCA8-4CCA-CA79-74739AF76D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722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4" name="Line 126">
              <a:extLst>
                <a:ext uri="{FF2B5EF4-FFF2-40B4-BE49-F238E27FC236}">
                  <a16:creationId xmlns:a16="http://schemas.microsoft.com/office/drawing/2014/main" id="{4CFA90E2-275A-91EC-4839-5D909B2E7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685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5" name="Line 127">
              <a:extLst>
                <a:ext uri="{FF2B5EF4-FFF2-40B4-BE49-F238E27FC236}">
                  <a16:creationId xmlns:a16="http://schemas.microsoft.com/office/drawing/2014/main" id="{4077F739-F41E-4D20-928E-4E32F436E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650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6" name="Line 128">
              <a:extLst>
                <a:ext uri="{FF2B5EF4-FFF2-40B4-BE49-F238E27FC236}">
                  <a16:creationId xmlns:a16="http://schemas.microsoft.com/office/drawing/2014/main" id="{A6E4022D-5351-557E-837B-A73750B90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613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7" name="Line 129">
              <a:extLst>
                <a:ext uri="{FF2B5EF4-FFF2-40B4-BE49-F238E27FC236}">
                  <a16:creationId xmlns:a16="http://schemas.microsoft.com/office/drawing/2014/main" id="{D7264DCE-41E3-A111-F22D-D2755F3703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577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8" name="Line 130">
              <a:extLst>
                <a:ext uri="{FF2B5EF4-FFF2-40B4-BE49-F238E27FC236}">
                  <a16:creationId xmlns:a16="http://schemas.microsoft.com/office/drawing/2014/main" id="{54066012-464F-6B30-53D9-A9F23BE2D4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541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9" name="Line 131">
              <a:extLst>
                <a:ext uri="{FF2B5EF4-FFF2-40B4-BE49-F238E27FC236}">
                  <a16:creationId xmlns:a16="http://schemas.microsoft.com/office/drawing/2014/main" id="{4FAC57D6-F89D-4AEF-2B91-7B661C3749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505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0" name="Line 132">
              <a:extLst>
                <a:ext uri="{FF2B5EF4-FFF2-40B4-BE49-F238E27FC236}">
                  <a16:creationId xmlns:a16="http://schemas.microsoft.com/office/drawing/2014/main" id="{F6BF9DB3-D073-B05D-7D83-2AC24C0160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468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1" name="Line 133">
              <a:extLst>
                <a:ext uri="{FF2B5EF4-FFF2-40B4-BE49-F238E27FC236}">
                  <a16:creationId xmlns:a16="http://schemas.microsoft.com/office/drawing/2014/main" id="{2A15788F-53BC-C146-AB73-EA7D42586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433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2" name="Line 134">
              <a:extLst>
                <a:ext uri="{FF2B5EF4-FFF2-40B4-BE49-F238E27FC236}">
                  <a16:creationId xmlns:a16="http://schemas.microsoft.com/office/drawing/2014/main" id="{7C4F915B-D771-3286-5467-CE1F58CB3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396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3" name="Line 135">
              <a:extLst>
                <a:ext uri="{FF2B5EF4-FFF2-40B4-BE49-F238E27FC236}">
                  <a16:creationId xmlns:a16="http://schemas.microsoft.com/office/drawing/2014/main" id="{A8ABEE29-F6C0-D0E5-5F19-AB29AB838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360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4" name="Line 136">
              <a:extLst>
                <a:ext uri="{FF2B5EF4-FFF2-40B4-BE49-F238E27FC236}">
                  <a16:creationId xmlns:a16="http://schemas.microsoft.com/office/drawing/2014/main" id="{594B75A2-E8E7-7E17-085B-F677BE6675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324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5" name="Line 137">
              <a:extLst>
                <a:ext uri="{FF2B5EF4-FFF2-40B4-BE49-F238E27FC236}">
                  <a16:creationId xmlns:a16="http://schemas.microsoft.com/office/drawing/2014/main" id="{62A2C6D7-3A41-9B62-E440-A344E62868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288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6" name="Line 138">
              <a:extLst>
                <a:ext uri="{FF2B5EF4-FFF2-40B4-BE49-F238E27FC236}">
                  <a16:creationId xmlns:a16="http://schemas.microsoft.com/office/drawing/2014/main" id="{871575B4-275E-5ACC-9A93-9952CF8D7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252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7" name="Line 139">
              <a:extLst>
                <a:ext uri="{FF2B5EF4-FFF2-40B4-BE49-F238E27FC236}">
                  <a16:creationId xmlns:a16="http://schemas.microsoft.com/office/drawing/2014/main" id="{A7C3CDFC-80DB-40C1-C2DB-A97060CF1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3" y="1216"/>
              <a:ext cx="6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8" name="Line 140">
              <a:extLst>
                <a:ext uri="{FF2B5EF4-FFF2-40B4-BE49-F238E27FC236}">
                  <a16:creationId xmlns:a16="http://schemas.microsoft.com/office/drawing/2014/main" id="{2CCB9F49-1CD5-C435-3846-B059BCB21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6" y="1179"/>
              <a:ext cx="13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9" name="Line 141">
              <a:extLst>
                <a:ext uri="{FF2B5EF4-FFF2-40B4-BE49-F238E27FC236}">
                  <a16:creationId xmlns:a16="http://schemas.microsoft.com/office/drawing/2014/main" id="{D9115F4C-3321-BE83-374F-6DA2E1B9B5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9" y="1179"/>
              <a:ext cx="0" cy="72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0" name="Rectangle 142">
              <a:extLst>
                <a:ext uri="{FF2B5EF4-FFF2-40B4-BE49-F238E27FC236}">
                  <a16:creationId xmlns:a16="http://schemas.microsoft.com/office/drawing/2014/main" id="{B6E89F5F-8B81-0341-C9BD-72AFAC10D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1813"/>
              <a:ext cx="6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Be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143">
              <a:extLst>
                <a:ext uri="{FF2B5EF4-FFF2-40B4-BE49-F238E27FC236}">
                  <a16:creationId xmlns:a16="http://schemas.microsoft.com/office/drawing/2014/main" id="{61D84F6E-5045-28E6-4EE2-E2C9E7E3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" y="1780"/>
              <a:ext cx="7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anose="020B0604020202020204" pitchFamily="34" charset="0"/>
                </a:rPr>
                <a:t>Mo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144">
              <a:extLst>
                <a:ext uri="{FF2B5EF4-FFF2-40B4-BE49-F238E27FC236}">
                  <a16:creationId xmlns:a16="http://schemas.microsoft.com/office/drawing/2014/main" id="{2443D20A-EC59-B106-9C61-084067514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1766"/>
              <a:ext cx="4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145">
              <a:extLst>
                <a:ext uri="{FF2B5EF4-FFF2-40B4-BE49-F238E27FC236}">
                  <a16:creationId xmlns:a16="http://schemas.microsoft.com/office/drawing/2014/main" id="{8EDFA7B1-C767-C45E-BCE8-FC99714B0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" y="1275"/>
              <a:ext cx="5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146">
              <a:extLst>
                <a:ext uri="{FF2B5EF4-FFF2-40B4-BE49-F238E27FC236}">
                  <a16:creationId xmlns:a16="http://schemas.microsoft.com/office/drawing/2014/main" id="{D63F9E79-FC0B-0E5F-E87E-9C7CBF085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6" y="1228"/>
              <a:ext cx="58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W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147">
              <a:extLst>
                <a:ext uri="{FF2B5EF4-FFF2-40B4-BE49-F238E27FC236}">
                  <a16:creationId xmlns:a16="http://schemas.microsoft.com/office/drawing/2014/main" id="{64760F25-7DE5-180D-EF94-E23709CA52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315" y="1445"/>
              <a:ext cx="69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Concentration Be, D (at.%)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148">
              <a:extLst>
                <a:ext uri="{FF2B5EF4-FFF2-40B4-BE49-F238E27FC236}">
                  <a16:creationId xmlns:a16="http://schemas.microsoft.com/office/drawing/2014/main" id="{5875623E-3B4E-7941-E55E-C92BDD37B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" y="1347"/>
              <a:ext cx="56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149">
              <a:extLst>
                <a:ext uri="{FF2B5EF4-FFF2-40B4-BE49-F238E27FC236}">
                  <a16:creationId xmlns:a16="http://schemas.microsoft.com/office/drawing/2014/main" id="{F699F80D-AB61-B73D-5EC6-74D247615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1616"/>
              <a:ext cx="4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150">
              <a:extLst>
                <a:ext uri="{FF2B5EF4-FFF2-40B4-BE49-F238E27FC236}">
                  <a16:creationId xmlns:a16="http://schemas.microsoft.com/office/drawing/2014/main" id="{BAF16DC5-AA2E-99BE-A81D-F6CD91861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692"/>
              <a:ext cx="7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FF00"/>
                  </a:solidFill>
                  <a:effectLst/>
                  <a:latin typeface="Arial" panose="020B0604020202020204" pitchFamily="34" charset="0"/>
                </a:rPr>
                <a:t>Mo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51">
              <a:extLst>
                <a:ext uri="{FF2B5EF4-FFF2-40B4-BE49-F238E27FC236}">
                  <a16:creationId xmlns:a16="http://schemas.microsoft.com/office/drawing/2014/main" id="{BC0E43FB-9AB7-BD39-972E-EE5311699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" y="1518"/>
              <a:ext cx="6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Be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52">
              <a:extLst>
                <a:ext uri="{FF2B5EF4-FFF2-40B4-BE49-F238E27FC236}">
                  <a16:creationId xmlns:a16="http://schemas.microsoft.com/office/drawing/2014/main" id="{AB0B1D84-3305-4F4F-B4EA-A3476CB83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1757"/>
              <a:ext cx="49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i-FI" altLang="fi-FI" sz="500" b="0" i="0" u="none" strike="noStrike" cap="none" normalizeH="0" baseline="0">
                  <a:ln>
                    <a:noFill/>
                  </a:ln>
                  <a:solidFill>
                    <a:srgbClr val="00FFFF"/>
                  </a:solidFill>
                  <a:effectLst/>
                  <a:latin typeface="Arial" panose="020B0604020202020204" pitchFamily="34" charset="0"/>
                </a:rPr>
                <a:t>O</a:t>
              </a:r>
              <a:endPara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D2EDDA8D-4801-E252-63A9-CEF20DCBE61D}"/>
              </a:ext>
            </a:extLst>
          </p:cNvPr>
          <p:cNvSpPr txBox="1"/>
          <p:nvPr/>
        </p:nvSpPr>
        <p:spPr>
          <a:xfrm>
            <a:off x="3189729" y="548790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GDOES </a:t>
            </a:r>
            <a:r>
              <a:rPr lang="fi-FI" sz="1200" dirty="0" err="1"/>
              <a:t>depth</a:t>
            </a:r>
            <a:r>
              <a:rPr lang="fi-FI" sz="1200" dirty="0"/>
              <a:t> </a:t>
            </a:r>
            <a:r>
              <a:rPr lang="fi-FI" sz="1200" dirty="0" err="1"/>
              <a:t>profiles</a:t>
            </a:r>
            <a:endParaRPr lang="fi-FI" sz="1200" dirty="0"/>
          </a:p>
          <a:p>
            <a:r>
              <a:rPr lang="fi-FI" sz="1200" dirty="0" err="1"/>
              <a:t>from</a:t>
            </a:r>
            <a:r>
              <a:rPr lang="fi-FI" sz="1200" dirty="0"/>
              <a:t> </a:t>
            </a:r>
            <a:r>
              <a:rPr lang="fi-FI" sz="1200" dirty="0" err="1"/>
              <a:t>centre</a:t>
            </a:r>
            <a:r>
              <a:rPr lang="fi-FI" sz="1200" dirty="0"/>
              <a:t> of </a:t>
            </a:r>
            <a:r>
              <a:rPr lang="fi-FI" sz="1200" dirty="0" err="1"/>
              <a:t>Tile</a:t>
            </a:r>
            <a:r>
              <a:rPr lang="fi-FI" sz="1200" dirty="0"/>
              <a:t> 7 </a:t>
            </a:r>
          </a:p>
        </p:txBody>
      </p:sp>
    </p:spTree>
    <p:extLst>
      <p:ext uri="{BB962C8B-B14F-4D97-AF65-F5344CB8AC3E}">
        <p14:creationId xmlns:p14="http://schemas.microsoft.com/office/powerpoint/2010/main" val="36381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4D7DE5F8-5B50-D54B-A56E-8D9716E41ED6}" vid="{59BD276D-3269-554A-BC34-F8363FA7ED93}"/>
    </a:ext>
  </a:extLst>
</a:theme>
</file>

<file path=ppt/theme/theme6.xml><?xml version="1.0" encoding="utf-8"?>
<a:theme xmlns:a="http://schemas.openxmlformats.org/drawingml/2006/main" name="1_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E649F83-52FB-D94D-80A3-E40E166E6BC0}" vid="{5F8714BD-1053-E44B-B95F-3A4163C6F69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7483</TotalTime>
  <Words>3408</Words>
  <Application>Microsoft Office PowerPoint</Application>
  <PresentationFormat>On-screen Show (4:3)</PresentationFormat>
  <Paragraphs>849</Paragraphs>
  <Slides>34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Arial Black</vt:lpstr>
      <vt:lpstr>Arial MT</vt:lpstr>
      <vt:lpstr>Calibri</vt:lpstr>
      <vt:lpstr>Symbol</vt:lpstr>
      <vt:lpstr>Times New Roman</vt:lpstr>
      <vt:lpstr>Wingdings</vt:lpstr>
      <vt:lpstr>Office Theme</vt:lpstr>
      <vt:lpstr>Office Theme</vt:lpstr>
      <vt:lpstr>1_Office</vt:lpstr>
      <vt:lpstr>1_Office</vt:lpstr>
      <vt:lpstr>2_Office Theme</vt:lpstr>
      <vt:lpstr>1_Office Theme</vt:lpstr>
      <vt:lpstr>Office Theme</vt:lpstr>
      <vt:lpstr>Office</vt:lpstr>
      <vt:lpstr>Office Theme</vt:lpstr>
      <vt:lpstr>Graph</vt:lpstr>
      <vt:lpstr>PowerPoint Presentation</vt:lpstr>
      <vt:lpstr>WPPWIE Structure 2024</vt:lpstr>
      <vt:lpstr>SP E focus points in 2024</vt:lpstr>
      <vt:lpstr>SP E resources 2024</vt:lpstr>
      <vt:lpstr>SPE program 2024</vt:lpstr>
      <vt:lpstr>PowerPoint Presentation</vt:lpstr>
      <vt:lpstr>PowerPoint Presentation</vt:lpstr>
      <vt:lpstr>SPE.2: Characterization of samples from JET divertor tiles </vt:lpstr>
      <vt:lpstr>SPE.2: Characterization of samples from JET divertor tiles </vt:lpstr>
      <vt:lpstr>SP E – UKAEA contribution</vt:lpstr>
      <vt:lpstr>SP E – UKAEA contribution</vt:lpstr>
      <vt:lpstr>SPE planning 2024</vt:lpstr>
      <vt:lpstr>SPE planning 2024</vt:lpstr>
      <vt:lpstr>SPE planning 2024</vt:lpstr>
      <vt:lpstr>PowerPoint Presentation</vt:lpstr>
      <vt:lpstr>LIBS at JET</vt:lpstr>
      <vt:lpstr>LIBS setup at VTT</vt:lpstr>
      <vt:lpstr>LIBS spectra</vt:lpstr>
      <vt:lpstr>LIBS programme at JET, IWGL tiles</vt:lpstr>
      <vt:lpstr>LIBS programme at JET, WPL tiles</vt:lpstr>
      <vt:lpstr>LIBS programme at JET, Inner Wall Protection (IWP) tiles</vt:lpstr>
      <vt:lpstr>Module 14 – LIBS cross section</vt:lpstr>
      <vt:lpstr>LIBS programme at JET, Base Divertor Carriers</vt:lpstr>
      <vt:lpstr>LIBS programme at JET, Inner Divertor Carriers</vt:lpstr>
      <vt:lpstr>Octant 5 Module 14 Outer divertor</vt:lpstr>
      <vt:lpstr>LIBS programme at JET, LBSRP Tiles</vt:lpstr>
      <vt:lpstr>LIBS programme at JET, LBSRP Tiles</vt:lpstr>
      <vt:lpstr>LIBS programme at JET, Vessel Wall</vt:lpstr>
      <vt:lpstr>LIBS programme at JET, summary</vt:lpstr>
      <vt:lpstr>PowerPoint Presentation</vt:lpstr>
      <vt:lpstr>SP E – UKAEA contribution</vt:lpstr>
      <vt:lpstr>PowerPoint Presentation</vt:lpstr>
      <vt:lpstr>Passive diagnostics</vt:lpstr>
      <vt:lpstr>Dust collection: One vacuuming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Likonen Jari</cp:lastModifiedBy>
  <cp:revision>466</cp:revision>
  <cp:lastPrinted>2024-04-04T10:29:34Z</cp:lastPrinted>
  <dcterms:created xsi:type="dcterms:W3CDTF">2021-11-04T04:44:47Z</dcterms:created>
  <dcterms:modified xsi:type="dcterms:W3CDTF">2024-04-09T04:48:54Z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2024-04-02T09:29:08Z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c6dbac0b-0488-4423-9e03-26477ddc2fb7</vt:lpwstr>
  </property>
  <property fmtid="{D5CDD505-2E9C-101B-9397-08002B2CF9AE}" pid="8" name="MSIP_Label_22759de7-3255-46b5-8dfe-736652f9c6c1_ContentBits">
    <vt:lpwstr>0</vt:lpwstr>
  </property>
</Properties>
</file>