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1" r:id="rId3"/>
    <p:sldId id="265" r:id="rId4"/>
    <p:sldId id="257" r:id="rId5"/>
    <p:sldId id="258" r:id="rId6"/>
    <p:sldId id="272" r:id="rId7"/>
    <p:sldId id="259" r:id="rId8"/>
    <p:sldId id="273" r:id="rId9"/>
    <p:sldId id="260" r:id="rId10"/>
    <p:sldId id="274" r:id="rId11"/>
    <p:sldId id="276" r:id="rId12"/>
    <p:sldId id="277" r:id="rId13"/>
    <p:sldId id="261" r:id="rId14"/>
    <p:sldId id="275" r:id="rId15"/>
    <p:sldId id="278" r:id="rId16"/>
    <p:sldId id="264" r:id="rId17"/>
    <p:sldId id="263" r:id="rId18"/>
    <p:sldId id="268" r:id="rId19"/>
    <p:sldId id="267" r:id="rId20"/>
    <p:sldId id="269" r:id="rId21"/>
    <p:sldId id="270" r:id="rId22"/>
    <p:sldId id="266" r:id="rId23"/>
    <p:sldId id="279" r:id="rId24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CC0099"/>
    <a:srgbClr val="00FF00"/>
    <a:srgbClr val="003399"/>
    <a:srgbClr val="CC0066"/>
    <a:srgbClr val="00B0F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0792" autoAdjust="0"/>
  </p:normalViewPr>
  <p:slideViewPr>
    <p:cSldViewPr showGuides="1">
      <p:cViewPr varScale="1">
        <p:scale>
          <a:sx n="82" d="100"/>
          <a:sy n="82" d="100"/>
        </p:scale>
        <p:origin x="294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savalas%20-%20PostDoc\PWIE\JET_Tile%200-1\EDS%20vs%20NRA%20(D%20from%203He)%20elemental%20concentr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savalas%20-%20PostDoc\PWIE\JET_Tile%200-1\EDS%20vs%20NRA%20(D%20from%203He)%20elemental%20concentr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savalas%20-%20PostDoc\PWIE\JET_Tile%200-1\EDS%20vs%20NRA%20(D%20from%203He)%20elemental%20concentr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savalas%20-%20PostDoc\PWIE\JET_Tile%200-1\EDS%20vs%20NRA%20(D%20from%203He)%20elemental%20concentr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savalas%20-%20PostDoc\PWIE\JET_Tile%200-1\EDS%20vs%20NRA%20(D%20from%203He)%20elemental%20concentrat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savalas-PhD\Conferences%20-%20travels\2024%20-%20Helsinki\presentation-JET%20tokamak-SPE\SEM%20images\EDS%20quantificat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savalas-PhD\Conferences%20-%20travels\2024%20-%20Helsinki\presentation-JET%20tokamak-SPE\SEM%20images\EDS%20quantificati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savalas-PhD\Conferences%20-%20travels\2024%20-%20Helsinki\presentation-JET%20tokamak-SPE\SEM%20images\EDS%20quantificati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Tsavalas-PhD\Conferences%20-%20travels\2024%20-%20Helsinki\presentation-JET%20tokamak-SPE\SEM%20images\EDS%20quantificatio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'Sample 5a'!$P$1</c:f>
              <c:strCache>
                <c:ptCount val="1"/>
                <c:pt idx="0">
                  <c:v>NRA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val>
            <c:numRef>
              <c:f>'Sample 5a'!$Q$3:$Q$9</c:f>
              <c:numCache>
                <c:formatCode>0.0</c:formatCode>
                <c:ptCount val="7"/>
                <c:pt idx="0">
                  <c:v>7.5000000000000009</c:v>
                </c:pt>
                <c:pt idx="1">
                  <c:v>60.474530831099202</c:v>
                </c:pt>
                <c:pt idx="2">
                  <c:v>3.4195710455764079</c:v>
                </c:pt>
                <c:pt idx="3">
                  <c:v>3.0697050938337807</c:v>
                </c:pt>
                <c:pt idx="4">
                  <c:v>25.000000000000004</c:v>
                </c:pt>
                <c:pt idx="5">
                  <c:v>1.2512064343163538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91-4672-9A6C-6CA4731A0BD2}"/>
            </c:ext>
          </c:extLst>
        </c:ser>
        <c:ser>
          <c:idx val="0"/>
          <c:order val="1"/>
          <c:tx>
            <c:strRef>
              <c:f>'Sample 5a'!$M$1</c:f>
              <c:strCache>
                <c:ptCount val="1"/>
                <c:pt idx="0">
                  <c:v>EDS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'Sample 5a'!$O$3:$O$9</c:f>
                <c:numCache>
                  <c:formatCode>General</c:formatCode>
                  <c:ptCount val="7"/>
                  <c:pt idx="1">
                    <c:v>2.1213203435596424</c:v>
                  </c:pt>
                  <c:pt idx="2">
                    <c:v>2.6445793616376863</c:v>
                  </c:pt>
                  <c:pt idx="3">
                    <c:v>1.2374368670764582</c:v>
                  </c:pt>
                  <c:pt idx="4">
                    <c:v>4.6386204845837753</c:v>
                  </c:pt>
                  <c:pt idx="5">
                    <c:v>5.6568542494923775E-2</c:v>
                  </c:pt>
                  <c:pt idx="6">
                    <c:v>1.4212846301849607</c:v>
                  </c:pt>
                </c:numCache>
              </c:numRef>
            </c:plus>
            <c:minus>
              <c:numRef>
                <c:f>'Sample 5a'!$O$3:$O$9</c:f>
                <c:numCache>
                  <c:formatCode>General</c:formatCode>
                  <c:ptCount val="7"/>
                  <c:pt idx="1">
                    <c:v>2.1213203435596424</c:v>
                  </c:pt>
                  <c:pt idx="2">
                    <c:v>2.6445793616376863</c:v>
                  </c:pt>
                  <c:pt idx="3">
                    <c:v>1.2374368670764582</c:v>
                  </c:pt>
                  <c:pt idx="4">
                    <c:v>4.6386204845837753</c:v>
                  </c:pt>
                  <c:pt idx="5">
                    <c:v>5.6568542494923775E-2</c:v>
                  </c:pt>
                  <c:pt idx="6">
                    <c:v>1.4212846301849607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'Sample 5a'!$M$3:$M$9</c:f>
              <c:strCache>
                <c:ptCount val="7"/>
                <c:pt idx="0">
                  <c:v>D</c:v>
                </c:pt>
                <c:pt idx="1">
                  <c:v>Be</c:v>
                </c:pt>
                <c:pt idx="2">
                  <c:v>C</c:v>
                </c:pt>
                <c:pt idx="3">
                  <c:v>N</c:v>
                </c:pt>
                <c:pt idx="4">
                  <c:v>O</c:v>
                </c:pt>
                <c:pt idx="5">
                  <c:v>W</c:v>
                </c:pt>
                <c:pt idx="6">
                  <c:v>Rest</c:v>
                </c:pt>
              </c:strCache>
            </c:strRef>
          </c:cat>
          <c:val>
            <c:numRef>
              <c:f>'Sample 5a'!$N$3:$N$9</c:f>
              <c:numCache>
                <c:formatCode>0.0</c:formatCode>
                <c:ptCount val="7"/>
                <c:pt idx="1">
                  <c:v>56.28</c:v>
                </c:pt>
                <c:pt idx="2">
                  <c:v>7.37</c:v>
                </c:pt>
                <c:pt idx="3">
                  <c:v>7.125</c:v>
                </c:pt>
                <c:pt idx="4">
                  <c:v>21.65</c:v>
                </c:pt>
                <c:pt idx="5">
                  <c:v>0.97</c:v>
                </c:pt>
                <c:pt idx="6">
                  <c:v>6.6049999999999995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91-4672-9A6C-6CA4731A0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231936"/>
        <c:axId val="132233856"/>
      </c:barChart>
      <c:catAx>
        <c:axId val="132231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233856"/>
        <c:crossesAt val="1.0000000000000002E-2"/>
        <c:auto val="1"/>
        <c:lblAlgn val="ctr"/>
        <c:lblOffset val="100"/>
        <c:noMultiLvlLbl val="0"/>
      </c:catAx>
      <c:valAx>
        <c:axId val="13223385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 (at%)</a:t>
                </a:r>
              </a:p>
            </c:rich>
          </c:tx>
          <c:layout>
            <c:manualLayout>
              <c:xMode val="edge"/>
              <c:yMode val="edge"/>
              <c:x val="1.9095541776780228E-2"/>
              <c:y val="0.144420566570229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231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'Sample 5a'!$P$1</c:f>
              <c:strCache>
                <c:ptCount val="1"/>
                <c:pt idx="0">
                  <c:v>NRA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val>
            <c:numRef>
              <c:f>'Sample 5a'!$Q$3:$Q$9</c:f>
              <c:numCache>
                <c:formatCode>0.0</c:formatCode>
                <c:ptCount val="7"/>
                <c:pt idx="0">
                  <c:v>7.5000000000000009</c:v>
                </c:pt>
                <c:pt idx="1">
                  <c:v>60.474530831099202</c:v>
                </c:pt>
                <c:pt idx="2">
                  <c:v>3.4195710455764079</c:v>
                </c:pt>
                <c:pt idx="3">
                  <c:v>3.0697050938337807</c:v>
                </c:pt>
                <c:pt idx="4">
                  <c:v>25.000000000000004</c:v>
                </c:pt>
                <c:pt idx="5">
                  <c:v>1.2512064343163538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58-43CD-B9C1-C40AFCB9C268}"/>
            </c:ext>
          </c:extLst>
        </c:ser>
        <c:ser>
          <c:idx val="0"/>
          <c:order val="1"/>
          <c:tx>
            <c:strRef>
              <c:f>'Sample 5a'!$M$1</c:f>
              <c:strCache>
                <c:ptCount val="1"/>
                <c:pt idx="0">
                  <c:v>EDS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'Sample 5a'!$O$3:$O$9</c:f>
                <c:numCache>
                  <c:formatCode>General</c:formatCode>
                  <c:ptCount val="7"/>
                  <c:pt idx="1">
                    <c:v>2.1213203435596424</c:v>
                  </c:pt>
                  <c:pt idx="2">
                    <c:v>2.6445793616376863</c:v>
                  </c:pt>
                  <c:pt idx="3">
                    <c:v>1.2374368670764582</c:v>
                  </c:pt>
                  <c:pt idx="4">
                    <c:v>4.6386204845837753</c:v>
                  </c:pt>
                  <c:pt idx="5">
                    <c:v>5.6568542494923775E-2</c:v>
                  </c:pt>
                  <c:pt idx="6">
                    <c:v>1.4212846301849607</c:v>
                  </c:pt>
                </c:numCache>
              </c:numRef>
            </c:plus>
            <c:minus>
              <c:numRef>
                <c:f>'Sample 5a'!$O$3:$O$9</c:f>
                <c:numCache>
                  <c:formatCode>General</c:formatCode>
                  <c:ptCount val="7"/>
                  <c:pt idx="1">
                    <c:v>2.1213203435596424</c:v>
                  </c:pt>
                  <c:pt idx="2">
                    <c:v>2.6445793616376863</c:v>
                  </c:pt>
                  <c:pt idx="3">
                    <c:v>1.2374368670764582</c:v>
                  </c:pt>
                  <c:pt idx="4">
                    <c:v>4.6386204845837753</c:v>
                  </c:pt>
                  <c:pt idx="5">
                    <c:v>5.6568542494923775E-2</c:v>
                  </c:pt>
                  <c:pt idx="6">
                    <c:v>1.4212846301849607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'Sample 5a'!$M$3:$M$9</c:f>
              <c:strCache>
                <c:ptCount val="7"/>
                <c:pt idx="0">
                  <c:v>D</c:v>
                </c:pt>
                <c:pt idx="1">
                  <c:v>Be</c:v>
                </c:pt>
                <c:pt idx="2">
                  <c:v>C</c:v>
                </c:pt>
                <c:pt idx="3">
                  <c:v>N</c:v>
                </c:pt>
                <c:pt idx="4">
                  <c:v>O</c:v>
                </c:pt>
                <c:pt idx="5">
                  <c:v>W</c:v>
                </c:pt>
                <c:pt idx="6">
                  <c:v>Rest</c:v>
                </c:pt>
              </c:strCache>
            </c:strRef>
          </c:cat>
          <c:val>
            <c:numRef>
              <c:f>'Sample 5a'!$N$3:$N$9</c:f>
              <c:numCache>
                <c:formatCode>0.0</c:formatCode>
                <c:ptCount val="7"/>
                <c:pt idx="1">
                  <c:v>56.28</c:v>
                </c:pt>
                <c:pt idx="2">
                  <c:v>7.37</c:v>
                </c:pt>
                <c:pt idx="3">
                  <c:v>7.125</c:v>
                </c:pt>
                <c:pt idx="4">
                  <c:v>21.65</c:v>
                </c:pt>
                <c:pt idx="5">
                  <c:v>0.97</c:v>
                </c:pt>
                <c:pt idx="6">
                  <c:v>6.6049999999999995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58-43CD-B9C1-C40AFCB9C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570496"/>
        <c:axId val="132318720"/>
      </c:barChart>
      <c:catAx>
        <c:axId val="132570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18720"/>
        <c:crossesAt val="1.0000000000000002E-2"/>
        <c:auto val="1"/>
        <c:lblAlgn val="ctr"/>
        <c:lblOffset val="100"/>
        <c:noMultiLvlLbl val="0"/>
      </c:catAx>
      <c:valAx>
        <c:axId val="13231872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 (at%)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249683945756780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5704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'Sample 1'!$P$1</c:f>
              <c:strCache>
                <c:ptCount val="1"/>
                <c:pt idx="0">
                  <c:v>NRA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val>
            <c:numRef>
              <c:f>'Sample 1'!$Q$3:$Q$8</c:f>
              <c:numCache>
                <c:formatCode>0.0</c:formatCode>
                <c:ptCount val="6"/>
                <c:pt idx="0">
                  <c:v>12.500000000000002</c:v>
                </c:pt>
                <c:pt idx="1">
                  <c:v>61.220582369365779</c:v>
                </c:pt>
                <c:pt idx="2">
                  <c:v>2.7782209812524932</c:v>
                </c:pt>
                <c:pt idx="3">
                  <c:v>2.720781810929398</c:v>
                </c:pt>
                <c:pt idx="4">
                  <c:v>20.000000000000004</c:v>
                </c:pt>
                <c:pt idx="5">
                  <c:v>0.7804148384523335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FC-4460-A866-D83B4B2849A3}"/>
            </c:ext>
          </c:extLst>
        </c:ser>
        <c:ser>
          <c:idx val="0"/>
          <c:order val="1"/>
          <c:tx>
            <c:strRef>
              <c:f>'Sample 1'!$M$1</c:f>
              <c:strCache>
                <c:ptCount val="1"/>
                <c:pt idx="0">
                  <c:v>EDS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'Sample 1'!$O$3:$O$9</c:f>
                <c:numCache>
                  <c:formatCode>General</c:formatCode>
                  <c:ptCount val="7"/>
                  <c:pt idx="1">
                    <c:v>3.2309286590700177</c:v>
                  </c:pt>
                  <c:pt idx="2">
                    <c:v>3.1882492583443582</c:v>
                  </c:pt>
                  <c:pt idx="3">
                    <c:v>1.845453873712374</c:v>
                  </c:pt>
                  <c:pt idx="4">
                    <c:v>0.32715949219506557</c:v>
                  </c:pt>
                  <c:pt idx="5">
                    <c:v>0.38974350539810088</c:v>
                  </c:pt>
                  <c:pt idx="6">
                    <c:v>0.51552420873230498</c:v>
                  </c:pt>
                </c:numCache>
              </c:numRef>
            </c:plus>
            <c:minus>
              <c:numRef>
                <c:f>'Sample 1'!$O$3:$O$9</c:f>
                <c:numCache>
                  <c:formatCode>General</c:formatCode>
                  <c:ptCount val="7"/>
                  <c:pt idx="1">
                    <c:v>3.2309286590700177</c:v>
                  </c:pt>
                  <c:pt idx="2">
                    <c:v>3.1882492583443582</c:v>
                  </c:pt>
                  <c:pt idx="3">
                    <c:v>1.845453873712374</c:v>
                  </c:pt>
                  <c:pt idx="4">
                    <c:v>0.32715949219506557</c:v>
                  </c:pt>
                  <c:pt idx="5">
                    <c:v>0.38974350539810088</c:v>
                  </c:pt>
                  <c:pt idx="6">
                    <c:v>0.51552420873230498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'Sample 1'!$M$3:$M$9</c:f>
              <c:strCache>
                <c:ptCount val="7"/>
                <c:pt idx="0">
                  <c:v>D</c:v>
                </c:pt>
                <c:pt idx="1">
                  <c:v>Be </c:v>
                </c:pt>
                <c:pt idx="2">
                  <c:v>C</c:v>
                </c:pt>
                <c:pt idx="3">
                  <c:v>N</c:v>
                </c:pt>
                <c:pt idx="4">
                  <c:v>O</c:v>
                </c:pt>
                <c:pt idx="5">
                  <c:v>W</c:v>
                </c:pt>
                <c:pt idx="6">
                  <c:v>Rest</c:v>
                </c:pt>
              </c:strCache>
            </c:strRef>
          </c:cat>
          <c:val>
            <c:numRef>
              <c:f>'Sample 1'!$N$3:$N$9</c:f>
              <c:numCache>
                <c:formatCode>0.0</c:formatCode>
                <c:ptCount val="7"/>
                <c:pt idx="1">
                  <c:v>51.82</c:v>
                </c:pt>
                <c:pt idx="2">
                  <c:v>12.096666666666666</c:v>
                </c:pt>
                <c:pt idx="3">
                  <c:v>4.0599999999999996</c:v>
                </c:pt>
                <c:pt idx="4">
                  <c:v>26.396666666666665</c:v>
                </c:pt>
                <c:pt idx="5">
                  <c:v>2.44</c:v>
                </c:pt>
                <c:pt idx="6">
                  <c:v>3.1833333333333331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FC-4460-A866-D83B4B284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519232"/>
        <c:axId val="131521152"/>
      </c:barChart>
      <c:catAx>
        <c:axId val="1315192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521152"/>
        <c:crossesAt val="1.0000000000000002E-2"/>
        <c:auto val="1"/>
        <c:lblAlgn val="ctr"/>
        <c:lblOffset val="100"/>
        <c:noMultiLvlLbl val="0"/>
      </c:catAx>
      <c:valAx>
        <c:axId val="13152115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 (at%)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519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'Sample 9'!$H$1</c:f>
              <c:strCache>
                <c:ptCount val="1"/>
                <c:pt idx="0">
                  <c:v>NRA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val>
            <c:numRef>
              <c:f>'Sample 9'!$I$3:$I$9</c:f>
              <c:numCache>
                <c:formatCode>General</c:formatCode>
                <c:ptCount val="7"/>
                <c:pt idx="0">
                  <c:v>15</c:v>
                </c:pt>
                <c:pt idx="1">
                  <c:v>45.7</c:v>
                </c:pt>
                <c:pt idx="2">
                  <c:v>5</c:v>
                </c:pt>
                <c:pt idx="3">
                  <c:v>19</c:v>
                </c:pt>
                <c:pt idx="4">
                  <c:v>15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CC-407E-95BD-871DDB07C1C8}"/>
            </c:ext>
          </c:extLst>
        </c:ser>
        <c:ser>
          <c:idx val="0"/>
          <c:order val="1"/>
          <c:tx>
            <c:strRef>
              <c:f>'Sample 9'!$E$1</c:f>
              <c:strCache>
                <c:ptCount val="1"/>
                <c:pt idx="0">
                  <c:v>EDS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'Sample 9'!$G$4:$G$9</c:f>
                <c:numCache>
                  <c:formatCode>General</c:formatCode>
                  <c:ptCount val="6"/>
                  <c:pt idx="0">
                    <c:v>4.5961940777125587</c:v>
                  </c:pt>
                  <c:pt idx="1">
                    <c:v>4.7376154339498795</c:v>
                  </c:pt>
                  <c:pt idx="2">
                    <c:v>1.1242997820866105</c:v>
                  </c:pt>
                  <c:pt idx="3">
                    <c:v>0.96166522241370422</c:v>
                  </c:pt>
                  <c:pt idx="4">
                    <c:v>9.8994949366116664E-2</c:v>
                  </c:pt>
                  <c:pt idx="5">
                    <c:v>0.38183766184073564</c:v>
                  </c:pt>
                </c:numCache>
              </c:numRef>
            </c:plus>
            <c:minus>
              <c:numRef>
                <c:f>'Sample 9'!$G$4:$G$9</c:f>
                <c:numCache>
                  <c:formatCode>General</c:formatCode>
                  <c:ptCount val="6"/>
                  <c:pt idx="0">
                    <c:v>4.5961940777125587</c:v>
                  </c:pt>
                  <c:pt idx="1">
                    <c:v>4.7376154339498795</c:v>
                  </c:pt>
                  <c:pt idx="2">
                    <c:v>1.1242997820866105</c:v>
                  </c:pt>
                  <c:pt idx="3">
                    <c:v>0.96166522241370422</c:v>
                  </c:pt>
                  <c:pt idx="4">
                    <c:v>9.8994949366116664E-2</c:v>
                  </c:pt>
                  <c:pt idx="5">
                    <c:v>0.38183766184073564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'Sample 9'!$E$3:$E$9</c:f>
              <c:strCache>
                <c:ptCount val="7"/>
                <c:pt idx="0">
                  <c:v>D</c:v>
                </c:pt>
                <c:pt idx="1">
                  <c:v>Be </c:v>
                </c:pt>
                <c:pt idx="2">
                  <c:v>C</c:v>
                </c:pt>
                <c:pt idx="3">
                  <c:v>N</c:v>
                </c:pt>
                <c:pt idx="4">
                  <c:v>O</c:v>
                </c:pt>
                <c:pt idx="5">
                  <c:v>W</c:v>
                </c:pt>
                <c:pt idx="6">
                  <c:v>Rest</c:v>
                </c:pt>
              </c:strCache>
            </c:strRef>
          </c:cat>
          <c:val>
            <c:numRef>
              <c:f>'Sample 9'!$F$3:$F$9</c:f>
              <c:numCache>
                <c:formatCode>0.0</c:formatCode>
                <c:ptCount val="7"/>
                <c:pt idx="1">
                  <c:v>56.31</c:v>
                </c:pt>
                <c:pt idx="2">
                  <c:v>12.719999999999999</c:v>
                </c:pt>
                <c:pt idx="3">
                  <c:v>10.154999999999999</c:v>
                </c:pt>
                <c:pt idx="4">
                  <c:v>17.54</c:v>
                </c:pt>
                <c:pt idx="5">
                  <c:v>0.73</c:v>
                </c:pt>
                <c:pt idx="6">
                  <c:v>2.4200000000000004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CC-407E-95BD-871DDB07C1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481024"/>
        <c:axId val="132482944"/>
      </c:barChart>
      <c:catAx>
        <c:axId val="132481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482944"/>
        <c:crossesAt val="0.1"/>
        <c:auto val="1"/>
        <c:lblAlgn val="ctr"/>
        <c:lblOffset val="100"/>
        <c:noMultiLvlLbl val="0"/>
      </c:catAx>
      <c:valAx>
        <c:axId val="13248294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 (at%)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4810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'Sample 11'!$P$1</c:f>
              <c:strCache>
                <c:ptCount val="1"/>
                <c:pt idx="0">
                  <c:v>NRA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'Sample 11'!$P$3:$P$9</c:f>
              <c:strCache>
                <c:ptCount val="7"/>
                <c:pt idx="0">
                  <c:v>D</c:v>
                </c:pt>
                <c:pt idx="1">
                  <c:v>Be </c:v>
                </c:pt>
                <c:pt idx="2">
                  <c:v>C</c:v>
                </c:pt>
                <c:pt idx="3">
                  <c:v>N</c:v>
                </c:pt>
                <c:pt idx="4">
                  <c:v>O</c:v>
                </c:pt>
                <c:pt idx="5">
                  <c:v>W</c:v>
                </c:pt>
                <c:pt idx="6">
                  <c:v>Rest</c:v>
                </c:pt>
              </c:strCache>
            </c:strRef>
          </c:cat>
          <c:val>
            <c:numRef>
              <c:f>'Sample 11'!$Q$3:$Q$9</c:f>
              <c:numCache>
                <c:formatCode>0.0</c:formatCode>
                <c:ptCount val="7"/>
                <c:pt idx="0">
                  <c:v>9.6607142857142865</c:v>
                </c:pt>
                <c:pt idx="1">
                  <c:v>59.364999999999995</c:v>
                </c:pt>
                <c:pt idx="2">
                  <c:v>5.5892857142857135</c:v>
                </c:pt>
                <c:pt idx="3">
                  <c:v>4.9999999999999991</c:v>
                </c:pt>
                <c:pt idx="4">
                  <c:v>19.999999999999996</c:v>
                </c:pt>
                <c:pt idx="5">
                  <c:v>0.38499999999999995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6D-474F-898A-DBC4816674D1}"/>
            </c:ext>
          </c:extLst>
        </c:ser>
        <c:ser>
          <c:idx val="1"/>
          <c:order val="1"/>
          <c:tx>
            <c:strRef>
              <c:f>'Sample 11'!$M$1</c:f>
              <c:strCache>
                <c:ptCount val="1"/>
                <c:pt idx="0">
                  <c:v>EDS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'Sample 11'!$O$3:$O$9</c:f>
                <c:numCache>
                  <c:formatCode>General</c:formatCode>
                  <c:ptCount val="7"/>
                  <c:pt idx="1">
                    <c:v>0.30405591591021525</c:v>
                  </c:pt>
                  <c:pt idx="2">
                    <c:v>0.24041630560342606</c:v>
                  </c:pt>
                  <c:pt idx="3">
                    <c:v>0.24748737341529264</c:v>
                  </c:pt>
                  <c:pt idx="4">
                    <c:v>3.5355339059325371E-2</c:v>
                  </c:pt>
                  <c:pt idx="5">
                    <c:v>7.7781745930519869E-2</c:v>
                  </c:pt>
                  <c:pt idx="6">
                    <c:v>0.54447222151364161</c:v>
                  </c:pt>
                </c:numCache>
              </c:numRef>
            </c:plus>
            <c:minus>
              <c:numRef>
                <c:f>'Sample 11'!$O$3:$O$9</c:f>
                <c:numCache>
                  <c:formatCode>General</c:formatCode>
                  <c:ptCount val="7"/>
                  <c:pt idx="1">
                    <c:v>0.30405591591021525</c:v>
                  </c:pt>
                  <c:pt idx="2">
                    <c:v>0.24041630560342606</c:v>
                  </c:pt>
                  <c:pt idx="3">
                    <c:v>0.24748737341529264</c:v>
                  </c:pt>
                  <c:pt idx="4">
                    <c:v>3.5355339059325371E-2</c:v>
                  </c:pt>
                  <c:pt idx="5">
                    <c:v>7.7781745930519869E-2</c:v>
                  </c:pt>
                  <c:pt idx="6">
                    <c:v>0.54447222151364161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'Sample 11'!$N$3:$N$9</c:f>
              <c:numCache>
                <c:formatCode>0.0</c:formatCode>
                <c:ptCount val="7"/>
                <c:pt idx="1">
                  <c:v>58.644999999999996</c:v>
                </c:pt>
                <c:pt idx="2">
                  <c:v>11.16</c:v>
                </c:pt>
                <c:pt idx="3">
                  <c:v>10.455</c:v>
                </c:pt>
                <c:pt idx="4">
                  <c:v>16.195</c:v>
                </c:pt>
                <c:pt idx="5">
                  <c:v>0.435</c:v>
                </c:pt>
                <c:pt idx="6">
                  <c:v>2.9249999999999998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6D-474F-898A-DBC481667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192704"/>
        <c:axId val="133198976"/>
      </c:barChart>
      <c:catAx>
        <c:axId val="133192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198976"/>
        <c:crossesAt val="1.0000000000000002E-2"/>
        <c:auto val="1"/>
        <c:lblAlgn val="ctr"/>
        <c:lblOffset val="100"/>
        <c:noMultiLvlLbl val="0"/>
      </c:catAx>
      <c:valAx>
        <c:axId val="13319897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Cocentration (a%)</a:t>
                </a:r>
              </a:p>
            </c:rich>
          </c:tx>
          <c:layout>
            <c:manualLayout>
              <c:xMode val="edge"/>
              <c:yMode val="edge"/>
              <c:x val="3.0555555555555555E-2"/>
              <c:y val="0.258943205016039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1927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EDS</c:v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'Tile 4 9b'!$I$2:$I$8</c:f>
                <c:numCache>
                  <c:formatCode>General</c:formatCode>
                  <c:ptCount val="7"/>
                  <c:pt idx="0">
                    <c:v>1.965000000000001</c:v>
                  </c:pt>
                  <c:pt idx="1">
                    <c:v>6.67500000000003</c:v>
                  </c:pt>
                  <c:pt idx="2">
                    <c:v>0.4700000000000002</c:v>
                  </c:pt>
                  <c:pt idx="3">
                    <c:v>1.6449999999999996</c:v>
                  </c:pt>
                  <c:pt idx="4">
                    <c:v>0.25000000000000022</c:v>
                  </c:pt>
                  <c:pt idx="5">
                    <c:v>2.174999999999994</c:v>
                  </c:pt>
                  <c:pt idx="6">
                    <c:v>0.16</c:v>
                  </c:pt>
                </c:numCache>
              </c:numRef>
            </c:plus>
            <c:minus>
              <c:numRef>
                <c:f>'Tile 4 9b'!$I$2:$I$8</c:f>
                <c:numCache>
                  <c:formatCode>General</c:formatCode>
                  <c:ptCount val="7"/>
                  <c:pt idx="0">
                    <c:v>1.965000000000001</c:v>
                  </c:pt>
                  <c:pt idx="1">
                    <c:v>6.67500000000003</c:v>
                  </c:pt>
                  <c:pt idx="2">
                    <c:v>0.4700000000000002</c:v>
                  </c:pt>
                  <c:pt idx="3">
                    <c:v>1.6449999999999996</c:v>
                  </c:pt>
                  <c:pt idx="4">
                    <c:v>0.25000000000000022</c:v>
                  </c:pt>
                  <c:pt idx="5">
                    <c:v>2.174999999999994</c:v>
                  </c:pt>
                  <c:pt idx="6">
                    <c:v>0.16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'Tile 4 9b'!$G$2:$G$8</c:f>
              <c:strCache>
                <c:ptCount val="7"/>
                <c:pt idx="0">
                  <c:v>Be</c:v>
                </c:pt>
                <c:pt idx="1">
                  <c:v>C</c:v>
                </c:pt>
                <c:pt idx="2">
                  <c:v>N</c:v>
                </c:pt>
                <c:pt idx="3">
                  <c:v>O</c:v>
                </c:pt>
                <c:pt idx="4">
                  <c:v>Ni</c:v>
                </c:pt>
                <c:pt idx="5">
                  <c:v>W</c:v>
                </c:pt>
                <c:pt idx="6">
                  <c:v>Rest</c:v>
                </c:pt>
              </c:strCache>
            </c:strRef>
          </c:cat>
          <c:val>
            <c:numRef>
              <c:f>'Tile 4 9b'!$H$2:$H$8</c:f>
              <c:numCache>
                <c:formatCode>0.0</c:formatCode>
                <c:ptCount val="7"/>
                <c:pt idx="0">
                  <c:v>6.3149999999999995</c:v>
                </c:pt>
                <c:pt idx="1">
                  <c:v>47.454999999999998</c:v>
                </c:pt>
                <c:pt idx="2">
                  <c:v>4.7799999999999994</c:v>
                </c:pt>
                <c:pt idx="3">
                  <c:v>23.655000000000001</c:v>
                </c:pt>
                <c:pt idx="4">
                  <c:v>0.92999999999999994</c:v>
                </c:pt>
                <c:pt idx="5">
                  <c:v>15.904999999999999</c:v>
                </c:pt>
                <c:pt idx="6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A9-4B71-B739-E0A7FF246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891776"/>
        <c:axId val="132893312"/>
      </c:barChart>
      <c:catAx>
        <c:axId val="13289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93312"/>
        <c:crossesAt val="0.1"/>
        <c:auto val="1"/>
        <c:lblAlgn val="ctr"/>
        <c:lblOffset val="100"/>
        <c:noMultiLvlLbl val="0"/>
      </c:catAx>
      <c:valAx>
        <c:axId val="13289331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Concentation (at%)</a:t>
                </a:r>
              </a:p>
            </c:rich>
          </c:tx>
          <c:layout>
            <c:manualLayout>
              <c:xMode val="edge"/>
              <c:yMode val="edge"/>
              <c:x val="2.9530563861124369E-2"/>
              <c:y val="0.108355665377673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891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'Tile 6 7a'!$A$1</c:f>
              <c:strCache>
                <c:ptCount val="1"/>
                <c:pt idx="0">
                  <c:v>EDS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'Tile 6 7a'!$I$4:$I$10</c:f>
                <c:numCache>
                  <c:formatCode>General</c:formatCode>
                  <c:ptCount val="7"/>
                  <c:pt idx="0">
                    <c:v>1.9849999999999992</c:v>
                  </c:pt>
                  <c:pt idx="1">
                    <c:v>2.8650000000000047</c:v>
                  </c:pt>
                  <c:pt idx="2">
                    <c:v>1.119999999999999</c:v>
                  </c:pt>
                  <c:pt idx="3">
                    <c:v>0.58500000000000085</c:v>
                  </c:pt>
                  <c:pt idx="4">
                    <c:v>0.11499999999999998</c:v>
                  </c:pt>
                  <c:pt idx="5">
                    <c:v>0.14500000000000002</c:v>
                  </c:pt>
                  <c:pt idx="6">
                    <c:v>0.10000000000000002</c:v>
                  </c:pt>
                </c:numCache>
              </c:numRef>
            </c:plus>
            <c:minus>
              <c:numRef>
                <c:f>'Tile 6 7a'!$I$4:$I$10</c:f>
                <c:numCache>
                  <c:formatCode>General</c:formatCode>
                  <c:ptCount val="7"/>
                  <c:pt idx="0">
                    <c:v>1.9849999999999992</c:v>
                  </c:pt>
                  <c:pt idx="1">
                    <c:v>2.8650000000000047</c:v>
                  </c:pt>
                  <c:pt idx="2">
                    <c:v>1.119999999999999</c:v>
                  </c:pt>
                  <c:pt idx="3">
                    <c:v>0.58500000000000085</c:v>
                  </c:pt>
                  <c:pt idx="4">
                    <c:v>0.11499999999999998</c:v>
                  </c:pt>
                  <c:pt idx="5">
                    <c:v>0.14500000000000002</c:v>
                  </c:pt>
                  <c:pt idx="6">
                    <c:v>0.10000000000000002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'Tile 6 7a'!$G$4:$G$10</c:f>
              <c:strCache>
                <c:ptCount val="7"/>
                <c:pt idx="0">
                  <c:v>Be</c:v>
                </c:pt>
                <c:pt idx="1">
                  <c:v>C</c:v>
                </c:pt>
                <c:pt idx="2">
                  <c:v>N</c:v>
                </c:pt>
                <c:pt idx="3">
                  <c:v>O</c:v>
                </c:pt>
                <c:pt idx="4">
                  <c:v>Ni</c:v>
                </c:pt>
                <c:pt idx="5">
                  <c:v>W</c:v>
                </c:pt>
                <c:pt idx="6">
                  <c:v>Rest</c:v>
                </c:pt>
              </c:strCache>
            </c:strRef>
          </c:cat>
          <c:val>
            <c:numRef>
              <c:f>'Tile 6 7a'!$H$4:$H$10</c:f>
              <c:numCache>
                <c:formatCode>0.0</c:formatCode>
                <c:ptCount val="7"/>
                <c:pt idx="0">
                  <c:v>34.155000000000001</c:v>
                </c:pt>
                <c:pt idx="1">
                  <c:v>11.955</c:v>
                </c:pt>
                <c:pt idx="2">
                  <c:v>17.100000000000001</c:v>
                </c:pt>
                <c:pt idx="3">
                  <c:v>31.055</c:v>
                </c:pt>
                <c:pt idx="4">
                  <c:v>1.405</c:v>
                </c:pt>
                <c:pt idx="5">
                  <c:v>2.8250000000000002</c:v>
                </c:pt>
                <c:pt idx="6">
                  <c:v>1.5049999999999955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68-4D88-ACE8-04015A858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614016"/>
        <c:axId val="132620288"/>
      </c:barChart>
      <c:catAx>
        <c:axId val="132614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Elements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20288"/>
        <c:crosses val="autoZero"/>
        <c:auto val="1"/>
        <c:lblAlgn val="ctr"/>
        <c:lblOffset val="100"/>
        <c:noMultiLvlLbl val="0"/>
      </c:catAx>
      <c:valAx>
        <c:axId val="13262028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 (at%)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140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EDS</c:v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'Tile 7 2'!$I$4:$I$9</c:f>
                <c:numCache>
                  <c:formatCode>General</c:formatCode>
                  <c:ptCount val="6"/>
                  <c:pt idx="0">
                    <c:v>3.4250000000000007</c:v>
                  </c:pt>
                  <c:pt idx="1">
                    <c:v>0.58000000000000007</c:v>
                  </c:pt>
                  <c:pt idx="2">
                    <c:v>0.33000000000000007</c:v>
                  </c:pt>
                  <c:pt idx="3">
                    <c:v>6.999999999999984E-2</c:v>
                  </c:pt>
                  <c:pt idx="4">
                    <c:v>2.430000000000001</c:v>
                  </c:pt>
                  <c:pt idx="5">
                    <c:v>2.9999999999999943E-2</c:v>
                  </c:pt>
                </c:numCache>
              </c:numRef>
            </c:plus>
            <c:minus>
              <c:numRef>
                <c:f>'Tile 7 2'!$I$4:$I$9</c:f>
                <c:numCache>
                  <c:formatCode>General</c:formatCode>
                  <c:ptCount val="6"/>
                  <c:pt idx="0">
                    <c:v>3.4250000000000007</c:v>
                  </c:pt>
                  <c:pt idx="1">
                    <c:v>0.58000000000000007</c:v>
                  </c:pt>
                  <c:pt idx="2">
                    <c:v>0.33000000000000007</c:v>
                  </c:pt>
                  <c:pt idx="3">
                    <c:v>6.999999999999984E-2</c:v>
                  </c:pt>
                  <c:pt idx="4">
                    <c:v>2.430000000000001</c:v>
                  </c:pt>
                  <c:pt idx="5">
                    <c:v>2.9999999999999943E-2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'Tile 7 2'!$G$4:$G$9</c:f>
              <c:strCache>
                <c:ptCount val="6"/>
                <c:pt idx="0">
                  <c:v>C</c:v>
                </c:pt>
                <c:pt idx="1">
                  <c:v>N</c:v>
                </c:pt>
                <c:pt idx="2">
                  <c:v>O</c:v>
                </c:pt>
                <c:pt idx="3">
                  <c:v>Mo</c:v>
                </c:pt>
                <c:pt idx="4">
                  <c:v>W</c:v>
                </c:pt>
                <c:pt idx="5">
                  <c:v>Rest</c:v>
                </c:pt>
              </c:strCache>
            </c:strRef>
          </c:cat>
          <c:val>
            <c:numRef>
              <c:f>'Tile 7 2'!$H$4:$H$9</c:f>
              <c:numCache>
                <c:formatCode>0.0</c:formatCode>
                <c:ptCount val="6"/>
                <c:pt idx="0">
                  <c:v>40.275000000000006</c:v>
                </c:pt>
                <c:pt idx="1">
                  <c:v>8.85</c:v>
                </c:pt>
                <c:pt idx="2">
                  <c:v>10.95</c:v>
                </c:pt>
                <c:pt idx="3">
                  <c:v>6.6</c:v>
                </c:pt>
                <c:pt idx="4">
                  <c:v>32.200000000000003</c:v>
                </c:pt>
                <c:pt idx="5">
                  <c:v>1.1300000000000001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40-4A6A-91CE-6D2B093EF8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781184"/>
        <c:axId val="132782720"/>
      </c:barChart>
      <c:catAx>
        <c:axId val="13278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782720"/>
        <c:crosses val="autoZero"/>
        <c:auto val="1"/>
        <c:lblAlgn val="ctr"/>
        <c:lblOffset val="100"/>
        <c:noMultiLvlLbl val="0"/>
      </c:catAx>
      <c:valAx>
        <c:axId val="13278272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 (at%)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7811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EDS</c:v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'tile 8 2b'!$I$4:$I$9</c:f>
                <c:numCache>
                  <c:formatCode>General</c:formatCode>
                  <c:ptCount val="6"/>
                  <c:pt idx="0">
                    <c:v>0.4199999999999981</c:v>
                  </c:pt>
                  <c:pt idx="1">
                    <c:v>2.4999999999999467E-2</c:v>
                  </c:pt>
                  <c:pt idx="2">
                    <c:v>0.29000000000000004</c:v>
                  </c:pt>
                  <c:pt idx="3">
                    <c:v>3.999999999999998E-2</c:v>
                  </c:pt>
                  <c:pt idx="4">
                    <c:v>0.85500000000000032</c:v>
                  </c:pt>
                  <c:pt idx="5">
                    <c:v>8.0000000000000043E-2</c:v>
                  </c:pt>
                </c:numCache>
              </c:numRef>
            </c:plus>
            <c:minus>
              <c:numRef>
                <c:f>'tile 8 2b'!$I$4:$I$9</c:f>
                <c:numCache>
                  <c:formatCode>General</c:formatCode>
                  <c:ptCount val="6"/>
                  <c:pt idx="0">
                    <c:v>0.4199999999999981</c:v>
                  </c:pt>
                  <c:pt idx="1">
                    <c:v>2.4999999999999467E-2</c:v>
                  </c:pt>
                  <c:pt idx="2">
                    <c:v>0.29000000000000004</c:v>
                  </c:pt>
                  <c:pt idx="3">
                    <c:v>3.999999999999998E-2</c:v>
                  </c:pt>
                  <c:pt idx="4">
                    <c:v>0.85500000000000032</c:v>
                  </c:pt>
                  <c:pt idx="5">
                    <c:v>8.0000000000000043E-2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'tile 8 2b'!$G$4:$G$9</c:f>
              <c:strCache>
                <c:ptCount val="6"/>
                <c:pt idx="0">
                  <c:v>C</c:v>
                </c:pt>
                <c:pt idx="1">
                  <c:v>N</c:v>
                </c:pt>
                <c:pt idx="2">
                  <c:v>O</c:v>
                </c:pt>
                <c:pt idx="3">
                  <c:v>Ni</c:v>
                </c:pt>
                <c:pt idx="4">
                  <c:v>W</c:v>
                </c:pt>
                <c:pt idx="5">
                  <c:v>Rest</c:v>
                </c:pt>
              </c:strCache>
            </c:strRef>
          </c:cat>
          <c:val>
            <c:numRef>
              <c:f>'tile 8 2b'!$H$4:$H$9</c:f>
              <c:numCache>
                <c:formatCode>0.0</c:formatCode>
                <c:ptCount val="6"/>
                <c:pt idx="0">
                  <c:v>32.239999999999995</c:v>
                </c:pt>
                <c:pt idx="1">
                  <c:v>10.585000000000001</c:v>
                </c:pt>
                <c:pt idx="2">
                  <c:v>11.52</c:v>
                </c:pt>
                <c:pt idx="3">
                  <c:v>0.91999999999999993</c:v>
                </c:pt>
                <c:pt idx="4">
                  <c:v>44.165000000000006</c:v>
                </c:pt>
                <c:pt idx="5">
                  <c:v>0.57000000000000006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92-4837-8E52-B76D3405E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840896"/>
        <c:axId val="133842432"/>
      </c:barChart>
      <c:catAx>
        <c:axId val="1338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842432"/>
        <c:crossesAt val="0.1"/>
        <c:auto val="1"/>
        <c:lblAlgn val="ctr"/>
        <c:lblOffset val="100"/>
        <c:noMultiLvlLbl val="0"/>
      </c:catAx>
      <c:valAx>
        <c:axId val="13384243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Cocentration</a:t>
                </a:r>
                <a:r>
                  <a:rPr lang="en-US" dirty="0"/>
                  <a:t> (at%)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8408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08/04/2024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08/04/2024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191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698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36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28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35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20000"/>
            <a:ext cx="3456384" cy="649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FE644-41C6-BBC9-71C2-A93857612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0538"/>
            <a:ext cx="9144000" cy="41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of presenter | Conference | Venue | Date 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08/04/2024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png"/><Relationship Id="rId7" Type="http://schemas.openxmlformats.org/officeDocument/2006/relationships/chart" Target="../charts/chart6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emf"/><Relationship Id="rId7" Type="http://schemas.openxmlformats.org/officeDocument/2006/relationships/image" Target="../media/image74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emf"/><Relationship Id="rId7" Type="http://schemas.openxmlformats.org/officeDocument/2006/relationships/image" Target="../media/image79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2.png"/><Relationship Id="rId4" Type="http://schemas.openxmlformats.org/officeDocument/2006/relationships/image" Target="../media/image81.emf"/><Relationship Id="rId9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emf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2.emf"/><Relationship Id="rId7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chart" Target="../charts/chart1.xml"/><Relationship Id="rId4" Type="http://schemas.openxmlformats.org/officeDocument/2006/relationships/image" Target="../media/image13.png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A575D9-4B2C-9547-A865-6D57039CF7B9}"/>
              </a:ext>
            </a:extLst>
          </p:cNvPr>
          <p:cNvSpPr/>
          <p:nvPr/>
        </p:nvSpPr>
        <p:spPr>
          <a:xfrm>
            <a:off x="5220072" y="4299942"/>
            <a:ext cx="3890885" cy="68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0" y="4295410"/>
            <a:ext cx="3627746" cy="744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B1AE2-8012-4110-B7D7-AABE6E96FDCC}"/>
              </a:ext>
            </a:extLst>
          </p:cNvPr>
          <p:cNvSpPr txBox="1"/>
          <p:nvPr/>
        </p:nvSpPr>
        <p:spPr>
          <a:xfrm>
            <a:off x="0" y="165483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Material deposition, fuel retention</a:t>
            </a:r>
            <a:r>
              <a:rPr lang="el-GR" sz="2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and W re-deposition using NRA and SEM on JET W-coated divertor tiles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1F6B464-B5C8-43C3-9696-8BEE95CA6FB6}"/>
              </a:ext>
            </a:extLst>
          </p:cNvPr>
          <p:cNvSpPr txBox="1">
            <a:spLocks/>
          </p:cNvSpPr>
          <p:nvPr/>
        </p:nvSpPr>
        <p:spPr>
          <a:xfrm>
            <a:off x="395536" y="4295410"/>
            <a:ext cx="4392488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2F37C-52E9-692E-3F14-1134FB78E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4" y="4171065"/>
            <a:ext cx="797350" cy="91125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A70CE75-9F78-2933-83BD-E746B4C2B7F8}"/>
              </a:ext>
            </a:extLst>
          </p:cNvPr>
          <p:cNvSpPr txBox="1">
            <a:spLocks/>
          </p:cNvSpPr>
          <p:nvPr/>
        </p:nvSpPr>
        <p:spPr>
          <a:xfrm>
            <a:off x="1" y="2953609"/>
            <a:ext cx="9144000" cy="11731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u="sng" dirty="0"/>
              <a:t>P. Tsavalas</a:t>
            </a:r>
            <a:r>
              <a:rPr lang="en-US" sz="2600" u="sng" baseline="30000" dirty="0"/>
              <a:t>1</a:t>
            </a:r>
            <a:r>
              <a:rPr lang="en-US" sz="2600" dirty="0"/>
              <a:t>, K. Mergia</a:t>
            </a:r>
            <a:r>
              <a:rPr lang="en-US" sz="2600" baseline="30000" dirty="0"/>
              <a:t>1</a:t>
            </a:r>
            <a:r>
              <a:rPr lang="en-US" sz="2600" dirty="0"/>
              <a:t>, A. Lagoyannis</a:t>
            </a:r>
            <a:r>
              <a:rPr lang="en-US" sz="2600" baseline="30000" dirty="0"/>
              <a:t>1</a:t>
            </a:r>
            <a:r>
              <a:rPr lang="el-GR" sz="2600" dirty="0"/>
              <a:t>,</a:t>
            </a:r>
            <a:r>
              <a:rPr lang="en-US" sz="2600" dirty="0"/>
              <a:t> M. Axiotis</a:t>
            </a:r>
            <a:r>
              <a:rPr lang="en-US" sz="2600" baseline="30000" dirty="0"/>
              <a:t>1</a:t>
            </a:r>
            <a:r>
              <a:rPr lang="en-US" sz="2600" dirty="0"/>
              <a:t>, S. Fazinic</a:t>
            </a:r>
            <a:r>
              <a:rPr lang="en-US" sz="2600" baseline="30000" dirty="0"/>
              <a:t>2</a:t>
            </a:r>
            <a:r>
              <a:rPr lang="en-US" sz="2600" dirty="0"/>
              <a:t>, G. Provatas</a:t>
            </a:r>
            <a:r>
              <a:rPr lang="en-US" sz="2600" baseline="30000" dirty="0"/>
              <a:t>2</a:t>
            </a:r>
            <a:r>
              <a:rPr lang="en-US" sz="2600" dirty="0"/>
              <a:t>, J. Likonen</a:t>
            </a:r>
            <a:r>
              <a:rPr lang="en-US" sz="2600" baseline="30000" dirty="0"/>
              <a:t>3</a:t>
            </a:r>
          </a:p>
          <a:p>
            <a:r>
              <a:rPr lang="en-US" sz="1400" b="0" baseline="30000" dirty="0"/>
              <a:t>1</a:t>
            </a:r>
            <a:r>
              <a:rPr lang="en-US" sz="1400" b="0" dirty="0"/>
              <a:t>National Center for Scientific Research “</a:t>
            </a:r>
            <a:r>
              <a:rPr lang="en-US" sz="1400" b="0" dirty="0" err="1"/>
              <a:t>Demokritos</a:t>
            </a:r>
            <a:r>
              <a:rPr lang="en-US" sz="1400" b="0" dirty="0"/>
              <a:t>”, Athens, Greece</a:t>
            </a:r>
          </a:p>
          <a:p>
            <a:r>
              <a:rPr lang="en-US" sz="1400" b="0" baseline="30000" dirty="0"/>
              <a:t>2</a:t>
            </a:r>
            <a:r>
              <a:rPr lang="en-US" sz="1400" b="0" dirty="0"/>
              <a:t>Ruder </a:t>
            </a:r>
            <a:r>
              <a:rPr lang="en-US" sz="1400" b="0" dirty="0" err="1"/>
              <a:t>Boškovic</a:t>
            </a:r>
            <a:r>
              <a:rPr lang="en-US" sz="1400" b="0" dirty="0"/>
              <a:t> </a:t>
            </a:r>
            <a:r>
              <a:rPr lang="en-US" sz="1400" b="0" dirty="0" err="1"/>
              <a:t>Institut</a:t>
            </a:r>
            <a:r>
              <a:rPr lang="en-US" sz="1400" b="0" dirty="0"/>
              <a:t>, Zagreb, Croatia</a:t>
            </a:r>
            <a:endParaRPr lang="en-US" sz="1400" b="0" baseline="30000" dirty="0"/>
          </a:p>
          <a:p>
            <a:pPr>
              <a:spcBef>
                <a:spcPts val="288"/>
              </a:spcBef>
            </a:pPr>
            <a:r>
              <a:rPr lang="en-US" sz="1400" b="0" baseline="30000" dirty="0"/>
              <a:t>3</a:t>
            </a:r>
            <a:r>
              <a:rPr lang="en-US" sz="1400" b="0" dirty="0"/>
              <a:t>VTT Technical Research Centre of Finland, Finland </a:t>
            </a:r>
            <a:endParaRPr lang="en-US" sz="180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0AE8F-C317-CF58-A0F2-8C47A57D02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t="18730" r="9897" b="21738"/>
          <a:stretch/>
        </p:blipFill>
        <p:spPr>
          <a:xfrm>
            <a:off x="3297317" y="4224160"/>
            <a:ext cx="1528880" cy="815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A12B36-3FDC-892F-A06F-F8AA9E4B54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09" y="4207598"/>
            <a:ext cx="1223213" cy="8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98D5FAF6-06BE-2478-A382-D8700934C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2" y="980297"/>
            <a:ext cx="2531082" cy="18027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027670-ACEC-2DCA-23C7-9B6D0EFA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A8883-AA86-A3AC-B717-C1636071D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1" y="3367492"/>
            <a:ext cx="2383055" cy="16102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4D1AAB-7114-2C2C-B9E5-8AE18EE6A1E4}"/>
              </a:ext>
            </a:extLst>
          </p:cNvPr>
          <p:cNvCxnSpPr>
            <a:cxnSpLocks/>
          </p:cNvCxnSpPr>
          <p:nvPr/>
        </p:nvCxnSpPr>
        <p:spPr>
          <a:xfrm>
            <a:off x="690241" y="4525627"/>
            <a:ext cx="51379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91B91B-522C-E138-172B-D49D20D3E9FB}"/>
              </a:ext>
            </a:extLst>
          </p:cNvPr>
          <p:cNvSpPr txBox="1"/>
          <p:nvPr/>
        </p:nvSpPr>
        <p:spPr>
          <a:xfrm>
            <a:off x="755576" y="4606136"/>
            <a:ext cx="459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8A5D5E-F218-DDD9-1A8D-AEA837DCF61B}"/>
              </a:ext>
            </a:extLst>
          </p:cNvPr>
          <p:cNvSpPr/>
          <p:nvPr/>
        </p:nvSpPr>
        <p:spPr>
          <a:xfrm rot="1364355">
            <a:off x="1101533" y="3424756"/>
            <a:ext cx="1207840" cy="128794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9C8045-9C4C-5C44-97CF-CB64154EA0E4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1723986" y="3212343"/>
            <a:ext cx="128697" cy="2770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468DD4-CF97-8A34-DDA0-8EA9671142A3}"/>
              </a:ext>
            </a:extLst>
          </p:cNvPr>
          <p:cNvSpPr txBox="1"/>
          <p:nvPr/>
        </p:nvSpPr>
        <p:spPr>
          <a:xfrm>
            <a:off x="651677" y="2873789"/>
            <a:ext cx="2402012" cy="33855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Particle rich in W, O and 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14281F-B861-89A9-4EFB-CB5E924FCC2B}"/>
              </a:ext>
            </a:extLst>
          </p:cNvPr>
          <p:cNvCxnSpPr>
            <a:cxnSpLocks/>
          </p:cNvCxnSpPr>
          <p:nvPr/>
        </p:nvCxnSpPr>
        <p:spPr>
          <a:xfrm>
            <a:off x="578870" y="2438791"/>
            <a:ext cx="544937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D877016-D457-991A-3D4C-7315B5CD0760}"/>
              </a:ext>
            </a:extLst>
          </p:cNvPr>
          <p:cNvSpPr txBox="1"/>
          <p:nvPr/>
        </p:nvSpPr>
        <p:spPr>
          <a:xfrm>
            <a:off x="597652" y="2441488"/>
            <a:ext cx="6063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200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790D42-6205-F843-05D5-4AFBDA9C15C7}"/>
              </a:ext>
            </a:extLst>
          </p:cNvPr>
          <p:cNvSpPr txBox="1"/>
          <p:nvPr/>
        </p:nvSpPr>
        <p:spPr>
          <a:xfrm>
            <a:off x="3855808" y="3114876"/>
            <a:ext cx="4238742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Smooth </a:t>
            </a:r>
            <a:r>
              <a:rPr lang="en-US" sz="1600" dirty="0"/>
              <a:t>surface with</a:t>
            </a:r>
            <a:r>
              <a:rPr lang="en-US" sz="1600" b="1" dirty="0"/>
              <a:t> cracks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Oriented humps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Deposited areas/particles:</a:t>
            </a:r>
          </a:p>
          <a:p>
            <a:pPr marL="463550" indent="-238125">
              <a:buFont typeface="Wingdings" panose="05000000000000000000" pitchFamily="2" charset="2"/>
              <a:buChar char="§"/>
            </a:pPr>
            <a:r>
              <a:rPr lang="en-US" sz="1600" dirty="0"/>
              <a:t>Rich in </a:t>
            </a:r>
            <a:r>
              <a:rPr lang="en-US" sz="1600" b="1" dirty="0"/>
              <a:t>N; </a:t>
            </a:r>
            <a:r>
              <a:rPr lang="en-US" sz="1600" dirty="0"/>
              <a:t>the</a:t>
            </a:r>
            <a:r>
              <a:rPr lang="en-US" sz="1600" b="1" dirty="0"/>
              <a:t> rest </a:t>
            </a:r>
            <a:r>
              <a:rPr lang="en-US" sz="1600" dirty="0"/>
              <a:t>of</a:t>
            </a:r>
            <a:r>
              <a:rPr lang="en-US" sz="1600" b="1" dirty="0"/>
              <a:t> </a:t>
            </a:r>
            <a:r>
              <a:rPr lang="en-US" sz="1600" dirty="0"/>
              <a:t>elements have </a:t>
            </a:r>
            <a:r>
              <a:rPr lang="en-US" sz="1600" b="1" dirty="0"/>
              <a:t>homogeneous </a:t>
            </a:r>
            <a:r>
              <a:rPr lang="en-US" sz="1600" dirty="0"/>
              <a:t>distribution  </a:t>
            </a:r>
            <a:endParaRPr lang="el-GR" sz="1600" dirty="0"/>
          </a:p>
          <a:p>
            <a:pPr marL="457200" indent="-228600">
              <a:buFont typeface="Wingdings" panose="05000000000000000000" pitchFamily="2" charset="2"/>
              <a:buChar char="§"/>
            </a:pPr>
            <a:r>
              <a:rPr lang="en-US" sz="1600" dirty="0"/>
              <a:t>Rich in </a:t>
            </a:r>
            <a:r>
              <a:rPr lang="en-US" sz="1600" b="1" dirty="0"/>
              <a:t>W, O </a:t>
            </a:r>
            <a:r>
              <a:rPr lang="en-US" sz="1600" dirty="0"/>
              <a:t>and</a:t>
            </a:r>
            <a:r>
              <a:rPr lang="en-US" sz="1600" b="1" dirty="0"/>
              <a:t> N</a:t>
            </a:r>
            <a:endParaRPr lang="el-GR" sz="16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1C546B1-C6C7-2CF6-36DF-8FA876C7D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74" y="1006746"/>
            <a:ext cx="2531081" cy="18027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559D3F-EFBC-8B0F-277E-424E17731FFA}"/>
              </a:ext>
            </a:extLst>
          </p:cNvPr>
          <p:cNvSpPr/>
          <p:nvPr/>
        </p:nvSpPr>
        <p:spPr>
          <a:xfrm>
            <a:off x="1394962" y="1556940"/>
            <a:ext cx="644558" cy="54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CA0ABB-78B0-317D-58CA-8E7B4C119F53}"/>
              </a:ext>
            </a:extLst>
          </p:cNvPr>
          <p:cNvCxnSpPr>
            <a:cxnSpLocks/>
          </p:cNvCxnSpPr>
          <p:nvPr/>
        </p:nvCxnSpPr>
        <p:spPr>
          <a:xfrm flipV="1">
            <a:off x="2039520" y="972030"/>
            <a:ext cx="1078535" cy="5684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25EEC4-14E8-A269-B3E3-0BED62F921AD}"/>
              </a:ext>
            </a:extLst>
          </p:cNvPr>
          <p:cNvCxnSpPr>
            <a:cxnSpLocks/>
          </p:cNvCxnSpPr>
          <p:nvPr/>
        </p:nvCxnSpPr>
        <p:spPr>
          <a:xfrm>
            <a:off x="2057868" y="2105244"/>
            <a:ext cx="1060187" cy="666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CD08578-8858-7C29-524F-5F63B67F2831}"/>
              </a:ext>
            </a:extLst>
          </p:cNvPr>
          <p:cNvSpPr txBox="1"/>
          <p:nvPr/>
        </p:nvSpPr>
        <p:spPr>
          <a:xfrm>
            <a:off x="2502277" y="569302"/>
            <a:ext cx="119132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SEM image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29CBB3-35BD-BA1A-6168-CF2BE6BA4787}"/>
              </a:ext>
            </a:extLst>
          </p:cNvPr>
          <p:cNvSpPr txBox="1"/>
          <p:nvPr/>
        </p:nvSpPr>
        <p:spPr>
          <a:xfrm>
            <a:off x="5069283" y="2438672"/>
            <a:ext cx="6754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40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3919E5C-D741-C089-244F-82750AED02FA}"/>
              </a:ext>
            </a:extLst>
          </p:cNvPr>
          <p:cNvCxnSpPr>
            <a:cxnSpLocks/>
          </p:cNvCxnSpPr>
          <p:nvPr/>
        </p:nvCxnSpPr>
        <p:spPr>
          <a:xfrm>
            <a:off x="5067041" y="2458849"/>
            <a:ext cx="446519" cy="604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F4E61ABA-F405-C178-B57D-8CE5CDC26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33" y="965914"/>
            <a:ext cx="2531081" cy="1841460"/>
          </a:xfrm>
          <a:prstGeom prst="rect">
            <a:avLst/>
          </a:prstGeom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5B9D1DC-7D8B-B404-A3E4-C537B9CE0356}"/>
              </a:ext>
            </a:extLst>
          </p:cNvPr>
          <p:cNvCxnSpPr>
            <a:cxnSpLocks/>
          </p:cNvCxnSpPr>
          <p:nvPr/>
        </p:nvCxnSpPr>
        <p:spPr>
          <a:xfrm>
            <a:off x="7900286" y="2485146"/>
            <a:ext cx="544937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66124AF-8F0E-DA39-2EB5-A6DD91F59AF5}"/>
              </a:ext>
            </a:extLst>
          </p:cNvPr>
          <p:cNvSpPr txBox="1"/>
          <p:nvPr/>
        </p:nvSpPr>
        <p:spPr>
          <a:xfrm>
            <a:off x="7919068" y="2487843"/>
            <a:ext cx="6063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200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1EA8D26-22D9-3118-C063-CA88367D1A57}"/>
              </a:ext>
            </a:extLst>
          </p:cNvPr>
          <p:cNvSpPr txBox="1"/>
          <p:nvPr/>
        </p:nvSpPr>
        <p:spPr>
          <a:xfrm>
            <a:off x="6170950" y="567799"/>
            <a:ext cx="107853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Rich in N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095149E-8288-ACC7-F744-1F77BB061DC1}"/>
              </a:ext>
            </a:extLst>
          </p:cNvPr>
          <p:cNvSpPr/>
          <p:nvPr/>
        </p:nvSpPr>
        <p:spPr>
          <a:xfrm>
            <a:off x="7285004" y="2181892"/>
            <a:ext cx="1268127" cy="256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617CBAA-E590-C0D8-67CD-513CE5B508E2}"/>
              </a:ext>
            </a:extLst>
          </p:cNvPr>
          <p:cNvSpPr/>
          <p:nvPr/>
        </p:nvSpPr>
        <p:spPr>
          <a:xfrm>
            <a:off x="7249485" y="966358"/>
            <a:ext cx="1268127" cy="256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8B5F396-510C-89D5-2CC0-850425EEE5D6}"/>
              </a:ext>
            </a:extLst>
          </p:cNvPr>
          <p:cNvSpPr/>
          <p:nvPr/>
        </p:nvSpPr>
        <p:spPr>
          <a:xfrm>
            <a:off x="5951016" y="1803242"/>
            <a:ext cx="1268127" cy="256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ED36597-BD5D-8464-D691-538C80E9CD8B}"/>
              </a:ext>
            </a:extLst>
          </p:cNvPr>
          <p:cNvCxnSpPr>
            <a:cxnSpLocks/>
            <a:stCxn id="80" idx="3"/>
            <a:endCxn id="82" idx="0"/>
          </p:cNvCxnSpPr>
          <p:nvPr/>
        </p:nvCxnSpPr>
        <p:spPr>
          <a:xfrm>
            <a:off x="7249485" y="752465"/>
            <a:ext cx="634064" cy="2138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8133874-AC7F-2A98-C8CA-EE43083C1605}"/>
              </a:ext>
            </a:extLst>
          </p:cNvPr>
          <p:cNvCxnSpPr>
            <a:cxnSpLocks/>
            <a:endCxn id="83" idx="0"/>
          </p:cNvCxnSpPr>
          <p:nvPr/>
        </p:nvCxnSpPr>
        <p:spPr>
          <a:xfrm flipH="1">
            <a:off x="6585080" y="978187"/>
            <a:ext cx="9422" cy="8250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154D8C4-E16B-646B-3EA5-C7D493012DDF}"/>
              </a:ext>
            </a:extLst>
          </p:cNvPr>
          <p:cNvCxnSpPr>
            <a:cxnSpLocks/>
            <a:endCxn id="81" idx="0"/>
          </p:cNvCxnSpPr>
          <p:nvPr/>
        </p:nvCxnSpPr>
        <p:spPr>
          <a:xfrm>
            <a:off x="6805207" y="965914"/>
            <a:ext cx="1113861" cy="12159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le 1">
            <a:extLst>
              <a:ext uri="{FF2B5EF4-FFF2-40B4-BE49-F238E27FC236}">
                <a16:creationId xmlns:a16="http://schemas.microsoft.com/office/drawing/2014/main" id="{B91E3CD2-69F0-09A8-6573-F85743D54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61"/>
            <a:ext cx="8808971" cy="342900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Tile 1 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Sample 1: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SEM - characteristic surface features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5674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EBFC2-055C-2E6E-A5DF-B679498F7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11173" y="4906234"/>
            <a:ext cx="4178333" cy="203798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A2DECC-4752-AFE3-1126-138EE8622C36}"/>
              </a:ext>
            </a:extLst>
          </p:cNvPr>
          <p:cNvSpPr txBox="1">
            <a:spLocks/>
          </p:cNvSpPr>
          <p:nvPr/>
        </p:nvSpPr>
        <p:spPr>
          <a:xfrm>
            <a:off x="18185" y="68610"/>
            <a:ext cx="75438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Tile 1 Sample 9: 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Deposition &amp; fuel retention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013D32-6EC9-DF5A-FEC7-D43EFFE43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275339"/>
              </p:ext>
            </p:extLst>
          </p:nvPr>
        </p:nvGraphicFramePr>
        <p:xfrm>
          <a:off x="315504" y="833055"/>
          <a:ext cx="2028047" cy="163441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09811">
                  <a:extLst>
                    <a:ext uri="{9D8B030D-6E8A-4147-A177-3AD203B41FA5}">
                      <a16:colId xmlns:a16="http://schemas.microsoft.com/office/drawing/2014/main" val="4096079998"/>
                    </a:ext>
                  </a:extLst>
                </a:gridCol>
                <a:gridCol w="759118">
                  <a:extLst>
                    <a:ext uri="{9D8B030D-6E8A-4147-A177-3AD203B41FA5}">
                      <a16:colId xmlns:a16="http://schemas.microsoft.com/office/drawing/2014/main" val="4199336799"/>
                    </a:ext>
                  </a:extLst>
                </a:gridCol>
                <a:gridCol w="759118">
                  <a:extLst>
                    <a:ext uri="{9D8B030D-6E8A-4147-A177-3AD203B41FA5}">
                      <a16:colId xmlns:a16="http://schemas.microsoft.com/office/drawing/2014/main" val="1581827060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Element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100" b="1" u="none" strike="noStrike" dirty="0">
                          <a:effectLst/>
                        </a:rPr>
                        <a:t>Amount (10</a:t>
                      </a:r>
                      <a:r>
                        <a:rPr lang="en-US" sz="1100" b="1" u="none" strike="noStrike" baseline="30000" dirty="0">
                          <a:effectLst/>
                        </a:rPr>
                        <a:t>18</a:t>
                      </a:r>
                      <a:r>
                        <a:rPr lang="en-US" sz="1100" b="1" u="none" strike="noStrike" dirty="0">
                          <a:effectLst/>
                        </a:rPr>
                        <a:t> at/cm</a:t>
                      </a:r>
                      <a:r>
                        <a:rPr lang="en-US" sz="1100" b="1" u="none" strike="noStrike" baseline="30000" dirty="0">
                          <a:effectLst/>
                        </a:rPr>
                        <a:t>2</a:t>
                      </a:r>
                      <a:r>
                        <a:rPr lang="en-US" sz="1100" b="1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2969456"/>
                  </a:ext>
                </a:extLst>
              </a:tr>
              <a:tr h="204674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6026531"/>
                  </a:ext>
                </a:extLst>
              </a:tr>
              <a:tr h="204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5.8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</a:rPr>
                        <a:t>3.3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756184"/>
                  </a:ext>
                </a:extLst>
              </a:tr>
              <a:tr h="204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Be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</a:rPr>
                        <a:t>30.1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749617"/>
                  </a:ext>
                </a:extLst>
              </a:tr>
              <a:tr h="204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</a:rPr>
                        <a:t>1.5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2369018"/>
                  </a:ext>
                </a:extLst>
              </a:tr>
              <a:tr h="204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</a:rPr>
                        <a:t>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2788931"/>
                  </a:ext>
                </a:extLst>
              </a:tr>
              <a:tr h="204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O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25.8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</a:rPr>
                        <a:t>9.0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9582305"/>
                  </a:ext>
                </a:extLst>
              </a:tr>
              <a:tr h="1903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W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effectLst/>
                        </a:rPr>
                        <a:t>26.4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6676097"/>
                  </a:ext>
                </a:extLst>
              </a:tr>
            </a:tbl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9E1E7E9-37F4-BCE7-9CC6-2A483412DB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73981"/>
              </p:ext>
            </p:extLst>
          </p:nvPr>
        </p:nvGraphicFramePr>
        <p:xfrm>
          <a:off x="2556053" y="656957"/>
          <a:ext cx="2695231" cy="2076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67777" imgH="3209448" progId="Origin50.Graph">
                  <p:embed/>
                </p:oleObj>
              </mc:Choice>
              <mc:Fallback>
                <p:oleObj name="Graph" r:id="rId2" imgW="4167777" imgH="3209448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56053" y="656957"/>
                        <a:ext cx="2695231" cy="2076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1AD854B-5829-AF8C-C2D0-109AF37CFD51}"/>
              </a:ext>
            </a:extLst>
          </p:cNvPr>
          <p:cNvSpPr txBox="1"/>
          <p:nvPr/>
        </p:nvSpPr>
        <p:spPr>
          <a:xfrm>
            <a:off x="2907662" y="501726"/>
            <a:ext cx="2462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Elemental depth profile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99E2E-8287-7DB3-99D8-0EF7B608F45A}"/>
              </a:ext>
            </a:extLst>
          </p:cNvPr>
          <p:cNvSpPr txBox="1"/>
          <p:nvPr/>
        </p:nvSpPr>
        <p:spPr>
          <a:xfrm>
            <a:off x="5347598" y="503069"/>
            <a:ext cx="3796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Elemental concentration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868CD-F2EE-8B2D-8B78-5BDE9B2C8784}"/>
              </a:ext>
            </a:extLst>
          </p:cNvPr>
          <p:cNvSpPr txBox="1"/>
          <p:nvPr/>
        </p:nvSpPr>
        <p:spPr>
          <a:xfrm>
            <a:off x="27856" y="480230"/>
            <a:ext cx="2687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NRA quantitative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1CD50-09C4-C32E-789B-DDAA8059BE66}"/>
              </a:ext>
            </a:extLst>
          </p:cNvPr>
          <p:cNvSpPr txBox="1"/>
          <p:nvPr/>
        </p:nvSpPr>
        <p:spPr>
          <a:xfrm>
            <a:off x="5158112" y="2372603"/>
            <a:ext cx="3680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For the top layer (2-3) </a:t>
            </a:r>
            <a:r>
              <a:rPr lang="en-US" sz="1100" dirty="0">
                <a:latin typeface="Symbol" panose="05050102010706020507" pitchFamily="18" charset="2"/>
              </a:rPr>
              <a:t>m</a:t>
            </a:r>
            <a:r>
              <a:rPr lang="en-US" sz="1100" dirty="0"/>
              <a:t>m</a:t>
            </a:r>
          </a:p>
          <a:p>
            <a:r>
              <a:rPr lang="en-US" sz="1100" dirty="0"/>
              <a:t>Rest elements: Al, Cl, Ti, Cr, Fe, Ni, Cu &amp; Mo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190544-156E-AFE3-D3BB-39FF8D106D49}"/>
              </a:ext>
            </a:extLst>
          </p:cNvPr>
          <p:cNvSpPr txBox="1"/>
          <p:nvPr/>
        </p:nvSpPr>
        <p:spPr>
          <a:xfrm>
            <a:off x="3839643" y="2825157"/>
            <a:ext cx="5283534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In Tile 1 middle; High </a:t>
            </a:r>
            <a:r>
              <a:rPr lang="en-US" sz="1600" dirty="0"/>
              <a:t>deposition region:</a:t>
            </a:r>
          </a:p>
          <a:p>
            <a:pPr marL="463550" indent="-238125">
              <a:buFont typeface="Wingdings" panose="05000000000000000000" pitchFamily="2" charset="2"/>
              <a:buChar char="§"/>
            </a:pPr>
            <a:r>
              <a:rPr lang="en-US" sz="1600" b="1" dirty="0"/>
              <a:t>Be, N &amp; O </a:t>
            </a:r>
            <a:r>
              <a:rPr lang="en-US" sz="1600" dirty="0"/>
              <a:t>amount</a:t>
            </a:r>
            <a:r>
              <a:rPr lang="en-US" sz="1600" b="1" dirty="0"/>
              <a:t> more than double</a:t>
            </a:r>
          </a:p>
          <a:p>
            <a:pPr marL="463550" indent="-238125">
              <a:buFont typeface="Wingdings" panose="05000000000000000000" pitchFamily="2" charset="2"/>
              <a:buChar char="§"/>
            </a:pPr>
            <a:r>
              <a:rPr lang="en-US" sz="1600" b="1" dirty="0"/>
              <a:t>C </a:t>
            </a:r>
            <a:r>
              <a:rPr lang="en-US" sz="1600" dirty="0"/>
              <a:t>amount</a:t>
            </a:r>
            <a:r>
              <a:rPr lang="en-US" sz="1600" b="1" dirty="0"/>
              <a:t> more than triple </a:t>
            </a:r>
          </a:p>
          <a:p>
            <a:pPr marL="463550" indent="-238125">
              <a:buFont typeface="Wingdings" panose="05000000000000000000" pitchFamily="2" charset="2"/>
              <a:buChar char="§"/>
            </a:pPr>
            <a:r>
              <a:rPr lang="en-US" sz="1600" b="1" dirty="0"/>
              <a:t>Very low W </a:t>
            </a:r>
            <a:r>
              <a:rPr lang="en-US" sz="1600" dirty="0"/>
              <a:t>amount</a:t>
            </a: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Highest D</a:t>
            </a:r>
            <a:r>
              <a:rPr lang="en-US" sz="1600" dirty="0"/>
              <a:t> retention </a:t>
            </a: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 Deposited layer thickness</a:t>
            </a:r>
            <a:r>
              <a:rPr lang="en-US" sz="1600" dirty="0"/>
              <a:t>:</a:t>
            </a:r>
          </a:p>
          <a:p>
            <a:pPr marL="457200" indent="-228600">
              <a:buFont typeface="Wingdings" panose="05000000000000000000" pitchFamily="2" charset="2"/>
              <a:buChar char="§"/>
            </a:pPr>
            <a:r>
              <a:rPr lang="en-US" sz="1600" b="1" dirty="0"/>
              <a:t>NRA</a:t>
            </a:r>
            <a:r>
              <a:rPr lang="en-US" sz="1600" dirty="0"/>
              <a:t>: &gt; 16 </a:t>
            </a:r>
            <a:r>
              <a:rPr lang="el-GR" sz="1600" dirty="0"/>
              <a:t>μ</a:t>
            </a:r>
            <a:r>
              <a:rPr lang="en-US" sz="1600" dirty="0"/>
              <a:t>m </a:t>
            </a:r>
          </a:p>
          <a:p>
            <a:pPr marL="457200" indent="-228600">
              <a:buFont typeface="Wingdings" panose="05000000000000000000" pitchFamily="2" charset="2"/>
              <a:buChar char="§"/>
            </a:pPr>
            <a:r>
              <a:rPr lang="en-US" sz="1600" b="1" dirty="0"/>
              <a:t>SEM/EDS:</a:t>
            </a:r>
            <a:r>
              <a:rPr lang="en-US" sz="1600" dirty="0"/>
              <a:t> (25- 45)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7FA8BE-208E-AFD1-D2EE-812DCB30A155}"/>
              </a:ext>
            </a:extLst>
          </p:cNvPr>
          <p:cNvSpPr txBox="1"/>
          <p:nvPr/>
        </p:nvSpPr>
        <p:spPr>
          <a:xfrm>
            <a:off x="14904" y="2444675"/>
            <a:ext cx="18905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For layer thickness of 10 </a:t>
            </a:r>
            <a:r>
              <a:rPr lang="en-US" sz="1050" dirty="0">
                <a:latin typeface="Symbol" panose="05050102010706020507" pitchFamily="18" charset="2"/>
              </a:rPr>
              <a:t>m</a:t>
            </a:r>
            <a:r>
              <a:rPr lang="en-US" sz="1050" dirty="0"/>
              <a:t>m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FF52B11-C397-AECA-8BA0-602451EC90DE}"/>
              </a:ext>
            </a:extLst>
          </p:cNvPr>
          <p:cNvSpPr/>
          <p:nvPr/>
        </p:nvSpPr>
        <p:spPr>
          <a:xfrm>
            <a:off x="7552558" y="3160456"/>
            <a:ext cx="173404" cy="622725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A07BFD-1FD6-A1F1-DF5A-C364082BC902}"/>
              </a:ext>
            </a:extLst>
          </p:cNvPr>
          <p:cNvSpPr txBox="1"/>
          <p:nvPr/>
        </p:nvSpPr>
        <p:spPr>
          <a:xfrm>
            <a:off x="7639260" y="3179430"/>
            <a:ext cx="161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Compared to</a:t>
            </a:r>
          </a:p>
          <a:p>
            <a:r>
              <a:rPr lang="en-US" sz="1600" b="1" dirty="0"/>
              <a:t>Tile 1 Sample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141EB0-D763-2118-3914-044368510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4" y="2936425"/>
            <a:ext cx="3112434" cy="22276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B0F802-9B70-72A4-A102-37C893993942}"/>
              </a:ext>
            </a:extLst>
          </p:cNvPr>
          <p:cNvSpPr txBox="1"/>
          <p:nvPr/>
        </p:nvSpPr>
        <p:spPr>
          <a:xfrm>
            <a:off x="1086232" y="2570954"/>
            <a:ext cx="1644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Cross section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41126F-2D78-0548-F538-0BA2883ED6ED}"/>
              </a:ext>
            </a:extLst>
          </p:cNvPr>
          <p:cNvCxnSpPr>
            <a:cxnSpLocks/>
          </p:cNvCxnSpPr>
          <p:nvPr/>
        </p:nvCxnSpPr>
        <p:spPr>
          <a:xfrm>
            <a:off x="2730920" y="3179430"/>
            <a:ext cx="0" cy="797414"/>
          </a:xfrm>
          <a:prstGeom prst="straightConnector1">
            <a:avLst/>
          </a:prstGeom>
          <a:ln w="38100">
            <a:solidFill>
              <a:srgbClr val="0188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F374C2-36AB-91D7-B5B0-1D817BC3CA03}"/>
              </a:ext>
            </a:extLst>
          </p:cNvPr>
          <p:cNvSpPr txBox="1"/>
          <p:nvPr/>
        </p:nvSpPr>
        <p:spPr>
          <a:xfrm>
            <a:off x="2518898" y="3003741"/>
            <a:ext cx="1115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W layer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4D4505-390A-07B9-79C0-2E1E9619E081}"/>
              </a:ext>
            </a:extLst>
          </p:cNvPr>
          <p:cNvCxnSpPr>
            <a:cxnSpLocks/>
          </p:cNvCxnSpPr>
          <p:nvPr/>
        </p:nvCxnSpPr>
        <p:spPr>
          <a:xfrm flipH="1">
            <a:off x="2978708" y="3759607"/>
            <a:ext cx="520562" cy="217237"/>
          </a:xfrm>
          <a:prstGeom prst="straightConnector1">
            <a:avLst/>
          </a:prstGeom>
          <a:ln w="38100">
            <a:solidFill>
              <a:srgbClr val="F794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01C2358-690B-7A42-CC4C-443B447626A4}"/>
              </a:ext>
            </a:extLst>
          </p:cNvPr>
          <p:cNvSpPr txBox="1"/>
          <p:nvPr/>
        </p:nvSpPr>
        <p:spPr>
          <a:xfrm>
            <a:off x="3179905" y="3489948"/>
            <a:ext cx="1349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Mo layer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6DF4A1-BA2F-3AC9-4E98-8BAA05BA9F85}"/>
              </a:ext>
            </a:extLst>
          </p:cNvPr>
          <p:cNvSpPr txBox="1"/>
          <p:nvPr/>
        </p:nvSpPr>
        <p:spPr>
          <a:xfrm>
            <a:off x="3404254" y="4081595"/>
            <a:ext cx="470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CFC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DEE135-2EBB-9807-1195-57840F7ADEDF}"/>
              </a:ext>
            </a:extLst>
          </p:cNvPr>
          <p:cNvCxnSpPr>
            <a:cxnSpLocks/>
          </p:cNvCxnSpPr>
          <p:nvPr/>
        </p:nvCxnSpPr>
        <p:spPr>
          <a:xfrm flipH="1">
            <a:off x="3214057" y="4377981"/>
            <a:ext cx="285213" cy="169482"/>
          </a:xfrm>
          <a:prstGeom prst="straightConnector1">
            <a:avLst/>
          </a:prstGeom>
          <a:ln w="38100">
            <a:solidFill>
              <a:srgbClr val="070E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7CEFD4-15A5-636D-71C6-08F51AB2C7D1}"/>
              </a:ext>
            </a:extLst>
          </p:cNvPr>
          <p:cNvCxnSpPr>
            <a:cxnSpLocks/>
          </p:cNvCxnSpPr>
          <p:nvPr/>
        </p:nvCxnSpPr>
        <p:spPr>
          <a:xfrm>
            <a:off x="934285" y="3257722"/>
            <a:ext cx="722523" cy="20425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8531AA7-7EEF-8C9B-6539-D26EBA8EDE1C}"/>
              </a:ext>
            </a:extLst>
          </p:cNvPr>
          <p:cNvSpPr txBox="1"/>
          <p:nvPr/>
        </p:nvSpPr>
        <p:spPr>
          <a:xfrm>
            <a:off x="92004" y="2901961"/>
            <a:ext cx="1490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Deposition layer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4706FBA-70FC-E8C5-EACB-F301ED2CFF2C}"/>
              </a:ext>
            </a:extLst>
          </p:cNvPr>
          <p:cNvSpPr/>
          <p:nvPr/>
        </p:nvSpPr>
        <p:spPr>
          <a:xfrm>
            <a:off x="330733" y="1265144"/>
            <a:ext cx="1266675" cy="9901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DE0CB6E-C7E0-B819-DACB-FFABFC920465}"/>
              </a:ext>
            </a:extLst>
          </p:cNvPr>
          <p:cNvCxnSpPr>
            <a:cxnSpLocks/>
          </p:cNvCxnSpPr>
          <p:nvPr/>
        </p:nvCxnSpPr>
        <p:spPr>
          <a:xfrm>
            <a:off x="2246945" y="4742480"/>
            <a:ext cx="833730" cy="0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DBE137A-4215-29FB-885A-E147F001E28C}"/>
              </a:ext>
            </a:extLst>
          </p:cNvPr>
          <p:cNvSpPr txBox="1"/>
          <p:nvPr/>
        </p:nvSpPr>
        <p:spPr>
          <a:xfrm>
            <a:off x="2323413" y="4764149"/>
            <a:ext cx="815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50 </a:t>
            </a:r>
            <a:r>
              <a:rPr lang="el-GR" sz="1000" dirty="0">
                <a:solidFill>
                  <a:schemeClr val="bg1"/>
                </a:solidFill>
              </a:rPr>
              <a:t>μ</a:t>
            </a:r>
            <a:r>
              <a:rPr lang="en-US" sz="1000" dirty="0">
                <a:solidFill>
                  <a:schemeClr val="bg1"/>
                </a:solidFill>
              </a:rPr>
              <a:t>m</a:t>
            </a: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D43DACED-9B4D-B5EA-4443-E032E932D9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3132576"/>
              </p:ext>
            </p:extLst>
          </p:nvPr>
        </p:nvGraphicFramePr>
        <p:xfrm>
          <a:off x="5142226" y="699474"/>
          <a:ext cx="3536185" cy="1991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53539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F5F3EE37-8092-1ACF-408F-00BA703F7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81" y="1998887"/>
            <a:ext cx="1751457" cy="12535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18AAC1-2040-DCF5-CFDA-2D7745745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586" y="4892066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D7736D-F3D4-44E6-D11F-69361D2F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61"/>
            <a:ext cx="8808971" cy="342900"/>
          </a:xfrm>
        </p:spPr>
        <p:txBody>
          <a:bodyPr/>
          <a:lstStyle/>
          <a:p>
            <a:r>
              <a:rPr lang="en-US" sz="2800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Tile 1 </a:t>
            </a:r>
            <a:r>
              <a:rPr lang="en-US" sz="2800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Sample 9: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SEM - characteristic surface features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10326B-3710-3B20-738C-FBC86767B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3" y="993795"/>
            <a:ext cx="2101851" cy="1497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DC3C14-5FA5-73C9-8520-38B37FED7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13" y="993796"/>
            <a:ext cx="2101852" cy="1497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348C73-D16B-C786-D291-7ED6594CF6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22" y="613707"/>
            <a:ext cx="1751456" cy="12535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F9501C0-DAB1-2099-94CE-8468D03D4796}"/>
              </a:ext>
            </a:extLst>
          </p:cNvPr>
          <p:cNvSpPr txBox="1"/>
          <p:nvPr/>
        </p:nvSpPr>
        <p:spPr>
          <a:xfrm>
            <a:off x="1702859" y="599946"/>
            <a:ext cx="124631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SEM images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9D379D4-7D9A-D204-EA68-8531BE119E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0" y="2643758"/>
            <a:ext cx="1616357" cy="11759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419A6B2-0424-CA3A-6F36-1095B95A0F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75" y="3822590"/>
            <a:ext cx="1616357" cy="117596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450E15B-B986-BF30-B06A-325DCB41C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75" y="2661786"/>
            <a:ext cx="1615025" cy="11749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428DC51-C1EE-BB31-8256-6AA2C6419E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7" y="3852008"/>
            <a:ext cx="1623684" cy="118129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F302585-6641-69DF-4D10-F266091DB672}"/>
              </a:ext>
            </a:extLst>
          </p:cNvPr>
          <p:cNvSpPr txBox="1"/>
          <p:nvPr/>
        </p:nvSpPr>
        <p:spPr>
          <a:xfrm>
            <a:off x="5016850" y="3277141"/>
            <a:ext cx="357312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Rough </a:t>
            </a:r>
            <a:r>
              <a:rPr lang="en-US" sz="1600" dirty="0"/>
              <a:t>surface with wide cracks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Oriented humps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Deposited areas/particles:</a:t>
            </a:r>
          </a:p>
          <a:p>
            <a:pPr marL="457200" indent="-228600">
              <a:buFont typeface="Wingdings" panose="05000000000000000000" pitchFamily="2" charset="2"/>
              <a:buChar char="§"/>
            </a:pPr>
            <a:r>
              <a:rPr lang="en-US" sz="1600" dirty="0"/>
              <a:t>Rich in </a:t>
            </a:r>
            <a:r>
              <a:rPr lang="en-US" sz="1600" b="1" dirty="0"/>
              <a:t>W</a:t>
            </a:r>
            <a:r>
              <a:rPr lang="en-US" sz="1600" dirty="0"/>
              <a:t> with </a:t>
            </a:r>
            <a:r>
              <a:rPr lang="en-US" sz="1600" b="1" dirty="0"/>
              <a:t>Cr, Ti, Fe</a:t>
            </a:r>
            <a:r>
              <a:rPr lang="en-US" sz="1600" dirty="0"/>
              <a:t> &amp; </a:t>
            </a:r>
            <a:r>
              <a:rPr lang="en-US" sz="1600" b="1" dirty="0"/>
              <a:t>Ni</a:t>
            </a:r>
            <a:r>
              <a:rPr lang="en-US" sz="1600" dirty="0"/>
              <a:t> </a:t>
            </a:r>
          </a:p>
          <a:p>
            <a:pPr marL="457200" indent="-228600">
              <a:buFont typeface="Wingdings" panose="05000000000000000000" pitchFamily="2" charset="2"/>
              <a:buChar char="§"/>
            </a:pPr>
            <a:r>
              <a:rPr lang="en-US" sz="1600" dirty="0"/>
              <a:t>Rich in </a:t>
            </a:r>
            <a:r>
              <a:rPr lang="en-US" sz="1600" b="1" dirty="0"/>
              <a:t>W – Mo</a:t>
            </a:r>
          </a:p>
          <a:p>
            <a:pPr marL="457200" indent="-228600">
              <a:buFont typeface="Wingdings" panose="05000000000000000000" pitchFamily="2" charset="2"/>
              <a:buChar char="§"/>
            </a:pPr>
            <a:r>
              <a:rPr lang="en-US" sz="1600" b="1" dirty="0"/>
              <a:t>O &amp; Cl</a:t>
            </a:r>
            <a:endParaRPr lang="el-GR" sz="1600" b="1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4FF2C05-1667-2012-482D-1DF4A06CD4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1998887"/>
            <a:ext cx="1751456" cy="125354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93B0AEE-6FB5-BF52-FD2D-9914D2F6328F}"/>
              </a:ext>
            </a:extLst>
          </p:cNvPr>
          <p:cNvSpPr txBox="1"/>
          <p:nvPr/>
        </p:nvSpPr>
        <p:spPr>
          <a:xfrm>
            <a:off x="1936302" y="3304919"/>
            <a:ext cx="1246314" cy="830997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Deposited W with impurities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6922E19-B3B8-BA93-4155-D4377D63AECB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3182616" y="3268050"/>
            <a:ext cx="609763" cy="452368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2CEE983-4012-492A-7994-C330E3C5A96F}"/>
              </a:ext>
            </a:extLst>
          </p:cNvPr>
          <p:cNvCxnSpPr>
            <a:cxnSpLocks/>
          </p:cNvCxnSpPr>
          <p:nvPr/>
        </p:nvCxnSpPr>
        <p:spPr>
          <a:xfrm>
            <a:off x="3243675" y="3720418"/>
            <a:ext cx="559616" cy="515912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BE40948-C731-F688-FAF9-B46296BC9CC8}"/>
              </a:ext>
            </a:extLst>
          </p:cNvPr>
          <p:cNvCxnSpPr>
            <a:cxnSpLocks/>
          </p:cNvCxnSpPr>
          <p:nvPr/>
        </p:nvCxnSpPr>
        <p:spPr>
          <a:xfrm flipH="1" flipV="1">
            <a:off x="1338220" y="3436509"/>
            <a:ext cx="556580" cy="283909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EDDECB4-C0CD-0962-E8A6-5FD78B43BFA1}"/>
              </a:ext>
            </a:extLst>
          </p:cNvPr>
          <p:cNvCxnSpPr>
            <a:cxnSpLocks/>
          </p:cNvCxnSpPr>
          <p:nvPr/>
        </p:nvCxnSpPr>
        <p:spPr>
          <a:xfrm flipH="1">
            <a:off x="1071513" y="3720418"/>
            <a:ext cx="823287" cy="406440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22D7DFF-77E3-322C-8BAD-F3220B71934B}"/>
              </a:ext>
            </a:extLst>
          </p:cNvPr>
          <p:cNvSpPr txBox="1"/>
          <p:nvPr/>
        </p:nvSpPr>
        <p:spPr>
          <a:xfrm>
            <a:off x="5268500" y="1523055"/>
            <a:ext cx="1414996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Rich in O &amp; Cl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0F5770E-E9E9-E157-297A-CEBA65BF0BB5}"/>
              </a:ext>
            </a:extLst>
          </p:cNvPr>
          <p:cNvCxnSpPr/>
          <p:nvPr/>
        </p:nvCxnSpPr>
        <p:spPr>
          <a:xfrm>
            <a:off x="6671126" y="1842107"/>
            <a:ext cx="768824" cy="5648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879538A-713D-8C8D-808B-5070E74F70A2}"/>
              </a:ext>
            </a:extLst>
          </p:cNvPr>
          <p:cNvCxnSpPr>
            <a:cxnSpLocks/>
          </p:cNvCxnSpPr>
          <p:nvPr/>
        </p:nvCxnSpPr>
        <p:spPr>
          <a:xfrm flipH="1">
            <a:off x="5938709" y="1879586"/>
            <a:ext cx="37289" cy="609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BBA3B7A-3431-09E8-B50D-42D994FBB3D9}"/>
              </a:ext>
            </a:extLst>
          </p:cNvPr>
          <p:cNvSpPr txBox="1"/>
          <p:nvPr/>
        </p:nvSpPr>
        <p:spPr>
          <a:xfrm>
            <a:off x="5268500" y="850792"/>
            <a:ext cx="1414996" cy="33855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Rich in W - Mo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728FBF4-5577-B1B5-15C8-0180F23B972D}"/>
              </a:ext>
            </a:extLst>
          </p:cNvPr>
          <p:cNvCxnSpPr>
            <a:cxnSpLocks/>
          </p:cNvCxnSpPr>
          <p:nvPr/>
        </p:nvCxnSpPr>
        <p:spPr>
          <a:xfrm>
            <a:off x="6683496" y="990211"/>
            <a:ext cx="797105" cy="13933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2A79842-BCDA-7126-B677-E181F7CBF6F2}"/>
              </a:ext>
            </a:extLst>
          </p:cNvPr>
          <p:cNvCxnSpPr>
            <a:cxnSpLocks/>
          </p:cNvCxnSpPr>
          <p:nvPr/>
        </p:nvCxnSpPr>
        <p:spPr>
          <a:xfrm>
            <a:off x="1733185" y="2156573"/>
            <a:ext cx="42558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FD81B319-7B1C-5E15-BD89-06A9CCA2BA04}"/>
              </a:ext>
            </a:extLst>
          </p:cNvPr>
          <p:cNvSpPr txBox="1"/>
          <p:nvPr/>
        </p:nvSpPr>
        <p:spPr>
          <a:xfrm>
            <a:off x="1661357" y="2174251"/>
            <a:ext cx="6063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5AFDB18-5FDF-5311-0BE9-BAE8737B53AD}"/>
              </a:ext>
            </a:extLst>
          </p:cNvPr>
          <p:cNvCxnSpPr>
            <a:cxnSpLocks/>
          </p:cNvCxnSpPr>
          <p:nvPr/>
        </p:nvCxnSpPr>
        <p:spPr>
          <a:xfrm>
            <a:off x="3942581" y="2214004"/>
            <a:ext cx="49967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ED0EEE21-2469-8A1B-7D8F-8BD7CB07DC3B}"/>
              </a:ext>
            </a:extLst>
          </p:cNvPr>
          <p:cNvSpPr txBox="1"/>
          <p:nvPr/>
        </p:nvSpPr>
        <p:spPr>
          <a:xfrm>
            <a:off x="3944848" y="2214004"/>
            <a:ext cx="6063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201E357-F7E1-81AF-6587-BB2F593C17F0}"/>
              </a:ext>
            </a:extLst>
          </p:cNvPr>
          <p:cNvCxnSpPr>
            <a:cxnSpLocks/>
          </p:cNvCxnSpPr>
          <p:nvPr/>
        </p:nvCxnSpPr>
        <p:spPr>
          <a:xfrm>
            <a:off x="5076056" y="2921909"/>
            <a:ext cx="413319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01798E65-BEC7-AF43-58FE-9105613B1BEC}"/>
              </a:ext>
            </a:extLst>
          </p:cNvPr>
          <p:cNvSpPr txBox="1"/>
          <p:nvPr/>
        </p:nvSpPr>
        <p:spPr>
          <a:xfrm>
            <a:off x="5062981" y="2918657"/>
            <a:ext cx="6063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6632C80-48DE-5FF3-1668-81079CD0E47A}"/>
              </a:ext>
            </a:extLst>
          </p:cNvPr>
          <p:cNvCxnSpPr>
            <a:cxnSpLocks/>
          </p:cNvCxnSpPr>
          <p:nvPr/>
        </p:nvCxnSpPr>
        <p:spPr>
          <a:xfrm>
            <a:off x="6957091" y="2897350"/>
            <a:ext cx="413319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2A17810F-6357-164E-24B8-9A8F36771C32}"/>
              </a:ext>
            </a:extLst>
          </p:cNvPr>
          <p:cNvSpPr txBox="1"/>
          <p:nvPr/>
        </p:nvSpPr>
        <p:spPr>
          <a:xfrm>
            <a:off x="6944016" y="2894098"/>
            <a:ext cx="6063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E8FA2D7-9E30-09A5-CEE6-4BB360275DC6}"/>
              </a:ext>
            </a:extLst>
          </p:cNvPr>
          <p:cNvCxnSpPr>
            <a:cxnSpLocks/>
          </p:cNvCxnSpPr>
          <p:nvPr/>
        </p:nvCxnSpPr>
        <p:spPr>
          <a:xfrm>
            <a:off x="6865020" y="1526872"/>
            <a:ext cx="382189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AEF44D25-4648-05D8-2721-20BE8499697A}"/>
              </a:ext>
            </a:extLst>
          </p:cNvPr>
          <p:cNvSpPr txBox="1"/>
          <p:nvPr/>
        </p:nvSpPr>
        <p:spPr>
          <a:xfrm>
            <a:off x="6850892" y="1527095"/>
            <a:ext cx="6063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25A7F3E5-7E85-7A28-9E2A-A34DE97D2AF7}"/>
              </a:ext>
            </a:extLst>
          </p:cNvPr>
          <p:cNvCxnSpPr>
            <a:cxnSpLocks/>
          </p:cNvCxnSpPr>
          <p:nvPr/>
        </p:nvCxnSpPr>
        <p:spPr>
          <a:xfrm>
            <a:off x="3295108" y="4755906"/>
            <a:ext cx="497271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FEDD3BCE-2085-C011-85AC-5DCB5DDB3F47}"/>
              </a:ext>
            </a:extLst>
          </p:cNvPr>
          <p:cNvSpPr txBox="1"/>
          <p:nvPr/>
        </p:nvSpPr>
        <p:spPr>
          <a:xfrm>
            <a:off x="3295108" y="4755906"/>
            <a:ext cx="6063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CB735B5-9702-E34E-F67F-71B6612F107A}"/>
              </a:ext>
            </a:extLst>
          </p:cNvPr>
          <p:cNvCxnSpPr>
            <a:cxnSpLocks/>
          </p:cNvCxnSpPr>
          <p:nvPr/>
        </p:nvCxnSpPr>
        <p:spPr>
          <a:xfrm>
            <a:off x="266864" y="4738847"/>
            <a:ext cx="591226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942A8EB6-68A9-D78A-AAAE-FF707221267B}"/>
              </a:ext>
            </a:extLst>
          </p:cNvPr>
          <p:cNvSpPr txBox="1"/>
          <p:nvPr/>
        </p:nvSpPr>
        <p:spPr>
          <a:xfrm>
            <a:off x="266864" y="4738847"/>
            <a:ext cx="6063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86B9C0A9-EE7F-DD29-6891-83B63F54A983}"/>
              </a:ext>
            </a:extLst>
          </p:cNvPr>
          <p:cNvCxnSpPr>
            <a:cxnSpLocks/>
          </p:cNvCxnSpPr>
          <p:nvPr/>
        </p:nvCxnSpPr>
        <p:spPr>
          <a:xfrm>
            <a:off x="345192" y="3528843"/>
            <a:ext cx="591226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B9D9000-69D8-6A3F-7B61-BA5EC3B585E2}"/>
              </a:ext>
            </a:extLst>
          </p:cNvPr>
          <p:cNvSpPr txBox="1"/>
          <p:nvPr/>
        </p:nvSpPr>
        <p:spPr>
          <a:xfrm>
            <a:off x="345192" y="3528843"/>
            <a:ext cx="6063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6312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A7763AC-1257-1AD8-299F-0710805A3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430056"/>
              </p:ext>
            </p:extLst>
          </p:nvPr>
        </p:nvGraphicFramePr>
        <p:xfrm>
          <a:off x="70218" y="863303"/>
          <a:ext cx="2623995" cy="149733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81516">
                  <a:extLst>
                    <a:ext uri="{9D8B030D-6E8A-4147-A177-3AD203B41FA5}">
                      <a16:colId xmlns:a16="http://schemas.microsoft.com/office/drawing/2014/main" val="1885866743"/>
                    </a:ext>
                  </a:extLst>
                </a:gridCol>
                <a:gridCol w="625551">
                  <a:extLst>
                    <a:ext uri="{9D8B030D-6E8A-4147-A177-3AD203B41FA5}">
                      <a16:colId xmlns:a16="http://schemas.microsoft.com/office/drawing/2014/main" val="967286778"/>
                    </a:ext>
                  </a:extLst>
                </a:gridCol>
                <a:gridCol w="658464">
                  <a:extLst>
                    <a:ext uri="{9D8B030D-6E8A-4147-A177-3AD203B41FA5}">
                      <a16:colId xmlns:a16="http://schemas.microsoft.com/office/drawing/2014/main" val="2304795162"/>
                    </a:ext>
                  </a:extLst>
                </a:gridCol>
                <a:gridCol w="658464">
                  <a:extLst>
                    <a:ext uri="{9D8B030D-6E8A-4147-A177-3AD203B41FA5}">
                      <a16:colId xmlns:a16="http://schemas.microsoft.com/office/drawing/2014/main" val="969264600"/>
                    </a:ext>
                  </a:extLst>
                </a:gridCol>
              </a:tblGrid>
              <a:tr h="12427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Element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en-US" sz="1100" b="1" u="none" strike="noStrike" dirty="0">
                          <a:effectLst/>
                        </a:rPr>
                        <a:t>Amount (10</a:t>
                      </a:r>
                      <a:r>
                        <a:rPr lang="en-US" sz="1100" b="1" u="none" strike="noStrike" baseline="30000" dirty="0">
                          <a:effectLst/>
                        </a:rPr>
                        <a:t>18</a:t>
                      </a:r>
                      <a:r>
                        <a:rPr lang="en-US" sz="1100" b="1" u="none" strike="noStrike" dirty="0">
                          <a:effectLst/>
                        </a:rPr>
                        <a:t> at/cm</a:t>
                      </a:r>
                      <a:r>
                        <a:rPr lang="en-US" sz="1100" b="1" u="none" strike="noStrike" baseline="30000" dirty="0">
                          <a:effectLst/>
                        </a:rPr>
                        <a:t>2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0453830"/>
                  </a:ext>
                </a:extLst>
              </a:tr>
              <a:tr h="163130"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11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74129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4.0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5.8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1754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Be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79.9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77.9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30.1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19793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4.8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8560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84922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O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23.0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25.8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32533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W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1.4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26.4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66251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562DC9-3CE1-DF38-BE86-D2AF9A1A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610"/>
            <a:ext cx="7543800" cy="342900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Tile 1 Sample 1</a:t>
            </a:r>
            <a:r>
              <a:rPr lang="el-GR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Deposition &amp; fuel retention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4245B-A4BE-D2C9-C7B5-FB996DB6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0146" y="4867324"/>
            <a:ext cx="3849595" cy="241033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08B18-BC28-5EBD-EE92-FEDB8EBFDF6F}"/>
              </a:ext>
            </a:extLst>
          </p:cNvPr>
          <p:cNvSpPr txBox="1"/>
          <p:nvPr/>
        </p:nvSpPr>
        <p:spPr>
          <a:xfrm>
            <a:off x="73783" y="555526"/>
            <a:ext cx="2687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NRA quantitative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CE45C-CADD-6032-8FD7-756978E78094}"/>
              </a:ext>
            </a:extLst>
          </p:cNvPr>
          <p:cNvSpPr txBox="1"/>
          <p:nvPr/>
        </p:nvSpPr>
        <p:spPr>
          <a:xfrm>
            <a:off x="24392" y="2399368"/>
            <a:ext cx="18173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For layer thickness of 10 </a:t>
            </a:r>
            <a:r>
              <a:rPr lang="en-US" sz="1100" dirty="0">
                <a:latin typeface="Symbol" panose="05050102010706020507" pitchFamily="18" charset="2"/>
              </a:rPr>
              <a:t>m</a:t>
            </a:r>
            <a:r>
              <a:rPr lang="en-US" sz="11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CF212B-B152-9097-1538-30AA710AAB98}"/>
              </a:ext>
            </a:extLst>
          </p:cNvPr>
          <p:cNvSpPr txBox="1"/>
          <p:nvPr/>
        </p:nvSpPr>
        <p:spPr>
          <a:xfrm>
            <a:off x="2760961" y="510826"/>
            <a:ext cx="2111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Elemental depth profile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9C6E76-20D1-7839-039A-CAF76BEA695C}"/>
              </a:ext>
            </a:extLst>
          </p:cNvPr>
          <p:cNvSpPr txBox="1"/>
          <p:nvPr/>
        </p:nvSpPr>
        <p:spPr>
          <a:xfrm>
            <a:off x="5260147" y="474262"/>
            <a:ext cx="3796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Elemental concentration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2BD87A30-CE71-BF2E-E014-EA896DCC57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4212877"/>
              </p:ext>
            </p:extLst>
          </p:nvPr>
        </p:nvGraphicFramePr>
        <p:xfrm>
          <a:off x="5308240" y="720998"/>
          <a:ext cx="3517028" cy="2011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ED574511-8EBA-DD8C-D6AE-821634056E04}"/>
              </a:ext>
            </a:extLst>
          </p:cNvPr>
          <p:cNvGrpSpPr/>
          <p:nvPr/>
        </p:nvGrpSpPr>
        <p:grpSpPr>
          <a:xfrm>
            <a:off x="70218" y="2735847"/>
            <a:ext cx="4005366" cy="2338517"/>
            <a:chOff x="70218" y="2735847"/>
            <a:chExt cx="4005366" cy="233851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1729057-8B27-1615-F9E4-AE9BAB51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8" y="3049644"/>
              <a:ext cx="2828950" cy="2024720"/>
            </a:xfrm>
            <a:prstGeom prst="rect">
              <a:avLst/>
            </a:prstGeom>
          </p:spPr>
        </p:pic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CAE310C-2C08-8704-449A-27A0025F6957}"/>
                </a:ext>
              </a:extLst>
            </p:cNvPr>
            <p:cNvCxnSpPr>
              <a:cxnSpLocks/>
            </p:cNvCxnSpPr>
            <p:nvPr/>
          </p:nvCxnSpPr>
          <p:spPr>
            <a:xfrm>
              <a:off x="1803138" y="4663310"/>
              <a:ext cx="744221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FA5441-CB1C-9AB9-0F62-24CF3FAEFE0E}"/>
                </a:ext>
              </a:extLst>
            </p:cNvPr>
            <p:cNvSpPr txBox="1"/>
            <p:nvPr/>
          </p:nvSpPr>
          <p:spPr>
            <a:xfrm>
              <a:off x="1851077" y="4705091"/>
              <a:ext cx="88473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100 </a:t>
              </a:r>
              <a:r>
                <a:rPr lang="el-GR" sz="1000" dirty="0">
                  <a:solidFill>
                    <a:schemeClr val="bg1"/>
                  </a:solidFill>
                </a:rPr>
                <a:t>μ</a:t>
              </a:r>
              <a:r>
                <a:rPr lang="en-US" sz="1000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0483E86-50D8-E48D-FE2C-F4212625F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5815" y="3438743"/>
              <a:ext cx="471492" cy="875903"/>
            </a:xfrm>
            <a:prstGeom prst="straightConnector1">
              <a:avLst/>
            </a:prstGeom>
            <a:ln w="3810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3C647B-8B05-E644-5437-1B2ADB05EAE0}"/>
                </a:ext>
              </a:extLst>
            </p:cNvPr>
            <p:cNvSpPr txBox="1"/>
            <p:nvPr/>
          </p:nvSpPr>
          <p:spPr>
            <a:xfrm>
              <a:off x="2959709" y="3138977"/>
              <a:ext cx="11158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W layer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262F7B4-F17B-B41B-7983-28186E6831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0030" y="3994801"/>
              <a:ext cx="807121" cy="346653"/>
            </a:xfrm>
            <a:prstGeom prst="straightConnector1">
              <a:avLst/>
            </a:prstGeom>
            <a:ln w="38100">
              <a:solidFill>
                <a:srgbClr val="F7943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A9654EB-E9EC-959F-81C4-06C6556215AB}"/>
                </a:ext>
              </a:extLst>
            </p:cNvPr>
            <p:cNvSpPr txBox="1"/>
            <p:nvPr/>
          </p:nvSpPr>
          <p:spPr>
            <a:xfrm>
              <a:off x="3019481" y="3722171"/>
              <a:ext cx="807121" cy="26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Mo layer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361FE24-E448-E44D-6E87-AF43A84C6A09}"/>
                </a:ext>
              </a:extLst>
            </p:cNvPr>
            <p:cNvSpPr txBox="1"/>
            <p:nvPr/>
          </p:nvSpPr>
          <p:spPr>
            <a:xfrm>
              <a:off x="2882383" y="4341454"/>
              <a:ext cx="4714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CFC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02D840A-5D33-6812-27C1-AB51F00466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5759" y="4632674"/>
              <a:ext cx="227959" cy="178798"/>
            </a:xfrm>
            <a:prstGeom prst="straightConnector1">
              <a:avLst/>
            </a:prstGeom>
            <a:ln w="38100">
              <a:solidFill>
                <a:srgbClr val="070E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DBBDAFA-BCF5-E0D9-FA79-7B5F6934849C}"/>
                </a:ext>
              </a:extLst>
            </p:cNvPr>
            <p:cNvCxnSpPr>
              <a:cxnSpLocks/>
            </p:cNvCxnSpPr>
            <p:nvPr/>
          </p:nvCxnSpPr>
          <p:spPr>
            <a:xfrm>
              <a:off x="1556160" y="3438743"/>
              <a:ext cx="202703" cy="56685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D4351B8-D256-1A1E-CFEB-D029E535F76E}"/>
                </a:ext>
              </a:extLst>
            </p:cNvPr>
            <p:cNvSpPr txBox="1"/>
            <p:nvPr/>
          </p:nvSpPr>
          <p:spPr>
            <a:xfrm>
              <a:off x="696373" y="3126120"/>
              <a:ext cx="19693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Deposition layer (Mostly Be)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0E85979-9030-FD49-272A-40BDFE5E3DFD}"/>
                </a:ext>
              </a:extLst>
            </p:cNvPr>
            <p:cNvSpPr txBox="1"/>
            <p:nvPr/>
          </p:nvSpPr>
          <p:spPr>
            <a:xfrm>
              <a:off x="884562" y="2735847"/>
              <a:ext cx="13018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Cross section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FE21279-1B1B-461A-4926-5BC18B3857E5}"/>
              </a:ext>
            </a:extLst>
          </p:cNvPr>
          <p:cNvSpPr txBox="1"/>
          <p:nvPr/>
        </p:nvSpPr>
        <p:spPr>
          <a:xfrm>
            <a:off x="5456837" y="2469201"/>
            <a:ext cx="3517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For the top layer (2-3) </a:t>
            </a:r>
            <a:r>
              <a:rPr lang="en-US" sz="1100" dirty="0">
                <a:latin typeface="Symbol" panose="05050102010706020507" pitchFamily="18" charset="2"/>
              </a:rPr>
              <a:t>m</a:t>
            </a:r>
            <a:r>
              <a:rPr lang="en-US" sz="1100" dirty="0"/>
              <a:t>m</a:t>
            </a:r>
          </a:p>
          <a:p>
            <a:r>
              <a:rPr lang="en-US" sz="1100" dirty="0"/>
              <a:t>Rest elements: Al, Cl, Ca, Ti, Cr, Mn, Fe, Ni, Cu &amp; Mo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BE25301-86A4-79FF-6699-DAB3D37278C2}"/>
              </a:ext>
            </a:extLst>
          </p:cNvPr>
          <p:cNvSpPr txBox="1"/>
          <p:nvPr/>
        </p:nvSpPr>
        <p:spPr>
          <a:xfrm>
            <a:off x="3793411" y="3195925"/>
            <a:ext cx="5180454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28600" indent="-228600">
              <a:buFont typeface="Wingdings" panose="05000000000000000000" pitchFamily="2" charset="2"/>
              <a:buChar char="Ø"/>
            </a:pPr>
            <a:r>
              <a:rPr lang="en-US" sz="1600" b="1" dirty="0"/>
              <a:t>Near Tile 0; High </a:t>
            </a:r>
            <a:r>
              <a:rPr lang="en-US" sz="1600" b="1" dirty="0">
                <a:solidFill>
                  <a:srgbClr val="00CC00"/>
                </a:solidFill>
              </a:rPr>
              <a:t>Be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/>
              <a:t>deposition </a:t>
            </a:r>
            <a:r>
              <a:rPr lang="en-US" sz="1600" dirty="0"/>
              <a:t>region:</a:t>
            </a:r>
          </a:p>
          <a:p>
            <a:pPr marL="463550" indent="-238125">
              <a:buFont typeface="Wingdings" panose="05000000000000000000" pitchFamily="2" charset="2"/>
              <a:buChar char="§"/>
            </a:pPr>
            <a:r>
              <a:rPr lang="en-US" sz="1600" b="1" dirty="0"/>
              <a:t>Similar</a:t>
            </a:r>
            <a:r>
              <a:rPr lang="en-US" sz="1600" dirty="0"/>
              <a:t> deposition with </a:t>
            </a:r>
            <a:r>
              <a:rPr lang="en-US" sz="1600" b="1" dirty="0"/>
              <a:t>Sample 9</a:t>
            </a:r>
          </a:p>
          <a:p>
            <a:pPr marL="228600" indent="-228600">
              <a:buFont typeface="Wingdings" panose="05000000000000000000" pitchFamily="2" charset="2"/>
              <a:buChar char="Ø"/>
            </a:pPr>
            <a:r>
              <a:rPr lang="en-US" sz="1600" b="1" dirty="0"/>
              <a:t>Deposited </a:t>
            </a:r>
            <a:r>
              <a:rPr lang="en-US" sz="1600" b="1" dirty="0" err="1"/>
              <a:t>layerthickness</a:t>
            </a:r>
            <a:r>
              <a:rPr lang="en-US" sz="1600" dirty="0"/>
              <a:t>:</a:t>
            </a:r>
          </a:p>
          <a:p>
            <a:pPr marL="457200" indent="-228600">
              <a:buFont typeface="Wingdings" panose="05000000000000000000" pitchFamily="2" charset="2"/>
              <a:buChar char="§"/>
            </a:pPr>
            <a:r>
              <a:rPr lang="en-US" sz="1600" dirty="0"/>
              <a:t>NRA: &gt; 16 </a:t>
            </a:r>
            <a:r>
              <a:rPr lang="el-GR" sz="1600" dirty="0"/>
              <a:t>μ</a:t>
            </a:r>
            <a:r>
              <a:rPr lang="en-US" sz="1600" dirty="0"/>
              <a:t>m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600" b="1" dirty="0"/>
              <a:t>SEM/EDS:</a:t>
            </a:r>
            <a:r>
              <a:rPr lang="en-US" sz="1600" dirty="0"/>
              <a:t> (25 – 55)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m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7E30AA40-322A-431D-4365-28722163BE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358651"/>
              </p:ext>
            </p:extLst>
          </p:nvPr>
        </p:nvGraphicFramePr>
        <p:xfrm>
          <a:off x="2656092" y="624136"/>
          <a:ext cx="3111898" cy="2397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67777" imgH="3209448" progId="Origin50.Graph">
                  <p:embed/>
                </p:oleObj>
              </mc:Choice>
              <mc:Fallback>
                <p:oleObj name="Graph" r:id="rId4" imgW="4167777" imgH="3209448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56092" y="624136"/>
                        <a:ext cx="3111898" cy="2397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A7949BF8-A9BF-E88A-8268-4AD539C2026E}"/>
              </a:ext>
            </a:extLst>
          </p:cNvPr>
          <p:cNvSpPr/>
          <p:nvPr/>
        </p:nvSpPr>
        <p:spPr>
          <a:xfrm>
            <a:off x="70218" y="1226940"/>
            <a:ext cx="1969317" cy="9408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19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206DB-67A9-9BF4-CE6F-13DCB5FD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252" y="4812010"/>
            <a:ext cx="3919748" cy="293650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4A70E7-9327-27F2-31B8-FA3B9AA6F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8" y="3406361"/>
            <a:ext cx="2341865" cy="14965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C1F6E43-8E6E-AB9B-5E1D-14AE0C4E7209}"/>
              </a:ext>
            </a:extLst>
          </p:cNvPr>
          <p:cNvSpPr txBox="1"/>
          <p:nvPr/>
        </p:nvSpPr>
        <p:spPr>
          <a:xfrm>
            <a:off x="1947006" y="4611044"/>
            <a:ext cx="4770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5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ECE116-8864-9049-560D-DD93033A8B84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1042713" y="3357593"/>
            <a:ext cx="237338" cy="49047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4F7DB74-65C3-143A-2645-3045C36434E6}"/>
              </a:ext>
            </a:extLst>
          </p:cNvPr>
          <p:cNvSpPr txBox="1"/>
          <p:nvPr/>
        </p:nvSpPr>
        <p:spPr>
          <a:xfrm>
            <a:off x="191469" y="3019039"/>
            <a:ext cx="1702488" cy="33855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Rich in W - Mo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1615F6-27FC-16EE-6B8A-D3F9632BADDE}"/>
              </a:ext>
            </a:extLst>
          </p:cNvPr>
          <p:cNvCxnSpPr>
            <a:cxnSpLocks/>
          </p:cNvCxnSpPr>
          <p:nvPr/>
        </p:nvCxnSpPr>
        <p:spPr>
          <a:xfrm>
            <a:off x="1826433" y="4579213"/>
            <a:ext cx="591649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89EC21E5-2174-5501-BFB0-28752AB98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" y="1031994"/>
            <a:ext cx="2394811" cy="1496569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A58E37-4155-72E4-5BEE-F3E506DF6AD7}"/>
              </a:ext>
            </a:extLst>
          </p:cNvPr>
          <p:cNvCxnSpPr>
            <a:cxnSpLocks/>
          </p:cNvCxnSpPr>
          <p:nvPr/>
        </p:nvCxnSpPr>
        <p:spPr>
          <a:xfrm>
            <a:off x="378684" y="2172575"/>
            <a:ext cx="449595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820F8D7-7FA4-FE9B-6069-A6791268048F}"/>
              </a:ext>
            </a:extLst>
          </p:cNvPr>
          <p:cNvSpPr txBox="1"/>
          <p:nvPr/>
        </p:nvSpPr>
        <p:spPr>
          <a:xfrm>
            <a:off x="338154" y="2209810"/>
            <a:ext cx="660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716B4-FFEC-B659-4FB1-D786B5C21117}"/>
              </a:ext>
            </a:extLst>
          </p:cNvPr>
          <p:cNvSpPr txBox="1"/>
          <p:nvPr/>
        </p:nvSpPr>
        <p:spPr>
          <a:xfrm>
            <a:off x="5103892" y="3154926"/>
            <a:ext cx="3635257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34950" indent="-234950">
              <a:buFont typeface="Wingdings" panose="05000000000000000000" pitchFamily="2" charset="2"/>
              <a:buChar char="Ø"/>
            </a:pPr>
            <a:r>
              <a:rPr lang="en-US" sz="1600" b="1" dirty="0"/>
              <a:t>Rough surface </a:t>
            </a:r>
            <a:r>
              <a:rPr lang="en-US" sz="1600" dirty="0"/>
              <a:t>with</a:t>
            </a:r>
            <a:r>
              <a:rPr lang="en-US" sz="1600" b="1" dirty="0"/>
              <a:t> cracks</a:t>
            </a:r>
          </a:p>
          <a:p>
            <a:pPr marL="234950" indent="-234950">
              <a:buFont typeface="Wingdings" panose="05000000000000000000" pitchFamily="2" charset="2"/>
              <a:buChar char="Ø"/>
            </a:pPr>
            <a:r>
              <a:rPr lang="en-US" sz="1600" b="1" dirty="0"/>
              <a:t>Deposited areas/particles:</a:t>
            </a:r>
          </a:p>
          <a:p>
            <a:pPr marL="514350" indent="-285750">
              <a:buFont typeface="Wingdings" panose="05000000000000000000" pitchFamily="2" charset="2"/>
              <a:buChar char="§"/>
            </a:pPr>
            <a:r>
              <a:rPr lang="en-US" sz="1600" dirty="0"/>
              <a:t>Rich in </a:t>
            </a:r>
            <a:r>
              <a:rPr lang="en-US" sz="1600" b="1" dirty="0"/>
              <a:t>W </a:t>
            </a:r>
            <a:r>
              <a:rPr lang="en-US" sz="1600" dirty="0"/>
              <a:t>along with </a:t>
            </a:r>
            <a:r>
              <a:rPr lang="en-US" sz="1600" b="1" dirty="0"/>
              <a:t>Cr, Fe, Ni </a:t>
            </a:r>
            <a:r>
              <a:rPr lang="en-US" sz="1600" dirty="0"/>
              <a:t>&amp;</a:t>
            </a:r>
            <a:r>
              <a:rPr lang="en-US" sz="1600" b="1" dirty="0"/>
              <a:t>Cu</a:t>
            </a:r>
          </a:p>
          <a:p>
            <a:pPr marL="514350" indent="-285750">
              <a:buFont typeface="Wingdings" panose="05000000000000000000" pitchFamily="2" charset="2"/>
              <a:buChar char="§"/>
            </a:pPr>
            <a:r>
              <a:rPr lang="en-US" sz="1600" dirty="0"/>
              <a:t>Rich in </a:t>
            </a:r>
            <a:r>
              <a:rPr lang="en-US" sz="1600" b="1" dirty="0"/>
              <a:t>W </a:t>
            </a:r>
            <a:r>
              <a:rPr lang="en-US" sz="1600" dirty="0"/>
              <a:t>-</a:t>
            </a:r>
            <a:r>
              <a:rPr lang="en-US" sz="1600" b="1" dirty="0"/>
              <a:t> Mo</a:t>
            </a:r>
          </a:p>
          <a:p>
            <a:pPr marL="514350" indent="-285750">
              <a:buFont typeface="Wingdings" panose="05000000000000000000" pitchFamily="2" charset="2"/>
              <a:buChar char="§"/>
            </a:pPr>
            <a:r>
              <a:rPr lang="en-US" sz="1600" dirty="0"/>
              <a:t>Rich in </a:t>
            </a:r>
            <a:r>
              <a:rPr lang="en-US" sz="1600" b="1" dirty="0"/>
              <a:t>O </a:t>
            </a:r>
            <a:r>
              <a:rPr lang="en-US" sz="1600" dirty="0"/>
              <a:t>&amp;</a:t>
            </a:r>
            <a:r>
              <a:rPr lang="en-US" sz="1600" b="1" dirty="0"/>
              <a:t> Cl</a:t>
            </a: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6038EF-CD1F-5EB6-C70C-EF2C8182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61"/>
            <a:ext cx="8808971" cy="342900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Tile 1 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Sample 11: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SEM - characteristic surface features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91FE0F-1C89-9260-601C-55564B403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40" y="1031993"/>
            <a:ext cx="2101216" cy="149657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CF4E04-215E-9245-7E64-BB7C477A3EFB}"/>
              </a:ext>
            </a:extLst>
          </p:cNvPr>
          <p:cNvCxnSpPr>
            <a:cxnSpLocks/>
          </p:cNvCxnSpPr>
          <p:nvPr/>
        </p:nvCxnSpPr>
        <p:spPr>
          <a:xfrm>
            <a:off x="2895086" y="2172575"/>
            <a:ext cx="548386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586AAA-150F-4C69-46F4-0F99E92CAE07}"/>
              </a:ext>
            </a:extLst>
          </p:cNvPr>
          <p:cNvSpPr txBox="1"/>
          <p:nvPr/>
        </p:nvSpPr>
        <p:spPr>
          <a:xfrm>
            <a:off x="2942495" y="2186019"/>
            <a:ext cx="6894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6305800-7C06-24DF-EAE5-ED806ECE95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42" y="3429773"/>
            <a:ext cx="2058305" cy="14731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12B685C-2EBE-F0CA-ED3A-3D96BE6CD0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24785"/>
            <a:ext cx="2101216" cy="150387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E705C86-6DAF-C52B-DE91-0DB42A78E9C9}"/>
              </a:ext>
            </a:extLst>
          </p:cNvPr>
          <p:cNvSpPr txBox="1"/>
          <p:nvPr/>
        </p:nvSpPr>
        <p:spPr>
          <a:xfrm>
            <a:off x="3165750" y="2893947"/>
            <a:ext cx="1378982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Rich in O &amp; Cl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884D68C-6B17-97A7-2AA7-381F8E4947F9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3855241" y="3232501"/>
            <a:ext cx="18007" cy="5916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869A6A4-D369-387B-6711-05B2A4B7B425}"/>
              </a:ext>
            </a:extLst>
          </p:cNvPr>
          <p:cNvSpPr txBox="1"/>
          <p:nvPr/>
        </p:nvSpPr>
        <p:spPr>
          <a:xfrm>
            <a:off x="5484519" y="748085"/>
            <a:ext cx="3012481" cy="338554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Deposited W with impurities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62BCB39-2BE1-6DA8-13B6-ED088EC4327F}"/>
              </a:ext>
            </a:extLst>
          </p:cNvPr>
          <p:cNvCxnSpPr>
            <a:cxnSpLocks/>
          </p:cNvCxnSpPr>
          <p:nvPr/>
        </p:nvCxnSpPr>
        <p:spPr>
          <a:xfrm flipH="1">
            <a:off x="6990759" y="1088080"/>
            <a:ext cx="134274" cy="625064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69CD8BD-F987-17A9-4D06-A011C1CD8853}"/>
              </a:ext>
            </a:extLst>
          </p:cNvPr>
          <p:cNvSpPr txBox="1"/>
          <p:nvPr/>
        </p:nvSpPr>
        <p:spPr>
          <a:xfrm>
            <a:off x="1989063" y="603068"/>
            <a:ext cx="136455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SEM images</a:t>
            </a:r>
          </a:p>
        </p:txBody>
      </p:sp>
    </p:spTree>
    <p:extLst>
      <p:ext uri="{BB962C8B-B14F-4D97-AF65-F5344CB8AC3E}">
        <p14:creationId xmlns:p14="http://schemas.microsoft.com/office/powerpoint/2010/main" val="1859323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D8EE7-A0FB-48E3-709B-CCB1EE9F8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943"/>
            <a:ext cx="7543800" cy="3429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Tile 0 &amp; 1: 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 Results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50492C-1B1B-905E-C7F4-B5899BCB6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088" y="4876006"/>
            <a:ext cx="3742964" cy="232833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3060DC34-CA47-EA1C-CD0A-CC92C5DEB3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641702"/>
              </p:ext>
            </p:extLst>
          </p:nvPr>
        </p:nvGraphicFramePr>
        <p:xfrm>
          <a:off x="88056" y="555526"/>
          <a:ext cx="2251809" cy="4531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5831674" imgH="11735121" progId="Origin50.Graph">
                  <p:embed/>
                </p:oleObj>
              </mc:Choice>
              <mc:Fallback>
                <p:oleObj name="Graph" r:id="rId2" imgW="5831674" imgH="11735121" progId="Origin50.Graph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3060DC34-CA47-EA1C-CD0A-CC92C5DEB3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8056" y="555526"/>
                        <a:ext cx="2251809" cy="4531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F6C8FEC-6412-130D-E4F4-7C5787DFFC31}"/>
              </a:ext>
            </a:extLst>
          </p:cNvPr>
          <p:cNvSpPr txBox="1"/>
          <p:nvPr/>
        </p:nvSpPr>
        <p:spPr>
          <a:xfrm>
            <a:off x="2398592" y="539782"/>
            <a:ext cx="65658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Deposition &amp; Fuel retention</a:t>
            </a:r>
          </a:p>
          <a:p>
            <a:r>
              <a:rPr lang="en-US" sz="1600" b="1" dirty="0"/>
              <a:t>Composition </a:t>
            </a:r>
            <a:r>
              <a:rPr lang="en-US" sz="1600" dirty="0"/>
              <a:t>of deposited layer: </a:t>
            </a:r>
            <a:r>
              <a:rPr lang="en-US" sz="1600" b="1" dirty="0"/>
              <a:t>Be</a:t>
            </a:r>
            <a:r>
              <a:rPr lang="en-US" sz="1600" dirty="0"/>
              <a:t> (dominant), </a:t>
            </a:r>
            <a:r>
              <a:rPr lang="en-US" sz="1600" b="1" dirty="0"/>
              <a:t>D</a:t>
            </a:r>
            <a:r>
              <a:rPr lang="en-US" sz="1600" dirty="0"/>
              <a:t>, </a:t>
            </a:r>
            <a:r>
              <a:rPr lang="en-US" sz="1600" b="1" dirty="0"/>
              <a:t>C</a:t>
            </a:r>
            <a:r>
              <a:rPr lang="en-US" sz="1600" dirty="0"/>
              <a:t>, </a:t>
            </a:r>
            <a:r>
              <a:rPr lang="en-US" sz="1600" b="1" dirty="0"/>
              <a:t>N</a:t>
            </a:r>
            <a:r>
              <a:rPr lang="en-US" sz="1600" dirty="0"/>
              <a:t>, </a:t>
            </a:r>
            <a:r>
              <a:rPr lang="en-US" sz="1600" b="1" dirty="0"/>
              <a:t>O</a:t>
            </a:r>
            <a:r>
              <a:rPr lang="en-US" sz="1600" dirty="0"/>
              <a:t> &amp; many impurities</a:t>
            </a:r>
            <a:endParaRPr lang="en-US" sz="1600" b="1" dirty="0"/>
          </a:p>
          <a:p>
            <a:r>
              <a:rPr lang="en-US" sz="1600" dirty="0"/>
              <a:t>S- coordinate 50: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Low deposition</a:t>
            </a:r>
            <a:r>
              <a:rPr lang="en-US" sz="1600" dirty="0"/>
              <a:t>: layer thickness ~6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m </a:t>
            </a:r>
          </a:p>
          <a:p>
            <a:r>
              <a:rPr lang="en-US" sz="1600" dirty="0"/>
              <a:t>S- coordinate 95 - 240</a:t>
            </a:r>
            <a:r>
              <a:rPr lang="en-US" sz="1600" dirty="0">
                <a:solidFill>
                  <a:srgbClr val="CC0099"/>
                </a:solidFill>
              </a:rPr>
              <a:t>:</a:t>
            </a:r>
            <a:r>
              <a:rPr lang="en-US" sz="1600" b="1" dirty="0">
                <a:solidFill>
                  <a:srgbClr val="CC0099"/>
                </a:solidFill>
              </a:rPr>
              <a:t> High deposition region</a:t>
            </a:r>
            <a:r>
              <a:rPr lang="en-US" sz="1600" dirty="0"/>
              <a:t>: layer thickness &gt;16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m</a:t>
            </a:r>
          </a:p>
          <a:p>
            <a:r>
              <a:rPr lang="en-US" sz="1600" dirty="0"/>
              <a:t>S- coordinate 240 - 405: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Low deposition</a:t>
            </a:r>
            <a:r>
              <a:rPr lang="en-US" sz="1600" dirty="0"/>
              <a:t>: layer thickness &lt;8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m</a:t>
            </a:r>
          </a:p>
          <a:p>
            <a:endParaRPr lang="en-US" sz="1600" dirty="0"/>
          </a:p>
          <a:p>
            <a:pPr algn="ctr"/>
            <a:r>
              <a:rPr lang="en-US" b="1" dirty="0"/>
              <a:t>Morphology</a:t>
            </a:r>
          </a:p>
          <a:p>
            <a:r>
              <a:rPr lang="en-US" sz="1600" dirty="0"/>
              <a:t>S- coordinate 50 - 132: </a:t>
            </a:r>
            <a:r>
              <a:rPr lang="en-US" sz="1600" dirty="0" err="1"/>
              <a:t>fibre</a:t>
            </a:r>
            <a:r>
              <a:rPr lang="en-US" sz="1600" dirty="0"/>
              <a:t> morphology, smooth surface &amp; cracks</a:t>
            </a:r>
          </a:p>
          <a:p>
            <a:r>
              <a:rPr lang="en-US" sz="1600" dirty="0"/>
              <a:t>S- coordinate 195 – 240: rough surface &amp; wide cracks  </a:t>
            </a:r>
          </a:p>
          <a:p>
            <a:r>
              <a:rPr lang="en-US" sz="1600" dirty="0"/>
              <a:t>S- coordinate 301 – 405: smooth surface &amp; cracks</a:t>
            </a:r>
          </a:p>
          <a:p>
            <a:endParaRPr lang="en-US" sz="1600" dirty="0"/>
          </a:p>
          <a:p>
            <a:pPr algn="ctr"/>
            <a:r>
              <a:rPr lang="en-US" b="1" dirty="0"/>
              <a:t>Surface characteristic features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DB18EA-3AA6-92C0-0852-45C8FC3499AC}"/>
              </a:ext>
            </a:extLst>
          </p:cNvPr>
          <p:cNvSpPr/>
          <p:nvPr/>
        </p:nvSpPr>
        <p:spPr>
          <a:xfrm>
            <a:off x="1259632" y="3939902"/>
            <a:ext cx="288032" cy="288032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85D932-AEC6-2E95-4AEC-5534E3309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47714"/>
            <a:ext cx="1391117" cy="1012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E80347-3AA7-5C45-3F87-0072F37F6E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66" y="3888102"/>
            <a:ext cx="1357670" cy="9717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1C59D2-1B12-6F70-EFE7-5EE47286B2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51" y="3888102"/>
            <a:ext cx="1357670" cy="9717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53CA28-BA9E-8085-DDEB-A49685B5FC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81" y="3888102"/>
            <a:ext cx="1277456" cy="91429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B0CD05-E1F6-32BF-E824-A547602C71E6}"/>
              </a:ext>
            </a:extLst>
          </p:cNvPr>
          <p:cNvCxnSpPr/>
          <p:nvPr/>
        </p:nvCxnSpPr>
        <p:spPr>
          <a:xfrm>
            <a:off x="2588523" y="4620251"/>
            <a:ext cx="6146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47DB0ED-AF70-15C6-02FB-594475ADAC8E}"/>
              </a:ext>
            </a:extLst>
          </p:cNvPr>
          <p:cNvSpPr txBox="1"/>
          <p:nvPr/>
        </p:nvSpPr>
        <p:spPr>
          <a:xfrm>
            <a:off x="2652383" y="4660562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4797E9-AEDD-0A0B-D1AA-69C64048B122}"/>
              </a:ext>
            </a:extLst>
          </p:cNvPr>
          <p:cNvCxnSpPr>
            <a:cxnSpLocks/>
          </p:cNvCxnSpPr>
          <p:nvPr/>
        </p:nvCxnSpPr>
        <p:spPr>
          <a:xfrm>
            <a:off x="4195551" y="4566402"/>
            <a:ext cx="462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E9ECE47-E179-708A-DA8E-A065D90A05BC}"/>
              </a:ext>
            </a:extLst>
          </p:cNvPr>
          <p:cNvSpPr txBox="1"/>
          <p:nvPr/>
        </p:nvSpPr>
        <p:spPr>
          <a:xfrm>
            <a:off x="4206556" y="460269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2.5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A8D6AD-9764-E6F9-F2DE-0297F763C9D8}"/>
              </a:ext>
            </a:extLst>
          </p:cNvPr>
          <p:cNvCxnSpPr>
            <a:cxnSpLocks/>
          </p:cNvCxnSpPr>
          <p:nvPr/>
        </p:nvCxnSpPr>
        <p:spPr>
          <a:xfrm>
            <a:off x="5757371" y="4586372"/>
            <a:ext cx="3405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8A0819C-F798-4394-C6AC-9AEBC156BCC7}"/>
              </a:ext>
            </a:extLst>
          </p:cNvPr>
          <p:cNvSpPr txBox="1"/>
          <p:nvPr/>
        </p:nvSpPr>
        <p:spPr>
          <a:xfrm>
            <a:off x="5757371" y="457263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E9FB187-0DE1-B73B-7837-D9CF2BA8E8F5}"/>
              </a:ext>
            </a:extLst>
          </p:cNvPr>
          <p:cNvCxnSpPr>
            <a:cxnSpLocks/>
          </p:cNvCxnSpPr>
          <p:nvPr/>
        </p:nvCxnSpPr>
        <p:spPr>
          <a:xfrm>
            <a:off x="7308304" y="4532694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F0BD915-DE05-3462-6566-3291CD8E85BC}"/>
              </a:ext>
            </a:extLst>
          </p:cNvPr>
          <p:cNvSpPr txBox="1"/>
          <p:nvPr/>
        </p:nvSpPr>
        <p:spPr>
          <a:xfrm>
            <a:off x="7308304" y="4529943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9FEF05-FD7B-8E9A-3B36-DFC740880B11}"/>
              </a:ext>
            </a:extLst>
          </p:cNvPr>
          <p:cNvSpPr txBox="1"/>
          <p:nvPr/>
        </p:nvSpPr>
        <p:spPr>
          <a:xfrm>
            <a:off x="2543831" y="3598949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W deposition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53ED44-0AF2-8DD5-B4E2-8BAD7EC48F9D}"/>
              </a:ext>
            </a:extLst>
          </p:cNvPr>
          <p:cNvSpPr txBox="1"/>
          <p:nvPr/>
        </p:nvSpPr>
        <p:spPr>
          <a:xfrm>
            <a:off x="4081109" y="3632125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W – Mo deposition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ED2468-5D4E-1F59-3C9E-1C59A4ED0445}"/>
              </a:ext>
            </a:extLst>
          </p:cNvPr>
          <p:cNvSpPr txBox="1"/>
          <p:nvPr/>
        </p:nvSpPr>
        <p:spPr>
          <a:xfrm>
            <a:off x="5715208" y="3591301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 - Cl deposition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AD04E5-EF0E-C468-7091-B616709D0C97}"/>
              </a:ext>
            </a:extLst>
          </p:cNvPr>
          <p:cNvSpPr txBox="1"/>
          <p:nvPr/>
        </p:nvSpPr>
        <p:spPr>
          <a:xfrm>
            <a:off x="7261843" y="3620831"/>
            <a:ext cx="18528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Fe - Cr deposition </a:t>
            </a:r>
          </a:p>
        </p:txBody>
      </p:sp>
    </p:spTree>
    <p:extLst>
      <p:ext uri="{BB962C8B-B14F-4D97-AF65-F5344CB8AC3E}">
        <p14:creationId xmlns:p14="http://schemas.microsoft.com/office/powerpoint/2010/main" val="3572707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30918-6916-16B8-FD67-F71EB9BE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1560" y="4907735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542C60-3F4B-F86A-B3BC-5534C86913CC}"/>
              </a:ext>
            </a:extLst>
          </p:cNvPr>
          <p:cNvSpPr txBox="1"/>
          <p:nvPr/>
        </p:nvSpPr>
        <p:spPr>
          <a:xfrm>
            <a:off x="0" y="224858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ILW 2-3 JET Tokamak Divertor Tile 4, 6, 7 &amp; 8 </a:t>
            </a:r>
          </a:p>
        </p:txBody>
      </p:sp>
    </p:spTree>
    <p:extLst>
      <p:ext uri="{BB962C8B-B14F-4D97-AF65-F5344CB8AC3E}">
        <p14:creationId xmlns:p14="http://schemas.microsoft.com/office/powerpoint/2010/main" val="3935345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A8BF5-B329-B9F4-980C-0F3D8FF7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3757" y="4866773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261446-3C1A-232F-B9DF-5143E4D86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219257"/>
              </p:ext>
            </p:extLst>
          </p:nvPr>
        </p:nvGraphicFramePr>
        <p:xfrm>
          <a:off x="83621" y="1705595"/>
          <a:ext cx="3204717" cy="28575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56287">
                  <a:extLst>
                    <a:ext uri="{9D8B030D-6E8A-4147-A177-3AD203B41FA5}">
                      <a16:colId xmlns:a16="http://schemas.microsoft.com/office/drawing/2014/main" val="2121450177"/>
                    </a:ext>
                  </a:extLst>
                </a:gridCol>
                <a:gridCol w="620293">
                  <a:extLst>
                    <a:ext uri="{9D8B030D-6E8A-4147-A177-3AD203B41FA5}">
                      <a16:colId xmlns:a16="http://schemas.microsoft.com/office/drawing/2014/main" val="2795796608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857858233"/>
                    </a:ext>
                  </a:extLst>
                </a:gridCol>
                <a:gridCol w="910587">
                  <a:extLst>
                    <a:ext uri="{9D8B030D-6E8A-4147-A177-3AD203B41FA5}">
                      <a16:colId xmlns:a16="http://schemas.microsoft.com/office/drawing/2014/main" val="411949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Exp. Campaign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Tile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Sample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S-coordinate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7994"/>
                  </a:ext>
                </a:extLst>
              </a:tr>
              <a:tr h="190500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2013-16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14BN G4D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3b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</a:rPr>
                        <a:t>868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865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5b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824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38504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7b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779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28538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9b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735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1530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2BN G6C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1405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9390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1447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00265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2ON G7A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71636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07497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12362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>
                          <a:effectLst/>
                        </a:rPr>
                        <a:t>2ON G8B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37378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76137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1973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91085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84026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323300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51590BBA-D7C9-03F5-5D19-527A4CA8AE8D}"/>
              </a:ext>
            </a:extLst>
          </p:cNvPr>
          <p:cNvGrpSpPr/>
          <p:nvPr/>
        </p:nvGrpSpPr>
        <p:grpSpPr>
          <a:xfrm>
            <a:off x="3436703" y="888182"/>
            <a:ext cx="5601632" cy="3819643"/>
            <a:chOff x="3436702" y="888182"/>
            <a:chExt cx="8666857" cy="59187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763987-5147-6F7A-DEA6-CA8B5D99944F}"/>
                </a:ext>
              </a:extLst>
            </p:cNvPr>
            <p:cNvGrpSpPr/>
            <p:nvPr/>
          </p:nvGrpSpPr>
          <p:grpSpPr>
            <a:xfrm>
              <a:off x="3436702" y="3980349"/>
              <a:ext cx="2313945" cy="2804997"/>
              <a:chOff x="994944" y="1890793"/>
              <a:chExt cx="3350475" cy="3890639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FFDF5F6C-ABA7-0EC9-C9DC-A60E291F3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4944" y="1890793"/>
                <a:ext cx="3350475" cy="3890639"/>
              </a:xfrm>
              <a:prstGeom prst="rect">
                <a:avLst/>
              </a:prstGeom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6EA3792-1543-31BB-3ABF-B2167C9461CF}"/>
                  </a:ext>
                </a:extLst>
              </p:cNvPr>
              <p:cNvSpPr/>
              <p:nvPr/>
            </p:nvSpPr>
            <p:spPr>
              <a:xfrm>
                <a:off x="2758787" y="2676525"/>
                <a:ext cx="327314" cy="34463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DF06734-5185-BA15-192B-E4F5CA8319DB}"/>
                  </a:ext>
                </a:extLst>
              </p:cNvPr>
              <p:cNvSpPr/>
              <p:nvPr/>
            </p:nvSpPr>
            <p:spPr>
              <a:xfrm>
                <a:off x="2758787" y="3256684"/>
                <a:ext cx="327314" cy="34463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5609FEC-D6D2-F2A1-1338-B5C6FBE7CEB6}"/>
                  </a:ext>
                </a:extLst>
              </p:cNvPr>
              <p:cNvSpPr/>
              <p:nvPr/>
            </p:nvSpPr>
            <p:spPr>
              <a:xfrm>
                <a:off x="2796336" y="3838650"/>
                <a:ext cx="363036" cy="34463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893BFB-3732-9A56-BD84-2F2D48FC9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2753" y="1155960"/>
              <a:ext cx="5196835" cy="280499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CFE6B5F-8400-AEBB-25A8-536F9641E1CF}"/>
                </a:ext>
              </a:extLst>
            </p:cNvPr>
            <p:cNvSpPr/>
            <p:nvPr/>
          </p:nvSpPr>
          <p:spPr>
            <a:xfrm>
              <a:off x="5031319" y="3326314"/>
              <a:ext cx="1064682" cy="3446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84A493-FB13-BA3A-7690-25B81FBF3246}"/>
                </a:ext>
              </a:extLst>
            </p:cNvPr>
            <p:cNvSpPr txBox="1"/>
            <p:nvPr/>
          </p:nvSpPr>
          <p:spPr>
            <a:xfrm>
              <a:off x="3703044" y="3601248"/>
              <a:ext cx="1730657" cy="476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14BN G4D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26459D-D91A-0CE6-B2C3-56DFEF67D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1820" y="4541466"/>
              <a:ext cx="2179319" cy="2265507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C273EC9-A3A7-8716-8D6D-18175EA08EA3}"/>
                </a:ext>
              </a:extLst>
            </p:cNvPr>
            <p:cNvSpPr/>
            <p:nvPr/>
          </p:nvSpPr>
          <p:spPr>
            <a:xfrm>
              <a:off x="7072044" y="3326314"/>
              <a:ext cx="889095" cy="3446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EF43765-B525-3128-A483-796904AB9C1F}"/>
                </a:ext>
              </a:extLst>
            </p:cNvPr>
            <p:cNvCxnSpPr>
              <a:cxnSpLocks/>
              <a:stCxn id="13" idx="4"/>
            </p:cNvCxnSpPr>
            <p:nvPr/>
          </p:nvCxnSpPr>
          <p:spPr>
            <a:xfrm flipH="1">
              <a:off x="7263035" y="3670946"/>
              <a:ext cx="253557" cy="8845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A0DECB-45B2-B4B3-E5B7-065FBE522648}"/>
                </a:ext>
              </a:extLst>
            </p:cNvPr>
            <p:cNvSpPr txBox="1"/>
            <p:nvPr/>
          </p:nvSpPr>
          <p:spPr>
            <a:xfrm>
              <a:off x="6109571" y="4222742"/>
              <a:ext cx="1346389" cy="476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2BN G6C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172D9E9-20FB-B516-1374-9592A2B5FD78}"/>
                </a:ext>
              </a:extLst>
            </p:cNvPr>
            <p:cNvSpPr/>
            <p:nvPr/>
          </p:nvSpPr>
          <p:spPr>
            <a:xfrm>
              <a:off x="6499890" y="5434013"/>
              <a:ext cx="229523" cy="18952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A135DF-8944-F842-BD78-B88C94B90C61}"/>
                </a:ext>
              </a:extLst>
            </p:cNvPr>
            <p:cNvSpPr/>
            <p:nvPr/>
          </p:nvSpPr>
          <p:spPr>
            <a:xfrm>
              <a:off x="6499890" y="5794198"/>
              <a:ext cx="263457" cy="25614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72AC13E-CD93-921E-3CD2-31767CD30F27}"/>
                </a:ext>
              </a:extLst>
            </p:cNvPr>
            <p:cNvSpPr/>
            <p:nvPr/>
          </p:nvSpPr>
          <p:spPr>
            <a:xfrm rot="16200000">
              <a:off x="7074566" y="2747461"/>
              <a:ext cx="1045814" cy="3446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7E8F6DC-83A8-2BA7-18EA-B35F160F084E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>
              <a:off x="7769789" y="2919777"/>
              <a:ext cx="1829322" cy="182239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B4BD8E3-E1BA-DAD4-9E60-6D03A2E1A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2514" y="4762917"/>
              <a:ext cx="4041045" cy="198855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8C3B44-A64B-461A-9617-823C66A39553}"/>
                </a:ext>
              </a:extLst>
            </p:cNvPr>
            <p:cNvSpPr txBox="1"/>
            <p:nvPr/>
          </p:nvSpPr>
          <p:spPr>
            <a:xfrm>
              <a:off x="8337421" y="4399670"/>
              <a:ext cx="1338975" cy="476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2ONG7A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E7A01FD-4062-8EDB-201C-02697D3EEA96}"/>
                </a:ext>
              </a:extLst>
            </p:cNvPr>
            <p:cNvSpPr/>
            <p:nvPr/>
          </p:nvSpPr>
          <p:spPr>
            <a:xfrm>
              <a:off x="8518034" y="6062250"/>
              <a:ext cx="244965" cy="2146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rgbClr val="00206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31A1E7A-062C-B8CA-8D06-84AD93D6B6C8}"/>
                </a:ext>
              </a:extLst>
            </p:cNvPr>
            <p:cNvSpPr/>
            <p:nvPr/>
          </p:nvSpPr>
          <p:spPr>
            <a:xfrm>
              <a:off x="8488775" y="5666819"/>
              <a:ext cx="244965" cy="21465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rgbClr val="002060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95B3D1C-3A41-FF3E-B541-2A2BB10D43AF}"/>
                </a:ext>
              </a:extLst>
            </p:cNvPr>
            <p:cNvSpPr/>
            <p:nvPr/>
          </p:nvSpPr>
          <p:spPr>
            <a:xfrm>
              <a:off x="8527560" y="5311775"/>
              <a:ext cx="244965" cy="1875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rgbClr val="00206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7BE6297-620E-95F9-E359-17F19E9F0BD8}"/>
                </a:ext>
              </a:extLst>
            </p:cNvPr>
            <p:cNvSpPr/>
            <p:nvPr/>
          </p:nvSpPr>
          <p:spPr>
            <a:xfrm rot="18570600">
              <a:off x="7191165" y="1938275"/>
              <a:ext cx="1045814" cy="3446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2F9ABC-D833-D957-2599-1A72614C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1910" y="2539086"/>
              <a:ext cx="2206487" cy="2122314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4DEDC02-67C6-4AD3-3A10-51005AB2D2BB}"/>
                </a:ext>
              </a:extLst>
            </p:cNvPr>
            <p:cNvCxnSpPr>
              <a:cxnSpLocks/>
              <a:stCxn id="25" idx="4"/>
            </p:cNvCxnSpPr>
            <p:nvPr/>
          </p:nvCxnSpPr>
          <p:spPr>
            <a:xfrm>
              <a:off x="7847016" y="2220221"/>
              <a:ext cx="1942622" cy="5047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A5D08D-30FE-6761-4EBB-51DC8629B4D7}"/>
                </a:ext>
              </a:extLst>
            </p:cNvPr>
            <p:cNvSpPr txBox="1"/>
            <p:nvPr/>
          </p:nvSpPr>
          <p:spPr>
            <a:xfrm>
              <a:off x="10399413" y="888182"/>
              <a:ext cx="1318218" cy="476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2ONG8B</a:t>
              </a:r>
              <a:endParaRPr lang="en-US" sz="1200" b="1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F0B1D3C-C478-8EBF-4175-87FB74B0C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9821768" y="1277498"/>
              <a:ext cx="2112038" cy="1214270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355A6B2-8353-EEB7-EAAF-72409BC79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7925" y="3702823"/>
              <a:ext cx="685670" cy="27752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B040285-3C46-A697-44A2-37E0673CA949}"/>
                </a:ext>
              </a:extLst>
            </p:cNvPr>
            <p:cNvSpPr/>
            <p:nvPr/>
          </p:nvSpPr>
          <p:spPr>
            <a:xfrm>
              <a:off x="10819878" y="3971108"/>
              <a:ext cx="224821" cy="22499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solidFill>
                  <a:srgbClr val="002060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5EEFDFA-04CF-EEB0-30DE-ABCEA96177B6}"/>
                </a:ext>
              </a:extLst>
            </p:cNvPr>
            <p:cNvSpPr/>
            <p:nvPr/>
          </p:nvSpPr>
          <p:spPr>
            <a:xfrm>
              <a:off x="10802561" y="3158186"/>
              <a:ext cx="224821" cy="19902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A679FE8-C011-CF33-1701-30E9354985B4}"/>
                </a:ext>
              </a:extLst>
            </p:cNvPr>
            <p:cNvSpPr/>
            <p:nvPr/>
          </p:nvSpPr>
          <p:spPr>
            <a:xfrm>
              <a:off x="10792073" y="2827504"/>
              <a:ext cx="224821" cy="19397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3B47BCF-B34E-5459-4722-C1F538E261FB}"/>
                </a:ext>
              </a:extLst>
            </p:cNvPr>
            <p:cNvSpPr/>
            <p:nvPr/>
          </p:nvSpPr>
          <p:spPr>
            <a:xfrm>
              <a:off x="10819878" y="3553492"/>
              <a:ext cx="224821" cy="22499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53875B-BFC0-62DC-097A-471E2FDB0EC3}"/>
                </a:ext>
              </a:extLst>
            </p:cNvPr>
            <p:cNvSpPr/>
            <p:nvPr/>
          </p:nvSpPr>
          <p:spPr>
            <a:xfrm>
              <a:off x="10792073" y="1669110"/>
              <a:ext cx="266451" cy="26255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60D6DD-75CA-A1DD-8363-CAC23662DE17}"/>
                </a:ext>
              </a:extLst>
            </p:cNvPr>
            <p:cNvSpPr txBox="1"/>
            <p:nvPr/>
          </p:nvSpPr>
          <p:spPr>
            <a:xfrm>
              <a:off x="10652372" y="1649430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10b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F38F36F-F5FE-0522-DF62-51887B2BEF07}"/>
                </a:ext>
              </a:extLst>
            </p:cNvPr>
            <p:cNvSpPr txBox="1"/>
            <p:nvPr/>
          </p:nvSpPr>
          <p:spPr>
            <a:xfrm>
              <a:off x="10695183" y="2773495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8b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FC4011-285D-951A-41BC-E97EEE2EA780}"/>
                </a:ext>
              </a:extLst>
            </p:cNvPr>
            <p:cNvSpPr txBox="1"/>
            <p:nvPr/>
          </p:nvSpPr>
          <p:spPr>
            <a:xfrm>
              <a:off x="10711588" y="3103427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6b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726301-B1DC-BAAF-33AF-2EFC932D2A5F}"/>
                </a:ext>
              </a:extLst>
            </p:cNvPr>
            <p:cNvSpPr txBox="1"/>
            <p:nvPr/>
          </p:nvSpPr>
          <p:spPr>
            <a:xfrm>
              <a:off x="10727976" y="3514942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4b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4BD5DF2-6B69-28D6-7E94-FE10A27F36D0}"/>
                </a:ext>
              </a:extLst>
            </p:cNvPr>
            <p:cNvSpPr txBox="1"/>
            <p:nvPr/>
          </p:nvSpPr>
          <p:spPr>
            <a:xfrm>
              <a:off x="10727976" y="3932804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2b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FF249A-F27A-E3DB-23E0-A0786136E233}"/>
                </a:ext>
              </a:extLst>
            </p:cNvPr>
            <p:cNvSpPr txBox="1"/>
            <p:nvPr/>
          </p:nvSpPr>
          <p:spPr>
            <a:xfrm>
              <a:off x="8478998" y="5243491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283DCBC-295E-E58F-BAFA-81F1DA5C66CC}"/>
                </a:ext>
              </a:extLst>
            </p:cNvPr>
            <p:cNvSpPr txBox="1"/>
            <p:nvPr/>
          </p:nvSpPr>
          <p:spPr>
            <a:xfrm>
              <a:off x="8437705" y="5619143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F70876-D625-2513-57C9-B65499B4AC26}"/>
                </a:ext>
              </a:extLst>
            </p:cNvPr>
            <p:cNvSpPr txBox="1"/>
            <p:nvPr/>
          </p:nvSpPr>
          <p:spPr>
            <a:xfrm>
              <a:off x="8462782" y="6018729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FC0A03F-290F-709C-C7A0-6E14286443BF}"/>
                </a:ext>
              </a:extLst>
            </p:cNvPr>
            <p:cNvSpPr txBox="1"/>
            <p:nvPr/>
          </p:nvSpPr>
          <p:spPr>
            <a:xfrm>
              <a:off x="6445411" y="5794198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7a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8FE34EB-7CC8-238E-00DE-C56B8F4F1095}"/>
                </a:ext>
              </a:extLst>
            </p:cNvPr>
            <p:cNvSpPr txBox="1"/>
            <p:nvPr/>
          </p:nvSpPr>
          <p:spPr>
            <a:xfrm>
              <a:off x="6399620" y="5356820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5a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ED1BD04-E1D9-953D-1612-BCDA5DAD1211}"/>
                </a:ext>
              </a:extLst>
            </p:cNvPr>
            <p:cNvSpPr txBox="1"/>
            <p:nvPr/>
          </p:nvSpPr>
          <p:spPr>
            <a:xfrm>
              <a:off x="4591317" y="5347537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7b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9EEA922-531F-2DAF-5CA5-70FA49C4301E}"/>
                </a:ext>
              </a:extLst>
            </p:cNvPr>
            <p:cNvSpPr txBox="1"/>
            <p:nvPr/>
          </p:nvSpPr>
          <p:spPr>
            <a:xfrm>
              <a:off x="4579940" y="4936728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5b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8946D48-C514-82EF-014E-1AFBB6C94486}"/>
                </a:ext>
              </a:extLst>
            </p:cNvPr>
            <p:cNvSpPr txBox="1"/>
            <p:nvPr/>
          </p:nvSpPr>
          <p:spPr>
            <a:xfrm>
              <a:off x="4551871" y="4505064"/>
              <a:ext cx="568003" cy="309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002060"/>
                  </a:solidFill>
                </a:rPr>
                <a:t>3b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7C17F88-2729-52ED-907C-F0F0FE1A3BB4}"/>
              </a:ext>
            </a:extLst>
          </p:cNvPr>
          <p:cNvSpPr txBox="1"/>
          <p:nvPr/>
        </p:nvSpPr>
        <p:spPr>
          <a:xfrm>
            <a:off x="4878255" y="560518"/>
            <a:ext cx="2358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JET Tokamak Divertor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DEEBE-71DF-75BA-2BEB-69C46DF6E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1" y="100517"/>
            <a:ext cx="7543800" cy="3429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Tile 4, 6, 7 &amp; 8: Samples &amp; Experimental Details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5400A5-9515-E9AE-8CAD-9BE264255A33}"/>
              </a:ext>
            </a:extLst>
          </p:cNvPr>
          <p:cNvSpPr txBox="1"/>
          <p:nvPr/>
        </p:nvSpPr>
        <p:spPr>
          <a:xfrm>
            <a:off x="273454" y="560518"/>
            <a:ext cx="3163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Surface</a:t>
            </a:r>
          </a:p>
          <a:p>
            <a:pPr marL="347663" indent="-347663"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dirty="0"/>
              <a:t>d NRA (1.6 MeV)</a:t>
            </a:r>
          </a:p>
          <a:p>
            <a:pPr marL="347663" indent="-347663"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US" dirty="0"/>
              <a:t>SEM &amp; EDS (5 keV &amp; 30 keV)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CFC833-8C19-5D69-7C6F-9A2C1B1571E7}"/>
              </a:ext>
            </a:extLst>
          </p:cNvPr>
          <p:cNvSpPr/>
          <p:nvPr/>
        </p:nvSpPr>
        <p:spPr>
          <a:xfrm>
            <a:off x="4265934" y="4067588"/>
            <a:ext cx="162050" cy="160346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EA50D-FF23-E003-2C4C-1613AD7864F7}"/>
              </a:ext>
            </a:extLst>
          </p:cNvPr>
          <p:cNvSpPr txBox="1"/>
          <p:nvPr/>
        </p:nvSpPr>
        <p:spPr>
          <a:xfrm>
            <a:off x="4219291" y="4043866"/>
            <a:ext cx="3671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2060"/>
                </a:solidFill>
              </a:rPr>
              <a:t>9b</a:t>
            </a:r>
          </a:p>
        </p:txBody>
      </p:sp>
    </p:spTree>
    <p:extLst>
      <p:ext uri="{BB962C8B-B14F-4D97-AF65-F5344CB8AC3E}">
        <p14:creationId xmlns:p14="http://schemas.microsoft.com/office/powerpoint/2010/main" val="4018531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94B93188-D625-89B0-F1C6-4CC1F93EF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96" y="3659682"/>
            <a:ext cx="1736332" cy="12632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CB6AD69-DEA3-8846-CEAA-58198D76C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68" y="3666454"/>
            <a:ext cx="1753406" cy="12756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7F6F8B4-FD7F-4197-E869-1C86A8726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" y="3667999"/>
            <a:ext cx="1763699" cy="1284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CE76ED-6991-9FEC-ED55-5C320118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565"/>
            <a:ext cx="7543800" cy="3429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Tile 4 Sample 9b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960A2-AFA6-5E28-9E5B-66A842E9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2080" y="4859342"/>
            <a:ext cx="3786834" cy="250690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573D0A-D640-350F-147B-1757E6E8D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965850"/>
              </p:ext>
            </p:extLst>
          </p:nvPr>
        </p:nvGraphicFramePr>
        <p:xfrm>
          <a:off x="201518" y="777786"/>
          <a:ext cx="1384796" cy="129730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0700">
                  <a:extLst>
                    <a:ext uri="{9D8B030D-6E8A-4147-A177-3AD203B41FA5}">
                      <a16:colId xmlns:a16="http://schemas.microsoft.com/office/drawing/2014/main" val="127022064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428405344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Element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Amount </a:t>
                      </a:r>
                    </a:p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(10</a:t>
                      </a:r>
                      <a:r>
                        <a:rPr lang="en-US" sz="1100" u="none" strike="noStrike" baseline="30000" dirty="0">
                          <a:effectLst/>
                        </a:rPr>
                        <a:t>17</a:t>
                      </a:r>
                      <a:r>
                        <a:rPr lang="en-US" sz="1100" u="none" strike="noStrike" dirty="0">
                          <a:effectLst/>
                        </a:rPr>
                        <a:t> at/cm</a:t>
                      </a:r>
                      <a:r>
                        <a:rPr lang="en-US" sz="1100" u="none" strike="noStrike" baseline="30000" dirty="0">
                          <a:effectLst/>
                        </a:rPr>
                        <a:t>2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9248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37690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36.9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13613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40.75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92225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23108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211797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A59E082-D00E-D170-E587-09817FD6AFBB}"/>
              </a:ext>
            </a:extLst>
          </p:cNvPr>
          <p:cNvSpPr txBox="1"/>
          <p:nvPr/>
        </p:nvSpPr>
        <p:spPr>
          <a:xfrm>
            <a:off x="71255" y="493218"/>
            <a:ext cx="2687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NRA quantitative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6E361-EB4B-CFA1-C72E-D62FD0158784}"/>
              </a:ext>
            </a:extLst>
          </p:cNvPr>
          <p:cNvSpPr txBox="1"/>
          <p:nvPr/>
        </p:nvSpPr>
        <p:spPr>
          <a:xfrm>
            <a:off x="3037903" y="470009"/>
            <a:ext cx="205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Elemental depth profile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0CF9A-61B1-E4B3-F9FF-0CEAA71BBE4C}"/>
              </a:ext>
            </a:extLst>
          </p:cNvPr>
          <p:cNvSpPr txBox="1"/>
          <p:nvPr/>
        </p:nvSpPr>
        <p:spPr>
          <a:xfrm>
            <a:off x="5604121" y="537423"/>
            <a:ext cx="3796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Elemental concentration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D0D1AF-7946-54B0-D7DB-FD207D0C267A}"/>
              </a:ext>
            </a:extLst>
          </p:cNvPr>
          <p:cNvSpPr/>
          <p:nvPr/>
        </p:nvSpPr>
        <p:spPr>
          <a:xfrm>
            <a:off x="0" y="1118471"/>
            <a:ext cx="1728192" cy="201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04665-CB2D-4D47-197A-2B4CD839B543}"/>
              </a:ext>
            </a:extLst>
          </p:cNvPr>
          <p:cNvSpPr txBox="1"/>
          <p:nvPr/>
        </p:nvSpPr>
        <p:spPr>
          <a:xfrm>
            <a:off x="1641678" y="931546"/>
            <a:ext cx="91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Highest D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retention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F2E5BF7-F6AA-26A6-07A8-6939F3106E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661477"/>
              </p:ext>
            </p:extLst>
          </p:nvPr>
        </p:nvGraphicFramePr>
        <p:xfrm>
          <a:off x="2617057" y="774166"/>
          <a:ext cx="3128942" cy="2410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167777" imgH="3209448" progId="Origin50.Graph">
                  <p:embed/>
                </p:oleObj>
              </mc:Choice>
              <mc:Fallback>
                <p:oleObj name="Graph" r:id="rId5" imgW="4167777" imgH="3209448" progId="Origin50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F2E5BF7-F6AA-26A6-07A8-6939F3106E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17057" y="774166"/>
                        <a:ext cx="3128942" cy="2410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00815AA-0435-2E84-25B9-730072FD74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403528"/>
              </p:ext>
            </p:extLst>
          </p:nvPr>
        </p:nvGraphicFramePr>
        <p:xfrm>
          <a:off x="5604121" y="919298"/>
          <a:ext cx="3339794" cy="1819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8215171-E48D-69F9-8635-FD6960F0248D}"/>
              </a:ext>
            </a:extLst>
          </p:cNvPr>
          <p:cNvSpPr txBox="1"/>
          <p:nvPr/>
        </p:nvSpPr>
        <p:spPr>
          <a:xfrm>
            <a:off x="5631423" y="2744853"/>
            <a:ext cx="16425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Rest elements: Cu, Fe, Cl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02FF88-3603-1F8F-76D0-580D639076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9" y="2185518"/>
            <a:ext cx="1728192" cy="123088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90C7D06-373F-3791-FE97-C7F1E5FF6FA6}"/>
              </a:ext>
            </a:extLst>
          </p:cNvPr>
          <p:cNvCxnSpPr>
            <a:cxnSpLocks/>
          </p:cNvCxnSpPr>
          <p:nvPr/>
        </p:nvCxnSpPr>
        <p:spPr>
          <a:xfrm>
            <a:off x="1370962" y="3159963"/>
            <a:ext cx="3631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C7704A8-F5EC-3345-6EB9-8CE8A94C1FF2}"/>
              </a:ext>
            </a:extLst>
          </p:cNvPr>
          <p:cNvSpPr txBox="1"/>
          <p:nvPr/>
        </p:nvSpPr>
        <p:spPr>
          <a:xfrm>
            <a:off x="1298713" y="3143450"/>
            <a:ext cx="660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60593C-5C3E-3063-A88A-D4D22A11EA2F}"/>
              </a:ext>
            </a:extLst>
          </p:cNvPr>
          <p:cNvSpPr txBox="1"/>
          <p:nvPr/>
        </p:nvSpPr>
        <p:spPr>
          <a:xfrm>
            <a:off x="681381" y="3393178"/>
            <a:ext cx="1226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</a:t>
            </a:r>
            <a:r>
              <a:rPr lang="en-US" sz="1400" dirty="0"/>
              <a:t> deposition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BC4D87-424A-1B4F-36ED-333A96A7EAAB}"/>
              </a:ext>
            </a:extLst>
          </p:cNvPr>
          <p:cNvSpPr txBox="1"/>
          <p:nvPr/>
        </p:nvSpPr>
        <p:spPr>
          <a:xfrm>
            <a:off x="4234686" y="3351905"/>
            <a:ext cx="1580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Cl - Na </a:t>
            </a:r>
            <a:r>
              <a:rPr lang="en-US" sz="1400" dirty="0"/>
              <a:t>deposition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A3480D-A209-32F5-4A73-15ADFCACB056}"/>
              </a:ext>
            </a:extLst>
          </p:cNvPr>
          <p:cNvSpPr txBox="1"/>
          <p:nvPr/>
        </p:nvSpPr>
        <p:spPr>
          <a:xfrm>
            <a:off x="5971018" y="3095258"/>
            <a:ext cx="2882526" cy="1600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Highest</a:t>
            </a:r>
            <a:r>
              <a:rPr lang="en-US" sz="1400" dirty="0"/>
              <a:t> </a:t>
            </a:r>
            <a:r>
              <a:rPr lang="en-US" sz="1400" b="1" dirty="0">
                <a:solidFill>
                  <a:schemeClr val="tx2"/>
                </a:solidFill>
              </a:rPr>
              <a:t>D</a:t>
            </a:r>
            <a:r>
              <a:rPr lang="en-US" sz="1400" dirty="0"/>
              <a:t> amount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Elemental concentration </a:t>
            </a:r>
            <a:r>
              <a:rPr lang="en-US" sz="1400" b="1" dirty="0"/>
              <a:t>decreases</a:t>
            </a:r>
            <a:r>
              <a:rPr lang="en-US" sz="1400" dirty="0"/>
              <a:t> with depth (up to depth of ~4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Smooth</a:t>
            </a:r>
            <a:r>
              <a:rPr lang="en-US" sz="1400" dirty="0"/>
              <a:t> surface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Detection of </a:t>
            </a:r>
            <a:r>
              <a:rPr lang="en-US" sz="1400" b="1" dirty="0"/>
              <a:t>W,</a:t>
            </a:r>
            <a:r>
              <a:rPr lang="en-US" sz="1400" dirty="0"/>
              <a:t> </a:t>
            </a:r>
            <a:r>
              <a:rPr lang="en-US" sz="1400" b="1" dirty="0"/>
              <a:t>W</a:t>
            </a:r>
            <a:r>
              <a:rPr lang="en-US" sz="1400" dirty="0"/>
              <a:t> - </a:t>
            </a:r>
            <a:r>
              <a:rPr lang="en-US" sz="1400" b="1" dirty="0"/>
              <a:t>Mo, O </a:t>
            </a:r>
            <a:r>
              <a:rPr lang="en-US" sz="1400" dirty="0"/>
              <a:t>and </a:t>
            </a:r>
            <a:r>
              <a:rPr lang="en-US" sz="1400" b="1" dirty="0"/>
              <a:t>Cl </a:t>
            </a:r>
            <a:r>
              <a:rPr lang="en-US" sz="1400" dirty="0"/>
              <a:t>&amp;</a:t>
            </a:r>
            <a:r>
              <a:rPr lang="en-US" sz="1400" b="1" dirty="0"/>
              <a:t> Na deposition </a:t>
            </a:r>
            <a:r>
              <a:rPr lang="en-US" sz="1400" dirty="0"/>
              <a:t>areas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1C4A498-B703-801F-B48B-D9F12F7DF673}"/>
              </a:ext>
            </a:extLst>
          </p:cNvPr>
          <p:cNvCxnSpPr>
            <a:cxnSpLocks/>
          </p:cNvCxnSpPr>
          <p:nvPr/>
        </p:nvCxnSpPr>
        <p:spPr>
          <a:xfrm>
            <a:off x="4269387" y="4634071"/>
            <a:ext cx="53325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1E37465-8999-3260-B20E-CE29388BD3FE}"/>
              </a:ext>
            </a:extLst>
          </p:cNvPr>
          <p:cNvSpPr txBox="1"/>
          <p:nvPr/>
        </p:nvSpPr>
        <p:spPr>
          <a:xfrm>
            <a:off x="4278523" y="4627086"/>
            <a:ext cx="586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2.5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2CAFF1D-3D36-2099-8876-4DDBE584C1EC}"/>
              </a:ext>
            </a:extLst>
          </p:cNvPr>
          <p:cNvCxnSpPr>
            <a:cxnSpLocks/>
          </p:cNvCxnSpPr>
          <p:nvPr/>
        </p:nvCxnSpPr>
        <p:spPr>
          <a:xfrm>
            <a:off x="2457706" y="4589470"/>
            <a:ext cx="560124" cy="15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0230D08-0EE4-8B2A-23B1-FF05D27A87CB}"/>
              </a:ext>
            </a:extLst>
          </p:cNvPr>
          <p:cNvSpPr txBox="1"/>
          <p:nvPr/>
        </p:nvSpPr>
        <p:spPr>
          <a:xfrm>
            <a:off x="2539692" y="4587974"/>
            <a:ext cx="5612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74BC89-6562-9193-92D7-E4DA378DB242}"/>
              </a:ext>
            </a:extLst>
          </p:cNvPr>
          <p:cNvSpPr txBox="1"/>
          <p:nvPr/>
        </p:nvSpPr>
        <p:spPr>
          <a:xfrm>
            <a:off x="2261004" y="3373857"/>
            <a:ext cx="1666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 - Mo </a:t>
            </a:r>
            <a:r>
              <a:rPr lang="en-US" sz="1400" dirty="0"/>
              <a:t> deposition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6A89E0C-A826-DF25-58F8-7638F6154083}"/>
              </a:ext>
            </a:extLst>
          </p:cNvPr>
          <p:cNvCxnSpPr>
            <a:cxnSpLocks/>
          </p:cNvCxnSpPr>
          <p:nvPr/>
        </p:nvCxnSpPr>
        <p:spPr>
          <a:xfrm flipH="1">
            <a:off x="4797219" y="3622673"/>
            <a:ext cx="190632" cy="1698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77D7789-3D57-7D04-89D5-03182694AB90}"/>
              </a:ext>
            </a:extLst>
          </p:cNvPr>
          <p:cNvCxnSpPr>
            <a:cxnSpLocks/>
          </p:cNvCxnSpPr>
          <p:nvPr/>
        </p:nvCxnSpPr>
        <p:spPr>
          <a:xfrm>
            <a:off x="343747" y="4596366"/>
            <a:ext cx="382044" cy="30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238298C-6C9C-F6DD-8912-FB7869C46BC0}"/>
              </a:ext>
            </a:extLst>
          </p:cNvPr>
          <p:cNvSpPr txBox="1"/>
          <p:nvPr/>
        </p:nvSpPr>
        <p:spPr>
          <a:xfrm>
            <a:off x="311481" y="4602355"/>
            <a:ext cx="5612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39673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9E5F5-A603-9466-96DC-FAB22355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4" y="77150"/>
            <a:ext cx="7543800" cy="3429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Tile 6 Sample 7a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B2B80-3710-1980-22C0-E852637E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0147" y="4873885"/>
            <a:ext cx="3832320" cy="226694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AE66C1B-B9B4-D00E-0F6A-790A2F6AA3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230673"/>
              </p:ext>
            </p:extLst>
          </p:nvPr>
        </p:nvGraphicFramePr>
        <p:xfrm>
          <a:off x="2810829" y="740576"/>
          <a:ext cx="3010544" cy="2318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67777" imgH="3209448" progId="Origin50.Graph">
                  <p:embed/>
                </p:oleObj>
              </mc:Choice>
              <mc:Fallback>
                <p:oleObj name="Graph" r:id="rId2" imgW="4167777" imgH="3209448" progId="Origin50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AE66C1B-B9B4-D00E-0F6A-790A2F6AA3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10829" y="740576"/>
                        <a:ext cx="3010544" cy="2318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A2C2820-3FF5-3CFB-716D-149A9645AA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1134798"/>
              </p:ext>
            </p:extLst>
          </p:nvPr>
        </p:nvGraphicFramePr>
        <p:xfrm>
          <a:off x="5580112" y="879576"/>
          <a:ext cx="3432503" cy="192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D39A569-8F21-3AF1-E372-A481259FEFC6}"/>
              </a:ext>
            </a:extLst>
          </p:cNvPr>
          <p:cNvSpPr txBox="1"/>
          <p:nvPr/>
        </p:nvSpPr>
        <p:spPr>
          <a:xfrm>
            <a:off x="55674" y="411510"/>
            <a:ext cx="2072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NRA quantitative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1D38DB-16C3-6E4C-58A5-4E8D3B8F5BF9}"/>
              </a:ext>
            </a:extLst>
          </p:cNvPr>
          <p:cNvSpPr txBox="1"/>
          <p:nvPr/>
        </p:nvSpPr>
        <p:spPr>
          <a:xfrm>
            <a:off x="3287443" y="470009"/>
            <a:ext cx="2462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Elemental depth profile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241BA-E26B-16BF-FD0F-FEC699B4C1F9}"/>
              </a:ext>
            </a:extLst>
          </p:cNvPr>
          <p:cNvSpPr txBox="1"/>
          <p:nvPr/>
        </p:nvSpPr>
        <p:spPr>
          <a:xfrm>
            <a:off x="5522657" y="583421"/>
            <a:ext cx="3796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Elemental concentration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FB8C89-DEA7-7532-DFEA-7716EB45E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8" y="2175964"/>
            <a:ext cx="1793798" cy="127761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4313AB-5CCE-97CD-7B12-D92135DE0726}"/>
              </a:ext>
            </a:extLst>
          </p:cNvPr>
          <p:cNvCxnSpPr>
            <a:cxnSpLocks/>
          </p:cNvCxnSpPr>
          <p:nvPr/>
        </p:nvCxnSpPr>
        <p:spPr>
          <a:xfrm>
            <a:off x="2349819" y="3133822"/>
            <a:ext cx="363120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3005613-0A5E-E7F4-EC75-F61B20D650B4}"/>
              </a:ext>
            </a:extLst>
          </p:cNvPr>
          <p:cNvSpPr txBox="1"/>
          <p:nvPr/>
        </p:nvSpPr>
        <p:spPr>
          <a:xfrm>
            <a:off x="2259182" y="3173575"/>
            <a:ext cx="660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CC9BB4-D648-8F03-907F-145BA66F48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41" y="3355305"/>
            <a:ext cx="1845003" cy="134231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AF0BBB-F0C3-36B3-9D1E-9FD67DDA3BDD}"/>
              </a:ext>
            </a:extLst>
          </p:cNvPr>
          <p:cNvCxnSpPr>
            <a:cxnSpLocks/>
          </p:cNvCxnSpPr>
          <p:nvPr/>
        </p:nvCxnSpPr>
        <p:spPr>
          <a:xfrm>
            <a:off x="4161114" y="4407192"/>
            <a:ext cx="52288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673A6AA-BB99-97C5-431E-9B917E718869}"/>
              </a:ext>
            </a:extLst>
          </p:cNvPr>
          <p:cNvSpPr txBox="1"/>
          <p:nvPr/>
        </p:nvSpPr>
        <p:spPr>
          <a:xfrm>
            <a:off x="4237400" y="4407192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5 </a:t>
            </a:r>
            <a:r>
              <a:rPr lang="en-US" sz="8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4AA4B59-2BE1-A7B4-19EE-516D2B69E524}"/>
              </a:ext>
            </a:extLst>
          </p:cNvPr>
          <p:cNvSpPr/>
          <p:nvPr/>
        </p:nvSpPr>
        <p:spPr>
          <a:xfrm>
            <a:off x="4885643" y="3504319"/>
            <a:ext cx="483292" cy="91370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1FDC9D-D4E8-C032-CE7E-50946508B7D5}"/>
              </a:ext>
            </a:extLst>
          </p:cNvPr>
          <p:cNvSpPr txBox="1"/>
          <p:nvPr/>
        </p:nvSpPr>
        <p:spPr>
          <a:xfrm>
            <a:off x="3998925" y="3058017"/>
            <a:ext cx="1884633" cy="27699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Particle rich in W - Mo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EDF8DD-B344-A22C-1D68-2B03157FCBEB}"/>
              </a:ext>
            </a:extLst>
          </p:cNvPr>
          <p:cNvSpPr txBox="1"/>
          <p:nvPr/>
        </p:nvSpPr>
        <p:spPr>
          <a:xfrm>
            <a:off x="5915139" y="3232715"/>
            <a:ext cx="3141410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The sample with the </a:t>
            </a:r>
            <a:r>
              <a:rPr lang="en-US" sz="1400" b="1" dirty="0">
                <a:solidFill>
                  <a:srgbClr val="FF0000"/>
                </a:solidFill>
              </a:rPr>
              <a:t>highest</a:t>
            </a:r>
            <a:r>
              <a:rPr lang="en-US" sz="1400" dirty="0"/>
              <a:t> deposition (Be, C, N &amp; O)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</a:rPr>
              <a:t>Thick</a:t>
            </a:r>
            <a:r>
              <a:rPr lang="en-US" sz="1400" dirty="0"/>
              <a:t> deposition layer (&gt;13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Rough</a:t>
            </a:r>
            <a:r>
              <a:rPr lang="en-US" sz="1400" dirty="0"/>
              <a:t> surface with </a:t>
            </a:r>
            <a:r>
              <a:rPr lang="en-US" sz="1400" b="1" dirty="0"/>
              <a:t>wide cracks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W</a:t>
            </a:r>
            <a:r>
              <a:rPr lang="en-US" sz="1400" dirty="0"/>
              <a:t> deposition on </a:t>
            </a:r>
            <a:r>
              <a:rPr lang="en-US" sz="1400" b="1" dirty="0"/>
              <a:t>Be</a:t>
            </a:r>
            <a:r>
              <a:rPr lang="en-US" sz="1400" dirty="0"/>
              <a:t> deposition layer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W</a:t>
            </a:r>
            <a:r>
              <a:rPr lang="en-US" sz="1400" dirty="0"/>
              <a:t> - </a:t>
            </a:r>
            <a:r>
              <a:rPr lang="en-US" sz="1400" b="1" dirty="0"/>
              <a:t>Mo</a:t>
            </a:r>
            <a:r>
              <a:rPr lang="en-US" sz="1400" dirty="0"/>
              <a:t> deposition particle 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40904C-27D3-0510-8F79-1B349C51B2F8}"/>
              </a:ext>
            </a:extLst>
          </p:cNvPr>
          <p:cNvCxnSpPr>
            <a:cxnSpLocks/>
            <a:stCxn id="21" idx="0"/>
            <a:endCxn id="28" idx="0"/>
          </p:cNvCxnSpPr>
          <p:nvPr/>
        </p:nvCxnSpPr>
        <p:spPr>
          <a:xfrm>
            <a:off x="4941243" y="3355305"/>
            <a:ext cx="186046" cy="14901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B3C877B-5DB7-E4B5-8E10-16833AE5F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632304"/>
              </p:ext>
            </p:extLst>
          </p:nvPr>
        </p:nvGraphicFramePr>
        <p:xfrm>
          <a:off x="215597" y="716638"/>
          <a:ext cx="1704960" cy="133731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52480">
                  <a:extLst>
                    <a:ext uri="{9D8B030D-6E8A-4147-A177-3AD203B41FA5}">
                      <a16:colId xmlns:a16="http://schemas.microsoft.com/office/drawing/2014/main" val="3220378218"/>
                    </a:ext>
                  </a:extLst>
                </a:gridCol>
                <a:gridCol w="852480">
                  <a:extLst>
                    <a:ext uri="{9D8B030D-6E8A-4147-A177-3AD203B41FA5}">
                      <a16:colId xmlns:a16="http://schemas.microsoft.com/office/drawing/2014/main" val="1891552560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Element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Amount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(10</a:t>
                      </a:r>
                      <a:r>
                        <a:rPr lang="en-US" sz="1200" b="1" u="none" strike="noStrike" baseline="30000" dirty="0">
                          <a:effectLst/>
                        </a:rPr>
                        <a:t>17</a:t>
                      </a:r>
                      <a:r>
                        <a:rPr lang="en-US" sz="1200" b="1" u="none" strike="noStrike" dirty="0">
                          <a:effectLst/>
                        </a:rPr>
                        <a:t> at/cm</a:t>
                      </a:r>
                      <a:r>
                        <a:rPr lang="en-US" sz="1200" b="1" u="none" strike="noStrike" baseline="30000" dirty="0">
                          <a:effectLst/>
                        </a:rPr>
                        <a:t>2</a:t>
                      </a:r>
                      <a:r>
                        <a:rPr lang="en-US" sz="1200" b="1" u="none" strike="noStrike" dirty="0">
                          <a:effectLst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83715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29836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4314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79502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70390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58.5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0238518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C91E6BE1-692E-EAC7-1E43-8EF04350A6E7}"/>
              </a:ext>
            </a:extLst>
          </p:cNvPr>
          <p:cNvSpPr txBox="1"/>
          <p:nvPr/>
        </p:nvSpPr>
        <p:spPr>
          <a:xfrm>
            <a:off x="7380312" y="2460955"/>
            <a:ext cx="1593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Rest elements: </a:t>
            </a:r>
          </a:p>
          <a:p>
            <a:pPr algn="r"/>
            <a:r>
              <a:rPr lang="en-US" sz="1100" dirty="0"/>
              <a:t>Cu, Fe, Cl, Mo, Na, Al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25F55F7-E9E6-EB62-ED5B-0EBC79394B1A}"/>
              </a:ext>
            </a:extLst>
          </p:cNvPr>
          <p:cNvSpPr/>
          <p:nvPr/>
        </p:nvSpPr>
        <p:spPr>
          <a:xfrm>
            <a:off x="215597" y="1254295"/>
            <a:ext cx="1679654" cy="873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17AD4D-F2FA-9B76-BF96-FF6C5A157DA4}"/>
              </a:ext>
            </a:extLst>
          </p:cNvPr>
          <p:cNvSpPr txBox="1"/>
          <p:nvPr/>
        </p:nvSpPr>
        <p:spPr>
          <a:xfrm>
            <a:off x="1933017" y="1322434"/>
            <a:ext cx="11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Highest deposition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3EEB8F-8ED0-3754-3AF6-1E171967156F}"/>
              </a:ext>
            </a:extLst>
          </p:cNvPr>
          <p:cNvSpPr/>
          <p:nvPr/>
        </p:nvSpPr>
        <p:spPr>
          <a:xfrm>
            <a:off x="6727021" y="1140484"/>
            <a:ext cx="437267" cy="1356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BFD13-4E34-EF4C-60E1-68663786B414}"/>
              </a:ext>
            </a:extLst>
          </p:cNvPr>
          <p:cNvSpPr txBox="1"/>
          <p:nvPr/>
        </p:nvSpPr>
        <p:spPr>
          <a:xfrm>
            <a:off x="6331201" y="2519300"/>
            <a:ext cx="108965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Highest </a:t>
            </a:r>
            <a:r>
              <a:rPr lang="en-US" sz="1600" b="1" dirty="0">
                <a:solidFill>
                  <a:srgbClr val="00B050"/>
                </a:solidFill>
              </a:rPr>
              <a:t>Be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91F39F4-49E7-23C5-FF26-9B5B33917C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7" y="3670082"/>
            <a:ext cx="1793798" cy="13050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2BE70F5-7167-5212-1B36-F206199A3D1F}"/>
              </a:ext>
            </a:extLst>
          </p:cNvPr>
          <p:cNvSpPr txBox="1"/>
          <p:nvPr/>
        </p:nvSpPr>
        <p:spPr>
          <a:xfrm>
            <a:off x="592874" y="3438720"/>
            <a:ext cx="2458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</a:t>
            </a:r>
            <a:r>
              <a:rPr lang="en-US" sz="1400" dirty="0"/>
              <a:t> deposition on thick </a:t>
            </a:r>
            <a:r>
              <a:rPr lang="en-US" sz="1400" b="1" dirty="0"/>
              <a:t>Be</a:t>
            </a:r>
            <a:r>
              <a:rPr lang="en-US" sz="1400" dirty="0"/>
              <a:t> layer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40A322D-410F-981E-2582-0654364D0D3B}"/>
              </a:ext>
            </a:extLst>
          </p:cNvPr>
          <p:cNvCxnSpPr>
            <a:cxnSpLocks/>
          </p:cNvCxnSpPr>
          <p:nvPr/>
        </p:nvCxnSpPr>
        <p:spPr>
          <a:xfrm>
            <a:off x="1404609" y="4672724"/>
            <a:ext cx="363120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8A47800-6A48-617D-35DF-9E2C557777A2}"/>
              </a:ext>
            </a:extLst>
          </p:cNvPr>
          <p:cNvSpPr txBox="1"/>
          <p:nvPr/>
        </p:nvSpPr>
        <p:spPr>
          <a:xfrm>
            <a:off x="1319209" y="4672401"/>
            <a:ext cx="660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9C0CD21-EC22-7AAB-0B79-058BB769D1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7" y="3670082"/>
            <a:ext cx="1793798" cy="1305058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9142668-A892-3A59-C1FA-85C81AD6D37E}"/>
              </a:ext>
            </a:extLst>
          </p:cNvPr>
          <p:cNvCxnSpPr>
            <a:cxnSpLocks/>
          </p:cNvCxnSpPr>
          <p:nvPr/>
        </p:nvCxnSpPr>
        <p:spPr>
          <a:xfrm>
            <a:off x="2095552" y="4693837"/>
            <a:ext cx="363120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80A36F7-6A77-7A4B-963E-6FD84DB896BC}"/>
              </a:ext>
            </a:extLst>
          </p:cNvPr>
          <p:cNvSpPr txBox="1"/>
          <p:nvPr/>
        </p:nvSpPr>
        <p:spPr>
          <a:xfrm>
            <a:off x="2050233" y="4697616"/>
            <a:ext cx="453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28203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149B5-D1E2-33E1-2E01-8B29050BA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40276" y="4774196"/>
            <a:ext cx="3703724" cy="306034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AC33A0-1645-4C9E-9286-D0C1F7EA10A4}"/>
              </a:ext>
            </a:extLst>
          </p:cNvPr>
          <p:cNvSpPr txBox="1">
            <a:spLocks/>
          </p:cNvSpPr>
          <p:nvPr/>
        </p:nvSpPr>
        <p:spPr>
          <a:xfrm>
            <a:off x="66767" y="76990"/>
            <a:ext cx="754380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Outline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2DF29-71F3-F464-4995-3E91C72478C2}"/>
              </a:ext>
            </a:extLst>
          </p:cNvPr>
          <p:cNvSpPr txBox="1"/>
          <p:nvPr/>
        </p:nvSpPr>
        <p:spPr>
          <a:xfrm>
            <a:off x="251520" y="771550"/>
            <a:ext cx="84562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ILW 1-3 JET Tokamak Divertor Tile 0 &amp; 1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Elemental deposition &amp; fuel retention → amount &amp; depth profile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SEM &amp; elemental mapping of characteristic feature</a:t>
            </a:r>
          </a:p>
          <a:p>
            <a:endParaRPr lang="en-US" sz="2000" dirty="0"/>
          </a:p>
          <a:p>
            <a:endParaRPr lang="en-US" sz="2000" dirty="0"/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ILW 2-3 JET Tokamak Divertor Tile 4, 6, 7 &amp; 8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Elemental deposition, erosion &amp; fuel retention → amount &amp; depth profile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SEM &amp; elemental mapping of characteristic feature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8011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2F34A8-B8E3-E6C0-9073-58D27C0ED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7770" y="4910204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69B98A-CAED-1E76-9EB3-DA0CFA060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4" y="77150"/>
            <a:ext cx="7543800" cy="3429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Tile 7 Sample 2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219A5DD-79B0-3BEC-926C-A2125E3E67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738643"/>
              </p:ext>
            </p:extLst>
          </p:nvPr>
        </p:nvGraphicFramePr>
        <p:xfrm>
          <a:off x="2653361" y="777786"/>
          <a:ext cx="2696277" cy="2076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67777" imgH="3209448" progId="Origin50.Graph">
                  <p:embed/>
                </p:oleObj>
              </mc:Choice>
              <mc:Fallback>
                <p:oleObj name="Graph" r:id="rId2" imgW="4167777" imgH="3209448" progId="Origin50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219A5DD-79B0-3BEC-926C-A2125E3E67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53361" y="777786"/>
                        <a:ext cx="2696277" cy="2076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21CC153-5445-A29D-150D-5D0040723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001739"/>
              </p:ext>
            </p:extLst>
          </p:nvPr>
        </p:nvGraphicFramePr>
        <p:xfrm>
          <a:off x="467544" y="874373"/>
          <a:ext cx="1567408" cy="129730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83704">
                  <a:extLst>
                    <a:ext uri="{9D8B030D-6E8A-4147-A177-3AD203B41FA5}">
                      <a16:colId xmlns:a16="http://schemas.microsoft.com/office/drawing/2014/main" val="788035343"/>
                    </a:ext>
                  </a:extLst>
                </a:gridCol>
                <a:gridCol w="783704">
                  <a:extLst>
                    <a:ext uri="{9D8B030D-6E8A-4147-A177-3AD203B41FA5}">
                      <a16:colId xmlns:a16="http://schemas.microsoft.com/office/drawing/2014/main" val="1105362932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Element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Amount (10</a:t>
                      </a:r>
                      <a:r>
                        <a:rPr lang="en-US" sz="1100" b="1" u="none" strike="noStrike" baseline="30000" dirty="0">
                          <a:effectLst/>
                        </a:rPr>
                        <a:t>17</a:t>
                      </a:r>
                      <a:r>
                        <a:rPr lang="en-US" sz="1100" b="1" u="none" strike="noStrike" dirty="0">
                          <a:effectLst/>
                        </a:rPr>
                        <a:t> at/cm</a:t>
                      </a:r>
                      <a:r>
                        <a:rPr lang="en-US" sz="1100" b="1" u="none" strike="noStrike" baseline="30000" dirty="0">
                          <a:effectLst/>
                        </a:rPr>
                        <a:t>2</a:t>
                      </a:r>
                      <a:r>
                        <a:rPr lang="en-US" sz="1100" b="1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83735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0871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99329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60371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89935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423942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FB49250-072D-90EA-EAB8-66EFE21D838D}"/>
              </a:ext>
            </a:extLst>
          </p:cNvPr>
          <p:cNvSpPr txBox="1"/>
          <p:nvPr/>
        </p:nvSpPr>
        <p:spPr>
          <a:xfrm>
            <a:off x="299539" y="551374"/>
            <a:ext cx="2687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NRA quantitative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ADC18-0564-6BE7-2F0E-65D3FBC7ED02}"/>
              </a:ext>
            </a:extLst>
          </p:cNvPr>
          <p:cNvSpPr txBox="1"/>
          <p:nvPr/>
        </p:nvSpPr>
        <p:spPr>
          <a:xfrm>
            <a:off x="2986717" y="470009"/>
            <a:ext cx="2462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Elemental depth profile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02DC5-3316-8900-3154-13DE2C2F37C0}"/>
              </a:ext>
            </a:extLst>
          </p:cNvPr>
          <p:cNvSpPr txBox="1"/>
          <p:nvPr/>
        </p:nvSpPr>
        <p:spPr>
          <a:xfrm>
            <a:off x="5260147" y="524362"/>
            <a:ext cx="3796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Elemental concentration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D1EB7C4-5904-961C-0F0B-96C15CDFA2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200670"/>
              </p:ext>
            </p:extLst>
          </p:nvPr>
        </p:nvGraphicFramePr>
        <p:xfrm>
          <a:off x="5299401" y="872618"/>
          <a:ext cx="3255306" cy="1699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B06DED2-C0AE-2612-2E0C-C081C7BCF3FC}"/>
              </a:ext>
            </a:extLst>
          </p:cNvPr>
          <p:cNvSpPr txBox="1"/>
          <p:nvPr/>
        </p:nvSpPr>
        <p:spPr>
          <a:xfrm>
            <a:off x="5652120" y="2533324"/>
            <a:ext cx="18218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Rest elements: Ni, Fe, Cu </a:t>
            </a:r>
          </a:p>
          <a:p>
            <a:r>
              <a:rPr lang="en-US" sz="1100" dirty="0"/>
              <a:t>(</a:t>
            </a:r>
            <a:r>
              <a:rPr lang="en-US" sz="1100" u="sng" dirty="0"/>
              <a:t>Be under detection limits</a:t>
            </a:r>
            <a:r>
              <a:rPr lang="en-US" sz="1100" dirty="0"/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A4C340-7C9C-F0B9-028F-6DFDE977DB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9" y="2318093"/>
            <a:ext cx="1616763" cy="11515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EA660-CACF-28C6-CE49-7CBFFBD90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2" y="3869503"/>
            <a:ext cx="1582762" cy="115152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86E3A6-98F0-3DEB-BE85-0D819CE70CAA}"/>
              </a:ext>
            </a:extLst>
          </p:cNvPr>
          <p:cNvCxnSpPr>
            <a:cxnSpLocks/>
          </p:cNvCxnSpPr>
          <p:nvPr/>
        </p:nvCxnSpPr>
        <p:spPr>
          <a:xfrm>
            <a:off x="1528690" y="3112750"/>
            <a:ext cx="3631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FE303F-7758-DDA0-EF73-690E6ED88A43}"/>
              </a:ext>
            </a:extLst>
          </p:cNvPr>
          <p:cNvSpPr txBox="1"/>
          <p:nvPr/>
        </p:nvSpPr>
        <p:spPr>
          <a:xfrm>
            <a:off x="1426075" y="3141363"/>
            <a:ext cx="660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8D8F3A-5736-1B5A-C14D-86EE03E80B0A}"/>
              </a:ext>
            </a:extLst>
          </p:cNvPr>
          <p:cNvCxnSpPr>
            <a:cxnSpLocks/>
          </p:cNvCxnSpPr>
          <p:nvPr/>
        </p:nvCxnSpPr>
        <p:spPr>
          <a:xfrm>
            <a:off x="475654" y="4716396"/>
            <a:ext cx="36312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0A8E8C0-1DCC-B9F7-131D-7D53A809CD5B}"/>
              </a:ext>
            </a:extLst>
          </p:cNvPr>
          <p:cNvSpPr txBox="1"/>
          <p:nvPr/>
        </p:nvSpPr>
        <p:spPr>
          <a:xfrm>
            <a:off x="412972" y="4769121"/>
            <a:ext cx="660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DF655A-F39E-A2BC-0DE7-1449C769A5ED}"/>
              </a:ext>
            </a:extLst>
          </p:cNvPr>
          <p:cNvSpPr txBox="1"/>
          <p:nvPr/>
        </p:nvSpPr>
        <p:spPr>
          <a:xfrm>
            <a:off x="1262336" y="3510155"/>
            <a:ext cx="1139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Mo</a:t>
            </a:r>
            <a:r>
              <a:rPr lang="en-US" sz="1400" dirty="0"/>
              <a:t> spots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506FE0D-958E-81D9-CDC3-3D2B44EB8F42}"/>
              </a:ext>
            </a:extLst>
          </p:cNvPr>
          <p:cNvSpPr/>
          <p:nvPr/>
        </p:nvSpPr>
        <p:spPr>
          <a:xfrm>
            <a:off x="1049204" y="3586114"/>
            <a:ext cx="144016" cy="25477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0C46F2-28A4-510A-6270-0B8AC5D76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44" y="3417668"/>
            <a:ext cx="1907965" cy="13881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4D3448E-4AE8-8247-C232-7B4F6B482ED4}"/>
              </a:ext>
            </a:extLst>
          </p:cNvPr>
          <p:cNvSpPr txBox="1"/>
          <p:nvPr/>
        </p:nvSpPr>
        <p:spPr>
          <a:xfrm>
            <a:off x="2401652" y="3047866"/>
            <a:ext cx="1616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Mo</a:t>
            </a:r>
            <a:r>
              <a:rPr lang="en-US" sz="1400" dirty="0"/>
              <a:t> after W erosion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F9DDBDF-A894-8E37-B726-CDBDC9E22F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17" y="3433257"/>
            <a:ext cx="1821868" cy="13254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A77434-5D21-780E-1B35-25537F5E39A4}"/>
              </a:ext>
            </a:extLst>
          </p:cNvPr>
          <p:cNvSpPr txBox="1"/>
          <p:nvPr/>
        </p:nvSpPr>
        <p:spPr>
          <a:xfrm>
            <a:off x="4101547" y="3100261"/>
            <a:ext cx="2270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</a:t>
            </a:r>
            <a:r>
              <a:rPr lang="en-US" sz="1400" dirty="0"/>
              <a:t> -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Mo</a:t>
            </a:r>
            <a:r>
              <a:rPr lang="en-US" sz="1400" dirty="0"/>
              <a:t> deposition on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Mo</a:t>
            </a:r>
            <a:endParaRPr lang="en-US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7B1D19-6E81-7671-8568-C8E8F18665D7}"/>
              </a:ext>
            </a:extLst>
          </p:cNvPr>
          <p:cNvSpPr txBox="1"/>
          <p:nvPr/>
        </p:nvSpPr>
        <p:spPr>
          <a:xfrm>
            <a:off x="6298381" y="3234033"/>
            <a:ext cx="2783570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Elemental deposition </a:t>
            </a:r>
            <a:r>
              <a:rPr lang="en-US" sz="1400" b="1" dirty="0"/>
              <a:t>decreases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F0000"/>
                </a:solidFill>
              </a:rPr>
              <a:t>but</a:t>
            </a:r>
            <a:r>
              <a:rPr lang="en-US" sz="1400" dirty="0"/>
              <a:t> the deposition depth is higher than 6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 (detection limit)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Sample has suffered erosion and </a:t>
            </a:r>
            <a:r>
              <a:rPr lang="en-US" sz="1400" b="1" dirty="0"/>
              <a:t>W</a:t>
            </a:r>
            <a:r>
              <a:rPr lang="en-US" sz="1400" dirty="0"/>
              <a:t> - </a:t>
            </a:r>
            <a:r>
              <a:rPr lang="en-US" sz="1400" b="1" dirty="0"/>
              <a:t>Mo</a:t>
            </a:r>
            <a:r>
              <a:rPr lang="en-US" sz="1400" dirty="0"/>
              <a:t> deposition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14D6A4E-6897-EEF0-5920-5E0BA653053A}"/>
              </a:ext>
            </a:extLst>
          </p:cNvPr>
          <p:cNvCxnSpPr>
            <a:cxnSpLocks/>
          </p:cNvCxnSpPr>
          <p:nvPr/>
        </p:nvCxnSpPr>
        <p:spPr>
          <a:xfrm>
            <a:off x="2322437" y="4435687"/>
            <a:ext cx="521371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15255E9-053B-38A6-6CFB-A8F69B39DE3C}"/>
              </a:ext>
            </a:extLst>
          </p:cNvPr>
          <p:cNvSpPr txBox="1"/>
          <p:nvPr/>
        </p:nvSpPr>
        <p:spPr>
          <a:xfrm>
            <a:off x="2322437" y="4456869"/>
            <a:ext cx="660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CBAAD03-4205-5446-F69F-7D6706090896}"/>
              </a:ext>
            </a:extLst>
          </p:cNvPr>
          <p:cNvCxnSpPr>
            <a:cxnSpLocks/>
          </p:cNvCxnSpPr>
          <p:nvPr/>
        </p:nvCxnSpPr>
        <p:spPr>
          <a:xfrm>
            <a:off x="4476513" y="4464371"/>
            <a:ext cx="521371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5461EF0-B7C3-BE48-B7E7-217DD0137DB0}"/>
              </a:ext>
            </a:extLst>
          </p:cNvPr>
          <p:cNvSpPr txBox="1"/>
          <p:nvPr/>
        </p:nvSpPr>
        <p:spPr>
          <a:xfrm>
            <a:off x="4476513" y="4489591"/>
            <a:ext cx="660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2.5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27BDF1F-70BB-C6A6-B3B8-5C303B8119BC}"/>
              </a:ext>
            </a:extLst>
          </p:cNvPr>
          <p:cNvCxnSpPr/>
          <p:nvPr/>
        </p:nvCxnSpPr>
        <p:spPr>
          <a:xfrm>
            <a:off x="3059832" y="3309440"/>
            <a:ext cx="190391" cy="38746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9CC5DA-ACEF-5E82-60E1-E0EF7DBBA0B5}"/>
              </a:ext>
            </a:extLst>
          </p:cNvPr>
          <p:cNvCxnSpPr>
            <a:cxnSpLocks/>
          </p:cNvCxnSpPr>
          <p:nvPr/>
        </p:nvCxnSpPr>
        <p:spPr>
          <a:xfrm flipH="1">
            <a:off x="1643128" y="3795775"/>
            <a:ext cx="67122" cy="35640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C7E2E0-14C2-EB27-7692-DBDC00770CC1}"/>
              </a:ext>
            </a:extLst>
          </p:cNvPr>
          <p:cNvCxnSpPr>
            <a:cxnSpLocks/>
          </p:cNvCxnSpPr>
          <p:nvPr/>
        </p:nvCxnSpPr>
        <p:spPr>
          <a:xfrm>
            <a:off x="4786248" y="3408038"/>
            <a:ext cx="304336" cy="26463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773D6803-82CA-C72D-B162-FCB3BE375D17}"/>
              </a:ext>
            </a:extLst>
          </p:cNvPr>
          <p:cNvSpPr/>
          <p:nvPr/>
        </p:nvSpPr>
        <p:spPr>
          <a:xfrm>
            <a:off x="7305166" y="1275606"/>
            <a:ext cx="363178" cy="154050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A1CB05-5A0F-9DE7-53AD-E1DE8B274DE1}"/>
              </a:ext>
            </a:extLst>
          </p:cNvPr>
          <p:cNvSpPr txBox="1"/>
          <p:nvPr/>
        </p:nvSpPr>
        <p:spPr>
          <a:xfrm>
            <a:off x="7599474" y="2505614"/>
            <a:ext cx="1294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Highest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Mo</a:t>
            </a:r>
          </a:p>
        </p:txBody>
      </p:sp>
    </p:spTree>
    <p:extLst>
      <p:ext uri="{BB962C8B-B14F-4D97-AF65-F5344CB8AC3E}">
        <p14:creationId xmlns:p14="http://schemas.microsoft.com/office/powerpoint/2010/main" val="2235166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6FC9-98C4-2A7E-6309-34E544DC6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" y="78144"/>
            <a:ext cx="7543800" cy="3429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Tile 8 Sample 2b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B0B8F-540C-AC22-56B2-A1E868578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12214" y="4931106"/>
            <a:ext cx="3919748" cy="162018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0E344F6-C829-A172-D331-C09DCD9C6E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098127"/>
              </p:ext>
            </p:extLst>
          </p:nvPr>
        </p:nvGraphicFramePr>
        <p:xfrm>
          <a:off x="2411760" y="820349"/>
          <a:ext cx="2876647" cy="2215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67777" imgH="3209448" progId="Origin50.Graph">
                  <p:embed/>
                </p:oleObj>
              </mc:Choice>
              <mc:Fallback>
                <p:oleObj name="Graph" r:id="rId3" imgW="4167777" imgH="3209448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0E344F6-C829-A172-D331-C09DCD9C6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820349"/>
                        <a:ext cx="2876647" cy="2215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774A06A-94B3-C799-3C2C-B90053AB3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789327"/>
              </p:ext>
            </p:extLst>
          </p:nvPr>
        </p:nvGraphicFramePr>
        <p:xfrm>
          <a:off x="551546" y="963911"/>
          <a:ext cx="1440160" cy="129730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63444">
                  <a:extLst>
                    <a:ext uri="{9D8B030D-6E8A-4147-A177-3AD203B41FA5}">
                      <a16:colId xmlns:a16="http://schemas.microsoft.com/office/drawing/2014/main" val="967545314"/>
                    </a:ext>
                  </a:extLst>
                </a:gridCol>
                <a:gridCol w="776716">
                  <a:extLst>
                    <a:ext uri="{9D8B030D-6E8A-4147-A177-3AD203B41FA5}">
                      <a16:colId xmlns:a16="http://schemas.microsoft.com/office/drawing/2014/main" val="148410872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Element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Amount (10</a:t>
                      </a:r>
                      <a:r>
                        <a:rPr lang="en-US" sz="1100" u="none" strike="noStrike" baseline="30000" dirty="0">
                          <a:effectLst/>
                        </a:rPr>
                        <a:t>17</a:t>
                      </a:r>
                      <a:r>
                        <a:rPr lang="en-US" sz="1100" u="none" strike="noStrike" dirty="0">
                          <a:effectLst/>
                        </a:rPr>
                        <a:t> at/cm</a:t>
                      </a:r>
                      <a:r>
                        <a:rPr lang="en-US" sz="1100" u="none" strike="noStrike" baseline="30000" dirty="0">
                          <a:effectLst/>
                        </a:rPr>
                        <a:t>2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41421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91243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5.645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08527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46298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0.975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1067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229136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707558F-CE46-56CF-02B6-802F2D536146}"/>
              </a:ext>
            </a:extLst>
          </p:cNvPr>
          <p:cNvSpPr txBox="1"/>
          <p:nvPr/>
        </p:nvSpPr>
        <p:spPr>
          <a:xfrm>
            <a:off x="251520" y="516251"/>
            <a:ext cx="204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NRA quantitative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74EC31-6430-C3EE-FEE1-7DB0836990D6}"/>
              </a:ext>
            </a:extLst>
          </p:cNvPr>
          <p:cNvSpPr txBox="1"/>
          <p:nvPr/>
        </p:nvSpPr>
        <p:spPr>
          <a:xfrm>
            <a:off x="2915816" y="496412"/>
            <a:ext cx="2040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Elemental depth profile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F9D69-5769-EE73-B5A5-E89E154B98A6}"/>
              </a:ext>
            </a:extLst>
          </p:cNvPr>
          <p:cNvSpPr txBox="1"/>
          <p:nvPr/>
        </p:nvSpPr>
        <p:spPr>
          <a:xfrm>
            <a:off x="5753948" y="514255"/>
            <a:ext cx="2675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Elemental concentration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392A3C-2770-8807-06A8-FD92CAF18459}"/>
              </a:ext>
            </a:extLst>
          </p:cNvPr>
          <p:cNvSpPr/>
          <p:nvPr/>
        </p:nvSpPr>
        <p:spPr>
          <a:xfrm>
            <a:off x="251520" y="1419622"/>
            <a:ext cx="1944216" cy="981477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A7F16-7A70-7917-379E-2EC7BBFFB87B}"/>
              </a:ext>
            </a:extLst>
          </p:cNvPr>
          <p:cNvSpPr txBox="1"/>
          <p:nvPr/>
        </p:nvSpPr>
        <p:spPr>
          <a:xfrm>
            <a:off x="577296" y="2401099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Lowest deposition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AE3507-7E7C-7B62-C74D-0C1AE2D229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23139"/>
            <a:ext cx="1952177" cy="13904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4AAF7-88FD-B1FB-1DA2-EBCC9C2FA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58" y="3390581"/>
            <a:ext cx="1763115" cy="12827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28B6BA-5EA4-B64A-D74E-573EEB7665B0}"/>
              </a:ext>
            </a:extLst>
          </p:cNvPr>
          <p:cNvSpPr txBox="1"/>
          <p:nvPr/>
        </p:nvSpPr>
        <p:spPr>
          <a:xfrm>
            <a:off x="2108974" y="3028931"/>
            <a:ext cx="2497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</a:t>
            </a:r>
            <a:r>
              <a:rPr lang="en-US" sz="1400" dirty="0"/>
              <a:t> -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Mo</a:t>
            </a:r>
            <a:r>
              <a:rPr lang="en-US" sz="1400" dirty="0"/>
              <a:t> deposition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85BB3F-A412-A397-F811-B03CDD427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87" y="3390581"/>
            <a:ext cx="1717083" cy="12492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71144F-691C-3871-6BF0-F789826E8AC3}"/>
              </a:ext>
            </a:extLst>
          </p:cNvPr>
          <p:cNvSpPr txBox="1"/>
          <p:nvPr/>
        </p:nvSpPr>
        <p:spPr>
          <a:xfrm>
            <a:off x="4317315" y="3048385"/>
            <a:ext cx="1181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</a:t>
            </a:r>
            <a:r>
              <a:rPr lang="en-US" sz="1400" dirty="0"/>
              <a:t> deposition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63E1761-6584-9F65-0533-8E592E4D8458}"/>
              </a:ext>
            </a:extLst>
          </p:cNvPr>
          <p:cNvSpPr/>
          <p:nvPr/>
        </p:nvSpPr>
        <p:spPr>
          <a:xfrm>
            <a:off x="4701344" y="3818402"/>
            <a:ext cx="696091" cy="5047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E70930-BF92-3870-F6D7-8B77217ED806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908289" y="3356162"/>
            <a:ext cx="38983" cy="44394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42F3E8-43B9-B42A-47AC-F844D90A7DAF}"/>
              </a:ext>
            </a:extLst>
          </p:cNvPr>
          <p:cNvSpPr/>
          <p:nvPr/>
        </p:nvSpPr>
        <p:spPr>
          <a:xfrm rot="1137366">
            <a:off x="2665014" y="3759021"/>
            <a:ext cx="720080" cy="52489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B31108-AE1E-FB40-BC3F-D60D402228B9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2748751" y="3300432"/>
            <a:ext cx="95807" cy="46282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309BE56-74B8-6041-29B0-1D4499C5DC96}"/>
              </a:ext>
            </a:extLst>
          </p:cNvPr>
          <p:cNvCxnSpPr>
            <a:cxnSpLocks/>
          </p:cNvCxnSpPr>
          <p:nvPr/>
        </p:nvCxnSpPr>
        <p:spPr>
          <a:xfrm flipH="1">
            <a:off x="5586711" y="3198905"/>
            <a:ext cx="56780" cy="3388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26BD675-0F88-2997-932E-1320789E1033}"/>
              </a:ext>
            </a:extLst>
          </p:cNvPr>
          <p:cNvSpPr txBox="1"/>
          <p:nvPr/>
        </p:nvSpPr>
        <p:spPr>
          <a:xfrm>
            <a:off x="5407190" y="2921785"/>
            <a:ext cx="748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Ni </a:t>
            </a:r>
            <a:r>
              <a:rPr lang="en-US" sz="1400" dirty="0"/>
              <a:t>&amp; </a:t>
            </a:r>
            <a:r>
              <a:rPr lang="en-US" sz="1400" b="1" dirty="0"/>
              <a:t>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ABB700-6CB3-DA6A-20CD-9BD2E3D38FD9}"/>
              </a:ext>
            </a:extLst>
          </p:cNvPr>
          <p:cNvSpPr txBox="1"/>
          <p:nvPr/>
        </p:nvSpPr>
        <p:spPr>
          <a:xfrm>
            <a:off x="6043524" y="3400821"/>
            <a:ext cx="3061209" cy="1169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Lowest</a:t>
            </a:r>
            <a:r>
              <a:rPr lang="en-US" sz="1400" dirty="0"/>
              <a:t> deposition, thinnest deposition layer (&lt;1 µm)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Poor in elemental abundance (EDS)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Smooth</a:t>
            </a:r>
            <a:r>
              <a:rPr lang="en-US" sz="1400" dirty="0"/>
              <a:t> surface with cracks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/>
              <a:t>W</a:t>
            </a:r>
            <a:r>
              <a:rPr lang="en-US" sz="1400" dirty="0"/>
              <a:t> - </a:t>
            </a:r>
            <a:r>
              <a:rPr lang="en-US" sz="1400" b="1" dirty="0"/>
              <a:t>Mo</a:t>
            </a:r>
            <a:r>
              <a:rPr lang="en-US" sz="1400" dirty="0"/>
              <a:t> and </a:t>
            </a:r>
            <a:r>
              <a:rPr lang="en-US" sz="1400" b="1" dirty="0"/>
              <a:t>W</a:t>
            </a:r>
            <a:r>
              <a:rPr lang="en-US" sz="1400" dirty="0"/>
              <a:t> deposition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D769E5-4EED-AACA-D5CC-81D0E6EB8811}"/>
              </a:ext>
            </a:extLst>
          </p:cNvPr>
          <p:cNvSpPr txBox="1"/>
          <p:nvPr/>
        </p:nvSpPr>
        <p:spPr>
          <a:xfrm>
            <a:off x="5508104" y="2665576"/>
            <a:ext cx="16533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Rest elements: Fe, Cu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72CC41-54CF-D01F-F2DD-C5281FD6CE99}"/>
              </a:ext>
            </a:extLst>
          </p:cNvPr>
          <p:cNvCxnSpPr>
            <a:cxnSpLocks/>
          </p:cNvCxnSpPr>
          <p:nvPr/>
        </p:nvCxnSpPr>
        <p:spPr>
          <a:xfrm>
            <a:off x="1373901" y="4318153"/>
            <a:ext cx="36312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75206C3-78DF-1620-E8A0-F58BDD0B71B6}"/>
              </a:ext>
            </a:extLst>
          </p:cNvPr>
          <p:cNvSpPr txBox="1"/>
          <p:nvPr/>
        </p:nvSpPr>
        <p:spPr>
          <a:xfrm>
            <a:off x="1304979" y="4362194"/>
            <a:ext cx="660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685381C-7ACE-E0A4-1850-B13761E37856}"/>
              </a:ext>
            </a:extLst>
          </p:cNvPr>
          <p:cNvCxnSpPr>
            <a:cxnSpLocks/>
          </p:cNvCxnSpPr>
          <p:nvPr/>
        </p:nvCxnSpPr>
        <p:spPr>
          <a:xfrm>
            <a:off x="3230893" y="4407500"/>
            <a:ext cx="63854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908E18-A370-CE74-6005-E85A5308144D}"/>
              </a:ext>
            </a:extLst>
          </p:cNvPr>
          <p:cNvSpPr txBox="1"/>
          <p:nvPr/>
        </p:nvSpPr>
        <p:spPr>
          <a:xfrm>
            <a:off x="3314393" y="4400035"/>
            <a:ext cx="660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5DF9DA9-004A-E907-CBF9-9F4F6A995B4F}"/>
              </a:ext>
            </a:extLst>
          </p:cNvPr>
          <p:cNvCxnSpPr>
            <a:cxnSpLocks/>
          </p:cNvCxnSpPr>
          <p:nvPr/>
        </p:nvCxnSpPr>
        <p:spPr>
          <a:xfrm>
            <a:off x="4320096" y="4346761"/>
            <a:ext cx="46297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21CDAFD-4217-6D95-67EF-2D579F864591}"/>
              </a:ext>
            </a:extLst>
          </p:cNvPr>
          <p:cNvSpPr txBox="1"/>
          <p:nvPr/>
        </p:nvSpPr>
        <p:spPr>
          <a:xfrm>
            <a:off x="4317315" y="4357570"/>
            <a:ext cx="660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3120BE23-50D8-29E5-82FC-D3190A91FE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4855856"/>
              </p:ext>
            </p:extLst>
          </p:nvPr>
        </p:nvGraphicFramePr>
        <p:xfrm>
          <a:off x="5417607" y="779164"/>
          <a:ext cx="3174847" cy="194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B99C0351-ECAE-CAE6-22BB-EFB99615A8F1}"/>
              </a:ext>
            </a:extLst>
          </p:cNvPr>
          <p:cNvSpPr/>
          <p:nvPr/>
        </p:nvSpPr>
        <p:spPr>
          <a:xfrm>
            <a:off x="7654691" y="963911"/>
            <a:ext cx="445701" cy="187894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E3EB35-0F1D-D71E-62D6-64F0F62A21DF}"/>
              </a:ext>
            </a:extLst>
          </p:cNvPr>
          <p:cNvSpPr txBox="1"/>
          <p:nvPr/>
        </p:nvSpPr>
        <p:spPr>
          <a:xfrm>
            <a:off x="7330648" y="2801763"/>
            <a:ext cx="1263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Highest </a:t>
            </a:r>
            <a:r>
              <a:rPr lang="en-US" sz="1400" b="1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902197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07A30D5F-9650-7997-AA1B-678480D22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53" y="3985681"/>
            <a:ext cx="1097125" cy="79820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9299E-47A1-986C-00F6-7694068C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11343" y="4861865"/>
            <a:ext cx="4158191" cy="197212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22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0F96B-E18A-40EF-6C93-7B93DF43FDB5}"/>
              </a:ext>
            </a:extLst>
          </p:cNvPr>
          <p:cNvSpPr txBox="1"/>
          <p:nvPr/>
        </p:nvSpPr>
        <p:spPr>
          <a:xfrm>
            <a:off x="3390262" y="541442"/>
            <a:ext cx="5172411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Fuel retention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200" dirty="0"/>
              <a:t>High </a:t>
            </a:r>
            <a:r>
              <a:rPr lang="en-US" sz="1200" b="1" dirty="0"/>
              <a:t>D</a:t>
            </a:r>
            <a:r>
              <a:rPr lang="en-US" sz="1200" dirty="0"/>
              <a:t> amount ((2.4 - 16.1) × </a:t>
            </a:r>
            <a:r>
              <a:rPr lang="en-US" sz="1200" u="none" strike="noStrike" dirty="0">
                <a:effectLst/>
              </a:rPr>
              <a:t>10</a:t>
            </a:r>
            <a:r>
              <a:rPr lang="en-US" sz="1200" u="none" strike="noStrike" baseline="30000" dirty="0">
                <a:effectLst/>
              </a:rPr>
              <a:t>17</a:t>
            </a:r>
            <a:r>
              <a:rPr lang="en-US" sz="1200" u="none" strike="noStrike" dirty="0">
                <a:effectLst/>
              </a:rPr>
              <a:t> at/cm</a:t>
            </a:r>
            <a:r>
              <a:rPr lang="en-US" sz="1200" u="none" strike="noStrike" baseline="30000" dirty="0">
                <a:effectLst/>
              </a:rPr>
              <a:t>2</a:t>
            </a:r>
            <a:r>
              <a:rPr lang="en-US" sz="1200" u="none" strike="noStrike" dirty="0">
                <a:effectLst/>
              </a:rPr>
              <a:t>)</a:t>
            </a:r>
            <a:r>
              <a:rPr lang="en-US" sz="1200" dirty="0"/>
              <a:t> on Tile 4, the highest one</a:t>
            </a:r>
            <a:r>
              <a:rPr lang="en-US" sz="1200" b="1" dirty="0"/>
              <a:t> </a:t>
            </a:r>
            <a:r>
              <a:rPr lang="en-US" sz="1200" u="none" strike="noStrike" dirty="0">
                <a:effectLst/>
              </a:rPr>
              <a:t>near Tile 3</a:t>
            </a:r>
            <a:r>
              <a:rPr lang="en-US" sz="1200" dirty="0"/>
              <a:t> </a:t>
            </a:r>
          </a:p>
          <a:p>
            <a:pPr algn="ctr"/>
            <a:r>
              <a:rPr lang="en-US" sz="1400" b="1" dirty="0">
                <a:solidFill>
                  <a:srgbClr val="7030A0"/>
                </a:solidFill>
              </a:rPr>
              <a:t>Material deposition</a:t>
            </a:r>
            <a:endParaRPr lang="en-US" sz="1400" dirty="0">
              <a:solidFill>
                <a:srgbClr val="7030A0"/>
              </a:solidFill>
            </a:endParaRPr>
          </a:p>
          <a:p>
            <a:r>
              <a:rPr lang="en-US" sz="1200" dirty="0"/>
              <a:t>The elemental (Be, C &amp; N) amounts change similarly versus S-coordinate: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/>
              <a:t>Tile 4:</a:t>
            </a:r>
            <a:r>
              <a:rPr lang="en-US" sz="1200" dirty="0"/>
              <a:t> Material deposition decreases from tile 3 to tile 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/>
              <a:t>Tile 6:</a:t>
            </a:r>
            <a:r>
              <a:rPr lang="en-US" sz="1200" dirty="0"/>
              <a:t> The highest deposition at the same S-coordinate (1447)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/>
              <a:t>Tile 7:</a:t>
            </a:r>
            <a:r>
              <a:rPr lang="en-US" sz="1200" dirty="0"/>
              <a:t> It presents higher deposition than Tile 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b="1" dirty="0"/>
              <a:t>Tile 8:</a:t>
            </a:r>
            <a:r>
              <a:rPr lang="en-US" sz="1200" dirty="0"/>
              <a:t> Elemental amounts almost constant with S-coordinate 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7582C6-905D-311F-AE3C-A6DF50B44FFC}"/>
              </a:ext>
            </a:extLst>
          </p:cNvPr>
          <p:cNvGrpSpPr/>
          <p:nvPr/>
        </p:nvGrpSpPr>
        <p:grpSpPr>
          <a:xfrm>
            <a:off x="99260" y="527289"/>
            <a:ext cx="2675779" cy="4616211"/>
            <a:chOff x="404224" y="510838"/>
            <a:chExt cx="2675779" cy="4616211"/>
          </a:xfrm>
        </p:grpSpPr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C0EDB09A-6B45-AD21-8322-BD0F426EFD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5976325"/>
                </p:ext>
              </p:extLst>
            </p:nvPr>
          </p:nvGraphicFramePr>
          <p:xfrm>
            <a:off x="404224" y="510838"/>
            <a:ext cx="2529488" cy="45795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3" imgW="3887655" imgH="7041073" progId="Origin50.Graph">
                    <p:embed/>
                  </p:oleObj>
                </mc:Choice>
                <mc:Fallback>
                  <p:oleObj name="Graph" r:id="rId3" imgW="3887655" imgH="7041073" progId="Origin50.Graph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C0EDB09A-6B45-AD21-8322-BD0F426EFD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04224" y="510838"/>
                          <a:ext cx="2529488" cy="45795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D2ED403-4821-2AF2-C8AC-D5598782C879}"/>
                </a:ext>
              </a:extLst>
            </p:cNvPr>
            <p:cNvCxnSpPr>
              <a:cxnSpLocks/>
            </p:cNvCxnSpPr>
            <p:nvPr/>
          </p:nvCxnSpPr>
          <p:spPr>
            <a:xfrm>
              <a:off x="975655" y="1009023"/>
              <a:ext cx="211969" cy="2665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33CCF4A-FCBA-A2C8-8026-F91CBFD8D1F6}"/>
                </a:ext>
              </a:extLst>
            </p:cNvPr>
            <p:cNvCxnSpPr>
              <a:cxnSpLocks/>
            </p:cNvCxnSpPr>
            <p:nvPr/>
          </p:nvCxnSpPr>
          <p:spPr>
            <a:xfrm>
              <a:off x="908077" y="1815411"/>
              <a:ext cx="266463" cy="2511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FF2A1D7-71A6-786C-9877-D0F43B821B21}"/>
                </a:ext>
              </a:extLst>
            </p:cNvPr>
            <p:cNvCxnSpPr>
              <a:cxnSpLocks/>
            </p:cNvCxnSpPr>
            <p:nvPr/>
          </p:nvCxnSpPr>
          <p:spPr>
            <a:xfrm>
              <a:off x="877433" y="2651803"/>
              <a:ext cx="319794" cy="2829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1CD060D-27CF-FA03-AC73-67C44E38A3B9}"/>
                </a:ext>
              </a:extLst>
            </p:cNvPr>
            <p:cNvSpPr/>
            <p:nvPr/>
          </p:nvSpPr>
          <p:spPr>
            <a:xfrm>
              <a:off x="709401" y="3855598"/>
              <a:ext cx="327929" cy="3218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03C09D-0142-4C64-700E-116210287482}"/>
                </a:ext>
              </a:extLst>
            </p:cNvPr>
            <p:cNvSpPr/>
            <p:nvPr/>
          </p:nvSpPr>
          <p:spPr>
            <a:xfrm>
              <a:off x="1763688" y="2241113"/>
              <a:ext cx="275366" cy="258629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09E974E-EA3E-DF74-F353-225713228E59}"/>
                </a:ext>
              </a:extLst>
            </p:cNvPr>
            <p:cNvSpPr/>
            <p:nvPr/>
          </p:nvSpPr>
          <p:spPr>
            <a:xfrm>
              <a:off x="1745952" y="1470263"/>
              <a:ext cx="275366" cy="258629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FA237CA-DC10-9728-8C12-40F7550774BF}"/>
                </a:ext>
              </a:extLst>
            </p:cNvPr>
            <p:cNvSpPr/>
            <p:nvPr/>
          </p:nvSpPr>
          <p:spPr>
            <a:xfrm>
              <a:off x="1745952" y="699542"/>
              <a:ext cx="257630" cy="258629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AE3817-B921-7830-5B97-C7766E5A17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317" y="4847981"/>
              <a:ext cx="3820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E96F14-166B-7D9F-8645-1F11ACF93AFC}"/>
                </a:ext>
              </a:extLst>
            </p:cNvPr>
            <p:cNvSpPr txBox="1"/>
            <p:nvPr/>
          </p:nvSpPr>
          <p:spPr>
            <a:xfrm>
              <a:off x="586386" y="4847981"/>
              <a:ext cx="7934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Tile 3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A7BC8A7-8FFB-4B44-9446-8FE307537BAE}"/>
                </a:ext>
              </a:extLst>
            </p:cNvPr>
            <p:cNvCxnSpPr>
              <a:cxnSpLocks/>
            </p:cNvCxnSpPr>
            <p:nvPr/>
          </p:nvCxnSpPr>
          <p:spPr>
            <a:xfrm>
              <a:off x="2355367" y="4847981"/>
              <a:ext cx="43100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A56507-2E84-1972-64CA-CEDAF779BAB3}"/>
                </a:ext>
              </a:extLst>
            </p:cNvPr>
            <p:cNvSpPr txBox="1"/>
            <p:nvPr/>
          </p:nvSpPr>
          <p:spPr>
            <a:xfrm>
              <a:off x="2286594" y="4850050"/>
              <a:ext cx="7934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Tile 9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20B91D9-F66F-75E0-7997-3BBBA0FC00F6}"/>
                </a:ext>
              </a:extLst>
            </p:cNvPr>
            <p:cNvSpPr/>
            <p:nvPr/>
          </p:nvSpPr>
          <p:spPr>
            <a:xfrm>
              <a:off x="1721278" y="3105209"/>
              <a:ext cx="275366" cy="258629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582202D-9E75-53AD-5A61-9E99E11076A3}"/>
                </a:ext>
              </a:extLst>
            </p:cNvPr>
            <p:cNvCxnSpPr>
              <a:cxnSpLocks/>
            </p:cNvCxnSpPr>
            <p:nvPr/>
          </p:nvCxnSpPr>
          <p:spPr>
            <a:xfrm>
              <a:off x="867830" y="3368871"/>
              <a:ext cx="319794" cy="2829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679D91A9-64FE-AD3C-0CE6-B6F0CC82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2641"/>
            <a:ext cx="7543800" cy="3429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Tile 4, 6, 7 &amp; 8: 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128B83F4-1151-DC34-A678-A6B6C0D5C54C}"/>
              </a:ext>
            </a:extLst>
          </p:cNvPr>
          <p:cNvSpPr/>
          <p:nvPr/>
        </p:nvSpPr>
        <p:spPr>
          <a:xfrm rot="16200000">
            <a:off x="2628878" y="1040092"/>
            <a:ext cx="431751" cy="57637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14DDC-D6CA-1AD1-580D-22D7CFE8EA97}"/>
              </a:ext>
            </a:extLst>
          </p:cNvPr>
          <p:cNvSpPr txBox="1"/>
          <p:nvPr/>
        </p:nvSpPr>
        <p:spPr>
          <a:xfrm>
            <a:off x="3620624" y="2194212"/>
            <a:ext cx="5006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1200" dirty="0">
                <a:solidFill>
                  <a:srgbClr val="CC0099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Surface </a:t>
            </a:r>
            <a:r>
              <a:rPr lang="en-US" sz="1600" b="1" kern="1200">
                <a:solidFill>
                  <a:srgbClr val="CC0099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characteristic features</a:t>
            </a:r>
            <a:endParaRPr lang="en-US" sz="1600" b="1" dirty="0">
              <a:solidFill>
                <a:srgbClr val="CC00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6AC0E-6E7B-E209-EA89-381AFED27C21}"/>
              </a:ext>
            </a:extLst>
          </p:cNvPr>
          <p:cNvSpPr txBox="1"/>
          <p:nvPr/>
        </p:nvSpPr>
        <p:spPr>
          <a:xfrm>
            <a:off x="3847717" y="2444680"/>
            <a:ext cx="1435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 erosion &amp;</a:t>
            </a:r>
          </a:p>
          <a:p>
            <a:r>
              <a:rPr lang="en-US" sz="1200" b="1" dirty="0"/>
              <a:t> Mo-W deposition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F1C9B-7A96-D8F9-25BC-D8ECF58FEE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49" y="2843664"/>
            <a:ext cx="1158597" cy="842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04FA9A-57E5-B272-B279-B1683C71C3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28" y="2866525"/>
            <a:ext cx="1160558" cy="84435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71567EE-8014-E037-AFF6-F168C657DA88}"/>
              </a:ext>
            </a:extLst>
          </p:cNvPr>
          <p:cNvSpPr txBox="1"/>
          <p:nvPr/>
        </p:nvSpPr>
        <p:spPr>
          <a:xfrm>
            <a:off x="2978142" y="2951785"/>
            <a:ext cx="4154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C000"/>
                </a:solidFill>
              </a:rPr>
              <a:t> </a:t>
            </a:r>
            <a:r>
              <a:rPr lang="en-US" sz="1100" b="1" dirty="0"/>
              <a:t>Mo</a:t>
            </a:r>
            <a:endParaRPr lang="en-US" sz="11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DBF975-8FC5-1ADF-6C22-7E066BC75AFC}"/>
              </a:ext>
            </a:extLst>
          </p:cNvPr>
          <p:cNvSpPr txBox="1"/>
          <p:nvPr/>
        </p:nvSpPr>
        <p:spPr>
          <a:xfrm>
            <a:off x="6184604" y="2585131"/>
            <a:ext cx="146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 - Mo deposition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7C590DA-C954-B5C5-DB99-D6C23C1550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400" y="2879831"/>
            <a:ext cx="1122934" cy="81697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9C9B3D5-378A-28D6-B738-06787C724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34" y="2867306"/>
            <a:ext cx="1160558" cy="84435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7BCEB93-D739-B6D9-BFC6-54EAF38288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22" y="2879832"/>
            <a:ext cx="1108886" cy="806758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28C4FF6-6B2F-65F8-7733-E68B35556CEC}"/>
              </a:ext>
            </a:extLst>
          </p:cNvPr>
          <p:cNvSpPr txBox="1"/>
          <p:nvPr/>
        </p:nvSpPr>
        <p:spPr>
          <a:xfrm>
            <a:off x="7864135" y="2668254"/>
            <a:ext cx="956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Ni-O areas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0BED45F-BC72-0755-B33D-223B7898347C}"/>
              </a:ext>
            </a:extLst>
          </p:cNvPr>
          <p:cNvCxnSpPr>
            <a:cxnSpLocks/>
          </p:cNvCxnSpPr>
          <p:nvPr/>
        </p:nvCxnSpPr>
        <p:spPr>
          <a:xfrm>
            <a:off x="5766873" y="2799591"/>
            <a:ext cx="116929" cy="28299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4F2E490-6203-8F5A-D8D8-C0E369A6F19A}"/>
              </a:ext>
            </a:extLst>
          </p:cNvPr>
          <p:cNvCxnSpPr>
            <a:cxnSpLocks/>
            <a:stCxn id="68" idx="2"/>
          </p:cNvCxnSpPr>
          <p:nvPr/>
        </p:nvCxnSpPr>
        <p:spPr>
          <a:xfrm>
            <a:off x="6917954" y="2862130"/>
            <a:ext cx="128505" cy="2548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82F7065-C729-F0F5-FA22-E68CE44E9DE9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8342272" y="2945253"/>
            <a:ext cx="61810" cy="2081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0059922-97B5-F601-849D-248C4B1EECEB}"/>
              </a:ext>
            </a:extLst>
          </p:cNvPr>
          <p:cNvSpPr txBox="1"/>
          <p:nvPr/>
        </p:nvSpPr>
        <p:spPr>
          <a:xfrm>
            <a:off x="3149029" y="3679551"/>
            <a:ext cx="347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FAED4DE-5EB5-B070-99C6-29E272E5BF4F}"/>
              </a:ext>
            </a:extLst>
          </p:cNvPr>
          <p:cNvCxnSpPr>
            <a:cxnSpLocks/>
          </p:cNvCxnSpPr>
          <p:nvPr/>
        </p:nvCxnSpPr>
        <p:spPr>
          <a:xfrm flipH="1">
            <a:off x="3158019" y="3927420"/>
            <a:ext cx="79034" cy="3782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17D8D952-5339-3D2B-3584-66CA7D98F9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904" y="3977669"/>
            <a:ext cx="1158598" cy="842925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7BD7CF5D-E980-8142-2BF4-95B57BDCB365}"/>
              </a:ext>
            </a:extLst>
          </p:cNvPr>
          <p:cNvSpPr txBox="1"/>
          <p:nvPr/>
        </p:nvSpPr>
        <p:spPr>
          <a:xfrm>
            <a:off x="4138797" y="3725787"/>
            <a:ext cx="476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Al-O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A64C71E3-92B1-7209-22D4-CE4C75520B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57" y="3966903"/>
            <a:ext cx="1122935" cy="816979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368A6486-43D9-C433-503E-80FA992AC90F}"/>
              </a:ext>
            </a:extLst>
          </p:cNvPr>
          <p:cNvSpPr txBox="1"/>
          <p:nvPr/>
        </p:nvSpPr>
        <p:spPr>
          <a:xfrm>
            <a:off x="5528687" y="3711361"/>
            <a:ext cx="514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Cl-Cu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C5D355AB-EC9E-C504-E31A-4EA0089160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47" y="3997568"/>
            <a:ext cx="1108886" cy="80675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49C4EA1A-8AA5-D2CE-B311-20F634A625D2}"/>
              </a:ext>
            </a:extLst>
          </p:cNvPr>
          <p:cNvSpPr txBox="1"/>
          <p:nvPr/>
        </p:nvSpPr>
        <p:spPr>
          <a:xfrm>
            <a:off x="6837888" y="3689904"/>
            <a:ext cx="621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Cl-Na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8AED3477-D825-DF20-5542-A29DF78852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91" y="3977669"/>
            <a:ext cx="1094089" cy="795992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76672010-21D5-77A2-949A-8883A6AEA7D4}"/>
              </a:ext>
            </a:extLst>
          </p:cNvPr>
          <p:cNvSpPr txBox="1"/>
          <p:nvPr/>
        </p:nvSpPr>
        <p:spPr>
          <a:xfrm>
            <a:off x="8265965" y="3689904"/>
            <a:ext cx="36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34889A4-D0F2-67BE-70CB-88151EB67425}"/>
              </a:ext>
            </a:extLst>
          </p:cNvPr>
          <p:cNvCxnSpPr>
            <a:cxnSpLocks/>
            <a:stCxn id="102" idx="0"/>
          </p:cNvCxnSpPr>
          <p:nvPr/>
        </p:nvCxnSpPr>
        <p:spPr>
          <a:xfrm flipH="1">
            <a:off x="7091885" y="3997568"/>
            <a:ext cx="79205" cy="26889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46529A8C-97B8-00FD-E485-715B2054DEEB}"/>
              </a:ext>
            </a:extLst>
          </p:cNvPr>
          <p:cNvCxnSpPr>
            <a:cxnSpLocks/>
          </p:cNvCxnSpPr>
          <p:nvPr/>
        </p:nvCxnSpPr>
        <p:spPr>
          <a:xfrm>
            <a:off x="4369450" y="3946944"/>
            <a:ext cx="73032" cy="3195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E521FDF-1FC1-CBD3-B7BB-C5BAB257F793}"/>
              </a:ext>
            </a:extLst>
          </p:cNvPr>
          <p:cNvCxnSpPr>
            <a:cxnSpLocks/>
            <a:stCxn id="106" idx="2"/>
          </p:cNvCxnSpPr>
          <p:nvPr/>
        </p:nvCxnSpPr>
        <p:spPr>
          <a:xfrm flipH="1">
            <a:off x="8405236" y="3966903"/>
            <a:ext cx="41385" cy="269972"/>
          </a:xfrm>
          <a:prstGeom prst="straightConnector1">
            <a:avLst/>
          </a:prstGeom>
          <a:ln w="28575">
            <a:solidFill>
              <a:srgbClr val="CC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74A9567-9902-8525-58F3-846AFA23ED05}"/>
              </a:ext>
            </a:extLst>
          </p:cNvPr>
          <p:cNvCxnSpPr>
            <a:cxnSpLocks/>
          </p:cNvCxnSpPr>
          <p:nvPr/>
        </p:nvCxnSpPr>
        <p:spPr>
          <a:xfrm>
            <a:off x="2635498" y="3422166"/>
            <a:ext cx="294504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28551F51-3541-9F03-8205-E141365B0985}"/>
              </a:ext>
            </a:extLst>
          </p:cNvPr>
          <p:cNvSpPr txBox="1"/>
          <p:nvPr/>
        </p:nvSpPr>
        <p:spPr>
          <a:xfrm>
            <a:off x="2571660" y="3421074"/>
            <a:ext cx="538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9ED2828A-E5E3-85F2-E6E5-BF875D65780E}"/>
              </a:ext>
            </a:extLst>
          </p:cNvPr>
          <p:cNvCxnSpPr>
            <a:cxnSpLocks/>
          </p:cNvCxnSpPr>
          <p:nvPr/>
        </p:nvCxnSpPr>
        <p:spPr>
          <a:xfrm>
            <a:off x="3969470" y="3445811"/>
            <a:ext cx="328609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F674C223-6597-C855-6330-5427E81DAAB4}"/>
              </a:ext>
            </a:extLst>
          </p:cNvPr>
          <p:cNvSpPr txBox="1"/>
          <p:nvPr/>
        </p:nvSpPr>
        <p:spPr>
          <a:xfrm>
            <a:off x="3915042" y="3445811"/>
            <a:ext cx="538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2.5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1839191D-760F-6EF7-F6AD-1E4847C17FBD}"/>
              </a:ext>
            </a:extLst>
          </p:cNvPr>
          <p:cNvCxnSpPr>
            <a:cxnSpLocks/>
          </p:cNvCxnSpPr>
          <p:nvPr/>
        </p:nvCxnSpPr>
        <p:spPr>
          <a:xfrm>
            <a:off x="5213069" y="3477723"/>
            <a:ext cx="483737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238BE70C-5935-9A9E-2772-479F68A53CD0}"/>
              </a:ext>
            </a:extLst>
          </p:cNvPr>
          <p:cNvSpPr txBox="1"/>
          <p:nvPr/>
        </p:nvSpPr>
        <p:spPr>
          <a:xfrm>
            <a:off x="5232289" y="3487654"/>
            <a:ext cx="538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3F0A039-5318-8D5F-F098-226B9AAF9A84}"/>
              </a:ext>
            </a:extLst>
          </p:cNvPr>
          <p:cNvCxnSpPr>
            <a:cxnSpLocks/>
          </p:cNvCxnSpPr>
          <p:nvPr/>
        </p:nvCxnSpPr>
        <p:spPr>
          <a:xfrm>
            <a:off x="6452591" y="3464107"/>
            <a:ext cx="328112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1F70CF9E-FFE5-FA5B-DDC2-EC4EEA405C9D}"/>
              </a:ext>
            </a:extLst>
          </p:cNvPr>
          <p:cNvSpPr txBox="1"/>
          <p:nvPr/>
        </p:nvSpPr>
        <p:spPr>
          <a:xfrm>
            <a:off x="6406232" y="3464107"/>
            <a:ext cx="538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5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D3C1DAF1-60BA-EA3A-17E2-580843434929}"/>
              </a:ext>
            </a:extLst>
          </p:cNvPr>
          <p:cNvCxnSpPr>
            <a:cxnSpLocks/>
          </p:cNvCxnSpPr>
          <p:nvPr/>
        </p:nvCxnSpPr>
        <p:spPr>
          <a:xfrm>
            <a:off x="7725533" y="3457067"/>
            <a:ext cx="388475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4EAAF459-B764-1D27-6378-23A58219A150}"/>
              </a:ext>
            </a:extLst>
          </p:cNvPr>
          <p:cNvSpPr txBox="1"/>
          <p:nvPr/>
        </p:nvSpPr>
        <p:spPr>
          <a:xfrm>
            <a:off x="7730742" y="3457067"/>
            <a:ext cx="538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C8666CC9-D028-FD0A-8C52-0F15056F2F43}"/>
              </a:ext>
            </a:extLst>
          </p:cNvPr>
          <p:cNvCxnSpPr>
            <a:cxnSpLocks/>
          </p:cNvCxnSpPr>
          <p:nvPr/>
        </p:nvCxnSpPr>
        <p:spPr>
          <a:xfrm>
            <a:off x="3910031" y="4581668"/>
            <a:ext cx="242893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01F352FF-7654-C604-9375-238C0AC6F477}"/>
              </a:ext>
            </a:extLst>
          </p:cNvPr>
          <p:cNvSpPr txBox="1"/>
          <p:nvPr/>
        </p:nvSpPr>
        <p:spPr>
          <a:xfrm>
            <a:off x="3807001" y="4574164"/>
            <a:ext cx="538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AF2DBC94-C4BA-8052-E9B5-49EF3EB443A6}"/>
              </a:ext>
            </a:extLst>
          </p:cNvPr>
          <p:cNvCxnSpPr>
            <a:cxnSpLocks/>
          </p:cNvCxnSpPr>
          <p:nvPr/>
        </p:nvCxnSpPr>
        <p:spPr>
          <a:xfrm>
            <a:off x="2624823" y="4575942"/>
            <a:ext cx="242893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B0A56358-D400-43C7-3953-2305A355B38B}"/>
              </a:ext>
            </a:extLst>
          </p:cNvPr>
          <p:cNvSpPr txBox="1"/>
          <p:nvPr/>
        </p:nvSpPr>
        <p:spPr>
          <a:xfrm>
            <a:off x="2521793" y="4568438"/>
            <a:ext cx="538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5669553C-A7D7-10E7-9DF5-AC033545AB9D}"/>
              </a:ext>
            </a:extLst>
          </p:cNvPr>
          <p:cNvCxnSpPr>
            <a:cxnSpLocks/>
          </p:cNvCxnSpPr>
          <p:nvPr/>
        </p:nvCxnSpPr>
        <p:spPr>
          <a:xfrm>
            <a:off x="6043229" y="4590394"/>
            <a:ext cx="328112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CC5754B6-179E-BF17-0CA8-19085740B665}"/>
              </a:ext>
            </a:extLst>
          </p:cNvPr>
          <p:cNvSpPr txBox="1"/>
          <p:nvPr/>
        </p:nvSpPr>
        <p:spPr>
          <a:xfrm>
            <a:off x="5993133" y="4575942"/>
            <a:ext cx="538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5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9C22B28-4398-84C4-71D3-940FD593FEEA}"/>
              </a:ext>
            </a:extLst>
          </p:cNvPr>
          <p:cNvCxnSpPr>
            <a:cxnSpLocks/>
          </p:cNvCxnSpPr>
          <p:nvPr/>
        </p:nvCxnSpPr>
        <p:spPr>
          <a:xfrm>
            <a:off x="7365563" y="4536232"/>
            <a:ext cx="328609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4F7847BB-5B83-A4F8-9060-DD2774A3C66D}"/>
              </a:ext>
            </a:extLst>
          </p:cNvPr>
          <p:cNvSpPr txBox="1"/>
          <p:nvPr/>
        </p:nvSpPr>
        <p:spPr>
          <a:xfrm>
            <a:off x="7311135" y="4536232"/>
            <a:ext cx="538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2.5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67C54777-8BF1-3E11-50E4-F31089A72B5C}"/>
              </a:ext>
            </a:extLst>
          </p:cNvPr>
          <p:cNvCxnSpPr>
            <a:cxnSpLocks/>
          </p:cNvCxnSpPr>
          <p:nvPr/>
        </p:nvCxnSpPr>
        <p:spPr>
          <a:xfrm>
            <a:off x="8586473" y="4554058"/>
            <a:ext cx="328609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C24180F0-138B-9E7F-E7A0-16FEFE281192}"/>
              </a:ext>
            </a:extLst>
          </p:cNvPr>
          <p:cNvSpPr txBox="1"/>
          <p:nvPr/>
        </p:nvSpPr>
        <p:spPr>
          <a:xfrm>
            <a:off x="8532045" y="4554058"/>
            <a:ext cx="538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2.5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963028-F11B-0D4B-1071-45B21A9704C6}"/>
              </a:ext>
            </a:extLst>
          </p:cNvPr>
          <p:cNvSpPr txBox="1"/>
          <p:nvPr/>
        </p:nvSpPr>
        <p:spPr>
          <a:xfrm>
            <a:off x="3326167" y="3303179"/>
            <a:ext cx="324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9ABC09-686D-88A3-4969-4CCB3C1F176D}"/>
              </a:ext>
            </a:extLst>
          </p:cNvPr>
          <p:cNvSpPr txBox="1"/>
          <p:nvPr/>
        </p:nvSpPr>
        <p:spPr>
          <a:xfrm>
            <a:off x="2689120" y="2604662"/>
            <a:ext cx="7998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/>
              <a:t>W erosion</a:t>
            </a:r>
            <a:endParaRPr lang="en-US" sz="1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259F58-21EB-097F-D8DE-4CEFEC2CA867}"/>
              </a:ext>
            </a:extLst>
          </p:cNvPr>
          <p:cNvSpPr txBox="1"/>
          <p:nvPr/>
        </p:nvSpPr>
        <p:spPr>
          <a:xfrm>
            <a:off x="5272644" y="2660011"/>
            <a:ext cx="1465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W deposition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55452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7C1A7-8E10-40DE-750E-860F6A52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027" y="4885234"/>
            <a:ext cx="3847740" cy="234026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23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9E24D-58DB-59B8-21B8-BDB40A5D1B27}"/>
              </a:ext>
            </a:extLst>
          </p:cNvPr>
          <p:cNvSpPr txBox="1"/>
          <p:nvPr/>
        </p:nvSpPr>
        <p:spPr>
          <a:xfrm>
            <a:off x="1292095" y="915566"/>
            <a:ext cx="6559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Pristina" panose="03060402040406080204" pitchFamily="66" charset="0"/>
              </a:rPr>
              <a:t>Thank you for your attention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97DD1-2490-20EB-212E-74C6D1154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38" y="1923678"/>
            <a:ext cx="3324124" cy="237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9B026-2AC5-032C-4578-BE89E2FB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0072" y="4876006"/>
            <a:ext cx="3918780" cy="267494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F70302-A27A-0796-7616-2E8EF5AA474E}"/>
              </a:ext>
            </a:extLst>
          </p:cNvPr>
          <p:cNvSpPr txBox="1"/>
          <p:nvPr/>
        </p:nvSpPr>
        <p:spPr>
          <a:xfrm>
            <a:off x="0" y="2248585"/>
            <a:ext cx="913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ILW 1-3 JET Tokamak Divertor Tile 0 &amp; 1</a:t>
            </a:r>
          </a:p>
        </p:txBody>
      </p:sp>
    </p:spTree>
    <p:extLst>
      <p:ext uri="{BB962C8B-B14F-4D97-AF65-F5344CB8AC3E}">
        <p14:creationId xmlns:p14="http://schemas.microsoft.com/office/powerpoint/2010/main" val="360918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950EF-3AE2-D0A4-410C-756C438E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3844" y="4896375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A3108876-3253-7B51-0D6C-FF739FC72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165696"/>
              </p:ext>
            </p:extLst>
          </p:nvPr>
        </p:nvGraphicFramePr>
        <p:xfrm>
          <a:off x="238815" y="2629828"/>
          <a:ext cx="3517841" cy="2144219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016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99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Exp.</a:t>
                      </a:r>
                      <a:r>
                        <a:rPr lang="en-US" sz="12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2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Campaign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Tile 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Sample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</a:t>
                      </a:r>
                      <a:r>
                        <a:rPr lang="en-US" sz="12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-coordinates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94">
                <a:tc rowSpan="9"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2011-16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HFGC 14NRH</a:t>
                      </a:r>
                    </a:p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(Tile</a:t>
                      </a:r>
                      <a:r>
                        <a:rPr lang="en-GB" sz="1200" b="1" u="none" strike="noStrike" baseline="0" dirty="0">
                          <a:effectLst/>
                        </a:rPr>
                        <a:t> 0)</a:t>
                      </a:r>
                      <a:r>
                        <a:rPr lang="en-GB" sz="1200" b="1" u="none" strike="noStrike" dirty="0">
                          <a:effectLst/>
                        </a:rPr>
                        <a:t>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3a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5a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14IW G1A</a:t>
                      </a:r>
                    </a:p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(Tile</a:t>
                      </a:r>
                      <a:r>
                        <a:rPr lang="en-GB" sz="1200" b="1" u="none" strike="noStrike" baseline="0" dirty="0">
                          <a:effectLst/>
                        </a:rPr>
                        <a:t> 1)</a:t>
                      </a:r>
                      <a:r>
                        <a:rPr lang="en-GB" sz="1200" b="1" u="none" strike="noStrike" dirty="0">
                          <a:effectLst/>
                        </a:rPr>
                        <a:t>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 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405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3 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6 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9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10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217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11 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195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40" name="Group 39">
            <a:extLst>
              <a:ext uri="{FF2B5EF4-FFF2-40B4-BE49-F238E27FC236}">
                <a16:creationId xmlns:a16="http://schemas.microsoft.com/office/drawing/2014/main" id="{95DAF449-F2DC-602D-D50F-1FA52E4E0007}"/>
              </a:ext>
            </a:extLst>
          </p:cNvPr>
          <p:cNvGrpSpPr/>
          <p:nvPr/>
        </p:nvGrpSpPr>
        <p:grpSpPr>
          <a:xfrm>
            <a:off x="3528308" y="742760"/>
            <a:ext cx="5566288" cy="3946537"/>
            <a:chOff x="3396318" y="771549"/>
            <a:chExt cx="5566288" cy="39465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8DCF02-B3F8-68CC-4DBE-019F9B3C4786}"/>
                </a:ext>
              </a:extLst>
            </p:cNvPr>
            <p:cNvGrpSpPr/>
            <p:nvPr/>
          </p:nvGrpSpPr>
          <p:grpSpPr>
            <a:xfrm>
              <a:off x="3396318" y="821527"/>
              <a:ext cx="3431453" cy="1488768"/>
              <a:chOff x="219885" y="4775187"/>
              <a:chExt cx="3881468" cy="208281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6F2F2A7-7364-94DA-E6E8-1965EB84D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4336" y="4840940"/>
                <a:ext cx="3737017" cy="2017059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E9579417-7673-5495-A0AF-63C6C5F36E6A}"/>
                  </a:ext>
                </a:extLst>
              </p:cNvPr>
              <p:cNvSpPr/>
              <p:nvPr/>
            </p:nvSpPr>
            <p:spPr>
              <a:xfrm rot="877448">
                <a:off x="246528" y="5174724"/>
                <a:ext cx="648836" cy="15862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636AA8B-FF75-A0E9-E806-2DF64D7E98BC}"/>
                  </a:ext>
                </a:extLst>
              </p:cNvPr>
              <p:cNvSpPr/>
              <p:nvPr/>
            </p:nvSpPr>
            <p:spPr>
              <a:xfrm rot="3018857">
                <a:off x="717614" y="5324986"/>
                <a:ext cx="618619" cy="386077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35E3FC-EC80-9A62-16E2-76239CDCDC84}"/>
                  </a:ext>
                </a:extLst>
              </p:cNvPr>
              <p:cNvSpPr txBox="1"/>
              <p:nvPr/>
            </p:nvSpPr>
            <p:spPr>
              <a:xfrm rot="977306">
                <a:off x="219885" y="4775187"/>
                <a:ext cx="930448" cy="473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HFGC</a:t>
                </a:r>
                <a:endParaRPr lang="en-GB" sz="1600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71852A5-353D-3ACE-040E-58ADB622F5D5}"/>
                  </a:ext>
                </a:extLst>
              </p:cNvPr>
              <p:cNvSpPr txBox="1"/>
              <p:nvPr/>
            </p:nvSpPr>
            <p:spPr>
              <a:xfrm rot="2439968">
                <a:off x="918945" y="5086839"/>
                <a:ext cx="699248" cy="473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G1A</a:t>
                </a:r>
                <a:endParaRPr lang="en-GB" sz="1600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5C8BA0-5872-62E6-73EA-ECA36F25A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4483" y="2170424"/>
              <a:ext cx="2269450" cy="21803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4BE5E6-36CF-5346-700E-C46542789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6622767" y="1091587"/>
              <a:ext cx="2292882" cy="995647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64B5C64-B8DE-E9DF-1F14-54D1AFAFDE46}"/>
                </a:ext>
              </a:extLst>
            </p:cNvPr>
            <p:cNvCxnSpPr>
              <a:endCxn id="26" idx="7"/>
            </p:cNvCxnSpPr>
            <p:nvPr/>
          </p:nvCxnSpPr>
          <p:spPr>
            <a:xfrm flipH="1" flipV="1">
              <a:off x="4326127" y="1410502"/>
              <a:ext cx="2332581" cy="75992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80C566A-3A56-6A04-E04A-B00594B95661}"/>
                </a:ext>
              </a:extLst>
            </p:cNvPr>
            <p:cNvCxnSpPr>
              <a:cxnSpLocks/>
              <a:stCxn id="18" idx="0"/>
              <a:endCxn id="25" idx="4"/>
            </p:cNvCxnSpPr>
            <p:nvPr/>
          </p:nvCxnSpPr>
          <p:spPr>
            <a:xfrm flipH="1" flipV="1">
              <a:off x="3692363" y="1218660"/>
              <a:ext cx="1544914" cy="110140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E827E4-D5A2-DC8B-A1A7-0B7E828DC4B9}"/>
                </a:ext>
              </a:extLst>
            </p:cNvPr>
            <p:cNvGrpSpPr/>
            <p:nvPr/>
          </p:nvGrpSpPr>
          <p:grpSpPr>
            <a:xfrm>
              <a:off x="3945769" y="2613330"/>
              <a:ext cx="2583015" cy="2104756"/>
              <a:chOff x="4534613" y="3158594"/>
              <a:chExt cx="2921763" cy="294458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E38ED06-A6CB-4049-9351-25EB51245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34613" y="3158594"/>
                <a:ext cx="2921763" cy="2944589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412BB80-3BD0-3D3F-9522-D86530F5BAE9}"/>
                  </a:ext>
                </a:extLst>
              </p:cNvPr>
              <p:cNvSpPr/>
              <p:nvPr/>
            </p:nvSpPr>
            <p:spPr>
              <a:xfrm>
                <a:off x="6155471" y="5636548"/>
                <a:ext cx="495300" cy="466635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12B2CDD-9317-5E8B-EADF-8C7B95653796}"/>
                  </a:ext>
                </a:extLst>
              </p:cNvPr>
              <p:cNvSpPr/>
              <p:nvPr/>
            </p:nvSpPr>
            <p:spPr>
              <a:xfrm>
                <a:off x="6168171" y="4798348"/>
                <a:ext cx="495300" cy="466635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359419B-F112-4498-7D00-745C1392D706}"/>
                  </a:ext>
                </a:extLst>
              </p:cNvPr>
              <p:cNvSpPr/>
              <p:nvPr/>
            </p:nvSpPr>
            <p:spPr>
              <a:xfrm>
                <a:off x="6155471" y="3960148"/>
                <a:ext cx="495300" cy="466635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02F810C-6D48-17B9-FB54-002BD9CB3C34}"/>
                </a:ext>
              </a:extLst>
            </p:cNvPr>
            <p:cNvSpPr/>
            <p:nvPr/>
          </p:nvSpPr>
          <p:spPr>
            <a:xfrm>
              <a:off x="6770983" y="3963558"/>
              <a:ext cx="367684" cy="299720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3C5FE80-96D8-C9F8-05D7-3C3883236831}"/>
                </a:ext>
              </a:extLst>
            </p:cNvPr>
            <p:cNvSpPr/>
            <p:nvPr/>
          </p:nvSpPr>
          <p:spPr>
            <a:xfrm>
              <a:off x="6770983" y="3465400"/>
              <a:ext cx="367684" cy="299901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F452956-0142-C434-D008-702F96836C61}"/>
                </a:ext>
              </a:extLst>
            </p:cNvPr>
            <p:cNvSpPr/>
            <p:nvPr/>
          </p:nvSpPr>
          <p:spPr>
            <a:xfrm>
              <a:off x="6748527" y="2737988"/>
              <a:ext cx="367684" cy="299720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0DB7E7-F951-5A23-A975-B3DAD2BBD4A0}"/>
                </a:ext>
              </a:extLst>
            </p:cNvPr>
            <p:cNvSpPr/>
            <p:nvPr/>
          </p:nvSpPr>
          <p:spPr>
            <a:xfrm>
              <a:off x="6918895" y="1371434"/>
              <a:ext cx="367684" cy="299720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73F17B-81C6-086B-E9FF-D13A6007AC42}"/>
                </a:ext>
              </a:extLst>
            </p:cNvPr>
            <p:cNvSpPr/>
            <p:nvPr/>
          </p:nvSpPr>
          <p:spPr>
            <a:xfrm>
              <a:off x="6918895" y="1662277"/>
              <a:ext cx="367684" cy="299720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B55DCA-6812-BA53-B78A-23D5F93620CD}"/>
                </a:ext>
              </a:extLst>
            </p:cNvPr>
            <p:cNvSpPr txBox="1"/>
            <p:nvPr/>
          </p:nvSpPr>
          <p:spPr>
            <a:xfrm>
              <a:off x="6748527" y="771549"/>
              <a:ext cx="22140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14IW G1A (2011-16)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EEF6CB-D17D-5F52-09ED-CA098D09B9F4}"/>
                </a:ext>
              </a:extLst>
            </p:cNvPr>
            <p:cNvSpPr txBox="1"/>
            <p:nvPr/>
          </p:nvSpPr>
          <p:spPr>
            <a:xfrm>
              <a:off x="3945769" y="2320063"/>
              <a:ext cx="2583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HFGC 14NRH (2011-2016)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DCA3587-FBE5-8132-1180-475C333F0785}"/>
                </a:ext>
              </a:extLst>
            </p:cNvPr>
            <p:cNvSpPr/>
            <p:nvPr/>
          </p:nvSpPr>
          <p:spPr>
            <a:xfrm>
              <a:off x="6808881" y="2168848"/>
              <a:ext cx="362437" cy="197491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2686D7-4E1A-4F52-ABF4-301D60A4DBF2}"/>
                </a:ext>
              </a:extLst>
            </p:cNvPr>
            <p:cNvSpPr txBox="1"/>
            <p:nvPr/>
          </p:nvSpPr>
          <p:spPr>
            <a:xfrm>
              <a:off x="5415706" y="4355810"/>
              <a:ext cx="4574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658930-9183-BC4B-9E82-E7224D39A582}"/>
                </a:ext>
              </a:extLst>
            </p:cNvPr>
            <p:cNvSpPr txBox="1"/>
            <p:nvPr/>
          </p:nvSpPr>
          <p:spPr>
            <a:xfrm>
              <a:off x="5424511" y="3769984"/>
              <a:ext cx="4574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3a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ED0B30-5BE9-EDD1-6B44-BAF851DFF6BF}"/>
                </a:ext>
              </a:extLst>
            </p:cNvPr>
            <p:cNvSpPr txBox="1"/>
            <p:nvPr/>
          </p:nvSpPr>
          <p:spPr>
            <a:xfrm>
              <a:off x="5420001" y="3174140"/>
              <a:ext cx="4574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5a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8CF9713-D23F-4663-EDBE-54022B029350}"/>
                </a:ext>
              </a:extLst>
            </p:cNvPr>
            <p:cNvSpPr txBox="1"/>
            <p:nvPr/>
          </p:nvSpPr>
          <p:spPr>
            <a:xfrm>
              <a:off x="6808882" y="3932831"/>
              <a:ext cx="307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0672009-FCC9-5876-382E-1CD29C859C7A}"/>
                </a:ext>
              </a:extLst>
            </p:cNvPr>
            <p:cNvSpPr txBox="1"/>
            <p:nvPr/>
          </p:nvSpPr>
          <p:spPr>
            <a:xfrm>
              <a:off x="6808882" y="3446073"/>
              <a:ext cx="307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BEFE3A-DFFA-3132-3F5F-B41DF9441919}"/>
                </a:ext>
              </a:extLst>
            </p:cNvPr>
            <p:cNvSpPr txBox="1"/>
            <p:nvPr/>
          </p:nvSpPr>
          <p:spPr>
            <a:xfrm>
              <a:off x="6778704" y="2718571"/>
              <a:ext cx="307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01D300-5B1F-4F78-BF05-5B9E82EA7DCC}"/>
                </a:ext>
              </a:extLst>
            </p:cNvPr>
            <p:cNvSpPr txBox="1"/>
            <p:nvPr/>
          </p:nvSpPr>
          <p:spPr>
            <a:xfrm>
              <a:off x="6845879" y="2087235"/>
              <a:ext cx="307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7912DCD-E311-7FE0-F77B-F4A49A51F5BD}"/>
                </a:ext>
              </a:extLst>
            </p:cNvPr>
            <p:cNvSpPr txBox="1"/>
            <p:nvPr/>
          </p:nvSpPr>
          <p:spPr>
            <a:xfrm>
              <a:off x="6900473" y="1647299"/>
              <a:ext cx="5416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D150B2F-2A2C-2EC7-4D94-2FB743A33957}"/>
                </a:ext>
              </a:extLst>
            </p:cNvPr>
            <p:cNvSpPr txBox="1"/>
            <p:nvPr/>
          </p:nvSpPr>
          <p:spPr>
            <a:xfrm>
              <a:off x="6901947" y="1340090"/>
              <a:ext cx="5416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6A0601FF-67E9-ADC0-1FD9-2894E9DE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7" y="76990"/>
            <a:ext cx="7543800" cy="3429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Divertor Tile 0 &amp; 1: Samples 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&amp; Methodology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94489-AFCD-0711-A300-5F3AA4F6E385}"/>
              </a:ext>
            </a:extLst>
          </p:cNvPr>
          <p:cNvSpPr txBox="1"/>
          <p:nvPr/>
        </p:nvSpPr>
        <p:spPr>
          <a:xfrm>
            <a:off x="323528" y="628562"/>
            <a:ext cx="26684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Surface analysis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aseline="30000" dirty="0"/>
              <a:t>3</a:t>
            </a:r>
            <a:r>
              <a:rPr lang="en-US" dirty="0"/>
              <a:t>He NRA (2 MeV)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 NRA (1.62 MeV)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SEM &amp; EDS (10 keV)</a:t>
            </a:r>
          </a:p>
          <a:p>
            <a:pPr algn="ctr"/>
            <a:r>
              <a:rPr lang="en-US" sz="2000" b="1" dirty="0"/>
              <a:t>Cross Section analysis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SEM &amp; EDS (10 keV)</a:t>
            </a:r>
          </a:p>
        </p:txBody>
      </p:sp>
    </p:spTree>
    <p:extLst>
      <p:ext uri="{BB962C8B-B14F-4D97-AF65-F5344CB8AC3E}">
        <p14:creationId xmlns:p14="http://schemas.microsoft.com/office/powerpoint/2010/main" val="1073596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Object 83">
            <a:extLst>
              <a:ext uri="{FF2B5EF4-FFF2-40B4-BE49-F238E27FC236}">
                <a16:creationId xmlns:a16="http://schemas.microsoft.com/office/drawing/2014/main" id="{80A24429-67D4-86E9-7267-D95572AAA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968061"/>
              </p:ext>
            </p:extLst>
          </p:nvPr>
        </p:nvGraphicFramePr>
        <p:xfrm>
          <a:off x="2211621" y="563883"/>
          <a:ext cx="2687178" cy="2069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67777" imgH="3209448" progId="Origin50.Graph">
                  <p:embed/>
                </p:oleObj>
              </mc:Choice>
              <mc:Fallback>
                <p:oleObj name="Graph" r:id="rId2" imgW="4167777" imgH="3209448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11621" y="563883"/>
                        <a:ext cx="2687178" cy="2069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8AC5060-F983-EB67-9C93-0113A43CE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3" y="100175"/>
            <a:ext cx="7543800" cy="342900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Tile 0 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Sample 1a: 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Deposition &amp; fuel retention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E9435-14A7-16A3-AEEB-EB80E5A2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7320" y="4930379"/>
            <a:ext cx="7231055" cy="156006"/>
          </a:xfrm>
        </p:spPr>
        <p:txBody>
          <a:bodyPr/>
          <a:lstStyle/>
          <a:p>
            <a:pPr algn="r"/>
            <a:r>
              <a:rPr lang="en-GB" sz="1050" dirty="0"/>
              <a:t>P. Tsavalas | PWIE meeting | Espoo | 9/4/2024 | Page </a:t>
            </a:r>
            <a:fld id="{6A6D9FA1-99C7-4910-8E32-B85D378B0060}" type="slidenum">
              <a:rPr lang="en-GB" sz="1050" smtClean="0"/>
              <a:pPr algn="r"/>
              <a:t>5</a:t>
            </a:fld>
            <a:endParaRPr lang="en-GB" sz="105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E68811-C2B7-504C-B8DD-1EE759C4D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68519"/>
              </p:ext>
            </p:extLst>
          </p:nvPr>
        </p:nvGraphicFramePr>
        <p:xfrm>
          <a:off x="4709176" y="788016"/>
          <a:ext cx="1556231" cy="15297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54912">
                  <a:extLst>
                    <a:ext uri="{9D8B030D-6E8A-4147-A177-3AD203B41FA5}">
                      <a16:colId xmlns:a16="http://schemas.microsoft.com/office/drawing/2014/main" val="45655379"/>
                    </a:ext>
                  </a:extLst>
                </a:gridCol>
                <a:gridCol w="901319">
                  <a:extLst>
                    <a:ext uri="{9D8B030D-6E8A-4147-A177-3AD203B41FA5}">
                      <a16:colId xmlns:a16="http://schemas.microsoft.com/office/drawing/2014/main" val="3636596751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Element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Amount</a:t>
                      </a:r>
                    </a:p>
                    <a:p>
                      <a:pPr algn="ctr" rtl="0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(10</a:t>
                      </a:r>
                      <a:r>
                        <a:rPr lang="en-US" sz="12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at/cm</a:t>
                      </a:r>
                      <a:r>
                        <a:rPr lang="en-US" sz="12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76981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2.4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389786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54.4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2667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1.9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68914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1.1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45716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20.3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84139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W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1.0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891636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33F3B656-8D11-7EC0-6BC2-6EF9F8BA9291}"/>
              </a:ext>
            </a:extLst>
          </p:cNvPr>
          <p:cNvGrpSpPr/>
          <p:nvPr/>
        </p:nvGrpSpPr>
        <p:grpSpPr>
          <a:xfrm>
            <a:off x="3081553" y="2456625"/>
            <a:ext cx="3146631" cy="2621841"/>
            <a:chOff x="6096001" y="3333492"/>
            <a:chExt cx="4478364" cy="39762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025A29-B9F2-B6C9-7BB0-5E2117803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1" y="3794698"/>
              <a:ext cx="4172671" cy="2986438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45F3C4F-6AF9-003B-3BB9-EED4681A4D70}"/>
                </a:ext>
              </a:extLst>
            </p:cNvPr>
            <p:cNvCxnSpPr>
              <a:cxnSpLocks/>
            </p:cNvCxnSpPr>
            <p:nvPr/>
          </p:nvCxnSpPr>
          <p:spPr>
            <a:xfrm>
              <a:off x="8953784" y="6130757"/>
              <a:ext cx="812355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4C2B07-B23C-B93C-41F3-AB7953D0E718}"/>
                </a:ext>
              </a:extLst>
            </p:cNvPr>
            <p:cNvSpPr txBox="1"/>
            <p:nvPr/>
          </p:nvSpPr>
          <p:spPr>
            <a:xfrm>
              <a:off x="9053038" y="6149113"/>
              <a:ext cx="994169" cy="255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50 </a:t>
              </a:r>
              <a:r>
                <a:rPr lang="el-GR" sz="900" dirty="0">
                  <a:solidFill>
                    <a:schemeClr val="bg1"/>
                  </a:solidFill>
                </a:rPr>
                <a:t>μ</a:t>
              </a:r>
              <a:r>
                <a:rPr lang="en-US" sz="900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367C6FF-9CC2-77FE-38EC-7463101FAAD0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9348477" y="4251007"/>
              <a:ext cx="201645" cy="1036910"/>
            </a:xfrm>
            <a:prstGeom prst="straightConnector1">
              <a:avLst/>
            </a:prstGeom>
            <a:ln w="38100">
              <a:solidFill>
                <a:srgbClr val="0188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6CCC88-1056-E3C0-4F54-97568A5F0EB4}"/>
                </a:ext>
              </a:extLst>
            </p:cNvPr>
            <p:cNvSpPr txBox="1"/>
            <p:nvPr/>
          </p:nvSpPr>
          <p:spPr>
            <a:xfrm>
              <a:off x="8678646" y="3820559"/>
              <a:ext cx="1339662" cy="43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W layer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D017E9B-0CB1-0DD6-67E8-45ECAC8C30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3980" y="3760367"/>
              <a:ext cx="280856" cy="1604209"/>
            </a:xfrm>
            <a:prstGeom prst="straightConnector1">
              <a:avLst/>
            </a:prstGeom>
            <a:ln w="38100">
              <a:solidFill>
                <a:srgbClr val="F7943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7AD312-76C7-07CD-3299-EBACFCF71AC8}"/>
                </a:ext>
              </a:extLst>
            </p:cNvPr>
            <p:cNvSpPr txBox="1"/>
            <p:nvPr/>
          </p:nvSpPr>
          <p:spPr>
            <a:xfrm>
              <a:off x="9445365" y="3370354"/>
              <a:ext cx="1129000" cy="43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Mo layer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2963A1-2680-F321-C058-766C38E388B3}"/>
                </a:ext>
              </a:extLst>
            </p:cNvPr>
            <p:cNvSpPr txBox="1"/>
            <p:nvPr/>
          </p:nvSpPr>
          <p:spPr>
            <a:xfrm>
              <a:off x="7464794" y="6879252"/>
              <a:ext cx="1210582" cy="43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CFC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0568955-0F09-6103-3719-AF1685294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3515" y="6633934"/>
              <a:ext cx="477021" cy="370200"/>
            </a:xfrm>
            <a:prstGeom prst="straightConnector1">
              <a:avLst/>
            </a:prstGeom>
            <a:ln w="38100">
              <a:solidFill>
                <a:srgbClr val="070E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8D13BBB-859C-BE14-4727-59033CDC13FB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7504384" y="4376420"/>
              <a:ext cx="1599020" cy="561927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A7A05A-2FBB-12AD-CE49-4C7853C2891B}"/>
                </a:ext>
              </a:extLst>
            </p:cNvPr>
            <p:cNvSpPr txBox="1"/>
            <p:nvPr/>
          </p:nvSpPr>
          <p:spPr>
            <a:xfrm>
              <a:off x="6517119" y="3945971"/>
              <a:ext cx="1974530" cy="430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Deposition layer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27D504-97C2-13A9-4BE3-E427A107A2B4}"/>
                </a:ext>
              </a:extLst>
            </p:cNvPr>
            <p:cNvSpPr txBox="1"/>
            <p:nvPr/>
          </p:nvSpPr>
          <p:spPr>
            <a:xfrm>
              <a:off x="7386100" y="3333492"/>
              <a:ext cx="1974529" cy="526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Cross section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0F22255-B978-D4E2-8363-1B89A6C7D320}"/>
              </a:ext>
            </a:extLst>
          </p:cNvPr>
          <p:cNvSpPr txBox="1"/>
          <p:nvPr/>
        </p:nvSpPr>
        <p:spPr>
          <a:xfrm>
            <a:off x="4549118" y="461368"/>
            <a:ext cx="2687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NRA quantitative results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DDA7EF-B696-7455-E1A7-488BD19B2C0E}"/>
              </a:ext>
            </a:extLst>
          </p:cNvPr>
          <p:cNvSpPr/>
          <p:nvPr/>
        </p:nvSpPr>
        <p:spPr>
          <a:xfrm>
            <a:off x="4716017" y="1351088"/>
            <a:ext cx="1526806" cy="973196"/>
          </a:xfrm>
          <a:prstGeom prst="rect">
            <a:avLst/>
          </a:prstGeom>
          <a:noFill/>
          <a:ln w="28575">
            <a:solidFill>
              <a:srgbClr val="2D4D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3C8EAF-69CE-31C5-AEDF-D0BC89192E0B}"/>
              </a:ext>
            </a:extLst>
          </p:cNvPr>
          <p:cNvSpPr/>
          <p:nvPr/>
        </p:nvSpPr>
        <p:spPr>
          <a:xfrm>
            <a:off x="4711497" y="1188767"/>
            <a:ext cx="1531325" cy="157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F7C18E-0AAD-B2EF-9CE7-98048144D6E4}"/>
              </a:ext>
            </a:extLst>
          </p:cNvPr>
          <p:cNvSpPr txBox="1"/>
          <p:nvPr/>
        </p:nvSpPr>
        <p:spPr>
          <a:xfrm>
            <a:off x="6798211" y="485308"/>
            <a:ext cx="2310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Elemental depth profile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BBFE14-8BB6-46C7-F6CF-445635ED7FB8}"/>
              </a:ext>
            </a:extLst>
          </p:cNvPr>
          <p:cNvSpPr txBox="1"/>
          <p:nvPr/>
        </p:nvSpPr>
        <p:spPr>
          <a:xfrm>
            <a:off x="6025857" y="3028030"/>
            <a:ext cx="3082517" cy="14927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b="1" dirty="0"/>
              <a:t>Near Tile 1: High </a:t>
            </a:r>
            <a:r>
              <a:rPr lang="en-US" sz="1300" dirty="0"/>
              <a:t>deposition</a:t>
            </a:r>
            <a:r>
              <a:rPr lang="en-US" sz="1300" b="1" dirty="0"/>
              <a:t> </a:t>
            </a:r>
            <a:r>
              <a:rPr lang="en-US" sz="1300" dirty="0"/>
              <a:t>region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b="1" dirty="0"/>
              <a:t>Deposited layer thickness</a:t>
            </a:r>
            <a:r>
              <a:rPr lang="en-US" sz="1300" dirty="0"/>
              <a:t>:</a:t>
            </a:r>
          </a:p>
          <a:p>
            <a:pPr marL="457200" indent="-222250">
              <a:buFont typeface="Wingdings" panose="05000000000000000000" pitchFamily="2" charset="2"/>
              <a:buChar char="§"/>
            </a:pPr>
            <a:r>
              <a:rPr lang="en-US" sz="1300" b="1" dirty="0"/>
              <a:t>NRA:</a:t>
            </a:r>
            <a:r>
              <a:rPr lang="en-US" sz="1300" dirty="0"/>
              <a:t> &gt;12 </a:t>
            </a:r>
            <a:r>
              <a:rPr lang="el-GR" sz="1300" dirty="0"/>
              <a:t>μ</a:t>
            </a:r>
            <a:r>
              <a:rPr lang="en-US" sz="1300" dirty="0"/>
              <a:t>m </a:t>
            </a:r>
          </a:p>
          <a:p>
            <a:pPr marL="457200" indent="-222250">
              <a:buFont typeface="Wingdings" panose="05000000000000000000" pitchFamily="2" charset="2"/>
              <a:buChar char="§"/>
            </a:pPr>
            <a:r>
              <a:rPr lang="en-US" sz="1300" b="1" dirty="0"/>
              <a:t>SEM/EDS:</a:t>
            </a:r>
            <a:r>
              <a:rPr lang="en-US" sz="1300" dirty="0"/>
              <a:t> (6 - 23) </a:t>
            </a:r>
            <a:r>
              <a:rPr lang="en-US" sz="1300" dirty="0">
                <a:latin typeface="Symbol" panose="05050102010706020507" pitchFamily="18" charset="2"/>
              </a:rPr>
              <a:t>m</a:t>
            </a:r>
            <a:r>
              <a:rPr lang="en-US" sz="1300" dirty="0"/>
              <a:t>m; </a:t>
            </a:r>
            <a:r>
              <a:rPr lang="en-US" sz="1300" b="1" dirty="0">
                <a:solidFill>
                  <a:srgbClr val="FF0000"/>
                </a:solidFill>
              </a:rPr>
              <a:t>Not constant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/>
              <a:t>Deposited layer composition:</a:t>
            </a:r>
          </a:p>
          <a:p>
            <a:pPr marL="457200" indent="-279400">
              <a:buFont typeface="Wingdings" panose="05000000000000000000" pitchFamily="2" charset="2"/>
              <a:buChar char="§"/>
            </a:pPr>
            <a:r>
              <a:rPr lang="en-US" sz="1300" dirty="0"/>
              <a:t>Rich in </a:t>
            </a:r>
            <a:r>
              <a:rPr lang="en-US" sz="1300" b="1" dirty="0"/>
              <a:t>D, Be (dominant), C, N &amp; O </a:t>
            </a:r>
            <a:endParaRPr lang="en-US" sz="1300" dirty="0"/>
          </a:p>
          <a:p>
            <a:pPr marL="457200" indent="-279400">
              <a:buFont typeface="Wingdings" panose="05000000000000000000" pitchFamily="2" charset="2"/>
              <a:buChar char="§"/>
            </a:pPr>
            <a:r>
              <a:rPr lang="en-US" sz="1300" b="1" dirty="0"/>
              <a:t>Plenty of impurities </a:t>
            </a:r>
            <a:r>
              <a:rPr lang="en-US" sz="1300" dirty="0"/>
              <a:t>(EDS)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C21C16-EA71-02D2-911D-E9AE2E2711E7}"/>
              </a:ext>
            </a:extLst>
          </p:cNvPr>
          <p:cNvSpPr txBox="1"/>
          <p:nvPr/>
        </p:nvSpPr>
        <p:spPr>
          <a:xfrm>
            <a:off x="568617" y="2599964"/>
            <a:ext cx="2284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Elemental concentration</a:t>
            </a:r>
          </a:p>
        </p:txBody>
      </p: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C6EC9603-2890-8344-A985-E94B17FC13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2513177"/>
              </p:ext>
            </p:extLst>
          </p:nvPr>
        </p:nvGraphicFramePr>
        <p:xfrm>
          <a:off x="-63347" y="2859782"/>
          <a:ext cx="3267195" cy="1887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C5541D5E-953E-6303-51C8-E0A7E1C90A2A}"/>
              </a:ext>
            </a:extLst>
          </p:cNvPr>
          <p:cNvSpPr txBox="1"/>
          <p:nvPr/>
        </p:nvSpPr>
        <p:spPr>
          <a:xfrm>
            <a:off x="8985" y="4644734"/>
            <a:ext cx="4285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For the top layer (2-3) </a:t>
            </a:r>
            <a:r>
              <a:rPr lang="en-US" sz="1100" dirty="0">
                <a:latin typeface="Symbol" panose="05050102010706020507" pitchFamily="18" charset="2"/>
              </a:rPr>
              <a:t>m</a:t>
            </a:r>
            <a:r>
              <a:rPr lang="en-US" sz="1100" dirty="0"/>
              <a:t>m</a:t>
            </a:r>
          </a:p>
          <a:p>
            <a:r>
              <a:rPr lang="en-US" sz="1100" dirty="0"/>
              <a:t>Rest elements: Al, Cl, Ca, Ti, Cr, Mn, Fe, Ni, Cu &amp; Mo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6664BC9-EBBF-84C8-0767-0D4624B5F3CD}"/>
              </a:ext>
            </a:extLst>
          </p:cNvPr>
          <p:cNvCxnSpPr>
            <a:cxnSpLocks/>
          </p:cNvCxnSpPr>
          <p:nvPr/>
        </p:nvCxnSpPr>
        <p:spPr>
          <a:xfrm>
            <a:off x="5220072" y="3394415"/>
            <a:ext cx="0" cy="275942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02C026F-070F-B74F-0F98-C414415522CA}"/>
              </a:ext>
            </a:extLst>
          </p:cNvPr>
          <p:cNvSpPr txBox="1"/>
          <p:nvPr/>
        </p:nvSpPr>
        <p:spPr>
          <a:xfrm>
            <a:off x="4644008" y="2310440"/>
            <a:ext cx="19562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For layer thickness of 10 </a:t>
            </a:r>
            <a:r>
              <a:rPr lang="en-US" sz="1100" dirty="0">
                <a:latin typeface="Symbol" panose="05050102010706020507" pitchFamily="18" charset="2"/>
              </a:rPr>
              <a:t>m</a:t>
            </a:r>
            <a:r>
              <a:rPr lang="en-US" sz="1100" dirty="0"/>
              <a:t>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3AC01F-25F6-4273-619C-449098163A09}"/>
              </a:ext>
            </a:extLst>
          </p:cNvPr>
          <p:cNvSpPr txBox="1"/>
          <p:nvPr/>
        </p:nvSpPr>
        <p:spPr>
          <a:xfrm>
            <a:off x="1817492" y="427058"/>
            <a:ext cx="14402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NRA spectra</a:t>
            </a:r>
            <a:endParaRPr lang="en-US" sz="1600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D857A6C-BCBE-A354-6ABC-7BD476A0FCFC}"/>
              </a:ext>
            </a:extLst>
          </p:cNvPr>
          <p:cNvGrpSpPr/>
          <p:nvPr/>
        </p:nvGrpSpPr>
        <p:grpSpPr>
          <a:xfrm>
            <a:off x="-156514" y="625486"/>
            <a:ext cx="2745220" cy="2114604"/>
            <a:chOff x="-170013" y="448668"/>
            <a:chExt cx="2745220" cy="2114604"/>
          </a:xfrm>
        </p:grpSpPr>
        <p:graphicFrame>
          <p:nvGraphicFramePr>
            <p:cNvPr id="78" name="Object 77">
              <a:extLst>
                <a:ext uri="{FF2B5EF4-FFF2-40B4-BE49-F238E27FC236}">
                  <a16:creationId xmlns:a16="http://schemas.microsoft.com/office/drawing/2014/main" id="{65A4210B-7591-FC63-D785-49B2D001C74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3762756"/>
                </p:ext>
              </p:extLst>
            </p:nvPr>
          </p:nvGraphicFramePr>
          <p:xfrm>
            <a:off x="-170013" y="448668"/>
            <a:ext cx="2745220" cy="21146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4167777" imgH="3209448" progId="Origin50.Graph">
                    <p:embed/>
                  </p:oleObj>
                </mc:Choice>
                <mc:Fallback>
                  <p:oleObj name="Graph" r:id="rId6" imgW="4167777" imgH="3209448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-170013" y="448668"/>
                          <a:ext cx="2745220" cy="21146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2561B7-468B-D3F8-E36E-A5F89E5B8E32}"/>
                </a:ext>
              </a:extLst>
            </p:cNvPr>
            <p:cNvSpPr txBox="1"/>
            <p:nvPr/>
          </p:nvSpPr>
          <p:spPr>
            <a:xfrm>
              <a:off x="1361371" y="589263"/>
              <a:ext cx="11570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baseline="30000" dirty="0">
                  <a:solidFill>
                    <a:srgbClr val="FF0000"/>
                  </a:solidFill>
                </a:rPr>
                <a:t>3</a:t>
              </a:r>
              <a:r>
                <a:rPr lang="en-US" sz="1600" b="1" dirty="0">
                  <a:solidFill>
                    <a:srgbClr val="FF0000"/>
                  </a:solidFill>
                </a:rPr>
                <a:t>He beam 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65DC0691-A9F5-8B92-FF85-C609F3DC4B35}"/>
              </a:ext>
            </a:extLst>
          </p:cNvPr>
          <p:cNvSpPr txBox="1"/>
          <p:nvPr/>
        </p:nvSpPr>
        <p:spPr>
          <a:xfrm>
            <a:off x="2724204" y="742645"/>
            <a:ext cx="97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d beam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D1682EB4-9BE0-C04D-9A55-090E69E89D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987904"/>
              </p:ext>
            </p:extLst>
          </p:nvPr>
        </p:nvGraphicFramePr>
        <p:xfrm>
          <a:off x="6600273" y="667028"/>
          <a:ext cx="2700377" cy="208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167777" imgH="3209448" progId="Origin50.Graph">
                  <p:embed/>
                </p:oleObj>
              </mc:Choice>
              <mc:Fallback>
                <p:oleObj name="Graph" r:id="rId8" imgW="4167777" imgH="3209448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00273" y="667028"/>
                        <a:ext cx="2700377" cy="208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4269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F9EADA3A-1875-3BDF-0636-772CB2470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4" y="982031"/>
            <a:ext cx="2061947" cy="1468601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9FEB25C1-9C7B-5199-2C0A-F6247BF30701}"/>
              </a:ext>
            </a:extLst>
          </p:cNvPr>
          <p:cNvGrpSpPr/>
          <p:nvPr/>
        </p:nvGrpSpPr>
        <p:grpSpPr>
          <a:xfrm>
            <a:off x="154557" y="3381821"/>
            <a:ext cx="1822047" cy="1191730"/>
            <a:chOff x="2812411" y="1268111"/>
            <a:chExt cx="1863387" cy="13040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E40087-FE7A-D16E-D034-2626E6418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751" y="1268111"/>
              <a:ext cx="1822047" cy="1304065"/>
            </a:xfrm>
            <a:prstGeom prst="rect">
              <a:avLst/>
            </a:prstGeom>
          </p:spPr>
        </p:pic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EA3F16C-282D-C82B-920F-0555F49DBA46}"/>
                </a:ext>
              </a:extLst>
            </p:cNvPr>
            <p:cNvCxnSpPr>
              <a:cxnSpLocks/>
            </p:cNvCxnSpPr>
            <p:nvPr/>
          </p:nvCxnSpPr>
          <p:spPr>
            <a:xfrm>
              <a:off x="2812411" y="2273838"/>
              <a:ext cx="469044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C7FB0F-C00A-EFAB-E54E-DE4A97CE8E5B}"/>
                </a:ext>
              </a:extLst>
            </p:cNvPr>
            <p:cNvSpPr txBox="1"/>
            <p:nvPr/>
          </p:nvSpPr>
          <p:spPr>
            <a:xfrm>
              <a:off x="2873195" y="2259009"/>
              <a:ext cx="557711" cy="23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25 </a:t>
              </a:r>
              <a:r>
                <a:rPr lang="el-GR" sz="800" dirty="0">
                  <a:solidFill>
                    <a:schemeClr val="bg1"/>
                  </a:solidFill>
                </a:rPr>
                <a:t>μ</a:t>
              </a:r>
              <a:r>
                <a:rPr lang="en-US" sz="800" dirty="0">
                  <a:solidFill>
                    <a:schemeClr val="bg1"/>
                  </a:solidFill>
                </a:rPr>
                <a:t>m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0727E65-CA14-A5B2-6214-1E0915CA2783}"/>
              </a:ext>
            </a:extLst>
          </p:cNvPr>
          <p:cNvGrpSpPr/>
          <p:nvPr/>
        </p:nvGrpSpPr>
        <p:grpSpPr>
          <a:xfrm>
            <a:off x="2121257" y="3381821"/>
            <a:ext cx="1583616" cy="1191729"/>
            <a:chOff x="4102193" y="3543732"/>
            <a:chExt cx="1842214" cy="130406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8E89230-1382-3AD8-C884-2C6C3A77B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360" y="3543732"/>
              <a:ext cx="1822047" cy="1304065"/>
            </a:xfrm>
            <a:prstGeom prst="rect">
              <a:avLst/>
            </a:prstGeom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B8C65C8-C99B-F97F-19F6-06EB43357700}"/>
                </a:ext>
              </a:extLst>
            </p:cNvPr>
            <p:cNvCxnSpPr>
              <a:cxnSpLocks/>
            </p:cNvCxnSpPr>
            <p:nvPr/>
          </p:nvCxnSpPr>
          <p:spPr>
            <a:xfrm>
              <a:off x="4187901" y="4533434"/>
              <a:ext cx="36004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F9D4213-8237-944C-E9A4-B1403837CB93}"/>
                </a:ext>
              </a:extLst>
            </p:cNvPr>
            <p:cNvSpPr txBox="1"/>
            <p:nvPr/>
          </p:nvSpPr>
          <p:spPr>
            <a:xfrm>
              <a:off x="4102193" y="4533054"/>
              <a:ext cx="817823" cy="23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50 </a:t>
              </a:r>
              <a:r>
                <a:rPr lang="el-GR" sz="800" dirty="0"/>
                <a:t>μ</a:t>
              </a:r>
              <a:r>
                <a:rPr lang="en-US" sz="800" dirty="0"/>
                <a:t>m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5ED4C-C0B1-F03A-DD59-B3A9A4CA4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8268" y="4845265"/>
            <a:ext cx="3775732" cy="215106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7B36F0-6488-B102-5558-DA67E68C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" y="89634"/>
            <a:ext cx="8471630" cy="342900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Tile 0 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Sample 1a: SEM - characteristic surface features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FE7E41-43AA-DC93-B321-BB09291E608C}"/>
              </a:ext>
            </a:extLst>
          </p:cNvPr>
          <p:cNvGrpSpPr/>
          <p:nvPr/>
        </p:nvGrpSpPr>
        <p:grpSpPr>
          <a:xfrm>
            <a:off x="6957938" y="625728"/>
            <a:ext cx="1760503" cy="1946022"/>
            <a:chOff x="2090501" y="2942169"/>
            <a:chExt cx="1979168" cy="196232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84C8F33-8A88-FFD3-8837-1E04804E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1" y="3487980"/>
              <a:ext cx="1979168" cy="1416518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065E0B3-D91A-9B3D-4479-5922CA30309F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>
              <a:off x="3010877" y="3283560"/>
              <a:ext cx="0" cy="5527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6AA493D-EE8C-E192-EFEA-E4E096E6DC94}"/>
                </a:ext>
              </a:extLst>
            </p:cNvPr>
            <p:cNvSpPr txBox="1"/>
            <p:nvPr/>
          </p:nvSpPr>
          <p:spPr>
            <a:xfrm>
              <a:off x="2135669" y="2942169"/>
              <a:ext cx="1750415" cy="34139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Area rich in O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FF1980-D0D7-8268-95C7-4645E346E223}"/>
              </a:ext>
            </a:extLst>
          </p:cNvPr>
          <p:cNvSpPr txBox="1"/>
          <p:nvPr/>
        </p:nvSpPr>
        <p:spPr>
          <a:xfrm>
            <a:off x="5676193" y="3153774"/>
            <a:ext cx="3320849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dirty="0"/>
              <a:t>Smooth surface </a:t>
            </a:r>
            <a:r>
              <a:rPr lang="en-US" sz="1800" dirty="0"/>
              <a:t>with</a:t>
            </a:r>
            <a:r>
              <a:rPr lang="en-US" sz="1800" b="1" dirty="0"/>
              <a:t> cracks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A</a:t>
            </a:r>
            <a:r>
              <a:rPr lang="en-US" sz="1800" b="1" dirty="0"/>
              <a:t>reas/particles:</a:t>
            </a:r>
            <a:endParaRPr lang="el-GR" sz="1800" b="1" dirty="0"/>
          </a:p>
          <a:p>
            <a:pPr marL="520700" indent="-285750">
              <a:buFont typeface="Wingdings" panose="05000000000000000000" pitchFamily="2" charset="2"/>
              <a:buChar char="§"/>
            </a:pPr>
            <a:r>
              <a:rPr lang="en-US" sz="1800" dirty="0"/>
              <a:t>Rich in </a:t>
            </a:r>
            <a:r>
              <a:rPr lang="en-US" sz="1800" b="1" dirty="0"/>
              <a:t>W</a:t>
            </a:r>
            <a:r>
              <a:rPr lang="en-US" sz="1800" dirty="0"/>
              <a:t> due to absence of d</a:t>
            </a:r>
            <a:r>
              <a:rPr lang="en-US" dirty="0"/>
              <a:t>eposition</a:t>
            </a:r>
            <a:endParaRPr lang="en-US" sz="1800" dirty="0"/>
          </a:p>
          <a:p>
            <a:pPr marL="520700" indent="-285750">
              <a:buFont typeface="Wingdings" panose="05000000000000000000" pitchFamily="2" charset="2"/>
              <a:buChar char="§"/>
            </a:pPr>
            <a:r>
              <a:rPr lang="en-US" sz="1800" dirty="0"/>
              <a:t>Rich in </a:t>
            </a:r>
            <a:r>
              <a:rPr lang="en-US" sz="1800" b="1" dirty="0"/>
              <a:t>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34C063-EA32-8CDF-EBE8-F56742775E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8" y="983429"/>
            <a:ext cx="2061947" cy="1468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983631-87E5-C599-777D-C409DE5DFBCB}"/>
              </a:ext>
            </a:extLst>
          </p:cNvPr>
          <p:cNvSpPr txBox="1"/>
          <p:nvPr/>
        </p:nvSpPr>
        <p:spPr>
          <a:xfrm>
            <a:off x="1648278" y="2153510"/>
            <a:ext cx="5079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7BD29C-FD9F-AFD3-B736-E469129DCFB3}"/>
              </a:ext>
            </a:extLst>
          </p:cNvPr>
          <p:cNvCxnSpPr>
            <a:cxnSpLocks/>
          </p:cNvCxnSpPr>
          <p:nvPr/>
        </p:nvCxnSpPr>
        <p:spPr>
          <a:xfrm>
            <a:off x="1609735" y="2153510"/>
            <a:ext cx="498711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FADF34A-CF4A-48D1-B3AC-80C649CD9C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535" y="3393330"/>
            <a:ext cx="1630814" cy="11671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B6CEBE-C8BC-7242-E09A-B7BA24F22F11}"/>
              </a:ext>
            </a:extLst>
          </p:cNvPr>
          <p:cNvSpPr txBox="1"/>
          <p:nvPr/>
        </p:nvSpPr>
        <p:spPr>
          <a:xfrm>
            <a:off x="1996187" y="2589660"/>
            <a:ext cx="1656184" cy="3385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Areas rich in 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74225A-3B36-ABE5-29DC-00A2F4BBD8FF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330602" y="2928214"/>
            <a:ext cx="1493677" cy="10304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A48161-3877-BCDF-B2DD-5EA59D106A4D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2824279" y="2928214"/>
            <a:ext cx="17336" cy="71236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0631C36-4B1F-FED5-2D9F-5CE430C47DB8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2824279" y="2928214"/>
            <a:ext cx="1719092" cy="84648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C8427F5-BB95-2FC4-81E8-4619491112EF}"/>
              </a:ext>
            </a:extLst>
          </p:cNvPr>
          <p:cNvSpPr txBox="1"/>
          <p:nvPr/>
        </p:nvSpPr>
        <p:spPr>
          <a:xfrm>
            <a:off x="2776156" y="579674"/>
            <a:ext cx="12354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SEM image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1178AE-5BBB-62B2-5AEE-1E495FBA54B2}"/>
              </a:ext>
            </a:extLst>
          </p:cNvPr>
          <p:cNvCxnSpPr>
            <a:cxnSpLocks/>
          </p:cNvCxnSpPr>
          <p:nvPr/>
        </p:nvCxnSpPr>
        <p:spPr>
          <a:xfrm>
            <a:off x="6962468" y="2253538"/>
            <a:ext cx="417844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8546A40-F025-E2EF-CC46-91549FFB3E56}"/>
              </a:ext>
            </a:extLst>
          </p:cNvPr>
          <p:cNvSpPr txBox="1"/>
          <p:nvPr/>
        </p:nvSpPr>
        <p:spPr>
          <a:xfrm>
            <a:off x="7025004" y="2261232"/>
            <a:ext cx="4432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50 </a:t>
            </a:r>
            <a:r>
              <a:rPr lang="el-GR" sz="700" dirty="0">
                <a:solidFill>
                  <a:schemeClr val="bg1"/>
                </a:solidFill>
              </a:rPr>
              <a:t>μ</a:t>
            </a:r>
            <a:r>
              <a:rPr lang="en-US" sz="7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A514A2C-D572-BB0A-68EB-5E237839E72B}"/>
              </a:ext>
            </a:extLst>
          </p:cNvPr>
          <p:cNvCxnSpPr>
            <a:cxnSpLocks/>
          </p:cNvCxnSpPr>
          <p:nvPr/>
        </p:nvCxnSpPr>
        <p:spPr>
          <a:xfrm>
            <a:off x="3793624" y="4226713"/>
            <a:ext cx="41994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13BF190-BB4B-54ED-E92A-FEC57F214E4D}"/>
              </a:ext>
            </a:extLst>
          </p:cNvPr>
          <p:cNvSpPr txBox="1"/>
          <p:nvPr/>
        </p:nvSpPr>
        <p:spPr>
          <a:xfrm>
            <a:off x="3761214" y="4239813"/>
            <a:ext cx="5759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B3F27BC-B2D3-021D-8713-B32E7A7A35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73" y="982031"/>
            <a:ext cx="2095437" cy="149245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6BE069AA-16B0-C68C-5C17-4A7F4C3F9386}"/>
              </a:ext>
            </a:extLst>
          </p:cNvPr>
          <p:cNvSpPr txBox="1"/>
          <p:nvPr/>
        </p:nvSpPr>
        <p:spPr>
          <a:xfrm>
            <a:off x="2390327" y="2153510"/>
            <a:ext cx="5079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C4C05A1-7CD1-E6EF-8123-29575C13A165}"/>
              </a:ext>
            </a:extLst>
          </p:cNvPr>
          <p:cNvCxnSpPr>
            <a:cxnSpLocks/>
          </p:cNvCxnSpPr>
          <p:nvPr/>
        </p:nvCxnSpPr>
        <p:spPr>
          <a:xfrm>
            <a:off x="2351784" y="2153510"/>
            <a:ext cx="498711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52D4F8D9-0808-F4DC-789E-4FF6566691DF}"/>
              </a:ext>
            </a:extLst>
          </p:cNvPr>
          <p:cNvSpPr txBox="1"/>
          <p:nvPr/>
        </p:nvSpPr>
        <p:spPr>
          <a:xfrm>
            <a:off x="6193676" y="2153510"/>
            <a:ext cx="5079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40 </a:t>
            </a:r>
            <a:r>
              <a:rPr lang="el-GR" sz="800" dirty="0">
                <a:solidFill>
                  <a:schemeClr val="bg1"/>
                </a:solidFill>
              </a:rPr>
              <a:t>μ</a:t>
            </a:r>
            <a:r>
              <a:rPr lang="en-US" sz="8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F344EC6-16B0-59FB-4288-64F822C46FA9}"/>
              </a:ext>
            </a:extLst>
          </p:cNvPr>
          <p:cNvCxnSpPr>
            <a:cxnSpLocks/>
          </p:cNvCxnSpPr>
          <p:nvPr/>
        </p:nvCxnSpPr>
        <p:spPr>
          <a:xfrm>
            <a:off x="6193676" y="2153510"/>
            <a:ext cx="442448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A5BB3680-EF05-A835-5612-EFB6D71660EA}"/>
              </a:ext>
            </a:extLst>
          </p:cNvPr>
          <p:cNvSpPr/>
          <p:nvPr/>
        </p:nvSpPr>
        <p:spPr>
          <a:xfrm>
            <a:off x="3019577" y="1485907"/>
            <a:ext cx="544311" cy="352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B73FA14-5048-8319-596B-7FE7D739E52B}"/>
              </a:ext>
            </a:extLst>
          </p:cNvPr>
          <p:cNvCxnSpPr/>
          <p:nvPr/>
        </p:nvCxnSpPr>
        <p:spPr>
          <a:xfrm flipH="1">
            <a:off x="3563888" y="982031"/>
            <a:ext cx="1033885" cy="5303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3AEF0FD-6025-9136-2C51-CF3E5B66F118}"/>
              </a:ext>
            </a:extLst>
          </p:cNvPr>
          <p:cNvCxnSpPr>
            <a:cxnSpLocks/>
          </p:cNvCxnSpPr>
          <p:nvPr/>
        </p:nvCxnSpPr>
        <p:spPr>
          <a:xfrm flipH="1" flipV="1">
            <a:off x="3563888" y="1835950"/>
            <a:ext cx="1033885" cy="6253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978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3B45C8C-5ACE-E6D0-27E7-181E6C050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016094"/>
              </p:ext>
            </p:extLst>
          </p:nvPr>
        </p:nvGraphicFramePr>
        <p:xfrm>
          <a:off x="188979" y="807085"/>
          <a:ext cx="2235200" cy="15392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80274">
                  <a:extLst>
                    <a:ext uri="{9D8B030D-6E8A-4147-A177-3AD203B41FA5}">
                      <a16:colId xmlns:a16="http://schemas.microsoft.com/office/drawing/2014/main" val="668061441"/>
                    </a:ext>
                  </a:extLst>
                </a:gridCol>
                <a:gridCol w="787877">
                  <a:extLst>
                    <a:ext uri="{9D8B030D-6E8A-4147-A177-3AD203B41FA5}">
                      <a16:colId xmlns:a16="http://schemas.microsoft.com/office/drawing/2014/main" val="1663728838"/>
                    </a:ext>
                  </a:extLst>
                </a:gridCol>
                <a:gridCol w="867049">
                  <a:extLst>
                    <a:ext uri="{9D8B030D-6E8A-4147-A177-3AD203B41FA5}">
                      <a16:colId xmlns:a16="http://schemas.microsoft.com/office/drawing/2014/main" val="2082364143"/>
                    </a:ext>
                  </a:extLst>
                </a:gridCol>
              </a:tblGrid>
              <a:tr h="17456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Element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200" b="1" u="none" strike="noStrike" dirty="0">
                          <a:effectLst/>
                        </a:rPr>
                        <a:t>Amount (10</a:t>
                      </a:r>
                      <a:r>
                        <a:rPr lang="en-US" sz="1200" b="1" u="none" strike="noStrike" baseline="30000" dirty="0">
                          <a:effectLst/>
                        </a:rPr>
                        <a:t>18</a:t>
                      </a:r>
                      <a:r>
                        <a:rPr lang="en-US" sz="1200" b="1" u="none" strike="noStrike" dirty="0">
                          <a:effectLst/>
                        </a:rPr>
                        <a:t> at/cm</a:t>
                      </a:r>
                      <a:r>
                        <a:rPr lang="en-US" sz="1200" b="1" u="none" strike="noStrike" baseline="30000" dirty="0">
                          <a:effectLst/>
                        </a:rPr>
                        <a:t>2</a:t>
                      </a:r>
                      <a:r>
                        <a:rPr lang="en-US" sz="1200" b="1" u="none" strike="noStrike" dirty="0">
                          <a:effectLst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883057"/>
                  </a:ext>
                </a:extLst>
              </a:tr>
              <a:tr h="159323"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5a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1a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3619531"/>
                  </a:ext>
                </a:extLst>
              </a:tr>
              <a:tr h="159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3.0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</a:rPr>
                        <a:t>2.4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2020877"/>
                  </a:ext>
                </a:extLst>
              </a:tr>
              <a:tr h="191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Be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28.4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54.4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8665112"/>
                  </a:ext>
                </a:extLst>
              </a:tr>
              <a:tr h="191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1.7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9230273"/>
                  </a:ext>
                </a:extLst>
              </a:tr>
              <a:tr h="191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0.7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1894613"/>
                  </a:ext>
                </a:extLst>
              </a:tr>
              <a:tr h="191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11.5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20.3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862481"/>
                  </a:ext>
                </a:extLst>
              </a:tr>
              <a:tr h="191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21.7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329848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5A431DB-8820-36FE-557B-6F3ABA04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1" y="60788"/>
            <a:ext cx="7543800" cy="342900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Tile 0 Sample 5a: Deposition &amp; fuel retention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3DEDE-7EB6-F37D-1592-F7FA2BF6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2208" y="4988983"/>
            <a:ext cx="5323447" cy="115981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30049-F468-5DCD-18B9-0E02648EBE6F}"/>
              </a:ext>
            </a:extLst>
          </p:cNvPr>
          <p:cNvSpPr txBox="1"/>
          <p:nvPr/>
        </p:nvSpPr>
        <p:spPr>
          <a:xfrm>
            <a:off x="67250" y="494262"/>
            <a:ext cx="2329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NRA quantitative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6F456-9D9F-686B-26F7-7527DDDF2B85}"/>
              </a:ext>
            </a:extLst>
          </p:cNvPr>
          <p:cNvSpPr txBox="1"/>
          <p:nvPr/>
        </p:nvSpPr>
        <p:spPr>
          <a:xfrm>
            <a:off x="13560" y="2355726"/>
            <a:ext cx="18905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For layer thickness of 10 </a:t>
            </a:r>
            <a:r>
              <a:rPr lang="en-US" sz="1050" dirty="0">
                <a:latin typeface="Symbol" panose="05050102010706020507" pitchFamily="18" charset="2"/>
              </a:rPr>
              <a:t>m</a:t>
            </a:r>
            <a:r>
              <a:rPr lang="en-US" sz="1050" dirty="0"/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4AC168-20F2-7736-2A69-70F95D705E06}"/>
              </a:ext>
            </a:extLst>
          </p:cNvPr>
          <p:cNvSpPr txBox="1"/>
          <p:nvPr/>
        </p:nvSpPr>
        <p:spPr>
          <a:xfrm>
            <a:off x="3098575" y="494262"/>
            <a:ext cx="2245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Elemental depth profile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B730D-1F73-620E-F1E9-D3223171106B}"/>
              </a:ext>
            </a:extLst>
          </p:cNvPr>
          <p:cNvSpPr txBox="1"/>
          <p:nvPr/>
        </p:nvSpPr>
        <p:spPr>
          <a:xfrm>
            <a:off x="6110676" y="490630"/>
            <a:ext cx="2977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Elemental concentration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FC2CF8-2A57-0BFF-0B68-FD7C9844A5F7}"/>
              </a:ext>
            </a:extLst>
          </p:cNvPr>
          <p:cNvSpPr txBox="1"/>
          <p:nvPr/>
        </p:nvSpPr>
        <p:spPr>
          <a:xfrm>
            <a:off x="5555030" y="2409650"/>
            <a:ext cx="33713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For the top layer (2-3) </a:t>
            </a:r>
            <a:r>
              <a:rPr lang="en-US" sz="1050" dirty="0">
                <a:latin typeface="Symbol" panose="05050102010706020507" pitchFamily="18" charset="2"/>
              </a:rPr>
              <a:t>m</a:t>
            </a:r>
            <a:r>
              <a:rPr lang="en-US" sz="1050" dirty="0"/>
              <a:t>m</a:t>
            </a:r>
          </a:p>
          <a:p>
            <a:r>
              <a:rPr lang="en-US" sz="1050" dirty="0"/>
              <a:t>Rest elements: Al, Cl, Ca, Ti, Cr, Mn, Fe, Ni, Cu &amp; Mo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79E4B4F5-6477-5BA8-43EC-8703C83018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393493"/>
              </p:ext>
            </p:extLst>
          </p:nvPr>
        </p:nvGraphicFramePr>
        <p:xfrm>
          <a:off x="5494490" y="619319"/>
          <a:ext cx="3636033" cy="2070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BC8D622-5778-05BC-1921-9B6C1298C5D3}"/>
              </a:ext>
            </a:extLst>
          </p:cNvPr>
          <p:cNvGrpSpPr/>
          <p:nvPr/>
        </p:nvGrpSpPr>
        <p:grpSpPr>
          <a:xfrm>
            <a:off x="346388" y="2557368"/>
            <a:ext cx="3577540" cy="2534662"/>
            <a:chOff x="283700" y="2557368"/>
            <a:chExt cx="3577540" cy="253466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6F764DB-888C-CFA4-6BCA-D58B89FD8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00" y="2889080"/>
              <a:ext cx="2691106" cy="2202950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614E89C-AE53-3798-3A55-879E5DFE3307}"/>
                </a:ext>
              </a:extLst>
            </p:cNvPr>
            <p:cNvCxnSpPr>
              <a:cxnSpLocks/>
            </p:cNvCxnSpPr>
            <p:nvPr/>
          </p:nvCxnSpPr>
          <p:spPr>
            <a:xfrm>
              <a:off x="1893633" y="4642280"/>
              <a:ext cx="970381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2D1990-2642-7AF0-993B-C325661705EB}"/>
                </a:ext>
              </a:extLst>
            </p:cNvPr>
            <p:cNvSpPr txBox="1"/>
            <p:nvPr/>
          </p:nvSpPr>
          <p:spPr>
            <a:xfrm>
              <a:off x="2228355" y="4700228"/>
              <a:ext cx="5460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50 </a:t>
              </a:r>
              <a:r>
                <a:rPr lang="en-US" sz="900" dirty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US" sz="900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A90690-5228-32C3-E2A6-B14E8036F5F7}"/>
                </a:ext>
              </a:extLst>
            </p:cNvPr>
            <p:cNvSpPr txBox="1"/>
            <p:nvPr/>
          </p:nvSpPr>
          <p:spPr>
            <a:xfrm>
              <a:off x="1041881" y="2557368"/>
              <a:ext cx="13592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Cross section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FBF3B36-992F-8649-32A6-518809BB09A6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 flipH="1">
              <a:off x="2747343" y="3321011"/>
              <a:ext cx="684614" cy="794676"/>
            </a:xfrm>
            <a:prstGeom prst="straightConnector1">
              <a:avLst/>
            </a:prstGeom>
            <a:ln w="38100">
              <a:solidFill>
                <a:srgbClr val="00CC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7100D8-A7AA-7D72-CF54-715390A35751}"/>
                </a:ext>
              </a:extLst>
            </p:cNvPr>
            <p:cNvSpPr txBox="1"/>
            <p:nvPr/>
          </p:nvSpPr>
          <p:spPr>
            <a:xfrm>
              <a:off x="3103354" y="3059401"/>
              <a:ext cx="6572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W layer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2FC5EC8-DD9E-89D1-7442-6F303A53C84C}"/>
                </a:ext>
              </a:extLst>
            </p:cNvPr>
            <p:cNvSpPr txBox="1"/>
            <p:nvPr/>
          </p:nvSpPr>
          <p:spPr>
            <a:xfrm>
              <a:off x="3066420" y="3607271"/>
              <a:ext cx="7948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Mo layer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ED5ECC-2550-A0A1-7995-7C90794334A0}"/>
                </a:ext>
              </a:extLst>
            </p:cNvPr>
            <p:cNvSpPr txBox="1"/>
            <p:nvPr/>
          </p:nvSpPr>
          <p:spPr>
            <a:xfrm>
              <a:off x="3166678" y="4115687"/>
              <a:ext cx="5938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CFC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D5B4E09-F9F2-C8C1-FB98-4424A052F3D1}"/>
                </a:ext>
              </a:extLst>
            </p:cNvPr>
            <p:cNvCxnSpPr>
              <a:cxnSpLocks/>
            </p:cNvCxnSpPr>
            <p:nvPr/>
          </p:nvCxnSpPr>
          <p:spPr>
            <a:xfrm>
              <a:off x="1721516" y="3380806"/>
              <a:ext cx="112902" cy="497089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238B62-0C83-6311-1049-0BAFF2441B63}"/>
                </a:ext>
              </a:extLst>
            </p:cNvPr>
            <p:cNvSpPr txBox="1"/>
            <p:nvPr/>
          </p:nvSpPr>
          <p:spPr>
            <a:xfrm>
              <a:off x="1041881" y="3063447"/>
              <a:ext cx="11925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Deposition layer 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6EADD72-C230-B59D-C2AF-99DEC82C5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1383" y="3844366"/>
              <a:ext cx="828482" cy="433857"/>
            </a:xfrm>
            <a:prstGeom prst="straightConnector1">
              <a:avLst/>
            </a:prstGeom>
            <a:ln w="38100">
              <a:solidFill>
                <a:srgbClr val="F7943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A6EA1FE-97FA-E604-8CCF-8070DF2954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7506" y="4415765"/>
              <a:ext cx="312359" cy="200182"/>
            </a:xfrm>
            <a:prstGeom prst="straightConnector1">
              <a:avLst/>
            </a:prstGeom>
            <a:ln w="38100">
              <a:solidFill>
                <a:srgbClr val="070E7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58D8B3-7373-A83E-EAD0-2755BF94EF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831538"/>
              </p:ext>
            </p:extLst>
          </p:nvPr>
        </p:nvGraphicFramePr>
        <p:xfrm>
          <a:off x="2625841" y="695472"/>
          <a:ext cx="2859912" cy="220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167777" imgH="3209448" progId="Origin50.Graph">
                  <p:embed/>
                </p:oleObj>
              </mc:Choice>
              <mc:Fallback>
                <p:oleObj name="Graph" r:id="rId5" imgW="4167777" imgH="3209448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25841" y="695472"/>
                        <a:ext cx="2859912" cy="220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E853C86-65A7-6226-754F-2E33DDA8179D}"/>
              </a:ext>
            </a:extLst>
          </p:cNvPr>
          <p:cNvSpPr/>
          <p:nvPr/>
        </p:nvSpPr>
        <p:spPr>
          <a:xfrm>
            <a:off x="211330" y="1372709"/>
            <a:ext cx="2235200" cy="198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6C25C2-339E-EF48-8D37-4327E87C5CC8}"/>
              </a:ext>
            </a:extLst>
          </p:cNvPr>
          <p:cNvSpPr/>
          <p:nvPr/>
        </p:nvSpPr>
        <p:spPr>
          <a:xfrm>
            <a:off x="200155" y="1975065"/>
            <a:ext cx="2235200" cy="1923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CF0DC0-40B1-005D-B945-FB5190710CCB}"/>
              </a:ext>
            </a:extLst>
          </p:cNvPr>
          <p:cNvGrpSpPr/>
          <p:nvPr/>
        </p:nvGrpSpPr>
        <p:grpSpPr>
          <a:xfrm>
            <a:off x="4115618" y="2882490"/>
            <a:ext cx="4896375" cy="1815882"/>
            <a:chOff x="4115618" y="2882490"/>
            <a:chExt cx="4896375" cy="181588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B3FA0D9-E2C2-B1C8-50A2-2E2CC1640EBC}"/>
                </a:ext>
              </a:extLst>
            </p:cNvPr>
            <p:cNvSpPr txBox="1"/>
            <p:nvPr/>
          </p:nvSpPr>
          <p:spPr>
            <a:xfrm>
              <a:off x="4115618" y="2882490"/>
              <a:ext cx="4896375" cy="181588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600" b="1" dirty="0"/>
                <a:t>In the middle</a:t>
              </a:r>
              <a:r>
                <a:rPr lang="en-US" sz="1600" dirty="0"/>
                <a:t> of Tile 0; </a:t>
              </a:r>
              <a:r>
                <a:rPr lang="en-US" sz="1600" b="1" dirty="0"/>
                <a:t>Low </a:t>
              </a:r>
              <a:r>
                <a:rPr lang="en-US" sz="1600" dirty="0"/>
                <a:t>deposition</a:t>
              </a:r>
              <a:r>
                <a:rPr lang="en-US" sz="1600" b="1" dirty="0"/>
                <a:t> </a:t>
              </a:r>
              <a:r>
                <a:rPr lang="en-US" sz="1600" dirty="0"/>
                <a:t>region</a:t>
              </a:r>
            </a:p>
            <a:p>
              <a:pPr marL="511175" indent="-285750">
                <a:buFont typeface="Wingdings" panose="05000000000000000000" pitchFamily="2" charset="2"/>
                <a:buChar char="§"/>
              </a:pPr>
              <a:r>
                <a:rPr lang="en-US" sz="1600" b="1" dirty="0"/>
                <a:t>Be</a:t>
              </a:r>
              <a:r>
                <a:rPr lang="en-US" sz="1600" dirty="0"/>
                <a:t> &amp; </a:t>
              </a:r>
              <a:r>
                <a:rPr lang="en-US" sz="1600" b="1" dirty="0"/>
                <a:t>O</a:t>
              </a:r>
              <a:r>
                <a:rPr lang="en-US" sz="1600" dirty="0"/>
                <a:t> amount </a:t>
              </a:r>
              <a:r>
                <a:rPr lang="en-US" sz="1600" b="1" dirty="0"/>
                <a:t>almost half </a:t>
              </a:r>
            </a:p>
            <a:p>
              <a:pPr marL="511175" indent="-285750">
                <a:buFont typeface="Wingdings" panose="05000000000000000000" pitchFamily="2" charset="2"/>
                <a:buChar char="§"/>
              </a:pPr>
              <a:r>
                <a:rPr lang="en-US" sz="1600" b="1" dirty="0"/>
                <a:t>Much more W</a:t>
              </a:r>
              <a:r>
                <a:rPr lang="en-US" sz="1600" dirty="0"/>
                <a:t> amount </a:t>
              </a:r>
            </a:p>
            <a:p>
              <a:pPr marL="228600" indent="-228600">
                <a:buFont typeface="Wingdings" panose="05000000000000000000" pitchFamily="2" charset="2"/>
                <a:buChar char="Ø"/>
              </a:pPr>
              <a:r>
                <a:rPr lang="en-US" sz="1600" b="1" dirty="0"/>
                <a:t>Deposited layer thickness:</a:t>
              </a:r>
            </a:p>
            <a:p>
              <a:pPr marL="457200" indent="-228600">
                <a:buFont typeface="Wingdings" panose="05000000000000000000" pitchFamily="2" charset="2"/>
                <a:buChar char="§"/>
                <a:tabLst>
                  <a:tab pos="0" algn="l"/>
                </a:tabLst>
              </a:pPr>
              <a:r>
                <a:rPr lang="en-US" sz="1600" b="1" dirty="0"/>
                <a:t>NRA:</a:t>
              </a:r>
              <a:r>
                <a:rPr lang="en-US" sz="1600" dirty="0"/>
                <a:t> 8 </a:t>
              </a:r>
              <a:r>
                <a:rPr lang="el-GR" sz="1600" dirty="0"/>
                <a:t>μ</a:t>
              </a:r>
              <a:r>
                <a:rPr lang="en-US" sz="1600" dirty="0"/>
                <a:t>m</a:t>
              </a:r>
            </a:p>
            <a:p>
              <a:pPr marL="457200" indent="-228600">
                <a:buFont typeface="Wingdings" panose="05000000000000000000" pitchFamily="2" charset="2"/>
                <a:buChar char="§"/>
                <a:tabLst>
                  <a:tab pos="0" algn="l"/>
                </a:tabLst>
              </a:pPr>
              <a:r>
                <a:rPr lang="en-US" sz="1600" b="1" dirty="0"/>
                <a:t>SEM/EDS:</a:t>
              </a:r>
              <a:r>
                <a:rPr lang="en-US" sz="1600" dirty="0"/>
                <a:t> (3 - 9) </a:t>
              </a:r>
              <a:r>
                <a:rPr lang="en-US" sz="1600" dirty="0">
                  <a:latin typeface="Symbol" panose="05050102010706020507" pitchFamily="18" charset="2"/>
                </a:rPr>
                <a:t>m</a:t>
              </a:r>
              <a:r>
                <a:rPr lang="en-US" sz="1600" dirty="0"/>
                <a:t>m</a:t>
              </a:r>
            </a:p>
            <a:p>
              <a:pPr marL="225425" indent="-225425">
                <a:buFont typeface="Wingdings" panose="05000000000000000000" pitchFamily="2" charset="2"/>
                <a:buChar char="Ø"/>
                <a:tabLst>
                  <a:tab pos="0" algn="l"/>
                </a:tabLst>
              </a:pPr>
              <a:r>
                <a:rPr lang="en-US" sz="1600" b="1" dirty="0"/>
                <a:t>Rich in impurities </a:t>
              </a:r>
              <a:r>
                <a:rPr lang="en-US" sz="1600" dirty="0"/>
                <a:t>(same as Sample 1a)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EB917AC6-DC07-BA95-1898-BFA39A7F4725}"/>
                </a:ext>
              </a:extLst>
            </p:cNvPr>
            <p:cNvSpPr/>
            <p:nvPr/>
          </p:nvSpPr>
          <p:spPr>
            <a:xfrm>
              <a:off x="7012628" y="3185625"/>
              <a:ext cx="176635" cy="513838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93D8A2-82CC-5D95-69B3-577CEE2CA977}"/>
                </a:ext>
              </a:extLst>
            </p:cNvPr>
            <p:cNvSpPr txBox="1"/>
            <p:nvPr/>
          </p:nvSpPr>
          <p:spPr>
            <a:xfrm>
              <a:off x="7124789" y="3144446"/>
              <a:ext cx="1554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Compared with </a:t>
              </a:r>
              <a:r>
                <a:rPr lang="en-US" sz="1600" b="1" dirty="0"/>
                <a:t>Sample 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094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06509-7BB6-CBF1-FFD1-5C0DB896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09878" y="4847914"/>
            <a:ext cx="3919747" cy="315398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38F932-7A9A-76B7-49AA-3745E141D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580" y="1426303"/>
            <a:ext cx="1474569" cy="10553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5CC1B3-9A23-1A17-D4B0-975BCD6F6C41}"/>
              </a:ext>
            </a:extLst>
          </p:cNvPr>
          <p:cNvCxnSpPr>
            <a:cxnSpLocks/>
          </p:cNvCxnSpPr>
          <p:nvPr/>
        </p:nvCxnSpPr>
        <p:spPr>
          <a:xfrm>
            <a:off x="7219780" y="2181076"/>
            <a:ext cx="371199" cy="0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FD6640D-5443-4A7A-556D-91B88C31B565}"/>
              </a:ext>
            </a:extLst>
          </p:cNvPr>
          <p:cNvSpPr txBox="1"/>
          <p:nvPr/>
        </p:nvSpPr>
        <p:spPr>
          <a:xfrm>
            <a:off x="7213956" y="2182350"/>
            <a:ext cx="4432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10 </a:t>
            </a:r>
            <a:r>
              <a:rPr lang="el-GR" sz="600" dirty="0">
                <a:solidFill>
                  <a:schemeClr val="bg1"/>
                </a:solidFill>
              </a:rPr>
              <a:t>μ</a:t>
            </a:r>
            <a:r>
              <a:rPr lang="en-US" sz="6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67C681-EAAE-EFD5-10CD-C35E382B631A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874864" y="1278006"/>
            <a:ext cx="23191" cy="368478"/>
          </a:xfrm>
          <a:prstGeom prst="straightConnector1">
            <a:avLst/>
          </a:prstGeom>
          <a:ln w="38100">
            <a:solidFill>
              <a:srgbClr val="CC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F1A23E0-E5DB-6FDC-F3A5-FDC222F333EE}"/>
              </a:ext>
            </a:extLst>
          </p:cNvPr>
          <p:cNvSpPr txBox="1"/>
          <p:nvPr/>
        </p:nvSpPr>
        <p:spPr>
          <a:xfrm>
            <a:off x="7137579" y="693231"/>
            <a:ext cx="1474569" cy="584775"/>
          </a:xfrm>
          <a:prstGeom prst="rect">
            <a:avLst/>
          </a:prstGeom>
          <a:noFill/>
          <a:ln w="3810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Particle rich in </a:t>
            </a:r>
            <a:r>
              <a:rPr lang="en-US" sz="1600" b="1" dirty="0"/>
              <a:t>Fe</a:t>
            </a:r>
            <a:r>
              <a:rPr lang="en-US" sz="1600" dirty="0"/>
              <a:t> &amp; </a:t>
            </a:r>
            <a:r>
              <a:rPr lang="en-US" sz="1600" b="1" dirty="0"/>
              <a:t>Cr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9FFF4-E5CD-56DE-7FD1-BF8B6068D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1" y="3654249"/>
            <a:ext cx="1617909" cy="1157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055A18-39D3-39C3-BEEF-C0526921E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45" y="3659418"/>
            <a:ext cx="1617910" cy="1157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6B3702-B499-BA15-8BE8-7E6F1ABA2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13" y="3659419"/>
            <a:ext cx="1617909" cy="115796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212C1907-244C-41EE-6A26-842F3F7E4480}"/>
              </a:ext>
            </a:extLst>
          </p:cNvPr>
          <p:cNvSpPr/>
          <p:nvPr/>
        </p:nvSpPr>
        <p:spPr>
          <a:xfrm>
            <a:off x="7405379" y="1609191"/>
            <a:ext cx="812321" cy="839995"/>
          </a:xfrm>
          <a:prstGeom prst="ellipse">
            <a:avLst/>
          </a:prstGeom>
          <a:noFill/>
          <a:ln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07DD8A-A42E-7EA7-BC6E-E04D61493A1D}"/>
              </a:ext>
            </a:extLst>
          </p:cNvPr>
          <p:cNvSpPr txBox="1"/>
          <p:nvPr/>
        </p:nvSpPr>
        <p:spPr>
          <a:xfrm>
            <a:off x="333379" y="2850561"/>
            <a:ext cx="1221953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Areas rich in </a:t>
            </a:r>
            <a:r>
              <a:rPr lang="en-US" sz="1600" b="1" dirty="0"/>
              <a:t>O</a:t>
            </a:r>
            <a:r>
              <a:rPr lang="en-US" sz="1600" dirty="0"/>
              <a:t> &amp; </a:t>
            </a:r>
            <a:r>
              <a:rPr lang="en-US" sz="1600" b="1" dirty="0"/>
              <a:t>Cl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D325496-E033-93D4-9FE6-9DF97CEDA936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>
            <a:off x="944356" y="3435336"/>
            <a:ext cx="63053" cy="7289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206BFCF-0140-9D2C-1218-AAE62460C282}"/>
              </a:ext>
            </a:extLst>
          </p:cNvPr>
          <p:cNvSpPr/>
          <p:nvPr/>
        </p:nvSpPr>
        <p:spPr>
          <a:xfrm>
            <a:off x="601613" y="4164317"/>
            <a:ext cx="811591" cy="470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4B4A42D-DD53-86C8-560B-261E03C6AE1A}"/>
              </a:ext>
            </a:extLst>
          </p:cNvPr>
          <p:cNvCxnSpPr>
            <a:cxnSpLocks/>
            <a:stCxn id="50" idx="2"/>
            <a:endCxn id="44" idx="2"/>
          </p:cNvCxnSpPr>
          <p:nvPr/>
        </p:nvCxnSpPr>
        <p:spPr>
          <a:xfrm>
            <a:off x="3599414" y="3237167"/>
            <a:ext cx="743821" cy="70751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AB93363-E6F2-7381-F12A-C4E9B1E0AE94}"/>
              </a:ext>
            </a:extLst>
          </p:cNvPr>
          <p:cNvSpPr/>
          <p:nvPr/>
        </p:nvSpPr>
        <p:spPr>
          <a:xfrm rot="3115069">
            <a:off x="4210157" y="3671302"/>
            <a:ext cx="694547" cy="109346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F8B1999-493C-2749-9AE8-690D991E7362}"/>
              </a:ext>
            </a:extLst>
          </p:cNvPr>
          <p:cNvCxnSpPr>
            <a:cxnSpLocks/>
            <a:stCxn id="50" idx="2"/>
          </p:cNvCxnSpPr>
          <p:nvPr/>
        </p:nvCxnSpPr>
        <p:spPr>
          <a:xfrm flipH="1">
            <a:off x="2926785" y="3237167"/>
            <a:ext cx="672629" cy="61469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034A919-A669-9245-9DCE-ECBC3F8A4072}"/>
              </a:ext>
            </a:extLst>
          </p:cNvPr>
          <p:cNvSpPr txBox="1"/>
          <p:nvPr/>
        </p:nvSpPr>
        <p:spPr>
          <a:xfrm>
            <a:off x="2166309" y="2898613"/>
            <a:ext cx="2866210" cy="33855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Particle rich in </a:t>
            </a:r>
            <a:r>
              <a:rPr lang="en-US" sz="1600" b="1" dirty="0"/>
              <a:t>Mo</a:t>
            </a:r>
            <a:r>
              <a:rPr lang="en-US" sz="1600" dirty="0"/>
              <a:t> &amp; </a:t>
            </a:r>
            <a:r>
              <a:rPr lang="en-US" sz="1600" b="1" dirty="0"/>
              <a:t>Ca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07794D8-53FA-32BA-ABE9-FE2181CADF5F}"/>
              </a:ext>
            </a:extLst>
          </p:cNvPr>
          <p:cNvSpPr/>
          <p:nvPr/>
        </p:nvSpPr>
        <p:spPr>
          <a:xfrm>
            <a:off x="2304668" y="3826641"/>
            <a:ext cx="723084" cy="68362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F45515C-FB00-829A-9E2F-BA9667B735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48" y="1195862"/>
            <a:ext cx="2013905" cy="14343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E6F965-3425-8508-21EE-EAEB2A3D15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1" y="1195863"/>
            <a:ext cx="2013906" cy="143438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FECBF69-83E2-7865-FD51-1A6695F2814A}"/>
              </a:ext>
            </a:extLst>
          </p:cNvPr>
          <p:cNvSpPr txBox="1"/>
          <p:nvPr/>
        </p:nvSpPr>
        <p:spPr>
          <a:xfrm>
            <a:off x="2926785" y="690771"/>
            <a:ext cx="132008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SEM image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5D5F87-CE59-A27B-C7F1-BC5389723A45}"/>
              </a:ext>
            </a:extLst>
          </p:cNvPr>
          <p:cNvSpPr txBox="1"/>
          <p:nvPr/>
        </p:nvSpPr>
        <p:spPr>
          <a:xfrm>
            <a:off x="5434575" y="2724082"/>
            <a:ext cx="3579466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Morphology of </a:t>
            </a:r>
            <a:r>
              <a:rPr lang="en-US" sz="1600" b="1" dirty="0"/>
              <a:t>fibers </a:t>
            </a:r>
            <a:r>
              <a:rPr lang="en-US" sz="1600" b="1" dirty="0">
                <a:solidFill>
                  <a:srgbClr val="FF0000"/>
                </a:solidFill>
              </a:rPr>
              <a:t>BUT NOT </a:t>
            </a:r>
            <a:r>
              <a:rPr lang="en-US" sz="1600" b="1" dirty="0"/>
              <a:t>enhanced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/>
              <a:t>C </a:t>
            </a:r>
            <a:r>
              <a:rPr lang="en-US" sz="1600" dirty="0"/>
              <a:t>concentration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Smooth </a:t>
            </a:r>
            <a:r>
              <a:rPr lang="en-US" sz="1600" dirty="0"/>
              <a:t>surface with </a:t>
            </a:r>
            <a:r>
              <a:rPr lang="en-US" sz="1600" b="1" dirty="0"/>
              <a:t>cracks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Oriented Humps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Areas/particles:</a:t>
            </a:r>
          </a:p>
          <a:p>
            <a:pPr marL="511175" indent="-285750">
              <a:buFont typeface="Wingdings" panose="05000000000000000000" pitchFamily="2" charset="2"/>
              <a:buChar char="§"/>
            </a:pPr>
            <a:r>
              <a:rPr lang="en-US" sz="1600" dirty="0"/>
              <a:t>Rich in </a:t>
            </a:r>
            <a:r>
              <a:rPr lang="en-US" sz="1600" b="1" dirty="0"/>
              <a:t>Fe</a:t>
            </a:r>
            <a:r>
              <a:rPr lang="en-US" sz="1600" dirty="0"/>
              <a:t> &amp; </a:t>
            </a:r>
            <a:r>
              <a:rPr lang="en-US" sz="1600" b="1" dirty="0"/>
              <a:t>Cr</a:t>
            </a:r>
            <a:endParaRPr lang="el-GR" sz="1600" b="1" dirty="0"/>
          </a:p>
          <a:p>
            <a:pPr marL="520700" indent="-285750">
              <a:buFont typeface="Wingdings" panose="05000000000000000000" pitchFamily="2" charset="2"/>
              <a:buChar char="§"/>
            </a:pPr>
            <a:r>
              <a:rPr lang="en-US" sz="1600" dirty="0"/>
              <a:t>Rich in </a:t>
            </a:r>
            <a:r>
              <a:rPr lang="en-US" sz="1600" b="1" dirty="0"/>
              <a:t>Cl &amp; O</a:t>
            </a:r>
          </a:p>
          <a:p>
            <a:pPr marL="520700" indent="-285750">
              <a:buFont typeface="Wingdings" panose="05000000000000000000" pitchFamily="2" charset="2"/>
              <a:buChar char="§"/>
            </a:pPr>
            <a:r>
              <a:rPr lang="en-US" sz="1600" dirty="0"/>
              <a:t>Rich in </a:t>
            </a:r>
            <a:r>
              <a:rPr lang="en-US" sz="1600" b="1" dirty="0"/>
              <a:t>Mo </a:t>
            </a:r>
            <a:r>
              <a:rPr lang="en-US" sz="1600" dirty="0"/>
              <a:t>&amp;</a:t>
            </a:r>
            <a:r>
              <a:rPr lang="en-US" sz="1600" b="1" dirty="0"/>
              <a:t> Ca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26724FE2-43C9-EF93-6956-A76E00C3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61"/>
            <a:ext cx="9144000" cy="342900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Tile 0 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Sample 5a: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SEM - characteristic surface features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C137A14-D257-46DC-3915-7C9F624D209B}"/>
              </a:ext>
            </a:extLst>
          </p:cNvPr>
          <p:cNvCxnSpPr>
            <a:cxnSpLocks/>
          </p:cNvCxnSpPr>
          <p:nvPr/>
        </p:nvCxnSpPr>
        <p:spPr>
          <a:xfrm>
            <a:off x="285482" y="4481801"/>
            <a:ext cx="371199" cy="0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71440C2-4738-BA48-B645-48A5D2564DF0}"/>
              </a:ext>
            </a:extLst>
          </p:cNvPr>
          <p:cNvSpPr txBox="1"/>
          <p:nvPr/>
        </p:nvSpPr>
        <p:spPr>
          <a:xfrm>
            <a:off x="279658" y="4483075"/>
            <a:ext cx="4432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10 </a:t>
            </a:r>
            <a:r>
              <a:rPr lang="el-GR" sz="600" dirty="0">
                <a:solidFill>
                  <a:schemeClr val="bg1"/>
                </a:solidFill>
              </a:rPr>
              <a:t>μ</a:t>
            </a:r>
            <a:r>
              <a:rPr lang="en-US" sz="6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DD5C8AB-3797-D452-A179-B91C1BBACFBF}"/>
              </a:ext>
            </a:extLst>
          </p:cNvPr>
          <p:cNvCxnSpPr>
            <a:cxnSpLocks/>
          </p:cNvCxnSpPr>
          <p:nvPr/>
        </p:nvCxnSpPr>
        <p:spPr>
          <a:xfrm>
            <a:off x="2037442" y="4470068"/>
            <a:ext cx="371199" cy="0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5AA3112-FBC9-34D1-CF1D-801B7025CA77}"/>
              </a:ext>
            </a:extLst>
          </p:cNvPr>
          <p:cNvSpPr txBox="1"/>
          <p:nvPr/>
        </p:nvSpPr>
        <p:spPr>
          <a:xfrm>
            <a:off x="2031618" y="4471342"/>
            <a:ext cx="4432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25 </a:t>
            </a:r>
            <a:r>
              <a:rPr lang="el-GR" sz="600" dirty="0">
                <a:solidFill>
                  <a:schemeClr val="bg1"/>
                </a:solidFill>
              </a:rPr>
              <a:t>μ</a:t>
            </a:r>
            <a:r>
              <a:rPr lang="en-US" sz="6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8B3832B-91E8-9506-28D8-7911949BBBD1}"/>
              </a:ext>
            </a:extLst>
          </p:cNvPr>
          <p:cNvCxnSpPr>
            <a:cxnSpLocks/>
          </p:cNvCxnSpPr>
          <p:nvPr/>
        </p:nvCxnSpPr>
        <p:spPr>
          <a:xfrm>
            <a:off x="3760930" y="4535714"/>
            <a:ext cx="371199" cy="0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D79EC361-42E6-D127-2076-17835DF0D6F3}"/>
              </a:ext>
            </a:extLst>
          </p:cNvPr>
          <p:cNvSpPr txBox="1"/>
          <p:nvPr/>
        </p:nvSpPr>
        <p:spPr>
          <a:xfrm>
            <a:off x="3755106" y="4536988"/>
            <a:ext cx="4432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25 </a:t>
            </a:r>
            <a:r>
              <a:rPr lang="el-GR" sz="600" dirty="0">
                <a:solidFill>
                  <a:schemeClr val="bg1"/>
                </a:solidFill>
              </a:rPr>
              <a:t>μ</a:t>
            </a:r>
            <a:r>
              <a:rPr lang="en-US" sz="6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9B6847C-0419-61FB-EE5B-FF47F8FF2BEB}"/>
              </a:ext>
            </a:extLst>
          </p:cNvPr>
          <p:cNvSpPr txBox="1"/>
          <p:nvPr/>
        </p:nvSpPr>
        <p:spPr>
          <a:xfrm>
            <a:off x="2577018" y="2322132"/>
            <a:ext cx="628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440ABFF-4BF5-13A9-CCC6-CF054ECF23A0}"/>
              </a:ext>
            </a:extLst>
          </p:cNvPr>
          <p:cNvCxnSpPr>
            <a:cxnSpLocks/>
          </p:cNvCxnSpPr>
          <p:nvPr/>
        </p:nvCxnSpPr>
        <p:spPr>
          <a:xfrm>
            <a:off x="2603991" y="2329201"/>
            <a:ext cx="47689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E688715-DD36-6CD8-82F2-C7DC3DB0F7F7}"/>
              </a:ext>
            </a:extLst>
          </p:cNvPr>
          <p:cNvSpPr txBox="1"/>
          <p:nvPr/>
        </p:nvSpPr>
        <p:spPr>
          <a:xfrm>
            <a:off x="1690496" y="2291207"/>
            <a:ext cx="6287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200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EF2FDB9-2FFC-8B85-CDB0-16F3692F6F72}"/>
              </a:ext>
            </a:extLst>
          </p:cNvPr>
          <p:cNvCxnSpPr>
            <a:cxnSpLocks/>
          </p:cNvCxnSpPr>
          <p:nvPr/>
        </p:nvCxnSpPr>
        <p:spPr>
          <a:xfrm>
            <a:off x="1717469" y="2298276"/>
            <a:ext cx="47689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>
            <a:extLst>
              <a:ext uri="{FF2B5EF4-FFF2-40B4-BE49-F238E27FC236}">
                <a16:creationId xmlns:a16="http://schemas.microsoft.com/office/drawing/2014/main" id="{26636630-6EA4-D91F-8F27-00BEBBEEDF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95" y="1204575"/>
            <a:ext cx="2011635" cy="1432766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DDE23A81-9CB3-88A7-9A61-8E47AE510F99}"/>
              </a:ext>
            </a:extLst>
          </p:cNvPr>
          <p:cNvSpPr txBox="1"/>
          <p:nvPr/>
        </p:nvSpPr>
        <p:spPr>
          <a:xfrm>
            <a:off x="6060104" y="2341464"/>
            <a:ext cx="5857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50 </a:t>
            </a:r>
            <a:r>
              <a:rPr lang="el-GR" sz="800" dirty="0"/>
              <a:t>μ</a:t>
            </a:r>
            <a:r>
              <a:rPr lang="en-US" sz="800" dirty="0"/>
              <a:t>m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2DAB983-CF96-C3E6-B97A-581D30131637}"/>
              </a:ext>
            </a:extLst>
          </p:cNvPr>
          <p:cNvCxnSpPr>
            <a:cxnSpLocks/>
          </p:cNvCxnSpPr>
          <p:nvPr/>
        </p:nvCxnSpPr>
        <p:spPr>
          <a:xfrm>
            <a:off x="6045633" y="2335420"/>
            <a:ext cx="476897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5F841A6C-93E8-3BDA-3CDE-EF9B204488E6}"/>
              </a:ext>
            </a:extLst>
          </p:cNvPr>
          <p:cNvSpPr/>
          <p:nvPr/>
        </p:nvSpPr>
        <p:spPr>
          <a:xfrm>
            <a:off x="3486390" y="1826466"/>
            <a:ext cx="559003" cy="4214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CCA308B-6C0E-B0D1-61E9-A16027092B28}"/>
              </a:ext>
            </a:extLst>
          </p:cNvPr>
          <p:cNvCxnSpPr>
            <a:cxnSpLocks/>
          </p:cNvCxnSpPr>
          <p:nvPr/>
        </p:nvCxnSpPr>
        <p:spPr>
          <a:xfrm flipH="1">
            <a:off x="4045392" y="1229380"/>
            <a:ext cx="559003" cy="5839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97A9C70-FBA9-52B0-BC10-093B37C65AC5}"/>
              </a:ext>
            </a:extLst>
          </p:cNvPr>
          <p:cNvCxnSpPr>
            <a:cxnSpLocks/>
          </p:cNvCxnSpPr>
          <p:nvPr/>
        </p:nvCxnSpPr>
        <p:spPr>
          <a:xfrm flipH="1" flipV="1">
            <a:off x="4044505" y="2247959"/>
            <a:ext cx="559003" cy="3793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922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3732BE6-B41C-F72E-270A-F06DFD52F5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652252"/>
              </p:ext>
            </p:extLst>
          </p:nvPr>
        </p:nvGraphicFramePr>
        <p:xfrm>
          <a:off x="5167593" y="686572"/>
          <a:ext cx="3796401" cy="225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7112165-0114-AE1C-CF5D-6AE36218B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319155"/>
              </p:ext>
            </p:extLst>
          </p:nvPr>
        </p:nvGraphicFramePr>
        <p:xfrm>
          <a:off x="358351" y="969915"/>
          <a:ext cx="1639638" cy="147447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58749">
                  <a:extLst>
                    <a:ext uri="{9D8B030D-6E8A-4147-A177-3AD203B41FA5}">
                      <a16:colId xmlns:a16="http://schemas.microsoft.com/office/drawing/2014/main" val="4096079998"/>
                    </a:ext>
                  </a:extLst>
                </a:gridCol>
                <a:gridCol w="980889">
                  <a:extLst>
                    <a:ext uri="{9D8B030D-6E8A-4147-A177-3AD203B41FA5}">
                      <a16:colId xmlns:a16="http://schemas.microsoft.com/office/drawing/2014/main" val="4199336799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Element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u="none" strike="noStrike" dirty="0">
                          <a:effectLst/>
                        </a:rPr>
                        <a:t>Amount</a:t>
                      </a:r>
                      <a:endParaRPr lang="el-GR" sz="1100" b="1" u="none" strike="noStrike" dirty="0">
                        <a:effectLst/>
                      </a:endParaRPr>
                    </a:p>
                    <a:p>
                      <a:pPr algn="ctr" rtl="0" fontAlgn="b"/>
                      <a:r>
                        <a:rPr lang="en-US" sz="1100" b="1" u="none" strike="noStrike" dirty="0">
                          <a:effectLst/>
                        </a:rPr>
                        <a:t>(10</a:t>
                      </a:r>
                      <a:r>
                        <a:rPr lang="en-US" sz="1100" b="1" u="none" strike="noStrike" baseline="30000" dirty="0">
                          <a:effectLst/>
                        </a:rPr>
                        <a:t>18</a:t>
                      </a:r>
                      <a:r>
                        <a:rPr lang="en-US" sz="1100" b="1" u="none" strike="noStrike" dirty="0">
                          <a:effectLst/>
                        </a:rPr>
                        <a:t> at/cm</a:t>
                      </a:r>
                      <a:r>
                        <a:rPr lang="en-US" sz="1100" b="1" u="none" strike="noStrike" baseline="30000" dirty="0">
                          <a:effectLst/>
                        </a:rPr>
                        <a:t>2</a:t>
                      </a:r>
                      <a:r>
                        <a:rPr lang="en-US" sz="1100" b="1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2969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3.3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7561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Be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30.1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7496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1.5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23690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0.7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27889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O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9.0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9582305"/>
                  </a:ext>
                </a:extLst>
              </a:tr>
              <a:tr h="809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W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26.4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667609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82E43E1-5A7E-C905-A70E-1DCC3F6DB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6" y="55910"/>
            <a:ext cx="7543800" cy="342900"/>
          </a:xfrm>
        </p:spPr>
        <p:txBody>
          <a:bodyPr/>
          <a:lstStyle/>
          <a:p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Tile 1 Sample 1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2800" b="1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Deposition &amp; fuel retention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A4159-C4FE-634F-9B86-4522F010B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8014" y="4902395"/>
            <a:ext cx="8240228" cy="201104"/>
          </a:xfrm>
        </p:spPr>
        <p:txBody>
          <a:bodyPr/>
          <a:lstStyle/>
          <a:p>
            <a:pPr algn="r"/>
            <a:r>
              <a:rPr lang="en-GB" dirty="0"/>
              <a:t>P. Tsavalas | PWIE meeting | Espoo | 9/4/2024 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BC199-B026-14DD-8529-BC18E8EC340A}"/>
              </a:ext>
            </a:extLst>
          </p:cNvPr>
          <p:cNvSpPr txBox="1"/>
          <p:nvPr/>
        </p:nvSpPr>
        <p:spPr>
          <a:xfrm>
            <a:off x="147276" y="569215"/>
            <a:ext cx="2687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NRA quantitative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AECCA8-6ABD-BE97-E8FD-6C9AB96365B7}"/>
              </a:ext>
            </a:extLst>
          </p:cNvPr>
          <p:cNvSpPr txBox="1"/>
          <p:nvPr/>
        </p:nvSpPr>
        <p:spPr>
          <a:xfrm>
            <a:off x="2907662" y="501726"/>
            <a:ext cx="2462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Elemental depth profile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ADAA9-3A0D-AB9A-3D3A-F2CF0EFC1422}"/>
              </a:ext>
            </a:extLst>
          </p:cNvPr>
          <p:cNvSpPr txBox="1"/>
          <p:nvPr/>
        </p:nvSpPr>
        <p:spPr>
          <a:xfrm>
            <a:off x="5347598" y="503069"/>
            <a:ext cx="3796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Elemental concentration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5CFA93-488E-0D56-EEAE-96037FA1BF1E}"/>
              </a:ext>
            </a:extLst>
          </p:cNvPr>
          <p:cNvSpPr txBox="1"/>
          <p:nvPr/>
        </p:nvSpPr>
        <p:spPr>
          <a:xfrm>
            <a:off x="5225557" y="2676219"/>
            <a:ext cx="3680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For the top layer (2-3) </a:t>
            </a:r>
            <a:r>
              <a:rPr lang="en-US" sz="1100" dirty="0">
                <a:latin typeface="Symbol" panose="05050102010706020507" pitchFamily="18" charset="2"/>
              </a:rPr>
              <a:t>m</a:t>
            </a:r>
            <a:r>
              <a:rPr lang="en-US" sz="1100" dirty="0"/>
              <a:t>m</a:t>
            </a:r>
          </a:p>
          <a:p>
            <a:r>
              <a:rPr lang="en-US" sz="1100" dirty="0"/>
              <a:t>Rest elements: Al, Cl, Ca, Ti, Cr, Mn, Fe, Ni, Cu &amp; Mo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F70A9E1-A6A6-EE54-BA0B-2EA40D0F5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6" y="2820235"/>
            <a:ext cx="3108475" cy="222478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95C642-5C1F-7B99-C328-6E8886850A59}"/>
              </a:ext>
            </a:extLst>
          </p:cNvPr>
          <p:cNvSpPr txBox="1"/>
          <p:nvPr/>
        </p:nvSpPr>
        <p:spPr>
          <a:xfrm>
            <a:off x="1174650" y="2460184"/>
            <a:ext cx="16446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Cross section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899D75-6DEC-E334-B31C-88EC235ED969}"/>
              </a:ext>
            </a:extLst>
          </p:cNvPr>
          <p:cNvCxnSpPr>
            <a:cxnSpLocks/>
          </p:cNvCxnSpPr>
          <p:nvPr/>
        </p:nvCxnSpPr>
        <p:spPr>
          <a:xfrm flipH="1">
            <a:off x="3435011" y="3356235"/>
            <a:ext cx="364745" cy="276168"/>
          </a:xfrm>
          <a:prstGeom prst="straightConnector1">
            <a:avLst/>
          </a:prstGeom>
          <a:ln w="38100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ADBD6B2-22FA-FDAD-8C1B-46C9BC26970D}"/>
              </a:ext>
            </a:extLst>
          </p:cNvPr>
          <p:cNvSpPr txBox="1"/>
          <p:nvPr/>
        </p:nvSpPr>
        <p:spPr>
          <a:xfrm>
            <a:off x="3565554" y="3059631"/>
            <a:ext cx="1115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 layer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8B9EB5A-9217-3BF9-4729-8E59A6C8CA3A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3318111" y="3667397"/>
            <a:ext cx="470699" cy="54197"/>
          </a:xfrm>
          <a:prstGeom prst="straightConnector1">
            <a:avLst/>
          </a:prstGeom>
          <a:ln w="38100">
            <a:solidFill>
              <a:srgbClr val="F794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C8EB6B3-DBA8-438B-5D56-8E816CD04FA4}"/>
              </a:ext>
            </a:extLst>
          </p:cNvPr>
          <p:cNvSpPr txBox="1"/>
          <p:nvPr/>
        </p:nvSpPr>
        <p:spPr>
          <a:xfrm>
            <a:off x="3788810" y="3536592"/>
            <a:ext cx="13495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Mo layer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3869FA-732C-6BF7-0354-40FABC3803E6}"/>
              </a:ext>
            </a:extLst>
          </p:cNvPr>
          <p:cNvSpPr txBox="1"/>
          <p:nvPr/>
        </p:nvSpPr>
        <p:spPr>
          <a:xfrm>
            <a:off x="3603311" y="3937029"/>
            <a:ext cx="470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CFC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2A7EEB1-F5C5-2974-11B9-6B02864C38D8}"/>
              </a:ext>
            </a:extLst>
          </p:cNvPr>
          <p:cNvCxnSpPr>
            <a:cxnSpLocks/>
          </p:cNvCxnSpPr>
          <p:nvPr/>
        </p:nvCxnSpPr>
        <p:spPr>
          <a:xfrm>
            <a:off x="1763688" y="3231740"/>
            <a:ext cx="800992" cy="30012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160FAA3-6ADC-4D87-EB66-099443BF77CA}"/>
              </a:ext>
            </a:extLst>
          </p:cNvPr>
          <p:cNvSpPr txBox="1"/>
          <p:nvPr/>
        </p:nvSpPr>
        <p:spPr>
          <a:xfrm>
            <a:off x="1064983" y="2800853"/>
            <a:ext cx="124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Deposition layer </a:t>
            </a:r>
          </a:p>
          <a:p>
            <a:r>
              <a:rPr lang="en-US" sz="1100" dirty="0">
                <a:solidFill>
                  <a:schemeClr val="bg1"/>
                </a:solidFill>
              </a:rPr>
              <a:t>(Mostly </a:t>
            </a:r>
            <a:r>
              <a:rPr lang="en-US" sz="1100" b="1" dirty="0">
                <a:solidFill>
                  <a:schemeClr val="bg1"/>
                </a:solidFill>
              </a:rPr>
              <a:t>Be</a:t>
            </a:r>
            <a:r>
              <a:rPr lang="en-US" sz="1100" dirty="0">
                <a:solidFill>
                  <a:schemeClr val="bg1"/>
                </a:solidFill>
              </a:rPr>
              <a:t>)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BEE355-D424-27BB-0164-04668A34740E}"/>
              </a:ext>
            </a:extLst>
          </p:cNvPr>
          <p:cNvSpPr txBox="1"/>
          <p:nvPr/>
        </p:nvSpPr>
        <p:spPr>
          <a:xfrm>
            <a:off x="4860032" y="3275309"/>
            <a:ext cx="3796402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Near Tile 3: Low </a:t>
            </a:r>
            <a:r>
              <a:rPr lang="en-US" sz="1600" dirty="0"/>
              <a:t>deposition region </a:t>
            </a:r>
          </a:p>
          <a:p>
            <a:pPr marL="228600" indent="-228600">
              <a:buFont typeface="Wingdings" panose="05000000000000000000" pitchFamily="2" charset="2"/>
              <a:buChar char="Ø"/>
            </a:pPr>
            <a:r>
              <a:rPr lang="en-US" sz="1600" b="1" dirty="0"/>
              <a:t>Deposited layer thickness</a:t>
            </a:r>
            <a:r>
              <a:rPr lang="en-US" sz="1600" dirty="0"/>
              <a:t>:</a:t>
            </a:r>
          </a:p>
          <a:p>
            <a:pPr marL="457200" indent="-228600">
              <a:buFont typeface="Wingdings" panose="05000000000000000000" pitchFamily="2" charset="2"/>
              <a:buChar char="§"/>
            </a:pPr>
            <a:r>
              <a:rPr lang="en-US" sz="1600" b="1" dirty="0"/>
              <a:t>NRA</a:t>
            </a:r>
            <a:r>
              <a:rPr lang="en-US" sz="1600" dirty="0"/>
              <a:t>: 6 - 8 </a:t>
            </a:r>
            <a:r>
              <a:rPr lang="el-GR" sz="1600" dirty="0"/>
              <a:t>μ</a:t>
            </a:r>
            <a:r>
              <a:rPr lang="en-US" sz="1600" dirty="0"/>
              <a:t>m </a:t>
            </a:r>
          </a:p>
          <a:p>
            <a:pPr marL="457200" indent="-228600">
              <a:buFont typeface="Wingdings" panose="05000000000000000000" pitchFamily="2" charset="2"/>
              <a:buChar char="§"/>
            </a:pPr>
            <a:r>
              <a:rPr lang="en-US" sz="1600" b="1" dirty="0"/>
              <a:t>SEM/EDS:</a:t>
            </a:r>
            <a:r>
              <a:rPr lang="en-US" sz="1600" dirty="0"/>
              <a:t> (1 - 6)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m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en-US" sz="1600" b="1" dirty="0"/>
              <a:t>Rich in impurities</a:t>
            </a:r>
            <a:endParaRPr lang="en-US" sz="1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5D5B658-B0CC-12D1-EAD4-38C075ECF9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59335"/>
              </p:ext>
            </p:extLst>
          </p:nvPr>
        </p:nvGraphicFramePr>
        <p:xfrm>
          <a:off x="2492324" y="679719"/>
          <a:ext cx="2851939" cy="2196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167777" imgH="3209448" progId="Origin50.Graph">
                  <p:embed/>
                </p:oleObj>
              </mc:Choice>
              <mc:Fallback>
                <p:oleObj name="Graph" r:id="rId5" imgW="4167777" imgH="3209448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92324" y="679719"/>
                        <a:ext cx="2851939" cy="2196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2DAA07-6D63-E3D1-6147-F1BE21A3C0CD}"/>
              </a:ext>
            </a:extLst>
          </p:cNvPr>
          <p:cNvCxnSpPr>
            <a:cxnSpLocks/>
          </p:cNvCxnSpPr>
          <p:nvPr/>
        </p:nvCxnSpPr>
        <p:spPr>
          <a:xfrm>
            <a:off x="2434633" y="4675684"/>
            <a:ext cx="833730" cy="0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DBFCFC2-1CAA-214A-3F88-5D18DB2E8A92}"/>
              </a:ext>
            </a:extLst>
          </p:cNvPr>
          <p:cNvSpPr txBox="1"/>
          <p:nvPr/>
        </p:nvSpPr>
        <p:spPr>
          <a:xfrm>
            <a:off x="2635438" y="4675684"/>
            <a:ext cx="815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50 </a:t>
            </a:r>
            <a:r>
              <a:rPr lang="el-GR" sz="1000" dirty="0">
                <a:solidFill>
                  <a:schemeClr val="bg1"/>
                </a:solidFill>
              </a:rPr>
              <a:t>μ</a:t>
            </a:r>
            <a:r>
              <a:rPr lang="en-US" sz="10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6F16648-3391-1F98-FB03-0BE214B14263}"/>
              </a:ext>
            </a:extLst>
          </p:cNvPr>
          <p:cNvCxnSpPr>
            <a:cxnSpLocks/>
          </p:cNvCxnSpPr>
          <p:nvPr/>
        </p:nvCxnSpPr>
        <p:spPr>
          <a:xfrm flipH="1">
            <a:off x="3503597" y="4244424"/>
            <a:ext cx="285213" cy="169482"/>
          </a:xfrm>
          <a:prstGeom prst="straightConnector1">
            <a:avLst/>
          </a:prstGeom>
          <a:ln w="38100">
            <a:solidFill>
              <a:srgbClr val="070E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655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4748</TotalTime>
  <Words>2413</Words>
  <Application>Microsoft Office PowerPoint</Application>
  <PresentationFormat>On-screen Show (16:9)</PresentationFormat>
  <Paragraphs>630</Paragraphs>
  <Slides>23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Pristina</vt:lpstr>
      <vt:lpstr>Symbol</vt:lpstr>
      <vt:lpstr>Wingdings</vt:lpstr>
      <vt:lpstr>Office Theme</vt:lpstr>
      <vt:lpstr>Graph</vt:lpstr>
      <vt:lpstr> </vt:lpstr>
      <vt:lpstr>PowerPoint Presentation</vt:lpstr>
      <vt:lpstr>PowerPoint Presentation</vt:lpstr>
      <vt:lpstr>Divertor Tile 0 &amp; 1: Samples  &amp; Methodology</vt:lpstr>
      <vt:lpstr>Tile 0 Sample 1a: Deposition &amp; fuel retention</vt:lpstr>
      <vt:lpstr>Tile 0 Sample 1a: SEM - characteristic surface features</vt:lpstr>
      <vt:lpstr>Tile 0 Sample 5a: Deposition &amp; fuel retention</vt:lpstr>
      <vt:lpstr>Tile 0 Sample 5a: SEM - characteristic surface features</vt:lpstr>
      <vt:lpstr>Tile 1 Sample 1: Deposition &amp; fuel retention</vt:lpstr>
      <vt:lpstr>Tile 1 Sample 1: SEM - characteristic surface features</vt:lpstr>
      <vt:lpstr>PowerPoint Presentation</vt:lpstr>
      <vt:lpstr>Tile 1 Sample 9: SEM - characteristic surface features</vt:lpstr>
      <vt:lpstr>Tile 1 Sample 11: Deposition &amp; fuel retention</vt:lpstr>
      <vt:lpstr>Tile 1 Sample 11: SEM - characteristic surface features</vt:lpstr>
      <vt:lpstr>Tile 0 &amp; 1: Summary Results</vt:lpstr>
      <vt:lpstr>PowerPoint Presentation</vt:lpstr>
      <vt:lpstr>Tile 4, 6, 7 &amp; 8: Samples &amp; Experimental Details</vt:lpstr>
      <vt:lpstr>Tile 4 Sample 9b</vt:lpstr>
      <vt:lpstr>Tile 6 Sample 7a</vt:lpstr>
      <vt:lpstr>Tile 7 Sample 2</vt:lpstr>
      <vt:lpstr>Tile 8 Sample 2b</vt:lpstr>
      <vt:lpstr>Tile 4, 6, 7 &amp; 8: Summary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Beaton,Will</dc:creator>
  <cp:lastModifiedBy>user</cp:lastModifiedBy>
  <cp:revision>84</cp:revision>
  <cp:lastPrinted>2014-10-16T14:51:28Z</cp:lastPrinted>
  <dcterms:created xsi:type="dcterms:W3CDTF">2021-12-22T14:29:37Z</dcterms:created>
  <dcterms:modified xsi:type="dcterms:W3CDTF">2024-04-08T20:54:14Z</dcterms:modified>
</cp:coreProperties>
</file>