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776" r:id="rId3"/>
    <p:sldId id="800" r:id="rId4"/>
    <p:sldId id="778" r:id="rId5"/>
    <p:sldId id="780" r:id="rId6"/>
    <p:sldId id="811" r:id="rId7"/>
    <p:sldId id="812" r:id="rId8"/>
    <p:sldId id="810" r:id="rId9"/>
    <p:sldId id="802" r:id="rId10"/>
    <p:sldId id="779" r:id="rId11"/>
    <p:sldId id="803" r:id="rId12"/>
    <p:sldId id="781" r:id="rId13"/>
    <p:sldId id="804" r:id="rId14"/>
    <p:sldId id="798" r:id="rId15"/>
    <p:sldId id="806" r:id="rId16"/>
    <p:sldId id="799" r:id="rId17"/>
    <p:sldId id="782" r:id="rId18"/>
    <p:sldId id="805" r:id="rId19"/>
    <p:sldId id="801" r:id="rId20"/>
    <p:sldId id="783" r:id="rId21"/>
    <p:sldId id="784" r:id="rId22"/>
    <p:sldId id="808" r:id="rId23"/>
    <p:sldId id="813" r:id="rId24"/>
    <p:sldId id="785" r:id="rId25"/>
    <p:sldId id="809" r:id="rId26"/>
    <p:sldId id="807" r:id="rId27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89058" autoAdjust="0"/>
  </p:normalViewPr>
  <p:slideViewPr>
    <p:cSldViewPr showGuides="1">
      <p:cViewPr varScale="1">
        <p:scale>
          <a:sx n="66" d="100"/>
          <a:sy n="66" d="100"/>
        </p:scale>
        <p:origin x="185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09/04/2024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09/04/2024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648"/>
            <a:ext cx="9144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5661248"/>
            <a:ext cx="316835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40252896"/>
            <a:ext cx="9924896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40405296"/>
            <a:ext cx="9924896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40557696"/>
            <a:ext cx="9924896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40710096"/>
            <a:ext cx="9924896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292080" y="5805264"/>
            <a:ext cx="3610184" cy="648072"/>
            <a:chOff x="18230283" y="40396912"/>
            <a:chExt cx="9924896" cy="1781641"/>
          </a:xfrm>
        </p:grpSpPr>
        <p:sp>
          <p:nvSpPr>
            <p:cNvPr id="24" name="Rectangle 23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5" name="Picture 24" descr="EuropeanFlag-stars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sp>
        <p:nvSpPr>
          <p:cNvPr id="27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2267744" y="5759499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pic>
        <p:nvPicPr>
          <p:cNvPr id="28" name="Picture 27" descr="JET(3,78,162)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801071"/>
            <a:ext cx="1656184" cy="65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543800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/>
              <a:t>Y. Zayachuk | WP PWIE mid-term meeting | VTT | 09-11.04.2024 | Page 2</a:t>
            </a:r>
            <a:endParaRPr lang="en-GB" dirty="0"/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458197" cy="465708"/>
          </a:xfrm>
          <a:prstGeom prst="rect">
            <a:avLst/>
          </a:prstGeom>
        </p:spPr>
      </p:pic>
      <p:pic>
        <p:nvPicPr>
          <p:cNvPr id="7" name="Picture 6" descr="JET(3,78,162)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10" y="6453336"/>
            <a:ext cx="748390" cy="29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Y. Zayachuk | WP PWIE mid-term meeting | VTT | 09-11.04.2024 | Page 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348880"/>
            <a:ext cx="8568952" cy="1296144"/>
          </a:xfrm>
        </p:spPr>
        <p:txBody>
          <a:bodyPr/>
          <a:lstStyle/>
          <a:p>
            <a:r>
              <a:rPr lang="en-GB" sz="2800" dirty="0"/>
              <a:t>Retention in Be limiter tiles of JET – comparison of single-campaign vs three-campaign samples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293096"/>
            <a:ext cx="8064896" cy="43204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Yevhen Zayachuk, Norberto Catarino, Marek Rubel, Jari Likonen, Anna Widdowson</a:t>
            </a:r>
          </a:p>
        </p:txBody>
      </p:sp>
      <p:pic>
        <p:nvPicPr>
          <p:cNvPr id="4" name="Picture 8" descr="D:\Work\_PFMC preparation\Preparation\UK-AEA_BLK_SML_AW.png">
            <a:extLst>
              <a:ext uri="{FF2B5EF4-FFF2-40B4-BE49-F238E27FC236}">
                <a16:creationId xmlns:a16="http://schemas.microsoft.com/office/drawing/2014/main" id="{9DBF8D17-739A-2B18-D0A4-2483B4A6B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857160"/>
            <a:ext cx="509544" cy="50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FB7C46-6CFB-B24D-F7AC-558B3FEF81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677" y="5949280"/>
            <a:ext cx="598622" cy="402797"/>
          </a:xfrm>
          <a:prstGeom prst="rect">
            <a:avLst/>
          </a:prstGeom>
        </p:spPr>
      </p:pic>
      <p:pic>
        <p:nvPicPr>
          <p:cNvPr id="9" name="Picture 3" descr="D:\Work\_PFMC preparation\Preparation\1567670452_instituto_superior_tecnico_logo.png">
            <a:extLst>
              <a:ext uri="{FF2B5EF4-FFF2-40B4-BE49-F238E27FC236}">
                <a16:creationId xmlns:a16="http://schemas.microsoft.com/office/drawing/2014/main" id="{EB6D6701-E962-BDB6-0128-EEEE6E08C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366" y="5934656"/>
            <a:ext cx="101165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D:\Work\_PFMC preparation\Preparation\1200px-KTH_Royal_Institute_of_Technology_logo.svg.png">
            <a:extLst>
              <a:ext uri="{FF2B5EF4-FFF2-40B4-BE49-F238E27FC236}">
                <a16:creationId xmlns:a16="http://schemas.microsoft.com/office/drawing/2014/main" id="{1AF059BA-E8B0-78AB-EF3F-BD291F891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96829" y="5905530"/>
            <a:ext cx="490299" cy="490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78852-63B4-21DF-A447-1B939D39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Total retention: IBA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B83AD-7E76-8AC3-3E3F-07E755BB3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292" y="4236565"/>
            <a:ext cx="8757416" cy="2167494"/>
          </a:xfrm>
        </p:spPr>
        <p:txBody>
          <a:bodyPr>
            <a:noAutofit/>
          </a:bodyPr>
          <a:lstStyle/>
          <a:p>
            <a:pPr algn="just"/>
            <a:r>
              <a:rPr lang="en-GB" sz="1600" dirty="0"/>
              <a:t>In the IWGL, in the erosion zone retention is essentially the same between 1 and 3 campaigns; while in the deposition zone there is a slight increase for the case of 3 campaigns.</a:t>
            </a:r>
          </a:p>
          <a:p>
            <a:pPr algn="just"/>
            <a:r>
              <a:rPr lang="en-GB" sz="1600" dirty="0"/>
              <a:t>Dynamics of IWGL is clear: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1600" dirty="0"/>
              <a:t>if the main effect of longer exposure is deeper diffusion, it is understandable that near-surface content is the same (or similar) in 3 campaign case compared to 1 campaign.</a:t>
            </a:r>
          </a:p>
          <a:p>
            <a:endParaRPr lang="en-GB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33DA86-C1C2-F360-F8C7-553344148824}"/>
              </a:ext>
            </a:extLst>
          </p:cNvPr>
          <p:cNvSpPr txBox="1">
            <a:spLocks/>
          </p:cNvSpPr>
          <p:nvPr/>
        </p:nvSpPr>
        <p:spPr>
          <a:xfrm>
            <a:off x="3730764" y="6545197"/>
            <a:ext cx="4978896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>
              <a:defRPr/>
            </a:pPr>
            <a:r>
              <a:rPr lang="en-GB" dirty="0"/>
              <a:t>Y. Zayachuk </a:t>
            </a:r>
            <a:r>
              <a:rPr lang="en-GB" dirty="0">
                <a:solidFill>
                  <a:prstClr val="black"/>
                </a:solidFill>
              </a:rPr>
              <a:t>| WP PWIE mid-term meeting  | VTT | 09.04.2024 | Page </a:t>
            </a:r>
            <a:fld id="{6A6D9FA1-99C7-4910-8E32-B85D378B0060}" type="slidenum">
              <a:rPr lang="en-GB" smtClean="0">
                <a:solidFill>
                  <a:prstClr val="black"/>
                </a:solidFill>
              </a:rPr>
              <a:pPr algn="r" defTabSz="1219170">
                <a:defRPr/>
              </a:pPr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8C4AEF-7225-910F-CF49-8E5863764CF7}"/>
              </a:ext>
            </a:extLst>
          </p:cNvPr>
          <p:cNvSpPr txBox="1">
            <a:spLocks/>
          </p:cNvSpPr>
          <p:nvPr/>
        </p:nvSpPr>
        <p:spPr>
          <a:xfrm>
            <a:off x="457200" y="1196752"/>
            <a:ext cx="2103222" cy="1010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IWGL: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2XR10 (ILW3) vs 2XR11 (ILW1-3)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D29A7CB-9C60-F6C9-C3D5-502EAD2D83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463744"/>
              </p:ext>
            </p:extLst>
          </p:nvPr>
        </p:nvGraphicFramePr>
        <p:xfrm>
          <a:off x="2497138" y="931863"/>
          <a:ext cx="4149725" cy="316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2877170" imgH="2191873" progId="Origin50.Graph">
                  <p:embed/>
                </p:oleObj>
              </mc:Choice>
              <mc:Fallback>
                <p:oleObj name="Graph" r:id="rId2" imgW="2877170" imgH="2191873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97138" y="931863"/>
                        <a:ext cx="4149725" cy="3163887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6612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78852-63B4-21DF-A447-1B939D39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Total retention: IBA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B83AD-7E76-8AC3-3E3F-07E755BB3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77" y="4232180"/>
            <a:ext cx="8772411" cy="2160240"/>
          </a:xfrm>
        </p:spPr>
        <p:txBody>
          <a:bodyPr>
            <a:noAutofit/>
          </a:bodyPr>
          <a:lstStyle/>
          <a:p>
            <a:pPr algn="just"/>
            <a:r>
              <a:rPr lang="en-GB" sz="1600" dirty="0"/>
              <a:t>In the WPL, in the erosion zone there is a strange “bump” in the </a:t>
            </a:r>
            <a:r>
              <a:rPr lang="en-GB" sz="1600" dirty="0" err="1"/>
              <a:t>center</a:t>
            </a:r>
            <a:r>
              <a:rPr lang="en-GB" sz="1600" dirty="0"/>
              <a:t> of the 3-campaign tile, and overall retention is higher for 3 campaigns compared to 1 campaign; while in the deposition zone retention seems to be systematically lower for the case of 3 campaigns.</a:t>
            </a:r>
          </a:p>
          <a:p>
            <a:pPr algn="just"/>
            <a:r>
              <a:rPr lang="en-GB" sz="1600" dirty="0"/>
              <a:t>Dynamics of WPL is mysterious: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1600" dirty="0"/>
              <a:t>It is not clear why there is that bump in retention in the </a:t>
            </a:r>
            <a:r>
              <a:rPr lang="en-GB" sz="1600" dirty="0" err="1"/>
              <a:t>center</a:t>
            </a:r>
            <a:r>
              <a:rPr lang="en-GB" sz="1600" dirty="0"/>
              <a:t>, is it some kind of local effect, like contamination with a deposit during the campaign?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1600" dirty="0"/>
              <a:t>Why is retention lower in the deposition zone?</a:t>
            </a:r>
          </a:p>
          <a:p>
            <a:pPr algn="just"/>
            <a:endParaRPr lang="en-GB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33DA86-C1C2-F360-F8C7-553344148824}"/>
              </a:ext>
            </a:extLst>
          </p:cNvPr>
          <p:cNvSpPr txBox="1">
            <a:spLocks/>
          </p:cNvSpPr>
          <p:nvPr/>
        </p:nvSpPr>
        <p:spPr>
          <a:xfrm>
            <a:off x="3730764" y="6545197"/>
            <a:ext cx="4978896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>
              <a:defRPr/>
            </a:pPr>
            <a:r>
              <a:rPr lang="en-GB" dirty="0"/>
              <a:t>Y. Zayachuk </a:t>
            </a:r>
            <a:r>
              <a:rPr lang="en-GB" dirty="0">
                <a:solidFill>
                  <a:prstClr val="black"/>
                </a:solidFill>
              </a:rPr>
              <a:t>| WP PWIE mid-term meeting  | VTT | 09.04.2024 | Page </a:t>
            </a:r>
            <a:fld id="{6A6D9FA1-99C7-4910-8E32-B85D378B0060}" type="slidenum">
              <a:rPr lang="en-GB" smtClean="0">
                <a:solidFill>
                  <a:prstClr val="black"/>
                </a:solidFill>
              </a:rPr>
              <a:pPr algn="r" defTabSz="1219170">
                <a:defRPr/>
              </a:pPr>
              <a:t>11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02D26EE-5735-464E-E436-16CF58EC3BDB}"/>
              </a:ext>
            </a:extLst>
          </p:cNvPr>
          <p:cNvSpPr txBox="1">
            <a:spLocks/>
          </p:cNvSpPr>
          <p:nvPr/>
        </p:nvSpPr>
        <p:spPr>
          <a:xfrm>
            <a:off x="457200" y="1196752"/>
            <a:ext cx="2103222" cy="1010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WPL: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4D14 (ILW3) vs 4D15 (ILW1-3)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29C2A8A-7A5E-9B6B-4210-6853213AF6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321538"/>
              </p:ext>
            </p:extLst>
          </p:nvPr>
        </p:nvGraphicFramePr>
        <p:xfrm>
          <a:off x="2497138" y="931863"/>
          <a:ext cx="4150890" cy="3163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2877170" imgH="2191873" progId="Origin50.Graph">
                  <p:embed/>
                </p:oleObj>
              </mc:Choice>
              <mc:Fallback>
                <p:oleObj name="Graph" r:id="rId2" imgW="2877170" imgH="2191873" progId="Origin50.Graph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29C2A8A-7A5E-9B6B-4210-6853213AF6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97138" y="931863"/>
                        <a:ext cx="4150890" cy="3163564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2918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78852-63B4-21DF-A447-1B939D39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Total retention: TDS vs IBA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B83AD-7E76-8AC3-3E3F-07E755BB3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235" y="4376430"/>
            <a:ext cx="8435490" cy="2128664"/>
          </a:xfrm>
        </p:spPr>
        <p:txBody>
          <a:bodyPr>
            <a:noAutofit/>
          </a:bodyPr>
          <a:lstStyle/>
          <a:p>
            <a:r>
              <a:rPr lang="en-GB" sz="1600" b="1" dirty="0"/>
              <a:t>Erosion</a:t>
            </a:r>
            <a:r>
              <a:rPr lang="en-GB" sz="1600" dirty="0"/>
              <a:t> zone: retention measured by TDS considerably higher than that measured by IBA </a:t>
            </a:r>
            <a:r>
              <a:rPr lang="en-GB" sz="1600" dirty="0">
                <a:sym typeface="Wingdings" panose="05000000000000000000" pitchFamily="2" charset="2"/>
              </a:rPr>
              <a:t> indicative of the deep diffusion, with majority of D beyond IBA range</a:t>
            </a:r>
            <a:r>
              <a:rPr lang="en-GB" sz="1600" dirty="0"/>
              <a:t>.</a:t>
            </a:r>
          </a:p>
          <a:p>
            <a:r>
              <a:rPr lang="en-GB" sz="1600" b="1" dirty="0"/>
              <a:t>Deposition</a:t>
            </a:r>
            <a:r>
              <a:rPr lang="en-GB" sz="1600" dirty="0"/>
              <a:t> zone: retention measured by TDS much closer to that measured by IBA </a:t>
            </a:r>
            <a:r>
              <a:rPr lang="en-GB" sz="1600" dirty="0">
                <a:sym typeface="Wingdings" panose="05000000000000000000" pitchFamily="2" charset="2"/>
              </a:rPr>
              <a:t> i</a:t>
            </a:r>
            <a:r>
              <a:rPr lang="en-GB" sz="1600" dirty="0"/>
              <a:t>ndicating that most of retention is within deposited layer and is covered by IBA (so both TDS and IBA signals are coming from the same depth range);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dirty="0">
                <a:sym typeface="Wingdings" panose="05000000000000000000" pitchFamily="2" charset="2"/>
              </a:rPr>
              <a:t>although clearly there is a considerable contribution of the bulk as well.</a:t>
            </a:r>
            <a:endParaRPr lang="en-GB" sz="1600" dirty="0"/>
          </a:p>
          <a:p>
            <a:endParaRPr lang="en-GB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33DA86-C1C2-F360-F8C7-553344148824}"/>
              </a:ext>
            </a:extLst>
          </p:cNvPr>
          <p:cNvSpPr txBox="1">
            <a:spLocks/>
          </p:cNvSpPr>
          <p:nvPr/>
        </p:nvSpPr>
        <p:spPr>
          <a:xfrm>
            <a:off x="3730764" y="6545197"/>
            <a:ext cx="4978896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>
              <a:defRPr/>
            </a:pPr>
            <a:r>
              <a:rPr lang="en-GB" dirty="0"/>
              <a:t>Y. Zayachuk </a:t>
            </a:r>
            <a:r>
              <a:rPr lang="en-GB" dirty="0">
                <a:solidFill>
                  <a:prstClr val="black"/>
                </a:solidFill>
              </a:rPr>
              <a:t>| WP PWIE mid-term meeting  | VTT | 09.04.2024 | Page </a:t>
            </a:r>
            <a:fld id="{6A6D9FA1-99C7-4910-8E32-B85D378B0060}" type="slidenum">
              <a:rPr lang="en-GB" smtClean="0">
                <a:solidFill>
                  <a:prstClr val="black"/>
                </a:solidFill>
              </a:rPr>
              <a:pPr algn="r" defTabSz="1219170">
                <a:defRPr/>
              </a:pPr>
              <a:t>12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27EE57-E33B-0391-B569-68588772F550}"/>
              </a:ext>
            </a:extLst>
          </p:cNvPr>
          <p:cNvSpPr txBox="1">
            <a:spLocks/>
          </p:cNvSpPr>
          <p:nvPr/>
        </p:nvSpPr>
        <p:spPr>
          <a:xfrm>
            <a:off x="323528" y="787093"/>
            <a:ext cx="5770418" cy="533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/>
              <a:t>IWGL: 2XR10 (ILW3) vs 2XR11 (ILW1-3)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44AAC7F-10B3-58AF-981F-EE0AD4CE3C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370826"/>
              </p:ext>
            </p:extLst>
          </p:nvPr>
        </p:nvGraphicFramePr>
        <p:xfrm>
          <a:off x="374650" y="1194670"/>
          <a:ext cx="4149725" cy="316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2877170" imgH="2191873" progId="Origin50.Graph">
                  <p:embed/>
                </p:oleObj>
              </mc:Choice>
              <mc:Fallback>
                <p:oleObj name="Graph" r:id="rId2" imgW="2877170" imgH="2191873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4650" y="1194670"/>
                        <a:ext cx="4149725" cy="3163887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7613518-DB80-C94D-630E-4E54D724F7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530291"/>
              </p:ext>
            </p:extLst>
          </p:nvPr>
        </p:nvGraphicFramePr>
        <p:xfrm>
          <a:off x="4630343" y="1190508"/>
          <a:ext cx="4165365" cy="3174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2877170" imgH="2191873" progId="Origin50.Graph">
                  <p:embed/>
                </p:oleObj>
              </mc:Choice>
              <mc:Fallback>
                <p:oleObj name="Graph" r:id="rId4" imgW="2877170" imgH="2191873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0343" y="1190508"/>
                        <a:ext cx="4165365" cy="3174596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6874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78852-63B4-21DF-A447-1B939D39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Total retention: TDS vs IBA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33DA86-C1C2-F360-F8C7-553344148824}"/>
              </a:ext>
            </a:extLst>
          </p:cNvPr>
          <p:cNvSpPr txBox="1">
            <a:spLocks/>
          </p:cNvSpPr>
          <p:nvPr/>
        </p:nvSpPr>
        <p:spPr>
          <a:xfrm>
            <a:off x="3730764" y="6545197"/>
            <a:ext cx="4978896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>
              <a:defRPr/>
            </a:pPr>
            <a:r>
              <a:rPr lang="en-GB" dirty="0"/>
              <a:t>Y. Zayachuk </a:t>
            </a:r>
            <a:r>
              <a:rPr lang="en-GB" dirty="0">
                <a:solidFill>
                  <a:prstClr val="black"/>
                </a:solidFill>
              </a:rPr>
              <a:t>| WP PWIE mid-term meeting  | VTT | 09.04.2024 | Page </a:t>
            </a:r>
            <a:fld id="{6A6D9FA1-99C7-4910-8E32-B85D378B0060}" type="slidenum">
              <a:rPr lang="en-GB" smtClean="0">
                <a:solidFill>
                  <a:prstClr val="black"/>
                </a:solidFill>
              </a:rPr>
              <a:pPr algn="r" defTabSz="1219170">
                <a:defRPr/>
              </a:pPr>
              <a:t>13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8A8B57-F350-7306-9A31-80FB94778F87}"/>
              </a:ext>
            </a:extLst>
          </p:cNvPr>
          <p:cNvSpPr txBox="1">
            <a:spLocks/>
          </p:cNvSpPr>
          <p:nvPr/>
        </p:nvSpPr>
        <p:spPr>
          <a:xfrm>
            <a:off x="323528" y="787093"/>
            <a:ext cx="5770418" cy="533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/>
              <a:t>IWGL: 2XR10 (ILW3) vs 2XR11 (ILW1-3)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4C07EFC-1BAB-03FF-7724-4C30ED5EB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235" y="4376430"/>
            <a:ext cx="8435490" cy="2128664"/>
          </a:xfrm>
        </p:spPr>
        <p:txBody>
          <a:bodyPr>
            <a:noAutofit/>
          </a:bodyPr>
          <a:lstStyle/>
          <a:p>
            <a:r>
              <a:rPr lang="en-GB" sz="1600" b="1" dirty="0"/>
              <a:t>Erosion</a:t>
            </a:r>
            <a:r>
              <a:rPr lang="en-GB" sz="1600" dirty="0"/>
              <a:t> zone: after 3 campaign TDS/IBA ratio is systematically higher than after 1 campaign </a:t>
            </a:r>
            <a:r>
              <a:rPr lang="en-GB" sz="1600" dirty="0">
                <a:sym typeface="Wingdings" panose="05000000000000000000" pitchFamily="2" charset="2"/>
              </a:rPr>
              <a:t> n</a:t>
            </a:r>
            <a:r>
              <a:rPr lang="en-GB" sz="1600" dirty="0"/>
              <a:t>ear-surface inventory is constant (saturated), and relative contribution of the bulk increases as diffusion front moves inwards).</a:t>
            </a:r>
          </a:p>
          <a:p>
            <a:r>
              <a:rPr lang="en-GB" sz="1600" b="1" dirty="0"/>
              <a:t>Deposition</a:t>
            </a:r>
            <a:r>
              <a:rPr lang="en-GB" sz="1600" dirty="0"/>
              <a:t> zone: TDS/IBA ratio is more comparable after either 3 or 1 campaign (with notable exceptions) </a:t>
            </a:r>
            <a:r>
              <a:rPr lang="en-GB" sz="1600" dirty="0">
                <a:sym typeface="Wingdings" panose="05000000000000000000" pitchFamily="2" charset="2"/>
              </a:rPr>
              <a:t> i</a:t>
            </a:r>
            <a:r>
              <a:rPr lang="en-GB" sz="1600" dirty="0"/>
              <a:t>ndicating that large fraction of retention is within deposited layer and is covered by IBA (so both TDS and IBA signals are coming from the same depth range) </a:t>
            </a:r>
            <a:r>
              <a:rPr lang="en-GB" sz="1600" dirty="0">
                <a:sym typeface="Wingdings" panose="05000000000000000000" pitchFamily="2" charset="2"/>
              </a:rPr>
              <a:t> although clearly there is a considerable contribution of the bulk as well.</a:t>
            </a:r>
            <a:endParaRPr lang="en-GB" sz="1600" dirty="0"/>
          </a:p>
          <a:p>
            <a:endParaRPr lang="en-GB" sz="1800" dirty="0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CA0C1FE-5EAF-DA2F-1443-101EDA07B1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312062"/>
              </p:ext>
            </p:extLst>
          </p:nvPr>
        </p:nvGraphicFramePr>
        <p:xfrm>
          <a:off x="2464047" y="1176466"/>
          <a:ext cx="4139996" cy="318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2673000" imgH="1890000" progId="Origin50.Graph">
                  <p:embed/>
                </p:oleObj>
              </mc:Choice>
              <mc:Fallback>
                <p:oleObj name="Graph" r:id="rId2" imgW="2673000" imgH="1890000" progId="Origin50.Graph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CA0C1FE-5EAF-DA2F-1443-101EDA07B1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64047" y="1176466"/>
                        <a:ext cx="4139996" cy="3188638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4641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78852-63B4-21DF-A447-1B939D39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Total retention: TDS vs IBA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B83AD-7E76-8AC3-3E3F-07E755BB3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772" y="4653136"/>
            <a:ext cx="8451888" cy="1656184"/>
          </a:xfrm>
        </p:spPr>
        <p:txBody>
          <a:bodyPr>
            <a:normAutofit/>
          </a:bodyPr>
          <a:lstStyle/>
          <a:p>
            <a:r>
              <a:rPr lang="en-GB" sz="1600" b="1" dirty="0"/>
              <a:t>Erosion</a:t>
            </a:r>
            <a:r>
              <a:rPr lang="en-GB" sz="1600" dirty="0"/>
              <a:t> zone: retention measured by TDS somewhat higher than that measured by IBA, with </a:t>
            </a:r>
            <a:r>
              <a:rPr lang="en-GB" sz="1600" dirty="0">
                <a:sym typeface="Wingdings" panose="05000000000000000000" pitchFamily="2" charset="2"/>
              </a:rPr>
              <a:t>the difference less significant that for IWGL  relatively smaller contribution of the bulk compared to near-surface region.</a:t>
            </a:r>
            <a:endParaRPr lang="en-GB" sz="1600" dirty="0"/>
          </a:p>
          <a:p>
            <a:r>
              <a:rPr lang="en-GB" sz="1600" b="1" dirty="0"/>
              <a:t>Deposition</a:t>
            </a:r>
            <a:r>
              <a:rPr lang="en-GB" sz="1600" dirty="0"/>
              <a:t> zone: retention measured by TDS close to that measured by IBA after 1 campaign, but systematically higher after 3 campaigns compared.</a:t>
            </a:r>
          </a:p>
          <a:p>
            <a:endParaRPr lang="en-GB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33DA86-C1C2-F360-F8C7-553344148824}"/>
              </a:ext>
            </a:extLst>
          </p:cNvPr>
          <p:cNvSpPr txBox="1">
            <a:spLocks/>
          </p:cNvSpPr>
          <p:nvPr/>
        </p:nvSpPr>
        <p:spPr>
          <a:xfrm>
            <a:off x="3730764" y="6545197"/>
            <a:ext cx="4978896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>
              <a:defRPr/>
            </a:pPr>
            <a:r>
              <a:rPr lang="en-GB" dirty="0"/>
              <a:t>Y. Zayachuk </a:t>
            </a:r>
            <a:r>
              <a:rPr lang="en-GB" dirty="0">
                <a:solidFill>
                  <a:prstClr val="black"/>
                </a:solidFill>
              </a:rPr>
              <a:t>| WP PWIE mid-term meeting  | VTT | 09.04.2024 | Page </a:t>
            </a:r>
            <a:fld id="{6A6D9FA1-99C7-4910-8E32-B85D378B0060}" type="slidenum">
              <a:rPr lang="en-GB" smtClean="0">
                <a:solidFill>
                  <a:prstClr val="black"/>
                </a:solidFill>
              </a:rPr>
              <a:pPr algn="r" defTabSz="1219170">
                <a:defRPr/>
              </a:pPr>
              <a:t>14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EAA4E8F-43C9-188B-C44D-6DF68D632E9F}"/>
              </a:ext>
            </a:extLst>
          </p:cNvPr>
          <p:cNvSpPr txBox="1">
            <a:spLocks/>
          </p:cNvSpPr>
          <p:nvPr/>
        </p:nvSpPr>
        <p:spPr>
          <a:xfrm>
            <a:off x="257772" y="871360"/>
            <a:ext cx="4598550" cy="426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WPL: 4D14 (ILW3) vs 4D15 (ILW1-3)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B3BE223-0F8E-F29B-EA99-0A85A5B6E7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731324"/>
              </p:ext>
            </p:extLst>
          </p:nvPr>
        </p:nvGraphicFramePr>
        <p:xfrm>
          <a:off x="376238" y="1343025"/>
          <a:ext cx="4144962" cy="316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2877170" imgH="2191873" progId="Origin50.Graph">
                  <p:embed/>
                </p:oleObj>
              </mc:Choice>
              <mc:Fallback>
                <p:oleObj name="Graph" r:id="rId2" imgW="2877170" imgH="2191873" progId="Origin50.Graph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5B3BE223-0F8E-F29B-EA99-0A85A5B6E7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6238" y="1343025"/>
                        <a:ext cx="4144962" cy="316547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CFA6A54-4E9D-BD56-2B3E-803EBE50FB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078619"/>
              </p:ext>
            </p:extLst>
          </p:nvPr>
        </p:nvGraphicFramePr>
        <p:xfrm>
          <a:off x="4634079" y="1343118"/>
          <a:ext cx="4144891" cy="3163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2877170" imgH="2191873" progId="Origin50.Graph">
                  <p:embed/>
                </p:oleObj>
              </mc:Choice>
              <mc:Fallback>
                <p:oleObj name="Graph" r:id="rId4" imgW="2877170" imgH="2191873" progId="Origin50.Graph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7CFA6A54-4E9D-BD56-2B3E-803EBE50FB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4079" y="1343118"/>
                        <a:ext cx="4144891" cy="316302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5482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78852-63B4-21DF-A447-1B939D39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Total retention: TDS vs IBA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B83AD-7E76-8AC3-3E3F-07E755BB3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85" y="4725144"/>
            <a:ext cx="8500570" cy="1584176"/>
          </a:xfrm>
        </p:spPr>
        <p:txBody>
          <a:bodyPr>
            <a:normAutofit/>
          </a:bodyPr>
          <a:lstStyle/>
          <a:p>
            <a:r>
              <a:rPr lang="en-GB" sz="1600" dirty="0"/>
              <a:t>Inconsistent difference in TDS/IBA ratio between 1 and 3 campaigns.</a:t>
            </a:r>
          </a:p>
          <a:p>
            <a:r>
              <a:rPr lang="en-GB" sz="1600" dirty="0"/>
              <a:t>Hypothesis: in the WPL it seems that the near-surface layer of deposit was </a:t>
            </a:r>
            <a:r>
              <a:rPr lang="en-GB" sz="1600" dirty="0" err="1"/>
              <a:t>debonded</a:t>
            </a:r>
            <a:r>
              <a:rPr lang="en-GB" sz="1600" dirty="0"/>
              <a:t> and flew away, some of it contaminating the surface of the erosion zone – thus artificially reducing near-surface contents in the deposit zone and artificially increasing it in the erosion zone.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33DA86-C1C2-F360-F8C7-553344148824}"/>
              </a:ext>
            </a:extLst>
          </p:cNvPr>
          <p:cNvSpPr txBox="1">
            <a:spLocks/>
          </p:cNvSpPr>
          <p:nvPr/>
        </p:nvSpPr>
        <p:spPr>
          <a:xfrm>
            <a:off x="3730764" y="6545197"/>
            <a:ext cx="4978896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>
              <a:defRPr/>
            </a:pPr>
            <a:r>
              <a:rPr lang="en-GB" dirty="0"/>
              <a:t>Y. Zayachuk </a:t>
            </a:r>
            <a:r>
              <a:rPr lang="en-GB" dirty="0">
                <a:solidFill>
                  <a:prstClr val="black"/>
                </a:solidFill>
              </a:rPr>
              <a:t>| WP PWIE mid-term meeting  | VTT | 09.04.2024 | Page </a:t>
            </a:r>
            <a:fld id="{6A6D9FA1-99C7-4910-8E32-B85D378B0060}" type="slidenum">
              <a:rPr lang="en-GB" smtClean="0">
                <a:solidFill>
                  <a:prstClr val="black"/>
                </a:solidFill>
              </a:rPr>
              <a:pPr algn="r" defTabSz="1219170">
                <a:defRPr/>
              </a:pPr>
              <a:t>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55A0CC-7814-BCDB-97DC-C1125103B08F}"/>
              </a:ext>
            </a:extLst>
          </p:cNvPr>
          <p:cNvSpPr txBox="1">
            <a:spLocks/>
          </p:cNvSpPr>
          <p:nvPr/>
        </p:nvSpPr>
        <p:spPr>
          <a:xfrm>
            <a:off x="157283" y="751021"/>
            <a:ext cx="4598550" cy="426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WPL: 4D14 (ILW3) vs 4D15 (ILW1-3)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134FDDF-66A2-1A5E-F925-7251C12B5A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292537"/>
              </p:ext>
            </p:extLst>
          </p:nvPr>
        </p:nvGraphicFramePr>
        <p:xfrm>
          <a:off x="2464047" y="1320482"/>
          <a:ext cx="4151599" cy="318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2673000" imgH="1890000" progId="Origin50.Graph">
                  <p:embed/>
                </p:oleObj>
              </mc:Choice>
              <mc:Fallback>
                <p:oleObj name="Graph" r:id="rId2" imgW="2673000" imgH="1890000" progId="Origin50.Graph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3134FDDF-66A2-1A5E-F925-7251C12B5A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64047" y="1320482"/>
                        <a:ext cx="4151599" cy="3188638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6526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78852-63B4-21DF-A447-1B939D39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Desorption spectra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B83AD-7E76-8AC3-3E3F-07E755BB3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532" y="5589240"/>
            <a:ext cx="8591948" cy="720079"/>
          </a:xfrm>
        </p:spPr>
        <p:txBody>
          <a:bodyPr>
            <a:normAutofit/>
          </a:bodyPr>
          <a:lstStyle/>
          <a:p>
            <a:r>
              <a:rPr lang="en-GB" sz="1600" dirty="0"/>
              <a:t>After 3 campaigns there is a systematic shift of maxima of release peaks towards higher temperatures.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33DA86-C1C2-F360-F8C7-553344148824}"/>
              </a:ext>
            </a:extLst>
          </p:cNvPr>
          <p:cNvSpPr txBox="1">
            <a:spLocks/>
          </p:cNvSpPr>
          <p:nvPr/>
        </p:nvSpPr>
        <p:spPr>
          <a:xfrm>
            <a:off x="3730764" y="6545197"/>
            <a:ext cx="4978896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>
              <a:defRPr/>
            </a:pPr>
            <a:r>
              <a:rPr lang="en-GB" dirty="0"/>
              <a:t>Y. Zayachuk </a:t>
            </a:r>
            <a:r>
              <a:rPr lang="en-GB" dirty="0">
                <a:solidFill>
                  <a:prstClr val="black"/>
                </a:solidFill>
              </a:rPr>
              <a:t>| WP PWIE mid-term meeting  | VTT | 09.04.2024 | Page </a:t>
            </a:r>
            <a:fld id="{6A6D9FA1-99C7-4910-8E32-B85D378B0060}" type="slidenum">
              <a:rPr lang="en-GB" smtClean="0">
                <a:solidFill>
                  <a:prstClr val="black"/>
                </a:solidFill>
              </a:rPr>
              <a:pPr algn="r" defTabSz="1219170">
                <a:defRPr/>
              </a:pPr>
              <a:t>16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2" descr="J:\FILW Follow-on ITER-like Wall\1400 Conditional Modifications\1420 Improvements to RF protection of wPL's\WPL tile inspection images\WPL_4D_W14\ANNA 7 023.jpg">
            <a:extLst>
              <a:ext uri="{FF2B5EF4-FFF2-40B4-BE49-F238E27FC236}">
                <a16:creationId xmlns:a16="http://schemas.microsoft.com/office/drawing/2014/main" id="{6CD3A405-B9DD-C0A3-5CBD-A76A5E8389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" r="3184" b="43128"/>
          <a:stretch/>
        </p:blipFill>
        <p:spPr bwMode="auto">
          <a:xfrm>
            <a:off x="300532" y="799039"/>
            <a:ext cx="4956464" cy="23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565D04-27D8-5C56-0364-10032C70D032}"/>
              </a:ext>
            </a:extLst>
          </p:cNvPr>
          <p:cNvSpPr txBox="1">
            <a:spLocks/>
          </p:cNvSpPr>
          <p:nvPr/>
        </p:nvSpPr>
        <p:spPr>
          <a:xfrm>
            <a:off x="1137091" y="799039"/>
            <a:ext cx="4045527" cy="533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FFFF00"/>
                </a:solidFill>
              </a:rPr>
              <a:t>4D14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242CEA0-8DFC-0BEE-8C52-2B611CD07C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391467"/>
              </p:ext>
            </p:extLst>
          </p:nvPr>
        </p:nvGraphicFramePr>
        <p:xfrm>
          <a:off x="5787958" y="820479"/>
          <a:ext cx="2799791" cy="2139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2435400" imgH="1860120" progId="Origin50.Graph">
                  <p:embed/>
                </p:oleObj>
              </mc:Choice>
              <mc:Fallback>
                <p:oleObj name="Graph" r:id="rId3" imgW="2435400" imgH="1860120" progId="Origin50.Graph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6ED39D6-367A-A237-979C-41B075F2A2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87958" y="820479"/>
                        <a:ext cx="2799791" cy="2139084"/>
                      </a:xfrm>
                      <a:prstGeom prst="rect">
                        <a:avLst/>
                      </a:prstGeom>
                      <a:ln w="38100"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5AEEEB6-94C0-F571-CF73-F1E7F3CA79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864172"/>
              </p:ext>
            </p:extLst>
          </p:nvPr>
        </p:nvGraphicFramePr>
        <p:xfrm>
          <a:off x="4794265" y="3212976"/>
          <a:ext cx="2799791" cy="2139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2435400" imgH="1860120" progId="Origin50.Graph">
                  <p:embed/>
                </p:oleObj>
              </mc:Choice>
              <mc:Fallback>
                <p:oleObj name="Graph" r:id="rId5" imgW="2435400" imgH="1860120" progId="Origin50.Graph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3ED0484-9C38-AF6A-64AA-1D8D873A13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94265" y="3212976"/>
                        <a:ext cx="2799791" cy="2139084"/>
                      </a:xfrm>
                      <a:prstGeom prst="rect">
                        <a:avLst/>
                      </a:prstGeom>
                      <a:ln w="38100"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5503AA0-2083-E297-1A1B-183E022263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738712"/>
              </p:ext>
            </p:extLst>
          </p:nvPr>
        </p:nvGraphicFramePr>
        <p:xfrm>
          <a:off x="1137091" y="3212976"/>
          <a:ext cx="2799791" cy="2139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7" imgW="2435400" imgH="1860120" progId="Origin50.Graph">
                  <p:embed/>
                </p:oleObj>
              </mc:Choice>
              <mc:Fallback>
                <p:oleObj name="Graph" r:id="rId7" imgW="2435400" imgH="1860120" progId="Origin50.Graph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C86B43D-8E3C-79FA-D000-5B640DA172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37091" y="3212976"/>
                        <a:ext cx="2799791" cy="2139084"/>
                      </a:xfrm>
                      <a:prstGeom prst="rect">
                        <a:avLst/>
                      </a:prstGeom>
                      <a:ln w="38100"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517AA7-D118-AA9D-DDCE-EE483A7FE3EA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4548606" y="1890021"/>
            <a:ext cx="1239352" cy="7521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4DBE1E6-E5CD-9631-6A2F-1B8EA7743DB8}"/>
              </a:ext>
            </a:extLst>
          </p:cNvPr>
          <p:cNvCxnSpPr>
            <a:cxnSpLocks/>
          </p:cNvCxnSpPr>
          <p:nvPr/>
        </p:nvCxnSpPr>
        <p:spPr>
          <a:xfrm flipH="1" flipV="1">
            <a:off x="4112912" y="1875634"/>
            <a:ext cx="681353" cy="137667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07E0DC2-47B8-022D-D73D-6B00C531D4FB}"/>
              </a:ext>
            </a:extLst>
          </p:cNvPr>
          <p:cNvCxnSpPr>
            <a:cxnSpLocks/>
          </p:cNvCxnSpPr>
          <p:nvPr/>
        </p:nvCxnSpPr>
        <p:spPr>
          <a:xfrm flipV="1">
            <a:off x="2508965" y="1752693"/>
            <a:ext cx="667767" cy="146798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159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78852-63B4-21DF-A447-1B939D39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Desorption spectra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B83AD-7E76-8AC3-3E3F-07E755BB3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509120"/>
            <a:ext cx="8557248" cy="1800200"/>
          </a:xfrm>
        </p:spPr>
        <p:txBody>
          <a:bodyPr>
            <a:noAutofit/>
          </a:bodyPr>
          <a:lstStyle/>
          <a:p>
            <a:r>
              <a:rPr lang="en-GB" sz="1600" dirty="0"/>
              <a:t>There seems to be a certain asymmetry in the shift for WPL and IWGL. WPL seems to have a larger shift – on average ~100 K, while for IWGL it’s ~60 K.</a:t>
            </a:r>
          </a:p>
          <a:p>
            <a:r>
              <a:rPr lang="en-GB" sz="1600" dirty="0"/>
              <a:t>Consistent with deeper diffusion over the duration of 3 campaigns, the deeper is deuterium, the higher temperature of release peaks.</a:t>
            </a:r>
          </a:p>
          <a:p>
            <a:r>
              <a:rPr lang="en-GB" sz="1600" dirty="0"/>
              <a:t>Overall retention behaviour seems to be consistent with longer exposure leading to deeper diffusion and retention being dominated by the bulk.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33DA86-C1C2-F360-F8C7-553344148824}"/>
              </a:ext>
            </a:extLst>
          </p:cNvPr>
          <p:cNvSpPr txBox="1">
            <a:spLocks/>
          </p:cNvSpPr>
          <p:nvPr/>
        </p:nvSpPr>
        <p:spPr>
          <a:xfrm>
            <a:off x="3730764" y="6545197"/>
            <a:ext cx="4978896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>
              <a:defRPr/>
            </a:pPr>
            <a:r>
              <a:rPr lang="en-GB" dirty="0"/>
              <a:t>Y. Zayachuk </a:t>
            </a:r>
            <a:r>
              <a:rPr lang="en-GB" dirty="0">
                <a:solidFill>
                  <a:prstClr val="black"/>
                </a:solidFill>
              </a:rPr>
              <a:t>| WP PWIE mid-term meeting  | VTT | 09.04.2024 | Page </a:t>
            </a:r>
            <a:fld id="{6A6D9FA1-99C7-4910-8E32-B85D378B0060}" type="slidenum">
              <a:rPr lang="en-GB" smtClean="0">
                <a:solidFill>
                  <a:prstClr val="black"/>
                </a:solidFill>
              </a:rPr>
              <a:pPr algn="r" defTabSz="1219170">
                <a:defRPr/>
              </a:pPr>
              <a:t>17</a:t>
            </a:fld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0AC3147-47F9-7BB7-6A0F-D72EEEFB5D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760116"/>
              </p:ext>
            </p:extLst>
          </p:nvPr>
        </p:nvGraphicFramePr>
        <p:xfrm>
          <a:off x="363892" y="1428662"/>
          <a:ext cx="4169494" cy="294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2673000" imgH="1890000" progId="Origin50.Graph">
                  <p:embed/>
                </p:oleObj>
              </mc:Choice>
              <mc:Fallback>
                <p:oleObj name="Graph" r:id="rId2" imgW="2673000" imgH="1890000" progId="Origin50.Graph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0AC3147-47F9-7BB7-6A0F-D72EEEFB5D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3892" y="1428662"/>
                        <a:ext cx="4169494" cy="2949017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EAEAFDA-0D0F-53E6-5194-7214E4BFF4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91588"/>
              </p:ext>
            </p:extLst>
          </p:nvPr>
        </p:nvGraphicFramePr>
        <p:xfrm>
          <a:off x="4702916" y="1428662"/>
          <a:ext cx="4170964" cy="2951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2673000" imgH="1890000" progId="Origin50.Graph">
                  <p:embed/>
                </p:oleObj>
              </mc:Choice>
              <mc:Fallback>
                <p:oleObj name="Graph" r:id="rId4" imgW="2673000" imgH="1890000" progId="Origin50.Graph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EAEAFDA-0D0F-53E6-5194-7214E4BFF4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02916" y="1428662"/>
                        <a:ext cx="4170964" cy="295138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E78CDC-82F8-C15A-2EB5-09A1DECF0F9D}"/>
              </a:ext>
            </a:extLst>
          </p:cNvPr>
          <p:cNvSpPr txBox="1">
            <a:spLocks/>
          </p:cNvSpPr>
          <p:nvPr/>
        </p:nvSpPr>
        <p:spPr>
          <a:xfrm>
            <a:off x="4746547" y="903492"/>
            <a:ext cx="4278385" cy="533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/>
              <a:t>WPL: 4D14 (ILW3) vs 4D15 (ILW1-3)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FEF81AB-7386-CAD9-1587-7BF069826307}"/>
              </a:ext>
            </a:extLst>
          </p:cNvPr>
          <p:cNvSpPr txBox="1">
            <a:spLocks/>
          </p:cNvSpPr>
          <p:nvPr/>
        </p:nvSpPr>
        <p:spPr>
          <a:xfrm>
            <a:off x="256522" y="951673"/>
            <a:ext cx="4520511" cy="533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IWGL: 2XR10 (ILW3) vs 2XR11 (ILW1-3)</a:t>
            </a:r>
          </a:p>
        </p:txBody>
      </p:sp>
    </p:spTree>
    <p:extLst>
      <p:ext uri="{BB962C8B-B14F-4D97-AF65-F5344CB8AC3E}">
        <p14:creationId xmlns:p14="http://schemas.microsoft.com/office/powerpoint/2010/main" val="2873028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78852-63B4-21DF-A447-1B939D39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General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B83AD-7E76-8AC3-3E3F-07E755BB3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2568"/>
          </a:xfrm>
        </p:spPr>
        <p:txBody>
          <a:bodyPr>
            <a:normAutofit/>
          </a:bodyPr>
          <a:lstStyle/>
          <a:p>
            <a:r>
              <a:rPr lang="en-GB" sz="1600" dirty="0"/>
              <a:t>Differences in retention between single and three campaigns point towards retention dynamics roughly consistent with diffusion-dominated process: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dirty="0"/>
              <a:t>Increase of retention not proportional to exposure time.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dirty="0"/>
              <a:t>Increase of retention proportionality factor ~1.4-2, comparable to √t, </a:t>
            </a:r>
            <a:r>
              <a:rPr lang="en-GB" sz="1600" dirty="0" err="1"/>
              <a:t>i.e</a:t>
            </a:r>
            <a:r>
              <a:rPr lang="en-GB" sz="1600" dirty="0"/>
              <a:t> √3=1.7.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dirty="0"/>
              <a:t>TDS/IBA ratio increases with exposure time, indicating increase of the contribution of the bulk – i.e., diffusion front being deeper.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dirty="0"/>
              <a:t>Positions of release peaks systematically shift towards higher temperatures, consistent with release from larger depth – again, diffusion front being deeper.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1600" dirty="0"/>
          </a:p>
          <a:p>
            <a:r>
              <a:rPr lang="en-GB" sz="1600" dirty="0"/>
              <a:t>Mysteries: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dirty="0"/>
              <a:t>Asymmetry between WPL and IWGL </a:t>
            </a:r>
            <a:r>
              <a:rPr lang="en-GB" sz="1600" dirty="0">
                <a:sym typeface="Wingdings" panose="05000000000000000000" pitchFamily="2" charset="2"/>
              </a:rPr>
              <a:t></a:t>
            </a:r>
            <a:r>
              <a:rPr lang="en-GB" sz="1600" dirty="0"/>
              <a:t> possibly related to deposited layers being disturbed on WPL tile exposed to 3 campaigns?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dirty="0"/>
              <a:t>It seems that this diffusion-dominated-like behaviour also occurs within the deposition zone </a:t>
            </a:r>
            <a:r>
              <a:rPr lang="en-GB" sz="1600" dirty="0">
                <a:sym typeface="Wingdings" panose="05000000000000000000" pitchFamily="2" charset="2"/>
              </a:rPr>
              <a:t> does this make sense? If retention is due-to co-deposition, why would it be determined by the propagation of the diffusion front?</a:t>
            </a:r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33DA86-C1C2-F360-F8C7-553344148824}"/>
              </a:ext>
            </a:extLst>
          </p:cNvPr>
          <p:cNvSpPr txBox="1">
            <a:spLocks/>
          </p:cNvSpPr>
          <p:nvPr/>
        </p:nvSpPr>
        <p:spPr>
          <a:xfrm>
            <a:off x="3730764" y="6545197"/>
            <a:ext cx="4978896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>
              <a:defRPr/>
            </a:pPr>
            <a:r>
              <a:rPr lang="en-GB" dirty="0"/>
              <a:t>Y. Zayachuk </a:t>
            </a:r>
            <a:r>
              <a:rPr lang="en-GB" dirty="0">
                <a:solidFill>
                  <a:prstClr val="black"/>
                </a:solidFill>
              </a:rPr>
              <a:t>| WP PWIE mid-term meeting  | VTT | 09.04.2024 | Page </a:t>
            </a:r>
            <a:fld id="{6A6D9FA1-99C7-4910-8E32-B85D378B0060}" type="slidenum">
              <a:rPr lang="en-GB" smtClean="0">
                <a:solidFill>
                  <a:prstClr val="black"/>
                </a:solidFill>
              </a:rPr>
              <a:pPr algn="r" defTabSz="1219170">
                <a:defRPr/>
              </a:pPr>
              <a:t>18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15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78852-63B4-21DF-A447-1B939D39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Melted Be: samples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33DA86-C1C2-F360-F8C7-553344148824}"/>
              </a:ext>
            </a:extLst>
          </p:cNvPr>
          <p:cNvSpPr txBox="1">
            <a:spLocks/>
          </p:cNvSpPr>
          <p:nvPr/>
        </p:nvSpPr>
        <p:spPr>
          <a:xfrm>
            <a:off x="3730764" y="6545197"/>
            <a:ext cx="4978896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>
              <a:defRPr/>
            </a:pPr>
            <a:r>
              <a:rPr lang="en-GB" dirty="0"/>
              <a:t>Y. Zayachuk </a:t>
            </a:r>
            <a:r>
              <a:rPr lang="en-GB" dirty="0">
                <a:solidFill>
                  <a:prstClr val="black"/>
                </a:solidFill>
              </a:rPr>
              <a:t>| WP PWIE mid-term meeting  | VTT | 09.04.2024 | Page </a:t>
            </a:r>
            <a:fld id="{6A6D9FA1-99C7-4910-8E32-B85D378B0060}" type="slidenum">
              <a:rPr lang="en-GB" smtClean="0">
                <a:solidFill>
                  <a:prstClr val="black"/>
                </a:solidFill>
              </a:rPr>
              <a:pPr algn="r" defTabSz="1219170">
                <a:defRPr/>
              </a:pPr>
              <a:t>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AB1766-E954-54A4-F1F9-7965B7A7C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248472"/>
          </a:xfrm>
        </p:spPr>
        <p:txBody>
          <a:bodyPr>
            <a:normAutofit/>
          </a:bodyPr>
          <a:lstStyle/>
          <a:p>
            <a:r>
              <a:rPr lang="en-GB" sz="1800" dirty="0"/>
              <a:t>Upper dump plate tiles.</a:t>
            </a:r>
          </a:p>
          <a:p>
            <a:r>
              <a:rPr lang="en-GB" sz="1800" dirty="0"/>
              <a:t>Castellations/sub-castellation samples (quarter samples).</a:t>
            </a:r>
          </a:p>
          <a:p>
            <a:endParaRPr lang="en-GB" sz="1800" dirty="0"/>
          </a:p>
          <a:p>
            <a:r>
              <a:rPr lang="en-GB" sz="1800" dirty="0"/>
              <a:t>Single campaign – ILW3 (in vessel 2015-2016, removed in 2016).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dirty="0"/>
              <a:t>2B2C (ILW3) – reference (not melted).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dirty="0"/>
              <a:t>2B4C (ILW3) – melted.</a:t>
            </a:r>
          </a:p>
          <a:p>
            <a:r>
              <a:rPr lang="en-GB" sz="1800" dirty="0"/>
              <a:t>Multiple campaigns – ILW1-3 (in vessel 2011-2016, removed in 2016).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dirty="0"/>
              <a:t>3A8 (ILW1-3) – melted.</a:t>
            </a:r>
          </a:p>
          <a:p>
            <a:endParaRPr lang="en-GB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B93DF5-FBD5-BBAB-78C6-20B0889E9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3501008"/>
            <a:ext cx="1966183" cy="290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90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51E70-6731-3738-E9D1-97A0AFF9A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Motivation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76D80-527D-FABC-2FDD-A44B43A8A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Question: how is retention dynamics changing with time of exposure to plasma in a tokamak?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How is total retention changing?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How are the shapes of desorption spectra changing?</a:t>
            </a:r>
          </a:p>
          <a:p>
            <a:endParaRPr lang="en-GB" sz="1800" dirty="0"/>
          </a:p>
          <a:p>
            <a:r>
              <a:rPr lang="en-GB" sz="1800" dirty="0"/>
              <a:t>Experiment: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Compare samples of Be limiters exposed to a single campaign and multiple campaigns.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IBA – retention in the near-surface region.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TDS – total (bulk) retention.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TDS – desorption spectra.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3E5B029-6C85-6ACC-258D-354258F9D2AB}"/>
              </a:ext>
            </a:extLst>
          </p:cNvPr>
          <p:cNvSpPr txBox="1">
            <a:spLocks/>
          </p:cNvSpPr>
          <p:nvPr/>
        </p:nvSpPr>
        <p:spPr>
          <a:xfrm>
            <a:off x="3730764" y="6545197"/>
            <a:ext cx="4978896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>
              <a:defRPr/>
            </a:pPr>
            <a:r>
              <a:rPr lang="en-GB" dirty="0"/>
              <a:t>Y. Zayachuk </a:t>
            </a:r>
            <a:r>
              <a:rPr lang="en-GB" dirty="0">
                <a:solidFill>
                  <a:prstClr val="black"/>
                </a:solidFill>
              </a:rPr>
              <a:t>| WP PWIE mid-term meeting  | VTT | 09.04.2024 | Page </a:t>
            </a:r>
            <a:fld id="{6A6D9FA1-99C7-4910-8E32-B85D378B0060}" type="slidenum">
              <a:rPr lang="en-GB" smtClean="0">
                <a:solidFill>
                  <a:prstClr val="black"/>
                </a:solidFill>
              </a:rPr>
              <a:pPr algn="r" defTabSz="1219170">
                <a:defRPr/>
              </a:pPr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381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78852-63B4-21DF-A447-1B939D39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Reference UDP Be 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B83AD-7E76-8AC3-3E3F-07E755BB3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37" y="4833774"/>
            <a:ext cx="8229600" cy="1485409"/>
          </a:xfrm>
        </p:spPr>
        <p:txBody>
          <a:bodyPr>
            <a:normAutofit/>
          </a:bodyPr>
          <a:lstStyle/>
          <a:p>
            <a:r>
              <a:rPr lang="en-GB" sz="1800" dirty="0"/>
              <a:t>Considerable difference between different toroidal positions – especially regions near the ridge and further from the ridge.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33DA86-C1C2-F360-F8C7-553344148824}"/>
              </a:ext>
            </a:extLst>
          </p:cNvPr>
          <p:cNvSpPr txBox="1">
            <a:spLocks/>
          </p:cNvSpPr>
          <p:nvPr/>
        </p:nvSpPr>
        <p:spPr>
          <a:xfrm>
            <a:off x="3730764" y="6545197"/>
            <a:ext cx="4978896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>
              <a:defRPr/>
            </a:pPr>
            <a:r>
              <a:rPr lang="en-GB" dirty="0"/>
              <a:t>Y. Zayachuk </a:t>
            </a:r>
            <a:r>
              <a:rPr lang="en-GB" dirty="0">
                <a:solidFill>
                  <a:prstClr val="black"/>
                </a:solidFill>
              </a:rPr>
              <a:t>| WP PWIE mid-term meeting  | VTT | 09.04.2024 | Page </a:t>
            </a:r>
            <a:fld id="{6A6D9FA1-99C7-4910-8E32-B85D378B0060}" type="slidenum">
              <a:rPr lang="en-GB" smtClean="0">
                <a:solidFill>
                  <a:prstClr val="black"/>
                </a:solidFill>
              </a:rPr>
              <a:pPr algn="r" defTabSz="1219170">
                <a:defRPr/>
              </a:pPr>
              <a:t>20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9AF99D-0815-8603-AF11-3E57B9EAB6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9" b="19493"/>
          <a:stretch/>
        </p:blipFill>
        <p:spPr>
          <a:xfrm>
            <a:off x="445537" y="1463055"/>
            <a:ext cx="3380877" cy="30963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2A9F31-B5A9-F018-6FA2-66151097E6DF}"/>
              </a:ext>
            </a:extLst>
          </p:cNvPr>
          <p:cNvSpPr txBox="1"/>
          <p:nvPr/>
        </p:nvSpPr>
        <p:spPr>
          <a:xfrm>
            <a:off x="696344" y="1415858"/>
            <a:ext cx="1511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High field side</a:t>
            </a:r>
          </a:p>
          <a:p>
            <a:pPr algn="ctr"/>
            <a:r>
              <a:rPr lang="en-GB" dirty="0">
                <a:solidFill>
                  <a:srgbClr val="FFFF00"/>
                </a:solidFill>
              </a:rPr>
              <a:t>Inner wall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5C22AE-7B81-1754-09CC-494C29DE879D}"/>
              </a:ext>
            </a:extLst>
          </p:cNvPr>
          <p:cNvSpPr txBox="1"/>
          <p:nvPr/>
        </p:nvSpPr>
        <p:spPr>
          <a:xfrm>
            <a:off x="650350" y="3944214"/>
            <a:ext cx="1467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Low field side</a:t>
            </a:r>
          </a:p>
          <a:p>
            <a:pPr algn="ctr"/>
            <a:r>
              <a:rPr lang="en-GB" dirty="0">
                <a:solidFill>
                  <a:srgbClr val="FFFF00"/>
                </a:solidFill>
              </a:rPr>
              <a:t>Outer wall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25991988-60C8-B675-E916-6F244BF348EF}"/>
              </a:ext>
            </a:extLst>
          </p:cNvPr>
          <p:cNvSpPr/>
          <p:nvPr/>
        </p:nvSpPr>
        <p:spPr>
          <a:xfrm rot="16200000">
            <a:off x="1093728" y="3128846"/>
            <a:ext cx="300857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28CED5-195A-65BE-A0E1-A3DF8C84FE69}"/>
              </a:ext>
            </a:extLst>
          </p:cNvPr>
          <p:cNvSpPr txBox="1"/>
          <p:nvPr/>
        </p:nvSpPr>
        <p:spPr>
          <a:xfrm>
            <a:off x="670049" y="330050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Ion drift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E30D87-FD9C-6FDD-8EA5-CBEFDF9F7AA6}"/>
              </a:ext>
            </a:extLst>
          </p:cNvPr>
          <p:cNvSpPr txBox="1"/>
          <p:nvPr/>
        </p:nvSpPr>
        <p:spPr>
          <a:xfrm>
            <a:off x="1008602" y="2837304"/>
            <a:ext cx="558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FF00"/>
                </a:solidFill>
              </a:rPr>
              <a:t>465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1ACE34-6EF0-AC61-0AC7-EA265DD2C9A9}"/>
              </a:ext>
            </a:extLst>
          </p:cNvPr>
          <p:cNvSpPr txBox="1"/>
          <p:nvPr/>
        </p:nvSpPr>
        <p:spPr>
          <a:xfrm>
            <a:off x="1649693" y="2837304"/>
            <a:ext cx="558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FF00"/>
                </a:solidFill>
              </a:rPr>
              <a:t>463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886082-50E7-23FA-221D-3D6C51168D51}"/>
              </a:ext>
            </a:extLst>
          </p:cNvPr>
          <p:cNvSpPr txBox="1"/>
          <p:nvPr/>
        </p:nvSpPr>
        <p:spPr>
          <a:xfrm>
            <a:off x="2563684" y="2784116"/>
            <a:ext cx="558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FF00"/>
                </a:solidFill>
              </a:rPr>
              <a:t>460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7FBFDD-0F89-2540-B526-A2D3B6810403}"/>
              </a:ext>
            </a:extLst>
          </p:cNvPr>
          <p:cNvSpPr txBox="1"/>
          <p:nvPr/>
        </p:nvSpPr>
        <p:spPr>
          <a:xfrm>
            <a:off x="2044247" y="1902653"/>
            <a:ext cx="17284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100" b="1" dirty="0">
                <a:solidFill>
                  <a:srgbClr val="FFFF00"/>
                </a:solidFill>
              </a:rPr>
              <a:t>2B2C ILW3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7E0779E-54E3-D22F-68BE-5A065985D032}"/>
              </a:ext>
            </a:extLst>
          </p:cNvPr>
          <p:cNvSpPr txBox="1">
            <a:spLocks/>
          </p:cNvSpPr>
          <p:nvPr/>
        </p:nvSpPr>
        <p:spPr>
          <a:xfrm>
            <a:off x="838200" y="898236"/>
            <a:ext cx="5770418" cy="533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/>
              <a:t>UDP: 2B2C (ILW3), different toroidal positions</a:t>
            </a:r>
            <a:endParaRPr lang="en-GB" sz="2000" dirty="0"/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7A3C1A31-21C4-1421-9106-E2AB40EDD4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687775"/>
              </p:ext>
            </p:extLst>
          </p:nvPr>
        </p:nvGraphicFramePr>
        <p:xfrm>
          <a:off x="4128758" y="1463055"/>
          <a:ext cx="4512874" cy="3191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2673000" imgH="1890000" progId="Origin50.Graph">
                  <p:embed/>
                </p:oleObj>
              </mc:Choice>
              <mc:Fallback>
                <p:oleObj name="Graph" r:id="rId3" imgW="2673000" imgH="1890000" progId="Origin50.Graph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7A3C1A31-21C4-1421-9106-E2AB40EDD4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28758" y="1463055"/>
                        <a:ext cx="4512874" cy="3191707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8890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78852-63B4-21DF-A447-1B939D39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Melted vs reference UDP Be samples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33DA86-C1C2-F360-F8C7-553344148824}"/>
              </a:ext>
            </a:extLst>
          </p:cNvPr>
          <p:cNvSpPr txBox="1">
            <a:spLocks/>
          </p:cNvSpPr>
          <p:nvPr/>
        </p:nvSpPr>
        <p:spPr>
          <a:xfrm>
            <a:off x="3730764" y="6545197"/>
            <a:ext cx="4978896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>
              <a:defRPr/>
            </a:pPr>
            <a:r>
              <a:rPr lang="en-GB" dirty="0"/>
              <a:t>Y. Zayachuk </a:t>
            </a:r>
            <a:r>
              <a:rPr lang="en-GB" dirty="0">
                <a:solidFill>
                  <a:prstClr val="black"/>
                </a:solidFill>
              </a:rPr>
              <a:t>| WP PWIE mid-term meeting  | VTT | 09.04.2024 | Page </a:t>
            </a:r>
            <a:fld id="{6A6D9FA1-99C7-4910-8E32-B85D378B0060}" type="slidenum">
              <a:rPr lang="en-GB" smtClean="0">
                <a:solidFill>
                  <a:prstClr val="black"/>
                </a:solidFill>
              </a:rPr>
              <a:pPr algn="r" defTabSz="1219170">
                <a:defRPr/>
              </a:pPr>
              <a:t>21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706287-16A8-2EFD-C9C2-49AF937F04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9" b="19493"/>
          <a:stretch/>
        </p:blipFill>
        <p:spPr>
          <a:xfrm>
            <a:off x="193731" y="1441256"/>
            <a:ext cx="3380877" cy="30963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E762337-20EB-AFD0-20F3-6BB5B842B8CF}"/>
              </a:ext>
            </a:extLst>
          </p:cNvPr>
          <p:cNvSpPr txBox="1"/>
          <p:nvPr/>
        </p:nvSpPr>
        <p:spPr>
          <a:xfrm>
            <a:off x="756796" y="2815505"/>
            <a:ext cx="558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FF00"/>
                </a:solidFill>
              </a:rPr>
              <a:t>465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8E6388-C13C-53F0-8D4B-4EF391B56BED}"/>
              </a:ext>
            </a:extLst>
          </p:cNvPr>
          <p:cNvSpPr txBox="1"/>
          <p:nvPr/>
        </p:nvSpPr>
        <p:spPr>
          <a:xfrm>
            <a:off x="1397887" y="2815505"/>
            <a:ext cx="558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FF00"/>
                </a:solidFill>
              </a:rPr>
              <a:t>463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648B48-75DB-B77B-7324-E35599ACFB9E}"/>
              </a:ext>
            </a:extLst>
          </p:cNvPr>
          <p:cNvSpPr txBox="1"/>
          <p:nvPr/>
        </p:nvSpPr>
        <p:spPr>
          <a:xfrm>
            <a:off x="2311878" y="2762317"/>
            <a:ext cx="558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FF00"/>
                </a:solidFill>
              </a:rPr>
              <a:t>460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11F469-3CBA-D754-16C1-AD28932F9319}"/>
              </a:ext>
            </a:extLst>
          </p:cNvPr>
          <p:cNvSpPr txBox="1"/>
          <p:nvPr/>
        </p:nvSpPr>
        <p:spPr>
          <a:xfrm>
            <a:off x="3758822" y="1481408"/>
            <a:ext cx="5191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463B from 2B2C most comparable to molten samples, as it is close to the </a:t>
            </a:r>
            <a:r>
              <a:rPr lang="en-GB" dirty="0" err="1"/>
              <a:t>center</a:t>
            </a:r>
            <a:r>
              <a:rPr lang="en-GB" dirty="0"/>
              <a:t> of the tile.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4C6C20-904A-BBF7-6292-87D742E94160}"/>
              </a:ext>
            </a:extLst>
          </p:cNvPr>
          <p:cNvSpPr txBox="1"/>
          <p:nvPr/>
        </p:nvSpPr>
        <p:spPr>
          <a:xfrm>
            <a:off x="381828" y="1712883"/>
            <a:ext cx="17284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rgbClr val="FFFF00"/>
                </a:solidFill>
              </a:rPr>
              <a:t>2B2C ILW3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0D96596-F810-91EC-F6E7-F4A3FF63422C}"/>
              </a:ext>
            </a:extLst>
          </p:cNvPr>
          <p:cNvSpPr txBox="1">
            <a:spLocks/>
          </p:cNvSpPr>
          <p:nvPr/>
        </p:nvSpPr>
        <p:spPr>
          <a:xfrm>
            <a:off x="193731" y="827107"/>
            <a:ext cx="5770418" cy="533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UDP: 2B2C (ILW3) vs 2B4C (ILW3, melt)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6CD22A9-735F-6926-D95D-FB1000DB2B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6" b="10101"/>
          <a:stretch/>
        </p:blipFill>
        <p:spPr>
          <a:xfrm rot="10800000">
            <a:off x="1712218" y="3529348"/>
            <a:ext cx="2859782" cy="2795848"/>
          </a:xfrm>
          <a:prstGeom prst="rect">
            <a:avLst/>
          </a:prstGeom>
          <a:ln w="50800">
            <a:solidFill>
              <a:srgbClr val="FFFF00"/>
            </a:solidFill>
          </a:ln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426FECE-79B6-365A-3B65-493C7DC64C26}"/>
              </a:ext>
            </a:extLst>
          </p:cNvPr>
          <p:cNvCxnSpPr>
            <a:cxnSpLocks/>
          </p:cNvCxnSpPr>
          <p:nvPr/>
        </p:nvCxnSpPr>
        <p:spPr>
          <a:xfrm flipV="1">
            <a:off x="3083836" y="5968854"/>
            <a:ext cx="0" cy="395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E388DBE-8106-0840-6F9C-0DDA8DF569F3}"/>
              </a:ext>
            </a:extLst>
          </p:cNvPr>
          <p:cNvSpPr txBox="1"/>
          <p:nvPr/>
        </p:nvSpPr>
        <p:spPr>
          <a:xfrm>
            <a:off x="1712218" y="3568419"/>
            <a:ext cx="17284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rgbClr val="FFFF00"/>
                </a:solidFill>
              </a:rPr>
              <a:t>2B4C ILW3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50F94E-466D-198B-00F2-EED8382FB204}"/>
              </a:ext>
            </a:extLst>
          </p:cNvPr>
          <p:cNvSpPr txBox="1"/>
          <p:nvPr/>
        </p:nvSpPr>
        <p:spPr>
          <a:xfrm>
            <a:off x="2840644" y="5564646"/>
            <a:ext cx="558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439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EF5E12-8CDB-FE02-84C4-B8428FDB1B6F}"/>
              </a:ext>
            </a:extLst>
          </p:cNvPr>
          <p:cNvSpPr txBox="1"/>
          <p:nvPr/>
        </p:nvSpPr>
        <p:spPr>
          <a:xfrm>
            <a:off x="2858697" y="4704873"/>
            <a:ext cx="558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442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FDC0EE-0B05-7757-4564-CCB0C349487F}"/>
              </a:ext>
            </a:extLst>
          </p:cNvPr>
          <p:cNvSpPr txBox="1"/>
          <p:nvPr/>
        </p:nvSpPr>
        <p:spPr>
          <a:xfrm>
            <a:off x="2871427" y="4336845"/>
            <a:ext cx="558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443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396B7868-6AF4-C807-AC03-E743B91DC0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692186"/>
              </p:ext>
            </p:extLst>
          </p:nvPr>
        </p:nvGraphicFramePr>
        <p:xfrm>
          <a:off x="4229100" y="2287165"/>
          <a:ext cx="4210714" cy="2978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2673000" imgH="1890000" progId="Origin50.Graph">
                  <p:embed/>
                </p:oleObj>
              </mc:Choice>
              <mc:Fallback>
                <p:oleObj name="Graph" r:id="rId4" imgW="2673000" imgH="1890000" progId="Origin50.Graph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5D408AB1-A23A-BC9B-05F6-2DAFA2D625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29100" y="2287165"/>
                        <a:ext cx="4210714" cy="297800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8066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78852-63B4-21DF-A447-1B939D39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Melted vs reference UDP Be samples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33DA86-C1C2-F360-F8C7-553344148824}"/>
              </a:ext>
            </a:extLst>
          </p:cNvPr>
          <p:cNvSpPr txBox="1">
            <a:spLocks/>
          </p:cNvSpPr>
          <p:nvPr/>
        </p:nvSpPr>
        <p:spPr>
          <a:xfrm>
            <a:off x="3730764" y="6545197"/>
            <a:ext cx="4978896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>
              <a:defRPr/>
            </a:pPr>
            <a:r>
              <a:rPr lang="en-GB" dirty="0"/>
              <a:t>Y. Zayachuk </a:t>
            </a:r>
            <a:r>
              <a:rPr lang="en-GB" dirty="0">
                <a:solidFill>
                  <a:prstClr val="black"/>
                </a:solidFill>
              </a:rPr>
              <a:t>| WP PWIE mid-term meeting  | VTT | 09.04.2024 | Page </a:t>
            </a:r>
            <a:fld id="{6A6D9FA1-99C7-4910-8E32-B85D378B0060}" type="slidenum">
              <a:rPr lang="en-GB" smtClean="0">
                <a:solidFill>
                  <a:prstClr val="black"/>
                </a:solidFill>
              </a:rPr>
              <a:pPr algn="r" defTabSz="1219170">
                <a:defRPr/>
              </a:pPr>
              <a:t>22</a:t>
            </a:fld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396B7868-6AF4-C807-AC03-E743B91DC0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719435"/>
              </p:ext>
            </p:extLst>
          </p:nvPr>
        </p:nvGraphicFramePr>
        <p:xfrm>
          <a:off x="2627784" y="838738"/>
          <a:ext cx="4210714" cy="2978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2673000" imgH="1890000" progId="Origin50.Graph">
                  <p:embed/>
                </p:oleObj>
              </mc:Choice>
              <mc:Fallback>
                <p:oleObj name="Graph" r:id="rId2" imgW="2673000" imgH="1890000" progId="Origin50.Graph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396B7868-6AF4-C807-AC03-E743B91DC0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27784" y="838738"/>
                        <a:ext cx="4210714" cy="297800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20F300E-A0E0-4971-89C0-63F283EB750F}"/>
              </a:ext>
            </a:extLst>
          </p:cNvPr>
          <p:cNvSpPr txBox="1"/>
          <p:nvPr/>
        </p:nvSpPr>
        <p:spPr>
          <a:xfrm>
            <a:off x="193730" y="4005064"/>
            <a:ext cx="8770757" cy="242911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Peak shifts to lower temperatures as a result of melting.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/>
              <a:t>Microstructural change occurred, material became recrystallized – </a:t>
            </a:r>
            <a:r>
              <a:rPr lang="en-GB" sz="1600" dirty="0" err="1"/>
              <a:t>ie</a:t>
            </a:r>
            <a:r>
              <a:rPr lang="en-GB" sz="1600" dirty="0"/>
              <a:t>, fewer defects, which is why release peak shifted to lower temperature.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/>
              <a:t>Another possible reason for peak shift to lower temperature is that if D was removed and started diffusing in again at a later time, diffusion depth (</a:t>
            </a:r>
            <a:r>
              <a:rPr lang="en-GB" sz="1600" dirty="0" err="1"/>
              <a:t>ie</a:t>
            </a:r>
            <a:r>
              <a:rPr lang="en-GB" sz="1600" dirty="0"/>
              <a:t>., the depth from which D comes during the TDS) is smaller.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0D96596-F810-91EC-F6E7-F4A3FF63422C}"/>
              </a:ext>
            </a:extLst>
          </p:cNvPr>
          <p:cNvSpPr txBox="1">
            <a:spLocks/>
          </p:cNvSpPr>
          <p:nvPr/>
        </p:nvSpPr>
        <p:spPr>
          <a:xfrm>
            <a:off x="4499992" y="838738"/>
            <a:ext cx="2338506" cy="690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GB" sz="1600" dirty="0"/>
              <a:t>UDP: 2B2C (ILW3) vs 2B4C (ILW3, melt)</a:t>
            </a:r>
          </a:p>
        </p:txBody>
      </p:sp>
    </p:spTree>
    <p:extLst>
      <p:ext uri="{BB962C8B-B14F-4D97-AF65-F5344CB8AC3E}">
        <p14:creationId xmlns:p14="http://schemas.microsoft.com/office/powerpoint/2010/main" val="821253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78852-63B4-21DF-A447-1B939D39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Melted vs reference UDP Be samples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33DA86-C1C2-F360-F8C7-553344148824}"/>
              </a:ext>
            </a:extLst>
          </p:cNvPr>
          <p:cNvSpPr txBox="1">
            <a:spLocks/>
          </p:cNvSpPr>
          <p:nvPr/>
        </p:nvSpPr>
        <p:spPr>
          <a:xfrm>
            <a:off x="3730764" y="6545197"/>
            <a:ext cx="4978896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>
              <a:defRPr/>
            </a:pPr>
            <a:r>
              <a:rPr lang="en-GB" dirty="0"/>
              <a:t>Y. Zayachuk </a:t>
            </a:r>
            <a:r>
              <a:rPr lang="en-GB" dirty="0">
                <a:solidFill>
                  <a:prstClr val="black"/>
                </a:solidFill>
              </a:rPr>
              <a:t>| WP PWIE mid-term meeting  | VTT | 09.04.2024 | Page </a:t>
            </a:r>
            <a:fld id="{6A6D9FA1-99C7-4910-8E32-B85D378B0060}" type="slidenum">
              <a:rPr lang="en-GB" smtClean="0">
                <a:solidFill>
                  <a:prstClr val="black"/>
                </a:solidFill>
              </a:rPr>
              <a:pPr algn="r" defTabSz="1219170">
                <a:defRPr/>
              </a:pPr>
              <a:t>23</a:t>
            </a:fld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396B7868-6AF4-C807-AC03-E743B91DC0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7784" y="838738"/>
          <a:ext cx="4210714" cy="2978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2673000" imgH="1890000" progId="Origin50.Graph">
                  <p:embed/>
                </p:oleObj>
              </mc:Choice>
              <mc:Fallback>
                <p:oleObj name="Graph" r:id="rId2" imgW="2673000" imgH="1890000" progId="Origin50.Graph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396B7868-6AF4-C807-AC03-E743B91DC0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27784" y="838738"/>
                        <a:ext cx="4210714" cy="297800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20F300E-A0E0-4971-89C0-63F283EB750F}"/>
              </a:ext>
            </a:extLst>
          </p:cNvPr>
          <p:cNvSpPr txBox="1"/>
          <p:nvPr/>
        </p:nvSpPr>
        <p:spPr>
          <a:xfrm>
            <a:off x="193730" y="4005064"/>
            <a:ext cx="8770757" cy="242911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Overall retention decreases as a result of melting.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/>
              <a:t>Interpretation: retention is lower because deuterium was removed during melting event, but non zero because either not all of it was removed, OR additional deuterium was implanted after the melting, OR a combination of the two. Probably can’t tell the contributions apart.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0D96596-F810-91EC-F6E7-F4A3FF63422C}"/>
              </a:ext>
            </a:extLst>
          </p:cNvPr>
          <p:cNvSpPr txBox="1">
            <a:spLocks/>
          </p:cNvSpPr>
          <p:nvPr/>
        </p:nvSpPr>
        <p:spPr>
          <a:xfrm>
            <a:off x="4499992" y="838738"/>
            <a:ext cx="2338506" cy="690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GB" sz="1600" dirty="0"/>
              <a:t>UDP: 2B2C (ILW3) vs 2B4C (ILW3, melt)</a:t>
            </a:r>
          </a:p>
        </p:txBody>
      </p:sp>
    </p:spTree>
    <p:extLst>
      <p:ext uri="{BB962C8B-B14F-4D97-AF65-F5344CB8AC3E}">
        <p14:creationId xmlns:p14="http://schemas.microsoft.com/office/powerpoint/2010/main" val="972750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78852-63B4-21DF-A447-1B939D39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Melted vs reference UDP Be samples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33DA86-C1C2-F360-F8C7-553344148824}"/>
              </a:ext>
            </a:extLst>
          </p:cNvPr>
          <p:cNvSpPr txBox="1">
            <a:spLocks/>
          </p:cNvSpPr>
          <p:nvPr/>
        </p:nvSpPr>
        <p:spPr>
          <a:xfrm>
            <a:off x="3730764" y="6545197"/>
            <a:ext cx="4978896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>
              <a:defRPr/>
            </a:pPr>
            <a:r>
              <a:rPr lang="en-GB" dirty="0"/>
              <a:t>Y. Zayachuk </a:t>
            </a:r>
            <a:r>
              <a:rPr lang="en-GB" dirty="0">
                <a:solidFill>
                  <a:prstClr val="black"/>
                </a:solidFill>
              </a:rPr>
              <a:t>| WP PWIE mid-term meeting  | VTT | 09.04.2024 | Page </a:t>
            </a:r>
            <a:fld id="{6A6D9FA1-99C7-4910-8E32-B85D378B0060}" type="slidenum">
              <a:rPr lang="en-GB" smtClean="0">
                <a:solidFill>
                  <a:prstClr val="black"/>
                </a:solidFill>
              </a:rPr>
              <a:pPr algn="r" defTabSz="1219170">
                <a:defRPr/>
              </a:pPr>
              <a:t>24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78C436-09CF-D4F5-2716-AA1F66AE0F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3" t="3620" r="18292"/>
          <a:stretch/>
        </p:blipFill>
        <p:spPr>
          <a:xfrm>
            <a:off x="6387975" y="1384832"/>
            <a:ext cx="2433949" cy="50670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1276B8-9F96-3488-272A-A5596B6ADC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9" b="19493"/>
          <a:stretch/>
        </p:blipFill>
        <p:spPr>
          <a:xfrm>
            <a:off x="2881561" y="1401772"/>
            <a:ext cx="3380877" cy="309634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4DD6199-B39E-8766-05CC-11838EB6C6A1}"/>
              </a:ext>
            </a:extLst>
          </p:cNvPr>
          <p:cNvSpPr txBox="1"/>
          <p:nvPr/>
        </p:nvSpPr>
        <p:spPr>
          <a:xfrm>
            <a:off x="6987467" y="5753060"/>
            <a:ext cx="558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FF00"/>
                </a:solidFill>
              </a:rPr>
              <a:t>396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E2DD08-4E5E-687C-F217-343290ED72A2}"/>
              </a:ext>
            </a:extLst>
          </p:cNvPr>
          <p:cNvSpPr txBox="1"/>
          <p:nvPr/>
        </p:nvSpPr>
        <p:spPr>
          <a:xfrm>
            <a:off x="6993428" y="4907943"/>
            <a:ext cx="558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FF00"/>
                </a:solidFill>
              </a:rPr>
              <a:t>398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4A32E8-52C2-D86C-0296-21E58DFDA1C2}"/>
              </a:ext>
            </a:extLst>
          </p:cNvPr>
          <p:cNvSpPr txBox="1"/>
          <p:nvPr/>
        </p:nvSpPr>
        <p:spPr>
          <a:xfrm>
            <a:off x="6987467" y="3763392"/>
            <a:ext cx="558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FF00"/>
                </a:solidFill>
              </a:rPr>
              <a:t>401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41D0AC-7184-B57A-AF1D-07C7374CCE35}"/>
              </a:ext>
            </a:extLst>
          </p:cNvPr>
          <p:cNvSpPr txBox="1"/>
          <p:nvPr/>
        </p:nvSpPr>
        <p:spPr>
          <a:xfrm>
            <a:off x="3444626" y="2776021"/>
            <a:ext cx="558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FF00"/>
                </a:solidFill>
              </a:rPr>
              <a:t>465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57BD6D-BD1B-88A1-CFAA-FFC76C27C717}"/>
              </a:ext>
            </a:extLst>
          </p:cNvPr>
          <p:cNvSpPr txBox="1"/>
          <p:nvPr/>
        </p:nvSpPr>
        <p:spPr>
          <a:xfrm>
            <a:off x="4085717" y="2776021"/>
            <a:ext cx="558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FF00"/>
                </a:solidFill>
              </a:rPr>
              <a:t>463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F818F4-F764-967E-E6EC-36052BE66384}"/>
              </a:ext>
            </a:extLst>
          </p:cNvPr>
          <p:cNvSpPr txBox="1"/>
          <p:nvPr/>
        </p:nvSpPr>
        <p:spPr>
          <a:xfrm>
            <a:off x="4999708" y="2722833"/>
            <a:ext cx="558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FF00"/>
                </a:solidFill>
              </a:rPr>
              <a:t>460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D69B66-B38B-9A67-5F46-321FF001D1C2}"/>
              </a:ext>
            </a:extLst>
          </p:cNvPr>
          <p:cNvSpPr txBox="1"/>
          <p:nvPr/>
        </p:nvSpPr>
        <p:spPr>
          <a:xfrm>
            <a:off x="217992" y="4907943"/>
            <a:ext cx="5505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463B from 2B2C most comparable to molten samples, as it is close to the </a:t>
            </a:r>
            <a:r>
              <a:rPr lang="en-GB" dirty="0" err="1"/>
              <a:t>center</a:t>
            </a:r>
            <a:r>
              <a:rPr lang="en-GB" dirty="0"/>
              <a:t> of the tile.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21FFCE-79CD-4976-18DA-298C83FF3A68}"/>
              </a:ext>
            </a:extLst>
          </p:cNvPr>
          <p:cNvSpPr txBox="1"/>
          <p:nvPr/>
        </p:nvSpPr>
        <p:spPr>
          <a:xfrm>
            <a:off x="3069658" y="1673399"/>
            <a:ext cx="17284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rgbClr val="FFFF00"/>
                </a:solidFill>
              </a:rPr>
              <a:t>2B2C ILW3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559DC4-8CEF-5653-2F9B-3932CFFBFC79}"/>
              </a:ext>
            </a:extLst>
          </p:cNvPr>
          <p:cNvSpPr txBox="1"/>
          <p:nvPr/>
        </p:nvSpPr>
        <p:spPr>
          <a:xfrm>
            <a:off x="6402598" y="1384832"/>
            <a:ext cx="17284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rgbClr val="FFFF00"/>
                </a:solidFill>
              </a:rPr>
              <a:t>3A8 ILW1-3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8AE2B6CA-883D-B688-0B09-B7F0217C2515}"/>
              </a:ext>
            </a:extLst>
          </p:cNvPr>
          <p:cNvSpPr txBox="1">
            <a:spLocks/>
          </p:cNvSpPr>
          <p:nvPr/>
        </p:nvSpPr>
        <p:spPr>
          <a:xfrm>
            <a:off x="279940" y="930303"/>
            <a:ext cx="5770418" cy="533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/>
              <a:t>UDP: 2B2C (ILW3) vs 3A8 (ILW1-3, melt)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98103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78852-63B4-21DF-A447-1B939D39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Melted vs reference UDP Be samples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33DA86-C1C2-F360-F8C7-553344148824}"/>
              </a:ext>
            </a:extLst>
          </p:cNvPr>
          <p:cNvSpPr txBox="1">
            <a:spLocks/>
          </p:cNvSpPr>
          <p:nvPr/>
        </p:nvSpPr>
        <p:spPr>
          <a:xfrm>
            <a:off x="3730764" y="6545197"/>
            <a:ext cx="4978896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>
              <a:defRPr/>
            </a:pPr>
            <a:r>
              <a:rPr lang="en-GB" dirty="0"/>
              <a:t>Y. Zayachuk </a:t>
            </a:r>
            <a:r>
              <a:rPr lang="en-GB" dirty="0">
                <a:solidFill>
                  <a:prstClr val="black"/>
                </a:solidFill>
              </a:rPr>
              <a:t>| WP PWIE mid-term meeting  | VTT | 09.04.2024 | Page </a:t>
            </a:r>
            <a:fld id="{6A6D9FA1-99C7-4910-8E32-B85D378B0060}" type="slidenum">
              <a:rPr lang="en-GB" smtClean="0">
                <a:solidFill>
                  <a:prstClr val="black"/>
                </a:solidFill>
              </a:rPr>
              <a:pPr algn="r" defTabSz="1219170">
                <a:defRPr/>
              </a:pPr>
              <a:t>25</a:t>
            </a:fld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DE6CEFD2-E83D-3CBF-5723-479220DA49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823016"/>
              </p:ext>
            </p:extLst>
          </p:nvPr>
        </p:nvGraphicFramePr>
        <p:xfrm>
          <a:off x="2123728" y="812213"/>
          <a:ext cx="4556111" cy="3222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2673000" imgH="1890000" progId="Origin50.Graph">
                  <p:embed/>
                </p:oleObj>
              </mc:Choice>
              <mc:Fallback>
                <p:oleObj name="Graph" r:id="rId2" imgW="2673000" imgH="1890000" progId="Origin50.Graph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DE6CEFD2-E83D-3CBF-5723-479220DA49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23728" y="812213"/>
                        <a:ext cx="4556111" cy="322228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8AE2B6CA-883D-B688-0B09-B7F0217C2515}"/>
              </a:ext>
            </a:extLst>
          </p:cNvPr>
          <p:cNvSpPr txBox="1">
            <a:spLocks/>
          </p:cNvSpPr>
          <p:nvPr/>
        </p:nvSpPr>
        <p:spPr>
          <a:xfrm>
            <a:off x="6064046" y="1066096"/>
            <a:ext cx="2900442" cy="6940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UDP: 2B2C (ILW3) vs 3A8 (ILW1-3, melt)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A813EC6-5F29-3BE3-C468-B725F4F10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221088"/>
            <a:ext cx="8812088" cy="1584176"/>
          </a:xfrm>
        </p:spPr>
        <p:txBody>
          <a:bodyPr>
            <a:noAutofit/>
          </a:bodyPr>
          <a:lstStyle/>
          <a:p>
            <a:r>
              <a:rPr lang="en-GB" sz="1600" dirty="0">
                <a:latin typeface="+mj-lt"/>
              </a:rPr>
              <a:t>3A8 was molten during ILW2 </a:t>
            </a:r>
            <a:r>
              <a:rPr lang="en-GB" sz="1600" dirty="0">
                <a:latin typeface="+mj-lt"/>
                <a:sym typeface="Wingdings" panose="05000000000000000000" pitchFamily="2" charset="2"/>
              </a:rPr>
              <a:t> meaning that if D was removed then, it had the whole ILW3 to uptake D, so that in a way normal ILW3 is comparable with molten in ILW2  exposed ILW3 sample.</a:t>
            </a:r>
            <a:endParaRPr lang="en-GB" sz="1600" dirty="0">
              <a:latin typeface="+mj-lt"/>
            </a:endParaRPr>
          </a:p>
          <a:p>
            <a:r>
              <a:rPr lang="en-GB" sz="1600" dirty="0">
                <a:latin typeface="+mj-lt"/>
              </a:rPr>
              <a:t>In molten Be release peak temperature shifts towards lower temperatures even for “comparable” exposure durations </a:t>
            </a:r>
            <a:r>
              <a:rPr lang="en-GB" sz="1600" dirty="0">
                <a:latin typeface="+mj-lt"/>
                <a:sym typeface="Wingdings" panose="05000000000000000000" pitchFamily="2" charset="2"/>
              </a:rPr>
              <a:t> microstructural changes affect retention, and recrystallization causes traps to become shallower by annealing the defects.</a:t>
            </a:r>
            <a:endParaRPr lang="en-GB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3075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78852-63B4-21DF-A447-1B939D39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General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B83AD-7E76-8AC3-3E3F-07E755BB3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176464"/>
          </a:xfrm>
        </p:spPr>
        <p:txBody>
          <a:bodyPr>
            <a:normAutofit/>
          </a:bodyPr>
          <a:lstStyle/>
          <a:p>
            <a:r>
              <a:rPr lang="en-GB" sz="1600" dirty="0"/>
              <a:t>Melt damage leads to the lowering of the release temperature: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dirty="0"/>
              <a:t>Microstructural changes noticeably change the trapping dynamics.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dirty="0"/>
              <a:t>Trapping sites in the molten and recrystallized Be have lower trapping energy then in the pristine material.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33DA86-C1C2-F360-F8C7-553344148824}"/>
              </a:ext>
            </a:extLst>
          </p:cNvPr>
          <p:cNvSpPr txBox="1">
            <a:spLocks/>
          </p:cNvSpPr>
          <p:nvPr/>
        </p:nvSpPr>
        <p:spPr>
          <a:xfrm>
            <a:off x="3730764" y="6545197"/>
            <a:ext cx="4978896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>
              <a:defRPr/>
            </a:pPr>
            <a:r>
              <a:rPr lang="en-GB" dirty="0"/>
              <a:t>Y. Zayachuk </a:t>
            </a:r>
            <a:r>
              <a:rPr lang="en-GB" dirty="0">
                <a:solidFill>
                  <a:prstClr val="black"/>
                </a:solidFill>
              </a:rPr>
              <a:t>| WP PWIE mid-term meeting  | VTT | 09.04.2024 | Page </a:t>
            </a:r>
            <a:fld id="{6A6D9FA1-99C7-4910-8E32-B85D378B0060}" type="slidenum">
              <a:rPr lang="en-GB" smtClean="0">
                <a:solidFill>
                  <a:prstClr val="black"/>
                </a:solidFill>
              </a:rPr>
              <a:pPr algn="r" defTabSz="1219170">
                <a:defRPr/>
              </a:pPr>
              <a:t>26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05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51E70-6731-3738-E9D1-97A0AFF9A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Motivation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76D80-527D-FABC-2FDD-A44B43A8A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Question: how is retention dynamics changing as a result of melt damage?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How is total retention changing – is all hydrogen released?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How is trapping (i.e., shapes of desorption spectra) changing – what is the difference between pristine and resolidified Be?</a:t>
            </a:r>
          </a:p>
          <a:p>
            <a:endParaRPr lang="en-GB" sz="1800" dirty="0"/>
          </a:p>
          <a:p>
            <a:r>
              <a:rPr lang="en-GB" sz="1800" dirty="0"/>
              <a:t>Experiment: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Compare samples of Be limiters (upper dump plates) that suffered melt damage and non-damaged ones.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TDS – total (bulk) retention.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TDS – desorption spectra.</a:t>
            </a:r>
          </a:p>
          <a:p>
            <a:endParaRPr lang="en-GB" sz="1800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3E5B029-6C85-6ACC-258D-354258F9D2AB}"/>
              </a:ext>
            </a:extLst>
          </p:cNvPr>
          <p:cNvSpPr txBox="1">
            <a:spLocks/>
          </p:cNvSpPr>
          <p:nvPr/>
        </p:nvSpPr>
        <p:spPr>
          <a:xfrm>
            <a:off x="3730764" y="6545197"/>
            <a:ext cx="4978896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>
              <a:defRPr/>
            </a:pPr>
            <a:r>
              <a:rPr lang="en-GB" dirty="0"/>
              <a:t>Y. Zayachuk </a:t>
            </a:r>
            <a:r>
              <a:rPr lang="en-GB" dirty="0">
                <a:solidFill>
                  <a:prstClr val="black"/>
                </a:solidFill>
              </a:rPr>
              <a:t>| WP PWIE mid-term meeting  | VTT | 09.04.2024 | Page </a:t>
            </a:r>
            <a:fld id="{6A6D9FA1-99C7-4910-8E32-B85D378B0060}" type="slidenum">
              <a:rPr lang="en-GB" smtClean="0">
                <a:solidFill>
                  <a:prstClr val="black"/>
                </a:solidFill>
              </a:rPr>
              <a:pPr algn="r" defTabSz="1219170">
                <a:defRPr/>
              </a:pPr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93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78852-63B4-21DF-A447-1B939D39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Single- vs multiple campaigns: 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B83AD-7E76-8AC3-3E3F-07E755BB3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248472"/>
          </a:xfrm>
        </p:spPr>
        <p:txBody>
          <a:bodyPr>
            <a:normAutofit/>
          </a:bodyPr>
          <a:lstStyle/>
          <a:p>
            <a:r>
              <a:rPr lang="en-GB" sz="1800" dirty="0"/>
              <a:t>Inner wall guard limiter (IWGL) and wide poloidal limiter (WPL) tiles.</a:t>
            </a:r>
          </a:p>
          <a:p>
            <a:r>
              <a:rPr lang="en-GB" sz="1800" dirty="0"/>
              <a:t>Castellations/sub-castellation samples (quarter samples).</a:t>
            </a:r>
          </a:p>
          <a:p>
            <a:r>
              <a:rPr lang="en-GB" sz="1800" dirty="0"/>
              <a:t>Different toroidal locations – erosion-dominated and deposition-dominated zones.</a:t>
            </a:r>
          </a:p>
          <a:p>
            <a:r>
              <a:rPr lang="en-GB" sz="1800" dirty="0"/>
              <a:t>Single campaign – ILW3 (in vessel 2015-2016, removed in 2016).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dirty="0"/>
              <a:t>4D14 (WPL) and 2XR10 (IWGL).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dirty="0"/>
              <a:t>For reference – also 4D14 and 2XR10 samples retrieved after ILW1 and ILW2.</a:t>
            </a:r>
          </a:p>
          <a:p>
            <a:r>
              <a:rPr lang="en-GB" sz="1800" dirty="0"/>
              <a:t>Multiple campaigns – ILW1-3 (in vessel 2011-2016, removed in 2016).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dirty="0"/>
              <a:t>4D15 (WPL) and 2XR11 (IWGL).</a:t>
            </a:r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33DA86-C1C2-F360-F8C7-553344148824}"/>
              </a:ext>
            </a:extLst>
          </p:cNvPr>
          <p:cNvSpPr txBox="1">
            <a:spLocks/>
          </p:cNvSpPr>
          <p:nvPr/>
        </p:nvSpPr>
        <p:spPr>
          <a:xfrm>
            <a:off x="3730764" y="6545197"/>
            <a:ext cx="4978896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>
              <a:defRPr/>
            </a:pPr>
            <a:r>
              <a:rPr lang="en-GB" dirty="0"/>
              <a:t>Y. Zayachuk </a:t>
            </a:r>
            <a:r>
              <a:rPr lang="en-GB" dirty="0">
                <a:solidFill>
                  <a:prstClr val="black"/>
                </a:solidFill>
              </a:rPr>
              <a:t>| WP PWIE mid-term meeting  | VTT | 09.04.2024 | Page </a:t>
            </a:r>
            <a:fld id="{6A6D9FA1-99C7-4910-8E32-B85D378B0060}" type="slidenum">
              <a:rPr lang="en-GB" smtClean="0">
                <a:solidFill>
                  <a:prstClr val="black"/>
                </a:solidFill>
              </a:rPr>
              <a:pPr algn="r" defTabSz="1219170">
                <a:defRPr/>
              </a:pPr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9" descr="ANNA 22 001">
            <a:extLst>
              <a:ext uri="{FF2B5EF4-FFF2-40B4-BE49-F238E27FC236}">
                <a16:creationId xmlns:a16="http://schemas.microsoft.com/office/drawing/2014/main" id="{4ADCB45E-BAD3-2E99-5E0B-9306E2B816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8" b="18670"/>
          <a:stretch/>
        </p:blipFill>
        <p:spPr bwMode="auto">
          <a:xfrm>
            <a:off x="755576" y="3933056"/>
            <a:ext cx="4623188" cy="232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E3854AB-493C-DDB1-8122-E080047D9851}"/>
              </a:ext>
            </a:extLst>
          </p:cNvPr>
          <p:cNvSpPr txBox="1">
            <a:spLocks/>
          </p:cNvSpPr>
          <p:nvPr/>
        </p:nvSpPr>
        <p:spPr>
          <a:xfrm>
            <a:off x="1333237" y="3917736"/>
            <a:ext cx="4045527" cy="533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FFFF00"/>
                </a:solidFill>
              </a:rPr>
              <a:t>(2XR10)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020C5-82F2-7296-A668-6D3603C6635D}"/>
              </a:ext>
            </a:extLst>
          </p:cNvPr>
          <p:cNvSpPr txBox="1"/>
          <p:nvPr/>
        </p:nvSpPr>
        <p:spPr>
          <a:xfrm>
            <a:off x="2768822" y="4450847"/>
            <a:ext cx="157480" cy="388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400" dirty="0">
                <a:solidFill>
                  <a:srgbClr val="FFFF00"/>
                </a:solidFill>
              </a:rPr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D764C9-BBD3-FEC8-9B54-D3ACEB5B3551}"/>
              </a:ext>
            </a:extLst>
          </p:cNvPr>
          <p:cNvSpPr txBox="1"/>
          <p:nvPr/>
        </p:nvSpPr>
        <p:spPr>
          <a:xfrm>
            <a:off x="3358273" y="4454216"/>
            <a:ext cx="157480" cy="388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400" dirty="0">
                <a:solidFill>
                  <a:srgbClr val="FFFF00"/>
                </a:solidFill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0A41F0-E1AD-1E21-AE26-C56446E050E0}"/>
              </a:ext>
            </a:extLst>
          </p:cNvPr>
          <p:cNvSpPr txBox="1"/>
          <p:nvPr/>
        </p:nvSpPr>
        <p:spPr>
          <a:xfrm>
            <a:off x="4472698" y="4513373"/>
            <a:ext cx="157480" cy="388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400" dirty="0">
                <a:solidFill>
                  <a:srgbClr val="FFFF00"/>
                </a:solidFill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DBB7EC-7C11-2CD8-28C6-D33AC50841C6}"/>
              </a:ext>
            </a:extLst>
          </p:cNvPr>
          <p:cNvSpPr txBox="1"/>
          <p:nvPr/>
        </p:nvSpPr>
        <p:spPr>
          <a:xfrm>
            <a:off x="1267056" y="4612233"/>
            <a:ext cx="157480" cy="388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400" dirty="0">
                <a:solidFill>
                  <a:srgbClr val="FFFF00"/>
                </a:solidFill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E98287-B709-8C79-C639-5911DA6F8103}"/>
              </a:ext>
            </a:extLst>
          </p:cNvPr>
          <p:cNvSpPr txBox="1"/>
          <p:nvPr/>
        </p:nvSpPr>
        <p:spPr>
          <a:xfrm>
            <a:off x="1446134" y="4579484"/>
            <a:ext cx="157480" cy="388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400" dirty="0">
                <a:solidFill>
                  <a:srgbClr val="FFFF00"/>
                </a:solidFill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5B2C8-72DA-E196-6568-DC7B8AA51524}"/>
              </a:ext>
            </a:extLst>
          </p:cNvPr>
          <p:cNvSpPr txBox="1"/>
          <p:nvPr/>
        </p:nvSpPr>
        <p:spPr>
          <a:xfrm>
            <a:off x="2003346" y="4513373"/>
            <a:ext cx="157480" cy="388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400" dirty="0">
                <a:solidFill>
                  <a:srgbClr val="FFFF00"/>
                </a:solidFill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CA1928-CF43-318A-B234-AB3C2CAAF94C}"/>
              </a:ext>
            </a:extLst>
          </p:cNvPr>
          <p:cNvSpPr txBox="1"/>
          <p:nvPr/>
        </p:nvSpPr>
        <p:spPr>
          <a:xfrm>
            <a:off x="4846991" y="4763104"/>
            <a:ext cx="157480" cy="388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400" dirty="0">
                <a:solidFill>
                  <a:srgbClr val="FFFF00"/>
                </a:solidFill>
              </a:rPr>
              <a:t>x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C9448E6-7364-E900-05AC-917C48B03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056" y="3676710"/>
            <a:ext cx="1766999" cy="264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60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78852-63B4-21DF-A447-1B939D39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Total retention: TDS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B83AD-7E76-8AC3-3E3F-07E755BB3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479" y="4836368"/>
            <a:ext cx="8605222" cy="1218908"/>
          </a:xfrm>
        </p:spPr>
        <p:txBody>
          <a:bodyPr>
            <a:noAutofit/>
          </a:bodyPr>
          <a:lstStyle/>
          <a:p>
            <a:pPr algn="just"/>
            <a:r>
              <a:rPr lang="en-GB" sz="1600" dirty="0"/>
              <a:t>Distribution of retention across tiles follows general pattern of an individual campaign – erosion-dominated zone in the </a:t>
            </a:r>
            <a:r>
              <a:rPr lang="en-GB" sz="1600" dirty="0" err="1"/>
              <a:t>center</a:t>
            </a:r>
            <a:r>
              <a:rPr lang="en-GB" sz="1600" dirty="0"/>
              <a:t> and deposition-dominated zones at the periphery.</a:t>
            </a:r>
          </a:p>
          <a:p>
            <a:pPr algn="just"/>
            <a:r>
              <a:rPr lang="en-GB" sz="1600" dirty="0"/>
              <a:t>Retention is systematically higher across the entire tile after 3 campaigns compared to 1 last campaign </a:t>
            </a:r>
            <a:r>
              <a:rPr lang="en-GB" sz="1600" dirty="0">
                <a:sym typeface="Wingdings" panose="05000000000000000000" pitchFamily="2" charset="2"/>
              </a:rPr>
              <a:t> retention is cumulative and not the effect of the very end of exposure.</a:t>
            </a:r>
            <a:endParaRPr lang="en-GB" sz="1600" dirty="0"/>
          </a:p>
          <a:p>
            <a:pPr algn="just"/>
            <a:endParaRPr lang="en-GB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33DA86-C1C2-F360-F8C7-553344148824}"/>
              </a:ext>
            </a:extLst>
          </p:cNvPr>
          <p:cNvSpPr txBox="1">
            <a:spLocks/>
          </p:cNvSpPr>
          <p:nvPr/>
        </p:nvSpPr>
        <p:spPr>
          <a:xfrm>
            <a:off x="3730764" y="6545197"/>
            <a:ext cx="4978896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>
              <a:defRPr/>
            </a:pPr>
            <a:r>
              <a:rPr lang="en-GB" dirty="0"/>
              <a:t>Y. Zayachuk </a:t>
            </a:r>
            <a:r>
              <a:rPr lang="en-GB" dirty="0">
                <a:solidFill>
                  <a:prstClr val="black"/>
                </a:solidFill>
              </a:rPr>
              <a:t>| WP PWIE mid-term meeting  | VTT | 09.04.2024 | Page </a:t>
            </a:r>
            <a:fld id="{6A6D9FA1-99C7-4910-8E32-B85D378B0060}" type="slidenum">
              <a:rPr lang="en-GB" smtClean="0">
                <a:solidFill>
                  <a:prstClr val="black"/>
                </a:solidFill>
              </a:rPr>
              <a:pPr algn="r" defTabSz="1219170">
                <a:defRPr/>
              </a:pPr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83F6D23-9251-E15C-1A76-857A5BE9E89C}"/>
              </a:ext>
            </a:extLst>
          </p:cNvPr>
          <p:cNvSpPr txBox="1">
            <a:spLocks/>
          </p:cNvSpPr>
          <p:nvPr/>
        </p:nvSpPr>
        <p:spPr>
          <a:xfrm>
            <a:off x="4620520" y="947513"/>
            <a:ext cx="4266182" cy="533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WPL: 4D14 (ILW3) vs 4D15 (ILW1-3)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0161EF-7BEA-9AC1-3F5A-FF0C970B9209}"/>
              </a:ext>
            </a:extLst>
          </p:cNvPr>
          <p:cNvSpPr txBox="1">
            <a:spLocks/>
          </p:cNvSpPr>
          <p:nvPr/>
        </p:nvSpPr>
        <p:spPr>
          <a:xfrm>
            <a:off x="256522" y="951673"/>
            <a:ext cx="4520511" cy="533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IWGL: 2XR10 (ILW3) vs 2XR11 (ILW1-3)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28EEC3D-2110-71AD-869A-7FC581A2AB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411532"/>
              </p:ext>
            </p:extLst>
          </p:nvPr>
        </p:nvGraphicFramePr>
        <p:xfrm>
          <a:off x="457200" y="1385942"/>
          <a:ext cx="4102370" cy="3126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2877170" imgH="2191873" progId="Origin50.Graph">
                  <p:embed/>
                </p:oleObj>
              </mc:Choice>
              <mc:Fallback>
                <p:oleObj name="Graph" r:id="rId2" imgW="2877170" imgH="2191873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385942"/>
                        <a:ext cx="4102370" cy="312658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81BFCCE-0D04-AF5E-E16D-E9A0C0CE96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737604"/>
              </p:ext>
            </p:extLst>
          </p:nvPr>
        </p:nvGraphicFramePr>
        <p:xfrm>
          <a:off x="4760248" y="1385942"/>
          <a:ext cx="4102370" cy="3126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2877170" imgH="2191873" progId="Origin50.Graph">
                  <p:embed/>
                </p:oleObj>
              </mc:Choice>
              <mc:Fallback>
                <p:oleObj name="Graph" r:id="rId4" imgW="2877170" imgH="2191873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60248" y="1385942"/>
                        <a:ext cx="4102370" cy="312658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6973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6FE0C-F58C-8E87-4142-097A21CF0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97152"/>
            <a:ext cx="8429502" cy="1527448"/>
          </a:xfrm>
        </p:spPr>
        <p:txBody>
          <a:bodyPr>
            <a:normAutofit/>
          </a:bodyPr>
          <a:lstStyle/>
          <a:p>
            <a:r>
              <a:rPr lang="en-GB" sz="1600" dirty="0"/>
              <a:t>Retention is comparable between individual campaigns (ILW1, ILW2, ILW3).</a:t>
            </a:r>
          </a:p>
          <a:p>
            <a:r>
              <a:rPr lang="en-GB" sz="1600" dirty="0"/>
              <a:t>Increase of retention in 3 campaign samples compared to any one individual campaign.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260E2AE-E6CC-EDC3-498F-32846EE8C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7543800" cy="457200"/>
          </a:xfrm>
        </p:spPr>
        <p:txBody>
          <a:bodyPr/>
          <a:lstStyle/>
          <a:p>
            <a:r>
              <a:rPr lang="en-GB" sz="2400" dirty="0"/>
              <a:t>Total retention: TDS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6726F0A-94A7-53FB-E75E-4940E2966F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46907"/>
              </p:ext>
            </p:extLst>
          </p:nvPr>
        </p:nvGraphicFramePr>
        <p:xfrm>
          <a:off x="465684" y="1390030"/>
          <a:ext cx="4083546" cy="3119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2673000" imgH="1890000" progId="Origin50.Graph">
                  <p:embed/>
                </p:oleObj>
              </mc:Choice>
              <mc:Fallback>
                <p:oleObj name="Graph" r:id="rId2" imgW="2673000" imgH="1890000" progId="Origin50.Graph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D6726F0A-94A7-53FB-E75E-4940E2966F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5684" y="1390030"/>
                        <a:ext cx="4083546" cy="311909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054D54B-476B-0C14-DAF1-62BACAEE8D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958924"/>
              </p:ext>
            </p:extLst>
          </p:nvPr>
        </p:nvGraphicFramePr>
        <p:xfrm>
          <a:off x="4769353" y="1391618"/>
          <a:ext cx="4082044" cy="3117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2673000" imgH="1890000" progId="Origin50.Graph">
                  <p:embed/>
                </p:oleObj>
              </mc:Choice>
              <mc:Fallback>
                <p:oleObj name="Graph" r:id="rId4" imgW="2673000" imgH="1890000" progId="Origin50.Graph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D054D54B-476B-0C14-DAF1-62BACAEE8D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69353" y="1391618"/>
                        <a:ext cx="4082044" cy="311750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5735306-A4AC-C0C5-57CE-FBD0EA5EECB0}"/>
              </a:ext>
            </a:extLst>
          </p:cNvPr>
          <p:cNvSpPr txBox="1">
            <a:spLocks/>
          </p:cNvSpPr>
          <p:nvPr/>
        </p:nvSpPr>
        <p:spPr>
          <a:xfrm>
            <a:off x="4620520" y="947513"/>
            <a:ext cx="4266182" cy="533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WPL: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ILW1 / ILW2 / ILW3 vs ILW1-3</a:t>
            </a:r>
            <a:endParaRPr lang="en-GB" sz="18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5F2F824-CAD4-3DAC-4C56-A1FBB865C0DB}"/>
              </a:ext>
            </a:extLst>
          </p:cNvPr>
          <p:cNvSpPr txBox="1">
            <a:spLocks/>
          </p:cNvSpPr>
          <p:nvPr/>
        </p:nvSpPr>
        <p:spPr>
          <a:xfrm>
            <a:off x="256522" y="951673"/>
            <a:ext cx="4520511" cy="533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IWGL: ILW1 / ILW2 / ILW3 vs ILW1-3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B53B3B77-6DEE-4ADA-C9D0-31870BA9948D}"/>
              </a:ext>
            </a:extLst>
          </p:cNvPr>
          <p:cNvSpPr txBox="1">
            <a:spLocks/>
          </p:cNvSpPr>
          <p:nvPr/>
        </p:nvSpPr>
        <p:spPr>
          <a:xfrm>
            <a:off x="3730764" y="6545197"/>
            <a:ext cx="4978896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>
              <a:defRPr/>
            </a:pPr>
            <a:r>
              <a:rPr lang="en-GB" dirty="0"/>
              <a:t>Y. Zayachuk </a:t>
            </a:r>
            <a:r>
              <a:rPr lang="en-GB" dirty="0">
                <a:solidFill>
                  <a:prstClr val="black"/>
                </a:solidFill>
              </a:rPr>
              <a:t>| WP PWIE mid-term meeting  | VTT | 09.04.2024 | Page </a:t>
            </a:r>
            <a:fld id="{6A6D9FA1-99C7-4910-8E32-B85D378B0060}" type="slidenum">
              <a:rPr lang="en-GB" smtClean="0">
                <a:solidFill>
                  <a:prstClr val="black"/>
                </a:solidFill>
              </a:rPr>
              <a:pPr algn="r" defTabSz="1219170">
                <a:defRPr/>
              </a:pPr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70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48293-575F-34E2-D565-2785FB43C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512168"/>
          </a:xfrm>
        </p:spPr>
        <p:txBody>
          <a:bodyPr>
            <a:normAutofit/>
          </a:bodyPr>
          <a:lstStyle/>
          <a:p>
            <a:r>
              <a:rPr lang="en-GB" sz="1600" dirty="0"/>
              <a:t>Retention after 3 campaigns is not equivalent to the combination of campaigns: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dirty="0"/>
              <a:t>Summation of retention measured after each individual campaign – ILW1+ILW2+ILW3 – is consistently higher than retention in the samples that were exposed to the entire duration, i.e. ILW1-3.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807A335-0ADF-5BB4-7A9F-65505932B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7543800" cy="457200"/>
          </a:xfrm>
        </p:spPr>
        <p:txBody>
          <a:bodyPr/>
          <a:lstStyle/>
          <a:p>
            <a:r>
              <a:rPr lang="en-GB" sz="2400" dirty="0"/>
              <a:t>Total retention: TDS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C520D17-E265-CBD4-7052-FF2BE3DF98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742610"/>
              </p:ext>
            </p:extLst>
          </p:nvPr>
        </p:nvGraphicFramePr>
        <p:xfrm>
          <a:off x="455613" y="1384300"/>
          <a:ext cx="4102100" cy="312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157870" imgH="2227082" progId="Origin50.Graph">
                  <p:embed/>
                </p:oleObj>
              </mc:Choice>
              <mc:Fallback>
                <p:oleObj name="Graph" r:id="rId2" imgW="3157870" imgH="2227082" progId="Origin50.Graph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C520D17-E265-CBD4-7052-FF2BE3DF98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5613" y="1384300"/>
                        <a:ext cx="4102100" cy="312737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878509B-5A82-6559-D281-A6D755F5BD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838463"/>
              </p:ext>
            </p:extLst>
          </p:nvPr>
        </p:nvGraphicFramePr>
        <p:xfrm>
          <a:off x="4759787" y="1385009"/>
          <a:ext cx="4102371" cy="312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157870" imgH="2227082" progId="Origin50.Graph">
                  <p:embed/>
                </p:oleObj>
              </mc:Choice>
              <mc:Fallback>
                <p:oleObj name="Graph" r:id="rId4" imgW="3157870" imgH="2227082" progId="Origin50.Graph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878509B-5A82-6559-D281-A6D755F5BD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59787" y="1385009"/>
                        <a:ext cx="4102371" cy="3126584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8CDA6D7-40F0-1527-73CA-AF3DE5F8595C}"/>
              </a:ext>
            </a:extLst>
          </p:cNvPr>
          <p:cNvSpPr txBox="1">
            <a:spLocks/>
          </p:cNvSpPr>
          <p:nvPr/>
        </p:nvSpPr>
        <p:spPr>
          <a:xfrm>
            <a:off x="4620520" y="947513"/>
            <a:ext cx="4266182" cy="533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WPL: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ILW1+ILW2+ILW3 vs ILW1-3</a:t>
            </a:r>
            <a:endParaRPr lang="en-GB" sz="1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DBD4B4-F6DB-7992-D8D0-D94B0497D7D5}"/>
              </a:ext>
            </a:extLst>
          </p:cNvPr>
          <p:cNvSpPr txBox="1">
            <a:spLocks/>
          </p:cNvSpPr>
          <p:nvPr/>
        </p:nvSpPr>
        <p:spPr>
          <a:xfrm>
            <a:off x="256522" y="951673"/>
            <a:ext cx="4520511" cy="533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IWGL: ILW1+ILW2+ILW3 vs ILW1-3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AE25D570-9648-9338-2C00-34758239B2FC}"/>
              </a:ext>
            </a:extLst>
          </p:cNvPr>
          <p:cNvSpPr txBox="1">
            <a:spLocks/>
          </p:cNvSpPr>
          <p:nvPr/>
        </p:nvSpPr>
        <p:spPr>
          <a:xfrm>
            <a:off x="3730764" y="6545197"/>
            <a:ext cx="4978896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>
              <a:defRPr/>
            </a:pPr>
            <a:r>
              <a:rPr lang="en-GB" dirty="0"/>
              <a:t>Y. Zayachuk </a:t>
            </a:r>
            <a:r>
              <a:rPr lang="en-GB" dirty="0">
                <a:solidFill>
                  <a:prstClr val="black"/>
                </a:solidFill>
              </a:rPr>
              <a:t>| WP PWIE mid-term meeting  | VTT | 09.04.2024 | Page </a:t>
            </a:r>
            <a:fld id="{6A6D9FA1-99C7-4910-8E32-B85D378B0060}" type="slidenum">
              <a:rPr lang="en-GB" smtClean="0">
                <a:solidFill>
                  <a:prstClr val="black"/>
                </a:solidFill>
              </a:rPr>
              <a:pPr algn="r" defTabSz="1219170">
                <a:defRPr/>
              </a:pPr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04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E9540-CCA2-07C7-AB56-48119EC8B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Campaign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CF96C-7719-D4D1-E621-EDE7E2880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720080"/>
          </a:xfrm>
        </p:spPr>
        <p:txBody>
          <a:bodyPr>
            <a:normAutofit/>
          </a:bodyPr>
          <a:lstStyle/>
          <a:p>
            <a:r>
              <a:rPr lang="en-GB" sz="1600" dirty="0"/>
              <a:t>Total plasma time: ILW3 – 23.4 h, ILW1-3 – 62.4 h </a:t>
            </a:r>
            <a:r>
              <a:rPr lang="en-GB" sz="1600" dirty="0">
                <a:sym typeface="Wingdings" panose="05000000000000000000" pitchFamily="2" charset="2"/>
              </a:rPr>
              <a:t> ratio 2.7.</a:t>
            </a:r>
          </a:p>
          <a:p>
            <a:r>
              <a:rPr lang="en-GB" sz="1600" dirty="0">
                <a:sym typeface="Wingdings" panose="05000000000000000000" pitchFamily="2" charset="2"/>
              </a:rPr>
              <a:t>Limiter plasma time: ILW3 – 4.9 h, ILW1-3 – 16.1 h  ratio 3.3.</a:t>
            </a:r>
            <a:endParaRPr lang="en-GB" sz="1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BBA85AE-A162-4CC2-DEFB-D08070487A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907469"/>
              </p:ext>
            </p:extLst>
          </p:nvPr>
        </p:nvGraphicFramePr>
        <p:xfrm>
          <a:off x="683568" y="1052736"/>
          <a:ext cx="7927032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2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5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321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8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Campaign</a:t>
                      </a:r>
                      <a:endParaRPr lang="sv-SE" sz="18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Plasma time (h)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Limiter/x-point</a:t>
                      </a:r>
                      <a:endParaRPr lang="sv-SE" sz="18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Input energy (GJ)*</a:t>
                      </a:r>
                      <a:endParaRPr lang="sv-SE" sz="18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Characteristics</a:t>
                      </a:r>
                      <a:endParaRPr lang="sv-SE" sz="18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Comment</a:t>
                      </a:r>
                      <a:endParaRPr lang="sv-SE" sz="18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0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ILW-1</a:t>
                      </a:r>
                      <a:endParaRPr lang="sv-SE" sz="1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</a:rPr>
                        <a:t>19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</a:rPr>
                        <a:t>6/13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+mn-lt"/>
                        </a:rPr>
                        <a:t>150</a:t>
                      </a:r>
                      <a:endParaRPr lang="sv-SE" sz="1800" b="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+mn-lt"/>
                        </a:rPr>
                        <a:t>Low power</a:t>
                      </a:r>
                      <a:endParaRPr lang="sv-SE" sz="1800" b="0" dirty="0"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+mn-lt"/>
                        </a:rPr>
                        <a:t>D plasma</a:t>
                      </a:r>
                      <a:endParaRPr lang="sv-SE" sz="1800" b="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+mn-lt"/>
                        </a:rPr>
                        <a:t>C30C 151 # H-mode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83621-83794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baseline="300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15</a:t>
                      </a:r>
                      <a:r>
                        <a:rPr lang="en-GB" sz="1800" b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N injection </a:t>
                      </a:r>
                      <a:r>
                        <a:rPr lang="en-GB" sz="1800" b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GIM14 83632-83635</a:t>
                      </a:r>
                      <a:endParaRPr lang="sv-SE" sz="1800" b="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ILW-2</a:t>
                      </a:r>
                      <a:endParaRPr lang="sv-SE" sz="1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</a:rPr>
                        <a:t>20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5.2/14.2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sv-SE" sz="18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+mn-lt"/>
                        </a:rPr>
                        <a:t>201</a:t>
                      </a:r>
                      <a:endParaRPr lang="sv-SE" sz="1800" b="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+mn-lt"/>
                        </a:rPr>
                        <a:t>High(</a:t>
                      </a:r>
                      <a:r>
                        <a:rPr lang="en-GB" sz="1800" b="0" dirty="0" err="1">
                          <a:effectLst/>
                          <a:latin typeface="+mn-lt"/>
                        </a:rPr>
                        <a:t>er</a:t>
                      </a:r>
                      <a:r>
                        <a:rPr lang="en-GB" sz="1800" b="0" dirty="0">
                          <a:effectLst/>
                          <a:latin typeface="+mn-lt"/>
                        </a:rPr>
                        <a:t>) power</a:t>
                      </a:r>
                      <a:endParaRPr lang="sv-SE" sz="1800" b="0" dirty="0"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+mn-lt"/>
                        </a:rPr>
                        <a:t>D plasma</a:t>
                      </a:r>
                      <a:endParaRPr lang="sv-SE" sz="1800" b="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+mn-lt"/>
                        </a:rPr>
                        <a:t>Finished with 300 #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+mn-lt"/>
                        </a:rPr>
                        <a:t>(0.6 h) H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87584-87944</a:t>
                      </a:r>
                      <a:endParaRPr lang="sv-SE" sz="1800" b="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ILW-3</a:t>
                      </a:r>
                      <a:endParaRPr lang="sv-SE" sz="1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</a:rPr>
                        <a:t>23.4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4.9/18.5</a:t>
                      </a:r>
                      <a:endParaRPr lang="sv-SE" sz="18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+mn-lt"/>
                        </a:rPr>
                        <a:t> 245</a:t>
                      </a:r>
                      <a:endParaRPr lang="sv-SE" sz="1800" b="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+mn-lt"/>
                        </a:rPr>
                        <a:t>D plasma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H</a:t>
                      </a:r>
                      <a:r>
                        <a:rPr lang="en-GB" sz="1800" b="0" baseline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plasma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baseline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D plasma </a:t>
                      </a:r>
                      <a:r>
                        <a:rPr lang="en-GB" sz="1800" b="0" i="1" baseline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(high power)</a:t>
                      </a:r>
                      <a:endParaRPr lang="sv-SE" sz="1800" b="0" i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+mn-lt"/>
                        </a:rPr>
                        <a:t>Finished with </a:t>
                      </a:r>
                      <a:r>
                        <a:rPr lang="en-GB" sz="1800" b="0" baseline="30000" dirty="0">
                          <a:effectLst/>
                          <a:latin typeface="+mn-lt"/>
                        </a:rPr>
                        <a:t>15</a:t>
                      </a:r>
                      <a:r>
                        <a:rPr lang="en-GB" sz="1800" b="0" dirty="0">
                          <a:effectLst/>
                          <a:latin typeface="+mn-lt"/>
                        </a:rPr>
                        <a:t>N</a:t>
                      </a:r>
                      <a:r>
                        <a:rPr lang="en-GB" sz="1800" b="0" baseline="-25000" dirty="0">
                          <a:effectLst/>
                          <a:latin typeface="+mn-lt"/>
                        </a:rPr>
                        <a:t>2</a:t>
                      </a:r>
                      <a:r>
                        <a:rPr lang="en-GB" sz="1800" b="0" baseline="0" dirty="0">
                          <a:effectLst/>
                          <a:latin typeface="+mn-lt"/>
                        </a:rPr>
                        <a:t> seeded H-mode </a:t>
                      </a:r>
                      <a:r>
                        <a:rPr lang="en-GB" sz="1800" b="0" i="1" baseline="0" dirty="0">
                          <a:effectLst/>
                          <a:latin typeface="+mn-lt"/>
                        </a:rPr>
                        <a:t>(0.25 h) </a:t>
                      </a:r>
                      <a:r>
                        <a:rPr lang="en-GB" sz="1800" b="0" i="0" baseline="0" dirty="0">
                          <a:effectLst/>
                          <a:latin typeface="+mn-lt"/>
                        </a:rPr>
                        <a:t>and </a:t>
                      </a:r>
                      <a:r>
                        <a:rPr lang="en-GB" sz="1800" b="0" i="0" baseline="30000" dirty="0">
                          <a:effectLst/>
                          <a:latin typeface="+mn-lt"/>
                        </a:rPr>
                        <a:t>18</a:t>
                      </a:r>
                      <a:r>
                        <a:rPr lang="en-GB" sz="1800" b="0" i="0" baseline="0" dirty="0">
                          <a:effectLst/>
                          <a:latin typeface="+mn-lt"/>
                        </a:rPr>
                        <a:t>O</a:t>
                      </a:r>
                      <a:r>
                        <a:rPr lang="en-GB" sz="1800" b="0" i="0" baseline="-25000" dirty="0">
                          <a:effectLst/>
                          <a:latin typeface="+mn-lt"/>
                        </a:rPr>
                        <a:t>2</a:t>
                      </a:r>
                      <a:r>
                        <a:rPr lang="en-GB" sz="1800" b="0" i="0" baseline="0" dirty="0">
                          <a:effectLst/>
                          <a:latin typeface="+mn-lt"/>
                        </a:rPr>
                        <a:t> injections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i="0" baseline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92469-92504</a:t>
                      </a:r>
                      <a:endParaRPr lang="sv-SE" sz="1800" b="0" i="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82DC36C-EBED-CE32-1AB3-B93A762EDE4A}"/>
              </a:ext>
            </a:extLst>
          </p:cNvPr>
          <p:cNvSpPr txBox="1">
            <a:spLocks/>
          </p:cNvSpPr>
          <p:nvPr/>
        </p:nvSpPr>
        <p:spPr>
          <a:xfrm>
            <a:off x="3730764" y="6545197"/>
            <a:ext cx="4978896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>
              <a:defRPr/>
            </a:pPr>
            <a:r>
              <a:rPr lang="en-GB" dirty="0"/>
              <a:t>Y. Zayachuk </a:t>
            </a:r>
            <a:r>
              <a:rPr lang="en-GB" dirty="0">
                <a:solidFill>
                  <a:prstClr val="black"/>
                </a:solidFill>
              </a:rPr>
              <a:t>| WP PWIE mid-term meeting  | VTT | 09.04.2024 | Page </a:t>
            </a:r>
            <a:fld id="{6A6D9FA1-99C7-4910-8E32-B85D378B0060}" type="slidenum">
              <a:rPr lang="en-GB" smtClean="0">
                <a:solidFill>
                  <a:prstClr val="black"/>
                </a:solidFill>
              </a:rPr>
              <a:pPr algn="r" defTabSz="1219170">
                <a:defRPr/>
              </a:pPr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33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78852-63B4-21DF-A447-1B939D39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Total retention: TDS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B83AD-7E76-8AC3-3E3F-07E755BB3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522" y="4653136"/>
            <a:ext cx="8768410" cy="2016224"/>
          </a:xfrm>
        </p:spPr>
        <p:txBody>
          <a:bodyPr>
            <a:noAutofit/>
          </a:bodyPr>
          <a:lstStyle/>
          <a:p>
            <a:pPr algn="just"/>
            <a:r>
              <a:rPr lang="en-GB" sz="1600" dirty="0"/>
              <a:t>Retention is systematically higher across the entire tile after 3 campaigns compared to 1 campaign. </a:t>
            </a:r>
          </a:p>
          <a:p>
            <a:pPr algn="just"/>
            <a:r>
              <a:rPr lang="en-GB" sz="1600" dirty="0"/>
              <a:t>On average, for IWGL it is higher (after ILW1-3 compared to ILW3) by a factor of ~1.8-2, for WPL by a factor of ~1.4.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1600" dirty="0"/>
              <a:t>Pure diffusion </a:t>
            </a:r>
            <a:r>
              <a:rPr lang="en-GB" sz="1600" dirty="0">
                <a:sym typeface="Wingdings" panose="05000000000000000000" pitchFamily="2" charset="2"/>
              </a:rPr>
              <a:t></a:t>
            </a:r>
            <a:r>
              <a:rPr lang="en-GB" sz="1600" dirty="0"/>
              <a:t> retention should scale as a √t, </a:t>
            </a:r>
            <a:r>
              <a:rPr lang="en-GB" sz="1600" dirty="0" err="1"/>
              <a:t>i.e</a:t>
            </a:r>
            <a:r>
              <a:rPr lang="en-GB" sz="1600" dirty="0"/>
              <a:t> √2.7=1.6 or √3.3=1.8 // </a:t>
            </a:r>
            <a:r>
              <a:rPr lang="en-GB" sz="1600" b="1" dirty="0"/>
              <a:t>√3=1.7</a:t>
            </a:r>
            <a:r>
              <a:rPr lang="en-GB" sz="1600" dirty="0"/>
              <a:t>.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1600" dirty="0"/>
              <a:t>Retention is roughly consistent with the diffusion-dominated dynamics.</a:t>
            </a:r>
          </a:p>
          <a:p>
            <a:pPr algn="just"/>
            <a:endParaRPr lang="en-GB" sz="15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33DA86-C1C2-F360-F8C7-553344148824}"/>
              </a:ext>
            </a:extLst>
          </p:cNvPr>
          <p:cNvSpPr txBox="1">
            <a:spLocks/>
          </p:cNvSpPr>
          <p:nvPr/>
        </p:nvSpPr>
        <p:spPr>
          <a:xfrm>
            <a:off x="3730764" y="6545197"/>
            <a:ext cx="4978896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>
              <a:defRPr/>
            </a:pPr>
            <a:r>
              <a:rPr lang="en-GB" dirty="0"/>
              <a:t>Y. Zayachuk </a:t>
            </a:r>
            <a:r>
              <a:rPr lang="en-GB" dirty="0">
                <a:solidFill>
                  <a:prstClr val="black"/>
                </a:solidFill>
              </a:rPr>
              <a:t>| WP PWIE mid-term meeting  | VTT | 09.04.2024 | Page </a:t>
            </a:r>
            <a:fld id="{6A6D9FA1-99C7-4910-8E32-B85D378B0060}" type="slidenum">
              <a:rPr lang="en-GB" smtClean="0">
                <a:solidFill>
                  <a:prstClr val="black"/>
                </a:solidFill>
              </a:rPr>
              <a:pPr algn="r" defTabSz="1219170">
                <a:defRPr/>
              </a:pPr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83F6D23-9251-E15C-1A76-857A5BE9E89C}"/>
              </a:ext>
            </a:extLst>
          </p:cNvPr>
          <p:cNvSpPr txBox="1">
            <a:spLocks/>
          </p:cNvSpPr>
          <p:nvPr/>
        </p:nvSpPr>
        <p:spPr>
          <a:xfrm>
            <a:off x="4640727" y="966897"/>
            <a:ext cx="4278385" cy="533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/>
              <a:t>WPL: 4D14 (ILW3) vs 4D15 (ILW1-3)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0161EF-7BEA-9AC1-3F5A-FF0C970B9209}"/>
              </a:ext>
            </a:extLst>
          </p:cNvPr>
          <p:cNvSpPr txBox="1">
            <a:spLocks/>
          </p:cNvSpPr>
          <p:nvPr/>
        </p:nvSpPr>
        <p:spPr>
          <a:xfrm>
            <a:off x="256522" y="951673"/>
            <a:ext cx="4520511" cy="533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IWGL: 2XR10 (ILW3) vs 2XR11 (ILW1-3)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1448B3F-2567-9429-6BF1-888909C689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951939"/>
              </p:ext>
            </p:extLst>
          </p:nvPr>
        </p:nvGraphicFramePr>
        <p:xfrm>
          <a:off x="402138" y="1366437"/>
          <a:ext cx="4041162" cy="309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2673000" imgH="1890000" progId="Origin50.Graph">
                  <p:embed/>
                </p:oleObj>
              </mc:Choice>
              <mc:Fallback>
                <p:oleObj name="Graph" r:id="rId2" imgW="2673000" imgH="1890000" progId="Origin50.Graph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8B93129-E4F2-46A6-715C-5516DD5DF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2138" y="1366437"/>
                        <a:ext cx="4041162" cy="309608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24E5F7B-0D98-0A1E-977B-E777E5C403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925381"/>
              </p:ext>
            </p:extLst>
          </p:nvPr>
        </p:nvGraphicFramePr>
        <p:xfrm>
          <a:off x="4572000" y="1377429"/>
          <a:ext cx="4075107" cy="3096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2673000" imgH="1890000" progId="Origin50.Graph">
                  <p:embed/>
                </p:oleObj>
              </mc:Choice>
              <mc:Fallback>
                <p:oleObj name="Graph" r:id="rId4" imgW="2673000" imgH="1890000" progId="Origin50.Graph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6C2D3F19-54FC-CBD1-DC38-304379E297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0" y="1377429"/>
                        <a:ext cx="4075107" cy="309608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0226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rofusion1line9.4.15.pptx" id="{61BC68AE-E7BE-4FD2-AF38-49ED5DF6E30C}" vid="{F0B1B894-A772-4CC7-AA38-762C5FB139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Eurofusion1line9.4.15</Template>
  <TotalTime>14817</TotalTime>
  <Words>2485</Words>
  <Application>Microsoft Office PowerPoint</Application>
  <PresentationFormat>On-screen Show (4:3)</PresentationFormat>
  <Paragraphs>235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Wingdings</vt:lpstr>
      <vt:lpstr>Office Theme</vt:lpstr>
      <vt:lpstr>Graph</vt:lpstr>
      <vt:lpstr>Retention in Be limiter tiles of JET – comparison of single-campaign vs three-campaign samples</vt:lpstr>
      <vt:lpstr>Motivation (1/2)</vt:lpstr>
      <vt:lpstr>Motivation (2/2)</vt:lpstr>
      <vt:lpstr>Single- vs multiple campaigns: samples</vt:lpstr>
      <vt:lpstr>Total retention: TDS</vt:lpstr>
      <vt:lpstr>Total retention: TDS</vt:lpstr>
      <vt:lpstr>Total retention: TDS</vt:lpstr>
      <vt:lpstr>Campaign comparison</vt:lpstr>
      <vt:lpstr>Total retention: TDS</vt:lpstr>
      <vt:lpstr>Total retention: IBA</vt:lpstr>
      <vt:lpstr>Total retention: IBA</vt:lpstr>
      <vt:lpstr>Total retention: TDS vs IBA</vt:lpstr>
      <vt:lpstr>Total retention: TDS vs IBA</vt:lpstr>
      <vt:lpstr>Total retention: TDS vs IBA</vt:lpstr>
      <vt:lpstr>Total retention: TDS vs IBA</vt:lpstr>
      <vt:lpstr>Desorption spectra</vt:lpstr>
      <vt:lpstr>Desorption spectra</vt:lpstr>
      <vt:lpstr>General observations</vt:lpstr>
      <vt:lpstr>Melted Be: samples</vt:lpstr>
      <vt:lpstr>Reference UDP Be samples</vt:lpstr>
      <vt:lpstr>Melted vs reference UDP Be samples</vt:lpstr>
      <vt:lpstr>Melted vs reference UDP Be samples</vt:lpstr>
      <vt:lpstr>Melted vs reference UDP Be samples</vt:lpstr>
      <vt:lpstr>Melted vs reference UDP Be samples</vt:lpstr>
      <vt:lpstr>Melted vs reference UDP Be samples</vt:lpstr>
      <vt:lpstr>General observations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TDS technical meeting – TO DO LIST 5-6 February 2019</dc:title>
  <dc:creator>Widdowson, Anna M</dc:creator>
  <cp:lastModifiedBy>Zayachuk, Yevhen</cp:lastModifiedBy>
  <cp:revision>182</cp:revision>
  <cp:lastPrinted>2014-10-16T14:51:28Z</cp:lastPrinted>
  <dcterms:created xsi:type="dcterms:W3CDTF">2019-02-08T17:07:08Z</dcterms:created>
  <dcterms:modified xsi:type="dcterms:W3CDTF">2024-04-09T07:13:57Z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2759de7-3255-46b5-8dfe-736652f9c6c1_Enabled">
    <vt:lpwstr>true</vt:lpwstr>
  </property>
  <property fmtid="{D5CDD505-2E9C-101B-9397-08002B2CF9AE}" pid="3" name="MSIP_Label_22759de7-3255-46b5-8dfe-736652f9c6c1_SetDate">
    <vt:lpwstr>2023-08-21T12:26:48Z</vt:lpwstr>
  </property>
  <property fmtid="{D5CDD505-2E9C-101B-9397-08002B2CF9AE}" pid="4" name="MSIP_Label_22759de7-3255-46b5-8dfe-736652f9c6c1_Method">
    <vt:lpwstr>Standard</vt:lpwstr>
  </property>
  <property fmtid="{D5CDD505-2E9C-101B-9397-08002B2CF9AE}" pid="5" name="MSIP_Label_22759de7-3255-46b5-8dfe-736652f9c6c1_Name">
    <vt:lpwstr>22759de7-3255-46b5-8dfe-736652f9c6c1</vt:lpwstr>
  </property>
  <property fmtid="{D5CDD505-2E9C-101B-9397-08002B2CF9AE}" pid="6" name="MSIP_Label_22759de7-3255-46b5-8dfe-736652f9c6c1_SiteId">
    <vt:lpwstr>c6ac664b-ae27-4d5d-b4e6-bb5717196fc7</vt:lpwstr>
  </property>
  <property fmtid="{D5CDD505-2E9C-101B-9397-08002B2CF9AE}" pid="7" name="MSIP_Label_22759de7-3255-46b5-8dfe-736652f9c6c1_ActionId">
    <vt:lpwstr>68674723-3647-49e5-b29c-7b94fb662f1b</vt:lpwstr>
  </property>
  <property fmtid="{D5CDD505-2E9C-101B-9397-08002B2CF9AE}" pid="8" name="MSIP_Label_22759de7-3255-46b5-8dfe-736652f9c6c1_ContentBits">
    <vt:lpwstr>0</vt:lpwstr>
  </property>
</Properties>
</file>