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73" r:id="rId2"/>
    <p:sldId id="424" r:id="rId3"/>
    <p:sldId id="378" r:id="rId4"/>
    <p:sldId id="425" r:id="rId5"/>
    <p:sldId id="380" r:id="rId6"/>
    <p:sldId id="433" r:id="rId7"/>
    <p:sldId id="427" r:id="rId8"/>
    <p:sldId id="426" r:id="rId9"/>
    <p:sldId id="428" r:id="rId10"/>
    <p:sldId id="431" r:id="rId11"/>
    <p:sldId id="438" r:id="rId12"/>
    <p:sldId id="422" r:id="rId13"/>
    <p:sldId id="437" r:id="rId14"/>
    <p:sldId id="419" r:id="rId15"/>
    <p:sldId id="434" r:id="rId16"/>
    <p:sldId id="435" r:id="rId17"/>
    <p:sldId id="436" r:id="rId18"/>
    <p:sldId id="439" r:id="rId19"/>
    <p:sldId id="432" r:id="rId20"/>
    <p:sldId id="429" r:id="rId21"/>
    <p:sldId id="430" r:id="rId22"/>
    <p:sldId id="440" r:id="rId23"/>
    <p:sldId id="421" r:id="rId24"/>
    <p:sldId id="420" r:id="rId25"/>
    <p:sldId id="372" r:id="rId26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008000"/>
    <a:srgbClr val="0000FF"/>
    <a:srgbClr val="7CC2CC"/>
    <a:srgbClr val="FF00FF"/>
    <a:srgbClr val="800000"/>
    <a:srgbClr val="996600"/>
    <a:srgbClr val="F3F3F3"/>
    <a:srgbClr val="C00000"/>
    <a:srgbClr val="DD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5" autoAdjust="0"/>
    <p:restoredTop sz="87616" autoAdjust="0"/>
  </p:normalViewPr>
  <p:slideViewPr>
    <p:cSldViewPr showGuides="1">
      <p:cViewPr varScale="1">
        <p:scale>
          <a:sx n="60" d="100"/>
          <a:sy n="60" d="100"/>
        </p:scale>
        <p:origin x="872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2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732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Google%20Drive%20(D)\Sunwoo%20Moon\2016%20-%202020%20KTH\(1)%20Mirror\(Data)%20ERDA\2017-12-14%20Moon\Concentrati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Google%20Drive%20(D)\Sunwoo%20Moon\2016%20-%202020%20KTH\(1)%20Mirror\(Data)%20ERDA\2017-12-14%20Moon\Concentr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'Sum3'!$A$3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'Sum3'!$B$2:$K$2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'Sum3'!$B$3:$K$3</c:f>
              <c:numCache>
                <c:formatCode>0.0E+00</c:formatCode>
                <c:ptCount val="10"/>
                <c:pt idx="0">
                  <c:v>1.4319313286979292E+16</c:v>
                </c:pt>
                <c:pt idx="1">
                  <c:v>3.8256767393609416E+16</c:v>
                </c:pt>
                <c:pt idx="2">
                  <c:v>4.9318588169861368E+16</c:v>
                </c:pt>
                <c:pt idx="3">
                  <c:v>3.737658805250896E+16</c:v>
                </c:pt>
                <c:pt idx="5">
                  <c:v>2.4663670300073084E+16</c:v>
                </c:pt>
                <c:pt idx="6">
                  <c:v>1.4379181896273472E+16</c:v>
                </c:pt>
                <c:pt idx="8">
                  <c:v>2.1643917993833252E+16</c:v>
                </c:pt>
                <c:pt idx="9">
                  <c:v>1.3045558919423296E+16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FD-4916-B50E-FF02E7311FF2}"/>
            </c:ext>
          </c:extLst>
        </c:ser>
        <c:ser>
          <c:idx val="1"/>
          <c:order val="1"/>
          <c:tx>
            <c:strRef>
              <c:f>'Sum3'!$A$4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  <a:effectLst/>
          </c:spPr>
          <c:invertIfNegative val="0"/>
          <c:cat>
            <c:strRef>
              <c:f>'Sum3'!$B$2:$K$2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'Sum3'!$B$4:$K$4</c:f>
              <c:numCache>
                <c:formatCode>0.0E+00</c:formatCode>
                <c:ptCount val="10"/>
                <c:pt idx="0">
                  <c:v>1.6059969128413578E+17</c:v>
                </c:pt>
                <c:pt idx="1">
                  <c:v>3.6506810944800787E+17</c:v>
                </c:pt>
                <c:pt idx="2">
                  <c:v>3.3856787456216026E+17</c:v>
                </c:pt>
                <c:pt idx="3">
                  <c:v>2.4659350928363946E+17</c:v>
                </c:pt>
                <c:pt idx="4">
                  <c:v>1.9064865E+18</c:v>
                </c:pt>
                <c:pt idx="5">
                  <c:v>2.9142430791200301E+17</c:v>
                </c:pt>
                <c:pt idx="6">
                  <c:v>6.7335983328191768E+16</c:v>
                </c:pt>
                <c:pt idx="7">
                  <c:v>1.130588E+18</c:v>
                </c:pt>
                <c:pt idx="8">
                  <c:v>7.3265047494465152E+16</c:v>
                </c:pt>
                <c:pt idx="9">
                  <c:v>7.3126329845867248E+16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FD-4916-B50E-FF02E7311FF2}"/>
            </c:ext>
          </c:extLst>
        </c:ser>
        <c:ser>
          <c:idx val="2"/>
          <c:order val="2"/>
          <c:tx>
            <c:strRef>
              <c:f>'Sum3'!$A$5</c:f>
              <c:strCache>
                <c:ptCount val="1"/>
                <c:pt idx="0">
                  <c:v>Be</c:v>
                </c:pt>
              </c:strCache>
            </c:strRef>
          </c:tx>
          <c:spPr>
            <a:solidFill>
              <a:srgbClr val="DE22BA"/>
            </a:solidFill>
            <a:ln>
              <a:noFill/>
            </a:ln>
            <a:effectLst/>
          </c:spPr>
          <c:invertIfNegative val="0"/>
          <c:cat>
            <c:strRef>
              <c:f>'Sum3'!$B$2:$K$2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'Sum3'!$B$5:$K$5</c:f>
              <c:numCache>
                <c:formatCode>0.0E+00</c:formatCode>
                <c:ptCount val="10"/>
                <c:pt idx="0">
                  <c:v>9.7878312806708608E+17</c:v>
                </c:pt>
                <c:pt idx="1">
                  <c:v>1.8244563782490836E+18</c:v>
                </c:pt>
                <c:pt idx="2">
                  <c:v>1.8258914883422344E+18</c:v>
                </c:pt>
                <c:pt idx="3">
                  <c:v>1.4253781193220285E+18</c:v>
                </c:pt>
                <c:pt idx="4">
                  <c:v>8.6255E+18</c:v>
                </c:pt>
                <c:pt idx="5">
                  <c:v>2.2853733550221709E+18</c:v>
                </c:pt>
                <c:pt idx="6">
                  <c:v>8.5421561539516211E+17</c:v>
                </c:pt>
                <c:pt idx="7">
                  <c:v>6.6411E+18</c:v>
                </c:pt>
                <c:pt idx="8">
                  <c:v>3.6927452821555446E+18</c:v>
                </c:pt>
                <c:pt idx="9">
                  <c:v>3.1047353336384384E+18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FD-4916-B50E-FF02E7311FF2}"/>
            </c:ext>
          </c:extLst>
        </c:ser>
        <c:ser>
          <c:idx val="3"/>
          <c:order val="3"/>
          <c:tx>
            <c:strRef>
              <c:f>'Sum3'!$A$6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'Sum3'!$B$2:$K$2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'Sum3'!$B$6:$K$6</c:f>
              <c:numCache>
                <c:formatCode>0.0E+00</c:formatCode>
                <c:ptCount val="10"/>
                <c:pt idx="0">
                  <c:v>5.7447055085234592E+16</c:v>
                </c:pt>
                <c:pt idx="1">
                  <c:v>8.0801165606229728E+16</c:v>
                </c:pt>
                <c:pt idx="2">
                  <c:v>5.9487083478756136E+16</c:v>
                </c:pt>
                <c:pt idx="3">
                  <c:v>5.0066274057014704E+16</c:v>
                </c:pt>
                <c:pt idx="5">
                  <c:v>1.5874954952958256E+17</c:v>
                </c:pt>
                <c:pt idx="6">
                  <c:v>6.0442090456854904E+16</c:v>
                </c:pt>
                <c:pt idx="8">
                  <c:v>1.1821212793837774E+17</c:v>
                </c:pt>
                <c:pt idx="9">
                  <c:v>6.2257608534945112E+16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FD-4916-B50E-FF02E7311FF2}"/>
            </c:ext>
          </c:extLst>
        </c:ser>
        <c:ser>
          <c:idx val="4"/>
          <c:order val="4"/>
          <c:tx>
            <c:strRef>
              <c:f>'Sum3'!$A$7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'Sum3'!$B$2:$K$2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'Sum3'!$B$7:$K$7</c:f>
              <c:numCache>
                <c:formatCode>0.0E+00</c:formatCode>
                <c:ptCount val="10"/>
                <c:pt idx="0">
                  <c:v>7.1849949828945392E+16</c:v>
                </c:pt>
                <c:pt idx="1">
                  <c:v>1.4238755104680184E+17</c:v>
                </c:pt>
                <c:pt idx="2">
                  <c:v>1.6293060569023546E+17</c:v>
                </c:pt>
                <c:pt idx="3">
                  <c:v>1.459828994743176E+17</c:v>
                </c:pt>
                <c:pt idx="5">
                  <c:v>5.5527021052118317E+17</c:v>
                </c:pt>
                <c:pt idx="6">
                  <c:v>2.13697708616636E+17</c:v>
                </c:pt>
                <c:pt idx="8">
                  <c:v>1.9924218745116378E+17</c:v>
                </c:pt>
                <c:pt idx="9">
                  <c:v>1.7332582227890864E+17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FD-4916-B50E-FF02E7311FF2}"/>
            </c:ext>
          </c:extLst>
        </c:ser>
        <c:ser>
          <c:idx val="5"/>
          <c:order val="5"/>
          <c:tx>
            <c:strRef>
              <c:f>'Sum3'!$A$8</c:f>
              <c:strCache>
                <c:ptCount val="1"/>
                <c:pt idx="0">
                  <c:v>O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'Sum3'!$B$2:$K$2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'Sum3'!$B$8:$K$8</c:f>
              <c:numCache>
                <c:formatCode>0.0E+00</c:formatCode>
                <c:ptCount val="10"/>
                <c:pt idx="0">
                  <c:v>9.1364598993613862E+17</c:v>
                </c:pt>
                <c:pt idx="1">
                  <c:v>1.337944309312223E+18</c:v>
                </c:pt>
                <c:pt idx="2">
                  <c:v>1.0771049423765268E+18</c:v>
                </c:pt>
                <c:pt idx="3">
                  <c:v>8.1941224433139584E+17</c:v>
                </c:pt>
                <c:pt idx="5">
                  <c:v>1.0678896312720296E+18</c:v>
                </c:pt>
                <c:pt idx="6">
                  <c:v>4.806179830332329E+17</c:v>
                </c:pt>
                <c:pt idx="8">
                  <c:v>1.7282386936230039E+18</c:v>
                </c:pt>
                <c:pt idx="9">
                  <c:v>9.6000360624476224E+17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FD-4916-B50E-FF02E7311FF2}"/>
            </c:ext>
          </c:extLst>
        </c:ser>
        <c:ser>
          <c:idx val="6"/>
          <c:order val="6"/>
          <c:tx>
            <c:strRef>
              <c:f>'Sum3'!$A$9</c:f>
              <c:strCache>
                <c:ptCount val="1"/>
                <c:pt idx="0">
                  <c:v>Ni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'Sum3'!$B$2:$K$2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'Sum3'!$B$9:$K$9</c:f>
              <c:numCache>
                <c:formatCode>0.0E+00</c:formatCode>
                <c:ptCount val="10"/>
                <c:pt idx="0">
                  <c:v>3.9733108366894312E+16</c:v>
                </c:pt>
                <c:pt idx="1">
                  <c:v>4.6936986979612224E+16</c:v>
                </c:pt>
                <c:pt idx="2">
                  <c:v>3.5078822038718424E+16</c:v>
                </c:pt>
                <c:pt idx="3">
                  <c:v>2.7872176943179368E+16</c:v>
                </c:pt>
                <c:pt idx="4">
                  <c:v>1.135899E+17</c:v>
                </c:pt>
                <c:pt idx="5">
                  <c:v>5.3775294617003632E+16</c:v>
                </c:pt>
                <c:pt idx="6">
                  <c:v>1.1707476950534868E+16</c:v>
                </c:pt>
                <c:pt idx="7">
                  <c:v>3.7906805E+17</c:v>
                </c:pt>
                <c:pt idx="8">
                  <c:v>7.3391335676694032E+16</c:v>
                </c:pt>
                <c:pt idx="9">
                  <c:v>3.7643537594104624E+16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FD-4916-B50E-FF02E7311FF2}"/>
            </c:ext>
          </c:extLst>
        </c:ser>
        <c:ser>
          <c:idx val="7"/>
          <c:order val="7"/>
          <c:tx>
            <c:strRef>
              <c:f>'Sum3'!#REF!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'Sum3'!$B$2:$K$2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FD-4916-B50E-FF02E7311FF2}"/>
            </c:ext>
          </c:extLst>
        </c:ser>
        <c:ser>
          <c:idx val="8"/>
          <c:order val="8"/>
          <c:tx>
            <c:strRef>
              <c:f>'Sum3'!$A$10</c:f>
              <c:strCache>
                <c:ptCount val="1"/>
                <c:pt idx="0">
                  <c:v>W</c:v>
                </c:pt>
              </c:strCache>
            </c:strRef>
          </c:tx>
          <c:spPr>
            <a:solidFill>
              <a:srgbClr val="996600"/>
            </a:solidFill>
            <a:ln>
              <a:noFill/>
            </a:ln>
            <a:effectLst/>
          </c:spPr>
          <c:invertIfNegative val="0"/>
          <c:cat>
            <c:strRef>
              <c:f>'Sum3'!$B$2:$K$2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'Sum3'!$B$10:$K$10</c:f>
              <c:numCache>
                <c:formatCode>0.0E+00</c:formatCode>
                <c:ptCount val="10"/>
                <c:pt idx="0">
                  <c:v>5.7880207485604664E+16</c:v>
                </c:pt>
                <c:pt idx="1">
                  <c:v>4.5498614066335776E+16</c:v>
                </c:pt>
                <c:pt idx="2">
                  <c:v>2.0699081132161908E+16</c:v>
                </c:pt>
                <c:pt idx="3">
                  <c:v>1.8449166332305572E+16</c:v>
                </c:pt>
                <c:pt idx="4">
                  <c:v>4.250289E+17</c:v>
                </c:pt>
                <c:pt idx="5">
                  <c:v>3.2532675118266184E+16</c:v>
                </c:pt>
                <c:pt idx="6">
                  <c:v>1.7741822153574092E+16</c:v>
                </c:pt>
                <c:pt idx="7">
                  <c:v>1.563798E+17</c:v>
                </c:pt>
                <c:pt idx="8">
                  <c:v>2.6325297903135556E+16</c:v>
                </c:pt>
                <c:pt idx="9">
                  <c:v>8273508070748495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FD-4916-B50E-FF02E7311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9322640"/>
        <c:axId val="489323952"/>
      </c:barChart>
      <c:catAx>
        <c:axId val="48932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9323952"/>
        <c:crosses val="autoZero"/>
        <c:auto val="1"/>
        <c:lblAlgn val="ctr"/>
        <c:lblOffset val="100"/>
        <c:noMultiLvlLbl val="0"/>
      </c:catAx>
      <c:valAx>
        <c:axId val="489323952"/>
        <c:scaling>
          <c:orientation val="minMax"/>
          <c:max val="1E+1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9322640"/>
        <c:crosses val="autoZero"/>
        <c:crossBetween val="between"/>
        <c:majorUnit val="2E+18"/>
      </c:val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sv-S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'Sum3'!$A$15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'Sum3'!$B$14:$K$14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'Sum3'!$B$15:$K$15</c:f>
              <c:numCache>
                <c:formatCode>0.0E+00</c:formatCode>
                <c:ptCount val="10"/>
                <c:pt idx="0">
                  <c:v>4306102527851535</c:v>
                </c:pt>
                <c:pt idx="1">
                  <c:v>1.9047535724456572E+16</c:v>
                </c:pt>
                <c:pt idx="2">
                  <c:v>9807177414609246</c:v>
                </c:pt>
                <c:pt idx="3">
                  <c:v>6242191892221353</c:v>
                </c:pt>
                <c:pt idx="5">
                  <c:v>2.4392717307739492E+16</c:v>
                </c:pt>
                <c:pt idx="6">
                  <c:v>3213938907822658</c:v>
                </c:pt>
                <c:pt idx="7">
                  <c:v>6139424726248415</c:v>
                </c:pt>
                <c:pt idx="8">
                  <c:v>2.1666014332146684E+16</c:v>
                </c:pt>
                <c:pt idx="9">
                  <c:v>1.8669361323343212E+16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33-433E-BB32-76FA1F0F604D}"/>
            </c:ext>
          </c:extLst>
        </c:ser>
        <c:ser>
          <c:idx val="1"/>
          <c:order val="1"/>
          <c:tx>
            <c:strRef>
              <c:f>'Sum3'!$A$16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  <a:effectLst/>
          </c:spPr>
          <c:invertIfNegative val="0"/>
          <c:cat>
            <c:strRef>
              <c:f>'Sum3'!$B$14:$K$14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'Sum3'!$B$16:$K$16</c:f>
              <c:numCache>
                <c:formatCode>0.0E+00</c:formatCode>
                <c:ptCount val="10"/>
                <c:pt idx="0">
                  <c:v>3.5358889316755944E+16</c:v>
                </c:pt>
                <c:pt idx="1">
                  <c:v>1.2548684525670533E+17</c:v>
                </c:pt>
                <c:pt idx="2">
                  <c:v>2.884232673242574E+16</c:v>
                </c:pt>
                <c:pt idx="3">
                  <c:v>1.8730495221615848E+16</c:v>
                </c:pt>
                <c:pt idx="4">
                  <c:v>7.3837245000000013E+17</c:v>
                </c:pt>
                <c:pt idx="5">
                  <c:v>8.727229418858304E+16</c:v>
                </c:pt>
                <c:pt idx="6">
                  <c:v>2.6293436957843864E+16</c:v>
                </c:pt>
                <c:pt idx="7">
                  <c:v>3877031637058432.5</c:v>
                </c:pt>
                <c:pt idx="8">
                  <c:v>1.0015619487290306E+17</c:v>
                </c:pt>
                <c:pt idx="9">
                  <c:v>9.3937906152782176E+16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33-433E-BB32-76FA1F0F604D}"/>
            </c:ext>
          </c:extLst>
        </c:ser>
        <c:ser>
          <c:idx val="2"/>
          <c:order val="2"/>
          <c:tx>
            <c:strRef>
              <c:f>'Sum3'!$A$17</c:f>
              <c:strCache>
                <c:ptCount val="1"/>
                <c:pt idx="0">
                  <c:v>Be</c:v>
                </c:pt>
              </c:strCache>
            </c:strRef>
          </c:tx>
          <c:spPr>
            <a:solidFill>
              <a:srgbClr val="DE22BA"/>
            </a:solidFill>
            <a:ln>
              <a:noFill/>
            </a:ln>
            <a:effectLst/>
          </c:spPr>
          <c:invertIfNegative val="0"/>
          <c:cat>
            <c:strRef>
              <c:f>'Sum3'!$B$14:$K$14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'Sum3'!$B$17:$K$17</c:f>
              <c:numCache>
                <c:formatCode>0.0E+00</c:formatCode>
                <c:ptCount val="10"/>
                <c:pt idx="0">
                  <c:v>4.9521713952137651E+17</c:v>
                </c:pt>
                <c:pt idx="1">
                  <c:v>6.6116914529895667E+17</c:v>
                </c:pt>
                <c:pt idx="2">
                  <c:v>6.5195453604961843E+17</c:v>
                </c:pt>
                <c:pt idx="3">
                  <c:v>5.0000052167530528E+17</c:v>
                </c:pt>
                <c:pt idx="4">
                  <c:v>2.9708195E+18</c:v>
                </c:pt>
                <c:pt idx="5">
                  <c:v>1.1833499879233672E+18</c:v>
                </c:pt>
                <c:pt idx="6">
                  <c:v>3.2287102473896218E+17</c:v>
                </c:pt>
                <c:pt idx="7">
                  <c:v>1.6945363241264144E+17</c:v>
                </c:pt>
                <c:pt idx="8">
                  <c:v>2.9756409778010476E+18</c:v>
                </c:pt>
                <c:pt idx="9">
                  <c:v>2.5277431021756959E+18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33-433E-BB32-76FA1F0F604D}"/>
            </c:ext>
          </c:extLst>
        </c:ser>
        <c:ser>
          <c:idx val="3"/>
          <c:order val="3"/>
          <c:tx>
            <c:strRef>
              <c:f>'Sum3'!$A$18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'Sum3'!$B$14:$K$14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'Sum3'!$B$18:$K$18</c:f>
              <c:numCache>
                <c:formatCode>0.0E+00</c:formatCode>
                <c:ptCount val="10"/>
                <c:pt idx="0">
                  <c:v>2.0331791887997012E+16</c:v>
                </c:pt>
                <c:pt idx="1">
                  <c:v>2.3975214302011972E+16</c:v>
                </c:pt>
                <c:pt idx="2">
                  <c:v>1.6993511728100444E+16</c:v>
                </c:pt>
                <c:pt idx="3">
                  <c:v>1.7380393286261206E+16</c:v>
                </c:pt>
                <c:pt idx="5">
                  <c:v>7.5437019198889024E+16</c:v>
                </c:pt>
                <c:pt idx="6">
                  <c:v>2.8604569145422752E+16</c:v>
                </c:pt>
                <c:pt idx="7">
                  <c:v>7.0252703786491808E+16</c:v>
                </c:pt>
                <c:pt idx="8">
                  <c:v>7.5844607825013296E+16</c:v>
                </c:pt>
                <c:pt idx="9">
                  <c:v>4.6206705744092144E+16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33-433E-BB32-76FA1F0F604D}"/>
            </c:ext>
          </c:extLst>
        </c:ser>
        <c:ser>
          <c:idx val="4"/>
          <c:order val="4"/>
          <c:tx>
            <c:strRef>
              <c:f>'Sum3'!$A$19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'Sum3'!$B$14:$K$14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'Sum3'!$B$19:$K$19</c:f>
              <c:numCache>
                <c:formatCode>0.0E+00</c:formatCode>
                <c:ptCount val="10"/>
                <c:pt idx="0">
                  <c:v>3.23086736502606E+16</c:v>
                </c:pt>
                <c:pt idx="1">
                  <c:v>3.9131410630972856E+16</c:v>
                </c:pt>
                <c:pt idx="2">
                  <c:v>5.8071551611262168E+16</c:v>
                </c:pt>
                <c:pt idx="3">
                  <c:v>5.9866214457612424E+16</c:v>
                </c:pt>
                <c:pt idx="5">
                  <c:v>2.4812723609075622E+17</c:v>
                </c:pt>
                <c:pt idx="6">
                  <c:v>6.0621924320326368E+16</c:v>
                </c:pt>
                <c:pt idx="7">
                  <c:v>1.6026928560941096E+16</c:v>
                </c:pt>
                <c:pt idx="8">
                  <c:v>1.391191698558061E+17</c:v>
                </c:pt>
                <c:pt idx="9">
                  <c:v>1.3234445734635418E+17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33-433E-BB32-76FA1F0F604D}"/>
            </c:ext>
          </c:extLst>
        </c:ser>
        <c:ser>
          <c:idx val="5"/>
          <c:order val="5"/>
          <c:tx>
            <c:strRef>
              <c:f>'Sum3'!$A$20</c:f>
              <c:strCache>
                <c:ptCount val="1"/>
                <c:pt idx="0">
                  <c:v>O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'Sum3'!$B$14:$K$14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'Sum3'!$B$20:$K$20</c:f>
              <c:numCache>
                <c:formatCode>0.0E+00</c:formatCode>
                <c:ptCount val="10"/>
                <c:pt idx="0">
                  <c:v>5.6160750004279386E+17</c:v>
                </c:pt>
                <c:pt idx="1">
                  <c:v>5.7370539095816678E+17</c:v>
                </c:pt>
                <c:pt idx="2">
                  <c:v>5.697849874040007E+17</c:v>
                </c:pt>
                <c:pt idx="3">
                  <c:v>4.9790051467261024E+17</c:v>
                </c:pt>
                <c:pt idx="5">
                  <c:v>5.2870819318631162E+17</c:v>
                </c:pt>
                <c:pt idx="6">
                  <c:v>2.3369068115035802E+17</c:v>
                </c:pt>
                <c:pt idx="7">
                  <c:v>1.397552809765584E+17</c:v>
                </c:pt>
                <c:pt idx="8">
                  <c:v>1.2433471451706068E+18</c:v>
                </c:pt>
                <c:pt idx="9">
                  <c:v>5.9966370139104986E+17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33-433E-BB32-76FA1F0F604D}"/>
            </c:ext>
          </c:extLst>
        </c:ser>
        <c:ser>
          <c:idx val="6"/>
          <c:order val="6"/>
          <c:tx>
            <c:strRef>
              <c:f>'Sum3'!$A$21</c:f>
              <c:strCache>
                <c:ptCount val="1"/>
                <c:pt idx="0">
                  <c:v>Ni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'Sum3'!$B$14:$K$14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'Sum3'!$B$21:$K$21</c:f>
              <c:numCache>
                <c:formatCode>0.0E+00</c:formatCode>
                <c:ptCount val="10"/>
                <c:pt idx="0">
                  <c:v>2.1717866588603416E+16</c:v>
                </c:pt>
                <c:pt idx="1">
                  <c:v>2.1277827914552504E+16</c:v>
                </c:pt>
                <c:pt idx="2">
                  <c:v>2.0058098026706324E+16</c:v>
                </c:pt>
                <c:pt idx="3">
                  <c:v>1.524455784402892E+16</c:v>
                </c:pt>
                <c:pt idx="4">
                  <c:v>4.046874E+16</c:v>
                </c:pt>
                <c:pt idx="5">
                  <c:v>2.6117602742562016E+16</c:v>
                </c:pt>
                <c:pt idx="6">
                  <c:v>1.1130249817695984E+16</c:v>
                </c:pt>
                <c:pt idx="7">
                  <c:v>2.6667708960045408E+16</c:v>
                </c:pt>
                <c:pt idx="8">
                  <c:v>2.8068720690128166E+17</c:v>
                </c:pt>
                <c:pt idx="9">
                  <c:v>6.3662923933929208E+16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33-433E-BB32-76FA1F0F604D}"/>
            </c:ext>
          </c:extLst>
        </c:ser>
        <c:ser>
          <c:idx val="7"/>
          <c:order val="7"/>
          <c:tx>
            <c:strRef>
              <c:f>'Sum3'!#REF!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'Sum3'!$B$14:$K$14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33-433E-BB32-76FA1F0F604D}"/>
            </c:ext>
          </c:extLst>
        </c:ser>
        <c:ser>
          <c:idx val="8"/>
          <c:order val="8"/>
          <c:tx>
            <c:strRef>
              <c:f>'Sum3'!$A$22</c:f>
              <c:strCache>
                <c:ptCount val="1"/>
                <c:pt idx="0">
                  <c:v>W</c:v>
                </c:pt>
              </c:strCache>
            </c:strRef>
          </c:tx>
          <c:spPr>
            <a:solidFill>
              <a:srgbClr val="996600"/>
            </a:solidFill>
            <a:ln>
              <a:noFill/>
            </a:ln>
            <a:effectLst/>
          </c:spPr>
          <c:invertIfNegative val="0"/>
          <c:cat>
            <c:strRef>
              <c:f>'Sum3'!$B$14:$K$14</c:f>
              <c:strCache>
                <c:ptCount val="10"/>
                <c:pt idx="0">
                  <c:v>Base 0.0</c:v>
                </c:pt>
                <c:pt idx="1">
                  <c:v>Base 1.0</c:v>
                </c:pt>
                <c:pt idx="2">
                  <c:v>Base 1.5</c:v>
                </c:pt>
                <c:pt idx="3">
                  <c:v>Base 2.8</c:v>
                </c:pt>
                <c:pt idx="4">
                  <c:v>Inner 0.0</c:v>
                </c:pt>
                <c:pt idx="5">
                  <c:v>Inner 2.5</c:v>
                </c:pt>
                <c:pt idx="6">
                  <c:v>Inner 4.5</c:v>
                </c:pt>
                <c:pt idx="7">
                  <c:v>Outer 0.0</c:v>
                </c:pt>
                <c:pt idx="8">
                  <c:v>Outer 1.5</c:v>
                </c:pt>
                <c:pt idx="9">
                  <c:v>Outer 3.0</c:v>
                </c:pt>
              </c:strCache>
            </c:strRef>
          </c:cat>
          <c:val>
            <c:numRef>
              <c:f>'Sum3'!$B$22:$K$22</c:f>
              <c:numCache>
                <c:formatCode>0.0E+00</c:formatCode>
                <c:ptCount val="10"/>
                <c:pt idx="0">
                  <c:v>2.2550050664787876E+16</c:v>
                </c:pt>
                <c:pt idx="1">
                  <c:v>1.296319912117416E+16</c:v>
                </c:pt>
                <c:pt idx="2">
                  <c:v>5254052672114835</c:v>
                </c:pt>
                <c:pt idx="3">
                  <c:v>4181308394386570</c:v>
                </c:pt>
                <c:pt idx="4">
                  <c:v>1.4737582E+17</c:v>
                </c:pt>
                <c:pt idx="5">
                  <c:v>2.8055306607084048E+16</c:v>
                </c:pt>
                <c:pt idx="6">
                  <c:v>8001295789972732</c:v>
                </c:pt>
                <c:pt idx="7">
                  <c:v>2.7614556199249504E+16</c:v>
                </c:pt>
                <c:pt idx="8">
                  <c:v>3.0385176793375028E+16</c:v>
                </c:pt>
                <c:pt idx="9">
                  <c:v>7267868974127800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33-433E-BB32-76FA1F0F6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869200"/>
        <c:axId val="462869528"/>
      </c:barChart>
      <c:catAx>
        <c:axId val="46286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62869528"/>
        <c:crosses val="autoZero"/>
        <c:auto val="1"/>
        <c:lblAlgn val="ctr"/>
        <c:lblOffset val="100"/>
        <c:noMultiLvlLbl val="0"/>
      </c:catAx>
      <c:valAx>
        <c:axId val="462869528"/>
        <c:scaling>
          <c:orientation val="minMax"/>
          <c:max val="1E+1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62869200"/>
        <c:crosses val="autoZero"/>
        <c:crossBetween val="between"/>
        <c:majorUnit val="2E+18"/>
      </c:val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09/04/2024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09/04/2024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15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mirror is 1 cm cubic </a:t>
            </a:r>
            <a:r>
              <a:rPr lang="sv-SE" sz="1200" dirty="0" err="1"/>
              <a:t>Polycrystalline</a:t>
            </a:r>
            <a:r>
              <a:rPr lang="sv-SE" sz="1200" dirty="0"/>
              <a:t> </a:t>
            </a:r>
            <a:r>
              <a:rPr lang="sv-SE" sz="1200" dirty="0" err="1"/>
              <a:t>Molybdenum</a:t>
            </a:r>
            <a:r>
              <a:rPr lang="sv-SE" sz="1200" dirty="0"/>
              <a:t>.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Mirrors were installed with cassettes.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And the mirror carriers have several different position and baffles to test different aspect ratio and solid angle.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The position means distance from the mouth of cassettes.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And this is the baffles in cassette.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 27 hours  of JET operation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Correspondence to 20 ITER pulses (400s, full power) scaled by energy input,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2-3 pulse scaled by expected divertor fluxes (R. Pitts, PPCF, 47, 2005)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217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mirror also works as deposition monitors</a:t>
            </a:r>
          </a:p>
          <a:p>
            <a:r>
              <a:rPr lang="en-GB" dirty="0"/>
              <a:t>From the outer divertor, not only outer divertor, but I show this result, we can find oxygen eighteen and nitrogen fifteen on the top surface.</a:t>
            </a:r>
          </a:p>
          <a:p>
            <a:r>
              <a:rPr lang="en-GB" dirty="0"/>
              <a:t>The mirror is perfect deposition monitor with flat surface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889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mirror also works as deposition monitors</a:t>
            </a:r>
          </a:p>
          <a:p>
            <a:r>
              <a:rPr lang="en-GB" dirty="0"/>
              <a:t>From the outer divertor, not only outer divertor, but I show this result, we can find oxygen eighteen and nitrogen fifteen on the top surface.</a:t>
            </a:r>
          </a:p>
          <a:p>
            <a:r>
              <a:rPr lang="en-GB" dirty="0"/>
              <a:t>The mirror is perfect deposition monitor with flat surface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887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mirror also works as deposition monitors</a:t>
            </a:r>
          </a:p>
          <a:p>
            <a:r>
              <a:rPr lang="en-GB" dirty="0"/>
              <a:t>From the outer divertor, not only outer divertor, but I show this result, we can find oxygen eighteen and nitrogen fifteen on the top surface.</a:t>
            </a:r>
          </a:p>
          <a:p>
            <a:r>
              <a:rPr lang="en-GB" dirty="0"/>
              <a:t>The mirror is perfect deposition monitor with flat surface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47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3633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945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095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564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ILW1-3 mirror has only slight less </a:t>
            </a:r>
          </a:p>
          <a:p>
            <a:r>
              <a:rPr lang="en-GB" sz="1200" dirty="0">
                <a:solidFill>
                  <a:schemeClr val="bg1"/>
                </a:solidFill>
              </a:rPr>
              <a:t>ILW1-3 Base 1.0 mirror was taken in different condition: exposure time 0.5 s. The others were in 1.0 second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25294-3620-4D32-ABF4-055787506A8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61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98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800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510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187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224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580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538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40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1.png" descr="EUROFUSION PowerPoint MASTER DECKBLATT.png">
            <a:extLst>
              <a:ext uri="{FF2B5EF4-FFF2-40B4-BE49-F238E27FC236}">
                <a16:creationId xmlns:a16="http://schemas.microsoft.com/office/drawing/2014/main" id="{513AAD63-E93E-4030-B5FC-918B62E9B404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148" y="0"/>
            <a:ext cx="9779723" cy="68644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42535" y="2348880"/>
            <a:ext cx="9439336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42535" y="4293096"/>
            <a:ext cx="5856651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5" y="-457200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42535" y="5691690"/>
            <a:ext cx="1727167" cy="9056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D1AFA-7934-4ED8-BA0D-291EAA730181}"/>
              </a:ext>
            </a:extLst>
          </p:cNvPr>
          <p:cNvSpPr/>
          <p:nvPr userDrawn="1"/>
        </p:nvSpPr>
        <p:spPr>
          <a:xfrm>
            <a:off x="1302148" y="5619750"/>
            <a:ext cx="9779723" cy="123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C76121-710D-47F0-827D-8D05B8EE8290}"/>
              </a:ext>
            </a:extLst>
          </p:cNvPr>
          <p:cNvGrpSpPr/>
          <p:nvPr userDrawn="1"/>
        </p:nvGrpSpPr>
        <p:grpSpPr>
          <a:xfrm>
            <a:off x="7170762" y="5870282"/>
            <a:ext cx="3905751" cy="701131"/>
            <a:chOff x="18230283" y="40396912"/>
            <a:chExt cx="9924896" cy="178164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E9B15D-3279-4129-8C7B-17B64DFAD16F}"/>
                </a:ext>
              </a:extLst>
            </p:cNvPr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6" name="Picture 35" descr="EuropeanFlag-stars.eps">
              <a:extLst>
                <a:ext uri="{FF2B5EF4-FFF2-40B4-BE49-F238E27FC236}">
                  <a16:creationId xmlns:a16="http://schemas.microsoft.com/office/drawing/2014/main" id="{E21B6AD0-6CC4-4E80-9D63-B272C7ACE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45660"/>
            <a:ext cx="1033264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8720"/>
            <a:ext cx="10972800" cy="5400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Sunwoo Moon | PSI-23 | Princeton University, NJ, USA | June 21, 2018 | Page </a:t>
            </a:r>
            <a:fld id="{D889B62B-8BDF-458D-9DD6-8754E467CC26}" type="slidenum">
              <a:rPr lang="en-GB" smtClean="0"/>
              <a:pPr algn="r"/>
              <a:t>‹#›</a:t>
            </a:fld>
            <a:r>
              <a:rPr lang="en-GB" dirty="0"/>
              <a:t>  </a:t>
            </a:r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9" y="116632"/>
            <a:ext cx="456920" cy="46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08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Sunwoo Moon | PSI-23 | Princeton University, NJ, USA | June 21, 2018 | Page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1FC1C5-F766-43C8-9FA1-229CC5FCF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B0E9FC9-044B-4C25-BCF1-18EF6B78C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24.jpeg"/><Relationship Id="rId18" Type="http://schemas.openxmlformats.org/officeDocument/2006/relationships/image" Target="../media/image39.jpeg"/><Relationship Id="rId26" Type="http://schemas.openxmlformats.org/officeDocument/2006/relationships/image" Target="../media/image44.png"/><Relationship Id="rId3" Type="http://schemas.openxmlformats.org/officeDocument/2006/relationships/image" Target="../media/image28.jpeg"/><Relationship Id="rId21" Type="http://schemas.microsoft.com/office/2007/relationships/hdphoto" Target="../media/hdphoto3.wdp"/><Relationship Id="rId7" Type="http://schemas.openxmlformats.org/officeDocument/2006/relationships/image" Target="../media/image27.jpeg"/><Relationship Id="rId12" Type="http://schemas.openxmlformats.org/officeDocument/2006/relationships/image" Target="../media/image35.jpeg"/><Relationship Id="rId17" Type="http://schemas.openxmlformats.org/officeDocument/2006/relationships/image" Target="../media/image25.jpeg"/><Relationship Id="rId25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8.jpeg"/><Relationship Id="rId20" Type="http://schemas.openxmlformats.org/officeDocument/2006/relationships/image" Target="../media/image41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24" Type="http://schemas.microsoft.com/office/2007/relationships/hdphoto" Target="../media/hdphoto4.wdp"/><Relationship Id="rId32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37.jpeg"/><Relationship Id="rId23" Type="http://schemas.openxmlformats.org/officeDocument/2006/relationships/image" Target="../media/image43.png"/><Relationship Id="rId28" Type="http://schemas.openxmlformats.org/officeDocument/2006/relationships/image" Target="../media/image46.png"/><Relationship Id="rId10" Type="http://schemas.openxmlformats.org/officeDocument/2006/relationships/image" Target="../media/image33.jpeg"/><Relationship Id="rId19" Type="http://schemas.openxmlformats.org/officeDocument/2006/relationships/image" Target="../media/image40.jpeg"/><Relationship Id="rId31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image" Target="../media/image32.jpeg"/><Relationship Id="rId14" Type="http://schemas.openxmlformats.org/officeDocument/2006/relationships/image" Target="../media/image36.jpeg"/><Relationship Id="rId22" Type="http://schemas.openxmlformats.org/officeDocument/2006/relationships/image" Target="../media/image42.jpe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472" y="2348880"/>
            <a:ext cx="9738399" cy="1296144"/>
          </a:xfrm>
        </p:spPr>
        <p:txBody>
          <a:bodyPr/>
          <a:lstStyle/>
          <a:p>
            <a:r>
              <a:rPr lang="en-US" sz="3200" dirty="0" smtClean="0"/>
              <a:t>Material Migration Studies: </a:t>
            </a:r>
            <a:br>
              <a:rPr lang="en-US" sz="3200" dirty="0" smtClean="0"/>
            </a:br>
            <a:r>
              <a:rPr lang="en-US" sz="3200" dirty="0" smtClean="0"/>
              <a:t>Tracer Experiments with </a:t>
            </a:r>
            <a:r>
              <a:rPr lang="en-US" sz="3200" baseline="30000" dirty="0" smtClean="0"/>
              <a:t>15</a:t>
            </a:r>
            <a:r>
              <a:rPr lang="en-US" sz="3200" dirty="0" smtClean="0"/>
              <a:t>N and </a:t>
            </a:r>
            <a:r>
              <a:rPr lang="en-US" sz="3200" baseline="30000" dirty="0" smtClean="0"/>
              <a:t>18</a:t>
            </a:r>
            <a:r>
              <a:rPr lang="en-US" sz="3200" dirty="0" smtClean="0"/>
              <a:t>O in JET-ILW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1464" y="4005064"/>
            <a:ext cx="9937104" cy="1440160"/>
          </a:xfrm>
        </p:spPr>
        <p:txBody>
          <a:bodyPr>
            <a:normAutofit/>
          </a:bodyPr>
          <a:lstStyle/>
          <a:p>
            <a:r>
              <a:rPr lang="en-US" sz="2300" u="sng" dirty="0"/>
              <a:t>M. </a:t>
            </a:r>
            <a:r>
              <a:rPr lang="en-US" sz="2300" u="sng" dirty="0" smtClean="0"/>
              <a:t>Rubel, </a:t>
            </a:r>
            <a:r>
              <a:rPr lang="en-US" sz="2300" dirty="0" smtClean="0"/>
              <a:t>P</a:t>
            </a:r>
            <a:r>
              <a:rPr lang="en-US" sz="2300" dirty="0"/>
              <a:t>. </a:t>
            </a:r>
            <a:r>
              <a:rPr lang="en-US" sz="2300" dirty="0" err="1"/>
              <a:t>Petersson</a:t>
            </a:r>
            <a:r>
              <a:rPr lang="en-US" sz="2300" dirty="0"/>
              <a:t>, </a:t>
            </a:r>
            <a:r>
              <a:rPr lang="en-US" sz="2300" dirty="0" smtClean="0"/>
              <a:t>L. </a:t>
            </a:r>
            <a:r>
              <a:rPr lang="en-US" sz="2300" dirty="0" err="1" smtClean="0"/>
              <a:t>Dittrich</a:t>
            </a:r>
            <a:r>
              <a:rPr lang="en-US" sz="2300" dirty="0" smtClean="0"/>
              <a:t>, S. Moon, P. </a:t>
            </a:r>
            <a:r>
              <a:rPr lang="en-US" sz="2300" dirty="0" err="1" smtClean="0"/>
              <a:t>Ström</a:t>
            </a:r>
            <a:r>
              <a:rPr lang="en-US" sz="2300" dirty="0" smtClean="0"/>
              <a:t>, A</a:t>
            </a:r>
            <a:r>
              <a:rPr lang="en-US" sz="2300" dirty="0"/>
              <a:t>. </a:t>
            </a:r>
            <a:r>
              <a:rPr lang="en-US" sz="2300" dirty="0" err="1" smtClean="0"/>
              <a:t>Widdowson</a:t>
            </a:r>
            <a:r>
              <a:rPr lang="en-US" sz="2300" dirty="0" smtClean="0"/>
              <a:t> </a:t>
            </a:r>
            <a:endParaRPr lang="en-US" sz="2300" dirty="0"/>
          </a:p>
        </p:txBody>
      </p:sp>
      <p:pic>
        <p:nvPicPr>
          <p:cNvPr id="10" name="Picture 9" descr="JET(3,78,162).jpg">
            <a:extLst>
              <a:ext uri="{FF2B5EF4-FFF2-40B4-BE49-F238E27FC236}">
                <a16:creationId xmlns:a16="http://schemas.microsoft.com/office/drawing/2014/main" id="{D47CE97F-B864-45C1-8DD0-067BD8798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024336"/>
            <a:ext cx="1361538" cy="540000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kthì ëí ì´ë¯¸ì§ ê²ìê²°ê³¼">
            <a:extLst>
              <a:ext uri="{FF2B5EF4-FFF2-40B4-BE49-F238E27FC236}">
                <a16:creationId xmlns:a16="http://schemas.microsoft.com/office/drawing/2014/main" id="{56647EDA-16D3-4E51-82DC-E1256282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07" y="6016644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uppsala uniì ëí ì´ë¯¸ì§ ê²ìê²°ê³¼">
            <a:extLst>
              <a:ext uri="{FF2B5EF4-FFF2-40B4-BE49-F238E27FC236}">
                <a16:creationId xmlns:a16="http://schemas.microsoft.com/office/drawing/2014/main" id="{BD609C86-78DD-423E-9DF7-8985069C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003" y="6009024"/>
            <a:ext cx="56600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308452F-DD1C-4A3F-82D5-3AB466332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40" y="6098952"/>
            <a:ext cx="108526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5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Analysis of tiles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785D9-1BE5-43B5-B40B-6ED25C013FB8}"/>
              </a:ext>
            </a:extLst>
          </p:cNvPr>
          <p:cNvSpPr/>
          <p:nvPr/>
        </p:nvSpPr>
        <p:spPr>
          <a:xfrm>
            <a:off x="2647669" y="129804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10</a:t>
            </a:fld>
            <a:r>
              <a:rPr lang="en-GB" dirty="0">
                <a:latin typeface="+mj-lt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24744"/>
            <a:ext cx="1200034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 smtClean="0"/>
              <a:t>Analyses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were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also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performed</a:t>
            </a:r>
            <a:r>
              <a:rPr lang="sv-SE" sz="2000" b="1" dirty="0" smtClean="0"/>
              <a:t> for Inner Wall </a:t>
            </a:r>
            <a:r>
              <a:rPr lang="sv-SE" sz="2000" b="1" dirty="0" err="1" smtClean="0"/>
              <a:t>Guard</a:t>
            </a:r>
            <a:r>
              <a:rPr lang="sv-SE" sz="2000" b="1" dirty="0" smtClean="0"/>
              <a:t> Limiters (IWGL) , </a:t>
            </a:r>
            <a:r>
              <a:rPr lang="sv-SE" sz="2000" b="1" dirty="0" err="1" smtClean="0"/>
              <a:t>Upper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Dump</a:t>
            </a:r>
            <a:r>
              <a:rPr lang="sv-SE" sz="2000" b="1" dirty="0" smtClean="0"/>
              <a:t> Plates (UDP), Inner Wall </a:t>
            </a:r>
            <a:r>
              <a:rPr lang="sv-SE" sz="2000" b="1" dirty="0" err="1" smtClean="0"/>
              <a:t>Cladding</a:t>
            </a:r>
            <a:r>
              <a:rPr lang="sv-SE" sz="2000" b="1" dirty="0" smtClean="0"/>
              <a:t> </a:t>
            </a:r>
            <a:r>
              <a:rPr lang="sv-SE" sz="2000" b="1" dirty="0" smtClean="0"/>
              <a:t>(IWC</a:t>
            </a:r>
            <a:r>
              <a:rPr lang="sv-SE" sz="2000" b="1" dirty="0" smtClean="0"/>
              <a:t>); </a:t>
            </a:r>
            <a:r>
              <a:rPr lang="sv-SE" sz="2000" b="1" dirty="0" err="1" smtClean="0"/>
              <a:t>detailed</a:t>
            </a:r>
            <a:r>
              <a:rPr lang="sv-SE" sz="2000" b="1" dirty="0" smtClean="0"/>
              <a:t> data for IWGL and UDP </a:t>
            </a:r>
            <a:r>
              <a:rPr lang="sv-SE" sz="2000" b="1" dirty="0" err="1" smtClean="0"/>
              <a:t>are</a:t>
            </a:r>
            <a:r>
              <a:rPr lang="sv-SE" sz="2000" b="1" dirty="0" smtClean="0"/>
              <a:t> in the Appendix.</a:t>
            </a:r>
          </a:p>
          <a:p>
            <a:endParaRPr lang="sv-SE" b="1" dirty="0"/>
          </a:p>
          <a:p>
            <a:r>
              <a:rPr lang="sv-SE" sz="2400" b="1" dirty="0" smtClean="0"/>
              <a:t>IWGL: </a:t>
            </a:r>
            <a:r>
              <a:rPr lang="sv-SE" sz="2400" baseline="30000" dirty="0" smtClean="0"/>
              <a:t>15</a:t>
            </a:r>
            <a:r>
              <a:rPr lang="sv-SE" sz="2400" dirty="0" smtClean="0"/>
              <a:t>N </a:t>
            </a:r>
            <a:r>
              <a:rPr lang="sv-SE" sz="2400" dirty="0" err="1" smtClean="0"/>
              <a:t>up</a:t>
            </a:r>
            <a:r>
              <a:rPr lang="sv-SE" sz="2400" dirty="0" smtClean="0"/>
              <a:t> to 290x10</a:t>
            </a:r>
            <a:r>
              <a:rPr lang="sv-SE" sz="2400" baseline="30000" dirty="0" smtClean="0"/>
              <a:t>15</a:t>
            </a:r>
            <a:r>
              <a:rPr lang="sv-SE" sz="2400" dirty="0" smtClean="0"/>
              <a:t> cm</a:t>
            </a:r>
            <a:r>
              <a:rPr lang="sv-SE" sz="2400" baseline="30000" dirty="0" smtClean="0"/>
              <a:t>-2</a:t>
            </a:r>
            <a:r>
              <a:rPr lang="sv-SE" sz="2400" dirty="0" smtClean="0"/>
              <a:t> ,   </a:t>
            </a:r>
            <a:r>
              <a:rPr lang="sv-SE" sz="2400" baseline="30000" dirty="0" smtClean="0"/>
              <a:t>18</a:t>
            </a:r>
            <a:r>
              <a:rPr lang="sv-SE" sz="2400" dirty="0" smtClean="0"/>
              <a:t>O </a:t>
            </a:r>
            <a:r>
              <a:rPr lang="sv-SE" sz="2400" dirty="0" err="1" smtClean="0"/>
              <a:t>up</a:t>
            </a:r>
            <a:r>
              <a:rPr lang="sv-SE" sz="2400" dirty="0" smtClean="0"/>
              <a:t> to 14x10</a:t>
            </a:r>
            <a:r>
              <a:rPr lang="sv-SE" sz="2400" baseline="30000" dirty="0" smtClean="0"/>
              <a:t>15</a:t>
            </a:r>
            <a:r>
              <a:rPr lang="sv-SE" sz="2400" dirty="0" smtClean="0"/>
              <a:t> cm</a:t>
            </a:r>
            <a:r>
              <a:rPr lang="sv-SE" sz="2400" baseline="30000" dirty="0" smtClean="0"/>
              <a:t>-2</a:t>
            </a:r>
            <a:r>
              <a:rPr lang="sv-SE" sz="2400" dirty="0" smtClean="0"/>
              <a:t> </a:t>
            </a:r>
          </a:p>
          <a:p>
            <a:r>
              <a:rPr lang="sv-SE" sz="2400" dirty="0"/>
              <a:t> </a:t>
            </a:r>
            <a:r>
              <a:rPr lang="sv-SE" sz="2400" dirty="0" smtClean="0"/>
              <a:t>           in deposition </a:t>
            </a:r>
            <a:r>
              <a:rPr lang="sv-SE" sz="2400" dirty="0" err="1" smtClean="0"/>
              <a:t>zones</a:t>
            </a:r>
            <a:r>
              <a:rPr lang="sv-SE" sz="2400" dirty="0" smtClean="0"/>
              <a:t> at the end </a:t>
            </a:r>
            <a:r>
              <a:rPr lang="sv-SE" sz="2400" dirty="0" err="1" smtClean="0"/>
              <a:t>sections</a:t>
            </a:r>
            <a:r>
              <a:rPr lang="sv-SE" sz="2400" dirty="0" smtClean="0"/>
              <a:t> </a:t>
            </a:r>
            <a:r>
              <a:rPr lang="sv-SE" sz="2400" dirty="0" err="1" smtClean="0"/>
              <a:t>of</a:t>
            </a:r>
            <a:r>
              <a:rPr lang="sv-SE" sz="2400" dirty="0" smtClean="0"/>
              <a:t> the </a:t>
            </a:r>
            <a:r>
              <a:rPr lang="sv-SE" sz="2400" dirty="0" err="1" smtClean="0"/>
              <a:t>tiles</a:t>
            </a:r>
            <a:r>
              <a:rPr lang="sv-SE" sz="2400" dirty="0" smtClean="0"/>
              <a:t>.</a:t>
            </a:r>
          </a:p>
          <a:p>
            <a:endParaRPr lang="sv-SE" sz="2400" dirty="0"/>
          </a:p>
          <a:p>
            <a:r>
              <a:rPr lang="sv-SE" sz="2400" b="1" dirty="0" smtClean="0"/>
              <a:t>UDP: </a:t>
            </a:r>
            <a:r>
              <a:rPr lang="sv-SE" sz="2400" baseline="30000" dirty="0"/>
              <a:t>15</a:t>
            </a:r>
            <a:r>
              <a:rPr lang="sv-SE" sz="2400" dirty="0"/>
              <a:t>N </a:t>
            </a:r>
            <a:r>
              <a:rPr lang="sv-SE" sz="2400" dirty="0" err="1"/>
              <a:t>up</a:t>
            </a:r>
            <a:r>
              <a:rPr lang="sv-SE" sz="2400" dirty="0"/>
              <a:t> to </a:t>
            </a:r>
            <a:r>
              <a:rPr lang="sv-SE" sz="2400" dirty="0" smtClean="0"/>
              <a:t>9x10</a:t>
            </a:r>
            <a:r>
              <a:rPr lang="sv-SE" sz="2400" baseline="30000" dirty="0" smtClean="0"/>
              <a:t>15</a:t>
            </a:r>
            <a:r>
              <a:rPr lang="sv-SE" sz="2400" dirty="0" smtClean="0"/>
              <a:t> cm</a:t>
            </a:r>
            <a:r>
              <a:rPr lang="sv-SE" sz="2400" baseline="30000" dirty="0" smtClean="0"/>
              <a:t>-2</a:t>
            </a:r>
            <a:r>
              <a:rPr lang="sv-SE" sz="2400" dirty="0" smtClean="0"/>
              <a:t>,  </a:t>
            </a:r>
            <a:r>
              <a:rPr lang="sv-SE" sz="2400" baseline="30000" dirty="0"/>
              <a:t>18</a:t>
            </a:r>
            <a:r>
              <a:rPr lang="sv-SE" sz="2400" dirty="0"/>
              <a:t>O </a:t>
            </a:r>
            <a:r>
              <a:rPr lang="sv-SE" sz="2400" dirty="0" err="1" smtClean="0"/>
              <a:t>detected</a:t>
            </a:r>
            <a:r>
              <a:rPr lang="sv-SE" sz="2400" dirty="0" smtClean="0"/>
              <a:t> </a:t>
            </a:r>
            <a:r>
              <a:rPr lang="sv-SE" sz="2400" dirty="0" err="1" smtClean="0"/>
              <a:t>only</a:t>
            </a:r>
            <a:r>
              <a:rPr lang="sv-SE" sz="2400" dirty="0" smtClean="0"/>
              <a:t> in </a:t>
            </a:r>
            <a:r>
              <a:rPr lang="sv-SE" sz="2400" dirty="0" err="1" smtClean="0"/>
              <a:t>one</a:t>
            </a:r>
            <a:r>
              <a:rPr lang="sv-SE" sz="2400" dirty="0" smtClean="0"/>
              <a:t> spot 1x10</a:t>
            </a:r>
            <a:r>
              <a:rPr lang="sv-SE" sz="2400" baseline="30000" dirty="0" smtClean="0"/>
              <a:t>15</a:t>
            </a:r>
            <a:r>
              <a:rPr lang="sv-SE" sz="2400" dirty="0" smtClean="0"/>
              <a:t> cm</a:t>
            </a:r>
            <a:r>
              <a:rPr lang="sv-SE" sz="2400" baseline="30000" dirty="0" smtClean="0"/>
              <a:t>-2</a:t>
            </a:r>
            <a:r>
              <a:rPr lang="sv-SE" sz="2400" dirty="0" smtClean="0"/>
              <a:t>, i.e</a:t>
            </a:r>
            <a:r>
              <a:rPr lang="sv-SE" sz="2400" dirty="0"/>
              <a:t>.</a:t>
            </a:r>
            <a:r>
              <a:rPr lang="sv-SE" sz="2400" dirty="0" smtClean="0"/>
              <a:t> just </a:t>
            </a:r>
            <a:r>
              <a:rPr lang="sv-SE" sz="2400" dirty="0" err="1" smtClean="0"/>
              <a:t>above</a:t>
            </a:r>
            <a:r>
              <a:rPr lang="sv-SE" sz="2400" dirty="0" smtClean="0"/>
              <a:t> the</a:t>
            </a:r>
          </a:p>
          <a:p>
            <a:r>
              <a:rPr lang="sv-SE" sz="2400" dirty="0"/>
              <a:t> </a:t>
            </a:r>
            <a:r>
              <a:rPr lang="sv-SE" sz="2400" dirty="0" smtClean="0"/>
              <a:t>          </a:t>
            </a:r>
            <a:r>
              <a:rPr lang="sv-SE" sz="2400" dirty="0" err="1" smtClean="0"/>
              <a:t>detection</a:t>
            </a:r>
            <a:r>
              <a:rPr lang="sv-SE" sz="2400" dirty="0" smtClean="0"/>
              <a:t> </a:t>
            </a:r>
            <a:r>
              <a:rPr lang="sv-SE" sz="2400" dirty="0"/>
              <a:t>limit </a:t>
            </a:r>
            <a:r>
              <a:rPr lang="sv-SE" sz="2400" dirty="0" err="1"/>
              <a:t>of</a:t>
            </a:r>
            <a:r>
              <a:rPr lang="sv-SE" sz="2400" dirty="0"/>
              <a:t> 0.5- 1x10</a:t>
            </a:r>
            <a:r>
              <a:rPr lang="sv-SE" sz="2400" baseline="30000" dirty="0"/>
              <a:t>15</a:t>
            </a:r>
            <a:r>
              <a:rPr lang="sv-SE" sz="2400" dirty="0"/>
              <a:t> cm</a:t>
            </a:r>
            <a:r>
              <a:rPr lang="sv-SE" sz="2400" baseline="30000" dirty="0"/>
              <a:t>-2</a:t>
            </a:r>
            <a:r>
              <a:rPr lang="sv-SE" sz="2400" dirty="0"/>
              <a:t>.  </a:t>
            </a:r>
          </a:p>
          <a:p>
            <a:r>
              <a:rPr lang="sv-SE" sz="2400" dirty="0" smtClean="0"/>
              <a:t>         </a:t>
            </a:r>
            <a:r>
              <a:rPr lang="sv-SE" sz="2400" dirty="0" smtClean="0">
                <a:solidFill>
                  <a:srgbClr val="FF0000"/>
                </a:solidFill>
              </a:rPr>
              <a:t>  </a:t>
            </a:r>
            <a:r>
              <a:rPr lang="sv-SE" sz="2400" dirty="0" err="1" smtClean="0">
                <a:solidFill>
                  <a:srgbClr val="FF0000"/>
                </a:solidFill>
              </a:rPr>
              <a:t>However</a:t>
            </a:r>
            <a:r>
              <a:rPr lang="sv-SE" sz="2400" dirty="0" smtClean="0">
                <a:solidFill>
                  <a:srgbClr val="FF0000"/>
                </a:solidFill>
              </a:rPr>
              <a:t>, </a:t>
            </a:r>
            <a:r>
              <a:rPr lang="sv-SE" sz="2400" baseline="30000" dirty="0" smtClean="0">
                <a:solidFill>
                  <a:srgbClr val="FF0000"/>
                </a:solidFill>
              </a:rPr>
              <a:t>15</a:t>
            </a:r>
            <a:r>
              <a:rPr lang="sv-SE" sz="2400" dirty="0" smtClean="0">
                <a:solidFill>
                  <a:srgbClr val="FF0000"/>
                </a:solidFill>
              </a:rPr>
              <a:t>N  </a:t>
            </a:r>
            <a:r>
              <a:rPr lang="sv-SE" sz="2400" dirty="0" err="1" smtClean="0">
                <a:solidFill>
                  <a:srgbClr val="FF0000"/>
                </a:solidFill>
              </a:rPr>
              <a:t>was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clearly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detected</a:t>
            </a:r>
            <a:r>
              <a:rPr lang="sv-SE" sz="2400" dirty="0" smtClean="0">
                <a:solidFill>
                  <a:srgbClr val="FF0000"/>
                </a:solidFill>
              </a:rPr>
              <a:t> on the </a:t>
            </a:r>
            <a:r>
              <a:rPr lang="sv-SE" sz="2400" dirty="0" err="1" smtClean="0">
                <a:solidFill>
                  <a:srgbClr val="FF0000"/>
                </a:solidFill>
              </a:rPr>
              <a:t>molten</a:t>
            </a:r>
            <a:r>
              <a:rPr lang="sv-SE" sz="2400" dirty="0" smtClean="0">
                <a:solidFill>
                  <a:srgbClr val="FF0000"/>
                </a:solidFill>
              </a:rPr>
              <a:t> Be flake from the UDP.</a:t>
            </a:r>
          </a:p>
          <a:p>
            <a:endParaRPr lang="sv-SE" sz="2400" dirty="0"/>
          </a:p>
          <a:p>
            <a:r>
              <a:rPr lang="sv-SE" sz="2400" b="1" dirty="0" smtClean="0"/>
              <a:t>IWC: </a:t>
            </a:r>
            <a:r>
              <a:rPr lang="sv-SE" sz="2400" baseline="30000" dirty="0"/>
              <a:t>15</a:t>
            </a:r>
            <a:r>
              <a:rPr lang="sv-SE" sz="2400" dirty="0"/>
              <a:t>N </a:t>
            </a:r>
            <a:r>
              <a:rPr lang="sv-SE" sz="2400" dirty="0" err="1" smtClean="0"/>
              <a:t>content</a:t>
            </a:r>
            <a:r>
              <a:rPr lang="sv-SE" sz="2400" dirty="0" smtClean="0"/>
              <a:t> at the </a:t>
            </a:r>
            <a:r>
              <a:rPr lang="sv-SE" sz="2400" dirty="0" err="1"/>
              <a:t>detection</a:t>
            </a:r>
            <a:r>
              <a:rPr lang="sv-SE" sz="2400" dirty="0"/>
              <a:t> </a:t>
            </a:r>
            <a:r>
              <a:rPr lang="sv-SE" sz="2400" dirty="0" smtClean="0"/>
              <a:t>limit </a:t>
            </a:r>
            <a:r>
              <a:rPr lang="sv-SE" sz="2400" dirty="0" err="1" smtClean="0"/>
              <a:t>of</a:t>
            </a:r>
            <a:r>
              <a:rPr lang="sv-SE" sz="2400" dirty="0" smtClean="0"/>
              <a:t> 0.5- </a:t>
            </a:r>
            <a:r>
              <a:rPr lang="sv-SE" sz="2400" dirty="0"/>
              <a:t>1x10</a:t>
            </a:r>
            <a:r>
              <a:rPr lang="sv-SE" sz="2400" baseline="30000" dirty="0"/>
              <a:t>15</a:t>
            </a:r>
            <a:r>
              <a:rPr lang="sv-SE" sz="2400" dirty="0"/>
              <a:t> cm</a:t>
            </a:r>
            <a:r>
              <a:rPr lang="sv-SE" sz="2400" baseline="30000" dirty="0"/>
              <a:t>-2</a:t>
            </a:r>
            <a:r>
              <a:rPr lang="sv-SE" sz="2400" dirty="0"/>
              <a:t>.  </a:t>
            </a:r>
          </a:p>
          <a:p>
            <a:r>
              <a:rPr lang="sv-SE" sz="2400" i="1" dirty="0" smtClean="0"/>
              <a:t>          (Laura </a:t>
            </a:r>
            <a:r>
              <a:rPr lang="sv-SE" sz="2400" i="1" dirty="0" err="1" smtClean="0"/>
              <a:t>Dittrich</a:t>
            </a:r>
            <a:r>
              <a:rPr lang="sv-SE" sz="2400" i="1" dirty="0" smtClean="0"/>
              <a:t> et al., </a:t>
            </a:r>
            <a:r>
              <a:rPr lang="sv-SE" sz="2400" i="1" dirty="0" err="1" smtClean="0"/>
              <a:t>Phys</a:t>
            </a:r>
            <a:r>
              <a:rPr lang="sv-SE" sz="2400" i="1" dirty="0" smtClean="0"/>
              <a:t>. </a:t>
            </a:r>
            <a:r>
              <a:rPr lang="sv-SE" sz="2400" i="1" dirty="0" err="1" smtClean="0"/>
              <a:t>Scr</a:t>
            </a:r>
            <a:r>
              <a:rPr lang="sv-SE" sz="2400" i="1" dirty="0" smtClean="0"/>
              <a:t>. 96 (2021) 124071)</a:t>
            </a:r>
            <a:endParaRPr lang="sv-SE" sz="2400" i="1" dirty="0"/>
          </a:p>
        </p:txBody>
      </p:sp>
    </p:spTree>
    <p:extLst>
      <p:ext uri="{BB962C8B-B14F-4D97-AF65-F5344CB8AC3E}">
        <p14:creationId xmlns:p14="http://schemas.microsoft.com/office/powerpoint/2010/main" val="2868591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7848" y="260648"/>
            <a:ext cx="7715200" cy="457200"/>
          </a:xfrm>
        </p:spPr>
        <p:txBody>
          <a:bodyPr/>
          <a:lstStyle/>
          <a:p>
            <a:pPr algn="ctr"/>
            <a:r>
              <a:rPr lang="sv-SE" sz="2800" dirty="0" err="1"/>
              <a:t>Upper</a:t>
            </a:r>
            <a:r>
              <a:rPr lang="sv-SE" sz="2800" dirty="0"/>
              <a:t> </a:t>
            </a:r>
            <a:r>
              <a:rPr lang="sv-SE" sz="2800" dirty="0" err="1"/>
              <a:t>Dump</a:t>
            </a:r>
            <a:r>
              <a:rPr lang="sv-SE" sz="2800" dirty="0"/>
              <a:t> </a:t>
            </a:r>
            <a:r>
              <a:rPr lang="sv-SE" dirty="0" smtClean="0"/>
              <a:t>P</a:t>
            </a:r>
            <a:r>
              <a:rPr lang="sv-SE" sz="2800" dirty="0"/>
              <a:t>lates: Be flake</a:t>
            </a:r>
            <a:endParaRPr lang="en-GB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023392" y="1114650"/>
            <a:ext cx="7961040" cy="5573295"/>
            <a:chOff x="499392" y="1114649"/>
            <a:chExt cx="7961040" cy="55732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0" t="8217" r="16526" b="5502"/>
            <a:stretch/>
          </p:blipFill>
          <p:spPr>
            <a:xfrm>
              <a:off x="1259632" y="1628800"/>
              <a:ext cx="6768752" cy="453650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868144" y="3933056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/>
                <a:t>W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64088" y="3490885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/>
                <a:t>I </a:t>
              </a:r>
              <a:r>
                <a:rPr lang="sv-SE" sz="1100" b="1" i="1" dirty="0"/>
                <a:t>(</a:t>
              </a:r>
              <a:r>
                <a:rPr lang="sv-SE" sz="1100" b="1" i="1" dirty="0" err="1"/>
                <a:t>scattered</a:t>
              </a:r>
              <a:r>
                <a:rPr lang="sv-SE" sz="1100" b="1" i="1" dirty="0"/>
                <a:t> </a:t>
              </a:r>
              <a:r>
                <a:rPr lang="sv-SE" sz="1100" b="1" i="1" dirty="0" err="1"/>
                <a:t>beam</a:t>
              </a:r>
              <a:r>
                <a:rPr lang="sv-SE" sz="1100" b="1" i="1" dirty="0"/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99992" y="2852936"/>
              <a:ext cx="1527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 err="1"/>
                <a:t>Inconel</a:t>
              </a:r>
              <a:r>
                <a:rPr lang="sv-SE" b="1" dirty="0"/>
                <a:t> </a:t>
              </a:r>
              <a:r>
                <a:rPr lang="sv-SE" b="1" dirty="0" err="1"/>
                <a:t>family</a:t>
              </a:r>
              <a:endParaRPr lang="sv-SE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56176" y="1885474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/>
                <a:t>16</a:t>
              </a:r>
              <a:r>
                <a:rPr lang="sv-SE" b="1" dirty="0"/>
                <a:t>O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19518" y="1820252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/>
                <a:t>15</a:t>
              </a:r>
              <a:r>
                <a:rPr lang="sv-SE" b="1" dirty="0"/>
                <a:t>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63951" y="1769479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/>
                <a:t>14</a:t>
              </a:r>
              <a:r>
                <a:rPr lang="sv-SE" b="1" dirty="0"/>
                <a:t>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81220" y="1698393"/>
              <a:ext cx="463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/>
                <a:t>12</a:t>
              </a:r>
              <a:r>
                <a:rPr lang="sv-SE" b="1" dirty="0"/>
                <a:t>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35535" y="1763524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/>
                <a:t>9</a:t>
              </a:r>
              <a:r>
                <a:rPr lang="sv-SE" b="1" dirty="0"/>
                <a:t>Be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54796" y="1694119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/>
                <a:t>7</a:t>
              </a:r>
              <a:r>
                <a:rPr lang="sv-SE" b="1" dirty="0"/>
                <a:t>Li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22799" y="1700808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/>
                <a:t>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68677" y="1800955"/>
              <a:ext cx="648072" cy="39703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b="1" dirty="0"/>
                <a:t>1000</a:t>
              </a:r>
            </a:p>
            <a:p>
              <a:endParaRPr lang="sv-SE" b="1" dirty="0"/>
            </a:p>
            <a:p>
              <a:endParaRPr lang="sv-SE" b="1" dirty="0"/>
            </a:p>
            <a:p>
              <a:endParaRPr lang="sv-SE" sz="2400" b="1" dirty="0"/>
            </a:p>
            <a:p>
              <a:r>
                <a:rPr lang="sv-SE" b="1" dirty="0"/>
                <a:t>  800</a:t>
              </a:r>
            </a:p>
            <a:p>
              <a:endParaRPr lang="sv-SE" b="1" dirty="0"/>
            </a:p>
            <a:p>
              <a:endParaRPr lang="sv-SE" b="1" dirty="0"/>
            </a:p>
            <a:p>
              <a:endParaRPr lang="sv-SE" sz="2400" b="1" dirty="0"/>
            </a:p>
            <a:p>
              <a:r>
                <a:rPr lang="sv-SE" b="1" dirty="0"/>
                <a:t>  600</a:t>
              </a:r>
            </a:p>
            <a:p>
              <a:endParaRPr lang="sv-SE" b="1" dirty="0"/>
            </a:p>
            <a:p>
              <a:endParaRPr lang="sv-SE" b="1" dirty="0"/>
            </a:p>
            <a:p>
              <a:endParaRPr lang="sv-SE" sz="2400" b="1" dirty="0"/>
            </a:p>
            <a:p>
              <a:r>
                <a:rPr lang="sv-SE" b="1" dirty="0"/>
                <a:t>  400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12028" y="1114649"/>
              <a:ext cx="70484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 err="1"/>
                <a:t>ToF</a:t>
              </a:r>
              <a:r>
                <a:rPr lang="sv-SE" sz="2400" b="1" dirty="0"/>
                <a:t> Heavy Ion ERDA on Be flake from the </a:t>
              </a:r>
              <a:r>
                <a:rPr lang="sv-SE" sz="2400" b="1" dirty="0" err="1"/>
                <a:t>dump</a:t>
              </a:r>
              <a:r>
                <a:rPr lang="sv-SE" sz="2400" b="1" dirty="0"/>
                <a:t> </a:t>
              </a:r>
              <a:r>
                <a:rPr lang="sv-SE" sz="2400" b="1" dirty="0" err="1"/>
                <a:t>plate</a:t>
              </a:r>
              <a:endParaRPr lang="sv-SE" sz="2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92379" y="1688804"/>
              <a:ext cx="441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baseline="30000" dirty="0"/>
                <a:t>6</a:t>
              </a:r>
              <a:r>
                <a:rPr lang="sv-SE" b="1" dirty="0"/>
                <a:t>Li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83018" y="5949280"/>
              <a:ext cx="5505033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b="1" dirty="0"/>
                <a:t>0	           400                         800                         1200</a:t>
              </a:r>
            </a:p>
            <a:p>
              <a:r>
                <a:rPr lang="sv-SE" b="1" dirty="0"/>
                <a:t>                                               </a:t>
              </a:r>
              <a:r>
                <a:rPr lang="sv-SE" sz="2400" b="1" dirty="0"/>
                <a:t>Energy </a:t>
              </a:r>
              <a:r>
                <a:rPr lang="sv-SE" sz="2400" b="1" dirty="0" err="1"/>
                <a:t>channel</a:t>
              </a:r>
              <a:endParaRPr lang="sv-SE" sz="2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115840" y="3555281"/>
              <a:ext cx="16921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 err="1"/>
                <a:t>ToF</a:t>
              </a:r>
              <a:r>
                <a:rPr lang="sv-SE" sz="2400" b="1" dirty="0"/>
                <a:t> </a:t>
              </a:r>
              <a:r>
                <a:rPr lang="sv-SE" sz="2400" b="1" dirty="0" err="1"/>
                <a:t>channel</a:t>
              </a:r>
              <a:endParaRPr lang="sv-SE" sz="2400" b="1" dirty="0"/>
            </a:p>
          </p:txBody>
        </p:sp>
      </p:grpSp>
      <p:sp>
        <p:nvSpPr>
          <p:cNvPr id="37" name="Oval 36"/>
          <p:cNvSpPr/>
          <p:nvPr/>
        </p:nvSpPr>
        <p:spPr>
          <a:xfrm>
            <a:off x="6762072" y="1680483"/>
            <a:ext cx="914400" cy="535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Oval 37"/>
          <p:cNvSpPr/>
          <p:nvPr/>
        </p:nvSpPr>
        <p:spPr>
          <a:xfrm>
            <a:off x="4595848" y="1597442"/>
            <a:ext cx="914400" cy="535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40" name="Group 39"/>
          <p:cNvGrpSpPr/>
          <p:nvPr/>
        </p:nvGrpSpPr>
        <p:grpSpPr>
          <a:xfrm>
            <a:off x="4294197" y="2896469"/>
            <a:ext cx="6192688" cy="2376264"/>
            <a:chOff x="755576" y="2641791"/>
            <a:chExt cx="6192688" cy="237626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34061" r="27551" b="20745"/>
            <a:stretch/>
          </p:blipFill>
          <p:spPr>
            <a:xfrm>
              <a:off x="755576" y="2641791"/>
              <a:ext cx="6192688" cy="23762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6228184" y="3068960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/>
                <a:t>16</a:t>
              </a:r>
              <a:r>
                <a:rPr lang="sv-SE" b="1" dirty="0"/>
                <a:t>O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07125" y="3131676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>
                  <a:solidFill>
                    <a:srgbClr val="FF0000"/>
                  </a:solidFill>
                </a:rPr>
                <a:t>15</a:t>
              </a:r>
              <a:r>
                <a:rPr lang="sv-SE" b="1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24977" y="3089682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/>
                <a:t>14</a:t>
              </a:r>
              <a:r>
                <a:rPr lang="sv-SE" b="1" dirty="0"/>
                <a:t>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59699" y="2952965"/>
              <a:ext cx="463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baseline="30000" dirty="0"/>
                <a:t>12</a:t>
              </a:r>
              <a:r>
                <a:rPr lang="sv-SE" b="1" dirty="0"/>
                <a:t>C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50853" y="2660974"/>
              <a:ext cx="2588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i="1" baseline="30000" dirty="0">
                  <a:solidFill>
                    <a:srgbClr val="FF0000"/>
                  </a:solidFill>
                </a:rPr>
                <a:t>15</a:t>
              </a:r>
              <a:r>
                <a:rPr lang="sv-SE" b="1" i="1" dirty="0">
                  <a:solidFill>
                    <a:srgbClr val="FF0000"/>
                  </a:solidFill>
                </a:rPr>
                <a:t>N </a:t>
              </a:r>
              <a:r>
                <a:rPr lang="sv-SE" b="1" i="1" dirty="0" err="1">
                  <a:solidFill>
                    <a:srgbClr val="FF0000"/>
                  </a:solidFill>
                </a:rPr>
                <a:t>only</a:t>
              </a:r>
              <a:r>
                <a:rPr lang="sv-SE" b="1" i="1" dirty="0">
                  <a:solidFill>
                    <a:srgbClr val="FF0000"/>
                  </a:solidFill>
                </a:rPr>
                <a:t> on </a:t>
              </a:r>
              <a:r>
                <a:rPr lang="sv-SE" b="1" i="1" dirty="0" err="1">
                  <a:solidFill>
                    <a:srgbClr val="FF0000"/>
                  </a:solidFill>
                </a:rPr>
                <a:t>very</a:t>
              </a:r>
              <a:r>
                <a:rPr lang="sv-SE" b="1" i="1" dirty="0">
                  <a:solidFill>
                    <a:srgbClr val="FF0000"/>
                  </a:solidFill>
                </a:rPr>
                <a:t> </a:t>
              </a:r>
              <a:r>
                <a:rPr lang="sv-SE" b="1" i="1" dirty="0" err="1">
                  <a:solidFill>
                    <a:srgbClr val="FF0000"/>
                  </a:solidFill>
                </a:rPr>
                <a:t>surface</a:t>
              </a:r>
              <a:endParaRPr lang="sv-SE" b="1" i="1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3071" y="2952760"/>
              <a:ext cx="648072" cy="1815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b="1" dirty="0"/>
                <a:t>1000</a:t>
              </a:r>
            </a:p>
            <a:p>
              <a:endParaRPr lang="sv-SE" b="1" dirty="0"/>
            </a:p>
            <a:p>
              <a:endParaRPr lang="sv-SE" b="1" dirty="0"/>
            </a:p>
            <a:p>
              <a:endParaRPr lang="sv-SE" b="1" dirty="0"/>
            </a:p>
            <a:p>
              <a:endParaRPr lang="sv-SE" sz="2200" b="1" dirty="0"/>
            </a:p>
            <a:p>
              <a:r>
                <a:rPr lang="sv-SE" b="1" dirty="0"/>
                <a:t>  800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777361" y="4444370"/>
            <a:ext cx="2756460" cy="7848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sv-SE" b="1" dirty="0" err="1">
                <a:solidFill>
                  <a:srgbClr val="0000FF"/>
                </a:solidFill>
              </a:rPr>
              <a:t>Something</a:t>
            </a:r>
            <a:r>
              <a:rPr lang="sv-SE" b="1" dirty="0">
                <a:solidFill>
                  <a:srgbClr val="0000FF"/>
                </a:solidFill>
              </a:rPr>
              <a:t> for modellers:?</a:t>
            </a:r>
          </a:p>
          <a:p>
            <a:endParaRPr lang="sv-SE" sz="900" b="1" dirty="0">
              <a:solidFill>
                <a:srgbClr val="0000FF"/>
              </a:solidFill>
            </a:endParaRPr>
          </a:p>
          <a:p>
            <a:r>
              <a:rPr lang="sv-SE" b="1" i="1" dirty="0" err="1">
                <a:solidFill>
                  <a:srgbClr val="0000FF"/>
                </a:solidFill>
              </a:rPr>
              <a:t>How</a:t>
            </a:r>
            <a:r>
              <a:rPr lang="sv-SE" b="1" i="1" dirty="0">
                <a:solidFill>
                  <a:srgbClr val="0000FF"/>
                </a:solidFill>
              </a:rPr>
              <a:t> </a:t>
            </a:r>
            <a:r>
              <a:rPr lang="sv-SE" b="1" i="1" baseline="30000" dirty="0">
                <a:solidFill>
                  <a:srgbClr val="0000FF"/>
                </a:solidFill>
              </a:rPr>
              <a:t>15</a:t>
            </a:r>
            <a:r>
              <a:rPr lang="sv-SE" b="1" i="1" dirty="0">
                <a:solidFill>
                  <a:srgbClr val="0000FF"/>
                </a:solidFill>
              </a:rPr>
              <a:t>N </a:t>
            </a:r>
            <a:r>
              <a:rPr lang="sv-SE" b="1" i="1" dirty="0" err="1">
                <a:solidFill>
                  <a:srgbClr val="0000FF"/>
                </a:solidFill>
              </a:rPr>
              <a:t>reached</a:t>
            </a:r>
            <a:r>
              <a:rPr lang="sv-SE" b="1" i="1" dirty="0">
                <a:solidFill>
                  <a:srgbClr val="0000FF"/>
                </a:solidFill>
              </a:rPr>
              <a:t> </a:t>
            </a:r>
            <a:r>
              <a:rPr lang="sv-SE" b="1" i="1">
                <a:solidFill>
                  <a:srgbClr val="0000FF"/>
                </a:solidFill>
              </a:rPr>
              <a:t>the </a:t>
            </a:r>
            <a:r>
              <a:rPr lang="sv-SE" b="1" i="1" smtClean="0">
                <a:solidFill>
                  <a:srgbClr val="0000FF"/>
                </a:solidFill>
              </a:rPr>
              <a:t>UDP?</a:t>
            </a:r>
            <a:endParaRPr lang="sv-SE" b="1" i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3143" y="6411826"/>
            <a:ext cx="4119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i="1" dirty="0" smtClean="0"/>
              <a:t>Petter </a:t>
            </a:r>
            <a:r>
              <a:rPr lang="sv-SE" sz="1400" b="1" i="1" dirty="0"/>
              <a:t>Ström, </a:t>
            </a:r>
            <a:r>
              <a:rPr lang="sv-SE" sz="1400" b="1" i="1" dirty="0" smtClean="0"/>
              <a:t>Per </a:t>
            </a:r>
            <a:r>
              <a:rPr lang="sv-SE" sz="1400" b="1" i="1" dirty="0"/>
              <a:t>Petersson,  VR Stockholm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r="46268"/>
          <a:stretch/>
        </p:blipFill>
        <p:spPr>
          <a:xfrm>
            <a:off x="373592" y="983060"/>
            <a:ext cx="1403550" cy="1800000"/>
          </a:xfrm>
          <a:prstGeom prst="rect">
            <a:avLst/>
          </a:prstGeom>
        </p:spPr>
      </p:pic>
      <p:sp>
        <p:nvSpPr>
          <p:cNvPr id="35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11</a:t>
            </a:fld>
            <a:r>
              <a:rPr lang="en-GB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9358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 descr="EUROFUSION PowerPoint MASTER DECKBLATT.png">
            <a:extLst>
              <a:ext uri="{FF2B5EF4-FFF2-40B4-BE49-F238E27FC236}">
                <a16:creationId xmlns:a16="http://schemas.microsoft.com/office/drawing/2014/main" id="{00792D67-2FAC-48C8-BCDE-AE4CE70B7538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86" t="231" r="3515" b="21734"/>
          <a:stretch/>
        </p:blipFill>
        <p:spPr>
          <a:xfrm>
            <a:off x="3047492" y="-7393"/>
            <a:ext cx="9144508" cy="6858000"/>
          </a:xfrm>
          <a:prstGeom prst="rect">
            <a:avLst/>
          </a:prstGeom>
        </p:spPr>
      </p:pic>
      <p:sp>
        <p:nvSpPr>
          <p:cNvPr id="6" name="Flowchart: Manual Input 5">
            <a:extLst>
              <a:ext uri="{FF2B5EF4-FFF2-40B4-BE49-F238E27FC236}">
                <a16:creationId xmlns:a16="http://schemas.microsoft.com/office/drawing/2014/main" id="{46A9C16E-2B64-4033-A431-16A224833828}"/>
              </a:ext>
            </a:extLst>
          </p:cNvPr>
          <p:cNvSpPr/>
          <p:nvPr/>
        </p:nvSpPr>
        <p:spPr>
          <a:xfrm rot="5400000">
            <a:off x="986898" y="-987406"/>
            <a:ext cx="6858000" cy="883281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31EC2-12F4-4D5D-B88B-8B8AF2C06DF2}"/>
              </a:ext>
            </a:extLst>
          </p:cNvPr>
          <p:cNvSpPr/>
          <p:nvPr/>
        </p:nvSpPr>
        <p:spPr>
          <a:xfrm>
            <a:off x="335360" y="332656"/>
            <a:ext cx="118566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sz="4800" b="1" dirty="0" smtClean="0">
                <a:cs typeface="Arial" panose="020B0604020202020204" pitchFamily="34" charset="0"/>
              </a:rPr>
              <a:t>Tracers on the Wall Probes</a:t>
            </a:r>
            <a:endParaRPr lang="en-US" sz="4800" b="1" dirty="0"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endParaRPr lang="en-US" sz="4000" b="1" dirty="0">
              <a:cs typeface="Arial" panose="020B0604020202020204" pitchFamily="34" charset="0"/>
            </a:endParaRPr>
          </a:p>
          <a:p>
            <a:pPr marL="685800" indent="-6858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b="1" dirty="0" smtClean="0">
                <a:cs typeface="Arial" panose="020B0604020202020204" pitchFamily="34" charset="0"/>
              </a:rPr>
              <a:t>Mirrors </a:t>
            </a:r>
          </a:p>
          <a:p>
            <a:pPr marL="685800" indent="-6858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b="1" dirty="0" smtClean="0">
                <a:cs typeface="Arial" panose="020B0604020202020204" pitchFamily="34" charset="0"/>
              </a:rPr>
              <a:t>QMB: covers and crystals</a:t>
            </a:r>
          </a:p>
          <a:p>
            <a:pPr marL="685800" indent="-6858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b="1" dirty="0" smtClean="0">
                <a:cs typeface="Arial" panose="020B0604020202020204" pitchFamily="34" charset="0"/>
              </a:rPr>
              <a:t>Spatial blocks</a:t>
            </a:r>
            <a:r>
              <a:rPr lang="en-US" sz="4800" b="1" dirty="0"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5627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dirty="0" err="1">
                <a:latin typeface="+mn-lt"/>
              </a:rPr>
              <a:t>Mirror</a:t>
            </a:r>
            <a:r>
              <a:rPr lang="sv-SE" dirty="0">
                <a:latin typeface="+mn-lt"/>
              </a:rPr>
              <a:t> &amp; </a:t>
            </a:r>
            <a:r>
              <a:rPr lang="sv-SE" dirty="0" err="1">
                <a:latin typeface="+mn-lt"/>
              </a:rPr>
              <a:t>Cassette</a:t>
            </a:r>
            <a:endParaRPr lang="en-US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03DF81-CE1D-448A-B870-F8D421653FFE}"/>
              </a:ext>
            </a:extLst>
          </p:cNvPr>
          <p:cNvGrpSpPr/>
          <p:nvPr/>
        </p:nvGrpSpPr>
        <p:grpSpPr>
          <a:xfrm>
            <a:off x="5248219" y="2070434"/>
            <a:ext cx="3615020" cy="2825654"/>
            <a:chOff x="273280" y="3379341"/>
            <a:chExt cx="3938680" cy="3078642"/>
          </a:xfrm>
        </p:grpSpPr>
        <p:pic>
          <p:nvPicPr>
            <p:cNvPr id="38" name="Picture 37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id="{6918254F-B6BC-4F06-B534-1C38FA23E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00" t="22048" r="18275" b="18730"/>
            <a:stretch/>
          </p:blipFill>
          <p:spPr>
            <a:xfrm>
              <a:off x="273280" y="3379341"/>
              <a:ext cx="3938680" cy="3078642"/>
            </a:xfrm>
            <a:prstGeom prst="round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F3F1C97-A9C8-4618-80F8-26F67DD723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521" y="4709329"/>
              <a:ext cx="174066" cy="151124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3653336-F473-455F-8DA5-43588C25D2E8}"/>
              </a:ext>
            </a:extLst>
          </p:cNvPr>
          <p:cNvSpPr/>
          <p:nvPr/>
        </p:nvSpPr>
        <p:spPr>
          <a:xfrm>
            <a:off x="2665742" y="1350100"/>
            <a:ext cx="9270864" cy="4927005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6EE915-6A76-4BA0-B364-C737E172D2FE}"/>
              </a:ext>
            </a:extLst>
          </p:cNvPr>
          <p:cNvSpPr txBox="1"/>
          <p:nvPr/>
        </p:nvSpPr>
        <p:spPr>
          <a:xfrm rot="16200000">
            <a:off x="6258956" y="4203256"/>
            <a:ext cx="1170513" cy="2745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sv-SE" sz="2800" b="1" dirty="0"/>
              <a:t>4.5 cm</a:t>
            </a:r>
          </a:p>
          <a:p>
            <a:pPr>
              <a:lnSpc>
                <a:spcPct val="125000"/>
              </a:lnSpc>
            </a:pPr>
            <a:r>
              <a:rPr lang="sv-SE" sz="2800" b="1" dirty="0"/>
              <a:t>3.0 cm</a:t>
            </a:r>
          </a:p>
          <a:p>
            <a:pPr>
              <a:lnSpc>
                <a:spcPct val="125000"/>
              </a:lnSpc>
            </a:pPr>
            <a:r>
              <a:rPr lang="sv-SE" sz="2800" b="1" dirty="0"/>
              <a:t>2.0 cm</a:t>
            </a:r>
          </a:p>
          <a:p>
            <a:pPr>
              <a:lnSpc>
                <a:spcPct val="125000"/>
              </a:lnSpc>
            </a:pPr>
            <a:r>
              <a:rPr lang="sv-SE" sz="2800" b="1" dirty="0"/>
              <a:t>1.5 cm</a:t>
            </a:r>
          </a:p>
          <a:p>
            <a:pPr>
              <a:lnSpc>
                <a:spcPct val="125000"/>
              </a:lnSpc>
            </a:pPr>
            <a:r>
              <a:rPr lang="sv-SE" sz="2800" b="1" dirty="0"/>
              <a:t>0.0 cm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081EF801-B6C4-42A4-81FA-42AE295164F8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39088" y="-1249675"/>
            <a:ext cx="667929" cy="4652666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2E5518-F2C0-4A51-B79B-B7D59DD517AE}"/>
              </a:ext>
            </a:extLst>
          </p:cNvPr>
          <p:cNvGrpSpPr/>
          <p:nvPr/>
        </p:nvGrpSpPr>
        <p:grpSpPr>
          <a:xfrm>
            <a:off x="2336372" y="742693"/>
            <a:ext cx="2263519" cy="5594934"/>
            <a:chOff x="238161" y="682171"/>
            <a:chExt cx="2263519" cy="55949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122CCE-5F89-4A3E-B743-1C4E4A81C065}"/>
                </a:ext>
              </a:extLst>
            </p:cNvPr>
            <p:cNvGrpSpPr/>
            <p:nvPr/>
          </p:nvGrpSpPr>
          <p:grpSpPr>
            <a:xfrm>
              <a:off x="335359" y="1783315"/>
              <a:ext cx="2029529" cy="2087897"/>
              <a:chOff x="335359" y="1783315"/>
              <a:chExt cx="2029529" cy="2087897"/>
            </a:xfrm>
          </p:grpSpPr>
          <p:grpSp>
            <p:nvGrpSpPr>
              <p:cNvPr id="30" name="Group 29"/>
              <p:cNvGrpSpPr/>
              <p:nvPr/>
            </p:nvGrpSpPr>
            <p:grpSpPr>
              <a:xfrm rot="14748609">
                <a:off x="440517" y="1946840"/>
                <a:ext cx="1819214" cy="2029529"/>
                <a:chOff x="1233488" y="4733925"/>
                <a:chExt cx="1647825" cy="1838325"/>
              </a:xfrm>
            </p:grpSpPr>
            <p:pic>
              <p:nvPicPr>
                <p:cNvPr id="33" name="Picture 2" descr="C:\Users\carrasco\Box Sync\Mirrors\JET shutdown\fotos mirror location (installed in 2015)\others\IMG_1235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744" t="43191" r="38975" b="32790"/>
                <a:stretch/>
              </p:blipFill>
              <p:spPr bwMode="auto">
                <a:xfrm rot="5071956">
                  <a:off x="1349586" y="4960218"/>
                  <a:ext cx="1585481" cy="13420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Freeform 33"/>
                <p:cNvSpPr/>
                <p:nvPr/>
              </p:nvSpPr>
              <p:spPr>
                <a:xfrm>
                  <a:off x="1233488" y="4733925"/>
                  <a:ext cx="1574006" cy="1838325"/>
                </a:xfrm>
                <a:custGeom>
                  <a:avLst/>
                  <a:gdLst>
                    <a:gd name="connsiteX0" fmla="*/ 214312 w 1574006"/>
                    <a:gd name="connsiteY0" fmla="*/ 531019 h 1838325"/>
                    <a:gd name="connsiteX1" fmla="*/ 909637 w 1574006"/>
                    <a:gd name="connsiteY1" fmla="*/ 97631 h 1838325"/>
                    <a:gd name="connsiteX2" fmla="*/ 840581 w 1574006"/>
                    <a:gd name="connsiteY2" fmla="*/ 138113 h 1838325"/>
                    <a:gd name="connsiteX3" fmla="*/ 1574006 w 1574006"/>
                    <a:gd name="connsiteY3" fmla="*/ 550069 h 1838325"/>
                    <a:gd name="connsiteX4" fmla="*/ 1519237 w 1574006"/>
                    <a:gd name="connsiteY4" fmla="*/ 0 h 1838325"/>
                    <a:gd name="connsiteX5" fmla="*/ 0 w 1574006"/>
                    <a:gd name="connsiteY5" fmla="*/ 147638 h 1838325"/>
                    <a:gd name="connsiteX6" fmla="*/ 173831 w 1574006"/>
                    <a:gd name="connsiteY6" fmla="*/ 1838325 h 1838325"/>
                    <a:gd name="connsiteX7" fmla="*/ 933450 w 1574006"/>
                    <a:gd name="connsiteY7" fmla="*/ 1626394 h 1838325"/>
                    <a:gd name="connsiteX8" fmla="*/ 366712 w 1574006"/>
                    <a:gd name="connsiteY8" fmla="*/ 1195388 h 1838325"/>
                    <a:gd name="connsiteX9" fmla="*/ 185737 w 1574006"/>
                    <a:gd name="connsiteY9" fmla="*/ 585788 h 1838325"/>
                    <a:gd name="connsiteX10" fmla="*/ 214312 w 1574006"/>
                    <a:gd name="connsiteY10" fmla="*/ 531019 h 1838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74006" h="1838325">
                      <a:moveTo>
                        <a:pt x="214312" y="531019"/>
                      </a:moveTo>
                      <a:lnTo>
                        <a:pt x="909637" y="97631"/>
                      </a:lnTo>
                      <a:lnTo>
                        <a:pt x="840581" y="138113"/>
                      </a:lnTo>
                      <a:lnTo>
                        <a:pt x="1574006" y="550069"/>
                      </a:lnTo>
                      <a:lnTo>
                        <a:pt x="1519237" y="0"/>
                      </a:lnTo>
                      <a:lnTo>
                        <a:pt x="0" y="147638"/>
                      </a:lnTo>
                      <a:lnTo>
                        <a:pt x="173831" y="1838325"/>
                      </a:lnTo>
                      <a:lnTo>
                        <a:pt x="933450" y="1626394"/>
                      </a:lnTo>
                      <a:lnTo>
                        <a:pt x="366712" y="1195388"/>
                      </a:lnTo>
                      <a:lnTo>
                        <a:pt x="185737" y="585788"/>
                      </a:lnTo>
                      <a:lnTo>
                        <a:pt x="214312" y="53101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1788176" y="5184680"/>
                  <a:ext cx="1092994" cy="1252538"/>
                </a:xfrm>
                <a:custGeom>
                  <a:avLst/>
                  <a:gdLst>
                    <a:gd name="connsiteX0" fmla="*/ 309563 w 1092994"/>
                    <a:gd name="connsiteY0" fmla="*/ 1128713 h 1252538"/>
                    <a:gd name="connsiteX1" fmla="*/ 966788 w 1092994"/>
                    <a:gd name="connsiteY1" fmla="*/ 647700 h 1252538"/>
                    <a:gd name="connsiteX2" fmla="*/ 826294 w 1092994"/>
                    <a:gd name="connsiteY2" fmla="*/ 0 h 1252538"/>
                    <a:gd name="connsiteX3" fmla="*/ 1014413 w 1092994"/>
                    <a:gd name="connsiteY3" fmla="*/ 42863 h 1252538"/>
                    <a:gd name="connsiteX4" fmla="*/ 1092994 w 1092994"/>
                    <a:gd name="connsiteY4" fmla="*/ 1240632 h 1252538"/>
                    <a:gd name="connsiteX5" fmla="*/ 0 w 1092994"/>
                    <a:gd name="connsiteY5" fmla="*/ 1252538 h 1252538"/>
                    <a:gd name="connsiteX6" fmla="*/ 138113 w 1092994"/>
                    <a:gd name="connsiteY6" fmla="*/ 1169194 h 1252538"/>
                    <a:gd name="connsiteX7" fmla="*/ 309563 w 1092994"/>
                    <a:gd name="connsiteY7" fmla="*/ 1128713 h 125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2994" h="1252538">
                      <a:moveTo>
                        <a:pt x="309563" y="1128713"/>
                      </a:moveTo>
                      <a:lnTo>
                        <a:pt x="966788" y="647700"/>
                      </a:lnTo>
                      <a:lnTo>
                        <a:pt x="826294" y="0"/>
                      </a:lnTo>
                      <a:lnTo>
                        <a:pt x="1014413" y="42863"/>
                      </a:lnTo>
                      <a:lnTo>
                        <a:pt x="1092994" y="1240632"/>
                      </a:lnTo>
                      <a:lnTo>
                        <a:pt x="0" y="1252538"/>
                      </a:lnTo>
                      <a:lnTo>
                        <a:pt x="138113" y="1169194"/>
                      </a:lnTo>
                      <a:lnTo>
                        <a:pt x="309563" y="112871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2676525" y="5222081"/>
                  <a:ext cx="204788" cy="692944"/>
                </a:xfrm>
                <a:custGeom>
                  <a:avLst/>
                  <a:gdLst>
                    <a:gd name="connsiteX0" fmla="*/ 0 w 204788"/>
                    <a:gd name="connsiteY0" fmla="*/ 0 h 692944"/>
                    <a:gd name="connsiteX1" fmla="*/ 121444 w 204788"/>
                    <a:gd name="connsiteY1" fmla="*/ 692944 h 692944"/>
                    <a:gd name="connsiteX2" fmla="*/ 204788 w 204788"/>
                    <a:gd name="connsiteY2" fmla="*/ 657225 h 692944"/>
                    <a:gd name="connsiteX3" fmla="*/ 0 w 204788"/>
                    <a:gd name="connsiteY3" fmla="*/ 0 h 692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788" h="692944">
                      <a:moveTo>
                        <a:pt x="0" y="0"/>
                      </a:moveTo>
                      <a:lnTo>
                        <a:pt x="121444" y="692944"/>
                      </a:lnTo>
                      <a:lnTo>
                        <a:pt x="204788" y="6572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31" name="Straight Arrow Connector 30"/>
              <p:cNvCxnSpPr/>
              <p:nvPr/>
            </p:nvCxnSpPr>
            <p:spPr>
              <a:xfrm>
                <a:off x="1383670" y="2069791"/>
                <a:ext cx="645696" cy="40686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 rot="1996825">
                <a:off x="1353433" y="1783315"/>
                <a:ext cx="9909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1 cm</a:t>
                </a:r>
                <a:endParaRPr lang="de-DE" sz="3200" b="1" baseline="30000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96708C-C56E-4004-8A33-75C76E5BCE13}"/>
                </a:ext>
              </a:extLst>
            </p:cNvPr>
            <p:cNvSpPr/>
            <p:nvPr/>
          </p:nvSpPr>
          <p:spPr>
            <a:xfrm>
              <a:off x="238161" y="1350100"/>
              <a:ext cx="2263519" cy="4927005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67559F61-2420-4581-819D-D0D1825FC623}"/>
                </a:ext>
              </a:extLst>
            </p:cNvPr>
            <p:cNvCxnSpPr>
              <a:cxnSpLocks/>
              <a:stCxn id="12" idx="0"/>
              <a:endCxn id="37" idx="2"/>
            </p:cNvCxnSpPr>
            <p:nvPr/>
          </p:nvCxnSpPr>
          <p:spPr>
            <a:xfrm rot="16200000" flipV="1">
              <a:off x="835840" y="816018"/>
              <a:ext cx="667929" cy="400235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97B20E5-1B9E-400F-AC15-957AA482B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605" y="4023136"/>
            <a:ext cx="2248793" cy="684834"/>
          </a:xfrm>
        </p:spPr>
        <p:txBody>
          <a:bodyPr>
            <a:noAutofit/>
          </a:bodyPr>
          <a:lstStyle/>
          <a:p>
            <a:pPr marL="0" indent="0" algn="ctr">
              <a:spcBef>
                <a:spcPts val="200"/>
              </a:spcBef>
              <a:buNone/>
            </a:pPr>
            <a:r>
              <a:rPr lang="sv-SE" sz="3200" b="1" dirty="0">
                <a:latin typeface="+mn-lt"/>
              </a:rPr>
              <a:t>Mo</a:t>
            </a:r>
          </a:p>
          <a:p>
            <a:pPr marL="0" indent="0" algn="ctr">
              <a:spcBef>
                <a:spcPts val="200"/>
              </a:spcBef>
              <a:buNone/>
            </a:pPr>
            <a:endParaRPr lang="sv-SE" sz="2000" b="1" dirty="0">
              <a:latin typeface="+mn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48F6F2-656D-4F83-B36C-BADD1D2DAB47}"/>
              </a:ext>
            </a:extLst>
          </p:cNvPr>
          <p:cNvSpPr/>
          <p:nvPr/>
        </p:nvSpPr>
        <p:spPr>
          <a:xfrm>
            <a:off x="649676" y="115311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965DB6B-09CA-4E70-9F47-57FA2B9F00F5}"/>
              </a:ext>
            </a:extLst>
          </p:cNvPr>
          <p:cNvSpPr/>
          <p:nvPr/>
        </p:nvSpPr>
        <p:spPr>
          <a:xfrm>
            <a:off x="2328498" y="115311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566F523-D53B-4097-95A7-16B509AF3FBD}"/>
              </a:ext>
            </a:extLst>
          </p:cNvPr>
          <p:cNvSpPr txBox="1">
            <a:spLocks/>
          </p:cNvSpPr>
          <p:nvPr/>
        </p:nvSpPr>
        <p:spPr>
          <a:xfrm>
            <a:off x="5889315" y="1489932"/>
            <a:ext cx="2248793" cy="684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sv-SE" sz="3200" b="1" dirty="0">
                <a:latin typeface="+mn-lt"/>
              </a:rPr>
              <a:t>Standard</a:t>
            </a:r>
            <a:endParaRPr lang="sv-SE" sz="2000" b="1" dirty="0">
              <a:latin typeface="+mn-lt"/>
            </a:endParaRPr>
          </a:p>
        </p:txBody>
      </p:sp>
      <p:sp>
        <p:nvSpPr>
          <p:cNvPr id="25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13</a:t>
            </a:fld>
            <a:r>
              <a:rPr lang="en-GB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218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C8EFE57-CEEC-44EB-8C8A-59C10ED2383E}"/>
              </a:ext>
            </a:extLst>
          </p:cNvPr>
          <p:cNvGrpSpPr/>
          <p:nvPr/>
        </p:nvGrpSpPr>
        <p:grpSpPr>
          <a:xfrm>
            <a:off x="470732" y="908720"/>
            <a:ext cx="5897851" cy="4936510"/>
            <a:chOff x="5552408" y="1382929"/>
            <a:chExt cx="5897851" cy="4936510"/>
          </a:xfrm>
        </p:grpSpPr>
        <p:pic>
          <p:nvPicPr>
            <p:cNvPr id="23" name="Picture 22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C52EDDD2-CBF1-4705-BF14-507D2322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08" y="1382929"/>
              <a:ext cx="5897851" cy="48944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4EDDAE-5EBE-4DDE-BE97-0A554434A2FB}"/>
                </a:ext>
              </a:extLst>
            </p:cNvPr>
            <p:cNvSpPr/>
            <p:nvPr/>
          </p:nvSpPr>
          <p:spPr>
            <a:xfrm>
              <a:off x="6341090" y="2236047"/>
              <a:ext cx="288032" cy="3391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2000" b="1" dirty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657B0A-8C73-4DFB-82F4-12EA58726CE6}"/>
                </a:ext>
              </a:extLst>
            </p:cNvPr>
            <p:cNvSpPr/>
            <p:nvPr/>
          </p:nvSpPr>
          <p:spPr>
            <a:xfrm>
              <a:off x="6701130" y="2323978"/>
              <a:ext cx="288032" cy="3391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20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5C90AE-FF2B-495D-A664-917CB33D1C39}"/>
                </a:ext>
              </a:extLst>
            </p:cNvPr>
            <p:cNvSpPr/>
            <p:nvPr/>
          </p:nvSpPr>
          <p:spPr>
            <a:xfrm>
              <a:off x="8176240" y="2585610"/>
              <a:ext cx="288032" cy="3391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2000" b="1" dirty="0">
                  <a:solidFill>
                    <a:srgbClr val="FF018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1B5925-3742-4C6E-B56A-B9ECC005DAD1}"/>
                </a:ext>
              </a:extLst>
            </p:cNvPr>
            <p:cNvSpPr/>
            <p:nvPr/>
          </p:nvSpPr>
          <p:spPr>
            <a:xfrm>
              <a:off x="8552374" y="2663150"/>
              <a:ext cx="288032" cy="3391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F56E05-B97B-43A4-9253-CA43F6C57FCD}"/>
                </a:ext>
              </a:extLst>
            </p:cNvPr>
            <p:cNvSpPr/>
            <p:nvPr/>
          </p:nvSpPr>
          <p:spPr>
            <a:xfrm>
              <a:off x="8739616" y="2832165"/>
              <a:ext cx="288032" cy="3391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03091A-3065-4663-88A6-BEDA3B4A9169}"/>
                </a:ext>
              </a:extLst>
            </p:cNvPr>
            <p:cNvSpPr/>
            <p:nvPr/>
          </p:nvSpPr>
          <p:spPr>
            <a:xfrm>
              <a:off x="9102916" y="3001751"/>
              <a:ext cx="288032" cy="3391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C2BC81-AE67-4877-BAC8-D556EFF4594F}"/>
                </a:ext>
              </a:extLst>
            </p:cNvPr>
            <p:cNvSpPr/>
            <p:nvPr/>
          </p:nvSpPr>
          <p:spPr>
            <a:xfrm>
              <a:off x="9504572" y="2781839"/>
              <a:ext cx="288032" cy="3391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2400" b="1" baseline="30000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</a:t>
              </a:r>
              <a:r>
                <a:rPr lang="en-GB" sz="2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2CE9BB-062A-419B-985A-1F2BCCC6F03D}"/>
                </a:ext>
              </a:extLst>
            </p:cNvPr>
            <p:cNvSpPr/>
            <p:nvPr/>
          </p:nvSpPr>
          <p:spPr>
            <a:xfrm rot="12600000">
              <a:off x="9442615" y="3074998"/>
              <a:ext cx="108000" cy="420827"/>
            </a:xfrm>
            <a:prstGeom prst="triangl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FF85F-679F-4430-BD9A-38D982C81CDB}"/>
                </a:ext>
              </a:extLst>
            </p:cNvPr>
            <p:cNvSpPr/>
            <p:nvPr/>
          </p:nvSpPr>
          <p:spPr>
            <a:xfrm rot="16200000">
              <a:off x="4850153" y="3733680"/>
              <a:ext cx="1918985" cy="2056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err="1">
                  <a:solidFill>
                    <a:sysClr val="windowText" lastClr="000000"/>
                  </a:solidFill>
                </a:rPr>
                <a:t>ToF</a:t>
              </a:r>
              <a:r>
                <a:rPr lang="en-GB" sz="2400" b="1" dirty="0">
                  <a:solidFill>
                    <a:sysClr val="windowText" lastClr="000000"/>
                  </a:solidFill>
                </a:rPr>
                <a:t> channel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41753EB-837B-4118-A191-68CDF1D7D48F}"/>
                </a:ext>
              </a:extLst>
            </p:cNvPr>
            <p:cNvSpPr/>
            <p:nvPr/>
          </p:nvSpPr>
          <p:spPr>
            <a:xfrm>
              <a:off x="7012704" y="6051300"/>
              <a:ext cx="2331938" cy="2681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ysClr val="windowText" lastClr="000000"/>
                  </a:solidFill>
                </a:rPr>
                <a:t>Energy channel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774EAA-3230-4363-BA1A-E488EC935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46" y="145660"/>
            <a:ext cx="10806806" cy="457200"/>
          </a:xfrm>
        </p:spPr>
        <p:txBody>
          <a:bodyPr/>
          <a:lstStyle/>
          <a:p>
            <a:r>
              <a:rPr lang="en-US" dirty="0">
                <a:latin typeface="+mn-lt"/>
              </a:rPr>
              <a:t>Mirrors </a:t>
            </a:r>
            <a:r>
              <a:rPr lang="en-US" dirty="0" smtClean="0">
                <a:latin typeface="+mn-lt"/>
              </a:rPr>
              <a:t>are </a:t>
            </a:r>
            <a:r>
              <a:rPr lang="en-US" dirty="0">
                <a:latin typeface="+mn-lt"/>
              </a:rPr>
              <a:t>perfect deposition monitors in tracer experiments</a:t>
            </a:r>
            <a:endParaRPr lang="en-GB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2EEAFA-3537-4145-ACB8-92BCF8550D1B}"/>
              </a:ext>
            </a:extLst>
          </p:cNvPr>
          <p:cNvSpPr/>
          <p:nvPr/>
        </p:nvSpPr>
        <p:spPr>
          <a:xfrm>
            <a:off x="25920" y="5877272"/>
            <a:ext cx="6221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i="1" dirty="0" smtClean="0"/>
              <a:t>Mirror </a:t>
            </a:r>
            <a:r>
              <a:rPr lang="en-GB" sz="2400" b="1" i="1" dirty="0"/>
              <a:t>from </a:t>
            </a:r>
            <a:r>
              <a:rPr lang="en-GB" sz="2400" b="1" i="1" dirty="0" smtClean="0"/>
              <a:t>the Outer </a:t>
            </a:r>
            <a:r>
              <a:rPr lang="en-GB" sz="2400" b="1" i="1" dirty="0"/>
              <a:t>Divertor (1.5 cm ILW 1-3)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3952" y="1574006"/>
            <a:ext cx="5717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800" dirty="0">
                <a:solidFill>
                  <a:srgbClr val="0000FF"/>
                </a:solidFill>
              </a:rPr>
              <a:t>Injected: </a:t>
            </a:r>
            <a:r>
              <a:rPr lang="en-GB" sz="2800" b="1" dirty="0">
                <a:solidFill>
                  <a:srgbClr val="0000FF"/>
                </a:solidFill>
              </a:rPr>
              <a:t>2.8 x 10</a:t>
            </a:r>
            <a:r>
              <a:rPr lang="en-GB" sz="2800" b="1" baseline="30000" dirty="0">
                <a:solidFill>
                  <a:srgbClr val="0000FF"/>
                </a:solidFill>
              </a:rPr>
              <a:t>22</a:t>
            </a:r>
            <a:r>
              <a:rPr lang="en-GB" sz="2800" b="1" dirty="0">
                <a:solidFill>
                  <a:srgbClr val="0000FF"/>
                </a:solidFill>
              </a:rPr>
              <a:t> atoms</a:t>
            </a:r>
          </a:p>
          <a:p>
            <a:pPr lvl="1"/>
            <a:r>
              <a:rPr lang="en-GB" sz="2800" dirty="0">
                <a:solidFill>
                  <a:srgbClr val="0000FF"/>
                </a:solidFill>
              </a:rPr>
              <a:t>Position: </a:t>
            </a:r>
            <a:r>
              <a:rPr lang="en-GB" sz="2800" b="1" dirty="0">
                <a:solidFill>
                  <a:srgbClr val="0000FF"/>
                </a:solidFill>
              </a:rPr>
              <a:t>inner </a:t>
            </a:r>
            <a:r>
              <a:rPr lang="en-GB" sz="2800" b="1" dirty="0" err="1">
                <a:solidFill>
                  <a:srgbClr val="0000FF"/>
                </a:solidFill>
              </a:rPr>
              <a:t>divertor</a:t>
            </a:r>
            <a:r>
              <a:rPr lang="en-GB" sz="2800" b="1" dirty="0">
                <a:solidFill>
                  <a:srgbClr val="0000FF"/>
                </a:solidFill>
              </a:rPr>
              <a:t> base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DB057D-63BC-4221-AFC6-4B7A36BA3BA8}"/>
              </a:ext>
            </a:extLst>
          </p:cNvPr>
          <p:cNvGrpSpPr/>
          <p:nvPr/>
        </p:nvGrpSpPr>
        <p:grpSpPr>
          <a:xfrm>
            <a:off x="4566912" y="3314775"/>
            <a:ext cx="7040380" cy="1249813"/>
            <a:chOff x="4863588" y="4166722"/>
            <a:chExt cx="7040380" cy="124981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F06058C-0C5F-4356-9C73-420B5CE68C1D}"/>
                </a:ext>
              </a:extLst>
            </p:cNvPr>
            <p:cNvSpPr/>
            <p:nvPr/>
          </p:nvSpPr>
          <p:spPr>
            <a:xfrm>
              <a:off x="6186559" y="4831760"/>
              <a:ext cx="57174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</a:rPr>
                <a:t>First Results :</a:t>
              </a:r>
              <a:r>
                <a:rPr lang="en-GB" sz="3200" b="1" baseline="30000" dirty="0">
                  <a:solidFill>
                    <a:srgbClr val="002060"/>
                  </a:solidFill>
                </a:rPr>
                <a:t>18</a:t>
              </a:r>
              <a:r>
                <a:rPr lang="en-GB" sz="3200" b="1" dirty="0">
                  <a:solidFill>
                    <a:srgbClr val="002060"/>
                  </a:solidFill>
                </a:rPr>
                <a:t>O:  7 ×10</a:t>
              </a:r>
              <a:r>
                <a:rPr lang="en-GB" sz="3200" b="1" baseline="30000" dirty="0">
                  <a:solidFill>
                    <a:srgbClr val="002060"/>
                  </a:solidFill>
                </a:rPr>
                <a:t>15</a:t>
              </a:r>
              <a:r>
                <a:rPr lang="en-GB" sz="3200" b="1" dirty="0">
                  <a:solidFill>
                    <a:srgbClr val="002060"/>
                  </a:solidFill>
                </a:rPr>
                <a:t> cm</a:t>
              </a:r>
              <a:r>
                <a:rPr lang="en-GB" sz="3200" b="1" baseline="30000" dirty="0">
                  <a:solidFill>
                    <a:srgbClr val="002060"/>
                  </a:solidFill>
                </a:rPr>
                <a:t>-2</a:t>
              </a:r>
              <a:r>
                <a:rPr lang="en-GB" sz="3200" b="1" dirty="0">
                  <a:solidFill>
                    <a:srgbClr val="002060"/>
                  </a:solidFill>
                </a:rPr>
                <a:t> 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C7368EB-2F6B-4CD2-85DB-8F5DD6F97B2F}"/>
                </a:ext>
              </a:extLst>
            </p:cNvPr>
            <p:cNvCxnSpPr>
              <a:cxnSpLocks/>
            </p:cNvCxnSpPr>
            <p:nvPr/>
          </p:nvCxnSpPr>
          <p:spPr>
            <a:xfrm>
              <a:off x="4863588" y="4166722"/>
              <a:ext cx="1304420" cy="78453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0AB7-9EB5-44E9-8843-CB6369FEB3EF}"/>
              </a:ext>
            </a:extLst>
          </p:cNvPr>
          <p:cNvSpPr/>
          <p:nvPr/>
        </p:nvSpPr>
        <p:spPr>
          <a:xfrm>
            <a:off x="6015348" y="4653136"/>
            <a:ext cx="5879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/>
              <a:t>Detection of O-18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 smtClean="0"/>
              <a:t>Deposition </a:t>
            </a:r>
            <a:r>
              <a:rPr lang="en-GB" sz="3200" b="1" dirty="0"/>
              <a:t>within </a:t>
            </a:r>
            <a:r>
              <a:rPr lang="en-GB" sz="3200" b="1" dirty="0" smtClean="0"/>
              <a:t>campaign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16649" y="764703"/>
            <a:ext cx="1220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err="1">
                <a:solidFill>
                  <a:srgbClr val="0000FF"/>
                </a:solidFill>
              </a:rPr>
              <a:t>Injection</a:t>
            </a:r>
            <a:r>
              <a:rPr lang="sv-SE" sz="2800" b="1" dirty="0">
                <a:solidFill>
                  <a:srgbClr val="0000FF"/>
                </a:solidFill>
              </a:rPr>
              <a:t> </a:t>
            </a:r>
            <a:r>
              <a:rPr lang="sv-SE" sz="2800" b="1" dirty="0" err="1">
                <a:solidFill>
                  <a:srgbClr val="0000FF"/>
                </a:solidFill>
              </a:rPr>
              <a:t>of</a:t>
            </a:r>
            <a:r>
              <a:rPr lang="sv-SE" sz="2800" b="1" dirty="0">
                <a:solidFill>
                  <a:srgbClr val="0000FF"/>
                </a:solidFill>
              </a:rPr>
              <a:t> </a:t>
            </a:r>
            <a:r>
              <a:rPr lang="sv-SE" sz="2800" b="1" baseline="30000" dirty="0">
                <a:solidFill>
                  <a:srgbClr val="0000FF"/>
                </a:solidFill>
              </a:rPr>
              <a:t>18</a:t>
            </a:r>
            <a:r>
              <a:rPr lang="sv-SE" sz="2800" b="1" dirty="0">
                <a:solidFill>
                  <a:srgbClr val="0000FF"/>
                </a:solidFill>
              </a:rPr>
              <a:t>O  on the last operation </a:t>
            </a:r>
            <a:r>
              <a:rPr lang="sv-SE" sz="2800" b="1" dirty="0" err="1">
                <a:solidFill>
                  <a:srgbClr val="0000FF"/>
                </a:solidFill>
              </a:rPr>
              <a:t>day</a:t>
            </a:r>
            <a:r>
              <a:rPr lang="sv-SE" sz="2800" b="1" dirty="0">
                <a:solidFill>
                  <a:srgbClr val="0000FF"/>
                </a:solidFill>
              </a:rPr>
              <a:t> </a:t>
            </a:r>
            <a:r>
              <a:rPr lang="sv-SE" sz="2800" b="1" dirty="0" err="1">
                <a:solidFill>
                  <a:srgbClr val="0000FF"/>
                </a:solidFill>
              </a:rPr>
              <a:t>of</a:t>
            </a:r>
            <a:r>
              <a:rPr lang="sv-SE" sz="2800" b="1" dirty="0">
                <a:solidFill>
                  <a:srgbClr val="0000FF"/>
                </a:solidFill>
              </a:rPr>
              <a:t> ILW-3 </a:t>
            </a:r>
            <a:r>
              <a:rPr lang="sv-SE" sz="2800" b="1" dirty="0" err="1">
                <a:solidFill>
                  <a:srgbClr val="0000FF"/>
                </a:solidFill>
              </a:rPr>
              <a:t>to</a:t>
            </a:r>
            <a:r>
              <a:rPr lang="sv-SE" sz="2800" b="1" dirty="0">
                <a:solidFill>
                  <a:srgbClr val="0000FF"/>
                </a:solidFill>
              </a:rPr>
              <a:t> check in-</a:t>
            </a:r>
            <a:r>
              <a:rPr lang="sv-SE" sz="2800" b="1" dirty="0" err="1">
                <a:solidFill>
                  <a:srgbClr val="0000FF"/>
                </a:solidFill>
              </a:rPr>
              <a:t>vessel</a:t>
            </a:r>
            <a:r>
              <a:rPr lang="sv-SE" sz="2800" b="1" dirty="0">
                <a:solidFill>
                  <a:srgbClr val="0000FF"/>
                </a:solidFill>
              </a:rPr>
              <a:t> oxidation.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4072" y="5831622"/>
            <a:ext cx="5312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Sunwoo Moon et al., </a:t>
            </a:r>
            <a:r>
              <a:rPr lang="sv-SE" i="1" dirty="0" err="1" smtClean="0"/>
              <a:t>Nucl</a:t>
            </a:r>
            <a:r>
              <a:rPr lang="sv-SE" i="1" dirty="0" smtClean="0"/>
              <a:t>. Mater. Energy 19 (2019) 59.</a:t>
            </a:r>
            <a:endParaRPr lang="sv-SE" i="1" dirty="0"/>
          </a:p>
        </p:txBody>
      </p:sp>
      <p:sp>
        <p:nvSpPr>
          <p:cNvPr id="26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14</a:t>
            </a:fld>
            <a:r>
              <a:rPr lang="en-GB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131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74EAA-3230-4363-BA1A-E488EC935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46" y="145660"/>
            <a:ext cx="10806806" cy="4572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Tracers on QMB covers and crystals</a:t>
            </a:r>
            <a:endParaRPr lang="en-GB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400" y="6507472"/>
            <a:ext cx="484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Petter Ström et al., J. </a:t>
            </a:r>
            <a:r>
              <a:rPr lang="sv-SE" i="1" dirty="0" err="1" smtClean="0"/>
              <a:t>Nucl</a:t>
            </a:r>
            <a:r>
              <a:rPr lang="sv-SE" i="1" dirty="0" smtClean="0"/>
              <a:t>. Mater. 516 (2019) 202.</a:t>
            </a:r>
            <a:endParaRPr lang="sv-SE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46" y="692696"/>
            <a:ext cx="7467600" cy="36385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60659" y="1034643"/>
            <a:ext cx="44539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b="1" baseline="30000" dirty="0" smtClean="0"/>
              <a:t>15</a:t>
            </a:r>
            <a:r>
              <a:rPr lang="sv-SE" sz="2400" b="1" dirty="0" smtClean="0"/>
              <a:t>N not </a:t>
            </a:r>
            <a:r>
              <a:rPr lang="sv-SE" sz="2400" b="1" dirty="0" err="1" smtClean="0"/>
              <a:t>detected</a:t>
            </a:r>
            <a:r>
              <a:rPr lang="sv-SE" sz="2400" b="1" dirty="0"/>
              <a:t> </a:t>
            </a:r>
            <a:r>
              <a:rPr lang="sv-SE" sz="2400" b="1" dirty="0" smtClean="0"/>
              <a:t>on the covers.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b="1" dirty="0" smtClean="0"/>
              <a:t>No </a:t>
            </a:r>
            <a:r>
              <a:rPr lang="sv-SE" sz="2400" b="1" dirty="0" err="1" smtClean="0"/>
              <a:t>tracers</a:t>
            </a:r>
            <a:r>
              <a:rPr lang="sv-SE" sz="2400" b="1" dirty="0" smtClean="0"/>
              <a:t> on the </a:t>
            </a:r>
            <a:r>
              <a:rPr lang="sv-SE" sz="2400" b="1" dirty="0" err="1" smtClean="0"/>
              <a:t>crystals</a:t>
            </a:r>
            <a:r>
              <a:rPr lang="sv-SE" sz="2400" b="1" dirty="0" smtClean="0"/>
              <a:t>.</a:t>
            </a:r>
          </a:p>
          <a:p>
            <a:endParaRPr lang="sv-S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4327404"/>
            <a:ext cx="3946897" cy="2101226"/>
          </a:xfrm>
          <a:prstGeom prst="rect">
            <a:avLst/>
          </a:prstGeom>
        </p:spPr>
      </p:pic>
      <p:sp>
        <p:nvSpPr>
          <p:cNvPr id="10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15</a:t>
            </a:fld>
            <a:r>
              <a:rPr lang="en-GB" dirty="0">
                <a:latin typeface="+mj-lt"/>
              </a:rPr>
              <a:t> 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91987" y="2536506"/>
            <a:ext cx="5637853" cy="4321494"/>
            <a:chOff x="6508717" y="2204864"/>
            <a:chExt cx="5637853" cy="432149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5870" y="2487758"/>
              <a:ext cx="5600700" cy="40386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1208568" y="2204864"/>
              <a:ext cx="0" cy="432048"/>
            </a:xfrm>
            <a:prstGeom prst="straightConnector1">
              <a:avLst/>
            </a:prstGeom>
            <a:ln w="57150">
              <a:solidFill>
                <a:srgbClr val="FF01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513935" y="3212976"/>
              <a:ext cx="806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b="1" dirty="0" smtClean="0">
                  <a:solidFill>
                    <a:srgbClr val="FF0101"/>
                  </a:solidFill>
                </a:rPr>
                <a:t>Module13 IW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48814" y="3924640"/>
              <a:ext cx="806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b="1" dirty="0" smtClean="0">
                  <a:solidFill>
                    <a:srgbClr val="FF0101"/>
                  </a:solidFill>
                </a:rPr>
                <a:t>Module2 IW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08717" y="4813740"/>
              <a:ext cx="806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b="1" dirty="0" smtClean="0">
                  <a:solidFill>
                    <a:srgbClr val="FF0101"/>
                  </a:solidFill>
                </a:rPr>
                <a:t>Module2 IW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45870" y="5620479"/>
              <a:ext cx="806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b="1" dirty="0" smtClean="0">
                  <a:solidFill>
                    <a:srgbClr val="FF0101"/>
                  </a:solidFill>
                </a:rPr>
                <a:t>Module2 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16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74EAA-3230-4363-BA1A-E488EC935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46" y="145660"/>
            <a:ext cx="10806806" cy="4572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Tracers on spatial blocks</a:t>
            </a:r>
            <a:endParaRPr lang="en-GB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5520" y="6112409"/>
            <a:ext cx="484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Petter Ström et al., J. </a:t>
            </a:r>
            <a:r>
              <a:rPr lang="sv-SE" i="1" dirty="0" err="1" smtClean="0"/>
              <a:t>Nucl</a:t>
            </a:r>
            <a:r>
              <a:rPr lang="sv-SE" i="1" dirty="0" smtClean="0"/>
              <a:t>. Mater. 516 (2019) 202.</a:t>
            </a:r>
            <a:endParaRPr lang="sv-SE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31704" y="5345227"/>
            <a:ext cx="4149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baseline="30000" dirty="0" smtClean="0"/>
              <a:t>15</a:t>
            </a:r>
            <a:r>
              <a:rPr lang="sv-SE" sz="2400" b="1" dirty="0" smtClean="0"/>
              <a:t>N not </a:t>
            </a:r>
            <a:r>
              <a:rPr lang="sv-SE" sz="2400" b="1" dirty="0" err="1" smtClean="0"/>
              <a:t>detected</a:t>
            </a:r>
            <a:r>
              <a:rPr lang="sv-SE" sz="2400" b="1" dirty="0"/>
              <a:t> </a:t>
            </a:r>
            <a:r>
              <a:rPr lang="sv-SE" sz="2400" b="1" dirty="0" smtClean="0"/>
              <a:t>on the blocks.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2136"/>
          <a:stretch/>
        </p:blipFill>
        <p:spPr>
          <a:xfrm>
            <a:off x="1116383" y="1700808"/>
            <a:ext cx="9609700" cy="3384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746" y="971880"/>
            <a:ext cx="1090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Spatial blocks: </a:t>
            </a:r>
            <a:r>
              <a:rPr lang="sv-SE" dirty="0" err="1" smtClean="0"/>
              <a:t>Inconel</a:t>
            </a:r>
            <a:r>
              <a:rPr lang="sv-SE" dirty="0" smtClean="0"/>
              <a:t> 600 </a:t>
            </a:r>
            <a:r>
              <a:rPr lang="sv-SE" dirty="0" err="1" smtClean="0"/>
              <a:t>cubes</a:t>
            </a:r>
            <a:r>
              <a:rPr lang="sv-SE" dirty="0" smtClean="0"/>
              <a:t> (15 mm) </a:t>
            </a:r>
            <a:r>
              <a:rPr lang="sv-SE" dirty="0" err="1" smtClean="0"/>
              <a:t>attached</a:t>
            </a:r>
            <a:r>
              <a:rPr lang="sv-SE" dirty="0" smtClean="0"/>
              <a:t> to the CFC </a:t>
            </a:r>
            <a:r>
              <a:rPr lang="sv-SE" dirty="0" err="1" smtClean="0"/>
              <a:t>ribs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divertor</a:t>
            </a:r>
            <a:r>
              <a:rPr lang="sv-SE" dirty="0" smtClean="0"/>
              <a:t> </a:t>
            </a:r>
            <a:r>
              <a:rPr lang="sv-SE" dirty="0" err="1" smtClean="0"/>
              <a:t>modules</a:t>
            </a:r>
            <a:r>
              <a:rPr lang="sv-SE" dirty="0" smtClean="0"/>
              <a:t>: </a:t>
            </a:r>
            <a:r>
              <a:rPr lang="sv-SE" dirty="0" err="1" smtClean="0"/>
              <a:t>Module</a:t>
            </a:r>
            <a:r>
              <a:rPr lang="sv-SE" dirty="0" smtClean="0"/>
              <a:t> 14 Inner Wide</a:t>
            </a:r>
            <a:endParaRPr lang="sv-SE" dirty="0"/>
          </a:p>
        </p:txBody>
      </p:sp>
      <p:sp>
        <p:nvSpPr>
          <p:cNvPr id="7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16</a:t>
            </a:fld>
            <a:r>
              <a:rPr lang="en-GB" dirty="0">
                <a:latin typeface="+mj-lt"/>
              </a:rPr>
              <a:t> 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408368" y="1439326"/>
            <a:ext cx="0" cy="621522"/>
          </a:xfrm>
          <a:prstGeom prst="straightConnector1">
            <a:avLst/>
          </a:prstGeom>
          <a:ln w="57150">
            <a:solidFill>
              <a:srgbClr val="FF01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74EAA-3230-4363-BA1A-E488EC935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46" y="145660"/>
            <a:ext cx="10806806" cy="4572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Other </a:t>
            </a:r>
            <a:r>
              <a:rPr lang="en-US" dirty="0">
                <a:latin typeface="+mn-lt"/>
              </a:rPr>
              <a:t>D</a:t>
            </a:r>
            <a:r>
              <a:rPr lang="en-US" dirty="0" smtClean="0">
                <a:latin typeface="+mn-lt"/>
              </a:rPr>
              <a:t>eposition Monitors</a:t>
            </a:r>
            <a:endParaRPr lang="en-GB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4704"/>
            <a:ext cx="121920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b="1" dirty="0" smtClean="0"/>
              <a:t>Dust monitors: </a:t>
            </a:r>
            <a:r>
              <a:rPr lang="sv-SE" sz="2400" i="1" dirty="0" err="1"/>
              <a:t>a</a:t>
            </a:r>
            <a:r>
              <a:rPr lang="sv-SE" sz="2400" i="1" dirty="0" err="1" smtClean="0"/>
              <a:t>nalysed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with</a:t>
            </a:r>
            <a:r>
              <a:rPr lang="sv-SE" sz="2400" i="1" dirty="0" smtClean="0"/>
              <a:t> HIERDA, no </a:t>
            </a:r>
            <a:r>
              <a:rPr lang="sv-SE" sz="2400" i="1" dirty="0" err="1" smtClean="0"/>
              <a:t>tracers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detected</a:t>
            </a:r>
            <a:r>
              <a:rPr lang="sv-SE" sz="2400" i="1" dirty="0" smtClean="0"/>
              <a:t>.                  </a:t>
            </a:r>
            <a:r>
              <a:rPr lang="sv-SE" sz="2400" b="1" dirty="0" smtClean="0"/>
              <a:t>                                    </a:t>
            </a:r>
            <a:r>
              <a:rPr lang="sv-SE" i="1" dirty="0" smtClean="0"/>
              <a:t>         M. Rubel, Fusion Eng. Des. 136 (2018) 579.</a:t>
            </a:r>
            <a:endParaRPr lang="sv-SE" sz="2400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b="1" dirty="0"/>
              <a:t>Louvre </a:t>
            </a:r>
            <a:r>
              <a:rPr lang="sv-SE" sz="2400" b="1" dirty="0" smtClean="0"/>
              <a:t>clips: </a:t>
            </a:r>
            <a:r>
              <a:rPr lang="sv-SE" sz="2400" i="1" dirty="0" smtClean="0"/>
              <a:t>HIERDA </a:t>
            </a:r>
            <a:r>
              <a:rPr lang="sv-SE" sz="2400" i="1" dirty="0" err="1" smtClean="0"/>
              <a:t>done</a:t>
            </a:r>
            <a:r>
              <a:rPr lang="sv-SE" sz="2400" i="1" dirty="0" smtClean="0"/>
              <a:t> VTT, </a:t>
            </a:r>
            <a:r>
              <a:rPr lang="sv-SE" sz="2400" i="1" dirty="0" err="1" smtClean="0"/>
              <a:t>results</a:t>
            </a:r>
            <a:r>
              <a:rPr lang="sv-SE" sz="2400" i="1" dirty="0" smtClean="0"/>
              <a:t> to be re-</a:t>
            </a:r>
            <a:r>
              <a:rPr lang="sv-SE" sz="2400" i="1" dirty="0" err="1" smtClean="0"/>
              <a:t>analysed</a:t>
            </a:r>
            <a:r>
              <a:rPr lang="sv-SE" sz="2400" i="1" dirty="0" smtClean="0"/>
              <a:t> / </a:t>
            </a:r>
            <a:r>
              <a:rPr lang="sv-SE" sz="2400" i="1" dirty="0" err="1" smtClean="0"/>
              <a:t>evaluated</a:t>
            </a:r>
            <a:r>
              <a:rPr lang="sv-SE" sz="2400" i="1" dirty="0" smtClean="0"/>
              <a:t>.</a:t>
            </a:r>
            <a:endParaRPr lang="sv-SE" sz="2400" i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Rotating</a:t>
            </a:r>
            <a:r>
              <a:rPr lang="sv-SE" sz="2400" b="1" dirty="0" smtClean="0"/>
              <a:t> </a:t>
            </a:r>
            <a:r>
              <a:rPr lang="sv-SE" sz="2400" b="1" dirty="0"/>
              <a:t>deposition </a:t>
            </a:r>
            <a:r>
              <a:rPr lang="sv-SE" sz="2400" b="1" dirty="0" smtClean="0"/>
              <a:t>monitors: </a:t>
            </a:r>
            <a:r>
              <a:rPr lang="sv-SE" sz="2400" i="1" dirty="0" smtClean="0"/>
              <a:t>no HIERDA </a:t>
            </a:r>
            <a:r>
              <a:rPr lang="sv-SE" sz="2400" i="1" dirty="0" err="1" smtClean="0"/>
              <a:t>performed</a:t>
            </a:r>
            <a:r>
              <a:rPr lang="sv-SE" sz="2400" i="1" dirty="0" smtClean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b="1" dirty="0" smtClean="0"/>
              <a:t>Wall </a:t>
            </a:r>
            <a:r>
              <a:rPr lang="sv-SE" sz="2400" b="1" dirty="0" err="1" smtClean="0"/>
              <a:t>inserts</a:t>
            </a:r>
            <a:r>
              <a:rPr lang="sv-SE" sz="2400" b="1" dirty="0" smtClean="0"/>
              <a:t>: </a:t>
            </a:r>
            <a:r>
              <a:rPr lang="sv-SE" sz="2400" i="1" dirty="0" smtClean="0"/>
              <a:t>no HIERDA </a:t>
            </a:r>
            <a:r>
              <a:rPr lang="sv-SE" sz="2400" i="1" dirty="0" err="1" smtClean="0"/>
              <a:t>performed</a:t>
            </a:r>
            <a:r>
              <a:rPr lang="sv-SE" sz="2400" i="1" dirty="0" smtClean="0"/>
              <a:t>, </a:t>
            </a:r>
            <a:r>
              <a:rPr lang="sv-SE" sz="2400" i="1" dirty="0" err="1" smtClean="0"/>
              <a:t>but</a:t>
            </a:r>
            <a:r>
              <a:rPr lang="sv-SE" sz="2400" i="1" dirty="0" smtClean="0"/>
              <a:t> no </a:t>
            </a:r>
            <a:r>
              <a:rPr lang="sv-SE" sz="2400" i="1" dirty="0" err="1" smtClean="0"/>
              <a:t>tracers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detected</a:t>
            </a:r>
            <a:r>
              <a:rPr lang="sv-SE" sz="2400" i="1" dirty="0" smtClean="0"/>
              <a:t> on the IWC </a:t>
            </a:r>
            <a:r>
              <a:rPr lang="sv-SE" sz="2400" i="1" dirty="0" err="1" smtClean="0"/>
              <a:t>tiles</a:t>
            </a:r>
            <a:r>
              <a:rPr lang="sv-SE" sz="2400" i="1" dirty="0" smtClean="0"/>
              <a:t>. </a:t>
            </a:r>
            <a:endParaRPr lang="sv-SE" sz="2400" i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Sticking</a:t>
            </a:r>
            <a:r>
              <a:rPr lang="sv-SE" sz="2400" b="1" dirty="0" smtClean="0"/>
              <a:t> monitors: </a:t>
            </a:r>
            <a:r>
              <a:rPr lang="sv-SE" sz="2400" i="1" dirty="0" smtClean="0"/>
              <a:t>no data </a:t>
            </a:r>
            <a:r>
              <a:rPr lang="sv-SE" sz="2400" i="1" dirty="0" err="1" smtClean="0"/>
              <a:t>available</a:t>
            </a:r>
            <a:r>
              <a:rPr lang="sv-SE" sz="2400" i="1" dirty="0" smtClean="0"/>
              <a:t>.</a:t>
            </a:r>
            <a:endParaRPr lang="sv-SE" sz="2400" i="1" dirty="0"/>
          </a:p>
        </p:txBody>
      </p:sp>
      <p:sp>
        <p:nvSpPr>
          <p:cNvPr id="4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17</a:t>
            </a:fld>
            <a:r>
              <a:rPr lang="en-GB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226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74EAA-3230-4363-BA1A-E488EC935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46" y="145660"/>
            <a:ext cx="10806806" cy="4572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Concluding remarks</a:t>
            </a:r>
            <a:endParaRPr lang="en-GB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4704"/>
            <a:ext cx="12192000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Tracers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have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been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found</a:t>
            </a:r>
            <a:r>
              <a:rPr lang="sv-SE" sz="2400" b="1" dirty="0" smtClean="0"/>
              <a:t> on </a:t>
            </a:r>
            <a:r>
              <a:rPr lang="sv-SE" sz="2400" b="1" dirty="0" err="1" smtClean="0"/>
              <a:t>most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studied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surfaces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thus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indicating</a:t>
            </a:r>
            <a:r>
              <a:rPr lang="sv-SE" sz="2400" b="1" dirty="0" smtClean="0"/>
              <a:t> the long-</a:t>
            </a:r>
            <a:r>
              <a:rPr lang="sv-SE" sz="2400" b="1" dirty="0" err="1" smtClean="0"/>
              <a:t>range</a:t>
            </a:r>
            <a:r>
              <a:rPr lang="sv-SE" sz="2400" b="1" dirty="0" smtClean="0"/>
              <a:t> transport.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b="1" dirty="0" smtClean="0"/>
              <a:t> A </a:t>
            </a:r>
            <a:r>
              <a:rPr lang="sv-SE" sz="2400" b="1" dirty="0" err="1" smtClean="0"/>
              <a:t>large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amount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of</a:t>
            </a:r>
            <a:r>
              <a:rPr lang="sv-SE" sz="2400" b="1" dirty="0" smtClean="0"/>
              <a:t> data </a:t>
            </a:r>
            <a:r>
              <a:rPr lang="sv-SE" sz="2400" b="1" dirty="0" err="1" smtClean="0"/>
              <a:t>have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been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obtained</a:t>
            </a:r>
            <a:r>
              <a:rPr lang="sv-SE" sz="2400" b="1" dirty="0"/>
              <a:t>:</a:t>
            </a:r>
            <a:endParaRPr lang="sv-SE" sz="2400" b="1" dirty="0" smtClean="0"/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sv-SE" sz="2400" i="1" baseline="30000" dirty="0" smtClean="0"/>
              <a:t>18</a:t>
            </a:r>
            <a:r>
              <a:rPr lang="sv-SE" sz="2400" i="1" dirty="0" smtClean="0"/>
              <a:t>O  - </a:t>
            </a:r>
            <a:r>
              <a:rPr lang="sv-SE" sz="2400" i="1" dirty="0" err="1" smtClean="0"/>
              <a:t>deposited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mainly</a:t>
            </a:r>
            <a:r>
              <a:rPr lang="sv-SE" sz="2400" i="1" dirty="0" smtClean="0"/>
              <a:t> on </a:t>
            </a:r>
            <a:r>
              <a:rPr lang="sv-SE" sz="2400" i="1" dirty="0" err="1" smtClean="0"/>
              <a:t>probes</a:t>
            </a:r>
            <a:r>
              <a:rPr lang="sv-SE" sz="2400" i="1" dirty="0" smtClean="0"/>
              <a:t> from the inner </a:t>
            </a:r>
            <a:r>
              <a:rPr lang="sv-SE" sz="2400" i="1" dirty="0" err="1" smtClean="0"/>
              <a:t>divertor</a:t>
            </a:r>
            <a:r>
              <a:rPr lang="sv-SE" sz="2400" i="1" dirty="0" smtClean="0"/>
              <a:t> (</a:t>
            </a:r>
            <a:r>
              <a:rPr lang="sv-SE" sz="2400" i="1" dirty="0" err="1" smtClean="0"/>
              <a:t>close</a:t>
            </a:r>
            <a:r>
              <a:rPr lang="sv-SE" sz="2400" i="1" dirty="0" smtClean="0"/>
              <a:t> to the </a:t>
            </a:r>
            <a:r>
              <a:rPr lang="sv-SE" sz="2400" i="1" dirty="0" err="1" smtClean="0"/>
              <a:t>injection</a:t>
            </a:r>
            <a:r>
              <a:rPr lang="sv-SE" sz="2400" i="1" dirty="0" smtClean="0"/>
              <a:t>).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sv-SE" sz="2400" i="1" baseline="30000" dirty="0" smtClean="0"/>
              <a:t>15</a:t>
            </a:r>
            <a:r>
              <a:rPr lang="sv-SE" sz="2400" i="1" dirty="0" smtClean="0"/>
              <a:t>N - </a:t>
            </a:r>
            <a:r>
              <a:rPr lang="sv-SE" sz="2400" i="1" dirty="0" err="1" smtClean="0"/>
              <a:t>little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detected</a:t>
            </a:r>
            <a:r>
              <a:rPr lang="sv-SE" sz="2400" i="1" dirty="0" smtClean="0"/>
              <a:t> on the </a:t>
            </a:r>
            <a:r>
              <a:rPr lang="sv-SE" sz="2400" i="1" dirty="0" err="1" smtClean="0"/>
              <a:t>divertor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probes</a:t>
            </a:r>
            <a:r>
              <a:rPr lang="sv-SE" sz="2400" i="1" dirty="0" smtClean="0"/>
              <a:t>, </a:t>
            </a:r>
            <a:r>
              <a:rPr lang="sv-SE" sz="2400" i="1" dirty="0" err="1" smtClean="0"/>
              <a:t>much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more</a:t>
            </a:r>
            <a:r>
              <a:rPr lang="sv-SE" sz="2400" i="1" dirty="0" smtClean="0"/>
              <a:t> on the limiter </a:t>
            </a:r>
            <a:r>
              <a:rPr lang="sv-SE" sz="2400" i="1" dirty="0" err="1" smtClean="0"/>
              <a:t>tiles</a:t>
            </a:r>
            <a:r>
              <a:rPr lang="sv-SE" sz="2400" i="1" dirty="0" smtClean="0"/>
              <a:t>.</a:t>
            </a:r>
          </a:p>
          <a:p>
            <a:pPr lvl="1">
              <a:spcAft>
                <a:spcPts val="600"/>
              </a:spcAft>
            </a:pPr>
            <a:endParaRPr lang="sv-SE" sz="2400" i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Modelling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may</a:t>
            </a:r>
            <a:r>
              <a:rPr lang="sv-SE" sz="2400" b="1" dirty="0" smtClean="0"/>
              <a:t> be </a:t>
            </a:r>
            <a:r>
              <a:rPr lang="sv-SE" sz="2400" b="1" dirty="0" err="1" smtClean="0"/>
              <a:t>considered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but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with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some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caveats</a:t>
            </a:r>
            <a:r>
              <a:rPr lang="sv-SE" sz="2400" b="1" dirty="0" smtClean="0"/>
              <a:t>: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sv-SE" sz="2400" i="1" dirty="0" err="1" smtClean="0"/>
              <a:t>Leaks</a:t>
            </a:r>
            <a:r>
              <a:rPr lang="sv-SE" sz="2400" i="1" dirty="0" smtClean="0"/>
              <a:t> and transport </a:t>
            </a:r>
            <a:r>
              <a:rPr lang="sv-SE" sz="2400" i="1" dirty="0" err="1" smtClean="0"/>
              <a:t>behind</a:t>
            </a:r>
            <a:r>
              <a:rPr lang="sv-SE" sz="2400" i="1" dirty="0" smtClean="0"/>
              <a:t> the </a:t>
            </a:r>
            <a:r>
              <a:rPr lang="sv-SE" sz="2400" i="1" dirty="0" err="1" smtClean="0"/>
              <a:t>tiles</a:t>
            </a:r>
            <a:r>
              <a:rPr lang="sv-SE" sz="2400" i="1" dirty="0" smtClean="0"/>
              <a:t> (as </a:t>
            </a:r>
            <a:r>
              <a:rPr lang="sv-SE" sz="2400" i="1" dirty="0" err="1" smtClean="0"/>
              <a:t>concluded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after</a:t>
            </a:r>
            <a:r>
              <a:rPr lang="sv-SE" sz="2400" i="1" dirty="0" smtClean="0"/>
              <a:t> </a:t>
            </a:r>
            <a:r>
              <a:rPr lang="sv-SE" sz="2400" i="1" baseline="30000" dirty="0" smtClean="0"/>
              <a:t>13</a:t>
            </a:r>
            <a:r>
              <a:rPr lang="sv-SE" sz="2400" i="1" dirty="0" smtClean="0"/>
              <a:t>C experiments in JET)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sv-SE" sz="2400" i="1" dirty="0" err="1" smtClean="0"/>
              <a:t>Interest</a:t>
            </a:r>
            <a:r>
              <a:rPr lang="sv-SE" sz="2400" i="1" dirty="0" smtClean="0"/>
              <a:t> from PWIE, ITER ??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2400" i="1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2400" i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2400" i="1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We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have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good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analysis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tools</a:t>
            </a:r>
            <a:r>
              <a:rPr lang="sv-SE" sz="2400" b="1" dirty="0" smtClean="0"/>
              <a:t>. </a:t>
            </a:r>
            <a:r>
              <a:rPr lang="sv-SE" sz="2400" b="1" dirty="0" err="1" smtClean="0"/>
              <a:t>One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can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consider</a:t>
            </a:r>
            <a:r>
              <a:rPr lang="sv-SE" sz="2400" b="1" dirty="0" smtClean="0"/>
              <a:t> experiments </a:t>
            </a:r>
            <a:r>
              <a:rPr lang="sv-SE" sz="2400" b="1" dirty="0" err="1" smtClean="0"/>
              <a:t>with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other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tracers</a:t>
            </a:r>
            <a:r>
              <a:rPr lang="sv-SE" sz="2400" b="1" dirty="0" smtClean="0"/>
              <a:t> in </a:t>
            </a:r>
            <a:r>
              <a:rPr lang="sv-SE" sz="2400" b="1" dirty="0" err="1" smtClean="0"/>
              <a:t>several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machines</a:t>
            </a:r>
            <a:r>
              <a:rPr lang="sv-SE" sz="2400" b="1" dirty="0" smtClean="0"/>
              <a:t>: </a:t>
            </a:r>
            <a:r>
              <a:rPr lang="sv-SE" sz="2400" b="1" baseline="30000" dirty="0" smtClean="0"/>
              <a:t>10</a:t>
            </a:r>
            <a:r>
              <a:rPr lang="sv-SE" sz="2400" b="1" dirty="0" smtClean="0"/>
              <a:t>B, </a:t>
            </a:r>
            <a:r>
              <a:rPr lang="sv-SE" sz="2400" b="1" baseline="30000" dirty="0" smtClean="0"/>
              <a:t>21</a:t>
            </a:r>
            <a:r>
              <a:rPr lang="sv-SE" sz="2400" b="1" dirty="0" smtClean="0"/>
              <a:t>Ne, </a:t>
            </a:r>
            <a:r>
              <a:rPr lang="sv-SE" sz="2400" b="1" baseline="30000" dirty="0" smtClean="0"/>
              <a:t>22</a:t>
            </a:r>
            <a:r>
              <a:rPr lang="sv-SE" sz="2400" b="1" dirty="0" smtClean="0"/>
              <a:t>Ne</a:t>
            </a:r>
            <a:endParaRPr lang="sv-SE" sz="2400" i="1" dirty="0"/>
          </a:p>
        </p:txBody>
      </p:sp>
      <p:sp>
        <p:nvSpPr>
          <p:cNvPr id="4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18</a:t>
            </a:fld>
            <a:r>
              <a:rPr lang="en-GB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811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 descr="EUROFUSION PowerPoint MASTER DECKBLATT.png">
            <a:extLst>
              <a:ext uri="{FF2B5EF4-FFF2-40B4-BE49-F238E27FC236}">
                <a16:creationId xmlns:a16="http://schemas.microsoft.com/office/drawing/2014/main" id="{00792D67-2FAC-48C8-BCDE-AE4CE70B7538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86" t="231" r="3515" b="21734"/>
          <a:stretch/>
        </p:blipFill>
        <p:spPr>
          <a:xfrm>
            <a:off x="3047492" y="-7393"/>
            <a:ext cx="9144508" cy="6858000"/>
          </a:xfrm>
          <a:prstGeom prst="rect">
            <a:avLst/>
          </a:prstGeom>
        </p:spPr>
      </p:pic>
      <p:sp>
        <p:nvSpPr>
          <p:cNvPr id="6" name="Flowchart: Manual Input 5">
            <a:extLst>
              <a:ext uri="{FF2B5EF4-FFF2-40B4-BE49-F238E27FC236}">
                <a16:creationId xmlns:a16="http://schemas.microsoft.com/office/drawing/2014/main" id="{46A9C16E-2B64-4033-A431-16A224833828}"/>
              </a:ext>
            </a:extLst>
          </p:cNvPr>
          <p:cNvSpPr/>
          <p:nvPr/>
        </p:nvSpPr>
        <p:spPr>
          <a:xfrm rot="5400000">
            <a:off x="986898" y="-987406"/>
            <a:ext cx="6858000" cy="883281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31EC2-12F4-4D5D-B88B-8B8AF2C06DF2}"/>
              </a:ext>
            </a:extLst>
          </p:cNvPr>
          <p:cNvSpPr/>
          <p:nvPr/>
        </p:nvSpPr>
        <p:spPr>
          <a:xfrm>
            <a:off x="1068152" y="3409528"/>
            <a:ext cx="8100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8000" b="1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999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Background Information and Motivation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785D9-1BE5-43B5-B40B-6ED25C013FB8}"/>
              </a:ext>
            </a:extLst>
          </p:cNvPr>
          <p:cNvSpPr/>
          <p:nvPr/>
        </p:nvSpPr>
        <p:spPr>
          <a:xfrm>
            <a:off x="2647669" y="129804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>
                <a:latin typeface="+mn-lt"/>
              </a:rPr>
              <a:t>M. Rubel </a:t>
            </a:r>
            <a:r>
              <a:rPr lang="en-GB" dirty="0">
                <a:latin typeface="+mn-lt"/>
              </a:rPr>
              <a:t>| </a:t>
            </a:r>
            <a:r>
              <a:rPr lang="en-GB" dirty="0" smtClean="0">
                <a:latin typeface="+mn-lt"/>
              </a:rPr>
              <a:t>WPPWIE-24 </a:t>
            </a:r>
            <a:r>
              <a:rPr lang="en-GB" dirty="0">
                <a:latin typeface="+mn-lt"/>
              </a:rPr>
              <a:t>| </a:t>
            </a:r>
            <a:r>
              <a:rPr lang="en-GB" dirty="0" smtClean="0">
                <a:latin typeface="+mn-lt"/>
              </a:rPr>
              <a:t>Helsinki, Finland </a:t>
            </a:r>
            <a:r>
              <a:rPr lang="en-GB" dirty="0">
                <a:latin typeface="+mn-lt"/>
              </a:rPr>
              <a:t>| </a:t>
            </a:r>
            <a:r>
              <a:rPr lang="en-GB" dirty="0" smtClean="0">
                <a:latin typeface="+mn-lt"/>
              </a:rPr>
              <a:t>April 09, 2024 </a:t>
            </a:r>
            <a:r>
              <a:rPr lang="en-GB" dirty="0">
                <a:latin typeface="+mn-lt"/>
              </a:rPr>
              <a:t>| Page </a:t>
            </a:r>
            <a:fld id="{1F50EA64-E693-417A-A533-9B202D2E2FDE}" type="slidenum">
              <a:rPr lang="en-GB" smtClean="0">
                <a:latin typeface="+mn-lt"/>
              </a:rPr>
              <a:t>2</a:t>
            </a:fld>
            <a:r>
              <a:rPr lang="en-GB" dirty="0">
                <a:latin typeface="+mn-lt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5314" y="620688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400" b="1" dirty="0" smtClean="0">
                <a:solidFill>
                  <a:srgbClr val="0000FF"/>
                </a:solidFill>
              </a:rPr>
              <a:t>Oxygen is </a:t>
            </a:r>
            <a:r>
              <a:rPr lang="sv-SE" sz="2400" b="1" dirty="0" err="1" smtClean="0">
                <a:solidFill>
                  <a:srgbClr val="0000FF"/>
                </a:solidFill>
              </a:rPr>
              <a:t>always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detected</a:t>
            </a:r>
            <a:r>
              <a:rPr lang="sv-SE" sz="2400" b="1" dirty="0" smtClean="0">
                <a:solidFill>
                  <a:srgbClr val="0000FF"/>
                </a:solidFill>
              </a:rPr>
              <a:t> on </a:t>
            </a:r>
            <a:r>
              <a:rPr lang="sv-SE" sz="2400" b="1" dirty="0" err="1" smtClean="0">
                <a:solidFill>
                  <a:srgbClr val="0000FF"/>
                </a:solidFill>
              </a:rPr>
              <a:t>surfaces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exposed</a:t>
            </a:r>
            <a:r>
              <a:rPr lang="sv-SE" sz="2400" b="1" dirty="0" smtClean="0">
                <a:solidFill>
                  <a:srgbClr val="0000FF"/>
                </a:solidFill>
              </a:rPr>
              <a:t> to plasma in </a:t>
            </a:r>
            <a:r>
              <a:rPr lang="sv-SE" sz="2400" b="1" dirty="0" err="1" smtClean="0">
                <a:solidFill>
                  <a:srgbClr val="0000FF"/>
                </a:solidFill>
              </a:rPr>
              <a:t>controlled</a:t>
            </a:r>
            <a:r>
              <a:rPr lang="sv-SE" sz="2400" b="1" dirty="0" smtClean="0">
                <a:solidFill>
                  <a:srgbClr val="0000FF"/>
                </a:solidFill>
              </a:rPr>
              <a:t> fusion </a:t>
            </a:r>
            <a:r>
              <a:rPr lang="sv-SE" sz="2400" b="1" dirty="0" err="1" smtClean="0">
                <a:solidFill>
                  <a:srgbClr val="0000FF"/>
                </a:solidFill>
              </a:rPr>
              <a:t>devices</a:t>
            </a:r>
            <a:r>
              <a:rPr lang="sv-SE" sz="2400" b="1" dirty="0" smtClean="0">
                <a:solidFill>
                  <a:srgbClr val="0000FF"/>
                </a:solidFill>
              </a:rPr>
              <a:t>: PFC, </a:t>
            </a:r>
            <a:r>
              <a:rPr lang="sv-SE" sz="2400" b="1" dirty="0" err="1" smtClean="0">
                <a:solidFill>
                  <a:srgbClr val="0000FF"/>
                </a:solidFill>
              </a:rPr>
              <a:t>wall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probes</a:t>
            </a:r>
            <a:r>
              <a:rPr lang="sv-SE" sz="2400" b="1" dirty="0" smtClean="0">
                <a:solidFill>
                  <a:srgbClr val="0000FF"/>
                </a:solidFill>
              </a:rPr>
              <a:t>, dust.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400" b="1" dirty="0" smtClean="0">
                <a:solidFill>
                  <a:srgbClr val="0000FF"/>
                </a:solidFill>
              </a:rPr>
              <a:t>Nitrogen is </a:t>
            </a:r>
            <a:r>
              <a:rPr lang="sv-SE" sz="2400" b="1" dirty="0" err="1" smtClean="0">
                <a:solidFill>
                  <a:srgbClr val="0000FF"/>
                </a:solidFill>
              </a:rPr>
              <a:t>always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detected</a:t>
            </a:r>
            <a:r>
              <a:rPr lang="sv-SE" sz="2400" b="1" dirty="0" smtClean="0">
                <a:solidFill>
                  <a:srgbClr val="0000FF"/>
                </a:solidFill>
              </a:rPr>
              <a:t> on PFC, </a:t>
            </a:r>
            <a:r>
              <a:rPr lang="sv-SE" sz="2400" b="1" dirty="0" err="1" smtClean="0">
                <a:solidFill>
                  <a:srgbClr val="0000FF"/>
                </a:solidFill>
              </a:rPr>
              <a:t>probes</a:t>
            </a:r>
            <a:r>
              <a:rPr lang="sv-SE" sz="2400" b="1" dirty="0" smtClean="0">
                <a:solidFill>
                  <a:srgbClr val="0000FF"/>
                </a:solidFill>
              </a:rPr>
              <a:t> &amp; dust from </a:t>
            </a:r>
            <a:r>
              <a:rPr lang="sv-SE" sz="2400" b="1" dirty="0" err="1" smtClean="0">
                <a:solidFill>
                  <a:srgbClr val="0000FF"/>
                </a:solidFill>
              </a:rPr>
              <a:t>devices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with</a:t>
            </a:r>
            <a:r>
              <a:rPr lang="sv-SE" sz="2400" b="1" dirty="0" smtClean="0">
                <a:solidFill>
                  <a:srgbClr val="0000FF"/>
                </a:solidFill>
              </a:rPr>
              <a:t> N-</a:t>
            </a:r>
            <a:r>
              <a:rPr lang="sv-SE" sz="2400" b="1" dirty="0" err="1" smtClean="0">
                <a:solidFill>
                  <a:srgbClr val="0000FF"/>
                </a:solidFill>
              </a:rPr>
              <a:t>based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edge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cooling</a:t>
            </a:r>
            <a:r>
              <a:rPr lang="sv-SE" sz="2400" b="1" dirty="0" smtClean="0">
                <a:solidFill>
                  <a:srgbClr val="0000FF"/>
                </a:solidFill>
              </a:rPr>
              <a:t>.</a:t>
            </a:r>
          </a:p>
          <a:p>
            <a:endParaRPr lang="sv-SE" sz="2400" dirty="0" smtClean="0">
              <a:solidFill>
                <a:srgbClr val="0000FF"/>
              </a:solidFill>
            </a:endParaRPr>
          </a:p>
          <a:p>
            <a:r>
              <a:rPr lang="sv-SE" sz="2400" b="1" dirty="0" err="1" smtClean="0">
                <a:solidFill>
                  <a:srgbClr val="0000FF"/>
                </a:solidFill>
              </a:rPr>
              <a:t>Questions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about</a:t>
            </a:r>
            <a:r>
              <a:rPr lang="sv-SE" sz="2400" b="1" dirty="0" smtClean="0">
                <a:solidFill>
                  <a:srgbClr val="0000FF"/>
                </a:solidFill>
              </a:rPr>
              <a:t> the </a:t>
            </a:r>
            <a:r>
              <a:rPr lang="sv-SE" sz="2400" b="1" dirty="0" err="1" smtClean="0">
                <a:solidFill>
                  <a:srgbClr val="0000FF"/>
                </a:solidFill>
              </a:rPr>
              <a:t>origin</a:t>
            </a:r>
            <a:r>
              <a:rPr lang="sv-SE" sz="2400" b="1" dirty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of</a:t>
            </a:r>
            <a:r>
              <a:rPr lang="sv-SE" sz="2400" b="1" dirty="0" smtClean="0">
                <a:solidFill>
                  <a:srgbClr val="0000FF"/>
                </a:solidFill>
              </a:rPr>
              <a:t> N and O  on </a:t>
            </a:r>
            <a:r>
              <a:rPr lang="sv-SE" sz="2400" b="1" dirty="0" err="1" smtClean="0">
                <a:solidFill>
                  <a:srgbClr val="0000FF"/>
                </a:solidFill>
              </a:rPr>
              <a:t>analysed</a:t>
            </a:r>
            <a:r>
              <a:rPr lang="sv-SE" sz="2400" b="1" dirty="0" smtClean="0">
                <a:solidFill>
                  <a:srgbClr val="0000FF"/>
                </a:solidFill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</a:rPr>
              <a:t>surfaces</a:t>
            </a:r>
            <a:r>
              <a:rPr lang="sv-SE" sz="2400" b="1" dirty="0" smtClean="0">
                <a:solidFill>
                  <a:srgbClr val="0000FF"/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smtClean="0">
                <a:solidFill>
                  <a:srgbClr val="0000FF"/>
                </a:solidFill>
              </a:rPr>
              <a:t>Co-deposition </a:t>
            </a:r>
            <a:r>
              <a:rPr lang="sv-SE" sz="2400" i="1" dirty="0" err="1" smtClean="0">
                <a:solidFill>
                  <a:srgbClr val="0000FF"/>
                </a:solidFill>
              </a:rPr>
              <a:t>of</a:t>
            </a:r>
            <a:r>
              <a:rPr lang="sv-SE" sz="2400" i="1" dirty="0" smtClean="0">
                <a:solidFill>
                  <a:srgbClr val="0000FF"/>
                </a:solidFill>
              </a:rPr>
              <a:t> plasma </a:t>
            </a:r>
            <a:r>
              <a:rPr lang="sv-SE" sz="2400" i="1" dirty="0" err="1" smtClean="0">
                <a:solidFill>
                  <a:srgbClr val="0000FF"/>
                </a:solidFill>
              </a:rPr>
              <a:t>impurity</a:t>
            </a:r>
            <a:r>
              <a:rPr lang="sv-SE" sz="2400" i="1" dirty="0" smtClean="0">
                <a:solidFill>
                  <a:srgbClr val="0000FF"/>
                </a:solidFill>
              </a:rPr>
              <a:t> species </a:t>
            </a:r>
            <a:r>
              <a:rPr lang="sv-SE" sz="2400" i="1" dirty="0" err="1" smtClean="0">
                <a:solidFill>
                  <a:srgbClr val="0000FF"/>
                </a:solidFill>
              </a:rPr>
              <a:t>during</a:t>
            </a:r>
            <a:r>
              <a:rPr lang="sv-SE" sz="2400" i="1" dirty="0" smtClean="0">
                <a:solidFill>
                  <a:srgbClr val="0000FF"/>
                </a:solidFill>
              </a:rPr>
              <a:t> the </a:t>
            </a:r>
            <a:r>
              <a:rPr lang="sv-SE" sz="2400" i="1" dirty="0" err="1" smtClean="0">
                <a:solidFill>
                  <a:srgbClr val="0000FF"/>
                </a:solidFill>
              </a:rPr>
              <a:t>machine</a:t>
            </a:r>
            <a:r>
              <a:rPr lang="sv-SE" sz="2400" i="1" dirty="0" smtClean="0">
                <a:solidFill>
                  <a:srgbClr val="0000FF"/>
                </a:solidFill>
              </a:rPr>
              <a:t> operation?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i="1" dirty="0" smtClean="0">
                <a:solidFill>
                  <a:srgbClr val="0000FF"/>
                </a:solidFill>
              </a:rPr>
              <a:t>Adsorption from air </a:t>
            </a:r>
            <a:r>
              <a:rPr lang="sv-SE" sz="2400" i="1" dirty="0" smtClean="0">
                <a:solidFill>
                  <a:srgbClr val="0000FF"/>
                </a:solidFill>
              </a:rPr>
              <a:t>(</a:t>
            </a:r>
            <a:r>
              <a:rPr lang="sv-SE" sz="2400" i="1" dirty="0" err="1" smtClean="0">
                <a:solidFill>
                  <a:srgbClr val="0000FF"/>
                </a:solidFill>
              </a:rPr>
              <a:t>water</a:t>
            </a:r>
            <a:r>
              <a:rPr lang="sv-SE" sz="2400" i="1" dirty="0" smtClean="0">
                <a:solidFill>
                  <a:srgbClr val="0000FF"/>
                </a:solidFill>
              </a:rPr>
              <a:t>, oxygen) </a:t>
            </a:r>
            <a:r>
              <a:rPr lang="sv-SE" sz="2400" i="1" dirty="0" err="1" smtClean="0">
                <a:solidFill>
                  <a:srgbClr val="0000FF"/>
                </a:solidFill>
              </a:rPr>
              <a:t>when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smtClean="0">
                <a:solidFill>
                  <a:srgbClr val="0000FF"/>
                </a:solidFill>
              </a:rPr>
              <a:t>materials </a:t>
            </a:r>
            <a:r>
              <a:rPr lang="sv-SE" sz="2400" i="1" dirty="0" err="1" smtClean="0">
                <a:solidFill>
                  <a:srgbClr val="0000FF"/>
                </a:solidFill>
              </a:rPr>
              <a:t>are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smtClean="0">
                <a:solidFill>
                  <a:srgbClr val="0000FF"/>
                </a:solidFill>
              </a:rPr>
              <a:t>transferred/</a:t>
            </a:r>
            <a:r>
              <a:rPr lang="sv-SE" sz="2400" i="1" dirty="0" err="1" smtClean="0">
                <a:solidFill>
                  <a:srgbClr val="0000FF"/>
                </a:solidFill>
              </a:rPr>
              <a:t>stored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smtClean="0">
                <a:solidFill>
                  <a:srgbClr val="0000FF"/>
                </a:solidFill>
              </a:rPr>
              <a:t>from the </a:t>
            </a:r>
            <a:r>
              <a:rPr lang="sv-SE" sz="2400" i="1" dirty="0" err="1" smtClean="0">
                <a:solidFill>
                  <a:srgbClr val="0000FF"/>
                </a:solidFill>
              </a:rPr>
              <a:t>torus</a:t>
            </a:r>
            <a:r>
              <a:rPr lang="sv-SE" sz="2400" i="1" dirty="0" smtClean="0">
                <a:solidFill>
                  <a:srgbClr val="0000FF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i="1" dirty="0">
                <a:solidFill>
                  <a:srgbClr val="0000FF"/>
                </a:solidFill>
              </a:rPr>
              <a:t>D</a:t>
            </a:r>
            <a:r>
              <a:rPr lang="sv-SE" sz="2400" i="1" dirty="0" smtClean="0">
                <a:solidFill>
                  <a:srgbClr val="0000FF"/>
                </a:solidFill>
              </a:rPr>
              <a:t>oes the oxidation </a:t>
            </a:r>
            <a:r>
              <a:rPr lang="sv-SE" sz="2400" i="1" dirty="0" err="1" smtClean="0">
                <a:solidFill>
                  <a:srgbClr val="0000FF"/>
                </a:solidFill>
              </a:rPr>
              <a:t>take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err="1" smtClean="0">
                <a:solidFill>
                  <a:srgbClr val="0000FF"/>
                </a:solidFill>
              </a:rPr>
              <a:t>place</a:t>
            </a:r>
            <a:r>
              <a:rPr lang="sv-SE" sz="2400" i="1" dirty="0" smtClean="0">
                <a:solidFill>
                  <a:srgbClr val="0000FF"/>
                </a:solidFill>
              </a:rPr>
              <a:t> in the </a:t>
            </a:r>
            <a:r>
              <a:rPr lang="sv-SE" sz="2400" i="1" dirty="0" err="1" smtClean="0">
                <a:solidFill>
                  <a:srgbClr val="0000FF"/>
                </a:solidFill>
              </a:rPr>
              <a:t>vessel</a:t>
            </a:r>
            <a:r>
              <a:rPr lang="sv-SE" sz="2400" i="1" dirty="0" smtClean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3292" y="3694380"/>
            <a:ext cx="110232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 smtClean="0"/>
              <a:t>Injection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of</a:t>
            </a:r>
            <a:r>
              <a:rPr lang="sv-SE" sz="2400" b="1" dirty="0" smtClean="0"/>
              <a:t> marker </a:t>
            </a:r>
            <a:r>
              <a:rPr lang="sv-SE" sz="2400" b="1" dirty="0" err="1" smtClean="0"/>
              <a:t>gases</a:t>
            </a:r>
            <a:r>
              <a:rPr lang="sv-SE" sz="2400" b="1" dirty="0" smtClean="0"/>
              <a:t> (</a:t>
            </a:r>
            <a:r>
              <a:rPr lang="sv-SE" sz="2400" b="1" dirty="0" err="1" smtClean="0"/>
              <a:t>tracers</a:t>
            </a:r>
            <a:r>
              <a:rPr lang="sv-SE" sz="2400" b="1" dirty="0" smtClean="0"/>
              <a:t>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baseline="30000" dirty="0" smtClean="0"/>
              <a:t>18</a:t>
            </a:r>
            <a:r>
              <a:rPr lang="sv-SE" sz="2400" i="1" dirty="0" smtClean="0"/>
              <a:t>O (</a:t>
            </a:r>
            <a:r>
              <a:rPr lang="sv-SE" sz="2400" i="1" dirty="0" err="1" smtClean="0"/>
              <a:t>natural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abundance</a:t>
            </a:r>
            <a:r>
              <a:rPr lang="sv-SE" sz="2400" i="1" dirty="0" smtClean="0"/>
              <a:t> 0.37%)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baseline="30000" dirty="0" smtClean="0"/>
              <a:t>15</a:t>
            </a:r>
            <a:r>
              <a:rPr lang="sv-SE" sz="2400" i="1" dirty="0" smtClean="0"/>
              <a:t>N (</a:t>
            </a:r>
            <a:r>
              <a:rPr lang="sv-SE" sz="2400" i="1" dirty="0" err="1" smtClean="0"/>
              <a:t>natural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abundance</a:t>
            </a:r>
            <a:r>
              <a:rPr lang="sv-SE" sz="2400" i="1" dirty="0" smtClean="0"/>
              <a:t> 0.22%)</a:t>
            </a:r>
          </a:p>
          <a:p>
            <a:endParaRPr lang="sv-SE" sz="2400" dirty="0"/>
          </a:p>
          <a:p>
            <a:r>
              <a:rPr lang="sv-SE" sz="2400" b="1" dirty="0" err="1"/>
              <a:t>H</a:t>
            </a:r>
            <a:r>
              <a:rPr lang="sv-SE" sz="2400" b="1" dirty="0" err="1" smtClean="0"/>
              <a:t>igh</a:t>
            </a:r>
            <a:r>
              <a:rPr lang="sv-SE" sz="2400" b="1" dirty="0" smtClean="0"/>
              <a:t> </a:t>
            </a:r>
            <a:r>
              <a:rPr lang="sv-SE" sz="2400" b="1" dirty="0" err="1"/>
              <a:t>resolusion</a:t>
            </a:r>
            <a:r>
              <a:rPr lang="sv-SE" sz="2400" b="1" dirty="0"/>
              <a:t>, </a:t>
            </a:r>
            <a:r>
              <a:rPr lang="sv-SE" sz="2400" b="1" dirty="0" err="1"/>
              <a:t>high</a:t>
            </a:r>
            <a:r>
              <a:rPr lang="sv-SE" sz="2400" b="1" dirty="0"/>
              <a:t> </a:t>
            </a:r>
            <a:r>
              <a:rPr lang="sv-SE" sz="2400" b="1" dirty="0" err="1"/>
              <a:t>sensitivity</a:t>
            </a:r>
            <a:r>
              <a:rPr lang="sv-SE" sz="2400" b="1" dirty="0"/>
              <a:t> </a:t>
            </a:r>
            <a:r>
              <a:rPr lang="sv-SE" sz="2400" b="1" dirty="0" err="1" smtClean="0"/>
              <a:t>quantitative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analyses</a:t>
            </a:r>
            <a:r>
              <a:rPr lang="sv-SE" sz="24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 smtClean="0"/>
              <a:t>Nuclear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reaction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analysis</a:t>
            </a:r>
            <a:r>
              <a:rPr lang="sv-SE" sz="2400" i="1" dirty="0" smtClean="0"/>
              <a:t> (</a:t>
            </a:r>
            <a:r>
              <a:rPr lang="sv-SE" sz="2400" i="1" dirty="0"/>
              <a:t>NRA</a:t>
            </a:r>
            <a:r>
              <a:rPr lang="sv-SE" sz="2400" i="1" dirty="0" smtClean="0"/>
              <a:t>) </a:t>
            </a:r>
            <a:r>
              <a:rPr lang="sv-SE" sz="2400" i="1" dirty="0" err="1" smtClean="0"/>
              <a:t>using</a:t>
            </a:r>
            <a:r>
              <a:rPr lang="sv-SE" sz="2400" i="1" dirty="0" smtClean="0"/>
              <a:t> protons:   </a:t>
            </a:r>
            <a:r>
              <a:rPr lang="sv-SE" sz="2400" i="1" baseline="30000" dirty="0" smtClean="0">
                <a:solidFill>
                  <a:srgbClr val="FF0000"/>
                </a:solidFill>
              </a:rPr>
              <a:t>18</a:t>
            </a:r>
            <a:r>
              <a:rPr lang="sv-SE" sz="2400" i="1" dirty="0" smtClean="0">
                <a:solidFill>
                  <a:srgbClr val="FF0000"/>
                </a:solidFill>
              </a:rPr>
              <a:t>O</a:t>
            </a:r>
            <a:r>
              <a:rPr lang="sv-SE" sz="2400" i="1" dirty="0" smtClean="0"/>
              <a:t>(p</a:t>
            </a:r>
            <a:r>
              <a:rPr lang="sv-SE" sz="2400" i="1" dirty="0"/>
              <a:t>, </a:t>
            </a:r>
            <a:r>
              <a:rPr lang="el-GR" sz="2400" i="1" dirty="0"/>
              <a:t>α)</a:t>
            </a:r>
            <a:r>
              <a:rPr lang="el-GR" sz="2400" i="1" baseline="30000" dirty="0"/>
              <a:t>15</a:t>
            </a:r>
            <a:r>
              <a:rPr lang="sv-SE" sz="2400" i="1" dirty="0" smtClean="0"/>
              <a:t>N           </a:t>
            </a:r>
            <a:r>
              <a:rPr lang="sv-SE" sz="2400" i="1" baseline="30000" dirty="0" smtClean="0">
                <a:solidFill>
                  <a:srgbClr val="FF0000"/>
                </a:solidFill>
              </a:rPr>
              <a:t>15</a:t>
            </a:r>
            <a:r>
              <a:rPr lang="sv-SE" sz="2400" i="1" dirty="0" smtClean="0">
                <a:solidFill>
                  <a:srgbClr val="FF0000"/>
                </a:solidFill>
              </a:rPr>
              <a:t>N</a:t>
            </a:r>
            <a:r>
              <a:rPr lang="sv-SE" sz="2400" i="1" dirty="0" smtClean="0"/>
              <a:t>(p,</a:t>
            </a:r>
            <a:r>
              <a:rPr lang="sv-SE" sz="2400" i="1" dirty="0" smtClean="0">
                <a:latin typeface="Symbol" panose="05050102010706020507" pitchFamily="18" charset="2"/>
              </a:rPr>
              <a:t>g</a:t>
            </a:r>
            <a:r>
              <a:rPr lang="sv-SE" sz="2400" i="1" baseline="30000" dirty="0" smtClean="0"/>
              <a:t>4</a:t>
            </a:r>
            <a:r>
              <a:rPr lang="sv-SE" sz="2400" i="1" dirty="0" smtClean="0"/>
              <a:t>He)</a:t>
            </a:r>
            <a:r>
              <a:rPr lang="sv-SE" sz="2400" i="1" baseline="30000" dirty="0" smtClean="0"/>
              <a:t>12</a:t>
            </a:r>
            <a:r>
              <a:rPr lang="sv-SE" sz="2400" i="1" dirty="0" smtClean="0"/>
              <a:t>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i="1" dirty="0" err="1" smtClean="0"/>
              <a:t>Time</a:t>
            </a:r>
            <a:r>
              <a:rPr lang="sv-SE" sz="2400" i="1" dirty="0" smtClean="0"/>
              <a:t>-</a:t>
            </a:r>
            <a:r>
              <a:rPr lang="sv-SE" sz="2400" i="1" dirty="0" err="1" smtClean="0"/>
              <a:t>of</a:t>
            </a:r>
            <a:r>
              <a:rPr lang="sv-SE" sz="2400" i="1" dirty="0" smtClean="0"/>
              <a:t>-flight </a:t>
            </a:r>
            <a:r>
              <a:rPr lang="sv-SE" sz="2400" i="1" dirty="0" err="1" smtClean="0"/>
              <a:t>heavy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ion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elastic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recoil</a:t>
            </a:r>
            <a:r>
              <a:rPr lang="sv-SE" sz="2400" i="1" dirty="0" smtClean="0"/>
              <a:t> </a:t>
            </a:r>
            <a:r>
              <a:rPr lang="sv-SE" sz="2400" i="1" dirty="0" err="1" smtClean="0"/>
              <a:t>detection</a:t>
            </a:r>
            <a:r>
              <a:rPr lang="sv-SE" sz="2400" i="1" dirty="0" smtClean="0"/>
              <a:t> (HIERDA) </a:t>
            </a:r>
            <a:r>
              <a:rPr lang="sv-SE" sz="2400" i="1" dirty="0" err="1" smtClean="0"/>
              <a:t>with</a:t>
            </a:r>
            <a:r>
              <a:rPr lang="sv-SE" sz="2400" i="1" dirty="0" smtClean="0"/>
              <a:t> </a:t>
            </a:r>
            <a:r>
              <a:rPr lang="sv-SE" sz="2400" i="1" baseline="30000" dirty="0" smtClean="0"/>
              <a:t>80</a:t>
            </a:r>
            <a:r>
              <a:rPr lang="sv-SE" sz="2400" i="1" dirty="0" smtClean="0"/>
              <a:t>Br</a:t>
            </a:r>
            <a:r>
              <a:rPr lang="sv-SE" sz="2400" i="1" baseline="30000" dirty="0" smtClean="0"/>
              <a:t>7+</a:t>
            </a:r>
            <a:r>
              <a:rPr lang="sv-SE" sz="2400" i="1" dirty="0" smtClean="0"/>
              <a:t>32 MeV or     </a:t>
            </a:r>
            <a:r>
              <a:rPr lang="sv-SE" sz="2400" i="1" baseline="30000" dirty="0" smtClean="0"/>
              <a:t>127</a:t>
            </a:r>
            <a:r>
              <a:rPr lang="sv-SE" sz="2400" i="1" dirty="0" smtClean="0"/>
              <a:t>I</a:t>
            </a:r>
            <a:r>
              <a:rPr lang="sv-SE" sz="2400" i="1" baseline="30000" dirty="0" smtClean="0"/>
              <a:t>n</a:t>
            </a:r>
            <a:r>
              <a:rPr lang="sv-SE" sz="2400" i="1" baseline="30000" dirty="0"/>
              <a:t>+</a:t>
            </a:r>
            <a:r>
              <a:rPr lang="sv-SE" sz="2400" i="1" dirty="0"/>
              <a:t> n = 8 or </a:t>
            </a:r>
            <a:r>
              <a:rPr lang="sv-SE" sz="2400" i="1" dirty="0" smtClean="0"/>
              <a:t>10; </a:t>
            </a:r>
            <a:r>
              <a:rPr lang="sv-SE" sz="2400" i="1" dirty="0"/>
              <a:t>36 or 44 </a:t>
            </a:r>
            <a:r>
              <a:rPr lang="sv-SE" sz="2400" i="1" dirty="0" smtClean="0"/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2504703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Analysis of Inner Wall Guard Limiters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785D9-1BE5-43B5-B40B-6ED25C013FB8}"/>
              </a:ext>
            </a:extLst>
          </p:cNvPr>
          <p:cNvSpPr/>
          <p:nvPr/>
        </p:nvSpPr>
        <p:spPr>
          <a:xfrm>
            <a:off x="2647669" y="129804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17035" y="6444051"/>
            <a:ext cx="542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Laura </a:t>
            </a:r>
            <a:r>
              <a:rPr lang="sv-SE" i="1" dirty="0" err="1" smtClean="0"/>
              <a:t>Dittrich</a:t>
            </a:r>
            <a:r>
              <a:rPr lang="sv-SE" i="1" dirty="0" smtClean="0"/>
              <a:t> et al., Fusion Eng. Des. 192 (2023) 113620</a:t>
            </a:r>
            <a:endParaRPr lang="sv-SE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179018"/>
              </p:ext>
            </p:extLst>
          </p:nvPr>
        </p:nvGraphicFramePr>
        <p:xfrm>
          <a:off x="623394" y="797846"/>
          <a:ext cx="11305257" cy="5552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6013">
                  <a:extLst>
                    <a:ext uri="{9D8B030D-6E8A-4147-A177-3AD203B41FA5}">
                      <a16:colId xmlns:a16="http://schemas.microsoft.com/office/drawing/2014/main" val="1749934333"/>
                    </a:ext>
                  </a:extLst>
                </a:gridCol>
                <a:gridCol w="1466013">
                  <a:extLst>
                    <a:ext uri="{9D8B030D-6E8A-4147-A177-3AD203B41FA5}">
                      <a16:colId xmlns:a16="http://schemas.microsoft.com/office/drawing/2014/main" val="4176850182"/>
                    </a:ext>
                  </a:extLst>
                </a:gridCol>
                <a:gridCol w="589300">
                  <a:extLst>
                    <a:ext uri="{9D8B030D-6E8A-4147-A177-3AD203B41FA5}">
                      <a16:colId xmlns:a16="http://schemas.microsoft.com/office/drawing/2014/main" val="2462623869"/>
                    </a:ext>
                  </a:extLst>
                </a:gridCol>
                <a:gridCol w="733007">
                  <a:extLst>
                    <a:ext uri="{9D8B030D-6E8A-4147-A177-3AD203B41FA5}">
                      <a16:colId xmlns:a16="http://schemas.microsoft.com/office/drawing/2014/main" val="3446203331"/>
                    </a:ext>
                  </a:extLst>
                </a:gridCol>
                <a:gridCol w="733007">
                  <a:extLst>
                    <a:ext uri="{9D8B030D-6E8A-4147-A177-3AD203B41FA5}">
                      <a16:colId xmlns:a16="http://schemas.microsoft.com/office/drawing/2014/main" val="2875793990"/>
                    </a:ext>
                  </a:extLst>
                </a:gridCol>
                <a:gridCol w="589300">
                  <a:extLst>
                    <a:ext uri="{9D8B030D-6E8A-4147-A177-3AD203B41FA5}">
                      <a16:colId xmlns:a16="http://schemas.microsoft.com/office/drawing/2014/main" val="3748966858"/>
                    </a:ext>
                  </a:extLst>
                </a:gridCol>
                <a:gridCol w="589300">
                  <a:extLst>
                    <a:ext uri="{9D8B030D-6E8A-4147-A177-3AD203B41FA5}">
                      <a16:colId xmlns:a16="http://schemas.microsoft.com/office/drawing/2014/main" val="880943029"/>
                    </a:ext>
                  </a:extLst>
                </a:gridCol>
                <a:gridCol w="589300">
                  <a:extLst>
                    <a:ext uri="{9D8B030D-6E8A-4147-A177-3AD203B41FA5}">
                      <a16:colId xmlns:a16="http://schemas.microsoft.com/office/drawing/2014/main" val="2146723135"/>
                    </a:ext>
                  </a:extLst>
                </a:gridCol>
                <a:gridCol w="589300">
                  <a:extLst>
                    <a:ext uri="{9D8B030D-6E8A-4147-A177-3AD203B41FA5}">
                      <a16:colId xmlns:a16="http://schemas.microsoft.com/office/drawing/2014/main" val="3300229911"/>
                    </a:ext>
                  </a:extLst>
                </a:gridCol>
                <a:gridCol w="439391">
                  <a:extLst>
                    <a:ext uri="{9D8B030D-6E8A-4147-A177-3AD203B41FA5}">
                      <a16:colId xmlns:a16="http://schemas.microsoft.com/office/drawing/2014/main" val="3381195969"/>
                    </a:ext>
                  </a:extLst>
                </a:gridCol>
                <a:gridCol w="1466013">
                  <a:extLst>
                    <a:ext uri="{9D8B030D-6E8A-4147-A177-3AD203B41FA5}">
                      <a16:colId xmlns:a16="http://schemas.microsoft.com/office/drawing/2014/main" val="2684755726"/>
                    </a:ext>
                  </a:extLst>
                </a:gridCol>
                <a:gridCol w="1466013">
                  <a:extLst>
                    <a:ext uri="{9D8B030D-6E8A-4147-A177-3AD203B41FA5}">
                      <a16:colId xmlns:a16="http://schemas.microsoft.com/office/drawing/2014/main" val="2953066067"/>
                    </a:ext>
                  </a:extLst>
                </a:gridCol>
                <a:gridCol w="589300">
                  <a:extLst>
                    <a:ext uri="{9D8B030D-6E8A-4147-A177-3AD203B41FA5}">
                      <a16:colId xmlns:a16="http://schemas.microsoft.com/office/drawing/2014/main" val="3923202079"/>
                    </a:ext>
                  </a:extLst>
                </a:gridCol>
              </a:tblGrid>
              <a:tr h="396600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Tile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Position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Areal density in 10</a:t>
                      </a:r>
                      <a:r>
                        <a:rPr lang="en-US" sz="1800" baseline="30000" dirty="0">
                          <a:effectLst/>
                        </a:rPr>
                        <a:t>15</a:t>
                      </a:r>
                      <a:r>
                        <a:rPr lang="en-US" sz="1800" dirty="0">
                          <a:effectLst/>
                        </a:rPr>
                        <a:t> atoms cm</a:t>
                      </a:r>
                      <a:r>
                        <a:rPr lang="en-US" sz="1800" baseline="30000" dirty="0">
                          <a:effectLst/>
                        </a:rPr>
                        <a:t>-2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20669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</a:t>
                      </a:r>
                      <a:r>
                        <a:rPr lang="en-US" sz="1800">
                          <a:effectLst/>
                        </a:rPr>
                        <a:t>H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D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14</a:t>
                      </a:r>
                      <a:r>
                        <a:rPr lang="en-US" sz="1800">
                          <a:effectLst/>
                        </a:rPr>
                        <a:t>N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16</a:t>
                      </a:r>
                      <a:r>
                        <a:rPr lang="en-US" sz="1800">
                          <a:effectLst/>
                        </a:rPr>
                        <a:t>O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Ar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Cr, Fe, Ni, Mo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60936920"/>
                  </a:ext>
                </a:extLst>
              </a:tr>
              <a:tr h="396600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2XR10</a:t>
                      </a:r>
                      <a:endParaRPr lang="sv-SE" sz="18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(ILW-1)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RH wing C4R7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7476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910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2883660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Center C7R2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8960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7935552"/>
                  </a:ext>
                </a:extLst>
              </a:tr>
              <a:tr h="396600">
                <a:tc rowSpan="4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2XR10</a:t>
                      </a:r>
                      <a:endParaRPr lang="sv-SE" sz="18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(ILW-2)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RH wing C1R4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7677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948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8269430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RH wing C3R4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7104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933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31037682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Center C6R4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8941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0674470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Center C6R5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8933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45370173"/>
                  </a:ext>
                </a:extLst>
              </a:tr>
              <a:tr h="396600">
                <a:tc rowSpan="6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2XR11</a:t>
                      </a:r>
                      <a:endParaRPr lang="sv-SE" sz="18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(ILW1-3)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  <a:tabLst>
                          <a:tab pos="400050" algn="ctr"/>
                        </a:tabLst>
                      </a:pPr>
                      <a:r>
                        <a:rPr lang="en-US" sz="1800" b="0">
                          <a:effectLst/>
                        </a:rPr>
                        <a:t>RH wing C1R4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8492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5572495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RH wing C3R3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7461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232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1194930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RH wing C3R7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7483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365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289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378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98126084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Center C5R4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9009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5380162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LH Int. C1R4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8952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1544261"/>
                  </a:ext>
                </a:extLst>
              </a:tr>
              <a:tr h="39660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LH Int. C3R4</a:t>
                      </a:r>
                      <a:endParaRPr lang="sv-SE" sz="1800" b="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7945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144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34743227"/>
                  </a:ext>
                </a:extLst>
              </a:tr>
            </a:tbl>
          </a:graphicData>
        </a:graphic>
      </p:graphicFrame>
      <p:sp>
        <p:nvSpPr>
          <p:cNvPr id="7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20</a:t>
            </a:fld>
            <a:r>
              <a:rPr lang="en-GB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29477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Analysis of Upper Dump Plates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785D9-1BE5-43B5-B40B-6ED25C013FB8}"/>
              </a:ext>
            </a:extLst>
          </p:cNvPr>
          <p:cNvSpPr/>
          <p:nvPr/>
        </p:nvSpPr>
        <p:spPr>
          <a:xfrm>
            <a:off x="2647669" y="129804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17035" y="6444051"/>
            <a:ext cx="542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Laura </a:t>
            </a:r>
            <a:r>
              <a:rPr lang="sv-SE" i="1" dirty="0" err="1" smtClean="0"/>
              <a:t>Dittrich</a:t>
            </a:r>
            <a:r>
              <a:rPr lang="sv-SE" i="1" dirty="0" smtClean="0"/>
              <a:t> et al., Fusion Eng. Des. 192 (2023) 113620</a:t>
            </a:r>
            <a:endParaRPr lang="sv-SE" i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949156"/>
              </p:ext>
            </p:extLst>
          </p:nvPr>
        </p:nvGraphicFramePr>
        <p:xfrm>
          <a:off x="695400" y="620688"/>
          <a:ext cx="10914963" cy="5328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5318">
                  <a:extLst>
                    <a:ext uri="{9D8B030D-6E8A-4147-A177-3AD203B41FA5}">
                      <a16:colId xmlns:a16="http://schemas.microsoft.com/office/drawing/2014/main" val="1574385181"/>
                    </a:ext>
                  </a:extLst>
                </a:gridCol>
                <a:gridCol w="1125318">
                  <a:extLst>
                    <a:ext uri="{9D8B030D-6E8A-4147-A177-3AD203B41FA5}">
                      <a16:colId xmlns:a16="http://schemas.microsoft.com/office/drawing/2014/main" val="3204889579"/>
                    </a:ext>
                  </a:extLst>
                </a:gridCol>
                <a:gridCol w="570161">
                  <a:extLst>
                    <a:ext uri="{9D8B030D-6E8A-4147-A177-3AD203B41FA5}">
                      <a16:colId xmlns:a16="http://schemas.microsoft.com/office/drawing/2014/main" val="3355200275"/>
                    </a:ext>
                  </a:extLst>
                </a:gridCol>
                <a:gridCol w="570161">
                  <a:extLst>
                    <a:ext uri="{9D8B030D-6E8A-4147-A177-3AD203B41FA5}">
                      <a16:colId xmlns:a16="http://schemas.microsoft.com/office/drawing/2014/main" val="2423332111"/>
                    </a:ext>
                  </a:extLst>
                </a:gridCol>
                <a:gridCol w="709201">
                  <a:extLst>
                    <a:ext uri="{9D8B030D-6E8A-4147-A177-3AD203B41FA5}">
                      <a16:colId xmlns:a16="http://schemas.microsoft.com/office/drawing/2014/main" val="1679642461"/>
                    </a:ext>
                  </a:extLst>
                </a:gridCol>
                <a:gridCol w="709201">
                  <a:extLst>
                    <a:ext uri="{9D8B030D-6E8A-4147-A177-3AD203B41FA5}">
                      <a16:colId xmlns:a16="http://schemas.microsoft.com/office/drawing/2014/main" val="1570400745"/>
                    </a:ext>
                  </a:extLst>
                </a:gridCol>
                <a:gridCol w="570161">
                  <a:extLst>
                    <a:ext uri="{9D8B030D-6E8A-4147-A177-3AD203B41FA5}">
                      <a16:colId xmlns:a16="http://schemas.microsoft.com/office/drawing/2014/main" val="1622962333"/>
                    </a:ext>
                  </a:extLst>
                </a:gridCol>
                <a:gridCol w="570161">
                  <a:extLst>
                    <a:ext uri="{9D8B030D-6E8A-4147-A177-3AD203B41FA5}">
                      <a16:colId xmlns:a16="http://schemas.microsoft.com/office/drawing/2014/main" val="2816513760"/>
                    </a:ext>
                  </a:extLst>
                </a:gridCol>
                <a:gridCol w="709201">
                  <a:extLst>
                    <a:ext uri="{9D8B030D-6E8A-4147-A177-3AD203B41FA5}">
                      <a16:colId xmlns:a16="http://schemas.microsoft.com/office/drawing/2014/main" val="3050255816"/>
                    </a:ext>
                  </a:extLst>
                </a:gridCol>
                <a:gridCol w="709201">
                  <a:extLst>
                    <a:ext uri="{9D8B030D-6E8A-4147-A177-3AD203B41FA5}">
                      <a16:colId xmlns:a16="http://schemas.microsoft.com/office/drawing/2014/main" val="468584831"/>
                    </a:ext>
                  </a:extLst>
                </a:gridCol>
                <a:gridCol w="570161">
                  <a:extLst>
                    <a:ext uri="{9D8B030D-6E8A-4147-A177-3AD203B41FA5}">
                      <a16:colId xmlns:a16="http://schemas.microsoft.com/office/drawing/2014/main" val="1419256221"/>
                    </a:ext>
                  </a:extLst>
                </a:gridCol>
                <a:gridCol w="846731">
                  <a:extLst>
                    <a:ext uri="{9D8B030D-6E8A-4147-A177-3AD203B41FA5}">
                      <a16:colId xmlns:a16="http://schemas.microsoft.com/office/drawing/2014/main" val="181926541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664680463"/>
                    </a:ext>
                  </a:extLst>
                </a:gridCol>
                <a:gridCol w="700879">
                  <a:extLst>
                    <a:ext uri="{9D8B030D-6E8A-4147-A177-3AD203B41FA5}">
                      <a16:colId xmlns:a16="http://schemas.microsoft.com/office/drawing/2014/main" val="2797346022"/>
                    </a:ext>
                  </a:extLst>
                </a:gridCol>
                <a:gridCol w="60956">
                  <a:extLst>
                    <a:ext uri="{9D8B030D-6E8A-4147-A177-3AD203B41FA5}">
                      <a16:colId xmlns:a16="http://schemas.microsoft.com/office/drawing/2014/main" val="856254744"/>
                    </a:ext>
                  </a:extLst>
                </a:gridCol>
              </a:tblGrid>
              <a:tr h="290659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Tile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Position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Areal density in 10</a:t>
                      </a:r>
                      <a:r>
                        <a:rPr lang="en-US" sz="1800" baseline="30000">
                          <a:effectLst/>
                        </a:rPr>
                        <a:t>15</a:t>
                      </a:r>
                      <a:r>
                        <a:rPr lang="en-US" sz="1800">
                          <a:effectLst/>
                        </a:rPr>
                        <a:t> atoms cm</a:t>
                      </a:r>
                      <a:r>
                        <a:rPr lang="en-US" sz="1800" baseline="30000">
                          <a:effectLst/>
                        </a:rPr>
                        <a:t>-2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6088465"/>
                  </a:ext>
                </a:extLst>
              </a:tr>
              <a:tr h="290659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</a:t>
                      </a:r>
                      <a:r>
                        <a:rPr lang="en-US" sz="1800">
                          <a:effectLst/>
                        </a:rPr>
                        <a:t>H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D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3</a:t>
                      </a:r>
                      <a:r>
                        <a:rPr lang="en-US" sz="1800">
                          <a:effectLst/>
                        </a:rPr>
                        <a:t>He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14</a:t>
                      </a:r>
                      <a:r>
                        <a:rPr lang="en-US" sz="1800">
                          <a:effectLst/>
                        </a:rPr>
                        <a:t>N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16</a:t>
                      </a:r>
                      <a:r>
                        <a:rPr lang="en-US" sz="1800">
                          <a:effectLst/>
                        </a:rPr>
                        <a:t>O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Ar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Cr, Fe, Ni, Mo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756374"/>
                  </a:ext>
                </a:extLst>
              </a:tr>
              <a:tr h="290659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2B4C</a:t>
                      </a:r>
                      <a:endParaRPr lang="sv-SE" sz="18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(ILW-3)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C6R2*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9053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23326"/>
                  </a:ext>
                </a:extLst>
              </a:tr>
              <a:tr h="304478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C6R8*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8855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503275"/>
                  </a:ext>
                </a:extLst>
              </a:tr>
              <a:tr h="595136">
                <a:tc rowSpan="8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3A8</a:t>
                      </a:r>
                      <a:endParaRPr lang="sv-SE" sz="18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(ILW1-3)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C2R9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7295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970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648366"/>
                  </a:ext>
                </a:extLst>
              </a:tr>
              <a:tr h="595136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C2R12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7021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1057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5116"/>
                  </a:ext>
                </a:extLst>
              </a:tr>
              <a:tr h="595136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C2R14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7098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1049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54895"/>
                  </a:ext>
                </a:extLst>
              </a:tr>
              <a:tr h="290659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C4R9*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&lt;1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895063"/>
                  </a:ext>
                </a:extLst>
              </a:tr>
              <a:tr h="290659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C4R12*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8698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536236"/>
                  </a:ext>
                </a:extLst>
              </a:tr>
              <a:tr h="595136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C5R9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6574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1515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369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855027"/>
                  </a:ext>
                </a:extLst>
              </a:tr>
              <a:tr h="595136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C5R12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6586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1550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682198"/>
                  </a:ext>
                </a:extLst>
              </a:tr>
              <a:tr h="595136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C5R14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6647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1487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59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41157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03512" y="5898010"/>
            <a:ext cx="150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* </a:t>
            </a:r>
            <a:r>
              <a:rPr lang="sv-SE" dirty="0" err="1" smtClean="0"/>
              <a:t>Molten</a:t>
            </a:r>
            <a:r>
              <a:rPr lang="sv-SE" dirty="0" smtClean="0"/>
              <a:t> area</a:t>
            </a:r>
            <a:endParaRPr lang="sv-SE" dirty="0"/>
          </a:p>
        </p:txBody>
      </p:sp>
      <p:sp>
        <p:nvSpPr>
          <p:cNvPr id="8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21</a:t>
            </a:fld>
            <a:r>
              <a:rPr lang="en-GB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78072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1524000" y="67278"/>
            <a:ext cx="9036496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30000"/>
              </a:lnSpc>
              <a:spcAft>
                <a:spcPts val="900"/>
              </a:spcAft>
            </a:pPr>
            <a:r>
              <a:rPr lang="en-GB" altLang="sv-SE" sz="2800" b="1" dirty="0"/>
              <a:t>Carbon and tracers (N-15 and O-18) on Be limiters</a:t>
            </a:r>
          </a:p>
        </p:txBody>
      </p:sp>
      <p:sp>
        <p:nvSpPr>
          <p:cNvPr id="12" name="Inhaltsplatzhalter 2"/>
          <p:cNvSpPr>
            <a:spLocks/>
          </p:cNvSpPr>
          <p:nvPr/>
        </p:nvSpPr>
        <p:spPr bwMode="auto">
          <a:xfrm>
            <a:off x="1524001" y="404664"/>
            <a:ext cx="925251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0" indent="-88900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30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marL="1574800" indent="-660400" eaLnBrk="0" hangingPunct="0">
              <a:spcBef>
                <a:spcPct val="20000"/>
              </a:spcBef>
              <a:buChar char="•"/>
              <a:defRPr sz="2600">
                <a:solidFill>
                  <a:srgbClr val="0000FF"/>
                </a:solidFill>
                <a:latin typeface="Arial" charset="0"/>
                <a:cs typeface="Arial" charset="0"/>
              </a:defRPr>
            </a:lvl3pPr>
            <a:lvl4pPr marL="1930400" indent="-5588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387600" indent="-5588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844800" indent="-55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302000" indent="-55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59200" indent="-55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16400" indent="-55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</a:pPr>
            <a:endParaRPr lang="en-GB" altLang="sv-SE" sz="2000" b="1" dirty="0"/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AutoNum type="arabicPeriod"/>
            </a:pPr>
            <a:endParaRPr lang="en-GB" altLang="sv-SE" sz="2000" b="1" i="1" dirty="0"/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AutoNum type="arabicPeriod"/>
            </a:pPr>
            <a:endParaRPr lang="en-GB" altLang="sv-SE" sz="2000" b="1" i="1" dirty="0"/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AutoNum type="arabicPeriod"/>
            </a:pPr>
            <a:endParaRPr lang="en-GB" altLang="sv-SE" sz="2000" b="1" i="1" dirty="0"/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AutoNum type="arabicPeriod"/>
            </a:pPr>
            <a:endParaRPr lang="en-GB" altLang="sv-SE" sz="2000" b="1" i="1" dirty="0"/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AutoNum type="arabicPeriod"/>
            </a:pPr>
            <a:endParaRPr lang="en-GB" altLang="sv-SE" sz="2000" b="1" i="1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GB" altLang="sv-SE" sz="2000" b="1" i="1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GB" altLang="sv-SE" sz="2000" b="1" i="1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GB" altLang="sv-SE" sz="2000" b="1" i="1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GB" altLang="sv-SE" sz="2000" b="1" i="1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GB" altLang="sv-SE" sz="2000" i="1" dirty="0"/>
              <a:t>      </a:t>
            </a:r>
            <a:endParaRPr lang="en-GB" altLang="sv-SE" sz="2000" b="1" i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559579" y="1914251"/>
          <a:ext cx="9000916" cy="3602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5288">
                  <a:extLst>
                    <a:ext uri="{9D8B030D-6E8A-4147-A177-3AD203B41FA5}">
                      <a16:colId xmlns:a16="http://schemas.microsoft.com/office/drawing/2014/main" val="2274845563"/>
                    </a:ext>
                  </a:extLst>
                </a:gridCol>
                <a:gridCol w="1285288">
                  <a:extLst>
                    <a:ext uri="{9D8B030D-6E8A-4147-A177-3AD203B41FA5}">
                      <a16:colId xmlns:a16="http://schemas.microsoft.com/office/drawing/2014/main" val="1292219944"/>
                    </a:ext>
                  </a:extLst>
                </a:gridCol>
                <a:gridCol w="1285288">
                  <a:extLst>
                    <a:ext uri="{9D8B030D-6E8A-4147-A177-3AD203B41FA5}">
                      <a16:colId xmlns:a16="http://schemas.microsoft.com/office/drawing/2014/main" val="1181546739"/>
                    </a:ext>
                  </a:extLst>
                </a:gridCol>
                <a:gridCol w="1286263">
                  <a:extLst>
                    <a:ext uri="{9D8B030D-6E8A-4147-A177-3AD203B41FA5}">
                      <a16:colId xmlns:a16="http://schemas.microsoft.com/office/drawing/2014/main" val="272928531"/>
                    </a:ext>
                  </a:extLst>
                </a:gridCol>
                <a:gridCol w="1286263">
                  <a:extLst>
                    <a:ext uri="{9D8B030D-6E8A-4147-A177-3AD203B41FA5}">
                      <a16:colId xmlns:a16="http://schemas.microsoft.com/office/drawing/2014/main" val="1300917004"/>
                    </a:ext>
                  </a:extLst>
                </a:gridCol>
                <a:gridCol w="1286263">
                  <a:extLst>
                    <a:ext uri="{9D8B030D-6E8A-4147-A177-3AD203B41FA5}">
                      <a16:colId xmlns:a16="http://schemas.microsoft.com/office/drawing/2014/main" val="505393347"/>
                    </a:ext>
                  </a:extLst>
                </a:gridCol>
                <a:gridCol w="1286263">
                  <a:extLst>
                    <a:ext uri="{9D8B030D-6E8A-4147-A177-3AD203B41FA5}">
                      <a16:colId xmlns:a16="http://schemas.microsoft.com/office/drawing/2014/main" val="4202494044"/>
                    </a:ext>
                  </a:extLst>
                </a:gridCol>
              </a:tblGrid>
              <a:tr h="8808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solidFill>
                            <a:srgbClr val="FF0000"/>
                          </a:solidFill>
                          <a:effectLst/>
                        </a:rPr>
                        <a:t>Table Limiter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solidFill>
                            <a:srgbClr val="FF0000"/>
                          </a:solidFill>
                          <a:effectLst/>
                        </a:rPr>
                        <a:t>Sample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solidFill>
                            <a:srgbClr val="FF0000"/>
                          </a:solidFill>
                          <a:effectLst/>
                        </a:rPr>
                        <a:t>N-14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solidFill>
                            <a:srgbClr val="FF0000"/>
                          </a:solidFill>
                          <a:effectLst/>
                        </a:rPr>
                        <a:t>N-15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solidFill>
                            <a:srgbClr val="FF0000"/>
                          </a:solidFill>
                          <a:effectLst/>
                        </a:rPr>
                        <a:t>O-18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solidFill>
                            <a:srgbClr val="FF0000"/>
                          </a:solidFill>
                          <a:effectLst/>
                        </a:rPr>
                        <a:t>D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 dirty="0" smtClean="0">
                          <a:solidFill>
                            <a:srgbClr val="FF0000"/>
                          </a:solidFill>
                          <a:effectLst/>
                        </a:rPr>
                        <a:t>C*</a:t>
                      </a:r>
                      <a:endParaRPr lang="sv-SE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52541"/>
                  </a:ext>
                </a:extLst>
              </a:tr>
              <a:tr h="453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effectLst/>
                        </a:rPr>
                        <a:t>OPL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540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6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45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0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17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sv-SE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4821219"/>
                  </a:ext>
                </a:extLst>
              </a:tr>
              <a:tr h="453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effectLst/>
                        </a:rPr>
                        <a:t>OPL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546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24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67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</a:rPr>
                        <a:t>6</a:t>
                      </a:r>
                      <a:endParaRPr lang="sv-SE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18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1577478"/>
                  </a:ext>
                </a:extLst>
              </a:tr>
              <a:tr h="453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effectLst/>
                        </a:rPr>
                        <a:t>OPL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553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18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22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3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15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8313582"/>
                  </a:ext>
                </a:extLst>
              </a:tr>
              <a:tr h="453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effectLst/>
                        </a:rPr>
                        <a:t>OPL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558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85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25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3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15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FF0000"/>
                          </a:solidFill>
                          <a:effectLst/>
                        </a:rPr>
                        <a:t>59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6593717"/>
                  </a:ext>
                </a:extLst>
              </a:tr>
              <a:tr h="453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effectLst/>
                        </a:rPr>
                        <a:t>IWGL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511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3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14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0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11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sv-SE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8301741"/>
                  </a:ext>
                </a:extLst>
              </a:tr>
              <a:tr h="453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2400" b="1">
                          <a:effectLst/>
                        </a:rPr>
                        <a:t>IWGL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513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36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131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5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effectLst/>
                        </a:rPr>
                        <a:t>29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F0000"/>
                          </a:solidFill>
                          <a:effectLst/>
                        </a:rPr>
                        <a:t>48</a:t>
                      </a:r>
                      <a:endParaRPr lang="sv-SE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2794935"/>
                  </a:ext>
                </a:extLst>
              </a:tr>
            </a:tbl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59579" y="919754"/>
            <a:ext cx="86074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Deuterium, </a:t>
            </a:r>
            <a:r>
              <a:rPr lang="sv-SE" altLang="sv-SE" sz="2400" b="1" i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sv-SE" altLang="sv-SE" sz="24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nitrogen and </a:t>
            </a:r>
            <a:r>
              <a:rPr lang="sv-SE" altLang="sv-SE" sz="2400" b="1" i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tracer</a:t>
            </a:r>
            <a:r>
              <a:rPr lang="sv-SE" altLang="sv-SE" sz="24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species (N-15 and O-18) on beryllium limiters from ILW-3 in 10</a:t>
            </a:r>
            <a:r>
              <a:rPr lang="sv-SE" altLang="sv-SE" sz="2400" b="1" i="1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sv-SE" altLang="sv-SE" sz="24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at/cm</a:t>
            </a:r>
            <a:r>
              <a:rPr lang="sv-SE" altLang="sv-SE" sz="2400" b="1" i="1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v-SE" altLang="sv-SE" sz="24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v-SE" altLang="sv-SE" sz="24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9579" y="5877272"/>
            <a:ext cx="441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i="1" dirty="0">
                <a:solidFill>
                  <a:srgbClr val="FF0000"/>
                </a:solidFill>
              </a:rPr>
              <a:t>* </a:t>
            </a:r>
            <a:r>
              <a:rPr lang="sv-SE" b="1" i="1" dirty="0" err="1">
                <a:solidFill>
                  <a:srgbClr val="FF0000"/>
                </a:solidFill>
              </a:rPr>
              <a:t>Very</a:t>
            </a:r>
            <a:r>
              <a:rPr lang="sv-SE" b="1" i="1" dirty="0">
                <a:solidFill>
                  <a:srgbClr val="FF0000"/>
                </a:solidFill>
              </a:rPr>
              <a:t> positive </a:t>
            </a:r>
            <a:r>
              <a:rPr lang="sv-SE" b="1" i="1" dirty="0" err="1">
                <a:solidFill>
                  <a:srgbClr val="FF0000"/>
                </a:solidFill>
              </a:rPr>
              <a:t>result</a:t>
            </a:r>
            <a:r>
              <a:rPr lang="sv-SE" b="1" i="1" dirty="0">
                <a:solidFill>
                  <a:srgbClr val="FF0000"/>
                </a:solidFill>
              </a:rPr>
              <a:t>: small C </a:t>
            </a:r>
            <a:r>
              <a:rPr lang="sv-SE" b="1" i="1" dirty="0" err="1">
                <a:solidFill>
                  <a:srgbClr val="FF0000"/>
                </a:solidFill>
              </a:rPr>
              <a:t>content</a:t>
            </a:r>
            <a:r>
              <a:rPr lang="sv-SE" b="1" i="1" dirty="0">
                <a:solidFill>
                  <a:srgbClr val="FF0000"/>
                </a:solidFill>
              </a:rPr>
              <a:t> on Be.</a:t>
            </a:r>
          </a:p>
        </p:txBody>
      </p:sp>
    </p:spTree>
    <p:extLst>
      <p:ext uri="{BB962C8B-B14F-4D97-AF65-F5344CB8AC3E}">
        <p14:creationId xmlns:p14="http://schemas.microsoft.com/office/powerpoint/2010/main" val="38315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0690-C8F4-4BC7-A753-60C59EE32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Mirrors from Divertor: Surface composition</a:t>
            </a:r>
            <a:endParaRPr lang="en-GB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7FF173-9EE0-419A-B532-CFE61105149D}"/>
              </a:ext>
            </a:extLst>
          </p:cNvPr>
          <p:cNvSpPr/>
          <p:nvPr/>
        </p:nvSpPr>
        <p:spPr>
          <a:xfrm>
            <a:off x="320018" y="821305"/>
            <a:ext cx="5580000" cy="4510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ILW3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0355F5-C6DD-42A8-B3F1-69F067CFC2A9}"/>
              </a:ext>
            </a:extLst>
          </p:cNvPr>
          <p:cNvSpPr/>
          <p:nvPr/>
        </p:nvSpPr>
        <p:spPr>
          <a:xfrm>
            <a:off x="6258551" y="833516"/>
            <a:ext cx="5580000" cy="4510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ILW1-3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F6178E7-3FBF-4867-87C8-79138AB6D55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91984" y="1490781"/>
          <a:ext cx="5579998" cy="467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3C64868-6E86-4FC4-BB6D-3B082A74FF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0018" y="1490781"/>
          <a:ext cx="5580000" cy="467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0D6B1B2-524B-401A-AB5A-60BDA55B6287}"/>
              </a:ext>
            </a:extLst>
          </p:cNvPr>
          <p:cNvSpPr/>
          <p:nvPr/>
        </p:nvSpPr>
        <p:spPr>
          <a:xfrm rot="10800000">
            <a:off x="3196260" y="2901163"/>
            <a:ext cx="360040" cy="28803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8CCA141-7284-4235-85F1-98E79C6300D1}"/>
              </a:ext>
            </a:extLst>
          </p:cNvPr>
          <p:cNvSpPr/>
          <p:nvPr/>
        </p:nvSpPr>
        <p:spPr>
          <a:xfrm rot="10800000">
            <a:off x="9155741" y="1490781"/>
            <a:ext cx="360040" cy="28803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AA1F2A1-4484-4A78-90D6-B55EB89B5B95}"/>
              </a:ext>
            </a:extLst>
          </p:cNvPr>
          <p:cNvSpPr/>
          <p:nvPr/>
        </p:nvSpPr>
        <p:spPr>
          <a:xfrm rot="10800000">
            <a:off x="10487980" y="2060848"/>
            <a:ext cx="360040" cy="28803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AE60A9-A236-4C5B-B51F-D9E2EEDF0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812010" y="1652276"/>
            <a:ext cx="1128538" cy="1179155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FB14FF-3758-44E7-8D2A-EE4A88BC2B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34" r="9569"/>
          <a:stretch/>
        </p:blipFill>
        <p:spPr>
          <a:xfrm rot="10800000">
            <a:off x="10949809" y="1593820"/>
            <a:ext cx="1046768" cy="117915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3771D-3E4A-4DD4-9C5C-43E72E2B4A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5" r="23282"/>
          <a:stretch/>
        </p:blipFill>
        <p:spPr>
          <a:xfrm rot="10800000">
            <a:off x="7944248" y="1437457"/>
            <a:ext cx="1086898" cy="1179155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A close up of a box&#10;&#10;Description generated with high confidence">
            <a:extLst>
              <a:ext uri="{FF2B5EF4-FFF2-40B4-BE49-F238E27FC236}">
                <a16:creationId xmlns:a16="http://schemas.microsoft.com/office/drawing/2014/main" id="{0E590324-66E2-424C-B1F1-37F080559F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092394" y="1805319"/>
            <a:ext cx="1071022" cy="1179155"/>
          </a:xfrm>
          <a:prstGeom prst="rect">
            <a:avLst/>
          </a:pr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5F967209-4897-4293-B87F-B97894EF2BD4}"/>
              </a:ext>
            </a:extLst>
          </p:cNvPr>
          <p:cNvSpPr/>
          <p:nvPr/>
        </p:nvSpPr>
        <p:spPr>
          <a:xfrm rot="10800000">
            <a:off x="4511825" y="3900803"/>
            <a:ext cx="360040" cy="288032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3" y="6545244"/>
            <a:ext cx="10986971" cy="268139"/>
          </a:xfrm>
        </p:spPr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23</a:t>
            </a:fld>
            <a:r>
              <a:rPr lang="en-GB" dirty="0">
                <a:latin typeface="+mj-lt"/>
              </a:rPr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5360" y="6199083"/>
            <a:ext cx="5312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Sunwoo Moon et al., </a:t>
            </a:r>
            <a:r>
              <a:rPr lang="sv-SE" i="1" dirty="0" err="1" smtClean="0"/>
              <a:t>Nucl</a:t>
            </a:r>
            <a:r>
              <a:rPr lang="sv-SE" i="1" dirty="0" smtClean="0"/>
              <a:t>. Mater. Energy 19 (2019) 59.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35502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D670-4208-4D56-AC57-DA06F1D7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Mirrors: Visual inspection</a:t>
            </a:r>
            <a:endParaRPr lang="en-GB" dirty="0">
              <a:latin typeface="+mn-lt"/>
            </a:endParaRPr>
          </a:p>
        </p:txBody>
      </p:sp>
      <p:pic>
        <p:nvPicPr>
          <p:cNvPr id="22" name="Picture 2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8E9E8DE4-ADC4-47B3-B8E3-20ADCC79D4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1" r="21430"/>
          <a:stretch/>
        </p:blipFill>
        <p:spPr>
          <a:xfrm>
            <a:off x="6261200" y="3189238"/>
            <a:ext cx="1088419" cy="1179155"/>
          </a:xfrm>
          <a:prstGeom prst="rect">
            <a:avLst/>
          </a:prstGeom>
        </p:spPr>
      </p:pic>
      <p:pic>
        <p:nvPicPr>
          <p:cNvPr id="28" name="Picture 27" descr="A picture containing building, wall, sitting, indoor&#10;&#10;Description generated with high confidence">
            <a:extLst>
              <a:ext uri="{FF2B5EF4-FFF2-40B4-BE49-F238E27FC236}">
                <a16:creationId xmlns:a16="http://schemas.microsoft.com/office/drawing/2014/main" id="{A907F088-9EF2-403F-8489-223DFE956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86" r="24996"/>
          <a:stretch/>
        </p:blipFill>
        <p:spPr>
          <a:xfrm>
            <a:off x="5164851" y="3189238"/>
            <a:ext cx="1088418" cy="1179155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4BAA9D-6619-425E-BD67-8988499F81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475235" y="1688197"/>
            <a:ext cx="1123202" cy="1179155"/>
          </a:xfrm>
          <a:prstGeom prst="rect">
            <a:avLst/>
          </a:prstGeom>
        </p:spPr>
      </p:pic>
      <p:pic>
        <p:nvPicPr>
          <p:cNvPr id="5" name="Picture 4" descr="A close up of a box&#10;&#10;Description generated with high confidence">
            <a:extLst>
              <a:ext uri="{FF2B5EF4-FFF2-40B4-BE49-F238E27FC236}">
                <a16:creationId xmlns:a16="http://schemas.microsoft.com/office/drawing/2014/main" id="{CA7D7816-9D23-4867-825B-9EF83F14BD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674894" y="1688221"/>
            <a:ext cx="1071022" cy="1179155"/>
          </a:xfrm>
          <a:prstGeom prst="rect">
            <a:avLst/>
          </a:prstGeom>
        </p:spPr>
      </p:pic>
      <p:pic>
        <p:nvPicPr>
          <p:cNvPr id="6" name="Picture 5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83C6199E-0F27-4713-8160-7AAABD9BD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9995" y="1719097"/>
            <a:ext cx="1178065" cy="1179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88527-13E7-423B-8C4B-6535F96FCA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400" y="1719097"/>
            <a:ext cx="1178065" cy="1179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D9D43-0454-4662-AC67-72D83341AF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144" y="1744056"/>
            <a:ext cx="1118598" cy="1179155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3B26B489-6D9D-400E-920C-81B711812F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7547" y="1722611"/>
            <a:ext cx="1178065" cy="1179155"/>
          </a:xfrm>
          <a:prstGeom prst="rect">
            <a:avLst/>
          </a:prstGeom>
        </p:spPr>
      </p:pic>
      <p:pic>
        <p:nvPicPr>
          <p:cNvPr id="10" name="Picture 9" descr="A close up of a device&#10;&#10;Description generated with high confidence">
            <a:extLst>
              <a:ext uri="{FF2B5EF4-FFF2-40B4-BE49-F238E27FC236}">
                <a16:creationId xmlns:a16="http://schemas.microsoft.com/office/drawing/2014/main" id="{72FDE643-E7FD-463A-9822-59D3E5622FF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548746" y="1682133"/>
            <a:ext cx="1123201" cy="1179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639E3B-52F2-4F09-9124-0DA024D46F2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87872" y="1674343"/>
            <a:ext cx="1128538" cy="1179155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BCE821EE-99FA-4969-9CCF-F3F70958FF3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852248" y="1709671"/>
            <a:ext cx="1178065" cy="1179155"/>
          </a:xfrm>
          <a:prstGeom prst="rect">
            <a:avLst/>
          </a:prstGeom>
        </p:spPr>
      </p:pic>
      <p:pic>
        <p:nvPicPr>
          <p:cNvPr id="13" name="Picture 1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9EB62CBB-3FEC-4701-9183-2B0CEE6C4C0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792388" y="1689702"/>
            <a:ext cx="1123430" cy="1179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B6F68A-64F3-4D23-83C8-AA926D206DA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0" r="22671"/>
          <a:stretch/>
        </p:blipFill>
        <p:spPr>
          <a:xfrm rot="10800000">
            <a:off x="2637371" y="3165402"/>
            <a:ext cx="1047277" cy="11791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2B65F8-F3D2-4DA8-A193-0B68A1EEA1D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34" r="9569"/>
          <a:stretch/>
        </p:blipFill>
        <p:spPr>
          <a:xfrm rot="10800000">
            <a:off x="8667958" y="3148763"/>
            <a:ext cx="1046768" cy="1179155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3DA85F-9A78-4E68-A758-D506E35A8FC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2" r="29277"/>
          <a:stretch/>
        </p:blipFill>
        <p:spPr>
          <a:xfrm rot="10800000">
            <a:off x="9815000" y="3182530"/>
            <a:ext cx="1009189" cy="1179155"/>
          </a:xfrm>
          <a:prstGeom prst="rect">
            <a:avLst/>
          </a:prstGeom>
        </p:spPr>
      </p:pic>
      <p:pic>
        <p:nvPicPr>
          <p:cNvPr id="20" name="Picture 19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04D90F3B-01E6-49C8-9813-B1A29C491BA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8" r="31195"/>
          <a:stretch/>
        </p:blipFill>
        <p:spPr>
          <a:xfrm rot="10800000">
            <a:off x="10878440" y="3143739"/>
            <a:ext cx="1046769" cy="1179155"/>
          </a:xfrm>
          <a:prstGeom prst="rect">
            <a:avLst/>
          </a:prstGeom>
        </p:spPr>
      </p:pic>
      <p:pic>
        <p:nvPicPr>
          <p:cNvPr id="21" name="Picture 20" descr="A close up of a box&#10;&#10;Description generated with high confidence">
            <a:extLst>
              <a:ext uri="{FF2B5EF4-FFF2-40B4-BE49-F238E27FC236}">
                <a16:creationId xmlns:a16="http://schemas.microsoft.com/office/drawing/2014/main" id="{A35605A0-1513-49A5-9978-C81603DEDD3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85" r="26246"/>
          <a:stretch/>
        </p:blipFill>
        <p:spPr>
          <a:xfrm>
            <a:off x="4046381" y="3226676"/>
            <a:ext cx="1068553" cy="1179155"/>
          </a:xfrm>
          <a:prstGeom prst="rect">
            <a:avLst/>
          </a:prstGeom>
        </p:spPr>
      </p:pic>
      <p:pic>
        <p:nvPicPr>
          <p:cNvPr id="24" name="Picture 23" descr="A picture containing building, wall, electronics&#10;&#10;Description generated with high confidence">
            <a:extLst>
              <a:ext uri="{FF2B5EF4-FFF2-40B4-BE49-F238E27FC236}">
                <a16:creationId xmlns:a16="http://schemas.microsoft.com/office/drawing/2014/main" id="{B5EE5AE6-0845-4A34-A983-69CCE06F077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0" r="28731"/>
          <a:stretch/>
        </p:blipFill>
        <p:spPr>
          <a:xfrm>
            <a:off x="7366694" y="3201497"/>
            <a:ext cx="1021065" cy="1179155"/>
          </a:xfrm>
          <a:prstGeom prst="rect">
            <a:avLst/>
          </a:prstGeom>
        </p:spPr>
      </p:pic>
      <p:sp>
        <p:nvSpPr>
          <p:cNvPr id="29" name="Rectangle: Single Corner Snipped 28">
            <a:extLst>
              <a:ext uri="{FF2B5EF4-FFF2-40B4-BE49-F238E27FC236}">
                <a16:creationId xmlns:a16="http://schemas.microsoft.com/office/drawing/2014/main" id="{C5443296-0BEF-44D5-82F3-5ADDFBDF9266}"/>
              </a:ext>
            </a:extLst>
          </p:cNvPr>
          <p:cNvSpPr/>
          <p:nvPr/>
        </p:nvSpPr>
        <p:spPr>
          <a:xfrm>
            <a:off x="320018" y="1268761"/>
            <a:ext cx="3465991" cy="3568644"/>
          </a:xfrm>
          <a:prstGeom prst="snip1Rect">
            <a:avLst>
              <a:gd name="adj" fmla="val 0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C128B7-35FE-4070-9999-1DA72CC85A9A}"/>
              </a:ext>
            </a:extLst>
          </p:cNvPr>
          <p:cNvSpPr/>
          <p:nvPr/>
        </p:nvSpPr>
        <p:spPr>
          <a:xfrm>
            <a:off x="320018" y="829834"/>
            <a:ext cx="3465991" cy="4510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Inner Divertor</a:t>
            </a:r>
          </a:p>
        </p:txBody>
      </p:sp>
      <p:sp>
        <p:nvSpPr>
          <p:cNvPr id="32" name="Rectangle: Single Corner Snipped 31">
            <a:extLst>
              <a:ext uri="{FF2B5EF4-FFF2-40B4-BE49-F238E27FC236}">
                <a16:creationId xmlns:a16="http://schemas.microsoft.com/office/drawing/2014/main" id="{AB0D9485-7989-4722-9ED6-2F1F44F0E51B}"/>
              </a:ext>
            </a:extLst>
          </p:cNvPr>
          <p:cNvSpPr/>
          <p:nvPr/>
        </p:nvSpPr>
        <p:spPr>
          <a:xfrm>
            <a:off x="8627207" y="1268760"/>
            <a:ext cx="3350089" cy="3568645"/>
          </a:xfrm>
          <a:prstGeom prst="snip1Rect">
            <a:avLst>
              <a:gd name="adj" fmla="val 0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A0608E-16D8-4846-AAE3-758922119348}"/>
              </a:ext>
            </a:extLst>
          </p:cNvPr>
          <p:cNvSpPr/>
          <p:nvPr/>
        </p:nvSpPr>
        <p:spPr>
          <a:xfrm>
            <a:off x="8627207" y="829834"/>
            <a:ext cx="3350089" cy="4510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Outer Divertor</a:t>
            </a:r>
          </a:p>
        </p:txBody>
      </p:sp>
      <p:sp>
        <p:nvSpPr>
          <p:cNvPr id="34" name="Rectangle: Single Corner Snipped 33">
            <a:extLst>
              <a:ext uri="{FF2B5EF4-FFF2-40B4-BE49-F238E27FC236}">
                <a16:creationId xmlns:a16="http://schemas.microsoft.com/office/drawing/2014/main" id="{F3E196F1-2EB9-42D7-B57E-AD1287FC0277}"/>
              </a:ext>
            </a:extLst>
          </p:cNvPr>
          <p:cNvSpPr/>
          <p:nvPr/>
        </p:nvSpPr>
        <p:spPr>
          <a:xfrm>
            <a:off x="3948118" y="1268760"/>
            <a:ext cx="4526550" cy="3568645"/>
          </a:xfrm>
          <a:prstGeom prst="snip1Rect">
            <a:avLst>
              <a:gd name="adj" fmla="val 0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ABA153E-99BC-44A4-9B57-9DD7F1BE424B}"/>
              </a:ext>
            </a:extLst>
          </p:cNvPr>
          <p:cNvSpPr/>
          <p:nvPr/>
        </p:nvSpPr>
        <p:spPr>
          <a:xfrm>
            <a:off x="3951388" y="829834"/>
            <a:ext cx="4523281" cy="4510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Divertor Base</a:t>
            </a:r>
          </a:p>
        </p:txBody>
      </p:sp>
      <p:pic>
        <p:nvPicPr>
          <p:cNvPr id="16" name="Picture 15" descr="A close up of a box&#10;&#10;Description generated with high confidence">
            <a:extLst>
              <a:ext uri="{FF2B5EF4-FFF2-40B4-BE49-F238E27FC236}">
                <a16:creationId xmlns:a16="http://schemas.microsoft.com/office/drawing/2014/main" id="{1417B918-4A9B-4493-8FCE-7182E174886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153" r="23282"/>
          <a:stretch/>
        </p:blipFill>
        <p:spPr>
          <a:xfrm rot="10800000">
            <a:off x="1504815" y="3178631"/>
            <a:ext cx="1073253" cy="117915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31984BA-BBF9-4601-BC4F-E9DA183626C2}"/>
              </a:ext>
            </a:extLst>
          </p:cNvPr>
          <p:cNvSpPr/>
          <p:nvPr/>
        </p:nvSpPr>
        <p:spPr>
          <a:xfrm>
            <a:off x="215844" y="1268761"/>
            <a:ext cx="1561740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ILW3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727E72-F629-4CBF-B1E7-AFDFDC321AB8}"/>
              </a:ext>
            </a:extLst>
          </p:cNvPr>
          <p:cNvSpPr/>
          <p:nvPr/>
        </p:nvSpPr>
        <p:spPr>
          <a:xfrm>
            <a:off x="215844" y="2785644"/>
            <a:ext cx="1561740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</a:t>
            </a:r>
            <a:r>
              <a:rPr lang="en-GB" sz="3200" b="1" dirty="0">
                <a:solidFill>
                  <a:schemeClr val="tx1"/>
                </a:solidFill>
              </a:rPr>
              <a:t>LW1-3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152ACF-E510-4A30-8CE7-3D1EDF97EF9D}"/>
              </a:ext>
            </a:extLst>
          </p:cNvPr>
          <p:cNvSpPr/>
          <p:nvPr/>
        </p:nvSpPr>
        <p:spPr>
          <a:xfrm>
            <a:off x="215844" y="4365104"/>
            <a:ext cx="1561740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0.0 cm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580899-BC29-4149-AFC1-DB8D26EABC77}"/>
              </a:ext>
            </a:extLst>
          </p:cNvPr>
          <p:cNvSpPr/>
          <p:nvPr/>
        </p:nvSpPr>
        <p:spPr>
          <a:xfrm>
            <a:off x="1211131" y="4365104"/>
            <a:ext cx="1561740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2.5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A01D35-AF0B-43D6-8D64-5E985DCDDC2E}"/>
              </a:ext>
            </a:extLst>
          </p:cNvPr>
          <p:cNvSpPr/>
          <p:nvPr/>
        </p:nvSpPr>
        <p:spPr>
          <a:xfrm>
            <a:off x="2371846" y="4365104"/>
            <a:ext cx="1561740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4.5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A5B946-241E-4415-93DB-EC7AF0238E0F}"/>
              </a:ext>
            </a:extLst>
          </p:cNvPr>
          <p:cNvSpPr/>
          <p:nvPr/>
        </p:nvSpPr>
        <p:spPr>
          <a:xfrm>
            <a:off x="8546680" y="1268761"/>
            <a:ext cx="1561740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ILW3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113321-4635-4734-9F89-B9D9C5717AA0}"/>
              </a:ext>
            </a:extLst>
          </p:cNvPr>
          <p:cNvSpPr/>
          <p:nvPr/>
        </p:nvSpPr>
        <p:spPr>
          <a:xfrm>
            <a:off x="8546680" y="2785644"/>
            <a:ext cx="1561740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</a:t>
            </a:r>
            <a:r>
              <a:rPr lang="en-GB" sz="3200" b="1" dirty="0">
                <a:solidFill>
                  <a:schemeClr val="tx1"/>
                </a:solidFill>
              </a:rPr>
              <a:t>LW1-3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FF6E42E-1384-412E-A6FE-A9EBAE96371E}"/>
              </a:ext>
            </a:extLst>
          </p:cNvPr>
          <p:cNvSpPr/>
          <p:nvPr/>
        </p:nvSpPr>
        <p:spPr>
          <a:xfrm>
            <a:off x="3987549" y="1268761"/>
            <a:ext cx="1561740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ILW3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C7DB22-DD76-4467-A8C5-F74CDAF8BFFF}"/>
              </a:ext>
            </a:extLst>
          </p:cNvPr>
          <p:cNvSpPr/>
          <p:nvPr/>
        </p:nvSpPr>
        <p:spPr>
          <a:xfrm>
            <a:off x="3987549" y="2785644"/>
            <a:ext cx="1561740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</a:t>
            </a:r>
            <a:r>
              <a:rPr lang="en-GB" sz="3200" b="1" dirty="0">
                <a:solidFill>
                  <a:schemeClr val="tx1"/>
                </a:solidFill>
              </a:rPr>
              <a:t>LW1-3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4ABCEA-356F-44C3-9315-AB3C33D25705}"/>
              </a:ext>
            </a:extLst>
          </p:cNvPr>
          <p:cNvSpPr/>
          <p:nvPr/>
        </p:nvSpPr>
        <p:spPr>
          <a:xfrm>
            <a:off x="8567127" y="4365104"/>
            <a:ext cx="1345389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8E34241-B267-481E-8F5F-5C30FCBFC62C}"/>
              </a:ext>
            </a:extLst>
          </p:cNvPr>
          <p:cNvSpPr/>
          <p:nvPr/>
        </p:nvSpPr>
        <p:spPr>
          <a:xfrm>
            <a:off x="9603989" y="4365104"/>
            <a:ext cx="1505196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1.5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54896D-3B5E-4F0C-83AA-9944E61CC5DC}"/>
              </a:ext>
            </a:extLst>
          </p:cNvPr>
          <p:cNvSpPr/>
          <p:nvPr/>
        </p:nvSpPr>
        <p:spPr>
          <a:xfrm>
            <a:off x="10705767" y="4365104"/>
            <a:ext cx="1365704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3.0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2BFE8F2-CC06-4224-B720-BD43C9D27F1B}"/>
              </a:ext>
            </a:extLst>
          </p:cNvPr>
          <p:cNvSpPr/>
          <p:nvPr/>
        </p:nvSpPr>
        <p:spPr>
          <a:xfrm>
            <a:off x="3957767" y="4365104"/>
            <a:ext cx="1345389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992692-D3BB-461C-83BD-7D6FC515BB29}"/>
              </a:ext>
            </a:extLst>
          </p:cNvPr>
          <p:cNvSpPr/>
          <p:nvPr/>
        </p:nvSpPr>
        <p:spPr>
          <a:xfrm>
            <a:off x="4994629" y="4365104"/>
            <a:ext cx="1505196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7883526-57A0-4E24-970A-78D3C77AB9AA}"/>
              </a:ext>
            </a:extLst>
          </p:cNvPr>
          <p:cNvSpPr/>
          <p:nvPr/>
        </p:nvSpPr>
        <p:spPr>
          <a:xfrm>
            <a:off x="6096407" y="4365104"/>
            <a:ext cx="1365704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1.5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32D6388-89AC-480C-B607-2C3CF7327273}"/>
              </a:ext>
            </a:extLst>
          </p:cNvPr>
          <p:cNvSpPr/>
          <p:nvPr/>
        </p:nvSpPr>
        <p:spPr>
          <a:xfrm>
            <a:off x="7118612" y="4365104"/>
            <a:ext cx="1365704" cy="47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2.8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37606C-852E-4A71-9EF8-892203F727D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5" r="23282"/>
          <a:stretch/>
        </p:blipFill>
        <p:spPr>
          <a:xfrm rot="10800000">
            <a:off x="367998" y="3148763"/>
            <a:ext cx="1086898" cy="1179155"/>
          </a:xfrm>
          <a:prstGeom prst="rect">
            <a:avLst/>
          </a:prstGeom>
          <a:ln>
            <a:noFill/>
          </a:ln>
        </p:spPr>
      </p:pic>
      <p:pic>
        <p:nvPicPr>
          <p:cNvPr id="52" name="Content Placeholder 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2A401ABA-4617-4650-BE6D-540276CA0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t="5901" r="24591" b="7422"/>
          <a:stretch/>
        </p:blipFill>
        <p:spPr>
          <a:xfrm rot="16200000">
            <a:off x="4695892" y="5040074"/>
            <a:ext cx="1066716" cy="1069306"/>
          </a:xfr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C78EA7C-E581-4017-807D-5E9A987A2FA1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7" t="9312" r="17989" b="7345"/>
          <a:stretch/>
        </p:blipFill>
        <p:spPr>
          <a:xfrm rot="16200000">
            <a:off x="7016793" y="5052501"/>
            <a:ext cx="1066718" cy="1028178"/>
          </a:xfrm>
          <a:prstGeom prst="rect">
            <a:avLst/>
          </a:prstGeom>
        </p:spPr>
      </p:pic>
      <p:pic>
        <p:nvPicPr>
          <p:cNvPr id="54" name="Picture 53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E69B866F-8B89-4186-A026-C9C9C2DD7A3F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9881" r="17064" b="3443"/>
          <a:stretch/>
        </p:blipFill>
        <p:spPr>
          <a:xfrm rot="16200000">
            <a:off x="3504833" y="4994364"/>
            <a:ext cx="1151558" cy="1069304"/>
          </a:xfrm>
          <a:prstGeom prst="rect">
            <a:avLst/>
          </a:prstGeom>
        </p:spPr>
      </p:pic>
      <p:pic>
        <p:nvPicPr>
          <p:cNvPr id="55" name="Picture 54" descr="A close up of a box&#10;&#10;Description generated with high confidence">
            <a:extLst>
              <a:ext uri="{FF2B5EF4-FFF2-40B4-BE49-F238E27FC236}">
                <a16:creationId xmlns:a16="http://schemas.microsoft.com/office/drawing/2014/main" id="{B41BC873-54FB-4354-9E75-D9200C545819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7345" r="28140" b="5978"/>
          <a:stretch/>
        </p:blipFill>
        <p:spPr>
          <a:xfrm rot="5400000">
            <a:off x="2349049" y="5040074"/>
            <a:ext cx="1066722" cy="106930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8EEFADB-0607-4017-B7BC-BFDE76E924D9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t="13324" r="21243"/>
          <a:stretch/>
        </p:blipFill>
        <p:spPr>
          <a:xfrm rot="16200000">
            <a:off x="5894091" y="5040074"/>
            <a:ext cx="1066716" cy="1069304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4E7569C-CEA4-4274-8188-19904737E044}"/>
              </a:ext>
            </a:extLst>
          </p:cNvPr>
          <p:cNvSpPr/>
          <p:nvPr/>
        </p:nvSpPr>
        <p:spPr>
          <a:xfrm>
            <a:off x="2048186" y="6038252"/>
            <a:ext cx="1872209" cy="45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0.0 cm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E32E665-C480-465E-929A-C89236C57239}"/>
              </a:ext>
            </a:extLst>
          </p:cNvPr>
          <p:cNvSpPr/>
          <p:nvPr/>
        </p:nvSpPr>
        <p:spPr>
          <a:xfrm>
            <a:off x="3163908" y="6074313"/>
            <a:ext cx="1872209" cy="45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1.5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E8D64F1-1CA6-4511-AAD8-2950FCFF35F4}"/>
              </a:ext>
            </a:extLst>
          </p:cNvPr>
          <p:cNvSpPr/>
          <p:nvPr/>
        </p:nvSpPr>
        <p:spPr>
          <a:xfrm>
            <a:off x="4293145" y="6057304"/>
            <a:ext cx="1872209" cy="45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1.5 b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7205081-29A8-4228-946E-F772645470B9}"/>
              </a:ext>
            </a:extLst>
          </p:cNvPr>
          <p:cNvSpPr/>
          <p:nvPr/>
        </p:nvSpPr>
        <p:spPr>
          <a:xfrm>
            <a:off x="6593375" y="6074313"/>
            <a:ext cx="1872209" cy="45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4.5 b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4ECC142-6920-4757-8341-7F542C3767EC}"/>
              </a:ext>
            </a:extLst>
          </p:cNvPr>
          <p:cNvSpPr/>
          <p:nvPr/>
        </p:nvSpPr>
        <p:spPr>
          <a:xfrm>
            <a:off x="5451664" y="6074313"/>
            <a:ext cx="1872209" cy="45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4.5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55F665C-381F-48AA-A48F-964C012542D9}"/>
              </a:ext>
            </a:extLst>
          </p:cNvPr>
          <p:cNvSpPr/>
          <p:nvPr/>
        </p:nvSpPr>
        <p:spPr>
          <a:xfrm>
            <a:off x="320019" y="4927857"/>
            <a:ext cx="1762560" cy="15463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Main Chamber Wall</a:t>
            </a:r>
          </a:p>
        </p:txBody>
      </p:sp>
      <p:sp>
        <p:nvSpPr>
          <p:cNvPr id="63" name="Rectangle: Single Corner Snipped 62">
            <a:extLst>
              <a:ext uri="{FF2B5EF4-FFF2-40B4-BE49-F238E27FC236}">
                <a16:creationId xmlns:a16="http://schemas.microsoft.com/office/drawing/2014/main" id="{2F4C20E1-5899-4165-915B-FDF83BC23556}"/>
              </a:ext>
            </a:extLst>
          </p:cNvPr>
          <p:cNvSpPr/>
          <p:nvPr/>
        </p:nvSpPr>
        <p:spPr>
          <a:xfrm>
            <a:off x="320018" y="4927857"/>
            <a:ext cx="11657278" cy="1546304"/>
          </a:xfrm>
          <a:prstGeom prst="snip1Rect">
            <a:avLst>
              <a:gd name="adj" fmla="val 0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65" name="Picture 64" descr="A picture containing table, indoor, keyboard, desk&#10;&#10;Description generated with very high confidence">
            <a:extLst>
              <a:ext uri="{FF2B5EF4-FFF2-40B4-BE49-F238E27FC236}">
                <a16:creationId xmlns:a16="http://schemas.microsoft.com/office/drawing/2014/main" id="{1F8CCD7F-4BD3-4538-9FAA-FADAD876A9C0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">
            <a:off x="8139714" y="5047401"/>
            <a:ext cx="3791149" cy="105726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744072" y="5831622"/>
            <a:ext cx="5312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Sunwoo Moon et al., </a:t>
            </a:r>
            <a:r>
              <a:rPr lang="sv-SE" i="1" dirty="0" err="1" smtClean="0"/>
              <a:t>Nucl</a:t>
            </a:r>
            <a:r>
              <a:rPr lang="sv-SE" i="1" dirty="0" smtClean="0"/>
              <a:t>. Mater. Energy 19 (2019) 59.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419907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iter.org/img/resize-900-90/www/content/com/Lists/Stories/Attachments/2722/jet_metals_colour.jpg">
            <a:extLst>
              <a:ext uri="{FF2B5EF4-FFF2-40B4-BE49-F238E27FC236}">
                <a16:creationId xmlns:a16="http://schemas.microsoft.com/office/drawing/2014/main" id="{34C680EF-D955-4D6E-8FD9-6BFB9C2925A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96" y="2"/>
            <a:ext cx="7968208" cy="68615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94E81B-A09C-476E-9C30-78B9FBEF4AB4}"/>
              </a:ext>
            </a:extLst>
          </p:cNvPr>
          <p:cNvSpPr/>
          <p:nvPr/>
        </p:nvSpPr>
        <p:spPr>
          <a:xfrm rot="16200000">
            <a:off x="-2085528" y="3082652"/>
            <a:ext cx="68580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</a:rPr>
              <a:t>JET – ITER like Wall</a:t>
            </a:r>
          </a:p>
        </p:txBody>
      </p:sp>
    </p:spTree>
    <p:extLst>
      <p:ext uri="{BB962C8B-B14F-4D97-AF65-F5344CB8AC3E}">
        <p14:creationId xmlns:p14="http://schemas.microsoft.com/office/powerpoint/2010/main" val="14556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A bit of history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785D9-1BE5-43B5-B40B-6ED25C013FB8}"/>
              </a:ext>
            </a:extLst>
          </p:cNvPr>
          <p:cNvSpPr/>
          <p:nvPr/>
        </p:nvSpPr>
        <p:spPr>
          <a:xfrm>
            <a:off x="2647669" y="129804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M. Rubel | WPPWIE-24 | Helsinki, Finland | April 09, 2024 </a:t>
            </a:r>
            <a:r>
              <a:rPr lang="en-GB" dirty="0" smtClean="0">
                <a:latin typeface="+mn-lt"/>
              </a:rPr>
              <a:t>| </a:t>
            </a:r>
            <a:r>
              <a:rPr lang="en-GB" dirty="0">
                <a:latin typeface="+mn-lt"/>
              </a:rPr>
              <a:t>Page </a:t>
            </a:r>
            <a:fld id="{1F50EA64-E693-417A-A533-9B202D2E2FDE}" type="slidenum">
              <a:rPr lang="en-GB" smtClean="0">
                <a:latin typeface="+mn-lt"/>
              </a:rPr>
              <a:t>3</a:t>
            </a:fld>
            <a:r>
              <a:rPr lang="en-GB" dirty="0">
                <a:latin typeface="+mn-lt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550" y="775736"/>
            <a:ext cx="1200065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/>
              <a:t>1985, TEXTOR: </a:t>
            </a:r>
            <a:r>
              <a:rPr lang="sv-SE" sz="2400" i="1" dirty="0" err="1" smtClean="0"/>
              <a:t>first</a:t>
            </a:r>
            <a:r>
              <a:rPr lang="sv-SE" sz="2400" i="1" dirty="0" smtClean="0"/>
              <a:t> experiments </a:t>
            </a:r>
            <a:r>
              <a:rPr lang="sv-SE" sz="2400" i="1" dirty="0" err="1" smtClean="0"/>
              <a:t>with</a:t>
            </a:r>
            <a:r>
              <a:rPr lang="sv-SE" sz="2400" i="1" dirty="0" smtClean="0"/>
              <a:t> </a:t>
            </a:r>
            <a:r>
              <a:rPr lang="sv-SE" sz="2400" i="1" baseline="30000" dirty="0" smtClean="0"/>
              <a:t>18</a:t>
            </a:r>
            <a:r>
              <a:rPr lang="sv-SE" sz="2400" i="1" dirty="0" smtClean="0"/>
              <a:t>O, no </a:t>
            </a:r>
            <a:r>
              <a:rPr lang="sv-SE" sz="2400" i="1" dirty="0" err="1" smtClean="0"/>
              <a:t>success</a:t>
            </a:r>
            <a:r>
              <a:rPr lang="sv-SE" sz="2400" i="1" dirty="0" smtClean="0"/>
              <a:t>, </a:t>
            </a:r>
            <a:r>
              <a:rPr lang="sv-SE" sz="2400" i="1" dirty="0" err="1" smtClean="0"/>
              <a:t>difficulties</a:t>
            </a:r>
            <a:r>
              <a:rPr lang="sv-SE" sz="2400" i="1" dirty="0" smtClean="0"/>
              <a:t> in NRA </a:t>
            </a:r>
            <a:r>
              <a:rPr lang="sv-SE" sz="2400" i="1" dirty="0" err="1" smtClean="0"/>
              <a:t>measurements</a:t>
            </a:r>
            <a:r>
              <a:rPr lang="sv-SE" sz="2400" i="1" dirty="0" smtClean="0"/>
              <a:t>.</a:t>
            </a:r>
          </a:p>
          <a:p>
            <a:endParaRPr lang="sv-SE" sz="2400" b="1" dirty="0">
              <a:solidFill>
                <a:srgbClr val="0000FF"/>
              </a:solidFill>
            </a:endParaRPr>
          </a:p>
          <a:p>
            <a:r>
              <a:rPr lang="sv-SE" sz="2400" b="1" dirty="0" smtClean="0">
                <a:solidFill>
                  <a:srgbClr val="0000FF"/>
                </a:solidFill>
              </a:rPr>
              <a:t>2009, TEXTOR: </a:t>
            </a:r>
            <a:r>
              <a:rPr lang="sv-SE" sz="2400" i="1" dirty="0" err="1" smtClean="0">
                <a:solidFill>
                  <a:srgbClr val="0000FF"/>
                </a:solidFill>
              </a:rPr>
              <a:t>first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baseline="30000" dirty="0" smtClean="0">
                <a:solidFill>
                  <a:srgbClr val="0000FF"/>
                </a:solidFill>
              </a:rPr>
              <a:t>15</a:t>
            </a:r>
            <a:r>
              <a:rPr lang="sv-SE" sz="2400" i="1" dirty="0" smtClean="0">
                <a:solidFill>
                  <a:srgbClr val="0000FF"/>
                </a:solidFill>
              </a:rPr>
              <a:t>N experiments, </a:t>
            </a:r>
            <a:r>
              <a:rPr lang="sv-SE" sz="2400" i="1" dirty="0" err="1" smtClean="0">
                <a:solidFill>
                  <a:srgbClr val="0000FF"/>
                </a:solidFill>
              </a:rPr>
              <a:t>very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err="1" smtClean="0">
                <a:solidFill>
                  <a:srgbClr val="0000FF"/>
                </a:solidFill>
              </a:rPr>
              <a:t>conclusive</a:t>
            </a:r>
            <a:r>
              <a:rPr lang="sv-SE" sz="2400" i="1" dirty="0" smtClean="0">
                <a:solidFill>
                  <a:srgbClr val="0000FF"/>
                </a:solidFill>
              </a:rPr>
              <a:t> experiment and HIERDA </a:t>
            </a:r>
            <a:r>
              <a:rPr lang="sv-SE" sz="2400" i="1" dirty="0" err="1" smtClean="0">
                <a:solidFill>
                  <a:srgbClr val="0000FF"/>
                </a:solidFill>
              </a:rPr>
              <a:t>measurements</a:t>
            </a:r>
            <a:endParaRPr lang="sv-SE" sz="2400" i="1" dirty="0" smtClean="0">
              <a:solidFill>
                <a:srgbClr val="0000FF"/>
              </a:solidFill>
            </a:endParaRPr>
          </a:p>
          <a:p>
            <a:r>
              <a:rPr lang="sv-SE" sz="2400" i="1" dirty="0" smtClean="0">
                <a:solidFill>
                  <a:srgbClr val="0000FF"/>
                </a:solidFill>
              </a:rPr>
              <a:t>                   </a:t>
            </a:r>
            <a:r>
              <a:rPr lang="sv-SE" sz="2400" i="1" dirty="0" err="1" smtClean="0">
                <a:solidFill>
                  <a:srgbClr val="0000FF"/>
                </a:solidFill>
              </a:rPr>
              <a:t>followed</a:t>
            </a:r>
            <a:r>
              <a:rPr lang="sv-SE" sz="2400" i="1" dirty="0" smtClean="0">
                <a:solidFill>
                  <a:srgbClr val="0000FF"/>
                </a:solidFill>
              </a:rPr>
              <a:t> by a series </a:t>
            </a:r>
            <a:r>
              <a:rPr lang="sv-SE" sz="2400" i="1" dirty="0" err="1" smtClean="0">
                <a:solidFill>
                  <a:srgbClr val="0000FF"/>
                </a:solidFill>
              </a:rPr>
              <a:t>of</a:t>
            </a:r>
            <a:r>
              <a:rPr lang="sv-SE" sz="2400" i="1" dirty="0" smtClean="0">
                <a:solidFill>
                  <a:srgbClr val="0000FF"/>
                </a:solidFill>
              </a:rPr>
              <a:t> experiments and </a:t>
            </a:r>
            <a:r>
              <a:rPr lang="sv-SE" sz="2400" i="1" dirty="0" err="1" smtClean="0">
                <a:solidFill>
                  <a:srgbClr val="0000FF"/>
                </a:solidFill>
              </a:rPr>
              <a:t>modelling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err="1" smtClean="0">
                <a:solidFill>
                  <a:srgbClr val="0000FF"/>
                </a:solidFill>
              </a:rPr>
              <a:t>of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baseline="30000" dirty="0" smtClean="0">
                <a:solidFill>
                  <a:srgbClr val="0000FF"/>
                </a:solidFill>
              </a:rPr>
              <a:t>15</a:t>
            </a:r>
            <a:r>
              <a:rPr lang="sv-SE" sz="2400" i="1" dirty="0" smtClean="0">
                <a:solidFill>
                  <a:srgbClr val="0000FF"/>
                </a:solidFill>
              </a:rPr>
              <a:t>N and </a:t>
            </a:r>
            <a:r>
              <a:rPr lang="sv-SE" sz="2400" i="1" dirty="0" err="1" smtClean="0">
                <a:solidFill>
                  <a:srgbClr val="0000FF"/>
                </a:solidFill>
              </a:rPr>
              <a:t>metal</a:t>
            </a:r>
            <a:r>
              <a:rPr lang="sv-SE" sz="2400" i="1" dirty="0" smtClean="0">
                <a:solidFill>
                  <a:srgbClr val="0000FF"/>
                </a:solidFill>
              </a:rPr>
              <a:t> markers (W, Mo).</a:t>
            </a:r>
          </a:p>
          <a:p>
            <a:r>
              <a:rPr lang="sv-SE" sz="1600" i="1" dirty="0" smtClean="0">
                <a:solidFill>
                  <a:srgbClr val="0000FF"/>
                </a:solidFill>
              </a:rPr>
              <a:t> </a:t>
            </a:r>
            <a:r>
              <a:rPr lang="sv-SE" sz="1500" i="1" dirty="0" smtClean="0">
                <a:solidFill>
                  <a:srgbClr val="0000FF"/>
                </a:solidFill>
              </a:rPr>
              <a:t>P. Petersson et al. </a:t>
            </a:r>
            <a:r>
              <a:rPr lang="sv-SE" sz="1500" i="1" dirty="0" err="1" smtClean="0">
                <a:solidFill>
                  <a:srgbClr val="0000FF"/>
                </a:solidFill>
              </a:rPr>
              <a:t>Nucl</a:t>
            </a:r>
            <a:r>
              <a:rPr lang="sv-SE" sz="1500" i="1" dirty="0" smtClean="0">
                <a:solidFill>
                  <a:srgbClr val="0000FF"/>
                </a:solidFill>
              </a:rPr>
              <a:t>. </a:t>
            </a:r>
            <a:r>
              <a:rPr lang="sv-SE" sz="1500" i="1" dirty="0" err="1" smtClean="0">
                <a:solidFill>
                  <a:srgbClr val="0000FF"/>
                </a:solidFill>
              </a:rPr>
              <a:t>Instrum</a:t>
            </a:r>
            <a:r>
              <a:rPr lang="sv-SE" sz="1500" i="1" dirty="0" smtClean="0">
                <a:solidFill>
                  <a:srgbClr val="0000FF"/>
                </a:solidFill>
              </a:rPr>
              <a:t>. </a:t>
            </a:r>
            <a:r>
              <a:rPr lang="sv-SE" sz="1500" i="1" dirty="0" err="1" smtClean="0">
                <a:solidFill>
                  <a:srgbClr val="0000FF"/>
                </a:solidFill>
              </a:rPr>
              <a:t>Meth</a:t>
            </a:r>
            <a:r>
              <a:rPr lang="sv-SE" sz="1500" i="1" dirty="0" smtClean="0">
                <a:solidFill>
                  <a:srgbClr val="0000FF"/>
                </a:solidFill>
              </a:rPr>
              <a:t>. B,   M. Rubel et al., J. </a:t>
            </a:r>
            <a:r>
              <a:rPr lang="sv-SE" sz="1500" i="1" dirty="0" err="1" smtClean="0">
                <a:solidFill>
                  <a:srgbClr val="0000FF"/>
                </a:solidFill>
              </a:rPr>
              <a:t>Nucl</a:t>
            </a:r>
            <a:r>
              <a:rPr lang="sv-SE" sz="1500" i="1" dirty="0" smtClean="0">
                <a:solidFill>
                  <a:srgbClr val="0000FF"/>
                </a:solidFill>
              </a:rPr>
              <a:t>. Mater. 438 (2013) S170.   A. </a:t>
            </a:r>
            <a:r>
              <a:rPr lang="sv-SE" sz="1500" i="1" dirty="0" err="1" smtClean="0">
                <a:solidFill>
                  <a:srgbClr val="0000FF"/>
                </a:solidFill>
              </a:rPr>
              <a:t>Weckmann</a:t>
            </a:r>
            <a:r>
              <a:rPr lang="sv-SE" sz="1500" i="1" dirty="0" smtClean="0">
                <a:solidFill>
                  <a:srgbClr val="0000FF"/>
                </a:solidFill>
              </a:rPr>
              <a:t> et al., </a:t>
            </a:r>
            <a:r>
              <a:rPr lang="sv-SE" sz="1500" i="1" dirty="0" err="1" smtClean="0">
                <a:solidFill>
                  <a:srgbClr val="0000FF"/>
                </a:solidFill>
              </a:rPr>
              <a:t>Nucl</a:t>
            </a:r>
            <a:r>
              <a:rPr lang="sv-SE" sz="1500" i="1" dirty="0" smtClean="0">
                <a:solidFill>
                  <a:srgbClr val="0000FF"/>
                </a:solidFill>
              </a:rPr>
              <a:t>. Mater. Energy 17 (2018) 83.</a:t>
            </a:r>
          </a:p>
          <a:p>
            <a:endParaRPr lang="sv-SE" sz="2400" b="1" dirty="0" smtClean="0">
              <a:solidFill>
                <a:srgbClr val="0000FF"/>
              </a:solidFill>
            </a:endParaRPr>
          </a:p>
          <a:p>
            <a:r>
              <a:rPr lang="sv-SE" sz="2400" b="1" dirty="0" smtClean="0">
                <a:solidFill>
                  <a:srgbClr val="0000FF"/>
                </a:solidFill>
              </a:rPr>
              <a:t>2011, ASDEX-</a:t>
            </a:r>
            <a:r>
              <a:rPr lang="sv-SE" sz="2400" b="1" dirty="0" err="1" smtClean="0">
                <a:solidFill>
                  <a:srgbClr val="0000FF"/>
                </a:solidFill>
              </a:rPr>
              <a:t>Upgrade</a:t>
            </a:r>
            <a:r>
              <a:rPr lang="sv-SE" sz="2400" b="1" dirty="0" smtClean="0">
                <a:solidFill>
                  <a:srgbClr val="0000FF"/>
                </a:solidFill>
              </a:rPr>
              <a:t>, </a:t>
            </a:r>
            <a:r>
              <a:rPr lang="sv-SE" sz="2400" i="1" dirty="0" err="1" smtClean="0">
                <a:solidFill>
                  <a:srgbClr val="0000FF"/>
                </a:solidFill>
              </a:rPr>
              <a:t>conclusive</a:t>
            </a:r>
            <a:r>
              <a:rPr lang="sv-SE" sz="2400" i="1" dirty="0" smtClean="0">
                <a:solidFill>
                  <a:srgbClr val="0000FF"/>
                </a:solidFill>
              </a:rPr>
              <a:t> experiments </a:t>
            </a:r>
            <a:r>
              <a:rPr lang="sv-SE" sz="2400" i="1" dirty="0" err="1" smtClean="0">
                <a:solidFill>
                  <a:srgbClr val="0000FF"/>
                </a:solidFill>
              </a:rPr>
              <a:t>with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baseline="30000" dirty="0" smtClean="0">
                <a:solidFill>
                  <a:srgbClr val="0000FF"/>
                </a:solidFill>
              </a:rPr>
              <a:t>15</a:t>
            </a:r>
            <a:r>
              <a:rPr lang="sv-SE" sz="2400" i="1" dirty="0" smtClean="0">
                <a:solidFill>
                  <a:srgbClr val="0000FF"/>
                </a:solidFill>
              </a:rPr>
              <a:t>N, NRA </a:t>
            </a:r>
            <a:r>
              <a:rPr lang="sv-SE" sz="2400" i="1" dirty="0" err="1" smtClean="0">
                <a:solidFill>
                  <a:srgbClr val="0000FF"/>
                </a:solidFill>
              </a:rPr>
              <a:t>measurements</a:t>
            </a:r>
            <a:r>
              <a:rPr lang="sv-SE" sz="2400" i="1" dirty="0" smtClean="0">
                <a:solidFill>
                  <a:srgbClr val="0000FF"/>
                </a:solidFill>
              </a:rPr>
              <a:t> and </a:t>
            </a:r>
            <a:r>
              <a:rPr lang="sv-SE" sz="2400" i="1" dirty="0" err="1" smtClean="0">
                <a:solidFill>
                  <a:srgbClr val="0000FF"/>
                </a:solidFill>
              </a:rPr>
              <a:t>modelling</a:t>
            </a:r>
            <a:r>
              <a:rPr lang="sv-SE" sz="2400" i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sv-SE" sz="1600" i="1" dirty="0">
                <a:solidFill>
                  <a:srgbClr val="0000FF"/>
                </a:solidFill>
              </a:rPr>
              <a:t>P. Petersson et al</a:t>
            </a:r>
            <a:r>
              <a:rPr lang="sv-SE" sz="1600" i="1" dirty="0" smtClean="0">
                <a:solidFill>
                  <a:srgbClr val="0000FF"/>
                </a:solidFill>
              </a:rPr>
              <a:t>., J</a:t>
            </a:r>
            <a:r>
              <a:rPr lang="sv-SE" sz="1600" i="1" dirty="0">
                <a:solidFill>
                  <a:srgbClr val="0000FF"/>
                </a:solidFill>
              </a:rPr>
              <a:t>. </a:t>
            </a:r>
            <a:r>
              <a:rPr lang="sv-SE" sz="1600" i="1" dirty="0" err="1">
                <a:solidFill>
                  <a:srgbClr val="0000FF"/>
                </a:solidFill>
              </a:rPr>
              <a:t>Nucl</a:t>
            </a:r>
            <a:r>
              <a:rPr lang="sv-SE" sz="1600" i="1" dirty="0">
                <a:solidFill>
                  <a:srgbClr val="0000FF"/>
                </a:solidFill>
              </a:rPr>
              <a:t>. Mater</a:t>
            </a:r>
            <a:r>
              <a:rPr lang="sv-SE" sz="1600" i="1" dirty="0" smtClean="0">
                <a:solidFill>
                  <a:srgbClr val="0000FF"/>
                </a:solidFill>
              </a:rPr>
              <a:t>. 438 (2013) S616.       P. Petersson et al., </a:t>
            </a:r>
            <a:r>
              <a:rPr lang="sv-SE" sz="1600" i="1" dirty="0" err="1" smtClean="0">
                <a:solidFill>
                  <a:srgbClr val="0000FF"/>
                </a:solidFill>
              </a:rPr>
              <a:t>Phys</a:t>
            </a:r>
            <a:r>
              <a:rPr lang="sv-SE" sz="1600" i="1" dirty="0" smtClean="0">
                <a:solidFill>
                  <a:srgbClr val="0000FF"/>
                </a:solidFill>
              </a:rPr>
              <a:t>. </a:t>
            </a:r>
            <a:r>
              <a:rPr lang="sv-SE" sz="1600" i="1" dirty="0" err="1" smtClean="0">
                <a:solidFill>
                  <a:srgbClr val="0000FF"/>
                </a:solidFill>
              </a:rPr>
              <a:t>Scr</a:t>
            </a:r>
            <a:r>
              <a:rPr lang="sv-SE" sz="1600" i="1" dirty="0" smtClean="0">
                <a:solidFill>
                  <a:srgbClr val="0000FF"/>
                </a:solidFill>
              </a:rPr>
              <a:t>. T159 (2014) 014042.</a:t>
            </a:r>
          </a:p>
          <a:p>
            <a:endParaRPr lang="sv-SE" sz="2400" b="1" dirty="0" smtClean="0">
              <a:solidFill>
                <a:srgbClr val="0000FF"/>
              </a:solidFill>
            </a:endParaRPr>
          </a:p>
          <a:p>
            <a:r>
              <a:rPr lang="sv-SE" sz="2400" b="1" dirty="0" smtClean="0">
                <a:solidFill>
                  <a:srgbClr val="008000"/>
                </a:solidFill>
              </a:rPr>
              <a:t>2012, TEXTOR, </a:t>
            </a:r>
            <a:r>
              <a:rPr lang="sv-SE" sz="2400" i="1" dirty="0" err="1" smtClean="0">
                <a:solidFill>
                  <a:srgbClr val="008000"/>
                </a:solidFill>
              </a:rPr>
              <a:t>very</a:t>
            </a:r>
            <a:r>
              <a:rPr lang="sv-SE" sz="2400" i="1" dirty="0" smtClean="0">
                <a:solidFill>
                  <a:srgbClr val="008000"/>
                </a:solidFill>
              </a:rPr>
              <a:t> </a:t>
            </a:r>
            <a:r>
              <a:rPr lang="sv-SE" sz="2400" i="1" dirty="0" err="1" smtClean="0">
                <a:solidFill>
                  <a:srgbClr val="008000"/>
                </a:solidFill>
              </a:rPr>
              <a:t>successful</a:t>
            </a:r>
            <a:r>
              <a:rPr lang="sv-SE" sz="2400" i="1" dirty="0" smtClean="0">
                <a:solidFill>
                  <a:srgbClr val="008000"/>
                </a:solidFill>
              </a:rPr>
              <a:t> experiments on ICWC </a:t>
            </a:r>
            <a:r>
              <a:rPr lang="sv-SE" sz="2400" i="1" dirty="0" err="1" smtClean="0">
                <a:solidFill>
                  <a:srgbClr val="008000"/>
                </a:solidFill>
              </a:rPr>
              <a:t>with</a:t>
            </a:r>
            <a:r>
              <a:rPr lang="sv-SE" sz="2400" i="1" dirty="0" smtClean="0">
                <a:solidFill>
                  <a:srgbClr val="008000"/>
                </a:solidFill>
              </a:rPr>
              <a:t> </a:t>
            </a:r>
            <a:r>
              <a:rPr lang="sv-SE" sz="2400" i="1" baseline="30000" dirty="0" smtClean="0">
                <a:solidFill>
                  <a:srgbClr val="008000"/>
                </a:solidFill>
              </a:rPr>
              <a:t>18</a:t>
            </a:r>
            <a:r>
              <a:rPr lang="sv-SE" sz="2400" i="1" dirty="0" smtClean="0">
                <a:solidFill>
                  <a:srgbClr val="008000"/>
                </a:solidFill>
              </a:rPr>
              <a:t>O </a:t>
            </a:r>
            <a:r>
              <a:rPr lang="sv-SE" sz="2400" i="1" dirty="0" err="1" smtClean="0">
                <a:solidFill>
                  <a:srgbClr val="008000"/>
                </a:solidFill>
              </a:rPr>
              <a:t>tracer</a:t>
            </a:r>
            <a:endParaRPr lang="sv-SE" sz="2400" i="1" dirty="0" smtClean="0">
              <a:solidFill>
                <a:srgbClr val="008000"/>
              </a:solidFill>
            </a:endParaRPr>
          </a:p>
          <a:p>
            <a:r>
              <a:rPr lang="sv-SE" sz="1600" i="1" dirty="0" smtClean="0">
                <a:solidFill>
                  <a:srgbClr val="008000"/>
                </a:solidFill>
              </a:rPr>
              <a:t>A. Garcia-Carrasco et al., </a:t>
            </a:r>
            <a:r>
              <a:rPr lang="sv-SE" sz="1600" i="1" dirty="0" err="1" smtClean="0">
                <a:solidFill>
                  <a:srgbClr val="008000"/>
                </a:solidFill>
              </a:rPr>
              <a:t>Phys</a:t>
            </a:r>
            <a:r>
              <a:rPr lang="sv-SE" sz="1600" i="1" dirty="0" smtClean="0">
                <a:solidFill>
                  <a:srgbClr val="008000"/>
                </a:solidFill>
              </a:rPr>
              <a:t>. </a:t>
            </a:r>
            <a:r>
              <a:rPr lang="sv-SE" sz="1600" i="1" dirty="0" err="1" smtClean="0">
                <a:solidFill>
                  <a:srgbClr val="008000"/>
                </a:solidFill>
              </a:rPr>
              <a:t>Scr</a:t>
            </a:r>
            <a:r>
              <a:rPr lang="sv-SE" sz="1600" i="1" dirty="0" smtClean="0">
                <a:solidFill>
                  <a:srgbClr val="008000"/>
                </a:solidFill>
              </a:rPr>
              <a:t>. T159 (2014) 014017.</a:t>
            </a:r>
            <a:endParaRPr lang="sv-SE" sz="1600" i="1" dirty="0">
              <a:solidFill>
                <a:srgbClr val="008000"/>
              </a:solidFill>
            </a:endParaRPr>
          </a:p>
          <a:p>
            <a:endParaRPr lang="sv-SE" sz="2400" b="1" dirty="0">
              <a:solidFill>
                <a:srgbClr val="0000FF"/>
              </a:solidFill>
            </a:endParaRPr>
          </a:p>
          <a:p>
            <a:r>
              <a:rPr lang="sv-SE" sz="2400" b="1" dirty="0" smtClean="0">
                <a:solidFill>
                  <a:srgbClr val="0000FF"/>
                </a:solidFill>
              </a:rPr>
              <a:t>2012, JET-ILW, </a:t>
            </a:r>
            <a:r>
              <a:rPr lang="sv-SE" sz="2400" i="1" dirty="0" err="1" smtClean="0">
                <a:solidFill>
                  <a:srgbClr val="0000FF"/>
                </a:solidFill>
              </a:rPr>
              <a:t>local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err="1" smtClean="0">
                <a:solidFill>
                  <a:srgbClr val="0000FF"/>
                </a:solidFill>
              </a:rPr>
              <a:t>injection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err="1" smtClean="0">
                <a:solidFill>
                  <a:srgbClr val="0000FF"/>
                </a:solidFill>
              </a:rPr>
              <a:t>of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baseline="30000" dirty="0" smtClean="0">
                <a:solidFill>
                  <a:srgbClr val="0000FF"/>
                </a:solidFill>
              </a:rPr>
              <a:t>15</a:t>
            </a:r>
            <a:r>
              <a:rPr lang="sv-SE" sz="2400" i="1" dirty="0" smtClean="0">
                <a:solidFill>
                  <a:srgbClr val="0000FF"/>
                </a:solidFill>
              </a:rPr>
              <a:t>N in the </a:t>
            </a:r>
            <a:r>
              <a:rPr lang="sv-SE" sz="2400" i="1" dirty="0" err="1" smtClean="0">
                <a:solidFill>
                  <a:srgbClr val="0000FF"/>
                </a:solidFill>
              </a:rPr>
              <a:t>divertor</a:t>
            </a:r>
            <a:r>
              <a:rPr lang="sv-SE" sz="24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sv-SE" sz="1600" i="1" dirty="0">
                <a:solidFill>
                  <a:srgbClr val="0000FF"/>
                </a:solidFill>
              </a:rPr>
              <a:t>P. Petersson et al., J. </a:t>
            </a:r>
            <a:r>
              <a:rPr lang="sv-SE" sz="1600" i="1" dirty="0" err="1">
                <a:solidFill>
                  <a:srgbClr val="0000FF"/>
                </a:solidFill>
              </a:rPr>
              <a:t>Nucl</a:t>
            </a:r>
            <a:r>
              <a:rPr lang="sv-SE" sz="1600" i="1" dirty="0">
                <a:solidFill>
                  <a:srgbClr val="0000FF"/>
                </a:solidFill>
              </a:rPr>
              <a:t>. Mater</a:t>
            </a:r>
            <a:r>
              <a:rPr lang="sv-SE" sz="1600" i="1" dirty="0" smtClean="0">
                <a:solidFill>
                  <a:srgbClr val="0000FF"/>
                </a:solidFill>
              </a:rPr>
              <a:t>. 463 (205) 814.</a:t>
            </a:r>
            <a:endParaRPr lang="sv-SE" sz="1600" b="1" dirty="0">
              <a:solidFill>
                <a:srgbClr val="0000FF"/>
              </a:solidFill>
            </a:endParaRPr>
          </a:p>
          <a:p>
            <a:endParaRPr lang="sv-SE" sz="2400" b="1" dirty="0" smtClean="0">
              <a:solidFill>
                <a:srgbClr val="0000FF"/>
              </a:solidFill>
            </a:endParaRPr>
          </a:p>
          <a:p>
            <a:r>
              <a:rPr lang="sv-SE" sz="2400" b="1" dirty="0" smtClean="0">
                <a:solidFill>
                  <a:srgbClr val="0000FF"/>
                </a:solidFill>
              </a:rPr>
              <a:t>2016, JET-ILW, </a:t>
            </a:r>
            <a:r>
              <a:rPr lang="sv-SE" sz="2400" i="1" dirty="0" err="1" smtClean="0">
                <a:solidFill>
                  <a:srgbClr val="0000FF"/>
                </a:solidFill>
              </a:rPr>
              <a:t>injection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err="1" smtClean="0">
                <a:solidFill>
                  <a:srgbClr val="0000FF"/>
                </a:solidFill>
              </a:rPr>
              <a:t>of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baseline="30000" dirty="0" smtClean="0">
                <a:solidFill>
                  <a:srgbClr val="0000FF"/>
                </a:solidFill>
              </a:rPr>
              <a:t>15</a:t>
            </a:r>
            <a:r>
              <a:rPr lang="sv-SE" sz="2400" i="1" dirty="0" smtClean="0">
                <a:solidFill>
                  <a:srgbClr val="0000FF"/>
                </a:solidFill>
              </a:rPr>
              <a:t>N and </a:t>
            </a:r>
            <a:r>
              <a:rPr lang="sv-SE" sz="2400" i="1" baseline="30000" dirty="0" smtClean="0">
                <a:solidFill>
                  <a:srgbClr val="0000FF"/>
                </a:solidFill>
              </a:rPr>
              <a:t>18</a:t>
            </a:r>
            <a:r>
              <a:rPr lang="sv-SE" sz="2400" i="1" dirty="0" smtClean="0">
                <a:solidFill>
                  <a:srgbClr val="0000FF"/>
                </a:solidFill>
              </a:rPr>
              <a:t>O in </a:t>
            </a:r>
            <a:r>
              <a:rPr lang="sv-SE" sz="2400" i="1" dirty="0" err="1" smtClean="0">
                <a:solidFill>
                  <a:srgbClr val="0000FF"/>
                </a:solidFill>
              </a:rPr>
              <a:t>separate</a:t>
            </a:r>
            <a:r>
              <a:rPr lang="sv-SE" sz="2400" i="1" dirty="0" smtClean="0">
                <a:solidFill>
                  <a:srgbClr val="0000FF"/>
                </a:solidFill>
              </a:rPr>
              <a:t> discharges.</a:t>
            </a:r>
          </a:p>
          <a:p>
            <a:r>
              <a:rPr lang="sv-SE" sz="2400" i="1" dirty="0" smtClean="0">
                <a:solidFill>
                  <a:srgbClr val="0000FF"/>
                </a:solidFill>
              </a:rPr>
              <a:t>                          The original </a:t>
            </a:r>
            <a:r>
              <a:rPr lang="sv-SE" sz="2400" i="1" dirty="0" err="1" smtClean="0">
                <a:solidFill>
                  <a:srgbClr val="0000FF"/>
                </a:solidFill>
              </a:rPr>
              <a:t>idea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err="1" smtClean="0">
                <a:solidFill>
                  <a:srgbClr val="0000FF"/>
                </a:solidFill>
              </a:rPr>
              <a:t>of</a:t>
            </a:r>
            <a:r>
              <a:rPr lang="sv-SE" sz="2400" i="1" dirty="0" smtClean="0">
                <a:solidFill>
                  <a:srgbClr val="0000FF"/>
                </a:solidFill>
              </a:rPr>
              <a:t> Per Petersson: the </a:t>
            </a:r>
            <a:r>
              <a:rPr lang="sv-SE" sz="2400" i="1" dirty="0" err="1" smtClean="0">
                <a:solidFill>
                  <a:srgbClr val="0000FF"/>
                </a:solidFill>
              </a:rPr>
              <a:t>use</a:t>
            </a:r>
            <a:r>
              <a:rPr lang="sv-SE" sz="2400" i="1" dirty="0" smtClean="0">
                <a:solidFill>
                  <a:srgbClr val="0000FF"/>
                </a:solidFill>
              </a:rPr>
              <a:t> </a:t>
            </a:r>
            <a:r>
              <a:rPr lang="sv-SE" sz="2400" i="1" dirty="0" err="1" smtClean="0">
                <a:solidFill>
                  <a:srgbClr val="0000FF"/>
                </a:solidFill>
              </a:rPr>
              <a:t>of</a:t>
            </a:r>
            <a:r>
              <a:rPr lang="sv-SE" sz="2400" i="1" dirty="0" smtClean="0">
                <a:solidFill>
                  <a:srgbClr val="0000FF"/>
                </a:solidFill>
              </a:rPr>
              <a:t> ”</a:t>
            </a:r>
            <a:r>
              <a:rPr lang="sv-SE" sz="2400" i="1" dirty="0" err="1" smtClean="0">
                <a:solidFill>
                  <a:srgbClr val="0000FF"/>
                </a:solidFill>
              </a:rPr>
              <a:t>isotopic</a:t>
            </a:r>
            <a:r>
              <a:rPr lang="sv-SE" sz="2400" i="1" dirty="0" smtClean="0">
                <a:solidFill>
                  <a:srgbClr val="0000FF"/>
                </a:solidFill>
              </a:rPr>
              <a:t> air”: 80% </a:t>
            </a:r>
            <a:r>
              <a:rPr lang="sv-SE" sz="2400" i="1" baseline="30000" dirty="0" smtClean="0">
                <a:solidFill>
                  <a:srgbClr val="0000FF"/>
                </a:solidFill>
              </a:rPr>
              <a:t>15</a:t>
            </a:r>
            <a:r>
              <a:rPr lang="sv-SE" sz="2400" i="1" dirty="0" smtClean="0">
                <a:solidFill>
                  <a:srgbClr val="0000FF"/>
                </a:solidFill>
              </a:rPr>
              <a:t>N + 20% </a:t>
            </a:r>
            <a:r>
              <a:rPr lang="sv-SE" sz="2400" i="1" baseline="30000" dirty="0" smtClean="0">
                <a:solidFill>
                  <a:srgbClr val="0000FF"/>
                </a:solidFill>
              </a:rPr>
              <a:t>18</a:t>
            </a:r>
            <a:r>
              <a:rPr lang="sv-SE" sz="2400" i="1" dirty="0" smtClean="0">
                <a:solidFill>
                  <a:srgbClr val="0000FF"/>
                </a:solidFill>
              </a:rPr>
              <a:t>O</a:t>
            </a:r>
          </a:p>
          <a:p>
            <a:endParaRPr lang="sv-SE" sz="2400" b="1" dirty="0" smtClean="0">
              <a:solidFill>
                <a:srgbClr val="0000FF"/>
              </a:solidFill>
            </a:endParaRPr>
          </a:p>
          <a:p>
            <a:endParaRPr lang="sv-SE" sz="24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28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idx="4294967295"/>
          </p:nvPr>
        </p:nvSpPr>
        <p:spPr>
          <a:xfrm>
            <a:off x="1524000" y="-100013"/>
            <a:ext cx="8172450" cy="89217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v-SE" altLang="sv-SE" sz="2600" b="1" dirty="0">
                <a:cs typeface="Arial" panose="020B0604020202020204" pitchFamily="34" charset="0"/>
              </a:rPr>
              <a:t>Tools: </a:t>
            </a:r>
            <a:r>
              <a:rPr lang="pl-PL" altLang="sv-SE" sz="2600" b="1" dirty="0">
                <a:cs typeface="Arial" panose="020B0604020202020204" pitchFamily="34" charset="0"/>
              </a:rPr>
              <a:t>Erosion-Deposition Diagnostics in </a:t>
            </a:r>
            <a:r>
              <a:rPr lang="sv-SE" altLang="sv-SE" sz="2600" b="1" dirty="0">
                <a:cs typeface="Arial" panose="020B0604020202020204" pitchFamily="34" charset="0"/>
              </a:rPr>
              <a:t> </a:t>
            </a:r>
            <a:r>
              <a:rPr lang="pl-PL" altLang="sv-SE" sz="2600" b="1" dirty="0">
                <a:cs typeface="Arial" panose="020B0604020202020204" pitchFamily="34" charset="0"/>
              </a:rPr>
              <a:t>JET-ILW </a:t>
            </a:r>
            <a:r>
              <a:rPr lang="pl-PL" altLang="sv-SE" sz="2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Marker Tiles</a:t>
            </a:r>
            <a:r>
              <a:rPr lang="pl-PL" altLang="sv-SE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lang="pl-PL" altLang="sv-SE" sz="2600" dirty="0">
                <a:cs typeface="Arial" panose="020B0604020202020204" pitchFamily="34" charset="0"/>
              </a:rPr>
              <a:t>and </a:t>
            </a:r>
            <a:r>
              <a:rPr lang="pl-PL" altLang="sv-SE" sz="2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Probes</a:t>
            </a:r>
            <a:endParaRPr lang="en-US" altLang="sv-SE" sz="26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89091" name="Picture 8" descr="Pub_end11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6000"/>
          </a:blip>
          <a:srcRect l="2522"/>
          <a:stretch>
            <a:fillRect/>
          </a:stretch>
        </p:blipFill>
        <p:spPr>
          <a:xfrm>
            <a:off x="1774826" y="684214"/>
            <a:ext cx="8626475" cy="5724525"/>
          </a:xfrm>
          <a:solidFill>
            <a:srgbClr val="FF0000"/>
          </a:solidFill>
        </p:spPr>
      </p:pic>
      <p:sp>
        <p:nvSpPr>
          <p:cNvPr id="89092" name="Oval 6"/>
          <p:cNvSpPr>
            <a:spLocks noChangeArrowheads="1"/>
          </p:cNvSpPr>
          <p:nvPr/>
        </p:nvSpPr>
        <p:spPr bwMode="auto">
          <a:xfrm>
            <a:off x="8177214" y="3406776"/>
            <a:ext cx="490537" cy="46672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98734" tIns="49367" rIns="98734" bIns="49367" anchor="ctr"/>
          <a:lstStyle/>
          <a:p>
            <a:pPr defTabSz="987425" eaLnBrk="0" hangingPunct="0"/>
            <a:endParaRPr lang="en-GB" altLang="sv-SE" sz="2200">
              <a:ea typeface="ＭＳ Ｐゴシック"/>
              <a:cs typeface="Arial" charset="0"/>
              <a:sym typeface="Wingdings" pitchFamily="2" charset="2"/>
            </a:endParaRPr>
          </a:p>
          <a:p>
            <a:pPr defTabSz="987425" eaLnBrk="0" hangingPunct="0"/>
            <a:endParaRPr lang="en-GB" altLang="sv-SE" sz="2200">
              <a:ea typeface="ＭＳ Ｐゴシック"/>
              <a:cs typeface="Arial" charset="0"/>
              <a:sym typeface="Wingdings" pitchFamily="2" charset="2"/>
            </a:endParaRPr>
          </a:p>
        </p:txBody>
      </p:sp>
      <p:sp>
        <p:nvSpPr>
          <p:cNvPr id="89093" name="Line 6"/>
          <p:cNvSpPr>
            <a:spLocks noChangeShapeType="1"/>
          </p:cNvSpPr>
          <p:nvPr/>
        </p:nvSpPr>
        <p:spPr bwMode="auto">
          <a:xfrm>
            <a:off x="8126413" y="5481638"/>
            <a:ext cx="0" cy="11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89094" name="Rectangle 9"/>
          <p:cNvSpPr>
            <a:spLocks noChangeArrowheads="1"/>
          </p:cNvSpPr>
          <p:nvPr/>
        </p:nvSpPr>
        <p:spPr bwMode="auto">
          <a:xfrm>
            <a:off x="6602413" y="2570164"/>
            <a:ext cx="406400" cy="15557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v-SE" altLang="sv-SE" sz="2400">
              <a:cs typeface="Arial" charset="0"/>
            </a:endParaRPr>
          </a:p>
        </p:txBody>
      </p:sp>
      <p:sp>
        <p:nvSpPr>
          <p:cNvPr id="89095" name="Oval 6"/>
          <p:cNvSpPr>
            <a:spLocks noChangeArrowheads="1"/>
          </p:cNvSpPr>
          <p:nvPr/>
        </p:nvSpPr>
        <p:spPr bwMode="auto">
          <a:xfrm>
            <a:off x="5980114" y="3656013"/>
            <a:ext cx="490537" cy="241300"/>
          </a:xfrm>
          <a:prstGeom prst="ellipse">
            <a:avLst/>
          </a:prstGeom>
          <a:solidFill>
            <a:srgbClr val="00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98734" tIns="49367" rIns="98734" bIns="49367" anchor="ctr"/>
          <a:lstStyle/>
          <a:p>
            <a:pPr defTabSz="987425" eaLnBrk="0" hangingPunct="0"/>
            <a:endParaRPr lang="en-GB" altLang="sv-SE" sz="2200">
              <a:ea typeface="ＭＳ Ｐゴシック"/>
              <a:cs typeface="Arial" charset="0"/>
              <a:sym typeface="Wingdings" pitchFamily="2" charset="2"/>
            </a:endParaRPr>
          </a:p>
          <a:p>
            <a:pPr defTabSz="987425" eaLnBrk="0" hangingPunct="0"/>
            <a:endParaRPr lang="en-GB" altLang="sv-SE" sz="2200">
              <a:ea typeface="ＭＳ Ｐゴシック"/>
              <a:cs typeface="Arial" charset="0"/>
              <a:sym typeface="Wingdings" pitchFamily="2" charset="2"/>
            </a:endParaRPr>
          </a:p>
        </p:txBody>
      </p:sp>
      <p:sp>
        <p:nvSpPr>
          <p:cNvPr id="89096" name="Oval 12"/>
          <p:cNvSpPr>
            <a:spLocks noChangeArrowheads="1"/>
          </p:cNvSpPr>
          <p:nvPr/>
        </p:nvSpPr>
        <p:spPr bwMode="auto">
          <a:xfrm>
            <a:off x="7967663" y="5364164"/>
            <a:ext cx="1281112" cy="369887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sv-SE" altLang="sv-SE" sz="2400">
              <a:cs typeface="Arial" charset="0"/>
            </a:endParaRPr>
          </a:p>
        </p:txBody>
      </p:sp>
      <p:sp>
        <p:nvSpPr>
          <p:cNvPr id="89097" name="Rectangle 13"/>
          <p:cNvSpPr>
            <a:spLocks noChangeArrowheads="1"/>
          </p:cNvSpPr>
          <p:nvPr/>
        </p:nvSpPr>
        <p:spPr bwMode="auto">
          <a:xfrm>
            <a:off x="9971089" y="2830513"/>
            <a:ext cx="193675" cy="14446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v-SE" altLang="sv-SE" sz="2400">
              <a:cs typeface="Arial" charset="0"/>
            </a:endParaRPr>
          </a:p>
        </p:txBody>
      </p:sp>
      <p:sp>
        <p:nvSpPr>
          <p:cNvPr id="89098" name="Rectangle 14"/>
          <p:cNvSpPr>
            <a:spLocks noChangeArrowheads="1"/>
          </p:cNvSpPr>
          <p:nvPr/>
        </p:nvSpPr>
        <p:spPr bwMode="auto">
          <a:xfrm>
            <a:off x="6688138" y="4105276"/>
            <a:ext cx="406400" cy="15557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v-SE" altLang="sv-SE" sz="2400">
              <a:cs typeface="Arial" charset="0"/>
            </a:endParaRPr>
          </a:p>
        </p:txBody>
      </p:sp>
      <p:sp>
        <p:nvSpPr>
          <p:cNvPr id="89099" name="Rectangle 15"/>
          <p:cNvSpPr>
            <a:spLocks noChangeArrowheads="1"/>
          </p:cNvSpPr>
          <p:nvPr/>
        </p:nvSpPr>
        <p:spPr bwMode="auto">
          <a:xfrm>
            <a:off x="2162176" y="2714626"/>
            <a:ext cx="193675" cy="14287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v-SE" altLang="sv-SE" sz="2400">
              <a:cs typeface="Arial" charset="0"/>
            </a:endParaRPr>
          </a:p>
        </p:txBody>
      </p:sp>
      <p:sp>
        <p:nvSpPr>
          <p:cNvPr id="89100" name="Rectangle 16"/>
          <p:cNvSpPr>
            <a:spLocks noChangeArrowheads="1"/>
          </p:cNvSpPr>
          <p:nvPr/>
        </p:nvSpPr>
        <p:spPr bwMode="auto">
          <a:xfrm>
            <a:off x="9832976" y="4213226"/>
            <a:ext cx="193675" cy="14287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v-SE" altLang="sv-SE" sz="2400">
              <a:cs typeface="Arial" charset="0"/>
            </a:endParaRPr>
          </a:p>
        </p:txBody>
      </p:sp>
      <p:sp>
        <p:nvSpPr>
          <p:cNvPr id="89101" name="Rectangle 17"/>
          <p:cNvSpPr>
            <a:spLocks noChangeArrowheads="1"/>
          </p:cNvSpPr>
          <p:nvPr/>
        </p:nvSpPr>
        <p:spPr bwMode="auto">
          <a:xfrm>
            <a:off x="8180389" y="1150938"/>
            <a:ext cx="547687" cy="177800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v-SE" altLang="sv-SE" sz="2400">
              <a:cs typeface="Arial" charset="0"/>
            </a:endParaRPr>
          </a:p>
        </p:txBody>
      </p:sp>
      <p:sp>
        <p:nvSpPr>
          <p:cNvPr id="89102" name="Oval 18"/>
          <p:cNvSpPr>
            <a:spLocks noChangeArrowheads="1"/>
          </p:cNvSpPr>
          <p:nvPr/>
        </p:nvSpPr>
        <p:spPr bwMode="auto">
          <a:xfrm>
            <a:off x="2640013" y="4868863"/>
            <a:ext cx="1225550" cy="36036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sv-SE" altLang="sv-SE" sz="2400">
              <a:cs typeface="Arial" charset="0"/>
            </a:endParaRPr>
          </a:p>
        </p:txBody>
      </p:sp>
      <p:sp>
        <p:nvSpPr>
          <p:cNvPr id="89103" name="Rectangle 19"/>
          <p:cNvSpPr>
            <a:spLocks noChangeArrowheads="1"/>
          </p:cNvSpPr>
          <p:nvPr/>
        </p:nvSpPr>
        <p:spPr bwMode="auto">
          <a:xfrm>
            <a:off x="3300414" y="998538"/>
            <a:ext cx="549275" cy="177800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v-SE" altLang="sv-SE" sz="2400">
              <a:cs typeface="Arial" charset="0"/>
            </a:endParaRPr>
          </a:p>
        </p:txBody>
      </p:sp>
      <p:sp>
        <p:nvSpPr>
          <p:cNvPr id="89104" name="Oval 6"/>
          <p:cNvSpPr>
            <a:spLocks noChangeArrowheads="1"/>
          </p:cNvSpPr>
          <p:nvPr/>
        </p:nvSpPr>
        <p:spPr bwMode="auto">
          <a:xfrm>
            <a:off x="3432175" y="6092825"/>
            <a:ext cx="998538" cy="312738"/>
          </a:xfrm>
          <a:prstGeom prst="ellipse">
            <a:avLst/>
          </a:prstGeom>
          <a:solidFill>
            <a:srgbClr val="00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98734" tIns="49367" rIns="98734" bIns="49367" anchor="ctr"/>
          <a:lstStyle/>
          <a:p>
            <a:pPr defTabSz="987425" eaLnBrk="0" hangingPunct="0"/>
            <a:endParaRPr lang="en-GB" altLang="sv-SE" sz="2200">
              <a:ea typeface="ＭＳ Ｐゴシック"/>
              <a:cs typeface="Arial" charset="0"/>
              <a:sym typeface="Wingdings" pitchFamily="2" charset="2"/>
            </a:endParaRPr>
          </a:p>
          <a:p>
            <a:pPr defTabSz="987425" eaLnBrk="0" hangingPunct="0"/>
            <a:endParaRPr lang="en-GB" altLang="sv-SE" sz="2200">
              <a:ea typeface="ＭＳ Ｐゴシック"/>
              <a:cs typeface="Arial" charset="0"/>
              <a:sym typeface="Wingdings" pitchFamily="2" charset="2"/>
            </a:endParaRPr>
          </a:p>
        </p:txBody>
      </p:sp>
      <p:sp>
        <p:nvSpPr>
          <p:cNvPr id="89105" name="Oval 6"/>
          <p:cNvSpPr>
            <a:spLocks noChangeArrowheads="1"/>
          </p:cNvSpPr>
          <p:nvPr/>
        </p:nvSpPr>
        <p:spPr bwMode="auto">
          <a:xfrm>
            <a:off x="7897814" y="6061075"/>
            <a:ext cx="998537" cy="312738"/>
          </a:xfrm>
          <a:prstGeom prst="ellipse">
            <a:avLst/>
          </a:prstGeom>
          <a:solidFill>
            <a:srgbClr val="00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98734" tIns="49367" rIns="98734" bIns="49367" anchor="ctr"/>
          <a:lstStyle/>
          <a:p>
            <a:pPr defTabSz="987425" eaLnBrk="0" hangingPunct="0"/>
            <a:endParaRPr lang="en-GB" altLang="sv-SE" sz="2200">
              <a:ea typeface="ＭＳ Ｐゴシック"/>
              <a:cs typeface="Arial" charset="0"/>
              <a:sym typeface="Wingdings" pitchFamily="2" charset="2"/>
            </a:endParaRPr>
          </a:p>
          <a:p>
            <a:pPr defTabSz="987425" eaLnBrk="0" hangingPunct="0"/>
            <a:endParaRPr lang="en-GB" altLang="sv-SE" sz="2200">
              <a:ea typeface="ＭＳ Ｐゴシック"/>
              <a:cs typeface="Arial" charset="0"/>
              <a:sym typeface="Wingdings" pitchFamily="2" charset="2"/>
            </a:endParaRPr>
          </a:p>
        </p:txBody>
      </p:sp>
      <p:sp>
        <p:nvSpPr>
          <p:cNvPr id="89106" name="TextBox 1"/>
          <p:cNvSpPr txBox="1">
            <a:spLocks noChangeArrowheads="1"/>
          </p:cNvSpPr>
          <p:nvPr/>
        </p:nvSpPr>
        <p:spPr bwMode="auto">
          <a:xfrm>
            <a:off x="1492250" y="6373814"/>
            <a:ext cx="91757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altLang="sv-SE" sz="1600" b="1">
                <a:solidFill>
                  <a:srgbClr val="FF0000"/>
                </a:solidFill>
                <a:latin typeface="Calibri" pitchFamily="34" charset="0"/>
              </a:rPr>
              <a:t>The aim is to have a complete overview of material migration and material damage, not just a number </a:t>
            </a:r>
            <a:r>
              <a:rPr lang="sv-SE" altLang="sv-SE" sz="1600" b="1" i="1">
                <a:solidFill>
                  <a:srgbClr val="FF0000"/>
                </a:solidFill>
                <a:latin typeface="Calibri" pitchFamily="34" charset="0"/>
              </a:rPr>
              <a:t>(even large)</a:t>
            </a:r>
            <a:r>
              <a:rPr lang="sv-SE" altLang="sv-SE" sz="1600" b="1">
                <a:solidFill>
                  <a:srgbClr val="FF0000"/>
                </a:solidFill>
                <a:latin typeface="Calibri" pitchFamily="34" charset="0"/>
              </a:rPr>
              <a:t> of analysis points and isolated findings.</a:t>
            </a:r>
          </a:p>
        </p:txBody>
      </p:sp>
      <p:sp>
        <p:nvSpPr>
          <p:cNvPr id="89107" name="Text Box 4"/>
          <p:cNvSpPr txBox="1">
            <a:spLocks noChangeArrowheads="1"/>
          </p:cNvSpPr>
          <p:nvPr/>
        </p:nvSpPr>
        <p:spPr bwMode="auto">
          <a:xfrm>
            <a:off x="1911846" y="3141664"/>
            <a:ext cx="445096" cy="393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84664" tIns="42332" rIns="84664" bIns="42332">
            <a:spAutoFit/>
          </a:bodyPr>
          <a:lstStyle/>
          <a:p>
            <a:pPr algn="ctr" defTabSz="987425"/>
            <a:r>
              <a:rPr lang="sv-SE" altLang="sv-SE" sz="2000" b="1">
                <a:cs typeface="Arial" charset="0"/>
              </a:rPr>
              <a:t>Be</a:t>
            </a:r>
            <a:endParaRPr lang="en-US" altLang="sv-SE" sz="2000" b="1">
              <a:cs typeface="Arial" charset="0"/>
            </a:endParaRPr>
          </a:p>
        </p:txBody>
      </p:sp>
      <p:sp>
        <p:nvSpPr>
          <p:cNvPr id="89108" name="Text Box 5"/>
          <p:cNvSpPr txBox="1">
            <a:spLocks noChangeArrowheads="1"/>
          </p:cNvSpPr>
          <p:nvPr/>
        </p:nvSpPr>
        <p:spPr bwMode="auto">
          <a:xfrm>
            <a:off x="6594971" y="1773239"/>
            <a:ext cx="445096" cy="39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664" tIns="42332" rIns="84664" bIns="42332">
            <a:spAutoFit/>
          </a:bodyPr>
          <a:lstStyle/>
          <a:p>
            <a:pPr algn="ctr" defTabSz="987425"/>
            <a:r>
              <a:rPr lang="sv-SE" altLang="sv-SE" sz="2000" b="1">
                <a:cs typeface="Arial" charset="0"/>
              </a:rPr>
              <a:t>Be</a:t>
            </a:r>
            <a:endParaRPr lang="en-US" altLang="sv-SE" sz="2000" b="1">
              <a:cs typeface="Arial" charset="0"/>
            </a:endParaRPr>
          </a:p>
        </p:txBody>
      </p:sp>
      <p:sp>
        <p:nvSpPr>
          <p:cNvPr id="89109" name="Text Box 6"/>
          <p:cNvSpPr txBox="1">
            <a:spLocks noChangeArrowheads="1"/>
          </p:cNvSpPr>
          <p:nvPr/>
        </p:nvSpPr>
        <p:spPr bwMode="auto">
          <a:xfrm>
            <a:off x="4675610" y="2636839"/>
            <a:ext cx="716707" cy="8241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4664" tIns="42332" rIns="84664" bIns="42332">
            <a:spAutoFit/>
          </a:bodyPr>
          <a:lstStyle/>
          <a:p>
            <a:pPr algn="ctr" defTabSz="987425"/>
            <a:r>
              <a:rPr lang="sv-SE" altLang="sv-SE" sz="2000" b="1">
                <a:cs typeface="Arial" charset="0"/>
              </a:rPr>
              <a:t>Be</a:t>
            </a:r>
          </a:p>
          <a:p>
            <a:pPr algn="ctr" defTabSz="987425"/>
            <a:r>
              <a:rPr lang="sv-SE" altLang="sv-SE" sz="1400" b="1">
                <a:cs typeface="Arial" charset="0"/>
              </a:rPr>
              <a:t>on </a:t>
            </a:r>
          </a:p>
          <a:p>
            <a:pPr algn="ctr" defTabSz="987425"/>
            <a:r>
              <a:rPr lang="sv-SE" altLang="sv-SE" sz="1400" b="1">
                <a:cs typeface="Arial" charset="0"/>
              </a:rPr>
              <a:t>Inconel</a:t>
            </a:r>
            <a:endParaRPr lang="en-US" altLang="sv-SE" sz="1400" b="1">
              <a:cs typeface="Arial" charset="0"/>
            </a:endParaRPr>
          </a:p>
        </p:txBody>
      </p:sp>
      <p:sp>
        <p:nvSpPr>
          <p:cNvPr id="89110" name="Text Box 8"/>
          <p:cNvSpPr txBox="1">
            <a:spLocks noChangeArrowheads="1"/>
          </p:cNvSpPr>
          <p:nvPr/>
        </p:nvSpPr>
        <p:spPr bwMode="auto">
          <a:xfrm>
            <a:off x="8136433" y="1268414"/>
            <a:ext cx="445096" cy="39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664" tIns="42332" rIns="84664" bIns="42332">
            <a:spAutoFit/>
          </a:bodyPr>
          <a:lstStyle/>
          <a:p>
            <a:pPr algn="ctr" defTabSz="987425"/>
            <a:r>
              <a:rPr lang="sv-SE" altLang="sv-SE" sz="2000" b="1">
                <a:cs typeface="Arial" charset="0"/>
              </a:rPr>
              <a:t>Be</a:t>
            </a:r>
            <a:endParaRPr lang="en-US" altLang="sv-SE" sz="2000" b="1">
              <a:cs typeface="Arial" charset="0"/>
            </a:endParaRPr>
          </a:p>
        </p:txBody>
      </p:sp>
      <p:sp>
        <p:nvSpPr>
          <p:cNvPr id="89111" name="Text Box 5"/>
          <p:cNvSpPr txBox="1">
            <a:spLocks noChangeArrowheads="1"/>
          </p:cNvSpPr>
          <p:nvPr/>
        </p:nvSpPr>
        <p:spPr bwMode="auto">
          <a:xfrm rot="-23268107">
            <a:off x="6661151" y="5888039"/>
            <a:ext cx="936625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marL="493713" indent="-493713" defTabSz="987425"/>
            <a:r>
              <a:rPr lang="en-GB" altLang="sv-SE" sz="1600" b="1">
                <a:solidFill>
                  <a:srgbClr val="006600"/>
                </a:solidFill>
                <a:cs typeface="Arial" charset="0"/>
              </a:rPr>
              <a:t>W/CFC</a:t>
            </a:r>
          </a:p>
        </p:txBody>
      </p:sp>
      <p:sp>
        <p:nvSpPr>
          <p:cNvPr id="89112" name="Text Box 5"/>
          <p:cNvSpPr txBox="1">
            <a:spLocks noChangeArrowheads="1"/>
          </p:cNvSpPr>
          <p:nvPr/>
        </p:nvSpPr>
        <p:spPr bwMode="auto">
          <a:xfrm rot="1326742">
            <a:off x="8183563" y="4652963"/>
            <a:ext cx="98425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marL="493713" indent="-493713" defTabSz="987425"/>
            <a:r>
              <a:rPr lang="en-GB" altLang="sv-SE" sz="1600" b="1">
                <a:solidFill>
                  <a:srgbClr val="006600"/>
                </a:solidFill>
                <a:cs typeface="Arial" charset="0"/>
              </a:rPr>
              <a:t>W/CFC</a:t>
            </a:r>
          </a:p>
        </p:txBody>
      </p:sp>
      <p:sp>
        <p:nvSpPr>
          <p:cNvPr id="89113" name="Text Box 5"/>
          <p:cNvSpPr txBox="1">
            <a:spLocks noChangeArrowheads="1"/>
          </p:cNvSpPr>
          <p:nvPr/>
        </p:nvSpPr>
        <p:spPr bwMode="auto">
          <a:xfrm rot="3851520">
            <a:off x="2891632" y="5552282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marL="493713" indent="-493713" defTabSz="987425"/>
            <a:r>
              <a:rPr lang="en-GB" altLang="sv-SE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Bulk  W</a:t>
            </a:r>
          </a:p>
        </p:txBody>
      </p:sp>
      <p:sp>
        <p:nvSpPr>
          <p:cNvPr id="89115" name="Text Box 8"/>
          <p:cNvSpPr txBox="1">
            <a:spLocks noChangeArrowheads="1"/>
          </p:cNvSpPr>
          <p:nvPr/>
        </p:nvSpPr>
        <p:spPr bwMode="auto">
          <a:xfrm>
            <a:off x="3383458" y="1125539"/>
            <a:ext cx="445096" cy="39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664" tIns="42332" rIns="84664" bIns="42332">
            <a:spAutoFit/>
          </a:bodyPr>
          <a:lstStyle/>
          <a:p>
            <a:pPr algn="ctr" defTabSz="987425"/>
            <a:r>
              <a:rPr lang="sv-SE" altLang="sv-SE" sz="2000" b="1">
                <a:cs typeface="Arial" charset="0"/>
              </a:rPr>
              <a:t>Be</a:t>
            </a:r>
            <a:endParaRPr lang="en-US" altLang="sv-SE" sz="2000" b="1">
              <a:cs typeface="Arial" charset="0"/>
            </a:endParaRPr>
          </a:p>
        </p:txBody>
      </p:sp>
      <p:sp>
        <p:nvSpPr>
          <p:cNvPr id="89116" name="Text Box 8"/>
          <p:cNvSpPr txBox="1">
            <a:spLocks noChangeArrowheads="1"/>
          </p:cNvSpPr>
          <p:nvPr/>
        </p:nvSpPr>
        <p:spPr bwMode="auto">
          <a:xfrm>
            <a:off x="3519034" y="3284539"/>
            <a:ext cx="477156" cy="39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664" tIns="42332" rIns="84664" bIns="42332">
            <a:spAutoFit/>
          </a:bodyPr>
          <a:lstStyle/>
          <a:p>
            <a:pPr algn="ctr" defTabSz="987425"/>
            <a:r>
              <a:rPr lang="pl-PL" altLang="sv-SE" sz="2000" b="1">
                <a:cs typeface="Arial" charset="0"/>
              </a:rPr>
              <a:t>RH</a:t>
            </a:r>
            <a:endParaRPr lang="en-US" altLang="sv-SE" sz="2000" b="1">
              <a:cs typeface="Arial" charset="0"/>
            </a:endParaRPr>
          </a:p>
        </p:txBody>
      </p:sp>
      <p:sp>
        <p:nvSpPr>
          <p:cNvPr id="89117" name="Text Box 8"/>
          <p:cNvSpPr txBox="1">
            <a:spLocks noChangeArrowheads="1"/>
          </p:cNvSpPr>
          <p:nvPr/>
        </p:nvSpPr>
        <p:spPr bwMode="auto">
          <a:xfrm>
            <a:off x="9212518" y="3141664"/>
            <a:ext cx="494788" cy="39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664" tIns="42332" rIns="84664" bIns="42332">
            <a:spAutoFit/>
          </a:bodyPr>
          <a:lstStyle/>
          <a:p>
            <a:pPr algn="ctr" defTabSz="987425"/>
            <a:r>
              <a:rPr lang="pl-PL" altLang="sv-SE" sz="2000" b="1">
                <a:cs typeface="Arial" charset="0"/>
              </a:rPr>
              <a:t>AN</a:t>
            </a:r>
            <a:endParaRPr lang="en-US" altLang="sv-SE" sz="2000" b="1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6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Pub_end112">
            <a:extLst>
              <a:ext uri="{FF2B5EF4-FFF2-40B4-BE49-F238E27FC236}">
                <a16:creationId xmlns:a16="http://schemas.microsoft.com/office/drawing/2014/main" id="{5844D790-7A36-43BA-B41F-1190B03F5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/>
          <a:stretch>
            <a:fillRect/>
          </a:stretch>
        </p:blipFill>
        <p:spPr>
          <a:xfrm>
            <a:off x="1" y="6219"/>
            <a:ext cx="12192004" cy="6851785"/>
          </a:xfrm>
          <a:prstGeom prst="rect">
            <a:avLst/>
          </a:prstGeom>
          <a:noFill/>
        </p:spPr>
      </p:pic>
      <p:sp>
        <p:nvSpPr>
          <p:cNvPr id="28" name="Oval 6">
            <a:extLst>
              <a:ext uri="{FF2B5EF4-FFF2-40B4-BE49-F238E27FC236}">
                <a16:creationId xmlns:a16="http://schemas.microsoft.com/office/drawing/2014/main" id="{D26BA7AD-D79F-4B9F-B1CA-80C0AF9E5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9208" y="3178186"/>
            <a:ext cx="525989" cy="501628"/>
          </a:xfrm>
          <a:prstGeom prst="ellipse">
            <a:avLst/>
          </a:prstGeom>
          <a:solidFill>
            <a:srgbClr val="00B0F0"/>
          </a:solidFill>
          <a:ln w="57150">
            <a:solidFill>
              <a:srgbClr val="0000FF"/>
            </a:solidFill>
            <a:round/>
            <a:headEnd/>
            <a:tailEnd/>
          </a:ln>
          <a:extLst/>
        </p:spPr>
        <p:txBody>
          <a:bodyPr lIns="98734" tIns="49367" rIns="98734" bIns="49367" anchor="ctr"/>
          <a:lstStyle/>
          <a:p>
            <a:pPr defTabSz="987425" eaLnBrk="0" hangingPunct="0"/>
            <a:endParaRPr lang="en-GB" sz="2200">
              <a:ea typeface="ＭＳ Ｐゴシック" charset="-128"/>
              <a:sym typeface="Wingdings" pitchFamily="2" charset="2"/>
            </a:endParaRPr>
          </a:p>
          <a:p>
            <a:pPr defTabSz="987425" eaLnBrk="0" hangingPunct="0"/>
            <a:endParaRPr lang="en-GB" sz="2200">
              <a:ea typeface="ＭＳ Ｐゴシック" charset="-128"/>
              <a:sym typeface="Wingdings" pitchFamily="2" charset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B53575-EF6D-4EC2-BA0D-C632AF9F6083}"/>
              </a:ext>
            </a:extLst>
          </p:cNvPr>
          <p:cNvGrpSpPr/>
          <p:nvPr/>
        </p:nvGrpSpPr>
        <p:grpSpPr>
          <a:xfrm>
            <a:off x="4223780" y="3628786"/>
            <a:ext cx="5180079" cy="3166473"/>
            <a:chOff x="251520" y="3933055"/>
            <a:chExt cx="4385891" cy="268100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CDB36B3-B3A7-4F9D-A40C-3A07B1DC90AD}"/>
                </a:ext>
              </a:extLst>
            </p:cNvPr>
            <p:cNvGrpSpPr/>
            <p:nvPr/>
          </p:nvGrpSpPr>
          <p:grpSpPr>
            <a:xfrm>
              <a:off x="251520" y="3933055"/>
              <a:ext cx="4385891" cy="2681002"/>
              <a:chOff x="6824656" y="3688091"/>
              <a:chExt cx="3090100" cy="1888920"/>
            </a:xfrm>
          </p:grpSpPr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15470DDA-D307-48E4-8825-A795BF4FEA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" r="20"/>
              <a:stretch/>
            </p:blipFill>
            <p:spPr bwMode="auto">
              <a:xfrm>
                <a:off x="6824656" y="3688091"/>
                <a:ext cx="3090100" cy="1888920"/>
              </a:xfrm>
              <a:prstGeom prst="flowChartAlternateProcess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8CA16C5-BC37-4E4C-9804-C8C1D2D25A9C}"/>
                  </a:ext>
                </a:extLst>
              </p:cNvPr>
              <p:cNvSpPr/>
              <p:nvPr/>
            </p:nvSpPr>
            <p:spPr bwMode="auto">
              <a:xfrm>
                <a:off x="7071354" y="5184061"/>
                <a:ext cx="243840" cy="88977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8742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B94636-0E3A-4ABB-8CCB-F0432DAEC939}"/>
                  </a:ext>
                </a:extLst>
              </p:cNvPr>
              <p:cNvSpPr/>
              <p:nvPr/>
            </p:nvSpPr>
            <p:spPr bwMode="auto">
              <a:xfrm>
                <a:off x="9370092" y="5184060"/>
                <a:ext cx="243840" cy="88977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8742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7C0A9F5-91FB-43AA-B1CF-48B67C4C4890}"/>
                  </a:ext>
                </a:extLst>
              </p:cNvPr>
              <p:cNvSpPr/>
              <p:nvPr/>
            </p:nvSpPr>
            <p:spPr bwMode="auto">
              <a:xfrm rot="900000">
                <a:off x="8052574" y="5052628"/>
                <a:ext cx="243840" cy="88977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8742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99538" y="4077072"/>
              <a:ext cx="635458" cy="338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/>
                <a:t>Inner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71781" y="4077072"/>
              <a:ext cx="678944" cy="338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 err="1"/>
                <a:t>Outer</a:t>
              </a:r>
              <a:endParaRPr lang="sv-SE" sz="20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94982C-C3F6-4B20-85D2-2AC1097635BF}"/>
                </a:ext>
              </a:extLst>
            </p:cNvPr>
            <p:cNvSpPr txBox="1"/>
            <p:nvPr/>
          </p:nvSpPr>
          <p:spPr>
            <a:xfrm>
              <a:off x="1859918" y="5254789"/>
              <a:ext cx="582526" cy="338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 err="1"/>
                <a:t>Base</a:t>
              </a:r>
              <a:endParaRPr lang="sv-SE" sz="2000" b="1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79C4EC-0A55-4F58-909B-B36694929DFA}"/>
              </a:ext>
            </a:extLst>
          </p:cNvPr>
          <p:cNvSpPr txBox="1"/>
          <p:nvPr/>
        </p:nvSpPr>
        <p:spPr>
          <a:xfrm>
            <a:off x="4990479" y="1618906"/>
            <a:ext cx="1003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>
                <a:solidFill>
                  <a:srgbClr val="FF0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E083C0-598C-4761-872F-62494CD26CEF}"/>
              </a:ext>
            </a:extLst>
          </p:cNvPr>
          <p:cNvSpPr txBox="1"/>
          <p:nvPr/>
        </p:nvSpPr>
        <p:spPr>
          <a:xfrm>
            <a:off x="1991544" y="4939204"/>
            <a:ext cx="881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B557F6-0EFD-4518-B8AD-01E9E6C5D7DA}"/>
              </a:ext>
            </a:extLst>
          </p:cNvPr>
          <p:cNvSpPr/>
          <p:nvPr/>
        </p:nvSpPr>
        <p:spPr>
          <a:xfrm>
            <a:off x="7215507" y="6292187"/>
            <a:ext cx="3201148" cy="50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EE9A81-9528-4C20-81D4-DDDF6AA5ECFF}"/>
              </a:ext>
            </a:extLst>
          </p:cNvPr>
          <p:cNvGrpSpPr/>
          <p:nvPr/>
        </p:nvGrpSpPr>
        <p:grpSpPr>
          <a:xfrm>
            <a:off x="6096000" y="-99392"/>
            <a:ext cx="3380104" cy="4020345"/>
            <a:chOff x="6096000" y="-99392"/>
            <a:chExt cx="3380104" cy="402034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0DE2BB4-91C2-45A0-BC7A-4D531416DC34}"/>
                </a:ext>
              </a:extLst>
            </p:cNvPr>
            <p:cNvGrpSpPr/>
            <p:nvPr/>
          </p:nvGrpSpPr>
          <p:grpSpPr>
            <a:xfrm>
              <a:off x="6096000" y="-99392"/>
              <a:ext cx="2920008" cy="3602329"/>
              <a:chOff x="3735195" y="1343930"/>
              <a:chExt cx="4040056" cy="4984100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603D8E9-4653-4894-9A07-5F4A6147B920}"/>
                  </a:ext>
                </a:extLst>
              </p:cNvPr>
              <p:cNvSpPr/>
              <p:nvPr/>
            </p:nvSpPr>
            <p:spPr>
              <a:xfrm>
                <a:off x="3863752" y="1556792"/>
                <a:ext cx="3901558" cy="4771238"/>
              </a:xfrm>
              <a:prstGeom prst="roundRect">
                <a:avLst/>
              </a:prstGeom>
              <a:solidFill>
                <a:srgbClr val="F3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4" name="Picture 23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4FF3F310-107A-4315-B2FC-A2947F4A14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952" b="89497" l="11350" r="85000">
                            <a14:foregroundMark x1="64950" y1="7952" x2="64950" y2="7952"/>
                            <a14:foregroundMark x1="64850" y1="7952" x2="65900" y2="11928"/>
                            <a14:foregroundMark x1="79350" y1="44861" x2="83250" y2="53413"/>
                            <a14:foregroundMark x1="85050" y1="59490" x2="85050" y2="59490"/>
                            <a14:foregroundMark x1="84600" y1="61740" x2="84600" y2="61740"/>
                            <a14:foregroundMark x1="83000" y1="62641" x2="72100" y2="69692"/>
                            <a14:foregroundMark x1="43200" y1="89272" x2="40050" y2="88597"/>
                            <a14:foregroundMark x1="32850" y1="70368" x2="25350" y2="74119"/>
                            <a14:foregroundMark x1="25350" y1="74119" x2="24600" y2="74119"/>
                            <a14:foregroundMark x1="33000" y1="70293" x2="39800" y2="87922"/>
                            <a14:foregroundMark x1="33450" y1="72618" x2="35350" y2="76594"/>
                            <a14:foregroundMark x1="34700" y1="75694" x2="34450" y2="74494"/>
                            <a14:foregroundMark x1="35650" y1="46962" x2="32300" y2="48987"/>
                            <a14:foregroundMark x1="33700" y1="63091" x2="27000" y2="69242"/>
                            <a14:foregroundMark x1="27000" y1="69242" x2="32050" y2="63991"/>
                            <a14:foregroundMark x1="36050" y1="26782" x2="36950" y2="46812"/>
                            <a14:foregroundMark x1="15800" y1="40360" x2="15800" y2="40360"/>
                            <a14:foregroundMark x1="15400" y1="47787" x2="15400" y2="47787"/>
                            <a14:foregroundMark x1="12500" y1="50563" x2="12500" y2="50563"/>
                            <a14:foregroundMark x1="11350" y1="53188" x2="11350" y2="53188"/>
                            <a14:foregroundMark x1="16600" y1="65866" x2="16600" y2="65866"/>
                            <a14:foregroundMark x1="23350" y1="67817" x2="16050" y2="66317"/>
                            <a14:foregroundMark x1="23100" y1="66917" x2="24800" y2="73743"/>
                            <a14:foregroundMark x1="22750" y1="68267" x2="24900" y2="74494"/>
                            <a14:foregroundMark x1="23250" y1="70893" x2="24600" y2="75319"/>
                            <a14:backgroundMark x1="33850" y1="76369" x2="29850" y2="74644"/>
                            <a14:backgroundMark x1="24150" y1="75919" x2="17500" y2="68717"/>
                            <a14:backgroundMark x1="17500" y1="68717" x2="14800" y2="68117"/>
                            <a14:backgroundMark x1="21900" y1="69392" x2="21900" y2="693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50" r="12530"/>
              <a:stretch/>
            </p:blipFill>
            <p:spPr>
              <a:xfrm rot="17580000">
                <a:off x="3351219" y="1727906"/>
                <a:ext cx="4808008" cy="4040056"/>
              </a:xfrm>
              <a:prstGeom prst="roundRect">
                <a:avLst/>
              </a:prstGeom>
            </p:spPr>
          </p:pic>
        </p:grp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EEA32A6E-F13A-4136-82F5-56A18FF867BC}"/>
                </a:ext>
              </a:extLst>
            </p:cNvPr>
            <p:cNvSpPr/>
            <p:nvPr/>
          </p:nvSpPr>
          <p:spPr>
            <a:xfrm rot="7513091">
              <a:off x="8233174" y="2678023"/>
              <a:ext cx="1495311" cy="990549"/>
            </a:xfrm>
            <a:prstGeom prst="trapezoid">
              <a:avLst>
                <a:gd name="adj" fmla="val 72116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0000">
                  <a:srgbClr val="F3F3F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897" y="-6880"/>
            <a:ext cx="3293915" cy="401648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2000" b="1" dirty="0" err="1" smtClean="0"/>
              <a:t>Quartz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microbalance</a:t>
            </a:r>
            <a:endParaRPr lang="sv-SE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b="1" i="1" dirty="0" smtClean="0"/>
              <a:t>Covers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b="1" i="1" dirty="0" smtClean="0"/>
              <a:t>Crystals</a:t>
            </a:r>
          </a:p>
          <a:p>
            <a:pPr>
              <a:spcAft>
                <a:spcPts val="600"/>
              </a:spcAft>
            </a:pPr>
            <a:r>
              <a:rPr lang="sv-SE" sz="2000" b="1" dirty="0" smtClean="0"/>
              <a:t>Test </a:t>
            </a:r>
            <a:r>
              <a:rPr lang="sv-SE" sz="2000" b="1" dirty="0" err="1" smtClean="0"/>
              <a:t>mirrors</a:t>
            </a:r>
            <a:endParaRPr lang="sv-SE" sz="2000" b="1" dirty="0" smtClean="0"/>
          </a:p>
          <a:p>
            <a:pPr>
              <a:spcAft>
                <a:spcPts val="600"/>
              </a:spcAft>
            </a:pPr>
            <a:r>
              <a:rPr lang="sv-SE" sz="2000" b="1" dirty="0"/>
              <a:t>Spatial blocks</a:t>
            </a:r>
          </a:p>
          <a:p>
            <a:pPr>
              <a:spcAft>
                <a:spcPts val="600"/>
              </a:spcAft>
            </a:pPr>
            <a:r>
              <a:rPr lang="sv-SE" sz="2000" b="1" dirty="0" err="1" smtClean="0"/>
              <a:t>Rotating</a:t>
            </a:r>
            <a:r>
              <a:rPr lang="sv-SE" sz="2000" b="1" dirty="0" smtClean="0"/>
              <a:t> deposition monitors</a:t>
            </a:r>
          </a:p>
          <a:p>
            <a:pPr>
              <a:spcAft>
                <a:spcPts val="600"/>
              </a:spcAft>
            </a:pPr>
            <a:r>
              <a:rPr lang="sv-SE" sz="2000" b="1" dirty="0" smtClean="0"/>
              <a:t>Louvre clips</a:t>
            </a:r>
          </a:p>
          <a:p>
            <a:pPr>
              <a:spcAft>
                <a:spcPts val="600"/>
              </a:spcAft>
            </a:pPr>
            <a:r>
              <a:rPr lang="sv-SE" sz="2000" b="1" dirty="0" err="1" smtClean="0"/>
              <a:t>Sticking</a:t>
            </a:r>
            <a:r>
              <a:rPr lang="sv-SE" sz="2000" b="1" dirty="0" smtClean="0"/>
              <a:t> monitors</a:t>
            </a:r>
          </a:p>
          <a:p>
            <a:pPr>
              <a:spcAft>
                <a:spcPts val="600"/>
              </a:spcAft>
            </a:pPr>
            <a:r>
              <a:rPr lang="sv-SE" sz="2000" b="1" dirty="0"/>
              <a:t>Wall </a:t>
            </a:r>
            <a:r>
              <a:rPr lang="sv-SE" sz="2000" b="1" dirty="0" err="1"/>
              <a:t>inserts</a:t>
            </a:r>
            <a:r>
              <a:rPr lang="sv-SE" sz="2000" b="1" dirty="0"/>
              <a:t> in IWC</a:t>
            </a:r>
          </a:p>
          <a:p>
            <a:pPr>
              <a:spcAft>
                <a:spcPts val="600"/>
              </a:spcAft>
            </a:pPr>
            <a:endParaRPr lang="sv-SE" sz="2000" b="1" dirty="0" smtClean="0"/>
          </a:p>
          <a:p>
            <a:pPr>
              <a:spcAft>
                <a:spcPts val="600"/>
              </a:spcAft>
            </a:pPr>
            <a:r>
              <a:rPr lang="sv-SE" sz="2000" b="1" dirty="0" smtClean="0"/>
              <a:t>Dust monitors</a:t>
            </a:r>
            <a:endParaRPr lang="sv-SE" sz="2000" b="1" dirty="0"/>
          </a:p>
        </p:txBody>
      </p:sp>
      <p:sp>
        <p:nvSpPr>
          <p:cNvPr id="6" name="Oval 5"/>
          <p:cNvSpPr/>
          <p:nvPr/>
        </p:nvSpPr>
        <p:spPr>
          <a:xfrm>
            <a:off x="4213027" y="2878685"/>
            <a:ext cx="833064" cy="505985"/>
          </a:xfrm>
          <a:prstGeom prst="ellipse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B94636-0E3A-4ABB-8CCB-F0432DAEC939}"/>
              </a:ext>
            </a:extLst>
          </p:cNvPr>
          <p:cNvSpPr/>
          <p:nvPr/>
        </p:nvSpPr>
        <p:spPr bwMode="auto">
          <a:xfrm>
            <a:off x="1136996" y="5990793"/>
            <a:ext cx="597276" cy="237922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87425" fontAlgn="base">
              <a:spcBef>
                <a:spcPct val="0"/>
              </a:spcBef>
              <a:spcAft>
                <a:spcPct val="0"/>
              </a:spcAft>
            </a:pPr>
            <a:endParaRPr lang="en-US" sz="2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B94636-0E3A-4ABB-8CCB-F0432DAEC939}"/>
              </a:ext>
            </a:extLst>
          </p:cNvPr>
          <p:cNvSpPr/>
          <p:nvPr/>
        </p:nvSpPr>
        <p:spPr bwMode="auto">
          <a:xfrm>
            <a:off x="3213746" y="5898617"/>
            <a:ext cx="597276" cy="237922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87425" fontAlgn="base">
              <a:spcBef>
                <a:spcPct val="0"/>
              </a:spcBef>
              <a:spcAft>
                <a:spcPct val="0"/>
              </a:spcAft>
            </a:pPr>
            <a:endParaRPr lang="en-US" sz="280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435634" y="3820414"/>
            <a:ext cx="171880" cy="207820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26" idx="0"/>
          </p:cNvCxnSpPr>
          <p:nvPr/>
        </p:nvCxnSpPr>
        <p:spPr>
          <a:xfrm>
            <a:off x="1698037" y="3820414"/>
            <a:ext cx="1814347" cy="207820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195093" y="2998628"/>
            <a:ext cx="1916514" cy="13304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36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Gas injection system in JET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785D9-1BE5-43B5-B40B-6ED25C013FB8}"/>
              </a:ext>
            </a:extLst>
          </p:cNvPr>
          <p:cNvSpPr/>
          <p:nvPr/>
        </p:nvSpPr>
        <p:spPr>
          <a:xfrm>
            <a:off x="2647669" y="129804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>
                <a:latin typeface="+mn-lt"/>
              </a:rPr>
              <a:t>M. Rubel | WPPWIE-24 | Helsinki, Finland | April 09, 2024 </a:t>
            </a:r>
            <a:r>
              <a:rPr lang="en-GB" dirty="0"/>
              <a:t>| </a:t>
            </a:r>
            <a:r>
              <a:rPr lang="en-GB" dirty="0" smtClean="0">
                <a:latin typeface="+mn-lt"/>
              </a:rPr>
              <a:t>Page </a:t>
            </a:r>
            <a:fld id="{1F50EA64-E693-417A-A533-9B202D2E2FDE}" type="slidenum">
              <a:rPr lang="en-GB" smtClean="0">
                <a:latin typeface="+mn-lt"/>
              </a:rPr>
              <a:t>6</a:t>
            </a:fld>
            <a:r>
              <a:rPr lang="en-GB" dirty="0">
                <a:latin typeface="+mn-lt"/>
              </a:rPr>
              <a:t>  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93" y="836712"/>
            <a:ext cx="6696744" cy="53087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35960" y="6025652"/>
            <a:ext cx="169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baseline="30000" dirty="0" smtClean="0">
                <a:solidFill>
                  <a:srgbClr val="FF0101"/>
                </a:solidFill>
              </a:rPr>
              <a:t>15</a:t>
            </a:r>
            <a:r>
              <a:rPr lang="sv-SE" sz="2400" b="1" dirty="0" smtClean="0">
                <a:solidFill>
                  <a:srgbClr val="FF0101"/>
                </a:solidFill>
              </a:rPr>
              <a:t>N in ILW-1</a:t>
            </a:r>
            <a:endParaRPr lang="sv-SE" sz="2400" b="1" dirty="0">
              <a:solidFill>
                <a:srgbClr val="FF010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1664" y="5496088"/>
            <a:ext cx="169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baseline="30000" dirty="0" smtClean="0">
                <a:solidFill>
                  <a:srgbClr val="FF0101"/>
                </a:solidFill>
              </a:rPr>
              <a:t>15</a:t>
            </a:r>
            <a:r>
              <a:rPr lang="sv-SE" sz="2400" b="1" dirty="0" smtClean="0">
                <a:solidFill>
                  <a:srgbClr val="FF0101"/>
                </a:solidFill>
              </a:rPr>
              <a:t>N in ILW-3</a:t>
            </a:r>
            <a:endParaRPr lang="sv-SE" sz="2400" b="1" dirty="0">
              <a:solidFill>
                <a:srgbClr val="FF010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4032" y="5164223"/>
            <a:ext cx="170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baseline="30000" dirty="0" smtClean="0">
                <a:solidFill>
                  <a:srgbClr val="FF0101"/>
                </a:solidFill>
              </a:rPr>
              <a:t>18</a:t>
            </a:r>
            <a:r>
              <a:rPr lang="sv-SE" sz="2400" b="1" dirty="0">
                <a:solidFill>
                  <a:srgbClr val="FF0101"/>
                </a:solidFill>
              </a:rPr>
              <a:t>O</a:t>
            </a:r>
            <a:r>
              <a:rPr lang="sv-SE" sz="2400" b="1" dirty="0" smtClean="0">
                <a:solidFill>
                  <a:srgbClr val="FF0101"/>
                </a:solidFill>
              </a:rPr>
              <a:t> in ILW-3</a:t>
            </a:r>
            <a:endParaRPr lang="sv-SE" sz="2400" b="1" dirty="0">
              <a:solidFill>
                <a:srgbClr val="FF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72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Gas injection history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785D9-1BE5-43B5-B40B-6ED25C013FB8}"/>
              </a:ext>
            </a:extLst>
          </p:cNvPr>
          <p:cNvSpPr/>
          <p:nvPr/>
        </p:nvSpPr>
        <p:spPr>
          <a:xfrm>
            <a:off x="2647669" y="129804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n-lt"/>
              </a:rPr>
              <a:t>Page </a:t>
            </a:r>
            <a:fld id="{1F50EA64-E693-417A-A533-9B202D2E2FDE}" type="slidenum">
              <a:rPr lang="en-GB" smtClean="0">
                <a:latin typeface="+mn-lt"/>
              </a:rPr>
              <a:t>7</a:t>
            </a:fld>
            <a:r>
              <a:rPr lang="en-GB" dirty="0">
                <a:latin typeface="+mn-lt"/>
              </a:rPr>
              <a:t>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140213"/>
              </p:ext>
            </p:extLst>
          </p:nvPr>
        </p:nvGraphicFramePr>
        <p:xfrm>
          <a:off x="4207" y="620688"/>
          <a:ext cx="8468057" cy="59608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9456">
                  <a:extLst>
                    <a:ext uri="{9D8B030D-6E8A-4147-A177-3AD203B41FA5}">
                      <a16:colId xmlns:a16="http://schemas.microsoft.com/office/drawing/2014/main" val="2966515210"/>
                    </a:ext>
                  </a:extLst>
                </a:gridCol>
                <a:gridCol w="2084025">
                  <a:extLst>
                    <a:ext uri="{9D8B030D-6E8A-4147-A177-3AD203B41FA5}">
                      <a16:colId xmlns:a16="http://schemas.microsoft.com/office/drawing/2014/main" val="290264676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4220248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68665407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540817682"/>
                    </a:ext>
                  </a:extLst>
                </a:gridCol>
              </a:tblGrid>
              <a:tr h="482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Gas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Injection point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ILW-1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ILW-2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ILW-3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1764056"/>
                  </a:ext>
                </a:extLst>
              </a:tr>
              <a:tr h="2864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GIM, pellets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2.5·10</a:t>
                      </a:r>
                      <a:r>
                        <a:rPr lang="en-US" sz="1800" baseline="30000">
                          <a:effectLst/>
                        </a:rPr>
                        <a:t>24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2.7·10</a:t>
                      </a:r>
                      <a:r>
                        <a:rPr lang="en-US" sz="1800" baseline="30000">
                          <a:effectLst/>
                        </a:rPr>
                        <a:t>25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8.0·10</a:t>
                      </a:r>
                      <a:r>
                        <a:rPr lang="en-US" sz="1800" baseline="30000">
                          <a:effectLst/>
                        </a:rPr>
                        <a:t>25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6901899"/>
                  </a:ext>
                </a:extLst>
              </a:tr>
              <a:tr h="28644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DMV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1.3·10</a:t>
                      </a:r>
                      <a:r>
                        <a:rPr lang="en-US" sz="1800" baseline="30000">
                          <a:effectLst/>
                        </a:rPr>
                        <a:t>24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1.0·10</a:t>
                      </a:r>
                      <a:r>
                        <a:rPr lang="en-US" sz="1800" baseline="30000">
                          <a:effectLst/>
                        </a:rPr>
                        <a:t>25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065576"/>
                  </a:ext>
                </a:extLst>
              </a:tr>
              <a:tr h="2864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GIM, pellets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9.1·10</a:t>
                      </a:r>
                      <a:r>
                        <a:rPr lang="en-US" sz="1800" baseline="30000">
                          <a:effectLst/>
                        </a:rPr>
                        <a:t>26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5.8·10</a:t>
                      </a:r>
                      <a:r>
                        <a:rPr lang="en-US" sz="1800" baseline="30000">
                          <a:effectLst/>
                        </a:rPr>
                        <a:t>26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6.4·10</a:t>
                      </a:r>
                      <a:r>
                        <a:rPr lang="en-US" sz="1800" baseline="30000">
                          <a:effectLst/>
                        </a:rPr>
                        <a:t>26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7049119"/>
                  </a:ext>
                </a:extLst>
              </a:tr>
              <a:tr h="28644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DMV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2.4·10</a:t>
                      </a:r>
                      <a:r>
                        <a:rPr lang="en-US" sz="1800" baseline="30000">
                          <a:effectLst/>
                        </a:rPr>
                        <a:t>26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1.4·10</a:t>
                      </a:r>
                      <a:r>
                        <a:rPr lang="en-US" sz="1800" baseline="30000">
                          <a:effectLst/>
                        </a:rPr>
                        <a:t>26 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597995"/>
                  </a:ext>
                </a:extLst>
              </a:tr>
              <a:tr h="286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He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main chamber GIM 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8.2·10</a:t>
                      </a:r>
                      <a:r>
                        <a:rPr lang="en-US" sz="1800" baseline="30000">
                          <a:effectLst/>
                        </a:rPr>
                        <a:t>22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7.4·10</a:t>
                      </a:r>
                      <a:r>
                        <a:rPr lang="en-US" sz="1800" baseline="30000">
                          <a:effectLst/>
                        </a:rPr>
                        <a:t>22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7506275"/>
                  </a:ext>
                </a:extLst>
              </a:tr>
              <a:tr h="286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He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main chamber GIM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2.5·10</a:t>
                      </a:r>
                      <a:r>
                        <a:rPr lang="en-US" sz="1800" baseline="30000">
                          <a:effectLst/>
                        </a:rPr>
                        <a:t>21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3.3·10</a:t>
                      </a:r>
                      <a:r>
                        <a:rPr lang="en-US" sz="1800" baseline="30000">
                          <a:effectLst/>
                        </a:rPr>
                        <a:t>22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6991829"/>
                  </a:ext>
                </a:extLst>
              </a:tr>
              <a:tr h="286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CD</a:t>
                      </a:r>
                      <a:r>
                        <a:rPr lang="en-US" sz="1800" baseline="-25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GIM 11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3.7·10</a:t>
                      </a:r>
                      <a:r>
                        <a:rPr lang="en-US" sz="1800" baseline="30000">
                          <a:effectLst/>
                        </a:rPr>
                        <a:t>23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baseline="30000">
                          <a:effectLst/>
                        </a:rPr>
                        <a:t>a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4867855"/>
                  </a:ext>
                </a:extLst>
              </a:tr>
              <a:tr h="286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r>
                        <a:rPr lang="en-US" sz="1800" baseline="-25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r>
                        <a:rPr lang="en-US" sz="1800" baseline="-25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GIM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4.3·10</a:t>
                      </a:r>
                      <a:r>
                        <a:rPr lang="en-US" sz="1800" baseline="30000">
                          <a:effectLst/>
                        </a:rPr>
                        <a:t>21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baseline="30000">
                          <a:effectLst/>
                        </a:rPr>
                        <a:t>b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204368"/>
                  </a:ext>
                </a:extLst>
              </a:tr>
              <a:tr h="322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GIM 4, 8, 11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9.7·10</a:t>
                      </a:r>
                      <a:r>
                        <a:rPr lang="en-US" sz="1800" baseline="30000">
                          <a:effectLst/>
                        </a:rPr>
                        <a:t>23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3.8·10</a:t>
                      </a:r>
                      <a:r>
                        <a:rPr lang="en-US" sz="1800" baseline="30000">
                          <a:effectLst/>
                        </a:rPr>
                        <a:t>24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2.1·10</a:t>
                      </a:r>
                      <a:r>
                        <a:rPr lang="en-US" sz="1800" baseline="30000">
                          <a:effectLst/>
                        </a:rPr>
                        <a:t>24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1322955"/>
                  </a:ext>
                </a:extLst>
              </a:tr>
              <a:tr h="286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sv-SE" sz="1800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GIM 14, 10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101"/>
                          </a:solidFill>
                          <a:effectLst/>
                        </a:rPr>
                        <a:t>1.3·10</a:t>
                      </a:r>
                      <a:r>
                        <a:rPr lang="en-US" sz="1800" baseline="30000" dirty="0">
                          <a:solidFill>
                            <a:srgbClr val="FF0101"/>
                          </a:solidFill>
                          <a:effectLst/>
                        </a:rPr>
                        <a:t>22</a:t>
                      </a:r>
                      <a:r>
                        <a:rPr lang="en-US" sz="1800" dirty="0">
                          <a:solidFill>
                            <a:srgbClr val="FF0101"/>
                          </a:solidFill>
                          <a:effectLst/>
                        </a:rPr>
                        <a:t> (GIM 14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101"/>
                          </a:solidFill>
                          <a:effectLst/>
                        </a:rPr>
                        <a:t>8.5·10</a:t>
                      </a:r>
                      <a:r>
                        <a:rPr lang="en-US" sz="1800" b="1" baseline="30000" dirty="0">
                          <a:solidFill>
                            <a:srgbClr val="FF0101"/>
                          </a:solidFill>
                          <a:effectLst/>
                        </a:rPr>
                        <a:t>23 </a:t>
                      </a:r>
                      <a:r>
                        <a:rPr lang="en-US" sz="1800" b="1" dirty="0">
                          <a:solidFill>
                            <a:srgbClr val="FF0101"/>
                          </a:solidFill>
                          <a:effectLst/>
                        </a:rPr>
                        <a:t>(GIM 10) </a:t>
                      </a:r>
                      <a:endParaRPr lang="sv-SE" sz="1800" b="1" dirty="0">
                        <a:solidFill>
                          <a:srgbClr val="FF010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89824918"/>
                  </a:ext>
                </a:extLst>
              </a:tr>
              <a:tr h="286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GIM 11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2.0·10</a:t>
                      </a:r>
                      <a:r>
                        <a:rPr lang="en-US" sz="1800" baseline="30000" dirty="0">
                          <a:effectLst/>
                        </a:rPr>
                        <a:t>22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baseline="30000" dirty="0">
                          <a:effectLst/>
                        </a:rPr>
                        <a:t>d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418143"/>
                  </a:ext>
                </a:extLst>
              </a:tr>
              <a:tr h="286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endParaRPr lang="sv-SE" sz="1800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GIM 11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101"/>
                          </a:solidFill>
                          <a:effectLst/>
                        </a:rPr>
                        <a:t>2.8·10</a:t>
                      </a:r>
                      <a:r>
                        <a:rPr lang="en-US" sz="1800" b="1" baseline="30000" dirty="0">
                          <a:solidFill>
                            <a:srgbClr val="FF0101"/>
                          </a:solidFill>
                          <a:effectLst/>
                        </a:rPr>
                        <a:t>22</a:t>
                      </a:r>
                      <a:endParaRPr lang="sv-SE" sz="1800" b="1" dirty="0">
                        <a:solidFill>
                          <a:srgbClr val="FF010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9472438"/>
                  </a:ext>
                </a:extLst>
              </a:tr>
              <a:tr h="2864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Ne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divertor GIM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2.1·10</a:t>
                      </a:r>
                      <a:r>
                        <a:rPr lang="en-US" sz="1800" baseline="30000">
                          <a:effectLst/>
                        </a:rPr>
                        <a:t>21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1.2·10</a:t>
                      </a:r>
                      <a:r>
                        <a:rPr lang="en-US" sz="1800" baseline="30000" dirty="0">
                          <a:effectLst/>
                        </a:rPr>
                        <a:t>23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1.3·10</a:t>
                      </a:r>
                      <a:r>
                        <a:rPr lang="en-US" sz="1800" baseline="30000">
                          <a:effectLst/>
                        </a:rPr>
                        <a:t>23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3681422"/>
                  </a:ext>
                </a:extLst>
              </a:tr>
              <a:tr h="28644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DMV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3.8·10</a:t>
                      </a:r>
                      <a:r>
                        <a:rPr lang="en-US" sz="1800" baseline="30000">
                          <a:effectLst/>
                        </a:rPr>
                        <a:t>23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1.2·10</a:t>
                      </a:r>
                      <a:r>
                        <a:rPr lang="en-US" sz="1800" baseline="30000">
                          <a:effectLst/>
                        </a:rPr>
                        <a:t>24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1872156"/>
                  </a:ext>
                </a:extLst>
              </a:tr>
              <a:tr h="2864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Ar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divertor GIM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2.9·10</a:t>
                      </a:r>
                      <a:r>
                        <a:rPr lang="en-US" sz="1800" baseline="30000">
                          <a:effectLst/>
                        </a:rPr>
                        <a:t>21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8.5·10</a:t>
                      </a:r>
                      <a:r>
                        <a:rPr lang="en-US" sz="1800" baseline="30000">
                          <a:effectLst/>
                        </a:rPr>
                        <a:t>21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1.3·10</a:t>
                      </a:r>
                      <a:r>
                        <a:rPr lang="en-US" sz="1800" baseline="30000">
                          <a:effectLst/>
                        </a:rPr>
                        <a:t>22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1655824"/>
                  </a:ext>
                </a:extLst>
              </a:tr>
              <a:tr h="28644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DMV 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2.0·10</a:t>
                      </a:r>
                      <a:r>
                        <a:rPr lang="en-US" sz="1800" baseline="30000">
                          <a:effectLst/>
                        </a:rPr>
                        <a:t>25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9.2·10</a:t>
                      </a:r>
                      <a:r>
                        <a:rPr lang="en-US" sz="1800" baseline="30000">
                          <a:effectLst/>
                        </a:rPr>
                        <a:t>24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5755095"/>
                  </a:ext>
                </a:extLst>
              </a:tr>
              <a:tr h="2864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Kr</a:t>
                      </a:r>
                      <a:endParaRPr lang="sv-SE" sz="180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divertor GIM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7.1·10</a:t>
                      </a:r>
                      <a:r>
                        <a:rPr lang="en-US" sz="1800" baseline="30000">
                          <a:effectLst/>
                        </a:rPr>
                        <a:t>21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9137695"/>
                  </a:ext>
                </a:extLst>
              </a:tr>
              <a:tr h="28644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DMV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2.0·10</a:t>
                      </a:r>
                      <a:r>
                        <a:rPr lang="en-US" sz="1800" baseline="30000">
                          <a:effectLst/>
                        </a:rPr>
                        <a:t>24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1.3·10</a:t>
                      </a:r>
                      <a:r>
                        <a:rPr lang="en-US" sz="1800" baseline="30000">
                          <a:effectLst/>
                        </a:rPr>
                        <a:t>25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1681070"/>
                  </a:ext>
                </a:extLst>
              </a:tr>
              <a:tr h="286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Xe</a:t>
                      </a:r>
                      <a:endParaRPr lang="sv-SE" sz="1800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divertor GIM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7.9·10</a:t>
                      </a:r>
                      <a:r>
                        <a:rPr lang="en-US" sz="1800" baseline="30000" dirty="0">
                          <a:effectLst/>
                        </a:rPr>
                        <a:t>19</a:t>
                      </a:r>
                      <a:endParaRPr lang="sv-SE" sz="18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312059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760296" y="1268760"/>
            <a:ext cx="34317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i="1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altLang="sv-SE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</a:t>
            </a:r>
            <a:r>
              <a:rPr lang="en-US" altLang="sv-SE" i="1" baseline="-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altLang="sv-SE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sv-S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puffed in two series: 1.1</a:t>
            </a:r>
            <a:r>
              <a:rPr lang="en-US" altLang="sv-SE" i="1" dirty="0">
                <a:latin typeface="Cambria Math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⋅</a:t>
            </a:r>
            <a:r>
              <a:rPr lang="en-US" altLang="sv-S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en-US" altLang="sv-SE" i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</a:t>
            </a:r>
            <a:r>
              <a:rPr lang="en-US" altLang="sv-S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middle of ILW-3 and 2.6</a:t>
            </a:r>
            <a:r>
              <a:rPr lang="en-US" altLang="sv-SE" i="1" dirty="0">
                <a:latin typeface="Cambria Math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⋅</a:t>
            </a:r>
            <a:r>
              <a:rPr lang="en-US" altLang="sv-S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en-US" altLang="sv-SE" i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</a:t>
            </a:r>
            <a:r>
              <a:rPr lang="en-US" altLang="sv-S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at the last session, 8 shots before the last one</a:t>
            </a:r>
            <a:r>
              <a:rPr lang="en-US" altLang="sv-SE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altLang="sv-SE" sz="14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i="1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altLang="sv-SE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altLang="sv-SE" i="1" baseline="-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sv-SE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altLang="sv-SE" i="1" baseline="-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altLang="sv-SE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sv-S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puffed approx. 400 shots before the end of ILW-3</a:t>
            </a:r>
            <a:r>
              <a:rPr lang="en-US" altLang="sv-SE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altLang="sv-SE" sz="14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b="1" i="1" baseline="30000" dirty="0" smtClean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</a:t>
            </a:r>
            <a:r>
              <a:rPr lang="en-US" altLang="sv-SE" b="1" i="1" dirty="0" smtClean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injection </a:t>
            </a:r>
            <a:r>
              <a:rPr lang="en-US" altLang="sv-SE" b="1" i="1" dirty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during two last </a:t>
            </a:r>
            <a:r>
              <a:rPr lang="en-US" altLang="sv-SE" b="1" i="1" dirty="0" smtClean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sessions </a:t>
            </a:r>
            <a:r>
              <a:rPr lang="en-US" altLang="sv-SE" b="1" i="1" dirty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ILW-3. </a:t>
            </a:r>
            <a:endParaRPr lang="en-US" altLang="sv-SE" b="1" i="1" dirty="0" smtClean="0">
              <a:solidFill>
                <a:srgbClr val="FF010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altLang="sv-SE" sz="1400" b="1" dirty="0">
              <a:solidFill>
                <a:srgbClr val="FF0101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b="1" i="1" baseline="30000" dirty="0" smtClean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</a:t>
            </a:r>
            <a:r>
              <a:rPr lang="en-US" altLang="sv-SE" b="1" i="1" dirty="0" smtClean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injection </a:t>
            </a:r>
            <a:r>
              <a:rPr lang="en-US" altLang="sv-SE" b="1" i="1" dirty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during 4 shots </a:t>
            </a:r>
            <a:r>
              <a:rPr lang="en-US" altLang="sv-SE" b="1" i="1" dirty="0" smtClean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</a:t>
            </a:r>
            <a:r>
              <a:rPr lang="en-US" altLang="sv-SE" b="1" i="1" dirty="0">
                <a:solidFill>
                  <a:srgbClr val="FF01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penultimate ILW-3 session; 30 shots before the last discharge.</a:t>
            </a:r>
            <a:endParaRPr lang="en-US" altLang="sv-SE" sz="4000" b="1" dirty="0">
              <a:solidFill>
                <a:srgbClr val="FF0101"/>
              </a:solidFill>
              <a:latin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11" name="TextBox 10"/>
          <p:cNvSpPr txBox="1"/>
          <p:nvPr/>
        </p:nvSpPr>
        <p:spPr>
          <a:xfrm>
            <a:off x="305102" y="6494648"/>
            <a:ext cx="542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Laura </a:t>
            </a:r>
            <a:r>
              <a:rPr lang="sv-SE" i="1" dirty="0" err="1" smtClean="0"/>
              <a:t>Dittrich</a:t>
            </a:r>
            <a:r>
              <a:rPr lang="sv-SE" i="1" dirty="0" smtClean="0"/>
              <a:t> et al., Fusion Eng. Des. 192 (2023) 113620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3083031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HIERDA </a:t>
            </a:r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pectra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785D9-1BE5-43B5-B40B-6ED25C013FB8}"/>
              </a:ext>
            </a:extLst>
          </p:cNvPr>
          <p:cNvSpPr/>
          <p:nvPr/>
        </p:nvSpPr>
        <p:spPr>
          <a:xfrm>
            <a:off x="2647669" y="129804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>
                <a:latin typeface="+mn-lt"/>
              </a:rPr>
              <a:t>M. Rubel | WPPWIE-24 | Helsinki, Finland | April 09, 2024 | </a:t>
            </a:r>
            <a:r>
              <a:rPr lang="en-GB" dirty="0" smtClean="0">
                <a:latin typeface="+mn-lt"/>
              </a:rPr>
              <a:t>Page </a:t>
            </a:r>
            <a:fld id="{1F50EA64-E693-417A-A533-9B202D2E2FDE}" type="slidenum">
              <a:rPr lang="en-GB" smtClean="0">
                <a:latin typeface="+mn-lt"/>
              </a:rPr>
              <a:t>8</a:t>
            </a:fld>
            <a:r>
              <a:rPr lang="en-GB" dirty="0">
                <a:latin typeface="+mn-lt"/>
              </a:rPr>
              <a:t> 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737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1"/>
          <a:stretch>
            <a:fillRect/>
          </a:stretch>
        </p:blipFill>
        <p:spPr bwMode="auto">
          <a:xfrm>
            <a:off x="34118" y="696664"/>
            <a:ext cx="5467562" cy="595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79776" y="1196752"/>
            <a:ext cx="8112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300" b="1" dirty="0" smtClean="0"/>
              <a:t>All species present in the </a:t>
            </a:r>
            <a:r>
              <a:rPr lang="sv-SE" sz="2300" b="1" dirty="0" err="1" smtClean="0"/>
              <a:t>torus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are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then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detected</a:t>
            </a:r>
            <a:r>
              <a:rPr lang="sv-SE" sz="2300" b="1" dirty="0" smtClean="0"/>
              <a:t> in co-</a:t>
            </a:r>
            <a:r>
              <a:rPr lang="sv-SE" sz="2300" b="1" dirty="0" err="1" smtClean="0"/>
              <a:t>deposits</a:t>
            </a:r>
            <a:r>
              <a:rPr lang="sv-SE" sz="2300" b="1" dirty="0" smtClean="0"/>
              <a:t>:</a:t>
            </a:r>
          </a:p>
          <a:p>
            <a:endParaRPr lang="sv-SE" sz="1400" b="1" dirty="0" smtClean="0"/>
          </a:p>
          <a:p>
            <a:r>
              <a:rPr lang="sv-SE" sz="2300" b="1" i="1" dirty="0" smtClean="0"/>
              <a:t>H, D, </a:t>
            </a:r>
            <a:r>
              <a:rPr lang="sv-SE" sz="2300" b="1" i="1" baseline="30000" dirty="0" smtClean="0"/>
              <a:t>3</a:t>
            </a:r>
            <a:r>
              <a:rPr lang="sv-SE" sz="2300" b="1" i="1" dirty="0" smtClean="0"/>
              <a:t>He, </a:t>
            </a:r>
            <a:r>
              <a:rPr lang="sv-SE" sz="2300" b="1" i="1" baseline="30000" dirty="0" smtClean="0"/>
              <a:t>4</a:t>
            </a:r>
            <a:r>
              <a:rPr lang="sv-SE" sz="2300" b="1" i="1" dirty="0" smtClean="0"/>
              <a:t>He, Be, </a:t>
            </a:r>
            <a:r>
              <a:rPr lang="sv-SE" sz="2300" b="1" i="1" baseline="30000" dirty="0" smtClean="0"/>
              <a:t>12</a:t>
            </a:r>
            <a:r>
              <a:rPr lang="sv-SE" sz="2300" b="1" i="1" dirty="0" smtClean="0"/>
              <a:t>C, </a:t>
            </a:r>
            <a:r>
              <a:rPr lang="sv-SE" sz="2300" b="1" i="1" baseline="30000" dirty="0" smtClean="0"/>
              <a:t>14</a:t>
            </a:r>
            <a:r>
              <a:rPr lang="sv-SE" sz="2300" b="1" i="1" dirty="0" smtClean="0"/>
              <a:t>N, </a:t>
            </a:r>
            <a:r>
              <a:rPr lang="sv-SE" sz="2300" b="1" i="1" baseline="30000" dirty="0" smtClean="0"/>
              <a:t>15</a:t>
            </a:r>
            <a:r>
              <a:rPr lang="sv-SE" sz="2300" b="1" i="1" dirty="0" smtClean="0"/>
              <a:t>N, </a:t>
            </a:r>
            <a:r>
              <a:rPr lang="sv-SE" sz="2300" b="1" i="1" baseline="30000" dirty="0" smtClean="0"/>
              <a:t>16</a:t>
            </a:r>
            <a:r>
              <a:rPr lang="sv-SE" sz="2300" b="1" i="1" dirty="0" smtClean="0"/>
              <a:t>O, </a:t>
            </a:r>
            <a:r>
              <a:rPr lang="sv-SE" sz="2300" b="1" i="1" baseline="30000" dirty="0" smtClean="0"/>
              <a:t>18</a:t>
            </a:r>
            <a:r>
              <a:rPr lang="sv-SE" sz="2300" b="1" i="1" dirty="0" smtClean="0"/>
              <a:t>O, Ne and </a:t>
            </a:r>
            <a:r>
              <a:rPr lang="sv-SE" sz="2300" b="1" i="1" dirty="0" err="1" smtClean="0"/>
              <a:t>heavier</a:t>
            </a:r>
            <a:endParaRPr lang="sv-SE" sz="2300" b="1" i="1" dirty="0"/>
          </a:p>
        </p:txBody>
      </p:sp>
    </p:spTree>
    <p:extLst>
      <p:ext uri="{BB962C8B-B14F-4D97-AF65-F5344CB8AC3E}">
        <p14:creationId xmlns:p14="http://schemas.microsoft.com/office/powerpoint/2010/main" val="3852523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Analysis of Outer Poloidal Limiters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785D9-1BE5-43B5-B40B-6ED25C013FB8}"/>
              </a:ext>
            </a:extLst>
          </p:cNvPr>
          <p:cNvSpPr/>
          <p:nvPr/>
        </p:nvSpPr>
        <p:spPr>
          <a:xfrm>
            <a:off x="2647669" y="129804"/>
            <a:ext cx="640019" cy="56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D75E9432-9D72-4DF6-9380-20E1A01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>
                <a:latin typeface="+mj-lt"/>
              </a:rPr>
              <a:t>M. Rubel | WPPWIE-24 | Helsinki, Finland | April 09, 2024 | </a:t>
            </a:r>
            <a:r>
              <a:rPr lang="en-GB" dirty="0" smtClean="0">
                <a:latin typeface="+mj-lt"/>
              </a:rPr>
              <a:t>Page </a:t>
            </a:r>
            <a:fld id="{1F50EA64-E693-417A-A533-9B202D2E2FDE}" type="slidenum">
              <a:rPr lang="en-GB" smtClean="0">
                <a:latin typeface="+mj-lt"/>
              </a:rPr>
              <a:t>9</a:t>
            </a:fld>
            <a:r>
              <a:rPr lang="en-GB" dirty="0">
                <a:latin typeface="+mj-lt"/>
              </a:rPr>
              <a:t>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977663"/>
              </p:ext>
            </p:extLst>
          </p:nvPr>
        </p:nvGraphicFramePr>
        <p:xfrm>
          <a:off x="407367" y="696667"/>
          <a:ext cx="11202996" cy="57547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8080">
                  <a:extLst>
                    <a:ext uri="{9D8B030D-6E8A-4147-A177-3AD203B41FA5}">
                      <a16:colId xmlns:a16="http://schemas.microsoft.com/office/drawing/2014/main" val="930613117"/>
                    </a:ext>
                  </a:extLst>
                </a:gridCol>
                <a:gridCol w="1338080">
                  <a:extLst>
                    <a:ext uri="{9D8B030D-6E8A-4147-A177-3AD203B41FA5}">
                      <a16:colId xmlns:a16="http://schemas.microsoft.com/office/drawing/2014/main" val="1269447672"/>
                    </a:ext>
                  </a:extLst>
                </a:gridCol>
                <a:gridCol w="488915">
                  <a:extLst>
                    <a:ext uri="{9D8B030D-6E8A-4147-A177-3AD203B41FA5}">
                      <a16:colId xmlns:a16="http://schemas.microsoft.com/office/drawing/2014/main" val="28263739"/>
                    </a:ext>
                  </a:extLst>
                </a:gridCol>
                <a:gridCol w="488915">
                  <a:extLst>
                    <a:ext uri="{9D8B030D-6E8A-4147-A177-3AD203B41FA5}">
                      <a16:colId xmlns:a16="http://schemas.microsoft.com/office/drawing/2014/main" val="21898397"/>
                    </a:ext>
                  </a:extLst>
                </a:gridCol>
                <a:gridCol w="488915">
                  <a:extLst>
                    <a:ext uri="{9D8B030D-6E8A-4147-A177-3AD203B41FA5}">
                      <a16:colId xmlns:a16="http://schemas.microsoft.com/office/drawing/2014/main" val="457376865"/>
                    </a:ext>
                  </a:extLst>
                </a:gridCol>
                <a:gridCol w="608141">
                  <a:extLst>
                    <a:ext uri="{9D8B030D-6E8A-4147-A177-3AD203B41FA5}">
                      <a16:colId xmlns:a16="http://schemas.microsoft.com/office/drawing/2014/main" val="3898701056"/>
                    </a:ext>
                  </a:extLst>
                </a:gridCol>
                <a:gridCol w="608141">
                  <a:extLst>
                    <a:ext uri="{9D8B030D-6E8A-4147-A177-3AD203B41FA5}">
                      <a16:colId xmlns:a16="http://schemas.microsoft.com/office/drawing/2014/main" val="3104834568"/>
                    </a:ext>
                  </a:extLst>
                </a:gridCol>
                <a:gridCol w="488915">
                  <a:extLst>
                    <a:ext uri="{9D8B030D-6E8A-4147-A177-3AD203B41FA5}">
                      <a16:colId xmlns:a16="http://schemas.microsoft.com/office/drawing/2014/main" val="3964922568"/>
                    </a:ext>
                  </a:extLst>
                </a:gridCol>
                <a:gridCol w="488915">
                  <a:extLst>
                    <a:ext uri="{9D8B030D-6E8A-4147-A177-3AD203B41FA5}">
                      <a16:colId xmlns:a16="http://schemas.microsoft.com/office/drawing/2014/main" val="3979517578"/>
                    </a:ext>
                  </a:extLst>
                </a:gridCol>
                <a:gridCol w="608141">
                  <a:extLst>
                    <a:ext uri="{9D8B030D-6E8A-4147-A177-3AD203B41FA5}">
                      <a16:colId xmlns:a16="http://schemas.microsoft.com/office/drawing/2014/main" val="3922184143"/>
                    </a:ext>
                  </a:extLst>
                </a:gridCol>
                <a:gridCol w="608141">
                  <a:extLst>
                    <a:ext uri="{9D8B030D-6E8A-4147-A177-3AD203B41FA5}">
                      <a16:colId xmlns:a16="http://schemas.microsoft.com/office/drawing/2014/main" val="280122719"/>
                    </a:ext>
                  </a:extLst>
                </a:gridCol>
                <a:gridCol w="365397">
                  <a:extLst>
                    <a:ext uri="{9D8B030D-6E8A-4147-A177-3AD203B41FA5}">
                      <a16:colId xmlns:a16="http://schemas.microsoft.com/office/drawing/2014/main" val="452697928"/>
                    </a:ext>
                  </a:extLst>
                </a:gridCol>
                <a:gridCol w="364541">
                  <a:extLst>
                    <a:ext uri="{9D8B030D-6E8A-4147-A177-3AD203B41FA5}">
                      <a16:colId xmlns:a16="http://schemas.microsoft.com/office/drawing/2014/main" val="3735676832"/>
                    </a:ext>
                  </a:extLst>
                </a:gridCol>
                <a:gridCol w="573748">
                  <a:extLst>
                    <a:ext uri="{9D8B030D-6E8A-4147-A177-3AD203B41FA5}">
                      <a16:colId xmlns:a16="http://schemas.microsoft.com/office/drawing/2014/main" val="308088808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480844979"/>
                    </a:ext>
                  </a:extLst>
                </a:gridCol>
                <a:gridCol w="833843">
                  <a:extLst>
                    <a:ext uri="{9D8B030D-6E8A-4147-A177-3AD203B41FA5}">
                      <a16:colId xmlns:a16="http://schemas.microsoft.com/office/drawing/2014/main" val="2926980082"/>
                    </a:ext>
                  </a:extLst>
                </a:gridCol>
              </a:tblGrid>
              <a:tr h="324018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Tile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Position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</a:rPr>
                        <a:t>Areal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density in 10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atoms cm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  <a:effectLst/>
                        </a:rPr>
                        <a:t>-2</a:t>
                      </a:r>
                      <a:endParaRPr lang="sv-SE" sz="18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423633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</a:t>
                      </a:r>
                      <a:r>
                        <a:rPr lang="en-US" sz="1800">
                          <a:effectLst/>
                        </a:rPr>
                        <a:t>H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D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3</a:t>
                      </a:r>
                      <a:r>
                        <a:rPr lang="en-US" sz="1800">
                          <a:effectLst/>
                        </a:rPr>
                        <a:t>He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4</a:t>
                      </a:r>
                      <a:r>
                        <a:rPr lang="en-US" sz="1800">
                          <a:effectLst/>
                        </a:rPr>
                        <a:t>He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14</a:t>
                      </a:r>
                      <a:r>
                        <a:rPr lang="en-US" sz="1800">
                          <a:effectLst/>
                        </a:rPr>
                        <a:t>N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solidFill>
                            <a:srgbClr val="FF0101"/>
                          </a:solidFill>
                          <a:effectLst/>
                        </a:rPr>
                        <a:t>15</a:t>
                      </a:r>
                      <a:r>
                        <a:rPr lang="en-US" sz="1800">
                          <a:solidFill>
                            <a:srgbClr val="FF0101"/>
                          </a:solidFill>
                          <a:effectLst/>
                        </a:rPr>
                        <a:t>N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</a:rPr>
                        <a:t>16</a:t>
                      </a:r>
                      <a:r>
                        <a:rPr lang="en-US" sz="1800">
                          <a:effectLst/>
                        </a:rPr>
                        <a:t>O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Ne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Ar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Cr, Fe, Ni, Mo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3580292"/>
                  </a:ext>
                </a:extLst>
              </a:tr>
              <a:tr h="67884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4D14</a:t>
                      </a:r>
                      <a:endParaRPr lang="sv-SE" sz="18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(ILW-1)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LH wing C1R4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8054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101"/>
                          </a:solidFill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0635199"/>
                  </a:ext>
                </a:extLst>
              </a:tr>
              <a:tr h="339422">
                <a:tc rowSpan="4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4D14</a:t>
                      </a:r>
                      <a:endParaRPr lang="sv-SE" sz="18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(ILW-3)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LH wing C1R4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7854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101"/>
                          </a:solidFill>
                          <a:effectLst/>
                        </a:rPr>
                        <a:t>44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527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8546231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LH Int. 1 C2R4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8637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101"/>
                          </a:solidFill>
                          <a:effectLst/>
                        </a:rPr>
                        <a:t>19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50628997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LH Int. 2 C1R4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8908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101"/>
                          </a:solidFill>
                          <a:effectLst/>
                        </a:rPr>
                        <a:t>13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11777001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Center C4R4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8918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101"/>
                          </a:solidFill>
                          <a:effectLst/>
                        </a:rPr>
                        <a:t>11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&lt;1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25537510"/>
                  </a:ext>
                </a:extLst>
              </a:tr>
              <a:tr h="339422">
                <a:tc rowSpan="9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4D15</a:t>
                      </a:r>
                      <a:endParaRPr lang="sv-SE" sz="18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(ILW1-3)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LH wing C3R4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49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116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7472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257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165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FF0101"/>
                          </a:solidFill>
                          <a:effectLst/>
                        </a:rPr>
                        <a:t>68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773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119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1648567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LH wing C1R4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7818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206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226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FF0101"/>
                          </a:solidFill>
                          <a:effectLst/>
                        </a:rPr>
                        <a:t>37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567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101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13906113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LH Int. 1 C2R4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8240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168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135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FF0101"/>
                          </a:solidFill>
                          <a:effectLst/>
                        </a:rPr>
                        <a:t>31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356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68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61931278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LH Int. 2 C1R4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8974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FF0101"/>
                          </a:solidFill>
                          <a:effectLst/>
                        </a:rPr>
                        <a:t>13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00410502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RH Int. 2 C3R6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8923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FF0101"/>
                          </a:solidFill>
                          <a:effectLst/>
                        </a:rPr>
                        <a:t>17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63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756095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RH Int. 2 C1R6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8937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FF0101"/>
                          </a:solidFill>
                          <a:effectLst/>
                        </a:rPr>
                        <a:t>17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sv-SE" sz="180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20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17944208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RH Int. 1 C2R6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8833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FF0101"/>
                          </a:solidFill>
                          <a:effectLst/>
                        </a:rPr>
                        <a:t>21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7400427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RH wing C3R6</a:t>
                      </a:r>
                      <a:endParaRPr lang="sv-SE" sz="1800" b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6925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309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608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FF0101"/>
                          </a:solidFill>
                          <a:effectLst/>
                        </a:rPr>
                        <a:t>247</a:t>
                      </a:r>
                      <a:endParaRPr lang="sv-SE" sz="180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728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212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28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73776548"/>
                  </a:ext>
                </a:extLst>
              </a:tr>
              <a:tr h="33942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RH wing C2R3</a:t>
                      </a:r>
                      <a:endParaRPr lang="sv-SE" sz="1800" b="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6963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305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582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101"/>
                          </a:solidFill>
                          <a:effectLst/>
                        </a:rPr>
                        <a:t>198</a:t>
                      </a:r>
                      <a:endParaRPr lang="sv-SE" sz="1800" dirty="0">
                        <a:solidFill>
                          <a:srgbClr val="FF010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729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sv-SE" sz="180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&lt;1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215</a:t>
                      </a:r>
                      <a:endParaRPr lang="sv-SE" sz="18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27</a:t>
                      </a:r>
                      <a:endParaRPr lang="sv-SE" sz="18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3946661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7035" y="6444051"/>
            <a:ext cx="542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Laura </a:t>
            </a:r>
            <a:r>
              <a:rPr lang="sv-SE" i="1" dirty="0" err="1" smtClean="0"/>
              <a:t>Dittrich</a:t>
            </a:r>
            <a:r>
              <a:rPr lang="sv-SE" i="1" dirty="0" smtClean="0"/>
              <a:t> et al., Fusion Eng. Des. 192 (2023) 113620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110003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16417</TotalTime>
  <Words>2878</Words>
  <Application>Microsoft Office PowerPoint</Application>
  <PresentationFormat>Widescreen</PresentationFormat>
  <Paragraphs>1003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ＭＳ Ｐゴシック</vt:lpstr>
      <vt:lpstr>Arial</vt:lpstr>
      <vt:lpstr>Arial Black</vt:lpstr>
      <vt:lpstr>Calibri</vt:lpstr>
      <vt:lpstr>Cambria Math</vt:lpstr>
      <vt:lpstr>Courier New</vt:lpstr>
      <vt:lpstr>Georgia</vt:lpstr>
      <vt:lpstr>Palatino Linotype</vt:lpstr>
      <vt:lpstr>Symbol</vt:lpstr>
      <vt:lpstr>Times New Roman</vt:lpstr>
      <vt:lpstr>Wingdings</vt:lpstr>
      <vt:lpstr>Office Theme</vt:lpstr>
      <vt:lpstr>Material Migration Studies:  Tracer Experiments with 15N and 18O in JET-ILW </vt:lpstr>
      <vt:lpstr>Background Information and Motivation</vt:lpstr>
      <vt:lpstr>A bit of history</vt:lpstr>
      <vt:lpstr>Tools: Erosion-Deposition Diagnostics in  JET-ILW Marker Tiles and Probes</vt:lpstr>
      <vt:lpstr>PowerPoint Presentation</vt:lpstr>
      <vt:lpstr>Gas injection system in JET</vt:lpstr>
      <vt:lpstr>Gas injection history</vt:lpstr>
      <vt:lpstr>HIERDA spectra</vt:lpstr>
      <vt:lpstr>Analysis of Outer Poloidal Limiters</vt:lpstr>
      <vt:lpstr>Analysis of tiles</vt:lpstr>
      <vt:lpstr>Upper Dump Plates: Be flake</vt:lpstr>
      <vt:lpstr>PowerPoint Presentation</vt:lpstr>
      <vt:lpstr>Mirror &amp; Cassette</vt:lpstr>
      <vt:lpstr>Mirrors are perfect deposition monitors in tracer experiments</vt:lpstr>
      <vt:lpstr>Tracers on QMB covers and crystals</vt:lpstr>
      <vt:lpstr>Tracers on spatial blocks</vt:lpstr>
      <vt:lpstr>Other Deposition Monitors</vt:lpstr>
      <vt:lpstr>Concluding remarks</vt:lpstr>
      <vt:lpstr>PowerPoint Presentation</vt:lpstr>
      <vt:lpstr>Analysis of Inner Wall Guard Limiters</vt:lpstr>
      <vt:lpstr>Analysis of Upper Dump Plates</vt:lpstr>
      <vt:lpstr>PowerPoint Presentation</vt:lpstr>
      <vt:lpstr>Mirrors from Divertor: Surface composition</vt:lpstr>
      <vt:lpstr>Mirrors: Visual inspection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Marek Rubel</cp:lastModifiedBy>
  <cp:revision>662</cp:revision>
  <cp:lastPrinted>2014-10-16T14:51:28Z</cp:lastPrinted>
  <dcterms:created xsi:type="dcterms:W3CDTF">2014-10-27T16:40:37Z</dcterms:created>
  <dcterms:modified xsi:type="dcterms:W3CDTF">2024-04-09T08:48:37Z</dcterms:modified>
</cp:coreProperties>
</file>