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9" r:id="rId3"/>
    <p:sldId id="273" r:id="rId4"/>
    <p:sldId id="337" r:id="rId5"/>
    <p:sldId id="299" r:id="rId6"/>
    <p:sldId id="274" r:id="rId7"/>
    <p:sldId id="376" r:id="rId8"/>
    <p:sldId id="375" r:id="rId9"/>
    <p:sldId id="377" r:id="rId10"/>
    <p:sldId id="378" r:id="rId11"/>
    <p:sldId id="380" r:id="rId12"/>
    <p:sldId id="379" r:id="rId13"/>
    <p:sldId id="265" r:id="rId14"/>
    <p:sldId id="345" r:id="rId15"/>
    <p:sldId id="262" r:id="rId16"/>
    <p:sldId id="370" r:id="rId17"/>
    <p:sldId id="263" r:id="rId18"/>
    <p:sldId id="272" r:id="rId19"/>
    <p:sldId id="271" r:id="rId20"/>
    <p:sldId id="373" r:id="rId21"/>
    <p:sldId id="381" r:id="rId22"/>
    <p:sldId id="280" r:id="rId23"/>
    <p:sldId id="267" r:id="rId24"/>
    <p:sldId id="260" r:id="rId25"/>
    <p:sldId id="346" r:id="rId26"/>
    <p:sldId id="270" r:id="rId27"/>
    <p:sldId id="336" r:id="rId28"/>
    <p:sldId id="348" r:id="rId29"/>
  </p:sldIdLst>
  <p:sldSz cx="12960350" cy="7289800"/>
  <p:notesSz cx="7099300" cy="10234613"/>
  <p:defaultTextStyle>
    <a:defPPr>
      <a:defRPr lang="en-US"/>
    </a:defPPr>
    <a:lvl1pPr marL="0" algn="l" defTabSz="1295777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1pPr>
    <a:lvl2pPr marL="647888" algn="l" defTabSz="1295777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2pPr>
    <a:lvl3pPr marL="1295777" algn="l" defTabSz="1295777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3pPr>
    <a:lvl4pPr marL="1943665" algn="l" defTabSz="1295777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4pPr>
    <a:lvl5pPr marL="2591554" algn="l" defTabSz="1295777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5pPr>
    <a:lvl6pPr marL="3239442" algn="l" defTabSz="1295777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6pPr>
    <a:lvl7pPr marL="3887331" algn="l" defTabSz="1295777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7pPr>
    <a:lvl8pPr marL="4535219" algn="l" defTabSz="1295777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8pPr>
    <a:lvl9pPr marL="5183108" algn="l" defTabSz="1295777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7" userDrawn="1">
          <p15:clr>
            <a:srgbClr val="A4A3A4"/>
          </p15:clr>
        </p15:guide>
        <p15:guide id="2" pos="40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0E"/>
    <a:srgbClr val="2CA02C"/>
    <a:srgbClr val="1F77B4"/>
    <a:srgbClr val="FF00FF"/>
    <a:srgbClr val="0000FF"/>
    <a:srgbClr val="D4E053"/>
    <a:srgbClr val="DF76BE"/>
    <a:srgbClr val="C96565"/>
    <a:srgbClr val="4FCDC8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 autoAdjust="0"/>
    <p:restoredTop sz="96327" autoAdjust="0"/>
  </p:normalViewPr>
  <p:slideViewPr>
    <p:cSldViewPr showGuides="1">
      <p:cViewPr varScale="1">
        <p:scale>
          <a:sx n="91" d="100"/>
          <a:sy n="91" d="100"/>
        </p:scale>
        <p:origin x="96" y="134"/>
      </p:cViewPr>
      <p:guideLst>
        <p:guide orient="horz" pos="2297"/>
        <p:guide pos="40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L-FUSION-PROJECT-SERVER\PROJECT\PSI\HML\FREDIS\FREDIS%20measure%20LID-QMS\LIDS20240320\LIDS20230601_JETcores\LIDS20230601_JETcores_Logbook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Zlobinski\Konferenzen\PWIE20240409Espoo\LIDS20240320_JETtile0ILW123_Zibrov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36617560778677"/>
          <c:y val="6.6624285994200061E-2"/>
          <c:w val="0.79489151617023124"/>
          <c:h val="0.76946413173010964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logbookSerie8!$C$133:$C$143</c:f>
              <c:numCache>
                <c:formatCode>General</c:formatCode>
                <c:ptCount val="11"/>
                <c:pt idx="0">
                  <c:v>55</c:v>
                </c:pt>
                <c:pt idx="1">
                  <c:v>61</c:v>
                </c:pt>
                <c:pt idx="2">
                  <c:v>71.5</c:v>
                </c:pt>
                <c:pt idx="3">
                  <c:v>80</c:v>
                </c:pt>
                <c:pt idx="4">
                  <c:v>92</c:v>
                </c:pt>
                <c:pt idx="5">
                  <c:v>100</c:v>
                </c:pt>
                <c:pt idx="6">
                  <c:v>112.5</c:v>
                </c:pt>
                <c:pt idx="7">
                  <c:v>119.5</c:v>
                </c:pt>
                <c:pt idx="8">
                  <c:v>130.80000000000001</c:v>
                </c:pt>
                <c:pt idx="9">
                  <c:v>153</c:v>
                </c:pt>
                <c:pt idx="10">
                  <c:v>169.5</c:v>
                </c:pt>
              </c:numCache>
            </c:numRef>
          </c:xVal>
          <c:yVal>
            <c:numRef>
              <c:f>logbookSerie8!$X$133:$X$143</c:f>
              <c:numCache>
                <c:formatCode>0.00E+00</c:formatCode>
                <c:ptCount val="11"/>
                <c:pt idx="0">
                  <c:v>2.0000000000000001E-10</c:v>
                </c:pt>
                <c:pt idx="1">
                  <c:v>2.0000000000000001E-10</c:v>
                </c:pt>
                <c:pt idx="2">
                  <c:v>5.4999999999999996E-10</c:v>
                </c:pt>
                <c:pt idx="3">
                  <c:v>3E-9</c:v>
                </c:pt>
                <c:pt idx="4">
                  <c:v>7.4999999999999993E-9</c:v>
                </c:pt>
                <c:pt idx="5">
                  <c:v>7.3E-9</c:v>
                </c:pt>
                <c:pt idx="6">
                  <c:v>7.2E-9</c:v>
                </c:pt>
                <c:pt idx="7">
                  <c:v>6.9999999999999998E-9</c:v>
                </c:pt>
                <c:pt idx="8">
                  <c:v>7.4999999999999993E-9</c:v>
                </c:pt>
                <c:pt idx="9">
                  <c:v>4.4999999999999998E-9</c:v>
                </c:pt>
                <c:pt idx="10">
                  <c:v>2.8999999999999999E-9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090-433A-92F4-B5C72DCE3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5026992"/>
        <c:axId val="245026336"/>
      </c:scatterChart>
      <c:valAx>
        <c:axId val="245026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0" dirty="0">
                    <a:effectLst/>
                  </a:rPr>
                  <a:t>poloidal position / mm</a:t>
                </a:r>
                <a:endParaRPr lang="de-DE" b="0" dirty="0"/>
              </a:p>
            </c:rich>
          </c:tx>
          <c:layout>
            <c:manualLayout>
              <c:xMode val="edge"/>
              <c:yMode val="edge"/>
              <c:x val="0.34653155473052133"/>
              <c:y val="0.888075895082430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45026336"/>
        <c:crosses val="autoZero"/>
        <c:crossBetween val="midCat"/>
      </c:valAx>
      <c:valAx>
        <c:axId val="245026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400" b="0" i="0" baseline="0" dirty="0" err="1">
                    <a:effectLst/>
                  </a:rPr>
                  <a:t>Mass</a:t>
                </a:r>
                <a:r>
                  <a:rPr lang="de-DE" sz="1400" b="0" i="0" baseline="0" dirty="0">
                    <a:effectLst/>
                  </a:rPr>
                  <a:t> 4 max. </a:t>
                </a:r>
                <a:r>
                  <a:rPr lang="de-DE" sz="1400" b="0" i="0" baseline="0" dirty="0" err="1">
                    <a:effectLst/>
                  </a:rPr>
                  <a:t>signal</a:t>
                </a:r>
                <a:r>
                  <a:rPr lang="de-DE" sz="1400" b="0" i="0" baseline="0" dirty="0">
                    <a:effectLst/>
                  </a:rPr>
                  <a:t> / A</a:t>
                </a:r>
                <a:endParaRPr lang="de-DE" sz="1400" dirty="0"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prstClr val="black"/>
                    </a:solidFill>
                  </a:defRPr>
                </a:pPr>
                <a:endParaRPr lang="de-DE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450269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254907872496224"/>
          <c:y val="8.0998789482657971E-2"/>
          <c:w val="0.70847992876773891"/>
          <c:h val="0.64806940129351454"/>
        </c:manualLayout>
      </c:layout>
      <c:scatterChart>
        <c:scatterStyle val="lineMarker"/>
        <c:varyColors val="0"/>
        <c:ser>
          <c:idx val="0"/>
          <c:order val="0"/>
          <c:tx>
            <c:v>toroidal position / mm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logbookSerie8!$F$185:$F$200</c:f>
              <c:numCache>
                <c:formatCode>General</c:formatCode>
                <c:ptCount val="16"/>
                <c:pt idx="0">
                  <c:v>59</c:v>
                </c:pt>
                <c:pt idx="1">
                  <c:v>64</c:v>
                </c:pt>
                <c:pt idx="4">
                  <c:v>69</c:v>
                </c:pt>
                <c:pt idx="5">
                  <c:v>49</c:v>
                </c:pt>
                <c:pt idx="7">
                  <c:v>44</c:v>
                </c:pt>
                <c:pt idx="8">
                  <c:v>39</c:v>
                </c:pt>
                <c:pt idx="9">
                  <c:v>32</c:v>
                </c:pt>
                <c:pt idx="10">
                  <c:v>27</c:v>
                </c:pt>
                <c:pt idx="11">
                  <c:v>22</c:v>
                </c:pt>
                <c:pt idx="12">
                  <c:v>17</c:v>
                </c:pt>
                <c:pt idx="13">
                  <c:v>12</c:v>
                </c:pt>
                <c:pt idx="14">
                  <c:v>7</c:v>
                </c:pt>
                <c:pt idx="15">
                  <c:v>2</c:v>
                </c:pt>
              </c:numCache>
            </c:numRef>
          </c:xVal>
          <c:yVal>
            <c:numRef>
              <c:f>logbookSerie8!$X$185:$X$200</c:f>
              <c:numCache>
                <c:formatCode>0.00E+00</c:formatCode>
                <c:ptCount val="16"/>
                <c:pt idx="0">
                  <c:v>4.4999999999999998E-9</c:v>
                </c:pt>
                <c:pt idx="1">
                  <c:v>2.5000000000000001E-9</c:v>
                </c:pt>
                <c:pt idx="4">
                  <c:v>1.0000000000000001E-9</c:v>
                </c:pt>
                <c:pt idx="5">
                  <c:v>5.4999999999999996E-9</c:v>
                </c:pt>
                <c:pt idx="7">
                  <c:v>6E-9</c:v>
                </c:pt>
                <c:pt idx="8">
                  <c:v>6E-9</c:v>
                </c:pt>
                <c:pt idx="9">
                  <c:v>6.5000000000000003E-9</c:v>
                </c:pt>
                <c:pt idx="10">
                  <c:v>6.5000000000000003E-9</c:v>
                </c:pt>
                <c:pt idx="11">
                  <c:v>5.7999999999999998E-9</c:v>
                </c:pt>
                <c:pt idx="12">
                  <c:v>6.4000000000000002E-9</c:v>
                </c:pt>
                <c:pt idx="13">
                  <c:v>8.5E-9</c:v>
                </c:pt>
                <c:pt idx="14">
                  <c:v>8.9999999999999995E-9</c:v>
                </c:pt>
                <c:pt idx="15">
                  <c:v>6.1E-9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89-4415-A161-C5FC3F1AB6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5760912"/>
        <c:axId val="320378192"/>
      </c:scatterChart>
      <c:valAx>
        <c:axId val="1635760912"/>
        <c:scaling>
          <c:orientation val="maxMin"/>
          <c:max val="7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400" b="0">
                    <a:solidFill>
                      <a:schemeClr val="tx1"/>
                    </a:solidFill>
                  </a:rPr>
                  <a:t>toroidal postition / mm</a:t>
                </a:r>
              </a:p>
            </c:rich>
          </c:tx>
          <c:layout>
            <c:manualLayout>
              <c:xMode val="edge"/>
              <c:yMode val="edge"/>
              <c:x val="0.19958270146422594"/>
              <c:y val="0.805737690628844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0378192"/>
        <c:crosses val="autoZero"/>
        <c:crossBetween val="midCat"/>
      </c:valAx>
      <c:valAx>
        <c:axId val="320378192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400" b="0" i="0" baseline="0" dirty="0" err="1">
                    <a:effectLst/>
                  </a:rPr>
                  <a:t>Mass</a:t>
                </a:r>
                <a:r>
                  <a:rPr lang="de-DE" sz="1400" b="0" i="0" baseline="0" dirty="0">
                    <a:effectLst/>
                  </a:rPr>
                  <a:t> 4 max. </a:t>
                </a:r>
                <a:r>
                  <a:rPr lang="de-DE" sz="1400" b="0" i="0" baseline="0" dirty="0" err="1">
                    <a:effectLst/>
                  </a:rPr>
                  <a:t>signal</a:t>
                </a:r>
                <a:r>
                  <a:rPr lang="de-DE" sz="1400" b="0" i="0" baseline="0" dirty="0">
                    <a:effectLst/>
                  </a:rPr>
                  <a:t> / A</a:t>
                </a:r>
                <a:endParaRPr lang="de-DE" sz="14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1.7762798999086844E-3"/>
              <c:y val="1.079983859768772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0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35760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09/04/2024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‹Nr.›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09/04/2024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95777" rtl="0" eaLnBrk="1" latinLnBrk="0" hangingPunct="1">
      <a:defRPr sz="170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47888" algn="l" defTabSz="1295777" rtl="0" eaLnBrk="1" latinLnBrk="0" hangingPunct="1">
      <a:defRPr sz="170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95777" algn="l" defTabSz="1295777" rtl="0" eaLnBrk="1" latinLnBrk="0" hangingPunct="1">
      <a:defRPr sz="170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943665" algn="l" defTabSz="1295777" rtl="0" eaLnBrk="1" latinLnBrk="0" hangingPunct="1">
      <a:defRPr sz="170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591554" algn="l" defTabSz="1295777" rtl="0" eaLnBrk="1" latinLnBrk="0" hangingPunct="1">
      <a:defRPr sz="170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239442" algn="l" defTabSz="129577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6pPr>
    <a:lvl7pPr marL="3887331" algn="l" defTabSz="129577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7pPr>
    <a:lvl8pPr marL="4535219" algn="l" defTabSz="129577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8pPr>
    <a:lvl9pPr marL="5183108" algn="l" defTabSz="129577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C6EDE6B-6B4C-ACF9-83F6-CBAF9AC81649}" type="slidenum">
              <a:rPr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3814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0618" y="2496773"/>
            <a:ext cx="12043238" cy="1377753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0618" y="4563403"/>
            <a:ext cx="6225741" cy="459251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20509" y="-485985"/>
            <a:ext cx="1525541" cy="101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8113158" y="6017697"/>
            <a:ext cx="4490699" cy="9950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5838895" y="42787339"/>
            <a:ext cx="14067161" cy="1893819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26054902" y="42949335"/>
            <a:ext cx="14067161" cy="1893819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26270907" y="43111331"/>
            <a:ext cx="14067161" cy="1893819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26486913" y="43273326"/>
            <a:ext cx="14067161" cy="1893819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1" y="0"/>
            <a:ext cx="12960350" cy="5918578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11" y="6122668"/>
            <a:ext cx="4898944" cy="920105"/>
          </a:xfrm>
          <a:prstGeom prst="rect">
            <a:avLst/>
          </a:prstGeom>
        </p:spPr>
      </p:pic>
      <p:pic>
        <p:nvPicPr>
          <p:cNvPr id="23" name="Picture 2" descr="\\de-ews-fs01\efdawork\PI team\PICTURES AND GRAPHICS\LOGOS\JET-LOGO (by Dolp)\OtherJPG\JET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8" y="6041077"/>
            <a:ext cx="2449472" cy="9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D911B17E-C6DC-437A-BA64-9510A4A26C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496" y="6041077"/>
            <a:ext cx="3348402" cy="9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960350" cy="72898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17" y="80998"/>
            <a:ext cx="10692288" cy="485986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20" y="1501729"/>
            <a:ext cx="11664314" cy="520484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366" y="99467"/>
            <a:ext cx="521530" cy="5300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640A4F1-61CB-45B9-8628-DF561F02C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91"/>
          <a:stretch/>
        </p:blipFill>
        <p:spPr>
          <a:xfrm>
            <a:off x="12399734" y="105168"/>
            <a:ext cx="556027" cy="5297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49DE1F1-D6EB-4DDB-A8EF-03B1AF27CD5F}"/>
              </a:ext>
            </a:extLst>
          </p:cNvPr>
          <p:cNvSpPr txBox="1"/>
          <p:nvPr userDrawn="1"/>
        </p:nvSpPr>
        <p:spPr>
          <a:xfrm>
            <a:off x="8961292" y="7078606"/>
            <a:ext cx="4086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95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Zlobinski et al. | WP PWIE | Espoo | 9.4.2024 | Page </a:t>
            </a:r>
            <a:fld id="{6A6D9FA1-99C7-4910-8E32-B85D378B0060}" type="slidenum">
              <a:rPr lang="en-GB" sz="1200" smtClean="0"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1295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">
            <a:extLst>
              <a:ext uri="{FF2B5EF4-FFF2-40B4-BE49-F238E27FC236}">
                <a16:creationId xmlns:a16="http://schemas.microsoft.com/office/drawing/2014/main" id="{2EF5DEA4-FAD3-40FB-A9D6-B9FD7C9BFBF0}"/>
              </a:ext>
            </a:extLst>
          </p:cNvPr>
          <p:cNvSpPr txBox="1">
            <a:spLocks/>
          </p:cNvSpPr>
          <p:nvPr userDrawn="1"/>
        </p:nvSpPr>
        <p:spPr>
          <a:xfrm>
            <a:off x="10384022" y="7045331"/>
            <a:ext cx="1022787" cy="3140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76" i="0" dirty="0">
                <a:latin typeface="+mj-lt"/>
                <a:cs typeface="Times New Roman" panose="02020603050405020304" pitchFamily="18" charset="0"/>
              </a:rPr>
              <a:t>Zlobinski #A7</a:t>
            </a:r>
          </a:p>
        </p:txBody>
      </p:sp>
      <p:sp>
        <p:nvSpPr>
          <p:cNvPr id="4" name="Shape 13">
            <a:extLst>
              <a:ext uri="{FF2B5EF4-FFF2-40B4-BE49-F238E27FC236}">
                <a16:creationId xmlns:a16="http://schemas.microsoft.com/office/drawing/2014/main" id="{9AEA8065-02BA-4391-9072-FC171C1A85B3}"/>
              </a:ext>
            </a:extLst>
          </p:cNvPr>
          <p:cNvSpPr txBox="1">
            <a:spLocks/>
          </p:cNvSpPr>
          <p:nvPr userDrawn="1"/>
        </p:nvSpPr>
        <p:spPr>
          <a:xfrm>
            <a:off x="11493424" y="7044523"/>
            <a:ext cx="1065120" cy="2452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76" dirty="0"/>
              <a:t>page </a:t>
            </a:r>
            <a:fld id="{86CB4B4D-7CA3-9044-876B-883B54F8677D}" type="slidenum">
              <a:rPr lang="en-GB" sz="1276" smtClean="0"/>
              <a:pPr/>
              <a:t>‹Nr.›</a:t>
            </a:fld>
            <a:r>
              <a:rPr lang="en-GB" sz="1276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260591850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385" y="997895"/>
            <a:ext cx="12170578" cy="542105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91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8" name="Shape 13">
            <a:extLst>
              <a:ext uri="{FF2B5EF4-FFF2-40B4-BE49-F238E27FC236}">
                <a16:creationId xmlns:a16="http://schemas.microsoft.com/office/drawing/2014/main" id="{71F16DDE-A1BC-46B1-858C-3C8155F9F173}"/>
              </a:ext>
            </a:extLst>
          </p:cNvPr>
          <p:cNvSpPr txBox="1">
            <a:spLocks/>
          </p:cNvSpPr>
          <p:nvPr userDrawn="1"/>
        </p:nvSpPr>
        <p:spPr>
          <a:xfrm>
            <a:off x="10743110" y="7045115"/>
            <a:ext cx="765375" cy="2350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76" i="0" dirty="0">
                <a:latin typeface="+mj-lt"/>
                <a:cs typeface="Times New Roman" panose="02020603050405020304" pitchFamily="18" charset="0"/>
              </a:rPr>
              <a:t>I13</a:t>
            </a:r>
          </a:p>
        </p:txBody>
      </p:sp>
      <p:sp>
        <p:nvSpPr>
          <p:cNvPr id="9" name="Shape 13">
            <a:extLst>
              <a:ext uri="{FF2B5EF4-FFF2-40B4-BE49-F238E27FC236}">
                <a16:creationId xmlns:a16="http://schemas.microsoft.com/office/drawing/2014/main" id="{3EC3B600-AD7B-4C38-9305-4BDFE399A01E}"/>
              </a:ext>
            </a:extLst>
          </p:cNvPr>
          <p:cNvSpPr txBox="1">
            <a:spLocks/>
          </p:cNvSpPr>
          <p:nvPr userDrawn="1"/>
        </p:nvSpPr>
        <p:spPr>
          <a:xfrm>
            <a:off x="11493424" y="7044523"/>
            <a:ext cx="1065120" cy="2452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76" dirty="0"/>
              <a:t>page </a:t>
            </a:r>
            <a:fld id="{86CB4B4D-7CA3-9044-876B-883B54F8677D}" type="slidenum">
              <a:rPr lang="en-GB" sz="1276" smtClean="0"/>
              <a:pPr/>
              <a:t>‹Nr.›</a:t>
            </a:fld>
            <a:r>
              <a:rPr lang="en-GB" sz="1276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231797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81D6B-1739-4E95-A7A3-5B7B04BE533F}"/>
              </a:ext>
            </a:extLst>
          </p:cNvPr>
          <p:cNvSpPr txBox="1">
            <a:spLocks/>
          </p:cNvSpPr>
          <p:nvPr userDrawn="1"/>
        </p:nvSpPr>
        <p:spPr>
          <a:xfrm>
            <a:off x="10537113" y="7018146"/>
            <a:ext cx="2372926" cy="2350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76" dirty="0"/>
              <a:t>Zlobinski  -  Page </a:t>
            </a:r>
            <a:fld id="{A52F4D17-1AD6-42D9-B93A-EB002C62F438}" type="slidenum">
              <a:rPr lang="en-US" sz="1276" smtClean="0"/>
              <a:pPr/>
              <a:t>‹Nr.›</a:t>
            </a:fld>
            <a:r>
              <a:rPr lang="en-US" sz="1276" dirty="0"/>
              <a:t> / 6</a:t>
            </a:r>
          </a:p>
        </p:txBody>
      </p:sp>
    </p:spTree>
    <p:extLst>
      <p:ext uri="{BB962C8B-B14F-4D97-AF65-F5344CB8AC3E}">
        <p14:creationId xmlns:p14="http://schemas.microsoft.com/office/powerpoint/2010/main" val="2487270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12960350" cy="72898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16">
              <a:ln>
                <a:noFill/>
              </a:ln>
            </a:endParaRPr>
          </a:p>
        </p:txBody>
      </p:sp>
      <p:pic>
        <p:nvPicPr>
          <p:cNvPr id="4" name="Picture 3" descr="EurofusionDisc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787365" y="99465"/>
            <a:ext cx="521529" cy="530050"/>
          </a:xfrm>
          <a:prstGeom prst="rect">
            <a:avLst/>
          </a:prstGeom>
        </p:spPr>
      </p:pic>
      <p:pic>
        <p:nvPicPr>
          <p:cNvPr id="6" name="Picture 2" descr="\\de-ews-fs01\efdawork\PI team\PICTURES AND GRAPHICS\LOGOS\JET-LOGO (by Dolp)\OtherJPG\JET.jpg"/>
          <p:cNvPicPr>
            <a:picLocks noChangeAspect="1" noChangeArrowheads="1"/>
          </p:cNvPicPr>
          <p:nvPr userDrawn="1"/>
        </p:nvPicPr>
        <p:blipFill>
          <a:blip r:embed="rId3"/>
          <a:stretch/>
        </p:blipFill>
        <p:spPr bwMode="auto">
          <a:xfrm>
            <a:off x="0" y="6923249"/>
            <a:ext cx="918552" cy="364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593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20" y="291931"/>
            <a:ext cx="11664314" cy="1214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20" y="1700955"/>
            <a:ext cx="11664314" cy="481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8018" y="6756566"/>
            <a:ext cx="3024083" cy="3881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09/04/2024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8121" y="6756566"/>
            <a:ext cx="4104111" cy="3881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88251" y="6756566"/>
            <a:ext cx="3024083" cy="3881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tif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wmf"/><Relationship Id="rId9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hyperlink" Target="https://doi.org/10.1016/j.nme.2019.03.012" TargetMode="Externa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057" y="2508651"/>
            <a:ext cx="12043238" cy="1377753"/>
          </a:xfrm>
        </p:spPr>
        <p:txBody>
          <a:bodyPr/>
          <a:lstStyle/>
          <a:p>
            <a:r>
              <a:rPr lang="en-US" sz="2200" dirty="0"/>
              <a:t>WP PWIE Midterm Meeting 2024</a:t>
            </a:r>
            <a:br>
              <a:rPr lang="en-US" dirty="0"/>
            </a:br>
            <a:r>
              <a:rPr lang="en-US" dirty="0"/>
              <a:t>LID-QMS at FZJ and JET on tiles 0 and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5519" y="4163710"/>
            <a:ext cx="12313368" cy="1944216"/>
          </a:xfrm>
        </p:spPr>
        <p:txBody>
          <a:bodyPr>
            <a:normAutofit/>
          </a:bodyPr>
          <a:lstStyle/>
          <a:p>
            <a:r>
              <a:rPr lang="en-US" dirty="0"/>
              <a:t>M. Zlobinski, G. </a:t>
            </a:r>
            <a:r>
              <a:rPr lang="en-US" dirty="0" err="1"/>
              <a:t>Sergienko</a:t>
            </a:r>
            <a:r>
              <a:rPr lang="en-US" dirty="0"/>
              <a:t>, I. </a:t>
            </a:r>
            <a:r>
              <a:rPr lang="en-US" dirty="0" err="1"/>
              <a:t>Jepu</a:t>
            </a:r>
            <a:r>
              <a:rPr lang="en-US" dirty="0"/>
              <a:t>, C. Rowley, A. Widdowson, R. Ellis, D. Kos, I. Coffey,</a:t>
            </a:r>
            <a:br>
              <a:rPr lang="en-US" dirty="0"/>
            </a:br>
            <a:r>
              <a:rPr lang="en-US" dirty="0"/>
              <a:t>M. Fortune, D. </a:t>
            </a:r>
            <a:r>
              <a:rPr lang="en-US" dirty="0" err="1"/>
              <a:t>Kinna</a:t>
            </a:r>
            <a:r>
              <a:rPr lang="en-US" dirty="0"/>
              <a:t>, M. </a:t>
            </a:r>
            <a:r>
              <a:rPr lang="en-US" dirty="0" err="1"/>
              <a:t>Beldishevski</a:t>
            </a:r>
            <a:r>
              <a:rPr lang="en-US" dirty="0"/>
              <a:t>, A. Krimmer, H. T. </a:t>
            </a:r>
            <a:r>
              <a:rPr lang="en-US" dirty="0" err="1"/>
              <a:t>Lambertz</a:t>
            </a:r>
            <a:r>
              <a:rPr lang="en-US" dirty="0"/>
              <a:t>, A. Terra, A. Huber,</a:t>
            </a:r>
            <a:br>
              <a:rPr lang="en-US" dirty="0"/>
            </a:br>
            <a:r>
              <a:rPr lang="en-US" dirty="0"/>
              <a:t>S. </a:t>
            </a:r>
            <a:r>
              <a:rPr lang="en-US" dirty="0" err="1"/>
              <a:t>Brezinsek</a:t>
            </a:r>
            <a:r>
              <a:rPr lang="en-US" dirty="0"/>
              <a:t>, T. Dittmar, M. </a:t>
            </a:r>
            <a:r>
              <a:rPr lang="en-US" dirty="0" err="1"/>
              <a:t>Flebbe</a:t>
            </a:r>
            <a:r>
              <a:rPr lang="en-US" dirty="0"/>
              <a:t>, R. Yi, R. </a:t>
            </a:r>
            <a:r>
              <a:rPr lang="en-US" dirty="0" err="1"/>
              <a:t>Rayaprolu</a:t>
            </a:r>
            <a:r>
              <a:rPr lang="en-US" dirty="0"/>
              <a:t>,, J. </a:t>
            </a:r>
            <a:r>
              <a:rPr lang="en-US" dirty="0" err="1"/>
              <a:t>Figueiredo</a:t>
            </a:r>
            <a:r>
              <a:rPr lang="en-US" dirty="0"/>
              <a:t>, P. Blatchford,</a:t>
            </a:r>
            <a:br>
              <a:rPr lang="en-US" dirty="0"/>
            </a:br>
            <a:r>
              <a:rPr lang="en-US" dirty="0"/>
              <a:t>S. </a:t>
            </a:r>
            <a:r>
              <a:rPr lang="en-US" dirty="0" err="1"/>
              <a:t>Silburn</a:t>
            </a:r>
            <a:r>
              <a:rPr lang="en-US" dirty="0"/>
              <a:t>, E. </a:t>
            </a:r>
            <a:r>
              <a:rPr lang="en-US" dirty="0" err="1"/>
              <a:t>Tsitrone</a:t>
            </a:r>
            <a:r>
              <a:rPr lang="en-US" dirty="0"/>
              <a:t>, E. </a:t>
            </a:r>
            <a:r>
              <a:rPr lang="en-US" dirty="0" err="1"/>
              <a:t>Joffrin</a:t>
            </a:r>
            <a:r>
              <a:rPr lang="en-US" dirty="0"/>
              <a:t>, A. </a:t>
            </a:r>
            <a:r>
              <a:rPr lang="en-US" dirty="0" err="1"/>
              <a:t>Hakola</a:t>
            </a:r>
            <a:r>
              <a:rPr lang="en-US" dirty="0"/>
              <a:t>, K. Krieger, Y. </a:t>
            </a:r>
            <a:r>
              <a:rPr lang="en-US" dirty="0" err="1"/>
              <a:t>Corre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THE EUROFUSION TOKAMAK EXPLOITATION TEAM AND THE JET CONTRIBUTORS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FE6F95-5A9C-8845-B658-C3F79AD33FC7}"/>
              </a:ext>
            </a:extLst>
          </p:cNvPr>
          <p:cNvSpPr/>
          <p:nvPr/>
        </p:nvSpPr>
        <p:spPr>
          <a:xfrm>
            <a:off x="7632303" y="5960732"/>
            <a:ext cx="5256584" cy="1212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D8F6A-940D-EF4B-83B5-6C9E08BA78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489" y="6092234"/>
            <a:ext cx="5117568" cy="104975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34EB0B3-0E12-4C13-AEDE-4F8D3FD84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175" y="6069640"/>
            <a:ext cx="1047099" cy="99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850391">
              <a:lnSpc>
                <a:spcPts val="2900"/>
              </a:lnSpc>
              <a:defRPr sz="2604"/>
            </a:lvl1pPr>
          </a:lstStyle>
          <a:p>
            <a:r>
              <a:rPr lang="en-GB" sz="2445" dirty="0">
                <a:cs typeface="Arial" panose="020B0604020202020204" pitchFamily="34" charset="0"/>
              </a:rPr>
              <a:t>JET </a:t>
            </a:r>
            <a:r>
              <a:rPr lang="en-US" sz="2445" dirty="0"/>
              <a:t>Tile 0 (HFGC??? RH, ILW1-3) remaining part after coring</a:t>
            </a:r>
            <a:endParaRPr lang="en-GB" sz="2445" dirty="0">
              <a:cs typeface="Arial" panose="020B0604020202020204" pitchFamily="34" charset="0"/>
            </a:endParaRPr>
          </a:p>
        </p:txBody>
      </p:sp>
      <p:sp>
        <p:nvSpPr>
          <p:cNvPr id="18" name="Textfeld 45">
            <a:extLst>
              <a:ext uri="{FF2B5EF4-FFF2-40B4-BE49-F238E27FC236}">
                <a16:creationId xmlns:a16="http://schemas.microsoft.com/office/drawing/2014/main" id="{E31FA537-9B64-4CE9-B723-A9C94FDC11C6}"/>
              </a:ext>
            </a:extLst>
          </p:cNvPr>
          <p:cNvSpPr txBox="1"/>
          <p:nvPr/>
        </p:nvSpPr>
        <p:spPr>
          <a:xfrm>
            <a:off x="147925" y="836588"/>
            <a:ext cx="12812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905202" algn="l"/>
              </a:tabLst>
            </a:pP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FB9A43A-4EED-437D-9990-A323FA8F69A3}"/>
              </a:ext>
            </a:extLst>
          </p:cNvPr>
          <p:cNvSpPr txBox="1"/>
          <p:nvPr/>
        </p:nvSpPr>
        <p:spPr>
          <a:xfrm>
            <a:off x="0" y="744821"/>
            <a:ext cx="963521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</a:rPr>
              <a:t>Poloidal scan: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One retention plateau like for ILW3 only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poloidal scan next to 1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scan can be done.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</a:rPr>
              <a:t>Toroidal scan: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 retention maximum quite far on the right-hand side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Toroidal scan could be continued. It was limited by motor movement of 7 cm.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105561-AB67-47CF-9E40-FEE2F43CB5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4" t="24318" r="32776" b="16415"/>
          <a:stretch/>
        </p:blipFill>
        <p:spPr>
          <a:xfrm>
            <a:off x="8413694" y="764580"/>
            <a:ext cx="4392488" cy="4117958"/>
          </a:xfrm>
          <a:prstGeom prst="rect">
            <a:avLst/>
          </a:prstGeom>
        </p:spPr>
      </p:pic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0052265"/>
              </p:ext>
            </p:extLst>
          </p:nvPr>
        </p:nvGraphicFramePr>
        <p:xfrm>
          <a:off x="354448" y="1111300"/>
          <a:ext cx="5300790" cy="3253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feld 16">
            <a:extLst>
              <a:ext uri="{FF2B5EF4-FFF2-40B4-BE49-F238E27FC236}">
                <a16:creationId xmlns:a16="http://schemas.microsoft.com/office/drawing/2014/main" id="{A3E154A5-1326-4ADD-AFC1-23E79C096240}"/>
              </a:ext>
            </a:extLst>
          </p:cNvPr>
          <p:cNvSpPr txBox="1"/>
          <p:nvPr/>
        </p:nvSpPr>
        <p:spPr>
          <a:xfrm>
            <a:off x="5678204" y="1813971"/>
            <a:ext cx="1751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3 desorption </a:t>
            </a:r>
            <a:b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added</a:t>
            </a:r>
          </a:p>
        </p:txBody>
      </p:sp>
      <p:graphicFrame>
        <p:nvGraphicFramePr>
          <p:cNvPr id="19" name="Diagramm 18">
            <a:extLst>
              <a:ext uri="{FF2B5EF4-FFF2-40B4-BE49-F238E27FC236}">
                <a16:creationId xmlns:a16="http://schemas.microsoft.com/office/drawing/2014/main" id="{6AED3F72-35B0-4883-B0F2-CE7AA9AA42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129714"/>
              </p:ext>
            </p:extLst>
          </p:nvPr>
        </p:nvGraphicFramePr>
        <p:xfrm>
          <a:off x="8768303" y="4893413"/>
          <a:ext cx="2839163" cy="2351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feld 19">
            <a:extLst>
              <a:ext uri="{FF2B5EF4-FFF2-40B4-BE49-F238E27FC236}">
                <a16:creationId xmlns:a16="http://schemas.microsoft.com/office/drawing/2014/main" id="{6D62E987-3370-48F2-80C4-62E0D0F4F881}"/>
              </a:ext>
            </a:extLst>
          </p:cNvPr>
          <p:cNvSpPr txBox="1"/>
          <p:nvPr/>
        </p:nvSpPr>
        <p:spPr>
          <a:xfrm>
            <a:off x="11607466" y="5102057"/>
            <a:ext cx="1352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3 desorption </a:t>
            </a:r>
            <a:b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added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7534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850391">
              <a:lnSpc>
                <a:spcPts val="2900"/>
              </a:lnSpc>
              <a:defRPr sz="2604"/>
            </a:lvl1pPr>
          </a:lstStyle>
          <a:p>
            <a:r>
              <a:rPr lang="en-GB" sz="2445" dirty="0">
                <a:cs typeface="Arial" panose="020B0604020202020204" pitchFamily="34" charset="0"/>
              </a:rPr>
              <a:t>JET W lamella cuts</a:t>
            </a:r>
          </a:p>
        </p:txBody>
      </p:sp>
      <p:sp>
        <p:nvSpPr>
          <p:cNvPr id="18" name="Textfeld 45">
            <a:extLst>
              <a:ext uri="{FF2B5EF4-FFF2-40B4-BE49-F238E27FC236}">
                <a16:creationId xmlns:a16="http://schemas.microsoft.com/office/drawing/2014/main" id="{E31FA537-9B64-4CE9-B723-A9C94FDC11C6}"/>
              </a:ext>
            </a:extLst>
          </p:cNvPr>
          <p:cNvSpPr txBox="1"/>
          <p:nvPr/>
        </p:nvSpPr>
        <p:spPr>
          <a:xfrm>
            <a:off x="147925" y="836588"/>
            <a:ext cx="1281242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name and surface dimensions: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1905202" algn="l"/>
              </a:tabLst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 (7.8 mm x  5.5 mm) 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1905202" algn="l"/>
              </a:tabLst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 (8.1 mm x 7.7 mm) 5.1 mm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kink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1905202" algn="l"/>
              </a:tabLst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 (6.8 mm x 5.7 mm)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1905202" algn="l"/>
              </a:tabLst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169 (8.2 mm x 5.7 mm)</a:t>
            </a:r>
          </a:p>
          <a:p>
            <a:pPr>
              <a:tabLst>
                <a:tab pos="1905202" algn="l"/>
              </a:tabLst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mm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possible</a:t>
            </a:r>
          </a:p>
          <a:p>
            <a:pPr>
              <a:tabLst>
                <a:tab pos="1905202" algn="l"/>
              </a:tabLst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Danger: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QMS in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sensitity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to melt W in FREDIS:</a:t>
            </a:r>
          </a:p>
          <a:p>
            <a:pPr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Nominal laser max energy 100 J would be sufficient, but current max energy 75 J, not sufficient to melt W</a:t>
            </a: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Telescope optics after laser fibre changed to reduce spot size: 1 mm spot melts W, but no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temperature inside spot, only temperature gradient everywhere </a:t>
            </a:r>
            <a:r>
              <a:rPr lang="en-GB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spot edge effects dominate </a:t>
            </a:r>
            <a:r>
              <a:rPr lang="en-GB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uncontrolled desorption</a:t>
            </a:r>
          </a:p>
          <a:p>
            <a:pPr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telescope optics for 2 mm diameter spot designed, in production</a:t>
            </a: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2 mm laser spots on each sample will be possible</a:t>
            </a:r>
          </a:p>
          <a:p>
            <a:pPr>
              <a:tabLst>
                <a:tab pos="1905202" algn="l"/>
              </a:tabLst>
            </a:pP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71B17B-09D2-4735-94FE-FFCC9552B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4" t="66792" r="11476"/>
          <a:stretch/>
        </p:blipFill>
        <p:spPr>
          <a:xfrm>
            <a:off x="8923993" y="772197"/>
            <a:ext cx="3888432" cy="3188323"/>
          </a:xfrm>
          <a:prstGeom prst="rect">
            <a:avLst/>
          </a:prstGeom>
        </p:spPr>
      </p:pic>
      <p:sp>
        <p:nvSpPr>
          <p:cNvPr id="7" name="Textfeld 45">
            <a:extLst>
              <a:ext uri="{FF2B5EF4-FFF2-40B4-BE49-F238E27FC236}">
                <a16:creationId xmlns:a16="http://schemas.microsoft.com/office/drawing/2014/main" id="{588E9486-33EB-4C4E-A1EB-D3B54CAD10E1}"/>
              </a:ext>
            </a:extLst>
          </p:cNvPr>
          <p:cNvSpPr txBox="1"/>
          <p:nvPr/>
        </p:nvSpPr>
        <p:spPr>
          <a:xfrm>
            <a:off x="9720535" y="3942654"/>
            <a:ext cx="12812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905202" algn="l"/>
              </a:tabLst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bulk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sample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145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850391">
              <a:lnSpc>
                <a:spcPts val="2900"/>
              </a:lnSpc>
              <a:defRPr sz="2604"/>
            </a:lvl1pPr>
          </a:lstStyle>
          <a:p>
            <a:r>
              <a:rPr lang="en-GB" sz="2445" dirty="0">
                <a:cs typeface="Arial" panose="020B0604020202020204" pitchFamily="34" charset="0"/>
              </a:rPr>
              <a:t>JET Sample Overview for LID-QMS @ FZJ</a:t>
            </a:r>
          </a:p>
        </p:txBody>
      </p:sp>
      <p:sp>
        <p:nvSpPr>
          <p:cNvPr id="18" name="Textfeld 45">
            <a:extLst>
              <a:ext uri="{FF2B5EF4-FFF2-40B4-BE49-F238E27FC236}">
                <a16:creationId xmlns:a16="http://schemas.microsoft.com/office/drawing/2014/main" id="{E31FA537-9B64-4CE9-B723-A9C94FDC11C6}"/>
              </a:ext>
            </a:extLst>
          </p:cNvPr>
          <p:cNvSpPr txBox="1"/>
          <p:nvPr/>
        </p:nvSpPr>
        <p:spPr>
          <a:xfrm>
            <a:off x="147925" y="836588"/>
            <a:ext cx="128124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de-DE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</a:t>
            </a:r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(HFGC14N LH, ILW3) 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part after coring  + core 3b</a:t>
            </a:r>
            <a:endParaRPr lang="de-DE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(14IN G1C, ILW3)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part after coring + </a:t>
            </a:r>
            <a:r>
              <a:rPr lang="de-DE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11a 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0 (HFGC??? RH, ILW1-3) remaining part after coring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1 (14IWG1A, ILW1-3) remaining parts after coring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lamella cuts</a:t>
            </a: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limiter 2XR10 from ILW3 for poloidal D profile 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IWC 4/2 (2011-2016) 19, 32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905202" algn="l"/>
              </a:tabLst>
            </a:pP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D05EF00-DCB3-4483-B10E-B86E9A04E13A}"/>
              </a:ext>
            </a:extLst>
          </p:cNvPr>
          <p:cNvGrpSpPr/>
          <p:nvPr/>
        </p:nvGrpSpPr>
        <p:grpSpPr>
          <a:xfrm>
            <a:off x="1583631" y="3860924"/>
            <a:ext cx="8508044" cy="2127011"/>
            <a:chOff x="3090486" y="5369974"/>
            <a:chExt cx="4608512" cy="1152128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0E57BE4-BC4C-4C7A-90D0-2B2205A18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300" t="42800" r="25700" b="32000"/>
            <a:stretch/>
          </p:blipFill>
          <p:spPr>
            <a:xfrm>
              <a:off x="3090486" y="5369974"/>
              <a:ext cx="4608512" cy="1152128"/>
            </a:xfrm>
            <a:prstGeom prst="rect">
              <a:avLst/>
            </a:prstGeom>
          </p:spPr>
        </p:pic>
        <p:sp>
          <p:nvSpPr>
            <p:cNvPr id="7" name="Textfeld 45">
              <a:extLst>
                <a:ext uri="{FF2B5EF4-FFF2-40B4-BE49-F238E27FC236}">
                  <a16:creationId xmlns:a16="http://schemas.microsoft.com/office/drawing/2014/main" id="{CEB3836E-FD74-4394-97DA-2DC41AA56BAC}"/>
                </a:ext>
              </a:extLst>
            </p:cNvPr>
            <p:cNvSpPr txBox="1"/>
            <p:nvPr/>
          </p:nvSpPr>
          <p:spPr>
            <a:xfrm>
              <a:off x="4877013" y="6059476"/>
              <a:ext cx="11445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792288" algn="l"/>
                </a:tabLst>
              </a:pPr>
              <a:r>
                <a:rPr lang="de-DE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2XR10</a:t>
              </a:r>
              <a:endPara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71039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1D688-B7B4-4F49-9DF3-F109B341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situ LID-QMS setup at JET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74E6FB1-EEC8-4775-A2D3-CF0B2BF5E694}"/>
              </a:ext>
            </a:extLst>
          </p:cNvPr>
          <p:cNvSpPr/>
          <p:nvPr/>
        </p:nvSpPr>
        <p:spPr>
          <a:xfrm>
            <a:off x="7037904" y="3324140"/>
            <a:ext cx="5222804" cy="3691794"/>
          </a:xfrm>
          <a:prstGeom prst="rect">
            <a:avLst/>
          </a:prstGeom>
          <a:noFill/>
          <a:ln w="57150">
            <a:solidFill>
              <a:srgbClr val="034D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dirty="0" err="1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BB4921D-D45A-4F53-BDC4-A3545F677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70" b="3975"/>
          <a:stretch/>
        </p:blipFill>
        <p:spPr>
          <a:xfrm>
            <a:off x="7079446" y="3371854"/>
            <a:ext cx="5141302" cy="36004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9B0BBB6-60BC-4C4A-873F-63AC8F065921}"/>
              </a:ext>
            </a:extLst>
          </p:cNvPr>
          <p:cNvGrpSpPr/>
          <p:nvPr/>
        </p:nvGrpSpPr>
        <p:grpSpPr>
          <a:xfrm>
            <a:off x="6606720" y="833173"/>
            <a:ext cx="5706103" cy="6268111"/>
            <a:chOff x="6288574" y="627409"/>
            <a:chExt cx="5706103" cy="6268111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F22658E0-5BF1-4EB6-A073-DDBE1EF10332}"/>
                </a:ext>
              </a:extLst>
            </p:cNvPr>
            <p:cNvGrpSpPr/>
            <p:nvPr/>
          </p:nvGrpSpPr>
          <p:grpSpPr>
            <a:xfrm>
              <a:off x="6751164" y="2398323"/>
              <a:ext cx="5243513" cy="4497197"/>
              <a:chOff x="6751164" y="2398323"/>
              <a:chExt cx="5243513" cy="4497197"/>
            </a:xfrm>
          </p:grpSpPr>
          <p:grpSp>
            <p:nvGrpSpPr>
              <p:cNvPr id="18" name="Group 20">
                <a:extLst>
                  <a:ext uri="{FF2B5EF4-FFF2-40B4-BE49-F238E27FC236}">
                    <a16:creationId xmlns:a16="http://schemas.microsoft.com/office/drawing/2014/main" id="{C8220E86-22AC-40A2-8D30-96A55557B5E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751164" y="3187120"/>
                <a:ext cx="5243513" cy="3708400"/>
                <a:chOff x="4366" y="0"/>
                <a:chExt cx="3303" cy="2336"/>
              </a:xfrm>
            </p:grpSpPr>
            <p:sp>
              <p:nvSpPr>
                <p:cNvPr id="20" name="AutoShape 19">
                  <a:extLst>
                    <a:ext uri="{FF2B5EF4-FFF2-40B4-BE49-F238E27FC236}">
                      <a16:creationId xmlns:a16="http://schemas.microsoft.com/office/drawing/2014/main" id="{564AA2FF-03AB-4BC2-AE1F-F306FF2B5A91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4366" y="0"/>
                  <a:ext cx="3238" cy="2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21" name="Rectangle 21">
                  <a:extLst>
                    <a:ext uri="{FF2B5EF4-FFF2-40B4-BE49-F238E27FC236}">
                      <a16:creationId xmlns:a16="http://schemas.microsoft.com/office/drawing/2014/main" id="{7DD63745-5BDE-49D8-82E7-6BD4D9D2B4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11" y="2230"/>
                  <a:ext cx="58" cy="1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" name="Rectangle 24">
                  <a:extLst>
                    <a:ext uri="{FF2B5EF4-FFF2-40B4-BE49-F238E27FC236}">
                      <a16:creationId xmlns:a16="http://schemas.microsoft.com/office/drawing/2014/main" id="{2EAB92D1-58BA-4FB2-863D-B51967F648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22" y="1046"/>
                  <a:ext cx="60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Arial" panose="020B060402020202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" name="Rectangle 25">
                  <a:extLst>
                    <a:ext uri="{FF2B5EF4-FFF2-40B4-BE49-F238E27FC236}">
                      <a16:creationId xmlns:a16="http://schemas.microsoft.com/office/drawing/2014/main" id="{5CFFE6A0-8DFC-4382-BF5E-1F1BFB0E42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36" y="606"/>
                  <a:ext cx="0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" name="Rectangle 27">
                  <a:extLst>
                    <a:ext uri="{FF2B5EF4-FFF2-40B4-BE49-F238E27FC236}">
                      <a16:creationId xmlns:a16="http://schemas.microsoft.com/office/drawing/2014/main" id="{0D9416D3-8FB0-4DC2-BBD1-F75DC05DB2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43" y="939"/>
                  <a:ext cx="0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Rectangle 28">
                  <a:extLst>
                    <a:ext uri="{FF2B5EF4-FFF2-40B4-BE49-F238E27FC236}">
                      <a16:creationId xmlns:a16="http://schemas.microsoft.com/office/drawing/2014/main" id="{B2CB8A1F-107C-4A15-A68E-90D72F73E0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31" y="939"/>
                  <a:ext cx="60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Arial" panose="020B060402020202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Rectangle 29">
                  <a:extLst>
                    <a:ext uri="{FF2B5EF4-FFF2-40B4-BE49-F238E27FC236}">
                      <a16:creationId xmlns:a16="http://schemas.microsoft.com/office/drawing/2014/main" id="{AEE76D82-72B7-49D4-A8E4-4CA820CD2A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1" y="988"/>
                  <a:ext cx="0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Rectangle 30">
                  <a:extLst>
                    <a:ext uri="{FF2B5EF4-FFF2-40B4-BE49-F238E27FC236}">
                      <a16:creationId xmlns:a16="http://schemas.microsoft.com/office/drawing/2014/main" id="{5363A55F-4D15-49E1-A2F4-9B2CB8786F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5" y="988"/>
                  <a:ext cx="0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Rectangle 31">
                  <a:extLst>
                    <a:ext uri="{FF2B5EF4-FFF2-40B4-BE49-F238E27FC236}">
                      <a16:creationId xmlns:a16="http://schemas.microsoft.com/office/drawing/2014/main" id="{60AC65F8-329D-4F93-AF60-1D81B96302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59" y="988"/>
                  <a:ext cx="60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Arial" panose="020B060402020202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Rectangle 32">
                  <a:extLst>
                    <a:ext uri="{FF2B5EF4-FFF2-40B4-BE49-F238E27FC236}">
                      <a16:creationId xmlns:a16="http://schemas.microsoft.com/office/drawing/2014/main" id="{8CFD0670-10B4-4E90-BD79-C3BE5D08EB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48" y="786"/>
                  <a:ext cx="44" cy="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Arial" panose="020B0604020202020204" pitchFamily="34" charset="0"/>
                    </a:rPr>
                    <a:t>1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Rectangle 33">
                  <a:extLst>
                    <a:ext uri="{FF2B5EF4-FFF2-40B4-BE49-F238E27FC236}">
                      <a16:creationId xmlns:a16="http://schemas.microsoft.com/office/drawing/2014/main" id="{642D0FED-8FCD-4709-BD2E-77B1C14543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36" y="786"/>
                  <a:ext cx="60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Arial" panose="020B0604020202020204" pitchFamily="34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pic>
            <p:nvPicPr>
              <p:cNvPr id="19" name="Picture 2" descr="\\de-ews-fs01\efdawork\PI team\PICTURES AND GRAPHICS\LOGOS\JET-LOGO (by Dolp)\OtherJPG\JET.jpg">
                <a:extLst>
                  <a:ext uri="{FF2B5EF4-FFF2-40B4-BE49-F238E27FC236}">
                    <a16:creationId xmlns:a16="http://schemas.microsoft.com/office/drawing/2014/main" id="{6E856BE3-3DB9-423E-887E-7169F36339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4370" y="2398323"/>
                <a:ext cx="1728192" cy="6855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feld 34">
              <a:extLst>
                <a:ext uri="{FF2B5EF4-FFF2-40B4-BE49-F238E27FC236}">
                  <a16:creationId xmlns:a16="http://schemas.microsoft.com/office/drawing/2014/main" id="{A039B9E5-C209-4BEE-B9F1-58606F1DD59C}"/>
                </a:ext>
              </a:extLst>
            </p:cNvPr>
            <p:cNvSpPr txBox="1"/>
            <p:nvPr/>
          </p:nvSpPr>
          <p:spPr>
            <a:xfrm>
              <a:off x="8773796" y="4389342"/>
              <a:ext cx="213200" cy="184666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200" b="1" dirty="0">
                  <a:solidFill>
                    <a:srgbClr val="034DA2"/>
                  </a:solidFill>
                </a:rPr>
                <a:t>M1</a:t>
              </a:r>
              <a:endParaRPr lang="en-GB" sz="1200" b="1" dirty="0">
                <a:solidFill>
                  <a:srgbClr val="034DA2"/>
                </a:solidFill>
              </a:endParaRPr>
            </a:p>
          </p:txBody>
        </p:sp>
        <p:sp>
          <p:nvSpPr>
            <p:cNvPr id="11" name="Textfeld 35">
              <a:extLst>
                <a:ext uri="{FF2B5EF4-FFF2-40B4-BE49-F238E27FC236}">
                  <a16:creationId xmlns:a16="http://schemas.microsoft.com/office/drawing/2014/main" id="{38794DEA-7750-42C7-900C-9C3BA698C276}"/>
                </a:ext>
              </a:extLst>
            </p:cNvPr>
            <p:cNvSpPr txBox="1"/>
            <p:nvPr/>
          </p:nvSpPr>
          <p:spPr>
            <a:xfrm>
              <a:off x="8685851" y="4736177"/>
              <a:ext cx="213200" cy="184666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200" b="1" dirty="0">
                  <a:solidFill>
                    <a:srgbClr val="034DA2"/>
                  </a:solidFill>
                </a:rPr>
                <a:t>M2</a:t>
              </a:r>
              <a:endParaRPr lang="en-GB" sz="1200" b="1" dirty="0">
                <a:solidFill>
                  <a:srgbClr val="034DA2"/>
                </a:solidFill>
              </a:endParaRPr>
            </a:p>
          </p:txBody>
        </p:sp>
        <p:sp>
          <p:nvSpPr>
            <p:cNvPr id="12" name="Textfeld 36">
              <a:extLst>
                <a:ext uri="{FF2B5EF4-FFF2-40B4-BE49-F238E27FC236}">
                  <a16:creationId xmlns:a16="http://schemas.microsoft.com/office/drawing/2014/main" id="{7302C77E-7F22-43F4-B713-6AA7969522E5}"/>
                </a:ext>
              </a:extLst>
            </p:cNvPr>
            <p:cNvSpPr txBox="1"/>
            <p:nvPr/>
          </p:nvSpPr>
          <p:spPr>
            <a:xfrm>
              <a:off x="8430978" y="4677783"/>
              <a:ext cx="213200" cy="184666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200" b="1" dirty="0">
                  <a:solidFill>
                    <a:srgbClr val="034DA2"/>
                  </a:solidFill>
                </a:rPr>
                <a:t>M3</a:t>
              </a:r>
              <a:endParaRPr lang="en-GB" sz="1200" b="1" dirty="0">
                <a:solidFill>
                  <a:srgbClr val="034DA2"/>
                </a:solidFill>
              </a:endParaRPr>
            </a:p>
          </p:txBody>
        </p:sp>
        <p:sp>
          <p:nvSpPr>
            <p:cNvPr id="13" name="Textfeld 37">
              <a:extLst>
                <a:ext uri="{FF2B5EF4-FFF2-40B4-BE49-F238E27FC236}">
                  <a16:creationId xmlns:a16="http://schemas.microsoft.com/office/drawing/2014/main" id="{0ADA84DF-232C-4DEC-A000-EEB72D86BAF2}"/>
                </a:ext>
              </a:extLst>
            </p:cNvPr>
            <p:cNvSpPr txBox="1"/>
            <p:nvPr/>
          </p:nvSpPr>
          <p:spPr>
            <a:xfrm>
              <a:off x="8606395" y="4136929"/>
              <a:ext cx="213200" cy="184666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200" b="1" dirty="0">
                  <a:solidFill>
                    <a:srgbClr val="034DA2"/>
                  </a:solidFill>
                </a:rPr>
                <a:t>M4</a:t>
              </a:r>
              <a:endParaRPr lang="en-GB" sz="1200" b="1" dirty="0">
                <a:solidFill>
                  <a:srgbClr val="034DA2"/>
                </a:solidFill>
              </a:endParaRPr>
            </a:p>
          </p:txBody>
        </p:sp>
        <p:sp>
          <p:nvSpPr>
            <p:cNvPr id="14" name="Textfeld 38">
              <a:extLst>
                <a:ext uri="{FF2B5EF4-FFF2-40B4-BE49-F238E27FC236}">
                  <a16:creationId xmlns:a16="http://schemas.microsoft.com/office/drawing/2014/main" id="{FE86EE91-103C-4964-97F2-2CDD829FA25E}"/>
                </a:ext>
              </a:extLst>
            </p:cNvPr>
            <p:cNvSpPr txBox="1"/>
            <p:nvPr/>
          </p:nvSpPr>
          <p:spPr>
            <a:xfrm>
              <a:off x="7758990" y="4828510"/>
              <a:ext cx="213200" cy="184666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200" b="1" dirty="0">
                  <a:solidFill>
                    <a:srgbClr val="034DA2"/>
                  </a:solidFill>
                </a:rPr>
                <a:t>M5</a:t>
              </a:r>
              <a:endParaRPr lang="en-GB" sz="1200" b="1" dirty="0">
                <a:solidFill>
                  <a:srgbClr val="034DA2"/>
                </a:solidFill>
              </a:endParaRPr>
            </a:p>
          </p:txBody>
        </p:sp>
        <p:sp>
          <p:nvSpPr>
            <p:cNvPr id="15" name="Textfeld 55">
              <a:extLst>
                <a:ext uri="{FF2B5EF4-FFF2-40B4-BE49-F238E27FC236}">
                  <a16:creationId xmlns:a16="http://schemas.microsoft.com/office/drawing/2014/main" id="{7467F374-8F54-44F7-BC25-F57651D99D51}"/>
                </a:ext>
              </a:extLst>
            </p:cNvPr>
            <p:cNvSpPr txBox="1"/>
            <p:nvPr/>
          </p:nvSpPr>
          <p:spPr>
            <a:xfrm>
              <a:off x="9176743" y="3117041"/>
              <a:ext cx="1089742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5000"/>
                </a:lnSpc>
              </a:pPr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Torus</a:t>
              </a:r>
              <a:b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Hall: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1CA5A21-2CF9-4AD7-99DF-131147D649AB}"/>
                </a:ext>
              </a:extLst>
            </p:cNvPr>
            <p:cNvSpPr txBox="1"/>
            <p:nvPr/>
          </p:nvSpPr>
          <p:spPr>
            <a:xfrm>
              <a:off x="6288574" y="1356252"/>
              <a:ext cx="1889679" cy="4001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300" b="1" dirty="0">
                  <a:solidFill>
                    <a:srgbClr val="00B050"/>
                  </a:solidFill>
                </a:rPr>
                <a:t>M11: flat, </a:t>
              </a:r>
              <a:r>
                <a:rPr lang="de-DE" sz="1300" b="1" dirty="0" err="1">
                  <a:solidFill>
                    <a:srgbClr val="00B050"/>
                  </a:solidFill>
                </a:rPr>
                <a:t>dielectric</a:t>
              </a:r>
              <a:br>
                <a:rPr lang="de-DE" sz="1300" b="1" dirty="0">
                  <a:solidFill>
                    <a:srgbClr val="00B050"/>
                  </a:solidFill>
                </a:rPr>
              </a:br>
              <a:r>
                <a:rPr lang="de-DE" sz="1300" b="1" dirty="0">
                  <a:solidFill>
                    <a:srgbClr val="00B050"/>
                  </a:solidFill>
                </a:rPr>
                <a:t>M15: flat, </a:t>
              </a:r>
              <a:r>
                <a:rPr lang="de-DE" sz="1300" b="1" dirty="0" err="1">
                  <a:solidFill>
                    <a:srgbClr val="00B050"/>
                  </a:solidFill>
                </a:rPr>
                <a:t>dielectric</a:t>
              </a:r>
              <a:endParaRPr lang="de-DE" sz="1300" b="1" dirty="0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0B6D3C86-DAA1-442B-97C5-1C97F866EC95}"/>
                </a:ext>
              </a:extLst>
            </p:cNvPr>
            <p:cNvSpPr txBox="1"/>
            <p:nvPr/>
          </p:nvSpPr>
          <p:spPr>
            <a:xfrm>
              <a:off x="6288575" y="627409"/>
              <a:ext cx="1954877" cy="5927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b="1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Roof Lab</a:t>
              </a:r>
              <a:br>
                <a:rPr lang="en-GB" b="1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</a:br>
              <a:r>
                <a:rPr lang="en-GB" b="1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above Torus Hall</a:t>
              </a:r>
            </a:p>
          </p:txBody>
        </p:sp>
      </p:grp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48FF2693-3AFD-427B-8ABE-ABC314D88A05}"/>
              </a:ext>
            </a:extLst>
          </p:cNvPr>
          <p:cNvCxnSpPr/>
          <p:nvPr/>
        </p:nvCxnSpPr>
        <p:spPr>
          <a:xfrm>
            <a:off x="6548069" y="2883685"/>
            <a:ext cx="381910" cy="60866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5F7E9C7-3617-4FE4-862A-62F21768A0EE}"/>
              </a:ext>
            </a:extLst>
          </p:cNvPr>
          <p:cNvGrpSpPr/>
          <p:nvPr/>
        </p:nvGrpSpPr>
        <p:grpSpPr>
          <a:xfrm>
            <a:off x="6824003" y="2725555"/>
            <a:ext cx="1779870" cy="1798292"/>
            <a:chOff x="6505857" y="2519791"/>
            <a:chExt cx="1779870" cy="1798292"/>
          </a:xfrm>
        </p:grpSpPr>
        <p:pic>
          <p:nvPicPr>
            <p:cNvPr id="33" name="Picture 50">
              <a:extLst>
                <a:ext uri="{FF2B5EF4-FFF2-40B4-BE49-F238E27FC236}">
                  <a16:creationId xmlns:a16="http://schemas.microsoft.com/office/drawing/2014/main" id="{2EC6608A-7DA6-4191-9743-16716C38B248}"/>
                </a:ext>
              </a:extLst>
            </p:cNvPr>
            <p:cNvPicPr/>
            <p:nvPr/>
          </p:nvPicPr>
          <p:blipFill rotWithShape="1">
            <a:blip r:embed="rId4"/>
            <a:srcRect t="21115" r="48723"/>
            <a:stretch/>
          </p:blipFill>
          <p:spPr bwMode="auto">
            <a:xfrm>
              <a:off x="7146485" y="2526766"/>
              <a:ext cx="1139242" cy="179131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04E2DB8C-E663-4DAB-B0A8-DAE0E33237EA}"/>
                </a:ext>
              </a:extLst>
            </p:cNvPr>
            <p:cNvCxnSpPr>
              <a:cxnSpLocks/>
            </p:cNvCxnSpPr>
            <p:nvPr/>
          </p:nvCxnSpPr>
          <p:spPr>
            <a:xfrm>
              <a:off x="6938888" y="2777706"/>
              <a:ext cx="1067922" cy="17332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46">
              <a:extLst>
                <a:ext uri="{FF2B5EF4-FFF2-40B4-BE49-F238E27FC236}">
                  <a16:creationId xmlns:a16="http://schemas.microsoft.com/office/drawing/2014/main" id="{A68052ED-4AC8-46C4-BDFD-BC4D5B83EF3F}"/>
                </a:ext>
              </a:extLst>
            </p:cNvPr>
            <p:cNvSpPr txBox="1"/>
            <p:nvPr/>
          </p:nvSpPr>
          <p:spPr>
            <a:xfrm>
              <a:off x="6505857" y="2519791"/>
              <a:ext cx="562832" cy="553998"/>
            </a:xfrm>
            <a:prstGeom prst="rect">
              <a:avLst/>
            </a:prstGeom>
            <a:solidFill>
              <a:srgbClr val="8DFFFF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b="1" dirty="0">
                  <a:solidFill>
                    <a:srgbClr val="0000DC"/>
                  </a:solidFill>
                </a:rPr>
                <a:t>Field</a:t>
              </a:r>
              <a:br>
                <a:rPr lang="de-DE" b="1" dirty="0">
                  <a:solidFill>
                    <a:srgbClr val="0000DC"/>
                  </a:solidFill>
                </a:rPr>
              </a:br>
              <a:r>
                <a:rPr lang="de-DE" b="1" dirty="0">
                  <a:solidFill>
                    <a:srgbClr val="0000DC"/>
                  </a:solidFill>
                </a:rPr>
                <a:t>Lens</a:t>
              </a:r>
              <a:endParaRPr lang="en-GB" b="1" dirty="0">
                <a:solidFill>
                  <a:srgbClr val="0000DC"/>
                </a:solidFill>
              </a:endParaRP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79F89B58-A2F2-4047-BB46-FB4E4C53AE6C}"/>
              </a:ext>
            </a:extLst>
          </p:cNvPr>
          <p:cNvGrpSpPr/>
          <p:nvPr/>
        </p:nvGrpSpPr>
        <p:grpSpPr>
          <a:xfrm>
            <a:off x="817204" y="809690"/>
            <a:ext cx="5721352" cy="3257550"/>
            <a:chOff x="3390590" y="1883286"/>
            <a:chExt cx="5721352" cy="3257550"/>
          </a:xfrm>
        </p:grpSpPr>
        <p:pic>
          <p:nvPicPr>
            <p:cNvPr id="37" name="Picture 2" descr="Overview">
              <a:extLst>
                <a:ext uri="{FF2B5EF4-FFF2-40B4-BE49-F238E27FC236}">
                  <a16:creationId xmlns:a16="http://schemas.microsoft.com/office/drawing/2014/main" id="{4838FCFC-034C-4E39-A098-E26521F54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592" y="1883286"/>
              <a:ext cx="5721350" cy="325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369841CC-062A-4573-A17C-F58B33750ED9}"/>
                </a:ext>
              </a:extLst>
            </p:cNvPr>
            <p:cNvGrpSpPr/>
            <p:nvPr/>
          </p:nvGrpSpPr>
          <p:grpSpPr>
            <a:xfrm>
              <a:off x="3390590" y="2031923"/>
              <a:ext cx="5367651" cy="2913532"/>
              <a:chOff x="-101692" y="94875"/>
              <a:chExt cx="5367787" cy="2914157"/>
            </a:xfrm>
          </p:grpSpPr>
          <p:sp>
            <p:nvSpPr>
              <p:cNvPr id="40" name="Text Box 2">
                <a:extLst>
                  <a:ext uri="{FF2B5EF4-FFF2-40B4-BE49-F238E27FC236}">
                    <a16:creationId xmlns:a16="http://schemas.microsoft.com/office/drawing/2014/main" id="{5E050759-972B-4CF0-A876-B591FFC330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3589" y="2386091"/>
                <a:ext cx="1015688" cy="36265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3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m</a:t>
                </a:r>
                <a:r>
                  <a:rPr lang="en-GB" sz="1300" b="1" dirty="0"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ovable mirror</a:t>
                </a:r>
              </a:p>
            </p:txBody>
          </p:sp>
          <p:sp>
            <p:nvSpPr>
              <p:cNvPr id="45" name="Text Box 2">
                <a:extLst>
                  <a:ext uri="{FF2B5EF4-FFF2-40B4-BE49-F238E27FC236}">
                    <a16:creationId xmlns:a16="http://schemas.microsoft.com/office/drawing/2014/main" id="{FA541ABD-A174-4334-B999-CB964744F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19995" y="981166"/>
                <a:ext cx="546100" cy="80054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3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cooledBeam</a:t>
                </a:r>
                <a:r>
                  <a:rPr lang="en-GB" sz="13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Dump </a:t>
                </a:r>
              </a:p>
            </p:txBody>
          </p:sp>
          <p:sp>
            <p:nvSpPr>
              <p:cNvPr id="49" name="Text Box 2">
                <a:extLst>
                  <a:ext uri="{FF2B5EF4-FFF2-40B4-BE49-F238E27FC236}">
                    <a16:creationId xmlns:a16="http://schemas.microsoft.com/office/drawing/2014/main" id="{E2C2112D-4C83-40A8-95FB-B696FC0886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40043" y="2584029"/>
                <a:ext cx="697302" cy="425003"/>
              </a:xfrm>
              <a:prstGeom prst="rect">
                <a:avLst/>
              </a:prstGeom>
              <a:solidFill>
                <a:srgbClr val="C96565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3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Coaxial </a:t>
                </a:r>
                <a:r>
                  <a:rPr lang="en-GB" sz="13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Camera</a:t>
                </a:r>
              </a:p>
            </p:txBody>
          </p:sp>
          <p:sp>
            <p:nvSpPr>
              <p:cNvPr id="50" name="Text Box 2">
                <a:extLst>
                  <a:ext uri="{FF2B5EF4-FFF2-40B4-BE49-F238E27FC236}">
                    <a16:creationId xmlns:a16="http://schemas.microsoft.com/office/drawing/2014/main" id="{744313B5-5022-46E9-AB8B-77964551A9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00615" y="1993806"/>
                <a:ext cx="884588" cy="443869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Fibre to pyrometers</a:t>
                </a:r>
              </a:p>
            </p:txBody>
          </p:sp>
          <p:sp>
            <p:nvSpPr>
              <p:cNvPr id="51" name="Text Box 2">
                <a:extLst>
                  <a:ext uri="{FF2B5EF4-FFF2-40B4-BE49-F238E27FC236}">
                    <a16:creationId xmlns:a16="http://schemas.microsoft.com/office/drawing/2014/main" id="{C02B20FC-E4FC-49BA-9EAF-9A15E48D6C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01692" y="94875"/>
                <a:ext cx="980549" cy="292100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3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Laser fibre</a:t>
                </a:r>
              </a:p>
            </p:txBody>
          </p:sp>
          <p:sp>
            <p:nvSpPr>
              <p:cNvPr id="52" name="Text Box 2">
                <a:extLst>
                  <a:ext uri="{FF2B5EF4-FFF2-40B4-BE49-F238E27FC236}">
                    <a16:creationId xmlns:a16="http://schemas.microsoft.com/office/drawing/2014/main" id="{F9E97179-7FA3-4DE2-B2B4-006EAE67C0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6090" y="2496396"/>
                <a:ext cx="1902044" cy="19923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>
                <a:noAutofit/>
              </a:bodyPr>
              <a:lstStyle/>
              <a:p>
                <a:pPr algn="l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3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p</a:t>
                </a:r>
                <a:r>
                  <a:rPr lang="en-GB" sz="13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assive Beam Dump </a:t>
                </a:r>
              </a:p>
            </p:txBody>
          </p:sp>
        </p:grp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0EBF810A-56FF-4E77-9B06-D3C3638AB15C}"/>
              </a:ext>
            </a:extLst>
          </p:cNvPr>
          <p:cNvGrpSpPr/>
          <p:nvPr/>
        </p:nvGrpSpPr>
        <p:grpSpPr>
          <a:xfrm>
            <a:off x="2328506" y="1407987"/>
            <a:ext cx="4218940" cy="1526754"/>
            <a:chOff x="1511300" y="1290106"/>
            <a:chExt cx="4218940" cy="1526754"/>
          </a:xfrm>
        </p:grpSpPr>
        <p:cxnSp>
          <p:nvCxnSpPr>
            <p:cNvPr id="56" name="Gerade Verbindung mit Pfeil 55">
              <a:extLst>
                <a:ext uri="{FF2B5EF4-FFF2-40B4-BE49-F238E27FC236}">
                  <a16:creationId xmlns:a16="http://schemas.microsoft.com/office/drawing/2014/main" id="{E438FC0F-6E7D-47D4-BFC8-EADFD19B773D}"/>
                </a:ext>
              </a:extLst>
            </p:cNvPr>
            <p:cNvCxnSpPr/>
            <p:nvPr/>
          </p:nvCxnSpPr>
          <p:spPr>
            <a:xfrm flipH="1">
              <a:off x="1617345" y="1524000"/>
              <a:ext cx="2979421" cy="28575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Gerade Verbindung mit Pfeil 56">
              <a:extLst>
                <a:ext uri="{FF2B5EF4-FFF2-40B4-BE49-F238E27FC236}">
                  <a16:creationId xmlns:a16="http://schemas.microsoft.com/office/drawing/2014/main" id="{E9F9DFA4-9624-4CC6-B811-3A565D8D954E}"/>
                </a:ext>
              </a:extLst>
            </p:cNvPr>
            <p:cNvCxnSpPr/>
            <p:nvPr/>
          </p:nvCxnSpPr>
          <p:spPr>
            <a:xfrm flipH="1">
              <a:off x="1891665" y="1524000"/>
              <a:ext cx="2705102" cy="756285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Gerade Verbindung mit Pfeil 57">
              <a:extLst>
                <a:ext uri="{FF2B5EF4-FFF2-40B4-BE49-F238E27FC236}">
                  <a16:creationId xmlns:a16="http://schemas.microsoft.com/office/drawing/2014/main" id="{280EC641-4481-4663-B494-056954EA4C69}"/>
                </a:ext>
              </a:extLst>
            </p:cNvPr>
            <p:cNvCxnSpPr/>
            <p:nvPr/>
          </p:nvCxnSpPr>
          <p:spPr>
            <a:xfrm flipH="1" flipV="1">
              <a:off x="1891665" y="2280285"/>
              <a:ext cx="775335" cy="201930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Gerade Verbindung mit Pfeil 58">
              <a:extLst>
                <a:ext uri="{FF2B5EF4-FFF2-40B4-BE49-F238E27FC236}">
                  <a16:creationId xmlns:a16="http://schemas.microsoft.com/office/drawing/2014/main" id="{EDB6B9C2-5916-4668-B928-553E5C9A3B9F}"/>
                </a:ext>
              </a:extLst>
            </p:cNvPr>
            <p:cNvCxnSpPr/>
            <p:nvPr/>
          </p:nvCxnSpPr>
          <p:spPr>
            <a:xfrm flipH="1">
              <a:off x="1516380" y="2484121"/>
              <a:ext cx="1158240" cy="327659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13F6A7B0-EC6A-49BA-9040-0A852BB09C1B}"/>
                </a:ext>
              </a:extLst>
            </p:cNvPr>
            <p:cNvCxnSpPr/>
            <p:nvPr/>
          </p:nvCxnSpPr>
          <p:spPr>
            <a:xfrm flipH="1">
              <a:off x="1511300" y="2771140"/>
              <a:ext cx="4218940" cy="45720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>
              <a:extLst>
                <a:ext uri="{FF2B5EF4-FFF2-40B4-BE49-F238E27FC236}">
                  <a16:creationId xmlns:a16="http://schemas.microsoft.com/office/drawing/2014/main" id="{16910D6B-24A0-47F5-82DD-60F13F8E2766}"/>
                </a:ext>
              </a:extLst>
            </p:cNvPr>
            <p:cNvCxnSpPr/>
            <p:nvPr/>
          </p:nvCxnSpPr>
          <p:spPr>
            <a:xfrm>
              <a:off x="1617345" y="1356881"/>
              <a:ext cx="0" cy="195694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13E49E63-DA2F-43EF-ABC4-C074FB68DCED}"/>
                </a:ext>
              </a:extLst>
            </p:cNvPr>
            <p:cNvCxnSpPr/>
            <p:nvPr/>
          </p:nvCxnSpPr>
          <p:spPr>
            <a:xfrm>
              <a:off x="1612890" y="1356881"/>
              <a:ext cx="580380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>
              <a:extLst>
                <a:ext uri="{FF2B5EF4-FFF2-40B4-BE49-F238E27FC236}">
                  <a16:creationId xmlns:a16="http://schemas.microsoft.com/office/drawing/2014/main" id="{5DE6B10E-5A27-4728-A50E-559735F16361}"/>
                </a:ext>
              </a:extLst>
            </p:cNvPr>
            <p:cNvCxnSpPr/>
            <p:nvPr/>
          </p:nvCxnSpPr>
          <p:spPr>
            <a:xfrm>
              <a:off x="2035155" y="1290106"/>
              <a:ext cx="158115" cy="66775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Content Placeholder 1">
            <a:extLst>
              <a:ext uri="{FF2B5EF4-FFF2-40B4-BE49-F238E27FC236}">
                <a16:creationId xmlns:a16="http://schemas.microsoft.com/office/drawing/2014/main" id="{B39040FE-FEEB-4236-ACDD-96090CEA035E}"/>
              </a:ext>
            </a:extLst>
          </p:cNvPr>
          <p:cNvSpPr txBox="1">
            <a:spLocks/>
          </p:cNvSpPr>
          <p:nvPr/>
        </p:nvSpPr>
        <p:spPr>
          <a:xfrm>
            <a:off x="4529582" y="941875"/>
            <a:ext cx="1768475" cy="59933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chemeClr val="bg1"/>
                </a:solidFill>
              </a:rPr>
              <a:t>Optics Table </a:t>
            </a:r>
          </a:p>
        </p:txBody>
      </p: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22628F3F-B9D2-41CC-AF75-C01F42EA5CFF}"/>
              </a:ext>
            </a:extLst>
          </p:cNvPr>
          <p:cNvCxnSpPr/>
          <p:nvPr/>
        </p:nvCxnSpPr>
        <p:spPr>
          <a:xfrm rot="5400000" flipH="1" flipV="1">
            <a:off x="1600699" y="2504670"/>
            <a:ext cx="1650066" cy="3932"/>
          </a:xfrm>
          <a:prstGeom prst="straightConnector1">
            <a:avLst/>
          </a:prstGeom>
          <a:ln w="63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EEEB6FD3-0A94-4C02-9F29-D0CF003F458E}"/>
              </a:ext>
            </a:extLst>
          </p:cNvPr>
          <p:cNvCxnSpPr/>
          <p:nvPr/>
        </p:nvCxnSpPr>
        <p:spPr>
          <a:xfrm>
            <a:off x="2428221" y="1474762"/>
            <a:ext cx="0" cy="195694"/>
          </a:xfrm>
          <a:prstGeom prst="straightConnector1">
            <a:avLst/>
          </a:prstGeom>
          <a:ln w="190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Gerade Verbindung mit Pfeil 66">
            <a:extLst>
              <a:ext uri="{FF2B5EF4-FFF2-40B4-BE49-F238E27FC236}">
                <a16:creationId xmlns:a16="http://schemas.microsoft.com/office/drawing/2014/main" id="{1E97A25D-0DA1-4492-B181-EE0625D7B61C}"/>
              </a:ext>
            </a:extLst>
          </p:cNvPr>
          <p:cNvCxnSpPr/>
          <p:nvPr/>
        </p:nvCxnSpPr>
        <p:spPr>
          <a:xfrm>
            <a:off x="2423766" y="1474762"/>
            <a:ext cx="580380" cy="0"/>
          </a:xfrm>
          <a:prstGeom prst="straightConnector1">
            <a:avLst/>
          </a:prstGeom>
          <a:ln w="190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Rechteck 67">
            <a:extLst>
              <a:ext uri="{FF2B5EF4-FFF2-40B4-BE49-F238E27FC236}">
                <a16:creationId xmlns:a16="http://schemas.microsoft.com/office/drawing/2014/main" id="{D41B0B1E-CA38-42A3-B7B2-4A777B135C72}"/>
              </a:ext>
            </a:extLst>
          </p:cNvPr>
          <p:cNvSpPr/>
          <p:nvPr/>
        </p:nvSpPr>
        <p:spPr>
          <a:xfrm>
            <a:off x="6813505" y="3275718"/>
            <a:ext cx="651074" cy="1267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DF63BFC6-D10C-4405-80E2-DAE2851E12D1}"/>
              </a:ext>
            </a:extLst>
          </p:cNvPr>
          <p:cNvCxnSpPr/>
          <p:nvPr/>
        </p:nvCxnSpPr>
        <p:spPr>
          <a:xfrm>
            <a:off x="2846031" y="1407987"/>
            <a:ext cx="158115" cy="66775"/>
          </a:xfrm>
          <a:prstGeom prst="straightConnector1">
            <a:avLst/>
          </a:prstGeom>
          <a:ln w="190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Rechteck 69">
            <a:extLst>
              <a:ext uri="{FF2B5EF4-FFF2-40B4-BE49-F238E27FC236}">
                <a16:creationId xmlns:a16="http://schemas.microsoft.com/office/drawing/2014/main" id="{72473D26-E8D2-46A1-9B83-22E9F97D3A23}"/>
              </a:ext>
            </a:extLst>
          </p:cNvPr>
          <p:cNvSpPr/>
          <p:nvPr/>
        </p:nvSpPr>
        <p:spPr>
          <a:xfrm>
            <a:off x="817205" y="782664"/>
            <a:ext cx="7796803" cy="3749759"/>
          </a:xfrm>
          <a:prstGeom prst="rect">
            <a:avLst/>
          </a:prstGeom>
          <a:noFill/>
          <a:ln w="571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dirty="0" err="1"/>
          </a:p>
        </p:txBody>
      </p:sp>
      <p:sp>
        <p:nvSpPr>
          <p:cNvPr id="79" name="Freihandform 80">
            <a:extLst>
              <a:ext uri="{FF2B5EF4-FFF2-40B4-BE49-F238E27FC236}">
                <a16:creationId xmlns:a16="http://schemas.microsoft.com/office/drawing/2014/main" id="{68037AA5-0A89-479B-8DB6-B37FEEB03699}"/>
              </a:ext>
            </a:extLst>
          </p:cNvPr>
          <p:cNvSpPr/>
          <p:nvPr/>
        </p:nvSpPr>
        <p:spPr>
          <a:xfrm>
            <a:off x="1722421" y="2631834"/>
            <a:ext cx="321192" cy="2461587"/>
          </a:xfrm>
          <a:custGeom>
            <a:avLst/>
            <a:gdLst>
              <a:gd name="connsiteX0" fmla="*/ 3126 w 729202"/>
              <a:gd name="connsiteY0" fmla="*/ 0 h 2390775"/>
              <a:gd name="connsiteX1" fmla="*/ 88851 w 729202"/>
              <a:gd name="connsiteY1" fmla="*/ 552450 h 2390775"/>
              <a:gd name="connsiteX2" fmla="*/ 593676 w 729202"/>
              <a:gd name="connsiteY2" fmla="*/ 685800 h 2390775"/>
              <a:gd name="connsiteX3" fmla="*/ 688926 w 729202"/>
              <a:gd name="connsiteY3" fmla="*/ 1524000 h 2390775"/>
              <a:gd name="connsiteX4" fmla="*/ 707976 w 729202"/>
              <a:gd name="connsiteY4" fmla="*/ 2009775 h 2390775"/>
              <a:gd name="connsiteX5" fmla="*/ 393651 w 729202"/>
              <a:gd name="connsiteY5" fmla="*/ 2390775 h 2390775"/>
              <a:gd name="connsiteX6" fmla="*/ 393651 w 729202"/>
              <a:gd name="connsiteY6" fmla="*/ 2390775 h 2390775"/>
              <a:gd name="connsiteX0" fmla="*/ 270426 w 643962"/>
              <a:gd name="connsiteY0" fmla="*/ 0 h 2467893"/>
              <a:gd name="connsiteX1" fmla="*/ 3611 w 643962"/>
              <a:gd name="connsiteY1" fmla="*/ 629568 h 2467893"/>
              <a:gd name="connsiteX2" fmla="*/ 508436 w 643962"/>
              <a:gd name="connsiteY2" fmla="*/ 762918 h 2467893"/>
              <a:gd name="connsiteX3" fmla="*/ 603686 w 643962"/>
              <a:gd name="connsiteY3" fmla="*/ 1601118 h 2467893"/>
              <a:gd name="connsiteX4" fmla="*/ 622736 w 643962"/>
              <a:gd name="connsiteY4" fmla="*/ 2086893 h 2467893"/>
              <a:gd name="connsiteX5" fmla="*/ 308411 w 643962"/>
              <a:gd name="connsiteY5" fmla="*/ 2467893 h 2467893"/>
              <a:gd name="connsiteX6" fmla="*/ 308411 w 643962"/>
              <a:gd name="connsiteY6" fmla="*/ 2467893 h 2467893"/>
              <a:gd name="connsiteX0" fmla="*/ 29230 w 402766"/>
              <a:gd name="connsiteY0" fmla="*/ 0 h 2467893"/>
              <a:gd name="connsiteX1" fmla="*/ 15803 w 402766"/>
              <a:gd name="connsiteY1" fmla="*/ 640584 h 2467893"/>
              <a:gd name="connsiteX2" fmla="*/ 267240 w 402766"/>
              <a:gd name="connsiteY2" fmla="*/ 762918 h 2467893"/>
              <a:gd name="connsiteX3" fmla="*/ 362490 w 402766"/>
              <a:gd name="connsiteY3" fmla="*/ 1601118 h 2467893"/>
              <a:gd name="connsiteX4" fmla="*/ 381540 w 402766"/>
              <a:gd name="connsiteY4" fmla="*/ 2086893 h 2467893"/>
              <a:gd name="connsiteX5" fmla="*/ 67215 w 402766"/>
              <a:gd name="connsiteY5" fmla="*/ 2467893 h 2467893"/>
              <a:gd name="connsiteX6" fmla="*/ 67215 w 402766"/>
              <a:gd name="connsiteY6" fmla="*/ 2467893 h 2467893"/>
              <a:gd name="connsiteX0" fmla="*/ 29230 w 362498"/>
              <a:gd name="connsiteY0" fmla="*/ 0 h 2467893"/>
              <a:gd name="connsiteX1" fmla="*/ 15803 w 362498"/>
              <a:gd name="connsiteY1" fmla="*/ 640584 h 2467893"/>
              <a:gd name="connsiteX2" fmla="*/ 267240 w 362498"/>
              <a:gd name="connsiteY2" fmla="*/ 762918 h 2467893"/>
              <a:gd name="connsiteX3" fmla="*/ 362490 w 362498"/>
              <a:gd name="connsiteY3" fmla="*/ 1601118 h 2467893"/>
              <a:gd name="connsiteX4" fmla="*/ 271371 w 362498"/>
              <a:gd name="connsiteY4" fmla="*/ 2086893 h 2467893"/>
              <a:gd name="connsiteX5" fmla="*/ 67215 w 362498"/>
              <a:gd name="connsiteY5" fmla="*/ 2467893 h 2467893"/>
              <a:gd name="connsiteX6" fmla="*/ 67215 w 362498"/>
              <a:gd name="connsiteY6" fmla="*/ 2467893 h 2467893"/>
              <a:gd name="connsiteX0" fmla="*/ 29230 w 362541"/>
              <a:gd name="connsiteY0" fmla="*/ 0 h 2467893"/>
              <a:gd name="connsiteX1" fmla="*/ 15803 w 362541"/>
              <a:gd name="connsiteY1" fmla="*/ 640584 h 2467893"/>
              <a:gd name="connsiteX2" fmla="*/ 267240 w 362541"/>
              <a:gd name="connsiteY2" fmla="*/ 762918 h 2467893"/>
              <a:gd name="connsiteX3" fmla="*/ 362490 w 362541"/>
              <a:gd name="connsiteY3" fmla="*/ 1601118 h 2467893"/>
              <a:gd name="connsiteX4" fmla="*/ 277104 w 362541"/>
              <a:gd name="connsiteY4" fmla="*/ 2192952 h 2467893"/>
              <a:gd name="connsiteX5" fmla="*/ 67215 w 362541"/>
              <a:gd name="connsiteY5" fmla="*/ 2467893 h 2467893"/>
              <a:gd name="connsiteX6" fmla="*/ 67215 w 362541"/>
              <a:gd name="connsiteY6" fmla="*/ 2467893 h 2467893"/>
              <a:gd name="connsiteX0" fmla="*/ 423 w 333734"/>
              <a:gd name="connsiteY0" fmla="*/ 0 h 2467893"/>
              <a:gd name="connsiteX1" fmla="*/ 100508 w 333734"/>
              <a:gd name="connsiteY1" fmla="*/ 533378 h 2467893"/>
              <a:gd name="connsiteX2" fmla="*/ 238433 w 333734"/>
              <a:gd name="connsiteY2" fmla="*/ 762918 h 2467893"/>
              <a:gd name="connsiteX3" fmla="*/ 333683 w 333734"/>
              <a:gd name="connsiteY3" fmla="*/ 1601118 h 2467893"/>
              <a:gd name="connsiteX4" fmla="*/ 248297 w 333734"/>
              <a:gd name="connsiteY4" fmla="*/ 2192952 h 2467893"/>
              <a:gd name="connsiteX5" fmla="*/ 38408 w 333734"/>
              <a:gd name="connsiteY5" fmla="*/ 2467893 h 2467893"/>
              <a:gd name="connsiteX6" fmla="*/ 38408 w 333734"/>
              <a:gd name="connsiteY6" fmla="*/ 2467893 h 2467893"/>
              <a:gd name="connsiteX0" fmla="*/ 703 w 299330"/>
              <a:gd name="connsiteY0" fmla="*/ 0 h 2467893"/>
              <a:gd name="connsiteX1" fmla="*/ 66104 w 299330"/>
              <a:gd name="connsiteY1" fmla="*/ 533378 h 2467893"/>
              <a:gd name="connsiteX2" fmla="*/ 204029 w 299330"/>
              <a:gd name="connsiteY2" fmla="*/ 762918 h 2467893"/>
              <a:gd name="connsiteX3" fmla="*/ 299279 w 299330"/>
              <a:gd name="connsiteY3" fmla="*/ 1601118 h 2467893"/>
              <a:gd name="connsiteX4" fmla="*/ 213893 w 299330"/>
              <a:gd name="connsiteY4" fmla="*/ 2192952 h 2467893"/>
              <a:gd name="connsiteX5" fmla="*/ 4004 w 299330"/>
              <a:gd name="connsiteY5" fmla="*/ 2467893 h 2467893"/>
              <a:gd name="connsiteX6" fmla="*/ 4004 w 299330"/>
              <a:gd name="connsiteY6" fmla="*/ 2467893 h 2467893"/>
              <a:gd name="connsiteX0" fmla="*/ 494 w 321192"/>
              <a:gd name="connsiteY0" fmla="*/ 0 h 2461587"/>
              <a:gd name="connsiteX1" fmla="*/ 87966 w 321192"/>
              <a:gd name="connsiteY1" fmla="*/ 527072 h 2461587"/>
              <a:gd name="connsiteX2" fmla="*/ 225891 w 321192"/>
              <a:gd name="connsiteY2" fmla="*/ 756612 h 2461587"/>
              <a:gd name="connsiteX3" fmla="*/ 321141 w 321192"/>
              <a:gd name="connsiteY3" fmla="*/ 1594812 h 2461587"/>
              <a:gd name="connsiteX4" fmla="*/ 235755 w 321192"/>
              <a:gd name="connsiteY4" fmla="*/ 2186646 h 2461587"/>
              <a:gd name="connsiteX5" fmla="*/ 25866 w 321192"/>
              <a:gd name="connsiteY5" fmla="*/ 2461587 h 2461587"/>
              <a:gd name="connsiteX6" fmla="*/ 25866 w 321192"/>
              <a:gd name="connsiteY6" fmla="*/ 2461587 h 246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192" h="2461587">
                <a:moveTo>
                  <a:pt x="494" y="0"/>
                </a:moveTo>
                <a:cubicBezTo>
                  <a:pt x="-5856" y="219075"/>
                  <a:pt x="50400" y="400970"/>
                  <a:pt x="87966" y="527072"/>
                </a:cubicBezTo>
                <a:cubicBezTo>
                  <a:pt x="125532" y="653174"/>
                  <a:pt x="187029" y="578655"/>
                  <a:pt x="225891" y="756612"/>
                </a:cubicBezTo>
                <a:cubicBezTo>
                  <a:pt x="264753" y="934569"/>
                  <a:pt x="319497" y="1356473"/>
                  <a:pt x="321141" y="1594812"/>
                </a:cubicBezTo>
                <a:cubicBezTo>
                  <a:pt x="322785" y="1833151"/>
                  <a:pt x="284968" y="2042183"/>
                  <a:pt x="235755" y="2186646"/>
                </a:cubicBezTo>
                <a:cubicBezTo>
                  <a:pt x="186542" y="2331109"/>
                  <a:pt x="25866" y="2461587"/>
                  <a:pt x="25866" y="2461587"/>
                </a:cubicBezTo>
                <a:lnTo>
                  <a:pt x="25866" y="2461587"/>
                </a:lnTo>
              </a:path>
            </a:pathLst>
          </a:cu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2124FC3B-0556-40DD-A402-B1ABCB7B7577}"/>
              </a:ext>
            </a:extLst>
          </p:cNvPr>
          <p:cNvCxnSpPr>
            <a:cxnSpLocks/>
          </p:cNvCxnSpPr>
          <p:nvPr/>
        </p:nvCxnSpPr>
        <p:spPr>
          <a:xfrm flipH="1" flipV="1">
            <a:off x="8324956" y="3148846"/>
            <a:ext cx="20504" cy="14436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Grafik 86">
            <a:extLst>
              <a:ext uri="{FF2B5EF4-FFF2-40B4-BE49-F238E27FC236}">
                <a16:creationId xmlns:a16="http://schemas.microsoft.com/office/drawing/2014/main" id="{048CC988-CB7A-4A9C-BC26-41047ABF88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3380">
            <a:off x="28768" y="4115786"/>
            <a:ext cx="1858101" cy="1797734"/>
          </a:xfrm>
          <a:prstGeom prst="rect">
            <a:avLst/>
          </a:prstGeom>
        </p:spPr>
      </p:pic>
      <p:sp>
        <p:nvSpPr>
          <p:cNvPr id="88" name="Text Box 2">
            <a:extLst>
              <a:ext uri="{FF2B5EF4-FFF2-40B4-BE49-F238E27FC236}">
                <a16:creationId xmlns:a16="http://schemas.microsoft.com/office/drawing/2014/main" id="{DA9CADF7-935B-4A01-A609-DD697FCEB36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07559" y="4657628"/>
            <a:ext cx="1135142" cy="318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3600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Pyrometers</a:t>
            </a:r>
          </a:p>
        </p:txBody>
      </p:sp>
      <p:sp>
        <p:nvSpPr>
          <p:cNvPr id="89" name="Textfeld 37">
            <a:extLst>
              <a:ext uri="{FF2B5EF4-FFF2-40B4-BE49-F238E27FC236}">
                <a16:creationId xmlns:a16="http://schemas.microsoft.com/office/drawing/2014/main" id="{BAA290FF-12F5-4BD8-8792-87A23A44B045}"/>
              </a:ext>
            </a:extLst>
          </p:cNvPr>
          <p:cNvSpPr txBox="1"/>
          <p:nvPr/>
        </p:nvSpPr>
        <p:spPr>
          <a:xfrm>
            <a:off x="2187300" y="6058223"/>
            <a:ext cx="637429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Total Transmission of Laser beam path: ~53%</a:t>
            </a:r>
          </a:p>
          <a:p>
            <a:r>
              <a:rPr lang="en-GB" sz="2000" b="1" dirty="0"/>
              <a:t>Transmission of vacuum window: ~85%</a:t>
            </a:r>
            <a:br>
              <a:rPr lang="en-GB" sz="2000" b="1" dirty="0"/>
            </a:br>
            <a:r>
              <a:rPr lang="en-GB" sz="2000" b="1" dirty="0"/>
              <a:t>Light reflection on surface: ~25% </a:t>
            </a:r>
          </a:p>
          <a:p>
            <a:r>
              <a:rPr lang="en-GB" sz="2000" b="1" dirty="0"/>
              <a:t>Total laser power for heating: ~34%</a:t>
            </a:r>
          </a:p>
          <a:p>
            <a:endParaRPr lang="en-GB" sz="2000" b="1" dirty="0">
              <a:solidFill>
                <a:srgbClr val="034DA2"/>
              </a:solidFill>
            </a:endParaRPr>
          </a:p>
        </p:txBody>
      </p:sp>
      <p:sp>
        <p:nvSpPr>
          <p:cNvPr id="91" name="Freihandform: Form 90">
            <a:extLst>
              <a:ext uri="{FF2B5EF4-FFF2-40B4-BE49-F238E27FC236}">
                <a16:creationId xmlns:a16="http://schemas.microsoft.com/office/drawing/2014/main" id="{B18FBC0E-6FFF-405B-B496-41FC9A27F942}"/>
              </a:ext>
            </a:extLst>
          </p:cNvPr>
          <p:cNvSpPr/>
          <p:nvPr/>
        </p:nvSpPr>
        <p:spPr>
          <a:xfrm>
            <a:off x="45236" y="462135"/>
            <a:ext cx="10017681" cy="829261"/>
          </a:xfrm>
          <a:custGeom>
            <a:avLst/>
            <a:gdLst>
              <a:gd name="connsiteX0" fmla="*/ 9964992 w 9988861"/>
              <a:gd name="connsiteY0" fmla="*/ 340990 h 776430"/>
              <a:gd name="connsiteX1" fmla="*/ 9650515 w 9988861"/>
              <a:gd name="connsiteY1" fmla="*/ 45866 h 776430"/>
              <a:gd name="connsiteX2" fmla="*/ 7604001 w 9988861"/>
              <a:gd name="connsiteY2" fmla="*/ 16837 h 776430"/>
              <a:gd name="connsiteX3" fmla="*/ 5310744 w 9988861"/>
              <a:gd name="connsiteY3" fmla="*/ 205523 h 776430"/>
              <a:gd name="connsiteX4" fmla="*/ 2993296 w 9988861"/>
              <a:gd name="connsiteY4" fmla="*/ 118437 h 776430"/>
              <a:gd name="connsiteX5" fmla="*/ 1440268 w 9988861"/>
              <a:gd name="connsiteY5" fmla="*/ 99085 h 776430"/>
              <a:gd name="connsiteX6" fmla="*/ 109792 w 9988861"/>
              <a:gd name="connsiteY6" fmla="*/ 123276 h 776430"/>
              <a:gd name="connsiteX7" fmla="*/ 109792 w 9988861"/>
              <a:gd name="connsiteY7" fmla="*/ 558704 h 776430"/>
              <a:gd name="connsiteX8" fmla="*/ 390401 w 9988861"/>
              <a:gd name="connsiteY8" fmla="*/ 776418 h 776430"/>
              <a:gd name="connsiteX9" fmla="*/ 898401 w 9988861"/>
              <a:gd name="connsiteY9" fmla="*/ 568380 h 776430"/>
              <a:gd name="connsiteX10" fmla="*/ 1793449 w 9988861"/>
              <a:gd name="connsiteY10" fmla="*/ 486133 h 776430"/>
              <a:gd name="connsiteX11" fmla="*/ 1793449 w 9988861"/>
              <a:gd name="connsiteY11" fmla="*/ 486133 h 776430"/>
              <a:gd name="connsiteX0" fmla="*/ 9964992 w 9988861"/>
              <a:gd name="connsiteY0" fmla="*/ 340990 h 779807"/>
              <a:gd name="connsiteX1" fmla="*/ 9650515 w 9988861"/>
              <a:gd name="connsiteY1" fmla="*/ 45866 h 779807"/>
              <a:gd name="connsiteX2" fmla="*/ 7604001 w 9988861"/>
              <a:gd name="connsiteY2" fmla="*/ 16837 h 779807"/>
              <a:gd name="connsiteX3" fmla="*/ 5310744 w 9988861"/>
              <a:gd name="connsiteY3" fmla="*/ 205523 h 779807"/>
              <a:gd name="connsiteX4" fmla="*/ 2993296 w 9988861"/>
              <a:gd name="connsiteY4" fmla="*/ 118437 h 779807"/>
              <a:gd name="connsiteX5" fmla="*/ 1440268 w 9988861"/>
              <a:gd name="connsiteY5" fmla="*/ 99085 h 779807"/>
              <a:gd name="connsiteX6" fmla="*/ 109792 w 9988861"/>
              <a:gd name="connsiteY6" fmla="*/ 123276 h 779807"/>
              <a:gd name="connsiteX7" fmla="*/ 109792 w 9988861"/>
              <a:gd name="connsiteY7" fmla="*/ 558704 h 779807"/>
              <a:gd name="connsiteX8" fmla="*/ 390401 w 9988861"/>
              <a:gd name="connsiteY8" fmla="*/ 776418 h 779807"/>
              <a:gd name="connsiteX9" fmla="*/ 1377372 w 9988861"/>
              <a:gd name="connsiteY9" fmla="*/ 399046 h 779807"/>
              <a:gd name="connsiteX10" fmla="*/ 1793449 w 9988861"/>
              <a:gd name="connsiteY10" fmla="*/ 486133 h 779807"/>
              <a:gd name="connsiteX11" fmla="*/ 1793449 w 9988861"/>
              <a:gd name="connsiteY11" fmla="*/ 486133 h 779807"/>
              <a:gd name="connsiteX0" fmla="*/ 9964992 w 9988861"/>
              <a:gd name="connsiteY0" fmla="*/ 340990 h 780716"/>
              <a:gd name="connsiteX1" fmla="*/ 9650515 w 9988861"/>
              <a:gd name="connsiteY1" fmla="*/ 45866 h 780716"/>
              <a:gd name="connsiteX2" fmla="*/ 7604001 w 9988861"/>
              <a:gd name="connsiteY2" fmla="*/ 16837 h 780716"/>
              <a:gd name="connsiteX3" fmla="*/ 5310744 w 9988861"/>
              <a:gd name="connsiteY3" fmla="*/ 205523 h 780716"/>
              <a:gd name="connsiteX4" fmla="*/ 2993296 w 9988861"/>
              <a:gd name="connsiteY4" fmla="*/ 118437 h 780716"/>
              <a:gd name="connsiteX5" fmla="*/ 1440268 w 9988861"/>
              <a:gd name="connsiteY5" fmla="*/ 99085 h 780716"/>
              <a:gd name="connsiteX6" fmla="*/ 109792 w 9988861"/>
              <a:gd name="connsiteY6" fmla="*/ 123276 h 780716"/>
              <a:gd name="connsiteX7" fmla="*/ 109792 w 9988861"/>
              <a:gd name="connsiteY7" fmla="*/ 558704 h 780716"/>
              <a:gd name="connsiteX8" fmla="*/ 390401 w 9988861"/>
              <a:gd name="connsiteY8" fmla="*/ 776418 h 780716"/>
              <a:gd name="connsiteX9" fmla="*/ 1488648 w 9988861"/>
              <a:gd name="connsiteY9" fmla="*/ 374855 h 780716"/>
              <a:gd name="connsiteX10" fmla="*/ 1793449 w 9988861"/>
              <a:gd name="connsiteY10" fmla="*/ 486133 h 780716"/>
              <a:gd name="connsiteX11" fmla="*/ 1793449 w 9988861"/>
              <a:gd name="connsiteY11" fmla="*/ 486133 h 780716"/>
              <a:gd name="connsiteX0" fmla="*/ 9964992 w 9988861"/>
              <a:gd name="connsiteY0" fmla="*/ 340990 h 779983"/>
              <a:gd name="connsiteX1" fmla="*/ 9650515 w 9988861"/>
              <a:gd name="connsiteY1" fmla="*/ 45866 h 779983"/>
              <a:gd name="connsiteX2" fmla="*/ 7604001 w 9988861"/>
              <a:gd name="connsiteY2" fmla="*/ 16837 h 779983"/>
              <a:gd name="connsiteX3" fmla="*/ 5310744 w 9988861"/>
              <a:gd name="connsiteY3" fmla="*/ 205523 h 779983"/>
              <a:gd name="connsiteX4" fmla="*/ 2993296 w 9988861"/>
              <a:gd name="connsiteY4" fmla="*/ 118437 h 779983"/>
              <a:gd name="connsiteX5" fmla="*/ 1440268 w 9988861"/>
              <a:gd name="connsiteY5" fmla="*/ 99085 h 779983"/>
              <a:gd name="connsiteX6" fmla="*/ 109792 w 9988861"/>
              <a:gd name="connsiteY6" fmla="*/ 123276 h 779983"/>
              <a:gd name="connsiteX7" fmla="*/ 109792 w 9988861"/>
              <a:gd name="connsiteY7" fmla="*/ 558704 h 779983"/>
              <a:gd name="connsiteX8" fmla="*/ 390401 w 9988861"/>
              <a:gd name="connsiteY8" fmla="*/ 776418 h 779983"/>
              <a:gd name="connsiteX9" fmla="*/ 1266095 w 9988861"/>
              <a:gd name="connsiteY9" fmla="*/ 394208 h 779983"/>
              <a:gd name="connsiteX10" fmla="*/ 1793449 w 9988861"/>
              <a:gd name="connsiteY10" fmla="*/ 486133 h 779983"/>
              <a:gd name="connsiteX11" fmla="*/ 1793449 w 9988861"/>
              <a:gd name="connsiteY11" fmla="*/ 486133 h 779983"/>
              <a:gd name="connsiteX0" fmla="*/ 9980877 w 10004746"/>
              <a:gd name="connsiteY0" fmla="*/ 340990 h 571136"/>
              <a:gd name="connsiteX1" fmla="*/ 9666400 w 10004746"/>
              <a:gd name="connsiteY1" fmla="*/ 45866 h 571136"/>
              <a:gd name="connsiteX2" fmla="*/ 7619886 w 10004746"/>
              <a:gd name="connsiteY2" fmla="*/ 16837 h 571136"/>
              <a:gd name="connsiteX3" fmla="*/ 5326629 w 10004746"/>
              <a:gd name="connsiteY3" fmla="*/ 205523 h 571136"/>
              <a:gd name="connsiteX4" fmla="*/ 3009181 w 10004746"/>
              <a:gd name="connsiteY4" fmla="*/ 118437 h 571136"/>
              <a:gd name="connsiteX5" fmla="*/ 1456153 w 10004746"/>
              <a:gd name="connsiteY5" fmla="*/ 99085 h 571136"/>
              <a:gd name="connsiteX6" fmla="*/ 125677 w 10004746"/>
              <a:gd name="connsiteY6" fmla="*/ 123276 h 571136"/>
              <a:gd name="connsiteX7" fmla="*/ 125677 w 10004746"/>
              <a:gd name="connsiteY7" fmla="*/ 558704 h 571136"/>
              <a:gd name="connsiteX8" fmla="*/ 744953 w 10004746"/>
              <a:gd name="connsiteY8" fmla="*/ 447428 h 571136"/>
              <a:gd name="connsiteX9" fmla="*/ 1281980 w 10004746"/>
              <a:gd name="connsiteY9" fmla="*/ 394208 h 571136"/>
              <a:gd name="connsiteX10" fmla="*/ 1809334 w 10004746"/>
              <a:gd name="connsiteY10" fmla="*/ 486133 h 571136"/>
              <a:gd name="connsiteX11" fmla="*/ 1809334 w 10004746"/>
              <a:gd name="connsiteY11" fmla="*/ 486133 h 571136"/>
              <a:gd name="connsiteX0" fmla="*/ 9989839 w 10013708"/>
              <a:gd name="connsiteY0" fmla="*/ 340990 h 768245"/>
              <a:gd name="connsiteX1" fmla="*/ 9675362 w 10013708"/>
              <a:gd name="connsiteY1" fmla="*/ 45866 h 768245"/>
              <a:gd name="connsiteX2" fmla="*/ 7628848 w 10013708"/>
              <a:gd name="connsiteY2" fmla="*/ 16837 h 768245"/>
              <a:gd name="connsiteX3" fmla="*/ 5335591 w 10013708"/>
              <a:gd name="connsiteY3" fmla="*/ 205523 h 768245"/>
              <a:gd name="connsiteX4" fmla="*/ 3018143 w 10013708"/>
              <a:gd name="connsiteY4" fmla="*/ 118437 h 768245"/>
              <a:gd name="connsiteX5" fmla="*/ 1465115 w 10013708"/>
              <a:gd name="connsiteY5" fmla="*/ 99085 h 768245"/>
              <a:gd name="connsiteX6" fmla="*/ 134639 w 10013708"/>
              <a:gd name="connsiteY6" fmla="*/ 123276 h 768245"/>
              <a:gd name="connsiteX7" fmla="*/ 115287 w 10013708"/>
              <a:gd name="connsiteY7" fmla="*/ 761904 h 768245"/>
              <a:gd name="connsiteX8" fmla="*/ 753915 w 10013708"/>
              <a:gd name="connsiteY8" fmla="*/ 447428 h 768245"/>
              <a:gd name="connsiteX9" fmla="*/ 1290942 w 10013708"/>
              <a:gd name="connsiteY9" fmla="*/ 394208 h 768245"/>
              <a:gd name="connsiteX10" fmla="*/ 1818296 w 10013708"/>
              <a:gd name="connsiteY10" fmla="*/ 486133 h 768245"/>
              <a:gd name="connsiteX11" fmla="*/ 1818296 w 10013708"/>
              <a:gd name="connsiteY11" fmla="*/ 486133 h 768245"/>
              <a:gd name="connsiteX0" fmla="*/ 9961116 w 9984985"/>
              <a:gd name="connsiteY0" fmla="*/ 340990 h 753961"/>
              <a:gd name="connsiteX1" fmla="*/ 9646639 w 9984985"/>
              <a:gd name="connsiteY1" fmla="*/ 45866 h 753961"/>
              <a:gd name="connsiteX2" fmla="*/ 7600125 w 9984985"/>
              <a:gd name="connsiteY2" fmla="*/ 16837 h 753961"/>
              <a:gd name="connsiteX3" fmla="*/ 5306868 w 9984985"/>
              <a:gd name="connsiteY3" fmla="*/ 205523 h 753961"/>
              <a:gd name="connsiteX4" fmla="*/ 2989420 w 9984985"/>
              <a:gd name="connsiteY4" fmla="*/ 118437 h 753961"/>
              <a:gd name="connsiteX5" fmla="*/ 1436392 w 9984985"/>
              <a:gd name="connsiteY5" fmla="*/ 99085 h 753961"/>
              <a:gd name="connsiteX6" fmla="*/ 105916 w 9984985"/>
              <a:gd name="connsiteY6" fmla="*/ 123276 h 753961"/>
              <a:gd name="connsiteX7" fmla="*/ 154297 w 9984985"/>
              <a:gd name="connsiteY7" fmla="*/ 747390 h 753961"/>
              <a:gd name="connsiteX8" fmla="*/ 725192 w 9984985"/>
              <a:gd name="connsiteY8" fmla="*/ 447428 h 753961"/>
              <a:gd name="connsiteX9" fmla="*/ 1262219 w 9984985"/>
              <a:gd name="connsiteY9" fmla="*/ 394208 h 753961"/>
              <a:gd name="connsiteX10" fmla="*/ 1789573 w 9984985"/>
              <a:gd name="connsiteY10" fmla="*/ 486133 h 753961"/>
              <a:gd name="connsiteX11" fmla="*/ 1789573 w 9984985"/>
              <a:gd name="connsiteY11" fmla="*/ 486133 h 753961"/>
              <a:gd name="connsiteX0" fmla="*/ 9913482 w 9937351"/>
              <a:gd name="connsiteY0" fmla="*/ 340990 h 697019"/>
              <a:gd name="connsiteX1" fmla="*/ 9599005 w 9937351"/>
              <a:gd name="connsiteY1" fmla="*/ 45866 h 697019"/>
              <a:gd name="connsiteX2" fmla="*/ 7552491 w 9937351"/>
              <a:gd name="connsiteY2" fmla="*/ 16837 h 697019"/>
              <a:gd name="connsiteX3" fmla="*/ 5259234 w 9937351"/>
              <a:gd name="connsiteY3" fmla="*/ 205523 h 697019"/>
              <a:gd name="connsiteX4" fmla="*/ 2941786 w 9937351"/>
              <a:gd name="connsiteY4" fmla="*/ 118437 h 697019"/>
              <a:gd name="connsiteX5" fmla="*/ 1388758 w 9937351"/>
              <a:gd name="connsiteY5" fmla="*/ 99085 h 697019"/>
              <a:gd name="connsiteX6" fmla="*/ 58282 w 9937351"/>
              <a:gd name="connsiteY6" fmla="*/ 123276 h 697019"/>
              <a:gd name="connsiteX7" fmla="*/ 280834 w 9937351"/>
              <a:gd name="connsiteY7" fmla="*/ 689333 h 697019"/>
              <a:gd name="connsiteX8" fmla="*/ 677558 w 9937351"/>
              <a:gd name="connsiteY8" fmla="*/ 447428 h 697019"/>
              <a:gd name="connsiteX9" fmla="*/ 1214585 w 9937351"/>
              <a:gd name="connsiteY9" fmla="*/ 394208 h 697019"/>
              <a:gd name="connsiteX10" fmla="*/ 1741939 w 9937351"/>
              <a:gd name="connsiteY10" fmla="*/ 486133 h 697019"/>
              <a:gd name="connsiteX11" fmla="*/ 1741939 w 9937351"/>
              <a:gd name="connsiteY11" fmla="*/ 486133 h 697019"/>
              <a:gd name="connsiteX0" fmla="*/ 9950886 w 9974755"/>
              <a:gd name="connsiteY0" fmla="*/ 340990 h 796858"/>
              <a:gd name="connsiteX1" fmla="*/ 9636409 w 9974755"/>
              <a:gd name="connsiteY1" fmla="*/ 45866 h 796858"/>
              <a:gd name="connsiteX2" fmla="*/ 7589895 w 9974755"/>
              <a:gd name="connsiteY2" fmla="*/ 16837 h 796858"/>
              <a:gd name="connsiteX3" fmla="*/ 5296638 w 9974755"/>
              <a:gd name="connsiteY3" fmla="*/ 205523 h 796858"/>
              <a:gd name="connsiteX4" fmla="*/ 2979190 w 9974755"/>
              <a:gd name="connsiteY4" fmla="*/ 118437 h 796858"/>
              <a:gd name="connsiteX5" fmla="*/ 1426162 w 9974755"/>
              <a:gd name="connsiteY5" fmla="*/ 99085 h 796858"/>
              <a:gd name="connsiteX6" fmla="*/ 95686 w 9974755"/>
              <a:gd name="connsiteY6" fmla="*/ 123276 h 796858"/>
              <a:gd name="connsiteX7" fmla="*/ 173096 w 9974755"/>
              <a:gd name="connsiteY7" fmla="*/ 790933 h 796858"/>
              <a:gd name="connsiteX8" fmla="*/ 714962 w 9974755"/>
              <a:gd name="connsiteY8" fmla="*/ 447428 h 796858"/>
              <a:gd name="connsiteX9" fmla="*/ 1251989 w 9974755"/>
              <a:gd name="connsiteY9" fmla="*/ 394208 h 796858"/>
              <a:gd name="connsiteX10" fmla="*/ 1779343 w 9974755"/>
              <a:gd name="connsiteY10" fmla="*/ 486133 h 796858"/>
              <a:gd name="connsiteX11" fmla="*/ 1779343 w 9974755"/>
              <a:gd name="connsiteY11" fmla="*/ 486133 h 796858"/>
              <a:gd name="connsiteX0" fmla="*/ 9993812 w 10017681"/>
              <a:gd name="connsiteY0" fmla="*/ 340990 h 829261"/>
              <a:gd name="connsiteX1" fmla="*/ 9679335 w 10017681"/>
              <a:gd name="connsiteY1" fmla="*/ 45866 h 829261"/>
              <a:gd name="connsiteX2" fmla="*/ 7632821 w 10017681"/>
              <a:gd name="connsiteY2" fmla="*/ 16837 h 829261"/>
              <a:gd name="connsiteX3" fmla="*/ 5339564 w 10017681"/>
              <a:gd name="connsiteY3" fmla="*/ 205523 h 829261"/>
              <a:gd name="connsiteX4" fmla="*/ 3022116 w 10017681"/>
              <a:gd name="connsiteY4" fmla="*/ 118437 h 829261"/>
              <a:gd name="connsiteX5" fmla="*/ 1469088 w 10017681"/>
              <a:gd name="connsiteY5" fmla="*/ 99085 h 829261"/>
              <a:gd name="connsiteX6" fmla="*/ 138612 w 10017681"/>
              <a:gd name="connsiteY6" fmla="*/ 123276 h 829261"/>
              <a:gd name="connsiteX7" fmla="*/ 216022 w 10017681"/>
              <a:gd name="connsiteY7" fmla="*/ 790933 h 829261"/>
              <a:gd name="connsiteX8" fmla="*/ 757888 w 10017681"/>
              <a:gd name="connsiteY8" fmla="*/ 447428 h 829261"/>
              <a:gd name="connsiteX9" fmla="*/ 1294915 w 10017681"/>
              <a:gd name="connsiteY9" fmla="*/ 394208 h 829261"/>
              <a:gd name="connsiteX10" fmla="*/ 1822269 w 10017681"/>
              <a:gd name="connsiteY10" fmla="*/ 486133 h 829261"/>
              <a:gd name="connsiteX11" fmla="*/ 1822269 w 10017681"/>
              <a:gd name="connsiteY11" fmla="*/ 486133 h 829261"/>
              <a:gd name="connsiteX0" fmla="*/ 9993812 w 10017681"/>
              <a:gd name="connsiteY0" fmla="*/ 340990 h 829261"/>
              <a:gd name="connsiteX1" fmla="*/ 9679335 w 10017681"/>
              <a:gd name="connsiteY1" fmla="*/ 45866 h 829261"/>
              <a:gd name="connsiteX2" fmla="*/ 7632821 w 10017681"/>
              <a:gd name="connsiteY2" fmla="*/ 16837 h 829261"/>
              <a:gd name="connsiteX3" fmla="*/ 5339564 w 10017681"/>
              <a:gd name="connsiteY3" fmla="*/ 205523 h 829261"/>
              <a:gd name="connsiteX4" fmla="*/ 3022116 w 10017681"/>
              <a:gd name="connsiteY4" fmla="*/ 118437 h 829261"/>
              <a:gd name="connsiteX5" fmla="*/ 1469088 w 10017681"/>
              <a:gd name="connsiteY5" fmla="*/ 99085 h 829261"/>
              <a:gd name="connsiteX6" fmla="*/ 138612 w 10017681"/>
              <a:gd name="connsiteY6" fmla="*/ 123276 h 829261"/>
              <a:gd name="connsiteX7" fmla="*/ 216022 w 10017681"/>
              <a:gd name="connsiteY7" fmla="*/ 790933 h 829261"/>
              <a:gd name="connsiteX8" fmla="*/ 757888 w 10017681"/>
              <a:gd name="connsiteY8" fmla="*/ 447428 h 829261"/>
              <a:gd name="connsiteX9" fmla="*/ 1294915 w 10017681"/>
              <a:gd name="connsiteY9" fmla="*/ 394208 h 829261"/>
              <a:gd name="connsiteX10" fmla="*/ 1822269 w 10017681"/>
              <a:gd name="connsiteY10" fmla="*/ 486133 h 829261"/>
              <a:gd name="connsiteX11" fmla="*/ 1822269 w 10017681"/>
              <a:gd name="connsiteY11" fmla="*/ 486133 h 829261"/>
              <a:gd name="connsiteX0" fmla="*/ 9993812 w 10017681"/>
              <a:gd name="connsiteY0" fmla="*/ 340990 h 829261"/>
              <a:gd name="connsiteX1" fmla="*/ 9679335 w 10017681"/>
              <a:gd name="connsiteY1" fmla="*/ 45866 h 829261"/>
              <a:gd name="connsiteX2" fmla="*/ 7632821 w 10017681"/>
              <a:gd name="connsiteY2" fmla="*/ 16837 h 829261"/>
              <a:gd name="connsiteX3" fmla="*/ 5339564 w 10017681"/>
              <a:gd name="connsiteY3" fmla="*/ 205523 h 829261"/>
              <a:gd name="connsiteX4" fmla="*/ 3022116 w 10017681"/>
              <a:gd name="connsiteY4" fmla="*/ 118437 h 829261"/>
              <a:gd name="connsiteX5" fmla="*/ 1469088 w 10017681"/>
              <a:gd name="connsiteY5" fmla="*/ 99085 h 829261"/>
              <a:gd name="connsiteX6" fmla="*/ 138612 w 10017681"/>
              <a:gd name="connsiteY6" fmla="*/ 123276 h 829261"/>
              <a:gd name="connsiteX7" fmla="*/ 216022 w 10017681"/>
              <a:gd name="connsiteY7" fmla="*/ 790933 h 829261"/>
              <a:gd name="connsiteX8" fmla="*/ 757888 w 10017681"/>
              <a:gd name="connsiteY8" fmla="*/ 447428 h 829261"/>
              <a:gd name="connsiteX9" fmla="*/ 1294915 w 10017681"/>
              <a:gd name="connsiteY9" fmla="*/ 394208 h 829261"/>
              <a:gd name="connsiteX10" fmla="*/ 1822269 w 10017681"/>
              <a:gd name="connsiteY10" fmla="*/ 486133 h 829261"/>
              <a:gd name="connsiteX11" fmla="*/ 1822269 w 10017681"/>
              <a:gd name="connsiteY11" fmla="*/ 486133 h 82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17681" h="829261">
                <a:moveTo>
                  <a:pt x="9993812" y="340990"/>
                </a:moveTo>
                <a:cubicBezTo>
                  <a:pt x="10033322" y="220440"/>
                  <a:pt x="10072833" y="99891"/>
                  <a:pt x="9679335" y="45866"/>
                </a:cubicBezTo>
                <a:cubicBezTo>
                  <a:pt x="9285837" y="-8159"/>
                  <a:pt x="8356116" y="-9773"/>
                  <a:pt x="7632821" y="16837"/>
                </a:cubicBezTo>
                <a:cubicBezTo>
                  <a:pt x="6909526" y="43446"/>
                  <a:pt x="6108015" y="188590"/>
                  <a:pt x="5339564" y="205523"/>
                </a:cubicBezTo>
                <a:cubicBezTo>
                  <a:pt x="4571113" y="222456"/>
                  <a:pt x="3667195" y="136177"/>
                  <a:pt x="3022116" y="118437"/>
                </a:cubicBezTo>
                <a:cubicBezTo>
                  <a:pt x="2377037" y="100697"/>
                  <a:pt x="1949672" y="98278"/>
                  <a:pt x="1469088" y="99085"/>
                </a:cubicBezTo>
                <a:cubicBezTo>
                  <a:pt x="988504" y="99891"/>
                  <a:pt x="347456" y="7968"/>
                  <a:pt x="138612" y="123276"/>
                </a:cubicBezTo>
                <a:cubicBezTo>
                  <a:pt x="-70232" y="238584"/>
                  <a:pt x="-42010" y="620794"/>
                  <a:pt x="216022" y="790933"/>
                </a:cubicBezTo>
                <a:cubicBezTo>
                  <a:pt x="474054" y="961072"/>
                  <a:pt x="578072" y="513549"/>
                  <a:pt x="757888" y="447428"/>
                </a:cubicBezTo>
                <a:cubicBezTo>
                  <a:pt x="937704" y="381307"/>
                  <a:pt x="1117518" y="387757"/>
                  <a:pt x="1294915" y="394208"/>
                </a:cubicBezTo>
                <a:cubicBezTo>
                  <a:pt x="1472312" y="400659"/>
                  <a:pt x="1622293" y="387758"/>
                  <a:pt x="1822269" y="486133"/>
                </a:cubicBezTo>
                <a:lnTo>
                  <a:pt x="1822269" y="486133"/>
                </a:lnTo>
              </a:path>
            </a:pathLst>
          </a:custGeom>
          <a:noFill/>
          <a:ln w="381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Textfeld 37">
            <a:extLst>
              <a:ext uri="{FF2B5EF4-FFF2-40B4-BE49-F238E27FC236}">
                <a16:creationId xmlns:a16="http://schemas.microsoft.com/office/drawing/2014/main" id="{F53FE528-036A-4674-889F-A58246A06A30}"/>
              </a:ext>
            </a:extLst>
          </p:cNvPr>
          <p:cNvSpPr txBox="1"/>
          <p:nvPr/>
        </p:nvSpPr>
        <p:spPr>
          <a:xfrm>
            <a:off x="8703213" y="743620"/>
            <a:ext cx="3033546" cy="957064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/>
              <a:t>Diode-</a:t>
            </a:r>
            <a:r>
              <a:rPr lang="de-DE" sz="2000" b="1" dirty="0" err="1"/>
              <a:t>pumped</a:t>
            </a:r>
            <a:r>
              <a:rPr lang="de-DE" sz="2000" b="1" dirty="0"/>
              <a:t> </a:t>
            </a:r>
            <a:r>
              <a:rPr lang="de-DE" sz="2000" b="1" dirty="0" err="1"/>
              <a:t>Fibre</a:t>
            </a:r>
            <a:r>
              <a:rPr lang="de-DE" sz="2000" b="1" dirty="0"/>
              <a:t> Laser:</a:t>
            </a:r>
            <a:br>
              <a:rPr lang="de-DE" sz="2000" b="1" dirty="0"/>
            </a:br>
            <a:r>
              <a:rPr lang="de-DE" sz="2000" b="1" dirty="0"/>
              <a:t> Ytterbium 1071 </a:t>
            </a:r>
            <a:r>
              <a:rPr lang="de-DE" sz="2000" b="1" dirty="0" err="1"/>
              <a:t>nm</a:t>
            </a:r>
            <a:r>
              <a:rPr lang="de-DE" sz="2000" b="1" dirty="0"/>
              <a:t>, 25 kW</a:t>
            </a:r>
            <a:br>
              <a:rPr lang="de-DE" sz="2000" b="1" dirty="0"/>
            </a:br>
            <a:r>
              <a:rPr lang="de-DE" sz="2000" b="1" dirty="0"/>
              <a:t>(IPG YLS-25000)</a:t>
            </a:r>
            <a:endParaRPr lang="de-DE" sz="2000" b="1" dirty="0">
              <a:solidFill>
                <a:srgbClr val="034DA2"/>
              </a:solidFill>
            </a:endParaRPr>
          </a:p>
        </p:txBody>
      </p:sp>
      <p:sp>
        <p:nvSpPr>
          <p:cNvPr id="92" name="Textfeld 37">
            <a:extLst>
              <a:ext uri="{FF2B5EF4-FFF2-40B4-BE49-F238E27FC236}">
                <a16:creationId xmlns:a16="http://schemas.microsoft.com/office/drawing/2014/main" id="{8B84A106-6B69-42FE-81D0-9D4D99830BD9}"/>
              </a:ext>
            </a:extLst>
          </p:cNvPr>
          <p:cNvSpPr txBox="1"/>
          <p:nvPr/>
        </p:nvSpPr>
        <p:spPr>
          <a:xfrm>
            <a:off x="86008" y="5759073"/>
            <a:ext cx="1857664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Coaxial camera observation and temperature measurement of the laser spot</a:t>
            </a:r>
            <a:endParaRPr lang="en-GB" sz="2000" dirty="0">
              <a:solidFill>
                <a:srgbClr val="034DA2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DCDC853-5E9A-4BBC-80D9-50038960403B}"/>
              </a:ext>
            </a:extLst>
          </p:cNvPr>
          <p:cNvGrpSpPr/>
          <p:nvPr/>
        </p:nvGrpSpPr>
        <p:grpSpPr>
          <a:xfrm>
            <a:off x="3004146" y="4573103"/>
            <a:ext cx="3775345" cy="1631216"/>
            <a:chOff x="3004146" y="4573103"/>
            <a:chExt cx="3775345" cy="1631216"/>
          </a:xfrm>
        </p:grpSpPr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58423A50-B59A-44FD-ACD2-69FF364E197F}"/>
                </a:ext>
              </a:extLst>
            </p:cNvPr>
            <p:cNvGrpSpPr/>
            <p:nvPr/>
          </p:nvGrpSpPr>
          <p:grpSpPr>
            <a:xfrm>
              <a:off x="3004146" y="4676056"/>
              <a:ext cx="1086127" cy="1085768"/>
              <a:chOff x="3126227" y="4138235"/>
              <a:chExt cx="1718565" cy="1717998"/>
            </a:xfrm>
          </p:grpSpPr>
          <p:sp>
            <p:nvSpPr>
              <p:cNvPr id="93" name="Ellipse 92">
                <a:extLst>
                  <a:ext uri="{FF2B5EF4-FFF2-40B4-BE49-F238E27FC236}">
                    <a16:creationId xmlns:a16="http://schemas.microsoft.com/office/drawing/2014/main" id="{784F4D76-C778-49BC-B558-6671E8D324E3}"/>
                  </a:ext>
                </a:extLst>
              </p:cNvPr>
              <p:cNvSpPr/>
              <p:nvPr/>
            </p:nvSpPr>
            <p:spPr>
              <a:xfrm>
                <a:off x="3126227" y="4138235"/>
                <a:ext cx="1717998" cy="171799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GB" sz="2400" dirty="0" err="1"/>
              </a:p>
            </p:txBody>
          </p:sp>
          <p:sp>
            <p:nvSpPr>
              <p:cNvPr id="94" name="Ellipse 93">
                <a:extLst>
                  <a:ext uri="{FF2B5EF4-FFF2-40B4-BE49-F238E27FC236}">
                    <a16:creationId xmlns:a16="http://schemas.microsoft.com/office/drawing/2014/main" id="{F4A3DEC0-A624-44E3-AE98-71CB0E7CE68C}"/>
                  </a:ext>
                </a:extLst>
              </p:cNvPr>
              <p:cNvSpPr/>
              <p:nvPr/>
            </p:nvSpPr>
            <p:spPr>
              <a:xfrm>
                <a:off x="3126794" y="4472265"/>
                <a:ext cx="1717998" cy="1134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GB" sz="2400" dirty="0" err="1"/>
              </a:p>
            </p:txBody>
          </p:sp>
        </p:grpSp>
        <p:sp>
          <p:nvSpPr>
            <p:cNvPr id="95" name="TextBox 26">
              <a:extLst>
                <a:ext uri="{FF2B5EF4-FFF2-40B4-BE49-F238E27FC236}">
                  <a16:creationId xmlns:a16="http://schemas.microsoft.com/office/drawing/2014/main" id="{AED4B58C-3104-4F0A-9F2C-FAE73115A305}"/>
                </a:ext>
              </a:extLst>
            </p:cNvPr>
            <p:cNvSpPr txBox="1"/>
            <p:nvPr/>
          </p:nvSpPr>
          <p:spPr>
            <a:xfrm>
              <a:off x="4138016" y="4573103"/>
              <a:ext cx="2641475" cy="16312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3 cylindric mirrors squeeze laser beam</a:t>
              </a:r>
              <a:br>
                <a:rPr lang="en-GB" sz="2000" dirty="0">
                  <a:solidFill>
                    <a:srgbClr val="FF0000"/>
                  </a:solidFill>
                </a:rPr>
              </a:br>
              <a:r>
                <a:rPr lang="en-GB" sz="2000" dirty="0">
                  <a:solidFill>
                    <a:srgbClr val="FF0000"/>
                  </a:solidFill>
                </a:rPr>
                <a:t>to be circular on the target</a:t>
              </a:r>
              <a:br>
                <a:rPr lang="en-GB" sz="2000" dirty="0">
                  <a:solidFill>
                    <a:srgbClr val="FF0000"/>
                  </a:solidFill>
                </a:rPr>
              </a:br>
              <a:endParaRPr lang="en-GB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98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791637-C6A8-42DA-9D20-686CBDEA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Detection System</a:t>
            </a:r>
          </a:p>
        </p:txBody>
      </p:sp>
      <p:grpSp>
        <p:nvGrpSpPr>
          <p:cNvPr id="11" name="Group 58">
            <a:extLst>
              <a:ext uri="{FF2B5EF4-FFF2-40B4-BE49-F238E27FC236}">
                <a16:creationId xmlns:a16="http://schemas.microsoft.com/office/drawing/2014/main" id="{580E04D2-EBFE-4390-8F03-C032F878D9A4}"/>
              </a:ext>
            </a:extLst>
          </p:cNvPr>
          <p:cNvGrpSpPr/>
          <p:nvPr/>
        </p:nvGrpSpPr>
        <p:grpSpPr>
          <a:xfrm>
            <a:off x="719535" y="1028489"/>
            <a:ext cx="12025336" cy="5467350"/>
            <a:chOff x="3575720" y="836712"/>
            <a:chExt cx="11313033" cy="5143500"/>
          </a:xfrm>
        </p:grpSpPr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500996FA-E1E3-4A4B-9A05-E096027F36C6}"/>
                </a:ext>
              </a:extLst>
            </p:cNvPr>
            <p:cNvGrpSpPr/>
            <p:nvPr/>
          </p:nvGrpSpPr>
          <p:grpSpPr>
            <a:xfrm>
              <a:off x="9336360" y="836712"/>
              <a:ext cx="5552393" cy="5143500"/>
              <a:chOff x="9336360" y="836712"/>
              <a:chExt cx="5552393" cy="5143500"/>
            </a:xfrm>
          </p:grpSpPr>
          <p:grpSp>
            <p:nvGrpSpPr>
              <p:cNvPr id="16" name="Group 2">
                <a:extLst>
                  <a:ext uri="{FF2B5EF4-FFF2-40B4-BE49-F238E27FC236}">
                    <a16:creationId xmlns:a16="http://schemas.microsoft.com/office/drawing/2014/main" id="{A36BD489-D038-4A9E-8C35-347F65525F86}"/>
                  </a:ext>
                </a:extLst>
              </p:cNvPr>
              <p:cNvGrpSpPr/>
              <p:nvPr/>
            </p:nvGrpSpPr>
            <p:grpSpPr>
              <a:xfrm>
                <a:off x="9336360" y="836712"/>
                <a:ext cx="5552393" cy="5143500"/>
                <a:chOff x="6261765" y="188640"/>
                <a:chExt cx="5552393" cy="5143500"/>
              </a:xfrm>
            </p:grpSpPr>
            <p:pic>
              <p:nvPicPr>
                <p:cNvPr id="18" name="Picture 32">
                  <a:extLst>
                    <a:ext uri="{FF2B5EF4-FFF2-40B4-BE49-F238E27FC236}">
                      <a16:creationId xmlns:a16="http://schemas.microsoft.com/office/drawing/2014/main" id="{C9ECA133-4B1F-429C-BF29-A6A3D9DA31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18168"/>
                <a:stretch/>
              </p:blipFill>
              <p:spPr>
                <a:xfrm>
                  <a:off x="6261765" y="188640"/>
                  <a:ext cx="2097515" cy="5143500"/>
                </a:xfrm>
                <a:prstGeom prst="rect">
                  <a:avLst/>
                </a:prstGeom>
              </p:spPr>
            </p:pic>
            <p:sp>
              <p:nvSpPr>
                <p:cNvPr id="19" name="Rectangle 34">
                  <a:extLst>
                    <a:ext uri="{FF2B5EF4-FFF2-40B4-BE49-F238E27FC236}">
                      <a16:creationId xmlns:a16="http://schemas.microsoft.com/office/drawing/2014/main" id="{FFA71490-A5CE-4869-B53A-F93A89590A6C}"/>
                    </a:ext>
                  </a:extLst>
                </p:cNvPr>
                <p:cNvSpPr/>
                <p:nvPr/>
              </p:nvSpPr>
              <p:spPr>
                <a:xfrm>
                  <a:off x="6448688" y="3981306"/>
                  <a:ext cx="864096" cy="2834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712" dirty="0"/>
                </a:p>
              </p:txBody>
            </p:sp>
            <p:sp>
              <p:nvSpPr>
                <p:cNvPr id="20" name="Rectangle: Rounded Corners 35">
                  <a:extLst>
                    <a:ext uri="{FF2B5EF4-FFF2-40B4-BE49-F238E27FC236}">
                      <a16:creationId xmlns:a16="http://schemas.microsoft.com/office/drawing/2014/main" id="{5A0AFC63-467C-4CEB-90DD-0CB14FDEEC6D}"/>
                    </a:ext>
                  </a:extLst>
                </p:cNvPr>
                <p:cNvSpPr/>
                <p:nvPr/>
              </p:nvSpPr>
              <p:spPr>
                <a:xfrm>
                  <a:off x="7240775" y="3560866"/>
                  <a:ext cx="4573383" cy="804237"/>
                </a:xfrm>
                <a:prstGeom prst="roundRect">
                  <a:avLst/>
                </a:prstGeom>
                <a:noFill/>
                <a:ln w="5715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712"/>
                </a:p>
              </p:txBody>
            </p:sp>
          </p:grpSp>
          <p:sp>
            <p:nvSpPr>
              <p:cNvPr id="31" name="TextBox 18">
                <a:extLst>
                  <a:ext uri="{FF2B5EF4-FFF2-40B4-BE49-F238E27FC236}">
                    <a16:creationId xmlns:a16="http://schemas.microsoft.com/office/drawing/2014/main" id="{A27062F0-65EF-4171-8353-AF7BAD139342}"/>
                  </a:ext>
                </a:extLst>
              </p:cNvPr>
              <p:cNvSpPr txBox="1"/>
              <p:nvPr/>
            </p:nvSpPr>
            <p:spPr>
              <a:xfrm>
                <a:off x="11298389" y="3134357"/>
                <a:ext cx="2084429" cy="459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2712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sub-</a:t>
                </a:r>
                <a:r>
                  <a:rPr lang="de-DE" sz="2712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divertor</a:t>
                </a:r>
                <a:endParaRPr lang="en-GB" sz="2712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4" name="Connector: Elbow 51">
              <a:extLst>
                <a:ext uri="{FF2B5EF4-FFF2-40B4-BE49-F238E27FC236}">
                  <a16:creationId xmlns:a16="http://schemas.microsoft.com/office/drawing/2014/main" id="{5A89BB6A-DDB0-41CE-BED6-50A68848B370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rot="16200000" flipH="1">
              <a:off x="6842890" y="1335021"/>
              <a:ext cx="709367" cy="6235594"/>
            </a:xfrm>
            <a:prstGeom prst="bentConnector2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Rounded Corners 56">
              <a:extLst>
                <a:ext uri="{FF2B5EF4-FFF2-40B4-BE49-F238E27FC236}">
                  <a16:creationId xmlns:a16="http://schemas.microsoft.com/office/drawing/2014/main" id="{3D9A1477-AADD-431E-9FC3-500B26072D81}"/>
                </a:ext>
              </a:extLst>
            </p:cNvPr>
            <p:cNvSpPr/>
            <p:nvPr/>
          </p:nvSpPr>
          <p:spPr>
            <a:xfrm>
              <a:off x="3575720" y="3789040"/>
              <a:ext cx="1008112" cy="3090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GB" sz="1595" b="1" dirty="0">
                  <a:solidFill>
                    <a:schemeClr val="tx1"/>
                  </a:solidFill>
                  <a:latin typeface="+mj-lt"/>
                </a:rPr>
                <a:t>Octant 8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F92830BE-DEDF-47AF-9B90-1BB56BE1B9B0}"/>
              </a:ext>
            </a:extLst>
          </p:cNvPr>
          <p:cNvGrpSpPr/>
          <p:nvPr/>
        </p:nvGrpSpPr>
        <p:grpSpPr>
          <a:xfrm>
            <a:off x="-15053" y="744365"/>
            <a:ext cx="13218948" cy="4753254"/>
            <a:chOff x="-15053" y="744365"/>
            <a:chExt cx="13218948" cy="4753254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6030653D-6989-4D9A-A530-F8CE623C501E}"/>
                </a:ext>
              </a:extLst>
            </p:cNvPr>
            <p:cNvGrpSpPr/>
            <p:nvPr/>
          </p:nvGrpSpPr>
          <p:grpSpPr>
            <a:xfrm>
              <a:off x="-15053" y="744365"/>
              <a:ext cx="13218948" cy="4753254"/>
              <a:chOff x="1237993" y="2267509"/>
              <a:chExt cx="12435943" cy="4471701"/>
            </a:xfrm>
          </p:grpSpPr>
          <p:pic>
            <p:nvPicPr>
              <p:cNvPr id="6" name="Picture 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397DCD74-59D5-4CE0-9156-32494838A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3472" y="2267509"/>
                <a:ext cx="5763928" cy="4471701"/>
              </a:xfrm>
              <a:prstGeom prst="rect">
                <a:avLst/>
              </a:prstGeom>
            </p:spPr>
          </p:pic>
          <p:sp>
            <p:nvSpPr>
              <p:cNvPr id="7" name="TextBox 4">
                <a:extLst>
                  <a:ext uri="{FF2B5EF4-FFF2-40B4-BE49-F238E27FC236}">
                    <a16:creationId xmlns:a16="http://schemas.microsoft.com/office/drawing/2014/main" id="{149F57B1-2F4B-492C-A62D-55E372E88C8A}"/>
                  </a:ext>
                </a:extLst>
              </p:cNvPr>
              <p:cNvSpPr txBox="1"/>
              <p:nvPr/>
            </p:nvSpPr>
            <p:spPr>
              <a:xfrm>
                <a:off x="2132297" y="5399422"/>
                <a:ext cx="1102688" cy="4795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712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QMS5</a:t>
                </a:r>
              </a:p>
            </p:txBody>
          </p:sp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09411A34-1A35-4A15-9C99-30944C7B5950}"/>
                  </a:ext>
                </a:extLst>
              </p:cNvPr>
              <p:cNvSpPr txBox="1"/>
              <p:nvPr/>
            </p:nvSpPr>
            <p:spPr>
              <a:xfrm>
                <a:off x="1237993" y="4126440"/>
                <a:ext cx="1048398" cy="4795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712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Laser</a:t>
                </a:r>
              </a:p>
            </p:txBody>
          </p:sp>
          <p:sp>
            <p:nvSpPr>
              <p:cNvPr id="29" name="TextBox 4">
                <a:extLst>
                  <a:ext uri="{FF2B5EF4-FFF2-40B4-BE49-F238E27FC236}">
                    <a16:creationId xmlns:a16="http://schemas.microsoft.com/office/drawing/2014/main" id="{F5C9CEA0-000C-4877-9E27-63282426AD49}"/>
                  </a:ext>
                </a:extLst>
              </p:cNvPr>
              <p:cNvSpPr txBox="1"/>
              <p:nvPr/>
            </p:nvSpPr>
            <p:spPr>
              <a:xfrm>
                <a:off x="9990451" y="5873078"/>
                <a:ext cx="3683485" cy="479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712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RGA3, RGA7, …</a:t>
                </a:r>
              </a:p>
            </p:txBody>
          </p:sp>
          <p:sp>
            <p:nvSpPr>
              <p:cNvPr id="35" name="TextBox 4">
                <a:extLst>
                  <a:ext uri="{FF2B5EF4-FFF2-40B4-BE49-F238E27FC236}">
                    <a16:creationId xmlns:a16="http://schemas.microsoft.com/office/drawing/2014/main" id="{373A41AC-2CAF-4B52-9BF1-889912049567}"/>
                  </a:ext>
                </a:extLst>
              </p:cNvPr>
              <p:cNvSpPr txBox="1"/>
              <p:nvPr/>
            </p:nvSpPr>
            <p:spPr>
              <a:xfrm>
                <a:off x="5550922" y="4146800"/>
                <a:ext cx="2282582" cy="479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712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QMS1,QMS2</a:t>
                </a:r>
              </a:p>
            </p:txBody>
          </p: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64B808DE-581E-4CF1-9A29-681C974A5387}"/>
                </a:ext>
              </a:extLst>
            </p:cNvPr>
            <p:cNvGrpSpPr/>
            <p:nvPr/>
          </p:nvGrpSpPr>
          <p:grpSpPr>
            <a:xfrm>
              <a:off x="1151583" y="2996828"/>
              <a:ext cx="1512168" cy="0"/>
              <a:chOff x="1151583" y="2996828"/>
              <a:chExt cx="1512168" cy="0"/>
            </a:xfrm>
          </p:grpSpPr>
          <p:cxnSp>
            <p:nvCxnSpPr>
              <p:cNvPr id="22" name="Gerade Verbindung mit Pfeil 21">
                <a:extLst>
                  <a:ext uri="{FF2B5EF4-FFF2-40B4-BE49-F238E27FC236}">
                    <a16:creationId xmlns:a16="http://schemas.microsoft.com/office/drawing/2014/main" id="{7608C776-6AAB-46B4-8DB1-FFA1D06216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9655" y="2996828"/>
                <a:ext cx="864096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mit Pfeil 24">
                <a:extLst>
                  <a:ext uri="{FF2B5EF4-FFF2-40B4-BE49-F238E27FC236}">
                    <a16:creationId xmlns:a16="http://schemas.microsoft.com/office/drawing/2014/main" id="{A136F011-A54F-4755-B6A2-35702E95BB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1583" y="2996828"/>
                <a:ext cx="504056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ectangle: Rounded Corners 56">
            <a:extLst>
              <a:ext uri="{FF2B5EF4-FFF2-40B4-BE49-F238E27FC236}">
                <a16:creationId xmlns:a16="http://schemas.microsoft.com/office/drawing/2014/main" id="{080869EE-36D3-4176-A668-3FE58D2EEB07}"/>
              </a:ext>
            </a:extLst>
          </p:cNvPr>
          <p:cNvSpPr/>
          <p:nvPr/>
        </p:nvSpPr>
        <p:spPr>
          <a:xfrm>
            <a:off x="5728111" y="5051921"/>
            <a:ext cx="1071586" cy="32855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GB" sz="1595" b="1" dirty="0">
                <a:solidFill>
                  <a:schemeClr val="tx1"/>
                </a:solidFill>
                <a:latin typeface="+mj-lt"/>
              </a:rPr>
              <a:t>Octant 8</a:t>
            </a: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110A5F21-129F-49AF-8DED-7B33825F7549}"/>
              </a:ext>
            </a:extLst>
          </p:cNvPr>
          <p:cNvSpPr txBox="1"/>
          <p:nvPr/>
        </p:nvSpPr>
        <p:spPr>
          <a:xfrm>
            <a:off x="4742521" y="1115982"/>
            <a:ext cx="1790875" cy="488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712" b="1" dirty="0">
                <a:latin typeface="Arial" panose="020B0604020202020204" pitchFamily="34" charset="0"/>
                <a:cs typeface="Arial" panose="020B0604020202020204" pitchFamily="34" charset="0"/>
              </a:rPr>
              <a:t>JET t</a:t>
            </a:r>
            <a:r>
              <a:rPr lang="en-GB" sz="2712" b="1" dirty="0" err="1">
                <a:latin typeface="Arial" panose="020B0604020202020204" pitchFamily="34" charset="0"/>
                <a:cs typeface="Arial" panose="020B0604020202020204" pitchFamily="34" charset="0"/>
              </a:rPr>
              <a:t>orus</a:t>
            </a:r>
            <a:endParaRPr lang="en-GB" sz="271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0E2615CA-6CCE-42B1-B41B-A100B3F21308}"/>
              </a:ext>
            </a:extLst>
          </p:cNvPr>
          <p:cNvSpPr txBox="1"/>
          <p:nvPr/>
        </p:nvSpPr>
        <p:spPr>
          <a:xfrm>
            <a:off x="-29615" y="4894992"/>
            <a:ext cx="672422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gases desorbed from the laser spot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are quantified by Residual Gas Analysis (RGA)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using mainly Quadrupole Mass Spectrometers (QMS):</a:t>
            </a:r>
          </a:p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4 QMS in the sub-divertor</a:t>
            </a: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3 QMS in the main torus </a:t>
            </a:r>
          </a:p>
        </p:txBody>
      </p:sp>
      <p:sp>
        <p:nvSpPr>
          <p:cNvPr id="42" name="Textfeld 43">
            <a:extLst>
              <a:ext uri="{FF2B5EF4-FFF2-40B4-BE49-F238E27FC236}">
                <a16:creationId xmlns:a16="http://schemas.microsoft.com/office/drawing/2014/main" id="{12DD4AAA-9B4D-48A8-BCC2-486988C94909}"/>
              </a:ext>
            </a:extLst>
          </p:cNvPr>
          <p:cNvSpPr txBox="1"/>
          <p:nvPr/>
        </p:nvSpPr>
        <p:spPr>
          <a:xfrm>
            <a:off x="8769373" y="6033684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FF0000"/>
                </a:solidFill>
                <a:latin typeface="Arial" panose="020B0604020202020204"/>
              </a:rPr>
              <a:t>RGA = Residual Gas Analyser</a:t>
            </a:r>
            <a:br>
              <a:rPr lang="en-GB" sz="1800" dirty="0">
                <a:solidFill>
                  <a:srgbClr val="FF0000"/>
                </a:solidFill>
                <a:latin typeface="Arial" panose="020B0604020202020204"/>
              </a:rPr>
            </a:br>
            <a:r>
              <a:rPr lang="en-GB" sz="1800" dirty="0">
                <a:solidFill>
                  <a:srgbClr val="FF0000"/>
                </a:solidFill>
                <a:latin typeface="Arial" panose="020B0604020202020204"/>
              </a:rPr>
              <a:t>main type used:</a:t>
            </a:r>
            <a:br>
              <a:rPr lang="en-GB" sz="1800" dirty="0">
                <a:solidFill>
                  <a:srgbClr val="FF0000"/>
                </a:solidFill>
                <a:latin typeface="Arial" panose="020B0604020202020204"/>
              </a:rPr>
            </a:br>
            <a:r>
              <a:rPr lang="en-GB" sz="1800" dirty="0">
                <a:solidFill>
                  <a:srgbClr val="FF0000"/>
                </a:solidFill>
                <a:latin typeface="Arial" panose="020B0604020202020204"/>
              </a:rPr>
              <a:t>QMS = Quadrupole Mass Spectrometer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3518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1D688-B7B4-4F49-9DF3-F109B341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Laser accessible area</a:t>
            </a: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A32F8345-C5E3-4985-A23E-B2CF5CEC6FF0}"/>
              </a:ext>
            </a:extLst>
          </p:cNvPr>
          <p:cNvSpPr txBox="1"/>
          <p:nvPr/>
        </p:nvSpPr>
        <p:spPr>
          <a:xfrm>
            <a:off x="2835200" y="1045493"/>
            <a:ext cx="3444159" cy="63472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Laser accessible area:</a:t>
            </a:r>
            <a:b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upper inner divertor of JET</a:t>
            </a:r>
          </a:p>
        </p:txBody>
      </p: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E1467621-6AB8-4919-B3BF-255C2779DB8B}"/>
              </a:ext>
            </a:extLst>
          </p:cNvPr>
          <p:cNvGrpSpPr/>
          <p:nvPr/>
        </p:nvGrpSpPr>
        <p:grpSpPr>
          <a:xfrm>
            <a:off x="2130329" y="1844700"/>
            <a:ext cx="4853902" cy="4148956"/>
            <a:chOff x="3282457" y="1844700"/>
            <a:chExt cx="4853902" cy="4148956"/>
          </a:xfrm>
        </p:grpSpPr>
        <p:pic>
          <p:nvPicPr>
            <p:cNvPr id="91" name="Grafik 90">
              <a:extLst>
                <a:ext uri="{FF2B5EF4-FFF2-40B4-BE49-F238E27FC236}">
                  <a16:creationId xmlns:a16="http://schemas.microsoft.com/office/drawing/2014/main" id="{ACE4E97A-D6DF-4E9D-A39E-AA0FAAF85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" t="43737" r="17739" b="-651"/>
            <a:stretch/>
          </p:blipFill>
          <p:spPr>
            <a:xfrm>
              <a:off x="3282457" y="1844700"/>
              <a:ext cx="4853902" cy="4148956"/>
            </a:xfrm>
            <a:prstGeom prst="rect">
              <a:avLst/>
            </a:prstGeom>
          </p:spPr>
        </p:pic>
        <p:sp>
          <p:nvSpPr>
            <p:cNvPr id="92" name="Abgerundetes Rechteck 94">
              <a:extLst>
                <a:ext uri="{FF2B5EF4-FFF2-40B4-BE49-F238E27FC236}">
                  <a16:creationId xmlns:a16="http://schemas.microsoft.com/office/drawing/2014/main" id="{0CAAF812-787C-4EFD-B24C-9BB41F023119}"/>
                </a:ext>
              </a:extLst>
            </p:cNvPr>
            <p:cNvSpPr/>
            <p:nvPr/>
          </p:nvSpPr>
          <p:spPr>
            <a:xfrm>
              <a:off x="3525389" y="2502005"/>
              <a:ext cx="4349846" cy="1656183"/>
            </a:xfrm>
            <a:prstGeom prst="roundRect">
              <a:avLst>
                <a:gd name="adj" fmla="val 4193"/>
              </a:avLst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GB" sz="2400" dirty="0" err="1"/>
            </a:p>
          </p:txBody>
        </p:sp>
      </p:grpSp>
      <p:cxnSp>
        <p:nvCxnSpPr>
          <p:cNvPr id="97" name="Gerade Verbindung mit Pfeil 96">
            <a:extLst>
              <a:ext uri="{FF2B5EF4-FFF2-40B4-BE49-F238E27FC236}">
                <a16:creationId xmlns:a16="http://schemas.microsoft.com/office/drawing/2014/main" id="{A47AEB3A-41E6-48DC-8E37-2996373E7B1B}"/>
              </a:ext>
            </a:extLst>
          </p:cNvPr>
          <p:cNvCxnSpPr>
            <a:cxnSpLocks/>
          </p:cNvCxnSpPr>
          <p:nvPr/>
        </p:nvCxnSpPr>
        <p:spPr>
          <a:xfrm>
            <a:off x="2431186" y="4581004"/>
            <a:ext cx="963403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Inhaltsplatzhalter 2">
            <a:extLst>
              <a:ext uri="{FF2B5EF4-FFF2-40B4-BE49-F238E27FC236}">
                <a16:creationId xmlns:a16="http://schemas.microsoft.com/office/drawing/2014/main" id="{096862BE-4561-4F1F-A46B-C8DBE82D3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3711" y="4572967"/>
            <a:ext cx="1584176" cy="638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142 mm</a:t>
            </a:r>
          </a:p>
        </p:txBody>
      </p:sp>
      <p:grpSp>
        <p:nvGrpSpPr>
          <p:cNvPr id="101" name="Group 18">
            <a:extLst>
              <a:ext uri="{FF2B5EF4-FFF2-40B4-BE49-F238E27FC236}">
                <a16:creationId xmlns:a16="http://schemas.microsoft.com/office/drawing/2014/main" id="{1A88F160-0087-49E4-BFBF-3821DEAFF7E4}"/>
              </a:ext>
            </a:extLst>
          </p:cNvPr>
          <p:cNvGrpSpPr/>
          <p:nvPr/>
        </p:nvGrpSpPr>
        <p:grpSpPr>
          <a:xfrm>
            <a:off x="9576519" y="4170275"/>
            <a:ext cx="2889541" cy="2161424"/>
            <a:chOff x="1723286" y="924480"/>
            <a:chExt cx="3825645" cy="2861645"/>
          </a:xfrm>
        </p:grpSpPr>
        <p:pic>
          <p:nvPicPr>
            <p:cNvPr id="102" name="Picture 3">
              <a:extLst>
                <a:ext uri="{FF2B5EF4-FFF2-40B4-BE49-F238E27FC236}">
                  <a16:creationId xmlns:a16="http://schemas.microsoft.com/office/drawing/2014/main" id="{BE345E30-BBD4-438A-BC3F-D86D5D1FA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3286" y="924480"/>
              <a:ext cx="2495550" cy="2381250"/>
            </a:xfrm>
            <a:prstGeom prst="rect">
              <a:avLst/>
            </a:prstGeom>
          </p:spPr>
        </p:pic>
        <p:cxnSp>
          <p:nvCxnSpPr>
            <p:cNvPr id="103" name="Straight Connector 8">
              <a:extLst>
                <a:ext uri="{FF2B5EF4-FFF2-40B4-BE49-F238E27FC236}">
                  <a16:creationId xmlns:a16="http://schemas.microsoft.com/office/drawing/2014/main" id="{EBA4D26B-FEE6-4183-9F3D-A55A80FA771A}"/>
                </a:ext>
              </a:extLst>
            </p:cNvPr>
            <p:cNvCxnSpPr/>
            <p:nvPr/>
          </p:nvCxnSpPr>
          <p:spPr>
            <a:xfrm>
              <a:off x="2938272" y="2011680"/>
              <a:ext cx="151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9">
              <a:extLst>
                <a:ext uri="{FF2B5EF4-FFF2-40B4-BE49-F238E27FC236}">
                  <a16:creationId xmlns:a16="http://schemas.microsoft.com/office/drawing/2014/main" id="{3E6910B0-6A0D-4F95-9B38-61ED7C304C06}"/>
                </a:ext>
              </a:extLst>
            </p:cNvPr>
            <p:cNvCxnSpPr/>
            <p:nvPr/>
          </p:nvCxnSpPr>
          <p:spPr>
            <a:xfrm>
              <a:off x="2932176" y="2371344"/>
              <a:ext cx="151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1">
              <a:extLst>
                <a:ext uri="{FF2B5EF4-FFF2-40B4-BE49-F238E27FC236}">
                  <a16:creationId xmlns:a16="http://schemas.microsoft.com/office/drawing/2014/main" id="{4F04ED23-9425-4260-B982-F6FFBB902402}"/>
                </a:ext>
              </a:extLst>
            </p:cNvPr>
            <p:cNvCxnSpPr/>
            <p:nvPr/>
          </p:nvCxnSpPr>
          <p:spPr>
            <a:xfrm>
              <a:off x="4341642" y="2018480"/>
              <a:ext cx="0" cy="365760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2">
              <a:extLst>
                <a:ext uri="{FF2B5EF4-FFF2-40B4-BE49-F238E27FC236}">
                  <a16:creationId xmlns:a16="http://schemas.microsoft.com/office/drawing/2014/main" id="{796AFF0B-A776-417A-8A6C-FED5EFAE9393}"/>
                </a:ext>
              </a:extLst>
            </p:cNvPr>
            <p:cNvSpPr txBox="1"/>
            <p:nvPr/>
          </p:nvSpPr>
          <p:spPr>
            <a:xfrm>
              <a:off x="4368800" y="1993900"/>
              <a:ext cx="11801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2.29 mm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7" name="Straight Connector 13">
              <a:extLst>
                <a:ext uri="{FF2B5EF4-FFF2-40B4-BE49-F238E27FC236}">
                  <a16:creationId xmlns:a16="http://schemas.microsoft.com/office/drawing/2014/main" id="{AC5559DB-FB57-44B9-9D95-99FCD1C35939}"/>
                </a:ext>
              </a:extLst>
            </p:cNvPr>
            <p:cNvCxnSpPr/>
            <p:nvPr/>
          </p:nvCxnSpPr>
          <p:spPr>
            <a:xfrm rot="5400000">
              <a:off x="1896872" y="2964180"/>
              <a:ext cx="151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4">
              <a:extLst>
                <a:ext uri="{FF2B5EF4-FFF2-40B4-BE49-F238E27FC236}">
                  <a16:creationId xmlns:a16="http://schemas.microsoft.com/office/drawing/2014/main" id="{81752D19-49D7-4DB1-816D-CD6D32284E22}"/>
                </a:ext>
              </a:extLst>
            </p:cNvPr>
            <p:cNvCxnSpPr/>
            <p:nvPr/>
          </p:nvCxnSpPr>
          <p:spPr>
            <a:xfrm rot="5400000">
              <a:off x="2403896" y="2959294"/>
              <a:ext cx="151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5">
              <a:extLst>
                <a:ext uri="{FF2B5EF4-FFF2-40B4-BE49-F238E27FC236}">
                  <a16:creationId xmlns:a16="http://schemas.microsoft.com/office/drawing/2014/main" id="{547D95DF-921B-415B-BF15-ACB2160A8D9A}"/>
                </a:ext>
              </a:extLst>
            </p:cNvPr>
            <p:cNvCxnSpPr/>
            <p:nvPr/>
          </p:nvCxnSpPr>
          <p:spPr>
            <a:xfrm flipH="1" flipV="1">
              <a:off x="2649752" y="3590544"/>
              <a:ext cx="497894" cy="2579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6">
              <a:extLst>
                <a:ext uri="{FF2B5EF4-FFF2-40B4-BE49-F238E27FC236}">
                  <a16:creationId xmlns:a16="http://schemas.microsoft.com/office/drawing/2014/main" id="{F0416666-81D6-4548-9399-0042D81E2CE1}"/>
                </a:ext>
              </a:extLst>
            </p:cNvPr>
            <p:cNvSpPr txBox="1"/>
            <p:nvPr/>
          </p:nvSpPr>
          <p:spPr>
            <a:xfrm>
              <a:off x="3155461" y="3386015"/>
              <a:ext cx="11801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3.06 mm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1" name="Textfeld 44">
            <a:extLst>
              <a:ext uri="{FF2B5EF4-FFF2-40B4-BE49-F238E27FC236}">
                <a16:creationId xmlns:a16="http://schemas.microsoft.com/office/drawing/2014/main" id="{F7B34531-D7F5-4C28-AE90-E02ED31D832F}"/>
              </a:ext>
            </a:extLst>
          </p:cNvPr>
          <p:cNvSpPr txBox="1"/>
          <p:nvPr/>
        </p:nvSpPr>
        <p:spPr>
          <a:xfrm>
            <a:off x="602960" y="3175684"/>
            <a:ext cx="10942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tile 1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≈ 64°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≈ 13° </a:t>
            </a:r>
          </a:p>
          <a:p>
            <a:pPr defTabSz="91440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≈ 27° </a:t>
            </a:r>
          </a:p>
          <a:p>
            <a:pPr defTabSz="914400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feld 45">
            <a:extLst>
              <a:ext uri="{FF2B5EF4-FFF2-40B4-BE49-F238E27FC236}">
                <a16:creationId xmlns:a16="http://schemas.microsoft.com/office/drawing/2014/main" id="{A3D095F0-B87C-4D23-B024-34A05EF13053}"/>
              </a:ext>
            </a:extLst>
          </p:cNvPr>
          <p:cNvSpPr txBox="1"/>
          <p:nvPr/>
        </p:nvSpPr>
        <p:spPr>
          <a:xfrm>
            <a:off x="32833" y="2089390"/>
            <a:ext cx="5604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0</a:t>
            </a:r>
            <a:br>
              <a:rPr lang="en-GB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angle ≈ 48°</a:t>
            </a:r>
            <a:br>
              <a:rPr lang="en-GB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 surface normal)</a:t>
            </a:r>
          </a:p>
          <a:p>
            <a:pPr defTabSz="914400"/>
            <a:endParaRPr lang="en-GB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3" name="Gerade Verbindung mit Pfeil 112">
            <a:extLst>
              <a:ext uri="{FF2B5EF4-FFF2-40B4-BE49-F238E27FC236}">
                <a16:creationId xmlns:a16="http://schemas.microsoft.com/office/drawing/2014/main" id="{6E72AF3C-E787-4906-AC9B-66249863D97C}"/>
              </a:ext>
            </a:extLst>
          </p:cNvPr>
          <p:cNvCxnSpPr/>
          <p:nvPr/>
        </p:nvCxnSpPr>
        <p:spPr>
          <a:xfrm flipV="1">
            <a:off x="1265118" y="3426809"/>
            <a:ext cx="1605330" cy="216025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14" name="Gerade Verbindung mit Pfeil 113">
            <a:extLst>
              <a:ext uri="{FF2B5EF4-FFF2-40B4-BE49-F238E27FC236}">
                <a16:creationId xmlns:a16="http://schemas.microsoft.com/office/drawing/2014/main" id="{89E0BAED-B7FE-464B-85C0-DEF3299685BA}"/>
              </a:ext>
            </a:extLst>
          </p:cNvPr>
          <p:cNvCxnSpPr/>
          <p:nvPr/>
        </p:nvCxnSpPr>
        <p:spPr>
          <a:xfrm flipV="1">
            <a:off x="1265118" y="3714841"/>
            <a:ext cx="1605330" cy="216025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15" name="Gerade Verbindung mit Pfeil 114">
            <a:extLst>
              <a:ext uri="{FF2B5EF4-FFF2-40B4-BE49-F238E27FC236}">
                <a16:creationId xmlns:a16="http://schemas.microsoft.com/office/drawing/2014/main" id="{7806F2F8-56B7-45C7-8581-C77A915929F9}"/>
              </a:ext>
            </a:extLst>
          </p:cNvPr>
          <p:cNvCxnSpPr>
            <a:cxnSpLocks/>
          </p:cNvCxnSpPr>
          <p:nvPr/>
        </p:nvCxnSpPr>
        <p:spPr>
          <a:xfrm>
            <a:off x="1265118" y="4218897"/>
            <a:ext cx="1570081" cy="74075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16" name="Gerade Verbindung mit Pfeil 115">
            <a:extLst>
              <a:ext uri="{FF2B5EF4-FFF2-40B4-BE49-F238E27FC236}">
                <a16:creationId xmlns:a16="http://schemas.microsoft.com/office/drawing/2014/main" id="{77009435-AE6E-4DC4-B69C-9A51857AE47F}"/>
              </a:ext>
            </a:extLst>
          </p:cNvPr>
          <p:cNvCxnSpPr>
            <a:cxnSpLocks/>
          </p:cNvCxnSpPr>
          <p:nvPr/>
        </p:nvCxnSpPr>
        <p:spPr>
          <a:xfrm>
            <a:off x="1905210" y="2559435"/>
            <a:ext cx="965238" cy="295807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19" name="Grafik 1757583867">
            <a:extLst>
              <a:ext uri="{FF2B5EF4-FFF2-40B4-BE49-F238E27FC236}">
                <a16:creationId xmlns:a16="http://schemas.microsoft.com/office/drawing/2014/main" id="{41E60164-B7B7-4AAA-B86F-F7CFD631B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29" r="52649" b="1"/>
          <a:stretch/>
        </p:blipFill>
        <p:spPr bwMode="auto">
          <a:xfrm>
            <a:off x="7074609" y="980833"/>
            <a:ext cx="3048120" cy="233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0" name="Gerade Verbindung mit Pfeil 119">
            <a:extLst>
              <a:ext uri="{FF2B5EF4-FFF2-40B4-BE49-F238E27FC236}">
                <a16:creationId xmlns:a16="http://schemas.microsoft.com/office/drawing/2014/main" id="{C1B54949-4DBB-4A8D-988D-C50BAD69ADB7}"/>
              </a:ext>
            </a:extLst>
          </p:cNvPr>
          <p:cNvCxnSpPr>
            <a:cxnSpLocks/>
          </p:cNvCxnSpPr>
          <p:nvPr/>
        </p:nvCxnSpPr>
        <p:spPr>
          <a:xfrm>
            <a:off x="6315470" y="3725310"/>
            <a:ext cx="3189041" cy="54984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23" name="Inhaltsplatzhalter 2">
            <a:extLst>
              <a:ext uri="{FF2B5EF4-FFF2-40B4-BE49-F238E27FC236}">
                <a16:creationId xmlns:a16="http://schemas.microsoft.com/office/drawing/2014/main" id="{59F5B19C-2F03-42FE-A5D4-086A329655E2}"/>
              </a:ext>
            </a:extLst>
          </p:cNvPr>
          <p:cNvSpPr txBox="1">
            <a:spLocks/>
          </p:cNvSpPr>
          <p:nvPr/>
        </p:nvSpPr>
        <p:spPr>
          <a:xfrm>
            <a:off x="9432503" y="3486171"/>
            <a:ext cx="13248979" cy="3158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Laser spot ellipticity show</a:t>
            </a:r>
            <a:br>
              <a:rPr lang="en-GB" sz="2000" dirty="0"/>
            </a:br>
            <a:r>
              <a:rPr lang="en-GB" sz="2000" dirty="0"/>
              <a:t>on front of tile 1: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  <p:sp>
        <p:nvSpPr>
          <p:cNvPr id="124" name="Inhaltsplatzhalter 2">
            <a:extLst>
              <a:ext uri="{FF2B5EF4-FFF2-40B4-BE49-F238E27FC236}">
                <a16:creationId xmlns:a16="http://schemas.microsoft.com/office/drawing/2014/main" id="{3F30EF09-5590-47EC-94A6-9B5517F9E707}"/>
              </a:ext>
            </a:extLst>
          </p:cNvPr>
          <p:cNvSpPr txBox="1">
            <a:spLocks/>
          </p:cNvSpPr>
          <p:nvPr/>
        </p:nvSpPr>
        <p:spPr>
          <a:xfrm>
            <a:off x="9451956" y="6358782"/>
            <a:ext cx="13248979" cy="3158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with beam ellipticity settings</a:t>
            </a:r>
            <a:br>
              <a:rPr lang="en-GB" sz="2000" dirty="0"/>
            </a:br>
            <a:r>
              <a:rPr lang="en-GB" sz="2000" dirty="0"/>
              <a:t>for tile 0 </a:t>
            </a:r>
          </a:p>
        </p:txBody>
      </p:sp>
      <p:sp>
        <p:nvSpPr>
          <p:cNvPr id="125" name="Inhaltsplatzhalter 2">
            <a:extLst>
              <a:ext uri="{FF2B5EF4-FFF2-40B4-BE49-F238E27FC236}">
                <a16:creationId xmlns:a16="http://schemas.microsoft.com/office/drawing/2014/main" id="{64C59AB9-482D-4E12-BC8F-7BF0BEE7E444}"/>
              </a:ext>
            </a:extLst>
          </p:cNvPr>
          <p:cNvSpPr txBox="1">
            <a:spLocks/>
          </p:cNvSpPr>
          <p:nvPr/>
        </p:nvSpPr>
        <p:spPr>
          <a:xfrm>
            <a:off x="8127697" y="722310"/>
            <a:ext cx="13248979" cy="3158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Vacuum window</a:t>
            </a:r>
          </a:p>
        </p:txBody>
      </p:sp>
      <p:sp>
        <p:nvSpPr>
          <p:cNvPr id="127" name="Inhaltsplatzhalter 2">
            <a:extLst>
              <a:ext uri="{FF2B5EF4-FFF2-40B4-BE49-F238E27FC236}">
                <a16:creationId xmlns:a16="http://schemas.microsoft.com/office/drawing/2014/main" id="{F1719FF7-5213-45B3-B2FD-C889FA404788}"/>
              </a:ext>
            </a:extLst>
          </p:cNvPr>
          <p:cNvSpPr txBox="1">
            <a:spLocks/>
          </p:cNvSpPr>
          <p:nvPr/>
        </p:nvSpPr>
        <p:spPr>
          <a:xfrm>
            <a:off x="3460731" y="5486022"/>
            <a:ext cx="2592288" cy="584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bg1"/>
                </a:solidFill>
              </a:rPr>
              <a:t>toroidal direction</a:t>
            </a:r>
          </a:p>
        </p:txBody>
      </p:sp>
      <p:cxnSp>
        <p:nvCxnSpPr>
          <p:cNvPr id="128" name="Gerade Verbindung mit Pfeil 127">
            <a:extLst>
              <a:ext uri="{FF2B5EF4-FFF2-40B4-BE49-F238E27FC236}">
                <a16:creationId xmlns:a16="http://schemas.microsoft.com/office/drawing/2014/main" id="{0D96C0E9-BD78-431E-971A-8E5BB837E044}"/>
              </a:ext>
            </a:extLst>
          </p:cNvPr>
          <p:cNvCxnSpPr>
            <a:cxnSpLocks/>
          </p:cNvCxnSpPr>
          <p:nvPr/>
        </p:nvCxnSpPr>
        <p:spPr>
          <a:xfrm>
            <a:off x="3616255" y="5445100"/>
            <a:ext cx="1728192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Inhaltsplatzhalter 2">
            <a:extLst>
              <a:ext uri="{FF2B5EF4-FFF2-40B4-BE49-F238E27FC236}">
                <a16:creationId xmlns:a16="http://schemas.microsoft.com/office/drawing/2014/main" id="{703F12A2-4963-4F86-B1AB-621CF732341F}"/>
              </a:ext>
            </a:extLst>
          </p:cNvPr>
          <p:cNvSpPr txBox="1">
            <a:spLocks/>
          </p:cNvSpPr>
          <p:nvPr/>
        </p:nvSpPr>
        <p:spPr>
          <a:xfrm rot="16200000">
            <a:off x="5531275" y="4405346"/>
            <a:ext cx="2592288" cy="584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bg1"/>
                </a:solidFill>
              </a:rPr>
              <a:t>poloidal direction</a:t>
            </a:r>
          </a:p>
        </p:txBody>
      </p:sp>
      <p:cxnSp>
        <p:nvCxnSpPr>
          <p:cNvPr id="130" name="Gerade Verbindung mit Pfeil 129">
            <a:extLst>
              <a:ext uri="{FF2B5EF4-FFF2-40B4-BE49-F238E27FC236}">
                <a16:creationId xmlns:a16="http://schemas.microsoft.com/office/drawing/2014/main" id="{7B7F8FA9-5509-4C65-A456-82154F9347B1}"/>
              </a:ext>
            </a:extLst>
          </p:cNvPr>
          <p:cNvCxnSpPr>
            <a:cxnSpLocks/>
          </p:cNvCxnSpPr>
          <p:nvPr/>
        </p:nvCxnSpPr>
        <p:spPr>
          <a:xfrm>
            <a:off x="6476090" y="4275150"/>
            <a:ext cx="0" cy="1503040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518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2">
            <a:extLst>
              <a:ext uri="{FF2B5EF4-FFF2-40B4-BE49-F238E27FC236}">
                <a16:creationId xmlns:a16="http://schemas.microsoft.com/office/drawing/2014/main" id="{5D06059C-9719-43FE-A789-09EC29B68DAF}"/>
              </a:ext>
            </a:extLst>
          </p:cNvPr>
          <p:cNvSpPr txBox="1">
            <a:spLocks/>
          </p:cNvSpPr>
          <p:nvPr/>
        </p:nvSpPr>
        <p:spPr>
          <a:xfrm>
            <a:off x="134347" y="47997"/>
            <a:ext cx="10479088" cy="4859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50391" rtl="0" eaLnBrk="1" latinLnBrk="0" hangingPunct="1">
              <a:lnSpc>
                <a:spcPts val="2900"/>
              </a:lnSpc>
              <a:spcBef>
                <a:spcPct val="0"/>
              </a:spcBef>
              <a:buNone/>
              <a:defRPr sz="2604" b="1" kern="1200" cap="all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45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6C70216-20B2-4BD2-8501-19E9A81E4E43}"/>
              </a:ext>
            </a:extLst>
          </p:cNvPr>
          <p:cNvSpPr txBox="1"/>
          <p:nvPr/>
        </p:nvSpPr>
        <p:spPr>
          <a:xfrm>
            <a:off x="75845" y="690006"/>
            <a:ext cx="8496144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2712" dirty="0">
                <a:ea typeface="Calibri" panose="020F0502020204030204" pitchFamily="34" charset="0"/>
                <a:cs typeface="Arial" panose="020B0604020202020204" pitchFamily="34" charset="0"/>
              </a:rPr>
              <a:t>A fuel retention map can be obtained by evaluating</a:t>
            </a:r>
            <a:br>
              <a:rPr lang="en-GB" sz="2712" dirty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2712" dirty="0">
                <a:ea typeface="Calibri" panose="020F0502020204030204" pitchFamily="34" charset="0"/>
                <a:cs typeface="Arial" panose="020B0604020202020204" pitchFamily="34" charset="0"/>
              </a:rPr>
              <a:t>the partial pressure jump:</a:t>
            </a:r>
            <a:endParaRPr lang="en-GB" sz="2712" dirty="0">
              <a:solidFill>
                <a:schemeClr val="accent3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420DD46-A23D-4B06-BCFF-D2FD9C8263BC}"/>
              </a:ext>
            </a:extLst>
          </p:cNvPr>
          <p:cNvGrpSpPr/>
          <p:nvPr/>
        </p:nvGrpSpPr>
        <p:grpSpPr>
          <a:xfrm>
            <a:off x="-29870" y="1734201"/>
            <a:ext cx="6077997" cy="4651768"/>
            <a:chOff x="-96688" y="1141004"/>
            <a:chExt cx="5717976" cy="4376228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6E4DF687-DF51-4C26-9053-C0DCA8D06F9C}"/>
                </a:ext>
              </a:extLst>
            </p:cNvPr>
            <p:cNvGrpSpPr/>
            <p:nvPr/>
          </p:nvGrpSpPr>
          <p:grpSpPr>
            <a:xfrm>
              <a:off x="-96688" y="1141004"/>
              <a:ext cx="5717976" cy="4376228"/>
              <a:chOff x="-96688" y="692696"/>
              <a:chExt cx="5717976" cy="4376228"/>
            </a:xfrm>
          </p:grpSpPr>
          <p:graphicFrame>
            <p:nvGraphicFramePr>
              <p:cNvPr id="5" name="Objekt 4">
                <a:extLst>
                  <a:ext uri="{FF2B5EF4-FFF2-40B4-BE49-F238E27FC236}">
                    <a16:creationId xmlns:a16="http://schemas.microsoft.com/office/drawing/2014/main" id="{DD6D1758-F513-4E5B-BB8A-50CAF89BEAC6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96688" y="692696"/>
              <a:ext cx="5717976" cy="43762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29" name="Graph" r:id="rId3" imgW="9802440" imgH="7502760" progId="Origin95.Graph">
                      <p:embed/>
                    </p:oleObj>
                  </mc:Choice>
                  <mc:Fallback>
                    <p:oleObj name="Graph" r:id="rId3" imgW="9802440" imgH="7502760" progId="Origin95.Graph">
                      <p:embed/>
                      <p:pic>
                        <p:nvPicPr>
                          <p:cNvPr id="5" name="Objekt 4">
                            <a:extLst>
                              <a:ext uri="{FF2B5EF4-FFF2-40B4-BE49-F238E27FC236}">
                                <a16:creationId xmlns:a16="http://schemas.microsoft.com/office/drawing/2014/main" id="{DD6D1758-F513-4E5B-BB8A-50CAF89BEAC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-96688" y="692696"/>
                            <a:ext cx="5717976" cy="437622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FB98A0E4-79D7-4E4F-B2B9-7A2A03C7AD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0880"/>
              <a:stretch/>
            </p:blipFill>
            <p:spPr>
              <a:xfrm>
                <a:off x="2455213" y="1273466"/>
                <a:ext cx="723463" cy="1110965"/>
              </a:xfrm>
              <a:prstGeom prst="rect">
                <a:avLst/>
              </a:prstGeom>
            </p:spPr>
          </p:pic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4CB3D27E-A000-46CF-B929-9C0608FD0665}"/>
                  </a:ext>
                </a:extLst>
              </p:cNvPr>
              <p:cNvSpPr/>
              <p:nvPr/>
            </p:nvSpPr>
            <p:spPr>
              <a:xfrm>
                <a:off x="2121952" y="764704"/>
                <a:ext cx="1381760" cy="173736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712"/>
              </a:p>
            </p:txBody>
          </p:sp>
        </p:grp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69E1018C-B024-47A9-8494-5C23B9E3A6C5}"/>
                </a:ext>
              </a:extLst>
            </p:cNvPr>
            <p:cNvSpPr txBox="1"/>
            <p:nvPr/>
          </p:nvSpPr>
          <p:spPr>
            <a:xfrm>
              <a:off x="3696557" y="4509120"/>
              <a:ext cx="1080120" cy="2623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GB" sz="1276" dirty="0">
                  <a:ea typeface="Calibri" panose="020F0502020204030204" pitchFamily="34" charset="0"/>
                  <a:cs typeface="Arial" panose="020B0604020202020204" pitchFamily="34" charset="0"/>
                </a:rPr>
                <a:t>Tile: RH14W</a:t>
              </a:r>
              <a:endParaRPr lang="en-GB" sz="1276" dirty="0">
                <a:solidFill>
                  <a:schemeClr val="accent3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885D941-2ACA-4415-8CD5-410F49C5CE18}"/>
              </a:ext>
            </a:extLst>
          </p:cNvPr>
          <p:cNvGrpSpPr/>
          <p:nvPr/>
        </p:nvGrpSpPr>
        <p:grpSpPr>
          <a:xfrm>
            <a:off x="6465870" y="1340644"/>
            <a:ext cx="6175564" cy="4975219"/>
            <a:chOff x="6168008" y="836712"/>
            <a:chExt cx="5809764" cy="468052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327359AD-86B9-4D3C-8525-50E437027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8008" y="836712"/>
              <a:ext cx="5809764" cy="468052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58BC4139-8361-4AFE-8201-96CAE617DB88}"/>
                </a:ext>
              </a:extLst>
            </p:cNvPr>
            <p:cNvSpPr txBox="1"/>
            <p:nvPr/>
          </p:nvSpPr>
          <p:spPr>
            <a:xfrm rot="20326758">
              <a:off x="8532830" y="4149553"/>
              <a:ext cx="1080120" cy="262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GB" sz="1276" dirty="0">
                  <a:ea typeface="Calibri" panose="020F0502020204030204" pitchFamily="34" charset="0"/>
                  <a:cs typeface="Arial" panose="020B0604020202020204" pitchFamily="34" charset="0"/>
                </a:rPr>
                <a:t>Tile: RH14W</a:t>
              </a:r>
              <a:endParaRPr lang="en-GB" sz="1276" dirty="0">
                <a:solidFill>
                  <a:schemeClr val="accent3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09BF972C-3E72-43FF-9CA8-C6B761EB5402}"/>
              </a:ext>
            </a:extLst>
          </p:cNvPr>
          <p:cNvSpPr txBox="1"/>
          <p:nvPr/>
        </p:nvSpPr>
        <p:spPr>
          <a:xfrm>
            <a:off x="1041715" y="6143905"/>
            <a:ext cx="4430347" cy="488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2712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previously desorbed spot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DAF42B52-A1BA-4C24-97A8-D14D547DFB43}"/>
              </a:ext>
            </a:extLst>
          </p:cNvPr>
          <p:cNvCxnSpPr>
            <a:cxnSpLocks/>
          </p:cNvCxnSpPr>
          <p:nvPr/>
        </p:nvCxnSpPr>
        <p:spPr>
          <a:xfrm flipV="1">
            <a:off x="2266385" y="4472424"/>
            <a:ext cx="229626" cy="172055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F5286D9A-6CCD-4FD4-8CEE-3EAFA3538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23" y="80998"/>
            <a:ext cx="11236382" cy="485986"/>
          </a:xfrm>
        </p:spPr>
        <p:txBody>
          <a:bodyPr/>
          <a:lstStyle/>
          <a:p>
            <a:r>
              <a:rPr lang="en-US" sz="2800" dirty="0"/>
              <a:t>First LID results at JET: toroidal/poloidal scan of divertor tile 0</a:t>
            </a:r>
            <a:endParaRPr lang="de-DE" sz="2800" dirty="0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CED000D7-0A6C-4D63-9238-96DF649D360E}"/>
              </a:ext>
            </a:extLst>
          </p:cNvPr>
          <p:cNvSpPr txBox="1">
            <a:spLocks/>
          </p:cNvSpPr>
          <p:nvPr/>
        </p:nvSpPr>
        <p:spPr>
          <a:xfrm>
            <a:off x="103923" y="6715539"/>
            <a:ext cx="8288895" cy="2150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highlight>
                  <a:srgbClr val="00FF00"/>
                </a:highlight>
              </a:rPr>
              <a:t>area of const. D retention (green rectangle) identified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44E6124-F17B-41AB-8762-C7B460501221}"/>
              </a:ext>
            </a:extLst>
          </p:cNvPr>
          <p:cNvSpPr/>
          <p:nvPr/>
        </p:nvSpPr>
        <p:spPr>
          <a:xfrm>
            <a:off x="1250919" y="4185066"/>
            <a:ext cx="3357048" cy="683970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98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5A2B4F3-F8D3-437A-B04B-9FADC7988E2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43"/>
          <a:stretch/>
        </p:blipFill>
        <p:spPr bwMode="auto">
          <a:xfrm>
            <a:off x="71463" y="776274"/>
            <a:ext cx="12674266" cy="3720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5E76EB-1D53-49A8-9F31-AA870CB57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Measurements with LID-QMS before T operation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170EE0-D59B-4E0D-994B-B91DEF2D14D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4"/>
          <a:stretch/>
        </p:blipFill>
        <p:spPr bwMode="auto">
          <a:xfrm>
            <a:off x="106611" y="4436988"/>
            <a:ext cx="12672863" cy="13942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66A4994-5D21-4BE7-A091-A46898A4CD7A}"/>
              </a:ext>
            </a:extLst>
          </p:cNvPr>
          <p:cNvGrpSpPr/>
          <p:nvPr/>
        </p:nvGrpSpPr>
        <p:grpSpPr>
          <a:xfrm>
            <a:off x="8712423" y="4496979"/>
            <a:ext cx="4141316" cy="2460365"/>
            <a:chOff x="0" y="0"/>
            <a:chExt cx="2540635" cy="1509397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245AA48-2CB0-4FF5-92FB-6B99231BB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40" t="53697" r="53511" b="29131"/>
            <a:stretch/>
          </p:blipFill>
          <p:spPr bwMode="auto">
            <a:xfrm>
              <a:off x="0" y="0"/>
              <a:ext cx="2540635" cy="150939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222FF38-5332-4E09-9788-D6AC48CEA805}"/>
                </a:ext>
              </a:extLst>
            </p:cNvPr>
            <p:cNvSpPr/>
            <p:nvPr/>
          </p:nvSpPr>
          <p:spPr>
            <a:xfrm>
              <a:off x="1126067" y="1090083"/>
              <a:ext cx="463550" cy="97790"/>
            </a:xfrm>
            <a:prstGeom prst="rect">
              <a:avLst/>
            </a:pr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B5CAC57-79DF-4CD3-B501-9FB876659693}"/>
                </a:ext>
              </a:extLst>
            </p:cNvPr>
            <p:cNvSpPr/>
            <p:nvPr/>
          </p:nvSpPr>
          <p:spPr>
            <a:xfrm>
              <a:off x="891117" y="918633"/>
              <a:ext cx="826135" cy="303530"/>
            </a:xfrm>
            <a:prstGeom prst="rect">
              <a:avLst/>
            </a:pr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</p:grp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175CE1D-2159-4293-A690-1E98F4711F0E}"/>
              </a:ext>
            </a:extLst>
          </p:cNvPr>
          <p:cNvSpPr txBox="1">
            <a:spLocks/>
          </p:cNvSpPr>
          <p:nvPr/>
        </p:nvSpPr>
        <p:spPr>
          <a:xfrm>
            <a:off x="215479" y="5661124"/>
            <a:ext cx="8288895" cy="2150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Before this measurement: poloidal and toroidal scan to identify </a:t>
            </a:r>
            <a:r>
              <a:rPr lang="en-GB" dirty="0">
                <a:highlight>
                  <a:srgbClr val="00FF00"/>
                </a:highlight>
              </a:rPr>
              <a:t>area of const. D retention (green rectangle)</a:t>
            </a:r>
          </a:p>
          <a:p>
            <a:r>
              <a:rPr lang="en-GB" dirty="0">
                <a:highlight>
                  <a:srgbClr val="FFFF00"/>
                </a:highlight>
              </a:rPr>
              <a:t>Laser power scan </a:t>
            </a:r>
            <a:r>
              <a:rPr lang="en-GB" dirty="0"/>
              <a:t>to determine minimum power for complete fuel desorption: </a:t>
            </a:r>
            <a:r>
              <a:rPr lang="en-GB" dirty="0">
                <a:solidFill>
                  <a:srgbClr val="0000FF"/>
                </a:solidFill>
              </a:rPr>
              <a:t>19 kW for 1 </a:t>
            </a:r>
            <a:r>
              <a:rPr lang="en-GB" dirty="0" err="1">
                <a:solidFill>
                  <a:srgbClr val="0000FF"/>
                </a:solidFill>
              </a:rPr>
              <a:t>ms</a:t>
            </a:r>
            <a:endParaRPr lang="en-GB" dirty="0">
              <a:solidFill>
                <a:srgbClr val="0000FF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BB3F692-CAA3-4A88-A45C-6C843EA35E00}"/>
              </a:ext>
            </a:extLst>
          </p:cNvPr>
          <p:cNvSpPr txBox="1">
            <a:spLocks/>
          </p:cNvSpPr>
          <p:nvPr/>
        </p:nvSpPr>
        <p:spPr>
          <a:xfrm>
            <a:off x="6984232" y="968029"/>
            <a:ext cx="936104" cy="372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dirty="0">
                <a:solidFill>
                  <a:srgbClr val="0000FF"/>
                </a:solidFill>
              </a:rPr>
              <a:t>19 kW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5237E17F-E105-470A-91C8-574FCBC7489C}"/>
              </a:ext>
            </a:extLst>
          </p:cNvPr>
          <p:cNvSpPr txBox="1">
            <a:spLocks/>
          </p:cNvSpPr>
          <p:nvPr/>
        </p:nvSpPr>
        <p:spPr>
          <a:xfrm>
            <a:off x="5760095" y="908596"/>
            <a:ext cx="936104" cy="372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dirty="0">
                <a:solidFill>
                  <a:srgbClr val="4FCDC8"/>
                </a:solidFill>
              </a:rPr>
              <a:t>21 kW</a:t>
            </a:r>
          </a:p>
        </p:txBody>
      </p:sp>
    </p:spTree>
    <p:extLst>
      <p:ext uri="{BB962C8B-B14F-4D97-AF65-F5344CB8AC3E}">
        <p14:creationId xmlns:p14="http://schemas.microsoft.com/office/powerpoint/2010/main" val="749979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E76EB-1D53-49A8-9F31-AA870CB57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situ Measurements with LID-QMS in DT campaign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567D9D1-15F5-4D49-BDA4-AA378114E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" y="707807"/>
            <a:ext cx="13105455" cy="6902766"/>
          </a:xfrm>
        </p:spPr>
        <p:txBody>
          <a:bodyPr>
            <a:normAutofit/>
          </a:bodyPr>
          <a:lstStyle/>
          <a:p>
            <a:r>
              <a:rPr lang="en-GB" sz="2000" b="1" dirty="0"/>
              <a:t>Measurements during Deuterium-Tritium campaign at JET in September/October 2023:</a:t>
            </a:r>
          </a:p>
          <a:p>
            <a:pPr lvl="1"/>
            <a:r>
              <a:rPr lang="en-GB" dirty="0"/>
              <a:t>4 x 3 cm</a:t>
            </a:r>
            <a:r>
              <a:rPr lang="en-GB" baseline="30000" dirty="0"/>
              <a:t>2</a:t>
            </a:r>
            <a:r>
              <a:rPr lang="en-GB" dirty="0"/>
              <a:t> rectangles “cleaned” from fuel by overlapping laser spots before tritium operation</a:t>
            </a:r>
          </a:p>
          <a:p>
            <a:pPr lvl="1"/>
            <a:r>
              <a:rPr lang="en-GB" dirty="0"/>
              <a:t>one rectangle measured every week in </a:t>
            </a:r>
            <a:br>
              <a:rPr lang="en-GB" dirty="0"/>
            </a:br>
            <a:r>
              <a:rPr lang="en-GB" dirty="0"/>
              <a:t>“Raster mode”: 99 laser spots every 3 mm</a:t>
            </a:r>
            <a:br>
              <a:rPr lang="en-GB" dirty="0"/>
            </a:br>
            <a:r>
              <a:rPr lang="en-GB" dirty="0"/>
              <a:t>every 20 </a:t>
            </a:r>
            <a:r>
              <a:rPr lang="en-GB" dirty="0" err="1"/>
              <a:t>ms</a:t>
            </a:r>
            <a:r>
              <a:rPr lang="en-GB" dirty="0"/>
              <a:t> to increase the desorbed area</a:t>
            </a:r>
          </a:p>
          <a:p>
            <a:pPr lvl="1"/>
            <a:r>
              <a:rPr lang="en-GB" dirty="0"/>
              <a:t>Additional weekly measurement of rectangle 1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sz="2000" b="1" dirty="0"/>
              <a:t>Observations: </a:t>
            </a:r>
          </a:p>
          <a:p>
            <a:pPr lvl="1"/>
            <a:r>
              <a:rPr lang="en-GB" dirty="0"/>
              <a:t>Large signal on mass 4 (D</a:t>
            </a:r>
            <a:r>
              <a:rPr lang="en-GB" baseline="-25000" dirty="0"/>
              <a:t>2</a:t>
            </a:r>
            <a:r>
              <a:rPr lang="en-GB" dirty="0"/>
              <a:t>) in all QMS</a:t>
            </a:r>
          </a:p>
          <a:p>
            <a:pPr lvl="1"/>
            <a:r>
              <a:rPr lang="en-GB" dirty="0"/>
              <a:t>Large signal on mass 5 (DT) only in QMS close to laser spots,</a:t>
            </a:r>
            <a:br>
              <a:rPr lang="en-GB" dirty="0"/>
            </a:br>
            <a:r>
              <a:rPr lang="en-GB" dirty="0"/>
              <a:t>but small signal in sub-divertor RGAs</a:t>
            </a:r>
            <a:br>
              <a:rPr lang="en-GB" dirty="0"/>
            </a:br>
            <a:r>
              <a:rPr lang="en-GB" dirty="0"/>
              <a:t>(probably in remote ducts/tubes walls saturated with D but not</a:t>
            </a:r>
            <a:br>
              <a:rPr lang="en-GB" dirty="0"/>
            </a:br>
            <a:r>
              <a:rPr lang="en-GB" dirty="0"/>
              <a:t>with T) </a:t>
            </a:r>
          </a:p>
          <a:p>
            <a:pPr lvl="1"/>
            <a:r>
              <a:rPr lang="en-GB" dirty="0"/>
              <a:t>Most constant signal with low pumping (</a:t>
            </a:r>
            <a:r>
              <a:rPr lang="en-GB" dirty="0" err="1"/>
              <a:t>cryo</a:t>
            </a:r>
            <a:r>
              <a:rPr lang="en-GB" dirty="0"/>
              <a:t> pump at liquid N2</a:t>
            </a:r>
            <a:br>
              <a:rPr lang="en-GB" dirty="0"/>
            </a:br>
            <a:r>
              <a:rPr lang="en-GB" dirty="0"/>
              <a:t>and only 1 of 4 turbo molecular pumps pumping)</a:t>
            </a:r>
            <a:br>
              <a:rPr lang="en-GB" dirty="0"/>
            </a:br>
            <a:r>
              <a:rPr lang="en-GB" dirty="0"/>
              <a:t>→ QMS repetition time (~5 s) &lt;&lt; pump-out time </a:t>
            </a:r>
            <a:br>
              <a:rPr lang="en-GB" dirty="0"/>
            </a:br>
            <a:endParaRPr lang="en-GB" dirty="0"/>
          </a:p>
          <a:p>
            <a:pPr lvl="1"/>
            <a:endParaRPr lang="en-GB" sz="1600" dirty="0"/>
          </a:p>
        </p:txBody>
      </p:sp>
      <p:pic>
        <p:nvPicPr>
          <p:cNvPr id="127" name="Grafik 126">
            <a:extLst>
              <a:ext uri="{FF2B5EF4-FFF2-40B4-BE49-F238E27FC236}">
                <a16:creationId xmlns:a16="http://schemas.microsoft.com/office/drawing/2014/main" id="{CF35ECB8-6976-481A-BA38-016239870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2349" t="10195" r="12373" b="57180"/>
          <a:stretch/>
        </p:blipFill>
        <p:spPr>
          <a:xfrm>
            <a:off x="7992343" y="1526969"/>
            <a:ext cx="4837384" cy="1258566"/>
          </a:xfrm>
          <a:prstGeom prst="rect">
            <a:avLst/>
          </a:prstGeom>
        </p:spPr>
      </p:pic>
      <p:pic>
        <p:nvPicPr>
          <p:cNvPr id="128" name="Grafik 127">
            <a:extLst>
              <a:ext uri="{FF2B5EF4-FFF2-40B4-BE49-F238E27FC236}">
                <a16:creationId xmlns:a16="http://schemas.microsoft.com/office/drawing/2014/main" id="{2CFF9EA7-B1EE-4791-B1FE-8B518B5969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9" t="32528" r="47538" b="42536"/>
          <a:stretch/>
        </p:blipFill>
        <p:spPr>
          <a:xfrm>
            <a:off x="7992343" y="2865307"/>
            <a:ext cx="4212877" cy="4012266"/>
          </a:xfrm>
          <a:prstGeom prst="rect">
            <a:avLst/>
          </a:prstGeom>
        </p:spPr>
      </p:pic>
      <p:sp>
        <p:nvSpPr>
          <p:cNvPr id="129" name="Inhaltsplatzhalter 2">
            <a:extLst>
              <a:ext uri="{FF2B5EF4-FFF2-40B4-BE49-F238E27FC236}">
                <a16:creationId xmlns:a16="http://schemas.microsoft.com/office/drawing/2014/main" id="{FE599952-E8EB-4988-BF14-0217940DA46D}"/>
              </a:ext>
            </a:extLst>
          </p:cNvPr>
          <p:cNvSpPr txBox="1">
            <a:spLocks/>
          </p:cNvSpPr>
          <p:nvPr/>
        </p:nvSpPr>
        <p:spPr>
          <a:xfrm>
            <a:off x="8134749" y="2839432"/>
            <a:ext cx="4520117" cy="733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GB" b="1" dirty="0"/>
              <a:t>4 x 3 cm</a:t>
            </a:r>
            <a:r>
              <a:rPr lang="en-GB" b="1" baseline="30000" dirty="0"/>
              <a:t>2</a:t>
            </a:r>
            <a:r>
              <a:rPr lang="en-GB" b="1" dirty="0"/>
              <a:t> “cleaned” rectangle</a:t>
            </a:r>
          </a:p>
        </p:txBody>
      </p:sp>
      <p:cxnSp>
        <p:nvCxnSpPr>
          <p:cNvPr id="131" name="Gerade Verbindung mit Pfeil 130">
            <a:extLst>
              <a:ext uri="{FF2B5EF4-FFF2-40B4-BE49-F238E27FC236}">
                <a16:creationId xmlns:a16="http://schemas.microsoft.com/office/drawing/2014/main" id="{C271B6A4-DC8C-40D4-BD51-370DF7EF284B}"/>
              </a:ext>
            </a:extLst>
          </p:cNvPr>
          <p:cNvCxnSpPr/>
          <p:nvPr/>
        </p:nvCxnSpPr>
        <p:spPr>
          <a:xfrm>
            <a:off x="9889978" y="3175377"/>
            <a:ext cx="0" cy="3600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Gerade Verbindung mit Pfeil 131">
            <a:extLst>
              <a:ext uri="{FF2B5EF4-FFF2-40B4-BE49-F238E27FC236}">
                <a16:creationId xmlns:a16="http://schemas.microsoft.com/office/drawing/2014/main" id="{317B840A-D629-4DD6-ACB7-2AF09CDA4B7A}"/>
              </a:ext>
            </a:extLst>
          </p:cNvPr>
          <p:cNvCxnSpPr/>
          <p:nvPr/>
        </p:nvCxnSpPr>
        <p:spPr>
          <a:xfrm>
            <a:off x="11831252" y="3167882"/>
            <a:ext cx="0" cy="3600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Inhaltsplatzhalter 2">
            <a:extLst>
              <a:ext uri="{FF2B5EF4-FFF2-40B4-BE49-F238E27FC236}">
                <a16:creationId xmlns:a16="http://schemas.microsoft.com/office/drawing/2014/main" id="{9DF85F5D-D859-4D74-8B7B-5FFCAA3DD99E}"/>
              </a:ext>
            </a:extLst>
          </p:cNvPr>
          <p:cNvSpPr txBox="1">
            <a:spLocks/>
          </p:cNvSpPr>
          <p:nvPr/>
        </p:nvSpPr>
        <p:spPr>
          <a:xfrm>
            <a:off x="7477063" y="3468727"/>
            <a:ext cx="4580629" cy="723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GB" b="1" dirty="0">
                <a:solidFill>
                  <a:schemeClr val="bg1"/>
                </a:solidFill>
              </a:rPr>
              <a:t>99 laser spots</a:t>
            </a:r>
          </a:p>
        </p:txBody>
      </p:sp>
      <p:cxnSp>
        <p:nvCxnSpPr>
          <p:cNvPr id="136" name="Gerade Verbindung mit Pfeil 135">
            <a:extLst>
              <a:ext uri="{FF2B5EF4-FFF2-40B4-BE49-F238E27FC236}">
                <a16:creationId xmlns:a16="http://schemas.microsoft.com/office/drawing/2014/main" id="{D61D8AB7-61FE-4D81-87A3-B0DC72086571}"/>
              </a:ext>
            </a:extLst>
          </p:cNvPr>
          <p:cNvCxnSpPr>
            <a:cxnSpLocks/>
          </p:cNvCxnSpPr>
          <p:nvPr/>
        </p:nvCxnSpPr>
        <p:spPr>
          <a:xfrm>
            <a:off x="9720535" y="3682375"/>
            <a:ext cx="288032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942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E76EB-1D53-49A8-9F31-AA870CB57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Tritium Measurements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567D9D1-15F5-4D49-BDA4-AA378114E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638" y="1943053"/>
            <a:ext cx="2023796" cy="101772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1F77B4"/>
                </a:solidFill>
              </a:rPr>
              <a:t>D</a:t>
            </a:r>
            <a:r>
              <a:rPr lang="en-GB" baseline="-25000" dirty="0">
                <a:solidFill>
                  <a:srgbClr val="1F77B4"/>
                </a:solidFill>
              </a:rPr>
              <a:t>2</a:t>
            </a:r>
            <a:r>
              <a:rPr lang="en-GB" dirty="0"/>
              <a:t> , (TH)</a:t>
            </a:r>
            <a:br>
              <a:rPr lang="en-GB" baseline="-25000" dirty="0"/>
            </a:br>
            <a:r>
              <a:rPr lang="en-GB" dirty="0">
                <a:solidFill>
                  <a:srgbClr val="FF7F0E"/>
                </a:solidFill>
              </a:rPr>
              <a:t>DT</a:t>
            </a:r>
            <a:r>
              <a:rPr lang="en-GB" dirty="0"/>
              <a:t>, (HD</a:t>
            </a:r>
            <a:r>
              <a:rPr lang="en-GB" baseline="-25000" dirty="0"/>
              <a:t>2</a:t>
            </a:r>
            <a:r>
              <a:rPr lang="en-GB" dirty="0"/>
              <a:t>)</a:t>
            </a:r>
            <a:br>
              <a:rPr lang="en-GB" dirty="0"/>
            </a:br>
            <a:r>
              <a:rPr lang="en-GB" dirty="0">
                <a:solidFill>
                  <a:srgbClr val="2CA02C"/>
                </a:solidFill>
              </a:rPr>
              <a:t>HD</a:t>
            </a:r>
          </a:p>
          <a:p>
            <a:endParaRPr lang="en-GB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63B01BA-01A0-442B-8D39-7C0386A363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471" y="1427460"/>
            <a:ext cx="5486400" cy="36576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61125B7-7535-406D-AA53-81FE88CDCA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0062" y="1423738"/>
            <a:ext cx="5486400" cy="3657600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D5C6BFC8-0D54-4B74-9854-76823CA0C48F}"/>
              </a:ext>
            </a:extLst>
          </p:cNvPr>
          <p:cNvSpPr txBox="1">
            <a:spLocks/>
          </p:cNvSpPr>
          <p:nvPr/>
        </p:nvSpPr>
        <p:spPr>
          <a:xfrm>
            <a:off x="20350" y="691835"/>
            <a:ext cx="13248979" cy="57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Measurement with 99 spots inside an area cleaned 1 week before by overlapping laser spots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0ABDB44E-1237-4DD5-8736-73A3F3292CEE}"/>
              </a:ext>
            </a:extLst>
          </p:cNvPr>
          <p:cNvSpPr txBox="1">
            <a:spLocks/>
          </p:cNvSpPr>
          <p:nvPr/>
        </p:nvSpPr>
        <p:spPr>
          <a:xfrm>
            <a:off x="26606" y="5441480"/>
            <a:ext cx="13248979" cy="2312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TH and HD</a:t>
            </a:r>
            <a:r>
              <a:rPr lang="en-GB" baseline="-25000" dirty="0"/>
              <a:t>2</a:t>
            </a:r>
            <a:r>
              <a:rPr lang="en-GB" dirty="0"/>
              <a:t> can only have negligible contribution to mass 4 and 5 as there is little H</a:t>
            </a:r>
            <a:r>
              <a:rPr lang="en-GB" baseline="-25000" dirty="0"/>
              <a:t>2</a:t>
            </a:r>
            <a:r>
              <a:rPr lang="en-GB" dirty="0"/>
              <a:t> (mass 2)</a:t>
            </a:r>
          </a:p>
          <a:p>
            <a:endParaRPr lang="en-GB" dirty="0"/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8573BB9C-3145-4B5A-B8BE-ADE2722E48C1}"/>
              </a:ext>
            </a:extLst>
          </p:cNvPr>
          <p:cNvSpPr txBox="1">
            <a:spLocks/>
          </p:cNvSpPr>
          <p:nvPr/>
        </p:nvSpPr>
        <p:spPr>
          <a:xfrm>
            <a:off x="3467899" y="3482457"/>
            <a:ext cx="720080" cy="759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1F77B4"/>
                </a:solidFill>
              </a:rPr>
              <a:t>D</a:t>
            </a:r>
            <a:r>
              <a:rPr lang="en-GB" baseline="-25000" dirty="0">
                <a:solidFill>
                  <a:srgbClr val="1F77B4"/>
                </a:solidFill>
              </a:rPr>
              <a:t>2</a:t>
            </a:r>
            <a:r>
              <a:rPr lang="en-GB" dirty="0"/>
              <a:t> </a:t>
            </a: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6115E8C4-45F6-4A42-A1AB-D984AB45D325}"/>
              </a:ext>
            </a:extLst>
          </p:cNvPr>
          <p:cNvSpPr txBox="1">
            <a:spLocks/>
          </p:cNvSpPr>
          <p:nvPr/>
        </p:nvSpPr>
        <p:spPr>
          <a:xfrm>
            <a:off x="4103911" y="2401356"/>
            <a:ext cx="864096" cy="646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FF7F0E"/>
                </a:solidFill>
              </a:rPr>
              <a:t>DT</a:t>
            </a:r>
            <a:endParaRPr lang="en-GB" dirty="0"/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FC5E34C0-1D1E-46B1-8E26-9173D34CC465}"/>
              </a:ext>
            </a:extLst>
          </p:cNvPr>
          <p:cNvSpPr txBox="1">
            <a:spLocks/>
          </p:cNvSpPr>
          <p:nvPr/>
        </p:nvSpPr>
        <p:spPr>
          <a:xfrm>
            <a:off x="2735759" y="3893894"/>
            <a:ext cx="720080" cy="1017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2CA02C"/>
                </a:solidFill>
              </a:rPr>
              <a:t>HD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5682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D4ED5-AD88-42C9-93CC-F231838C7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BAFF69-18F7-4F5E-A3E1-AC941511C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20" y="1501729"/>
            <a:ext cx="11232755" cy="4879475"/>
          </a:xfrm>
        </p:spPr>
        <p:txBody>
          <a:bodyPr>
            <a:normAutofit/>
          </a:bodyPr>
          <a:lstStyle/>
          <a:p>
            <a:r>
              <a:rPr lang="en-GB" dirty="0"/>
              <a:t>The LID-QMS method</a:t>
            </a:r>
          </a:p>
          <a:p>
            <a:endParaRPr lang="en-GB" dirty="0"/>
          </a:p>
          <a:p>
            <a:r>
              <a:rPr lang="en-GB" dirty="0"/>
              <a:t>Ex situ experimental Setup at FZJ: FREDIS</a:t>
            </a:r>
          </a:p>
          <a:p>
            <a:r>
              <a:rPr lang="en-GB" dirty="0"/>
              <a:t>Ex situ measurements on JET tiles</a:t>
            </a:r>
          </a:p>
          <a:p>
            <a:r>
              <a:rPr lang="en-GB" dirty="0"/>
              <a:t>Sample overview</a:t>
            </a:r>
          </a:p>
          <a:p>
            <a:endParaRPr lang="en-GB" dirty="0"/>
          </a:p>
          <a:p>
            <a:r>
              <a:rPr lang="en-GB" dirty="0"/>
              <a:t>In situ experimental Setup at JET</a:t>
            </a:r>
          </a:p>
          <a:p>
            <a:r>
              <a:rPr lang="en-GB" dirty="0"/>
              <a:t>In situ measurements inside JET</a:t>
            </a:r>
          </a:p>
          <a:p>
            <a:r>
              <a:rPr lang="en-GB" dirty="0"/>
              <a:t>Overview of all in situ LID-QMS measurements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098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E76EB-1D53-49A8-9F31-AA870CB57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situ Measurements with LID-QMS at JET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567D9D1-15F5-4D49-BDA4-AA378114E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40" y="764580"/>
            <a:ext cx="7567612" cy="69027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000" i="1" dirty="0"/>
          </a:p>
          <a:p>
            <a:r>
              <a:rPr lang="en-GB" sz="2000" b="1" dirty="0"/>
              <a:t>Measurements during Tritium Clean-up campaign at JET</a:t>
            </a:r>
            <a:br>
              <a:rPr lang="en-GB" sz="2000" b="1" dirty="0"/>
            </a:br>
            <a:r>
              <a:rPr lang="en-GB" sz="2000" b="1" dirty="0"/>
              <a:t>in October/November 2023:</a:t>
            </a:r>
          </a:p>
          <a:p>
            <a:pPr lvl="1"/>
            <a:r>
              <a:rPr lang="en-GB" dirty="0"/>
              <a:t>Monitor the tritium content during different clean-up techniques: </a:t>
            </a:r>
          </a:p>
          <a:p>
            <a:pPr lvl="2"/>
            <a:r>
              <a:rPr lang="en-GB" dirty="0"/>
              <a:t>Backing to 320° C</a:t>
            </a:r>
          </a:p>
          <a:p>
            <a:pPr lvl="2"/>
            <a:r>
              <a:rPr lang="en-GB" dirty="0"/>
              <a:t>ICWC plasmas</a:t>
            </a:r>
          </a:p>
          <a:p>
            <a:pPr lvl="2"/>
            <a:r>
              <a:rPr lang="en-GB" dirty="0"/>
              <a:t>Raised Inner Strike Point plasmas (RISP)</a:t>
            </a:r>
          </a:p>
          <a:p>
            <a:pPr lvl="2"/>
            <a:r>
              <a:rPr lang="en-GB" dirty="0"/>
              <a:t>Glow discharge plasmas</a:t>
            </a:r>
          </a:p>
          <a:p>
            <a:pPr lvl="2"/>
            <a:endParaRPr lang="en-GB" dirty="0"/>
          </a:p>
          <a:p>
            <a:pPr lvl="1"/>
            <a:r>
              <a:rPr lang="en-GB" dirty="0"/>
              <a:t>Measurement by repetition of a poloidal scan of the inner divertor with LID-QMS shifted by few mm after each cleaning method   </a:t>
            </a:r>
          </a:p>
          <a:p>
            <a:pPr marL="457200" lvl="1" indent="0">
              <a:buNone/>
            </a:pPr>
            <a:endParaRPr lang="en-GB" sz="1000" dirty="0"/>
          </a:p>
          <a:p>
            <a:pPr lvl="1"/>
            <a:endParaRPr lang="en-GB" sz="1000" dirty="0"/>
          </a:p>
        </p:txBody>
      </p:sp>
      <p:pic>
        <p:nvPicPr>
          <p:cNvPr id="6" name="Picture 19">
            <a:extLst>
              <a:ext uri="{FF2B5EF4-FFF2-40B4-BE49-F238E27FC236}">
                <a16:creationId xmlns:a16="http://schemas.microsoft.com/office/drawing/2014/main" id="{6C59D544-B80D-4771-BF4F-39E5B04EDC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5" t="43564" r="2625" b="7558"/>
          <a:stretch/>
        </p:blipFill>
        <p:spPr>
          <a:xfrm>
            <a:off x="10682981" y="1196628"/>
            <a:ext cx="2349921" cy="3472934"/>
          </a:xfrm>
          <a:prstGeom prst="rect">
            <a:avLst/>
          </a:prstGeom>
        </p:spPr>
      </p:pic>
      <p:pic>
        <p:nvPicPr>
          <p:cNvPr id="126" name="Grafik 125">
            <a:extLst>
              <a:ext uri="{FF2B5EF4-FFF2-40B4-BE49-F238E27FC236}">
                <a16:creationId xmlns:a16="http://schemas.microsoft.com/office/drawing/2014/main" id="{74D7F37D-7948-4B63-BFB7-F7095E4B91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 t="3835" r="44015" b="4137"/>
          <a:stretch/>
        </p:blipFill>
        <p:spPr>
          <a:xfrm>
            <a:off x="7776319" y="764580"/>
            <a:ext cx="2855739" cy="624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27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E76EB-1D53-49A8-9F31-AA870CB57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situ Measurements with LID-QMS at JET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567D9D1-15F5-4D49-BDA4-AA378114E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1" y="707807"/>
            <a:ext cx="13105455" cy="51693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LID-QMS on top of tile 1 </a:t>
            </a:r>
            <a:r>
              <a:rPr lang="en-GB" sz="2000" b="1" dirty="0">
                <a:solidFill>
                  <a:srgbClr val="0000FF"/>
                </a:solidFill>
              </a:rPr>
              <a:t>before</a:t>
            </a:r>
            <a:r>
              <a:rPr lang="en-GB" sz="2000" b="1" dirty="0"/>
              <a:t> and </a:t>
            </a:r>
            <a:r>
              <a:rPr lang="en-GB" sz="2000" b="1" dirty="0">
                <a:solidFill>
                  <a:srgbClr val="2CA02C"/>
                </a:solidFill>
              </a:rPr>
              <a:t>after</a:t>
            </a:r>
            <a:r>
              <a:rPr lang="en-GB" sz="2000" b="1" dirty="0"/>
              <a:t> RISP plasmas for mass 5 (DT)</a:t>
            </a:r>
            <a:br>
              <a:rPr lang="en-GB" sz="2000" b="1" dirty="0"/>
            </a:br>
            <a:endParaRPr lang="en-GB" sz="1000" dirty="0"/>
          </a:p>
        </p:txBody>
      </p:sp>
      <p:pic>
        <p:nvPicPr>
          <p:cNvPr id="126" name="Grafik 125">
            <a:extLst>
              <a:ext uri="{FF2B5EF4-FFF2-40B4-BE49-F238E27FC236}">
                <a16:creationId xmlns:a16="http://schemas.microsoft.com/office/drawing/2014/main" id="{21AA7A55-1E66-42B8-BBD8-CAA743278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78"/>
          <a:stretch/>
        </p:blipFill>
        <p:spPr>
          <a:xfrm>
            <a:off x="143471" y="1175857"/>
            <a:ext cx="9937104" cy="2901091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0E6F4C57-FCC2-4CBB-ACC1-60286173F9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r="24630" b="7800"/>
          <a:stretch/>
        </p:blipFill>
        <p:spPr>
          <a:xfrm>
            <a:off x="10140596" y="783247"/>
            <a:ext cx="3672408" cy="6120757"/>
          </a:xfrm>
          <a:prstGeom prst="rect">
            <a:avLst/>
          </a:prstGeom>
        </p:spPr>
      </p:pic>
      <p:sp>
        <p:nvSpPr>
          <p:cNvPr id="128" name="Rechteck 127">
            <a:extLst>
              <a:ext uri="{FF2B5EF4-FFF2-40B4-BE49-F238E27FC236}">
                <a16:creationId xmlns:a16="http://schemas.microsoft.com/office/drawing/2014/main" id="{D0B86CAA-00F6-438B-8A79-85F3799E8D79}"/>
              </a:ext>
            </a:extLst>
          </p:cNvPr>
          <p:cNvSpPr/>
          <p:nvPr/>
        </p:nvSpPr>
        <p:spPr>
          <a:xfrm rot="21249069">
            <a:off x="11182253" y="4664613"/>
            <a:ext cx="143310" cy="67758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9" name="Rechteck 128">
            <a:extLst>
              <a:ext uri="{FF2B5EF4-FFF2-40B4-BE49-F238E27FC236}">
                <a16:creationId xmlns:a16="http://schemas.microsoft.com/office/drawing/2014/main" id="{0D729E48-B63C-46C4-B01B-B9AEB1000BFF}"/>
              </a:ext>
            </a:extLst>
          </p:cNvPr>
          <p:cNvSpPr/>
          <p:nvPr/>
        </p:nvSpPr>
        <p:spPr>
          <a:xfrm rot="21249069">
            <a:off x="11344521" y="4621305"/>
            <a:ext cx="143310" cy="677589"/>
          </a:xfrm>
          <a:prstGeom prst="rect">
            <a:avLst/>
          </a:prstGeom>
          <a:noFill/>
          <a:ln>
            <a:solidFill>
              <a:srgbClr val="2CA0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F235497-3274-421B-9AD8-DE1B9B62E706}"/>
              </a:ext>
            </a:extLst>
          </p:cNvPr>
          <p:cNvSpPr txBox="1">
            <a:spLocks/>
          </p:cNvSpPr>
          <p:nvPr/>
        </p:nvSpPr>
        <p:spPr>
          <a:xfrm>
            <a:off x="135640" y="4869036"/>
            <a:ext cx="7567612" cy="2798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GB" sz="1000"/>
          </a:p>
          <a:p>
            <a:pPr lvl="1"/>
            <a:endParaRPr lang="en-GB" sz="1000"/>
          </a:p>
          <a:p>
            <a:r>
              <a:rPr lang="en-GB" sz="2000" b="1"/>
              <a:t>Final Measurements at JET after last plasma</a:t>
            </a:r>
            <a:br>
              <a:rPr lang="en-GB" sz="2000" b="1"/>
            </a:br>
            <a:r>
              <a:rPr lang="en-GB" sz="2000" b="1"/>
              <a:t>in December 2023:</a:t>
            </a:r>
            <a:br>
              <a:rPr lang="en-GB" sz="2000" b="1"/>
            </a:br>
            <a:r>
              <a:rPr lang="en-GB" sz="2000"/>
              <a:t>comparison of ex situ to in situ LID-QMS</a:t>
            </a:r>
            <a:br>
              <a:rPr lang="en-GB" sz="2000"/>
            </a:br>
            <a:r>
              <a:rPr lang="en-GB" sz="2000"/>
              <a:t>in 70 positions in the laser accessible area</a:t>
            </a:r>
            <a:br>
              <a:rPr lang="en-GB" sz="2000"/>
            </a:br>
            <a:r>
              <a:rPr lang="en-GB" sz="2000"/>
              <a:t>on tiles to be retrieved from the torus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945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 bwMode="auto">
          <a:xfrm>
            <a:off x="0" y="133350"/>
            <a:ext cx="9750425" cy="671513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GB" sz="3543">
                <a:latin typeface="Arial Black"/>
              </a:rPr>
              <a:t>Overview of FULL LID-QMS work</a:t>
            </a:r>
            <a:endParaRPr lang="en-GB" sz="3543"/>
          </a:p>
        </p:txBody>
      </p:sp>
      <p:grpSp>
        <p:nvGrpSpPr>
          <p:cNvPr id="31" name="Group 30"/>
          <p:cNvGrpSpPr/>
          <p:nvPr/>
        </p:nvGrpSpPr>
        <p:grpSpPr bwMode="auto">
          <a:xfrm rot="322030">
            <a:off x="310135" y="557791"/>
            <a:ext cx="11467035" cy="6729682"/>
            <a:chOff x="261701" y="137832"/>
            <a:chExt cx="10787802" cy="63310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rcRect l="34533" t="20434" r="21521"/>
            <a:stretch/>
          </p:blipFill>
          <p:spPr bwMode="auto">
            <a:xfrm>
              <a:off x="261701" y="883595"/>
              <a:ext cx="2839954" cy="558529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rcRect l="29270" t="19737" r="14533"/>
            <a:stretch/>
          </p:blipFill>
          <p:spPr bwMode="auto">
            <a:xfrm rot="21114437">
              <a:off x="5278648" y="582037"/>
              <a:ext cx="3530665" cy="546216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rcRect l="38105" t="16883" r="19983"/>
            <a:stretch/>
          </p:blipFill>
          <p:spPr bwMode="auto">
            <a:xfrm rot="21385334">
              <a:off x="3000100" y="804089"/>
              <a:ext cx="2588369" cy="555991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rcRect l="46139" t="20339"/>
            <a:stretch/>
          </p:blipFill>
          <p:spPr bwMode="auto">
            <a:xfrm rot="20889895">
              <a:off x="8231095" y="137832"/>
              <a:ext cx="2818408" cy="5470783"/>
            </a:xfrm>
            <a:prstGeom prst="rect">
              <a:avLst/>
            </a:prstGeom>
          </p:spPr>
        </p:pic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218460" y="4593808"/>
            <a:ext cx="1071532" cy="55027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88" b="1">
                <a:solidFill>
                  <a:srgbClr val="00FF00"/>
                </a:solidFill>
              </a:rPr>
              <a:t>14IWG1A</a:t>
            </a:r>
            <a:endParaRPr sz="3616"/>
          </a:p>
          <a:p>
            <a:pPr>
              <a:defRPr/>
            </a:pPr>
            <a:r>
              <a:rPr lang="en-GB" sz="1488" b="1">
                <a:solidFill>
                  <a:srgbClr val="00FF00"/>
                </a:solidFill>
              </a:rPr>
              <a:t>2019-23</a:t>
            </a:r>
            <a:endParaRPr sz="3616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707649" y="4378538"/>
            <a:ext cx="1012472" cy="55027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1488" b="1">
                <a:solidFill>
                  <a:schemeClr val="bg1"/>
                </a:solidFill>
              </a:rPr>
              <a:t>14ING1C</a:t>
            </a:r>
            <a:endParaRPr sz="3616"/>
          </a:p>
          <a:p>
            <a:pPr>
              <a:defRPr/>
            </a:pPr>
            <a:r>
              <a:rPr lang="en-GB" sz="1488" b="1">
                <a:solidFill>
                  <a:schemeClr val="bg1"/>
                </a:solidFill>
              </a:rPr>
              <a:t>2019-23</a:t>
            </a:r>
            <a:endParaRPr sz="3616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906345" y="1103111"/>
            <a:ext cx="1012472" cy="55027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1488" b="1">
                <a:solidFill>
                  <a:srgbClr val="00FF00"/>
                </a:solidFill>
              </a:rPr>
              <a:t>LH14W</a:t>
            </a:r>
            <a:endParaRPr sz="3616"/>
          </a:p>
          <a:p>
            <a:pPr>
              <a:defRPr/>
            </a:pPr>
            <a:r>
              <a:rPr lang="en-GB" sz="1488" b="1">
                <a:solidFill>
                  <a:srgbClr val="00FF00"/>
                </a:solidFill>
              </a:rPr>
              <a:t>2011-23</a:t>
            </a:r>
            <a:endParaRPr sz="3616"/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7550730" y="1382616"/>
            <a:ext cx="1012472" cy="55027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1488" b="1">
                <a:solidFill>
                  <a:srgbClr val="00FF00"/>
                </a:solidFill>
              </a:rPr>
              <a:t>LH14N</a:t>
            </a:r>
            <a:endParaRPr sz="3616"/>
          </a:p>
          <a:p>
            <a:pPr>
              <a:defRPr/>
            </a:pPr>
            <a:r>
              <a:rPr lang="en-GB" sz="1488" b="1">
                <a:solidFill>
                  <a:srgbClr val="00FF00"/>
                </a:solidFill>
              </a:rPr>
              <a:t>2019-23</a:t>
            </a:r>
            <a:endParaRPr sz="3616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627335" y="1366848"/>
            <a:ext cx="1012472" cy="55027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1488" b="1">
                <a:solidFill>
                  <a:srgbClr val="00FF00"/>
                </a:solidFill>
              </a:rPr>
              <a:t>RH14W</a:t>
            </a:r>
            <a:endParaRPr sz="3616"/>
          </a:p>
          <a:p>
            <a:pPr>
              <a:defRPr/>
            </a:pPr>
            <a:r>
              <a:rPr lang="en-GB" sz="1488" b="1">
                <a:solidFill>
                  <a:srgbClr val="00FF00"/>
                </a:solidFill>
              </a:rPr>
              <a:t>2011-23</a:t>
            </a:r>
            <a:endParaRPr sz="3616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0667632" y="4370601"/>
            <a:ext cx="1012472" cy="55027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1488" b="1">
                <a:solidFill>
                  <a:schemeClr val="bg1"/>
                </a:solidFill>
              </a:rPr>
              <a:t>14ING1D</a:t>
            </a:r>
            <a:endParaRPr sz="3616"/>
          </a:p>
          <a:p>
            <a:pPr>
              <a:defRPr/>
            </a:pPr>
            <a:r>
              <a:rPr lang="en-GB" sz="1488" b="1">
                <a:solidFill>
                  <a:schemeClr val="bg1"/>
                </a:solidFill>
              </a:rPr>
              <a:t>2011-23</a:t>
            </a:r>
            <a:endParaRPr sz="3616"/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0184052" y="1057490"/>
            <a:ext cx="1012472" cy="55027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1488" b="1">
                <a:solidFill>
                  <a:srgbClr val="00FF00"/>
                </a:solidFill>
              </a:rPr>
              <a:t>RH14N</a:t>
            </a:r>
            <a:endParaRPr sz="3616"/>
          </a:p>
          <a:p>
            <a:pPr>
              <a:defRPr/>
            </a:pPr>
            <a:r>
              <a:rPr lang="en-GB" sz="1488" b="1">
                <a:solidFill>
                  <a:srgbClr val="00FF00"/>
                </a:solidFill>
              </a:rPr>
              <a:t>2019-23</a:t>
            </a:r>
            <a:endParaRPr sz="3616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alphaModFix/>
          </a:blip>
          <a:srcRect l="26942" t="57087" r="18486"/>
          <a:stretch/>
        </p:blipFill>
        <p:spPr bwMode="auto">
          <a:xfrm>
            <a:off x="3087132" y="4461347"/>
            <a:ext cx="2984820" cy="2593158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949338" y="4563403"/>
            <a:ext cx="1071532" cy="55027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88" b="1">
                <a:solidFill>
                  <a:srgbClr val="00FF00"/>
                </a:solidFill>
              </a:rPr>
              <a:t>14IWG1B</a:t>
            </a:r>
            <a:endParaRPr sz="3616"/>
          </a:p>
          <a:p>
            <a:pPr>
              <a:defRPr/>
            </a:pPr>
            <a:r>
              <a:rPr lang="en-GB" sz="1488" b="1">
                <a:solidFill>
                  <a:srgbClr val="00FF00"/>
                </a:solidFill>
              </a:rPr>
              <a:t>2011-23</a:t>
            </a:r>
            <a:endParaRPr sz="3616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E76EB-1D53-49A8-9F31-AA870CB57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5" y="3500884"/>
            <a:ext cx="10692288" cy="485986"/>
          </a:xfrm>
        </p:spPr>
        <p:txBody>
          <a:bodyPr/>
          <a:lstStyle/>
          <a:p>
            <a:r>
              <a:rPr lang="en-GB" dirty="0"/>
              <a:t>Back-up Slides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63F625-79FD-4475-AAAA-D1FB4C2D3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5111" y="2276748"/>
            <a:ext cx="11664314" cy="520484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0092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1D688-B7B4-4F49-9DF3-F109B341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24CB4B-89C3-4E8A-AEEB-BEE7B4C3AE9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62679" y="6957345"/>
            <a:ext cx="11679379" cy="285022"/>
          </a:xfrm>
        </p:spPr>
        <p:txBody>
          <a:bodyPr/>
          <a:lstStyle/>
          <a:p>
            <a:pPr algn="r"/>
            <a:r>
              <a:rPr lang="en-GB" dirty="0"/>
              <a:t>Zlobinski et al. | DPG 2024 | Greifswald | 29.2.2024 | Page </a:t>
            </a:r>
            <a:fld id="{6A6D9FA1-99C7-4910-8E32-B85D378B0060}" type="slidenum">
              <a:rPr lang="en-GB" smtClean="0"/>
              <a:pPr algn="r"/>
              <a:t>24</a:t>
            </a:fld>
            <a:endParaRPr lang="en-GB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D562AAB-9E3E-445B-B5E7-4861BE8FECC4}"/>
              </a:ext>
            </a:extLst>
          </p:cNvPr>
          <p:cNvSpPr txBox="1"/>
          <p:nvPr/>
        </p:nvSpPr>
        <p:spPr>
          <a:xfrm>
            <a:off x="-30296" y="6551370"/>
            <a:ext cx="4268868" cy="72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endParaRPr lang="en-GB" sz="1400" b="1" dirty="0"/>
          </a:p>
          <a:p>
            <a:r>
              <a:rPr lang="en-GB" sz="1400" b="1" dirty="0"/>
              <a:t>Ref [1]: S. </a:t>
            </a:r>
            <a:r>
              <a:rPr lang="en-GB" sz="1400" b="1" dirty="0" err="1"/>
              <a:t>Brezinsek</a:t>
            </a:r>
            <a:r>
              <a:rPr lang="en-GB" sz="1400" b="1" dirty="0"/>
              <a:t> et al., </a:t>
            </a:r>
            <a:r>
              <a:rPr lang="it-IT" sz="1400" b="1" dirty="0" err="1"/>
              <a:t>Nucl</a:t>
            </a:r>
            <a:r>
              <a:rPr lang="it-IT" sz="1400" b="1" dirty="0"/>
              <a:t>. Fusion 55 (2015) 063021</a:t>
            </a:r>
            <a:r>
              <a:rPr lang="en-GB" sz="1400" b="1" dirty="0"/>
              <a:t>, </a:t>
            </a:r>
            <a:r>
              <a:rPr lang="en-GB" sz="1400" b="1" u="sng" dirty="0">
                <a:solidFill>
                  <a:srgbClr val="0000FF"/>
                </a:solidFill>
              </a:rPr>
              <a:t>doi:10.1088/0029-5515/55/6/063021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B70DBD9-0BE8-44C7-AB56-CDBAED61AB7F}"/>
              </a:ext>
            </a:extLst>
          </p:cNvPr>
          <p:cNvGrpSpPr/>
          <p:nvPr/>
        </p:nvGrpSpPr>
        <p:grpSpPr>
          <a:xfrm>
            <a:off x="476769" y="2098793"/>
            <a:ext cx="3597207" cy="4642451"/>
            <a:chOff x="229982" y="1806855"/>
            <a:chExt cx="3597207" cy="4642451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F13CEC53-9873-4FF6-A283-BBBED8809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87" y="1806855"/>
              <a:ext cx="3446102" cy="4616309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E15C071-6178-428B-B3B7-96642716547E}"/>
                </a:ext>
              </a:extLst>
            </p:cNvPr>
            <p:cNvSpPr/>
            <p:nvPr/>
          </p:nvSpPr>
          <p:spPr>
            <a:xfrm>
              <a:off x="229982" y="5949156"/>
              <a:ext cx="465418" cy="500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GB" sz="2400" dirty="0" err="1"/>
            </a:p>
          </p:txBody>
        </p:sp>
      </p:grp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DF393F64-EA8F-4471-A2FA-5B5FC11937CF}"/>
              </a:ext>
            </a:extLst>
          </p:cNvPr>
          <p:cNvSpPr txBox="1">
            <a:spLocks/>
          </p:cNvSpPr>
          <p:nvPr/>
        </p:nvSpPr>
        <p:spPr>
          <a:xfrm>
            <a:off x="-1" y="686472"/>
            <a:ext cx="13320935" cy="1900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Problem: Hydrogen isotope retention at the wall</a:t>
            </a:r>
          </a:p>
          <a:p>
            <a:pPr>
              <a:spcBef>
                <a:spcPts val="0"/>
              </a:spcBef>
            </a:pPr>
            <a:r>
              <a:rPr lang="en-GB" sz="2000" dirty="0"/>
              <a:t>Risk of high tritium release in case of large leak (e.g. ITER limit &lt; 1kg T in the vacuum chamber)</a:t>
            </a:r>
          </a:p>
          <a:p>
            <a:pPr>
              <a:spcBef>
                <a:spcPts val="0"/>
              </a:spcBef>
            </a:pPr>
            <a:r>
              <a:rPr lang="en-GB" sz="2000" dirty="0"/>
              <a:t>Tritium losses in the fuel cycle</a:t>
            </a:r>
          </a:p>
          <a:p>
            <a:pPr>
              <a:spcBef>
                <a:spcPts val="0"/>
              </a:spcBef>
            </a:pPr>
            <a:r>
              <a:rPr lang="en-GB" sz="2000" dirty="0"/>
              <a:t>Wall material issues </a:t>
            </a:r>
          </a:p>
          <a:p>
            <a:pPr>
              <a:spcBef>
                <a:spcPts val="0"/>
              </a:spcBef>
            </a:pPr>
            <a:r>
              <a:rPr lang="en-GB" sz="2000" dirty="0"/>
              <a:t>…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7CD3A4E-5A56-428E-98D9-3886D9BF61D4}"/>
              </a:ext>
            </a:extLst>
          </p:cNvPr>
          <p:cNvSpPr txBox="1"/>
          <p:nvPr/>
        </p:nvSpPr>
        <p:spPr>
          <a:xfrm>
            <a:off x="3698112" y="5967786"/>
            <a:ext cx="936104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endParaRPr lang="en-GB" sz="1400" b="1" dirty="0"/>
          </a:p>
          <a:p>
            <a:r>
              <a:rPr lang="en-GB" sz="1400" b="1" dirty="0"/>
              <a:t>[1]</a:t>
            </a:r>
            <a:endParaRPr lang="en-GB" sz="1400" b="1" u="sng" dirty="0">
              <a:solidFill>
                <a:srgbClr val="0000FF"/>
              </a:solidFill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CB1AE1E3-391E-432A-A1BF-DE1E1658C8ED}"/>
              </a:ext>
            </a:extLst>
          </p:cNvPr>
          <p:cNvGrpSpPr/>
          <p:nvPr/>
        </p:nvGrpSpPr>
        <p:grpSpPr>
          <a:xfrm>
            <a:off x="4419697" y="1880088"/>
            <a:ext cx="8663849" cy="5399174"/>
            <a:chOff x="4419697" y="1880088"/>
            <a:chExt cx="8663849" cy="5399174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7CE6633B-572F-40DF-8E14-96E8C662D733}"/>
                </a:ext>
              </a:extLst>
            </p:cNvPr>
            <p:cNvSpPr txBox="1"/>
            <p:nvPr/>
          </p:nvSpPr>
          <p:spPr>
            <a:xfrm>
              <a:off x="4419697" y="6551370"/>
              <a:ext cx="5472608" cy="727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endParaRPr lang="en-GB" sz="1400" b="1" dirty="0"/>
            </a:p>
            <a:p>
              <a:r>
                <a:rPr lang="en-GB" sz="1400" b="1" dirty="0"/>
                <a:t>Ref [2]: K. </a:t>
              </a:r>
              <a:r>
                <a:rPr lang="en-GB" sz="1400" b="1" dirty="0" err="1"/>
                <a:t>Heinola</a:t>
              </a:r>
              <a:r>
                <a:rPr lang="en-GB" sz="1400" b="1" dirty="0"/>
                <a:t> et al., J. </a:t>
              </a:r>
              <a:r>
                <a:rPr lang="en-GB" sz="1400" b="1" dirty="0" err="1"/>
                <a:t>Nucl</a:t>
              </a:r>
              <a:r>
                <a:rPr lang="en-GB" sz="1400" b="1" dirty="0"/>
                <a:t>. Mater. 463 (2015) 961-965, </a:t>
              </a:r>
              <a:r>
                <a:rPr lang="en-GB" sz="1400" b="1" u="sng" dirty="0">
                  <a:solidFill>
                    <a:srgbClr val="0000FF"/>
                  </a:solidFill>
                </a:rPr>
                <a:t>doi:10.1016/j.jnucmat.2014.12.098</a:t>
              </a:r>
            </a:p>
          </p:txBody>
        </p: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3CA9D9AD-DE49-4BBC-9B30-A9EF43708684}"/>
                </a:ext>
              </a:extLst>
            </p:cNvPr>
            <p:cNvGrpSpPr/>
            <p:nvPr/>
          </p:nvGrpSpPr>
          <p:grpSpPr>
            <a:xfrm>
              <a:off x="4848735" y="1880088"/>
              <a:ext cx="7752120" cy="4861156"/>
              <a:chOff x="4848735" y="1880088"/>
              <a:chExt cx="7752120" cy="4861156"/>
            </a:xfrm>
          </p:grpSpPr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053277DE-BB67-47C2-9FC2-193CFE98B7BA}"/>
                  </a:ext>
                </a:extLst>
              </p:cNvPr>
              <p:cNvGrpSpPr/>
              <p:nvPr/>
            </p:nvGrpSpPr>
            <p:grpSpPr>
              <a:xfrm>
                <a:off x="4848735" y="1880088"/>
                <a:ext cx="7752120" cy="4861156"/>
                <a:chOff x="4498850" y="905489"/>
                <a:chExt cx="7752120" cy="4861156"/>
              </a:xfrm>
            </p:grpSpPr>
            <p:pic>
              <p:nvPicPr>
                <p:cNvPr id="7" name="Grafik 6">
                  <a:extLst>
                    <a:ext uri="{FF2B5EF4-FFF2-40B4-BE49-F238E27FC236}">
                      <a16:creationId xmlns:a16="http://schemas.microsoft.com/office/drawing/2014/main" id="{EB6E42B8-112A-4370-9CC1-344D785DBF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98850" y="905489"/>
                  <a:ext cx="7752120" cy="4861156"/>
                </a:xfrm>
                <a:prstGeom prst="rect">
                  <a:avLst/>
                </a:prstGeom>
              </p:spPr>
            </p:pic>
            <p:pic>
              <p:nvPicPr>
                <p:cNvPr id="8" name="Grafik 7">
                  <a:extLst>
                    <a:ext uri="{FF2B5EF4-FFF2-40B4-BE49-F238E27FC236}">
                      <a16:creationId xmlns:a16="http://schemas.microsoft.com/office/drawing/2014/main" id="{46A86A82-3F4C-4627-AE75-A4009F9B04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76230" y="2148651"/>
                  <a:ext cx="3744416" cy="1900072"/>
                </a:xfrm>
                <a:prstGeom prst="rect">
                  <a:avLst/>
                </a:prstGeom>
              </p:spPr>
            </p:pic>
          </p:grp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32CC9D6F-0988-4816-BE2B-63B5400D8233}"/>
                  </a:ext>
                </a:extLst>
              </p:cNvPr>
              <p:cNvSpPr txBox="1"/>
              <p:nvPr/>
            </p:nvSpPr>
            <p:spPr>
              <a:xfrm>
                <a:off x="8825786" y="3389033"/>
                <a:ext cx="864096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GB" sz="2000" b="1" dirty="0"/>
                  <a:t>tile 0</a:t>
                </a:r>
                <a:endParaRPr lang="en-GB" sz="2000" b="1" u="sng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BEB18DFC-CE9F-4C8C-85A8-8014B1E502DB}"/>
                  </a:ext>
                </a:extLst>
              </p:cNvPr>
              <p:cNvSpPr txBox="1"/>
              <p:nvPr/>
            </p:nvSpPr>
            <p:spPr>
              <a:xfrm>
                <a:off x="9844348" y="3484834"/>
                <a:ext cx="864096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GB" sz="2000" b="1" dirty="0"/>
                  <a:t>tile 1</a:t>
                </a:r>
                <a:endParaRPr lang="en-GB" sz="2000" b="1" u="sng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AA7E1FAE-8231-47C5-80F3-8D017CFC8C41}"/>
                  </a:ext>
                </a:extLst>
              </p:cNvPr>
              <p:cNvSpPr txBox="1"/>
              <p:nvPr/>
            </p:nvSpPr>
            <p:spPr>
              <a:xfrm>
                <a:off x="9113818" y="3999029"/>
                <a:ext cx="864096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GB" sz="2000" b="1" dirty="0"/>
                  <a:t>tile 3</a:t>
                </a:r>
                <a:endParaRPr lang="en-GB" sz="2000" b="1" u="sng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80A0203-8F58-4A72-84BF-C0EB7A73D78F}"/>
                </a:ext>
              </a:extLst>
            </p:cNvPr>
            <p:cNvSpPr txBox="1"/>
            <p:nvPr/>
          </p:nvSpPr>
          <p:spPr>
            <a:xfrm>
              <a:off x="12147442" y="6198388"/>
              <a:ext cx="936104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endParaRPr lang="en-GB" sz="1400" b="1" dirty="0"/>
            </a:p>
            <a:p>
              <a:r>
                <a:rPr lang="en-GB" sz="1400" b="1" dirty="0"/>
                <a:t>[2]</a:t>
              </a:r>
              <a:endParaRPr lang="en-GB" sz="1400" b="1" u="sng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D58377C7-5FFF-4875-A759-0D9978FC8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31" y="6523449"/>
            <a:ext cx="4015976" cy="5534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600" dirty="0"/>
              <a:t>JET (Joint European Torus)</a:t>
            </a:r>
          </a:p>
        </p:txBody>
      </p:sp>
    </p:spTree>
    <p:extLst>
      <p:ext uri="{BB962C8B-B14F-4D97-AF65-F5344CB8AC3E}">
        <p14:creationId xmlns:p14="http://schemas.microsoft.com/office/powerpoint/2010/main" val="98397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E76EB-1D53-49A8-9F31-AA870CB57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ANSYS Laser spot temperature calculation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112CA7-46F5-4D6A-A6BE-69AE4BBCD10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62679" y="6957345"/>
            <a:ext cx="11679379" cy="285022"/>
          </a:xfrm>
        </p:spPr>
        <p:txBody>
          <a:bodyPr/>
          <a:lstStyle/>
          <a:p>
            <a:pPr algn="r"/>
            <a:r>
              <a:rPr lang="en-GB"/>
              <a:t>Zlobinski et al. | IAEA FEC | London | 21.10.2023 | Page </a:t>
            </a:r>
            <a:fld id="{6A6D9FA1-99C7-4910-8E32-B85D378B0060}" type="slidenum">
              <a:rPr lang="en-GB" smtClean="0"/>
              <a:pPr algn="r"/>
              <a:t>25</a:t>
            </a:fld>
            <a:endParaRPr lang="en-GB" dirty="0"/>
          </a:p>
        </p:txBody>
      </p:sp>
      <p:pic>
        <p:nvPicPr>
          <p:cNvPr id="5" name="Tmax">
            <a:hlinkClick r:id="" action="ppaction://media"/>
            <a:extLst>
              <a:ext uri="{FF2B5EF4-FFF2-40B4-BE49-F238E27FC236}">
                <a16:creationId xmlns:a16="http://schemas.microsoft.com/office/drawing/2014/main" id="{8E4ABD55-A25B-4627-AF18-02D84CCF2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551" y="1134351"/>
            <a:ext cx="10958641" cy="502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6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D2B9DAF-BF30-4906-A2EC-7FE8D93E47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7"/>
          <a:stretch/>
        </p:blipFill>
        <p:spPr>
          <a:xfrm>
            <a:off x="1054267" y="3644900"/>
            <a:ext cx="6624736" cy="29817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5E76EB-1D53-49A8-9F31-AA870CB57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QMS Calibration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FB3E665-61A3-4D46-A76A-4965169FD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63" y="774581"/>
            <a:ext cx="13248979" cy="3158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Quadrupole Mass Spectrometer calibration by short (~1 s) gas puff into the torus   </a:t>
            </a:r>
          </a:p>
          <a:p>
            <a:r>
              <a:rPr lang="en-GB" dirty="0"/>
              <a:t>Gas injection module volume </a:t>
            </a:r>
            <a:r>
              <a:rPr lang="en-GB" i="1" dirty="0"/>
              <a:t>V </a:t>
            </a:r>
            <a:r>
              <a:rPr lang="en-GB" dirty="0"/>
              <a:t>= 1.5 </a:t>
            </a:r>
            <a:r>
              <a:rPr lang="en-GB" dirty="0">
                <a:ea typeface="Tahoma" panose="020B0604030504040204" pitchFamily="34" charset="0"/>
              </a:rPr>
              <a:t>l</a:t>
            </a:r>
            <a:r>
              <a:rPr lang="en-GB" dirty="0"/>
              <a:t> </a:t>
            </a:r>
          </a:p>
          <a:p>
            <a:r>
              <a:rPr lang="en-GB" dirty="0"/>
              <a:t>Pressure drop </a:t>
            </a:r>
            <a:r>
              <a:rPr lang="el-GR" dirty="0"/>
              <a:t>Δ</a:t>
            </a:r>
            <a:r>
              <a:rPr lang="en-GB" i="1" dirty="0"/>
              <a:t>p</a:t>
            </a:r>
            <a:r>
              <a:rPr lang="en-GB" dirty="0"/>
              <a:t> in module after injection</a:t>
            </a:r>
          </a:p>
          <a:p>
            <a:r>
              <a:rPr lang="en-GB" i="1" dirty="0"/>
              <a:t>N</a:t>
            </a:r>
            <a:r>
              <a:rPr lang="en-GB" dirty="0"/>
              <a:t> corresponds to the partial pressure jump in the mass spectrometer signal in the torus</a:t>
            </a:r>
          </a:p>
          <a:p>
            <a:r>
              <a:rPr lang="en-GB" dirty="0"/>
              <a:t>Very low partial pressure jump is used, which is similar to the jump during the laser pulse</a:t>
            </a:r>
            <a:br>
              <a:rPr lang="en-GB" dirty="0"/>
            </a:br>
            <a:r>
              <a:rPr lang="en-GB" dirty="0"/>
              <a:t>(~10</a:t>
            </a:r>
            <a:r>
              <a:rPr lang="en-GB" baseline="30000" dirty="0"/>
              <a:t>18</a:t>
            </a:r>
            <a:r>
              <a:rPr lang="en-GB" dirty="0"/>
              <a:t> D atoms)</a:t>
            </a:r>
          </a:p>
          <a:p>
            <a:r>
              <a:rPr lang="en-GB" dirty="0"/>
              <a:t>repeated on each measurement day to account for different wall loading</a:t>
            </a:r>
          </a:p>
        </p:txBody>
      </p:sp>
      <p:sp>
        <p:nvSpPr>
          <p:cNvPr id="6" name="Geschweifte Klammer rechts 5">
            <a:extLst>
              <a:ext uri="{FF2B5EF4-FFF2-40B4-BE49-F238E27FC236}">
                <a16:creationId xmlns:a16="http://schemas.microsoft.com/office/drawing/2014/main" id="{3D0850A5-B11B-4878-9273-ADE3A7B84F32}"/>
              </a:ext>
            </a:extLst>
          </p:cNvPr>
          <p:cNvSpPr/>
          <p:nvPr/>
        </p:nvSpPr>
        <p:spPr>
          <a:xfrm>
            <a:off x="6336159" y="1268636"/>
            <a:ext cx="360040" cy="720080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AA661BB-8623-4DCD-8F34-14EE8617BB7F}"/>
              </a:ext>
            </a:extLst>
          </p:cNvPr>
          <p:cNvSpPr txBox="1">
            <a:spLocks/>
          </p:cNvSpPr>
          <p:nvPr/>
        </p:nvSpPr>
        <p:spPr>
          <a:xfrm>
            <a:off x="6876699" y="1389949"/>
            <a:ext cx="3923956" cy="1060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injected gas molecules </a:t>
            </a:r>
            <a:r>
              <a:rPr lang="de-DE" i="1" dirty="0"/>
              <a:t>N</a:t>
            </a:r>
            <a:endParaRPr lang="en-GB" i="1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E99D898-91A8-4D47-B7CA-BBB1F0B1A7A0}"/>
              </a:ext>
            </a:extLst>
          </p:cNvPr>
          <p:cNvGrpSpPr/>
          <p:nvPr/>
        </p:nvGrpSpPr>
        <p:grpSpPr>
          <a:xfrm>
            <a:off x="1068934" y="3861420"/>
            <a:ext cx="9176669" cy="2999632"/>
            <a:chOff x="1068934" y="3454471"/>
            <a:chExt cx="9176669" cy="2999632"/>
          </a:xfrm>
        </p:grpSpPr>
        <p:sp>
          <p:nvSpPr>
            <p:cNvPr id="12" name="Inhaltsplatzhalter 2">
              <a:extLst>
                <a:ext uri="{FF2B5EF4-FFF2-40B4-BE49-F238E27FC236}">
                  <a16:creationId xmlns:a16="http://schemas.microsoft.com/office/drawing/2014/main" id="{FCEE06EB-F75A-4F30-8AD8-BF8500B87ABC}"/>
                </a:ext>
              </a:extLst>
            </p:cNvPr>
            <p:cNvSpPr txBox="1">
              <a:spLocks/>
            </p:cNvSpPr>
            <p:nvPr/>
          </p:nvSpPr>
          <p:spPr>
            <a:xfrm>
              <a:off x="6618799" y="3784928"/>
              <a:ext cx="3626804" cy="37712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2000" b="1" dirty="0">
                  <a:solidFill>
                    <a:srgbClr val="FF0000"/>
                  </a:solidFill>
                </a:rPr>
                <a:t>QMS5 </a:t>
              </a:r>
              <a:r>
                <a:rPr lang="de-DE" sz="2000" b="1" dirty="0" err="1">
                  <a:solidFill>
                    <a:srgbClr val="FF0000"/>
                  </a:solidFill>
                </a:rPr>
                <a:t>calibration</a:t>
              </a:r>
              <a:r>
                <a:rPr lang="de-DE" sz="2000" b="1" dirty="0">
                  <a:solidFill>
                    <a:srgbClr val="FF0000"/>
                  </a:solidFill>
                </a:rPr>
                <a:t> gas puff 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Inhaltsplatzhalter 2">
              <a:extLst>
                <a:ext uri="{FF2B5EF4-FFF2-40B4-BE49-F238E27FC236}">
                  <a16:creationId xmlns:a16="http://schemas.microsoft.com/office/drawing/2014/main" id="{67630DED-8545-4361-AFD4-E79FC9D87D8D}"/>
                </a:ext>
              </a:extLst>
            </p:cNvPr>
            <p:cNvSpPr txBox="1">
              <a:spLocks/>
            </p:cNvSpPr>
            <p:nvPr/>
          </p:nvSpPr>
          <p:spPr>
            <a:xfrm>
              <a:off x="6618799" y="3454471"/>
              <a:ext cx="3039882" cy="37712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2000" b="1" dirty="0">
                  <a:solidFill>
                    <a:srgbClr val="0000FF"/>
                  </a:solidFill>
                </a:rPr>
                <a:t>QMS5 </a:t>
              </a:r>
              <a:r>
                <a:rPr lang="de-DE" sz="2000" b="1" dirty="0" err="1">
                  <a:solidFill>
                    <a:srgbClr val="0000FF"/>
                  </a:solidFill>
                </a:rPr>
                <a:t>with</a:t>
              </a:r>
              <a:r>
                <a:rPr lang="de-DE" sz="2000" b="1" dirty="0">
                  <a:solidFill>
                    <a:srgbClr val="0000FF"/>
                  </a:solidFill>
                </a:rPr>
                <a:t> </a:t>
              </a:r>
              <a:r>
                <a:rPr lang="de-DE" sz="2000" b="1" dirty="0" err="1">
                  <a:solidFill>
                    <a:srgbClr val="0000FF"/>
                  </a:solidFill>
                </a:rPr>
                <a:t>laser</a:t>
              </a:r>
              <a:r>
                <a:rPr lang="de-DE" sz="2000" b="1" dirty="0">
                  <a:solidFill>
                    <a:srgbClr val="0000FF"/>
                  </a:solidFill>
                </a:rPr>
                <a:t> pulse </a:t>
              </a:r>
              <a:endParaRPr lang="en-GB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14" name="Inhaltsplatzhalter 2">
              <a:extLst>
                <a:ext uri="{FF2B5EF4-FFF2-40B4-BE49-F238E27FC236}">
                  <a16:creationId xmlns:a16="http://schemas.microsoft.com/office/drawing/2014/main" id="{8E7E4B3A-B4C3-4DFF-9D10-972AADF262B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80916" y="4391709"/>
              <a:ext cx="1753165" cy="37712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 b="1" dirty="0"/>
                <a:t>Mass 4 (D</a:t>
              </a:r>
              <a:r>
                <a:rPr lang="en-GB" sz="2000" b="1" baseline="-25000" dirty="0"/>
                <a:t>2</a:t>
              </a:r>
              <a:r>
                <a:rPr lang="en-GB" sz="2000" b="1" dirty="0"/>
                <a:t>)</a:t>
              </a:r>
            </a:p>
          </p:txBody>
        </p:sp>
        <p:sp>
          <p:nvSpPr>
            <p:cNvPr id="15" name="Inhaltsplatzhalter 2">
              <a:extLst>
                <a:ext uri="{FF2B5EF4-FFF2-40B4-BE49-F238E27FC236}">
                  <a16:creationId xmlns:a16="http://schemas.microsoft.com/office/drawing/2014/main" id="{357FC571-A232-4CCC-9714-BD14FF240E42}"/>
                </a:ext>
              </a:extLst>
            </p:cNvPr>
            <p:cNvSpPr txBox="1">
              <a:spLocks/>
            </p:cNvSpPr>
            <p:nvPr/>
          </p:nvSpPr>
          <p:spPr>
            <a:xfrm>
              <a:off x="2519735" y="4360442"/>
              <a:ext cx="834359" cy="377129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2000" b="1" i="1" dirty="0" err="1">
                  <a:solidFill>
                    <a:srgbClr val="FF0000"/>
                  </a:solidFill>
                </a:rPr>
                <a:t>N</a:t>
              </a:r>
              <a:r>
                <a:rPr lang="de-DE" sz="2000" b="1" i="1" baseline="-25000" dirty="0" err="1">
                  <a:solidFill>
                    <a:srgbClr val="FF0000"/>
                  </a:solidFill>
                </a:rPr>
                <a:t>calib</a:t>
              </a:r>
              <a:endParaRPr lang="en-GB" sz="2000" b="1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6" name="Geschweifte Klammer links 15">
              <a:extLst>
                <a:ext uri="{FF2B5EF4-FFF2-40B4-BE49-F238E27FC236}">
                  <a16:creationId xmlns:a16="http://schemas.microsoft.com/office/drawing/2014/main" id="{869163A4-E401-4C87-B877-9AE1D9699EDE}"/>
                </a:ext>
              </a:extLst>
            </p:cNvPr>
            <p:cNvSpPr/>
            <p:nvPr/>
          </p:nvSpPr>
          <p:spPr>
            <a:xfrm>
              <a:off x="3499428" y="3765379"/>
              <a:ext cx="224783" cy="1694157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Inhaltsplatzhalter 2">
              <a:extLst>
                <a:ext uri="{FF2B5EF4-FFF2-40B4-BE49-F238E27FC236}">
                  <a16:creationId xmlns:a16="http://schemas.microsoft.com/office/drawing/2014/main" id="{4A4A7F30-395C-4A27-B33A-2818B1003BD1}"/>
                </a:ext>
              </a:extLst>
            </p:cNvPr>
            <p:cNvSpPr txBox="1">
              <a:spLocks/>
            </p:cNvSpPr>
            <p:nvPr/>
          </p:nvSpPr>
          <p:spPr>
            <a:xfrm>
              <a:off x="3175029" y="6076974"/>
              <a:ext cx="2729082" cy="37712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de-DE" sz="2000" b="1" dirty="0"/>
                <a:t>Time / s</a:t>
              </a:r>
              <a:endParaRPr lang="en-GB" sz="2000" b="1" dirty="0"/>
            </a:p>
          </p:txBody>
        </p:sp>
        <p:sp>
          <p:nvSpPr>
            <p:cNvPr id="23" name="Inhaltsplatzhalter 2">
              <a:extLst>
                <a:ext uri="{FF2B5EF4-FFF2-40B4-BE49-F238E27FC236}">
                  <a16:creationId xmlns:a16="http://schemas.microsoft.com/office/drawing/2014/main" id="{BB1B62C8-E763-4F94-B49A-169283E89C65}"/>
                </a:ext>
              </a:extLst>
            </p:cNvPr>
            <p:cNvSpPr txBox="1">
              <a:spLocks/>
            </p:cNvSpPr>
            <p:nvPr/>
          </p:nvSpPr>
          <p:spPr>
            <a:xfrm>
              <a:off x="4430079" y="4788097"/>
              <a:ext cx="1347497" cy="377129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2000" b="1" i="1" dirty="0" err="1">
                  <a:solidFill>
                    <a:srgbClr val="0000FF"/>
                  </a:solidFill>
                </a:rPr>
                <a:t>N</a:t>
              </a:r>
              <a:r>
                <a:rPr lang="de-DE" sz="2000" b="1" i="1" baseline="-25000" dirty="0" err="1">
                  <a:solidFill>
                    <a:srgbClr val="0000FF"/>
                  </a:solidFill>
                </a:rPr>
                <a:t>signal</a:t>
              </a:r>
              <a:endParaRPr lang="en-GB" sz="2000" b="1" i="1" baseline="-25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D5621634-B6A1-4AC7-89AA-4AC755A4F9D8}"/>
              </a:ext>
            </a:extLst>
          </p:cNvPr>
          <p:cNvSpPr txBox="1">
            <a:spLocks/>
          </p:cNvSpPr>
          <p:nvPr/>
        </p:nvSpPr>
        <p:spPr>
          <a:xfrm>
            <a:off x="7818444" y="5647810"/>
            <a:ext cx="4824536" cy="1098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Background of partial pressure on</a:t>
            </a:r>
            <a:br>
              <a:rPr lang="en-GB" dirty="0"/>
            </a:br>
            <a:r>
              <a:rPr lang="en-GB" dirty="0"/>
              <a:t>mass 4 subtracted from both</a:t>
            </a:r>
          </a:p>
        </p:txBody>
      </p:sp>
      <p:sp>
        <p:nvSpPr>
          <p:cNvPr id="22" name="Geschweifte Klammer links 21">
            <a:extLst>
              <a:ext uri="{FF2B5EF4-FFF2-40B4-BE49-F238E27FC236}">
                <a16:creationId xmlns:a16="http://schemas.microsoft.com/office/drawing/2014/main" id="{29AACE8F-2E4B-45F9-8AB1-69F3AE6F230F}"/>
              </a:ext>
            </a:extLst>
          </p:cNvPr>
          <p:cNvSpPr/>
          <p:nvPr/>
        </p:nvSpPr>
        <p:spPr>
          <a:xfrm rot="10800000">
            <a:off x="4141852" y="3947791"/>
            <a:ext cx="195046" cy="1940003"/>
          </a:xfrm>
          <a:prstGeom prst="leftBrace">
            <a:avLst>
              <a:gd name="adj1" fmla="val 8333"/>
              <a:gd name="adj2" fmla="val 27113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605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277D2D-DFC6-4F0A-AD37-17E55747AF5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62679" y="6957345"/>
            <a:ext cx="11679379" cy="285022"/>
          </a:xfrm>
        </p:spPr>
        <p:txBody>
          <a:bodyPr/>
          <a:lstStyle/>
          <a:p>
            <a:pPr algn="r"/>
            <a:r>
              <a:rPr lang="en-GB"/>
              <a:t>M Zlobinski, C Rowley, F Chaudry | JET24 LID-QMS | BPO Preliminary Design Review | 1 March 2020</a:t>
            </a:r>
            <a:endParaRPr lang="en-GB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60590A4-AB93-48BB-8E43-EDD85DF847DD}"/>
              </a:ext>
            </a:extLst>
          </p:cNvPr>
          <p:cNvSpPr txBox="1">
            <a:spLocks/>
          </p:cNvSpPr>
          <p:nvPr/>
        </p:nvSpPr>
        <p:spPr>
          <a:xfrm>
            <a:off x="177730" y="-74170"/>
            <a:ext cx="10649670" cy="955339"/>
          </a:xfrm>
          <a:prstGeom prst="rect">
            <a:avLst/>
          </a:prstGeom>
        </p:spPr>
        <p:txBody>
          <a:bodyPr vert="horz" lIns="129596" tIns="64798" rIns="129596" bIns="64798" rtlCol="0" anchor="ctr">
            <a:normAutofit fontScale="97500"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70" dirty="0">
                <a:latin typeface="Arial Black" panose="020B0A04020102020204" pitchFamily="34" charset="0"/>
              </a:rPr>
              <a:t>Beam Path Overview – Torus Hall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73317E-4F36-4FC1-8307-525CD0A04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7729" y="834955"/>
            <a:ext cx="196357" cy="51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7197" tIns="48599" rIns="97197" bIns="4859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2712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7729" y="1077949"/>
            <a:ext cx="196357" cy="51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7197" tIns="48599" rIns="97197" bIns="4859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2712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353" y="-14759"/>
            <a:ext cx="196357" cy="51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7197" tIns="48599" rIns="97197" bIns="4859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2712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53" y="228234"/>
            <a:ext cx="196357" cy="51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7197" tIns="48599" rIns="97197" bIns="4859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2712"/>
          </a:p>
        </p:txBody>
      </p:sp>
      <p:graphicFrame>
        <p:nvGraphicFramePr>
          <p:cNvPr id="47" name="Tabelle 46"/>
          <p:cNvGraphicFramePr>
            <a:graphicFrameLocks noGrp="1"/>
          </p:cNvGraphicFramePr>
          <p:nvPr>
            <p:extLst/>
          </p:nvPr>
        </p:nvGraphicFramePr>
        <p:xfrm>
          <a:off x="5339" y="1654813"/>
          <a:ext cx="4571338" cy="28390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479">
                  <a:extLst>
                    <a:ext uri="{9D8B030D-6E8A-4147-A177-3AD203B41FA5}">
                      <a16:colId xmlns:a16="http://schemas.microsoft.com/office/drawing/2014/main" val="3671157696"/>
                    </a:ext>
                  </a:extLst>
                </a:gridCol>
                <a:gridCol w="1525087">
                  <a:extLst>
                    <a:ext uri="{9D8B030D-6E8A-4147-A177-3AD203B41FA5}">
                      <a16:colId xmlns:a16="http://schemas.microsoft.com/office/drawing/2014/main" val="3743002256"/>
                    </a:ext>
                  </a:extLst>
                </a:gridCol>
                <a:gridCol w="1219429">
                  <a:extLst>
                    <a:ext uri="{9D8B030D-6E8A-4147-A177-3AD203B41FA5}">
                      <a16:colId xmlns:a16="http://schemas.microsoft.com/office/drawing/2014/main" val="930229004"/>
                    </a:ext>
                  </a:extLst>
                </a:gridCol>
                <a:gridCol w="1464343">
                  <a:extLst>
                    <a:ext uri="{9D8B030D-6E8A-4147-A177-3AD203B41FA5}">
                      <a16:colId xmlns:a16="http://schemas.microsoft.com/office/drawing/2014/main" val="192979917"/>
                    </a:ext>
                  </a:extLst>
                </a:gridCol>
              </a:tblGrid>
              <a:tr h="4981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N°</a:t>
                      </a:r>
                      <a:endParaRPr lang="en-GB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>
                          <a:effectLst/>
                        </a:rPr>
                        <a:t>mirror type</a:t>
                      </a:r>
                      <a:endParaRPr lang="en-GB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>
                          <a:effectLst/>
                        </a:rPr>
                        <a:t>focal length / mm</a:t>
                      </a:r>
                      <a:endParaRPr lang="en-GB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>
                          <a:effectLst/>
                        </a:rPr>
                        <a:t>size / mm</a:t>
                      </a:r>
                      <a:endParaRPr lang="en-GB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/>
                </a:tc>
                <a:extLst>
                  <a:ext uri="{0D108BD9-81ED-4DB2-BD59-A6C34878D82A}">
                    <a16:rowId xmlns:a16="http://schemas.microsoft.com/office/drawing/2014/main" val="1794084443"/>
                  </a:ext>
                </a:extLst>
              </a:tr>
              <a:tr h="2749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n-GB" sz="15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flat mirror</a:t>
                      </a:r>
                      <a:endParaRPr lang="en-GB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infinity</a:t>
                      </a:r>
                      <a:endParaRPr lang="en-GB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diameter = 140</a:t>
                      </a:r>
                      <a:endParaRPr lang="en-GB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03433"/>
                  </a:ext>
                </a:extLst>
              </a:tr>
              <a:tr h="50046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n-GB" sz="15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off-axis parabolic mirror</a:t>
                      </a:r>
                      <a:endParaRPr lang="en-GB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5149</a:t>
                      </a:r>
                      <a:endParaRPr lang="en-GB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diameter = 140</a:t>
                      </a:r>
                      <a:endParaRPr lang="en-GB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591807"/>
                  </a:ext>
                </a:extLst>
              </a:tr>
              <a:tr h="32438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GB" sz="15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flat mirror</a:t>
                      </a:r>
                      <a:endParaRPr lang="en-GB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infinity</a:t>
                      </a:r>
                      <a:endParaRPr lang="en-GB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>
                          <a:effectLst/>
                        </a:rPr>
                        <a:t>diameter = 140</a:t>
                      </a:r>
                      <a:endParaRPr lang="en-GB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710072"/>
                  </a:ext>
                </a:extLst>
              </a:tr>
              <a:tr h="2749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en-GB" sz="15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>
                          <a:effectLst/>
                        </a:rPr>
                        <a:t>flat mirror</a:t>
                      </a:r>
                      <a:endParaRPr lang="en-GB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infinity</a:t>
                      </a:r>
                      <a:endParaRPr lang="en-GB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diameter = 140</a:t>
                      </a:r>
                      <a:endParaRPr lang="en-GB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082491"/>
                  </a:ext>
                </a:extLst>
              </a:tr>
              <a:tr h="7472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en-GB" sz="15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flat mirror </a:t>
                      </a:r>
                      <a:br>
                        <a:rPr lang="en-GB" sz="1500" dirty="0">
                          <a:effectLst/>
                        </a:rPr>
                      </a:br>
                      <a:r>
                        <a:rPr lang="en-GB" sz="1500" dirty="0">
                          <a:effectLst/>
                        </a:rPr>
                        <a:t>(motor controlled</a:t>
                      </a:r>
                      <a:br>
                        <a:rPr lang="en-GB" sz="1500" dirty="0">
                          <a:effectLst/>
                        </a:rPr>
                      </a:br>
                      <a:r>
                        <a:rPr lang="en-GB" sz="1500" dirty="0">
                          <a:effectLst/>
                        </a:rPr>
                        <a:t>2-axis movement)</a:t>
                      </a:r>
                      <a:endParaRPr lang="en-GB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infinity</a:t>
                      </a:r>
                      <a:endParaRPr lang="en-GB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diameter = 140</a:t>
                      </a:r>
                      <a:endParaRPr lang="en-GB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2898" marR="7289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411973"/>
                  </a:ext>
                </a:extLst>
              </a:tr>
            </a:tbl>
          </a:graphicData>
        </a:graphic>
      </p:graphicFrame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CF87EAF1-F05F-4B4B-9232-9C8A99053826}"/>
              </a:ext>
            </a:extLst>
          </p:cNvPr>
          <p:cNvSpPr txBox="1">
            <a:spLocks/>
          </p:cNvSpPr>
          <p:nvPr/>
        </p:nvSpPr>
        <p:spPr>
          <a:xfrm>
            <a:off x="-21542" y="737452"/>
            <a:ext cx="9503463" cy="12304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01" dirty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beam path: only mirror-based, no lenses, no fibres</a:t>
            </a:r>
          </a:p>
          <a:p>
            <a:pPr marL="0" indent="0">
              <a:buNone/>
            </a:pPr>
            <a:r>
              <a:rPr lang="en-GB" sz="1701" dirty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to prevent transparent optic degradation by radiation</a:t>
            </a:r>
            <a:br>
              <a:rPr lang="en-GB" sz="1701" dirty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en-GB" sz="1701" dirty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and to test ITER-like optical components</a:t>
            </a:r>
            <a:br>
              <a:rPr lang="en-GB" sz="1701" dirty="0">
                <a:cs typeface="Arial" panose="020B0604020202020204" pitchFamily="34" charset="0"/>
                <a:sym typeface="Symbol" panose="05050102010706020507" pitchFamily="18" charset="2"/>
              </a:rPr>
            </a:br>
            <a:br>
              <a:rPr lang="en-GB" sz="1701" dirty="0">
                <a:cs typeface="Arial" panose="020B0604020202020204" pitchFamily="34" charset="0"/>
                <a:sym typeface="Symbol" panose="05050102010706020507" pitchFamily="18" charset="2"/>
              </a:rPr>
            </a:br>
            <a:endParaRPr lang="en-GB" sz="1701" dirty="0"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54" name="Picture 9">
            <a:extLst>
              <a:ext uri="{FF2B5EF4-FFF2-40B4-BE49-F238E27FC236}">
                <a16:creationId xmlns:a16="http://schemas.microsoft.com/office/drawing/2014/main" id="{5A89A9B2-F3A1-4AA7-A7B6-06A043C3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18" r="4182" b="22001"/>
          <a:stretch/>
        </p:blipFill>
        <p:spPr>
          <a:xfrm>
            <a:off x="4656186" y="3338733"/>
            <a:ext cx="2963741" cy="2064007"/>
          </a:xfrm>
          <a:prstGeom prst="rect">
            <a:avLst/>
          </a:prstGeom>
        </p:spPr>
      </p:pic>
      <p:pic>
        <p:nvPicPr>
          <p:cNvPr id="55" name="Picture 8">
            <a:extLst>
              <a:ext uri="{FF2B5EF4-FFF2-40B4-BE49-F238E27FC236}">
                <a16:creationId xmlns:a16="http://schemas.microsoft.com/office/drawing/2014/main" id="{CA1095FB-4973-422E-AA56-2A101BE13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11" r="4183" b="23273"/>
          <a:stretch/>
        </p:blipFill>
        <p:spPr>
          <a:xfrm>
            <a:off x="4656186" y="3338732"/>
            <a:ext cx="2985132" cy="2030349"/>
          </a:xfrm>
          <a:prstGeom prst="rect">
            <a:avLst/>
          </a:prstGeom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8D70BAB8-9E04-4A53-A985-06D1614283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18" r="4183" b="22001"/>
          <a:stretch/>
        </p:blipFill>
        <p:spPr>
          <a:xfrm>
            <a:off x="4656186" y="3338732"/>
            <a:ext cx="2985132" cy="2066630"/>
          </a:xfrm>
          <a:prstGeom prst="rect">
            <a:avLst/>
          </a:prstGeom>
        </p:spPr>
      </p:pic>
      <p:pic>
        <p:nvPicPr>
          <p:cNvPr id="57" name="Picture 6">
            <a:extLst>
              <a:ext uri="{FF2B5EF4-FFF2-40B4-BE49-F238E27FC236}">
                <a16:creationId xmlns:a16="http://schemas.microsoft.com/office/drawing/2014/main" id="{BF80B12E-7444-4190-ACF1-37065848B4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02" r="3592" b="21727"/>
          <a:stretch/>
        </p:blipFill>
        <p:spPr>
          <a:xfrm>
            <a:off x="4656186" y="3338733"/>
            <a:ext cx="2985132" cy="2071258"/>
          </a:xfrm>
          <a:prstGeom prst="rect">
            <a:avLst/>
          </a:prstGeom>
        </p:spPr>
      </p:pic>
      <p:sp>
        <p:nvSpPr>
          <p:cNvPr id="29" name="Rechteck 28"/>
          <p:cNvSpPr/>
          <p:nvPr/>
        </p:nvSpPr>
        <p:spPr>
          <a:xfrm>
            <a:off x="6657551" y="3107561"/>
            <a:ext cx="1123836" cy="2721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12"/>
          </a:p>
        </p:txBody>
      </p:sp>
      <p:sp>
        <p:nvSpPr>
          <p:cNvPr id="50" name="Content Placeholder 1">
            <a:extLst>
              <a:ext uri="{FF2B5EF4-FFF2-40B4-BE49-F238E27FC236}">
                <a16:creationId xmlns:a16="http://schemas.microsoft.com/office/drawing/2014/main" id="{CF87EAF1-F05F-4B4B-9232-9C8A99053826}"/>
              </a:ext>
            </a:extLst>
          </p:cNvPr>
          <p:cNvSpPr txBox="1">
            <a:spLocks/>
          </p:cNvSpPr>
          <p:nvPr/>
        </p:nvSpPr>
        <p:spPr>
          <a:xfrm>
            <a:off x="4806373" y="3004098"/>
            <a:ext cx="1865157" cy="38555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58"/>
              </a:lnSpc>
              <a:buNone/>
            </a:pPr>
            <a:r>
              <a:rPr lang="en-GB" sz="1701" dirty="0">
                <a:solidFill>
                  <a:srgbClr val="00B05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Focussing</a:t>
            </a:r>
          </a:p>
          <a:p>
            <a:pPr marL="0" indent="0">
              <a:lnSpc>
                <a:spcPts val="2658"/>
              </a:lnSpc>
              <a:buNone/>
            </a:pPr>
            <a:endParaRPr lang="de-DE" sz="1701" dirty="0">
              <a:solidFill>
                <a:srgbClr val="00B050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0">
              <a:lnSpc>
                <a:spcPts val="2658"/>
              </a:lnSpc>
              <a:buNone/>
            </a:pPr>
            <a:endParaRPr lang="de-DE" sz="1701" dirty="0">
              <a:solidFill>
                <a:srgbClr val="00B050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0">
              <a:lnSpc>
                <a:spcPts val="2658"/>
              </a:lnSpc>
              <a:buNone/>
            </a:pPr>
            <a:endParaRPr lang="de-DE" sz="1701" dirty="0">
              <a:solidFill>
                <a:srgbClr val="00B050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0">
              <a:lnSpc>
                <a:spcPts val="2658"/>
              </a:lnSpc>
              <a:buNone/>
            </a:pPr>
            <a:endParaRPr lang="de-DE" sz="1701" dirty="0">
              <a:solidFill>
                <a:srgbClr val="00B050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de-DE" sz="1701" dirty="0">
              <a:solidFill>
                <a:srgbClr val="00B050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en-GB" sz="1701" dirty="0">
                <a:solidFill>
                  <a:srgbClr val="00B05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by 2 mirrors at 45° to each other</a:t>
            </a:r>
            <a:br>
              <a:rPr lang="en-GB" sz="1701" dirty="0">
                <a:solidFill>
                  <a:srgbClr val="00B050"/>
                </a:solidFill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en-GB" sz="1701" dirty="0">
                <a:solidFill>
                  <a:srgbClr val="00B05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connected rigidly moving together to shorten/extend the beam path</a:t>
            </a:r>
          </a:p>
          <a:p>
            <a:pPr marL="0" indent="0">
              <a:lnSpc>
                <a:spcPts val="2658"/>
              </a:lnSpc>
              <a:buNone/>
            </a:pPr>
            <a:endParaRPr lang="en-GB" sz="1701" dirty="0">
              <a:solidFill>
                <a:srgbClr val="00B050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51" name="Geschweifte Klammer rechts 50"/>
          <p:cNvSpPr/>
          <p:nvPr/>
        </p:nvSpPr>
        <p:spPr>
          <a:xfrm>
            <a:off x="4614110" y="2956024"/>
            <a:ext cx="135363" cy="574877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712"/>
          </a:p>
        </p:txBody>
      </p:sp>
      <p:grpSp>
        <p:nvGrpSpPr>
          <p:cNvPr id="30727" name="Gruppieren 30726"/>
          <p:cNvGrpSpPr/>
          <p:nvPr/>
        </p:nvGrpSpPr>
        <p:grpSpPr>
          <a:xfrm>
            <a:off x="10273753" y="4841691"/>
            <a:ext cx="1393346" cy="852245"/>
            <a:chOff x="9664871" y="4554901"/>
            <a:chExt cx="1310813" cy="801764"/>
          </a:xfrm>
        </p:grpSpPr>
        <p:sp>
          <p:nvSpPr>
            <p:cNvPr id="61" name="Trapezoid 60"/>
            <p:cNvSpPr/>
            <p:nvPr/>
          </p:nvSpPr>
          <p:spPr>
            <a:xfrm rot="1715320">
              <a:off x="9664871" y="4554901"/>
              <a:ext cx="1310813" cy="532901"/>
            </a:xfrm>
            <a:prstGeom prst="trapezoid">
              <a:avLst>
                <a:gd name="adj" fmla="val 30284"/>
              </a:avLst>
            </a:prstGeom>
            <a:noFill/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5000"/>
                </a:lnSpc>
              </a:pPr>
              <a:endParaRPr lang="en-GB" sz="2551" dirty="0" err="1"/>
            </a:p>
          </p:txBody>
        </p:sp>
        <p:sp>
          <p:nvSpPr>
            <p:cNvPr id="62" name="Left-Right Arrow 44"/>
            <p:cNvSpPr/>
            <p:nvPr/>
          </p:nvSpPr>
          <p:spPr>
            <a:xfrm rot="7040308">
              <a:off x="9787814" y="4897207"/>
              <a:ext cx="573155" cy="345762"/>
            </a:xfrm>
            <a:prstGeom prst="leftRightArrow">
              <a:avLst/>
            </a:prstGeom>
            <a:solidFill>
              <a:srgbClr val="00B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9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Left-Right Arrow 44"/>
          <p:cNvSpPr/>
          <p:nvPr/>
        </p:nvSpPr>
        <p:spPr>
          <a:xfrm rot="7257278">
            <a:off x="3485312" y="5409055"/>
            <a:ext cx="609243" cy="367532"/>
          </a:xfrm>
          <a:prstGeom prst="leftRight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9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0"/>
          <p:cNvGrpSpPr>
            <a:grpSpLocks noChangeAspect="1"/>
          </p:cNvGrpSpPr>
          <p:nvPr/>
        </p:nvGrpSpPr>
        <p:grpSpPr bwMode="auto">
          <a:xfrm>
            <a:off x="7367778" y="-327365"/>
            <a:ext cx="5514600" cy="4254071"/>
            <a:chOff x="4366" y="-194"/>
            <a:chExt cx="3268" cy="2521"/>
          </a:xfrm>
        </p:grpSpPr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4366" y="0"/>
              <a:ext cx="3238" cy="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7197" tIns="48599" rIns="97197" bIns="48599" numCol="1" anchor="t" anchorCtr="0" compatLnSpc="1">
              <a:prstTxWarp prst="textNoShape">
                <a:avLst/>
              </a:prstTxWarp>
            </a:bodyPr>
            <a:lstStyle/>
            <a:p>
              <a:endParaRPr lang="en-GB" sz="2712"/>
            </a:p>
          </p:txBody>
        </p:sp>
        <p:sp>
          <p:nvSpPr>
            <p:cNvPr id="28" name="Rectangle 21"/>
            <p:cNvSpPr>
              <a:spLocks noChangeArrowheads="1"/>
            </p:cNvSpPr>
            <p:nvPr/>
          </p:nvSpPr>
          <p:spPr bwMode="auto">
            <a:xfrm>
              <a:off x="7611" y="2230"/>
              <a:ext cx="2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063">
                  <a:solidFill>
                    <a:srgbClr val="000000"/>
                  </a:solidFill>
                </a:rPr>
                <a:t> </a:t>
              </a:r>
              <a:endParaRPr lang="en-US" altLang="en-US" sz="1913"/>
            </a:p>
          </p:txBody>
        </p:sp>
        <p:pic>
          <p:nvPicPr>
            <p:cNvPr id="30742" name="Picture 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" y="-194"/>
              <a:ext cx="3245" cy="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5078" y="1046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063" b="1" dirty="0">
                  <a:solidFill>
                    <a:srgbClr val="FF0000"/>
                  </a:solidFill>
                </a:rPr>
                <a:t>5</a:t>
              </a:r>
              <a:endParaRPr lang="en-US" altLang="en-US" sz="1913" dirty="0"/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5122" y="1046"/>
              <a:ext cx="2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063" b="1">
                  <a:solidFill>
                    <a:srgbClr val="FF0000"/>
                  </a:solidFill>
                </a:rPr>
                <a:t> </a:t>
              </a:r>
              <a:endParaRPr lang="en-US" altLang="en-US" sz="1913"/>
            </a:p>
          </p:txBody>
        </p:sp>
        <p:sp>
          <p:nvSpPr>
            <p:cNvPr id="32" name="Rectangle 25"/>
            <p:cNvSpPr>
              <a:spLocks noChangeArrowheads="1"/>
            </p:cNvSpPr>
            <p:nvPr/>
          </p:nvSpPr>
          <p:spPr bwMode="auto">
            <a:xfrm>
              <a:off x="5536" y="606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063" b="1" dirty="0">
                  <a:solidFill>
                    <a:srgbClr val="FF0000"/>
                  </a:solidFill>
                </a:rPr>
                <a:t>4</a:t>
              </a:r>
              <a:endParaRPr lang="en-US" altLang="en-US" sz="1913" dirty="0"/>
            </a:p>
          </p:txBody>
        </p:sp>
        <p:sp>
          <p:nvSpPr>
            <p:cNvPr id="33" name="Rectangle 26"/>
            <p:cNvSpPr>
              <a:spLocks noChangeArrowheads="1"/>
            </p:cNvSpPr>
            <p:nvPr/>
          </p:nvSpPr>
          <p:spPr bwMode="auto">
            <a:xfrm>
              <a:off x="5580" y="606"/>
              <a:ext cx="2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063" b="1">
                  <a:solidFill>
                    <a:srgbClr val="FF0000"/>
                  </a:solidFill>
                </a:rPr>
                <a:t> </a:t>
              </a:r>
              <a:endParaRPr lang="en-US" altLang="en-US" sz="1913"/>
            </a:p>
          </p:txBody>
        </p:sp>
        <p:sp>
          <p:nvSpPr>
            <p:cNvPr id="34" name="Rectangle 27"/>
            <p:cNvSpPr>
              <a:spLocks noChangeArrowheads="1"/>
            </p:cNvSpPr>
            <p:nvPr/>
          </p:nvSpPr>
          <p:spPr bwMode="auto">
            <a:xfrm>
              <a:off x="5443" y="939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063" b="1" dirty="0">
                  <a:solidFill>
                    <a:srgbClr val="FF0000"/>
                  </a:solidFill>
                </a:rPr>
                <a:t>3</a:t>
              </a:r>
              <a:endParaRPr lang="en-US" altLang="en-US" sz="1913" dirty="0"/>
            </a:p>
          </p:txBody>
        </p:sp>
        <p:sp>
          <p:nvSpPr>
            <p:cNvPr id="35" name="Rectangle 28"/>
            <p:cNvSpPr>
              <a:spLocks noChangeArrowheads="1"/>
            </p:cNvSpPr>
            <p:nvPr/>
          </p:nvSpPr>
          <p:spPr bwMode="auto">
            <a:xfrm>
              <a:off x="5531" y="939"/>
              <a:ext cx="2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063" b="1">
                  <a:solidFill>
                    <a:srgbClr val="FF0000"/>
                  </a:solidFill>
                </a:rPr>
                <a:t> </a:t>
              </a:r>
              <a:endParaRPr lang="en-US" altLang="en-US" sz="1913"/>
            </a:p>
          </p:txBody>
        </p:sp>
        <p:sp>
          <p:nvSpPr>
            <p:cNvPr id="36" name="Rectangle 29"/>
            <p:cNvSpPr>
              <a:spLocks noChangeArrowheads="1"/>
            </p:cNvSpPr>
            <p:nvPr/>
          </p:nvSpPr>
          <p:spPr bwMode="auto">
            <a:xfrm>
              <a:off x="5571" y="988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063" b="1" dirty="0">
                  <a:solidFill>
                    <a:srgbClr val="FF0000"/>
                  </a:solidFill>
                </a:rPr>
                <a:t>2</a:t>
              </a:r>
              <a:endParaRPr lang="en-US" altLang="en-US" sz="1913" dirty="0"/>
            </a:p>
          </p:txBody>
        </p:sp>
        <p:sp>
          <p:nvSpPr>
            <p:cNvPr id="37" name="Rectangle 30"/>
            <p:cNvSpPr>
              <a:spLocks noChangeArrowheads="1"/>
            </p:cNvSpPr>
            <p:nvPr/>
          </p:nvSpPr>
          <p:spPr bwMode="auto">
            <a:xfrm>
              <a:off x="5615" y="988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endParaRPr lang="en-US" altLang="en-US" sz="1913" dirty="0"/>
            </a:p>
          </p:txBody>
        </p:sp>
        <p:sp>
          <p:nvSpPr>
            <p:cNvPr id="38" name="Rectangle 31"/>
            <p:cNvSpPr>
              <a:spLocks noChangeArrowheads="1"/>
            </p:cNvSpPr>
            <p:nvPr/>
          </p:nvSpPr>
          <p:spPr bwMode="auto">
            <a:xfrm>
              <a:off x="5659" y="988"/>
              <a:ext cx="2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063" b="1">
                  <a:solidFill>
                    <a:srgbClr val="FF0000"/>
                  </a:solidFill>
                </a:rPr>
                <a:t> </a:t>
              </a:r>
              <a:endParaRPr lang="en-US" altLang="en-US" sz="1913"/>
            </a:p>
          </p:txBody>
        </p:sp>
        <p:sp>
          <p:nvSpPr>
            <p:cNvPr id="39" name="Rectangle 32"/>
            <p:cNvSpPr>
              <a:spLocks noChangeArrowheads="1"/>
            </p:cNvSpPr>
            <p:nvPr/>
          </p:nvSpPr>
          <p:spPr bwMode="auto">
            <a:xfrm>
              <a:off x="5648" y="786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063" b="1" dirty="0">
                  <a:solidFill>
                    <a:srgbClr val="FF0000"/>
                  </a:solidFill>
                </a:rPr>
                <a:t>1</a:t>
              </a:r>
              <a:endParaRPr lang="en-US" altLang="en-US" sz="1913" dirty="0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5736" y="786"/>
              <a:ext cx="2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063" b="1">
                  <a:solidFill>
                    <a:srgbClr val="FF0000"/>
                  </a:solidFill>
                </a:rPr>
                <a:t> </a:t>
              </a:r>
              <a:endParaRPr lang="en-US" altLang="en-US" sz="1913"/>
            </a:p>
          </p:txBody>
        </p:sp>
      </p:grpSp>
      <p:grpSp>
        <p:nvGrpSpPr>
          <p:cNvPr id="41" name="Group 36"/>
          <p:cNvGrpSpPr>
            <a:grpSpLocks noChangeAspect="1"/>
          </p:cNvGrpSpPr>
          <p:nvPr/>
        </p:nvGrpSpPr>
        <p:grpSpPr bwMode="auto">
          <a:xfrm>
            <a:off x="6751856" y="3901393"/>
            <a:ext cx="6135582" cy="3471093"/>
            <a:chOff x="4001" y="2312"/>
            <a:chExt cx="3636" cy="2057"/>
          </a:xfrm>
        </p:grpSpPr>
        <p:sp>
          <p:nvSpPr>
            <p:cNvPr id="42" name="AutoShape 35"/>
            <p:cNvSpPr>
              <a:spLocks noChangeAspect="1" noChangeArrowheads="1" noTextEdit="1"/>
            </p:cNvSpPr>
            <p:nvPr/>
          </p:nvSpPr>
          <p:spPr bwMode="auto">
            <a:xfrm>
              <a:off x="4001" y="2312"/>
              <a:ext cx="3603" cy="2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7197" tIns="48599" rIns="97197" bIns="48599" numCol="1" anchor="t" anchorCtr="0" compatLnSpc="1">
              <a:prstTxWarp prst="textNoShape">
                <a:avLst/>
              </a:prstTxWarp>
            </a:bodyPr>
            <a:lstStyle/>
            <a:p>
              <a:endParaRPr lang="en-GB" sz="2712"/>
            </a:p>
          </p:txBody>
        </p:sp>
        <p:sp>
          <p:nvSpPr>
            <p:cNvPr id="43" name="Rectangle 37"/>
            <p:cNvSpPr>
              <a:spLocks noChangeArrowheads="1"/>
            </p:cNvSpPr>
            <p:nvPr/>
          </p:nvSpPr>
          <p:spPr bwMode="auto">
            <a:xfrm>
              <a:off x="7612" y="4213"/>
              <a:ext cx="2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169">
                  <a:solidFill>
                    <a:srgbClr val="000000"/>
                  </a:solidFill>
                </a:rPr>
                <a:t> </a:t>
              </a:r>
              <a:endParaRPr lang="en-US" altLang="en-US" sz="1913"/>
            </a:p>
          </p:txBody>
        </p:sp>
        <p:pic>
          <p:nvPicPr>
            <p:cNvPr id="30758" name="Picture 3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" y="2312"/>
              <a:ext cx="3610" cy="1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39"/>
            <p:cNvSpPr>
              <a:spLocks noChangeArrowheads="1"/>
            </p:cNvSpPr>
            <p:nvPr/>
          </p:nvSpPr>
          <p:spPr bwMode="auto">
            <a:xfrm>
              <a:off x="6697" y="3177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169" b="1" dirty="0">
                  <a:solidFill>
                    <a:srgbClr val="FF0000"/>
                  </a:solidFill>
                </a:rPr>
                <a:t>2</a:t>
              </a:r>
              <a:endParaRPr lang="en-US" altLang="en-US" sz="1913" dirty="0"/>
            </a:p>
          </p:txBody>
        </p:sp>
        <p:sp>
          <p:nvSpPr>
            <p:cNvPr id="46" name="Rectangle 40"/>
            <p:cNvSpPr>
              <a:spLocks noChangeArrowheads="1"/>
            </p:cNvSpPr>
            <p:nvPr/>
          </p:nvSpPr>
          <p:spPr bwMode="auto">
            <a:xfrm>
              <a:off x="6745" y="3177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endParaRPr lang="en-US" altLang="en-US" sz="1913" dirty="0"/>
            </a:p>
          </p:txBody>
        </p:sp>
        <p:sp>
          <p:nvSpPr>
            <p:cNvPr id="48" name="Rectangle 41"/>
            <p:cNvSpPr>
              <a:spLocks noChangeArrowheads="1"/>
            </p:cNvSpPr>
            <p:nvPr/>
          </p:nvSpPr>
          <p:spPr bwMode="auto">
            <a:xfrm>
              <a:off x="6794" y="3177"/>
              <a:ext cx="2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169" b="1">
                  <a:solidFill>
                    <a:srgbClr val="FF0000"/>
                  </a:solidFill>
                </a:rPr>
                <a:t> </a:t>
              </a:r>
              <a:endParaRPr lang="en-US" altLang="en-US" sz="1913"/>
            </a:p>
          </p:txBody>
        </p:sp>
        <p:sp>
          <p:nvSpPr>
            <p:cNvPr id="52" name="Rectangle 42"/>
            <p:cNvSpPr>
              <a:spLocks noChangeArrowheads="1"/>
            </p:cNvSpPr>
            <p:nvPr/>
          </p:nvSpPr>
          <p:spPr bwMode="auto">
            <a:xfrm>
              <a:off x="6698" y="275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endParaRPr lang="en-US" altLang="en-US" sz="1913" dirty="0"/>
            </a:p>
          </p:txBody>
        </p:sp>
        <p:sp>
          <p:nvSpPr>
            <p:cNvPr id="53" name="Rectangle 43"/>
            <p:cNvSpPr>
              <a:spLocks noChangeArrowheads="1"/>
            </p:cNvSpPr>
            <p:nvPr/>
          </p:nvSpPr>
          <p:spPr bwMode="auto">
            <a:xfrm>
              <a:off x="6747" y="2754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169" b="1" dirty="0">
                  <a:solidFill>
                    <a:srgbClr val="FF0000"/>
                  </a:solidFill>
                </a:rPr>
                <a:t>1</a:t>
              </a:r>
              <a:endParaRPr lang="en-US" altLang="en-US" sz="1913" dirty="0"/>
            </a:p>
          </p:txBody>
        </p:sp>
        <p:sp>
          <p:nvSpPr>
            <p:cNvPr id="58" name="Rectangle 44"/>
            <p:cNvSpPr>
              <a:spLocks noChangeArrowheads="1"/>
            </p:cNvSpPr>
            <p:nvPr/>
          </p:nvSpPr>
          <p:spPr bwMode="auto">
            <a:xfrm>
              <a:off x="6796" y="2754"/>
              <a:ext cx="2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169" b="1">
                  <a:solidFill>
                    <a:srgbClr val="FF0000"/>
                  </a:solidFill>
                </a:rPr>
                <a:t> </a:t>
              </a:r>
              <a:endParaRPr lang="en-US" altLang="en-US" sz="1913"/>
            </a:p>
          </p:txBody>
        </p:sp>
        <p:sp>
          <p:nvSpPr>
            <p:cNvPr id="59" name="Rectangle 45"/>
            <p:cNvSpPr>
              <a:spLocks noChangeArrowheads="1"/>
            </p:cNvSpPr>
            <p:nvPr/>
          </p:nvSpPr>
          <p:spPr bwMode="auto">
            <a:xfrm>
              <a:off x="6526" y="2346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169" b="1" dirty="0">
                  <a:solidFill>
                    <a:srgbClr val="FF0000"/>
                  </a:solidFill>
                </a:rPr>
                <a:t>4</a:t>
              </a:r>
              <a:endParaRPr lang="en-US" altLang="en-US" sz="1913" dirty="0"/>
            </a:p>
          </p:txBody>
        </p:sp>
        <p:sp>
          <p:nvSpPr>
            <p:cNvPr id="60" name="Rectangle 46"/>
            <p:cNvSpPr>
              <a:spLocks noChangeArrowheads="1"/>
            </p:cNvSpPr>
            <p:nvPr/>
          </p:nvSpPr>
          <p:spPr bwMode="auto">
            <a:xfrm>
              <a:off x="6575" y="2346"/>
              <a:ext cx="2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169" b="1">
                  <a:solidFill>
                    <a:srgbClr val="FF0000"/>
                  </a:solidFill>
                </a:rPr>
                <a:t> </a:t>
              </a:r>
              <a:endParaRPr lang="en-US" altLang="en-US" sz="1913"/>
            </a:p>
          </p:txBody>
        </p:sp>
        <p:sp>
          <p:nvSpPr>
            <p:cNvPr id="63" name="Rectangle 47"/>
            <p:cNvSpPr>
              <a:spLocks noChangeArrowheads="1"/>
            </p:cNvSpPr>
            <p:nvPr/>
          </p:nvSpPr>
          <p:spPr bwMode="auto">
            <a:xfrm>
              <a:off x="6166" y="2942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169" b="1" dirty="0">
                  <a:solidFill>
                    <a:srgbClr val="FF0000"/>
                  </a:solidFill>
                </a:rPr>
                <a:t>3</a:t>
              </a:r>
              <a:endParaRPr lang="en-US" altLang="en-US" sz="1913" dirty="0"/>
            </a:p>
          </p:txBody>
        </p:sp>
        <p:sp>
          <p:nvSpPr>
            <p:cNvPr id="30720" name="Rectangle 48"/>
            <p:cNvSpPr>
              <a:spLocks noChangeArrowheads="1"/>
            </p:cNvSpPr>
            <p:nvPr/>
          </p:nvSpPr>
          <p:spPr bwMode="auto">
            <a:xfrm>
              <a:off x="6264" y="2942"/>
              <a:ext cx="2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169" b="1">
                  <a:solidFill>
                    <a:srgbClr val="FF0000"/>
                  </a:solidFill>
                </a:rPr>
                <a:t> </a:t>
              </a:r>
              <a:endParaRPr lang="en-US" altLang="en-US" sz="1913"/>
            </a:p>
          </p:txBody>
        </p:sp>
        <p:sp>
          <p:nvSpPr>
            <p:cNvPr id="30721" name="Rectangle 49"/>
            <p:cNvSpPr>
              <a:spLocks noChangeArrowheads="1"/>
            </p:cNvSpPr>
            <p:nvPr/>
          </p:nvSpPr>
          <p:spPr bwMode="auto">
            <a:xfrm>
              <a:off x="4042" y="3590"/>
              <a:ext cx="33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169" b="1" dirty="0">
                  <a:solidFill>
                    <a:srgbClr val="FF0000"/>
                  </a:solidFill>
                </a:rPr>
                <a:t>mirror 5</a:t>
              </a:r>
              <a:endParaRPr lang="en-US" altLang="en-US" sz="1913" dirty="0"/>
            </a:p>
          </p:txBody>
        </p:sp>
        <p:sp>
          <p:nvSpPr>
            <p:cNvPr id="30722" name="Rectangle 50"/>
            <p:cNvSpPr>
              <a:spLocks noChangeArrowheads="1"/>
            </p:cNvSpPr>
            <p:nvPr/>
          </p:nvSpPr>
          <p:spPr bwMode="auto">
            <a:xfrm>
              <a:off x="4394" y="3590"/>
              <a:ext cx="2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1169" b="1">
                  <a:solidFill>
                    <a:srgbClr val="FF0000"/>
                  </a:solidFill>
                </a:rPr>
                <a:t> </a:t>
              </a:r>
              <a:endParaRPr lang="en-US" altLang="en-US" sz="1913"/>
            </a:p>
          </p:txBody>
        </p:sp>
      </p:grpSp>
      <p:grpSp>
        <p:nvGrpSpPr>
          <p:cNvPr id="30723" name="Group 53"/>
          <p:cNvGrpSpPr>
            <a:grpSpLocks noChangeAspect="1"/>
          </p:cNvGrpSpPr>
          <p:nvPr/>
        </p:nvGrpSpPr>
        <p:grpSpPr bwMode="auto">
          <a:xfrm>
            <a:off x="1650683" y="4103888"/>
            <a:ext cx="4141011" cy="3285473"/>
            <a:chOff x="978" y="2432"/>
            <a:chExt cx="2454" cy="1947"/>
          </a:xfrm>
        </p:grpSpPr>
        <p:sp>
          <p:nvSpPr>
            <p:cNvPr id="30724" name="AutoShape 52"/>
            <p:cNvSpPr>
              <a:spLocks noChangeAspect="1" noChangeArrowheads="1" noTextEdit="1"/>
            </p:cNvSpPr>
            <p:nvPr/>
          </p:nvSpPr>
          <p:spPr bwMode="auto">
            <a:xfrm>
              <a:off x="978" y="2432"/>
              <a:ext cx="2454" cy="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7197" tIns="48599" rIns="97197" bIns="48599" numCol="1" anchor="t" anchorCtr="0" compatLnSpc="1">
              <a:prstTxWarp prst="textNoShape">
                <a:avLst/>
              </a:prstTxWarp>
            </a:bodyPr>
            <a:lstStyle/>
            <a:p>
              <a:endParaRPr lang="en-GB" sz="2712"/>
            </a:p>
          </p:txBody>
        </p:sp>
        <p:sp>
          <p:nvSpPr>
            <p:cNvPr id="30725" name="Rectangle 54"/>
            <p:cNvSpPr>
              <a:spLocks noChangeArrowheads="1"/>
            </p:cNvSpPr>
            <p:nvPr/>
          </p:nvSpPr>
          <p:spPr bwMode="auto">
            <a:xfrm>
              <a:off x="978" y="2433"/>
              <a:ext cx="13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638" i="1">
                  <a:solidFill>
                    <a:srgbClr val="44546A"/>
                  </a:solidFill>
                </a:rPr>
                <a:t> </a:t>
              </a:r>
              <a:endParaRPr lang="en-US" altLang="en-US" sz="1913"/>
            </a:p>
          </p:txBody>
        </p:sp>
        <p:sp>
          <p:nvSpPr>
            <p:cNvPr id="30728" name="Rectangle 55"/>
            <p:cNvSpPr>
              <a:spLocks noChangeArrowheads="1"/>
            </p:cNvSpPr>
            <p:nvPr/>
          </p:nvSpPr>
          <p:spPr bwMode="auto">
            <a:xfrm>
              <a:off x="2713" y="4272"/>
              <a:ext cx="1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850">
                  <a:solidFill>
                    <a:srgbClr val="000000"/>
                  </a:solidFill>
                </a:rPr>
                <a:t> </a:t>
              </a:r>
              <a:endParaRPr lang="en-US" altLang="en-US" sz="1913"/>
            </a:p>
          </p:txBody>
        </p:sp>
        <p:pic>
          <p:nvPicPr>
            <p:cNvPr id="30776" name="Picture 5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" y="2543"/>
              <a:ext cx="1735" cy="1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9" name="Rectangle 57"/>
            <p:cNvSpPr>
              <a:spLocks noChangeArrowheads="1"/>
            </p:cNvSpPr>
            <p:nvPr/>
          </p:nvSpPr>
          <p:spPr bwMode="auto">
            <a:xfrm>
              <a:off x="2393" y="2702"/>
              <a:ext cx="3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850" b="1" dirty="0">
                  <a:solidFill>
                    <a:srgbClr val="FF0000"/>
                  </a:solidFill>
                </a:rPr>
                <a:t>4</a:t>
              </a:r>
              <a:endParaRPr lang="en-US" altLang="en-US" sz="1913" dirty="0"/>
            </a:p>
          </p:txBody>
        </p:sp>
        <p:sp>
          <p:nvSpPr>
            <p:cNvPr id="30730" name="Rectangle 58"/>
            <p:cNvSpPr>
              <a:spLocks noChangeArrowheads="1"/>
            </p:cNvSpPr>
            <p:nvPr/>
          </p:nvSpPr>
          <p:spPr bwMode="auto">
            <a:xfrm>
              <a:off x="2426" y="2702"/>
              <a:ext cx="1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850" b="1">
                  <a:solidFill>
                    <a:srgbClr val="FF0000"/>
                  </a:solidFill>
                </a:rPr>
                <a:t> </a:t>
              </a:r>
              <a:endParaRPr lang="en-US" altLang="en-US" sz="1913"/>
            </a:p>
          </p:txBody>
        </p:sp>
        <p:sp>
          <p:nvSpPr>
            <p:cNvPr id="30731" name="Rectangle 59"/>
            <p:cNvSpPr>
              <a:spLocks noChangeArrowheads="1"/>
            </p:cNvSpPr>
            <p:nvPr/>
          </p:nvSpPr>
          <p:spPr bwMode="auto">
            <a:xfrm>
              <a:off x="1157" y="4105"/>
              <a:ext cx="24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850" b="1" dirty="0">
                  <a:solidFill>
                    <a:srgbClr val="FF0000"/>
                  </a:solidFill>
                </a:rPr>
                <a:t>mirror 5</a:t>
              </a:r>
              <a:endParaRPr lang="en-US" altLang="en-US" sz="1913" dirty="0"/>
            </a:p>
          </p:txBody>
        </p:sp>
        <p:sp>
          <p:nvSpPr>
            <p:cNvPr id="30732" name="Rectangle 60"/>
            <p:cNvSpPr>
              <a:spLocks noChangeArrowheads="1"/>
            </p:cNvSpPr>
            <p:nvPr/>
          </p:nvSpPr>
          <p:spPr bwMode="auto">
            <a:xfrm>
              <a:off x="1383" y="4105"/>
              <a:ext cx="1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850" b="1">
                  <a:solidFill>
                    <a:srgbClr val="FF0000"/>
                  </a:solidFill>
                </a:rPr>
                <a:t> </a:t>
              </a:r>
              <a:endParaRPr lang="en-US" altLang="en-US" sz="1913"/>
            </a:p>
          </p:txBody>
        </p:sp>
        <p:sp>
          <p:nvSpPr>
            <p:cNvPr id="30733" name="Rectangle 61"/>
            <p:cNvSpPr>
              <a:spLocks noChangeArrowheads="1"/>
            </p:cNvSpPr>
            <p:nvPr/>
          </p:nvSpPr>
          <p:spPr bwMode="auto">
            <a:xfrm>
              <a:off x="2095" y="3202"/>
              <a:ext cx="3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850" b="1" dirty="0">
                  <a:solidFill>
                    <a:srgbClr val="FF0000"/>
                  </a:solidFill>
                </a:rPr>
                <a:t>3</a:t>
              </a:r>
              <a:endParaRPr lang="en-US" altLang="en-US" sz="1913" dirty="0"/>
            </a:p>
          </p:txBody>
        </p:sp>
        <p:sp>
          <p:nvSpPr>
            <p:cNvPr id="30734" name="Rectangle 62"/>
            <p:cNvSpPr>
              <a:spLocks noChangeArrowheads="1"/>
            </p:cNvSpPr>
            <p:nvPr/>
          </p:nvSpPr>
          <p:spPr bwMode="auto">
            <a:xfrm>
              <a:off x="2162" y="3202"/>
              <a:ext cx="1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850" b="1">
                  <a:solidFill>
                    <a:srgbClr val="FF0000"/>
                  </a:solidFill>
                </a:rPr>
                <a:t> </a:t>
              </a:r>
              <a:endParaRPr lang="en-US" altLang="en-US" sz="1913"/>
            </a:p>
          </p:txBody>
        </p:sp>
        <p:sp>
          <p:nvSpPr>
            <p:cNvPr id="30735" name="Rectangle 63"/>
            <p:cNvSpPr>
              <a:spLocks noChangeArrowheads="1"/>
            </p:cNvSpPr>
            <p:nvPr/>
          </p:nvSpPr>
          <p:spPr bwMode="auto">
            <a:xfrm>
              <a:off x="1820" y="3278"/>
              <a:ext cx="3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850" b="1" dirty="0">
                  <a:solidFill>
                    <a:srgbClr val="FF0000"/>
                  </a:solidFill>
                </a:rPr>
                <a:t>2</a:t>
              </a:r>
              <a:endParaRPr lang="en-US" altLang="en-US" sz="1913" dirty="0"/>
            </a:p>
          </p:txBody>
        </p:sp>
        <p:sp>
          <p:nvSpPr>
            <p:cNvPr id="30736" name="Rectangle 64"/>
            <p:cNvSpPr>
              <a:spLocks noChangeArrowheads="1"/>
            </p:cNvSpPr>
            <p:nvPr/>
          </p:nvSpPr>
          <p:spPr bwMode="auto">
            <a:xfrm>
              <a:off x="1887" y="3278"/>
              <a:ext cx="1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850" b="1">
                  <a:solidFill>
                    <a:srgbClr val="FF0000"/>
                  </a:solidFill>
                </a:rPr>
                <a:t> </a:t>
              </a:r>
              <a:endParaRPr lang="en-US" altLang="en-US" sz="1913"/>
            </a:p>
          </p:txBody>
        </p:sp>
        <p:sp>
          <p:nvSpPr>
            <p:cNvPr id="30737" name="Rectangle 65"/>
            <p:cNvSpPr>
              <a:spLocks noChangeArrowheads="1"/>
            </p:cNvSpPr>
            <p:nvPr/>
          </p:nvSpPr>
          <p:spPr bwMode="auto">
            <a:xfrm>
              <a:off x="2030" y="2990"/>
              <a:ext cx="3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850" b="1" dirty="0">
                  <a:solidFill>
                    <a:srgbClr val="FF0000"/>
                  </a:solidFill>
                </a:rPr>
                <a:t>1</a:t>
              </a:r>
              <a:endParaRPr lang="en-US" altLang="en-US" sz="1913" dirty="0"/>
            </a:p>
          </p:txBody>
        </p:sp>
        <p:sp>
          <p:nvSpPr>
            <p:cNvPr id="30738" name="Rectangle 66"/>
            <p:cNvSpPr>
              <a:spLocks noChangeArrowheads="1"/>
            </p:cNvSpPr>
            <p:nvPr/>
          </p:nvSpPr>
          <p:spPr bwMode="auto">
            <a:xfrm>
              <a:off x="2097" y="2990"/>
              <a:ext cx="1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2007"/>
              <a:r>
                <a:rPr lang="en-US" altLang="en-US" sz="850" b="1">
                  <a:solidFill>
                    <a:srgbClr val="FF0000"/>
                  </a:solidFill>
                </a:rPr>
                <a:t> </a:t>
              </a:r>
              <a:endParaRPr lang="en-US" altLang="en-US" sz="1913"/>
            </a:p>
          </p:txBody>
        </p:sp>
      </p:grpSp>
    </p:spTree>
    <p:extLst>
      <p:ext uri="{BB962C8B-B14F-4D97-AF65-F5344CB8AC3E}">
        <p14:creationId xmlns:p14="http://schemas.microsoft.com/office/powerpoint/2010/main" val="85423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E76EB-1D53-49A8-9F31-AA870CB57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Laser Parameter Scan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112CA7-46F5-4D6A-A6BE-69AE4BBCD10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62679" y="6957345"/>
            <a:ext cx="11679379" cy="285022"/>
          </a:xfrm>
        </p:spPr>
        <p:txBody>
          <a:bodyPr/>
          <a:lstStyle/>
          <a:p>
            <a:pPr algn="r"/>
            <a:r>
              <a:rPr lang="en-GB"/>
              <a:t>Zlobinski et al. | IAEA FEC | London | 21.10.2023 | Page </a:t>
            </a:r>
            <a:fld id="{6A6D9FA1-99C7-4910-8E32-B85D378B0060}" type="slidenum">
              <a:rPr lang="en-GB" smtClean="0"/>
              <a:pPr algn="r"/>
              <a:t>28</a:t>
            </a:fld>
            <a:endParaRPr lang="en-GB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F3CDF20-4C76-4CD7-B5EF-23D012B84B68}"/>
              </a:ext>
            </a:extLst>
          </p:cNvPr>
          <p:cNvSpPr/>
          <p:nvPr/>
        </p:nvSpPr>
        <p:spPr>
          <a:xfrm>
            <a:off x="5818497" y="1142219"/>
            <a:ext cx="4478101" cy="1382201"/>
          </a:xfrm>
          <a:prstGeom prst="rect">
            <a:avLst/>
          </a:prstGeom>
          <a:solidFill>
            <a:srgbClr val="B0FF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dirty="0" err="1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F49D6C0-7C16-4E8C-B0AF-9929731747CC}"/>
              </a:ext>
            </a:extLst>
          </p:cNvPr>
          <p:cNvSpPr txBox="1"/>
          <p:nvPr/>
        </p:nvSpPr>
        <p:spPr>
          <a:xfrm>
            <a:off x="334453" y="6157244"/>
            <a:ext cx="10485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effect of pulse duration is within a factor of 1.3, but comparable to spatial signal scatter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4911E2F-A6B1-4FEE-BA21-54B3D9ECB145}"/>
              </a:ext>
            </a:extLst>
          </p:cNvPr>
          <p:cNvSpPr txBox="1"/>
          <p:nvPr/>
        </p:nvSpPr>
        <p:spPr>
          <a:xfrm>
            <a:off x="359495" y="6470808"/>
            <a:ext cx="5845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 pulse duration of 3 </a:t>
            </a:r>
            <a:r>
              <a:rPr lang="en-GB" sz="2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ms</a:t>
            </a:r>
            <a:r>
              <a:rPr lang="en-GB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seems to be adequate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BEFF13DC-668E-4B25-98CD-1B0C890408B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21870" y="3259486"/>
          <a:ext cx="5531502" cy="2884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" name="Graph" r:id="rId3" imgW="14400360" imgH="7502760" progId="Origin50.Graph">
                  <p:embed/>
                </p:oleObj>
              </mc:Choice>
              <mc:Fallback>
                <p:oleObj name="Graph" r:id="rId3" imgW="14400360" imgH="7502760" progId="Origin50.Graph">
                  <p:embed/>
                  <p:pic>
                    <p:nvPicPr>
                      <p:cNvPr id="16" name="Objekt 15">
                        <a:extLst>
                          <a:ext uri="{FF2B5EF4-FFF2-40B4-BE49-F238E27FC236}">
                            <a16:creationId xmlns:a16="http://schemas.microsoft.com/office/drawing/2014/main" id="{BEFF13DC-668E-4B25-98CD-1B0C890408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1870" y="3259486"/>
                        <a:ext cx="5531502" cy="2884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EFEFC7C1-587D-400D-9B6C-2BE57191E63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08948" y="3499461"/>
          <a:ext cx="4598515" cy="2113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093">
                  <a:extLst>
                    <a:ext uri="{9D8B030D-6E8A-4147-A177-3AD203B41FA5}">
                      <a16:colId xmlns:a16="http://schemas.microsoft.com/office/drawing/2014/main" val="2227392351"/>
                    </a:ext>
                  </a:extLst>
                </a:gridCol>
                <a:gridCol w="732093">
                  <a:extLst>
                    <a:ext uri="{9D8B030D-6E8A-4147-A177-3AD203B41FA5}">
                      <a16:colId xmlns:a16="http://schemas.microsoft.com/office/drawing/2014/main" val="3602314366"/>
                    </a:ext>
                  </a:extLst>
                </a:gridCol>
                <a:gridCol w="1294923">
                  <a:extLst>
                    <a:ext uri="{9D8B030D-6E8A-4147-A177-3AD203B41FA5}">
                      <a16:colId xmlns:a16="http://schemas.microsoft.com/office/drawing/2014/main" val="2618274315"/>
                    </a:ext>
                  </a:extLst>
                </a:gridCol>
                <a:gridCol w="919703">
                  <a:extLst>
                    <a:ext uri="{9D8B030D-6E8A-4147-A177-3AD203B41FA5}">
                      <a16:colId xmlns:a16="http://schemas.microsoft.com/office/drawing/2014/main" val="3661295568"/>
                    </a:ext>
                  </a:extLst>
                </a:gridCol>
                <a:gridCol w="919703">
                  <a:extLst>
                    <a:ext uri="{9D8B030D-6E8A-4147-A177-3AD203B41FA5}">
                      <a16:colId xmlns:a16="http://schemas.microsoft.com/office/drawing/2014/main" val="1255037541"/>
                    </a:ext>
                  </a:extLst>
                </a:gridCol>
              </a:tblGrid>
              <a:tr h="38389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pulse duration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energy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intensity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energy density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heat flux factor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97639531"/>
                  </a:ext>
                </a:extLst>
              </a:tr>
              <a:tr h="38389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  <a:r>
                        <a:rPr lang="en-GB" sz="1300" b="0" i="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</a:t>
                      </a:r>
                      <a:r>
                        <a:rPr lang="en-GB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/ </a:t>
                      </a:r>
                      <a:r>
                        <a:rPr lang="en-GB" sz="13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ms</a:t>
                      </a:r>
                      <a:endParaRPr lang="en-GB" sz="13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E / J </a:t>
                      </a: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 / MW/m²</a:t>
                      </a: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r>
                        <a:rPr lang="en-GB" sz="1300" b="0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  <a:r>
                        <a:rPr lang="en-GB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/ MJ/m²</a:t>
                      </a: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en-GB" sz="1300" b="0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HF</a:t>
                      </a:r>
                      <a:r>
                        <a:rPr lang="en-GB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/ MWs</a:t>
                      </a:r>
                      <a:r>
                        <a:rPr lang="en-GB" sz="1300" b="0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1/2</a:t>
                      </a:r>
                      <a:r>
                        <a:rPr lang="en-GB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/m</a:t>
                      </a:r>
                      <a:r>
                        <a:rPr lang="en-GB" sz="1300" b="0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743550"/>
                  </a:ext>
                </a:extLst>
              </a:tr>
              <a:tr h="217583"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53603745"/>
                  </a:ext>
                </a:extLst>
              </a:tr>
              <a:tr h="217583"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79219302"/>
                  </a:ext>
                </a:extLst>
              </a:tr>
              <a:tr h="217583"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37143084"/>
                  </a:ext>
                </a:extLst>
              </a:tr>
              <a:tr h="217583"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82863326"/>
                  </a:ext>
                </a:extLst>
              </a:tr>
              <a:tr h="217583"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46179168"/>
                  </a:ext>
                </a:extLst>
              </a:tr>
              <a:tr h="217583"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64761030"/>
                  </a:ext>
                </a:extLst>
              </a:tr>
            </a:tbl>
          </a:graphicData>
        </a:graphic>
      </p:graphicFrame>
      <p:graphicFrame>
        <p:nvGraphicFramePr>
          <p:cNvPr id="18" name="Objekt 17">
            <a:extLst>
              <a:ext uri="{FF2B5EF4-FFF2-40B4-BE49-F238E27FC236}">
                <a16:creationId xmlns:a16="http://schemas.microsoft.com/office/drawing/2014/main" id="{C2A2DE34-94F6-45BE-A99A-4E171181D37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22668" y="706433"/>
          <a:ext cx="5530850" cy="2621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5" name="Graph" r:id="rId5" imgW="15840360" imgH="7502760" progId="Origin50.Graph">
                  <p:embed/>
                </p:oleObj>
              </mc:Choice>
              <mc:Fallback>
                <p:oleObj name="Graph" r:id="rId5" imgW="15840360" imgH="7502760" progId="Origin50.Graph">
                  <p:embed/>
                  <p:pic>
                    <p:nvPicPr>
                      <p:cNvPr id="18" name="Objekt 17">
                        <a:extLst>
                          <a:ext uri="{FF2B5EF4-FFF2-40B4-BE49-F238E27FC236}">
                            <a16:creationId xmlns:a16="http://schemas.microsoft.com/office/drawing/2014/main" id="{C2A2DE34-94F6-45BE-A99A-4E171181D3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668" y="706433"/>
                        <a:ext cx="5530850" cy="2621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Abgerundetes Rechteck 3">
            <a:extLst>
              <a:ext uri="{FF2B5EF4-FFF2-40B4-BE49-F238E27FC236}">
                <a16:creationId xmlns:a16="http://schemas.microsoft.com/office/drawing/2014/main" id="{87A6D5E5-92B3-4FBB-B5AC-88F137F859E9}"/>
              </a:ext>
            </a:extLst>
          </p:cNvPr>
          <p:cNvSpPr/>
          <p:nvPr/>
        </p:nvSpPr>
        <p:spPr>
          <a:xfrm>
            <a:off x="9290443" y="3413224"/>
            <a:ext cx="917020" cy="22860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A43253F4-3593-4278-88A7-AE4787F3B407}"/>
              </a:ext>
            </a:extLst>
          </p:cNvPr>
          <p:cNvGrpSpPr/>
          <p:nvPr/>
        </p:nvGrpSpPr>
        <p:grpSpPr>
          <a:xfrm>
            <a:off x="5869854" y="1161703"/>
            <a:ext cx="8761321" cy="2677656"/>
            <a:chOff x="8220137" y="1728779"/>
            <a:chExt cx="8761321" cy="2677656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172AA317-8F68-4E85-ACD8-8D75A297A719}"/>
                </a:ext>
              </a:extLst>
            </p:cNvPr>
            <p:cNvSpPr txBox="1"/>
            <p:nvPr/>
          </p:nvSpPr>
          <p:spPr>
            <a:xfrm>
              <a:off x="8220137" y="1728779"/>
              <a:ext cx="543485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Complete D desorption requires</a:t>
              </a:r>
              <a:b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ca. </a:t>
              </a: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1 MJ/m</a:t>
              </a:r>
              <a:r>
                <a: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incident energy density</a:t>
              </a:r>
            </a:p>
            <a:p>
              <a:pPr>
                <a:spcBef>
                  <a:spcPct val="20000"/>
                </a:spcBef>
              </a:pP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corresponding to a heat flux factor of</a:t>
              </a:r>
              <a:b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32 MW√s/m</a:t>
              </a:r>
              <a:r>
                <a:rPr lang="en-GB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on CFC</a:t>
              </a:r>
              <a:b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b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b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ct val="20000"/>
                </a:spcBef>
              </a:pP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ADE78EB9-CA4E-4BD6-BF3A-852DACEA687C}"/>
                </a:ext>
              </a:extLst>
            </p:cNvPr>
            <p:cNvSpPr txBox="1"/>
            <p:nvPr/>
          </p:nvSpPr>
          <p:spPr>
            <a:xfrm>
              <a:off x="9153482" y="2355617"/>
              <a:ext cx="7827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_</a:t>
              </a:r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B4C2E1CC-B5EB-4A1E-9A93-DC89C945ABD2}"/>
              </a:ext>
            </a:extLst>
          </p:cNvPr>
          <p:cNvSpPr txBox="1"/>
          <p:nvPr/>
        </p:nvSpPr>
        <p:spPr>
          <a:xfrm>
            <a:off x="1068517" y="90448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 </a:t>
            </a:r>
            <a:r>
              <a:rPr lang="en-GB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ms</a:t>
            </a:r>
            <a:r>
              <a:rPr lang="en-GB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pulses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750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1D688-B7B4-4F49-9DF3-F109B341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LID-QMS method</a:t>
            </a:r>
          </a:p>
        </p:txBody>
      </p:sp>
      <p:grpSp>
        <p:nvGrpSpPr>
          <p:cNvPr id="5" name="Group 319">
            <a:extLst>
              <a:ext uri="{FF2B5EF4-FFF2-40B4-BE49-F238E27FC236}">
                <a16:creationId xmlns:a16="http://schemas.microsoft.com/office/drawing/2014/main" id="{8DDA0C18-7237-43EE-80E1-D8A379D5695A}"/>
              </a:ext>
            </a:extLst>
          </p:cNvPr>
          <p:cNvGrpSpPr>
            <a:grpSpLocks/>
          </p:cNvGrpSpPr>
          <p:nvPr/>
        </p:nvGrpSpPr>
        <p:grpSpPr bwMode="auto">
          <a:xfrm>
            <a:off x="4436962" y="2425809"/>
            <a:ext cx="2592388" cy="3506788"/>
            <a:chOff x="4134" y="572"/>
            <a:chExt cx="1633" cy="2209"/>
          </a:xfrm>
        </p:grpSpPr>
        <p:sp>
          <p:nvSpPr>
            <p:cNvPr id="6" name="AutoShape 290">
              <a:extLst>
                <a:ext uri="{FF2B5EF4-FFF2-40B4-BE49-F238E27FC236}">
                  <a16:creationId xmlns:a16="http://schemas.microsoft.com/office/drawing/2014/main" id="{5BF6C5BB-0EC2-4DB2-AF9C-14CD0CC1B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4" y="1330"/>
              <a:ext cx="1633" cy="1451"/>
            </a:xfrm>
            <a:prstGeom prst="cube">
              <a:avLst>
                <a:gd name="adj" fmla="val 25000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AutoShape 288">
              <a:extLst>
                <a:ext uri="{FF2B5EF4-FFF2-40B4-BE49-F238E27FC236}">
                  <a16:creationId xmlns:a16="http://schemas.microsoft.com/office/drawing/2014/main" id="{DA2B64F7-4F7D-4A33-AF80-40D1C6ABE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2" y="678"/>
              <a:ext cx="635" cy="952"/>
            </a:xfrm>
            <a:prstGeom prst="flowChartMagneticDisk">
              <a:avLst/>
            </a:prstGeom>
            <a:solidFill>
              <a:srgbClr val="800000">
                <a:alpha val="45097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Oval 291">
              <a:extLst>
                <a:ext uri="{FF2B5EF4-FFF2-40B4-BE49-F238E27FC236}">
                  <a16:creationId xmlns:a16="http://schemas.microsoft.com/office/drawing/2014/main" id="{3F52D835-0B3F-4607-9B05-A2976536B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2" y="1354"/>
              <a:ext cx="633" cy="279"/>
            </a:xfrm>
            <a:prstGeom prst="ellipse">
              <a:avLst/>
            </a:prstGeom>
            <a:solidFill>
              <a:srgbClr val="FF0000">
                <a:alpha val="32941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AutoShape 292">
              <a:extLst>
                <a:ext uri="{FF2B5EF4-FFF2-40B4-BE49-F238E27FC236}">
                  <a16:creationId xmlns:a16="http://schemas.microsoft.com/office/drawing/2014/main" id="{6D549EE6-6B5B-4281-9EB1-D233597CF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5" y="572"/>
              <a:ext cx="316" cy="318"/>
            </a:xfrm>
            <a:prstGeom prst="downArrow">
              <a:avLst>
                <a:gd name="adj1" fmla="val 32278"/>
                <a:gd name="adj2" fmla="val 49366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0" name="Group 318">
              <a:extLst>
                <a:ext uri="{FF2B5EF4-FFF2-40B4-BE49-F238E27FC236}">
                  <a16:creationId xmlns:a16="http://schemas.microsoft.com/office/drawing/2014/main" id="{A275D302-4A3C-4C1A-A932-332A856A7A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51" y="1504"/>
              <a:ext cx="1" cy="1064"/>
              <a:chOff x="4951" y="1504"/>
              <a:chExt cx="1" cy="1064"/>
            </a:xfrm>
          </p:grpSpPr>
          <p:sp>
            <p:nvSpPr>
              <p:cNvPr id="11" name="Line 294">
                <a:extLst>
                  <a:ext uri="{FF2B5EF4-FFF2-40B4-BE49-F238E27FC236}">
                    <a16:creationId xmlns:a16="http://schemas.microsoft.com/office/drawing/2014/main" id="{5085AC61-25A7-4FD7-B1C7-950E1842E7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52" y="1641"/>
                <a:ext cx="0" cy="43"/>
              </a:xfrm>
              <a:prstGeom prst="line">
                <a:avLst/>
              </a:prstGeom>
              <a:noFill/>
              <a:ln w="57150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F5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" name="Line 293">
                <a:extLst>
                  <a:ext uri="{FF2B5EF4-FFF2-40B4-BE49-F238E27FC236}">
                    <a16:creationId xmlns:a16="http://schemas.microsoft.com/office/drawing/2014/main" id="{C25C7162-F894-42B6-95C7-797FCF9BE7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52" y="1504"/>
                <a:ext cx="0" cy="122"/>
              </a:xfrm>
              <a:prstGeom prst="line">
                <a:avLst/>
              </a:prstGeom>
              <a:noFill/>
              <a:ln w="57150">
                <a:solidFill>
                  <a:srgbClr val="292929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F5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Line 295">
                <a:extLst>
                  <a:ext uri="{FF2B5EF4-FFF2-40B4-BE49-F238E27FC236}">
                    <a16:creationId xmlns:a16="http://schemas.microsoft.com/office/drawing/2014/main" id="{BC52B067-9DDA-4008-90AB-509E6406D5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51" y="1703"/>
                <a:ext cx="0" cy="865"/>
              </a:xfrm>
              <a:prstGeom prst="line">
                <a:avLst/>
              </a:prstGeom>
              <a:noFill/>
              <a:ln w="57150">
                <a:solidFill>
                  <a:srgbClr val="292929"/>
                </a:solidFill>
                <a:prstDash val="sysDot"/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F5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" name="Group 317">
            <a:extLst>
              <a:ext uri="{FF2B5EF4-FFF2-40B4-BE49-F238E27FC236}">
                <a16:creationId xmlns:a16="http://schemas.microsoft.com/office/drawing/2014/main" id="{192EE146-B0F1-4154-9CB1-6CD1DD1DBE0F}"/>
              </a:ext>
            </a:extLst>
          </p:cNvPr>
          <p:cNvGrpSpPr>
            <a:grpSpLocks/>
          </p:cNvGrpSpPr>
          <p:nvPr/>
        </p:nvGrpSpPr>
        <p:grpSpPr bwMode="auto">
          <a:xfrm>
            <a:off x="4917320" y="3915809"/>
            <a:ext cx="1601790" cy="604837"/>
            <a:chOff x="4422" y="1496"/>
            <a:chExt cx="1009" cy="381"/>
          </a:xfrm>
        </p:grpSpPr>
        <p:pic>
          <p:nvPicPr>
            <p:cNvPr id="15" name="Picture 310" descr="Heatwave">
              <a:extLst>
                <a:ext uri="{FF2B5EF4-FFF2-40B4-BE49-F238E27FC236}">
                  <a16:creationId xmlns:a16="http://schemas.microsoft.com/office/drawing/2014/main" id="{11D31517-89E5-43F6-A90F-6A49D4610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22" y="1497"/>
              <a:ext cx="508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14" descr="Heatwave">
              <a:extLst>
                <a:ext uri="{FF2B5EF4-FFF2-40B4-BE49-F238E27FC236}">
                  <a16:creationId xmlns:a16="http://schemas.microsoft.com/office/drawing/2014/main" id="{0AF2958B-9C13-4B3A-8793-0650C9994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1496"/>
              <a:ext cx="510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7" name="Textfeld 20">
            <a:extLst>
              <a:ext uri="{FF2B5EF4-FFF2-40B4-BE49-F238E27FC236}">
                <a16:creationId xmlns:a16="http://schemas.microsoft.com/office/drawing/2014/main" id="{FDF7BBCA-718B-44D5-B101-18BA572B1039}"/>
              </a:ext>
            </a:extLst>
          </p:cNvPr>
          <p:cNvSpPr txBox="1"/>
          <p:nvPr/>
        </p:nvSpPr>
        <p:spPr>
          <a:xfrm>
            <a:off x="3871082" y="2097722"/>
            <a:ext cx="3413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energy laser (~20 J, 1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</p:txBody>
      </p:sp>
      <p:sp>
        <p:nvSpPr>
          <p:cNvPr id="18" name="Textfeld 21">
            <a:extLst>
              <a:ext uri="{FF2B5EF4-FFF2-40B4-BE49-F238E27FC236}">
                <a16:creationId xmlns:a16="http://schemas.microsoft.com/office/drawing/2014/main" id="{9E6DA1A3-3B7B-42C7-828A-F9C2BCBE4FDD}"/>
              </a:ext>
            </a:extLst>
          </p:cNvPr>
          <p:cNvSpPr txBox="1"/>
          <p:nvPr/>
        </p:nvSpPr>
        <p:spPr>
          <a:xfrm>
            <a:off x="4386600" y="5595310"/>
            <a:ext cx="264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CFC substrate</a:t>
            </a:r>
          </a:p>
        </p:txBody>
      </p:sp>
      <p:sp>
        <p:nvSpPr>
          <p:cNvPr id="20" name="Textfeld 22">
            <a:extLst>
              <a:ext uri="{FF2B5EF4-FFF2-40B4-BE49-F238E27FC236}">
                <a16:creationId xmlns:a16="http://schemas.microsoft.com/office/drawing/2014/main" id="{6DBFD392-9AB3-49D8-9CBE-D94511ADBAA6}"/>
              </a:ext>
            </a:extLst>
          </p:cNvPr>
          <p:cNvSpPr txBox="1"/>
          <p:nvPr/>
        </p:nvSpPr>
        <p:spPr>
          <a:xfrm>
            <a:off x="95958" y="745176"/>
            <a:ext cx="38694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Laser-Induced Desorption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(LID)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Laser only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heats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surface,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ablation, no crater formation,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plasma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80828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Possible surface modifications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due to heating 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roughening of surface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melting (only for high power)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minor evaporation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layer delamination due to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thermal stresses in short time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0828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80828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80828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feld 22">
            <a:extLst>
              <a:ext uri="{FF2B5EF4-FFF2-40B4-BE49-F238E27FC236}">
                <a16:creationId xmlns:a16="http://schemas.microsoft.com/office/drawing/2014/main" id="{93A2322B-CD1E-4CB3-B42C-4B5F355D2FD8}"/>
              </a:ext>
            </a:extLst>
          </p:cNvPr>
          <p:cNvSpPr txBox="1"/>
          <p:nvPr/>
        </p:nvSpPr>
        <p:spPr>
          <a:xfrm>
            <a:off x="3863544" y="2716398"/>
            <a:ext cx="14138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</a:rPr>
              <a:t>Laser spot</a:t>
            </a:r>
            <a:br>
              <a:rPr lang="en-GB" sz="2000" dirty="0">
                <a:solidFill>
                  <a:srgbClr val="C00000"/>
                </a:solidFill>
              </a:rPr>
            </a:br>
            <a:r>
              <a:rPr lang="en-GB" sz="2000" dirty="0">
                <a:solidFill>
                  <a:srgbClr val="C00000"/>
                </a:solidFill>
              </a:rPr>
              <a:t> diameter ~3 mm</a:t>
            </a:r>
            <a:br>
              <a:rPr lang="en-GB" sz="2000" dirty="0">
                <a:solidFill>
                  <a:srgbClr val="C00000"/>
                </a:solidFill>
              </a:rPr>
            </a:br>
            <a:endParaRPr lang="en-GB" sz="2000" dirty="0">
              <a:solidFill>
                <a:srgbClr val="C00000"/>
              </a:solidFill>
            </a:endParaRPr>
          </a:p>
          <a:p>
            <a:pPr algn="ctr"/>
            <a:endParaRPr lang="en-GB" sz="2000" dirty="0"/>
          </a:p>
        </p:txBody>
      </p:sp>
      <p:grpSp>
        <p:nvGrpSpPr>
          <p:cNvPr id="22" name="Gruppieren 45">
            <a:extLst>
              <a:ext uri="{FF2B5EF4-FFF2-40B4-BE49-F238E27FC236}">
                <a16:creationId xmlns:a16="http://schemas.microsoft.com/office/drawing/2014/main" id="{7E9D7EBD-AB29-4104-A2A5-963D098B2504}"/>
              </a:ext>
            </a:extLst>
          </p:cNvPr>
          <p:cNvGrpSpPr/>
          <p:nvPr/>
        </p:nvGrpSpPr>
        <p:grpSpPr>
          <a:xfrm>
            <a:off x="3996944" y="873449"/>
            <a:ext cx="3402110" cy="5475512"/>
            <a:chOff x="101602" y="942374"/>
            <a:chExt cx="3402110" cy="5475512"/>
          </a:xfrm>
        </p:grpSpPr>
        <p:sp>
          <p:nvSpPr>
            <p:cNvPr id="23" name="Abgerundetes Rechteck 26">
              <a:extLst>
                <a:ext uri="{FF2B5EF4-FFF2-40B4-BE49-F238E27FC236}">
                  <a16:creationId xmlns:a16="http://schemas.microsoft.com/office/drawing/2014/main" id="{D136D0A7-7288-4E60-99C8-72EF24A9D5D1}"/>
                </a:ext>
              </a:extLst>
            </p:cNvPr>
            <p:cNvSpPr/>
            <p:nvPr/>
          </p:nvSpPr>
          <p:spPr>
            <a:xfrm>
              <a:off x="101602" y="942374"/>
              <a:ext cx="3402110" cy="5445350"/>
            </a:xfrm>
            <a:prstGeom prst="roundRect">
              <a:avLst>
                <a:gd name="adj" fmla="val 5020"/>
              </a:avLst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feld 31">
              <a:extLst>
                <a:ext uri="{FF2B5EF4-FFF2-40B4-BE49-F238E27FC236}">
                  <a16:creationId xmlns:a16="http://schemas.microsoft.com/office/drawing/2014/main" id="{301DB39D-A02E-4E5A-97FE-6F785BA9F5D8}"/>
                </a:ext>
              </a:extLst>
            </p:cNvPr>
            <p:cNvSpPr txBox="1"/>
            <p:nvPr/>
          </p:nvSpPr>
          <p:spPr>
            <a:xfrm>
              <a:off x="1034626" y="6048554"/>
              <a:ext cx="22286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solidFill>
                    <a:srgbClr val="00B0F0"/>
                  </a:solidFill>
                </a:rPr>
                <a:t>vacuum chamber</a:t>
              </a:r>
            </a:p>
          </p:txBody>
        </p:sp>
      </p:grpSp>
      <p:grpSp>
        <p:nvGrpSpPr>
          <p:cNvPr id="25" name="Gruppieren 44">
            <a:extLst>
              <a:ext uri="{FF2B5EF4-FFF2-40B4-BE49-F238E27FC236}">
                <a16:creationId xmlns:a16="http://schemas.microsoft.com/office/drawing/2014/main" id="{1EE06054-8FA1-4B48-9002-B1C533F80BCE}"/>
              </a:ext>
            </a:extLst>
          </p:cNvPr>
          <p:cNvGrpSpPr/>
          <p:nvPr/>
        </p:nvGrpSpPr>
        <p:grpSpPr>
          <a:xfrm>
            <a:off x="3798654" y="778125"/>
            <a:ext cx="3422631" cy="1337937"/>
            <a:chOff x="-96688" y="847050"/>
            <a:chExt cx="3422631" cy="1337937"/>
          </a:xfrm>
        </p:grpSpPr>
        <p:grpSp>
          <p:nvGrpSpPr>
            <p:cNvPr id="26" name="Gruppieren 42">
              <a:extLst>
                <a:ext uri="{FF2B5EF4-FFF2-40B4-BE49-F238E27FC236}">
                  <a16:creationId xmlns:a16="http://schemas.microsoft.com/office/drawing/2014/main" id="{5C497047-BBB3-406F-8696-6023D21C2F3D}"/>
                </a:ext>
              </a:extLst>
            </p:cNvPr>
            <p:cNvGrpSpPr/>
            <p:nvPr/>
          </p:nvGrpSpPr>
          <p:grpSpPr>
            <a:xfrm>
              <a:off x="2927648" y="847050"/>
              <a:ext cx="398295" cy="1285806"/>
              <a:chOff x="2424620" y="826972"/>
              <a:chExt cx="398295" cy="1285806"/>
            </a:xfrm>
            <a:gradFill>
              <a:gsLst>
                <a:gs pos="100000">
                  <a:srgbClr val="006666"/>
                </a:gs>
                <a:gs pos="46000">
                  <a:srgbClr val="009999"/>
                </a:gs>
              </a:gsLst>
              <a:lin ang="10800000" scaled="1"/>
            </a:gradFill>
          </p:grpSpPr>
          <p:sp>
            <p:nvSpPr>
              <p:cNvPr id="28" name="Zylinder 41">
                <a:extLst>
                  <a:ext uri="{FF2B5EF4-FFF2-40B4-BE49-F238E27FC236}">
                    <a16:creationId xmlns:a16="http://schemas.microsoft.com/office/drawing/2014/main" id="{F721EE80-9090-44F1-B81A-53F76FD3AA71}"/>
                  </a:ext>
                </a:extLst>
              </p:cNvPr>
              <p:cNvSpPr/>
              <p:nvPr/>
            </p:nvSpPr>
            <p:spPr>
              <a:xfrm flipV="1">
                <a:off x="2424620" y="826972"/>
                <a:ext cx="398295" cy="410318"/>
              </a:xfrm>
              <a:prstGeom prst="can">
                <a:avLst>
                  <a:gd name="adj" fmla="val 47306"/>
                </a:avLst>
              </a:prstGeom>
              <a:gradFill>
                <a:gsLst>
                  <a:gs pos="100000">
                    <a:srgbClr val="006666"/>
                  </a:gs>
                  <a:gs pos="46000">
                    <a:srgbClr val="009999"/>
                  </a:gs>
                </a:gsLst>
                <a:lin ang="10800000" scaled="1"/>
              </a:gradFill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 dirty="0"/>
              </a:p>
            </p:txBody>
          </p:sp>
          <p:sp>
            <p:nvSpPr>
              <p:cNvPr id="29" name="Zylinder 38">
                <a:extLst>
                  <a:ext uri="{FF2B5EF4-FFF2-40B4-BE49-F238E27FC236}">
                    <a16:creationId xmlns:a16="http://schemas.microsoft.com/office/drawing/2014/main" id="{A5D26252-6C12-4F61-AE48-D8A5E9C5C55B}"/>
                  </a:ext>
                </a:extLst>
              </p:cNvPr>
              <p:cNvSpPr/>
              <p:nvPr/>
            </p:nvSpPr>
            <p:spPr>
              <a:xfrm flipV="1">
                <a:off x="2564947" y="1171155"/>
                <a:ext cx="45719" cy="941623"/>
              </a:xfrm>
              <a:prstGeom prst="can">
                <a:avLst>
                  <a:gd name="adj" fmla="val 47306"/>
                </a:avLst>
              </a:prstGeom>
              <a:gradFill>
                <a:gsLst>
                  <a:gs pos="100000">
                    <a:srgbClr val="006666"/>
                  </a:gs>
                  <a:gs pos="46000">
                    <a:srgbClr val="009999"/>
                  </a:gs>
                </a:gsLst>
                <a:lin ang="10800000" scaled="1"/>
              </a:gradFill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Zylinder 37">
                <a:extLst>
                  <a:ext uri="{FF2B5EF4-FFF2-40B4-BE49-F238E27FC236}">
                    <a16:creationId xmlns:a16="http://schemas.microsoft.com/office/drawing/2014/main" id="{8CC17ABB-2B50-4CB5-8838-0C17F20B7AE0}"/>
                  </a:ext>
                </a:extLst>
              </p:cNvPr>
              <p:cNvSpPr/>
              <p:nvPr/>
            </p:nvSpPr>
            <p:spPr>
              <a:xfrm flipV="1">
                <a:off x="2492980" y="1108974"/>
                <a:ext cx="45719" cy="941623"/>
              </a:xfrm>
              <a:prstGeom prst="can">
                <a:avLst>
                  <a:gd name="adj" fmla="val 47306"/>
                </a:avLst>
              </a:prstGeom>
              <a:gradFill>
                <a:gsLst>
                  <a:gs pos="100000">
                    <a:srgbClr val="006666"/>
                  </a:gs>
                  <a:gs pos="46000">
                    <a:srgbClr val="009999"/>
                  </a:gs>
                </a:gsLst>
                <a:lin ang="10800000" scaled="1"/>
              </a:gradFill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Zylinder 39">
                <a:extLst>
                  <a:ext uri="{FF2B5EF4-FFF2-40B4-BE49-F238E27FC236}">
                    <a16:creationId xmlns:a16="http://schemas.microsoft.com/office/drawing/2014/main" id="{544087A9-1C91-4500-A56D-889446B5AF44}"/>
                  </a:ext>
                </a:extLst>
              </p:cNvPr>
              <p:cNvSpPr/>
              <p:nvPr/>
            </p:nvSpPr>
            <p:spPr>
              <a:xfrm flipV="1">
                <a:off x="2700561" y="1115282"/>
                <a:ext cx="45719" cy="941623"/>
              </a:xfrm>
              <a:prstGeom prst="can">
                <a:avLst>
                  <a:gd name="adj" fmla="val 47306"/>
                </a:avLst>
              </a:prstGeom>
              <a:gradFill>
                <a:gsLst>
                  <a:gs pos="100000">
                    <a:srgbClr val="006666"/>
                  </a:gs>
                  <a:gs pos="46000">
                    <a:srgbClr val="009999"/>
                  </a:gs>
                </a:gsLst>
                <a:lin ang="10800000" scaled="1"/>
              </a:gradFill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Zylinder 40">
                <a:extLst>
                  <a:ext uri="{FF2B5EF4-FFF2-40B4-BE49-F238E27FC236}">
                    <a16:creationId xmlns:a16="http://schemas.microsoft.com/office/drawing/2014/main" id="{08F9389B-1F1A-4D7B-A6BA-3B06BB91053B}"/>
                  </a:ext>
                </a:extLst>
              </p:cNvPr>
              <p:cNvSpPr/>
              <p:nvPr/>
            </p:nvSpPr>
            <p:spPr>
              <a:xfrm flipV="1">
                <a:off x="2623768" y="1066082"/>
                <a:ext cx="45719" cy="941623"/>
              </a:xfrm>
              <a:prstGeom prst="can">
                <a:avLst>
                  <a:gd name="adj" fmla="val 47306"/>
                </a:avLst>
              </a:prstGeom>
              <a:gradFill>
                <a:gsLst>
                  <a:gs pos="100000">
                    <a:srgbClr val="006666"/>
                  </a:gs>
                  <a:gs pos="46000">
                    <a:srgbClr val="009999"/>
                  </a:gs>
                </a:gsLst>
                <a:lin ang="10800000" scaled="1"/>
              </a:gradFill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7" name="Textfeld 43">
              <a:extLst>
                <a:ext uri="{FF2B5EF4-FFF2-40B4-BE49-F238E27FC236}">
                  <a16:creationId xmlns:a16="http://schemas.microsoft.com/office/drawing/2014/main" id="{B38EFE1D-EED9-4EE6-8C8E-C61404E52FCA}"/>
                </a:ext>
              </a:extLst>
            </p:cNvPr>
            <p:cNvSpPr txBox="1"/>
            <p:nvPr/>
          </p:nvSpPr>
          <p:spPr>
            <a:xfrm>
              <a:off x="-96688" y="984658"/>
              <a:ext cx="29398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800" dirty="0">
                  <a:solidFill>
                    <a:srgbClr val="009999"/>
                  </a:solidFill>
                  <a:latin typeface="Arial" panose="020B0604020202020204"/>
                </a:rPr>
                <a:t>RGA </a:t>
              </a:r>
              <a:br>
                <a:rPr lang="en-GB" sz="1800" dirty="0">
                  <a:solidFill>
                    <a:srgbClr val="009999"/>
                  </a:solidFill>
                  <a:latin typeface="Arial" panose="020B0604020202020204"/>
                </a:rPr>
              </a:br>
              <a:r>
                <a:rPr lang="en-GB" sz="1800" dirty="0">
                  <a:solidFill>
                    <a:srgbClr val="009999"/>
                  </a:solidFill>
                  <a:latin typeface="Arial" panose="020B0604020202020204"/>
                </a:rPr>
                <a:t>(Residual Gas Analysis) e.g. by </a:t>
              </a:r>
              <a:r>
                <a:rPr lang="en-GB" sz="1800" b="1" dirty="0">
                  <a:solidFill>
                    <a:srgbClr val="009999"/>
                  </a:solidFill>
                  <a:latin typeface="Arial" panose="020B0604020202020204"/>
                </a:rPr>
                <a:t>QMS</a:t>
              </a:r>
              <a:r>
                <a:rPr lang="en-GB" sz="1800" dirty="0">
                  <a:solidFill>
                    <a:srgbClr val="009999"/>
                  </a:solidFill>
                  <a:latin typeface="Arial" panose="020B0604020202020204"/>
                </a:rPr>
                <a:t> (Quadrupole Mass Spectrometry)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grpSp>
        <p:nvGrpSpPr>
          <p:cNvPr id="33" name="Group 77">
            <a:extLst>
              <a:ext uri="{FF2B5EF4-FFF2-40B4-BE49-F238E27FC236}">
                <a16:creationId xmlns:a16="http://schemas.microsoft.com/office/drawing/2014/main" id="{AF3B8699-5E41-4FA6-9B89-52CB6EEA5718}"/>
              </a:ext>
            </a:extLst>
          </p:cNvPr>
          <p:cNvGrpSpPr/>
          <p:nvPr/>
        </p:nvGrpSpPr>
        <p:grpSpPr>
          <a:xfrm>
            <a:off x="5109698" y="1721425"/>
            <a:ext cx="2371754" cy="2110499"/>
            <a:chOff x="1214356" y="1790350"/>
            <a:chExt cx="2371754" cy="2110499"/>
          </a:xfrm>
        </p:grpSpPr>
        <p:sp>
          <p:nvSpPr>
            <p:cNvPr id="34" name="Textfeld 22">
              <a:extLst>
                <a:ext uri="{FF2B5EF4-FFF2-40B4-BE49-F238E27FC236}">
                  <a16:creationId xmlns:a16="http://schemas.microsoft.com/office/drawing/2014/main" id="{CCDADB4C-79CD-422F-A749-DF54B0A47272}"/>
                </a:ext>
              </a:extLst>
            </p:cNvPr>
            <p:cNvSpPr txBox="1"/>
            <p:nvPr/>
          </p:nvSpPr>
          <p:spPr>
            <a:xfrm>
              <a:off x="2351584" y="2775261"/>
              <a:ext cx="1234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solidFill>
                    <a:srgbClr val="FF0000"/>
                  </a:solidFill>
                </a:rPr>
                <a:t>H</a:t>
              </a:r>
              <a:r>
                <a:rPr lang="en-GB" sz="1800" baseline="-25000" dirty="0">
                  <a:solidFill>
                    <a:srgbClr val="FF0000"/>
                  </a:solidFill>
                </a:rPr>
                <a:t>2</a:t>
              </a:r>
              <a:r>
                <a:rPr lang="en-GB" sz="1800" dirty="0">
                  <a:solidFill>
                    <a:srgbClr val="FF0000"/>
                  </a:solidFill>
                </a:rPr>
                <a:t>, D</a:t>
              </a:r>
              <a:r>
                <a:rPr lang="en-GB" sz="1800" baseline="-25000" dirty="0">
                  <a:solidFill>
                    <a:srgbClr val="FF0000"/>
                  </a:solidFill>
                </a:rPr>
                <a:t>2</a:t>
              </a:r>
              <a:r>
                <a:rPr lang="en-GB" sz="1800" dirty="0">
                  <a:solidFill>
                    <a:srgbClr val="FF0000"/>
                  </a:solidFill>
                </a:rPr>
                <a:t>, HD, DT,…</a:t>
              </a:r>
            </a:p>
          </p:txBody>
        </p:sp>
        <p:sp>
          <p:nvSpPr>
            <p:cNvPr id="35" name="Arc 79">
              <a:extLst>
                <a:ext uri="{FF2B5EF4-FFF2-40B4-BE49-F238E27FC236}">
                  <a16:creationId xmlns:a16="http://schemas.microsoft.com/office/drawing/2014/main" id="{E19AEDFD-2DEF-4938-B364-E97DEC64FB9F}"/>
                </a:ext>
              </a:extLst>
            </p:cNvPr>
            <p:cNvSpPr/>
            <p:nvPr/>
          </p:nvSpPr>
          <p:spPr>
            <a:xfrm rot="6972322">
              <a:off x="1214356" y="2144082"/>
              <a:ext cx="1756767" cy="1756767"/>
            </a:xfrm>
            <a:prstGeom prst="arc">
              <a:avLst>
                <a:gd name="adj1" fmla="val 16200000"/>
                <a:gd name="adj2" fmla="val 19898609"/>
              </a:avLst>
            </a:prstGeom>
            <a:noFill/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Arc 80">
              <a:extLst>
                <a:ext uri="{FF2B5EF4-FFF2-40B4-BE49-F238E27FC236}">
                  <a16:creationId xmlns:a16="http://schemas.microsoft.com/office/drawing/2014/main" id="{B89C5742-532E-4600-9BE8-8A247FB79BBF}"/>
                </a:ext>
              </a:extLst>
            </p:cNvPr>
            <p:cNvSpPr/>
            <p:nvPr/>
          </p:nvSpPr>
          <p:spPr>
            <a:xfrm rot="3977253">
              <a:off x="1754555" y="1706422"/>
              <a:ext cx="1372298" cy="1540154"/>
            </a:xfrm>
            <a:prstGeom prst="arc">
              <a:avLst>
                <a:gd name="adj1" fmla="val 16200000"/>
                <a:gd name="adj2" fmla="val 19286495"/>
              </a:avLst>
            </a:prstGeom>
            <a:noFill/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7C0A1CBC-0712-4D0A-92D7-9CB94A0DB6B6}"/>
              </a:ext>
            </a:extLst>
          </p:cNvPr>
          <p:cNvGrpSpPr/>
          <p:nvPr/>
        </p:nvGrpSpPr>
        <p:grpSpPr>
          <a:xfrm>
            <a:off x="7694764" y="942374"/>
            <a:ext cx="5338139" cy="5661636"/>
            <a:chOff x="7694764" y="942374"/>
            <a:chExt cx="5338139" cy="5661636"/>
          </a:xfrm>
        </p:grpSpPr>
        <p:sp>
          <p:nvSpPr>
            <p:cNvPr id="19" name="Rechteck 27">
              <a:extLst>
                <a:ext uri="{FF2B5EF4-FFF2-40B4-BE49-F238E27FC236}">
                  <a16:creationId xmlns:a16="http://schemas.microsoft.com/office/drawing/2014/main" id="{7ABD7918-EFE6-4301-B6A5-C571C4D3E23B}"/>
                </a:ext>
              </a:extLst>
            </p:cNvPr>
            <p:cNvSpPr/>
            <p:nvPr/>
          </p:nvSpPr>
          <p:spPr>
            <a:xfrm>
              <a:off x="8776798" y="1699831"/>
              <a:ext cx="186429" cy="3624699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aphicFrame>
          <p:nvGraphicFramePr>
            <p:cNvPr id="37" name="Objekt 36">
              <a:extLst>
                <a:ext uri="{FF2B5EF4-FFF2-40B4-BE49-F238E27FC236}">
                  <a16:creationId xmlns:a16="http://schemas.microsoft.com/office/drawing/2014/main" id="{6E268CCE-44FA-4324-B6D8-D0155A7BC6D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7638770"/>
                </p:ext>
              </p:extLst>
            </p:nvPr>
          </p:nvGraphicFramePr>
          <p:xfrm>
            <a:off x="7697103" y="1317802"/>
            <a:ext cx="4981428" cy="381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2" name="Graph" r:id="rId4" imgW="9802440" imgH="7502760" progId="Origin50.Graph">
                    <p:embed/>
                  </p:oleObj>
                </mc:Choice>
                <mc:Fallback>
                  <p:oleObj name="Graph" r:id="rId4" imgW="9802440" imgH="7502760" progId="Origin50.Graph">
                    <p:embed/>
                    <p:pic>
                      <p:nvPicPr>
                        <p:cNvPr id="3" name="Objekt 2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697103" y="1317802"/>
                          <a:ext cx="4981428" cy="3816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B42DE174-58CE-43A3-A10B-C6FA2EAB390A}"/>
                </a:ext>
              </a:extLst>
            </p:cNvPr>
            <p:cNvCxnSpPr/>
            <p:nvPr/>
          </p:nvCxnSpPr>
          <p:spPr>
            <a:xfrm>
              <a:off x="8697593" y="2592972"/>
              <a:ext cx="338213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feld 19">
              <a:extLst>
                <a:ext uri="{FF2B5EF4-FFF2-40B4-BE49-F238E27FC236}">
                  <a16:creationId xmlns:a16="http://schemas.microsoft.com/office/drawing/2014/main" id="{83C8B46C-4466-4D04-AAF1-324D51CBD3A3}"/>
                </a:ext>
              </a:extLst>
            </p:cNvPr>
            <p:cNvSpPr txBox="1"/>
            <p:nvPr/>
          </p:nvSpPr>
          <p:spPr>
            <a:xfrm>
              <a:off x="9815489" y="2307580"/>
              <a:ext cx="18413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Be melting point</a:t>
              </a:r>
            </a:p>
          </p:txBody>
        </p:sp>
        <p:grpSp>
          <p:nvGrpSpPr>
            <p:cNvPr id="42" name="Gruppieren 5">
              <a:extLst>
                <a:ext uri="{FF2B5EF4-FFF2-40B4-BE49-F238E27FC236}">
                  <a16:creationId xmlns:a16="http://schemas.microsoft.com/office/drawing/2014/main" id="{27034598-E8DC-4DE3-A08A-05103FC41F57}"/>
                </a:ext>
              </a:extLst>
            </p:cNvPr>
            <p:cNvGrpSpPr/>
            <p:nvPr/>
          </p:nvGrpSpPr>
          <p:grpSpPr>
            <a:xfrm>
              <a:off x="7694764" y="942374"/>
              <a:ext cx="5338139" cy="5661636"/>
              <a:chOff x="3968214" y="850934"/>
              <a:chExt cx="5338139" cy="5661636"/>
            </a:xfrm>
          </p:grpSpPr>
          <p:sp>
            <p:nvSpPr>
              <p:cNvPr id="43" name="Rechteck 27">
                <a:extLst>
                  <a:ext uri="{FF2B5EF4-FFF2-40B4-BE49-F238E27FC236}">
                    <a16:creationId xmlns:a16="http://schemas.microsoft.com/office/drawing/2014/main" id="{D25E128F-A64C-4BB3-A5C1-854342879AF4}"/>
                  </a:ext>
                </a:extLst>
              </p:cNvPr>
              <p:cNvSpPr/>
              <p:nvPr/>
            </p:nvSpPr>
            <p:spPr>
              <a:xfrm>
                <a:off x="4968497" y="1609368"/>
                <a:ext cx="79837" cy="3624699"/>
              </a:xfrm>
              <a:prstGeom prst="rect">
                <a:avLst/>
              </a:prstGeom>
              <a:solidFill>
                <a:srgbClr val="B0FFB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44" name="Gerade Verbindung mit Pfeil 18">
                <a:extLst>
                  <a:ext uri="{FF2B5EF4-FFF2-40B4-BE49-F238E27FC236}">
                    <a16:creationId xmlns:a16="http://schemas.microsoft.com/office/drawing/2014/main" id="{276D513F-B5A4-413C-B1E1-DE7C98F9A450}"/>
                  </a:ext>
                </a:extLst>
              </p:cNvPr>
              <p:cNvCxnSpPr/>
              <p:nvPr/>
            </p:nvCxnSpPr>
            <p:spPr>
              <a:xfrm flipV="1">
                <a:off x="5011359" y="5244228"/>
                <a:ext cx="0" cy="36533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45" name="Textfeld 19">
                <a:extLst>
                  <a:ext uri="{FF2B5EF4-FFF2-40B4-BE49-F238E27FC236}">
                    <a16:creationId xmlns:a16="http://schemas.microsoft.com/office/drawing/2014/main" id="{8A3D1680-EFE1-475B-82AC-6E72869C3ABA}"/>
                  </a:ext>
                </a:extLst>
              </p:cNvPr>
              <p:cNvSpPr txBox="1"/>
              <p:nvPr/>
            </p:nvSpPr>
            <p:spPr>
              <a:xfrm>
                <a:off x="4140805" y="5589240"/>
                <a:ext cx="5165548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Be layer thickness in</a:t>
                </a:r>
                <a:r>
                  <a:rPr kumimoji="0" lang="en-GB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JET </a:t>
                </a:r>
                <a:r>
                  <a:rPr kumimoji="0" lang="en-GB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(thicker in ITER)</a:t>
                </a:r>
                <a:b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is heated and thermally releases retained gases</a:t>
                </a:r>
                <a:b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" name="Rechteck 25">
                <a:extLst>
                  <a:ext uri="{FF2B5EF4-FFF2-40B4-BE49-F238E27FC236}">
                    <a16:creationId xmlns:a16="http://schemas.microsoft.com/office/drawing/2014/main" id="{49653594-BA08-474C-853D-7A3700B8CD55}"/>
                  </a:ext>
                </a:extLst>
              </p:cNvPr>
              <p:cNvSpPr/>
              <p:nvPr/>
            </p:nvSpPr>
            <p:spPr>
              <a:xfrm>
                <a:off x="5048737" y="4945057"/>
                <a:ext cx="3782907" cy="288033"/>
              </a:xfrm>
              <a:prstGeom prst="rect">
                <a:avLst/>
              </a:prstGeom>
              <a:solidFill>
                <a:srgbClr val="D8D8D8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" name="Textfeld 24">
                <a:extLst>
                  <a:ext uri="{FF2B5EF4-FFF2-40B4-BE49-F238E27FC236}">
                    <a16:creationId xmlns:a16="http://schemas.microsoft.com/office/drawing/2014/main" id="{87B53489-5A75-4C55-988F-B0CB8174B199}"/>
                  </a:ext>
                </a:extLst>
              </p:cNvPr>
              <p:cNvSpPr txBox="1"/>
              <p:nvPr/>
            </p:nvSpPr>
            <p:spPr>
              <a:xfrm>
                <a:off x="5146642" y="4915605"/>
                <a:ext cx="12096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substrate</a:t>
                </a:r>
              </a:p>
            </p:txBody>
          </p:sp>
          <p:sp>
            <p:nvSpPr>
              <p:cNvPr id="48" name="Rechteck 29">
                <a:extLst>
                  <a:ext uri="{FF2B5EF4-FFF2-40B4-BE49-F238E27FC236}">
                    <a16:creationId xmlns:a16="http://schemas.microsoft.com/office/drawing/2014/main" id="{BA0CF5F2-9668-49EB-8574-DFD24B17BFE9}"/>
                  </a:ext>
                </a:extLst>
              </p:cNvPr>
              <p:cNvSpPr/>
              <p:nvPr/>
            </p:nvSpPr>
            <p:spPr>
              <a:xfrm>
                <a:off x="3968214" y="850934"/>
                <a:ext cx="5338139" cy="54792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F56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Example of calculated temperature </a:t>
                </a:r>
              </a:p>
            </p:txBody>
          </p:sp>
        </p:grp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02A89E4-CA46-4EC8-A417-303639D84EB2}"/>
              </a:ext>
            </a:extLst>
          </p:cNvPr>
          <p:cNvGrpSpPr/>
          <p:nvPr/>
        </p:nvGrpSpPr>
        <p:grpSpPr>
          <a:xfrm>
            <a:off x="2577" y="3890773"/>
            <a:ext cx="7177185" cy="3535973"/>
            <a:chOff x="2577" y="3890773"/>
            <a:chExt cx="7177185" cy="3535973"/>
          </a:xfrm>
        </p:grpSpPr>
        <p:sp>
          <p:nvSpPr>
            <p:cNvPr id="40" name="Textfeld 21">
              <a:extLst>
                <a:ext uri="{FF2B5EF4-FFF2-40B4-BE49-F238E27FC236}">
                  <a16:creationId xmlns:a16="http://schemas.microsoft.com/office/drawing/2014/main" id="{C87D96C1-D44F-4935-9FDA-B1DDA4C5EB55}"/>
                </a:ext>
              </a:extLst>
            </p:cNvPr>
            <p:cNvSpPr txBox="1"/>
            <p:nvPr/>
          </p:nvSpPr>
          <p:spPr>
            <a:xfrm>
              <a:off x="4409767" y="4148625"/>
              <a:ext cx="7878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</a:t>
              </a:r>
              <a:b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</a:t>
              </a:r>
            </a:p>
          </p:txBody>
        </p:sp>
        <p:sp>
          <p:nvSpPr>
            <p:cNvPr id="41" name="Textfeld 21">
              <a:extLst>
                <a:ext uri="{FF2B5EF4-FFF2-40B4-BE49-F238E27FC236}">
                  <a16:creationId xmlns:a16="http://schemas.microsoft.com/office/drawing/2014/main" id="{32FD78F5-DA9F-4ACE-A20C-720E57B87F59}"/>
                </a:ext>
              </a:extLst>
            </p:cNvPr>
            <p:cNvSpPr txBox="1"/>
            <p:nvPr/>
          </p:nvSpPr>
          <p:spPr>
            <a:xfrm>
              <a:off x="4537012" y="3890773"/>
              <a:ext cx="2642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Be</a:t>
              </a:r>
            </a:p>
          </p:txBody>
        </p: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D72D8DC5-3685-44BF-B9B8-81928309F4F7}"/>
                </a:ext>
              </a:extLst>
            </p:cNvPr>
            <p:cNvGrpSpPr/>
            <p:nvPr/>
          </p:nvGrpSpPr>
          <p:grpSpPr>
            <a:xfrm>
              <a:off x="2577" y="4191772"/>
              <a:ext cx="3613178" cy="3234974"/>
              <a:chOff x="80045" y="4261330"/>
              <a:chExt cx="3613178" cy="3234974"/>
            </a:xfrm>
          </p:grpSpPr>
          <p:grpSp>
            <p:nvGrpSpPr>
              <p:cNvPr id="49" name="Group 26">
                <a:extLst>
                  <a:ext uri="{FF2B5EF4-FFF2-40B4-BE49-F238E27FC236}">
                    <a16:creationId xmlns:a16="http://schemas.microsoft.com/office/drawing/2014/main" id="{FE100522-7F0C-462E-B5CF-ADAF71B91CA3}"/>
                  </a:ext>
                </a:extLst>
              </p:cNvPr>
              <p:cNvGrpSpPr/>
              <p:nvPr/>
            </p:nvGrpSpPr>
            <p:grpSpPr>
              <a:xfrm>
                <a:off x="212606" y="4261330"/>
                <a:ext cx="3480617" cy="3234974"/>
                <a:chOff x="5811219" y="60261"/>
                <a:chExt cx="3480617" cy="3234974"/>
              </a:xfrm>
            </p:grpSpPr>
            <p:sp>
              <p:nvSpPr>
                <p:cNvPr id="50" name="Left Brace 17">
                  <a:extLst>
                    <a:ext uri="{FF2B5EF4-FFF2-40B4-BE49-F238E27FC236}">
                      <a16:creationId xmlns:a16="http://schemas.microsoft.com/office/drawing/2014/main" id="{7DD0BB8A-AB7C-4CAC-81CD-73EA959D6261}"/>
                    </a:ext>
                  </a:extLst>
                </p:cNvPr>
                <p:cNvSpPr/>
                <p:nvPr/>
              </p:nvSpPr>
              <p:spPr>
                <a:xfrm>
                  <a:off x="6363601" y="116632"/>
                  <a:ext cx="144017" cy="385722"/>
                </a:xfrm>
                <a:prstGeom prst="leftBrac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Left Brace 18">
                  <a:extLst>
                    <a:ext uri="{FF2B5EF4-FFF2-40B4-BE49-F238E27FC236}">
                      <a16:creationId xmlns:a16="http://schemas.microsoft.com/office/drawing/2014/main" id="{BF77DA02-C0B5-4559-8D46-CE21B93AFEBC}"/>
                    </a:ext>
                  </a:extLst>
                </p:cNvPr>
                <p:cNvSpPr/>
                <p:nvPr/>
              </p:nvSpPr>
              <p:spPr>
                <a:xfrm>
                  <a:off x="6363601" y="548680"/>
                  <a:ext cx="144017" cy="288032"/>
                </a:xfrm>
                <a:prstGeom prst="leftBrace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" name="Left Brace 19">
                  <a:extLst>
                    <a:ext uri="{FF2B5EF4-FFF2-40B4-BE49-F238E27FC236}">
                      <a16:creationId xmlns:a16="http://schemas.microsoft.com/office/drawing/2014/main" id="{C322A7B7-00BE-4291-9D02-5C5CBB84A85B}"/>
                    </a:ext>
                  </a:extLst>
                </p:cNvPr>
                <p:cNvSpPr/>
                <p:nvPr/>
              </p:nvSpPr>
              <p:spPr>
                <a:xfrm>
                  <a:off x="6363600" y="858913"/>
                  <a:ext cx="144017" cy="121815"/>
                </a:xfrm>
                <a:prstGeom prst="leftBrac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Left Brace 24">
                  <a:extLst>
                    <a:ext uri="{FF2B5EF4-FFF2-40B4-BE49-F238E27FC236}">
                      <a16:creationId xmlns:a16="http://schemas.microsoft.com/office/drawing/2014/main" id="{57F96A6F-3443-4171-B215-6E83734E1F7E}"/>
                    </a:ext>
                  </a:extLst>
                </p:cNvPr>
                <p:cNvSpPr/>
                <p:nvPr/>
              </p:nvSpPr>
              <p:spPr>
                <a:xfrm>
                  <a:off x="6363603" y="1041901"/>
                  <a:ext cx="152833" cy="1769615"/>
                </a:xfrm>
                <a:prstGeom prst="leftBrace">
                  <a:avLst>
                    <a:gd name="adj1" fmla="val 8333"/>
                    <a:gd name="adj2" fmla="val 30243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Textfeld 11">
                  <a:extLst>
                    <a:ext uri="{FF2B5EF4-FFF2-40B4-BE49-F238E27FC236}">
                      <a16:creationId xmlns:a16="http://schemas.microsoft.com/office/drawing/2014/main" id="{8F105AEB-6541-4796-AD6C-174831A7AEB7}"/>
                    </a:ext>
                  </a:extLst>
                </p:cNvPr>
                <p:cNvSpPr txBox="1"/>
                <p:nvPr/>
              </p:nvSpPr>
              <p:spPr>
                <a:xfrm>
                  <a:off x="5811219" y="60261"/>
                  <a:ext cx="627641" cy="46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5000"/>
                    </a:lnSpc>
                  </a:pPr>
                  <a:r>
                    <a:rPr lang="en-GB" dirty="0">
                      <a:solidFill>
                        <a:srgbClr val="00B050"/>
                      </a:solidFill>
                      <a:ea typeface="Calibri" panose="020F0502020204030204" pitchFamily="34" charset="0"/>
                      <a:cs typeface="Arial" panose="020B0604020202020204" pitchFamily="34" charset="0"/>
                    </a:rPr>
                    <a:t>Be</a:t>
                  </a:r>
                  <a:endParaRPr lang="en-GB" b="1" dirty="0">
                    <a:solidFill>
                      <a:srgbClr val="00B050"/>
                    </a:solidFill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Textfeld 11">
                  <a:extLst>
                    <a:ext uri="{FF2B5EF4-FFF2-40B4-BE49-F238E27FC236}">
                      <a16:creationId xmlns:a16="http://schemas.microsoft.com/office/drawing/2014/main" id="{56A6CC1B-BE4E-42B2-9300-768F132ECA20}"/>
                    </a:ext>
                  </a:extLst>
                </p:cNvPr>
                <p:cNvSpPr txBox="1"/>
                <p:nvPr/>
              </p:nvSpPr>
              <p:spPr>
                <a:xfrm>
                  <a:off x="5838655" y="416339"/>
                  <a:ext cx="523032" cy="8381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5000"/>
                    </a:lnSpc>
                  </a:pPr>
                  <a:r>
                    <a:rPr lang="en-GB" dirty="0">
                      <a:solidFill>
                        <a:schemeClr val="bg1">
                          <a:lumMod val="65000"/>
                        </a:schemeClr>
                      </a:solidFill>
                      <a:ea typeface="Calibri" panose="020F0502020204030204" pitchFamily="34" charset="0"/>
                      <a:cs typeface="Arial" panose="020B0604020202020204" pitchFamily="34" charset="0"/>
                    </a:rPr>
                    <a:t>W</a:t>
                  </a:r>
                </a:p>
                <a:p>
                  <a:pPr>
                    <a:lnSpc>
                      <a:spcPct val="95000"/>
                    </a:lnSpc>
                  </a:pPr>
                  <a:endParaRPr lang="en-GB" dirty="0">
                    <a:solidFill>
                      <a:schemeClr val="accent3"/>
                    </a:solidFill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56" name="Picture 43" descr="A picture containing photo, large, person, standing&#10;&#10;Description automatically generated">
                  <a:extLst>
                    <a:ext uri="{FF2B5EF4-FFF2-40B4-BE49-F238E27FC236}">
                      <a16:creationId xmlns:a16="http://schemas.microsoft.com/office/drawing/2014/main" id="{563971C0-953A-4064-BC57-437A530E07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27208"/>
                <a:stretch/>
              </p:blipFill>
              <p:spPr>
                <a:xfrm>
                  <a:off x="6549199" y="92851"/>
                  <a:ext cx="2688068" cy="3202384"/>
                </a:xfrm>
                <a:prstGeom prst="rect">
                  <a:avLst/>
                </a:prstGeom>
              </p:spPr>
            </p:pic>
            <p:pic>
              <p:nvPicPr>
                <p:cNvPr id="57" name="Picture 4">
                  <a:extLst>
                    <a:ext uri="{FF2B5EF4-FFF2-40B4-BE49-F238E27FC236}">
                      <a16:creationId xmlns:a16="http://schemas.microsoft.com/office/drawing/2014/main" id="{138A781B-04CA-49A5-A9F0-547E432DFFB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 rot="16200000">
                  <a:off x="6171778" y="1589026"/>
                  <a:ext cx="1677702" cy="767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0" name="Textfeld 11">
                  <a:extLst>
                    <a:ext uri="{FF2B5EF4-FFF2-40B4-BE49-F238E27FC236}">
                      <a16:creationId xmlns:a16="http://schemas.microsoft.com/office/drawing/2014/main" id="{565F86C3-5716-473C-99F2-870291D00F5A}"/>
                    </a:ext>
                  </a:extLst>
                </p:cNvPr>
                <p:cNvSpPr txBox="1"/>
                <p:nvPr/>
              </p:nvSpPr>
              <p:spPr>
                <a:xfrm>
                  <a:off x="6867793" y="60261"/>
                  <a:ext cx="2424043" cy="46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5000"/>
                    </a:lnSpc>
                  </a:pPr>
                  <a:r>
                    <a:rPr lang="en-GB" i="1" dirty="0">
                      <a:solidFill>
                        <a:srgbClr val="00B050"/>
                      </a:solidFill>
                      <a:ea typeface="Calibri" panose="020F0502020204030204" pitchFamily="34" charset="0"/>
                      <a:cs typeface="Arial" panose="020B0604020202020204" pitchFamily="34" charset="0"/>
                    </a:rPr>
                    <a:t>plasma deposit</a:t>
                  </a:r>
                  <a:endParaRPr lang="en-GB" b="1" i="1" dirty="0">
                    <a:solidFill>
                      <a:srgbClr val="00B050"/>
                    </a:solidFill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8" name="Textfeld 11">
                <a:extLst>
                  <a:ext uri="{FF2B5EF4-FFF2-40B4-BE49-F238E27FC236}">
                    <a16:creationId xmlns:a16="http://schemas.microsoft.com/office/drawing/2014/main" id="{16499A51-BC78-4F0D-8931-619C4283C952}"/>
                  </a:ext>
                </a:extLst>
              </p:cNvPr>
              <p:cNvSpPr txBox="1"/>
              <p:nvPr/>
            </p:nvSpPr>
            <p:spPr>
              <a:xfrm>
                <a:off x="146262" y="4904778"/>
                <a:ext cx="683987" cy="465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GB" dirty="0">
                    <a:solidFill>
                      <a:srgbClr val="7030A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Mo</a:t>
                </a:r>
              </a:p>
            </p:txBody>
          </p:sp>
          <p:sp>
            <p:nvSpPr>
              <p:cNvPr id="59" name="Textfeld 11">
                <a:extLst>
                  <a:ext uri="{FF2B5EF4-FFF2-40B4-BE49-F238E27FC236}">
                    <a16:creationId xmlns:a16="http://schemas.microsoft.com/office/drawing/2014/main" id="{6242EA40-8FF3-4B5D-A9DA-DB5D42547C4D}"/>
                  </a:ext>
                </a:extLst>
              </p:cNvPr>
              <p:cNvSpPr txBox="1"/>
              <p:nvPr/>
            </p:nvSpPr>
            <p:spPr>
              <a:xfrm>
                <a:off x="80045" y="5518902"/>
                <a:ext cx="683987" cy="465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GB" dirty="0">
                    <a:ea typeface="Calibri" panose="020F0502020204030204" pitchFamily="34" charset="0"/>
                    <a:cs typeface="Arial" panose="020B0604020202020204" pitchFamily="34" charset="0"/>
                  </a:rPr>
                  <a:t>CFC</a:t>
                </a:r>
              </a:p>
            </p:txBody>
          </p:sp>
        </p:grpSp>
      </p:grpSp>
      <p:sp>
        <p:nvSpPr>
          <p:cNvPr id="62" name="Textfeld 22">
            <a:extLst>
              <a:ext uri="{FF2B5EF4-FFF2-40B4-BE49-F238E27FC236}">
                <a16:creationId xmlns:a16="http://schemas.microsoft.com/office/drawing/2014/main" id="{3CB2F519-FBC9-4C1A-8515-70F03C94475E}"/>
              </a:ext>
            </a:extLst>
          </p:cNvPr>
          <p:cNvSpPr txBox="1"/>
          <p:nvPr/>
        </p:nvSpPr>
        <p:spPr>
          <a:xfrm>
            <a:off x="3871206" y="6361083"/>
            <a:ext cx="6785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FF0000"/>
                </a:solidFill>
                <a:latin typeface="Arial" panose="020B0604020202020204"/>
              </a:rPr>
              <a:t>Gas released by the laser heating is quantified </a:t>
            </a:r>
            <a:br>
              <a:rPr lang="en-GB" sz="1800" dirty="0">
                <a:solidFill>
                  <a:srgbClr val="FF0000"/>
                </a:solidFill>
                <a:latin typeface="Arial" panose="020B0604020202020204"/>
              </a:rPr>
            </a:br>
            <a:r>
              <a:rPr lang="en-GB" sz="1800" dirty="0">
                <a:solidFill>
                  <a:srgbClr val="FF0000"/>
                </a:solidFill>
                <a:latin typeface="Arial" panose="020B0604020202020204"/>
              </a:rPr>
              <a:t>→ space resolved in situ diagnostic of the fuel content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14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Freihandform 143">
            <a:extLst>
              <a:ext uri="{FF2B5EF4-FFF2-40B4-BE49-F238E27FC236}">
                <a16:creationId xmlns:a16="http://schemas.microsoft.com/office/drawing/2014/main" id="{58006F34-1431-43C5-8080-0571410707E6}"/>
              </a:ext>
            </a:extLst>
          </p:cNvPr>
          <p:cNvSpPr/>
          <p:nvPr/>
        </p:nvSpPr>
        <p:spPr>
          <a:xfrm>
            <a:off x="6278426" y="1910334"/>
            <a:ext cx="2186413" cy="4972946"/>
          </a:xfrm>
          <a:custGeom>
            <a:avLst/>
            <a:gdLst>
              <a:gd name="connsiteX0" fmla="*/ 3275 w 2685515"/>
              <a:gd name="connsiteY0" fmla="*/ 497088 h 4057152"/>
              <a:gd name="connsiteX1" fmla="*/ 9371 w 2685515"/>
              <a:gd name="connsiteY1" fmla="*/ 320304 h 4057152"/>
              <a:gd name="connsiteX2" fmla="*/ 82523 w 2685515"/>
              <a:gd name="connsiteY2" fmla="*/ 100848 h 4057152"/>
              <a:gd name="connsiteX3" fmla="*/ 320267 w 2685515"/>
              <a:gd name="connsiteY3" fmla="*/ 33792 h 4057152"/>
              <a:gd name="connsiteX4" fmla="*/ 1350491 w 2685515"/>
              <a:gd name="connsiteY4" fmla="*/ 33792 h 4057152"/>
              <a:gd name="connsiteX5" fmla="*/ 2063723 w 2685515"/>
              <a:gd name="connsiteY5" fmla="*/ 454416 h 4057152"/>
              <a:gd name="connsiteX6" fmla="*/ 2606267 w 2685515"/>
              <a:gd name="connsiteY6" fmla="*/ 1234704 h 4057152"/>
              <a:gd name="connsiteX7" fmla="*/ 2685515 w 2685515"/>
              <a:gd name="connsiteY7" fmla="*/ 4057152 h 4057152"/>
              <a:gd name="connsiteX0" fmla="*/ 3275 w 2630617"/>
              <a:gd name="connsiteY0" fmla="*/ 497088 h 5014224"/>
              <a:gd name="connsiteX1" fmla="*/ 9371 w 2630617"/>
              <a:gd name="connsiteY1" fmla="*/ 320304 h 5014224"/>
              <a:gd name="connsiteX2" fmla="*/ 82523 w 2630617"/>
              <a:gd name="connsiteY2" fmla="*/ 100848 h 5014224"/>
              <a:gd name="connsiteX3" fmla="*/ 320267 w 2630617"/>
              <a:gd name="connsiteY3" fmla="*/ 33792 h 5014224"/>
              <a:gd name="connsiteX4" fmla="*/ 1350491 w 2630617"/>
              <a:gd name="connsiteY4" fmla="*/ 33792 h 5014224"/>
              <a:gd name="connsiteX5" fmla="*/ 2063723 w 2630617"/>
              <a:gd name="connsiteY5" fmla="*/ 454416 h 5014224"/>
              <a:gd name="connsiteX6" fmla="*/ 2606267 w 2630617"/>
              <a:gd name="connsiteY6" fmla="*/ 1234704 h 5014224"/>
              <a:gd name="connsiteX7" fmla="*/ 2551403 w 2630617"/>
              <a:gd name="connsiteY7" fmla="*/ 5014224 h 5014224"/>
              <a:gd name="connsiteX0" fmla="*/ 3275 w 2627452"/>
              <a:gd name="connsiteY0" fmla="*/ 497088 h 5855472"/>
              <a:gd name="connsiteX1" fmla="*/ 9371 w 2627452"/>
              <a:gd name="connsiteY1" fmla="*/ 320304 h 5855472"/>
              <a:gd name="connsiteX2" fmla="*/ 82523 w 2627452"/>
              <a:gd name="connsiteY2" fmla="*/ 100848 h 5855472"/>
              <a:gd name="connsiteX3" fmla="*/ 320267 w 2627452"/>
              <a:gd name="connsiteY3" fmla="*/ 33792 h 5855472"/>
              <a:gd name="connsiteX4" fmla="*/ 1350491 w 2627452"/>
              <a:gd name="connsiteY4" fmla="*/ 33792 h 5855472"/>
              <a:gd name="connsiteX5" fmla="*/ 2063723 w 2627452"/>
              <a:gd name="connsiteY5" fmla="*/ 454416 h 5855472"/>
              <a:gd name="connsiteX6" fmla="*/ 2606267 w 2627452"/>
              <a:gd name="connsiteY6" fmla="*/ 1234704 h 5855472"/>
              <a:gd name="connsiteX7" fmla="*/ 2533115 w 2627452"/>
              <a:gd name="connsiteY7" fmla="*/ 5855472 h 5855472"/>
              <a:gd name="connsiteX0" fmla="*/ 3275 w 2533115"/>
              <a:gd name="connsiteY0" fmla="*/ 497088 h 5855472"/>
              <a:gd name="connsiteX1" fmla="*/ 9371 w 2533115"/>
              <a:gd name="connsiteY1" fmla="*/ 320304 h 5855472"/>
              <a:gd name="connsiteX2" fmla="*/ 82523 w 2533115"/>
              <a:gd name="connsiteY2" fmla="*/ 100848 h 5855472"/>
              <a:gd name="connsiteX3" fmla="*/ 320267 w 2533115"/>
              <a:gd name="connsiteY3" fmla="*/ 33792 h 5855472"/>
              <a:gd name="connsiteX4" fmla="*/ 1350491 w 2533115"/>
              <a:gd name="connsiteY4" fmla="*/ 33792 h 5855472"/>
              <a:gd name="connsiteX5" fmla="*/ 2063723 w 2533115"/>
              <a:gd name="connsiteY5" fmla="*/ 454416 h 5855472"/>
              <a:gd name="connsiteX6" fmla="*/ 2478251 w 2533115"/>
              <a:gd name="connsiteY6" fmla="*/ 1204224 h 5855472"/>
              <a:gd name="connsiteX7" fmla="*/ 2533115 w 2533115"/>
              <a:gd name="connsiteY7" fmla="*/ 5855472 h 5855472"/>
              <a:gd name="connsiteX0" fmla="*/ 3275 w 2533115"/>
              <a:gd name="connsiteY0" fmla="*/ 492040 h 5850424"/>
              <a:gd name="connsiteX1" fmla="*/ 9371 w 2533115"/>
              <a:gd name="connsiteY1" fmla="*/ 315256 h 5850424"/>
              <a:gd name="connsiteX2" fmla="*/ 82523 w 2533115"/>
              <a:gd name="connsiteY2" fmla="*/ 95800 h 5850424"/>
              <a:gd name="connsiteX3" fmla="*/ 320267 w 2533115"/>
              <a:gd name="connsiteY3" fmla="*/ 28744 h 5850424"/>
              <a:gd name="connsiteX4" fmla="*/ 1350491 w 2533115"/>
              <a:gd name="connsiteY4" fmla="*/ 28744 h 5850424"/>
              <a:gd name="connsiteX5" fmla="*/ 2117063 w 2533115"/>
              <a:gd name="connsiteY5" fmla="*/ 380788 h 5850424"/>
              <a:gd name="connsiteX6" fmla="*/ 2478251 w 2533115"/>
              <a:gd name="connsiteY6" fmla="*/ 1199176 h 5850424"/>
              <a:gd name="connsiteX7" fmla="*/ 2533115 w 2533115"/>
              <a:gd name="connsiteY7" fmla="*/ 5850424 h 5850424"/>
              <a:gd name="connsiteX0" fmla="*/ 3275 w 2533115"/>
              <a:gd name="connsiteY0" fmla="*/ 552532 h 5910916"/>
              <a:gd name="connsiteX1" fmla="*/ 9371 w 2533115"/>
              <a:gd name="connsiteY1" fmla="*/ 375748 h 5910916"/>
              <a:gd name="connsiteX2" fmla="*/ 82523 w 2533115"/>
              <a:gd name="connsiteY2" fmla="*/ 156292 h 5910916"/>
              <a:gd name="connsiteX3" fmla="*/ 320267 w 2533115"/>
              <a:gd name="connsiteY3" fmla="*/ 89236 h 5910916"/>
              <a:gd name="connsiteX4" fmla="*/ 1350491 w 2533115"/>
              <a:gd name="connsiteY4" fmla="*/ 89236 h 5910916"/>
              <a:gd name="connsiteX5" fmla="*/ 2478251 w 2533115"/>
              <a:gd name="connsiteY5" fmla="*/ 1259668 h 5910916"/>
              <a:gd name="connsiteX6" fmla="*/ 2533115 w 2533115"/>
              <a:gd name="connsiteY6" fmla="*/ 5910916 h 5910916"/>
              <a:gd name="connsiteX0" fmla="*/ 3275 w 2546542"/>
              <a:gd name="connsiteY0" fmla="*/ 480701 h 5839085"/>
              <a:gd name="connsiteX1" fmla="*/ 9371 w 2546542"/>
              <a:gd name="connsiteY1" fmla="*/ 303917 h 5839085"/>
              <a:gd name="connsiteX2" fmla="*/ 82523 w 2546542"/>
              <a:gd name="connsiteY2" fmla="*/ 84461 h 5839085"/>
              <a:gd name="connsiteX3" fmla="*/ 320267 w 2546542"/>
              <a:gd name="connsiteY3" fmla="*/ 17405 h 5839085"/>
              <a:gd name="connsiteX4" fmla="*/ 1807691 w 2546542"/>
              <a:gd name="connsiteY4" fmla="*/ 124085 h 5839085"/>
              <a:gd name="connsiteX5" fmla="*/ 2478251 w 2546542"/>
              <a:gd name="connsiteY5" fmla="*/ 1187837 h 5839085"/>
              <a:gd name="connsiteX6" fmla="*/ 2533115 w 2546542"/>
              <a:gd name="connsiteY6" fmla="*/ 5839085 h 5839085"/>
              <a:gd name="connsiteX0" fmla="*/ 3275 w 2546542"/>
              <a:gd name="connsiteY0" fmla="*/ 485259 h 5843643"/>
              <a:gd name="connsiteX1" fmla="*/ 9371 w 2546542"/>
              <a:gd name="connsiteY1" fmla="*/ 308475 h 5843643"/>
              <a:gd name="connsiteX2" fmla="*/ 82523 w 2546542"/>
              <a:gd name="connsiteY2" fmla="*/ 89019 h 5843643"/>
              <a:gd name="connsiteX3" fmla="*/ 625067 w 2546542"/>
              <a:gd name="connsiteY3" fmla="*/ 14343 h 5843643"/>
              <a:gd name="connsiteX4" fmla="*/ 1807691 w 2546542"/>
              <a:gd name="connsiteY4" fmla="*/ 128643 h 5843643"/>
              <a:gd name="connsiteX5" fmla="*/ 2478251 w 2546542"/>
              <a:gd name="connsiteY5" fmla="*/ 1192395 h 5843643"/>
              <a:gd name="connsiteX6" fmla="*/ 2533115 w 2546542"/>
              <a:gd name="connsiteY6" fmla="*/ 5843643 h 5843643"/>
              <a:gd name="connsiteX0" fmla="*/ 3275 w 2546542"/>
              <a:gd name="connsiteY0" fmla="*/ 485259 h 5843643"/>
              <a:gd name="connsiteX1" fmla="*/ 9371 w 2546542"/>
              <a:gd name="connsiteY1" fmla="*/ 308475 h 5843643"/>
              <a:gd name="connsiteX2" fmla="*/ 82523 w 2546542"/>
              <a:gd name="connsiteY2" fmla="*/ 89019 h 5843643"/>
              <a:gd name="connsiteX3" fmla="*/ 335507 w 2546542"/>
              <a:gd name="connsiteY3" fmla="*/ 14343 h 5843643"/>
              <a:gd name="connsiteX4" fmla="*/ 1807691 w 2546542"/>
              <a:gd name="connsiteY4" fmla="*/ 128643 h 5843643"/>
              <a:gd name="connsiteX5" fmla="*/ 2478251 w 2546542"/>
              <a:gd name="connsiteY5" fmla="*/ 1192395 h 5843643"/>
              <a:gd name="connsiteX6" fmla="*/ 2533115 w 2546542"/>
              <a:gd name="connsiteY6" fmla="*/ 5843643 h 5843643"/>
              <a:gd name="connsiteX0" fmla="*/ 72262 w 2615529"/>
              <a:gd name="connsiteY0" fmla="*/ 458865 h 5817249"/>
              <a:gd name="connsiteX1" fmla="*/ 78358 w 2615529"/>
              <a:gd name="connsiteY1" fmla="*/ 282081 h 5817249"/>
              <a:gd name="connsiteX2" fmla="*/ 151510 w 2615529"/>
              <a:gd name="connsiteY2" fmla="*/ 62625 h 5817249"/>
              <a:gd name="connsiteX3" fmla="*/ 1876678 w 2615529"/>
              <a:gd name="connsiteY3" fmla="*/ 102249 h 5817249"/>
              <a:gd name="connsiteX4" fmla="*/ 2547238 w 2615529"/>
              <a:gd name="connsiteY4" fmla="*/ 1166001 h 5817249"/>
              <a:gd name="connsiteX5" fmla="*/ 2602102 w 2615529"/>
              <a:gd name="connsiteY5" fmla="*/ 5817249 h 5817249"/>
              <a:gd name="connsiteX0" fmla="*/ 15977 w 2559244"/>
              <a:gd name="connsiteY0" fmla="*/ 491516 h 5849900"/>
              <a:gd name="connsiteX1" fmla="*/ 22073 w 2559244"/>
              <a:gd name="connsiteY1" fmla="*/ 314732 h 5849900"/>
              <a:gd name="connsiteX2" fmla="*/ 278105 w 2559244"/>
              <a:gd name="connsiteY2" fmla="*/ 34316 h 5849900"/>
              <a:gd name="connsiteX3" fmla="*/ 1820393 w 2559244"/>
              <a:gd name="connsiteY3" fmla="*/ 134900 h 5849900"/>
              <a:gd name="connsiteX4" fmla="*/ 2490953 w 2559244"/>
              <a:gd name="connsiteY4" fmla="*/ 1198652 h 5849900"/>
              <a:gd name="connsiteX5" fmla="*/ 2545817 w 2559244"/>
              <a:gd name="connsiteY5" fmla="*/ 5849900 h 5849900"/>
              <a:gd name="connsiteX0" fmla="*/ 15977 w 2559244"/>
              <a:gd name="connsiteY0" fmla="*/ 482937 h 5841321"/>
              <a:gd name="connsiteX1" fmla="*/ 22073 w 2559244"/>
              <a:gd name="connsiteY1" fmla="*/ 176613 h 5841321"/>
              <a:gd name="connsiteX2" fmla="*/ 278105 w 2559244"/>
              <a:gd name="connsiteY2" fmla="*/ 25737 h 5841321"/>
              <a:gd name="connsiteX3" fmla="*/ 1820393 w 2559244"/>
              <a:gd name="connsiteY3" fmla="*/ 126321 h 5841321"/>
              <a:gd name="connsiteX4" fmla="*/ 2490953 w 2559244"/>
              <a:gd name="connsiteY4" fmla="*/ 1190073 h 5841321"/>
              <a:gd name="connsiteX5" fmla="*/ 2545817 w 2559244"/>
              <a:gd name="connsiteY5" fmla="*/ 5841321 h 5841321"/>
              <a:gd name="connsiteX0" fmla="*/ 24351 w 2567618"/>
              <a:gd name="connsiteY0" fmla="*/ 487526 h 5845910"/>
              <a:gd name="connsiteX1" fmla="*/ 30447 w 2567618"/>
              <a:gd name="connsiteY1" fmla="*/ 181202 h 5845910"/>
              <a:gd name="connsiteX2" fmla="*/ 400779 w 2567618"/>
              <a:gd name="connsiteY2" fmla="*/ 22706 h 5845910"/>
              <a:gd name="connsiteX3" fmla="*/ 1828767 w 2567618"/>
              <a:gd name="connsiteY3" fmla="*/ 130910 h 5845910"/>
              <a:gd name="connsiteX4" fmla="*/ 2499327 w 2567618"/>
              <a:gd name="connsiteY4" fmla="*/ 1194662 h 5845910"/>
              <a:gd name="connsiteX5" fmla="*/ 2554191 w 2567618"/>
              <a:gd name="connsiteY5" fmla="*/ 5845910 h 5845910"/>
              <a:gd name="connsiteX0" fmla="*/ 2262 w 2545529"/>
              <a:gd name="connsiteY0" fmla="*/ 488036 h 5846420"/>
              <a:gd name="connsiteX1" fmla="*/ 54078 w 2545529"/>
              <a:gd name="connsiteY1" fmla="*/ 189332 h 5846420"/>
              <a:gd name="connsiteX2" fmla="*/ 378690 w 2545529"/>
              <a:gd name="connsiteY2" fmla="*/ 23216 h 5846420"/>
              <a:gd name="connsiteX3" fmla="*/ 1806678 w 2545529"/>
              <a:gd name="connsiteY3" fmla="*/ 131420 h 5846420"/>
              <a:gd name="connsiteX4" fmla="*/ 2477238 w 2545529"/>
              <a:gd name="connsiteY4" fmla="*/ 1195172 h 5846420"/>
              <a:gd name="connsiteX5" fmla="*/ 2532102 w 2545529"/>
              <a:gd name="connsiteY5" fmla="*/ 5846420 h 5846420"/>
              <a:gd name="connsiteX0" fmla="*/ 10145 w 2553412"/>
              <a:gd name="connsiteY0" fmla="*/ 488036 h 5846420"/>
              <a:gd name="connsiteX1" fmla="*/ 61961 w 2553412"/>
              <a:gd name="connsiteY1" fmla="*/ 189332 h 5846420"/>
              <a:gd name="connsiteX2" fmla="*/ 561833 w 2553412"/>
              <a:gd name="connsiteY2" fmla="*/ 23216 h 5846420"/>
              <a:gd name="connsiteX3" fmla="*/ 1814561 w 2553412"/>
              <a:gd name="connsiteY3" fmla="*/ 131420 h 5846420"/>
              <a:gd name="connsiteX4" fmla="*/ 2485121 w 2553412"/>
              <a:gd name="connsiteY4" fmla="*/ 1195172 h 5846420"/>
              <a:gd name="connsiteX5" fmla="*/ 2539985 w 2553412"/>
              <a:gd name="connsiteY5" fmla="*/ 5846420 h 5846420"/>
              <a:gd name="connsiteX0" fmla="*/ 11910 w 2555177"/>
              <a:gd name="connsiteY0" fmla="*/ 497848 h 5856232"/>
              <a:gd name="connsiteX1" fmla="*/ 63726 w 2555177"/>
              <a:gd name="connsiteY1" fmla="*/ 199144 h 5856232"/>
              <a:gd name="connsiteX2" fmla="*/ 594078 w 2555177"/>
              <a:gd name="connsiteY2" fmla="*/ 17788 h 5856232"/>
              <a:gd name="connsiteX3" fmla="*/ 1816326 w 2555177"/>
              <a:gd name="connsiteY3" fmla="*/ 141232 h 5856232"/>
              <a:gd name="connsiteX4" fmla="*/ 2486886 w 2555177"/>
              <a:gd name="connsiteY4" fmla="*/ 1204984 h 5856232"/>
              <a:gd name="connsiteX5" fmla="*/ 2541750 w 2555177"/>
              <a:gd name="connsiteY5" fmla="*/ 5856232 h 5856232"/>
              <a:gd name="connsiteX0" fmla="*/ 1338 w 2544605"/>
              <a:gd name="connsiteY0" fmla="*/ 497848 h 5856232"/>
              <a:gd name="connsiteX1" fmla="*/ 91254 w 2544605"/>
              <a:gd name="connsiteY1" fmla="*/ 199144 h 5856232"/>
              <a:gd name="connsiteX2" fmla="*/ 583506 w 2544605"/>
              <a:gd name="connsiteY2" fmla="*/ 17788 h 5856232"/>
              <a:gd name="connsiteX3" fmla="*/ 1805754 w 2544605"/>
              <a:gd name="connsiteY3" fmla="*/ 141232 h 5856232"/>
              <a:gd name="connsiteX4" fmla="*/ 2476314 w 2544605"/>
              <a:gd name="connsiteY4" fmla="*/ 1204984 h 5856232"/>
              <a:gd name="connsiteX5" fmla="*/ 2531178 w 2544605"/>
              <a:gd name="connsiteY5" fmla="*/ 5856232 h 5856232"/>
              <a:gd name="connsiteX0" fmla="*/ 1338 w 2541520"/>
              <a:gd name="connsiteY0" fmla="*/ 501399 h 5859783"/>
              <a:gd name="connsiteX1" fmla="*/ 91254 w 2541520"/>
              <a:gd name="connsiteY1" fmla="*/ 202695 h 5859783"/>
              <a:gd name="connsiteX2" fmla="*/ 583506 w 2541520"/>
              <a:gd name="connsiteY2" fmla="*/ 21339 h 5859783"/>
              <a:gd name="connsiteX3" fmla="*/ 1851474 w 2541520"/>
              <a:gd name="connsiteY3" fmla="*/ 137163 h 5859783"/>
              <a:gd name="connsiteX4" fmla="*/ 2476314 w 2541520"/>
              <a:gd name="connsiteY4" fmla="*/ 1208535 h 5859783"/>
              <a:gd name="connsiteX5" fmla="*/ 2531178 w 2541520"/>
              <a:gd name="connsiteY5" fmla="*/ 5859783 h 5859783"/>
              <a:gd name="connsiteX0" fmla="*/ 1338 w 2541520"/>
              <a:gd name="connsiteY0" fmla="*/ 487175 h 5845559"/>
              <a:gd name="connsiteX1" fmla="*/ 91254 w 2541520"/>
              <a:gd name="connsiteY1" fmla="*/ 188471 h 5845559"/>
              <a:gd name="connsiteX2" fmla="*/ 583506 w 2541520"/>
              <a:gd name="connsiteY2" fmla="*/ 7115 h 5845559"/>
              <a:gd name="connsiteX3" fmla="*/ 1851474 w 2541520"/>
              <a:gd name="connsiteY3" fmla="*/ 122939 h 5845559"/>
              <a:gd name="connsiteX4" fmla="*/ 2476314 w 2541520"/>
              <a:gd name="connsiteY4" fmla="*/ 1194311 h 5845559"/>
              <a:gd name="connsiteX5" fmla="*/ 2531178 w 2541520"/>
              <a:gd name="connsiteY5" fmla="*/ 5845559 h 584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520" h="5845559">
                <a:moveTo>
                  <a:pt x="1338" y="487175"/>
                </a:moveTo>
                <a:cubicBezTo>
                  <a:pt x="-2218" y="431803"/>
                  <a:pt x="-5774" y="268481"/>
                  <a:pt x="91254" y="188471"/>
                </a:cubicBezTo>
                <a:cubicBezTo>
                  <a:pt x="188282" y="108461"/>
                  <a:pt x="290136" y="18037"/>
                  <a:pt x="583506" y="7115"/>
                </a:cubicBezTo>
                <a:cubicBezTo>
                  <a:pt x="876876" y="-3807"/>
                  <a:pt x="1467426" y="-21587"/>
                  <a:pt x="1851474" y="122939"/>
                </a:cubicBezTo>
                <a:cubicBezTo>
                  <a:pt x="2235522" y="267465"/>
                  <a:pt x="2363030" y="240541"/>
                  <a:pt x="2476314" y="1194311"/>
                </a:cubicBezTo>
                <a:cubicBezTo>
                  <a:pt x="2589598" y="2148081"/>
                  <a:pt x="2517970" y="5296919"/>
                  <a:pt x="2531178" y="584555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76"/>
          </a:p>
        </p:txBody>
      </p:sp>
      <p:sp>
        <p:nvSpPr>
          <p:cNvPr id="393" name="Ellipse 392">
            <a:extLst>
              <a:ext uri="{FF2B5EF4-FFF2-40B4-BE49-F238E27FC236}">
                <a16:creationId xmlns:a16="http://schemas.microsoft.com/office/drawing/2014/main" id="{1D045F9F-B3E7-4F95-85C1-A5347DA41E83}"/>
              </a:ext>
            </a:extLst>
          </p:cNvPr>
          <p:cNvSpPr/>
          <p:nvPr/>
        </p:nvSpPr>
        <p:spPr>
          <a:xfrm>
            <a:off x="8407670" y="6653026"/>
            <a:ext cx="92991" cy="91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76"/>
          </a:p>
        </p:txBody>
      </p:sp>
      <p:cxnSp>
        <p:nvCxnSpPr>
          <p:cNvPr id="394" name="Gerader Verbinder 393">
            <a:extLst>
              <a:ext uri="{FF2B5EF4-FFF2-40B4-BE49-F238E27FC236}">
                <a16:creationId xmlns:a16="http://schemas.microsoft.com/office/drawing/2014/main" id="{056FE164-5331-435F-A25C-8508BC693EDD}"/>
              </a:ext>
            </a:extLst>
          </p:cNvPr>
          <p:cNvCxnSpPr/>
          <p:nvPr/>
        </p:nvCxnSpPr>
        <p:spPr>
          <a:xfrm flipH="1">
            <a:off x="8827211" y="2178527"/>
            <a:ext cx="1378254" cy="0"/>
          </a:xfrm>
          <a:prstGeom prst="line">
            <a:avLst/>
          </a:prstGeom>
          <a:ln w="1905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Gerader Verbinder 394">
            <a:extLst>
              <a:ext uri="{FF2B5EF4-FFF2-40B4-BE49-F238E27FC236}">
                <a16:creationId xmlns:a16="http://schemas.microsoft.com/office/drawing/2014/main" id="{3AC2201D-FDCA-42A8-AF6E-B5A59C6AE4F2}"/>
              </a:ext>
            </a:extLst>
          </p:cNvPr>
          <p:cNvCxnSpPr/>
          <p:nvPr/>
        </p:nvCxnSpPr>
        <p:spPr>
          <a:xfrm flipH="1">
            <a:off x="4179257" y="6697493"/>
            <a:ext cx="51133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6" name="Objekt 395">
            <a:extLst>
              <a:ext uri="{FF2B5EF4-FFF2-40B4-BE49-F238E27FC236}">
                <a16:creationId xmlns:a16="http://schemas.microsoft.com/office/drawing/2014/main" id="{2AA14831-B396-414B-906C-6876AD0B80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761" y="2401837"/>
          <a:ext cx="7654471" cy="3715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" name="PHOTO-PAINT" r:id="rId3" imgW="20878560" imgH="10248840" progId="CorelPHOTOPAINT.Image.18">
                  <p:embed/>
                </p:oleObj>
              </mc:Choice>
              <mc:Fallback>
                <p:oleObj name="PHOTO-PAINT" r:id="rId3" imgW="20878560" imgH="10248840" progId="CorelPHOTOPAINT.Image.18">
                  <p:embed/>
                  <p:pic>
                    <p:nvPicPr>
                      <p:cNvPr id="396" name="Objekt 395">
                        <a:extLst>
                          <a:ext uri="{FF2B5EF4-FFF2-40B4-BE49-F238E27FC236}">
                            <a16:creationId xmlns:a16="http://schemas.microsoft.com/office/drawing/2014/main" id="{2AA14831-B396-414B-906C-6876AD0B80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761" y="2401837"/>
                        <a:ext cx="7654471" cy="3715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7" name="Gerader Verbinder 396">
            <a:extLst>
              <a:ext uri="{FF2B5EF4-FFF2-40B4-BE49-F238E27FC236}">
                <a16:creationId xmlns:a16="http://schemas.microsoft.com/office/drawing/2014/main" id="{BA716A5A-7BEC-4C0F-BC7C-A427ECDCED69}"/>
              </a:ext>
            </a:extLst>
          </p:cNvPr>
          <p:cNvCxnSpPr/>
          <p:nvPr/>
        </p:nvCxnSpPr>
        <p:spPr>
          <a:xfrm>
            <a:off x="4024470" y="5697631"/>
            <a:ext cx="0" cy="830447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" name="Ellipse 125">
            <a:extLst>
              <a:ext uri="{FF2B5EF4-FFF2-40B4-BE49-F238E27FC236}">
                <a16:creationId xmlns:a16="http://schemas.microsoft.com/office/drawing/2014/main" id="{91EF8F85-7E92-474F-ACD5-B4867120ED02}"/>
              </a:ext>
            </a:extLst>
          </p:cNvPr>
          <p:cNvSpPr/>
          <p:nvPr/>
        </p:nvSpPr>
        <p:spPr>
          <a:xfrm>
            <a:off x="5927173" y="4049088"/>
            <a:ext cx="364378" cy="358170"/>
          </a:xfrm>
          <a:custGeom>
            <a:avLst/>
            <a:gdLst>
              <a:gd name="connsiteX0" fmla="*/ 0 w 414039"/>
              <a:gd name="connsiteY0" fmla="*/ 212926 h 425852"/>
              <a:gd name="connsiteX1" fmla="*/ 207020 w 414039"/>
              <a:gd name="connsiteY1" fmla="*/ 0 h 425852"/>
              <a:gd name="connsiteX2" fmla="*/ 414040 w 414039"/>
              <a:gd name="connsiteY2" fmla="*/ 212926 h 425852"/>
              <a:gd name="connsiteX3" fmla="*/ 207020 w 414039"/>
              <a:gd name="connsiteY3" fmla="*/ 425852 h 425852"/>
              <a:gd name="connsiteX4" fmla="*/ 0 w 414039"/>
              <a:gd name="connsiteY4" fmla="*/ 212926 h 425852"/>
              <a:gd name="connsiteX0" fmla="*/ 0 w 427375"/>
              <a:gd name="connsiteY0" fmla="*/ 213110 h 426295"/>
              <a:gd name="connsiteX1" fmla="*/ 207020 w 427375"/>
              <a:gd name="connsiteY1" fmla="*/ 184 h 426295"/>
              <a:gd name="connsiteX2" fmla="*/ 427375 w 427375"/>
              <a:gd name="connsiteY2" fmla="*/ 243590 h 426295"/>
              <a:gd name="connsiteX3" fmla="*/ 207020 w 427375"/>
              <a:gd name="connsiteY3" fmla="*/ 426036 h 426295"/>
              <a:gd name="connsiteX4" fmla="*/ 0 w 427375"/>
              <a:gd name="connsiteY4" fmla="*/ 213110 h 426295"/>
              <a:gd name="connsiteX0" fmla="*/ 0 w 427375"/>
              <a:gd name="connsiteY0" fmla="*/ 212930 h 425859"/>
              <a:gd name="connsiteX1" fmla="*/ 207020 w 427375"/>
              <a:gd name="connsiteY1" fmla="*/ 4 h 425859"/>
              <a:gd name="connsiteX2" fmla="*/ 427375 w 427375"/>
              <a:gd name="connsiteY2" fmla="*/ 209120 h 425859"/>
              <a:gd name="connsiteX3" fmla="*/ 207020 w 427375"/>
              <a:gd name="connsiteY3" fmla="*/ 425856 h 425859"/>
              <a:gd name="connsiteX4" fmla="*/ 0 w 427375"/>
              <a:gd name="connsiteY4" fmla="*/ 212930 h 425859"/>
              <a:gd name="connsiteX0" fmla="*/ 64 w 427439"/>
              <a:gd name="connsiteY0" fmla="*/ 212930 h 418238"/>
              <a:gd name="connsiteX1" fmla="*/ 207084 w 427439"/>
              <a:gd name="connsiteY1" fmla="*/ 4 h 418238"/>
              <a:gd name="connsiteX2" fmla="*/ 427439 w 427439"/>
              <a:gd name="connsiteY2" fmla="*/ 209120 h 418238"/>
              <a:gd name="connsiteX3" fmla="*/ 228039 w 427439"/>
              <a:gd name="connsiteY3" fmla="*/ 418236 h 418238"/>
              <a:gd name="connsiteX4" fmla="*/ 64 w 427439"/>
              <a:gd name="connsiteY4" fmla="*/ 212930 h 418238"/>
              <a:gd name="connsiteX0" fmla="*/ 67 w 421727"/>
              <a:gd name="connsiteY0" fmla="*/ 163802 h 419050"/>
              <a:gd name="connsiteX1" fmla="*/ 201372 w 421727"/>
              <a:gd name="connsiteY1" fmla="*/ 406 h 419050"/>
              <a:gd name="connsiteX2" fmla="*/ 421727 w 421727"/>
              <a:gd name="connsiteY2" fmla="*/ 209522 h 419050"/>
              <a:gd name="connsiteX3" fmla="*/ 222327 w 421727"/>
              <a:gd name="connsiteY3" fmla="*/ 418638 h 419050"/>
              <a:gd name="connsiteX4" fmla="*/ 67 w 421727"/>
              <a:gd name="connsiteY4" fmla="*/ 163802 h 419050"/>
              <a:gd name="connsiteX0" fmla="*/ 67 w 421727"/>
              <a:gd name="connsiteY0" fmla="*/ 163802 h 418666"/>
              <a:gd name="connsiteX1" fmla="*/ 201372 w 421727"/>
              <a:gd name="connsiteY1" fmla="*/ 406 h 418666"/>
              <a:gd name="connsiteX2" fmla="*/ 421727 w 421727"/>
              <a:gd name="connsiteY2" fmla="*/ 209522 h 418666"/>
              <a:gd name="connsiteX3" fmla="*/ 222327 w 421727"/>
              <a:gd name="connsiteY3" fmla="*/ 418638 h 418666"/>
              <a:gd name="connsiteX4" fmla="*/ 67 w 421727"/>
              <a:gd name="connsiteY4" fmla="*/ 163802 h 418666"/>
              <a:gd name="connsiteX0" fmla="*/ 67 w 421727"/>
              <a:gd name="connsiteY0" fmla="*/ 163802 h 418857"/>
              <a:gd name="connsiteX1" fmla="*/ 201372 w 421727"/>
              <a:gd name="connsiteY1" fmla="*/ 406 h 418857"/>
              <a:gd name="connsiteX2" fmla="*/ 421727 w 421727"/>
              <a:gd name="connsiteY2" fmla="*/ 209522 h 418857"/>
              <a:gd name="connsiteX3" fmla="*/ 222327 w 421727"/>
              <a:gd name="connsiteY3" fmla="*/ 418638 h 418857"/>
              <a:gd name="connsiteX4" fmla="*/ 67 w 421727"/>
              <a:gd name="connsiteY4" fmla="*/ 163802 h 418857"/>
              <a:gd name="connsiteX0" fmla="*/ 99 w 421759"/>
              <a:gd name="connsiteY0" fmla="*/ 171275 h 426330"/>
              <a:gd name="connsiteX1" fmla="*/ 201404 w 421759"/>
              <a:gd name="connsiteY1" fmla="*/ 7879 h 426330"/>
              <a:gd name="connsiteX2" fmla="*/ 421759 w 421759"/>
              <a:gd name="connsiteY2" fmla="*/ 216995 h 426330"/>
              <a:gd name="connsiteX3" fmla="*/ 222359 w 421759"/>
              <a:gd name="connsiteY3" fmla="*/ 426111 h 426330"/>
              <a:gd name="connsiteX4" fmla="*/ 99 w 421759"/>
              <a:gd name="connsiteY4" fmla="*/ 171275 h 426330"/>
              <a:gd name="connsiteX0" fmla="*/ 110 w 421770"/>
              <a:gd name="connsiteY0" fmla="*/ 167648 h 422703"/>
              <a:gd name="connsiteX1" fmla="*/ 201415 w 421770"/>
              <a:gd name="connsiteY1" fmla="*/ 4252 h 422703"/>
              <a:gd name="connsiteX2" fmla="*/ 421770 w 421770"/>
              <a:gd name="connsiteY2" fmla="*/ 213368 h 422703"/>
              <a:gd name="connsiteX3" fmla="*/ 222370 w 421770"/>
              <a:gd name="connsiteY3" fmla="*/ 422484 h 422703"/>
              <a:gd name="connsiteX4" fmla="*/ 110 w 421770"/>
              <a:gd name="connsiteY4" fmla="*/ 167648 h 422703"/>
              <a:gd name="connsiteX0" fmla="*/ 110 w 421770"/>
              <a:gd name="connsiteY0" fmla="*/ 167648 h 422703"/>
              <a:gd name="connsiteX1" fmla="*/ 201415 w 421770"/>
              <a:gd name="connsiteY1" fmla="*/ 4252 h 422703"/>
              <a:gd name="connsiteX2" fmla="*/ 421770 w 421770"/>
              <a:gd name="connsiteY2" fmla="*/ 213368 h 422703"/>
              <a:gd name="connsiteX3" fmla="*/ 222370 w 421770"/>
              <a:gd name="connsiteY3" fmla="*/ 422484 h 422703"/>
              <a:gd name="connsiteX4" fmla="*/ 110 w 421770"/>
              <a:gd name="connsiteY4" fmla="*/ 167648 h 422703"/>
              <a:gd name="connsiteX0" fmla="*/ 110 w 421770"/>
              <a:gd name="connsiteY0" fmla="*/ 167648 h 422703"/>
              <a:gd name="connsiteX1" fmla="*/ 201415 w 421770"/>
              <a:gd name="connsiteY1" fmla="*/ 4252 h 422703"/>
              <a:gd name="connsiteX2" fmla="*/ 421770 w 421770"/>
              <a:gd name="connsiteY2" fmla="*/ 213368 h 422703"/>
              <a:gd name="connsiteX3" fmla="*/ 222370 w 421770"/>
              <a:gd name="connsiteY3" fmla="*/ 422484 h 422703"/>
              <a:gd name="connsiteX4" fmla="*/ 110 w 421770"/>
              <a:gd name="connsiteY4" fmla="*/ 167648 h 422703"/>
              <a:gd name="connsiteX0" fmla="*/ 98 w 421758"/>
              <a:gd name="connsiteY0" fmla="*/ 165533 h 420588"/>
              <a:gd name="connsiteX1" fmla="*/ 201403 w 421758"/>
              <a:gd name="connsiteY1" fmla="*/ 2137 h 420588"/>
              <a:gd name="connsiteX2" fmla="*/ 421758 w 421758"/>
              <a:gd name="connsiteY2" fmla="*/ 211253 h 420588"/>
              <a:gd name="connsiteX3" fmla="*/ 222358 w 421758"/>
              <a:gd name="connsiteY3" fmla="*/ 420369 h 420588"/>
              <a:gd name="connsiteX4" fmla="*/ 98 w 421758"/>
              <a:gd name="connsiteY4" fmla="*/ 165533 h 420588"/>
              <a:gd name="connsiteX0" fmla="*/ 98 w 421758"/>
              <a:gd name="connsiteY0" fmla="*/ 165533 h 420588"/>
              <a:gd name="connsiteX1" fmla="*/ 201403 w 421758"/>
              <a:gd name="connsiteY1" fmla="*/ 2137 h 420588"/>
              <a:gd name="connsiteX2" fmla="*/ 421758 w 421758"/>
              <a:gd name="connsiteY2" fmla="*/ 211253 h 420588"/>
              <a:gd name="connsiteX3" fmla="*/ 222358 w 421758"/>
              <a:gd name="connsiteY3" fmla="*/ 420369 h 420588"/>
              <a:gd name="connsiteX4" fmla="*/ 98 w 421758"/>
              <a:gd name="connsiteY4" fmla="*/ 165533 h 420588"/>
              <a:gd name="connsiteX0" fmla="*/ 98 w 421758"/>
              <a:gd name="connsiteY0" fmla="*/ 165533 h 420939"/>
              <a:gd name="connsiteX1" fmla="*/ 201403 w 421758"/>
              <a:gd name="connsiteY1" fmla="*/ 2137 h 420939"/>
              <a:gd name="connsiteX2" fmla="*/ 421758 w 421758"/>
              <a:gd name="connsiteY2" fmla="*/ 211253 h 420939"/>
              <a:gd name="connsiteX3" fmla="*/ 222358 w 421758"/>
              <a:gd name="connsiteY3" fmla="*/ 420369 h 420939"/>
              <a:gd name="connsiteX4" fmla="*/ 98 w 421758"/>
              <a:gd name="connsiteY4" fmla="*/ 165533 h 420939"/>
              <a:gd name="connsiteX0" fmla="*/ 98 w 423636"/>
              <a:gd name="connsiteY0" fmla="*/ 165533 h 420820"/>
              <a:gd name="connsiteX1" fmla="*/ 201403 w 423636"/>
              <a:gd name="connsiteY1" fmla="*/ 2137 h 420820"/>
              <a:gd name="connsiteX2" fmla="*/ 421758 w 423636"/>
              <a:gd name="connsiteY2" fmla="*/ 211253 h 420820"/>
              <a:gd name="connsiteX3" fmla="*/ 222358 w 423636"/>
              <a:gd name="connsiteY3" fmla="*/ 420369 h 420820"/>
              <a:gd name="connsiteX4" fmla="*/ 98 w 423636"/>
              <a:gd name="connsiteY4" fmla="*/ 165533 h 420820"/>
              <a:gd name="connsiteX0" fmla="*/ 21 w 423559"/>
              <a:gd name="connsiteY0" fmla="*/ 165732 h 421019"/>
              <a:gd name="connsiteX1" fmla="*/ 201326 w 423559"/>
              <a:gd name="connsiteY1" fmla="*/ 2336 h 421019"/>
              <a:gd name="connsiteX2" fmla="*/ 421681 w 423559"/>
              <a:gd name="connsiteY2" fmla="*/ 211452 h 421019"/>
              <a:gd name="connsiteX3" fmla="*/ 222281 w 423559"/>
              <a:gd name="connsiteY3" fmla="*/ 420568 h 421019"/>
              <a:gd name="connsiteX4" fmla="*/ 21 w 423559"/>
              <a:gd name="connsiteY4" fmla="*/ 165732 h 42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559" h="421019">
                <a:moveTo>
                  <a:pt x="21" y="165732"/>
                </a:moveTo>
                <a:cubicBezTo>
                  <a:pt x="-1567" y="84597"/>
                  <a:pt x="87234" y="-16714"/>
                  <a:pt x="201326" y="2336"/>
                </a:cubicBezTo>
                <a:cubicBezTo>
                  <a:pt x="315418" y="21386"/>
                  <a:pt x="406441" y="97666"/>
                  <a:pt x="421681" y="211452"/>
                </a:cubicBezTo>
                <a:cubicBezTo>
                  <a:pt x="435016" y="338573"/>
                  <a:pt x="378283" y="428188"/>
                  <a:pt x="222281" y="420568"/>
                </a:cubicBezTo>
                <a:cubicBezTo>
                  <a:pt x="66279" y="412948"/>
                  <a:pt x="1609" y="246867"/>
                  <a:pt x="21" y="165732"/>
                </a:cubicBezTo>
                <a:close/>
              </a:path>
            </a:pathLst>
          </a:custGeom>
          <a:solidFill>
            <a:srgbClr val="00808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76"/>
          </a:p>
        </p:txBody>
      </p:sp>
      <p:sp>
        <p:nvSpPr>
          <p:cNvPr id="399" name="Textfeld 398">
            <a:extLst>
              <a:ext uri="{FF2B5EF4-FFF2-40B4-BE49-F238E27FC236}">
                <a16:creationId xmlns:a16="http://schemas.microsoft.com/office/drawing/2014/main" id="{075EBB3B-79C3-4C2C-BA5B-32520612346D}"/>
              </a:ext>
            </a:extLst>
          </p:cNvPr>
          <p:cNvSpPr txBox="1"/>
          <p:nvPr/>
        </p:nvSpPr>
        <p:spPr>
          <a:xfrm>
            <a:off x="2539109" y="969765"/>
            <a:ext cx="874840" cy="509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1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</a:t>
            </a:r>
          </a:p>
        </p:txBody>
      </p:sp>
      <p:cxnSp>
        <p:nvCxnSpPr>
          <p:cNvPr id="400" name="Gerader Verbinder 399">
            <a:extLst>
              <a:ext uri="{FF2B5EF4-FFF2-40B4-BE49-F238E27FC236}">
                <a16:creationId xmlns:a16="http://schemas.microsoft.com/office/drawing/2014/main" id="{71B06263-8E7A-4EB5-883E-F50C4DF218EB}"/>
              </a:ext>
            </a:extLst>
          </p:cNvPr>
          <p:cNvCxnSpPr/>
          <p:nvPr/>
        </p:nvCxnSpPr>
        <p:spPr>
          <a:xfrm flipH="1">
            <a:off x="5798418" y="6026554"/>
            <a:ext cx="1645384" cy="0"/>
          </a:xfrm>
          <a:prstGeom prst="line">
            <a:avLst/>
          </a:prstGeom>
          <a:ln w="19050">
            <a:solidFill>
              <a:schemeClr val="tx1"/>
            </a:solidFill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Textfeld 400">
            <a:extLst>
              <a:ext uri="{FF2B5EF4-FFF2-40B4-BE49-F238E27FC236}">
                <a16:creationId xmlns:a16="http://schemas.microsoft.com/office/drawing/2014/main" id="{6AD47F28-D05F-498C-AE34-A0CBB97955EC}"/>
              </a:ext>
            </a:extLst>
          </p:cNvPr>
          <p:cNvSpPr txBox="1"/>
          <p:nvPr/>
        </p:nvSpPr>
        <p:spPr>
          <a:xfrm>
            <a:off x="5874843" y="1246768"/>
            <a:ext cx="874840" cy="509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712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TDS</a:t>
            </a:r>
          </a:p>
        </p:txBody>
      </p:sp>
      <p:sp>
        <p:nvSpPr>
          <p:cNvPr id="402" name="Textfeld 401">
            <a:extLst>
              <a:ext uri="{FF2B5EF4-FFF2-40B4-BE49-F238E27FC236}">
                <a16:creationId xmlns:a16="http://schemas.microsoft.com/office/drawing/2014/main" id="{B12D2483-9213-4D7B-A241-8FADA7738661}"/>
              </a:ext>
            </a:extLst>
          </p:cNvPr>
          <p:cNvSpPr txBox="1"/>
          <p:nvPr/>
        </p:nvSpPr>
        <p:spPr>
          <a:xfrm>
            <a:off x="4118231" y="1897586"/>
            <a:ext cx="1015817" cy="87767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ctr"/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hi-res.</a:t>
            </a:r>
            <a:b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QMS</a:t>
            </a:r>
            <a:b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7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(MKS)</a:t>
            </a:r>
            <a:b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7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0-6 u/e</a:t>
            </a:r>
          </a:p>
        </p:txBody>
      </p:sp>
      <p:sp>
        <p:nvSpPr>
          <p:cNvPr id="403" name="Textfeld 402">
            <a:extLst>
              <a:ext uri="{FF2B5EF4-FFF2-40B4-BE49-F238E27FC236}">
                <a16:creationId xmlns:a16="http://schemas.microsoft.com/office/drawing/2014/main" id="{72342B90-A4A6-4487-8A78-6CA7F6F7AF7E}"/>
              </a:ext>
            </a:extLst>
          </p:cNvPr>
          <p:cNvSpPr txBox="1"/>
          <p:nvPr/>
        </p:nvSpPr>
        <p:spPr>
          <a:xfrm>
            <a:off x="1147913" y="2872918"/>
            <a:ext cx="1141830" cy="877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glove boxes </a:t>
            </a:r>
            <a:br>
              <a:rPr lang="en-GB" sz="1276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76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safe handling</a:t>
            </a:r>
            <a:br>
              <a:rPr lang="en-GB" sz="1276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76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Be</a:t>
            </a:r>
          </a:p>
        </p:txBody>
      </p:sp>
      <p:sp>
        <p:nvSpPr>
          <p:cNvPr id="404" name="Textfeld 403">
            <a:extLst>
              <a:ext uri="{FF2B5EF4-FFF2-40B4-BE49-F238E27FC236}">
                <a16:creationId xmlns:a16="http://schemas.microsoft.com/office/drawing/2014/main" id="{370B91B2-C884-4945-8D4C-1BB588A002FD}"/>
              </a:ext>
            </a:extLst>
          </p:cNvPr>
          <p:cNvSpPr txBox="1"/>
          <p:nvPr/>
        </p:nvSpPr>
        <p:spPr>
          <a:xfrm rot="2607671">
            <a:off x="1473709" y="5186745"/>
            <a:ext cx="1191980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stream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5" name="Textfeld 404">
            <a:extLst>
              <a:ext uri="{FF2B5EF4-FFF2-40B4-BE49-F238E27FC236}">
                <a16:creationId xmlns:a16="http://schemas.microsoft.com/office/drawing/2014/main" id="{DDD528E8-F771-4CE9-9787-7BDBE03B7D93}"/>
              </a:ext>
            </a:extLst>
          </p:cNvPr>
          <p:cNvSpPr txBox="1"/>
          <p:nvPr/>
        </p:nvSpPr>
        <p:spPr>
          <a:xfrm rot="16200000">
            <a:off x="3185832" y="1955010"/>
            <a:ext cx="1240569" cy="48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pyrometer</a:t>
            </a:r>
            <a:b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Textfeld 405">
            <a:extLst>
              <a:ext uri="{FF2B5EF4-FFF2-40B4-BE49-F238E27FC236}">
                <a16:creationId xmlns:a16="http://schemas.microsoft.com/office/drawing/2014/main" id="{0A930806-BA82-41F0-8358-7799E1B89FE6}"/>
              </a:ext>
            </a:extLst>
          </p:cNvPr>
          <p:cNvSpPr txBox="1"/>
          <p:nvPr/>
        </p:nvSpPr>
        <p:spPr>
          <a:xfrm rot="16200000">
            <a:off x="3562343" y="2387977"/>
            <a:ext cx="977490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7" name="Textfeld 406">
            <a:extLst>
              <a:ext uri="{FF2B5EF4-FFF2-40B4-BE49-F238E27FC236}">
                <a16:creationId xmlns:a16="http://schemas.microsoft.com/office/drawing/2014/main" id="{7AFE0517-F4CB-4892-9E90-7CBCC91F9975}"/>
              </a:ext>
            </a:extLst>
          </p:cNvPr>
          <p:cNvSpPr txBox="1"/>
          <p:nvPr/>
        </p:nvSpPr>
        <p:spPr>
          <a:xfrm>
            <a:off x="3520689" y="3678853"/>
            <a:ext cx="1254504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beam</a:t>
            </a:r>
            <a:endParaRPr lang="en-GB" sz="127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8" name="Textfeld 407">
            <a:extLst>
              <a:ext uri="{FF2B5EF4-FFF2-40B4-BE49-F238E27FC236}">
                <a16:creationId xmlns:a16="http://schemas.microsoft.com/office/drawing/2014/main" id="{99F86B03-9A6B-4AD5-BEBF-C0C2E8F0F53E}"/>
              </a:ext>
            </a:extLst>
          </p:cNvPr>
          <p:cNvSpPr txBox="1"/>
          <p:nvPr/>
        </p:nvSpPr>
        <p:spPr>
          <a:xfrm>
            <a:off x="5451068" y="6068787"/>
            <a:ext cx="1337765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Textfeld 408">
            <a:extLst>
              <a:ext uri="{FF2B5EF4-FFF2-40B4-BE49-F238E27FC236}">
                <a16:creationId xmlns:a16="http://schemas.microsoft.com/office/drawing/2014/main" id="{E618D470-BE84-4DF9-8D18-08F0D106DE47}"/>
              </a:ext>
            </a:extLst>
          </p:cNvPr>
          <p:cNvSpPr txBox="1"/>
          <p:nvPr/>
        </p:nvSpPr>
        <p:spPr>
          <a:xfrm>
            <a:off x="3543464" y="5677878"/>
            <a:ext cx="443375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" name="Textfeld 409">
            <a:extLst>
              <a:ext uri="{FF2B5EF4-FFF2-40B4-BE49-F238E27FC236}">
                <a16:creationId xmlns:a16="http://schemas.microsoft.com/office/drawing/2014/main" id="{5C2FA8D5-B260-4C07-AFCF-222BE4C0D84E}"/>
              </a:ext>
            </a:extLst>
          </p:cNvPr>
          <p:cNvSpPr txBox="1"/>
          <p:nvPr/>
        </p:nvSpPr>
        <p:spPr>
          <a:xfrm>
            <a:off x="6821774" y="4633903"/>
            <a:ext cx="1337765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Textfeld 410">
            <a:extLst>
              <a:ext uri="{FF2B5EF4-FFF2-40B4-BE49-F238E27FC236}">
                <a16:creationId xmlns:a16="http://schemas.microsoft.com/office/drawing/2014/main" id="{993A6227-F1F9-498A-8185-205C719DB1A7}"/>
              </a:ext>
            </a:extLst>
          </p:cNvPr>
          <p:cNvSpPr txBox="1"/>
          <p:nvPr/>
        </p:nvSpPr>
        <p:spPr>
          <a:xfrm>
            <a:off x="6921822" y="5166489"/>
            <a:ext cx="1337765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95"/>
              </a:lnSpc>
            </a:pPr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TDS oven (open)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2" name="Textfeld 411">
            <a:extLst>
              <a:ext uri="{FF2B5EF4-FFF2-40B4-BE49-F238E27FC236}">
                <a16:creationId xmlns:a16="http://schemas.microsoft.com/office/drawing/2014/main" id="{B6C8648A-83D1-47F7-9E26-550CDBC3302D}"/>
              </a:ext>
            </a:extLst>
          </p:cNvPr>
          <p:cNvSpPr txBox="1"/>
          <p:nvPr/>
        </p:nvSpPr>
        <p:spPr>
          <a:xfrm rot="18870416">
            <a:off x="6971024" y="2749340"/>
            <a:ext cx="1322906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lock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3" name="Textfeld 412">
            <a:extLst>
              <a:ext uri="{FF2B5EF4-FFF2-40B4-BE49-F238E27FC236}">
                <a16:creationId xmlns:a16="http://schemas.microsoft.com/office/drawing/2014/main" id="{3FF818EA-A8D3-4688-919A-41F2360CF548}"/>
              </a:ext>
            </a:extLst>
          </p:cNvPr>
          <p:cNvSpPr txBox="1"/>
          <p:nvPr/>
        </p:nvSpPr>
        <p:spPr>
          <a:xfrm rot="1061929">
            <a:off x="4307439" y="4445851"/>
            <a:ext cx="448152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4" name="Textfeld 413">
            <a:extLst>
              <a:ext uri="{FF2B5EF4-FFF2-40B4-BE49-F238E27FC236}">
                <a16:creationId xmlns:a16="http://schemas.microsoft.com/office/drawing/2014/main" id="{BBA5342A-749A-40C7-AB48-67CCFBE48B02}"/>
              </a:ext>
            </a:extLst>
          </p:cNvPr>
          <p:cNvSpPr txBox="1"/>
          <p:nvPr/>
        </p:nvSpPr>
        <p:spPr>
          <a:xfrm rot="18870416">
            <a:off x="7369430" y="3725258"/>
            <a:ext cx="1322906" cy="48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276" b="1" dirty="0">
                <a:latin typeface="Arial" panose="020B0604020202020204" pitchFamily="34" charset="0"/>
                <a:cs typeface="Arial" panose="020B0604020202020204" pitchFamily="34" charset="0"/>
              </a:rPr>
              <a:t>manipulator</a:t>
            </a:r>
            <a:br>
              <a:rPr lang="en-GB" sz="1276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76" b="1" dirty="0"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endParaRPr lang="en-GB" sz="127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5" name="Textfeld 414">
            <a:extLst>
              <a:ext uri="{FF2B5EF4-FFF2-40B4-BE49-F238E27FC236}">
                <a16:creationId xmlns:a16="http://schemas.microsoft.com/office/drawing/2014/main" id="{09232A8D-2508-4E90-8AE5-559AABC9F3CD}"/>
              </a:ext>
            </a:extLst>
          </p:cNvPr>
          <p:cNvSpPr txBox="1"/>
          <p:nvPr/>
        </p:nvSpPr>
        <p:spPr>
          <a:xfrm>
            <a:off x="2925235" y="5231910"/>
            <a:ext cx="840618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95"/>
              </a:lnSpc>
            </a:pPr>
            <a:r>
              <a:rPr lang="de-DE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 sample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" name="Textfeld 415">
            <a:extLst>
              <a:ext uri="{FF2B5EF4-FFF2-40B4-BE49-F238E27FC236}">
                <a16:creationId xmlns:a16="http://schemas.microsoft.com/office/drawing/2014/main" id="{744AF072-C9E9-4B31-AAB6-5CC1883F70BD}"/>
              </a:ext>
            </a:extLst>
          </p:cNvPr>
          <p:cNvSpPr txBox="1"/>
          <p:nvPr/>
        </p:nvSpPr>
        <p:spPr>
          <a:xfrm>
            <a:off x="6109993" y="5284495"/>
            <a:ext cx="1247629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95"/>
              </a:lnSpc>
            </a:pPr>
            <a:r>
              <a:rPr lang="de-DE" sz="1276" b="1" dirty="0">
                <a:latin typeface="Arial" panose="020B0604020202020204" pitchFamily="34" charset="0"/>
                <a:cs typeface="Arial" panose="020B0604020202020204" pitchFamily="34" charset="0"/>
              </a:rPr>
              <a:t>TDS</a:t>
            </a:r>
            <a:br>
              <a:rPr lang="de-DE" sz="1276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76" b="1" dirty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en-GB" sz="127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" name="Textfeld 416">
            <a:extLst>
              <a:ext uri="{FF2B5EF4-FFF2-40B4-BE49-F238E27FC236}">
                <a16:creationId xmlns:a16="http://schemas.microsoft.com/office/drawing/2014/main" id="{DB7A417C-B3AE-4B17-8EC5-E308A9A8A98D}"/>
              </a:ext>
            </a:extLst>
          </p:cNvPr>
          <p:cNvSpPr txBox="1"/>
          <p:nvPr/>
        </p:nvSpPr>
        <p:spPr>
          <a:xfrm rot="19801072">
            <a:off x="3994789" y="4808725"/>
            <a:ext cx="1172478" cy="25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06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endParaRPr lang="en-GB" sz="106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8" name="Trapezoid 417">
            <a:extLst>
              <a:ext uri="{FF2B5EF4-FFF2-40B4-BE49-F238E27FC236}">
                <a16:creationId xmlns:a16="http://schemas.microsoft.com/office/drawing/2014/main" id="{EA4BCB71-F36A-44B7-AB7A-DDAA453D1A50}"/>
              </a:ext>
            </a:extLst>
          </p:cNvPr>
          <p:cNvSpPr/>
          <p:nvPr/>
        </p:nvSpPr>
        <p:spPr>
          <a:xfrm rot="10800000">
            <a:off x="3539464" y="3351001"/>
            <a:ext cx="48317" cy="1261695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76"/>
          </a:p>
        </p:txBody>
      </p:sp>
      <p:sp>
        <p:nvSpPr>
          <p:cNvPr id="419" name="Trapezoid 418">
            <a:extLst>
              <a:ext uri="{FF2B5EF4-FFF2-40B4-BE49-F238E27FC236}">
                <a16:creationId xmlns:a16="http://schemas.microsoft.com/office/drawing/2014/main" id="{E534D4BC-C445-4D6D-8240-2CC467079E1D}"/>
              </a:ext>
            </a:extLst>
          </p:cNvPr>
          <p:cNvSpPr/>
          <p:nvPr/>
        </p:nvSpPr>
        <p:spPr>
          <a:xfrm rot="10800000">
            <a:off x="3547806" y="4007868"/>
            <a:ext cx="34067" cy="603934"/>
          </a:xfrm>
          <a:prstGeom prst="trapezoid">
            <a:avLst>
              <a:gd name="adj" fmla="val 15401"/>
            </a:avLst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76"/>
          </a:p>
        </p:txBody>
      </p:sp>
      <p:cxnSp>
        <p:nvCxnSpPr>
          <p:cNvPr id="420" name="Gerade Verbindung mit Pfeil 419">
            <a:extLst>
              <a:ext uri="{FF2B5EF4-FFF2-40B4-BE49-F238E27FC236}">
                <a16:creationId xmlns:a16="http://schemas.microsoft.com/office/drawing/2014/main" id="{EEE1E8E5-7F2E-4126-B077-322F3F257749}"/>
              </a:ext>
            </a:extLst>
          </p:cNvPr>
          <p:cNvCxnSpPr>
            <a:cxnSpLocks/>
          </p:cNvCxnSpPr>
          <p:nvPr/>
        </p:nvCxnSpPr>
        <p:spPr>
          <a:xfrm flipV="1">
            <a:off x="3175372" y="4629088"/>
            <a:ext cx="339265" cy="56016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1" name="Gerade Verbindung mit Pfeil 420">
            <a:extLst>
              <a:ext uri="{FF2B5EF4-FFF2-40B4-BE49-F238E27FC236}">
                <a16:creationId xmlns:a16="http://schemas.microsoft.com/office/drawing/2014/main" id="{8570D4E9-2299-4CC6-8F76-2EB95EC4C53B}"/>
              </a:ext>
            </a:extLst>
          </p:cNvPr>
          <p:cNvCxnSpPr/>
          <p:nvPr/>
        </p:nvCxnSpPr>
        <p:spPr>
          <a:xfrm flipH="1" flipV="1">
            <a:off x="6198051" y="4756371"/>
            <a:ext cx="110591" cy="56401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2" name="Gerade Verbindung mit Pfeil 421">
            <a:extLst>
              <a:ext uri="{FF2B5EF4-FFF2-40B4-BE49-F238E27FC236}">
                <a16:creationId xmlns:a16="http://schemas.microsoft.com/office/drawing/2014/main" id="{625CFC61-0B5C-4AD9-9D6E-F9694948341D}"/>
              </a:ext>
            </a:extLst>
          </p:cNvPr>
          <p:cNvCxnSpPr/>
          <p:nvPr/>
        </p:nvCxnSpPr>
        <p:spPr>
          <a:xfrm flipH="1" flipV="1">
            <a:off x="6546927" y="5008313"/>
            <a:ext cx="510470" cy="20376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3" name="Gerade Verbindung mit Pfeil 422">
            <a:extLst>
              <a:ext uri="{FF2B5EF4-FFF2-40B4-BE49-F238E27FC236}">
                <a16:creationId xmlns:a16="http://schemas.microsoft.com/office/drawing/2014/main" id="{1B52F583-35B7-421E-94D5-95F9CBBBD839}"/>
              </a:ext>
            </a:extLst>
          </p:cNvPr>
          <p:cNvCxnSpPr/>
          <p:nvPr/>
        </p:nvCxnSpPr>
        <p:spPr>
          <a:xfrm flipH="1">
            <a:off x="7179652" y="3231773"/>
            <a:ext cx="301667" cy="31842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4" name="Gerade Verbindung mit Pfeil 423">
            <a:extLst>
              <a:ext uri="{FF2B5EF4-FFF2-40B4-BE49-F238E27FC236}">
                <a16:creationId xmlns:a16="http://schemas.microsoft.com/office/drawing/2014/main" id="{B48CA1EE-4E14-4DD1-A0A9-ED6E51F264D8}"/>
              </a:ext>
            </a:extLst>
          </p:cNvPr>
          <p:cNvCxnSpPr/>
          <p:nvPr/>
        </p:nvCxnSpPr>
        <p:spPr>
          <a:xfrm flipH="1">
            <a:off x="7240640" y="3811918"/>
            <a:ext cx="581675" cy="540211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5" name="Textfeld 424">
            <a:extLst>
              <a:ext uri="{FF2B5EF4-FFF2-40B4-BE49-F238E27FC236}">
                <a16:creationId xmlns:a16="http://schemas.microsoft.com/office/drawing/2014/main" id="{37F4BF84-8104-4B4F-AF09-FBA1FFFE8EBC}"/>
              </a:ext>
            </a:extLst>
          </p:cNvPr>
          <p:cNvSpPr txBox="1"/>
          <p:nvPr/>
        </p:nvSpPr>
        <p:spPr>
          <a:xfrm>
            <a:off x="2554898" y="2470918"/>
            <a:ext cx="867256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7"/>
              </a:lnSpc>
            </a:pPr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x/y/z</a:t>
            </a:r>
            <a:b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6" name="Gerade Verbindung mit Pfeil 425">
            <a:extLst>
              <a:ext uri="{FF2B5EF4-FFF2-40B4-BE49-F238E27FC236}">
                <a16:creationId xmlns:a16="http://schemas.microsoft.com/office/drawing/2014/main" id="{16EC6576-ABE0-40D7-A7D5-1FEDCC1570F6}"/>
              </a:ext>
            </a:extLst>
          </p:cNvPr>
          <p:cNvCxnSpPr/>
          <p:nvPr/>
        </p:nvCxnSpPr>
        <p:spPr>
          <a:xfrm>
            <a:off x="2935199" y="3031228"/>
            <a:ext cx="319052" cy="52870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7" name="Gerade Verbindung mit Pfeil 426">
            <a:extLst>
              <a:ext uri="{FF2B5EF4-FFF2-40B4-BE49-F238E27FC236}">
                <a16:creationId xmlns:a16="http://schemas.microsoft.com/office/drawing/2014/main" id="{A8CD7359-C5CF-4BA9-A16B-CA31E9E8AB11}"/>
              </a:ext>
            </a:extLst>
          </p:cNvPr>
          <p:cNvCxnSpPr>
            <a:cxnSpLocks/>
          </p:cNvCxnSpPr>
          <p:nvPr/>
        </p:nvCxnSpPr>
        <p:spPr>
          <a:xfrm>
            <a:off x="4799241" y="2882388"/>
            <a:ext cx="63099" cy="50082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8" name="Gerade Verbindung mit Pfeil 427">
            <a:extLst>
              <a:ext uri="{FF2B5EF4-FFF2-40B4-BE49-F238E27FC236}">
                <a16:creationId xmlns:a16="http://schemas.microsoft.com/office/drawing/2014/main" id="{D798D3BA-5828-441D-8C0D-580937F7C12B}"/>
              </a:ext>
            </a:extLst>
          </p:cNvPr>
          <p:cNvCxnSpPr>
            <a:cxnSpLocks/>
          </p:cNvCxnSpPr>
          <p:nvPr/>
        </p:nvCxnSpPr>
        <p:spPr>
          <a:xfrm flipH="1">
            <a:off x="5281673" y="2976612"/>
            <a:ext cx="42215" cy="50811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9" name="Geschweifte Klammer links 428">
            <a:extLst>
              <a:ext uri="{FF2B5EF4-FFF2-40B4-BE49-F238E27FC236}">
                <a16:creationId xmlns:a16="http://schemas.microsoft.com/office/drawing/2014/main" id="{BFF98985-9E36-4A3A-BFD5-DEE0453C8BCE}"/>
              </a:ext>
            </a:extLst>
          </p:cNvPr>
          <p:cNvSpPr/>
          <p:nvPr/>
        </p:nvSpPr>
        <p:spPr>
          <a:xfrm rot="5400000">
            <a:off x="2799235" y="-1124291"/>
            <a:ext cx="203234" cy="5300182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276"/>
          </a:p>
        </p:txBody>
      </p:sp>
      <p:sp>
        <p:nvSpPr>
          <p:cNvPr id="430" name="Geschweifte Klammer links 429">
            <a:extLst>
              <a:ext uri="{FF2B5EF4-FFF2-40B4-BE49-F238E27FC236}">
                <a16:creationId xmlns:a16="http://schemas.microsoft.com/office/drawing/2014/main" id="{39F990F4-6407-436F-A78A-8F280894A9AE}"/>
              </a:ext>
            </a:extLst>
          </p:cNvPr>
          <p:cNvSpPr/>
          <p:nvPr/>
        </p:nvSpPr>
        <p:spPr>
          <a:xfrm rot="5400000">
            <a:off x="6170817" y="-217558"/>
            <a:ext cx="225364" cy="4075145"/>
          </a:xfrm>
          <a:prstGeom prst="leftBrace">
            <a:avLst/>
          </a:prstGeom>
          <a:ln>
            <a:solidFill>
              <a:srgbClr val="CC00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276"/>
          </a:p>
        </p:txBody>
      </p:sp>
      <p:sp>
        <p:nvSpPr>
          <p:cNvPr id="431" name="Textfeld 430">
            <a:extLst>
              <a:ext uri="{FF2B5EF4-FFF2-40B4-BE49-F238E27FC236}">
                <a16:creationId xmlns:a16="http://schemas.microsoft.com/office/drawing/2014/main" id="{A3B9E142-E45F-44DE-82BF-8017350D4C8D}"/>
              </a:ext>
            </a:extLst>
          </p:cNvPr>
          <p:cNvSpPr txBox="1"/>
          <p:nvPr/>
        </p:nvSpPr>
        <p:spPr>
          <a:xfrm>
            <a:off x="4836606" y="2017085"/>
            <a:ext cx="1130600" cy="1074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b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QMS</a:t>
            </a:r>
            <a:b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7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(Pfeiffer)</a:t>
            </a:r>
            <a:br>
              <a:rPr lang="en-GB" sz="127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7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0-100 u/e</a:t>
            </a:r>
            <a:b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2" name="Textfeld 431">
            <a:extLst>
              <a:ext uri="{FF2B5EF4-FFF2-40B4-BE49-F238E27FC236}">
                <a16:creationId xmlns:a16="http://schemas.microsoft.com/office/drawing/2014/main" id="{C66F0BBA-EC38-40EB-B3D2-A82C9DDBEB01}"/>
              </a:ext>
            </a:extLst>
          </p:cNvPr>
          <p:cNvSpPr txBox="1"/>
          <p:nvPr/>
        </p:nvSpPr>
        <p:spPr>
          <a:xfrm>
            <a:off x="7153537" y="4284491"/>
            <a:ext cx="1572909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95"/>
              </a:lnSpc>
            </a:pPr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lock</a:t>
            </a:r>
            <a:b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(open)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3" name="Textfeld 432">
            <a:extLst>
              <a:ext uri="{FF2B5EF4-FFF2-40B4-BE49-F238E27FC236}">
                <a16:creationId xmlns:a16="http://schemas.microsoft.com/office/drawing/2014/main" id="{B6B45843-9D75-40CB-9D85-E891F4565114}"/>
              </a:ext>
            </a:extLst>
          </p:cNvPr>
          <p:cNvSpPr txBox="1"/>
          <p:nvPr/>
        </p:nvSpPr>
        <p:spPr>
          <a:xfrm>
            <a:off x="3115554" y="1568225"/>
            <a:ext cx="1402839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head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4" name="Gerade Verbindung mit Pfeil 433">
            <a:extLst>
              <a:ext uri="{FF2B5EF4-FFF2-40B4-BE49-F238E27FC236}">
                <a16:creationId xmlns:a16="http://schemas.microsoft.com/office/drawing/2014/main" id="{2957B9AA-C3E1-48E6-9197-BF16F4AB9224}"/>
              </a:ext>
            </a:extLst>
          </p:cNvPr>
          <p:cNvCxnSpPr>
            <a:cxnSpLocks/>
          </p:cNvCxnSpPr>
          <p:nvPr/>
        </p:nvCxnSpPr>
        <p:spPr>
          <a:xfrm flipH="1">
            <a:off x="3559449" y="2529551"/>
            <a:ext cx="53703" cy="43874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5" name="Gerade Verbindung mit Pfeil 434">
            <a:extLst>
              <a:ext uri="{FF2B5EF4-FFF2-40B4-BE49-F238E27FC236}">
                <a16:creationId xmlns:a16="http://schemas.microsoft.com/office/drawing/2014/main" id="{1E198E52-45C1-4817-B88C-4EBAFFB0139E}"/>
              </a:ext>
            </a:extLst>
          </p:cNvPr>
          <p:cNvCxnSpPr>
            <a:cxnSpLocks/>
          </p:cNvCxnSpPr>
          <p:nvPr/>
        </p:nvCxnSpPr>
        <p:spPr>
          <a:xfrm flipH="1">
            <a:off x="3711489" y="2915391"/>
            <a:ext cx="269825" cy="5543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6" name="Textfeld 435">
            <a:extLst>
              <a:ext uri="{FF2B5EF4-FFF2-40B4-BE49-F238E27FC236}">
                <a16:creationId xmlns:a16="http://schemas.microsoft.com/office/drawing/2014/main" id="{EA9B4208-7D0D-4E96-A30D-2FEC6C7ACC0F}"/>
              </a:ext>
            </a:extLst>
          </p:cNvPr>
          <p:cNvSpPr txBox="1"/>
          <p:nvPr/>
        </p:nvSpPr>
        <p:spPr>
          <a:xfrm>
            <a:off x="303924" y="1554495"/>
            <a:ext cx="2747556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de-DE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 cable from laser</a:t>
            </a:r>
            <a:r>
              <a:rPr lang="de-DE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7" name="Freihandform: Form 182">
            <a:extLst>
              <a:ext uri="{FF2B5EF4-FFF2-40B4-BE49-F238E27FC236}">
                <a16:creationId xmlns:a16="http://schemas.microsoft.com/office/drawing/2014/main" id="{C4516DA9-AE7D-4371-8719-A8C0C8EC12F3}"/>
              </a:ext>
            </a:extLst>
          </p:cNvPr>
          <p:cNvSpPr/>
          <p:nvPr/>
        </p:nvSpPr>
        <p:spPr>
          <a:xfrm>
            <a:off x="284656" y="1791009"/>
            <a:ext cx="3207288" cy="768455"/>
          </a:xfrm>
          <a:custGeom>
            <a:avLst/>
            <a:gdLst>
              <a:gd name="connsiteX0" fmla="*/ 0 w 3783945"/>
              <a:gd name="connsiteY0" fmla="*/ 63364 h 1008831"/>
              <a:gd name="connsiteX1" fmla="*/ 3232727 w 3783945"/>
              <a:gd name="connsiteY1" fmla="*/ 81836 h 1008831"/>
              <a:gd name="connsiteX2" fmla="*/ 3740727 w 3783945"/>
              <a:gd name="connsiteY2" fmla="*/ 866927 h 1008831"/>
              <a:gd name="connsiteX3" fmla="*/ 3722255 w 3783945"/>
              <a:gd name="connsiteY3" fmla="*/ 1005473 h 1008831"/>
              <a:gd name="connsiteX0" fmla="*/ 0 w 3785788"/>
              <a:gd name="connsiteY0" fmla="*/ 36142 h 978352"/>
              <a:gd name="connsiteX1" fmla="*/ 3232727 w 3785788"/>
              <a:gd name="connsiteY1" fmla="*/ 54614 h 978352"/>
              <a:gd name="connsiteX2" fmla="*/ 3743448 w 3785788"/>
              <a:gd name="connsiteY2" fmla="*/ 401555 h 978352"/>
              <a:gd name="connsiteX3" fmla="*/ 3722255 w 3785788"/>
              <a:gd name="connsiteY3" fmla="*/ 978251 h 978352"/>
              <a:gd name="connsiteX0" fmla="*/ 0 w 3787970"/>
              <a:gd name="connsiteY0" fmla="*/ 36142 h 880404"/>
              <a:gd name="connsiteX1" fmla="*/ 3232727 w 3787970"/>
              <a:gd name="connsiteY1" fmla="*/ 54614 h 880404"/>
              <a:gd name="connsiteX2" fmla="*/ 3743448 w 3787970"/>
              <a:gd name="connsiteY2" fmla="*/ 401555 h 880404"/>
              <a:gd name="connsiteX3" fmla="*/ 3727698 w 3787970"/>
              <a:gd name="connsiteY3" fmla="*/ 880279 h 880404"/>
              <a:gd name="connsiteX0" fmla="*/ 0 w 3760528"/>
              <a:gd name="connsiteY0" fmla="*/ 28914 h 873138"/>
              <a:gd name="connsiteX1" fmla="*/ 3232727 w 3760528"/>
              <a:gd name="connsiteY1" fmla="*/ 47386 h 873138"/>
              <a:gd name="connsiteX2" fmla="*/ 3691741 w 3760528"/>
              <a:gd name="connsiteY2" fmla="*/ 241927 h 873138"/>
              <a:gd name="connsiteX3" fmla="*/ 3727698 w 3760528"/>
              <a:gd name="connsiteY3" fmla="*/ 873051 h 873138"/>
              <a:gd name="connsiteX0" fmla="*/ 0 w 3727698"/>
              <a:gd name="connsiteY0" fmla="*/ 66133 h 910270"/>
              <a:gd name="connsiteX1" fmla="*/ 3232727 w 3727698"/>
              <a:gd name="connsiteY1" fmla="*/ 84605 h 910270"/>
              <a:gd name="connsiteX2" fmla="*/ 3727698 w 3727698"/>
              <a:gd name="connsiteY2" fmla="*/ 910270 h 910270"/>
              <a:gd name="connsiteX0" fmla="*/ 0 w 3738584"/>
              <a:gd name="connsiteY0" fmla="*/ 59673 h 808560"/>
              <a:gd name="connsiteX1" fmla="*/ 3232727 w 3738584"/>
              <a:gd name="connsiteY1" fmla="*/ 78145 h 808560"/>
              <a:gd name="connsiteX2" fmla="*/ 3738584 w 3738584"/>
              <a:gd name="connsiteY2" fmla="*/ 808560 h 808560"/>
              <a:gd name="connsiteX0" fmla="*/ 0 w 3742776"/>
              <a:gd name="connsiteY0" fmla="*/ 59673 h 808560"/>
              <a:gd name="connsiteX1" fmla="*/ 3232727 w 3742776"/>
              <a:gd name="connsiteY1" fmla="*/ 78145 h 808560"/>
              <a:gd name="connsiteX2" fmla="*/ 3738584 w 3742776"/>
              <a:gd name="connsiteY2" fmla="*/ 808560 h 808560"/>
              <a:gd name="connsiteX0" fmla="*/ 0 w 3742776"/>
              <a:gd name="connsiteY0" fmla="*/ 59673 h 808560"/>
              <a:gd name="connsiteX1" fmla="*/ 3232727 w 3742776"/>
              <a:gd name="connsiteY1" fmla="*/ 78145 h 808560"/>
              <a:gd name="connsiteX2" fmla="*/ 3738584 w 3742776"/>
              <a:gd name="connsiteY2" fmla="*/ 808560 h 808560"/>
              <a:gd name="connsiteX0" fmla="*/ 0 w 3735888"/>
              <a:gd name="connsiteY0" fmla="*/ 65760 h 904454"/>
              <a:gd name="connsiteX1" fmla="*/ 3232727 w 3735888"/>
              <a:gd name="connsiteY1" fmla="*/ 84232 h 904454"/>
              <a:gd name="connsiteX2" fmla="*/ 3730419 w 3735888"/>
              <a:gd name="connsiteY2" fmla="*/ 904454 h 904454"/>
              <a:gd name="connsiteX0" fmla="*/ 0 w 3735888"/>
              <a:gd name="connsiteY0" fmla="*/ 32837 h 871531"/>
              <a:gd name="connsiteX1" fmla="*/ 3232727 w 3735888"/>
              <a:gd name="connsiteY1" fmla="*/ 125852 h 871531"/>
              <a:gd name="connsiteX2" fmla="*/ 3730419 w 3735888"/>
              <a:gd name="connsiteY2" fmla="*/ 871531 h 871531"/>
              <a:gd name="connsiteX0" fmla="*/ 0 w 3733288"/>
              <a:gd name="connsiteY0" fmla="*/ 41419 h 880113"/>
              <a:gd name="connsiteX1" fmla="*/ 3217818 w 3733288"/>
              <a:gd name="connsiteY1" fmla="*/ 109586 h 880113"/>
              <a:gd name="connsiteX2" fmla="*/ 3730419 w 3733288"/>
              <a:gd name="connsiteY2" fmla="*/ 880113 h 880113"/>
              <a:gd name="connsiteX0" fmla="*/ 0 w 3728202"/>
              <a:gd name="connsiteY0" fmla="*/ 25264 h 928562"/>
              <a:gd name="connsiteX1" fmla="*/ 3212848 w 3728202"/>
              <a:gd name="connsiteY1" fmla="*/ 158035 h 928562"/>
              <a:gd name="connsiteX2" fmla="*/ 3725449 w 3728202"/>
              <a:gd name="connsiteY2" fmla="*/ 928562 h 928562"/>
              <a:gd name="connsiteX0" fmla="*/ 0 w 3728202"/>
              <a:gd name="connsiteY0" fmla="*/ 0 h 903298"/>
              <a:gd name="connsiteX1" fmla="*/ 3212848 w 3728202"/>
              <a:gd name="connsiteY1" fmla="*/ 132771 h 903298"/>
              <a:gd name="connsiteX2" fmla="*/ 3725449 w 3728202"/>
              <a:gd name="connsiteY2" fmla="*/ 903298 h 903298"/>
              <a:gd name="connsiteX0" fmla="*/ 0 w 3728202"/>
              <a:gd name="connsiteY0" fmla="*/ 0 h 903298"/>
              <a:gd name="connsiteX1" fmla="*/ 3212848 w 3728202"/>
              <a:gd name="connsiteY1" fmla="*/ 132771 h 903298"/>
              <a:gd name="connsiteX2" fmla="*/ 3725449 w 3728202"/>
              <a:gd name="connsiteY2" fmla="*/ 903298 h 903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8202" h="903298">
                <a:moveTo>
                  <a:pt x="0" y="0"/>
                </a:moveTo>
                <a:cubicBezTo>
                  <a:pt x="1294697" y="101298"/>
                  <a:pt x="2591940" y="-17779"/>
                  <a:pt x="3212848" y="132771"/>
                </a:cubicBezTo>
                <a:cubicBezTo>
                  <a:pt x="3833756" y="283321"/>
                  <a:pt x="3714858" y="693185"/>
                  <a:pt x="3725449" y="90329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76"/>
          </a:p>
        </p:txBody>
      </p:sp>
      <p:cxnSp>
        <p:nvCxnSpPr>
          <p:cNvPr id="438" name="Gerade Verbindung mit Pfeil 437">
            <a:extLst>
              <a:ext uri="{FF2B5EF4-FFF2-40B4-BE49-F238E27FC236}">
                <a16:creationId xmlns:a16="http://schemas.microsoft.com/office/drawing/2014/main" id="{F9074FB2-8AB0-4A37-AC0C-4A1BBADFB95B}"/>
              </a:ext>
            </a:extLst>
          </p:cNvPr>
          <p:cNvCxnSpPr/>
          <p:nvPr/>
        </p:nvCxnSpPr>
        <p:spPr>
          <a:xfrm flipH="1" flipV="1">
            <a:off x="7090233" y="4433089"/>
            <a:ext cx="484676" cy="4194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9" name="Textfeld 438">
            <a:extLst>
              <a:ext uri="{FF2B5EF4-FFF2-40B4-BE49-F238E27FC236}">
                <a16:creationId xmlns:a16="http://schemas.microsoft.com/office/drawing/2014/main" id="{265AE64A-1040-44BA-BAF0-A82EEA07C0F7}"/>
              </a:ext>
            </a:extLst>
          </p:cNvPr>
          <p:cNvSpPr txBox="1"/>
          <p:nvPr/>
        </p:nvSpPr>
        <p:spPr>
          <a:xfrm rot="20551491">
            <a:off x="2547952" y="4689147"/>
            <a:ext cx="867256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" name="Textfeld 439">
            <a:extLst>
              <a:ext uri="{FF2B5EF4-FFF2-40B4-BE49-F238E27FC236}">
                <a16:creationId xmlns:a16="http://schemas.microsoft.com/office/drawing/2014/main" id="{9001BC7E-FBCF-4A80-8FEE-675B27EAEE98}"/>
              </a:ext>
            </a:extLst>
          </p:cNvPr>
          <p:cNvSpPr txBox="1"/>
          <p:nvPr/>
        </p:nvSpPr>
        <p:spPr>
          <a:xfrm>
            <a:off x="6386976" y="4013363"/>
            <a:ext cx="1002901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1" name="Textfeld 440">
            <a:extLst>
              <a:ext uri="{FF2B5EF4-FFF2-40B4-BE49-F238E27FC236}">
                <a16:creationId xmlns:a16="http://schemas.microsoft.com/office/drawing/2014/main" id="{B5062BD9-735F-4D13-BD3C-D14BDC8566F2}"/>
              </a:ext>
            </a:extLst>
          </p:cNvPr>
          <p:cNvSpPr txBox="1"/>
          <p:nvPr/>
        </p:nvSpPr>
        <p:spPr>
          <a:xfrm rot="1397950">
            <a:off x="5327666" y="5602432"/>
            <a:ext cx="1002901" cy="25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06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endParaRPr lang="en-GB" sz="106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2" name="Textfeld 441">
            <a:extLst>
              <a:ext uri="{FF2B5EF4-FFF2-40B4-BE49-F238E27FC236}">
                <a16:creationId xmlns:a16="http://schemas.microsoft.com/office/drawing/2014/main" id="{BF5DEE5D-8EDF-460E-B64B-54D7D56A786A}"/>
              </a:ext>
            </a:extLst>
          </p:cNvPr>
          <p:cNvSpPr txBox="1"/>
          <p:nvPr/>
        </p:nvSpPr>
        <p:spPr>
          <a:xfrm rot="822681">
            <a:off x="5774297" y="4059897"/>
            <a:ext cx="661873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276" b="1" dirty="0">
                <a:latin typeface="Arial" panose="020B0604020202020204" pitchFamily="34" charset="0"/>
                <a:cs typeface="Arial" panose="020B0604020202020204" pitchFamily="34" charset="0"/>
              </a:rPr>
              <a:t>door</a:t>
            </a:r>
            <a:endParaRPr lang="en-GB" sz="127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3" name="Textfeld 442">
            <a:extLst>
              <a:ext uri="{FF2B5EF4-FFF2-40B4-BE49-F238E27FC236}">
                <a16:creationId xmlns:a16="http://schemas.microsoft.com/office/drawing/2014/main" id="{4EBE1719-05AC-420A-A785-A7B61DC1E87A}"/>
              </a:ext>
            </a:extLst>
          </p:cNvPr>
          <p:cNvSpPr txBox="1"/>
          <p:nvPr/>
        </p:nvSpPr>
        <p:spPr>
          <a:xfrm rot="1061929">
            <a:off x="4657155" y="4555783"/>
            <a:ext cx="448152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4" name="Gruppieren 443">
            <a:extLst>
              <a:ext uri="{FF2B5EF4-FFF2-40B4-BE49-F238E27FC236}">
                <a16:creationId xmlns:a16="http://schemas.microsoft.com/office/drawing/2014/main" id="{0E6BAA13-8F8B-4630-9BCE-266F12A5BC70}"/>
              </a:ext>
            </a:extLst>
          </p:cNvPr>
          <p:cNvGrpSpPr/>
          <p:nvPr/>
        </p:nvGrpSpPr>
        <p:grpSpPr>
          <a:xfrm>
            <a:off x="3831081" y="6484564"/>
            <a:ext cx="390044" cy="388953"/>
            <a:chOff x="4224285" y="5760000"/>
            <a:chExt cx="453393" cy="457203"/>
          </a:xfrm>
        </p:grpSpPr>
        <p:pic>
          <p:nvPicPr>
            <p:cNvPr id="529" name="Grafik 528">
              <a:extLst>
                <a:ext uri="{FF2B5EF4-FFF2-40B4-BE49-F238E27FC236}">
                  <a16:creationId xmlns:a16="http://schemas.microsoft.com/office/drawing/2014/main" id="{36A2507D-1E20-4528-84A3-5D75D0DBC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4285" y="5760000"/>
              <a:ext cx="453393" cy="457203"/>
            </a:xfrm>
            <a:prstGeom prst="rect">
              <a:avLst/>
            </a:prstGeom>
          </p:spPr>
        </p:pic>
        <p:sp>
          <p:nvSpPr>
            <p:cNvPr id="530" name="Rechteck 529">
              <a:extLst>
                <a:ext uri="{FF2B5EF4-FFF2-40B4-BE49-F238E27FC236}">
                  <a16:creationId xmlns:a16="http://schemas.microsoft.com/office/drawing/2014/main" id="{619D2E31-226A-4314-89B8-841DB2E4C5F1}"/>
                </a:ext>
              </a:extLst>
            </p:cNvPr>
            <p:cNvSpPr/>
            <p:nvPr/>
          </p:nvSpPr>
          <p:spPr>
            <a:xfrm>
              <a:off x="4385955" y="5877271"/>
              <a:ext cx="134964" cy="221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76"/>
            </a:p>
          </p:txBody>
        </p:sp>
      </p:grpSp>
      <p:sp>
        <p:nvSpPr>
          <p:cNvPr id="445" name="Abgerundetes Rechteck 31">
            <a:extLst>
              <a:ext uri="{FF2B5EF4-FFF2-40B4-BE49-F238E27FC236}">
                <a16:creationId xmlns:a16="http://schemas.microsoft.com/office/drawing/2014/main" id="{0DBDC3B7-A3A4-4593-B70B-86021896DCA1}"/>
              </a:ext>
            </a:extLst>
          </p:cNvPr>
          <p:cNvSpPr/>
          <p:nvPr/>
        </p:nvSpPr>
        <p:spPr>
          <a:xfrm>
            <a:off x="6029439" y="5847642"/>
            <a:ext cx="795080" cy="351678"/>
          </a:xfrm>
          <a:prstGeom prst="roundRect">
            <a:avLst/>
          </a:prstGeom>
          <a:noFill/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76"/>
          </a:p>
        </p:txBody>
      </p:sp>
      <p:grpSp>
        <p:nvGrpSpPr>
          <p:cNvPr id="446" name="Gruppieren 445">
            <a:extLst>
              <a:ext uri="{FF2B5EF4-FFF2-40B4-BE49-F238E27FC236}">
                <a16:creationId xmlns:a16="http://schemas.microsoft.com/office/drawing/2014/main" id="{0F816BD7-AF70-49FC-8293-E99F69EE0074}"/>
              </a:ext>
            </a:extLst>
          </p:cNvPr>
          <p:cNvGrpSpPr/>
          <p:nvPr/>
        </p:nvGrpSpPr>
        <p:grpSpPr>
          <a:xfrm>
            <a:off x="6418041" y="5822802"/>
            <a:ext cx="390044" cy="388953"/>
            <a:chOff x="7214130" y="5484656"/>
            <a:chExt cx="453393" cy="457203"/>
          </a:xfrm>
        </p:grpSpPr>
        <p:sp>
          <p:nvSpPr>
            <p:cNvPr id="525" name="Rechteck 524">
              <a:extLst>
                <a:ext uri="{FF2B5EF4-FFF2-40B4-BE49-F238E27FC236}">
                  <a16:creationId xmlns:a16="http://schemas.microsoft.com/office/drawing/2014/main" id="{C2BABA31-3B42-4057-9B5C-2DCCA83FBF58}"/>
                </a:ext>
              </a:extLst>
            </p:cNvPr>
            <p:cNvSpPr/>
            <p:nvPr/>
          </p:nvSpPr>
          <p:spPr>
            <a:xfrm>
              <a:off x="7263921" y="5702691"/>
              <a:ext cx="355224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76"/>
            </a:p>
          </p:txBody>
        </p:sp>
        <p:grpSp>
          <p:nvGrpSpPr>
            <p:cNvPr id="526" name="Gruppieren 525">
              <a:extLst>
                <a:ext uri="{FF2B5EF4-FFF2-40B4-BE49-F238E27FC236}">
                  <a16:creationId xmlns:a16="http://schemas.microsoft.com/office/drawing/2014/main" id="{F38B1056-8423-4EDD-9542-594EB08BD405}"/>
                </a:ext>
              </a:extLst>
            </p:cNvPr>
            <p:cNvGrpSpPr/>
            <p:nvPr/>
          </p:nvGrpSpPr>
          <p:grpSpPr>
            <a:xfrm>
              <a:off x="7214130" y="5484656"/>
              <a:ext cx="453393" cy="457203"/>
              <a:chOff x="4224285" y="5760000"/>
              <a:chExt cx="453393" cy="457203"/>
            </a:xfrm>
          </p:grpSpPr>
          <p:pic>
            <p:nvPicPr>
              <p:cNvPr id="527" name="Grafik 526">
                <a:extLst>
                  <a:ext uri="{FF2B5EF4-FFF2-40B4-BE49-F238E27FC236}">
                    <a16:creationId xmlns:a16="http://schemas.microsoft.com/office/drawing/2014/main" id="{8ACAF9AE-9BEF-4DA4-86D4-627BD94669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24285" y="5760000"/>
                <a:ext cx="453393" cy="457203"/>
              </a:xfrm>
              <a:prstGeom prst="rect">
                <a:avLst/>
              </a:prstGeom>
            </p:spPr>
          </p:pic>
          <p:sp>
            <p:nvSpPr>
              <p:cNvPr id="528" name="Rechteck 527">
                <a:extLst>
                  <a:ext uri="{FF2B5EF4-FFF2-40B4-BE49-F238E27FC236}">
                    <a16:creationId xmlns:a16="http://schemas.microsoft.com/office/drawing/2014/main" id="{2C209579-2868-4F8E-89B3-F2B8C6A3FE9C}"/>
                  </a:ext>
                </a:extLst>
              </p:cNvPr>
              <p:cNvSpPr/>
              <p:nvPr/>
            </p:nvSpPr>
            <p:spPr>
              <a:xfrm>
                <a:off x="4385955" y="5877271"/>
                <a:ext cx="134964" cy="221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76"/>
              </a:p>
            </p:txBody>
          </p:sp>
        </p:grpSp>
      </p:grpSp>
      <p:pic>
        <p:nvPicPr>
          <p:cNvPr id="447" name="Grafik 446">
            <a:extLst>
              <a:ext uri="{FF2B5EF4-FFF2-40B4-BE49-F238E27FC236}">
                <a16:creationId xmlns:a16="http://schemas.microsoft.com/office/drawing/2014/main" id="{978D1CBF-0A29-43EA-B431-79D753496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440" y="5847642"/>
            <a:ext cx="405613" cy="351678"/>
          </a:xfrm>
          <a:prstGeom prst="rect">
            <a:avLst/>
          </a:prstGeom>
        </p:spPr>
      </p:pic>
      <p:pic>
        <p:nvPicPr>
          <p:cNvPr id="448" name="Grafik 447">
            <a:extLst>
              <a:ext uri="{FF2B5EF4-FFF2-40B4-BE49-F238E27FC236}">
                <a16:creationId xmlns:a16="http://schemas.microsoft.com/office/drawing/2014/main" id="{C4039182-9490-482F-A0E6-4C01516BD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322537" y="6464298"/>
            <a:ext cx="316024" cy="455598"/>
          </a:xfrm>
          <a:prstGeom prst="rect">
            <a:avLst/>
          </a:prstGeom>
        </p:spPr>
      </p:pic>
      <p:sp>
        <p:nvSpPr>
          <p:cNvPr id="449" name="Textfeld 448">
            <a:extLst>
              <a:ext uri="{FF2B5EF4-FFF2-40B4-BE49-F238E27FC236}">
                <a16:creationId xmlns:a16="http://schemas.microsoft.com/office/drawing/2014/main" id="{A2D23DE8-6507-4A73-847D-386CACEBF93A}"/>
              </a:ext>
            </a:extLst>
          </p:cNvPr>
          <p:cNvSpPr txBox="1"/>
          <p:nvPr/>
        </p:nvSpPr>
        <p:spPr>
          <a:xfrm rot="19801072">
            <a:off x="4787577" y="5236126"/>
            <a:ext cx="454546" cy="25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06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endParaRPr lang="en-GB" sz="106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" name="Textfeld 449">
            <a:extLst>
              <a:ext uri="{FF2B5EF4-FFF2-40B4-BE49-F238E27FC236}">
                <a16:creationId xmlns:a16="http://schemas.microsoft.com/office/drawing/2014/main" id="{99204710-BF0D-4BA4-AE23-AF103DF320EE}"/>
              </a:ext>
            </a:extLst>
          </p:cNvPr>
          <p:cNvSpPr txBox="1"/>
          <p:nvPr/>
        </p:nvSpPr>
        <p:spPr>
          <a:xfrm rot="1475108">
            <a:off x="3520997" y="4996096"/>
            <a:ext cx="456513" cy="25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06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endParaRPr lang="en-GB" sz="106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1" name="Flussdiagramm: Zusammenstellen 450">
            <a:extLst>
              <a:ext uri="{FF2B5EF4-FFF2-40B4-BE49-F238E27FC236}">
                <a16:creationId xmlns:a16="http://schemas.microsoft.com/office/drawing/2014/main" id="{37E0607E-ECD4-4EE9-96A8-C40ABFE8117C}"/>
              </a:ext>
            </a:extLst>
          </p:cNvPr>
          <p:cNvSpPr/>
          <p:nvPr/>
        </p:nvSpPr>
        <p:spPr>
          <a:xfrm>
            <a:off x="3947753" y="6165877"/>
            <a:ext cx="149360" cy="295402"/>
          </a:xfrm>
          <a:prstGeom prst="flowChartCol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76">
              <a:solidFill>
                <a:schemeClr val="tx1"/>
              </a:solidFill>
            </a:endParaRPr>
          </a:p>
        </p:txBody>
      </p:sp>
      <p:cxnSp>
        <p:nvCxnSpPr>
          <p:cNvPr id="452" name="Gerader Verbinder 451">
            <a:extLst>
              <a:ext uri="{FF2B5EF4-FFF2-40B4-BE49-F238E27FC236}">
                <a16:creationId xmlns:a16="http://schemas.microsoft.com/office/drawing/2014/main" id="{B7CF4DDE-D7FC-4007-B8A4-48963C9A8D08}"/>
              </a:ext>
            </a:extLst>
          </p:cNvPr>
          <p:cNvCxnSpPr/>
          <p:nvPr/>
        </p:nvCxnSpPr>
        <p:spPr>
          <a:xfrm>
            <a:off x="1370789" y="2355900"/>
            <a:ext cx="0" cy="128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3" name="Freihandform 41">
            <a:extLst>
              <a:ext uri="{FF2B5EF4-FFF2-40B4-BE49-F238E27FC236}">
                <a16:creationId xmlns:a16="http://schemas.microsoft.com/office/drawing/2014/main" id="{59D950C6-2839-4BF4-B96F-DD360B84FD06}"/>
              </a:ext>
            </a:extLst>
          </p:cNvPr>
          <p:cNvSpPr/>
          <p:nvPr/>
        </p:nvSpPr>
        <p:spPr>
          <a:xfrm>
            <a:off x="973715" y="1884475"/>
            <a:ext cx="7878875" cy="5005169"/>
          </a:xfrm>
          <a:custGeom>
            <a:avLst/>
            <a:gdLst>
              <a:gd name="connsiteX0" fmla="*/ 410465 w 6327689"/>
              <a:gd name="connsiteY0" fmla="*/ 290966 h 5903698"/>
              <a:gd name="connsiteX1" fmla="*/ 348919 w 6327689"/>
              <a:gd name="connsiteY1" fmla="*/ 18404 h 5903698"/>
              <a:gd name="connsiteX2" fmla="*/ 32396 w 6327689"/>
              <a:gd name="connsiteY2" fmla="*/ 141497 h 5903698"/>
              <a:gd name="connsiteX3" fmla="*/ 41189 w 6327689"/>
              <a:gd name="connsiteY3" fmla="*/ 1073481 h 5903698"/>
              <a:gd name="connsiteX4" fmla="*/ 304958 w 6327689"/>
              <a:gd name="connsiteY4" fmla="*/ 3377066 h 5903698"/>
              <a:gd name="connsiteX5" fmla="*/ 1878781 w 6327689"/>
              <a:gd name="connsiteY5" fmla="*/ 4942097 h 5903698"/>
              <a:gd name="connsiteX6" fmla="*/ 3012989 w 6327689"/>
              <a:gd name="connsiteY6" fmla="*/ 5812535 h 5903698"/>
              <a:gd name="connsiteX7" fmla="*/ 5773773 w 6327689"/>
              <a:gd name="connsiteY7" fmla="*/ 5865289 h 5903698"/>
              <a:gd name="connsiteX8" fmla="*/ 6327689 w 6327689"/>
              <a:gd name="connsiteY8" fmla="*/ 5707027 h 5903698"/>
              <a:gd name="connsiteX0" fmla="*/ 410465 w 6327689"/>
              <a:gd name="connsiteY0" fmla="*/ 290966 h 5891455"/>
              <a:gd name="connsiteX1" fmla="*/ 348919 w 6327689"/>
              <a:gd name="connsiteY1" fmla="*/ 18404 h 5891455"/>
              <a:gd name="connsiteX2" fmla="*/ 32396 w 6327689"/>
              <a:gd name="connsiteY2" fmla="*/ 141497 h 5891455"/>
              <a:gd name="connsiteX3" fmla="*/ 41189 w 6327689"/>
              <a:gd name="connsiteY3" fmla="*/ 1073481 h 5891455"/>
              <a:gd name="connsiteX4" fmla="*/ 304958 w 6327689"/>
              <a:gd name="connsiteY4" fmla="*/ 3377066 h 5891455"/>
              <a:gd name="connsiteX5" fmla="*/ 1878781 w 6327689"/>
              <a:gd name="connsiteY5" fmla="*/ 4942097 h 5891455"/>
              <a:gd name="connsiteX6" fmla="*/ 3012989 w 6327689"/>
              <a:gd name="connsiteY6" fmla="*/ 5812535 h 5891455"/>
              <a:gd name="connsiteX7" fmla="*/ 4683527 w 6327689"/>
              <a:gd name="connsiteY7" fmla="*/ 5838912 h 5891455"/>
              <a:gd name="connsiteX8" fmla="*/ 6327689 w 6327689"/>
              <a:gd name="connsiteY8" fmla="*/ 5707027 h 5891455"/>
              <a:gd name="connsiteX0" fmla="*/ 410465 w 5044012"/>
              <a:gd name="connsiteY0" fmla="*/ 290966 h 5894050"/>
              <a:gd name="connsiteX1" fmla="*/ 348919 w 5044012"/>
              <a:gd name="connsiteY1" fmla="*/ 18404 h 5894050"/>
              <a:gd name="connsiteX2" fmla="*/ 32396 w 5044012"/>
              <a:gd name="connsiteY2" fmla="*/ 141497 h 5894050"/>
              <a:gd name="connsiteX3" fmla="*/ 41189 w 5044012"/>
              <a:gd name="connsiteY3" fmla="*/ 1073481 h 5894050"/>
              <a:gd name="connsiteX4" fmla="*/ 304958 w 5044012"/>
              <a:gd name="connsiteY4" fmla="*/ 3377066 h 5894050"/>
              <a:gd name="connsiteX5" fmla="*/ 1878781 w 5044012"/>
              <a:gd name="connsiteY5" fmla="*/ 4942097 h 5894050"/>
              <a:gd name="connsiteX6" fmla="*/ 3012989 w 5044012"/>
              <a:gd name="connsiteY6" fmla="*/ 5812535 h 5894050"/>
              <a:gd name="connsiteX7" fmla="*/ 4683527 w 5044012"/>
              <a:gd name="connsiteY7" fmla="*/ 5838912 h 5894050"/>
              <a:gd name="connsiteX8" fmla="*/ 5044012 w 5044012"/>
              <a:gd name="connsiteY8" fmla="*/ 5654273 h 5894050"/>
              <a:gd name="connsiteX0" fmla="*/ 410465 w 5044012"/>
              <a:gd name="connsiteY0" fmla="*/ 290966 h 5912724"/>
              <a:gd name="connsiteX1" fmla="*/ 348919 w 5044012"/>
              <a:gd name="connsiteY1" fmla="*/ 18404 h 5912724"/>
              <a:gd name="connsiteX2" fmla="*/ 32396 w 5044012"/>
              <a:gd name="connsiteY2" fmla="*/ 141497 h 5912724"/>
              <a:gd name="connsiteX3" fmla="*/ 41189 w 5044012"/>
              <a:gd name="connsiteY3" fmla="*/ 1073481 h 5912724"/>
              <a:gd name="connsiteX4" fmla="*/ 304958 w 5044012"/>
              <a:gd name="connsiteY4" fmla="*/ 3377066 h 5912724"/>
              <a:gd name="connsiteX5" fmla="*/ 1878781 w 5044012"/>
              <a:gd name="connsiteY5" fmla="*/ 4942097 h 5912724"/>
              <a:gd name="connsiteX6" fmla="*/ 3232797 w 5044012"/>
              <a:gd name="connsiteY6" fmla="*/ 5838912 h 5912724"/>
              <a:gd name="connsiteX7" fmla="*/ 4683527 w 5044012"/>
              <a:gd name="connsiteY7" fmla="*/ 5838912 h 5912724"/>
              <a:gd name="connsiteX8" fmla="*/ 5044012 w 5044012"/>
              <a:gd name="connsiteY8" fmla="*/ 5654273 h 5912724"/>
              <a:gd name="connsiteX0" fmla="*/ 410465 w 5044012"/>
              <a:gd name="connsiteY0" fmla="*/ 290966 h 5900108"/>
              <a:gd name="connsiteX1" fmla="*/ 348919 w 5044012"/>
              <a:gd name="connsiteY1" fmla="*/ 18404 h 5900108"/>
              <a:gd name="connsiteX2" fmla="*/ 32396 w 5044012"/>
              <a:gd name="connsiteY2" fmla="*/ 141497 h 5900108"/>
              <a:gd name="connsiteX3" fmla="*/ 41189 w 5044012"/>
              <a:gd name="connsiteY3" fmla="*/ 1073481 h 5900108"/>
              <a:gd name="connsiteX4" fmla="*/ 304958 w 5044012"/>
              <a:gd name="connsiteY4" fmla="*/ 3377066 h 5900108"/>
              <a:gd name="connsiteX5" fmla="*/ 1878781 w 5044012"/>
              <a:gd name="connsiteY5" fmla="*/ 4942097 h 5900108"/>
              <a:gd name="connsiteX6" fmla="*/ 3329512 w 5044012"/>
              <a:gd name="connsiteY6" fmla="*/ 5821327 h 5900108"/>
              <a:gd name="connsiteX7" fmla="*/ 4683527 w 5044012"/>
              <a:gd name="connsiteY7" fmla="*/ 5838912 h 5900108"/>
              <a:gd name="connsiteX8" fmla="*/ 5044012 w 5044012"/>
              <a:gd name="connsiteY8" fmla="*/ 5654273 h 5900108"/>
              <a:gd name="connsiteX0" fmla="*/ 416854 w 5050401"/>
              <a:gd name="connsiteY0" fmla="*/ 290966 h 5954917"/>
              <a:gd name="connsiteX1" fmla="*/ 355308 w 5050401"/>
              <a:gd name="connsiteY1" fmla="*/ 18404 h 5954917"/>
              <a:gd name="connsiteX2" fmla="*/ 38785 w 5050401"/>
              <a:gd name="connsiteY2" fmla="*/ 141497 h 5954917"/>
              <a:gd name="connsiteX3" fmla="*/ 47578 w 5050401"/>
              <a:gd name="connsiteY3" fmla="*/ 1073481 h 5954917"/>
              <a:gd name="connsiteX4" fmla="*/ 311347 w 5050401"/>
              <a:gd name="connsiteY4" fmla="*/ 3377066 h 5954917"/>
              <a:gd name="connsiteX5" fmla="*/ 3186431 w 5050401"/>
              <a:gd name="connsiteY5" fmla="*/ 5759782 h 5954917"/>
              <a:gd name="connsiteX6" fmla="*/ 3335901 w 5050401"/>
              <a:gd name="connsiteY6" fmla="*/ 5821327 h 5954917"/>
              <a:gd name="connsiteX7" fmla="*/ 4689916 w 5050401"/>
              <a:gd name="connsiteY7" fmla="*/ 5838912 h 5954917"/>
              <a:gd name="connsiteX8" fmla="*/ 5050401 w 5050401"/>
              <a:gd name="connsiteY8" fmla="*/ 5654273 h 5954917"/>
              <a:gd name="connsiteX0" fmla="*/ 416854 w 5050401"/>
              <a:gd name="connsiteY0" fmla="*/ 290966 h 5965128"/>
              <a:gd name="connsiteX1" fmla="*/ 355308 w 5050401"/>
              <a:gd name="connsiteY1" fmla="*/ 18404 h 5965128"/>
              <a:gd name="connsiteX2" fmla="*/ 38785 w 5050401"/>
              <a:gd name="connsiteY2" fmla="*/ 141497 h 5965128"/>
              <a:gd name="connsiteX3" fmla="*/ 47578 w 5050401"/>
              <a:gd name="connsiteY3" fmla="*/ 1073481 h 5965128"/>
              <a:gd name="connsiteX4" fmla="*/ 311347 w 5050401"/>
              <a:gd name="connsiteY4" fmla="*/ 3377066 h 5965128"/>
              <a:gd name="connsiteX5" fmla="*/ 3186431 w 5050401"/>
              <a:gd name="connsiteY5" fmla="*/ 5759782 h 5965128"/>
              <a:gd name="connsiteX6" fmla="*/ 4558032 w 5050401"/>
              <a:gd name="connsiteY6" fmla="*/ 5847703 h 5965128"/>
              <a:gd name="connsiteX7" fmla="*/ 4689916 w 5050401"/>
              <a:gd name="connsiteY7" fmla="*/ 5838912 h 5965128"/>
              <a:gd name="connsiteX8" fmla="*/ 5050401 w 5050401"/>
              <a:gd name="connsiteY8" fmla="*/ 5654273 h 5965128"/>
              <a:gd name="connsiteX0" fmla="*/ 430845 w 5064392"/>
              <a:gd name="connsiteY0" fmla="*/ 290966 h 5939551"/>
              <a:gd name="connsiteX1" fmla="*/ 369299 w 5064392"/>
              <a:gd name="connsiteY1" fmla="*/ 18404 h 5939551"/>
              <a:gd name="connsiteX2" fmla="*/ 52776 w 5064392"/>
              <a:gd name="connsiteY2" fmla="*/ 141497 h 5939551"/>
              <a:gd name="connsiteX3" fmla="*/ 61569 w 5064392"/>
              <a:gd name="connsiteY3" fmla="*/ 1073481 h 5939551"/>
              <a:gd name="connsiteX4" fmla="*/ 650653 w 5064392"/>
              <a:gd name="connsiteY4" fmla="*/ 3728758 h 5939551"/>
              <a:gd name="connsiteX5" fmla="*/ 3200422 w 5064392"/>
              <a:gd name="connsiteY5" fmla="*/ 5759782 h 5939551"/>
              <a:gd name="connsiteX6" fmla="*/ 4572023 w 5064392"/>
              <a:gd name="connsiteY6" fmla="*/ 5847703 h 5939551"/>
              <a:gd name="connsiteX7" fmla="*/ 4703907 w 5064392"/>
              <a:gd name="connsiteY7" fmla="*/ 5838912 h 5939551"/>
              <a:gd name="connsiteX8" fmla="*/ 5064392 w 5064392"/>
              <a:gd name="connsiteY8" fmla="*/ 5654273 h 5939551"/>
              <a:gd name="connsiteX0" fmla="*/ 428468 w 5062015"/>
              <a:gd name="connsiteY0" fmla="*/ 290966 h 5940188"/>
              <a:gd name="connsiteX1" fmla="*/ 366922 w 5062015"/>
              <a:gd name="connsiteY1" fmla="*/ 18404 h 5940188"/>
              <a:gd name="connsiteX2" fmla="*/ 50399 w 5062015"/>
              <a:gd name="connsiteY2" fmla="*/ 141497 h 5940188"/>
              <a:gd name="connsiteX3" fmla="*/ 59192 w 5062015"/>
              <a:gd name="connsiteY3" fmla="*/ 1073481 h 5940188"/>
              <a:gd name="connsiteX4" fmla="*/ 613107 w 5062015"/>
              <a:gd name="connsiteY4" fmla="*/ 3719966 h 5940188"/>
              <a:gd name="connsiteX5" fmla="*/ 3198045 w 5062015"/>
              <a:gd name="connsiteY5" fmla="*/ 5759782 h 5940188"/>
              <a:gd name="connsiteX6" fmla="*/ 4569646 w 5062015"/>
              <a:gd name="connsiteY6" fmla="*/ 5847703 h 5940188"/>
              <a:gd name="connsiteX7" fmla="*/ 4701530 w 5062015"/>
              <a:gd name="connsiteY7" fmla="*/ 5838912 h 5940188"/>
              <a:gd name="connsiteX8" fmla="*/ 5062015 w 5062015"/>
              <a:gd name="connsiteY8" fmla="*/ 5654273 h 5940188"/>
              <a:gd name="connsiteX0" fmla="*/ 428468 w 5062015"/>
              <a:gd name="connsiteY0" fmla="*/ 290966 h 5980954"/>
              <a:gd name="connsiteX1" fmla="*/ 366922 w 5062015"/>
              <a:gd name="connsiteY1" fmla="*/ 18404 h 5980954"/>
              <a:gd name="connsiteX2" fmla="*/ 50399 w 5062015"/>
              <a:gd name="connsiteY2" fmla="*/ 141497 h 5980954"/>
              <a:gd name="connsiteX3" fmla="*/ 59192 w 5062015"/>
              <a:gd name="connsiteY3" fmla="*/ 1073481 h 5980954"/>
              <a:gd name="connsiteX4" fmla="*/ 613107 w 5062015"/>
              <a:gd name="connsiteY4" fmla="*/ 3719966 h 5980954"/>
              <a:gd name="connsiteX5" fmla="*/ 3198045 w 5062015"/>
              <a:gd name="connsiteY5" fmla="*/ 5759782 h 5980954"/>
              <a:gd name="connsiteX6" fmla="*/ 3927808 w 5062015"/>
              <a:gd name="connsiteY6" fmla="*/ 5935626 h 5980954"/>
              <a:gd name="connsiteX7" fmla="*/ 4569646 w 5062015"/>
              <a:gd name="connsiteY7" fmla="*/ 5847703 h 5980954"/>
              <a:gd name="connsiteX8" fmla="*/ 4701530 w 5062015"/>
              <a:gd name="connsiteY8" fmla="*/ 5838912 h 5980954"/>
              <a:gd name="connsiteX9" fmla="*/ 5062015 w 5062015"/>
              <a:gd name="connsiteY9" fmla="*/ 5654273 h 5980954"/>
              <a:gd name="connsiteX0" fmla="*/ 428468 w 5062015"/>
              <a:gd name="connsiteY0" fmla="*/ 290966 h 5939778"/>
              <a:gd name="connsiteX1" fmla="*/ 366922 w 5062015"/>
              <a:gd name="connsiteY1" fmla="*/ 18404 h 5939778"/>
              <a:gd name="connsiteX2" fmla="*/ 50399 w 5062015"/>
              <a:gd name="connsiteY2" fmla="*/ 141497 h 5939778"/>
              <a:gd name="connsiteX3" fmla="*/ 59192 w 5062015"/>
              <a:gd name="connsiteY3" fmla="*/ 1073481 h 5939778"/>
              <a:gd name="connsiteX4" fmla="*/ 613107 w 5062015"/>
              <a:gd name="connsiteY4" fmla="*/ 3719966 h 5939778"/>
              <a:gd name="connsiteX5" fmla="*/ 3198045 w 5062015"/>
              <a:gd name="connsiteY5" fmla="*/ 5759782 h 5939778"/>
              <a:gd name="connsiteX6" fmla="*/ 4165200 w 5062015"/>
              <a:gd name="connsiteY6" fmla="*/ 5847703 h 5939778"/>
              <a:gd name="connsiteX7" fmla="*/ 4569646 w 5062015"/>
              <a:gd name="connsiteY7" fmla="*/ 5847703 h 5939778"/>
              <a:gd name="connsiteX8" fmla="*/ 4701530 w 5062015"/>
              <a:gd name="connsiteY8" fmla="*/ 5838912 h 5939778"/>
              <a:gd name="connsiteX9" fmla="*/ 5062015 w 5062015"/>
              <a:gd name="connsiteY9" fmla="*/ 5654273 h 5939778"/>
              <a:gd name="connsiteX0" fmla="*/ 428468 w 5062015"/>
              <a:gd name="connsiteY0" fmla="*/ 290966 h 5952596"/>
              <a:gd name="connsiteX1" fmla="*/ 366922 w 5062015"/>
              <a:gd name="connsiteY1" fmla="*/ 18404 h 5952596"/>
              <a:gd name="connsiteX2" fmla="*/ 50399 w 5062015"/>
              <a:gd name="connsiteY2" fmla="*/ 141497 h 5952596"/>
              <a:gd name="connsiteX3" fmla="*/ 59192 w 5062015"/>
              <a:gd name="connsiteY3" fmla="*/ 1073481 h 5952596"/>
              <a:gd name="connsiteX4" fmla="*/ 613107 w 5062015"/>
              <a:gd name="connsiteY4" fmla="*/ 3719966 h 5952596"/>
              <a:gd name="connsiteX5" fmla="*/ 3198045 w 5062015"/>
              <a:gd name="connsiteY5" fmla="*/ 5759782 h 5952596"/>
              <a:gd name="connsiteX6" fmla="*/ 4165200 w 5062015"/>
              <a:gd name="connsiteY6" fmla="*/ 5847703 h 5952596"/>
              <a:gd name="connsiteX7" fmla="*/ 4569646 w 5062015"/>
              <a:gd name="connsiteY7" fmla="*/ 5847703 h 5952596"/>
              <a:gd name="connsiteX8" fmla="*/ 4701530 w 5062015"/>
              <a:gd name="connsiteY8" fmla="*/ 5838912 h 5952596"/>
              <a:gd name="connsiteX9" fmla="*/ 5062015 w 5062015"/>
              <a:gd name="connsiteY9" fmla="*/ 5654273 h 5952596"/>
              <a:gd name="connsiteX0" fmla="*/ 428468 w 5062015"/>
              <a:gd name="connsiteY0" fmla="*/ 290966 h 5956579"/>
              <a:gd name="connsiteX1" fmla="*/ 366922 w 5062015"/>
              <a:gd name="connsiteY1" fmla="*/ 18404 h 5956579"/>
              <a:gd name="connsiteX2" fmla="*/ 50399 w 5062015"/>
              <a:gd name="connsiteY2" fmla="*/ 141497 h 5956579"/>
              <a:gd name="connsiteX3" fmla="*/ 59192 w 5062015"/>
              <a:gd name="connsiteY3" fmla="*/ 1073481 h 5956579"/>
              <a:gd name="connsiteX4" fmla="*/ 613107 w 5062015"/>
              <a:gd name="connsiteY4" fmla="*/ 3719966 h 5956579"/>
              <a:gd name="connsiteX5" fmla="*/ 3198045 w 5062015"/>
              <a:gd name="connsiteY5" fmla="*/ 5759782 h 5956579"/>
              <a:gd name="connsiteX6" fmla="*/ 3558531 w 5062015"/>
              <a:gd name="connsiteY6" fmla="*/ 5856496 h 5956579"/>
              <a:gd name="connsiteX7" fmla="*/ 4569646 w 5062015"/>
              <a:gd name="connsiteY7" fmla="*/ 5847703 h 5956579"/>
              <a:gd name="connsiteX8" fmla="*/ 4701530 w 5062015"/>
              <a:gd name="connsiteY8" fmla="*/ 5838912 h 5956579"/>
              <a:gd name="connsiteX9" fmla="*/ 5062015 w 5062015"/>
              <a:gd name="connsiteY9" fmla="*/ 5654273 h 5956579"/>
              <a:gd name="connsiteX0" fmla="*/ 428468 w 5062015"/>
              <a:gd name="connsiteY0" fmla="*/ 290966 h 5956579"/>
              <a:gd name="connsiteX1" fmla="*/ 366922 w 5062015"/>
              <a:gd name="connsiteY1" fmla="*/ 18404 h 5956579"/>
              <a:gd name="connsiteX2" fmla="*/ 50399 w 5062015"/>
              <a:gd name="connsiteY2" fmla="*/ 141497 h 5956579"/>
              <a:gd name="connsiteX3" fmla="*/ 59192 w 5062015"/>
              <a:gd name="connsiteY3" fmla="*/ 1073481 h 5956579"/>
              <a:gd name="connsiteX4" fmla="*/ 613107 w 5062015"/>
              <a:gd name="connsiteY4" fmla="*/ 3719966 h 5956579"/>
              <a:gd name="connsiteX5" fmla="*/ 3198045 w 5062015"/>
              <a:gd name="connsiteY5" fmla="*/ 5759782 h 5956579"/>
              <a:gd name="connsiteX6" fmla="*/ 3558531 w 5062015"/>
              <a:gd name="connsiteY6" fmla="*/ 5856496 h 5956579"/>
              <a:gd name="connsiteX7" fmla="*/ 4569646 w 5062015"/>
              <a:gd name="connsiteY7" fmla="*/ 5847703 h 5956579"/>
              <a:gd name="connsiteX8" fmla="*/ 4701530 w 5062015"/>
              <a:gd name="connsiteY8" fmla="*/ 5838912 h 5956579"/>
              <a:gd name="connsiteX9" fmla="*/ 5062015 w 5062015"/>
              <a:gd name="connsiteY9" fmla="*/ 5654273 h 5956579"/>
              <a:gd name="connsiteX0" fmla="*/ 428468 w 5062015"/>
              <a:gd name="connsiteY0" fmla="*/ 290966 h 5865748"/>
              <a:gd name="connsiteX1" fmla="*/ 366922 w 5062015"/>
              <a:gd name="connsiteY1" fmla="*/ 18404 h 5865748"/>
              <a:gd name="connsiteX2" fmla="*/ 50399 w 5062015"/>
              <a:gd name="connsiteY2" fmla="*/ 141497 h 5865748"/>
              <a:gd name="connsiteX3" fmla="*/ 59192 w 5062015"/>
              <a:gd name="connsiteY3" fmla="*/ 1073481 h 5865748"/>
              <a:gd name="connsiteX4" fmla="*/ 613107 w 5062015"/>
              <a:gd name="connsiteY4" fmla="*/ 3719966 h 5865748"/>
              <a:gd name="connsiteX5" fmla="*/ 3198045 w 5062015"/>
              <a:gd name="connsiteY5" fmla="*/ 5759782 h 5865748"/>
              <a:gd name="connsiteX6" fmla="*/ 3558531 w 5062015"/>
              <a:gd name="connsiteY6" fmla="*/ 5856496 h 5865748"/>
              <a:gd name="connsiteX7" fmla="*/ 4569646 w 5062015"/>
              <a:gd name="connsiteY7" fmla="*/ 5847703 h 5865748"/>
              <a:gd name="connsiteX8" fmla="*/ 4701530 w 5062015"/>
              <a:gd name="connsiteY8" fmla="*/ 5838912 h 5865748"/>
              <a:gd name="connsiteX9" fmla="*/ 5062015 w 5062015"/>
              <a:gd name="connsiteY9" fmla="*/ 5654273 h 5865748"/>
              <a:gd name="connsiteX0" fmla="*/ 428468 w 5062015"/>
              <a:gd name="connsiteY0" fmla="*/ 290966 h 5861721"/>
              <a:gd name="connsiteX1" fmla="*/ 366922 w 5062015"/>
              <a:gd name="connsiteY1" fmla="*/ 18404 h 5861721"/>
              <a:gd name="connsiteX2" fmla="*/ 50399 w 5062015"/>
              <a:gd name="connsiteY2" fmla="*/ 141497 h 5861721"/>
              <a:gd name="connsiteX3" fmla="*/ 59192 w 5062015"/>
              <a:gd name="connsiteY3" fmla="*/ 1073481 h 5861721"/>
              <a:gd name="connsiteX4" fmla="*/ 613107 w 5062015"/>
              <a:gd name="connsiteY4" fmla="*/ 3719966 h 5861721"/>
              <a:gd name="connsiteX5" fmla="*/ 3198045 w 5062015"/>
              <a:gd name="connsiteY5" fmla="*/ 5759782 h 5861721"/>
              <a:gd name="connsiteX6" fmla="*/ 3558531 w 5062015"/>
              <a:gd name="connsiteY6" fmla="*/ 5856496 h 5861721"/>
              <a:gd name="connsiteX7" fmla="*/ 4569646 w 5062015"/>
              <a:gd name="connsiteY7" fmla="*/ 5847703 h 5861721"/>
              <a:gd name="connsiteX8" fmla="*/ 4701530 w 5062015"/>
              <a:gd name="connsiteY8" fmla="*/ 5838912 h 5861721"/>
              <a:gd name="connsiteX9" fmla="*/ 5062015 w 5062015"/>
              <a:gd name="connsiteY9" fmla="*/ 5654273 h 5861721"/>
              <a:gd name="connsiteX0" fmla="*/ 428468 w 5062015"/>
              <a:gd name="connsiteY0" fmla="*/ 290966 h 5872096"/>
              <a:gd name="connsiteX1" fmla="*/ 366922 w 5062015"/>
              <a:gd name="connsiteY1" fmla="*/ 18404 h 5872096"/>
              <a:gd name="connsiteX2" fmla="*/ 50399 w 5062015"/>
              <a:gd name="connsiteY2" fmla="*/ 141497 h 5872096"/>
              <a:gd name="connsiteX3" fmla="*/ 59192 w 5062015"/>
              <a:gd name="connsiteY3" fmla="*/ 1073481 h 5872096"/>
              <a:gd name="connsiteX4" fmla="*/ 613107 w 5062015"/>
              <a:gd name="connsiteY4" fmla="*/ 3719966 h 5872096"/>
              <a:gd name="connsiteX5" fmla="*/ 3198045 w 5062015"/>
              <a:gd name="connsiteY5" fmla="*/ 5759782 h 5872096"/>
              <a:gd name="connsiteX6" fmla="*/ 3558531 w 5062015"/>
              <a:gd name="connsiteY6" fmla="*/ 5856496 h 5872096"/>
              <a:gd name="connsiteX7" fmla="*/ 4569646 w 5062015"/>
              <a:gd name="connsiteY7" fmla="*/ 5847703 h 5872096"/>
              <a:gd name="connsiteX8" fmla="*/ 4829546 w 5062015"/>
              <a:gd name="connsiteY8" fmla="*/ 5625552 h 5872096"/>
              <a:gd name="connsiteX9" fmla="*/ 5062015 w 5062015"/>
              <a:gd name="connsiteY9" fmla="*/ 5654273 h 5872096"/>
              <a:gd name="connsiteX0" fmla="*/ 428468 w 5964223"/>
              <a:gd name="connsiteY0" fmla="*/ 290966 h 5872096"/>
              <a:gd name="connsiteX1" fmla="*/ 366922 w 5964223"/>
              <a:gd name="connsiteY1" fmla="*/ 18404 h 5872096"/>
              <a:gd name="connsiteX2" fmla="*/ 50399 w 5964223"/>
              <a:gd name="connsiteY2" fmla="*/ 141497 h 5872096"/>
              <a:gd name="connsiteX3" fmla="*/ 59192 w 5964223"/>
              <a:gd name="connsiteY3" fmla="*/ 1073481 h 5872096"/>
              <a:gd name="connsiteX4" fmla="*/ 613107 w 5964223"/>
              <a:gd name="connsiteY4" fmla="*/ 3719966 h 5872096"/>
              <a:gd name="connsiteX5" fmla="*/ 3198045 w 5964223"/>
              <a:gd name="connsiteY5" fmla="*/ 5759782 h 5872096"/>
              <a:gd name="connsiteX6" fmla="*/ 3558531 w 5964223"/>
              <a:gd name="connsiteY6" fmla="*/ 5856496 h 5872096"/>
              <a:gd name="connsiteX7" fmla="*/ 4569646 w 5964223"/>
              <a:gd name="connsiteY7" fmla="*/ 5847703 h 5872096"/>
              <a:gd name="connsiteX8" fmla="*/ 4829546 w 5964223"/>
              <a:gd name="connsiteY8" fmla="*/ 5625552 h 5872096"/>
              <a:gd name="connsiteX9" fmla="*/ 5964223 w 5964223"/>
              <a:gd name="connsiteY9" fmla="*/ 5684753 h 5872096"/>
              <a:gd name="connsiteX0" fmla="*/ 428468 w 5964223"/>
              <a:gd name="connsiteY0" fmla="*/ 290966 h 5870126"/>
              <a:gd name="connsiteX1" fmla="*/ 366922 w 5964223"/>
              <a:gd name="connsiteY1" fmla="*/ 18404 h 5870126"/>
              <a:gd name="connsiteX2" fmla="*/ 50399 w 5964223"/>
              <a:gd name="connsiteY2" fmla="*/ 141497 h 5870126"/>
              <a:gd name="connsiteX3" fmla="*/ 59192 w 5964223"/>
              <a:gd name="connsiteY3" fmla="*/ 1073481 h 5870126"/>
              <a:gd name="connsiteX4" fmla="*/ 613107 w 5964223"/>
              <a:gd name="connsiteY4" fmla="*/ 3719966 h 5870126"/>
              <a:gd name="connsiteX5" fmla="*/ 3198045 w 5964223"/>
              <a:gd name="connsiteY5" fmla="*/ 5759782 h 5870126"/>
              <a:gd name="connsiteX6" fmla="*/ 3558531 w 5964223"/>
              <a:gd name="connsiteY6" fmla="*/ 5856496 h 5870126"/>
              <a:gd name="connsiteX7" fmla="*/ 4569646 w 5964223"/>
              <a:gd name="connsiteY7" fmla="*/ 5847703 h 5870126"/>
              <a:gd name="connsiteX8" fmla="*/ 4817354 w 5964223"/>
              <a:gd name="connsiteY8" fmla="*/ 5656032 h 5870126"/>
              <a:gd name="connsiteX9" fmla="*/ 5964223 w 5964223"/>
              <a:gd name="connsiteY9" fmla="*/ 5684753 h 5870126"/>
              <a:gd name="connsiteX0" fmla="*/ 428468 w 5964223"/>
              <a:gd name="connsiteY0" fmla="*/ 290966 h 5870126"/>
              <a:gd name="connsiteX1" fmla="*/ 366922 w 5964223"/>
              <a:gd name="connsiteY1" fmla="*/ 18404 h 5870126"/>
              <a:gd name="connsiteX2" fmla="*/ 50399 w 5964223"/>
              <a:gd name="connsiteY2" fmla="*/ 141497 h 5870126"/>
              <a:gd name="connsiteX3" fmla="*/ 59192 w 5964223"/>
              <a:gd name="connsiteY3" fmla="*/ 1073481 h 5870126"/>
              <a:gd name="connsiteX4" fmla="*/ 613107 w 5964223"/>
              <a:gd name="connsiteY4" fmla="*/ 3719966 h 5870126"/>
              <a:gd name="connsiteX5" fmla="*/ 3198045 w 5964223"/>
              <a:gd name="connsiteY5" fmla="*/ 5759782 h 5870126"/>
              <a:gd name="connsiteX6" fmla="*/ 3558531 w 5964223"/>
              <a:gd name="connsiteY6" fmla="*/ 5856496 h 5870126"/>
              <a:gd name="connsiteX7" fmla="*/ 4569646 w 5964223"/>
              <a:gd name="connsiteY7" fmla="*/ 5847703 h 5870126"/>
              <a:gd name="connsiteX8" fmla="*/ 4817354 w 5964223"/>
              <a:gd name="connsiteY8" fmla="*/ 5656032 h 5870126"/>
              <a:gd name="connsiteX9" fmla="*/ 5964223 w 5964223"/>
              <a:gd name="connsiteY9" fmla="*/ 5684753 h 5870126"/>
              <a:gd name="connsiteX0" fmla="*/ 428468 w 5275375"/>
              <a:gd name="connsiteY0" fmla="*/ 290966 h 5870126"/>
              <a:gd name="connsiteX1" fmla="*/ 366922 w 5275375"/>
              <a:gd name="connsiteY1" fmla="*/ 18404 h 5870126"/>
              <a:gd name="connsiteX2" fmla="*/ 50399 w 5275375"/>
              <a:gd name="connsiteY2" fmla="*/ 141497 h 5870126"/>
              <a:gd name="connsiteX3" fmla="*/ 59192 w 5275375"/>
              <a:gd name="connsiteY3" fmla="*/ 1073481 h 5870126"/>
              <a:gd name="connsiteX4" fmla="*/ 613107 w 5275375"/>
              <a:gd name="connsiteY4" fmla="*/ 3719966 h 5870126"/>
              <a:gd name="connsiteX5" fmla="*/ 3198045 w 5275375"/>
              <a:gd name="connsiteY5" fmla="*/ 5759782 h 5870126"/>
              <a:gd name="connsiteX6" fmla="*/ 3558531 w 5275375"/>
              <a:gd name="connsiteY6" fmla="*/ 5856496 h 5870126"/>
              <a:gd name="connsiteX7" fmla="*/ 4569646 w 5275375"/>
              <a:gd name="connsiteY7" fmla="*/ 5847703 h 5870126"/>
              <a:gd name="connsiteX8" fmla="*/ 4817354 w 5275375"/>
              <a:gd name="connsiteY8" fmla="*/ 5656032 h 5870126"/>
              <a:gd name="connsiteX9" fmla="*/ 5275375 w 5275375"/>
              <a:gd name="connsiteY9" fmla="*/ 5654273 h 5870126"/>
              <a:gd name="connsiteX0" fmla="*/ 428468 w 5275375"/>
              <a:gd name="connsiteY0" fmla="*/ 290966 h 5870126"/>
              <a:gd name="connsiteX1" fmla="*/ 366922 w 5275375"/>
              <a:gd name="connsiteY1" fmla="*/ 18404 h 5870126"/>
              <a:gd name="connsiteX2" fmla="*/ 50399 w 5275375"/>
              <a:gd name="connsiteY2" fmla="*/ 141497 h 5870126"/>
              <a:gd name="connsiteX3" fmla="*/ 59192 w 5275375"/>
              <a:gd name="connsiteY3" fmla="*/ 1073481 h 5870126"/>
              <a:gd name="connsiteX4" fmla="*/ 613107 w 5275375"/>
              <a:gd name="connsiteY4" fmla="*/ 3719966 h 5870126"/>
              <a:gd name="connsiteX5" fmla="*/ 3198045 w 5275375"/>
              <a:gd name="connsiteY5" fmla="*/ 5759782 h 5870126"/>
              <a:gd name="connsiteX6" fmla="*/ 3558531 w 5275375"/>
              <a:gd name="connsiteY6" fmla="*/ 5856496 h 5870126"/>
              <a:gd name="connsiteX7" fmla="*/ 4569646 w 5275375"/>
              <a:gd name="connsiteY7" fmla="*/ 5847703 h 5870126"/>
              <a:gd name="connsiteX8" fmla="*/ 4817354 w 5275375"/>
              <a:gd name="connsiteY8" fmla="*/ 5656032 h 5870126"/>
              <a:gd name="connsiteX9" fmla="*/ 5275375 w 5275375"/>
              <a:gd name="connsiteY9" fmla="*/ 5654273 h 5870126"/>
              <a:gd name="connsiteX0" fmla="*/ 428468 w 5275375"/>
              <a:gd name="connsiteY0" fmla="*/ 290966 h 5870126"/>
              <a:gd name="connsiteX1" fmla="*/ 366922 w 5275375"/>
              <a:gd name="connsiteY1" fmla="*/ 18404 h 5870126"/>
              <a:gd name="connsiteX2" fmla="*/ 50399 w 5275375"/>
              <a:gd name="connsiteY2" fmla="*/ 141497 h 5870126"/>
              <a:gd name="connsiteX3" fmla="*/ 59192 w 5275375"/>
              <a:gd name="connsiteY3" fmla="*/ 1073481 h 5870126"/>
              <a:gd name="connsiteX4" fmla="*/ 613107 w 5275375"/>
              <a:gd name="connsiteY4" fmla="*/ 3719966 h 5870126"/>
              <a:gd name="connsiteX5" fmla="*/ 3198045 w 5275375"/>
              <a:gd name="connsiteY5" fmla="*/ 5759782 h 5870126"/>
              <a:gd name="connsiteX6" fmla="*/ 3558531 w 5275375"/>
              <a:gd name="connsiteY6" fmla="*/ 5856496 h 5870126"/>
              <a:gd name="connsiteX7" fmla="*/ 4569646 w 5275375"/>
              <a:gd name="connsiteY7" fmla="*/ 5847703 h 5870126"/>
              <a:gd name="connsiteX8" fmla="*/ 4817354 w 5275375"/>
              <a:gd name="connsiteY8" fmla="*/ 5656032 h 5870126"/>
              <a:gd name="connsiteX9" fmla="*/ 5275375 w 5275375"/>
              <a:gd name="connsiteY9" fmla="*/ 5654273 h 5870126"/>
              <a:gd name="connsiteX0" fmla="*/ 428468 w 5878879"/>
              <a:gd name="connsiteY0" fmla="*/ 290966 h 5870126"/>
              <a:gd name="connsiteX1" fmla="*/ 366922 w 5878879"/>
              <a:gd name="connsiteY1" fmla="*/ 18404 h 5870126"/>
              <a:gd name="connsiteX2" fmla="*/ 50399 w 5878879"/>
              <a:gd name="connsiteY2" fmla="*/ 141497 h 5870126"/>
              <a:gd name="connsiteX3" fmla="*/ 59192 w 5878879"/>
              <a:gd name="connsiteY3" fmla="*/ 1073481 h 5870126"/>
              <a:gd name="connsiteX4" fmla="*/ 613107 w 5878879"/>
              <a:gd name="connsiteY4" fmla="*/ 3719966 h 5870126"/>
              <a:gd name="connsiteX5" fmla="*/ 3198045 w 5878879"/>
              <a:gd name="connsiteY5" fmla="*/ 5759782 h 5870126"/>
              <a:gd name="connsiteX6" fmla="*/ 3558531 w 5878879"/>
              <a:gd name="connsiteY6" fmla="*/ 5856496 h 5870126"/>
              <a:gd name="connsiteX7" fmla="*/ 4569646 w 5878879"/>
              <a:gd name="connsiteY7" fmla="*/ 5847703 h 5870126"/>
              <a:gd name="connsiteX8" fmla="*/ 4817354 w 5878879"/>
              <a:gd name="connsiteY8" fmla="*/ 5656032 h 5870126"/>
              <a:gd name="connsiteX9" fmla="*/ 5878879 w 5878879"/>
              <a:gd name="connsiteY9" fmla="*/ 5654273 h 5870126"/>
              <a:gd name="connsiteX0" fmla="*/ 428468 w 6567727"/>
              <a:gd name="connsiteY0" fmla="*/ 290966 h 5870126"/>
              <a:gd name="connsiteX1" fmla="*/ 366922 w 6567727"/>
              <a:gd name="connsiteY1" fmla="*/ 18404 h 5870126"/>
              <a:gd name="connsiteX2" fmla="*/ 50399 w 6567727"/>
              <a:gd name="connsiteY2" fmla="*/ 141497 h 5870126"/>
              <a:gd name="connsiteX3" fmla="*/ 59192 w 6567727"/>
              <a:gd name="connsiteY3" fmla="*/ 1073481 h 5870126"/>
              <a:gd name="connsiteX4" fmla="*/ 613107 w 6567727"/>
              <a:gd name="connsiteY4" fmla="*/ 3719966 h 5870126"/>
              <a:gd name="connsiteX5" fmla="*/ 3198045 w 6567727"/>
              <a:gd name="connsiteY5" fmla="*/ 5759782 h 5870126"/>
              <a:gd name="connsiteX6" fmla="*/ 3558531 w 6567727"/>
              <a:gd name="connsiteY6" fmla="*/ 5856496 h 5870126"/>
              <a:gd name="connsiteX7" fmla="*/ 4569646 w 6567727"/>
              <a:gd name="connsiteY7" fmla="*/ 5847703 h 5870126"/>
              <a:gd name="connsiteX8" fmla="*/ 4817354 w 6567727"/>
              <a:gd name="connsiteY8" fmla="*/ 5656032 h 5870126"/>
              <a:gd name="connsiteX9" fmla="*/ 6567727 w 6567727"/>
              <a:gd name="connsiteY9" fmla="*/ 5855441 h 5870126"/>
              <a:gd name="connsiteX0" fmla="*/ 428468 w 6567727"/>
              <a:gd name="connsiteY0" fmla="*/ 290966 h 5861433"/>
              <a:gd name="connsiteX1" fmla="*/ 366922 w 6567727"/>
              <a:gd name="connsiteY1" fmla="*/ 18404 h 5861433"/>
              <a:gd name="connsiteX2" fmla="*/ 50399 w 6567727"/>
              <a:gd name="connsiteY2" fmla="*/ 141497 h 5861433"/>
              <a:gd name="connsiteX3" fmla="*/ 59192 w 6567727"/>
              <a:gd name="connsiteY3" fmla="*/ 1073481 h 5861433"/>
              <a:gd name="connsiteX4" fmla="*/ 613107 w 6567727"/>
              <a:gd name="connsiteY4" fmla="*/ 3719966 h 5861433"/>
              <a:gd name="connsiteX5" fmla="*/ 3198045 w 6567727"/>
              <a:gd name="connsiteY5" fmla="*/ 5759782 h 5861433"/>
              <a:gd name="connsiteX6" fmla="*/ 3558531 w 6567727"/>
              <a:gd name="connsiteY6" fmla="*/ 5856496 h 5861433"/>
              <a:gd name="connsiteX7" fmla="*/ 4569646 w 6567727"/>
              <a:gd name="connsiteY7" fmla="*/ 5847703 h 5861433"/>
              <a:gd name="connsiteX8" fmla="*/ 5311130 w 6567727"/>
              <a:gd name="connsiteY8" fmla="*/ 5851104 h 5861433"/>
              <a:gd name="connsiteX9" fmla="*/ 6567727 w 6567727"/>
              <a:gd name="connsiteY9" fmla="*/ 5855441 h 5861433"/>
              <a:gd name="connsiteX0" fmla="*/ 428468 w 6567727"/>
              <a:gd name="connsiteY0" fmla="*/ 290966 h 5867257"/>
              <a:gd name="connsiteX1" fmla="*/ 366922 w 6567727"/>
              <a:gd name="connsiteY1" fmla="*/ 18404 h 5867257"/>
              <a:gd name="connsiteX2" fmla="*/ 50399 w 6567727"/>
              <a:gd name="connsiteY2" fmla="*/ 141497 h 5867257"/>
              <a:gd name="connsiteX3" fmla="*/ 59192 w 6567727"/>
              <a:gd name="connsiteY3" fmla="*/ 1073481 h 5867257"/>
              <a:gd name="connsiteX4" fmla="*/ 613107 w 6567727"/>
              <a:gd name="connsiteY4" fmla="*/ 3719966 h 5867257"/>
              <a:gd name="connsiteX5" fmla="*/ 3198045 w 6567727"/>
              <a:gd name="connsiteY5" fmla="*/ 5759782 h 5867257"/>
              <a:gd name="connsiteX6" fmla="*/ 3558531 w 6567727"/>
              <a:gd name="connsiteY6" fmla="*/ 5856496 h 5867257"/>
              <a:gd name="connsiteX7" fmla="*/ 4539166 w 6567727"/>
              <a:gd name="connsiteY7" fmla="*/ 5865991 h 5867257"/>
              <a:gd name="connsiteX8" fmla="*/ 5311130 w 6567727"/>
              <a:gd name="connsiteY8" fmla="*/ 5851104 h 5867257"/>
              <a:gd name="connsiteX9" fmla="*/ 6567727 w 6567727"/>
              <a:gd name="connsiteY9" fmla="*/ 5855441 h 5867257"/>
              <a:gd name="connsiteX0" fmla="*/ 428468 w 6567727"/>
              <a:gd name="connsiteY0" fmla="*/ 290966 h 5869392"/>
              <a:gd name="connsiteX1" fmla="*/ 366922 w 6567727"/>
              <a:gd name="connsiteY1" fmla="*/ 18404 h 5869392"/>
              <a:gd name="connsiteX2" fmla="*/ 50399 w 6567727"/>
              <a:gd name="connsiteY2" fmla="*/ 141497 h 5869392"/>
              <a:gd name="connsiteX3" fmla="*/ 59192 w 6567727"/>
              <a:gd name="connsiteY3" fmla="*/ 1073481 h 5869392"/>
              <a:gd name="connsiteX4" fmla="*/ 613107 w 6567727"/>
              <a:gd name="connsiteY4" fmla="*/ 3719966 h 5869392"/>
              <a:gd name="connsiteX5" fmla="*/ 3198045 w 6567727"/>
              <a:gd name="connsiteY5" fmla="*/ 5759782 h 5869392"/>
              <a:gd name="connsiteX6" fmla="*/ 3558531 w 6567727"/>
              <a:gd name="connsiteY6" fmla="*/ 5856496 h 5869392"/>
              <a:gd name="connsiteX7" fmla="*/ 4539166 w 6567727"/>
              <a:gd name="connsiteY7" fmla="*/ 5865991 h 5869392"/>
              <a:gd name="connsiteX8" fmla="*/ 5323322 w 6567727"/>
              <a:gd name="connsiteY8" fmla="*/ 5869392 h 5869392"/>
              <a:gd name="connsiteX9" fmla="*/ 6567727 w 6567727"/>
              <a:gd name="connsiteY9" fmla="*/ 5855441 h 5869392"/>
              <a:gd name="connsiteX0" fmla="*/ 428468 w 6567727"/>
              <a:gd name="connsiteY0" fmla="*/ 290966 h 5873729"/>
              <a:gd name="connsiteX1" fmla="*/ 366922 w 6567727"/>
              <a:gd name="connsiteY1" fmla="*/ 18404 h 5873729"/>
              <a:gd name="connsiteX2" fmla="*/ 50399 w 6567727"/>
              <a:gd name="connsiteY2" fmla="*/ 141497 h 5873729"/>
              <a:gd name="connsiteX3" fmla="*/ 59192 w 6567727"/>
              <a:gd name="connsiteY3" fmla="*/ 1073481 h 5873729"/>
              <a:gd name="connsiteX4" fmla="*/ 613107 w 6567727"/>
              <a:gd name="connsiteY4" fmla="*/ 3719966 h 5873729"/>
              <a:gd name="connsiteX5" fmla="*/ 3198045 w 6567727"/>
              <a:gd name="connsiteY5" fmla="*/ 5759782 h 5873729"/>
              <a:gd name="connsiteX6" fmla="*/ 3558531 w 6567727"/>
              <a:gd name="connsiteY6" fmla="*/ 5856496 h 5873729"/>
              <a:gd name="connsiteX7" fmla="*/ 4539166 w 6567727"/>
              <a:gd name="connsiteY7" fmla="*/ 5865991 h 5873729"/>
              <a:gd name="connsiteX8" fmla="*/ 5323322 w 6567727"/>
              <a:gd name="connsiteY8" fmla="*/ 5869392 h 5873729"/>
              <a:gd name="connsiteX9" fmla="*/ 6567727 w 6567727"/>
              <a:gd name="connsiteY9" fmla="*/ 5873729 h 5873729"/>
              <a:gd name="connsiteX0" fmla="*/ 42846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3198045 w 9158527"/>
              <a:gd name="connsiteY5" fmla="*/ 5759782 h 5873729"/>
              <a:gd name="connsiteX6" fmla="*/ 3558531 w 9158527"/>
              <a:gd name="connsiteY6" fmla="*/ 5856496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3198045 w 9158527"/>
              <a:gd name="connsiteY5" fmla="*/ 5759782 h 5873729"/>
              <a:gd name="connsiteX6" fmla="*/ 3558531 w 9158527"/>
              <a:gd name="connsiteY6" fmla="*/ 5856496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952655"/>
              <a:gd name="connsiteX1" fmla="*/ 366922 w 9158527"/>
              <a:gd name="connsiteY1" fmla="*/ 18404 h 5952655"/>
              <a:gd name="connsiteX2" fmla="*/ 50399 w 9158527"/>
              <a:gd name="connsiteY2" fmla="*/ 141497 h 5952655"/>
              <a:gd name="connsiteX3" fmla="*/ 59192 w 9158527"/>
              <a:gd name="connsiteY3" fmla="*/ 1073481 h 5952655"/>
              <a:gd name="connsiteX4" fmla="*/ 613107 w 9158527"/>
              <a:gd name="connsiteY4" fmla="*/ 3719966 h 5952655"/>
              <a:gd name="connsiteX5" fmla="*/ 3198045 w 9158527"/>
              <a:gd name="connsiteY5" fmla="*/ 5759782 h 5952655"/>
              <a:gd name="connsiteX6" fmla="*/ 3426451 w 9158527"/>
              <a:gd name="connsiteY6" fmla="*/ 5871736 h 5952655"/>
              <a:gd name="connsiteX7" fmla="*/ 4539166 w 9158527"/>
              <a:gd name="connsiteY7" fmla="*/ 5865991 h 5952655"/>
              <a:gd name="connsiteX8" fmla="*/ 5323322 w 9158527"/>
              <a:gd name="connsiteY8" fmla="*/ 5869392 h 5952655"/>
              <a:gd name="connsiteX9" fmla="*/ 9158527 w 9158527"/>
              <a:gd name="connsiteY9" fmla="*/ 5873729 h 5952655"/>
              <a:gd name="connsiteX0" fmla="*/ 462758 w 9158527"/>
              <a:gd name="connsiteY0" fmla="*/ 290966 h 5948085"/>
              <a:gd name="connsiteX1" fmla="*/ 366922 w 9158527"/>
              <a:gd name="connsiteY1" fmla="*/ 18404 h 5948085"/>
              <a:gd name="connsiteX2" fmla="*/ 50399 w 9158527"/>
              <a:gd name="connsiteY2" fmla="*/ 141497 h 5948085"/>
              <a:gd name="connsiteX3" fmla="*/ 59192 w 9158527"/>
              <a:gd name="connsiteY3" fmla="*/ 1073481 h 5948085"/>
              <a:gd name="connsiteX4" fmla="*/ 613107 w 9158527"/>
              <a:gd name="connsiteY4" fmla="*/ 3719966 h 5948085"/>
              <a:gd name="connsiteX5" fmla="*/ 3198045 w 9158527"/>
              <a:gd name="connsiteY5" fmla="*/ 5759782 h 5948085"/>
              <a:gd name="connsiteX6" fmla="*/ 3426451 w 9158527"/>
              <a:gd name="connsiteY6" fmla="*/ 5871736 h 5948085"/>
              <a:gd name="connsiteX7" fmla="*/ 4539166 w 9158527"/>
              <a:gd name="connsiteY7" fmla="*/ 5865991 h 5948085"/>
              <a:gd name="connsiteX8" fmla="*/ 5323322 w 9158527"/>
              <a:gd name="connsiteY8" fmla="*/ 5869392 h 5948085"/>
              <a:gd name="connsiteX9" fmla="*/ 9158527 w 9158527"/>
              <a:gd name="connsiteY9" fmla="*/ 5873729 h 5948085"/>
              <a:gd name="connsiteX0" fmla="*/ 462758 w 9158527"/>
              <a:gd name="connsiteY0" fmla="*/ 290966 h 5948085"/>
              <a:gd name="connsiteX1" fmla="*/ 366922 w 9158527"/>
              <a:gd name="connsiteY1" fmla="*/ 18404 h 5948085"/>
              <a:gd name="connsiteX2" fmla="*/ 50399 w 9158527"/>
              <a:gd name="connsiteY2" fmla="*/ 141497 h 5948085"/>
              <a:gd name="connsiteX3" fmla="*/ 59192 w 9158527"/>
              <a:gd name="connsiteY3" fmla="*/ 1073481 h 5948085"/>
              <a:gd name="connsiteX4" fmla="*/ 613107 w 9158527"/>
              <a:gd name="connsiteY4" fmla="*/ 3719966 h 5948085"/>
              <a:gd name="connsiteX5" fmla="*/ 3198045 w 9158527"/>
              <a:gd name="connsiteY5" fmla="*/ 5759782 h 5948085"/>
              <a:gd name="connsiteX6" fmla="*/ 3426451 w 9158527"/>
              <a:gd name="connsiteY6" fmla="*/ 5871736 h 5948085"/>
              <a:gd name="connsiteX7" fmla="*/ 4539166 w 9158527"/>
              <a:gd name="connsiteY7" fmla="*/ 5865991 h 5948085"/>
              <a:gd name="connsiteX8" fmla="*/ 5323322 w 9158527"/>
              <a:gd name="connsiteY8" fmla="*/ 5869392 h 5948085"/>
              <a:gd name="connsiteX9" fmla="*/ 9158527 w 9158527"/>
              <a:gd name="connsiteY9" fmla="*/ 5873729 h 5948085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618925 w 9158527"/>
              <a:gd name="connsiteY5" fmla="*/ 5333062 h 5873729"/>
              <a:gd name="connsiteX6" fmla="*/ 3426451 w 9158527"/>
              <a:gd name="connsiteY6" fmla="*/ 5871736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618925 w 9158527"/>
              <a:gd name="connsiteY5" fmla="*/ 5333062 h 5873729"/>
              <a:gd name="connsiteX6" fmla="*/ 3426451 w 9158527"/>
              <a:gd name="connsiteY6" fmla="*/ 5871736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618925 w 9158527"/>
              <a:gd name="connsiteY5" fmla="*/ 5333062 h 5873729"/>
              <a:gd name="connsiteX6" fmla="*/ 3411211 w 9158527"/>
              <a:gd name="connsiteY6" fmla="*/ 5856496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618925 w 9158527"/>
              <a:gd name="connsiteY5" fmla="*/ 5333062 h 5873729"/>
              <a:gd name="connsiteX6" fmla="*/ 3411211 w 9158527"/>
              <a:gd name="connsiteY6" fmla="*/ 5856496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618925 w 9158527"/>
              <a:gd name="connsiteY5" fmla="*/ 5333062 h 5873729"/>
              <a:gd name="connsiteX6" fmla="*/ 3411211 w 9158527"/>
              <a:gd name="connsiteY6" fmla="*/ 5856496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618925 w 9158527"/>
              <a:gd name="connsiteY5" fmla="*/ 5333062 h 5873729"/>
              <a:gd name="connsiteX6" fmla="*/ 3411211 w 9158527"/>
              <a:gd name="connsiteY6" fmla="*/ 5856496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618925 w 9158527"/>
              <a:gd name="connsiteY5" fmla="*/ 5333062 h 5873729"/>
              <a:gd name="connsiteX6" fmla="*/ 3411211 w 9158527"/>
              <a:gd name="connsiteY6" fmla="*/ 5856496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618925 w 9158527"/>
              <a:gd name="connsiteY5" fmla="*/ 5333062 h 5873729"/>
              <a:gd name="connsiteX6" fmla="*/ 3421371 w 9158527"/>
              <a:gd name="connsiteY6" fmla="*/ 5856496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618925 w 9158527"/>
              <a:gd name="connsiteY5" fmla="*/ 5333062 h 5873729"/>
              <a:gd name="connsiteX6" fmla="*/ 3421371 w 9158527"/>
              <a:gd name="connsiteY6" fmla="*/ 5856496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618925 w 9158527"/>
              <a:gd name="connsiteY5" fmla="*/ 5333062 h 5873729"/>
              <a:gd name="connsiteX6" fmla="*/ 3421371 w 9158527"/>
              <a:gd name="connsiteY6" fmla="*/ 5856496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593525 w 9158527"/>
              <a:gd name="connsiteY5" fmla="*/ 5333062 h 5873729"/>
              <a:gd name="connsiteX6" fmla="*/ 3421371 w 9158527"/>
              <a:gd name="connsiteY6" fmla="*/ 5856496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593525 w 9158527"/>
              <a:gd name="connsiteY5" fmla="*/ 5333062 h 5873729"/>
              <a:gd name="connsiteX6" fmla="*/ 3394701 w 9158527"/>
              <a:gd name="connsiteY6" fmla="*/ 5856496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593525 w 9158527"/>
              <a:gd name="connsiteY5" fmla="*/ 5333062 h 5873729"/>
              <a:gd name="connsiteX6" fmla="*/ 3394701 w 9158527"/>
              <a:gd name="connsiteY6" fmla="*/ 5856496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593525 w 9158527"/>
              <a:gd name="connsiteY5" fmla="*/ 5333062 h 5873729"/>
              <a:gd name="connsiteX6" fmla="*/ 3394701 w 9158527"/>
              <a:gd name="connsiteY6" fmla="*/ 5856496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593525 w 9158527"/>
              <a:gd name="connsiteY5" fmla="*/ 5333062 h 5873729"/>
              <a:gd name="connsiteX6" fmla="*/ 3394701 w 9158527"/>
              <a:gd name="connsiteY6" fmla="*/ 5856496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593525 w 9158527"/>
              <a:gd name="connsiteY5" fmla="*/ 5333062 h 5873729"/>
              <a:gd name="connsiteX6" fmla="*/ 4539166 w 9158527"/>
              <a:gd name="connsiteY6" fmla="*/ 5865991 h 5873729"/>
              <a:gd name="connsiteX7" fmla="*/ 5323322 w 9158527"/>
              <a:gd name="connsiteY7" fmla="*/ 5869392 h 5873729"/>
              <a:gd name="connsiteX8" fmla="*/ 9158527 w 9158527"/>
              <a:gd name="connsiteY8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593525 w 9158527"/>
              <a:gd name="connsiteY5" fmla="*/ 5333062 h 5873729"/>
              <a:gd name="connsiteX6" fmla="*/ 3436611 w 9158527"/>
              <a:gd name="connsiteY6" fmla="*/ 5651928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593525 w 9158527"/>
              <a:gd name="connsiteY5" fmla="*/ 5333062 h 5873729"/>
              <a:gd name="connsiteX6" fmla="*/ 3230871 w 9158527"/>
              <a:gd name="connsiteY6" fmla="*/ 5808138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593525 w 9158527"/>
              <a:gd name="connsiteY5" fmla="*/ 5333062 h 5873729"/>
              <a:gd name="connsiteX6" fmla="*/ 3230871 w 9158527"/>
              <a:gd name="connsiteY6" fmla="*/ 5808138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5255"/>
              <a:gd name="connsiteX1" fmla="*/ 366922 w 9158527"/>
              <a:gd name="connsiteY1" fmla="*/ 18404 h 5875255"/>
              <a:gd name="connsiteX2" fmla="*/ 50399 w 9158527"/>
              <a:gd name="connsiteY2" fmla="*/ 141497 h 5875255"/>
              <a:gd name="connsiteX3" fmla="*/ 59192 w 9158527"/>
              <a:gd name="connsiteY3" fmla="*/ 1073481 h 5875255"/>
              <a:gd name="connsiteX4" fmla="*/ 613107 w 9158527"/>
              <a:gd name="connsiteY4" fmla="*/ 3719966 h 5875255"/>
              <a:gd name="connsiteX5" fmla="*/ 2593525 w 9158527"/>
              <a:gd name="connsiteY5" fmla="*/ 5333062 h 5875255"/>
              <a:gd name="connsiteX6" fmla="*/ 3234681 w 9158527"/>
              <a:gd name="connsiteY6" fmla="*/ 5823378 h 5875255"/>
              <a:gd name="connsiteX7" fmla="*/ 4539166 w 9158527"/>
              <a:gd name="connsiteY7" fmla="*/ 5865991 h 5875255"/>
              <a:gd name="connsiteX8" fmla="*/ 5323322 w 9158527"/>
              <a:gd name="connsiteY8" fmla="*/ 5869392 h 5875255"/>
              <a:gd name="connsiteX9" fmla="*/ 9158527 w 9158527"/>
              <a:gd name="connsiteY9" fmla="*/ 5873729 h 5875255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593525 w 9158527"/>
              <a:gd name="connsiteY5" fmla="*/ 5333062 h 5873729"/>
              <a:gd name="connsiteX6" fmla="*/ 3194676 w 9158527"/>
              <a:gd name="connsiteY6" fmla="*/ 5810043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7611"/>
              <a:gd name="connsiteX1" fmla="*/ 366922 w 9158527"/>
              <a:gd name="connsiteY1" fmla="*/ 18404 h 5877611"/>
              <a:gd name="connsiteX2" fmla="*/ 50399 w 9158527"/>
              <a:gd name="connsiteY2" fmla="*/ 141497 h 5877611"/>
              <a:gd name="connsiteX3" fmla="*/ 59192 w 9158527"/>
              <a:gd name="connsiteY3" fmla="*/ 1073481 h 5877611"/>
              <a:gd name="connsiteX4" fmla="*/ 613107 w 9158527"/>
              <a:gd name="connsiteY4" fmla="*/ 3719966 h 5877611"/>
              <a:gd name="connsiteX5" fmla="*/ 2593525 w 9158527"/>
              <a:gd name="connsiteY5" fmla="*/ 5333062 h 5877611"/>
              <a:gd name="connsiteX6" fmla="*/ 3181341 w 9158527"/>
              <a:gd name="connsiteY6" fmla="*/ 5827188 h 5877611"/>
              <a:gd name="connsiteX7" fmla="*/ 4539166 w 9158527"/>
              <a:gd name="connsiteY7" fmla="*/ 5865991 h 5877611"/>
              <a:gd name="connsiteX8" fmla="*/ 5323322 w 9158527"/>
              <a:gd name="connsiteY8" fmla="*/ 5869392 h 5877611"/>
              <a:gd name="connsiteX9" fmla="*/ 9158527 w 9158527"/>
              <a:gd name="connsiteY9" fmla="*/ 5873729 h 5877611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593525 w 9158527"/>
              <a:gd name="connsiteY5" fmla="*/ 5333062 h 5873729"/>
              <a:gd name="connsiteX6" fmla="*/ 3181341 w 9158527"/>
              <a:gd name="connsiteY6" fmla="*/ 5827188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3729"/>
              <a:gd name="connsiteX1" fmla="*/ 366922 w 9158527"/>
              <a:gd name="connsiteY1" fmla="*/ 18404 h 5873729"/>
              <a:gd name="connsiteX2" fmla="*/ 50399 w 9158527"/>
              <a:gd name="connsiteY2" fmla="*/ 141497 h 5873729"/>
              <a:gd name="connsiteX3" fmla="*/ 59192 w 9158527"/>
              <a:gd name="connsiteY3" fmla="*/ 1073481 h 5873729"/>
              <a:gd name="connsiteX4" fmla="*/ 613107 w 9158527"/>
              <a:gd name="connsiteY4" fmla="*/ 3719966 h 5873729"/>
              <a:gd name="connsiteX5" fmla="*/ 2593525 w 9158527"/>
              <a:gd name="connsiteY5" fmla="*/ 5333062 h 5873729"/>
              <a:gd name="connsiteX6" fmla="*/ 3181341 w 9158527"/>
              <a:gd name="connsiteY6" fmla="*/ 5827188 h 5873729"/>
              <a:gd name="connsiteX7" fmla="*/ 4539166 w 9158527"/>
              <a:gd name="connsiteY7" fmla="*/ 5865991 h 5873729"/>
              <a:gd name="connsiteX8" fmla="*/ 5323322 w 9158527"/>
              <a:gd name="connsiteY8" fmla="*/ 5869392 h 5873729"/>
              <a:gd name="connsiteX9" fmla="*/ 9158527 w 9158527"/>
              <a:gd name="connsiteY9" fmla="*/ 5873729 h 5873729"/>
              <a:gd name="connsiteX0" fmla="*/ 462758 w 9158527"/>
              <a:gd name="connsiteY0" fmla="*/ 290966 h 5876224"/>
              <a:gd name="connsiteX1" fmla="*/ 366922 w 9158527"/>
              <a:gd name="connsiteY1" fmla="*/ 18404 h 5876224"/>
              <a:gd name="connsiteX2" fmla="*/ 50399 w 9158527"/>
              <a:gd name="connsiteY2" fmla="*/ 141497 h 5876224"/>
              <a:gd name="connsiteX3" fmla="*/ 59192 w 9158527"/>
              <a:gd name="connsiteY3" fmla="*/ 1073481 h 5876224"/>
              <a:gd name="connsiteX4" fmla="*/ 613107 w 9158527"/>
              <a:gd name="connsiteY4" fmla="*/ 3719966 h 5876224"/>
              <a:gd name="connsiteX5" fmla="*/ 2593525 w 9158527"/>
              <a:gd name="connsiteY5" fmla="*/ 5333062 h 5876224"/>
              <a:gd name="connsiteX6" fmla="*/ 3181341 w 9158527"/>
              <a:gd name="connsiteY6" fmla="*/ 5827188 h 5876224"/>
              <a:gd name="connsiteX7" fmla="*/ 4542976 w 9158527"/>
              <a:gd name="connsiteY7" fmla="*/ 5873611 h 5876224"/>
              <a:gd name="connsiteX8" fmla="*/ 5323322 w 9158527"/>
              <a:gd name="connsiteY8" fmla="*/ 5869392 h 5876224"/>
              <a:gd name="connsiteX9" fmla="*/ 9158527 w 9158527"/>
              <a:gd name="connsiteY9" fmla="*/ 5873729 h 5876224"/>
              <a:gd name="connsiteX0" fmla="*/ 462758 w 9158527"/>
              <a:gd name="connsiteY0" fmla="*/ 290966 h 5880956"/>
              <a:gd name="connsiteX1" fmla="*/ 366922 w 9158527"/>
              <a:gd name="connsiteY1" fmla="*/ 18404 h 5880956"/>
              <a:gd name="connsiteX2" fmla="*/ 50399 w 9158527"/>
              <a:gd name="connsiteY2" fmla="*/ 141497 h 5880956"/>
              <a:gd name="connsiteX3" fmla="*/ 59192 w 9158527"/>
              <a:gd name="connsiteY3" fmla="*/ 1073481 h 5880956"/>
              <a:gd name="connsiteX4" fmla="*/ 613107 w 9158527"/>
              <a:gd name="connsiteY4" fmla="*/ 3719966 h 5880956"/>
              <a:gd name="connsiteX5" fmla="*/ 2593525 w 9158527"/>
              <a:gd name="connsiteY5" fmla="*/ 5333062 h 5880956"/>
              <a:gd name="connsiteX6" fmla="*/ 3181341 w 9158527"/>
              <a:gd name="connsiteY6" fmla="*/ 5827188 h 5880956"/>
              <a:gd name="connsiteX7" fmla="*/ 4542976 w 9158527"/>
              <a:gd name="connsiteY7" fmla="*/ 5873611 h 5880956"/>
              <a:gd name="connsiteX8" fmla="*/ 5323322 w 9158527"/>
              <a:gd name="connsiteY8" fmla="*/ 5869392 h 5880956"/>
              <a:gd name="connsiteX9" fmla="*/ 9158527 w 9158527"/>
              <a:gd name="connsiteY9" fmla="*/ 5873729 h 5880956"/>
              <a:gd name="connsiteX0" fmla="*/ 462758 w 9158527"/>
              <a:gd name="connsiteY0" fmla="*/ 290966 h 5878749"/>
              <a:gd name="connsiteX1" fmla="*/ 366922 w 9158527"/>
              <a:gd name="connsiteY1" fmla="*/ 18404 h 5878749"/>
              <a:gd name="connsiteX2" fmla="*/ 50399 w 9158527"/>
              <a:gd name="connsiteY2" fmla="*/ 141497 h 5878749"/>
              <a:gd name="connsiteX3" fmla="*/ 59192 w 9158527"/>
              <a:gd name="connsiteY3" fmla="*/ 1073481 h 5878749"/>
              <a:gd name="connsiteX4" fmla="*/ 613107 w 9158527"/>
              <a:gd name="connsiteY4" fmla="*/ 3719966 h 5878749"/>
              <a:gd name="connsiteX5" fmla="*/ 2593525 w 9158527"/>
              <a:gd name="connsiteY5" fmla="*/ 5333062 h 5878749"/>
              <a:gd name="connsiteX6" fmla="*/ 3181341 w 9158527"/>
              <a:gd name="connsiteY6" fmla="*/ 5827188 h 5878749"/>
              <a:gd name="connsiteX7" fmla="*/ 4542976 w 9158527"/>
              <a:gd name="connsiteY7" fmla="*/ 5873611 h 5878749"/>
              <a:gd name="connsiteX8" fmla="*/ 5323322 w 9158527"/>
              <a:gd name="connsiteY8" fmla="*/ 5869392 h 5878749"/>
              <a:gd name="connsiteX9" fmla="*/ 9158527 w 9158527"/>
              <a:gd name="connsiteY9" fmla="*/ 5873729 h 5878749"/>
              <a:gd name="connsiteX0" fmla="*/ 462758 w 9158527"/>
              <a:gd name="connsiteY0" fmla="*/ 290966 h 5886112"/>
              <a:gd name="connsiteX1" fmla="*/ 366922 w 9158527"/>
              <a:gd name="connsiteY1" fmla="*/ 18404 h 5886112"/>
              <a:gd name="connsiteX2" fmla="*/ 50399 w 9158527"/>
              <a:gd name="connsiteY2" fmla="*/ 141497 h 5886112"/>
              <a:gd name="connsiteX3" fmla="*/ 59192 w 9158527"/>
              <a:gd name="connsiteY3" fmla="*/ 1073481 h 5886112"/>
              <a:gd name="connsiteX4" fmla="*/ 613107 w 9158527"/>
              <a:gd name="connsiteY4" fmla="*/ 3719966 h 5886112"/>
              <a:gd name="connsiteX5" fmla="*/ 2593525 w 9158527"/>
              <a:gd name="connsiteY5" fmla="*/ 5333062 h 5886112"/>
              <a:gd name="connsiteX6" fmla="*/ 3181341 w 9158527"/>
              <a:gd name="connsiteY6" fmla="*/ 5827188 h 5886112"/>
              <a:gd name="connsiteX7" fmla="*/ 4542976 w 9158527"/>
              <a:gd name="connsiteY7" fmla="*/ 5873611 h 5886112"/>
              <a:gd name="connsiteX8" fmla="*/ 5323322 w 9158527"/>
              <a:gd name="connsiteY8" fmla="*/ 5869392 h 5886112"/>
              <a:gd name="connsiteX9" fmla="*/ 9158527 w 9158527"/>
              <a:gd name="connsiteY9" fmla="*/ 5873729 h 5886112"/>
              <a:gd name="connsiteX0" fmla="*/ 462758 w 9158527"/>
              <a:gd name="connsiteY0" fmla="*/ 290966 h 5883437"/>
              <a:gd name="connsiteX1" fmla="*/ 366922 w 9158527"/>
              <a:gd name="connsiteY1" fmla="*/ 18404 h 5883437"/>
              <a:gd name="connsiteX2" fmla="*/ 50399 w 9158527"/>
              <a:gd name="connsiteY2" fmla="*/ 141497 h 5883437"/>
              <a:gd name="connsiteX3" fmla="*/ 59192 w 9158527"/>
              <a:gd name="connsiteY3" fmla="*/ 1073481 h 5883437"/>
              <a:gd name="connsiteX4" fmla="*/ 613107 w 9158527"/>
              <a:gd name="connsiteY4" fmla="*/ 3719966 h 5883437"/>
              <a:gd name="connsiteX5" fmla="*/ 2593525 w 9158527"/>
              <a:gd name="connsiteY5" fmla="*/ 5333062 h 5883437"/>
              <a:gd name="connsiteX6" fmla="*/ 3181341 w 9158527"/>
              <a:gd name="connsiteY6" fmla="*/ 5827188 h 5883437"/>
              <a:gd name="connsiteX7" fmla="*/ 4542976 w 9158527"/>
              <a:gd name="connsiteY7" fmla="*/ 5873611 h 5883437"/>
              <a:gd name="connsiteX8" fmla="*/ 5323322 w 9158527"/>
              <a:gd name="connsiteY8" fmla="*/ 5869392 h 5883437"/>
              <a:gd name="connsiteX9" fmla="*/ 9158527 w 9158527"/>
              <a:gd name="connsiteY9" fmla="*/ 5873729 h 5883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58527" h="5883437">
                <a:moveTo>
                  <a:pt x="462758" y="290966"/>
                </a:moveTo>
                <a:cubicBezTo>
                  <a:pt x="463491" y="167140"/>
                  <a:pt x="435648" y="43315"/>
                  <a:pt x="366922" y="18404"/>
                </a:cubicBezTo>
                <a:cubicBezTo>
                  <a:pt x="298196" y="-6507"/>
                  <a:pt x="101687" y="-34349"/>
                  <a:pt x="50399" y="141497"/>
                </a:cubicBezTo>
                <a:cubicBezTo>
                  <a:pt x="-889" y="317343"/>
                  <a:pt x="-34593" y="477070"/>
                  <a:pt x="59192" y="1073481"/>
                </a:cubicBezTo>
                <a:cubicBezTo>
                  <a:pt x="152977" y="1669893"/>
                  <a:pt x="190718" y="3010036"/>
                  <a:pt x="613107" y="3719966"/>
                </a:cubicBezTo>
                <a:cubicBezTo>
                  <a:pt x="1035496" y="4429896"/>
                  <a:pt x="2165486" y="4981858"/>
                  <a:pt x="2593525" y="5333062"/>
                </a:cubicBezTo>
                <a:cubicBezTo>
                  <a:pt x="3021564" y="5684266"/>
                  <a:pt x="2895168" y="5685027"/>
                  <a:pt x="3181341" y="5827188"/>
                </a:cubicBezTo>
                <a:cubicBezTo>
                  <a:pt x="3505614" y="5910294"/>
                  <a:pt x="4182169" y="5878007"/>
                  <a:pt x="4542976" y="5873611"/>
                </a:cubicBezTo>
                <a:cubicBezTo>
                  <a:pt x="4903783" y="5869215"/>
                  <a:pt x="4554064" y="5869372"/>
                  <a:pt x="5323322" y="5869392"/>
                </a:cubicBezTo>
                <a:lnTo>
                  <a:pt x="9158527" y="5873729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76"/>
          </a:p>
        </p:txBody>
      </p:sp>
      <p:sp>
        <p:nvSpPr>
          <p:cNvPr id="454" name="Flussdiagramm: Zusammenstellen 453">
            <a:extLst>
              <a:ext uri="{FF2B5EF4-FFF2-40B4-BE49-F238E27FC236}">
                <a16:creationId xmlns:a16="http://schemas.microsoft.com/office/drawing/2014/main" id="{D0FDDB57-7505-46ED-B28E-FEA9B9C1B275}"/>
              </a:ext>
            </a:extLst>
          </p:cNvPr>
          <p:cNvSpPr/>
          <p:nvPr/>
        </p:nvSpPr>
        <p:spPr>
          <a:xfrm>
            <a:off x="1293539" y="2112999"/>
            <a:ext cx="149360" cy="295402"/>
          </a:xfrm>
          <a:prstGeom prst="flowChartCol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76">
              <a:solidFill>
                <a:schemeClr val="tx1"/>
              </a:solidFill>
            </a:endParaRPr>
          </a:p>
        </p:txBody>
      </p:sp>
      <p:pic>
        <p:nvPicPr>
          <p:cNvPr id="455" name="Grafik 454">
            <a:extLst>
              <a:ext uri="{FF2B5EF4-FFF2-40B4-BE49-F238E27FC236}">
                <a16:creationId xmlns:a16="http://schemas.microsoft.com/office/drawing/2014/main" id="{E01C6B27-76D8-464B-A193-64CEEBFB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947913" y="5793865"/>
            <a:ext cx="316024" cy="455598"/>
          </a:xfrm>
          <a:prstGeom prst="rect">
            <a:avLst/>
          </a:prstGeom>
        </p:spPr>
      </p:pic>
      <p:cxnSp>
        <p:nvCxnSpPr>
          <p:cNvPr id="456" name="Gerader Verbinder 455">
            <a:extLst>
              <a:ext uri="{FF2B5EF4-FFF2-40B4-BE49-F238E27FC236}">
                <a16:creationId xmlns:a16="http://schemas.microsoft.com/office/drawing/2014/main" id="{04799B4D-7867-4D61-B52E-D1E47E50A9D9}"/>
              </a:ext>
            </a:extLst>
          </p:cNvPr>
          <p:cNvCxnSpPr/>
          <p:nvPr/>
        </p:nvCxnSpPr>
        <p:spPr>
          <a:xfrm>
            <a:off x="6282905" y="2554698"/>
            <a:ext cx="0" cy="128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Gerader Verbinder 456">
            <a:extLst>
              <a:ext uri="{FF2B5EF4-FFF2-40B4-BE49-F238E27FC236}">
                <a16:creationId xmlns:a16="http://schemas.microsoft.com/office/drawing/2014/main" id="{3A34E9E6-7C08-44BB-9C7F-4D9B4EBC3CC2}"/>
              </a:ext>
            </a:extLst>
          </p:cNvPr>
          <p:cNvCxnSpPr/>
          <p:nvPr/>
        </p:nvCxnSpPr>
        <p:spPr>
          <a:xfrm>
            <a:off x="7443802" y="6018514"/>
            <a:ext cx="0" cy="6789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Gerader Verbinder 457">
            <a:extLst>
              <a:ext uri="{FF2B5EF4-FFF2-40B4-BE49-F238E27FC236}">
                <a16:creationId xmlns:a16="http://schemas.microsoft.com/office/drawing/2014/main" id="{84BF27F3-D917-4685-B333-010FAE8E08F5}"/>
              </a:ext>
            </a:extLst>
          </p:cNvPr>
          <p:cNvCxnSpPr/>
          <p:nvPr/>
        </p:nvCxnSpPr>
        <p:spPr>
          <a:xfrm flipH="1">
            <a:off x="4575852" y="6429660"/>
            <a:ext cx="28679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9" name="Grafik 458">
            <a:extLst>
              <a:ext uri="{FF2B5EF4-FFF2-40B4-BE49-F238E27FC236}">
                <a16:creationId xmlns:a16="http://schemas.microsoft.com/office/drawing/2014/main" id="{D6EEF5BB-8391-4912-945B-6A74BCEA0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783802" y="6197725"/>
            <a:ext cx="316024" cy="455598"/>
          </a:xfrm>
          <a:prstGeom prst="rect">
            <a:avLst/>
          </a:prstGeom>
        </p:spPr>
      </p:pic>
      <p:cxnSp>
        <p:nvCxnSpPr>
          <p:cNvPr id="460" name="Gerader Verbinder 459">
            <a:extLst>
              <a:ext uri="{FF2B5EF4-FFF2-40B4-BE49-F238E27FC236}">
                <a16:creationId xmlns:a16="http://schemas.microsoft.com/office/drawing/2014/main" id="{F8746E0E-5063-4094-A655-E9369D6534DD}"/>
              </a:ext>
            </a:extLst>
          </p:cNvPr>
          <p:cNvCxnSpPr/>
          <p:nvPr/>
        </p:nvCxnSpPr>
        <p:spPr>
          <a:xfrm>
            <a:off x="4462037" y="4655028"/>
            <a:ext cx="0" cy="129831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Gerader Verbinder 460">
            <a:extLst>
              <a:ext uri="{FF2B5EF4-FFF2-40B4-BE49-F238E27FC236}">
                <a16:creationId xmlns:a16="http://schemas.microsoft.com/office/drawing/2014/main" id="{501AD02A-1674-4C50-9B50-9A52B6088F95}"/>
              </a:ext>
            </a:extLst>
          </p:cNvPr>
          <p:cNvCxnSpPr/>
          <p:nvPr/>
        </p:nvCxnSpPr>
        <p:spPr>
          <a:xfrm>
            <a:off x="4719333" y="4723636"/>
            <a:ext cx="0" cy="1229747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2" name="Flussdiagramm: Zusammenstellen 461">
            <a:extLst>
              <a:ext uri="{FF2B5EF4-FFF2-40B4-BE49-F238E27FC236}">
                <a16:creationId xmlns:a16="http://schemas.microsoft.com/office/drawing/2014/main" id="{31E06E26-BAAB-45DD-BF0A-C6F7D1FF8C67}"/>
              </a:ext>
            </a:extLst>
          </p:cNvPr>
          <p:cNvSpPr/>
          <p:nvPr/>
        </p:nvSpPr>
        <p:spPr>
          <a:xfrm>
            <a:off x="4386612" y="5579610"/>
            <a:ext cx="149360" cy="295402"/>
          </a:xfrm>
          <a:prstGeom prst="flowChartCol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76">
              <a:solidFill>
                <a:schemeClr val="tx1"/>
              </a:solidFill>
            </a:endParaRPr>
          </a:p>
        </p:txBody>
      </p:sp>
      <p:sp>
        <p:nvSpPr>
          <p:cNvPr id="463" name="Flussdiagramm: Zusammenstellen 462">
            <a:extLst>
              <a:ext uri="{FF2B5EF4-FFF2-40B4-BE49-F238E27FC236}">
                <a16:creationId xmlns:a16="http://schemas.microsoft.com/office/drawing/2014/main" id="{62BE1FD8-6348-42DA-B770-BB7D7994D599}"/>
              </a:ext>
            </a:extLst>
          </p:cNvPr>
          <p:cNvSpPr/>
          <p:nvPr/>
        </p:nvSpPr>
        <p:spPr>
          <a:xfrm>
            <a:off x="4644018" y="5607613"/>
            <a:ext cx="149360" cy="295402"/>
          </a:xfrm>
          <a:prstGeom prst="flowChartCol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76">
              <a:solidFill>
                <a:schemeClr val="tx1"/>
              </a:solidFill>
            </a:endParaRPr>
          </a:p>
        </p:txBody>
      </p:sp>
      <p:cxnSp>
        <p:nvCxnSpPr>
          <p:cNvPr id="464" name="Gerader Verbinder 463">
            <a:extLst>
              <a:ext uri="{FF2B5EF4-FFF2-40B4-BE49-F238E27FC236}">
                <a16:creationId xmlns:a16="http://schemas.microsoft.com/office/drawing/2014/main" id="{9BBDAB73-430D-424B-B0E5-84E77C479A92}"/>
              </a:ext>
            </a:extLst>
          </p:cNvPr>
          <p:cNvCxnSpPr/>
          <p:nvPr/>
        </p:nvCxnSpPr>
        <p:spPr>
          <a:xfrm flipH="1">
            <a:off x="4452941" y="5952070"/>
            <a:ext cx="273683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Gerader Verbinder 464">
            <a:extLst>
              <a:ext uri="{FF2B5EF4-FFF2-40B4-BE49-F238E27FC236}">
                <a16:creationId xmlns:a16="http://schemas.microsoft.com/office/drawing/2014/main" id="{BA8856DB-21BC-40F2-A0B7-D9597CD6D3CC}"/>
              </a:ext>
            </a:extLst>
          </p:cNvPr>
          <p:cNvCxnSpPr/>
          <p:nvPr/>
        </p:nvCxnSpPr>
        <p:spPr>
          <a:xfrm>
            <a:off x="4583310" y="5953339"/>
            <a:ext cx="0" cy="684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6" name="Gruppieren 465">
            <a:extLst>
              <a:ext uri="{FF2B5EF4-FFF2-40B4-BE49-F238E27FC236}">
                <a16:creationId xmlns:a16="http://schemas.microsoft.com/office/drawing/2014/main" id="{2AE05986-CDA2-469E-AC06-3111CDE8F435}"/>
              </a:ext>
            </a:extLst>
          </p:cNvPr>
          <p:cNvGrpSpPr/>
          <p:nvPr/>
        </p:nvGrpSpPr>
        <p:grpSpPr>
          <a:xfrm>
            <a:off x="4388474" y="5968444"/>
            <a:ext cx="390044" cy="388953"/>
            <a:chOff x="4224285" y="5760000"/>
            <a:chExt cx="453393" cy="457203"/>
          </a:xfrm>
        </p:grpSpPr>
        <p:pic>
          <p:nvPicPr>
            <p:cNvPr id="523" name="Grafik 522">
              <a:extLst>
                <a:ext uri="{FF2B5EF4-FFF2-40B4-BE49-F238E27FC236}">
                  <a16:creationId xmlns:a16="http://schemas.microsoft.com/office/drawing/2014/main" id="{C25166D3-1952-4B90-A561-D47E945BB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4285" y="5760000"/>
              <a:ext cx="453393" cy="457203"/>
            </a:xfrm>
            <a:prstGeom prst="rect">
              <a:avLst/>
            </a:prstGeom>
          </p:spPr>
        </p:pic>
        <p:sp>
          <p:nvSpPr>
            <p:cNvPr id="524" name="Rechteck 523">
              <a:extLst>
                <a:ext uri="{FF2B5EF4-FFF2-40B4-BE49-F238E27FC236}">
                  <a16:creationId xmlns:a16="http://schemas.microsoft.com/office/drawing/2014/main" id="{C52ECA1E-6D57-4607-82DD-DFC30B2E0B50}"/>
                </a:ext>
              </a:extLst>
            </p:cNvPr>
            <p:cNvSpPr/>
            <p:nvPr/>
          </p:nvSpPr>
          <p:spPr>
            <a:xfrm>
              <a:off x="4385955" y="5877271"/>
              <a:ext cx="134964" cy="221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76"/>
            </a:p>
          </p:txBody>
        </p:sp>
      </p:grpSp>
      <p:cxnSp>
        <p:nvCxnSpPr>
          <p:cNvPr id="467" name="Gerader Verbinder 466">
            <a:extLst>
              <a:ext uri="{FF2B5EF4-FFF2-40B4-BE49-F238E27FC236}">
                <a16:creationId xmlns:a16="http://schemas.microsoft.com/office/drawing/2014/main" id="{D5A00E8F-E190-4D66-8C81-4272F6682C02}"/>
              </a:ext>
            </a:extLst>
          </p:cNvPr>
          <p:cNvCxnSpPr/>
          <p:nvPr/>
        </p:nvCxnSpPr>
        <p:spPr>
          <a:xfrm>
            <a:off x="4583310" y="6319950"/>
            <a:ext cx="0" cy="1134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Gerader Verbinder 467">
            <a:extLst>
              <a:ext uri="{FF2B5EF4-FFF2-40B4-BE49-F238E27FC236}">
                <a16:creationId xmlns:a16="http://schemas.microsoft.com/office/drawing/2014/main" id="{B3C030F0-0E7C-44A3-B999-2F5C43E86D24}"/>
              </a:ext>
            </a:extLst>
          </p:cNvPr>
          <p:cNvCxnSpPr/>
          <p:nvPr/>
        </p:nvCxnSpPr>
        <p:spPr>
          <a:xfrm flipH="1">
            <a:off x="6789585" y="4914190"/>
            <a:ext cx="1675254" cy="9367"/>
          </a:xfrm>
          <a:prstGeom prst="line">
            <a:avLst/>
          </a:prstGeom>
          <a:ln w="19050">
            <a:solidFill>
              <a:schemeClr val="tx1"/>
            </a:solidFill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9" name="Rechteck 468">
            <a:extLst>
              <a:ext uri="{FF2B5EF4-FFF2-40B4-BE49-F238E27FC236}">
                <a16:creationId xmlns:a16="http://schemas.microsoft.com/office/drawing/2014/main" id="{1F050566-1587-4396-AEE7-230512B86659}"/>
              </a:ext>
            </a:extLst>
          </p:cNvPr>
          <p:cNvSpPr/>
          <p:nvPr/>
        </p:nvSpPr>
        <p:spPr>
          <a:xfrm>
            <a:off x="7522925" y="4904621"/>
            <a:ext cx="302960" cy="4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76"/>
          </a:p>
        </p:txBody>
      </p:sp>
      <p:sp>
        <p:nvSpPr>
          <p:cNvPr id="470" name="Flussdiagramm: Zusammenstellen 469">
            <a:extLst>
              <a:ext uri="{FF2B5EF4-FFF2-40B4-BE49-F238E27FC236}">
                <a16:creationId xmlns:a16="http://schemas.microsoft.com/office/drawing/2014/main" id="{B0051986-0A49-4889-B706-1F53C9ACE4D4}"/>
              </a:ext>
            </a:extLst>
          </p:cNvPr>
          <p:cNvSpPr/>
          <p:nvPr/>
        </p:nvSpPr>
        <p:spPr>
          <a:xfrm rot="16200000">
            <a:off x="7227251" y="4772002"/>
            <a:ext cx="147701" cy="298719"/>
          </a:xfrm>
          <a:prstGeom prst="flowChartCol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76">
              <a:solidFill>
                <a:schemeClr val="tx1"/>
              </a:solidFill>
            </a:endParaRPr>
          </a:p>
        </p:txBody>
      </p:sp>
      <p:pic>
        <p:nvPicPr>
          <p:cNvPr id="471" name="Grafik 470">
            <a:extLst>
              <a:ext uri="{FF2B5EF4-FFF2-40B4-BE49-F238E27FC236}">
                <a16:creationId xmlns:a16="http://schemas.microsoft.com/office/drawing/2014/main" id="{6488F30A-DE41-4F9C-BB94-30C9C45FB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913939" y="4687314"/>
            <a:ext cx="316024" cy="455598"/>
          </a:xfrm>
          <a:prstGeom prst="rect">
            <a:avLst/>
          </a:prstGeom>
        </p:spPr>
      </p:pic>
      <p:sp>
        <p:nvSpPr>
          <p:cNvPr id="472" name="Flussdiagramm: Zusammenstellen 471">
            <a:extLst>
              <a:ext uri="{FF2B5EF4-FFF2-40B4-BE49-F238E27FC236}">
                <a16:creationId xmlns:a16="http://schemas.microsoft.com/office/drawing/2014/main" id="{6471B394-C1C1-405E-AFB6-04CF15F4958E}"/>
              </a:ext>
            </a:extLst>
          </p:cNvPr>
          <p:cNvSpPr/>
          <p:nvPr/>
        </p:nvSpPr>
        <p:spPr>
          <a:xfrm>
            <a:off x="6208818" y="2291936"/>
            <a:ext cx="149360" cy="295402"/>
          </a:xfrm>
          <a:prstGeom prst="flowChartCol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76">
              <a:solidFill>
                <a:schemeClr val="tx1"/>
              </a:solidFill>
            </a:endParaRPr>
          </a:p>
        </p:txBody>
      </p:sp>
      <p:cxnSp>
        <p:nvCxnSpPr>
          <p:cNvPr id="473" name="Gerader Verbinder 472">
            <a:extLst>
              <a:ext uri="{FF2B5EF4-FFF2-40B4-BE49-F238E27FC236}">
                <a16:creationId xmlns:a16="http://schemas.microsoft.com/office/drawing/2014/main" id="{10376A24-91F5-4F45-BF99-FDC941A637FF}"/>
              </a:ext>
            </a:extLst>
          </p:cNvPr>
          <p:cNvCxnSpPr/>
          <p:nvPr/>
        </p:nvCxnSpPr>
        <p:spPr>
          <a:xfrm>
            <a:off x="8835124" y="2178527"/>
            <a:ext cx="0" cy="45135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4" name="Rechteck 473">
            <a:extLst>
              <a:ext uri="{FF2B5EF4-FFF2-40B4-BE49-F238E27FC236}">
                <a16:creationId xmlns:a16="http://schemas.microsoft.com/office/drawing/2014/main" id="{5664ABBE-FB0C-4849-A1BF-EA1107531B16}"/>
              </a:ext>
            </a:extLst>
          </p:cNvPr>
          <p:cNvSpPr/>
          <p:nvPr/>
        </p:nvSpPr>
        <p:spPr>
          <a:xfrm>
            <a:off x="9150163" y="2057138"/>
            <a:ext cx="252275" cy="188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76"/>
          </a:p>
        </p:txBody>
      </p:sp>
      <p:sp>
        <p:nvSpPr>
          <p:cNvPr id="475" name="Rechteck 474">
            <a:extLst>
              <a:ext uri="{FF2B5EF4-FFF2-40B4-BE49-F238E27FC236}">
                <a16:creationId xmlns:a16="http://schemas.microsoft.com/office/drawing/2014/main" id="{9B491550-52F0-4D7D-BAC6-2B6C59F2B7D8}"/>
              </a:ext>
            </a:extLst>
          </p:cNvPr>
          <p:cNvSpPr/>
          <p:nvPr/>
        </p:nvSpPr>
        <p:spPr>
          <a:xfrm>
            <a:off x="9552164" y="2080477"/>
            <a:ext cx="252275" cy="188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76"/>
          </a:p>
        </p:txBody>
      </p:sp>
      <p:sp>
        <p:nvSpPr>
          <p:cNvPr id="476" name="Flussdiagramm: Zusammenstellen 475">
            <a:extLst>
              <a:ext uri="{FF2B5EF4-FFF2-40B4-BE49-F238E27FC236}">
                <a16:creationId xmlns:a16="http://schemas.microsoft.com/office/drawing/2014/main" id="{63668F9B-8C21-408E-8A21-75A3A08C764A}"/>
              </a:ext>
            </a:extLst>
          </p:cNvPr>
          <p:cNvSpPr/>
          <p:nvPr/>
        </p:nvSpPr>
        <p:spPr>
          <a:xfrm>
            <a:off x="8759897" y="6253960"/>
            <a:ext cx="149360" cy="295402"/>
          </a:xfrm>
          <a:prstGeom prst="flowChartCol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76">
              <a:solidFill>
                <a:schemeClr val="tx1"/>
              </a:solidFill>
            </a:endParaRPr>
          </a:p>
        </p:txBody>
      </p:sp>
      <p:sp>
        <p:nvSpPr>
          <p:cNvPr id="477" name="Abgerundetes Rechteck 155">
            <a:extLst>
              <a:ext uri="{FF2B5EF4-FFF2-40B4-BE49-F238E27FC236}">
                <a16:creationId xmlns:a16="http://schemas.microsoft.com/office/drawing/2014/main" id="{9B8EA512-8AC1-4830-BF50-0592681F49A6}"/>
              </a:ext>
            </a:extLst>
          </p:cNvPr>
          <p:cNvSpPr/>
          <p:nvPr/>
        </p:nvSpPr>
        <p:spPr>
          <a:xfrm rot="10800000">
            <a:off x="8590217" y="5234614"/>
            <a:ext cx="487801" cy="868137"/>
          </a:xfrm>
          <a:prstGeom prst="round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0" tIns="0" rIns="38267" bIns="0" rtlCol="0" anchor="ctr"/>
          <a:lstStyle/>
          <a:p>
            <a:pPr algn="ctr">
              <a:lnSpc>
                <a:spcPts val="1595"/>
              </a:lnSpc>
            </a:pPr>
            <a:r>
              <a:rPr lang="en-US" sz="127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tritium</a:t>
            </a:r>
            <a:br>
              <a:rPr lang="en-US" sz="127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7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</p:txBody>
      </p:sp>
      <p:pic>
        <p:nvPicPr>
          <p:cNvPr id="478" name="Grafik 477">
            <a:extLst>
              <a:ext uri="{FF2B5EF4-FFF2-40B4-BE49-F238E27FC236}">
                <a16:creationId xmlns:a16="http://schemas.microsoft.com/office/drawing/2014/main" id="{DFEF331D-A262-4CCE-905B-82E82354A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8639726" y="4626385"/>
            <a:ext cx="388953" cy="377753"/>
          </a:xfrm>
          <a:prstGeom prst="rect">
            <a:avLst/>
          </a:prstGeom>
        </p:spPr>
      </p:pic>
      <p:sp>
        <p:nvSpPr>
          <p:cNvPr id="479" name="Abgerundetes Rechteck 157">
            <a:extLst>
              <a:ext uri="{FF2B5EF4-FFF2-40B4-BE49-F238E27FC236}">
                <a16:creationId xmlns:a16="http://schemas.microsoft.com/office/drawing/2014/main" id="{E4F2FC3E-F22E-42E9-8E4D-8129BCC989FB}"/>
              </a:ext>
            </a:extLst>
          </p:cNvPr>
          <p:cNvSpPr/>
          <p:nvPr/>
        </p:nvSpPr>
        <p:spPr>
          <a:xfrm rot="10800000">
            <a:off x="8590217" y="3550195"/>
            <a:ext cx="487801" cy="8480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0" tIns="0" rIns="38267" bIns="0" rtlCol="0" anchor="ctr"/>
          <a:lstStyle/>
          <a:p>
            <a:pPr algn="ctr">
              <a:lnSpc>
                <a:spcPts val="1595"/>
              </a:lnSpc>
            </a:pPr>
            <a:r>
              <a:rPr lang="en-US" sz="1276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CuO</a:t>
            </a:r>
            <a:br>
              <a:rPr lang="en-US" sz="127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7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catalyst</a:t>
            </a:r>
          </a:p>
        </p:txBody>
      </p:sp>
      <p:grpSp>
        <p:nvGrpSpPr>
          <p:cNvPr id="480" name="Gruppieren 479">
            <a:extLst>
              <a:ext uri="{FF2B5EF4-FFF2-40B4-BE49-F238E27FC236}">
                <a16:creationId xmlns:a16="http://schemas.microsoft.com/office/drawing/2014/main" id="{E2B2D0AC-57B9-487F-BA4E-7D17992ADD04}"/>
              </a:ext>
            </a:extLst>
          </p:cNvPr>
          <p:cNvGrpSpPr/>
          <p:nvPr/>
        </p:nvGrpSpPr>
        <p:grpSpPr>
          <a:xfrm>
            <a:off x="8776372" y="2113143"/>
            <a:ext cx="1395660" cy="984676"/>
            <a:chOff x="-294599" y="339162"/>
            <a:chExt cx="2498637" cy="2143126"/>
          </a:xfrm>
        </p:grpSpPr>
        <p:pic>
          <p:nvPicPr>
            <p:cNvPr id="521" name="Picture 2" descr="http://www.verhees-shop.de/WebRoot/Store6/Shops/61652292/47F6/1E41/CFDC/CD09/3D22/C0A8/28BB/F115/gaswaschfl_002E_.gif">
              <a:extLst>
                <a:ext uri="{FF2B5EF4-FFF2-40B4-BE49-F238E27FC236}">
                  <a16:creationId xmlns:a16="http://schemas.microsoft.com/office/drawing/2014/main" id="{06EA1C02-115C-4EB8-960A-16557E4A6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4599" y="339162"/>
              <a:ext cx="1752600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" name="Picture 4" descr="http://www.verhees-shop.de/WebRoot/Store6/Shops/61652292/47F6/1E41/CFDC/CD09/3D22/C0A8/28BB/F115/gaswaschfl_002E_.gif">
              <a:extLst>
                <a:ext uri="{FF2B5EF4-FFF2-40B4-BE49-F238E27FC236}">
                  <a16:creationId xmlns:a16="http://schemas.microsoft.com/office/drawing/2014/main" id="{C79616BD-1C52-43E0-92E1-C623EAE31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38" y="339163"/>
              <a:ext cx="1752600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1" name="Textfeld 480">
            <a:extLst>
              <a:ext uri="{FF2B5EF4-FFF2-40B4-BE49-F238E27FC236}">
                <a16:creationId xmlns:a16="http://schemas.microsoft.com/office/drawing/2014/main" id="{3D26AD22-0FA5-4EA2-BC5C-4ECF93AADBCE}"/>
              </a:ext>
            </a:extLst>
          </p:cNvPr>
          <p:cNvSpPr txBox="1"/>
          <p:nvPr/>
        </p:nvSpPr>
        <p:spPr>
          <a:xfrm>
            <a:off x="8795073" y="3098064"/>
            <a:ext cx="1402839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95"/>
              </a:lnSpc>
            </a:pPr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washing</a:t>
            </a:r>
            <a:b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bottles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2" name="Abgerundetes Rechteck 165">
            <a:extLst>
              <a:ext uri="{FF2B5EF4-FFF2-40B4-BE49-F238E27FC236}">
                <a16:creationId xmlns:a16="http://schemas.microsoft.com/office/drawing/2014/main" id="{5469307E-0866-4CF6-B55D-3F32E26186F8}"/>
              </a:ext>
            </a:extLst>
          </p:cNvPr>
          <p:cNvSpPr/>
          <p:nvPr/>
        </p:nvSpPr>
        <p:spPr>
          <a:xfrm>
            <a:off x="9600267" y="5223475"/>
            <a:ext cx="737467" cy="174153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76"/>
          </a:p>
        </p:txBody>
      </p:sp>
      <p:cxnSp>
        <p:nvCxnSpPr>
          <p:cNvPr id="483" name="Gerader Verbinder 482">
            <a:extLst>
              <a:ext uri="{FF2B5EF4-FFF2-40B4-BE49-F238E27FC236}">
                <a16:creationId xmlns:a16="http://schemas.microsoft.com/office/drawing/2014/main" id="{E2F6D094-9889-48C9-AD44-850F74C27DFA}"/>
              </a:ext>
            </a:extLst>
          </p:cNvPr>
          <p:cNvCxnSpPr/>
          <p:nvPr/>
        </p:nvCxnSpPr>
        <p:spPr>
          <a:xfrm>
            <a:off x="10197912" y="2171402"/>
            <a:ext cx="0" cy="164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4" name="Gerader Verbinder 483">
            <a:extLst>
              <a:ext uri="{FF2B5EF4-FFF2-40B4-BE49-F238E27FC236}">
                <a16:creationId xmlns:a16="http://schemas.microsoft.com/office/drawing/2014/main" id="{640F77E3-7655-4A31-A062-36C398F30976}"/>
              </a:ext>
            </a:extLst>
          </p:cNvPr>
          <p:cNvCxnSpPr/>
          <p:nvPr/>
        </p:nvCxnSpPr>
        <p:spPr>
          <a:xfrm flipH="1">
            <a:off x="9390968" y="3961040"/>
            <a:ext cx="64777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Gerader Verbinder 484">
            <a:extLst>
              <a:ext uri="{FF2B5EF4-FFF2-40B4-BE49-F238E27FC236}">
                <a16:creationId xmlns:a16="http://schemas.microsoft.com/office/drawing/2014/main" id="{B7E4215C-EA12-411E-AF7F-67E89F50443C}"/>
              </a:ext>
            </a:extLst>
          </p:cNvPr>
          <p:cNvCxnSpPr/>
          <p:nvPr/>
        </p:nvCxnSpPr>
        <p:spPr>
          <a:xfrm>
            <a:off x="9399623" y="3957632"/>
            <a:ext cx="0" cy="29281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6" name="Textfeld 485">
            <a:extLst>
              <a:ext uri="{FF2B5EF4-FFF2-40B4-BE49-F238E27FC236}">
                <a16:creationId xmlns:a16="http://schemas.microsoft.com/office/drawing/2014/main" id="{B64FB250-A14B-4E2F-AFEA-BECA241E3818}"/>
              </a:ext>
            </a:extLst>
          </p:cNvPr>
          <p:cNvSpPr txBox="1"/>
          <p:nvPr/>
        </p:nvSpPr>
        <p:spPr>
          <a:xfrm>
            <a:off x="8577600" y="1598688"/>
            <a:ext cx="1877474" cy="48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tritium trap</a:t>
            </a:r>
            <a:b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7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(under construction)</a:t>
            </a:r>
          </a:p>
        </p:txBody>
      </p:sp>
      <p:cxnSp>
        <p:nvCxnSpPr>
          <p:cNvPr id="487" name="Gerader Verbinder 486">
            <a:extLst>
              <a:ext uri="{FF2B5EF4-FFF2-40B4-BE49-F238E27FC236}">
                <a16:creationId xmlns:a16="http://schemas.microsoft.com/office/drawing/2014/main" id="{F3543526-3DEE-4CEA-A38D-69EF8F73D984}"/>
              </a:ext>
            </a:extLst>
          </p:cNvPr>
          <p:cNvCxnSpPr/>
          <p:nvPr/>
        </p:nvCxnSpPr>
        <p:spPr>
          <a:xfrm flipH="1">
            <a:off x="8450090" y="6881620"/>
            <a:ext cx="15191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Flussdiagramm: Zusammenstellen 487">
            <a:extLst>
              <a:ext uri="{FF2B5EF4-FFF2-40B4-BE49-F238E27FC236}">
                <a16:creationId xmlns:a16="http://schemas.microsoft.com/office/drawing/2014/main" id="{48143727-0E15-4E81-B9FD-919CD3C98141}"/>
              </a:ext>
            </a:extLst>
          </p:cNvPr>
          <p:cNvSpPr/>
          <p:nvPr/>
        </p:nvSpPr>
        <p:spPr>
          <a:xfrm rot="16200000">
            <a:off x="8979146" y="6546793"/>
            <a:ext cx="147701" cy="298719"/>
          </a:xfrm>
          <a:prstGeom prst="flowChartCol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76">
              <a:solidFill>
                <a:schemeClr val="tx1"/>
              </a:solidFill>
            </a:endParaRPr>
          </a:p>
        </p:txBody>
      </p:sp>
      <p:cxnSp>
        <p:nvCxnSpPr>
          <p:cNvPr id="489" name="Gerader Verbinder 488">
            <a:extLst>
              <a:ext uri="{FF2B5EF4-FFF2-40B4-BE49-F238E27FC236}">
                <a16:creationId xmlns:a16="http://schemas.microsoft.com/office/drawing/2014/main" id="{5191EE52-1AD5-40D6-B6F9-7FCB1E4E6AEC}"/>
              </a:ext>
            </a:extLst>
          </p:cNvPr>
          <p:cNvCxnSpPr/>
          <p:nvPr/>
        </p:nvCxnSpPr>
        <p:spPr>
          <a:xfrm>
            <a:off x="9969221" y="5006693"/>
            <a:ext cx="0" cy="1880724"/>
          </a:xfrm>
          <a:prstGeom prst="line">
            <a:avLst/>
          </a:prstGeom>
          <a:ln w="19050">
            <a:solidFill>
              <a:schemeClr val="tx1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0" name="Grafik 489">
            <a:extLst>
              <a:ext uri="{FF2B5EF4-FFF2-40B4-BE49-F238E27FC236}">
                <a16:creationId xmlns:a16="http://schemas.microsoft.com/office/drawing/2014/main" id="{65B0605F-CA86-427E-99B9-A252C9B4F9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7879" y="6397032"/>
            <a:ext cx="319575" cy="450537"/>
          </a:xfrm>
          <a:prstGeom prst="rect">
            <a:avLst/>
          </a:prstGeom>
        </p:spPr>
      </p:pic>
      <p:pic>
        <p:nvPicPr>
          <p:cNvPr id="491" name="Grafik 490">
            <a:extLst>
              <a:ext uri="{FF2B5EF4-FFF2-40B4-BE49-F238E27FC236}">
                <a16:creationId xmlns:a16="http://schemas.microsoft.com/office/drawing/2014/main" id="{B8F16214-0FA9-4E19-9EF9-6C93B080F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7879" y="5945629"/>
            <a:ext cx="319575" cy="450537"/>
          </a:xfrm>
          <a:prstGeom prst="rect">
            <a:avLst/>
          </a:prstGeom>
        </p:spPr>
      </p:pic>
      <p:sp>
        <p:nvSpPr>
          <p:cNvPr id="492" name="Textfeld 491">
            <a:extLst>
              <a:ext uri="{FF2B5EF4-FFF2-40B4-BE49-F238E27FC236}">
                <a16:creationId xmlns:a16="http://schemas.microsoft.com/office/drawing/2014/main" id="{AEEB1E30-29D9-4F5B-98D9-3D4576C5FD6E}"/>
              </a:ext>
            </a:extLst>
          </p:cNvPr>
          <p:cNvSpPr txBox="1"/>
          <p:nvPr/>
        </p:nvSpPr>
        <p:spPr>
          <a:xfrm>
            <a:off x="9391608" y="4692138"/>
            <a:ext cx="1173425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exhaust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3" name="Gruppieren 492">
            <a:extLst>
              <a:ext uri="{FF2B5EF4-FFF2-40B4-BE49-F238E27FC236}">
                <a16:creationId xmlns:a16="http://schemas.microsoft.com/office/drawing/2014/main" id="{4476EED9-424C-4F2D-837C-7F09BF706DDB}"/>
              </a:ext>
            </a:extLst>
          </p:cNvPr>
          <p:cNvGrpSpPr/>
          <p:nvPr/>
        </p:nvGrpSpPr>
        <p:grpSpPr>
          <a:xfrm>
            <a:off x="7480898" y="4725579"/>
            <a:ext cx="390044" cy="388953"/>
            <a:chOff x="4224285" y="5760000"/>
            <a:chExt cx="453393" cy="457203"/>
          </a:xfrm>
        </p:grpSpPr>
        <p:pic>
          <p:nvPicPr>
            <p:cNvPr id="519" name="Grafik 518">
              <a:extLst>
                <a:ext uri="{FF2B5EF4-FFF2-40B4-BE49-F238E27FC236}">
                  <a16:creationId xmlns:a16="http://schemas.microsoft.com/office/drawing/2014/main" id="{4D001B92-95C9-4EF4-8C09-B29D39A1E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4285" y="5760000"/>
              <a:ext cx="453393" cy="457203"/>
            </a:xfrm>
            <a:prstGeom prst="rect">
              <a:avLst/>
            </a:prstGeom>
          </p:spPr>
        </p:pic>
        <p:sp>
          <p:nvSpPr>
            <p:cNvPr id="520" name="Rechteck 519">
              <a:extLst>
                <a:ext uri="{FF2B5EF4-FFF2-40B4-BE49-F238E27FC236}">
                  <a16:creationId xmlns:a16="http://schemas.microsoft.com/office/drawing/2014/main" id="{035EB6AE-D2E9-45E7-82E5-7A2ECEBBB832}"/>
                </a:ext>
              </a:extLst>
            </p:cNvPr>
            <p:cNvSpPr/>
            <p:nvPr/>
          </p:nvSpPr>
          <p:spPr>
            <a:xfrm>
              <a:off x="4385955" y="5877271"/>
              <a:ext cx="134964" cy="221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76"/>
            </a:p>
          </p:txBody>
        </p:sp>
      </p:grpSp>
      <p:grpSp>
        <p:nvGrpSpPr>
          <p:cNvPr id="494" name="Gruppieren 493">
            <a:extLst>
              <a:ext uri="{FF2B5EF4-FFF2-40B4-BE49-F238E27FC236}">
                <a16:creationId xmlns:a16="http://schemas.microsoft.com/office/drawing/2014/main" id="{83EF0A2B-5DB5-453D-9F5B-9B5E835C9DA3}"/>
              </a:ext>
            </a:extLst>
          </p:cNvPr>
          <p:cNvGrpSpPr/>
          <p:nvPr/>
        </p:nvGrpSpPr>
        <p:grpSpPr>
          <a:xfrm>
            <a:off x="10000062" y="3761055"/>
            <a:ext cx="390044" cy="388953"/>
            <a:chOff x="4224285" y="5760000"/>
            <a:chExt cx="453393" cy="457203"/>
          </a:xfrm>
        </p:grpSpPr>
        <p:pic>
          <p:nvPicPr>
            <p:cNvPr id="517" name="Grafik 516">
              <a:extLst>
                <a:ext uri="{FF2B5EF4-FFF2-40B4-BE49-F238E27FC236}">
                  <a16:creationId xmlns:a16="http://schemas.microsoft.com/office/drawing/2014/main" id="{7C64BA2F-31D4-4747-AAC9-E54A217CE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4285" y="5760000"/>
              <a:ext cx="453393" cy="457203"/>
            </a:xfrm>
            <a:prstGeom prst="rect">
              <a:avLst/>
            </a:prstGeom>
          </p:spPr>
        </p:pic>
        <p:sp>
          <p:nvSpPr>
            <p:cNvPr id="518" name="Rechteck 517">
              <a:extLst>
                <a:ext uri="{FF2B5EF4-FFF2-40B4-BE49-F238E27FC236}">
                  <a16:creationId xmlns:a16="http://schemas.microsoft.com/office/drawing/2014/main" id="{6067A559-C9DA-4654-8E08-0E91ADDA35D0}"/>
                </a:ext>
              </a:extLst>
            </p:cNvPr>
            <p:cNvSpPr/>
            <p:nvPr/>
          </p:nvSpPr>
          <p:spPr>
            <a:xfrm>
              <a:off x="4385955" y="5877271"/>
              <a:ext cx="134964" cy="221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76"/>
            </a:p>
          </p:txBody>
        </p:sp>
      </p:grpSp>
      <p:cxnSp>
        <p:nvCxnSpPr>
          <p:cNvPr id="495" name="Gerade Verbindung mit Pfeil 494">
            <a:extLst>
              <a:ext uri="{FF2B5EF4-FFF2-40B4-BE49-F238E27FC236}">
                <a16:creationId xmlns:a16="http://schemas.microsoft.com/office/drawing/2014/main" id="{40C0CA4F-915A-4AA3-ABD1-54F656463EFE}"/>
              </a:ext>
            </a:extLst>
          </p:cNvPr>
          <p:cNvCxnSpPr/>
          <p:nvPr/>
        </p:nvCxnSpPr>
        <p:spPr>
          <a:xfrm>
            <a:off x="1765876" y="5240381"/>
            <a:ext cx="210600" cy="2082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Gerade Verbindung mit Pfeil 495">
            <a:extLst>
              <a:ext uri="{FF2B5EF4-FFF2-40B4-BE49-F238E27FC236}">
                <a16:creationId xmlns:a16="http://schemas.microsoft.com/office/drawing/2014/main" id="{44059346-3DEB-4661-A36C-A6E3836CE6B3}"/>
              </a:ext>
            </a:extLst>
          </p:cNvPr>
          <p:cNvCxnSpPr/>
          <p:nvPr/>
        </p:nvCxnSpPr>
        <p:spPr>
          <a:xfrm>
            <a:off x="8367660" y="5527140"/>
            <a:ext cx="0" cy="3525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Gerade Verbindung mit Pfeil 496">
            <a:extLst>
              <a:ext uri="{FF2B5EF4-FFF2-40B4-BE49-F238E27FC236}">
                <a16:creationId xmlns:a16="http://schemas.microsoft.com/office/drawing/2014/main" id="{901DA57B-054C-4BE6-8172-10B67E5AE93E}"/>
              </a:ext>
            </a:extLst>
          </p:cNvPr>
          <p:cNvCxnSpPr/>
          <p:nvPr/>
        </p:nvCxnSpPr>
        <p:spPr>
          <a:xfrm>
            <a:off x="9475752" y="4328299"/>
            <a:ext cx="2059" cy="3468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Gerade Verbindung mit Pfeil 497">
            <a:extLst>
              <a:ext uri="{FF2B5EF4-FFF2-40B4-BE49-F238E27FC236}">
                <a16:creationId xmlns:a16="http://schemas.microsoft.com/office/drawing/2014/main" id="{701BD57F-A508-4A86-954A-0DAFFD3DAFBA}"/>
              </a:ext>
            </a:extLst>
          </p:cNvPr>
          <p:cNvCxnSpPr/>
          <p:nvPr/>
        </p:nvCxnSpPr>
        <p:spPr>
          <a:xfrm flipV="1">
            <a:off x="8918656" y="2553562"/>
            <a:ext cx="0" cy="3618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Gerade Verbindung mit Pfeil 498">
            <a:extLst>
              <a:ext uri="{FF2B5EF4-FFF2-40B4-BE49-F238E27FC236}">
                <a16:creationId xmlns:a16="http://schemas.microsoft.com/office/drawing/2014/main" id="{F8CE513B-3F0A-43C6-9184-36E1CC890AD3}"/>
              </a:ext>
            </a:extLst>
          </p:cNvPr>
          <p:cNvCxnSpPr/>
          <p:nvPr/>
        </p:nvCxnSpPr>
        <p:spPr>
          <a:xfrm rot="16200000" flipH="1">
            <a:off x="6563207" y="6389767"/>
            <a:ext cx="0" cy="3565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0" name="Textfeld 499">
            <a:extLst>
              <a:ext uri="{FF2B5EF4-FFF2-40B4-BE49-F238E27FC236}">
                <a16:creationId xmlns:a16="http://schemas.microsoft.com/office/drawing/2014/main" id="{8F516C29-7EDA-4025-A268-B29B4C3BB02F}"/>
              </a:ext>
            </a:extLst>
          </p:cNvPr>
          <p:cNvSpPr txBox="1"/>
          <p:nvPr/>
        </p:nvSpPr>
        <p:spPr>
          <a:xfrm>
            <a:off x="3756511" y="3068157"/>
            <a:ext cx="1099372" cy="693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95"/>
              </a:lnSpc>
            </a:pPr>
            <a:r>
              <a:rPr lang="en-GB" sz="1276" b="1" dirty="0"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br>
              <a:rPr lang="en-GB" sz="1276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76" b="1" dirty="0">
                <a:latin typeface="Arial" panose="020B0604020202020204" pitchFamily="34" charset="0"/>
                <a:cs typeface="Arial" panose="020B0604020202020204" pitchFamily="34" charset="0"/>
              </a:rPr>
              <a:t>measure-</a:t>
            </a:r>
            <a:r>
              <a:rPr lang="en-GB" sz="1276" b="1" dirty="0" err="1">
                <a:latin typeface="Arial" panose="020B0604020202020204" pitchFamily="34" charset="0"/>
                <a:cs typeface="Arial" panose="020B0604020202020204" pitchFamily="34" charset="0"/>
              </a:rPr>
              <a:t>ment</a:t>
            </a:r>
            <a:endParaRPr lang="en-GB" sz="127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1" name="Gerade Verbindung mit Pfeil 500">
            <a:extLst>
              <a:ext uri="{FF2B5EF4-FFF2-40B4-BE49-F238E27FC236}">
                <a16:creationId xmlns:a16="http://schemas.microsoft.com/office/drawing/2014/main" id="{5D244D45-56BF-403A-9062-292ADC038104}"/>
              </a:ext>
            </a:extLst>
          </p:cNvPr>
          <p:cNvCxnSpPr>
            <a:cxnSpLocks/>
          </p:cNvCxnSpPr>
          <p:nvPr/>
        </p:nvCxnSpPr>
        <p:spPr>
          <a:xfrm flipH="1">
            <a:off x="3642980" y="3256616"/>
            <a:ext cx="180085" cy="28122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2" name="Gerader Verbinder 501">
            <a:extLst>
              <a:ext uri="{FF2B5EF4-FFF2-40B4-BE49-F238E27FC236}">
                <a16:creationId xmlns:a16="http://schemas.microsoft.com/office/drawing/2014/main" id="{940AC8B8-55DD-493B-A8DE-2FAD13F15F0D}"/>
              </a:ext>
            </a:extLst>
          </p:cNvPr>
          <p:cNvCxnSpPr/>
          <p:nvPr/>
        </p:nvCxnSpPr>
        <p:spPr>
          <a:xfrm>
            <a:off x="241976" y="4759171"/>
            <a:ext cx="1345609" cy="498546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3" name="Textfeld 502">
            <a:extLst>
              <a:ext uri="{FF2B5EF4-FFF2-40B4-BE49-F238E27FC236}">
                <a16:creationId xmlns:a16="http://schemas.microsoft.com/office/drawing/2014/main" id="{D7407DFD-688C-49E7-BD3F-7AF4B4BC42AB}"/>
              </a:ext>
            </a:extLst>
          </p:cNvPr>
          <p:cNvSpPr txBox="1"/>
          <p:nvPr/>
        </p:nvSpPr>
        <p:spPr>
          <a:xfrm rot="1129184">
            <a:off x="300723" y="3627101"/>
            <a:ext cx="802216" cy="48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lock</a:t>
            </a:r>
            <a:endParaRPr lang="en-GB" sz="1276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4" name="Textfeld 503">
            <a:extLst>
              <a:ext uri="{FF2B5EF4-FFF2-40B4-BE49-F238E27FC236}">
                <a16:creationId xmlns:a16="http://schemas.microsoft.com/office/drawing/2014/main" id="{41919E35-245D-43B1-B0C2-0837F21245A6}"/>
              </a:ext>
            </a:extLst>
          </p:cNvPr>
          <p:cNvSpPr txBox="1"/>
          <p:nvPr/>
        </p:nvSpPr>
        <p:spPr>
          <a:xfrm rot="1217299">
            <a:off x="593313" y="5046349"/>
            <a:ext cx="845312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</a:t>
            </a:r>
            <a:endParaRPr lang="en-GB" sz="127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5" name="Grafik 504">
            <a:extLst>
              <a:ext uri="{FF2B5EF4-FFF2-40B4-BE49-F238E27FC236}">
                <a16:creationId xmlns:a16="http://schemas.microsoft.com/office/drawing/2014/main" id="{B7E57679-8A9A-40EF-9D44-15610E38E2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3532" y="6251935"/>
            <a:ext cx="316024" cy="455598"/>
          </a:xfrm>
          <a:prstGeom prst="rect">
            <a:avLst/>
          </a:prstGeom>
        </p:spPr>
      </p:pic>
      <p:grpSp>
        <p:nvGrpSpPr>
          <p:cNvPr id="507" name="Gruppieren 506">
            <a:extLst>
              <a:ext uri="{FF2B5EF4-FFF2-40B4-BE49-F238E27FC236}">
                <a16:creationId xmlns:a16="http://schemas.microsoft.com/office/drawing/2014/main" id="{C53C4780-6074-4C2A-B6F3-D12C876834EF}"/>
              </a:ext>
            </a:extLst>
          </p:cNvPr>
          <p:cNvGrpSpPr/>
          <p:nvPr/>
        </p:nvGrpSpPr>
        <p:grpSpPr>
          <a:xfrm>
            <a:off x="234407" y="5950506"/>
            <a:ext cx="390044" cy="388953"/>
            <a:chOff x="4224285" y="5760000"/>
            <a:chExt cx="453393" cy="457203"/>
          </a:xfrm>
        </p:grpSpPr>
        <p:pic>
          <p:nvPicPr>
            <p:cNvPr id="515" name="Grafik 514">
              <a:extLst>
                <a:ext uri="{FF2B5EF4-FFF2-40B4-BE49-F238E27FC236}">
                  <a16:creationId xmlns:a16="http://schemas.microsoft.com/office/drawing/2014/main" id="{03ABA776-F8C9-4829-B34F-4BE3B6DDC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4285" y="5760000"/>
              <a:ext cx="453393" cy="457203"/>
            </a:xfrm>
            <a:prstGeom prst="rect">
              <a:avLst/>
            </a:prstGeom>
          </p:spPr>
        </p:pic>
        <p:sp>
          <p:nvSpPr>
            <p:cNvPr id="516" name="Rechteck 515">
              <a:extLst>
                <a:ext uri="{FF2B5EF4-FFF2-40B4-BE49-F238E27FC236}">
                  <a16:creationId xmlns:a16="http://schemas.microsoft.com/office/drawing/2014/main" id="{A9C352FF-ABE2-4D44-96E6-A41F47250D90}"/>
                </a:ext>
              </a:extLst>
            </p:cNvPr>
            <p:cNvSpPr/>
            <p:nvPr/>
          </p:nvSpPr>
          <p:spPr>
            <a:xfrm>
              <a:off x="4385955" y="5877271"/>
              <a:ext cx="134964" cy="221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76"/>
            </a:p>
          </p:txBody>
        </p:sp>
      </p:grpSp>
      <p:sp>
        <p:nvSpPr>
          <p:cNvPr id="508" name="Flussdiagramm: Zusammenstellen 507">
            <a:extLst>
              <a:ext uri="{FF2B5EF4-FFF2-40B4-BE49-F238E27FC236}">
                <a16:creationId xmlns:a16="http://schemas.microsoft.com/office/drawing/2014/main" id="{72AE6FB6-C3D7-4582-8C3A-BC3415184EDE}"/>
              </a:ext>
            </a:extLst>
          </p:cNvPr>
          <p:cNvSpPr/>
          <p:nvPr/>
        </p:nvSpPr>
        <p:spPr>
          <a:xfrm rot="5400000">
            <a:off x="352776" y="5665080"/>
            <a:ext cx="147701" cy="298719"/>
          </a:xfrm>
          <a:prstGeom prst="flowChartCol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197" tIns="48599" rIns="97197" bIns="485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76">
              <a:solidFill>
                <a:schemeClr val="tx1"/>
              </a:solidFill>
            </a:endParaRPr>
          </a:p>
        </p:txBody>
      </p:sp>
      <p:pic>
        <p:nvPicPr>
          <p:cNvPr id="509" name="Grafik 508">
            <a:extLst>
              <a:ext uri="{FF2B5EF4-FFF2-40B4-BE49-F238E27FC236}">
                <a16:creationId xmlns:a16="http://schemas.microsoft.com/office/drawing/2014/main" id="{D67727A7-9220-409B-876B-9FDBFABC1B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34954" y="6629389"/>
            <a:ext cx="388953" cy="377753"/>
          </a:xfrm>
          <a:prstGeom prst="rect">
            <a:avLst/>
          </a:prstGeom>
        </p:spPr>
      </p:pic>
      <p:pic>
        <p:nvPicPr>
          <p:cNvPr id="510" name="Grafik 509">
            <a:extLst>
              <a:ext uri="{FF2B5EF4-FFF2-40B4-BE49-F238E27FC236}">
                <a16:creationId xmlns:a16="http://schemas.microsoft.com/office/drawing/2014/main" id="{24827065-9C83-4712-ABC8-D14FFE87F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482" y="5292586"/>
            <a:ext cx="405613" cy="351678"/>
          </a:xfrm>
          <a:prstGeom prst="rect">
            <a:avLst/>
          </a:prstGeom>
        </p:spPr>
      </p:pic>
      <p:sp>
        <p:nvSpPr>
          <p:cNvPr id="511" name="Halbbogen 510">
            <a:extLst>
              <a:ext uri="{FF2B5EF4-FFF2-40B4-BE49-F238E27FC236}">
                <a16:creationId xmlns:a16="http://schemas.microsoft.com/office/drawing/2014/main" id="{E51F9B1C-E4ED-4C32-BF14-9123F1D416A7}"/>
              </a:ext>
            </a:extLst>
          </p:cNvPr>
          <p:cNvSpPr/>
          <p:nvPr/>
        </p:nvSpPr>
        <p:spPr>
          <a:xfrm rot="5400000">
            <a:off x="8391691" y="6637058"/>
            <a:ext cx="122517" cy="123894"/>
          </a:xfrm>
          <a:prstGeom prst="blockArc">
            <a:avLst>
              <a:gd name="adj1" fmla="val 10800000"/>
              <a:gd name="adj2" fmla="val 123165"/>
              <a:gd name="adj3" fmla="val 1307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76">
              <a:solidFill>
                <a:schemeClr val="tx1"/>
              </a:solidFill>
            </a:endParaRPr>
          </a:p>
        </p:txBody>
      </p:sp>
      <p:cxnSp>
        <p:nvCxnSpPr>
          <p:cNvPr id="512" name="Gerader Verbinder 511">
            <a:extLst>
              <a:ext uri="{FF2B5EF4-FFF2-40B4-BE49-F238E27FC236}">
                <a16:creationId xmlns:a16="http://schemas.microsoft.com/office/drawing/2014/main" id="{779851C7-8C94-4BF1-ABFF-BC6B3FD3E83F}"/>
              </a:ext>
            </a:extLst>
          </p:cNvPr>
          <p:cNvCxnSpPr/>
          <p:nvPr/>
        </p:nvCxnSpPr>
        <p:spPr>
          <a:xfrm>
            <a:off x="9286218" y="6689701"/>
            <a:ext cx="0" cy="1977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" name="Textfeld 512">
            <a:extLst>
              <a:ext uri="{FF2B5EF4-FFF2-40B4-BE49-F238E27FC236}">
                <a16:creationId xmlns:a16="http://schemas.microsoft.com/office/drawing/2014/main" id="{C3D2267D-9B2A-4C7D-9EB6-963A67555B76}"/>
              </a:ext>
            </a:extLst>
          </p:cNvPr>
          <p:cNvSpPr txBox="1"/>
          <p:nvPr/>
        </p:nvSpPr>
        <p:spPr>
          <a:xfrm>
            <a:off x="5589047" y="2831309"/>
            <a:ext cx="1247629" cy="283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95"/>
              </a:lnSpc>
            </a:pPr>
            <a:r>
              <a:rPr lang="en-GB" sz="1276" b="1" dirty="0"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endParaRPr lang="en-GB" sz="127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" name="Textfeld 513">
            <a:extLst>
              <a:ext uri="{FF2B5EF4-FFF2-40B4-BE49-F238E27FC236}">
                <a16:creationId xmlns:a16="http://schemas.microsoft.com/office/drawing/2014/main" id="{872F3A57-7486-4F11-ABD2-2828B8F8FB5E}"/>
              </a:ext>
            </a:extLst>
          </p:cNvPr>
          <p:cNvSpPr txBox="1"/>
          <p:nvPr/>
        </p:nvSpPr>
        <p:spPr>
          <a:xfrm>
            <a:off x="1473419" y="2475560"/>
            <a:ext cx="1247629" cy="283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95"/>
              </a:lnSpc>
            </a:pPr>
            <a:r>
              <a:rPr lang="en-GB" sz="1276" b="1" dirty="0"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endParaRPr lang="en-GB" sz="127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73278" y="6721335"/>
            <a:ext cx="2579755" cy="438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dirty="0" err="1"/>
          </a:p>
        </p:txBody>
      </p:sp>
      <p:sp>
        <p:nvSpPr>
          <p:cNvPr id="160" name="Rechteck 159"/>
          <p:cNvSpPr/>
          <p:nvPr/>
        </p:nvSpPr>
        <p:spPr>
          <a:xfrm>
            <a:off x="8578216" y="1609288"/>
            <a:ext cx="1799428" cy="555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dirty="0" err="1"/>
          </a:p>
        </p:txBody>
      </p:sp>
      <p:sp>
        <p:nvSpPr>
          <p:cNvPr id="161" name="Rechteck 160"/>
          <p:cNvSpPr/>
          <p:nvPr/>
        </p:nvSpPr>
        <p:spPr>
          <a:xfrm>
            <a:off x="158284" y="5252278"/>
            <a:ext cx="612335" cy="179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dirty="0" err="1"/>
          </a:p>
        </p:txBody>
      </p:sp>
      <p:sp>
        <p:nvSpPr>
          <p:cNvPr id="163" name="Inhaltsplatzhalter 6">
            <a:extLst>
              <a:ext uri="{FF2B5EF4-FFF2-40B4-BE49-F238E27FC236}">
                <a16:creationId xmlns:a16="http://schemas.microsoft.com/office/drawing/2014/main" id="{58513E1D-3637-42BF-9008-6BCCB1FCB55E}"/>
              </a:ext>
            </a:extLst>
          </p:cNvPr>
          <p:cNvSpPr txBox="1">
            <a:spLocks/>
          </p:cNvSpPr>
          <p:nvPr/>
        </p:nvSpPr>
        <p:spPr>
          <a:xfrm>
            <a:off x="10604532" y="1151404"/>
            <a:ext cx="4160143" cy="1531402"/>
          </a:xfrm>
          <a:prstGeom prst="rect">
            <a:avLst/>
          </a:prstGeom>
          <a:noFill/>
          <a:ln w="0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76533" tIns="0" rIns="76533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1913" dirty="0">
              <a:solidFill>
                <a:sysClr val="windowText" lastClr="000000"/>
              </a:solidFill>
            </a:endParaRPr>
          </a:p>
          <a:p>
            <a:pPr marL="0" indent="0">
              <a:buNone/>
              <a:defRPr/>
            </a:pPr>
            <a:br>
              <a:rPr lang="en-GB" sz="1913" dirty="0">
                <a:solidFill>
                  <a:sysClr val="windowText" lastClr="000000"/>
                </a:solidFill>
              </a:rPr>
            </a:br>
            <a:r>
              <a:rPr lang="en-GB" sz="1913" dirty="0">
                <a:solidFill>
                  <a:sysClr val="windowText" lastClr="000000"/>
                </a:solidFill>
              </a:rPr>
              <a:t>FREDIS features:</a:t>
            </a:r>
            <a:br>
              <a:rPr lang="en-GB" sz="1913" dirty="0">
                <a:solidFill>
                  <a:sysClr val="windowText" lastClr="000000"/>
                </a:solidFill>
              </a:rPr>
            </a:br>
            <a:r>
              <a:rPr lang="en-GB" sz="1913" dirty="0">
                <a:solidFill>
                  <a:sysClr val="windowText" lastClr="000000"/>
                </a:solidFill>
              </a:rPr>
              <a:t>beryllium compatible</a:t>
            </a:r>
            <a:endParaRPr lang="en-GB" sz="1913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65" name="Textfeld 164"/>
          <p:cNvSpPr txBox="1"/>
          <p:nvPr/>
        </p:nvSpPr>
        <p:spPr>
          <a:xfrm>
            <a:off x="61191" y="6247323"/>
            <a:ext cx="6036275" cy="996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endParaRPr lang="en-GB" sz="1488" b="1" dirty="0"/>
          </a:p>
          <a:p>
            <a:r>
              <a:rPr lang="en-GB" sz="1488" b="1" dirty="0"/>
              <a:t>Ref: M. Zlobinski et al.,</a:t>
            </a:r>
            <a:br>
              <a:rPr lang="en-GB" sz="1488" b="1" dirty="0"/>
            </a:br>
            <a:r>
              <a:rPr lang="it-IT" sz="1488" b="1" dirty="0" err="1"/>
              <a:t>Fus</a:t>
            </a:r>
            <a:r>
              <a:rPr lang="it-IT" sz="1488" b="1" dirty="0"/>
              <a:t>. </a:t>
            </a:r>
            <a:r>
              <a:rPr lang="it-IT" sz="1488" b="1" dirty="0" err="1"/>
              <a:t>Eng</a:t>
            </a:r>
            <a:r>
              <a:rPr lang="it-IT" sz="1488" b="1" dirty="0"/>
              <a:t>. </a:t>
            </a:r>
            <a:r>
              <a:rPr lang="it-IT" sz="1488" b="1" dirty="0" err="1"/>
              <a:t>Des</a:t>
            </a:r>
            <a:r>
              <a:rPr lang="it-IT" sz="1488" b="1" dirty="0"/>
              <a:t>. (2019)</a:t>
            </a:r>
            <a:br>
              <a:rPr lang="it-IT" sz="1488" b="1" dirty="0"/>
            </a:br>
            <a:r>
              <a:rPr lang="en-GB" sz="1488" b="1" dirty="0">
                <a:solidFill>
                  <a:srgbClr val="0000FF"/>
                </a:solidFill>
              </a:rPr>
              <a:t>doi:10.1016/j.fusengdes.2019.02.035</a:t>
            </a:r>
          </a:p>
        </p:txBody>
      </p:sp>
      <p:pic>
        <p:nvPicPr>
          <p:cNvPr id="149" name="Picture 2" descr="C:\Users\terra\Desktop\HML TDS manipulator\Manipulator 11.jpg">
            <a:extLst>
              <a:ext uri="{FF2B5EF4-FFF2-40B4-BE49-F238E27FC236}">
                <a16:creationId xmlns:a16="http://schemas.microsoft.com/office/drawing/2014/main" id="{B96D7924-58AA-4B20-87A7-392CFA083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089" b="85324" l="0" r="97193">
                        <a14:foregroundMark x1="17368" y1="29352" x2="4737" y2="33106"/>
                        <a14:foregroundMark x1="19825" y1="21502" x2="16842" y2="21502"/>
                        <a14:foregroundMark x1="20175" y1="20478" x2="17193" y2="21160"/>
                        <a14:foregroundMark x1="9474" y1="70307" x2="1579" y2="62799"/>
                        <a14:foregroundMark x1="2632" y1="60068" x2="3333" y2="78498"/>
                        <a14:backgroundMark x1="50526" y1="62457" x2="51404" y2="62457"/>
                        <a14:backgroundMark x1="55614" y1="61433" x2="52982" y2="61775"/>
                        <a14:backgroundMark x1="79825" y1="53584" x2="80175" y2="53242"/>
                        <a14:backgroundMark x1="34561" y1="54949" x2="34035" y2="54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9" t="13142" b="12920"/>
          <a:stretch/>
        </p:blipFill>
        <p:spPr bwMode="auto">
          <a:xfrm flipH="1">
            <a:off x="7718490" y="237859"/>
            <a:ext cx="2982331" cy="1150143"/>
          </a:xfrm>
          <a:prstGeom prst="rect">
            <a:avLst/>
          </a:prstGeom>
          <a:solidFill>
            <a:schemeClr val="bg1">
              <a:alpha val="34000"/>
            </a:schemeClr>
          </a:solidFill>
          <a:ln w="25400">
            <a:solidFill>
              <a:srgbClr val="00B0F0"/>
            </a:solidFill>
          </a:ln>
        </p:spPr>
      </p:pic>
      <p:pic>
        <p:nvPicPr>
          <p:cNvPr id="150" name="Grafik 149">
            <a:extLst>
              <a:ext uri="{FF2B5EF4-FFF2-40B4-BE49-F238E27FC236}">
                <a16:creationId xmlns:a16="http://schemas.microsoft.com/office/drawing/2014/main" id="{EA364342-177A-44B2-B179-E125ACF5BBB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7" t="40788" r="38890" b="18100"/>
          <a:stretch/>
        </p:blipFill>
        <p:spPr>
          <a:xfrm>
            <a:off x="80273" y="4972696"/>
            <a:ext cx="2218305" cy="1398786"/>
          </a:xfrm>
          <a:prstGeom prst="rect">
            <a:avLst/>
          </a:prstGeom>
        </p:spPr>
      </p:pic>
      <p:sp>
        <p:nvSpPr>
          <p:cNvPr id="153" name="Inhaltsplatzhalter 6">
            <a:extLst>
              <a:ext uri="{FF2B5EF4-FFF2-40B4-BE49-F238E27FC236}">
                <a16:creationId xmlns:a16="http://schemas.microsoft.com/office/drawing/2014/main" id="{48A1C38D-1D0F-47A9-B091-CCF376B0E73B}"/>
              </a:ext>
            </a:extLst>
          </p:cNvPr>
          <p:cNvSpPr txBox="1">
            <a:spLocks/>
          </p:cNvSpPr>
          <p:nvPr/>
        </p:nvSpPr>
        <p:spPr>
          <a:xfrm>
            <a:off x="10618862" y="2553561"/>
            <a:ext cx="4160143" cy="2000163"/>
          </a:xfrm>
          <a:prstGeom prst="rect">
            <a:avLst/>
          </a:prstGeom>
          <a:noFill/>
          <a:ln w="0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76533" tIns="0" rIns="76533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913" dirty="0">
                <a:solidFill>
                  <a:sysClr val="windowText" lastClr="000000"/>
                </a:solidFill>
              </a:rPr>
              <a:t>tritium compatible</a:t>
            </a:r>
            <a:br>
              <a:rPr lang="en-GB" sz="1913" dirty="0">
                <a:solidFill>
                  <a:sysClr val="windowText" lastClr="000000"/>
                </a:solidFill>
              </a:rPr>
            </a:br>
            <a:endParaRPr lang="en-GB" sz="1913" dirty="0">
              <a:solidFill>
                <a:sysClr val="windowText" lastClr="000000"/>
              </a:solidFill>
            </a:endParaRPr>
          </a:p>
          <a:p>
            <a:pPr marL="0" indent="0">
              <a:buNone/>
              <a:defRPr/>
            </a:pPr>
            <a:r>
              <a:rPr lang="en-GB" sz="1913" dirty="0">
                <a:solidFill>
                  <a:sysClr val="windowText" lastClr="000000"/>
                </a:solidFill>
              </a:rPr>
              <a:t>located in radiation</a:t>
            </a:r>
            <a:br>
              <a:rPr lang="en-GB" sz="1913" dirty="0">
                <a:solidFill>
                  <a:sysClr val="windowText" lastClr="000000"/>
                </a:solidFill>
              </a:rPr>
            </a:br>
            <a:r>
              <a:rPr lang="en-GB" sz="1913" dirty="0">
                <a:solidFill>
                  <a:sysClr val="windowText" lastClr="000000"/>
                </a:solidFill>
              </a:rPr>
              <a:t>controlled area</a:t>
            </a:r>
            <a:br>
              <a:rPr lang="en-GB" sz="1913" dirty="0">
                <a:solidFill>
                  <a:sysClr val="windowText" lastClr="000000"/>
                </a:solidFill>
              </a:rPr>
            </a:br>
            <a:r>
              <a:rPr lang="en-GB" sz="1913" dirty="0">
                <a:solidFill>
                  <a:sysClr val="windowText" lastClr="000000"/>
                </a:solidFill>
              </a:rPr>
              <a:t>(HML)</a:t>
            </a:r>
            <a:br>
              <a:rPr lang="en-GB" sz="1913" dirty="0">
                <a:solidFill>
                  <a:sysClr val="windowText" lastClr="000000"/>
                </a:solidFill>
              </a:rPr>
            </a:br>
            <a:br>
              <a:rPr lang="en-GB" sz="1913" dirty="0">
                <a:solidFill>
                  <a:sysClr val="windowText" lastClr="000000"/>
                </a:solidFill>
              </a:rPr>
            </a:br>
            <a:endParaRPr lang="en-GB" sz="1913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51" name="Textfeld 435">
            <a:extLst>
              <a:ext uri="{FF2B5EF4-FFF2-40B4-BE49-F238E27FC236}">
                <a16:creationId xmlns:a16="http://schemas.microsoft.com/office/drawing/2014/main" id="{CD40FCD7-B1A7-14A0-1F1F-D32D13867681}"/>
              </a:ext>
            </a:extLst>
          </p:cNvPr>
          <p:cNvSpPr txBox="1"/>
          <p:nvPr/>
        </p:nvSpPr>
        <p:spPr>
          <a:xfrm>
            <a:off x="1788416" y="750824"/>
            <a:ext cx="2747556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Laser-Induced Desorption</a:t>
            </a:r>
            <a:endParaRPr lang="en-GB" sz="127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Textfeld 435">
            <a:extLst>
              <a:ext uri="{FF2B5EF4-FFF2-40B4-BE49-F238E27FC236}">
                <a16:creationId xmlns:a16="http://schemas.microsoft.com/office/drawing/2014/main" id="{9559B11D-0177-4550-E374-0A5B56A6C9C4}"/>
              </a:ext>
            </a:extLst>
          </p:cNvPr>
          <p:cNvSpPr txBox="1"/>
          <p:nvPr/>
        </p:nvSpPr>
        <p:spPr>
          <a:xfrm>
            <a:off x="4855884" y="976197"/>
            <a:ext cx="2967654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76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Desorption Spectrometry</a:t>
            </a:r>
            <a:endParaRPr lang="en-GB" sz="1276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Inhaltsplatzhalter 6">
            <a:extLst>
              <a:ext uri="{FF2B5EF4-FFF2-40B4-BE49-F238E27FC236}">
                <a16:creationId xmlns:a16="http://schemas.microsoft.com/office/drawing/2014/main" id="{772C2C06-0914-D8E1-979E-95EC7097AE0F}"/>
              </a:ext>
            </a:extLst>
          </p:cNvPr>
          <p:cNvSpPr txBox="1">
            <a:spLocks/>
          </p:cNvSpPr>
          <p:nvPr/>
        </p:nvSpPr>
        <p:spPr>
          <a:xfrm>
            <a:off x="10651782" y="4706422"/>
            <a:ext cx="4160143" cy="2000163"/>
          </a:xfrm>
          <a:prstGeom prst="rect">
            <a:avLst/>
          </a:prstGeom>
          <a:noFill/>
          <a:ln w="0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76533" tIns="0" rIns="76533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1913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E0C1D6-DD02-4CE4-BA32-BD0D009B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" y="114597"/>
            <a:ext cx="10692288" cy="485986"/>
          </a:xfrm>
        </p:spPr>
        <p:txBody>
          <a:bodyPr/>
          <a:lstStyle/>
          <a:p>
            <a:r>
              <a:rPr lang="en-GB" sz="2500" dirty="0"/>
              <a:t>FREDIS (Fuel </a:t>
            </a:r>
            <a:r>
              <a:rPr lang="en-GB" sz="2500" dirty="0" err="1"/>
              <a:t>REtention</a:t>
            </a:r>
            <a:r>
              <a:rPr lang="en-GB" sz="2500" dirty="0"/>
              <a:t> Diagnostic Setup) @ FZJ</a:t>
            </a:r>
          </a:p>
        </p:txBody>
      </p:sp>
    </p:spTree>
    <p:extLst>
      <p:ext uri="{BB962C8B-B14F-4D97-AF65-F5344CB8AC3E}">
        <p14:creationId xmlns:p14="http://schemas.microsoft.com/office/powerpoint/2010/main" val="147215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0"/>
      <p:bldP spid="402" grpId="0"/>
      <p:bldP spid="403" grpId="0"/>
      <p:bldP spid="405" grpId="0"/>
      <p:bldP spid="406" grpId="0"/>
      <p:bldP spid="407" grpId="0"/>
      <p:bldP spid="411" grpId="0"/>
      <p:bldP spid="412" grpId="0"/>
      <p:bldP spid="414" grpId="0"/>
      <p:bldP spid="415" grpId="0"/>
      <p:bldP spid="416" grpId="0"/>
      <p:bldP spid="418" grpId="0" animBg="1"/>
      <p:bldP spid="419" grpId="0" animBg="1"/>
      <p:bldP spid="425" grpId="0"/>
      <p:bldP spid="430" grpId="0" animBg="1"/>
      <p:bldP spid="431" grpId="0"/>
      <p:bldP spid="432" grpId="0"/>
      <p:bldP spid="433" grpId="0"/>
      <p:bldP spid="442" grpId="0"/>
      <p:bldP spid="500" grpId="0"/>
      <p:bldP spid="503" grpId="0"/>
      <p:bldP spid="513" grpId="0"/>
      <p:bldP spid="514" grpId="0"/>
      <p:bldP spid="160" grpId="0" animBg="1"/>
      <p:bldP spid="163" grpId="0"/>
      <p:bldP spid="153" grpId="0"/>
      <p:bldP spid="152" grpId="0"/>
      <p:bldP spid="1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850391">
              <a:lnSpc>
                <a:spcPts val="2900"/>
              </a:lnSpc>
              <a:defRPr sz="2604"/>
            </a:lvl1pPr>
          </a:lstStyle>
          <a:p>
            <a:r>
              <a:rPr lang="en-GB" sz="2445" dirty="0">
                <a:cs typeface="Arial" panose="020B0604020202020204" pitchFamily="34" charset="0"/>
              </a:rPr>
              <a:t>JET Sample Overview for LID-QMS @ FZJ</a:t>
            </a:r>
          </a:p>
        </p:txBody>
      </p:sp>
      <p:sp>
        <p:nvSpPr>
          <p:cNvPr id="18" name="Textfeld 45">
            <a:extLst>
              <a:ext uri="{FF2B5EF4-FFF2-40B4-BE49-F238E27FC236}">
                <a16:creationId xmlns:a16="http://schemas.microsoft.com/office/drawing/2014/main" id="{E31FA537-9B64-4CE9-B723-A9C94FDC11C6}"/>
              </a:ext>
            </a:extLst>
          </p:cNvPr>
          <p:cNvSpPr txBox="1"/>
          <p:nvPr/>
        </p:nvSpPr>
        <p:spPr>
          <a:xfrm>
            <a:off x="147925" y="836588"/>
            <a:ext cx="128124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de-DE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</a:t>
            </a:r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(HFGC14N LH, ILW3) 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part after coring  + core 3b</a:t>
            </a:r>
            <a:endParaRPr lang="de-DE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(14IN G1C, ILW3)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part after coring + </a:t>
            </a:r>
            <a:r>
              <a:rPr lang="de-DE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11a 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0 (HFGC??? RH, ILW1-3) remaining part after coring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1 (14IWG1A, ILW1-3) remaining parts after coring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lamella cuts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limiter 2XR10 from ILW3 for poloidal D profile 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IWC 4/2 (2011-2016) 19, 32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905202" algn="l"/>
              </a:tabLst>
            </a:pP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043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282A1D11-E9C2-4ADA-B8AB-03FF0A9E672B}"/>
              </a:ext>
            </a:extLst>
          </p:cNvPr>
          <p:cNvGrpSpPr/>
          <p:nvPr/>
        </p:nvGrpSpPr>
        <p:grpSpPr>
          <a:xfrm>
            <a:off x="7637523" y="1086038"/>
            <a:ext cx="5035340" cy="5831479"/>
            <a:chOff x="7637523" y="1086038"/>
            <a:chExt cx="5035340" cy="5831479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96E95324-1249-49BA-AB94-4EA68F8B7F7C}"/>
                </a:ext>
              </a:extLst>
            </p:cNvPr>
            <p:cNvGrpSpPr/>
            <p:nvPr/>
          </p:nvGrpSpPr>
          <p:grpSpPr>
            <a:xfrm>
              <a:off x="7637523" y="1086038"/>
              <a:ext cx="5035340" cy="5831479"/>
              <a:chOff x="4803022" y="1680209"/>
              <a:chExt cx="3392923" cy="3929379"/>
            </a:xfrm>
          </p:grpSpPr>
          <p:pic>
            <p:nvPicPr>
              <p:cNvPr id="44" name="Picture 1">
                <a:extLst>
                  <a:ext uri="{FF2B5EF4-FFF2-40B4-BE49-F238E27FC236}">
                    <a16:creationId xmlns:a16="http://schemas.microsoft.com/office/drawing/2014/main" id="{FC600E59-9D5B-4412-BE26-BDC4D1C65E4C}"/>
                  </a:ext>
                </a:extLst>
              </p:cNvPr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3" t="11447" r="34336" b="16920"/>
              <a:stretch/>
            </p:blipFill>
            <p:spPr>
              <a:xfrm rot="16200000">
                <a:off x="4534794" y="1948437"/>
                <a:ext cx="3929379" cy="3392923"/>
              </a:xfrm>
              <a:prstGeom prst="rect">
                <a:avLst/>
              </a:prstGeom>
              <a:scene3d>
                <a:camera prst="orthographicFront">
                  <a:rot lat="0" lon="0" rev="5400000"/>
                </a:camera>
                <a:lightRig rig="threePt" dir="t"/>
              </a:scene3d>
            </p:spPr>
          </p:pic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9024DB93-698C-4F1E-9125-BFE4894BD3E9}"/>
                  </a:ext>
                </a:extLst>
              </p:cNvPr>
              <p:cNvSpPr/>
              <p:nvPr/>
            </p:nvSpPr>
            <p:spPr>
              <a:xfrm>
                <a:off x="7689730" y="4998359"/>
                <a:ext cx="497409" cy="259758"/>
              </a:xfrm>
              <a:prstGeom prst="rect">
                <a:avLst/>
              </a:prstGeom>
              <a:noFill/>
              <a:ln w="6350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</p:grpSp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0F67B32E-5F47-4B06-9873-A05F68F27D65}"/>
                </a:ext>
              </a:extLst>
            </p:cNvPr>
            <p:cNvCxnSpPr>
              <a:cxnSpLocks/>
            </p:cNvCxnSpPr>
            <p:nvPr/>
          </p:nvCxnSpPr>
          <p:spPr>
            <a:xfrm>
              <a:off x="11168299" y="5104742"/>
              <a:ext cx="957040" cy="85451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3" name="Objekt 62">
            <a:extLst>
              <a:ext uri="{FF2B5EF4-FFF2-40B4-BE49-F238E27FC236}">
                <a16:creationId xmlns:a16="http://schemas.microsoft.com/office/drawing/2014/main" id="{D48E6287-2A1B-42BE-B5FA-55C7D2A722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835622"/>
              </p:ext>
            </p:extLst>
          </p:nvPr>
        </p:nvGraphicFramePr>
        <p:xfrm>
          <a:off x="551280" y="3923164"/>
          <a:ext cx="7012826" cy="3322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" name="Graph" r:id="rId4" imgW="15840360" imgH="7502760" progId="Origin50.Graph">
                  <p:embed/>
                </p:oleObj>
              </mc:Choice>
              <mc:Fallback>
                <p:oleObj name="Graph" r:id="rId4" imgW="15840360" imgH="75027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1280" y="3923164"/>
                        <a:ext cx="7012826" cy="3322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C491D688-B7B4-4F49-9DF3-F109B341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 situ LID-QMS of JET divertor tile 0 from ILW3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109E9DC-6E18-4CF5-B0E7-920144D8A637}"/>
              </a:ext>
            </a:extLst>
          </p:cNvPr>
          <p:cNvSpPr txBox="1"/>
          <p:nvPr/>
        </p:nvSpPr>
        <p:spPr>
          <a:xfrm>
            <a:off x="7704311" y="6470138"/>
            <a:ext cx="4959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fr-FR" sz="1400" b="1" dirty="0" err="1">
                <a:solidFill>
                  <a:srgbClr val="FF00FF"/>
                </a:solidFill>
              </a:rPr>
              <a:t>Ref</a:t>
            </a:r>
            <a:r>
              <a:rPr lang="fr-FR" sz="1400" b="1" dirty="0">
                <a:solidFill>
                  <a:srgbClr val="FF00FF"/>
                </a:solidFill>
              </a:rPr>
              <a:t> [1]: J. </a:t>
            </a:r>
            <a:r>
              <a:rPr lang="fr-FR" sz="1400" b="1" dirty="0" err="1">
                <a:solidFill>
                  <a:srgbClr val="FF00FF"/>
                </a:solidFill>
              </a:rPr>
              <a:t>Likonen</a:t>
            </a:r>
            <a:r>
              <a:rPr lang="fr-FR" sz="1400" b="1" dirty="0">
                <a:solidFill>
                  <a:srgbClr val="FF00FF"/>
                </a:solidFill>
              </a:rPr>
              <a:t> et al, </a:t>
            </a:r>
            <a:r>
              <a:rPr lang="fr-FR" sz="1400" b="1" dirty="0" err="1">
                <a:solidFill>
                  <a:srgbClr val="FF00FF"/>
                </a:solidFill>
              </a:rPr>
              <a:t>Nuc</a:t>
            </a:r>
            <a:r>
              <a:rPr lang="fr-FR" sz="1400" b="1" dirty="0">
                <a:solidFill>
                  <a:srgbClr val="FF00FF"/>
                </a:solidFill>
              </a:rPr>
              <a:t>. Mat. En. 19 (2019) 300-306 </a:t>
            </a:r>
            <a:r>
              <a:rPr lang="fr-FR" sz="1400" b="1" dirty="0">
                <a:solidFill>
                  <a:srgbClr val="4040FF"/>
                </a:solidFill>
                <a:hlinkClick r:id="rId6"/>
              </a:rPr>
              <a:t>doi:10.1016/j.nme.2019.03.012</a:t>
            </a:r>
            <a:br>
              <a:rPr lang="fr-FR" sz="1400" b="1" dirty="0">
                <a:solidFill>
                  <a:srgbClr val="4040FF"/>
                </a:solidFill>
              </a:rPr>
            </a:br>
            <a:endParaRPr lang="en-GB" sz="1400" b="1" dirty="0">
              <a:solidFill>
                <a:srgbClr val="404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518FBB0-549E-4279-A64D-1880E9FAA21A}"/>
              </a:ext>
            </a:extLst>
          </p:cNvPr>
          <p:cNvSpPr txBox="1"/>
          <p:nvPr/>
        </p:nvSpPr>
        <p:spPr>
          <a:xfrm>
            <a:off x="-54471" y="746641"/>
            <a:ext cx="13392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JET inner divertor tile 0 exposed in ILW3 (2014-2016). Then ex situ LID-QMS performed in FZJ.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7832F729-F73C-43D5-8657-F7EFCAC996D2}"/>
              </a:ext>
            </a:extLst>
          </p:cNvPr>
          <p:cNvSpPr txBox="1"/>
          <p:nvPr/>
        </p:nvSpPr>
        <p:spPr>
          <a:xfrm>
            <a:off x="7299469" y="4110702"/>
            <a:ext cx="58892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Good agreement of LID-QMS with TDS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except close to plasma heated side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due to mechanical damage of surface before LID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93DFB0C-CA9E-4684-9484-FCAB47C5D23C}"/>
              </a:ext>
            </a:extLst>
          </p:cNvPr>
          <p:cNvGrpSpPr/>
          <p:nvPr/>
        </p:nvGrpSpPr>
        <p:grpSpPr>
          <a:xfrm>
            <a:off x="3985940" y="5640831"/>
            <a:ext cx="3979479" cy="595984"/>
            <a:chOff x="3483882" y="5373213"/>
            <a:chExt cx="3979479" cy="595982"/>
          </a:xfrm>
        </p:grpSpPr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4F2D5772-B50E-40DC-B051-7FFBABBCB86E}"/>
                </a:ext>
              </a:extLst>
            </p:cNvPr>
            <p:cNvSpPr txBox="1"/>
            <p:nvPr/>
          </p:nvSpPr>
          <p:spPr>
            <a:xfrm>
              <a:off x="3483882" y="5630642"/>
              <a:ext cx="3979479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Bef>
                  <a:spcPct val="20000"/>
                </a:spcBef>
              </a:pPr>
              <a:r>
                <a:rPr lang="da-DK" sz="1600" b="1" dirty="0">
                  <a:solidFill>
                    <a:srgbClr val="00B050"/>
                  </a:solidFill>
                </a:rPr>
                <a:t>constant D inventory</a:t>
              </a:r>
              <a:endParaRPr lang="en-GB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eschweifte Klammer links 36">
              <a:extLst>
                <a:ext uri="{FF2B5EF4-FFF2-40B4-BE49-F238E27FC236}">
                  <a16:creationId xmlns:a16="http://schemas.microsoft.com/office/drawing/2014/main" id="{56958FDB-8071-4989-9D03-D3BE666C6118}"/>
                </a:ext>
              </a:extLst>
            </p:cNvPr>
            <p:cNvSpPr/>
            <p:nvPr/>
          </p:nvSpPr>
          <p:spPr>
            <a:xfrm rot="16200000">
              <a:off x="4416301" y="4562196"/>
              <a:ext cx="202170" cy="1824204"/>
            </a:xfrm>
            <a:prstGeom prst="leftBrace">
              <a:avLst>
                <a:gd name="adj1" fmla="val 8333"/>
                <a:gd name="adj2" fmla="val 50389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8" name="Group 3">
            <a:extLst>
              <a:ext uri="{FF2B5EF4-FFF2-40B4-BE49-F238E27FC236}">
                <a16:creationId xmlns:a16="http://schemas.microsoft.com/office/drawing/2014/main" id="{7D12636E-BAE4-45CB-9B25-A3758A7E91FC}"/>
              </a:ext>
            </a:extLst>
          </p:cNvPr>
          <p:cNvGrpSpPr/>
          <p:nvPr/>
        </p:nvGrpSpPr>
        <p:grpSpPr>
          <a:xfrm>
            <a:off x="7800224" y="1725193"/>
            <a:ext cx="7104789" cy="2197589"/>
            <a:chOff x="6201186" y="743054"/>
            <a:chExt cx="5328592" cy="1648192"/>
          </a:xfrm>
        </p:grpSpPr>
        <p:pic>
          <p:nvPicPr>
            <p:cNvPr id="39" name="Content Placeholder 3">
              <a:extLst>
                <a:ext uri="{FF2B5EF4-FFF2-40B4-BE49-F238E27FC236}">
                  <a16:creationId xmlns:a16="http://schemas.microsoft.com/office/drawing/2014/main" id="{CCD257EC-2A7F-453F-A996-A768D27D68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075" t="70284" r="45475" b="5722"/>
            <a:stretch/>
          </p:blipFill>
          <p:spPr>
            <a:xfrm>
              <a:off x="6201186" y="743054"/>
              <a:ext cx="5328592" cy="1648192"/>
            </a:xfrm>
            <a:prstGeom prst="rect">
              <a:avLst/>
            </a:prstGeom>
          </p:spPr>
        </p:pic>
        <p:sp>
          <p:nvSpPr>
            <p:cNvPr id="40" name="Textfeld 7">
              <a:extLst>
                <a:ext uri="{FF2B5EF4-FFF2-40B4-BE49-F238E27FC236}">
                  <a16:creationId xmlns:a16="http://schemas.microsoft.com/office/drawing/2014/main" id="{211D3BAE-2FE3-4437-85F4-5BBFCD83DFDC}"/>
                </a:ext>
              </a:extLst>
            </p:cNvPr>
            <p:cNvSpPr txBox="1"/>
            <p:nvPr/>
          </p:nvSpPr>
          <p:spPr>
            <a:xfrm>
              <a:off x="6763971" y="1394128"/>
              <a:ext cx="574918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2000" b="1" dirty="0">
                  <a:solidFill>
                    <a:schemeClr val="bg1"/>
                  </a:solidFill>
                </a:rPr>
                <a:t>tile 0</a:t>
              </a:r>
            </a:p>
          </p:txBody>
        </p:sp>
        <p:cxnSp>
          <p:nvCxnSpPr>
            <p:cNvPr id="41" name="Gerade Verbindung mit Pfeil 8">
              <a:extLst>
                <a:ext uri="{FF2B5EF4-FFF2-40B4-BE49-F238E27FC236}">
                  <a16:creationId xmlns:a16="http://schemas.microsoft.com/office/drawing/2014/main" id="{DB29F102-D44B-49ED-B18E-0D8D6F5EFDDA}"/>
                </a:ext>
              </a:extLst>
            </p:cNvPr>
            <p:cNvCxnSpPr/>
            <p:nvPr/>
          </p:nvCxnSpPr>
          <p:spPr>
            <a:xfrm flipV="1">
              <a:off x="7283715" y="1317232"/>
              <a:ext cx="344962" cy="205334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feld 7">
              <a:extLst>
                <a:ext uri="{FF2B5EF4-FFF2-40B4-BE49-F238E27FC236}">
                  <a16:creationId xmlns:a16="http://schemas.microsoft.com/office/drawing/2014/main" id="{B2A24EFF-DA30-4364-BEBB-35A77E2417EA}"/>
                </a:ext>
              </a:extLst>
            </p:cNvPr>
            <p:cNvSpPr txBox="1"/>
            <p:nvPr/>
          </p:nvSpPr>
          <p:spPr>
            <a:xfrm>
              <a:off x="7086038" y="1615294"/>
              <a:ext cx="574918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2000" b="1" dirty="0">
                  <a:solidFill>
                    <a:schemeClr val="bg1"/>
                  </a:solidFill>
                </a:rPr>
                <a:t>tile 1</a:t>
              </a:r>
            </a:p>
          </p:txBody>
        </p:sp>
        <p:cxnSp>
          <p:nvCxnSpPr>
            <p:cNvPr id="43" name="Gerade Verbindung mit Pfeil 8">
              <a:extLst>
                <a:ext uri="{FF2B5EF4-FFF2-40B4-BE49-F238E27FC236}">
                  <a16:creationId xmlns:a16="http://schemas.microsoft.com/office/drawing/2014/main" id="{70725B8D-9247-41CB-B743-12CB9147D95A}"/>
                </a:ext>
              </a:extLst>
            </p:cNvPr>
            <p:cNvCxnSpPr/>
            <p:nvPr/>
          </p:nvCxnSpPr>
          <p:spPr>
            <a:xfrm flipV="1">
              <a:off x="7527767" y="1460577"/>
              <a:ext cx="344962" cy="205334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2">
            <a:extLst>
              <a:ext uri="{FF2B5EF4-FFF2-40B4-BE49-F238E27FC236}">
                <a16:creationId xmlns:a16="http://schemas.microsoft.com/office/drawing/2014/main" id="{E1091D9F-4AA7-47E5-B2CD-8448DDAF9FB7}"/>
              </a:ext>
            </a:extLst>
          </p:cNvPr>
          <p:cNvGrpSpPr/>
          <p:nvPr/>
        </p:nvGrpSpPr>
        <p:grpSpPr>
          <a:xfrm>
            <a:off x="-84264" y="1206904"/>
            <a:ext cx="7721787" cy="2795725"/>
            <a:chOff x="-55550" y="318817"/>
            <a:chExt cx="5791340" cy="2096794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FA03651D-A701-4194-8279-B9A50556BE88}"/>
                </a:ext>
              </a:extLst>
            </p:cNvPr>
            <p:cNvGrpSpPr/>
            <p:nvPr/>
          </p:nvGrpSpPr>
          <p:grpSpPr>
            <a:xfrm>
              <a:off x="558289" y="318817"/>
              <a:ext cx="5177501" cy="2036909"/>
              <a:chOff x="129874" y="692696"/>
              <a:chExt cx="6903334" cy="2715879"/>
            </a:xfrm>
          </p:grpSpPr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BCC30204-D344-4468-8426-52BA931550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6400" y="692696"/>
                <a:ext cx="6496808" cy="2715879"/>
              </a:xfrm>
              <a:prstGeom prst="rect">
                <a:avLst/>
              </a:prstGeom>
            </p:spPr>
          </p:pic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CC4A8087-C1C8-45B1-9210-A17572591C90}"/>
                  </a:ext>
                </a:extLst>
              </p:cNvPr>
              <p:cNvSpPr/>
              <p:nvPr/>
            </p:nvSpPr>
            <p:spPr>
              <a:xfrm>
                <a:off x="129874" y="3140968"/>
                <a:ext cx="84474" cy="8447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GB" sz="2400" dirty="0" err="1"/>
              </a:p>
            </p:txBody>
          </p:sp>
          <p:sp>
            <p:nvSpPr>
              <p:cNvPr id="33" name="Pfeil nach rechts 20">
                <a:extLst>
                  <a:ext uri="{FF2B5EF4-FFF2-40B4-BE49-F238E27FC236}">
                    <a16:creationId xmlns:a16="http://schemas.microsoft.com/office/drawing/2014/main" id="{36503471-CC25-4A64-BBA9-6BD4439A2224}"/>
                  </a:ext>
                </a:extLst>
              </p:cNvPr>
              <p:cNvSpPr/>
              <p:nvPr/>
            </p:nvSpPr>
            <p:spPr>
              <a:xfrm>
                <a:off x="263353" y="3095160"/>
                <a:ext cx="576064" cy="163624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GB" sz="2400" dirty="0"/>
              </a:p>
            </p:txBody>
          </p:sp>
        </p:grp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D444D1F-61A4-4C74-A9FE-26FDD2860824}"/>
                </a:ext>
              </a:extLst>
            </p:cNvPr>
            <p:cNvSpPr txBox="1"/>
            <p:nvPr/>
          </p:nvSpPr>
          <p:spPr>
            <a:xfrm>
              <a:off x="4370997" y="1304789"/>
              <a:ext cx="352500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da-DK" sz="2400" dirty="0">
                  <a:solidFill>
                    <a:srgbClr val="FF0000"/>
                  </a:solidFill>
                </a:rPr>
                <a:t>2c</a:t>
              </a:r>
              <a:endParaRPr lang="en-GB" sz="24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2351B640-F1E5-4CA8-8EF5-12DCB9D1CB66}"/>
                </a:ext>
              </a:extLst>
            </p:cNvPr>
            <p:cNvSpPr txBox="1"/>
            <p:nvPr/>
          </p:nvSpPr>
          <p:spPr>
            <a:xfrm>
              <a:off x="3195441" y="1312911"/>
              <a:ext cx="352500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da-DK" sz="2400" dirty="0">
                  <a:solidFill>
                    <a:srgbClr val="FF0000"/>
                  </a:solidFill>
                </a:rPr>
                <a:t>4c</a:t>
              </a:r>
              <a:endParaRPr lang="en-GB" sz="24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55FE1B3-357A-4EDF-8B62-BAF1797501D1}"/>
                </a:ext>
              </a:extLst>
            </p:cNvPr>
            <p:cNvSpPr txBox="1"/>
            <p:nvPr/>
          </p:nvSpPr>
          <p:spPr>
            <a:xfrm>
              <a:off x="1976844" y="1157514"/>
              <a:ext cx="352500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da-DK" sz="2400" dirty="0">
                  <a:solidFill>
                    <a:srgbClr val="FF0000"/>
                  </a:solidFill>
                </a:rPr>
                <a:t>6c</a:t>
              </a:r>
              <a:endParaRPr lang="en-GB" sz="24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7E6614C-7F25-4CC5-9799-27939D505858}"/>
                </a:ext>
              </a:extLst>
            </p:cNvPr>
            <p:cNvSpPr txBox="1"/>
            <p:nvPr/>
          </p:nvSpPr>
          <p:spPr>
            <a:xfrm>
              <a:off x="1410817" y="1175724"/>
              <a:ext cx="352500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da-DK" sz="2400" dirty="0">
                  <a:solidFill>
                    <a:srgbClr val="FF0000"/>
                  </a:solidFill>
                </a:rPr>
                <a:t>7c</a:t>
              </a:r>
              <a:endParaRPr lang="en-GB" sz="24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2802339-A312-41AA-ABA2-6300F90B0EA8}"/>
                </a:ext>
              </a:extLst>
            </p:cNvPr>
            <p:cNvSpPr txBox="1"/>
            <p:nvPr/>
          </p:nvSpPr>
          <p:spPr>
            <a:xfrm>
              <a:off x="4845523" y="1321292"/>
              <a:ext cx="352500" cy="332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a-DK" sz="2400" dirty="0">
                  <a:solidFill>
                    <a:srgbClr val="FF00FF"/>
                  </a:solidFill>
                </a:rPr>
                <a:t>1c</a:t>
              </a:r>
              <a:endParaRPr lang="en-GB" sz="2400" dirty="0">
                <a:solidFill>
                  <a:srgbClr val="FF00FF"/>
                </a:solidFill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E778FF2F-1C8A-4E0F-8E97-5BDE160BA00D}"/>
                </a:ext>
              </a:extLst>
            </p:cNvPr>
            <p:cNvSpPr txBox="1"/>
            <p:nvPr/>
          </p:nvSpPr>
          <p:spPr>
            <a:xfrm>
              <a:off x="3647499" y="1269257"/>
              <a:ext cx="352500" cy="332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a-DK" sz="2400" dirty="0">
                  <a:solidFill>
                    <a:srgbClr val="FF00FF"/>
                  </a:solidFill>
                </a:rPr>
                <a:t>3c</a:t>
              </a:r>
              <a:endParaRPr lang="en-GB" sz="2400" dirty="0">
                <a:solidFill>
                  <a:srgbClr val="FF00FF"/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C85DFE55-F344-4925-A273-37F20A1E81DD}"/>
                </a:ext>
              </a:extLst>
            </p:cNvPr>
            <p:cNvSpPr txBox="1"/>
            <p:nvPr/>
          </p:nvSpPr>
          <p:spPr>
            <a:xfrm>
              <a:off x="2454071" y="1232979"/>
              <a:ext cx="352500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a-DK" sz="2400" dirty="0">
                  <a:solidFill>
                    <a:srgbClr val="FF00FF"/>
                  </a:solidFill>
                </a:rPr>
                <a:t>5c</a:t>
              </a:r>
              <a:endParaRPr lang="en-GB" sz="2400" dirty="0">
                <a:solidFill>
                  <a:srgbClr val="FF00FF"/>
                </a:solidFill>
              </a:endParaRP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B7085CD2-4D0B-4BAB-A4C4-82B310217B14}"/>
                </a:ext>
              </a:extLst>
            </p:cNvPr>
            <p:cNvSpPr txBox="1"/>
            <p:nvPr/>
          </p:nvSpPr>
          <p:spPr>
            <a:xfrm>
              <a:off x="-51609" y="1423032"/>
              <a:ext cx="1055886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LID-QMS:</a:t>
              </a:r>
              <a:b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Ø3 mm </a:t>
              </a:r>
              <a:b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laser</a:t>
              </a:r>
              <a:b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spots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AB1B6063-086C-4A08-A93A-28193D299784}"/>
                </a:ext>
              </a:extLst>
            </p:cNvPr>
            <p:cNvSpPr txBox="1"/>
            <p:nvPr/>
          </p:nvSpPr>
          <p:spPr>
            <a:xfrm>
              <a:off x="-55550" y="793953"/>
              <a:ext cx="855042" cy="727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da-DK" sz="2000" dirty="0"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TDS of </a:t>
              </a:r>
              <a:br>
                <a:rPr lang="da-DK" sz="2000" dirty="0"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sz="2000" dirty="0"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cored</a:t>
              </a:r>
              <a:br>
                <a:rPr lang="da-DK" sz="2000" dirty="0"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sz="2000" dirty="0"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samples</a:t>
              </a:r>
              <a:endParaRPr lang="en-GB" sz="20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29EF793C-629A-4081-900B-31AD17FCED36}"/>
                </a:ext>
              </a:extLst>
            </p:cNvPr>
            <p:cNvSpPr txBox="1"/>
            <p:nvPr/>
          </p:nvSpPr>
          <p:spPr>
            <a:xfrm>
              <a:off x="2737962" y="1187655"/>
              <a:ext cx="352500" cy="496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a-DK" sz="2400" dirty="0">
                  <a:solidFill>
                    <a:srgbClr val="FF0000"/>
                  </a:solidFill>
                </a:rPr>
                <a:t>5c</a:t>
              </a:r>
              <a:br>
                <a:rPr lang="da-DK" sz="2400" dirty="0">
                  <a:solidFill>
                    <a:srgbClr val="FF0000"/>
                  </a:solidFill>
                </a:rPr>
              </a:br>
              <a:r>
                <a:rPr lang="da-DK" sz="1500" dirty="0">
                  <a:solidFill>
                    <a:srgbClr val="FF0000"/>
                  </a:solidFill>
                </a:rPr>
                <a:t>low</a:t>
              </a:r>
              <a:endParaRPr lang="en-GB" sz="1500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5CE31C16-C421-4237-AC89-FD659DF51B3A}"/>
                </a:ext>
              </a:extLst>
            </p:cNvPr>
            <p:cNvSpPr txBox="1"/>
            <p:nvPr/>
          </p:nvSpPr>
          <p:spPr>
            <a:xfrm>
              <a:off x="3928542" y="1192824"/>
              <a:ext cx="352500" cy="496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a-DK" sz="2400" dirty="0">
                  <a:solidFill>
                    <a:srgbClr val="FF0000"/>
                  </a:solidFill>
                </a:rPr>
                <a:t>3c</a:t>
              </a:r>
              <a:br>
                <a:rPr lang="da-DK" sz="2400" dirty="0">
                  <a:solidFill>
                    <a:srgbClr val="FF0000"/>
                  </a:solidFill>
                </a:rPr>
              </a:br>
              <a:r>
                <a:rPr lang="da-DK" sz="1500" dirty="0">
                  <a:solidFill>
                    <a:srgbClr val="FF0000"/>
                  </a:solidFill>
                </a:rPr>
                <a:t>low</a:t>
              </a:r>
              <a:endParaRPr lang="en-GB" sz="15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78698908-71B8-4E85-AC1C-36D12B4A9A83}"/>
              </a:ext>
            </a:extLst>
          </p:cNvPr>
          <p:cNvGrpSpPr/>
          <p:nvPr/>
        </p:nvGrpSpPr>
        <p:grpSpPr>
          <a:xfrm>
            <a:off x="3287382" y="2273426"/>
            <a:ext cx="845698" cy="845698"/>
            <a:chOff x="3287382" y="1851146"/>
            <a:chExt cx="845698" cy="845698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25C6BD69-66FE-4B10-B818-D5DE154A2BE3}"/>
                </a:ext>
              </a:extLst>
            </p:cNvPr>
            <p:cNvSpPr/>
            <p:nvPr/>
          </p:nvSpPr>
          <p:spPr>
            <a:xfrm>
              <a:off x="3287382" y="1851146"/>
              <a:ext cx="845698" cy="845698"/>
            </a:xfrm>
            <a:prstGeom prst="ellipse">
              <a:avLst/>
            </a:prstGeom>
            <a:noFill/>
            <a:ln w="28575">
              <a:solidFill>
                <a:srgbClr val="FF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AE7376F5-6E96-4199-A405-BA5F80F2C457}"/>
                </a:ext>
              </a:extLst>
            </p:cNvPr>
            <p:cNvCxnSpPr>
              <a:stCxn id="46" idx="0"/>
              <a:endCxn id="46" idx="4"/>
            </p:cNvCxnSpPr>
            <p:nvPr/>
          </p:nvCxnSpPr>
          <p:spPr>
            <a:xfrm>
              <a:off x="3710231" y="1851146"/>
              <a:ext cx="0" cy="845698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2A360078-FAC8-4F0F-B286-F7F7FB71CD98}"/>
              </a:ext>
            </a:extLst>
          </p:cNvPr>
          <p:cNvGrpSpPr/>
          <p:nvPr/>
        </p:nvGrpSpPr>
        <p:grpSpPr>
          <a:xfrm>
            <a:off x="4863821" y="2284840"/>
            <a:ext cx="845698" cy="845698"/>
            <a:chOff x="3287382" y="1851146"/>
            <a:chExt cx="845698" cy="845698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3D605D1A-FA16-4E1A-B887-4730A0B3DC3B}"/>
                </a:ext>
              </a:extLst>
            </p:cNvPr>
            <p:cNvSpPr/>
            <p:nvPr/>
          </p:nvSpPr>
          <p:spPr>
            <a:xfrm>
              <a:off x="3287382" y="1851146"/>
              <a:ext cx="845698" cy="845698"/>
            </a:xfrm>
            <a:prstGeom prst="ellipse">
              <a:avLst/>
            </a:prstGeom>
            <a:noFill/>
            <a:ln w="28575">
              <a:solidFill>
                <a:srgbClr val="FF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B7B9D117-967A-4E68-AF55-CD66E4BFC5AB}"/>
                </a:ext>
              </a:extLst>
            </p:cNvPr>
            <p:cNvCxnSpPr>
              <a:stCxn id="52" idx="0"/>
              <a:endCxn id="52" idx="4"/>
            </p:cNvCxnSpPr>
            <p:nvPr/>
          </p:nvCxnSpPr>
          <p:spPr>
            <a:xfrm>
              <a:off x="3710231" y="1851146"/>
              <a:ext cx="0" cy="845698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186F1733-A910-45EB-A65D-92F2A40324AD}"/>
              </a:ext>
            </a:extLst>
          </p:cNvPr>
          <p:cNvGrpSpPr/>
          <p:nvPr/>
        </p:nvGrpSpPr>
        <p:grpSpPr>
          <a:xfrm>
            <a:off x="6462853" y="2372246"/>
            <a:ext cx="845698" cy="845698"/>
            <a:chOff x="3287382" y="1851146"/>
            <a:chExt cx="845698" cy="845698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0E5D1A8F-836A-4741-A610-0B3A10924666}"/>
                </a:ext>
              </a:extLst>
            </p:cNvPr>
            <p:cNvSpPr/>
            <p:nvPr/>
          </p:nvSpPr>
          <p:spPr>
            <a:xfrm>
              <a:off x="3287382" y="1851146"/>
              <a:ext cx="845698" cy="845698"/>
            </a:xfrm>
            <a:prstGeom prst="ellipse">
              <a:avLst/>
            </a:prstGeom>
            <a:noFill/>
            <a:ln w="28575">
              <a:solidFill>
                <a:srgbClr val="FF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D0062F5B-5854-44C2-8E65-B5FE964F970F}"/>
                </a:ext>
              </a:extLst>
            </p:cNvPr>
            <p:cNvCxnSpPr>
              <a:stCxn id="55" idx="0"/>
              <a:endCxn id="55" idx="4"/>
            </p:cNvCxnSpPr>
            <p:nvPr/>
          </p:nvCxnSpPr>
          <p:spPr>
            <a:xfrm>
              <a:off x="3710231" y="1851146"/>
              <a:ext cx="0" cy="845698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feld 58">
            <a:extLst>
              <a:ext uri="{FF2B5EF4-FFF2-40B4-BE49-F238E27FC236}">
                <a16:creationId xmlns:a16="http://schemas.microsoft.com/office/drawing/2014/main" id="{6A026FD6-E60B-4C23-A20B-309C3B9A4EEF}"/>
              </a:ext>
            </a:extLst>
          </p:cNvPr>
          <p:cNvSpPr txBox="1"/>
          <p:nvPr/>
        </p:nvSpPr>
        <p:spPr>
          <a:xfrm>
            <a:off x="6829468" y="2456635"/>
            <a:ext cx="470000" cy="662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a-DK" sz="2400" dirty="0">
                <a:solidFill>
                  <a:srgbClr val="FF0000"/>
                </a:solidFill>
              </a:rPr>
              <a:t>1c</a:t>
            </a:r>
            <a:br>
              <a:rPr lang="da-DK" sz="2400" dirty="0">
                <a:solidFill>
                  <a:srgbClr val="FF0000"/>
                </a:solidFill>
              </a:rPr>
            </a:br>
            <a:r>
              <a:rPr lang="da-DK" sz="1500" dirty="0">
                <a:solidFill>
                  <a:srgbClr val="FF0000"/>
                </a:solidFill>
              </a:rPr>
              <a:t>low</a:t>
            </a:r>
            <a:endParaRPr lang="en-GB" sz="1500" dirty="0">
              <a:solidFill>
                <a:srgbClr val="FF0000"/>
              </a:solidFill>
            </a:endParaRPr>
          </a:p>
        </p:txBody>
      </p:sp>
      <p:sp>
        <p:nvSpPr>
          <p:cNvPr id="64" name="Pfeil nach rechts 20">
            <a:extLst>
              <a:ext uri="{FF2B5EF4-FFF2-40B4-BE49-F238E27FC236}">
                <a16:creationId xmlns:a16="http://schemas.microsoft.com/office/drawing/2014/main" id="{6A579B23-4D62-4794-A8D3-4D37E3ACBDD9}"/>
              </a:ext>
            </a:extLst>
          </p:cNvPr>
          <p:cNvSpPr/>
          <p:nvPr/>
        </p:nvSpPr>
        <p:spPr>
          <a:xfrm>
            <a:off x="877622" y="2357946"/>
            <a:ext cx="576064" cy="163624"/>
          </a:xfrm>
          <a:prstGeom prst="rightArrow">
            <a:avLst/>
          </a:prstGeom>
          <a:solidFill>
            <a:srgbClr val="FF00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dirty="0"/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1D516E99-C393-4152-B224-A8FE6165DA40}"/>
              </a:ext>
            </a:extLst>
          </p:cNvPr>
          <p:cNvSpPr txBox="1"/>
          <p:nvPr/>
        </p:nvSpPr>
        <p:spPr>
          <a:xfrm>
            <a:off x="9703545" y="2154863"/>
            <a:ext cx="1241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LH14N</a:t>
            </a:r>
          </a:p>
        </p:txBody>
      </p:sp>
    </p:spTree>
    <p:extLst>
      <p:ext uri="{BB962C8B-B14F-4D97-AF65-F5344CB8AC3E}">
        <p14:creationId xmlns:p14="http://schemas.microsoft.com/office/powerpoint/2010/main" val="1917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0846A09-22D6-4DC2-AC12-92731875B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75"/>
          <a:stretch/>
        </p:blipFill>
        <p:spPr>
          <a:xfrm>
            <a:off x="7920334" y="1268636"/>
            <a:ext cx="5040015" cy="4536505"/>
          </a:xfrm>
          <a:prstGeom prst="rect">
            <a:avLst/>
          </a:prstGeom>
        </p:spPr>
      </p:pic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850391">
              <a:lnSpc>
                <a:spcPts val="2900"/>
              </a:lnSpc>
              <a:defRPr sz="2604"/>
            </a:lvl1pPr>
          </a:lstStyle>
          <a:p>
            <a:r>
              <a:rPr lang="en-GB" sz="2445" dirty="0">
                <a:cs typeface="Arial" panose="020B0604020202020204" pitchFamily="34" charset="0"/>
              </a:rPr>
              <a:t>JET Sample Overview for LID-QMS @ FZJ</a:t>
            </a:r>
          </a:p>
        </p:txBody>
      </p:sp>
      <p:sp>
        <p:nvSpPr>
          <p:cNvPr id="18" name="Textfeld 45">
            <a:extLst>
              <a:ext uri="{FF2B5EF4-FFF2-40B4-BE49-F238E27FC236}">
                <a16:creationId xmlns:a16="http://schemas.microsoft.com/office/drawing/2014/main" id="{E31FA537-9B64-4CE9-B723-A9C94FDC11C6}"/>
              </a:ext>
            </a:extLst>
          </p:cNvPr>
          <p:cNvSpPr txBox="1"/>
          <p:nvPr/>
        </p:nvSpPr>
        <p:spPr>
          <a:xfrm>
            <a:off x="147925" y="836588"/>
            <a:ext cx="128124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tabLst>
                <a:tab pos="1905202" algn="l"/>
              </a:tabLst>
            </a:pPr>
            <a:r>
              <a:rPr lang="de-DE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</a:t>
            </a:r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(HFGC14N LH, ILW3) 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part after coring  + core 3b</a:t>
            </a:r>
            <a:endParaRPr lang="de-DE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(14IN G1C, ILW3)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part after coring + </a:t>
            </a:r>
            <a:r>
              <a:rPr lang="de-DE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11a 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0 (HFGC??? RH, ILW1-3) remaining part after coring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1 (14IWG1A, ILW1-3) remaining parts after coring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lamella cuts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limiter 2XR10 from ILW3 for poloidal D profile 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IWC 4/2 (2011-2016) 19, 32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905202" algn="l"/>
              </a:tabLst>
            </a:pP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E47D67-5DA3-4A78-A53E-5ABAE43836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4" r="14505" b="28268"/>
          <a:stretch/>
        </p:blipFill>
        <p:spPr>
          <a:xfrm>
            <a:off x="287488" y="3158175"/>
            <a:ext cx="2664295" cy="279098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40B9CDB-4D96-4A4C-9C8E-63E3310A0798}"/>
              </a:ext>
            </a:extLst>
          </p:cNvPr>
          <p:cNvSpPr txBox="1"/>
          <p:nvPr/>
        </p:nvSpPr>
        <p:spPr>
          <a:xfrm>
            <a:off x="152402" y="5924039"/>
            <a:ext cx="8607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different laser energies: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5 J, 7.5 J, 10 J, 4 pulses with 10 J, 12 J,  15 J @ 3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pulse duration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5 J shows incomplete D desorption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shot with 10 J releases &lt;5% of 1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shot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5C1C9F0-BD26-47D9-BC7E-FC4E81B3009A}"/>
              </a:ext>
            </a:extLst>
          </p:cNvPr>
          <p:cNvSpPr txBox="1"/>
          <p:nvPr/>
        </p:nvSpPr>
        <p:spPr>
          <a:xfrm>
            <a:off x="3114726" y="4006687"/>
            <a:ext cx="8607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Requested for NRA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inside laser spots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9215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FFB3831-3DEA-4627-A02E-E11324557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295" y="764580"/>
            <a:ext cx="6691421" cy="4716736"/>
          </a:xfrm>
          <a:prstGeom prst="rect">
            <a:avLst/>
          </a:prstGeom>
        </p:spPr>
      </p:pic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850391">
              <a:lnSpc>
                <a:spcPts val="2900"/>
              </a:lnSpc>
              <a:defRPr sz="2604"/>
            </a:lvl1pPr>
          </a:lstStyle>
          <a:p>
            <a:r>
              <a:rPr lang="en-GB" sz="2445" dirty="0">
                <a:cs typeface="Arial" panose="020B0604020202020204" pitchFamily="34" charset="0"/>
              </a:rPr>
              <a:t>JET Sample Overview for LID-QMS @ FZJ</a:t>
            </a:r>
          </a:p>
        </p:txBody>
      </p:sp>
      <p:sp>
        <p:nvSpPr>
          <p:cNvPr id="18" name="Textfeld 45">
            <a:extLst>
              <a:ext uri="{FF2B5EF4-FFF2-40B4-BE49-F238E27FC236}">
                <a16:creationId xmlns:a16="http://schemas.microsoft.com/office/drawing/2014/main" id="{E31FA537-9B64-4CE9-B723-A9C94FDC11C6}"/>
              </a:ext>
            </a:extLst>
          </p:cNvPr>
          <p:cNvSpPr txBox="1"/>
          <p:nvPr/>
        </p:nvSpPr>
        <p:spPr>
          <a:xfrm>
            <a:off x="147925" y="836588"/>
            <a:ext cx="128124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de-DE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</a:t>
            </a:r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(HFGC14N LH, ILW3) 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part after coring  + core 3b</a:t>
            </a:r>
            <a:endParaRPr lang="de-DE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1905202" algn="l"/>
              </a:tabLst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(14IN G1C, ILW3)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part after coring + </a:t>
            </a:r>
            <a:r>
              <a:rPr lang="de-DE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11a 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0 (HFGC??? RH, ILW1-3) remaining part after coring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1 (14IWG1A, ILW1-3) remaining parts after coring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lamella cuts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limiter 2XR10 from ILW3 for poloidal D profile 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IWC 4/2 (2011-2016) 19, 32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905202" algn="l"/>
              </a:tabLst>
            </a:pP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D599BC-237E-4F02-A8FC-6C5489E82E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52" t="5127" r="14459" b="22228"/>
          <a:stretch/>
        </p:blipFill>
        <p:spPr>
          <a:xfrm>
            <a:off x="4895999" y="3158175"/>
            <a:ext cx="4320480" cy="306045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6647AD2-B6A8-49A1-97A2-CB16493BBDF6}"/>
              </a:ext>
            </a:extLst>
          </p:cNvPr>
          <p:cNvSpPr txBox="1"/>
          <p:nvPr/>
        </p:nvSpPr>
        <p:spPr>
          <a:xfrm>
            <a:off x="147925" y="5776319"/>
            <a:ext cx="86075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different laser energies: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10 J, 15 J @ 3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pulse duration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 significant difference (both above limit for complete D desorption)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C75BAE7-39DA-4932-82D4-AF22BBDA61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5" t="22081" r="2209" b="49273"/>
          <a:stretch/>
        </p:blipFill>
        <p:spPr>
          <a:xfrm>
            <a:off x="215479" y="3181230"/>
            <a:ext cx="2590061" cy="259006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B9CD9B8-D2CA-44A1-8D19-98586F7B5371}"/>
              </a:ext>
            </a:extLst>
          </p:cNvPr>
          <p:cNvSpPr txBox="1"/>
          <p:nvPr/>
        </p:nvSpPr>
        <p:spPr>
          <a:xfrm>
            <a:off x="2712224" y="4078695"/>
            <a:ext cx="8607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Requested for NRA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inside laser spots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32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1D3CA43-11A1-451B-BAA1-313F29C0FB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1" t="44074" r="38224" b="32220"/>
          <a:stretch/>
        </p:blipFill>
        <p:spPr>
          <a:xfrm>
            <a:off x="-7231" y="2928259"/>
            <a:ext cx="3581117" cy="436154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FFB3831-3DEA-4627-A02E-E11324557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295" y="764580"/>
            <a:ext cx="6691421" cy="4716736"/>
          </a:xfrm>
          <a:prstGeom prst="rect">
            <a:avLst/>
          </a:prstGeom>
        </p:spPr>
      </p:pic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850391">
              <a:lnSpc>
                <a:spcPts val="2900"/>
              </a:lnSpc>
              <a:defRPr sz="2604"/>
            </a:lvl1pPr>
          </a:lstStyle>
          <a:p>
            <a:r>
              <a:rPr lang="en-GB" sz="2445" dirty="0">
                <a:cs typeface="Arial" panose="020B0604020202020204" pitchFamily="34" charset="0"/>
              </a:rPr>
              <a:t>JET Sample Overview for LID-QMS @ FZJ</a:t>
            </a:r>
          </a:p>
        </p:txBody>
      </p:sp>
      <p:sp>
        <p:nvSpPr>
          <p:cNvPr id="18" name="Textfeld 45">
            <a:extLst>
              <a:ext uri="{FF2B5EF4-FFF2-40B4-BE49-F238E27FC236}">
                <a16:creationId xmlns:a16="http://schemas.microsoft.com/office/drawing/2014/main" id="{E31FA537-9B64-4CE9-B723-A9C94FDC11C6}"/>
              </a:ext>
            </a:extLst>
          </p:cNvPr>
          <p:cNvSpPr txBox="1"/>
          <p:nvPr/>
        </p:nvSpPr>
        <p:spPr>
          <a:xfrm>
            <a:off x="147925" y="836588"/>
            <a:ext cx="128124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de-DE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</a:t>
            </a:r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(HFGC14N LH, ILW3) 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part after coring  + core 3b</a:t>
            </a:r>
            <a:endParaRPr lang="de-DE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1905202" algn="l"/>
              </a:tabLst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(14IN G1C, ILW3)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part after coring + </a:t>
            </a:r>
            <a:r>
              <a:rPr lang="de-DE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11a 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0 (HFGC??? RH, ILW1-3) remaining part after coring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1 (14IWG1A, ILW1-3) remaining parts after coring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lamella cuts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limiter 2XR10 from ILW3 for poloidal D profile 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IWC 4/2 (2011-2016) 19, 32</a:t>
            </a:r>
          </a:p>
          <a:p>
            <a:pPr marL="303752" indent="-303752">
              <a:buFont typeface="Arial" panose="020B0604020202020204" pitchFamily="34" charset="0"/>
              <a:buChar char="•"/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905202" algn="l"/>
              </a:tabLst>
            </a:pP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905202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B39CD46-2EC5-4107-9721-1A421B0EB4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3" t="32220" r="20147" b="16415"/>
          <a:stretch/>
        </p:blipFill>
        <p:spPr>
          <a:xfrm>
            <a:off x="7330276" y="1563117"/>
            <a:ext cx="1896431" cy="35219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6D9A837-D97C-4877-9548-8782D712BD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9" t="32220" r="2586" b="26293"/>
          <a:stretch/>
        </p:blipFill>
        <p:spPr>
          <a:xfrm>
            <a:off x="3684149" y="3140844"/>
            <a:ext cx="3431813" cy="343181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FB9A43A-4EED-437D-9990-A323FA8F69A3}"/>
              </a:ext>
            </a:extLst>
          </p:cNvPr>
          <p:cNvSpPr txBox="1"/>
          <p:nvPr/>
        </p:nvSpPr>
        <p:spPr>
          <a:xfrm>
            <a:off x="7226225" y="5555724"/>
            <a:ext cx="8607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JET tile 1 from ILW3 now installed in FREDIS: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It will need 2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ventings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for one poloidal scan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 order to shoot the laser rectangular onto the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3 slopes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24931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2775</Words>
  <Application>Microsoft Office PowerPoint</Application>
  <PresentationFormat>Benutzerdefiniert</PresentationFormat>
  <Paragraphs>488</Paragraphs>
  <Slides>28</Slides>
  <Notes>1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28</vt:i4>
      </vt:variant>
    </vt:vector>
  </HeadingPairs>
  <TitlesOfParts>
    <vt:vector size="38" baseType="lpstr">
      <vt:lpstr>Arial</vt:lpstr>
      <vt:lpstr>Arial Black</vt:lpstr>
      <vt:lpstr>Calibri</vt:lpstr>
      <vt:lpstr>Symbol</vt:lpstr>
      <vt:lpstr>Tahoma</vt:lpstr>
      <vt:lpstr>Times New Roman</vt:lpstr>
      <vt:lpstr>Wingdings</vt:lpstr>
      <vt:lpstr>Office Theme</vt:lpstr>
      <vt:lpstr>Graph</vt:lpstr>
      <vt:lpstr>PHOTO-PAINT</vt:lpstr>
      <vt:lpstr>WP PWIE Midterm Meeting 2024 LID-QMS at FZJ and JET on tiles 0 and 1</vt:lpstr>
      <vt:lpstr>Outline</vt:lpstr>
      <vt:lpstr>LID-QMS method</vt:lpstr>
      <vt:lpstr>FREDIS (Fuel REtention Diagnostic Setup) @ FZJ</vt:lpstr>
      <vt:lpstr>JET Sample Overview for LID-QMS @ FZJ</vt:lpstr>
      <vt:lpstr>Ex situ LID-QMS of JET divertor tile 0 from ILW3</vt:lpstr>
      <vt:lpstr>JET Sample Overview for LID-QMS @ FZJ</vt:lpstr>
      <vt:lpstr>JET Sample Overview for LID-QMS @ FZJ</vt:lpstr>
      <vt:lpstr>JET Sample Overview for LID-QMS @ FZJ</vt:lpstr>
      <vt:lpstr>JET Tile 0 (HFGC??? RH, ILW1-3) remaining part after coring</vt:lpstr>
      <vt:lpstr>JET W lamella cuts</vt:lpstr>
      <vt:lpstr>JET Sample Overview for LID-QMS @ FZJ</vt:lpstr>
      <vt:lpstr>In situ LID-QMS setup at JET</vt:lpstr>
      <vt:lpstr>Detection System</vt:lpstr>
      <vt:lpstr>Laser accessible area</vt:lpstr>
      <vt:lpstr>First LID results at JET: toroidal/poloidal scan of divertor tile 0</vt:lpstr>
      <vt:lpstr>First Measurements with LID-QMS before T operation</vt:lpstr>
      <vt:lpstr>in situ Measurements with LID-QMS in DT campaign</vt:lpstr>
      <vt:lpstr>Tritium Measurements</vt:lpstr>
      <vt:lpstr>in situ Measurements with LID-QMS at JET</vt:lpstr>
      <vt:lpstr>in situ Measurements with LID-QMS at JET</vt:lpstr>
      <vt:lpstr>Overview of FULL LID-QMS work</vt:lpstr>
      <vt:lpstr>Back-up Slides</vt:lpstr>
      <vt:lpstr>Motivation</vt:lpstr>
      <vt:lpstr>ANSYS Laser spot temperature calculation</vt:lpstr>
      <vt:lpstr>QMS Calibration</vt:lpstr>
      <vt:lpstr>PowerPoint-Präsentation</vt:lpstr>
      <vt:lpstr>Laser Parameter Scan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Beaton,Will</dc:creator>
  <cp:lastModifiedBy>Zlobinski, Miroslaw</cp:lastModifiedBy>
  <cp:revision>275</cp:revision>
  <cp:lastPrinted>2014-10-16T14:51:28Z</cp:lastPrinted>
  <dcterms:created xsi:type="dcterms:W3CDTF">2021-12-22T14:33:47Z</dcterms:created>
  <dcterms:modified xsi:type="dcterms:W3CDTF">2024-04-09T01:00:01Z</dcterms:modified>
</cp:coreProperties>
</file>