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62" r:id="rId3"/>
    <p:sldId id="322" r:id="rId4"/>
    <p:sldId id="345" r:id="rId5"/>
    <p:sldId id="329" r:id="rId6"/>
    <p:sldId id="346" r:id="rId7"/>
    <p:sldId id="341" r:id="rId8"/>
    <p:sldId id="347" r:id="rId9"/>
    <p:sldId id="325" r:id="rId10"/>
    <p:sldId id="349" r:id="rId11"/>
    <p:sldId id="348" r:id="rId12"/>
    <p:sldId id="326" r:id="rId13"/>
    <p:sldId id="350" r:id="rId14"/>
    <p:sldId id="327" r:id="rId15"/>
    <p:sldId id="351" r:id="rId16"/>
    <p:sldId id="363" r:id="rId17"/>
    <p:sldId id="352" r:id="rId18"/>
    <p:sldId id="353" r:id="rId19"/>
    <p:sldId id="354" r:id="rId20"/>
    <p:sldId id="355" r:id="rId21"/>
    <p:sldId id="364" r:id="rId22"/>
    <p:sldId id="356" r:id="rId23"/>
    <p:sldId id="357" r:id="rId24"/>
    <p:sldId id="366" r:id="rId25"/>
    <p:sldId id="365" r:id="rId26"/>
    <p:sldId id="338" r:id="rId27"/>
    <p:sldId id="358" r:id="rId28"/>
    <p:sldId id="359" r:id="rId29"/>
    <p:sldId id="360" r:id="rId30"/>
    <p:sldId id="361" r:id="rId31"/>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5372" autoAdjust="0"/>
  </p:normalViewPr>
  <p:slideViewPr>
    <p:cSldViewPr showGuides="1">
      <p:cViewPr varScale="1">
        <p:scale>
          <a:sx n="121" d="100"/>
          <a:sy n="121" d="100"/>
        </p:scale>
        <p:origin x="1236"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spc="0">
                <a:solidFill>
                  <a:schemeClr val="tx1">
                    <a:lumMod val="65000"/>
                    <a:lumOff val="35000"/>
                  </a:schemeClr>
                </a:solidFill>
                <a:latin typeface="+mn-lt"/>
                <a:ea typeface="+mn-ea"/>
                <a:cs typeface="+mn-cs"/>
              </a:defRPr>
            </a:pPr>
            <a:r>
              <a:rPr lang="fr-FR" sz="1400" b="1" dirty="0"/>
              <a:t>Activity in water</a:t>
            </a:r>
          </a:p>
        </c:rich>
      </c:tx>
      <c:layout>
        <c:manualLayout>
          <c:xMode val="edge"/>
          <c:yMode val="edge"/>
          <c:x val="0.24118187410070968"/>
          <c:y val="1.0439062969309456E-2"/>
        </c:manualLayout>
      </c:layout>
      <c:overlay val="0"/>
      <c:spPr>
        <a:prstGeom prst="rect">
          <a:avLst/>
        </a:prstGeom>
        <a:noFill/>
        <a:ln>
          <a:noFill/>
        </a:ln>
      </c:spPr>
    </c:title>
    <c:autoTitleDeleted val="0"/>
    <c:plotArea>
      <c:layout>
        <c:manualLayout>
          <c:layoutTarget val="inner"/>
          <c:xMode val="edge"/>
          <c:yMode val="edge"/>
          <c:x val="0.2995422572543307"/>
          <c:y val="0.12701000000000001"/>
          <c:w val="0.61067293396115019"/>
          <c:h val="0.61913282118877955"/>
        </c:manualLayout>
      </c:layout>
      <c:scatterChart>
        <c:scatterStyle val="lineMarker"/>
        <c:varyColors val="0"/>
        <c:ser>
          <c:idx val="0"/>
          <c:order val="0"/>
          <c:spPr>
            <a:prstGeom prst="rect">
              <a:avLst/>
            </a:prstGeom>
            <a:ln>
              <a:noFill/>
            </a:ln>
          </c:spPr>
          <c:marker>
            <c:symbol val="circle"/>
            <c:size val="5"/>
            <c:spPr>
              <a:prstGeom prst="rect">
                <a:avLst/>
              </a:prstGeom>
              <a:solidFill>
                <a:schemeClr val="accent1"/>
              </a:solidFill>
              <a:ln w="9525">
                <a:solidFill>
                  <a:schemeClr val="accent1"/>
                </a:solidFill>
              </a:ln>
            </c:spPr>
          </c:marker>
          <c:trendline>
            <c:spPr>
              <a:prstGeom prst="rect">
                <a:avLst/>
              </a:prstGeom>
              <a:ln w="12700">
                <a:solidFill>
                  <a:schemeClr val="accent1">
                    <a:lumMod val="75000"/>
                  </a:schemeClr>
                </a:solidFill>
                <a:prstDash val="sysDot"/>
              </a:ln>
            </c:spPr>
            <c:trendlineType val="linear"/>
            <c:dispRSqr val="1"/>
            <c:dispEq val="1"/>
            <c:trendlineLbl>
              <c:numFmt formatCode="General" sourceLinked="0"/>
            </c:trendlineLbl>
          </c:trendline>
          <c:xVal>
            <c:numRef>
              <c:f>'[2309-Recap Wapiti7 Eurofer-Pd.xlsx]Jaune'!$D$49:$D$58</c:f>
              <c:numCache>
                <c:formatCode>0.00</c:formatCode>
                <c:ptCount val="10"/>
                <c:pt idx="0">
                  <c:v>0</c:v>
                </c:pt>
                <c:pt idx="1">
                  <c:v>5.1215277777737356</c:v>
                </c:pt>
                <c:pt idx="2">
                  <c:v>15.881944444437977</c:v>
                </c:pt>
                <c:pt idx="3">
                  <c:v>36.086805555554747</c:v>
                </c:pt>
                <c:pt idx="4">
                  <c:v>40.055555555554747</c:v>
                </c:pt>
                <c:pt idx="5">
                  <c:v>57.055555555554747</c:v>
                </c:pt>
                <c:pt idx="6">
                  <c:v>77.097222222218988</c:v>
                </c:pt>
              </c:numCache>
            </c:numRef>
          </c:xVal>
          <c:yVal>
            <c:numRef>
              <c:f>'[2309-Recap Wapiti7 Eurofer-Pd.xlsx]Jaune'!$F$49:$F$58</c:f>
              <c:numCache>
                <c:formatCode>0.00E+00</c:formatCode>
                <c:ptCount val="10"/>
                <c:pt idx="0">
                  <c:v>24.119999999999997</c:v>
                </c:pt>
                <c:pt idx="1">
                  <c:v>121876.59999999999</c:v>
                </c:pt>
                <c:pt idx="2">
                  <c:v>261137.34499999997</c:v>
                </c:pt>
                <c:pt idx="3">
                  <c:v>619925.52</c:v>
                </c:pt>
                <c:pt idx="4">
                  <c:v>827806.99999999988</c:v>
                </c:pt>
                <c:pt idx="5">
                  <c:v>1235082.375</c:v>
                </c:pt>
                <c:pt idx="6">
                  <c:v>1745066.6499999997</c:v>
                </c:pt>
              </c:numCache>
            </c:numRef>
          </c:yVal>
          <c:smooth val="1"/>
          <c:extLst>
            <c:ext xmlns:c16="http://schemas.microsoft.com/office/drawing/2014/chart" uri="{C3380CC4-5D6E-409C-BE32-E72D297353CC}">
              <c16:uniqueId val="{00000001-27FC-4D6C-B007-FA52A2841AB6}"/>
            </c:ext>
          </c:extLst>
        </c:ser>
        <c:dLbls>
          <c:showLegendKey val="0"/>
          <c:showVal val="0"/>
          <c:showCatName val="0"/>
          <c:showSerName val="0"/>
          <c:showPercent val="0"/>
          <c:showBubbleSize val="0"/>
        </c:dLbls>
        <c:axId val="664969095"/>
        <c:axId val="664969096"/>
      </c:scatterChart>
      <c:valAx>
        <c:axId val="664969095"/>
        <c:scaling>
          <c:orientation val="minMax"/>
        </c:scaling>
        <c:delete val="0"/>
        <c:axPos val="b"/>
        <c:majorGridlines>
          <c:spPr>
            <a:prstGeom prst="rect">
              <a:avLst/>
            </a:prstGeom>
            <a:ln w="9525" cap="flat" cmpd="sng" algn="ctr">
              <a:solidFill>
                <a:schemeClr val="tx1">
                  <a:lumMod val="15000"/>
                  <a:lumOff val="85000"/>
                </a:schemeClr>
              </a:solidFill>
              <a:round/>
            </a:ln>
          </c:spPr>
        </c:majorGridlines>
        <c:numFmt formatCode="0.00" sourceLinked="1"/>
        <c:majorTickMark val="none"/>
        <c:minorTickMark val="none"/>
        <c:tickLblPos val="nextTo"/>
        <c:spPr>
          <a:prstGeom prst="rect">
            <a:avLst/>
          </a:prstGeom>
          <a:noFill/>
          <a:ln w="9525" cap="flat" cmpd="sng" algn="ctr">
            <a:solidFill>
              <a:schemeClr val="tx1">
                <a:lumMod val="25000"/>
                <a:lumOff val="75000"/>
              </a:schemeClr>
            </a:solidFill>
            <a:round/>
          </a:ln>
        </c:spPr>
        <c:txPr>
          <a:bodyPr/>
          <a:lstStyle/>
          <a:p>
            <a:pPr>
              <a:defRPr sz="1000">
                <a:solidFill>
                  <a:schemeClr val="tx1">
                    <a:lumMod val="65000"/>
                    <a:lumOff val="35000"/>
                  </a:schemeClr>
                </a:solidFill>
                <a:latin typeface="Calibri"/>
                <a:ea typeface="Arial"/>
                <a:cs typeface="Arial"/>
              </a:defRPr>
            </a:pPr>
            <a:endParaRPr lang="en-US"/>
          </a:p>
        </c:txPr>
        <c:crossAx val="664969096"/>
        <c:crosses val="autoZero"/>
        <c:crossBetween val="midCat"/>
      </c:valAx>
      <c:valAx>
        <c:axId val="664969096"/>
        <c:scaling>
          <c:orientation val="minMax"/>
          <c:min val="0"/>
        </c:scaling>
        <c:delete val="0"/>
        <c:axPos val="l"/>
        <c:majorGridlines>
          <c:spPr>
            <a:prstGeom prst="rect">
              <a:avLst/>
            </a:prstGeom>
            <a:ln w="9525" cap="flat" cmpd="sng" algn="ctr">
              <a:solidFill>
                <a:schemeClr val="tx1">
                  <a:lumMod val="15000"/>
                  <a:lumOff val="85000"/>
                </a:schemeClr>
              </a:solidFill>
              <a:round/>
            </a:ln>
          </c:spPr>
        </c:majorGridlines>
        <c:title>
          <c:tx>
            <c:rich>
              <a:bodyPr/>
              <a:lstStyle/>
              <a:p>
                <a:pPr>
                  <a:defRPr/>
                </a:pPr>
                <a:r>
                  <a:rPr lang="fr-FR" sz="1000" dirty="0" err="1"/>
                  <a:t>Cumulated</a:t>
                </a:r>
                <a:r>
                  <a:rPr lang="fr-FR" sz="1000" dirty="0"/>
                  <a:t> </a:t>
                </a:r>
                <a:r>
                  <a:rPr lang="fr-FR" sz="1000" dirty="0" err="1"/>
                  <a:t>activity</a:t>
                </a:r>
                <a:r>
                  <a:rPr lang="fr-FR" sz="1000" dirty="0"/>
                  <a:t> (Bq)</a:t>
                </a:r>
              </a:p>
            </c:rich>
          </c:tx>
          <c:layout>
            <c:manualLayout>
              <c:xMode val="edge"/>
              <c:yMode val="edge"/>
              <c:x val="4.5033177395614335E-3"/>
              <c:y val="0.14008835523334845"/>
            </c:manualLayout>
          </c:layout>
          <c:overlay val="0"/>
        </c:title>
        <c:numFmt formatCode="0.00E+00" sourceLinked="1"/>
        <c:majorTickMark val="none"/>
        <c:minorTickMark val="none"/>
        <c:tickLblPos val="nextTo"/>
        <c:spPr>
          <a:prstGeom prst="rect">
            <a:avLst/>
          </a:prstGeom>
          <a:noFill/>
          <a:ln w="9525" cap="flat" cmpd="sng" algn="ctr">
            <a:solidFill>
              <a:schemeClr val="tx1">
                <a:lumMod val="25000"/>
                <a:lumOff val="75000"/>
              </a:schemeClr>
            </a:solidFill>
            <a:round/>
          </a:ln>
        </c:spPr>
        <c:txPr>
          <a:bodyPr/>
          <a:lstStyle/>
          <a:p>
            <a:pPr>
              <a:defRPr sz="1000">
                <a:solidFill>
                  <a:schemeClr val="tx1">
                    <a:lumMod val="65000"/>
                    <a:lumOff val="35000"/>
                  </a:schemeClr>
                </a:solidFill>
                <a:latin typeface="Calibri"/>
                <a:ea typeface="Arial"/>
                <a:cs typeface="Arial"/>
              </a:defRPr>
            </a:pPr>
            <a:endParaRPr lang="en-US"/>
          </a:p>
        </c:txPr>
        <c:crossAx val="664969095"/>
        <c:crosses val="autoZero"/>
        <c:crossBetween val="between"/>
      </c:valAx>
      <c:spPr>
        <a:prstGeom prst="rect">
          <a:avLst/>
        </a:prstGeom>
        <a:noFill/>
        <a:ln>
          <a:noFill/>
        </a:ln>
      </c:spPr>
    </c:plotArea>
    <c:plotVisOnly val="1"/>
    <c:dispBlanksAs val="zero"/>
    <c:showDLblsOverMax val="0"/>
  </c:chart>
  <c:spPr>
    <a:xfrm>
      <a:off x="235168" y="1208566"/>
      <a:ext cx="6868946" cy="5028745"/>
    </a:xfrm>
    <a:prstGeom prst="rect">
      <a:avLst/>
    </a:prstGeom>
    <a:solidFill>
      <a:schemeClr val="bg1"/>
    </a:solidFill>
    <a:ln w="9525" cap="flat" cmpd="sng" algn="ctr">
      <a:solidFill>
        <a:schemeClr val="tx1">
          <a:lumMod val="15000"/>
          <a:lumOff val="85000"/>
        </a:schemeClr>
      </a:solidFill>
      <a:round/>
    </a:ln>
  </c:spPr>
  <c:txPr>
    <a:bodyPr/>
    <a:lstStyle/>
    <a:p>
      <a:pPr>
        <a:defRPr sz="1000">
          <a:solidFill>
            <a:schemeClr val="tx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spc="0">
                <a:solidFill>
                  <a:schemeClr val="tx1">
                    <a:lumMod val="65000"/>
                    <a:lumOff val="35000"/>
                  </a:schemeClr>
                </a:solidFill>
                <a:latin typeface="+mn-lt"/>
                <a:ea typeface="+mn-ea"/>
                <a:cs typeface="+mn-cs"/>
              </a:defRPr>
            </a:pPr>
            <a:r>
              <a:rPr lang="fr-FR" b="1" dirty="0"/>
              <a:t>Activity in air</a:t>
            </a:r>
            <a:r>
              <a:rPr lang="fr-FR" b="1" baseline="0" dirty="0"/>
              <a:t> </a:t>
            </a:r>
            <a:r>
              <a:rPr lang="fr-FR" b="1" baseline="0" dirty="0" err="1"/>
              <a:t>above</a:t>
            </a:r>
            <a:r>
              <a:rPr lang="fr-FR" b="1" baseline="0" dirty="0"/>
              <a:t> water</a:t>
            </a:r>
            <a:endParaRPr lang="fr-FR" b="1" dirty="0"/>
          </a:p>
        </c:rich>
      </c:tx>
      <c:layout>
        <c:manualLayout>
          <c:xMode val="edge"/>
          <c:yMode val="edge"/>
          <c:x val="6.3335795383425583E-2"/>
          <c:y val="5.7923237571474766E-2"/>
        </c:manualLayout>
      </c:layout>
      <c:overlay val="0"/>
      <c:spPr>
        <a:prstGeom prst="rect">
          <a:avLst/>
        </a:prstGeom>
        <a:noFill/>
        <a:ln>
          <a:noFill/>
        </a:ln>
      </c:spPr>
    </c:title>
    <c:autoTitleDeleted val="0"/>
    <c:plotArea>
      <c:layout>
        <c:manualLayout>
          <c:layoutTarget val="inner"/>
          <c:xMode val="edge"/>
          <c:yMode val="edge"/>
          <c:x val="0.25125889006337626"/>
          <c:y val="0.21483728815259992"/>
          <c:w val="0.64275570423201944"/>
          <c:h val="0.66816780589968694"/>
        </c:manualLayout>
      </c:layout>
      <c:scatterChart>
        <c:scatterStyle val="lineMarker"/>
        <c:varyColors val="0"/>
        <c:ser>
          <c:idx val="0"/>
          <c:order val="0"/>
          <c:spPr>
            <a:prstGeom prst="rect">
              <a:avLst/>
            </a:prstGeom>
            <a:ln>
              <a:noFill/>
            </a:ln>
          </c:spPr>
          <c:marker>
            <c:symbol val="circle"/>
            <c:size val="5"/>
            <c:spPr>
              <a:prstGeom prst="rect">
                <a:avLst/>
              </a:prstGeom>
              <a:solidFill>
                <a:schemeClr val="accent1"/>
              </a:solidFill>
              <a:ln w="9525">
                <a:solidFill>
                  <a:schemeClr val="accent1"/>
                </a:solidFill>
              </a:ln>
            </c:spPr>
          </c:marker>
          <c:xVal>
            <c:numRef>
              <c:f>'[2309-Recap Wapiti7 Eurofer-Pd.xlsx]Jaune'!$D$11:$D$24</c:f>
              <c:numCache>
                <c:formatCode>0.00</c:formatCode>
                <c:ptCount val="14"/>
                <c:pt idx="0">
                  <c:v>7.8791666666656965</c:v>
                </c:pt>
                <c:pt idx="1">
                  <c:v>8.7020833333299379</c:v>
                </c:pt>
                <c:pt idx="2">
                  <c:v>9.7784722222204437</c:v>
                </c:pt>
                <c:pt idx="3">
                  <c:v>9.9777777777781012</c:v>
                </c:pt>
                <c:pt idx="4">
                  <c:v>12.977083333331393</c:v>
                </c:pt>
                <c:pt idx="5">
                  <c:v>16.747916666667152</c:v>
                </c:pt>
                <c:pt idx="6">
                  <c:v>21.729166666664241</c:v>
                </c:pt>
                <c:pt idx="7">
                  <c:v>21.756944444445253</c:v>
                </c:pt>
                <c:pt idx="8">
                  <c:v>23.738888888889051</c:v>
                </c:pt>
                <c:pt idx="9">
                  <c:v>33.946527777778101</c:v>
                </c:pt>
                <c:pt idx="10">
                  <c:v>43.935416666667152</c:v>
                </c:pt>
                <c:pt idx="11">
                  <c:v>47.915277777778101</c:v>
                </c:pt>
                <c:pt idx="12">
                  <c:v>64.956944444442343</c:v>
                </c:pt>
                <c:pt idx="13">
                  <c:v>84.698611111110949</c:v>
                </c:pt>
              </c:numCache>
            </c:numRef>
          </c:xVal>
          <c:yVal>
            <c:numRef>
              <c:f>'[2309-Recap Wapiti7 Eurofer-Pd.xlsx]Jaune'!$G$11:$G$24</c:f>
              <c:numCache>
                <c:formatCode>0.00E+00</c:formatCode>
                <c:ptCount val="14"/>
                <c:pt idx="0">
                  <c:v>3803</c:v>
                </c:pt>
                <c:pt idx="1">
                  <c:v>6581</c:v>
                </c:pt>
                <c:pt idx="2">
                  <c:v>9692</c:v>
                </c:pt>
                <c:pt idx="3">
                  <c:v>13570</c:v>
                </c:pt>
                <c:pt idx="4">
                  <c:v>15396</c:v>
                </c:pt>
                <c:pt idx="5">
                  <c:v>21354</c:v>
                </c:pt>
                <c:pt idx="6">
                  <c:v>22185</c:v>
                </c:pt>
                <c:pt idx="7">
                  <c:v>24173</c:v>
                </c:pt>
                <c:pt idx="8">
                  <c:v>25324</c:v>
                </c:pt>
                <c:pt idx="9">
                  <c:v>28103</c:v>
                </c:pt>
                <c:pt idx="10">
                  <c:v>31498</c:v>
                </c:pt>
                <c:pt idx="11">
                  <c:v>36700</c:v>
                </c:pt>
                <c:pt idx="12">
                  <c:v>41553</c:v>
                </c:pt>
                <c:pt idx="13">
                  <c:v>56742</c:v>
                </c:pt>
              </c:numCache>
            </c:numRef>
          </c:yVal>
          <c:smooth val="1"/>
          <c:extLst>
            <c:ext xmlns:c16="http://schemas.microsoft.com/office/drawing/2014/chart" uri="{C3380CC4-5D6E-409C-BE32-E72D297353CC}">
              <c16:uniqueId val="{00000000-515F-4E2C-970D-B7C6489C21A6}"/>
            </c:ext>
          </c:extLst>
        </c:ser>
        <c:dLbls>
          <c:showLegendKey val="0"/>
          <c:showVal val="0"/>
          <c:showCatName val="0"/>
          <c:showSerName val="0"/>
          <c:showPercent val="0"/>
          <c:showBubbleSize val="0"/>
        </c:dLbls>
        <c:axId val="664969089"/>
        <c:axId val="664969090"/>
      </c:scatterChart>
      <c:valAx>
        <c:axId val="664969089"/>
        <c:scaling>
          <c:orientation val="minMax"/>
        </c:scaling>
        <c:delete val="0"/>
        <c:axPos val="b"/>
        <c:majorGridlines>
          <c:spPr>
            <a:prstGeom prst="rect">
              <a:avLst/>
            </a:prstGeom>
            <a:ln w="9525" cap="flat" cmpd="sng" algn="ctr">
              <a:solidFill>
                <a:schemeClr val="tx1">
                  <a:lumMod val="15000"/>
                  <a:lumOff val="85000"/>
                </a:schemeClr>
              </a:solidFill>
              <a:round/>
            </a:ln>
          </c:spPr>
        </c:majorGridlines>
        <c:numFmt formatCode="0.00" sourceLinked="1"/>
        <c:majorTickMark val="none"/>
        <c:minorTickMark val="none"/>
        <c:tickLblPos val="nextTo"/>
        <c:spPr>
          <a:prstGeom prst="rect">
            <a:avLst/>
          </a:prstGeom>
          <a:noFill/>
          <a:ln w="9525" cap="flat" cmpd="sng" algn="ctr">
            <a:solidFill>
              <a:schemeClr val="tx1">
                <a:lumMod val="25000"/>
                <a:lumOff val="75000"/>
              </a:schemeClr>
            </a:solidFill>
            <a:round/>
          </a:ln>
        </c:spPr>
        <c:txPr>
          <a:bodyPr/>
          <a:lstStyle/>
          <a:p>
            <a:pPr>
              <a:defRPr sz="900">
                <a:solidFill>
                  <a:schemeClr val="tx1">
                    <a:lumMod val="65000"/>
                    <a:lumOff val="35000"/>
                  </a:schemeClr>
                </a:solidFill>
                <a:latin typeface="Calibri"/>
                <a:ea typeface="Arial"/>
                <a:cs typeface="Arial"/>
              </a:defRPr>
            </a:pPr>
            <a:endParaRPr lang="en-US"/>
          </a:p>
        </c:txPr>
        <c:crossAx val="664969090"/>
        <c:crosses val="autoZero"/>
        <c:crossBetween val="midCat"/>
      </c:valAx>
      <c:valAx>
        <c:axId val="664969090"/>
        <c:scaling>
          <c:orientation val="minMax"/>
        </c:scaling>
        <c:delete val="0"/>
        <c:axPos val="l"/>
        <c:majorGridlines>
          <c:spPr>
            <a:prstGeom prst="rect">
              <a:avLst/>
            </a:prstGeom>
            <a:ln w="9525" cap="flat" cmpd="sng" algn="ctr">
              <a:solidFill>
                <a:schemeClr val="tx1">
                  <a:lumMod val="15000"/>
                  <a:lumOff val="85000"/>
                </a:schemeClr>
              </a:solidFill>
              <a:round/>
            </a:ln>
          </c:spPr>
        </c:majorGridlines>
        <c:numFmt formatCode="0.00E+00" sourceLinked="1"/>
        <c:majorTickMark val="none"/>
        <c:minorTickMark val="none"/>
        <c:tickLblPos val="nextTo"/>
        <c:spPr>
          <a:prstGeom prst="rect">
            <a:avLst/>
          </a:prstGeom>
          <a:noFill/>
          <a:ln w="9525" cap="flat" cmpd="sng" algn="ctr">
            <a:solidFill>
              <a:schemeClr val="tx1">
                <a:lumMod val="25000"/>
                <a:lumOff val="75000"/>
              </a:schemeClr>
            </a:solidFill>
            <a:round/>
          </a:ln>
        </c:spPr>
        <c:txPr>
          <a:bodyPr/>
          <a:lstStyle/>
          <a:p>
            <a:pPr>
              <a:defRPr sz="900">
                <a:solidFill>
                  <a:schemeClr val="tx1">
                    <a:lumMod val="65000"/>
                    <a:lumOff val="35000"/>
                  </a:schemeClr>
                </a:solidFill>
                <a:latin typeface="Calibri"/>
                <a:ea typeface="Arial"/>
                <a:cs typeface="Arial"/>
              </a:defRPr>
            </a:pPr>
            <a:endParaRPr lang="en-US"/>
          </a:p>
        </c:txPr>
        <c:crossAx val="664969089"/>
        <c:crosses val="autoZero"/>
        <c:crossBetween val="between"/>
      </c:valAx>
      <c:spPr>
        <a:prstGeom prst="rect">
          <a:avLst/>
        </a:prstGeom>
        <a:noFill/>
        <a:ln>
          <a:noFill/>
          <a:round/>
        </a:ln>
      </c:spPr>
    </c:plotArea>
    <c:plotVisOnly val="1"/>
    <c:dispBlanksAs val="zero"/>
    <c:showDLblsOverMax val="0"/>
  </c:chart>
  <c:spPr>
    <a:xfrm>
      <a:off x="463134" y="1415748"/>
      <a:ext cx="6496961" cy="4677548"/>
    </a:xfrm>
    <a:prstGeom prst="rect">
      <a:avLst/>
    </a:prstGeom>
    <a:solidFill>
      <a:schemeClr val="bg1"/>
    </a:solidFill>
    <a:ln w="9525" cap="flat" cmpd="sng" algn="ctr">
      <a:solidFill>
        <a:schemeClr val="tx1">
          <a:lumMod val="15000"/>
          <a:lumOff val="85000"/>
        </a:schemeClr>
      </a:solidFill>
      <a:round/>
    </a:ln>
  </c:spPr>
  <c:txPr>
    <a:bodyPr/>
    <a:lstStyle/>
    <a:p>
      <a:pPr>
        <a:defRPr sz="1000">
          <a:solidFill>
            <a:schemeClr val="tx1"/>
          </a:solidFill>
          <a:latin typeface="+mn-lt"/>
          <a:ea typeface="+mn-ea"/>
          <a:cs typeface="+mn-c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10/04/2024</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10/04/2024</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Please</a:t>
            </a:r>
            <a:r>
              <a:rPr lang="de-DE" dirty="0"/>
              <a:t> </a:t>
            </a:r>
            <a:r>
              <a:rPr lang="de-DE" dirty="0" err="1"/>
              <a:t>Indicate</a:t>
            </a:r>
            <a:r>
              <a:rPr lang="de-DE" dirty="0"/>
              <a:t> </a:t>
            </a:r>
            <a:r>
              <a:rPr lang="de-DE" dirty="0" err="1"/>
              <a:t>your</a:t>
            </a:r>
            <a:r>
              <a:rPr lang="de-DE" dirty="0"/>
              <a:t> </a:t>
            </a:r>
            <a:r>
              <a:rPr lang="de-DE" dirty="0" err="1"/>
              <a:t>subproject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a:t>
            </a:fld>
            <a:endParaRPr lang="en-GB" dirty="0"/>
          </a:p>
        </p:txBody>
      </p:sp>
    </p:spTree>
    <p:extLst>
      <p:ext uri="{BB962C8B-B14F-4D97-AF65-F5344CB8AC3E}">
        <p14:creationId xmlns:p14="http://schemas.microsoft.com/office/powerpoint/2010/main" val="3763464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9676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12</a:t>
            </a:fld>
            <a:endParaRPr lang="en-GB" dirty="0"/>
          </a:p>
        </p:txBody>
      </p:sp>
    </p:spTree>
    <p:extLst>
      <p:ext uri="{BB962C8B-B14F-4D97-AF65-F5344CB8AC3E}">
        <p14:creationId xmlns:p14="http://schemas.microsoft.com/office/powerpoint/2010/main" val="2064678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71565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14</a:t>
            </a:fld>
            <a:endParaRPr lang="en-GB" dirty="0"/>
          </a:p>
        </p:txBody>
      </p:sp>
    </p:spTree>
    <p:extLst>
      <p:ext uri="{BB962C8B-B14F-4D97-AF65-F5344CB8AC3E}">
        <p14:creationId xmlns:p14="http://schemas.microsoft.com/office/powerpoint/2010/main" val="2924810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6757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6325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9107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4863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1531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061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Task 1 hampered by T content in oxidised sample to be analyzed externally -&gt; Try again</a:t>
            </a:r>
          </a:p>
          <a:p>
            <a:r>
              <a:rPr lang="de-DE" dirty="0"/>
              <a:t>Task 2: Completed. </a:t>
            </a:r>
          </a:p>
          <a:p>
            <a:r>
              <a:rPr lang="de-DE" dirty="0"/>
              <a:t>Most activity in Water</a:t>
            </a:r>
          </a:p>
          <a:p>
            <a:r>
              <a:rPr lang="de-DE" dirty="0"/>
              <a:t>Activity in air is the same idependent on downstream interface</a:t>
            </a:r>
          </a:p>
          <a:p>
            <a:r>
              <a:rPr lang="de-DE" dirty="0"/>
              <a:t>-&gt; More permeation in presenc of water</a:t>
            </a:r>
          </a:p>
        </p:txBody>
      </p:sp>
      <p:sp>
        <p:nvSpPr>
          <p:cNvPr id="4" name="Foliennummernplatzhalter 3"/>
          <p:cNvSpPr>
            <a:spLocks noGrp="1"/>
          </p:cNvSpPr>
          <p:nvPr>
            <p:ph type="sldNum" sz="quarter" idx="10"/>
          </p:nvPr>
        </p:nvSpPr>
        <p:spPr/>
        <p:txBody>
          <a:bodyPr/>
          <a:lstStyle/>
          <a:p>
            <a:fld id="{49027E0A-1465-4A40-B1D5-9126D49509FC}" type="slidenum">
              <a:rPr lang="en-GB" smtClean="0"/>
              <a:pPr/>
              <a:t>3</a:t>
            </a:fld>
            <a:endParaRPr lang="en-GB" dirty="0"/>
          </a:p>
        </p:txBody>
      </p:sp>
    </p:spTree>
    <p:extLst>
      <p:ext uri="{BB962C8B-B14F-4D97-AF65-F5344CB8AC3E}">
        <p14:creationId xmlns:p14="http://schemas.microsoft.com/office/powerpoint/2010/main" val="3868530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9151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9646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26</a:t>
            </a:fld>
            <a:endParaRPr lang="en-GB" dirty="0"/>
          </a:p>
        </p:txBody>
      </p:sp>
    </p:spTree>
    <p:extLst>
      <p:ext uri="{BB962C8B-B14F-4D97-AF65-F5344CB8AC3E}">
        <p14:creationId xmlns:p14="http://schemas.microsoft.com/office/powerpoint/2010/main" val="1235999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8817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5196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Task 1 hampered by T content in oxidised sample to be analyzed externally -&gt; Try again</a:t>
            </a:r>
          </a:p>
          <a:p>
            <a:r>
              <a:rPr lang="de-DE" dirty="0"/>
              <a:t>Task 2: Completed. </a:t>
            </a:r>
          </a:p>
          <a:p>
            <a:r>
              <a:rPr lang="de-DE" dirty="0"/>
              <a:t>Most activity in Water</a:t>
            </a:r>
          </a:p>
          <a:p>
            <a:r>
              <a:rPr lang="de-DE" dirty="0"/>
              <a:t>Activity in air is the same idependent on downstream interface</a:t>
            </a:r>
          </a:p>
          <a:p>
            <a:r>
              <a:rPr lang="de-DE" dirty="0"/>
              <a:t>-&gt; More permeation in presenc of water</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531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508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Task 1 hampered by T content in oxidised sample to be analyzed externally -&gt; Try again</a:t>
            </a:r>
          </a:p>
          <a:p>
            <a:r>
              <a:rPr lang="de-DE" dirty="0"/>
              <a:t>Task 2: Completed. </a:t>
            </a:r>
          </a:p>
          <a:p>
            <a:r>
              <a:rPr lang="de-DE" dirty="0"/>
              <a:t>Most activity in Water</a:t>
            </a:r>
          </a:p>
          <a:p>
            <a:r>
              <a:rPr lang="de-DE" dirty="0"/>
              <a:t>Activity in air is the same idependent on downstream interface</a:t>
            </a:r>
          </a:p>
          <a:p>
            <a:r>
              <a:rPr lang="de-DE" dirty="0"/>
              <a:t>-&gt; More permeation in presenc of water</a:t>
            </a:r>
          </a:p>
        </p:txBody>
      </p:sp>
      <p:sp>
        <p:nvSpPr>
          <p:cNvPr id="4" name="Foliennummernplatzhalter 3"/>
          <p:cNvSpPr>
            <a:spLocks noGrp="1"/>
          </p:cNvSpPr>
          <p:nvPr>
            <p:ph type="sldNum" sz="quarter" idx="10"/>
          </p:nvPr>
        </p:nvSpPr>
        <p:spPr/>
        <p:txBody>
          <a:bodyPr/>
          <a:lstStyle/>
          <a:p>
            <a:fld id="{49027E0A-1465-4A40-B1D5-9126D49509FC}" type="slidenum">
              <a:rPr lang="en-GB" smtClean="0"/>
              <a:pPr/>
              <a:t>4</a:t>
            </a:fld>
            <a:endParaRPr lang="en-GB" dirty="0"/>
          </a:p>
        </p:txBody>
      </p:sp>
    </p:spTree>
    <p:extLst>
      <p:ext uri="{BB962C8B-B14F-4D97-AF65-F5344CB8AC3E}">
        <p14:creationId xmlns:p14="http://schemas.microsoft.com/office/powerpoint/2010/main" val="357856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en-US" sz="1200" b="1" dirty="0"/>
              <a:t>• We previously built a DFT model of the W/Cu interface where a hexagonal. The Cu network reconstructs at the interface where it adopts a hexagonal close packed structure. This work was submitted to Nuclear Materials and Energy Journal – minor revisions are completed, and the paper is resubmitted.</a:t>
            </a:r>
          </a:p>
          <a:p>
            <a:r>
              <a:rPr lang="en-US" altLang="en-US" sz="1200" b="1" dirty="0"/>
              <a:t>• We also, previously, determined the most stable interstitial positions for H at the W/Cu interface. These positions are plotted in blue (octahedral) and red (tetrahedral) on the figure above.</a:t>
            </a:r>
          </a:p>
          <a:p>
            <a:r>
              <a:rPr lang="en-US" altLang="en-US" sz="1200" b="1" dirty="0"/>
              <a:t>• We determined the vibrational frequencies of H atoms at the most stable interstitial positions.</a:t>
            </a:r>
          </a:p>
          <a:p>
            <a:r>
              <a:rPr lang="en-US" altLang="en-US" sz="1200" b="1" dirty="0"/>
              <a:t>• Those vibrational frequencies were used in a thermodynamic model to determine the solubility as a function of the temperature and chemical potential.</a:t>
            </a:r>
          </a:p>
          <a:p>
            <a:r>
              <a:rPr lang="en-US" altLang="en-US" sz="1200" b="1" dirty="0"/>
              <a:t>• we considered the grand-canonical ensemble where H reservoir was treated as real and ideal gas. Our model was validated against experimental data of H solubility in W and Cu bulks.</a:t>
            </a:r>
          </a:p>
          <a:p>
            <a:r>
              <a:rPr lang="en-US" altLang="en-US" sz="1200" b="1" dirty="0"/>
              <a:t>• H solubility at the W/Cu interface is higher at the plane of the interface than in the W  and Cu networks.</a:t>
            </a:r>
          </a:p>
          <a:p>
            <a:r>
              <a:rPr lang="en-US" altLang="en-US" sz="1200" b="1" dirty="0"/>
              <a:t>• A draft paper is completed.</a:t>
            </a:r>
          </a:p>
          <a:p>
            <a:r>
              <a:rPr lang="en-US" altLang="en-US" sz="1200" b="1" dirty="0"/>
              <a:t>• In the following, nudged elastic band (NEB) calculations were carried out to determined the activation barriers that determine the diffusion properties. Due to the Cu reconstruction, two diffusion paths were considered: the pink and the green.</a:t>
            </a:r>
          </a:p>
          <a:p>
            <a:r>
              <a:rPr lang="en-US" altLang="en-US" sz="1200" b="1" dirty="0"/>
              <a:t>• It was obtained that the pink path has lower values of activation energies than the green one, which means that it is most energetically favorable for hydrogen to diffuse through it (see graphs).</a:t>
            </a:r>
          </a:p>
          <a:p>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5</a:t>
            </a:fld>
            <a:endParaRPr lang="en-GB" dirty="0"/>
          </a:p>
        </p:txBody>
      </p:sp>
    </p:spTree>
    <p:extLst>
      <p:ext uri="{BB962C8B-B14F-4D97-AF65-F5344CB8AC3E}">
        <p14:creationId xmlns:p14="http://schemas.microsoft.com/office/powerpoint/2010/main" val="299487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en-US" sz="1200" b="1" dirty="0"/>
              <a:t>• We previously built a DFT model of the W/Cu interface where a hexagonal. The Cu network reconstructs at the interface where it adopts a hexagonal close packed structure. This work was submitted to Nuclear Materials and Energy Journal – minor revisions are completed, and the paper is resubmitted.</a:t>
            </a:r>
          </a:p>
          <a:p>
            <a:r>
              <a:rPr lang="en-US" altLang="en-US" sz="1200" b="1" dirty="0"/>
              <a:t>• We also, previously, determined the most stable interstitial positions for H at the W/Cu interface. These positions are plotted in blue (octahedral) and red (tetrahedral) on the figure above.</a:t>
            </a:r>
          </a:p>
          <a:p>
            <a:r>
              <a:rPr lang="en-US" altLang="en-US" sz="1200" b="1" dirty="0"/>
              <a:t>• We determined the vibrational frequencies of H atoms at the most stable interstitial positions.</a:t>
            </a:r>
          </a:p>
          <a:p>
            <a:r>
              <a:rPr lang="en-US" altLang="en-US" sz="1200" b="1" dirty="0"/>
              <a:t>• Those vibrational frequencies were used in a thermodynamic model to determine the solubility as a function of the temperature and chemical potential.</a:t>
            </a:r>
          </a:p>
          <a:p>
            <a:r>
              <a:rPr lang="en-US" altLang="en-US" sz="1200" b="1" dirty="0"/>
              <a:t>• we considered the grand-canonical ensemble where H reservoir was treated as real and ideal gas. Our model was validated against experimental data of H solubility in W and Cu bulks.</a:t>
            </a:r>
          </a:p>
          <a:p>
            <a:r>
              <a:rPr lang="en-US" altLang="en-US" sz="1200" b="1" dirty="0"/>
              <a:t>• H solubility at the W/Cu interface is higher at the plane of the interface than in the W  and Cu networks.</a:t>
            </a:r>
          </a:p>
          <a:p>
            <a:r>
              <a:rPr lang="en-US" altLang="en-US" sz="1200" b="1" dirty="0"/>
              <a:t>• A draft paper is completed.</a:t>
            </a:r>
          </a:p>
          <a:p>
            <a:r>
              <a:rPr lang="en-US" altLang="en-US" sz="1200" b="1" dirty="0"/>
              <a:t>• In the following, nudged elastic band (NEB) calculations were carried out to determined the activation barriers that determine the diffusion properties. Due to the Cu reconstruction, two diffusion paths were considered: the pink and the green.</a:t>
            </a:r>
          </a:p>
          <a:p>
            <a:r>
              <a:rPr lang="en-US" altLang="en-US" sz="1200" b="1" dirty="0"/>
              <a:t>• It was obtained that the pink path has lower values of activation energies than the green one, which means that it is most energetically favorable for hydrogen to diffuse through it (see graphs).</a:t>
            </a:r>
          </a:p>
          <a:p>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697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Question how is D transported through W-heavy alloys: Transport in W grains vs Fe/Ni matrix</a:t>
            </a:r>
          </a:p>
        </p:txBody>
      </p:sp>
      <p:sp>
        <p:nvSpPr>
          <p:cNvPr id="4" name="Foliennummernplatzhalter 3"/>
          <p:cNvSpPr>
            <a:spLocks noGrp="1"/>
          </p:cNvSpPr>
          <p:nvPr>
            <p:ph type="sldNum" sz="quarter" idx="10"/>
          </p:nvPr>
        </p:nvSpPr>
        <p:spPr/>
        <p:txBody>
          <a:bodyPr/>
          <a:lstStyle/>
          <a:p>
            <a:fld id="{49027E0A-1465-4A40-B1D5-9126D49509FC}" type="slidenum">
              <a:rPr lang="en-GB" smtClean="0"/>
              <a:pPr/>
              <a:t>7</a:t>
            </a:fld>
            <a:endParaRPr lang="en-GB" dirty="0"/>
          </a:p>
        </p:txBody>
      </p:sp>
    </p:spTree>
    <p:extLst>
      <p:ext uri="{BB962C8B-B14F-4D97-AF65-F5344CB8AC3E}">
        <p14:creationId xmlns:p14="http://schemas.microsoft.com/office/powerpoint/2010/main" val="7545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562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9</a:t>
            </a:fld>
            <a:endParaRPr lang="en-GB" dirty="0"/>
          </a:p>
        </p:txBody>
      </p:sp>
    </p:spTree>
    <p:extLst>
      <p:ext uri="{BB962C8B-B14F-4D97-AF65-F5344CB8AC3E}">
        <p14:creationId xmlns:p14="http://schemas.microsoft.com/office/powerpoint/2010/main" val="11201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Task 1 hampered by T content in oxidised sample to be analyzed externally -&gt; Try again</a:t>
            </a:r>
          </a:p>
          <a:p>
            <a:r>
              <a:rPr lang="de-DE" dirty="0"/>
              <a:t>Task 2: Completed. </a:t>
            </a:r>
          </a:p>
          <a:p>
            <a:r>
              <a:rPr lang="de-DE" dirty="0"/>
              <a:t>Most activity in Water</a:t>
            </a:r>
          </a:p>
          <a:p>
            <a:r>
              <a:rPr lang="de-DE" dirty="0"/>
              <a:t>Activity in air is the same idependent on downstream interface</a:t>
            </a:r>
          </a:p>
          <a:p>
            <a:r>
              <a:rPr lang="de-DE" dirty="0"/>
              <a:t>-&gt; More permeation in presenc of water</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085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a:prstGeom prst="rect">
            <a:avLst/>
          </a:prstGeo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a:prstGeom prst="rect">
            <a:avLst/>
          </a:prstGeo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a:prstGeom prst="rect">
            <a:avLst/>
          </a:prstGeo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pic>
        <p:nvPicPr>
          <p:cNvPr id="7" name="Picture 6" descr="EurofusionDisc.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6416" y="70180"/>
            <a:ext cx="367958" cy="373990"/>
          </a:xfrm>
          <a:prstGeom prst="rect">
            <a:avLst/>
          </a:prstGeom>
        </p:spPr>
      </p:pic>
      <p:sp>
        <p:nvSpPr>
          <p:cNvPr id="6" name="Footer Placeholder 3">
            <a:extLst>
              <a:ext uri="{FF2B5EF4-FFF2-40B4-BE49-F238E27FC236}">
                <a16:creationId xmlns:a16="http://schemas.microsoft.com/office/drawing/2014/main" id="{F9C1BCAC-AA3A-ACE1-3A0D-418C3E601490}"/>
              </a:ext>
            </a:extLst>
          </p:cNvPr>
          <p:cNvSpPr>
            <a:spLocks noGrp="1"/>
          </p:cNvSpPr>
          <p:nvPr>
            <p:ph type="ftr" sz="quarter" idx="3"/>
          </p:nvPr>
        </p:nvSpPr>
        <p:spPr>
          <a:xfrm>
            <a:off x="5611198" y="4868862"/>
            <a:ext cx="3086100" cy="274637"/>
          </a:xfrm>
          <a:prstGeom prst="rect">
            <a:avLst/>
          </a:prstGeom>
        </p:spPr>
        <p:txBody>
          <a:bodyPr vert="horz" lIns="91440" tIns="45720" rIns="91440" bIns="45720" rtlCol="0" anchor="ctr"/>
          <a:lstStyle>
            <a:lvl1pPr algn="ctr">
              <a:defRPr sz="1000" i="1">
                <a:solidFill>
                  <a:schemeClr val="tx1">
                    <a:tint val="75000"/>
                  </a:schemeClr>
                </a:solidFill>
              </a:defRPr>
            </a:lvl1pPr>
          </a:lstStyle>
          <a:p>
            <a:r>
              <a:rPr lang="en-GB"/>
              <a:t>WP-PWIE Project Meeting | April 2024 | </a:t>
            </a:r>
            <a:endParaRPr lang="en-GB" dirty="0"/>
          </a:p>
        </p:txBody>
      </p:sp>
      <p:sp>
        <p:nvSpPr>
          <p:cNvPr id="9" name="Slide Number Placeholder 4">
            <a:extLst>
              <a:ext uri="{FF2B5EF4-FFF2-40B4-BE49-F238E27FC236}">
                <a16:creationId xmlns:a16="http://schemas.microsoft.com/office/drawing/2014/main" id="{F844E3C9-451D-5A08-204A-5639FC06E94F}"/>
              </a:ext>
            </a:extLst>
          </p:cNvPr>
          <p:cNvSpPr>
            <a:spLocks noGrp="1"/>
          </p:cNvSpPr>
          <p:nvPr>
            <p:ph type="sldNum" sz="quarter" idx="4"/>
          </p:nvPr>
        </p:nvSpPr>
        <p:spPr>
          <a:xfrm>
            <a:off x="8730023" y="4868863"/>
            <a:ext cx="414958" cy="274637"/>
          </a:xfrm>
          <a:prstGeom prst="rect">
            <a:avLst/>
          </a:prstGeom>
        </p:spPr>
        <p:txBody>
          <a:bodyPr vert="horz" lIns="91440" tIns="45720" rIns="91440" bIns="45720" rtlCol="0" anchor="ctr"/>
          <a:lstStyle>
            <a:lvl1pPr algn="r">
              <a:defRPr sz="1000">
                <a:solidFill>
                  <a:schemeClr val="tx1">
                    <a:tint val="75000"/>
                  </a:schemeClr>
                </a:solidFill>
              </a:defRPr>
            </a:lvl1pPr>
          </a:lstStyle>
          <a:p>
            <a:fld id="{F052B65A-4CD3-441E-8847-5A83042EA826}" type="slidenum">
              <a:rPr lang="en-GB" smtClean="0"/>
              <a:pPr/>
              <a:t>‹#›</a:t>
            </a:fld>
            <a:endParaRPr lang="en-GB" dirty="0"/>
          </a:p>
        </p:txBody>
      </p:sp>
    </p:spTree>
    <p:extLst>
      <p:ext uri="{BB962C8B-B14F-4D97-AF65-F5344CB8AC3E}">
        <p14:creationId xmlns:p14="http://schemas.microsoft.com/office/powerpoint/2010/main" val="19969751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BD6C32-C5A5-0CFA-413A-CF337A2B66BD}"/>
              </a:ext>
            </a:extLst>
          </p:cNvPr>
          <p:cNvSpPr>
            <a:spLocks noGrp="1"/>
          </p:cNvSpPr>
          <p:nvPr>
            <p:ph type="ftr" sz="quarter" idx="3"/>
          </p:nvPr>
        </p:nvSpPr>
        <p:spPr>
          <a:xfrm>
            <a:off x="5611198" y="4868862"/>
            <a:ext cx="3086100" cy="274637"/>
          </a:xfrm>
          <a:prstGeom prst="rect">
            <a:avLst/>
          </a:prstGeom>
        </p:spPr>
        <p:txBody>
          <a:bodyPr vert="horz" lIns="91440" tIns="45720" rIns="91440" bIns="45720" rtlCol="0" anchor="ctr"/>
          <a:lstStyle>
            <a:lvl1pPr algn="ctr">
              <a:defRPr sz="1000" i="1">
                <a:solidFill>
                  <a:schemeClr val="tx1">
                    <a:tint val="75000"/>
                  </a:schemeClr>
                </a:solidFill>
              </a:defRPr>
            </a:lvl1pPr>
          </a:lstStyle>
          <a:p>
            <a:r>
              <a:rPr lang="en-GB"/>
              <a:t>WP-PWIE Project Meeting | April 2024 | </a:t>
            </a:r>
            <a:endParaRPr lang="en-GB" dirty="0"/>
          </a:p>
        </p:txBody>
      </p:sp>
      <p:sp>
        <p:nvSpPr>
          <p:cNvPr id="5" name="Slide Number Placeholder 4">
            <a:extLst>
              <a:ext uri="{FF2B5EF4-FFF2-40B4-BE49-F238E27FC236}">
                <a16:creationId xmlns:a16="http://schemas.microsoft.com/office/drawing/2014/main" id="{3ED062C6-13BA-1D5A-B693-0FE3D4F37878}"/>
              </a:ext>
            </a:extLst>
          </p:cNvPr>
          <p:cNvSpPr>
            <a:spLocks noGrp="1"/>
          </p:cNvSpPr>
          <p:nvPr>
            <p:ph type="sldNum" sz="quarter" idx="4"/>
          </p:nvPr>
        </p:nvSpPr>
        <p:spPr>
          <a:xfrm>
            <a:off x="8730023" y="4868863"/>
            <a:ext cx="414958" cy="274637"/>
          </a:xfrm>
          <a:prstGeom prst="rect">
            <a:avLst/>
          </a:prstGeom>
        </p:spPr>
        <p:txBody>
          <a:bodyPr vert="horz" lIns="91440" tIns="45720" rIns="91440" bIns="45720" rtlCol="0" anchor="ctr"/>
          <a:lstStyle>
            <a:lvl1pPr algn="r">
              <a:defRPr sz="1000">
                <a:solidFill>
                  <a:schemeClr val="tx1">
                    <a:tint val="75000"/>
                  </a:schemeClr>
                </a:solidFill>
              </a:defRPr>
            </a:lvl1pPr>
          </a:lstStyle>
          <a:p>
            <a:fld id="{F052B65A-4CD3-441E-8847-5A83042EA826}" type="slidenum">
              <a:rPr lang="en-GB" smtClean="0"/>
              <a:pPr/>
              <a:t>‹#›</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4499036"/>
            <a:ext cx="1296144" cy="376970"/>
          </a:xfrm>
          <a:prstGeom prst="rect">
            <a:avLst/>
          </a:prstGeom>
        </p:spPr>
      </p:pic>
      <p:sp>
        <p:nvSpPr>
          <p:cNvPr id="6" name="Subtitle 4">
            <a:extLst>
              <a:ext uri="{FF2B5EF4-FFF2-40B4-BE49-F238E27FC236}">
                <a16:creationId xmlns:a16="http://schemas.microsoft.com/office/drawing/2014/main" id="{83A5D964-A891-A207-785F-C06508B798BD}"/>
              </a:ext>
            </a:extLst>
          </p:cNvPr>
          <p:cNvSpPr>
            <a:spLocks noGrp="1"/>
          </p:cNvSpPr>
          <p:nvPr>
            <p:ph type="subTitle" idx="1"/>
          </p:nvPr>
        </p:nvSpPr>
        <p:spPr>
          <a:xfrm>
            <a:off x="408856" y="2355726"/>
            <a:ext cx="8352929" cy="1728192"/>
          </a:xfrm>
        </p:spPr>
        <p:txBody>
          <a:bodyPr>
            <a:normAutofit/>
          </a:bodyPr>
          <a:lstStyle/>
          <a:p>
            <a:r>
              <a:rPr lang="de-DE" sz="1600" dirty="0"/>
              <a:t>K. Schmid </a:t>
            </a:r>
          </a:p>
          <a:p>
            <a:r>
              <a:rPr lang="de-DE" sz="1600" dirty="0"/>
              <a:t>and SP-C taskholders:</a:t>
            </a:r>
          </a:p>
          <a:p>
            <a:pPr lvl="2" algn="l"/>
            <a:r>
              <a:rPr lang="en-GB" sz="1600" b="0" dirty="0">
                <a:solidFill>
                  <a:schemeClr val="bg1"/>
                </a:solidFill>
              </a:rPr>
              <a:t>E. Bernard, T. Morgan, A. </a:t>
            </a:r>
            <a:r>
              <a:rPr lang="en-GB" sz="1600" b="0" dirty="0" err="1">
                <a:solidFill>
                  <a:schemeClr val="bg1"/>
                </a:solidFill>
              </a:rPr>
              <a:t>Houben</a:t>
            </a:r>
            <a:r>
              <a:rPr lang="en-GB" sz="1600" b="0" dirty="0">
                <a:solidFill>
                  <a:schemeClr val="bg1"/>
                </a:solidFill>
              </a:rPr>
              <a:t> , A. </a:t>
            </a:r>
            <a:r>
              <a:rPr lang="en-GB" sz="1600" b="0" dirty="0" err="1">
                <a:solidFill>
                  <a:schemeClr val="bg1"/>
                </a:solidFill>
              </a:rPr>
              <a:t>Manhard</a:t>
            </a:r>
            <a:r>
              <a:rPr lang="en-GB" sz="1600" b="0" dirty="0">
                <a:solidFill>
                  <a:schemeClr val="bg1"/>
                </a:solidFill>
              </a:rPr>
              <a:t>, S. </a:t>
            </a:r>
            <a:r>
              <a:rPr lang="en-GB" sz="1600" b="0" dirty="0" err="1">
                <a:solidFill>
                  <a:schemeClr val="bg1"/>
                </a:solidFill>
              </a:rPr>
              <a:t>Markelj</a:t>
            </a:r>
            <a:r>
              <a:rPr lang="en-GB" sz="1600" b="0" dirty="0">
                <a:solidFill>
                  <a:schemeClr val="bg1"/>
                </a:solidFill>
              </a:rPr>
              <a:t>, T. Schwarz-Selinger, L. </a:t>
            </a:r>
            <a:r>
              <a:rPr lang="en-GB" sz="1600" b="0" dirty="0" err="1">
                <a:solidFill>
                  <a:schemeClr val="bg1"/>
                </a:solidFill>
              </a:rPr>
              <a:t>Ciupinski</a:t>
            </a:r>
            <a:r>
              <a:rPr lang="en-GB" sz="1600" b="0" dirty="0">
                <a:solidFill>
                  <a:schemeClr val="bg1"/>
                </a:solidFill>
              </a:rPr>
              <a:t>, M. </a:t>
            </a:r>
            <a:r>
              <a:rPr lang="en-GB" sz="1600" b="0" dirty="0" err="1">
                <a:solidFill>
                  <a:schemeClr val="bg1"/>
                </a:solidFill>
              </a:rPr>
              <a:t>Fellinger</a:t>
            </a:r>
            <a:r>
              <a:rPr lang="en-GB" sz="1600" b="0" dirty="0">
                <a:solidFill>
                  <a:schemeClr val="bg1"/>
                </a:solidFill>
              </a:rPr>
              <a:t>, D. </a:t>
            </a:r>
            <a:r>
              <a:rPr lang="en-GB" sz="1600" b="0" dirty="0" err="1">
                <a:solidFill>
                  <a:schemeClr val="bg1"/>
                </a:solidFill>
              </a:rPr>
              <a:t>Primezhofer</a:t>
            </a:r>
            <a:r>
              <a:rPr lang="en-GB" sz="1600" b="0" dirty="0">
                <a:solidFill>
                  <a:schemeClr val="bg1"/>
                </a:solidFill>
              </a:rPr>
              <a:t>, Y. Ferro, M. </a:t>
            </a:r>
            <a:r>
              <a:rPr lang="en-GB" sz="1600" b="0" dirty="0" err="1">
                <a:solidFill>
                  <a:schemeClr val="bg1"/>
                </a:solidFill>
              </a:rPr>
              <a:t>Lavrentiev</a:t>
            </a:r>
            <a:r>
              <a:rPr lang="en-GB" sz="1600" b="0" dirty="0">
                <a:solidFill>
                  <a:schemeClr val="bg1"/>
                </a:solidFill>
              </a:rPr>
              <a:t>, R. Bisson, J. </a:t>
            </a:r>
            <a:r>
              <a:rPr lang="en-GB" sz="1600" b="0" dirty="0" err="1">
                <a:solidFill>
                  <a:schemeClr val="bg1"/>
                </a:solidFill>
              </a:rPr>
              <a:t>Zavaznik</a:t>
            </a:r>
            <a:r>
              <a:rPr lang="en-GB" sz="1600" b="0" dirty="0">
                <a:solidFill>
                  <a:schemeClr val="bg1"/>
                </a:solidFill>
              </a:rPr>
              <a:t>, A. </a:t>
            </a:r>
            <a:r>
              <a:rPr lang="en-GB" sz="1600" b="0" dirty="0" err="1">
                <a:solidFill>
                  <a:schemeClr val="bg1"/>
                </a:solidFill>
              </a:rPr>
              <a:t>Kärcher</a:t>
            </a:r>
            <a:r>
              <a:rPr lang="en-GB" sz="1600" b="0" dirty="0">
                <a:solidFill>
                  <a:schemeClr val="bg1"/>
                </a:solidFill>
              </a:rPr>
              <a:t>, M. </a:t>
            </a:r>
            <a:r>
              <a:rPr lang="en-GB" sz="1600" b="0" dirty="0" err="1">
                <a:solidFill>
                  <a:schemeClr val="bg1"/>
                </a:solidFill>
              </a:rPr>
              <a:t>Vadrucci</a:t>
            </a:r>
            <a:r>
              <a:rPr lang="en-GB" sz="1600" b="0" dirty="0">
                <a:solidFill>
                  <a:schemeClr val="bg1"/>
                </a:solidFill>
              </a:rPr>
              <a:t>, V. </a:t>
            </a:r>
            <a:r>
              <a:rPr lang="en-GB" sz="1600" b="0" dirty="0" err="1">
                <a:solidFill>
                  <a:schemeClr val="bg1"/>
                </a:solidFill>
              </a:rPr>
              <a:t>Nemanic</a:t>
            </a:r>
            <a:r>
              <a:rPr lang="en-GB" sz="1600" b="0" dirty="0">
                <a:solidFill>
                  <a:schemeClr val="bg1"/>
                </a:solidFill>
              </a:rPr>
              <a:t>, L. Gao</a:t>
            </a:r>
          </a:p>
        </p:txBody>
      </p:sp>
      <p:sp>
        <p:nvSpPr>
          <p:cNvPr id="7" name="Title 1">
            <a:extLst>
              <a:ext uri="{FF2B5EF4-FFF2-40B4-BE49-F238E27FC236}">
                <a16:creationId xmlns:a16="http://schemas.microsoft.com/office/drawing/2014/main" id="{A10AF844-D36C-ECC7-B698-60A3CB798B73}"/>
              </a:ext>
            </a:extLst>
          </p:cNvPr>
          <p:cNvSpPr txBox="1">
            <a:spLocks/>
          </p:cNvSpPr>
          <p:nvPr/>
        </p:nvSpPr>
        <p:spPr>
          <a:xfrm>
            <a:off x="395535" y="1419622"/>
            <a:ext cx="7992889" cy="12045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500" b="1" kern="1200" baseline="0">
                <a:solidFill>
                  <a:schemeClr val="tx1"/>
                </a:solidFill>
                <a:latin typeface="Arial" panose="020B0604020202020204" pitchFamily="34" charset="0"/>
                <a:ea typeface="+mj-ea"/>
                <a:cs typeface="Arial" panose="020B0604020202020204" pitchFamily="34" charset="0"/>
              </a:defRPr>
            </a:lvl1pPr>
          </a:lstStyle>
          <a:p>
            <a:r>
              <a:rPr lang="en-GB" sz="2400" dirty="0"/>
              <a:t>SP C Updates and Plan</a:t>
            </a:r>
          </a:p>
        </p:txBody>
      </p:sp>
      <p:cxnSp>
        <p:nvCxnSpPr>
          <p:cNvPr id="3" name="Straight Connector 2">
            <a:extLst>
              <a:ext uri="{FF2B5EF4-FFF2-40B4-BE49-F238E27FC236}">
                <a16:creationId xmlns:a16="http://schemas.microsoft.com/office/drawing/2014/main" id="{08886052-6E1E-B4DA-6464-E9617D41B1DB}"/>
              </a:ext>
            </a:extLst>
          </p:cNvPr>
          <p:cNvCxnSpPr/>
          <p:nvPr/>
        </p:nvCxnSpPr>
        <p:spPr>
          <a:xfrm flipV="1">
            <a:off x="1331640" y="1851670"/>
            <a:ext cx="1008112" cy="4320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40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4">
            <a:extLst>
              <a:ext uri="{FF2B5EF4-FFF2-40B4-BE49-F238E27FC236}">
                <a16:creationId xmlns:a16="http://schemas.microsoft.com/office/drawing/2014/main" id="{D86F1979-FE72-1980-1726-B40EACF78693}"/>
              </a:ext>
            </a:extLst>
          </p:cNvPr>
          <p:cNvSpPr txBox="1"/>
          <p:nvPr/>
        </p:nvSpPr>
        <p:spPr>
          <a:xfrm>
            <a:off x="107504" y="555526"/>
            <a:ext cx="8928992" cy="307777"/>
          </a:xfrm>
          <a:prstGeom prst="rect">
            <a:avLst/>
          </a:prstGeom>
          <a:noFill/>
          <a:ln w="12700">
            <a:noFill/>
          </a:ln>
        </p:spPr>
        <p:txBody>
          <a:bodyPr wrap="square" rtlCol="0">
            <a:spAutoFit/>
          </a:body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Study D-permeation on H-prefilled W foil at low temperatures</a:t>
            </a:r>
            <a:endParaRPr kumimoji="0" lang="en-US"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F1DD1833-1AFF-CBDF-2232-7EC9C6ABA05B}"/>
              </a:ext>
            </a:extLst>
          </p:cNvPr>
          <p:cNvSpPr>
            <a:spLocks noGrp="1"/>
          </p:cNvSpPr>
          <p:nvPr>
            <p:ph type="ftr" sz="quarter" idx="3"/>
          </p:nvPr>
        </p:nvSpPr>
        <p:spPr>
          <a:xfrm>
            <a:off x="467544" y="4908928"/>
            <a:ext cx="8240228" cy="201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tint val="75000"/>
                  </a:prstClr>
                </a:solidFill>
                <a:effectLst/>
                <a:uLnTx/>
                <a:uFillTx/>
                <a:latin typeface="Calibri"/>
                <a:ea typeface="+mn-ea"/>
                <a:cs typeface="+mn-cs"/>
              </a:rPr>
              <a:t>WP-PWIE Project Meeting | April 2024 | </a:t>
            </a:r>
            <a:endParaRPr kumimoji="0" lang="en-GB" sz="1000" b="0" i="1"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0B6DFD83-C4E2-D1BD-E4A3-D6EB8A283064}"/>
              </a:ext>
            </a:extLst>
          </p:cNvPr>
          <p:cNvSpPr txBox="1"/>
          <p:nvPr/>
        </p:nvSpPr>
        <p:spPr>
          <a:xfrm>
            <a:off x="827584" y="1029561"/>
            <a:ext cx="4634088"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Permeated amount of D at low temperatures (400K, 500K)</a:t>
            </a:r>
          </a:p>
        </p:txBody>
      </p:sp>
      <p:sp>
        <p:nvSpPr>
          <p:cNvPr id="11" name="TextBox 10">
            <a:extLst>
              <a:ext uri="{FF2B5EF4-FFF2-40B4-BE49-F238E27FC236}">
                <a16:creationId xmlns:a16="http://schemas.microsoft.com/office/drawing/2014/main" id="{F15F6A4D-5E07-C743-E158-AA0EECC9ACCA}"/>
              </a:ext>
            </a:extLst>
          </p:cNvPr>
          <p:cNvSpPr txBox="1"/>
          <p:nvPr/>
        </p:nvSpPr>
        <p:spPr>
          <a:xfrm>
            <a:off x="827584" y="2892848"/>
            <a:ext cx="5760640"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Prefill @600K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D-iso ex at 400-500K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dirty="0">
                <a:solidFill>
                  <a:prstClr val="black"/>
                </a:solidFill>
                <a:latin typeface="Calibri"/>
              </a:rPr>
              <a:t>S</a:t>
            </a:r>
            <a:r>
              <a:rPr kumimoji="0" lang="en-GB" sz="1800" b="0" i="0" u="none" strike="noStrike" kern="1200" cap="none" spc="0" normalizeH="0" baseline="0" noProof="0" dirty="0">
                <a:ln>
                  <a:noFill/>
                </a:ln>
                <a:solidFill>
                  <a:prstClr val="black"/>
                </a:solidFill>
                <a:effectLst/>
                <a:uLnTx/>
                <a:uFillTx/>
                <a:latin typeface="Calibri"/>
                <a:ea typeface="+mn-ea"/>
                <a:cs typeface="+mn-cs"/>
              </a:rPr>
              <a:t>tart in June</a:t>
            </a:r>
          </a:p>
        </p:txBody>
      </p:sp>
      <p:sp>
        <p:nvSpPr>
          <p:cNvPr id="12" name="TextBox 11">
            <a:extLst>
              <a:ext uri="{FF2B5EF4-FFF2-40B4-BE49-F238E27FC236}">
                <a16:creationId xmlns:a16="http://schemas.microsoft.com/office/drawing/2014/main" id="{A2CC3F6D-4427-1DEC-E614-2FE02A2D749D}"/>
              </a:ext>
            </a:extLst>
          </p:cNvPr>
          <p:cNvSpPr txBox="1"/>
          <p:nvPr/>
        </p:nvSpPr>
        <p:spPr>
          <a:xfrm>
            <a:off x="107504" y="2460865"/>
            <a:ext cx="1675459" cy="307777"/>
          </a:xfrm>
          <a:prstGeom prst="rect">
            <a:avLst/>
          </a:prstGeom>
          <a:noFill/>
          <a:ln w="12700">
            <a:noFill/>
          </a:ln>
        </p:spPr>
        <p:txBody>
          <a:bodyPr wrap="square" rtlCol="0">
            <a:spAutoFit/>
          </a:bodyPr>
          <a:lstStyle>
            <a:defPPr>
              <a:defRPr lang="en-US"/>
            </a:defPPr>
            <a:lvl1pPr marL="285750" indent="-285750">
              <a:lnSpc>
                <a:spcPct val="113000"/>
              </a:lnSpc>
              <a:buFont typeface="Wingdings" panose="05000000000000000000" pitchFamily="2" charset="2"/>
              <a:buChar char="v"/>
              <a:defRPr sz="1350" b="1">
                <a:solidFill>
                  <a:srgbClr val="003399"/>
                </a:solidFill>
                <a:latin typeface="Arial" panose="020B0604020202020204" pitchFamily="34" charset="0"/>
                <a:cs typeface="Arial" panose="020B0604020202020204" pitchFamily="34" charset="0"/>
              </a:defRPr>
            </a:lvl1p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de-DE"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KOM Feb-2024</a:t>
            </a:r>
            <a:endPar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3" name="Slide Number Placeholder 12">
            <a:extLst>
              <a:ext uri="{FF2B5EF4-FFF2-40B4-BE49-F238E27FC236}">
                <a16:creationId xmlns:a16="http://schemas.microsoft.com/office/drawing/2014/main" id="{A4491839-E301-48AF-E115-31FDB38C64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2B65A-4CD3-441E-8847-5A83042EA826}"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itel 1">
            <a:extLst>
              <a:ext uri="{FF2B5EF4-FFF2-40B4-BE49-F238E27FC236}">
                <a16:creationId xmlns:a16="http://schemas.microsoft.com/office/drawing/2014/main" id="{3BE7A44C-A28E-244F-B56C-8DCAA67A61E7}"/>
              </a:ext>
            </a:extLst>
          </p:cNvPr>
          <p:cNvSpPr txBox="1">
            <a:spLocks/>
          </p:cNvSpPr>
          <p:nvPr/>
        </p:nvSpPr>
        <p:spPr>
          <a:xfrm>
            <a:off x="-61610" y="82253"/>
            <a:ext cx="8306017" cy="3429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US" sz="2000" spc="-15" dirty="0">
                <a:solidFill>
                  <a:srgbClr val="000000"/>
                </a:solidFill>
                <a:latin typeface="Calibri" panose="020F0502020204030204" pitchFamily="34" charset="0"/>
                <a:ea typeface="Times New Roman" panose="02020603050405020304" pitchFamily="18" charset="0"/>
              </a:rPr>
              <a:t>SP C.1 Transport of Hydrogen through the first wall of fusion devices: JSI</a:t>
            </a:r>
            <a:endParaRPr lang="de-DE" sz="1400" dirty="0">
              <a:solidFill>
                <a:srgbClr val="000000"/>
              </a:solidFill>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28762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1610" y="82253"/>
            <a:ext cx="8306017" cy="342900"/>
          </a:xfrm>
          <a:prstGeom prst="rect">
            <a:avLst/>
          </a:prstGeo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a:t>
            </a:r>
            <a:r>
              <a:rPr lang="en-US" sz="2000" spc="-15" dirty="0">
                <a:solidFill>
                  <a:srgbClr val="000000"/>
                </a:solidFill>
                <a:latin typeface="Calibri" panose="020F0502020204030204" pitchFamily="34" charset="0"/>
                <a:ea typeface="Times New Roman" panose="02020603050405020304" pitchFamily="18" charset="0"/>
              </a:rPr>
              <a:t>CEA</a:t>
            </a:r>
            <a:endParaRPr lang="de-DE" sz="1400" dirty="0">
              <a:solidFill>
                <a:srgbClr val="000000"/>
              </a:solidFill>
              <a:latin typeface="Calibri" panose="020F0502020204030204" pitchFamily="34" charset="0"/>
              <a:ea typeface="SimSun" panose="02010600030101010101" pitchFamily="2" charset="-122"/>
            </a:endParaRPr>
          </a:p>
        </p:txBody>
      </p:sp>
      <p:sp>
        <p:nvSpPr>
          <p:cNvPr id="17" name="Textfeld 4">
            <a:extLst>
              <a:ext uri="{FF2B5EF4-FFF2-40B4-BE49-F238E27FC236}">
                <a16:creationId xmlns:a16="http://schemas.microsoft.com/office/drawing/2014/main" id="{D86F1979-FE72-1980-1726-B40EACF78693}"/>
              </a:ext>
            </a:extLst>
          </p:cNvPr>
          <p:cNvSpPr txBox="1"/>
          <p:nvPr/>
        </p:nvSpPr>
        <p:spPr>
          <a:xfrm>
            <a:off x="107504" y="555526"/>
            <a:ext cx="8928992" cy="307777"/>
          </a:xfrm>
          <a:prstGeom prst="rect">
            <a:avLst/>
          </a:prstGeom>
          <a:noFill/>
          <a:ln w="12700">
            <a:noFill/>
          </a:ln>
        </p:spPr>
        <p:txBody>
          <a:bodyPr wrap="square" rtlCol="0">
            <a:spAutoFit/>
          </a:body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Model D-permeation on H-prefilled W foil at low temperatures </a:t>
            </a:r>
            <a:endParaRPr kumimoji="0" lang="en-US"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F1DD1833-1AFF-CBDF-2232-7EC9C6ABA05B}"/>
              </a:ext>
            </a:extLst>
          </p:cNvPr>
          <p:cNvSpPr>
            <a:spLocks noGrp="1"/>
          </p:cNvSpPr>
          <p:nvPr>
            <p:ph type="ftr" sz="quarter" idx="3"/>
          </p:nvPr>
        </p:nvSpPr>
        <p:spPr>
          <a:xfrm>
            <a:off x="467544" y="4908928"/>
            <a:ext cx="8240228" cy="201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tint val="75000"/>
                  </a:prstClr>
                </a:solidFill>
                <a:effectLst/>
                <a:uLnTx/>
                <a:uFillTx/>
                <a:latin typeface="Calibri"/>
                <a:ea typeface="+mn-ea"/>
                <a:cs typeface="+mn-cs"/>
              </a:rPr>
              <a:t>WP-PWIE Project Meeting | April 2024 | </a:t>
            </a:r>
            <a:endParaRPr kumimoji="0" lang="en-GB" sz="1000" b="0" i="1"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0B6DFD83-C4E2-D1BD-E4A3-D6EB8A283064}"/>
              </a:ext>
            </a:extLst>
          </p:cNvPr>
          <p:cNvSpPr txBox="1"/>
          <p:nvPr/>
        </p:nvSpPr>
        <p:spPr>
          <a:xfrm>
            <a:off x="827584" y="1029561"/>
            <a:ext cx="4634088"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Model permeation through H-pre-filled W</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prstClr val="black"/>
                </a:solidFill>
                <a:latin typeface="Calibri"/>
              </a:rPr>
              <a:t>Use diffusion trapping code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prstClr val="black"/>
                </a:solidFill>
                <a:latin typeface="Calibri"/>
              </a:rPr>
              <a:t>Grain boundary diffusion?</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F15F6A4D-5E07-C743-E158-AA0EECC9ACCA}"/>
              </a:ext>
            </a:extLst>
          </p:cNvPr>
          <p:cNvSpPr txBox="1"/>
          <p:nvPr/>
        </p:nvSpPr>
        <p:spPr>
          <a:xfrm>
            <a:off x="827584" y="2892848"/>
            <a:ext cx="5760640"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Grain boundary diffusion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Swapping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therm</a:t>
            </a:r>
            <a:r>
              <a:rPr kumimoji="0" lang="en-GB" sz="1800" b="0" i="0" u="none" strike="noStrike" kern="1200" cap="none" spc="0" normalizeH="0" baseline="0" noProof="0" dirty="0">
                <a:ln>
                  <a:noFill/>
                </a:ln>
                <a:solidFill>
                  <a:prstClr val="black"/>
                </a:solidFill>
                <a:effectLst/>
                <a:uLnTx/>
                <a:uFillTx/>
                <a:latin typeface="Calibri"/>
                <a:ea typeface="+mn-ea"/>
                <a:cs typeface="+mn-cs"/>
              </a:rPr>
              <a:t> for iso-ex</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First without pre-fill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600K iso-ex also works in classic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desc</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2" name="TextBox 11">
            <a:extLst>
              <a:ext uri="{FF2B5EF4-FFF2-40B4-BE49-F238E27FC236}">
                <a16:creationId xmlns:a16="http://schemas.microsoft.com/office/drawing/2014/main" id="{A2CC3F6D-4427-1DEC-E614-2FE02A2D749D}"/>
              </a:ext>
            </a:extLst>
          </p:cNvPr>
          <p:cNvSpPr txBox="1"/>
          <p:nvPr/>
        </p:nvSpPr>
        <p:spPr>
          <a:xfrm>
            <a:off x="107504" y="2460865"/>
            <a:ext cx="1675459" cy="307777"/>
          </a:xfrm>
          <a:prstGeom prst="rect">
            <a:avLst/>
          </a:prstGeom>
          <a:noFill/>
          <a:ln w="12700">
            <a:noFill/>
          </a:ln>
        </p:spPr>
        <p:txBody>
          <a:bodyPr wrap="square" rtlCol="0">
            <a:spAutoFit/>
          </a:bodyPr>
          <a:lstStyle>
            <a:defPPr>
              <a:defRPr lang="en-US"/>
            </a:defPPr>
            <a:lvl1pPr marL="285750" indent="-285750">
              <a:lnSpc>
                <a:spcPct val="113000"/>
              </a:lnSpc>
              <a:buFont typeface="Wingdings" panose="05000000000000000000" pitchFamily="2" charset="2"/>
              <a:buChar char="v"/>
              <a:defRPr sz="1350" b="1">
                <a:solidFill>
                  <a:srgbClr val="003399"/>
                </a:solidFill>
                <a:latin typeface="Arial" panose="020B0604020202020204" pitchFamily="34" charset="0"/>
                <a:cs typeface="Arial" panose="020B0604020202020204" pitchFamily="34" charset="0"/>
              </a:defRPr>
            </a:lvl1p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de-DE"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KOM Feb-2024</a:t>
            </a:r>
            <a:endPar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3" name="Slide Number Placeholder 12">
            <a:extLst>
              <a:ext uri="{FF2B5EF4-FFF2-40B4-BE49-F238E27FC236}">
                <a16:creationId xmlns:a16="http://schemas.microsoft.com/office/drawing/2014/main" id="{A4491839-E301-48AF-E115-31FDB38C64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2B65A-4CD3-441E-8847-5A83042EA826}"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1348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1610" y="82253"/>
            <a:ext cx="8306017" cy="342900"/>
          </a:xfrm>
          <a:prstGeom prst="rect">
            <a:avLst/>
          </a:prstGeo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IPPLM</a:t>
            </a:r>
            <a:endParaRPr lang="de-DE" sz="1400" dirty="0">
              <a:solidFill>
                <a:srgbClr val="000000"/>
              </a:solidFill>
              <a:latin typeface="Calibri" panose="020F0502020204030204" pitchFamily="34" charset="0"/>
              <a:ea typeface="SimSun" panose="02010600030101010101" pitchFamily="2" charset="-122"/>
            </a:endParaRPr>
          </a:p>
        </p:txBody>
      </p:sp>
      <p:sp>
        <p:nvSpPr>
          <p:cNvPr id="6" name="Textfeld 4">
            <a:extLst>
              <a:ext uri="{FF2B5EF4-FFF2-40B4-BE49-F238E27FC236}">
                <a16:creationId xmlns:a16="http://schemas.microsoft.com/office/drawing/2014/main" id="{01301EDA-11D4-F59C-171E-433B3BF5FBE0}"/>
              </a:ext>
            </a:extLst>
          </p:cNvPr>
          <p:cNvSpPr txBox="1"/>
          <p:nvPr/>
        </p:nvSpPr>
        <p:spPr>
          <a:xfrm>
            <a:off x="107504" y="745960"/>
            <a:ext cx="4896544" cy="1012008"/>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pl-PL" sz="1350" dirty="0">
                <a:latin typeface="Arial" panose="020B0604020202020204" pitchFamily="34" charset="0"/>
                <a:cs typeface="Arial" panose="020B0604020202020204" pitchFamily="34" charset="0"/>
              </a:rPr>
              <a:t>TEM </a:t>
            </a:r>
            <a:r>
              <a:rPr lang="pl-PL" sz="1350" dirty="0" err="1">
                <a:latin typeface="Arial" panose="020B0604020202020204" pitchFamily="34" charset="0"/>
                <a:cs typeface="Arial" panose="020B0604020202020204" pitchFamily="34" charset="0"/>
              </a:rPr>
              <a:t>observations</a:t>
            </a:r>
            <a:r>
              <a:rPr lang="pl-PL" sz="1350" dirty="0">
                <a:latin typeface="Arial" panose="020B0604020202020204" pitchFamily="34" charset="0"/>
                <a:cs typeface="Arial" panose="020B0604020202020204" pitchFamily="34" charset="0"/>
              </a:rPr>
              <a:t> of </a:t>
            </a:r>
            <a:r>
              <a:rPr lang="pl-PL" sz="1350" dirty="0" err="1">
                <a:latin typeface="Arial" panose="020B0604020202020204" pitchFamily="34" charset="0"/>
                <a:cs typeface="Arial" panose="020B0604020202020204" pitchFamily="34" charset="0"/>
              </a:rPr>
              <a:t>nanobubbles</a:t>
            </a:r>
            <a:r>
              <a:rPr lang="pl-PL" sz="1350" dirty="0">
                <a:latin typeface="Arial" panose="020B0604020202020204" pitchFamily="34" charset="0"/>
                <a:cs typeface="Arial" panose="020B0604020202020204" pitchFamily="34" charset="0"/>
              </a:rPr>
              <a:t> in tungsten </a:t>
            </a:r>
            <a:r>
              <a:rPr lang="pl-PL" sz="1350" dirty="0" err="1">
                <a:latin typeface="Arial" panose="020B0604020202020204" pitchFamily="34" charset="0"/>
                <a:cs typeface="Arial" panose="020B0604020202020204" pitchFamily="34" charset="0"/>
              </a:rPr>
              <a:t>subjected</a:t>
            </a:r>
            <a:r>
              <a:rPr lang="pl-PL" sz="1350" dirty="0">
                <a:latin typeface="Arial" panose="020B0604020202020204" pitchFamily="34" charset="0"/>
                <a:cs typeface="Arial" panose="020B0604020202020204" pitchFamily="34" charset="0"/>
              </a:rPr>
              <a:t> to He-</a:t>
            </a:r>
            <a:r>
              <a:rPr lang="pl-PL" sz="1350" dirty="0" err="1">
                <a:latin typeface="Arial" panose="020B0604020202020204" pitchFamily="34" charset="0"/>
                <a:cs typeface="Arial" panose="020B0604020202020204" pitchFamily="34" charset="0"/>
              </a:rPr>
              <a:t>irradiation</a:t>
            </a:r>
            <a:r>
              <a:rPr lang="pl-PL" sz="1350" dirty="0">
                <a:latin typeface="Arial" panose="020B0604020202020204" pitchFamily="34" charset="0"/>
                <a:cs typeface="Arial" panose="020B0604020202020204" pitchFamily="34" charset="0"/>
              </a:rPr>
              <a:t> and </a:t>
            </a:r>
            <a:r>
              <a:rPr lang="pl-PL" sz="1350" dirty="0" err="1">
                <a:latin typeface="Arial" panose="020B0604020202020204" pitchFamily="34" charset="0"/>
                <a:cs typeface="Arial" panose="020B0604020202020204" pitchFamily="34" charset="0"/>
              </a:rPr>
              <a:t>annealing</a:t>
            </a:r>
            <a:endParaRPr lang="en-US" sz="1350" dirty="0">
              <a:latin typeface="Arial" panose="020B0604020202020204" pitchFamily="34" charset="0"/>
              <a:cs typeface="Arial" panose="020B0604020202020204" pitchFamily="34" charset="0"/>
            </a:endParaRPr>
          </a:p>
          <a:p>
            <a:pPr marL="214313" indent="-214313">
              <a:lnSpc>
                <a:spcPct val="113000"/>
              </a:lnSpc>
              <a:buFont typeface="Wingdings" panose="05000000000000000000" pitchFamily="2" charset="2"/>
              <a:buChar char="§"/>
            </a:pPr>
            <a:r>
              <a:rPr lang="pl-PL" sz="1350" dirty="0" err="1">
                <a:latin typeface="Arial" panose="020B0604020202020204" pitchFamily="34" charset="0"/>
                <a:cs typeface="Arial" panose="020B0604020202020204" pitchFamily="34" charset="0"/>
              </a:rPr>
              <a:t>Determination</a:t>
            </a:r>
            <a:r>
              <a:rPr lang="pl-PL" sz="1350" dirty="0">
                <a:latin typeface="Arial" panose="020B0604020202020204" pitchFamily="34" charset="0"/>
                <a:cs typeface="Arial" panose="020B0604020202020204" pitchFamily="34" charset="0"/>
              </a:rPr>
              <a:t> of </a:t>
            </a:r>
            <a:r>
              <a:rPr lang="pl-PL" sz="1350" dirty="0" err="1">
                <a:latin typeface="Arial" panose="020B0604020202020204" pitchFamily="34" charset="0"/>
                <a:cs typeface="Arial" panose="020B0604020202020204" pitchFamily="34" charset="0"/>
              </a:rPr>
              <a:t>size</a:t>
            </a:r>
            <a:r>
              <a:rPr lang="pl-PL" sz="1350" dirty="0">
                <a:latin typeface="Arial" panose="020B0604020202020204" pitchFamily="34" charset="0"/>
                <a:cs typeface="Arial" panose="020B0604020202020204" pitchFamily="34" charset="0"/>
              </a:rPr>
              <a:t> and </a:t>
            </a:r>
            <a:r>
              <a:rPr lang="pl-PL" sz="1350" dirty="0" err="1">
                <a:latin typeface="Arial" panose="020B0604020202020204" pitchFamily="34" charset="0"/>
                <a:cs typeface="Arial" panose="020B0604020202020204" pitchFamily="34" charset="0"/>
              </a:rPr>
              <a:t>distribution</a:t>
            </a:r>
            <a:r>
              <a:rPr lang="pl-PL" sz="1350" dirty="0">
                <a:latin typeface="Arial" panose="020B0604020202020204" pitchFamily="34" charset="0"/>
                <a:cs typeface="Arial" panose="020B0604020202020204" pitchFamily="34" charset="0"/>
              </a:rPr>
              <a:t> of </a:t>
            </a:r>
            <a:r>
              <a:rPr lang="pl-PL" sz="1350" dirty="0" err="1">
                <a:latin typeface="Arial" panose="020B0604020202020204" pitchFamily="34" charset="0"/>
                <a:cs typeface="Arial" panose="020B0604020202020204" pitchFamily="34" charset="0"/>
              </a:rPr>
              <a:t>nanobubbles</a:t>
            </a:r>
            <a:r>
              <a:rPr lang="pl-PL" sz="1350" dirty="0">
                <a:latin typeface="Arial" panose="020B0604020202020204" pitchFamily="34" charset="0"/>
                <a:cs typeface="Arial" panose="020B0604020202020204" pitchFamily="34" charset="0"/>
              </a:rPr>
              <a:t> in </a:t>
            </a:r>
            <a:r>
              <a:rPr lang="pl-PL" sz="1350" dirty="0" err="1">
                <a:latin typeface="Arial" panose="020B0604020202020204" pitchFamily="34" charset="0"/>
                <a:cs typeface="Arial" panose="020B0604020202020204" pitchFamily="34" charset="0"/>
              </a:rPr>
              <a:t>defected</a:t>
            </a:r>
            <a:r>
              <a:rPr lang="pl-PL" sz="1350" dirty="0">
                <a:latin typeface="Arial" panose="020B0604020202020204" pitchFamily="34" charset="0"/>
                <a:cs typeface="Arial" panose="020B0604020202020204" pitchFamily="34" charset="0"/>
              </a:rPr>
              <a:t> </a:t>
            </a:r>
            <a:r>
              <a:rPr lang="pl-PL" sz="1350" dirty="0" err="1">
                <a:latin typeface="Arial" panose="020B0604020202020204" pitchFamily="34" charset="0"/>
                <a:cs typeface="Arial" panose="020B0604020202020204" pitchFamily="34" charset="0"/>
              </a:rPr>
              <a:t>zone</a:t>
            </a:r>
            <a:endParaRPr lang="en-US" sz="1350" dirty="0">
              <a:latin typeface="Arial" panose="020B0604020202020204" pitchFamily="34" charset="0"/>
              <a:cs typeface="Arial" panose="020B0604020202020204" pitchFamily="34" charset="0"/>
            </a:endParaRPr>
          </a:p>
        </p:txBody>
      </p:sp>
      <p:sp>
        <p:nvSpPr>
          <p:cNvPr id="7" name="Textfeld 9">
            <a:extLst>
              <a:ext uri="{FF2B5EF4-FFF2-40B4-BE49-F238E27FC236}">
                <a16:creationId xmlns:a16="http://schemas.microsoft.com/office/drawing/2014/main" id="{B0B4A159-121C-03A7-ABBD-921ED8F2C732}"/>
              </a:ext>
            </a:extLst>
          </p:cNvPr>
          <p:cNvSpPr txBox="1"/>
          <p:nvPr/>
        </p:nvSpPr>
        <p:spPr>
          <a:xfrm>
            <a:off x="107504" y="1970646"/>
            <a:ext cx="4608512" cy="1200329"/>
          </a:xfrm>
          <a:prstGeom prst="rect">
            <a:avLst/>
          </a:prstGeom>
          <a:noFill/>
        </p:spPr>
        <p:txBody>
          <a:bodyPr wrap="square" rtlCol="0">
            <a:spAutoFit/>
          </a:bodyPr>
          <a:lstStyle/>
          <a:p>
            <a:pPr marL="285750" indent="-285750">
              <a:buFont typeface="Wingdings" panose="05000000000000000000" pitchFamily="2" charset="2"/>
              <a:buChar char="Ø"/>
            </a:pPr>
            <a:r>
              <a:rPr lang="en-GB" dirty="0"/>
              <a:t>Density of nano</a:t>
            </a:r>
            <a:r>
              <a:rPr lang="pl-PL" dirty="0" err="1"/>
              <a:t>bubbles</a:t>
            </a:r>
            <a:r>
              <a:rPr lang="en-GB" dirty="0"/>
              <a:t> depends on the distance from the surface</a:t>
            </a:r>
          </a:p>
          <a:p>
            <a:pPr marL="285750" indent="-285750">
              <a:buFont typeface="Wingdings" panose="05000000000000000000" pitchFamily="2" charset="2"/>
              <a:buChar char="Ø"/>
            </a:pPr>
            <a:r>
              <a:rPr lang="en-GB" dirty="0"/>
              <a:t>Size of the </a:t>
            </a:r>
            <a:r>
              <a:rPr lang="pl-PL" dirty="0" err="1"/>
              <a:t>bubbles</a:t>
            </a:r>
            <a:r>
              <a:rPr lang="en-GB" dirty="0"/>
              <a:t> is not related directly with the density</a:t>
            </a:r>
          </a:p>
        </p:txBody>
      </p:sp>
      <p:pic>
        <p:nvPicPr>
          <p:cNvPr id="5" name="Obraz 3" descr="Obraz zawierający zrzut ekranu, natura, krater, astronomia&#10;&#10;Opis wygenerowany automatycznie">
            <a:extLst>
              <a:ext uri="{FF2B5EF4-FFF2-40B4-BE49-F238E27FC236}">
                <a16:creationId xmlns:a16="http://schemas.microsoft.com/office/drawing/2014/main" id="{537ECAA3-6C2F-87D4-FEF5-8DC3A13880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2080" y="673243"/>
            <a:ext cx="3528392" cy="3528392"/>
          </a:xfrm>
          <a:prstGeom prst="rect">
            <a:avLst/>
          </a:prstGeom>
        </p:spPr>
      </p:pic>
      <p:sp>
        <p:nvSpPr>
          <p:cNvPr id="8" name="Footer Placeholder 7">
            <a:extLst>
              <a:ext uri="{FF2B5EF4-FFF2-40B4-BE49-F238E27FC236}">
                <a16:creationId xmlns:a16="http://schemas.microsoft.com/office/drawing/2014/main" id="{E588FF63-0EE6-13B0-0D53-0BD2127712FF}"/>
              </a:ext>
            </a:extLst>
          </p:cNvPr>
          <p:cNvSpPr>
            <a:spLocks noGrp="1"/>
          </p:cNvSpPr>
          <p:nvPr>
            <p:ph type="ftr" sz="quarter" idx="3"/>
          </p:nvPr>
        </p:nvSpPr>
        <p:spPr>
          <a:xfrm>
            <a:off x="467544" y="4908928"/>
            <a:ext cx="8240228" cy="201104"/>
          </a:xfrm>
        </p:spPr>
        <p:txBody>
          <a:bodyPr/>
          <a:lstStyle/>
          <a:p>
            <a:pPr algn="r"/>
            <a:r>
              <a:rPr lang="en-GB"/>
              <a:t>WP-PWIE Project Meeting | April 2024 | </a:t>
            </a:r>
            <a:endParaRPr lang="en-GB" dirty="0"/>
          </a:p>
        </p:txBody>
      </p:sp>
      <p:sp>
        <p:nvSpPr>
          <p:cNvPr id="9" name="Slide Number Placeholder 8">
            <a:extLst>
              <a:ext uri="{FF2B5EF4-FFF2-40B4-BE49-F238E27FC236}">
                <a16:creationId xmlns:a16="http://schemas.microsoft.com/office/drawing/2014/main" id="{5771DF1F-6F0D-6812-E648-3E5B210271E0}"/>
              </a:ext>
            </a:extLst>
          </p:cNvPr>
          <p:cNvSpPr>
            <a:spLocks noGrp="1"/>
          </p:cNvSpPr>
          <p:nvPr>
            <p:ph type="sldNum" sz="quarter" idx="4"/>
          </p:nvPr>
        </p:nvSpPr>
        <p:spPr/>
        <p:txBody>
          <a:bodyPr/>
          <a:lstStyle/>
          <a:p>
            <a:fld id="{F052B65A-4CD3-441E-8847-5A83042EA826}" type="slidenum">
              <a:rPr lang="en-GB" smtClean="0"/>
              <a:pPr/>
              <a:t>12</a:t>
            </a:fld>
            <a:endParaRPr lang="en-GB" dirty="0"/>
          </a:p>
        </p:txBody>
      </p:sp>
    </p:spTree>
    <p:extLst>
      <p:ext uri="{BB962C8B-B14F-4D97-AF65-F5344CB8AC3E}">
        <p14:creationId xmlns:p14="http://schemas.microsoft.com/office/powerpoint/2010/main" val="999918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4">
            <a:extLst>
              <a:ext uri="{FF2B5EF4-FFF2-40B4-BE49-F238E27FC236}">
                <a16:creationId xmlns:a16="http://schemas.microsoft.com/office/drawing/2014/main" id="{D86F1979-FE72-1980-1726-B40EACF78693}"/>
              </a:ext>
            </a:extLst>
          </p:cNvPr>
          <p:cNvSpPr txBox="1"/>
          <p:nvPr/>
        </p:nvSpPr>
        <p:spPr>
          <a:xfrm>
            <a:off x="107504" y="555526"/>
            <a:ext cx="8928992" cy="307777"/>
          </a:xfrm>
          <a:prstGeom prst="rect">
            <a:avLst/>
          </a:prstGeom>
          <a:noFill/>
          <a:ln w="12700">
            <a:noFill/>
          </a:ln>
        </p:spPr>
        <p:txBody>
          <a:bodyPr wrap="square" rtlCol="0">
            <a:spAutoFit/>
          </a:body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TEM analysis of annealed, He implanted W. In cooperation with MPG </a:t>
            </a:r>
            <a:endParaRPr kumimoji="0" lang="en-US"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F1DD1833-1AFF-CBDF-2232-7EC9C6ABA05B}"/>
              </a:ext>
            </a:extLst>
          </p:cNvPr>
          <p:cNvSpPr>
            <a:spLocks noGrp="1"/>
          </p:cNvSpPr>
          <p:nvPr>
            <p:ph type="ftr" sz="quarter" idx="3"/>
          </p:nvPr>
        </p:nvSpPr>
        <p:spPr>
          <a:xfrm>
            <a:off x="467544" y="4908928"/>
            <a:ext cx="8240228" cy="201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tint val="75000"/>
                  </a:prstClr>
                </a:solidFill>
                <a:effectLst/>
                <a:uLnTx/>
                <a:uFillTx/>
                <a:latin typeface="Calibri"/>
                <a:ea typeface="+mn-ea"/>
                <a:cs typeface="+mn-cs"/>
              </a:rPr>
              <a:t>WP-PWIE Project Meeting | April 2024 | </a:t>
            </a:r>
            <a:endParaRPr kumimoji="0" lang="en-GB" sz="1000" b="0" i="1"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0B6DFD83-C4E2-D1BD-E4A3-D6EB8A283064}"/>
              </a:ext>
            </a:extLst>
          </p:cNvPr>
          <p:cNvSpPr txBox="1"/>
          <p:nvPr/>
        </p:nvSpPr>
        <p:spPr>
          <a:xfrm>
            <a:off x="827584" y="1029561"/>
            <a:ext cx="4634088"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Analysis of void formation</a:t>
            </a:r>
          </a:p>
        </p:txBody>
      </p:sp>
      <p:sp>
        <p:nvSpPr>
          <p:cNvPr id="11" name="TextBox 10">
            <a:extLst>
              <a:ext uri="{FF2B5EF4-FFF2-40B4-BE49-F238E27FC236}">
                <a16:creationId xmlns:a16="http://schemas.microsoft.com/office/drawing/2014/main" id="{F15F6A4D-5E07-C743-E158-AA0EECC9ACCA}"/>
              </a:ext>
            </a:extLst>
          </p:cNvPr>
          <p:cNvSpPr txBox="1"/>
          <p:nvPr/>
        </p:nvSpPr>
        <p:spPr>
          <a:xfrm>
            <a:off x="827584" y="2892848"/>
            <a:ext cx="5760640"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Zibrov</a:t>
            </a:r>
            <a:r>
              <a:rPr kumimoji="0" lang="en-GB" sz="1800" b="0" i="0" u="none" strike="noStrike" kern="1200" cap="none" spc="0" normalizeH="0" baseline="0" noProof="0" dirty="0">
                <a:ln>
                  <a:noFill/>
                </a:ln>
                <a:solidFill>
                  <a:prstClr val="black"/>
                </a:solidFill>
                <a:effectLst/>
                <a:uLnTx/>
                <a:uFillTx/>
                <a:latin typeface="Calibri"/>
                <a:ea typeface="+mn-ea"/>
                <a:cs typeface="+mn-cs"/>
              </a:rPr>
              <a:t> (MPG) provides samples.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First samples ready.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Start in March</a:t>
            </a:r>
          </a:p>
        </p:txBody>
      </p:sp>
      <p:sp>
        <p:nvSpPr>
          <p:cNvPr id="12" name="TextBox 11">
            <a:extLst>
              <a:ext uri="{FF2B5EF4-FFF2-40B4-BE49-F238E27FC236}">
                <a16:creationId xmlns:a16="http://schemas.microsoft.com/office/drawing/2014/main" id="{A2CC3F6D-4427-1DEC-E614-2FE02A2D749D}"/>
              </a:ext>
            </a:extLst>
          </p:cNvPr>
          <p:cNvSpPr txBox="1"/>
          <p:nvPr/>
        </p:nvSpPr>
        <p:spPr>
          <a:xfrm>
            <a:off x="107504" y="2460865"/>
            <a:ext cx="1675459" cy="307777"/>
          </a:xfrm>
          <a:prstGeom prst="rect">
            <a:avLst/>
          </a:prstGeom>
          <a:noFill/>
          <a:ln w="12700">
            <a:noFill/>
          </a:ln>
        </p:spPr>
        <p:txBody>
          <a:bodyPr wrap="square" rtlCol="0">
            <a:spAutoFit/>
          </a:bodyPr>
          <a:lstStyle>
            <a:defPPr>
              <a:defRPr lang="en-US"/>
            </a:defPPr>
            <a:lvl1pPr marL="285750" indent="-285750">
              <a:lnSpc>
                <a:spcPct val="113000"/>
              </a:lnSpc>
              <a:buFont typeface="Wingdings" panose="05000000000000000000" pitchFamily="2" charset="2"/>
              <a:buChar char="v"/>
              <a:defRPr sz="1350" b="1">
                <a:solidFill>
                  <a:srgbClr val="003399"/>
                </a:solidFill>
                <a:latin typeface="Arial" panose="020B0604020202020204" pitchFamily="34" charset="0"/>
                <a:cs typeface="Arial" panose="020B0604020202020204" pitchFamily="34" charset="0"/>
              </a:defRPr>
            </a:lvl1p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de-DE"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KOM Feb-2024</a:t>
            </a:r>
            <a:endPar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3" name="Slide Number Placeholder 12">
            <a:extLst>
              <a:ext uri="{FF2B5EF4-FFF2-40B4-BE49-F238E27FC236}">
                <a16:creationId xmlns:a16="http://schemas.microsoft.com/office/drawing/2014/main" id="{A4491839-E301-48AF-E115-31FDB38C64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2B65A-4CD3-441E-8847-5A83042EA826}"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el 1">
            <a:extLst>
              <a:ext uri="{FF2B5EF4-FFF2-40B4-BE49-F238E27FC236}">
                <a16:creationId xmlns:a16="http://schemas.microsoft.com/office/drawing/2014/main" id="{ADA8552C-9614-9395-A7BC-B2FB6FF36FFD}"/>
              </a:ext>
            </a:extLst>
          </p:cNvPr>
          <p:cNvSpPr txBox="1">
            <a:spLocks/>
          </p:cNvSpPr>
          <p:nvPr/>
        </p:nvSpPr>
        <p:spPr>
          <a:xfrm>
            <a:off x="-61610" y="82253"/>
            <a:ext cx="8306017" cy="3429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US" sz="2000" spc="-15">
                <a:solidFill>
                  <a:srgbClr val="000000"/>
                </a:solidFill>
                <a:latin typeface="Calibri" panose="020F0502020204030204" pitchFamily="34" charset="0"/>
                <a:ea typeface="Times New Roman" panose="02020603050405020304" pitchFamily="18" charset="0"/>
              </a:rPr>
              <a:t>SP C.1 Transport of Hydrogen through the first wall of fusion devices: IPPLM</a:t>
            </a:r>
            <a:endParaRPr lang="de-DE" sz="1400" dirty="0">
              <a:solidFill>
                <a:srgbClr val="000000"/>
              </a:solidFill>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133877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1610" y="82253"/>
            <a:ext cx="8306017" cy="342900"/>
          </a:xfrm>
          <a:prstGeom prst="rect">
            <a:avLst/>
          </a:prstGeo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OEAW/VR</a:t>
            </a:r>
            <a:endParaRPr lang="de-DE" sz="1400" dirty="0">
              <a:solidFill>
                <a:srgbClr val="000000"/>
              </a:solidFill>
              <a:latin typeface="Calibri" panose="020F0502020204030204" pitchFamily="34" charset="0"/>
              <a:ea typeface="SimSun" panose="02010600030101010101" pitchFamily="2" charset="-122"/>
            </a:endParaRPr>
          </a:p>
        </p:txBody>
      </p:sp>
      <p:pic>
        <p:nvPicPr>
          <p:cNvPr id="6" name="Grafik 7" descr="Ein Bild, das Screenshot, Text, Grafiken, Grafikdesign enthält.&#10;&#10;Automatisch generierte Beschreibung">
            <a:extLst>
              <a:ext uri="{FF2B5EF4-FFF2-40B4-BE49-F238E27FC236}">
                <a16:creationId xmlns:a16="http://schemas.microsoft.com/office/drawing/2014/main" id="{0FF7DE3B-92FE-56E3-E4A1-6860FFE4E9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9278" y="586721"/>
            <a:ext cx="3780000" cy="2271492"/>
          </a:xfrm>
          <a:prstGeom prst="rect">
            <a:avLst/>
          </a:prstGeom>
        </p:spPr>
      </p:pic>
      <p:pic>
        <p:nvPicPr>
          <p:cNvPr id="7" name="Grafik 10" descr="Ein Bild, das Screenshot, Grafikdesign, Grafiken, Text enthält.&#10;&#10;Automatisch generierte Beschreibung">
            <a:extLst>
              <a:ext uri="{FF2B5EF4-FFF2-40B4-BE49-F238E27FC236}">
                <a16:creationId xmlns:a16="http://schemas.microsoft.com/office/drawing/2014/main" id="{40EE75CE-29DC-32C4-A017-920DD03573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9278" y="2819408"/>
            <a:ext cx="3780000" cy="2154231"/>
          </a:xfrm>
          <a:prstGeom prst="rect">
            <a:avLst/>
          </a:prstGeom>
        </p:spPr>
      </p:pic>
      <p:sp>
        <p:nvSpPr>
          <p:cNvPr id="8" name="Textfeld 11">
            <a:extLst>
              <a:ext uri="{FF2B5EF4-FFF2-40B4-BE49-F238E27FC236}">
                <a16:creationId xmlns:a16="http://schemas.microsoft.com/office/drawing/2014/main" id="{0E6E07D5-41D6-8E9B-0948-390407E8FF0B}"/>
              </a:ext>
            </a:extLst>
          </p:cNvPr>
          <p:cNvSpPr txBox="1"/>
          <p:nvPr/>
        </p:nvSpPr>
        <p:spPr>
          <a:xfrm>
            <a:off x="121905" y="544550"/>
            <a:ext cx="5040561" cy="889154"/>
          </a:xfrm>
          <a:prstGeom prst="rect">
            <a:avLst/>
          </a:prstGeom>
          <a:noFill/>
        </p:spPr>
        <p:txBody>
          <a:bodyPr wrap="square" rtlCol="0">
            <a:spAutoFit/>
          </a:bodyPr>
          <a:lstStyle/>
          <a:p>
            <a:pPr>
              <a:lnSpc>
                <a:spcPct val="150000"/>
              </a:lnSpc>
            </a:pPr>
            <a:r>
              <a:rPr lang="en-GB" sz="1200" u="sng" dirty="0">
                <a:latin typeface="Arial" panose="020B0604020202020204" pitchFamily="34" charset="0"/>
                <a:cs typeface="Arial" panose="020B0604020202020204" pitchFamily="34" charset="0"/>
              </a:rPr>
              <a:t>Task: </a:t>
            </a:r>
            <a:r>
              <a:rPr lang="en-GB" sz="1200" dirty="0">
                <a:latin typeface="Arial" panose="020B0604020202020204" pitchFamily="34" charset="0"/>
                <a:cs typeface="Arial" panose="020B0604020202020204" pitchFamily="34" charset="0"/>
              </a:rPr>
              <a:t>Studying the influence of (re-deposited) W on </a:t>
            </a:r>
            <a:r>
              <a:rPr lang="en-GB" sz="1200" dirty="0" err="1">
                <a:latin typeface="Arial" panose="020B0604020202020204" pitchFamily="34" charset="0"/>
                <a:cs typeface="Arial" panose="020B0604020202020204" pitchFamily="34" charset="0"/>
              </a:rPr>
              <a:t>Eurofer</a:t>
            </a:r>
            <a:r>
              <a:rPr lang="en-GB" sz="1200" dirty="0">
                <a:latin typeface="Arial" panose="020B0604020202020204" pitchFamily="34" charset="0"/>
                <a:cs typeface="Arial" panose="020B0604020202020204" pitchFamily="34" charset="0"/>
              </a:rPr>
              <a:t> on D retention (OEAW, VR)</a:t>
            </a:r>
            <a:endParaRPr lang="de-AT" sz="1200" dirty="0">
              <a:latin typeface="Arial" panose="020B0604020202020204" pitchFamily="34" charset="0"/>
              <a:cs typeface="Arial" panose="020B0604020202020204" pitchFamily="34" charset="0"/>
            </a:endParaRPr>
          </a:p>
          <a:p>
            <a:pPr>
              <a:lnSpc>
                <a:spcPct val="150000"/>
              </a:lnSpc>
            </a:pPr>
            <a:r>
              <a:rPr lang="en-GB" sz="1200" u="sng" dirty="0">
                <a:latin typeface="Arial" panose="020B0604020202020204" pitchFamily="34" charset="0"/>
                <a:cs typeface="Arial" panose="020B0604020202020204" pitchFamily="34" charset="0"/>
              </a:rPr>
              <a:t>Deliverable</a:t>
            </a:r>
            <a:r>
              <a:rPr lang="de-AT" sz="1200" u="sng" dirty="0">
                <a:latin typeface="Arial" panose="020B0604020202020204" pitchFamily="34" charset="0"/>
                <a:cs typeface="Arial" panose="020B0604020202020204" pitchFamily="34" charset="0"/>
              </a:rPr>
              <a:t>:</a:t>
            </a:r>
            <a:r>
              <a:rPr lang="en-GB" sz="1200" u="sng"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Variation of TDS with W-layer thickness on </a:t>
            </a:r>
            <a:r>
              <a:rPr lang="en-US" sz="1200" dirty="0" err="1">
                <a:latin typeface="Arial" panose="020B0604020202020204" pitchFamily="34" charset="0"/>
                <a:cs typeface="Arial" panose="020B0604020202020204" pitchFamily="34" charset="0"/>
              </a:rPr>
              <a:t>Eurofer</a:t>
            </a:r>
            <a:endParaRPr lang="en-GB" sz="1200" dirty="0">
              <a:latin typeface="Arial" panose="020B0604020202020204" pitchFamily="34" charset="0"/>
              <a:cs typeface="Arial" panose="020B0604020202020204" pitchFamily="34" charset="0"/>
            </a:endParaRPr>
          </a:p>
        </p:txBody>
      </p:sp>
      <p:pic>
        <p:nvPicPr>
          <p:cNvPr id="9" name="Grafik 25" descr="Ein Bild, das Text, Screenshot, Schrift, Grafiken enthält.&#10;&#10;Automatisch generierte Beschreibung">
            <a:extLst>
              <a:ext uri="{FF2B5EF4-FFF2-40B4-BE49-F238E27FC236}">
                <a16:creationId xmlns:a16="http://schemas.microsoft.com/office/drawing/2014/main" id="{873C327C-2797-680C-CD44-AF089CE37EA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02146" y="2318242"/>
            <a:ext cx="1080000" cy="813078"/>
          </a:xfrm>
          <a:prstGeom prst="rect">
            <a:avLst/>
          </a:prstGeom>
        </p:spPr>
      </p:pic>
      <p:sp>
        <p:nvSpPr>
          <p:cNvPr id="11" name="Textfeld 30">
            <a:extLst>
              <a:ext uri="{FF2B5EF4-FFF2-40B4-BE49-F238E27FC236}">
                <a16:creationId xmlns:a16="http://schemas.microsoft.com/office/drawing/2014/main" id="{419298F9-3D2A-EA1A-DE5E-C5012D3D3A5D}"/>
              </a:ext>
            </a:extLst>
          </p:cNvPr>
          <p:cNvSpPr txBox="1"/>
          <p:nvPr/>
        </p:nvSpPr>
        <p:spPr>
          <a:xfrm>
            <a:off x="107503" y="1455539"/>
            <a:ext cx="5036198" cy="612155"/>
          </a:xfrm>
          <a:prstGeom prst="rect">
            <a:avLst/>
          </a:prstGeom>
          <a:noFill/>
        </p:spPr>
        <p:txBody>
          <a:bodyPr wrap="square" rtlCol="0">
            <a:spAutoFit/>
          </a:bodyPr>
          <a:lstStyle/>
          <a:p>
            <a:pPr>
              <a:lnSpc>
                <a:spcPct val="150000"/>
              </a:lnSpc>
              <a:tabLst>
                <a:tab pos="1973263" algn="l"/>
              </a:tabLst>
            </a:pPr>
            <a:r>
              <a:rPr lang="de-AT" sz="1200" dirty="0" err="1">
                <a:latin typeface="Arial" panose="020B0604020202020204" pitchFamily="34" charset="0"/>
                <a:cs typeface="Arial" panose="020B0604020202020204" pitchFamily="34" charset="0"/>
              </a:rPr>
              <a:t>Two</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comparable</a:t>
            </a:r>
            <a:r>
              <a:rPr lang="de-AT" sz="1200" dirty="0">
                <a:latin typeface="Arial" panose="020B0604020202020204" pitchFamily="34" charset="0"/>
                <a:cs typeface="Arial" panose="020B0604020202020204" pitchFamily="34" charset="0"/>
              </a:rPr>
              <a:t> TDS </a:t>
            </a:r>
            <a:r>
              <a:rPr lang="de-AT" sz="1200" dirty="0" err="1">
                <a:latin typeface="Arial" panose="020B0604020202020204" pitchFamily="34" charset="0"/>
                <a:cs typeface="Arial" panose="020B0604020202020204" pitchFamily="34" charset="0"/>
              </a:rPr>
              <a:t>experiments</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were</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performed</a:t>
            </a:r>
            <a:r>
              <a:rPr lang="de-AT" sz="1200" dirty="0">
                <a:latin typeface="Arial" panose="020B0604020202020204" pitchFamily="34" charset="0"/>
                <a:cs typeface="Arial" panose="020B0604020202020204" pitchFamily="34" charset="0"/>
              </a:rPr>
              <a:t> in </a:t>
            </a:r>
            <a:r>
              <a:rPr lang="de-AT" sz="1200" dirty="0" err="1">
                <a:latin typeface="Arial" panose="020B0604020202020204" pitchFamily="34" charset="0"/>
                <a:cs typeface="Arial" panose="020B0604020202020204" pitchFamily="34" charset="0"/>
              </a:rPr>
              <a:t>close</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collaboration</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with</a:t>
            </a:r>
            <a:r>
              <a:rPr lang="de-AT" sz="1200" dirty="0">
                <a:latin typeface="Arial" panose="020B0604020202020204" pitchFamily="34" charset="0"/>
                <a:cs typeface="Arial" panose="020B0604020202020204" pitchFamily="34" charset="0"/>
              </a:rPr>
              <a:t> UU:</a:t>
            </a:r>
          </a:p>
        </p:txBody>
      </p:sp>
      <p:sp>
        <p:nvSpPr>
          <p:cNvPr id="12" name="Textfeld 31">
            <a:extLst>
              <a:ext uri="{FF2B5EF4-FFF2-40B4-BE49-F238E27FC236}">
                <a16:creationId xmlns:a16="http://schemas.microsoft.com/office/drawing/2014/main" id="{0D4384AE-2C79-A4DF-7864-2F49E443D6BC}"/>
              </a:ext>
            </a:extLst>
          </p:cNvPr>
          <p:cNvSpPr txBox="1"/>
          <p:nvPr/>
        </p:nvSpPr>
        <p:spPr>
          <a:xfrm>
            <a:off x="103141" y="3266772"/>
            <a:ext cx="5040560" cy="889154"/>
          </a:xfrm>
          <a:prstGeom prst="rect">
            <a:avLst/>
          </a:prstGeom>
          <a:noFill/>
        </p:spPr>
        <p:txBody>
          <a:bodyPr wrap="square" rtlCol="0">
            <a:spAutoFit/>
          </a:bodyPr>
          <a:lstStyle/>
          <a:p>
            <a:pPr marL="0" lvl="1">
              <a:lnSpc>
                <a:spcPct val="150000"/>
              </a:lnSpc>
            </a:pPr>
            <a:r>
              <a:rPr lang="de-AT" sz="1200" dirty="0" err="1">
                <a:latin typeface="Arial" panose="020B0604020202020204" pitchFamily="34" charset="0"/>
                <a:cs typeface="Arial" panose="020B0604020202020204" pitchFamily="34" charset="0"/>
              </a:rPr>
              <a:t>It</a:t>
            </a:r>
            <a:r>
              <a:rPr lang="de-AT" sz="1200" dirty="0">
                <a:latin typeface="Arial" panose="020B0604020202020204" pitchFamily="34" charset="0"/>
                <a:cs typeface="Arial" panose="020B0604020202020204" pitchFamily="34" charset="0"/>
              </a:rPr>
              <a:t> was </a:t>
            </a:r>
            <a:r>
              <a:rPr lang="de-AT" sz="1200" dirty="0" err="1">
                <a:latin typeface="Arial" panose="020B0604020202020204" pitchFamily="34" charset="0"/>
                <a:cs typeface="Arial" panose="020B0604020202020204" pitchFamily="34" charset="0"/>
              </a:rPr>
              <a:t>found</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that</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the</a:t>
            </a:r>
            <a:r>
              <a:rPr lang="de-AT" sz="1200" dirty="0">
                <a:latin typeface="Arial" panose="020B0604020202020204" pitchFamily="34" charset="0"/>
                <a:cs typeface="Arial" panose="020B0604020202020204" pitchFamily="34" charset="0"/>
              </a:rPr>
              <a:t> top </a:t>
            </a:r>
            <a:r>
              <a:rPr lang="de-AT" sz="1200" b="1" u="sng" dirty="0">
                <a:latin typeface="Arial" panose="020B0604020202020204" pitchFamily="34" charset="0"/>
                <a:cs typeface="Arial" panose="020B0604020202020204" pitchFamily="34" charset="0"/>
              </a:rPr>
              <a:t>W </a:t>
            </a:r>
            <a:r>
              <a:rPr lang="de-AT" sz="1200" b="1" u="sng" dirty="0" err="1">
                <a:latin typeface="Arial" panose="020B0604020202020204" pitchFamily="34" charset="0"/>
                <a:cs typeface="Arial" panose="020B0604020202020204" pitchFamily="34" charset="0"/>
              </a:rPr>
              <a:t>layer</a:t>
            </a:r>
            <a:r>
              <a:rPr lang="de-AT" sz="1200" b="1" u="sng" dirty="0">
                <a:latin typeface="Arial" panose="020B0604020202020204" pitchFamily="34" charset="0"/>
                <a:cs typeface="Arial" panose="020B0604020202020204" pitchFamily="34" charset="0"/>
              </a:rPr>
              <a:t> </a:t>
            </a:r>
            <a:r>
              <a:rPr lang="de-AT" sz="1200" b="1" u="sng" dirty="0" err="1">
                <a:latin typeface="Arial" panose="020B0604020202020204" pitchFamily="34" charset="0"/>
                <a:cs typeface="Arial" panose="020B0604020202020204" pitchFamily="34" charset="0"/>
              </a:rPr>
              <a:t>functions</a:t>
            </a:r>
            <a:r>
              <a:rPr lang="de-AT" sz="1200" b="1" u="sng" dirty="0">
                <a:latin typeface="Arial" panose="020B0604020202020204" pitchFamily="34" charset="0"/>
                <a:cs typeface="Arial" panose="020B0604020202020204" pitchFamily="34" charset="0"/>
              </a:rPr>
              <a:t> </a:t>
            </a:r>
            <a:r>
              <a:rPr lang="de-AT" sz="1200" b="1" u="sng" dirty="0" err="1">
                <a:latin typeface="Arial" panose="020B0604020202020204" pitchFamily="34" charset="0"/>
                <a:cs typeface="Arial" panose="020B0604020202020204" pitchFamily="34" charset="0"/>
              </a:rPr>
              <a:t>as</a:t>
            </a:r>
            <a:r>
              <a:rPr lang="de-AT" sz="1200" b="1" u="sng" dirty="0">
                <a:latin typeface="Arial" panose="020B0604020202020204" pitchFamily="34" charset="0"/>
                <a:cs typeface="Arial" panose="020B0604020202020204" pitchFamily="34" charset="0"/>
              </a:rPr>
              <a:t> outgassing </a:t>
            </a:r>
            <a:r>
              <a:rPr lang="de-AT" sz="1200" b="1" u="sng" dirty="0" err="1">
                <a:latin typeface="Arial" panose="020B0604020202020204" pitchFamily="34" charset="0"/>
                <a:cs typeface="Arial" panose="020B0604020202020204" pitchFamily="34" charset="0"/>
              </a:rPr>
              <a:t>barrier</a:t>
            </a:r>
            <a:r>
              <a:rPr lang="de-AT" sz="1200" dirty="0">
                <a:latin typeface="Arial" panose="020B0604020202020204" pitchFamily="34" charset="0"/>
                <a:cs typeface="Arial" panose="020B0604020202020204" pitchFamily="34" charset="0"/>
              </a:rPr>
              <a:t>:</a:t>
            </a:r>
          </a:p>
          <a:p>
            <a:pPr marL="0" lvl="1">
              <a:lnSpc>
                <a:spcPct val="150000"/>
              </a:lnSpc>
            </a:pPr>
            <a:r>
              <a:rPr lang="de-AT" sz="1200" dirty="0">
                <a:latin typeface="Arial" panose="020B0604020202020204" pitchFamily="34" charset="0"/>
                <a:cs typeface="Arial" panose="020B0604020202020204" pitchFamily="34" charset="0"/>
              </a:rPr>
              <a:t>→ </a:t>
            </a:r>
            <a:r>
              <a:rPr lang="de-AT" sz="1200" u="sng" dirty="0" err="1">
                <a:latin typeface="Arial" panose="020B0604020202020204" pitchFamily="34" charset="0"/>
                <a:cs typeface="Arial" panose="020B0604020202020204" pitchFamily="34" charset="0"/>
              </a:rPr>
              <a:t>higher</a:t>
            </a:r>
            <a:r>
              <a:rPr lang="de-AT" sz="1200" u="sng" dirty="0">
                <a:latin typeface="Arial" panose="020B0604020202020204" pitchFamily="34" charset="0"/>
                <a:cs typeface="Arial" panose="020B0604020202020204" pitchFamily="34" charset="0"/>
              </a:rPr>
              <a:t> T </a:t>
            </a:r>
            <a:r>
              <a:rPr lang="de-AT" sz="1200" u="sng" dirty="0" err="1">
                <a:latin typeface="Arial" panose="020B0604020202020204" pitchFamily="34" charset="0"/>
                <a:cs typeface="Arial" panose="020B0604020202020204" pitchFamily="34" charset="0"/>
              </a:rPr>
              <a:t>needed</a:t>
            </a:r>
            <a:r>
              <a:rPr lang="de-AT" sz="1200" u="sng"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to</a:t>
            </a:r>
            <a:r>
              <a:rPr lang="de-AT" sz="1200" dirty="0">
                <a:latin typeface="Arial" panose="020B0604020202020204" pitchFamily="34" charset="0"/>
                <a:cs typeface="Arial" panose="020B0604020202020204" pitchFamily="34" charset="0"/>
              </a:rPr>
              <a:t> release D </a:t>
            </a:r>
            <a:r>
              <a:rPr lang="de-AT" sz="1200" dirty="0" err="1">
                <a:latin typeface="Arial" panose="020B0604020202020204" pitchFamily="34" charset="0"/>
                <a:cs typeface="Arial" panose="020B0604020202020204" pitchFamily="34" charset="0"/>
              </a:rPr>
              <a:t>retained</a:t>
            </a:r>
            <a:r>
              <a:rPr lang="de-AT" sz="1200" dirty="0">
                <a:latin typeface="Arial" panose="020B0604020202020204" pitchFamily="34" charset="0"/>
                <a:cs typeface="Arial" panose="020B0604020202020204" pitchFamily="34" charset="0"/>
              </a:rPr>
              <a:t> in </a:t>
            </a:r>
            <a:r>
              <a:rPr lang="de-AT" sz="1200" dirty="0" err="1">
                <a:latin typeface="Arial" panose="020B0604020202020204" pitchFamily="34" charset="0"/>
                <a:cs typeface="Arial" panose="020B0604020202020204" pitchFamily="34" charset="0"/>
              </a:rPr>
              <a:t>Eurofer</a:t>
            </a:r>
            <a:r>
              <a:rPr lang="de-AT" sz="1200" dirty="0">
                <a:latin typeface="Arial" panose="020B0604020202020204" pitchFamily="34" charset="0"/>
                <a:cs typeface="Arial" panose="020B0604020202020204" pitchFamily="34" charset="0"/>
              </a:rPr>
              <a:t> + W </a:t>
            </a:r>
            <a:r>
              <a:rPr lang="de-AT" sz="1200" dirty="0" err="1">
                <a:latin typeface="Arial" panose="020B0604020202020204" pitchFamily="34" charset="0"/>
                <a:cs typeface="Arial" panose="020B0604020202020204" pitchFamily="34" charset="0"/>
              </a:rPr>
              <a:t>layer</a:t>
            </a:r>
            <a:endParaRPr lang="de-AT" sz="1200" dirty="0">
              <a:latin typeface="Arial" panose="020B0604020202020204" pitchFamily="34" charset="0"/>
              <a:cs typeface="Arial" panose="020B0604020202020204" pitchFamily="34" charset="0"/>
            </a:endParaRPr>
          </a:p>
          <a:p>
            <a:pPr marL="0" lvl="1">
              <a:lnSpc>
                <a:spcPct val="150000"/>
              </a:lnSpc>
            </a:pP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overall</a:t>
            </a:r>
            <a:r>
              <a:rPr lang="de-AT" sz="1200" dirty="0">
                <a:latin typeface="Arial" panose="020B0604020202020204" pitchFamily="34" charset="0"/>
                <a:cs typeface="Arial" panose="020B0604020202020204" pitchFamily="34" charset="0"/>
              </a:rPr>
              <a:t> </a:t>
            </a:r>
            <a:r>
              <a:rPr lang="de-AT" sz="1200" u="sng" dirty="0" err="1">
                <a:latin typeface="Arial" panose="020B0604020202020204" pitchFamily="34" charset="0"/>
                <a:cs typeface="Arial" panose="020B0604020202020204" pitchFamily="34" charset="0"/>
              </a:rPr>
              <a:t>amount</a:t>
            </a:r>
            <a:r>
              <a:rPr lang="de-AT" sz="1200" u="sng" dirty="0">
                <a:latin typeface="Arial" panose="020B0604020202020204" pitchFamily="34" charset="0"/>
                <a:cs typeface="Arial" panose="020B0604020202020204" pitchFamily="34" charset="0"/>
              </a:rPr>
              <a:t> </a:t>
            </a:r>
            <a:r>
              <a:rPr lang="de-AT" sz="1200" u="sng" dirty="0" err="1">
                <a:latin typeface="Arial" panose="020B0604020202020204" pitchFamily="34" charset="0"/>
                <a:cs typeface="Arial" panose="020B0604020202020204" pitchFamily="34" charset="0"/>
              </a:rPr>
              <a:t>of</a:t>
            </a:r>
            <a:r>
              <a:rPr lang="de-AT" sz="1200" u="sng" dirty="0">
                <a:latin typeface="Arial" panose="020B0604020202020204" pitchFamily="34" charset="0"/>
                <a:cs typeface="Arial" panose="020B0604020202020204" pitchFamily="34" charset="0"/>
              </a:rPr>
              <a:t> </a:t>
            </a:r>
            <a:r>
              <a:rPr lang="de-AT" sz="1200" u="sng" dirty="0" err="1">
                <a:latin typeface="Arial" panose="020B0604020202020204" pitchFamily="34" charset="0"/>
                <a:cs typeface="Arial" panose="020B0604020202020204" pitchFamily="34" charset="0"/>
              </a:rPr>
              <a:t>retained</a:t>
            </a:r>
            <a:r>
              <a:rPr lang="de-AT" sz="1200" u="sng" dirty="0">
                <a:latin typeface="Arial" panose="020B0604020202020204" pitchFamily="34" charset="0"/>
                <a:cs typeface="Arial" panose="020B0604020202020204" pitchFamily="34" charset="0"/>
              </a:rPr>
              <a:t> D </a:t>
            </a:r>
            <a:r>
              <a:rPr lang="de-AT" sz="1200" u="sng" dirty="0" err="1">
                <a:latin typeface="Arial" panose="020B0604020202020204" pitchFamily="34" charset="0"/>
                <a:cs typeface="Arial" panose="020B0604020202020204" pitchFamily="34" charset="0"/>
              </a:rPr>
              <a:t>is</a:t>
            </a:r>
            <a:r>
              <a:rPr lang="de-AT" sz="1200" u="sng" dirty="0">
                <a:latin typeface="Arial" panose="020B0604020202020204" pitchFamily="34" charset="0"/>
                <a:cs typeface="Arial" panose="020B0604020202020204" pitchFamily="34" charset="0"/>
              </a:rPr>
              <a:t> larger </a:t>
            </a:r>
            <a:r>
              <a:rPr lang="de-AT" sz="1200" dirty="0" err="1">
                <a:latin typeface="Arial" panose="020B0604020202020204" pitchFamily="34" charset="0"/>
                <a:cs typeface="Arial" panose="020B0604020202020204" pitchFamily="34" charset="0"/>
              </a:rPr>
              <a:t>with</a:t>
            </a:r>
            <a:r>
              <a:rPr lang="de-AT" sz="1200" dirty="0">
                <a:latin typeface="Arial" panose="020B0604020202020204" pitchFamily="34" charset="0"/>
                <a:cs typeface="Arial" panose="020B0604020202020204" pitchFamily="34" charset="0"/>
              </a:rPr>
              <a:t> additional W </a:t>
            </a:r>
            <a:r>
              <a:rPr lang="de-AT" sz="1200" dirty="0" err="1">
                <a:latin typeface="Arial" panose="020B0604020202020204" pitchFamily="34" charset="0"/>
                <a:cs typeface="Arial" panose="020B0604020202020204" pitchFamily="34" charset="0"/>
              </a:rPr>
              <a:t>layer</a:t>
            </a:r>
            <a:endParaRPr lang="de-AT" sz="1200" baseline="30000" dirty="0">
              <a:latin typeface="Arial" panose="020B0604020202020204" pitchFamily="34" charset="0"/>
              <a:cs typeface="Arial" panose="020B0604020202020204" pitchFamily="34" charset="0"/>
            </a:endParaRPr>
          </a:p>
        </p:txBody>
      </p:sp>
      <p:pic>
        <p:nvPicPr>
          <p:cNvPr id="13" name="Grafik 32" descr="Ein Bild, das Text, Screenshot, Schrift, Grafiken enthält.&#10;&#10;Automatisch generierte Beschreibung">
            <a:extLst>
              <a:ext uri="{FF2B5EF4-FFF2-40B4-BE49-F238E27FC236}">
                <a16:creationId xmlns:a16="http://schemas.microsoft.com/office/drawing/2014/main" id="{54204F4C-EF27-E61A-2D8D-218E8BC9648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509174" y="2425504"/>
            <a:ext cx="1080000" cy="705816"/>
          </a:xfrm>
          <a:prstGeom prst="rect">
            <a:avLst/>
          </a:prstGeom>
        </p:spPr>
      </p:pic>
      <p:sp>
        <p:nvSpPr>
          <p:cNvPr id="14" name="Textfeld 34">
            <a:extLst>
              <a:ext uri="{FF2B5EF4-FFF2-40B4-BE49-F238E27FC236}">
                <a16:creationId xmlns:a16="http://schemas.microsoft.com/office/drawing/2014/main" id="{033A292B-7229-FF7E-AF40-E8D4840804CC}"/>
              </a:ext>
            </a:extLst>
          </p:cNvPr>
          <p:cNvSpPr txBox="1"/>
          <p:nvPr/>
        </p:nvSpPr>
        <p:spPr>
          <a:xfrm>
            <a:off x="185754" y="2485588"/>
            <a:ext cx="1382266" cy="646331"/>
          </a:xfrm>
          <a:prstGeom prst="rect">
            <a:avLst/>
          </a:prstGeom>
          <a:noFill/>
        </p:spPr>
        <p:txBody>
          <a:bodyPr wrap="square">
            <a:spAutoFit/>
          </a:bodyPr>
          <a:lstStyle/>
          <a:p>
            <a:r>
              <a:rPr lang="de-AT" sz="1200" dirty="0" err="1">
                <a:latin typeface="Arial" panose="020B0604020202020204" pitchFamily="34" charset="0"/>
                <a:cs typeface="Arial" panose="020B0604020202020204" pitchFamily="34" charset="0"/>
              </a:rPr>
              <a:t>exp</a:t>
            </a:r>
            <a:r>
              <a:rPr lang="de-AT" sz="1200" dirty="0">
                <a:latin typeface="Arial" panose="020B0604020202020204" pitchFamily="34" charset="0"/>
                <a:cs typeface="Arial" panose="020B0604020202020204" pitchFamily="34" charset="0"/>
              </a:rPr>
              <a:t>. 1: </a:t>
            </a:r>
          </a:p>
          <a:p>
            <a:r>
              <a:rPr lang="de-AT" sz="1200" dirty="0">
                <a:latin typeface="Arial" panose="020B0604020202020204" pitchFamily="34" charset="0"/>
                <a:cs typeface="Arial" panose="020B0604020202020204" pitchFamily="34" charset="0"/>
              </a:rPr>
              <a:t>TDS on D </a:t>
            </a:r>
            <a:r>
              <a:rPr lang="de-AT" sz="1200" dirty="0" err="1">
                <a:latin typeface="Arial" panose="020B0604020202020204" pitchFamily="34" charset="0"/>
                <a:cs typeface="Arial" panose="020B0604020202020204" pitchFamily="34" charset="0"/>
              </a:rPr>
              <a:t>loaded</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Eurofer</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layer</a:t>
            </a:r>
            <a:endParaRPr lang="en-GB" sz="1200" dirty="0"/>
          </a:p>
        </p:txBody>
      </p:sp>
      <p:sp>
        <p:nvSpPr>
          <p:cNvPr id="15" name="Textfeld 36">
            <a:extLst>
              <a:ext uri="{FF2B5EF4-FFF2-40B4-BE49-F238E27FC236}">
                <a16:creationId xmlns:a16="http://schemas.microsoft.com/office/drawing/2014/main" id="{8F43BDD1-F878-01C7-6858-D8982EFB2775}"/>
              </a:ext>
            </a:extLst>
          </p:cNvPr>
          <p:cNvSpPr txBox="1"/>
          <p:nvPr/>
        </p:nvSpPr>
        <p:spPr>
          <a:xfrm>
            <a:off x="2675288" y="2132151"/>
            <a:ext cx="1371936" cy="1015663"/>
          </a:xfrm>
          <a:prstGeom prst="rect">
            <a:avLst/>
          </a:prstGeom>
          <a:noFill/>
        </p:spPr>
        <p:txBody>
          <a:bodyPr wrap="square">
            <a:spAutoFit/>
          </a:bodyPr>
          <a:lstStyle/>
          <a:p>
            <a:r>
              <a:rPr lang="de-AT" sz="1200" dirty="0" err="1">
                <a:latin typeface="Arial" panose="020B0604020202020204" pitchFamily="34" charset="0"/>
                <a:cs typeface="Arial" panose="020B0604020202020204" pitchFamily="34" charset="0"/>
              </a:rPr>
              <a:t>exp</a:t>
            </a:r>
            <a:r>
              <a:rPr lang="de-AT" sz="1200" dirty="0">
                <a:latin typeface="Arial" panose="020B0604020202020204" pitchFamily="34" charset="0"/>
                <a:cs typeface="Arial" panose="020B0604020202020204" pitchFamily="34" charset="0"/>
              </a:rPr>
              <a:t>. 2: </a:t>
            </a:r>
          </a:p>
          <a:p>
            <a:r>
              <a:rPr lang="de-AT" sz="1200" dirty="0">
                <a:latin typeface="Arial" panose="020B0604020202020204" pitchFamily="34" charset="0"/>
                <a:cs typeface="Arial" panose="020B0604020202020204" pitchFamily="34" charset="0"/>
              </a:rPr>
              <a:t>TDS on D </a:t>
            </a:r>
            <a:r>
              <a:rPr lang="de-AT" sz="1200" dirty="0" err="1">
                <a:latin typeface="Arial" panose="020B0604020202020204" pitchFamily="34" charset="0"/>
                <a:cs typeface="Arial" panose="020B0604020202020204" pitchFamily="34" charset="0"/>
              </a:rPr>
              <a:t>loaded</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Eurofer</a:t>
            </a:r>
            <a:r>
              <a:rPr lang="de-AT" sz="1200" dirty="0">
                <a:latin typeface="Arial" panose="020B0604020202020204" pitchFamily="34" charset="0"/>
                <a:cs typeface="Arial" panose="020B0604020202020204" pitchFamily="34" charset="0"/>
              </a:rPr>
              <a:t> + W </a:t>
            </a:r>
            <a:r>
              <a:rPr lang="de-AT" sz="1200" dirty="0" err="1">
                <a:latin typeface="Arial" panose="020B0604020202020204" pitchFamily="34" charset="0"/>
                <a:cs typeface="Arial" panose="020B0604020202020204" pitchFamily="34" charset="0"/>
              </a:rPr>
              <a:t>coating</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layer</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structure</a:t>
            </a:r>
            <a:endParaRPr lang="en-GB" sz="1200" dirty="0"/>
          </a:p>
        </p:txBody>
      </p:sp>
      <p:sp>
        <p:nvSpPr>
          <p:cNvPr id="16" name="Rechteck 37">
            <a:extLst>
              <a:ext uri="{FF2B5EF4-FFF2-40B4-BE49-F238E27FC236}">
                <a16:creationId xmlns:a16="http://schemas.microsoft.com/office/drawing/2014/main" id="{644AB8AE-09DF-EF24-2EC9-810B5D1A2AB1}"/>
              </a:ext>
            </a:extLst>
          </p:cNvPr>
          <p:cNvSpPr/>
          <p:nvPr/>
        </p:nvSpPr>
        <p:spPr>
          <a:xfrm>
            <a:off x="2675288" y="2047664"/>
            <a:ext cx="2427478" cy="109231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hteck 38">
            <a:extLst>
              <a:ext uri="{FF2B5EF4-FFF2-40B4-BE49-F238E27FC236}">
                <a16:creationId xmlns:a16="http://schemas.microsoft.com/office/drawing/2014/main" id="{00875E7A-FF39-351F-1489-1926646BD663}"/>
              </a:ext>
            </a:extLst>
          </p:cNvPr>
          <p:cNvSpPr/>
          <p:nvPr/>
        </p:nvSpPr>
        <p:spPr>
          <a:xfrm>
            <a:off x="185754" y="2051272"/>
            <a:ext cx="2427478" cy="109231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1299FEC8-0BE1-685F-97C3-5CEF3139DF39}"/>
              </a:ext>
            </a:extLst>
          </p:cNvPr>
          <p:cNvSpPr>
            <a:spLocks noGrp="1"/>
          </p:cNvSpPr>
          <p:nvPr>
            <p:ph type="ftr" sz="quarter" idx="3"/>
          </p:nvPr>
        </p:nvSpPr>
        <p:spPr>
          <a:xfrm>
            <a:off x="467544" y="4908928"/>
            <a:ext cx="8240228" cy="201104"/>
          </a:xfrm>
        </p:spPr>
        <p:txBody>
          <a:bodyPr/>
          <a:lstStyle/>
          <a:p>
            <a:pPr algn="r"/>
            <a:r>
              <a:rPr lang="en-GB"/>
              <a:t>WP-PWIE Project Meeting | April 2024 | </a:t>
            </a:r>
            <a:endParaRPr lang="en-GB" dirty="0"/>
          </a:p>
        </p:txBody>
      </p:sp>
      <p:sp>
        <p:nvSpPr>
          <p:cNvPr id="10" name="Slide Number Placeholder 9">
            <a:extLst>
              <a:ext uri="{FF2B5EF4-FFF2-40B4-BE49-F238E27FC236}">
                <a16:creationId xmlns:a16="http://schemas.microsoft.com/office/drawing/2014/main" id="{56C081C6-5137-061B-246E-D02352355340}"/>
              </a:ext>
            </a:extLst>
          </p:cNvPr>
          <p:cNvSpPr>
            <a:spLocks noGrp="1"/>
          </p:cNvSpPr>
          <p:nvPr>
            <p:ph type="sldNum" sz="quarter" idx="4"/>
          </p:nvPr>
        </p:nvSpPr>
        <p:spPr/>
        <p:txBody>
          <a:bodyPr/>
          <a:lstStyle/>
          <a:p>
            <a:fld id="{F052B65A-4CD3-441E-8847-5A83042EA826}" type="slidenum">
              <a:rPr lang="en-GB" smtClean="0"/>
              <a:pPr/>
              <a:t>14</a:t>
            </a:fld>
            <a:endParaRPr lang="en-GB" dirty="0"/>
          </a:p>
        </p:txBody>
      </p:sp>
    </p:spTree>
    <p:extLst>
      <p:ext uri="{BB962C8B-B14F-4D97-AF65-F5344CB8AC3E}">
        <p14:creationId xmlns:p14="http://schemas.microsoft.com/office/powerpoint/2010/main" val="1384346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4">
            <a:extLst>
              <a:ext uri="{FF2B5EF4-FFF2-40B4-BE49-F238E27FC236}">
                <a16:creationId xmlns:a16="http://schemas.microsoft.com/office/drawing/2014/main" id="{D86F1979-FE72-1980-1726-B40EACF78693}"/>
              </a:ext>
            </a:extLst>
          </p:cNvPr>
          <p:cNvSpPr txBox="1"/>
          <p:nvPr/>
        </p:nvSpPr>
        <p:spPr>
          <a:xfrm>
            <a:off x="107504" y="555526"/>
            <a:ext cx="8928992" cy="307777"/>
          </a:xfrm>
          <a:prstGeom prst="rect">
            <a:avLst/>
          </a:prstGeom>
          <a:noFill/>
          <a:ln w="12700">
            <a:noFill/>
          </a:ln>
        </p:spPr>
        <p:txBody>
          <a:bodyPr wrap="square" rtlCol="0">
            <a:spAutoFit/>
          </a:body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Studying the influence of (re-deposited) W/EUROFER layers on D retention </a:t>
            </a:r>
            <a:endParaRPr kumimoji="0" lang="en-US"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F1DD1833-1AFF-CBDF-2232-7EC9C6ABA05B}"/>
              </a:ext>
            </a:extLst>
          </p:cNvPr>
          <p:cNvSpPr>
            <a:spLocks noGrp="1"/>
          </p:cNvSpPr>
          <p:nvPr>
            <p:ph type="ftr" sz="quarter" idx="3"/>
          </p:nvPr>
        </p:nvSpPr>
        <p:spPr>
          <a:xfrm>
            <a:off x="467544" y="4908928"/>
            <a:ext cx="8240228" cy="201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tint val="75000"/>
                  </a:prstClr>
                </a:solidFill>
                <a:effectLst/>
                <a:uLnTx/>
                <a:uFillTx/>
                <a:latin typeface="Calibri"/>
                <a:ea typeface="+mn-ea"/>
                <a:cs typeface="+mn-cs"/>
              </a:rPr>
              <a:t>WP-PWIE Project Meeting | April 2024 | </a:t>
            </a:r>
            <a:endParaRPr kumimoji="0" lang="en-GB" sz="1000" b="0" i="1"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0B6DFD83-C4E2-D1BD-E4A3-D6EB8A283064}"/>
              </a:ext>
            </a:extLst>
          </p:cNvPr>
          <p:cNvSpPr txBox="1"/>
          <p:nvPr/>
        </p:nvSpPr>
        <p:spPr>
          <a:xfrm>
            <a:off x="827584" y="1029561"/>
            <a:ext cx="4634088"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Influence of inverted layer system EUROFER layer on D-implanted W layer on D retention</a:t>
            </a:r>
          </a:p>
        </p:txBody>
      </p:sp>
      <p:sp>
        <p:nvSpPr>
          <p:cNvPr id="11" name="TextBox 10">
            <a:extLst>
              <a:ext uri="{FF2B5EF4-FFF2-40B4-BE49-F238E27FC236}">
                <a16:creationId xmlns:a16="http://schemas.microsoft.com/office/drawing/2014/main" id="{F15F6A4D-5E07-C743-E158-AA0EECC9ACCA}"/>
              </a:ext>
            </a:extLst>
          </p:cNvPr>
          <p:cNvSpPr txBox="1"/>
          <p:nvPr/>
        </p:nvSpPr>
        <p:spPr>
          <a:xfrm>
            <a:off x="827584" y="2892848"/>
            <a:ext cx="5760640"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Follow up Study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QCM &amp; TDS &amp; IBA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Start in May</a:t>
            </a:r>
          </a:p>
        </p:txBody>
      </p:sp>
      <p:sp>
        <p:nvSpPr>
          <p:cNvPr id="12" name="TextBox 11">
            <a:extLst>
              <a:ext uri="{FF2B5EF4-FFF2-40B4-BE49-F238E27FC236}">
                <a16:creationId xmlns:a16="http://schemas.microsoft.com/office/drawing/2014/main" id="{A2CC3F6D-4427-1DEC-E614-2FE02A2D749D}"/>
              </a:ext>
            </a:extLst>
          </p:cNvPr>
          <p:cNvSpPr txBox="1"/>
          <p:nvPr/>
        </p:nvSpPr>
        <p:spPr>
          <a:xfrm>
            <a:off x="107504" y="2460865"/>
            <a:ext cx="1675459" cy="307777"/>
          </a:xfrm>
          <a:prstGeom prst="rect">
            <a:avLst/>
          </a:prstGeom>
          <a:noFill/>
          <a:ln w="12700">
            <a:noFill/>
          </a:ln>
        </p:spPr>
        <p:txBody>
          <a:bodyPr wrap="square" rtlCol="0">
            <a:spAutoFit/>
          </a:bodyPr>
          <a:lstStyle>
            <a:defPPr>
              <a:defRPr lang="en-US"/>
            </a:defPPr>
            <a:lvl1pPr marL="285750" indent="-285750">
              <a:lnSpc>
                <a:spcPct val="113000"/>
              </a:lnSpc>
              <a:buFont typeface="Wingdings" panose="05000000000000000000" pitchFamily="2" charset="2"/>
              <a:buChar char="v"/>
              <a:defRPr sz="1350" b="1">
                <a:solidFill>
                  <a:srgbClr val="003399"/>
                </a:solidFill>
                <a:latin typeface="Arial" panose="020B0604020202020204" pitchFamily="34" charset="0"/>
                <a:cs typeface="Arial" panose="020B0604020202020204" pitchFamily="34" charset="0"/>
              </a:defRPr>
            </a:lvl1p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de-DE"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KOM Feb-2024</a:t>
            </a:r>
            <a:endPar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3" name="Slide Number Placeholder 12">
            <a:extLst>
              <a:ext uri="{FF2B5EF4-FFF2-40B4-BE49-F238E27FC236}">
                <a16:creationId xmlns:a16="http://schemas.microsoft.com/office/drawing/2014/main" id="{A4491839-E301-48AF-E115-31FDB38C64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2B65A-4CD3-441E-8847-5A83042EA826}"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itel 1">
            <a:extLst>
              <a:ext uri="{FF2B5EF4-FFF2-40B4-BE49-F238E27FC236}">
                <a16:creationId xmlns:a16="http://schemas.microsoft.com/office/drawing/2014/main" id="{6DA4041C-D57C-7AAB-8C74-C809B619E0EF}"/>
              </a:ext>
            </a:extLst>
          </p:cNvPr>
          <p:cNvSpPr txBox="1">
            <a:spLocks/>
          </p:cNvSpPr>
          <p:nvPr/>
        </p:nvSpPr>
        <p:spPr>
          <a:xfrm>
            <a:off x="-61610" y="82253"/>
            <a:ext cx="8306017" cy="3429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US" sz="2000" spc="-15" dirty="0">
                <a:solidFill>
                  <a:srgbClr val="000000"/>
                </a:solidFill>
                <a:latin typeface="Calibri" panose="020F0502020204030204" pitchFamily="34" charset="0"/>
                <a:ea typeface="Times New Roman" panose="02020603050405020304" pitchFamily="18" charset="0"/>
              </a:rPr>
              <a:t>SP C.1 Transport of Hydrogen through the first wall of fusion devices: OEAW/VR</a:t>
            </a:r>
            <a:endParaRPr lang="de-DE" sz="1400" dirty="0">
              <a:solidFill>
                <a:srgbClr val="000000"/>
              </a:solidFill>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1181999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D80A5C-9C1C-5D94-FBBA-7FE254D3F400}"/>
              </a:ext>
            </a:extLst>
          </p:cNvPr>
          <p:cNvSpPr>
            <a:spLocks noGrp="1"/>
          </p:cNvSpPr>
          <p:nvPr>
            <p:ph type="ftr" sz="quarter" idx="3"/>
          </p:nvPr>
        </p:nvSpPr>
        <p:spPr/>
        <p:txBody>
          <a:bodyPr/>
          <a:lstStyle/>
          <a:p>
            <a:r>
              <a:rPr lang="en-GB"/>
              <a:t>WP-PWIE Project Meeting | April 2024 | </a:t>
            </a:r>
            <a:endParaRPr lang="en-GB" dirty="0"/>
          </a:p>
        </p:txBody>
      </p:sp>
      <p:sp>
        <p:nvSpPr>
          <p:cNvPr id="3" name="Slide Number Placeholder 2">
            <a:extLst>
              <a:ext uri="{FF2B5EF4-FFF2-40B4-BE49-F238E27FC236}">
                <a16:creationId xmlns:a16="http://schemas.microsoft.com/office/drawing/2014/main" id="{C4A6236F-B038-309C-53F6-93975BD473A8}"/>
              </a:ext>
            </a:extLst>
          </p:cNvPr>
          <p:cNvSpPr>
            <a:spLocks noGrp="1"/>
          </p:cNvSpPr>
          <p:nvPr>
            <p:ph type="sldNum" sz="quarter" idx="4"/>
          </p:nvPr>
        </p:nvSpPr>
        <p:spPr/>
        <p:txBody>
          <a:bodyPr/>
          <a:lstStyle/>
          <a:p>
            <a:fld id="{F052B65A-4CD3-441E-8847-5A83042EA826}" type="slidenum">
              <a:rPr lang="en-GB" smtClean="0"/>
              <a:pPr/>
              <a:t>16</a:t>
            </a:fld>
            <a:endParaRPr lang="en-GB" dirty="0"/>
          </a:p>
        </p:txBody>
      </p:sp>
      <p:sp>
        <p:nvSpPr>
          <p:cNvPr id="4" name="Titel 1">
            <a:extLst>
              <a:ext uri="{FF2B5EF4-FFF2-40B4-BE49-F238E27FC236}">
                <a16:creationId xmlns:a16="http://schemas.microsoft.com/office/drawing/2014/main" id="{4A569068-7A6D-8FDE-B653-1066B1489B1D}"/>
              </a:ext>
            </a:extLst>
          </p:cNvPr>
          <p:cNvSpPr txBox="1">
            <a:spLocks/>
          </p:cNvSpPr>
          <p:nvPr/>
        </p:nvSpPr>
        <p:spPr>
          <a:xfrm>
            <a:off x="380649" y="2400300"/>
            <a:ext cx="8306017" cy="3429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GB" sz="2000" b="1" spc="-15" dirty="0">
                <a:solidFill>
                  <a:srgbClr val="000000"/>
                </a:solidFill>
                <a:latin typeface="Calibri" panose="020F0502020204030204" pitchFamily="34" charset="0"/>
                <a:ea typeface="Times New Roman" panose="02020603050405020304" pitchFamily="18" charset="0"/>
              </a:rPr>
              <a:t>SP C.2 T retention Release from B layers</a:t>
            </a:r>
          </a:p>
        </p:txBody>
      </p:sp>
      <p:sp>
        <p:nvSpPr>
          <p:cNvPr id="5" name="TextBox 4">
            <a:extLst>
              <a:ext uri="{FF2B5EF4-FFF2-40B4-BE49-F238E27FC236}">
                <a16:creationId xmlns:a16="http://schemas.microsoft.com/office/drawing/2014/main" id="{6AD50A71-EF02-6D8D-C278-0EDE42AD6F00}"/>
              </a:ext>
            </a:extLst>
          </p:cNvPr>
          <p:cNvSpPr txBox="1"/>
          <p:nvPr/>
        </p:nvSpPr>
        <p:spPr>
          <a:xfrm>
            <a:off x="4860032" y="3723878"/>
            <a:ext cx="2570897" cy="646331"/>
          </a:xfrm>
          <a:prstGeom prst="rect">
            <a:avLst/>
          </a:prstGeom>
          <a:noFill/>
        </p:spPr>
        <p:txBody>
          <a:bodyPr wrap="none" rtlCol="0">
            <a:spAutoFit/>
          </a:bodyPr>
          <a:lstStyle/>
          <a:p>
            <a:r>
              <a:rPr lang="de-DE" sz="3600" b="1" dirty="0">
                <a:solidFill>
                  <a:srgbClr val="FF0000"/>
                </a:solidFill>
              </a:rPr>
              <a:t>New in 2024</a:t>
            </a:r>
            <a:endParaRPr lang="en-GB" sz="3600" b="1" dirty="0">
              <a:solidFill>
                <a:srgbClr val="FF0000"/>
              </a:solidFill>
            </a:endParaRPr>
          </a:p>
        </p:txBody>
      </p:sp>
    </p:spTree>
    <p:extLst>
      <p:ext uri="{BB962C8B-B14F-4D97-AF65-F5344CB8AC3E}">
        <p14:creationId xmlns:p14="http://schemas.microsoft.com/office/powerpoint/2010/main" val="63884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4">
            <a:extLst>
              <a:ext uri="{FF2B5EF4-FFF2-40B4-BE49-F238E27FC236}">
                <a16:creationId xmlns:a16="http://schemas.microsoft.com/office/drawing/2014/main" id="{D86F1979-FE72-1980-1726-B40EACF78693}"/>
              </a:ext>
            </a:extLst>
          </p:cNvPr>
          <p:cNvSpPr txBox="1"/>
          <p:nvPr/>
        </p:nvSpPr>
        <p:spPr>
          <a:xfrm>
            <a:off x="107504" y="555526"/>
            <a:ext cx="8928992" cy="307777"/>
          </a:xfrm>
          <a:prstGeom prst="rect">
            <a:avLst/>
          </a:prstGeom>
          <a:noFill/>
          <a:ln w="12700">
            <a:noFill/>
          </a:ln>
        </p:spPr>
        <p:txBody>
          <a:bodyPr wrap="square" rtlCol="0">
            <a:spAutoFit/>
          </a:body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Study the branching ratio of desorption products from B layers implanted with D ions </a:t>
            </a:r>
            <a:endParaRPr kumimoji="0" lang="en-US"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F1DD1833-1AFF-CBDF-2232-7EC9C6ABA05B}"/>
              </a:ext>
            </a:extLst>
          </p:cNvPr>
          <p:cNvSpPr>
            <a:spLocks noGrp="1"/>
          </p:cNvSpPr>
          <p:nvPr>
            <p:ph type="ftr" sz="quarter" idx="3"/>
          </p:nvPr>
        </p:nvSpPr>
        <p:spPr>
          <a:xfrm>
            <a:off x="467544" y="4908928"/>
            <a:ext cx="8240228" cy="201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tint val="75000"/>
                  </a:prstClr>
                </a:solidFill>
                <a:effectLst/>
                <a:uLnTx/>
                <a:uFillTx/>
                <a:latin typeface="Calibri"/>
                <a:ea typeface="+mn-ea"/>
                <a:cs typeface="+mn-cs"/>
              </a:rPr>
              <a:t>WP-PWIE Project Meeting | April 2024 | </a:t>
            </a:r>
            <a:endParaRPr kumimoji="0" lang="en-GB" sz="1000" b="0" i="1"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0B6DFD83-C4E2-D1BD-E4A3-D6EB8A283064}"/>
              </a:ext>
            </a:extLst>
          </p:cNvPr>
          <p:cNvSpPr txBox="1"/>
          <p:nvPr/>
        </p:nvSpPr>
        <p:spPr>
          <a:xfrm>
            <a:off x="827584" y="1029561"/>
            <a:ext cx="4634088"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Branching ratio of deuterated desorption products from B-layers during TDS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Deuterium fluence effect on retention and desorption branching ratio from B-layers </a:t>
            </a:r>
          </a:p>
        </p:txBody>
      </p:sp>
      <p:sp>
        <p:nvSpPr>
          <p:cNvPr id="11" name="TextBox 10">
            <a:extLst>
              <a:ext uri="{FF2B5EF4-FFF2-40B4-BE49-F238E27FC236}">
                <a16:creationId xmlns:a16="http://schemas.microsoft.com/office/drawing/2014/main" id="{F15F6A4D-5E07-C743-E158-AA0EECC9ACCA}"/>
              </a:ext>
            </a:extLst>
          </p:cNvPr>
          <p:cNvSpPr txBox="1"/>
          <p:nvPr/>
        </p:nvSpPr>
        <p:spPr>
          <a:xfrm>
            <a:off x="827584" y="2892848"/>
            <a:ext cx="5760640" cy="175432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Line of sight TDS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See molecules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Solid B-sample, sintered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Start end of March</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Use D/H to create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isotopolgues</a:t>
            </a:r>
            <a:r>
              <a:rPr kumimoji="0" lang="en-GB" sz="1800" b="0" i="0" u="none" strike="noStrike" kern="1200" cap="none" spc="0" normalizeH="0" baseline="0" noProof="0" dirty="0">
                <a:ln>
                  <a:noFill/>
                </a:ln>
                <a:solidFill>
                  <a:prstClr val="black"/>
                </a:solidFill>
                <a:effectLst/>
                <a:uLnTx/>
                <a:uFillTx/>
                <a:latin typeface="Calibri"/>
                <a:ea typeface="+mn-ea"/>
                <a:cs typeface="+mn-cs"/>
              </a:rPr>
              <a:t> to detect cracking patterns</a:t>
            </a:r>
          </a:p>
        </p:txBody>
      </p:sp>
      <p:sp>
        <p:nvSpPr>
          <p:cNvPr id="12" name="TextBox 11">
            <a:extLst>
              <a:ext uri="{FF2B5EF4-FFF2-40B4-BE49-F238E27FC236}">
                <a16:creationId xmlns:a16="http://schemas.microsoft.com/office/drawing/2014/main" id="{A2CC3F6D-4427-1DEC-E614-2FE02A2D749D}"/>
              </a:ext>
            </a:extLst>
          </p:cNvPr>
          <p:cNvSpPr txBox="1"/>
          <p:nvPr/>
        </p:nvSpPr>
        <p:spPr>
          <a:xfrm>
            <a:off x="107504" y="2460865"/>
            <a:ext cx="1675459" cy="307777"/>
          </a:xfrm>
          <a:prstGeom prst="rect">
            <a:avLst/>
          </a:prstGeom>
          <a:noFill/>
          <a:ln w="12700">
            <a:noFill/>
          </a:ln>
        </p:spPr>
        <p:txBody>
          <a:bodyPr wrap="square" rtlCol="0">
            <a:spAutoFit/>
          </a:bodyPr>
          <a:lstStyle>
            <a:defPPr>
              <a:defRPr lang="en-US"/>
            </a:defPPr>
            <a:lvl1pPr marL="285750" indent="-285750">
              <a:lnSpc>
                <a:spcPct val="113000"/>
              </a:lnSpc>
              <a:buFont typeface="Wingdings" panose="05000000000000000000" pitchFamily="2" charset="2"/>
              <a:buChar char="v"/>
              <a:defRPr sz="1350" b="1">
                <a:solidFill>
                  <a:srgbClr val="003399"/>
                </a:solidFill>
                <a:latin typeface="Arial" panose="020B0604020202020204" pitchFamily="34" charset="0"/>
                <a:cs typeface="Arial" panose="020B0604020202020204" pitchFamily="34" charset="0"/>
              </a:defRPr>
            </a:lvl1p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de-DE"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KOM Feb-2024</a:t>
            </a:r>
            <a:endPar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3" name="Slide Number Placeholder 12">
            <a:extLst>
              <a:ext uri="{FF2B5EF4-FFF2-40B4-BE49-F238E27FC236}">
                <a16:creationId xmlns:a16="http://schemas.microsoft.com/office/drawing/2014/main" id="{A4491839-E301-48AF-E115-31FDB38C64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2B65A-4CD3-441E-8847-5A83042EA826}"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itel 1">
            <a:extLst>
              <a:ext uri="{FF2B5EF4-FFF2-40B4-BE49-F238E27FC236}">
                <a16:creationId xmlns:a16="http://schemas.microsoft.com/office/drawing/2014/main" id="{6DA4041C-D57C-7AAB-8C74-C809B619E0EF}"/>
              </a:ext>
            </a:extLst>
          </p:cNvPr>
          <p:cNvSpPr txBox="1">
            <a:spLocks/>
          </p:cNvSpPr>
          <p:nvPr/>
        </p:nvSpPr>
        <p:spPr>
          <a:xfrm>
            <a:off x="0" y="73138"/>
            <a:ext cx="8306017" cy="3429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US" sz="2000" spc="-15" dirty="0">
                <a:solidFill>
                  <a:srgbClr val="000000"/>
                </a:solidFill>
                <a:effectLst/>
                <a:latin typeface="Calibri" panose="020F0502020204030204" pitchFamily="34" charset="0"/>
                <a:ea typeface="Times New Roman" panose="02020603050405020304" pitchFamily="18" charset="0"/>
              </a:rPr>
              <a:t>SP C.2 </a:t>
            </a:r>
            <a:r>
              <a:rPr lang="en-GB" sz="2000" spc="-15" dirty="0">
                <a:solidFill>
                  <a:srgbClr val="000000"/>
                </a:solidFill>
                <a:effectLst/>
                <a:latin typeface="Calibri" panose="020F0502020204030204" pitchFamily="34" charset="0"/>
                <a:ea typeface="Times New Roman" panose="02020603050405020304" pitchFamily="18" charset="0"/>
              </a:rPr>
              <a:t>T retention Release from B layers</a:t>
            </a:r>
            <a:r>
              <a:rPr lang="en-US" sz="2000" spc="-15" dirty="0">
                <a:solidFill>
                  <a:srgbClr val="000000"/>
                </a:solidFill>
                <a:effectLst/>
                <a:latin typeface="Calibri" panose="020F0502020204030204" pitchFamily="34" charset="0"/>
                <a:ea typeface="Times New Roman" panose="02020603050405020304" pitchFamily="18" charset="0"/>
              </a:rPr>
              <a:t>: </a:t>
            </a:r>
            <a:r>
              <a:rPr lang="en-US" sz="2000" spc="-15" dirty="0">
                <a:solidFill>
                  <a:srgbClr val="000000"/>
                </a:solidFill>
                <a:latin typeface="Calibri" panose="020F0502020204030204" pitchFamily="34" charset="0"/>
                <a:ea typeface="Times New Roman" panose="02020603050405020304" pitchFamily="18" charset="0"/>
              </a:rPr>
              <a:t>CEA</a:t>
            </a:r>
            <a:endParaRPr lang="de-DE" sz="1400" dirty="0">
              <a:solidFill>
                <a:srgbClr val="000000"/>
              </a:solidFill>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3159715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4">
            <a:extLst>
              <a:ext uri="{FF2B5EF4-FFF2-40B4-BE49-F238E27FC236}">
                <a16:creationId xmlns:a16="http://schemas.microsoft.com/office/drawing/2014/main" id="{D86F1979-FE72-1980-1726-B40EACF78693}"/>
              </a:ext>
            </a:extLst>
          </p:cNvPr>
          <p:cNvSpPr txBox="1"/>
          <p:nvPr/>
        </p:nvSpPr>
        <p:spPr>
          <a:xfrm>
            <a:off x="107504" y="555526"/>
            <a:ext cx="8928992" cy="307777"/>
          </a:xfrm>
          <a:prstGeom prst="rect">
            <a:avLst/>
          </a:prstGeom>
          <a:noFill/>
          <a:ln w="12700">
            <a:noFill/>
          </a:ln>
        </p:spPr>
        <p:txBody>
          <a:bodyPr wrap="square" rtlCol="0">
            <a:spAutoFit/>
          </a:body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Evaluation of D/B ratio in co-deposited boron </a:t>
            </a:r>
          </a:p>
        </p:txBody>
      </p:sp>
      <p:sp>
        <p:nvSpPr>
          <p:cNvPr id="5" name="Footer Placeholder 4">
            <a:extLst>
              <a:ext uri="{FF2B5EF4-FFF2-40B4-BE49-F238E27FC236}">
                <a16:creationId xmlns:a16="http://schemas.microsoft.com/office/drawing/2014/main" id="{F1DD1833-1AFF-CBDF-2232-7EC9C6ABA05B}"/>
              </a:ext>
            </a:extLst>
          </p:cNvPr>
          <p:cNvSpPr>
            <a:spLocks noGrp="1"/>
          </p:cNvSpPr>
          <p:nvPr>
            <p:ph type="ftr" sz="quarter" idx="3"/>
          </p:nvPr>
        </p:nvSpPr>
        <p:spPr>
          <a:xfrm>
            <a:off x="467544" y="4908928"/>
            <a:ext cx="8240228" cy="201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tint val="75000"/>
                  </a:prstClr>
                </a:solidFill>
                <a:effectLst/>
                <a:uLnTx/>
                <a:uFillTx/>
                <a:latin typeface="Calibri"/>
                <a:ea typeface="+mn-ea"/>
                <a:cs typeface="+mn-cs"/>
              </a:rPr>
              <a:t>WP-PWIE Project Meeting | April 2024 | </a:t>
            </a:r>
            <a:endParaRPr kumimoji="0" lang="en-GB" sz="1000" b="0" i="1"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F15F6A4D-5E07-C743-E158-AA0EECC9ACCA}"/>
              </a:ext>
            </a:extLst>
          </p:cNvPr>
          <p:cNvSpPr txBox="1"/>
          <p:nvPr/>
        </p:nvSpPr>
        <p:spPr>
          <a:xfrm>
            <a:off x="827584" y="2892848"/>
            <a:ext cx="5760640" cy="147732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Sputter target upstream or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Di-borane injection or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Pulsed laser deposition in-situ</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In-situ analysis of B/D layers. (NRA)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Student starts in April</a:t>
            </a:r>
          </a:p>
        </p:txBody>
      </p:sp>
      <p:sp>
        <p:nvSpPr>
          <p:cNvPr id="12" name="TextBox 11">
            <a:extLst>
              <a:ext uri="{FF2B5EF4-FFF2-40B4-BE49-F238E27FC236}">
                <a16:creationId xmlns:a16="http://schemas.microsoft.com/office/drawing/2014/main" id="{A2CC3F6D-4427-1DEC-E614-2FE02A2D749D}"/>
              </a:ext>
            </a:extLst>
          </p:cNvPr>
          <p:cNvSpPr txBox="1"/>
          <p:nvPr/>
        </p:nvSpPr>
        <p:spPr>
          <a:xfrm>
            <a:off x="107504" y="2460865"/>
            <a:ext cx="1675459" cy="307777"/>
          </a:xfrm>
          <a:prstGeom prst="rect">
            <a:avLst/>
          </a:prstGeom>
          <a:noFill/>
          <a:ln w="12700">
            <a:noFill/>
          </a:ln>
        </p:spPr>
        <p:txBody>
          <a:bodyPr wrap="square" rtlCol="0">
            <a:spAutoFit/>
          </a:bodyPr>
          <a:lstStyle>
            <a:defPPr>
              <a:defRPr lang="en-US"/>
            </a:defPPr>
            <a:lvl1pPr marL="285750" indent="-285750">
              <a:lnSpc>
                <a:spcPct val="113000"/>
              </a:lnSpc>
              <a:buFont typeface="Wingdings" panose="05000000000000000000" pitchFamily="2" charset="2"/>
              <a:buChar char="v"/>
              <a:defRPr sz="1350" b="1">
                <a:solidFill>
                  <a:srgbClr val="003399"/>
                </a:solidFill>
                <a:latin typeface="Arial" panose="020B0604020202020204" pitchFamily="34" charset="0"/>
                <a:cs typeface="Arial" panose="020B0604020202020204" pitchFamily="34" charset="0"/>
              </a:defRPr>
            </a:lvl1p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de-DE"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KOM Feb-2024</a:t>
            </a:r>
            <a:endPar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3" name="Slide Number Placeholder 12">
            <a:extLst>
              <a:ext uri="{FF2B5EF4-FFF2-40B4-BE49-F238E27FC236}">
                <a16:creationId xmlns:a16="http://schemas.microsoft.com/office/drawing/2014/main" id="{A4491839-E301-48AF-E115-31FDB38C64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2B65A-4CD3-441E-8847-5A83042EA826}"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itel 1">
            <a:extLst>
              <a:ext uri="{FF2B5EF4-FFF2-40B4-BE49-F238E27FC236}">
                <a16:creationId xmlns:a16="http://schemas.microsoft.com/office/drawing/2014/main" id="{6DA4041C-D57C-7AAB-8C74-C809B619E0EF}"/>
              </a:ext>
            </a:extLst>
          </p:cNvPr>
          <p:cNvSpPr txBox="1">
            <a:spLocks/>
          </p:cNvSpPr>
          <p:nvPr/>
        </p:nvSpPr>
        <p:spPr>
          <a:xfrm>
            <a:off x="0" y="73138"/>
            <a:ext cx="8306017" cy="3429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US" sz="2000" spc="-15" dirty="0">
                <a:solidFill>
                  <a:srgbClr val="000000"/>
                </a:solidFill>
                <a:effectLst/>
                <a:latin typeface="Calibri" panose="020F0502020204030204" pitchFamily="34" charset="0"/>
                <a:ea typeface="Times New Roman" panose="02020603050405020304" pitchFamily="18" charset="0"/>
              </a:rPr>
              <a:t>SP C.2 </a:t>
            </a:r>
            <a:r>
              <a:rPr lang="en-GB" sz="2000" spc="-15" dirty="0">
                <a:solidFill>
                  <a:srgbClr val="000000"/>
                </a:solidFill>
                <a:effectLst/>
                <a:latin typeface="Calibri" panose="020F0502020204030204" pitchFamily="34" charset="0"/>
                <a:ea typeface="Times New Roman" panose="02020603050405020304" pitchFamily="18" charset="0"/>
              </a:rPr>
              <a:t>T retention Release from B layers</a:t>
            </a:r>
            <a:r>
              <a:rPr lang="en-US" sz="2000" spc="-15" dirty="0">
                <a:solidFill>
                  <a:srgbClr val="000000"/>
                </a:solidFill>
                <a:effectLst/>
                <a:latin typeface="Calibri" panose="020F0502020204030204" pitchFamily="34" charset="0"/>
                <a:ea typeface="Times New Roman" panose="02020603050405020304" pitchFamily="18" charset="0"/>
              </a:rPr>
              <a:t>: </a:t>
            </a:r>
            <a:r>
              <a:rPr lang="en-US" sz="2000" spc="-15" dirty="0">
                <a:solidFill>
                  <a:srgbClr val="000000"/>
                </a:solidFill>
                <a:latin typeface="Calibri" panose="020F0502020204030204" pitchFamily="34" charset="0"/>
                <a:ea typeface="Times New Roman" panose="02020603050405020304" pitchFamily="18" charset="0"/>
              </a:rPr>
              <a:t>DIFFER</a:t>
            </a:r>
            <a:endParaRPr lang="de-DE" sz="1400" dirty="0">
              <a:solidFill>
                <a:srgbClr val="000000"/>
              </a:solidFill>
              <a:latin typeface="Calibri" panose="020F0502020204030204" pitchFamily="34" charset="0"/>
              <a:ea typeface="SimSun" panose="02010600030101010101" pitchFamily="2" charset="-122"/>
            </a:endParaRPr>
          </a:p>
        </p:txBody>
      </p:sp>
      <p:sp>
        <p:nvSpPr>
          <p:cNvPr id="3" name="TextBox 2">
            <a:extLst>
              <a:ext uri="{FF2B5EF4-FFF2-40B4-BE49-F238E27FC236}">
                <a16:creationId xmlns:a16="http://schemas.microsoft.com/office/drawing/2014/main" id="{120F3E1D-E072-D242-0CB9-6B3F09B80AC3}"/>
              </a:ext>
            </a:extLst>
          </p:cNvPr>
          <p:cNvSpPr txBox="1"/>
          <p:nvPr/>
        </p:nvSpPr>
        <p:spPr>
          <a:xfrm>
            <a:off x="827584" y="1061478"/>
            <a:ext cx="5331524" cy="369332"/>
          </a:xfrm>
          <a:prstGeom prst="rect">
            <a:avLst/>
          </a:prstGeom>
          <a:noFill/>
        </p:spPr>
        <p:txBody>
          <a:bodyPr wrap="none" rtlCol="0">
            <a:spAutoFit/>
          </a:bodyPr>
          <a:lstStyle/>
          <a:p>
            <a:pPr marL="285750" indent="-285750">
              <a:buFont typeface="Wingdings" panose="05000000000000000000" pitchFamily="2" charset="2"/>
              <a:buChar char="Ø"/>
            </a:pPr>
            <a:r>
              <a:rPr lang="en-GB" dirty="0"/>
              <a:t>Data on D/B ratio as function of B layer growth rate </a:t>
            </a:r>
          </a:p>
        </p:txBody>
      </p:sp>
    </p:spTree>
    <p:extLst>
      <p:ext uri="{BB962C8B-B14F-4D97-AF65-F5344CB8AC3E}">
        <p14:creationId xmlns:p14="http://schemas.microsoft.com/office/powerpoint/2010/main" val="1977092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4">
            <a:extLst>
              <a:ext uri="{FF2B5EF4-FFF2-40B4-BE49-F238E27FC236}">
                <a16:creationId xmlns:a16="http://schemas.microsoft.com/office/drawing/2014/main" id="{D86F1979-FE72-1980-1726-B40EACF78693}"/>
              </a:ext>
            </a:extLst>
          </p:cNvPr>
          <p:cNvSpPr txBox="1"/>
          <p:nvPr/>
        </p:nvSpPr>
        <p:spPr>
          <a:xfrm>
            <a:off x="107504" y="555526"/>
            <a:ext cx="8928992" cy="307777"/>
          </a:xfrm>
          <a:prstGeom prst="rect">
            <a:avLst/>
          </a:prstGeom>
          <a:noFill/>
          <a:ln w="12700">
            <a:noFill/>
          </a:ln>
        </p:spPr>
        <p:txBody>
          <a:bodyPr wrap="square" rtlCol="0">
            <a:spAutoFit/>
          </a:body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Influence of B layer on permeation </a:t>
            </a:r>
          </a:p>
        </p:txBody>
      </p:sp>
      <p:sp>
        <p:nvSpPr>
          <p:cNvPr id="5" name="Footer Placeholder 4">
            <a:extLst>
              <a:ext uri="{FF2B5EF4-FFF2-40B4-BE49-F238E27FC236}">
                <a16:creationId xmlns:a16="http://schemas.microsoft.com/office/drawing/2014/main" id="{F1DD1833-1AFF-CBDF-2232-7EC9C6ABA05B}"/>
              </a:ext>
            </a:extLst>
          </p:cNvPr>
          <p:cNvSpPr>
            <a:spLocks noGrp="1"/>
          </p:cNvSpPr>
          <p:nvPr>
            <p:ph type="ftr" sz="quarter" idx="3"/>
          </p:nvPr>
        </p:nvSpPr>
        <p:spPr>
          <a:xfrm>
            <a:off x="467544" y="4908928"/>
            <a:ext cx="8240228" cy="201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tint val="75000"/>
                  </a:prstClr>
                </a:solidFill>
                <a:effectLst/>
                <a:uLnTx/>
                <a:uFillTx/>
                <a:latin typeface="Calibri"/>
                <a:ea typeface="+mn-ea"/>
                <a:cs typeface="+mn-cs"/>
              </a:rPr>
              <a:t>WP-PWIE Project Meeting | April 2024 | </a:t>
            </a:r>
            <a:endParaRPr kumimoji="0" lang="en-GB" sz="1000" b="0" i="1"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F15F6A4D-5E07-C743-E158-AA0EECC9ACCA}"/>
              </a:ext>
            </a:extLst>
          </p:cNvPr>
          <p:cNvSpPr txBox="1"/>
          <p:nvPr/>
        </p:nvSpPr>
        <p:spPr>
          <a:xfrm>
            <a:off x="827584" y="2892848"/>
            <a:ext cx="5760640"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 layers with different amounts of D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HiPIMS</a:t>
            </a:r>
            <a:r>
              <a:rPr kumimoji="0" lang="en-GB" sz="18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TDS &amp; Permeation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Substrates: EUROFER for permeation W for TDS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Start in Second half of 2024</a:t>
            </a:r>
          </a:p>
        </p:txBody>
      </p:sp>
      <p:sp>
        <p:nvSpPr>
          <p:cNvPr id="12" name="TextBox 11">
            <a:extLst>
              <a:ext uri="{FF2B5EF4-FFF2-40B4-BE49-F238E27FC236}">
                <a16:creationId xmlns:a16="http://schemas.microsoft.com/office/drawing/2014/main" id="{A2CC3F6D-4427-1DEC-E614-2FE02A2D749D}"/>
              </a:ext>
            </a:extLst>
          </p:cNvPr>
          <p:cNvSpPr txBox="1"/>
          <p:nvPr/>
        </p:nvSpPr>
        <p:spPr>
          <a:xfrm>
            <a:off x="107504" y="2460865"/>
            <a:ext cx="1675459" cy="307777"/>
          </a:xfrm>
          <a:prstGeom prst="rect">
            <a:avLst/>
          </a:prstGeom>
          <a:noFill/>
          <a:ln w="12700">
            <a:noFill/>
          </a:ln>
        </p:spPr>
        <p:txBody>
          <a:bodyPr wrap="square" rtlCol="0">
            <a:spAutoFit/>
          </a:bodyPr>
          <a:lstStyle>
            <a:defPPr>
              <a:defRPr lang="en-US"/>
            </a:defPPr>
            <a:lvl1pPr marL="285750" indent="-285750">
              <a:lnSpc>
                <a:spcPct val="113000"/>
              </a:lnSpc>
              <a:buFont typeface="Wingdings" panose="05000000000000000000" pitchFamily="2" charset="2"/>
              <a:buChar char="v"/>
              <a:defRPr sz="1350" b="1">
                <a:solidFill>
                  <a:srgbClr val="003399"/>
                </a:solidFill>
                <a:latin typeface="Arial" panose="020B0604020202020204" pitchFamily="34" charset="0"/>
                <a:cs typeface="Arial" panose="020B0604020202020204" pitchFamily="34" charset="0"/>
              </a:defRPr>
            </a:lvl1p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de-DE"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KOM Feb-2024</a:t>
            </a:r>
            <a:endPar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3" name="Slide Number Placeholder 12">
            <a:extLst>
              <a:ext uri="{FF2B5EF4-FFF2-40B4-BE49-F238E27FC236}">
                <a16:creationId xmlns:a16="http://schemas.microsoft.com/office/drawing/2014/main" id="{A4491839-E301-48AF-E115-31FDB38C64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2B65A-4CD3-441E-8847-5A83042EA826}"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itel 1">
            <a:extLst>
              <a:ext uri="{FF2B5EF4-FFF2-40B4-BE49-F238E27FC236}">
                <a16:creationId xmlns:a16="http://schemas.microsoft.com/office/drawing/2014/main" id="{6DA4041C-D57C-7AAB-8C74-C809B619E0EF}"/>
              </a:ext>
            </a:extLst>
          </p:cNvPr>
          <p:cNvSpPr txBox="1">
            <a:spLocks/>
          </p:cNvSpPr>
          <p:nvPr/>
        </p:nvSpPr>
        <p:spPr>
          <a:xfrm>
            <a:off x="0" y="73138"/>
            <a:ext cx="8306017" cy="3429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US" sz="2000" spc="-15" dirty="0">
                <a:solidFill>
                  <a:srgbClr val="000000"/>
                </a:solidFill>
                <a:effectLst/>
                <a:latin typeface="Calibri" panose="020F0502020204030204" pitchFamily="34" charset="0"/>
                <a:ea typeface="Times New Roman" panose="02020603050405020304" pitchFamily="18" charset="0"/>
              </a:rPr>
              <a:t>SP C.2 </a:t>
            </a:r>
            <a:r>
              <a:rPr lang="en-GB" sz="2000" spc="-15" dirty="0">
                <a:solidFill>
                  <a:srgbClr val="000000"/>
                </a:solidFill>
                <a:effectLst/>
                <a:latin typeface="Calibri" panose="020F0502020204030204" pitchFamily="34" charset="0"/>
                <a:ea typeface="Times New Roman" panose="02020603050405020304" pitchFamily="18" charset="0"/>
              </a:rPr>
              <a:t>T retention Release from B layers</a:t>
            </a:r>
            <a:r>
              <a:rPr lang="en-US" sz="2000" spc="-15" dirty="0">
                <a:solidFill>
                  <a:srgbClr val="000000"/>
                </a:solidFill>
                <a:effectLst/>
                <a:latin typeface="Calibri" panose="020F0502020204030204" pitchFamily="34" charset="0"/>
                <a:ea typeface="Times New Roman" panose="02020603050405020304" pitchFamily="18" charset="0"/>
              </a:rPr>
              <a:t>: </a:t>
            </a:r>
            <a:r>
              <a:rPr lang="en-US" sz="2000" spc="-15" dirty="0">
                <a:solidFill>
                  <a:srgbClr val="000000"/>
                </a:solidFill>
                <a:latin typeface="Calibri" panose="020F0502020204030204" pitchFamily="34" charset="0"/>
                <a:ea typeface="Times New Roman" panose="02020603050405020304" pitchFamily="18" charset="0"/>
              </a:rPr>
              <a:t>JSI</a:t>
            </a:r>
            <a:endParaRPr lang="de-DE" sz="1400" dirty="0">
              <a:solidFill>
                <a:srgbClr val="000000"/>
              </a:solidFill>
              <a:latin typeface="Calibri" panose="020F0502020204030204" pitchFamily="34" charset="0"/>
              <a:ea typeface="SimSun" panose="02010600030101010101" pitchFamily="2" charset="-122"/>
            </a:endParaRPr>
          </a:p>
        </p:txBody>
      </p:sp>
      <p:sp>
        <p:nvSpPr>
          <p:cNvPr id="3" name="TextBox 2">
            <a:extLst>
              <a:ext uri="{FF2B5EF4-FFF2-40B4-BE49-F238E27FC236}">
                <a16:creationId xmlns:a16="http://schemas.microsoft.com/office/drawing/2014/main" id="{120F3E1D-E072-D242-0CB9-6B3F09B80AC3}"/>
              </a:ext>
            </a:extLst>
          </p:cNvPr>
          <p:cNvSpPr txBox="1"/>
          <p:nvPr/>
        </p:nvSpPr>
        <p:spPr>
          <a:xfrm>
            <a:off x="827584" y="1061478"/>
            <a:ext cx="6663299" cy="369332"/>
          </a:xfrm>
          <a:prstGeom prst="rect">
            <a:avLst/>
          </a:prstGeom>
          <a:noFill/>
        </p:spPr>
        <p:txBody>
          <a:bodyPr wrap="none" rtlCol="0">
            <a:spAutoFit/>
          </a:bodyPr>
          <a:lstStyle/>
          <a:p>
            <a:pPr marL="285750" indent="-285750">
              <a:buFont typeface="Wingdings" panose="05000000000000000000" pitchFamily="2" charset="2"/>
              <a:buChar char="Ø"/>
            </a:pPr>
            <a:r>
              <a:rPr lang="en-GB" dirty="0"/>
              <a:t>Permeation with vs. without B layer on EUROFER on the inlet side </a:t>
            </a:r>
          </a:p>
        </p:txBody>
      </p:sp>
    </p:spTree>
    <p:extLst>
      <p:ext uri="{BB962C8B-B14F-4D97-AF65-F5344CB8AC3E}">
        <p14:creationId xmlns:p14="http://schemas.microsoft.com/office/powerpoint/2010/main" val="118187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D80A5C-9C1C-5D94-FBBA-7FE254D3F400}"/>
              </a:ext>
            </a:extLst>
          </p:cNvPr>
          <p:cNvSpPr>
            <a:spLocks noGrp="1"/>
          </p:cNvSpPr>
          <p:nvPr>
            <p:ph type="ftr" sz="quarter" idx="3"/>
          </p:nvPr>
        </p:nvSpPr>
        <p:spPr/>
        <p:txBody>
          <a:bodyPr/>
          <a:lstStyle/>
          <a:p>
            <a:r>
              <a:rPr lang="en-GB"/>
              <a:t>WP-PWIE Project Meeting | April 2024 | </a:t>
            </a:r>
            <a:endParaRPr lang="en-GB" dirty="0"/>
          </a:p>
        </p:txBody>
      </p:sp>
      <p:sp>
        <p:nvSpPr>
          <p:cNvPr id="3" name="Slide Number Placeholder 2">
            <a:extLst>
              <a:ext uri="{FF2B5EF4-FFF2-40B4-BE49-F238E27FC236}">
                <a16:creationId xmlns:a16="http://schemas.microsoft.com/office/drawing/2014/main" id="{C4A6236F-B038-309C-53F6-93975BD473A8}"/>
              </a:ext>
            </a:extLst>
          </p:cNvPr>
          <p:cNvSpPr>
            <a:spLocks noGrp="1"/>
          </p:cNvSpPr>
          <p:nvPr>
            <p:ph type="sldNum" sz="quarter" idx="4"/>
          </p:nvPr>
        </p:nvSpPr>
        <p:spPr/>
        <p:txBody>
          <a:bodyPr/>
          <a:lstStyle/>
          <a:p>
            <a:fld id="{F052B65A-4CD3-441E-8847-5A83042EA826}" type="slidenum">
              <a:rPr lang="en-GB" smtClean="0"/>
              <a:pPr/>
              <a:t>2</a:t>
            </a:fld>
            <a:endParaRPr lang="en-GB" dirty="0"/>
          </a:p>
        </p:txBody>
      </p:sp>
      <p:sp>
        <p:nvSpPr>
          <p:cNvPr id="4" name="Titel 1">
            <a:extLst>
              <a:ext uri="{FF2B5EF4-FFF2-40B4-BE49-F238E27FC236}">
                <a16:creationId xmlns:a16="http://schemas.microsoft.com/office/drawing/2014/main" id="{4A569068-7A6D-8FDE-B653-1066B1489B1D}"/>
              </a:ext>
            </a:extLst>
          </p:cNvPr>
          <p:cNvSpPr txBox="1">
            <a:spLocks/>
          </p:cNvSpPr>
          <p:nvPr/>
        </p:nvSpPr>
        <p:spPr>
          <a:xfrm>
            <a:off x="380649" y="2400300"/>
            <a:ext cx="8306017" cy="3429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US" sz="2000" b="1" spc="-15" dirty="0">
                <a:solidFill>
                  <a:srgbClr val="000000"/>
                </a:solidFill>
                <a:latin typeface="Calibri" panose="020F0502020204030204" pitchFamily="34" charset="0"/>
                <a:ea typeface="Times New Roman" panose="02020603050405020304" pitchFamily="18" charset="0"/>
              </a:rPr>
              <a:t>SP C.1 Transport of Hydrogen through the first wall of fusion devices</a:t>
            </a:r>
            <a:endParaRPr lang="de-DE" sz="1400" b="1" dirty="0">
              <a:solidFill>
                <a:srgbClr val="000000"/>
              </a:solidFill>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4233512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4">
            <a:extLst>
              <a:ext uri="{FF2B5EF4-FFF2-40B4-BE49-F238E27FC236}">
                <a16:creationId xmlns:a16="http://schemas.microsoft.com/office/drawing/2014/main" id="{D86F1979-FE72-1980-1726-B40EACF78693}"/>
              </a:ext>
            </a:extLst>
          </p:cNvPr>
          <p:cNvSpPr txBox="1"/>
          <p:nvPr/>
        </p:nvSpPr>
        <p:spPr>
          <a:xfrm>
            <a:off x="107504" y="555526"/>
            <a:ext cx="8928992" cy="307777"/>
          </a:xfrm>
          <a:prstGeom prst="rect">
            <a:avLst/>
          </a:prstGeom>
          <a:noFill/>
          <a:ln w="12700">
            <a:noFill/>
          </a:ln>
        </p:spPr>
        <p:txBody>
          <a:bodyPr wrap="square" rtlCol="0">
            <a:spAutoFit/>
          </a:body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Gas driven permeation and hydrogen retention in boron coated steel or W </a:t>
            </a:r>
          </a:p>
        </p:txBody>
      </p:sp>
      <p:sp>
        <p:nvSpPr>
          <p:cNvPr id="5" name="Footer Placeholder 4">
            <a:extLst>
              <a:ext uri="{FF2B5EF4-FFF2-40B4-BE49-F238E27FC236}">
                <a16:creationId xmlns:a16="http://schemas.microsoft.com/office/drawing/2014/main" id="{F1DD1833-1AFF-CBDF-2232-7EC9C6ABA05B}"/>
              </a:ext>
            </a:extLst>
          </p:cNvPr>
          <p:cNvSpPr>
            <a:spLocks noGrp="1"/>
          </p:cNvSpPr>
          <p:nvPr>
            <p:ph type="ftr" sz="quarter" idx="3"/>
          </p:nvPr>
        </p:nvSpPr>
        <p:spPr>
          <a:xfrm>
            <a:off x="467544" y="4908928"/>
            <a:ext cx="8240228" cy="201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tint val="75000"/>
                  </a:prstClr>
                </a:solidFill>
                <a:effectLst/>
                <a:uLnTx/>
                <a:uFillTx/>
                <a:latin typeface="Calibri"/>
                <a:ea typeface="+mn-ea"/>
                <a:cs typeface="+mn-cs"/>
              </a:rPr>
              <a:t>WP-PWIE Project Meeting | April 2024 | </a:t>
            </a:r>
            <a:endParaRPr kumimoji="0" lang="en-GB" sz="1000" b="0" i="1"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F15F6A4D-5E07-C743-E158-AA0EECC9ACCA}"/>
              </a:ext>
            </a:extLst>
          </p:cNvPr>
          <p:cNvSpPr txBox="1"/>
          <p:nvPr/>
        </p:nvSpPr>
        <p:spPr>
          <a:xfrm>
            <a:off x="683119" y="2768642"/>
            <a:ext cx="5760640" cy="203132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 coated steel permeation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 coated steel and W w.r.t  retention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Magnetron Sputtered layers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360L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Project already running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D-ion beam loading 250eV</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 on both sides</a:t>
            </a:r>
          </a:p>
        </p:txBody>
      </p:sp>
      <p:sp>
        <p:nvSpPr>
          <p:cNvPr id="12" name="TextBox 11">
            <a:extLst>
              <a:ext uri="{FF2B5EF4-FFF2-40B4-BE49-F238E27FC236}">
                <a16:creationId xmlns:a16="http://schemas.microsoft.com/office/drawing/2014/main" id="{A2CC3F6D-4427-1DEC-E614-2FE02A2D749D}"/>
              </a:ext>
            </a:extLst>
          </p:cNvPr>
          <p:cNvSpPr txBox="1"/>
          <p:nvPr/>
        </p:nvSpPr>
        <p:spPr>
          <a:xfrm>
            <a:off x="107504" y="2460865"/>
            <a:ext cx="1675459" cy="307777"/>
          </a:xfrm>
          <a:prstGeom prst="rect">
            <a:avLst/>
          </a:prstGeom>
          <a:noFill/>
          <a:ln w="12700">
            <a:noFill/>
          </a:ln>
        </p:spPr>
        <p:txBody>
          <a:bodyPr wrap="square" rtlCol="0">
            <a:spAutoFit/>
          </a:bodyPr>
          <a:lstStyle>
            <a:defPPr>
              <a:defRPr lang="en-US"/>
            </a:defPPr>
            <a:lvl1pPr marL="285750" indent="-285750">
              <a:lnSpc>
                <a:spcPct val="113000"/>
              </a:lnSpc>
              <a:buFont typeface="Wingdings" panose="05000000000000000000" pitchFamily="2" charset="2"/>
              <a:buChar char="v"/>
              <a:defRPr sz="1350" b="1">
                <a:solidFill>
                  <a:srgbClr val="003399"/>
                </a:solidFill>
                <a:latin typeface="Arial" panose="020B0604020202020204" pitchFamily="34" charset="0"/>
                <a:cs typeface="Arial" panose="020B0604020202020204" pitchFamily="34" charset="0"/>
              </a:defRPr>
            </a:lvl1p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de-DE"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KOM Feb-2024</a:t>
            </a:r>
            <a:endPar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3" name="Slide Number Placeholder 12">
            <a:extLst>
              <a:ext uri="{FF2B5EF4-FFF2-40B4-BE49-F238E27FC236}">
                <a16:creationId xmlns:a16="http://schemas.microsoft.com/office/drawing/2014/main" id="{A4491839-E301-48AF-E115-31FDB38C64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2B65A-4CD3-441E-8847-5A83042EA826}"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itel 1">
            <a:extLst>
              <a:ext uri="{FF2B5EF4-FFF2-40B4-BE49-F238E27FC236}">
                <a16:creationId xmlns:a16="http://schemas.microsoft.com/office/drawing/2014/main" id="{6DA4041C-D57C-7AAB-8C74-C809B619E0EF}"/>
              </a:ext>
            </a:extLst>
          </p:cNvPr>
          <p:cNvSpPr txBox="1">
            <a:spLocks/>
          </p:cNvSpPr>
          <p:nvPr/>
        </p:nvSpPr>
        <p:spPr>
          <a:xfrm>
            <a:off x="0" y="73138"/>
            <a:ext cx="8306017" cy="3429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US" sz="2000" spc="-15" dirty="0">
                <a:solidFill>
                  <a:srgbClr val="000000"/>
                </a:solidFill>
                <a:effectLst/>
                <a:latin typeface="Calibri" panose="020F0502020204030204" pitchFamily="34" charset="0"/>
                <a:ea typeface="Times New Roman" panose="02020603050405020304" pitchFamily="18" charset="0"/>
              </a:rPr>
              <a:t>SP C.2 </a:t>
            </a:r>
            <a:r>
              <a:rPr lang="en-GB" sz="2000" spc="-15" dirty="0">
                <a:solidFill>
                  <a:srgbClr val="000000"/>
                </a:solidFill>
                <a:effectLst/>
                <a:latin typeface="Calibri" panose="020F0502020204030204" pitchFamily="34" charset="0"/>
                <a:ea typeface="Times New Roman" panose="02020603050405020304" pitchFamily="18" charset="0"/>
              </a:rPr>
              <a:t>T retention Release from B layers</a:t>
            </a:r>
            <a:r>
              <a:rPr lang="en-US" sz="2000" spc="-15" dirty="0">
                <a:solidFill>
                  <a:srgbClr val="000000"/>
                </a:solidFill>
                <a:effectLst/>
                <a:latin typeface="Calibri" panose="020F0502020204030204" pitchFamily="34" charset="0"/>
                <a:ea typeface="Times New Roman" panose="02020603050405020304" pitchFamily="18" charset="0"/>
              </a:rPr>
              <a:t>: </a:t>
            </a:r>
            <a:r>
              <a:rPr lang="en-US" sz="2000" spc="-15" dirty="0">
                <a:solidFill>
                  <a:srgbClr val="000000"/>
                </a:solidFill>
                <a:latin typeface="Calibri" panose="020F0502020204030204" pitchFamily="34" charset="0"/>
                <a:ea typeface="Times New Roman" panose="02020603050405020304" pitchFamily="18" charset="0"/>
              </a:rPr>
              <a:t>FZJ</a:t>
            </a:r>
            <a:endParaRPr lang="de-DE" sz="1400" dirty="0">
              <a:solidFill>
                <a:srgbClr val="000000"/>
              </a:solidFill>
              <a:latin typeface="Calibri" panose="020F0502020204030204" pitchFamily="34" charset="0"/>
              <a:ea typeface="SimSun" panose="02010600030101010101" pitchFamily="2" charset="-122"/>
            </a:endParaRPr>
          </a:p>
        </p:txBody>
      </p:sp>
      <p:sp>
        <p:nvSpPr>
          <p:cNvPr id="3" name="TextBox 2">
            <a:extLst>
              <a:ext uri="{FF2B5EF4-FFF2-40B4-BE49-F238E27FC236}">
                <a16:creationId xmlns:a16="http://schemas.microsoft.com/office/drawing/2014/main" id="{120F3E1D-E072-D242-0CB9-6B3F09B80AC3}"/>
              </a:ext>
            </a:extLst>
          </p:cNvPr>
          <p:cNvSpPr txBox="1"/>
          <p:nvPr/>
        </p:nvSpPr>
        <p:spPr>
          <a:xfrm>
            <a:off x="683568" y="1033846"/>
            <a:ext cx="8504316" cy="369332"/>
          </a:xfrm>
          <a:prstGeom prst="rect">
            <a:avLst/>
          </a:prstGeom>
          <a:noFill/>
        </p:spPr>
        <p:txBody>
          <a:bodyPr wrap="none" rtlCol="0">
            <a:spAutoFit/>
          </a:bodyPr>
          <a:lstStyle/>
          <a:p>
            <a:pPr marL="285750" indent="-285750">
              <a:buFont typeface="Wingdings" panose="05000000000000000000" pitchFamily="2" charset="2"/>
              <a:buChar char="Ø"/>
            </a:pPr>
            <a:r>
              <a:rPr lang="en-GB" dirty="0"/>
              <a:t>Influence of boron coatings on the hydrogen permeation and retention on W or Steel </a:t>
            </a:r>
          </a:p>
        </p:txBody>
      </p:sp>
    </p:spTree>
    <p:extLst>
      <p:ext uri="{BB962C8B-B14F-4D97-AF65-F5344CB8AC3E}">
        <p14:creationId xmlns:p14="http://schemas.microsoft.com/office/powerpoint/2010/main" val="2995334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D80A5C-9C1C-5D94-FBBA-7FE254D3F400}"/>
              </a:ext>
            </a:extLst>
          </p:cNvPr>
          <p:cNvSpPr>
            <a:spLocks noGrp="1"/>
          </p:cNvSpPr>
          <p:nvPr>
            <p:ph type="ftr" sz="quarter" idx="3"/>
          </p:nvPr>
        </p:nvSpPr>
        <p:spPr/>
        <p:txBody>
          <a:bodyPr/>
          <a:lstStyle/>
          <a:p>
            <a:r>
              <a:rPr lang="en-GB"/>
              <a:t>WP-PWIE Project Meeting | April 2024 | </a:t>
            </a:r>
            <a:endParaRPr lang="en-GB" dirty="0"/>
          </a:p>
        </p:txBody>
      </p:sp>
      <p:sp>
        <p:nvSpPr>
          <p:cNvPr id="3" name="Slide Number Placeholder 2">
            <a:extLst>
              <a:ext uri="{FF2B5EF4-FFF2-40B4-BE49-F238E27FC236}">
                <a16:creationId xmlns:a16="http://schemas.microsoft.com/office/drawing/2014/main" id="{C4A6236F-B038-309C-53F6-93975BD473A8}"/>
              </a:ext>
            </a:extLst>
          </p:cNvPr>
          <p:cNvSpPr>
            <a:spLocks noGrp="1"/>
          </p:cNvSpPr>
          <p:nvPr>
            <p:ph type="sldNum" sz="quarter" idx="4"/>
          </p:nvPr>
        </p:nvSpPr>
        <p:spPr/>
        <p:txBody>
          <a:bodyPr/>
          <a:lstStyle/>
          <a:p>
            <a:fld id="{F052B65A-4CD3-441E-8847-5A83042EA826}" type="slidenum">
              <a:rPr lang="en-GB" smtClean="0"/>
              <a:pPr/>
              <a:t>21</a:t>
            </a:fld>
            <a:endParaRPr lang="en-GB" dirty="0"/>
          </a:p>
        </p:txBody>
      </p:sp>
      <p:sp>
        <p:nvSpPr>
          <p:cNvPr id="4" name="Titel 1">
            <a:extLst>
              <a:ext uri="{FF2B5EF4-FFF2-40B4-BE49-F238E27FC236}">
                <a16:creationId xmlns:a16="http://schemas.microsoft.com/office/drawing/2014/main" id="{4A569068-7A6D-8FDE-B653-1066B1489B1D}"/>
              </a:ext>
            </a:extLst>
          </p:cNvPr>
          <p:cNvSpPr txBox="1">
            <a:spLocks/>
          </p:cNvSpPr>
          <p:nvPr/>
        </p:nvSpPr>
        <p:spPr>
          <a:xfrm>
            <a:off x="1547664" y="2139702"/>
            <a:ext cx="5976664" cy="3429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GB" sz="2000" b="1" spc="-15" dirty="0">
                <a:solidFill>
                  <a:srgbClr val="000000"/>
                </a:solidFill>
                <a:latin typeface="Calibri" panose="020F0502020204030204" pitchFamily="34" charset="0"/>
                <a:ea typeface="Times New Roman" panose="02020603050405020304" pitchFamily="18" charset="0"/>
              </a:rPr>
              <a:t>SP C.3 Influence of He, high-flux D and impurities on Hydrogen retention and transport</a:t>
            </a:r>
            <a:endParaRPr lang="de-DE" sz="1400" b="1" dirty="0">
              <a:solidFill>
                <a:srgbClr val="000000"/>
              </a:solidFill>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760357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4">
            <a:extLst>
              <a:ext uri="{FF2B5EF4-FFF2-40B4-BE49-F238E27FC236}">
                <a16:creationId xmlns:a16="http://schemas.microsoft.com/office/drawing/2014/main" id="{D86F1979-FE72-1980-1726-B40EACF78693}"/>
              </a:ext>
            </a:extLst>
          </p:cNvPr>
          <p:cNvSpPr txBox="1"/>
          <p:nvPr/>
        </p:nvSpPr>
        <p:spPr>
          <a:xfrm>
            <a:off x="107504" y="555526"/>
            <a:ext cx="8928992" cy="307777"/>
          </a:xfrm>
          <a:prstGeom prst="rect">
            <a:avLst/>
          </a:prstGeom>
          <a:noFill/>
          <a:ln w="12700">
            <a:noFill/>
          </a:ln>
        </p:spPr>
        <p:txBody>
          <a:bodyPr wrap="square" rtlCol="0">
            <a:spAutoFit/>
          </a:body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TEM analysis W damaged at high temperatures. In cooperation with MPG IPP </a:t>
            </a:r>
            <a:endParaRPr kumimoji="0" lang="en-US"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F1DD1833-1AFF-CBDF-2232-7EC9C6ABA05B}"/>
              </a:ext>
            </a:extLst>
          </p:cNvPr>
          <p:cNvSpPr>
            <a:spLocks noGrp="1"/>
          </p:cNvSpPr>
          <p:nvPr>
            <p:ph type="ftr" sz="quarter" idx="3"/>
          </p:nvPr>
        </p:nvSpPr>
        <p:spPr>
          <a:xfrm>
            <a:off x="467544" y="4908928"/>
            <a:ext cx="8240228" cy="201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tint val="75000"/>
                  </a:prstClr>
                </a:solidFill>
                <a:effectLst/>
                <a:uLnTx/>
                <a:uFillTx/>
                <a:latin typeface="Calibri"/>
                <a:ea typeface="+mn-ea"/>
                <a:cs typeface="+mn-cs"/>
              </a:rPr>
              <a:t>WP-PWIE Project Meeting | April 2024 | </a:t>
            </a:r>
            <a:endParaRPr kumimoji="0" lang="en-GB" sz="1000" b="0" i="1"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0B6DFD83-C4E2-D1BD-E4A3-D6EB8A283064}"/>
              </a:ext>
            </a:extLst>
          </p:cNvPr>
          <p:cNvSpPr txBox="1"/>
          <p:nvPr/>
        </p:nvSpPr>
        <p:spPr>
          <a:xfrm>
            <a:off x="827584" y="1029561"/>
            <a:ext cx="4634088"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Analysis of void formation</a:t>
            </a:r>
          </a:p>
        </p:txBody>
      </p:sp>
      <p:sp>
        <p:nvSpPr>
          <p:cNvPr id="11" name="TextBox 10">
            <a:extLst>
              <a:ext uri="{FF2B5EF4-FFF2-40B4-BE49-F238E27FC236}">
                <a16:creationId xmlns:a16="http://schemas.microsoft.com/office/drawing/2014/main" id="{F15F6A4D-5E07-C743-E158-AA0EECC9ACCA}"/>
              </a:ext>
            </a:extLst>
          </p:cNvPr>
          <p:cNvSpPr txBox="1"/>
          <p:nvPr/>
        </p:nvSpPr>
        <p:spPr>
          <a:xfrm>
            <a:off x="827584" y="2892848"/>
            <a:ext cx="5760640"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Samples from L. Hess (MPG)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Three samples ready</a:t>
            </a:r>
          </a:p>
        </p:txBody>
      </p:sp>
      <p:sp>
        <p:nvSpPr>
          <p:cNvPr id="12" name="TextBox 11">
            <a:extLst>
              <a:ext uri="{FF2B5EF4-FFF2-40B4-BE49-F238E27FC236}">
                <a16:creationId xmlns:a16="http://schemas.microsoft.com/office/drawing/2014/main" id="{A2CC3F6D-4427-1DEC-E614-2FE02A2D749D}"/>
              </a:ext>
            </a:extLst>
          </p:cNvPr>
          <p:cNvSpPr txBox="1"/>
          <p:nvPr/>
        </p:nvSpPr>
        <p:spPr>
          <a:xfrm>
            <a:off x="107504" y="2460865"/>
            <a:ext cx="1675459" cy="307777"/>
          </a:xfrm>
          <a:prstGeom prst="rect">
            <a:avLst/>
          </a:prstGeom>
          <a:noFill/>
          <a:ln w="12700">
            <a:noFill/>
          </a:ln>
        </p:spPr>
        <p:txBody>
          <a:bodyPr wrap="square" rtlCol="0">
            <a:spAutoFit/>
          </a:bodyPr>
          <a:lstStyle>
            <a:defPPr>
              <a:defRPr lang="en-US"/>
            </a:defPPr>
            <a:lvl1pPr marL="285750" indent="-285750">
              <a:lnSpc>
                <a:spcPct val="113000"/>
              </a:lnSpc>
              <a:buFont typeface="Wingdings" panose="05000000000000000000" pitchFamily="2" charset="2"/>
              <a:buChar char="v"/>
              <a:defRPr sz="1350" b="1">
                <a:solidFill>
                  <a:srgbClr val="003399"/>
                </a:solidFill>
                <a:latin typeface="Arial" panose="020B0604020202020204" pitchFamily="34" charset="0"/>
                <a:cs typeface="Arial" panose="020B0604020202020204" pitchFamily="34" charset="0"/>
              </a:defRPr>
            </a:lvl1p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de-DE"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KOM Feb-2024</a:t>
            </a:r>
            <a:endPar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3" name="Slide Number Placeholder 12">
            <a:extLst>
              <a:ext uri="{FF2B5EF4-FFF2-40B4-BE49-F238E27FC236}">
                <a16:creationId xmlns:a16="http://schemas.microsoft.com/office/drawing/2014/main" id="{A4491839-E301-48AF-E115-31FDB38C64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2B65A-4CD3-441E-8847-5A83042EA826}"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itel 1">
            <a:extLst>
              <a:ext uri="{FF2B5EF4-FFF2-40B4-BE49-F238E27FC236}">
                <a16:creationId xmlns:a16="http://schemas.microsoft.com/office/drawing/2014/main" id="{3C091C6D-BDA1-B151-8A40-699FFDAD4E03}"/>
              </a:ext>
            </a:extLst>
          </p:cNvPr>
          <p:cNvSpPr txBox="1">
            <a:spLocks/>
          </p:cNvSpPr>
          <p:nvPr/>
        </p:nvSpPr>
        <p:spPr>
          <a:xfrm>
            <a:off x="122784" y="76869"/>
            <a:ext cx="8306017" cy="3429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GB" sz="1600" spc="-15" dirty="0">
                <a:solidFill>
                  <a:srgbClr val="000000"/>
                </a:solidFill>
                <a:latin typeface="Calibri" panose="020F0502020204030204" pitchFamily="34" charset="0"/>
                <a:ea typeface="Times New Roman" panose="02020603050405020304" pitchFamily="18" charset="0"/>
              </a:rPr>
              <a:t>SP C.3 Influence of He, high-flux D and impurities on Hydrogen retention and transport: JSI</a:t>
            </a:r>
            <a:endParaRPr lang="de-DE" sz="1100" dirty="0">
              <a:solidFill>
                <a:srgbClr val="000000"/>
              </a:solidFill>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716664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0B394A-6C1A-4639-6565-16E363902813}"/>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5271" t="9051" b="9483"/>
          <a:stretch/>
        </p:blipFill>
        <p:spPr>
          <a:xfrm>
            <a:off x="436228" y="863303"/>
            <a:ext cx="6474431" cy="3888432"/>
          </a:xfrm>
          <a:prstGeom prst="rect">
            <a:avLst/>
          </a:prstGeom>
        </p:spPr>
      </p:pic>
      <p:sp>
        <p:nvSpPr>
          <p:cNvPr id="17" name="Textfeld 4">
            <a:extLst>
              <a:ext uri="{FF2B5EF4-FFF2-40B4-BE49-F238E27FC236}">
                <a16:creationId xmlns:a16="http://schemas.microsoft.com/office/drawing/2014/main" id="{D86F1979-FE72-1980-1726-B40EACF78693}"/>
              </a:ext>
            </a:extLst>
          </p:cNvPr>
          <p:cNvSpPr txBox="1"/>
          <p:nvPr/>
        </p:nvSpPr>
        <p:spPr>
          <a:xfrm>
            <a:off x="107504" y="555526"/>
            <a:ext cx="8928992" cy="307777"/>
          </a:xfrm>
          <a:prstGeom prst="rect">
            <a:avLst/>
          </a:prstGeom>
          <a:noFill/>
          <a:ln w="12700">
            <a:noFill/>
          </a:ln>
        </p:spPr>
        <p:txBody>
          <a:bodyPr wrap="square" rtlCol="0">
            <a:spAutoFit/>
          </a:body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Influence of surface He pre-implantation on D retention in W </a:t>
            </a:r>
            <a:endParaRPr kumimoji="0" lang="en-US"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F1DD1833-1AFF-CBDF-2232-7EC9C6ABA05B}"/>
              </a:ext>
            </a:extLst>
          </p:cNvPr>
          <p:cNvSpPr>
            <a:spLocks noGrp="1"/>
          </p:cNvSpPr>
          <p:nvPr>
            <p:ph type="ftr" sz="quarter" idx="3"/>
          </p:nvPr>
        </p:nvSpPr>
        <p:spPr>
          <a:xfrm>
            <a:off x="467544" y="4908928"/>
            <a:ext cx="8240228" cy="201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tint val="75000"/>
                  </a:prstClr>
                </a:solidFill>
                <a:effectLst/>
                <a:uLnTx/>
                <a:uFillTx/>
                <a:latin typeface="Calibri"/>
                <a:ea typeface="+mn-ea"/>
                <a:cs typeface="+mn-cs"/>
              </a:rPr>
              <a:t>WP-PWIE Project Meeting | April 2024 | </a:t>
            </a:r>
            <a:endParaRPr kumimoji="0" lang="en-GB" sz="1000" b="0" i="1"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3" name="Slide Number Placeholder 12">
            <a:extLst>
              <a:ext uri="{FF2B5EF4-FFF2-40B4-BE49-F238E27FC236}">
                <a16:creationId xmlns:a16="http://schemas.microsoft.com/office/drawing/2014/main" id="{A4491839-E301-48AF-E115-31FDB38C64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2B65A-4CD3-441E-8847-5A83042EA826}"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itel 1">
            <a:extLst>
              <a:ext uri="{FF2B5EF4-FFF2-40B4-BE49-F238E27FC236}">
                <a16:creationId xmlns:a16="http://schemas.microsoft.com/office/drawing/2014/main" id="{56EF9925-972E-2CA1-3222-6B02039168BC}"/>
              </a:ext>
            </a:extLst>
          </p:cNvPr>
          <p:cNvSpPr txBox="1">
            <a:spLocks/>
          </p:cNvSpPr>
          <p:nvPr/>
        </p:nvSpPr>
        <p:spPr>
          <a:xfrm>
            <a:off x="122784" y="76869"/>
            <a:ext cx="8306017" cy="3429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GB" sz="1600" spc="-15" dirty="0">
                <a:solidFill>
                  <a:srgbClr val="000000"/>
                </a:solidFill>
                <a:latin typeface="Calibri" panose="020F0502020204030204" pitchFamily="34" charset="0"/>
                <a:ea typeface="Times New Roman" panose="02020603050405020304" pitchFamily="18" charset="0"/>
              </a:rPr>
              <a:t>SP C.3 Influence of He, high-flux D and impurities on Hydrogen retention and transport: JSI</a:t>
            </a:r>
            <a:endParaRPr lang="de-DE" sz="1100" dirty="0">
              <a:solidFill>
                <a:srgbClr val="000000"/>
              </a:solidFill>
              <a:latin typeface="Calibri" panose="020F0502020204030204" pitchFamily="34" charset="0"/>
              <a:ea typeface="SimSun" panose="02010600030101010101" pitchFamily="2" charset="-122"/>
            </a:endParaRPr>
          </a:p>
        </p:txBody>
      </p:sp>
      <p:sp>
        <p:nvSpPr>
          <p:cNvPr id="3" name="Text Box 26">
            <a:extLst>
              <a:ext uri="{FF2B5EF4-FFF2-40B4-BE49-F238E27FC236}">
                <a16:creationId xmlns:a16="http://schemas.microsoft.com/office/drawing/2014/main" id="{8F3EBF03-0674-4DF1-3078-AD614068C7C7}"/>
              </a:ext>
            </a:extLst>
          </p:cNvPr>
          <p:cNvSpPr txBox="1">
            <a:spLocks noChangeArrowheads="1"/>
          </p:cNvSpPr>
          <p:nvPr/>
        </p:nvSpPr>
        <p:spPr bwMode="auto">
          <a:xfrm>
            <a:off x="5122258" y="3478910"/>
            <a:ext cx="33073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t>Sabina </a:t>
            </a:r>
            <a:r>
              <a:rPr lang="en-US" altLang="en-US" sz="1200" b="1" dirty="0" err="1"/>
              <a:t>Markelj</a:t>
            </a:r>
            <a:r>
              <a:rPr lang="en-US" altLang="en-US" sz="1200" b="1" dirty="0"/>
              <a:t> / Thomas Schwarz-Selinger</a:t>
            </a:r>
          </a:p>
        </p:txBody>
      </p:sp>
      <p:pic>
        <p:nvPicPr>
          <p:cNvPr id="4" name="Picture 19">
            <a:extLst>
              <a:ext uri="{FF2B5EF4-FFF2-40B4-BE49-F238E27FC236}">
                <a16:creationId xmlns:a16="http://schemas.microsoft.com/office/drawing/2014/main" id="{67B9F63B-DC6F-7E37-E5AF-80B2BD1169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55855"/>
          <a:stretch/>
        </p:blipFill>
        <p:spPr>
          <a:xfrm>
            <a:off x="6198974" y="2787774"/>
            <a:ext cx="711685" cy="1067527"/>
          </a:xfrm>
          <a:prstGeom prst="rect">
            <a:avLst/>
          </a:prstGeom>
        </p:spPr>
      </p:pic>
      <p:pic>
        <p:nvPicPr>
          <p:cNvPr id="6" name="Grafik 4">
            <a:extLst>
              <a:ext uri="{FF2B5EF4-FFF2-40B4-BE49-F238E27FC236}">
                <a16:creationId xmlns:a16="http://schemas.microsoft.com/office/drawing/2014/main" id="{9BADA088-E469-D54D-5BF1-AF79EA09D3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65463" y="2703173"/>
            <a:ext cx="1475471" cy="804166"/>
          </a:xfrm>
          <a:prstGeom prst="rect">
            <a:avLst/>
          </a:prstGeom>
        </p:spPr>
      </p:pic>
      <p:sp>
        <p:nvSpPr>
          <p:cNvPr id="8" name="TextBox 7">
            <a:extLst>
              <a:ext uri="{FF2B5EF4-FFF2-40B4-BE49-F238E27FC236}">
                <a16:creationId xmlns:a16="http://schemas.microsoft.com/office/drawing/2014/main" id="{B16A9541-5571-3777-D0F9-7C2A8687F958}"/>
              </a:ext>
            </a:extLst>
          </p:cNvPr>
          <p:cNvSpPr txBox="1"/>
          <p:nvPr/>
        </p:nvSpPr>
        <p:spPr>
          <a:xfrm>
            <a:off x="3900351" y="4461000"/>
            <a:ext cx="5171800" cy="369332"/>
          </a:xfrm>
          <a:prstGeom prst="rect">
            <a:avLst/>
          </a:prstGeom>
          <a:noFill/>
        </p:spPr>
        <p:txBody>
          <a:bodyPr wrap="none" rtlCol="0">
            <a:spAutoFit/>
          </a:bodyPr>
          <a:lstStyle/>
          <a:p>
            <a:r>
              <a:rPr lang="de-DE" b="1" dirty="0">
                <a:sym typeface="Wingdings" panose="05000000000000000000" pitchFamily="2" charset="2"/>
              </a:rPr>
              <a:t> </a:t>
            </a:r>
            <a:r>
              <a:rPr lang="de-DE" b="1" dirty="0"/>
              <a:t>He implanted surface features increased recycling</a:t>
            </a:r>
            <a:endParaRPr lang="en-GB" b="1" dirty="0"/>
          </a:p>
        </p:txBody>
      </p:sp>
    </p:spTree>
    <p:extLst>
      <p:ext uri="{BB962C8B-B14F-4D97-AF65-F5344CB8AC3E}">
        <p14:creationId xmlns:p14="http://schemas.microsoft.com/office/powerpoint/2010/main" val="2262733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4">
            <a:extLst>
              <a:ext uri="{FF2B5EF4-FFF2-40B4-BE49-F238E27FC236}">
                <a16:creationId xmlns:a16="http://schemas.microsoft.com/office/drawing/2014/main" id="{D86F1979-FE72-1980-1726-B40EACF78693}"/>
              </a:ext>
            </a:extLst>
          </p:cNvPr>
          <p:cNvSpPr txBox="1"/>
          <p:nvPr/>
        </p:nvSpPr>
        <p:spPr>
          <a:xfrm>
            <a:off x="107504" y="555526"/>
            <a:ext cx="8928992" cy="307777"/>
          </a:xfrm>
          <a:prstGeom prst="rect">
            <a:avLst/>
          </a:prstGeom>
          <a:noFill/>
          <a:ln w="12700">
            <a:noFill/>
          </a:ln>
        </p:spPr>
        <p:txBody>
          <a:bodyPr wrap="square" rtlCol="0">
            <a:spAutoFit/>
          </a:body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Influence of surface He pre-implantation on D retention in EUROFER </a:t>
            </a:r>
            <a:endParaRPr kumimoji="0" lang="en-US"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F1DD1833-1AFF-CBDF-2232-7EC9C6ABA05B}"/>
              </a:ext>
            </a:extLst>
          </p:cNvPr>
          <p:cNvSpPr>
            <a:spLocks noGrp="1"/>
          </p:cNvSpPr>
          <p:nvPr>
            <p:ph type="ftr" sz="quarter" idx="3"/>
          </p:nvPr>
        </p:nvSpPr>
        <p:spPr>
          <a:xfrm>
            <a:off x="467544" y="4908928"/>
            <a:ext cx="8240228" cy="201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tint val="75000"/>
                  </a:prstClr>
                </a:solidFill>
                <a:effectLst/>
                <a:uLnTx/>
                <a:uFillTx/>
                <a:latin typeface="Calibri"/>
                <a:ea typeface="+mn-ea"/>
                <a:cs typeface="+mn-cs"/>
              </a:rPr>
              <a:t>WP-PWIE Project Meeting | April 2024 | </a:t>
            </a:r>
            <a:endParaRPr kumimoji="0" lang="en-GB" sz="1000" b="0" i="1"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0B6DFD83-C4E2-D1BD-E4A3-D6EB8A283064}"/>
              </a:ext>
            </a:extLst>
          </p:cNvPr>
          <p:cNvSpPr txBox="1"/>
          <p:nvPr/>
        </p:nvSpPr>
        <p:spPr>
          <a:xfrm>
            <a:off x="827584" y="1029561"/>
            <a:ext cx="4634088"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 uptake and retention in EUROFER as a function of He fluence</a:t>
            </a:r>
          </a:p>
        </p:txBody>
      </p:sp>
      <p:sp>
        <p:nvSpPr>
          <p:cNvPr id="12" name="TextBox 11">
            <a:extLst>
              <a:ext uri="{FF2B5EF4-FFF2-40B4-BE49-F238E27FC236}">
                <a16:creationId xmlns:a16="http://schemas.microsoft.com/office/drawing/2014/main" id="{A2CC3F6D-4427-1DEC-E614-2FE02A2D749D}"/>
              </a:ext>
            </a:extLst>
          </p:cNvPr>
          <p:cNvSpPr txBox="1"/>
          <p:nvPr/>
        </p:nvSpPr>
        <p:spPr>
          <a:xfrm>
            <a:off x="107504" y="2460865"/>
            <a:ext cx="1675459" cy="307777"/>
          </a:xfrm>
          <a:prstGeom prst="rect">
            <a:avLst/>
          </a:prstGeom>
          <a:noFill/>
          <a:ln w="12700">
            <a:noFill/>
          </a:ln>
        </p:spPr>
        <p:txBody>
          <a:bodyPr wrap="square" rtlCol="0">
            <a:spAutoFit/>
          </a:bodyPr>
          <a:lstStyle>
            <a:defPPr>
              <a:defRPr lang="en-US"/>
            </a:defPPr>
            <a:lvl1pPr marL="285750" indent="-285750">
              <a:lnSpc>
                <a:spcPct val="113000"/>
              </a:lnSpc>
              <a:buFont typeface="Wingdings" panose="05000000000000000000" pitchFamily="2" charset="2"/>
              <a:buChar char="v"/>
              <a:defRPr sz="1350" b="1">
                <a:solidFill>
                  <a:srgbClr val="003399"/>
                </a:solidFill>
                <a:latin typeface="Arial" panose="020B0604020202020204" pitchFamily="34" charset="0"/>
                <a:cs typeface="Arial" panose="020B0604020202020204" pitchFamily="34" charset="0"/>
              </a:defRPr>
            </a:lvl1p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de-DE"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KOM Feb-2024</a:t>
            </a:r>
            <a:endPar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3" name="Slide Number Placeholder 12">
            <a:extLst>
              <a:ext uri="{FF2B5EF4-FFF2-40B4-BE49-F238E27FC236}">
                <a16:creationId xmlns:a16="http://schemas.microsoft.com/office/drawing/2014/main" id="{A4491839-E301-48AF-E115-31FDB38C64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2B65A-4CD3-441E-8847-5A83042EA826}"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itel 1">
            <a:extLst>
              <a:ext uri="{FF2B5EF4-FFF2-40B4-BE49-F238E27FC236}">
                <a16:creationId xmlns:a16="http://schemas.microsoft.com/office/drawing/2014/main" id="{56EF9925-972E-2CA1-3222-6B02039168BC}"/>
              </a:ext>
            </a:extLst>
          </p:cNvPr>
          <p:cNvSpPr txBox="1">
            <a:spLocks/>
          </p:cNvSpPr>
          <p:nvPr/>
        </p:nvSpPr>
        <p:spPr>
          <a:xfrm>
            <a:off x="122784" y="76869"/>
            <a:ext cx="8306017" cy="3429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GB" sz="1600" spc="-15" dirty="0">
                <a:solidFill>
                  <a:srgbClr val="000000"/>
                </a:solidFill>
                <a:latin typeface="Calibri" panose="020F0502020204030204" pitchFamily="34" charset="0"/>
                <a:ea typeface="Times New Roman" panose="02020603050405020304" pitchFamily="18" charset="0"/>
              </a:rPr>
              <a:t>SP C.3 Influence of He, high-flux D and impurities on Hydrogen retention and transport: JSI</a:t>
            </a:r>
            <a:endParaRPr lang="de-DE" sz="1100" dirty="0">
              <a:solidFill>
                <a:srgbClr val="000000"/>
              </a:solidFill>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808738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D80A5C-9C1C-5D94-FBBA-7FE254D3F400}"/>
              </a:ext>
            </a:extLst>
          </p:cNvPr>
          <p:cNvSpPr>
            <a:spLocks noGrp="1"/>
          </p:cNvSpPr>
          <p:nvPr>
            <p:ph type="ftr" sz="quarter" idx="3"/>
          </p:nvPr>
        </p:nvSpPr>
        <p:spPr/>
        <p:txBody>
          <a:bodyPr/>
          <a:lstStyle/>
          <a:p>
            <a:r>
              <a:rPr lang="en-GB"/>
              <a:t>WP-PWIE Project Meeting | April 2024 | </a:t>
            </a:r>
            <a:endParaRPr lang="en-GB" dirty="0"/>
          </a:p>
        </p:txBody>
      </p:sp>
      <p:sp>
        <p:nvSpPr>
          <p:cNvPr id="3" name="Slide Number Placeholder 2">
            <a:extLst>
              <a:ext uri="{FF2B5EF4-FFF2-40B4-BE49-F238E27FC236}">
                <a16:creationId xmlns:a16="http://schemas.microsoft.com/office/drawing/2014/main" id="{C4A6236F-B038-309C-53F6-93975BD473A8}"/>
              </a:ext>
            </a:extLst>
          </p:cNvPr>
          <p:cNvSpPr>
            <a:spLocks noGrp="1"/>
          </p:cNvSpPr>
          <p:nvPr>
            <p:ph type="sldNum" sz="quarter" idx="4"/>
          </p:nvPr>
        </p:nvSpPr>
        <p:spPr/>
        <p:txBody>
          <a:bodyPr/>
          <a:lstStyle/>
          <a:p>
            <a:fld id="{F052B65A-4CD3-441E-8847-5A83042EA826}" type="slidenum">
              <a:rPr lang="en-GB" smtClean="0"/>
              <a:pPr/>
              <a:t>25</a:t>
            </a:fld>
            <a:endParaRPr lang="en-GB" dirty="0"/>
          </a:p>
        </p:txBody>
      </p:sp>
      <p:sp>
        <p:nvSpPr>
          <p:cNvPr id="4" name="Titel 1">
            <a:extLst>
              <a:ext uri="{FF2B5EF4-FFF2-40B4-BE49-F238E27FC236}">
                <a16:creationId xmlns:a16="http://schemas.microsoft.com/office/drawing/2014/main" id="{4A569068-7A6D-8FDE-B653-1066B1489B1D}"/>
              </a:ext>
            </a:extLst>
          </p:cNvPr>
          <p:cNvSpPr txBox="1">
            <a:spLocks/>
          </p:cNvSpPr>
          <p:nvPr/>
        </p:nvSpPr>
        <p:spPr>
          <a:xfrm>
            <a:off x="980820" y="2283718"/>
            <a:ext cx="7182359" cy="3429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GB" sz="2000" b="1"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C.4 Influence of n-damage on Hydrogen retention and transport</a:t>
            </a:r>
            <a:endParaRPr lang="de-DE" sz="1400" b="1" dirty="0">
              <a:solidFill>
                <a:srgbClr val="000000"/>
              </a:solidFill>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2222849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05743" y="88612"/>
            <a:ext cx="8306017" cy="342900"/>
          </a:xfrm>
          <a:prstGeom prst="rect">
            <a:avLst/>
          </a:prstGeom>
        </p:spPr>
        <p:txBody>
          <a:bodyPr/>
          <a:lstStyle/>
          <a:p>
            <a:pPr algn="l"/>
            <a:r>
              <a:rPr lang="en-GB" sz="2000"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C.4 Influence of n-damage on Hydrogen retention and transport: MPG</a:t>
            </a:r>
            <a:endParaRPr lang="de-DE" sz="2000" spc="-15" dirty="0">
              <a:solidFill>
                <a:srgbClr val="000000"/>
              </a:solidFill>
              <a:latin typeface="Calibri" panose="020F0502020204030204" pitchFamily="34" charset="0"/>
              <a:ea typeface="SimSun" panose="02010600030101010101" pitchFamily="2" charset="-122"/>
            </a:endParaRPr>
          </a:p>
        </p:txBody>
      </p:sp>
      <p:pic>
        <p:nvPicPr>
          <p:cNvPr id="6" name="Picture 5">
            <a:extLst>
              <a:ext uri="{FF2B5EF4-FFF2-40B4-BE49-F238E27FC236}">
                <a16:creationId xmlns:a16="http://schemas.microsoft.com/office/drawing/2014/main" id="{DC473434-1585-F47E-1D3A-DE210EE0C3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9464" y="843558"/>
            <a:ext cx="4824536" cy="3691910"/>
          </a:xfrm>
          <a:prstGeom prst="rect">
            <a:avLst/>
          </a:prstGeom>
        </p:spPr>
      </p:pic>
      <p:sp>
        <p:nvSpPr>
          <p:cNvPr id="7" name="Text Box 30">
            <a:extLst>
              <a:ext uri="{FF2B5EF4-FFF2-40B4-BE49-F238E27FC236}">
                <a16:creationId xmlns:a16="http://schemas.microsoft.com/office/drawing/2014/main" id="{94AB2DA9-524D-B790-FD36-6826915021A9}"/>
              </a:ext>
            </a:extLst>
          </p:cNvPr>
          <p:cNvSpPr txBox="1">
            <a:spLocks noChangeArrowheads="1"/>
          </p:cNvSpPr>
          <p:nvPr/>
        </p:nvSpPr>
        <p:spPr bwMode="auto">
          <a:xfrm>
            <a:off x="105743" y="987574"/>
            <a:ext cx="453826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b="1" dirty="0"/>
              <a:t>Task: </a:t>
            </a:r>
            <a:r>
              <a:rPr lang="en-US" altLang="en-US" sz="1400" dirty="0"/>
              <a:t>Temperature needed to anneal trap sites in He containing displacement damaged EUROFER</a:t>
            </a:r>
          </a:p>
          <a:p>
            <a:endParaRPr lang="en-US" altLang="en-US" sz="800" dirty="0"/>
          </a:p>
          <a:p>
            <a:r>
              <a:rPr lang="en-US" altLang="en-US" sz="1400" b="1"/>
              <a:t>Experiment:</a:t>
            </a:r>
            <a:r>
              <a:rPr lang="en-US" altLang="en-US" sz="1400"/>
              <a:t> </a:t>
            </a:r>
            <a:endParaRPr lang="en-US" altLang="en-US" sz="1400" dirty="0"/>
          </a:p>
          <a:p>
            <a:pPr marL="179388" indent="-179388">
              <a:buFont typeface="Wingdings" panose="05000000000000000000" pitchFamily="2" charset="2"/>
              <a:buChar char="§"/>
            </a:pPr>
            <a:r>
              <a:rPr lang="en-US" altLang="en-US" sz="1400" dirty="0"/>
              <a:t>20 MeV W ion irradiation at 290 K – 0.6 </a:t>
            </a:r>
            <a:r>
              <a:rPr lang="en-US" altLang="en-US" sz="1400" dirty="0" err="1"/>
              <a:t>dpa</a:t>
            </a:r>
            <a:endParaRPr lang="en-US" altLang="en-US" sz="1400" dirty="0"/>
          </a:p>
          <a:p>
            <a:pPr marL="179388" indent="-179388">
              <a:buFont typeface="Wingdings" panose="05000000000000000000" pitchFamily="2" charset="2"/>
              <a:buChar char="§"/>
            </a:pPr>
            <a:r>
              <a:rPr lang="en-US" altLang="en-US" sz="1400" dirty="0"/>
              <a:t>0.5 MeV He implantation at 290 K – 0.6 at. %</a:t>
            </a:r>
          </a:p>
          <a:p>
            <a:pPr marL="179388" indent="-179388">
              <a:buFont typeface="Wingdings" panose="05000000000000000000" pitchFamily="2" charset="2"/>
              <a:buChar char="§"/>
            </a:pPr>
            <a:r>
              <a:rPr lang="en-US" altLang="en-US" sz="1400" dirty="0"/>
              <a:t>D plasma exposure (1e25 D/m</a:t>
            </a:r>
            <a:r>
              <a:rPr lang="en-US" altLang="en-US" sz="1400" baseline="30000" dirty="0"/>
              <a:t>2</a:t>
            </a:r>
            <a:r>
              <a:rPr lang="en-US" altLang="en-US" sz="1400" dirty="0"/>
              <a:t>) at 370 K </a:t>
            </a:r>
          </a:p>
          <a:p>
            <a:pPr marL="179388" indent="-179388">
              <a:buFont typeface="Wingdings" panose="05000000000000000000" pitchFamily="2" charset="2"/>
              <a:buChar char="§"/>
            </a:pPr>
            <a:r>
              <a:rPr lang="en-US" altLang="en-US" sz="1400" dirty="0"/>
              <a:t>Post-irradiation annealing followed by D loading and NRA</a:t>
            </a:r>
          </a:p>
          <a:p>
            <a:pPr marL="179388" indent="-179388">
              <a:buFont typeface="Wingdings" panose="05000000000000000000" pitchFamily="2" charset="2"/>
              <a:buChar char="§"/>
            </a:pPr>
            <a:endParaRPr lang="en-US" altLang="en-US" sz="800" dirty="0"/>
          </a:p>
          <a:p>
            <a:r>
              <a:rPr lang="en-US" altLang="en-US" sz="1400" b="1" dirty="0"/>
              <a:t>Results:</a:t>
            </a:r>
          </a:p>
          <a:p>
            <a:pPr marL="179388" indent="-179388">
              <a:buFont typeface="Wingdings" panose="05000000000000000000" pitchFamily="2" charset="2"/>
              <a:buChar char="§"/>
            </a:pPr>
            <a:r>
              <a:rPr lang="en-US" altLang="en-US" sz="1400" dirty="0"/>
              <a:t>The presence of He atoms </a:t>
            </a:r>
            <a:r>
              <a:rPr lang="en-US" altLang="en-US" sz="1400" dirty="0">
                <a:solidFill>
                  <a:srgbClr val="FF0000"/>
                </a:solidFill>
              </a:rPr>
              <a:t>increases D retention by about 5 times </a:t>
            </a:r>
            <a:r>
              <a:rPr lang="en-US" altLang="en-US" sz="1400" dirty="0"/>
              <a:t>compared with to the displacement damage case</a:t>
            </a:r>
          </a:p>
          <a:p>
            <a:pPr marL="179388" indent="-179388">
              <a:buFont typeface="Wingdings" panose="05000000000000000000" pitchFamily="2" charset="2"/>
              <a:buChar char="§"/>
            </a:pPr>
            <a:r>
              <a:rPr lang="en-US" altLang="en-US" sz="1400" dirty="0"/>
              <a:t>D is released from He-containing displacement-damaged EUROFER at 520 K</a:t>
            </a:r>
          </a:p>
          <a:p>
            <a:pPr marL="179388" indent="-179388">
              <a:buFont typeface="Wingdings" panose="05000000000000000000" pitchFamily="2" charset="2"/>
              <a:buChar char="§"/>
            </a:pPr>
            <a:r>
              <a:rPr lang="en-US" altLang="en-US" sz="1400" dirty="0"/>
              <a:t>He-related trap sites can </a:t>
            </a:r>
            <a:r>
              <a:rPr lang="en-US" altLang="en-US" sz="1400" dirty="0">
                <a:solidFill>
                  <a:srgbClr val="FF0000"/>
                </a:solidFill>
              </a:rPr>
              <a:t>survive up to 620 K </a:t>
            </a:r>
          </a:p>
        </p:txBody>
      </p:sp>
      <p:sp>
        <p:nvSpPr>
          <p:cNvPr id="8" name="TextBox 7">
            <a:extLst>
              <a:ext uri="{FF2B5EF4-FFF2-40B4-BE49-F238E27FC236}">
                <a16:creationId xmlns:a16="http://schemas.microsoft.com/office/drawing/2014/main" id="{1EBF6BB1-6B7D-BC9D-3131-B0E19608C62A}"/>
              </a:ext>
            </a:extLst>
          </p:cNvPr>
          <p:cNvSpPr txBox="1"/>
          <p:nvPr/>
        </p:nvSpPr>
        <p:spPr>
          <a:xfrm>
            <a:off x="121237" y="618242"/>
            <a:ext cx="5242851" cy="369332"/>
          </a:xfrm>
          <a:prstGeom prst="rect">
            <a:avLst/>
          </a:prstGeom>
          <a:noFill/>
        </p:spPr>
        <p:txBody>
          <a:bodyPr wrap="square" rtlCol="0">
            <a:spAutoFit/>
          </a:bodyPr>
          <a:lstStyle/>
          <a:p>
            <a:r>
              <a:rPr lang="en-US" altLang="en-US" b="1" dirty="0"/>
              <a:t>Annealing of trap sites in He containing EUROFER</a:t>
            </a:r>
            <a:endParaRPr lang="en-US" b="1" dirty="0"/>
          </a:p>
        </p:txBody>
      </p:sp>
      <p:sp>
        <p:nvSpPr>
          <p:cNvPr id="5" name="Footer Placeholder 4">
            <a:extLst>
              <a:ext uri="{FF2B5EF4-FFF2-40B4-BE49-F238E27FC236}">
                <a16:creationId xmlns:a16="http://schemas.microsoft.com/office/drawing/2014/main" id="{FF420CDA-14C6-8123-3CDE-84FC2178C6ED}"/>
              </a:ext>
            </a:extLst>
          </p:cNvPr>
          <p:cNvSpPr>
            <a:spLocks noGrp="1"/>
          </p:cNvSpPr>
          <p:nvPr>
            <p:ph type="ftr" sz="quarter" idx="3"/>
          </p:nvPr>
        </p:nvSpPr>
        <p:spPr>
          <a:xfrm>
            <a:off x="467544" y="4908928"/>
            <a:ext cx="8240228" cy="201104"/>
          </a:xfrm>
        </p:spPr>
        <p:txBody>
          <a:bodyPr/>
          <a:lstStyle/>
          <a:p>
            <a:pPr algn="r"/>
            <a:r>
              <a:rPr lang="en-GB"/>
              <a:t>WP-PWIE Project Meeting | April 2024 | </a:t>
            </a:r>
            <a:endParaRPr lang="en-GB" dirty="0"/>
          </a:p>
        </p:txBody>
      </p:sp>
      <p:sp>
        <p:nvSpPr>
          <p:cNvPr id="9" name="Slide Number Placeholder 8">
            <a:extLst>
              <a:ext uri="{FF2B5EF4-FFF2-40B4-BE49-F238E27FC236}">
                <a16:creationId xmlns:a16="http://schemas.microsoft.com/office/drawing/2014/main" id="{4723F991-D1A3-EED9-B041-52659255C755}"/>
              </a:ext>
            </a:extLst>
          </p:cNvPr>
          <p:cNvSpPr>
            <a:spLocks noGrp="1"/>
          </p:cNvSpPr>
          <p:nvPr>
            <p:ph type="sldNum" sz="quarter" idx="4"/>
          </p:nvPr>
        </p:nvSpPr>
        <p:spPr/>
        <p:txBody>
          <a:bodyPr/>
          <a:lstStyle/>
          <a:p>
            <a:fld id="{F052B65A-4CD3-441E-8847-5A83042EA826}" type="slidenum">
              <a:rPr lang="en-GB" smtClean="0"/>
              <a:pPr/>
              <a:t>26</a:t>
            </a:fld>
            <a:endParaRPr lang="en-GB" dirty="0"/>
          </a:p>
        </p:txBody>
      </p:sp>
    </p:spTree>
    <p:extLst>
      <p:ext uri="{BB962C8B-B14F-4D97-AF65-F5344CB8AC3E}">
        <p14:creationId xmlns:p14="http://schemas.microsoft.com/office/powerpoint/2010/main" val="1657116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4">
            <a:extLst>
              <a:ext uri="{FF2B5EF4-FFF2-40B4-BE49-F238E27FC236}">
                <a16:creationId xmlns:a16="http://schemas.microsoft.com/office/drawing/2014/main" id="{D86F1979-FE72-1980-1726-B40EACF78693}"/>
              </a:ext>
            </a:extLst>
          </p:cNvPr>
          <p:cNvSpPr txBox="1"/>
          <p:nvPr/>
        </p:nvSpPr>
        <p:spPr>
          <a:xfrm>
            <a:off x="107504" y="555526"/>
            <a:ext cx="8928992" cy="307777"/>
          </a:xfrm>
          <a:prstGeom prst="rect">
            <a:avLst/>
          </a:prstGeom>
          <a:noFill/>
          <a:ln w="12700">
            <a:noFill/>
          </a:ln>
        </p:spPr>
        <p:txBody>
          <a:bodyPr wrap="square" rtlCol="0">
            <a:spAutoFit/>
          </a:body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Trap site generation by displacement damage in EUROFER at high T </a:t>
            </a:r>
            <a:endParaRPr kumimoji="0" lang="en-US"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F1DD1833-1AFF-CBDF-2232-7EC9C6ABA05B}"/>
              </a:ext>
            </a:extLst>
          </p:cNvPr>
          <p:cNvSpPr>
            <a:spLocks noGrp="1"/>
          </p:cNvSpPr>
          <p:nvPr>
            <p:ph type="ftr" sz="quarter" idx="3"/>
          </p:nvPr>
        </p:nvSpPr>
        <p:spPr>
          <a:xfrm>
            <a:off x="467544" y="4908928"/>
            <a:ext cx="8240228" cy="201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tint val="75000"/>
                  </a:prstClr>
                </a:solidFill>
                <a:effectLst/>
                <a:uLnTx/>
                <a:uFillTx/>
                <a:latin typeface="Calibri"/>
                <a:ea typeface="+mn-ea"/>
                <a:cs typeface="+mn-cs"/>
              </a:rPr>
              <a:t>WP-PWIE Project Meeting | April 2024 | </a:t>
            </a:r>
            <a:endParaRPr kumimoji="0" lang="en-GB" sz="1000" b="0" i="1"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0B6DFD83-C4E2-D1BD-E4A3-D6EB8A283064}"/>
              </a:ext>
            </a:extLst>
          </p:cNvPr>
          <p:cNvSpPr txBox="1"/>
          <p:nvPr/>
        </p:nvSpPr>
        <p:spPr>
          <a:xfrm>
            <a:off x="827584" y="1029561"/>
            <a:ext cx="6480720"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Compare trap concentration for annealed EUROFER and EUROFER damaged at same high-T.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Annealing of traps sites generated in EUROFER at high-T.</a:t>
            </a:r>
          </a:p>
        </p:txBody>
      </p:sp>
      <p:sp>
        <p:nvSpPr>
          <p:cNvPr id="12" name="TextBox 11">
            <a:extLst>
              <a:ext uri="{FF2B5EF4-FFF2-40B4-BE49-F238E27FC236}">
                <a16:creationId xmlns:a16="http://schemas.microsoft.com/office/drawing/2014/main" id="{A2CC3F6D-4427-1DEC-E614-2FE02A2D749D}"/>
              </a:ext>
            </a:extLst>
          </p:cNvPr>
          <p:cNvSpPr txBox="1"/>
          <p:nvPr/>
        </p:nvSpPr>
        <p:spPr>
          <a:xfrm>
            <a:off x="107504" y="2460865"/>
            <a:ext cx="1675459" cy="307777"/>
          </a:xfrm>
          <a:prstGeom prst="rect">
            <a:avLst/>
          </a:prstGeom>
          <a:noFill/>
          <a:ln w="12700">
            <a:noFill/>
          </a:ln>
        </p:spPr>
        <p:txBody>
          <a:bodyPr wrap="square" rtlCol="0">
            <a:spAutoFit/>
          </a:bodyPr>
          <a:lstStyle>
            <a:defPPr>
              <a:defRPr lang="en-US"/>
            </a:defPPr>
            <a:lvl1pPr marL="285750" indent="-285750">
              <a:lnSpc>
                <a:spcPct val="113000"/>
              </a:lnSpc>
              <a:buFont typeface="Wingdings" panose="05000000000000000000" pitchFamily="2" charset="2"/>
              <a:buChar char="v"/>
              <a:defRPr sz="1350" b="1">
                <a:solidFill>
                  <a:srgbClr val="003399"/>
                </a:solidFill>
                <a:latin typeface="Arial" panose="020B0604020202020204" pitchFamily="34" charset="0"/>
                <a:cs typeface="Arial" panose="020B0604020202020204" pitchFamily="34" charset="0"/>
              </a:defRPr>
            </a:lvl1p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de-DE"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KOM Feb-2024</a:t>
            </a:r>
            <a:endPar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3" name="Slide Number Placeholder 12">
            <a:extLst>
              <a:ext uri="{FF2B5EF4-FFF2-40B4-BE49-F238E27FC236}">
                <a16:creationId xmlns:a16="http://schemas.microsoft.com/office/drawing/2014/main" id="{A4491839-E301-48AF-E115-31FDB38C64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2B65A-4CD3-441E-8847-5A83042EA826}"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itel 1">
            <a:extLst>
              <a:ext uri="{FF2B5EF4-FFF2-40B4-BE49-F238E27FC236}">
                <a16:creationId xmlns:a16="http://schemas.microsoft.com/office/drawing/2014/main" id="{56EF9925-972E-2CA1-3222-6B02039168BC}"/>
              </a:ext>
            </a:extLst>
          </p:cNvPr>
          <p:cNvSpPr txBox="1">
            <a:spLocks/>
          </p:cNvSpPr>
          <p:nvPr/>
        </p:nvSpPr>
        <p:spPr>
          <a:xfrm>
            <a:off x="122784" y="76869"/>
            <a:ext cx="8306017" cy="3429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GB" sz="2000"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C.4 Influence of n-damage on Hydrogen retention and transport: MPG</a:t>
            </a:r>
            <a:endParaRPr lang="de-DE" sz="1400" dirty="0">
              <a:solidFill>
                <a:srgbClr val="000000"/>
              </a:solidFill>
              <a:latin typeface="Calibri" panose="020F0502020204030204" pitchFamily="34" charset="0"/>
              <a:ea typeface="SimSun" panose="02010600030101010101" pitchFamily="2" charset="-122"/>
            </a:endParaRPr>
          </a:p>
        </p:txBody>
      </p:sp>
      <p:sp>
        <p:nvSpPr>
          <p:cNvPr id="3" name="TextBox 2">
            <a:extLst>
              <a:ext uri="{FF2B5EF4-FFF2-40B4-BE49-F238E27FC236}">
                <a16:creationId xmlns:a16="http://schemas.microsoft.com/office/drawing/2014/main" id="{1A56A381-6A8F-4ECC-12C9-A5A09DC93BF4}"/>
              </a:ext>
            </a:extLst>
          </p:cNvPr>
          <p:cNvSpPr txBox="1"/>
          <p:nvPr/>
        </p:nvSpPr>
        <p:spPr>
          <a:xfrm>
            <a:off x="971600" y="3075806"/>
            <a:ext cx="5280485" cy="646331"/>
          </a:xfrm>
          <a:prstGeom prst="rect">
            <a:avLst/>
          </a:prstGeom>
          <a:noFill/>
        </p:spPr>
        <p:txBody>
          <a:bodyPr wrap="none" rtlCol="0">
            <a:spAutoFit/>
          </a:bodyPr>
          <a:lstStyle/>
          <a:p>
            <a:pPr marL="285750" indent="-285750">
              <a:buFont typeface="Wingdings" panose="05000000000000000000" pitchFamily="2" charset="2"/>
              <a:buChar char="q"/>
            </a:pPr>
            <a:r>
              <a:rPr lang="en-GB" dirty="0"/>
              <a:t>Repeat with samples damaged at high temperature</a:t>
            </a:r>
          </a:p>
          <a:p>
            <a:pPr marL="285750" indent="-285750">
              <a:buFont typeface="Wingdings" panose="05000000000000000000" pitchFamily="2" charset="2"/>
              <a:buChar char="q"/>
            </a:pPr>
            <a:r>
              <a:rPr lang="en-GB" dirty="0"/>
              <a:t>Irradiation starts in March</a:t>
            </a:r>
          </a:p>
        </p:txBody>
      </p:sp>
    </p:spTree>
    <p:extLst>
      <p:ext uri="{BB962C8B-B14F-4D97-AF65-F5344CB8AC3E}">
        <p14:creationId xmlns:p14="http://schemas.microsoft.com/office/powerpoint/2010/main" val="340269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4">
            <a:extLst>
              <a:ext uri="{FF2B5EF4-FFF2-40B4-BE49-F238E27FC236}">
                <a16:creationId xmlns:a16="http://schemas.microsoft.com/office/drawing/2014/main" id="{D86F1979-FE72-1980-1726-B40EACF78693}"/>
              </a:ext>
            </a:extLst>
          </p:cNvPr>
          <p:cNvSpPr txBox="1"/>
          <p:nvPr/>
        </p:nvSpPr>
        <p:spPr>
          <a:xfrm>
            <a:off x="107504" y="555526"/>
            <a:ext cx="8928992" cy="542521"/>
          </a:xfrm>
          <a:prstGeom prst="rect">
            <a:avLst/>
          </a:prstGeom>
          <a:noFill/>
          <a:ln w="12700">
            <a:noFill/>
          </a:ln>
        </p:spPr>
        <p:txBody>
          <a:bodyPr wrap="square" rtlCol="0">
            <a:spAutoFit/>
          </a:body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D plasma exposure of high-temperature self-ion irradiated W to study the dynamics of D trapping and release from cavities in W </a:t>
            </a:r>
            <a:endParaRPr kumimoji="0" lang="en-US"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F1DD1833-1AFF-CBDF-2232-7EC9C6ABA05B}"/>
              </a:ext>
            </a:extLst>
          </p:cNvPr>
          <p:cNvSpPr>
            <a:spLocks noGrp="1"/>
          </p:cNvSpPr>
          <p:nvPr>
            <p:ph type="ftr" sz="quarter" idx="3"/>
          </p:nvPr>
        </p:nvSpPr>
        <p:spPr>
          <a:xfrm>
            <a:off x="467544" y="4908928"/>
            <a:ext cx="8240228" cy="201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tint val="75000"/>
                  </a:prstClr>
                </a:solidFill>
                <a:effectLst/>
                <a:uLnTx/>
                <a:uFillTx/>
                <a:latin typeface="Calibri"/>
                <a:ea typeface="+mn-ea"/>
                <a:cs typeface="+mn-cs"/>
              </a:rPr>
              <a:t>WP-PWIE Project Meeting | April 2024 | </a:t>
            </a:r>
            <a:endParaRPr kumimoji="0" lang="en-GB" sz="1000" b="0" i="1"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0B6DFD83-C4E2-D1BD-E4A3-D6EB8A283064}"/>
              </a:ext>
            </a:extLst>
          </p:cNvPr>
          <p:cNvSpPr txBox="1"/>
          <p:nvPr/>
        </p:nvSpPr>
        <p:spPr>
          <a:xfrm>
            <a:off x="827584" y="1229777"/>
            <a:ext cx="6480720"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 concentration profiles and TDS spectra from W samples damaged at high-T as a function of D fluence. </a:t>
            </a:r>
          </a:p>
        </p:txBody>
      </p:sp>
      <p:sp>
        <p:nvSpPr>
          <p:cNvPr id="12" name="TextBox 11">
            <a:extLst>
              <a:ext uri="{FF2B5EF4-FFF2-40B4-BE49-F238E27FC236}">
                <a16:creationId xmlns:a16="http://schemas.microsoft.com/office/drawing/2014/main" id="{A2CC3F6D-4427-1DEC-E614-2FE02A2D749D}"/>
              </a:ext>
            </a:extLst>
          </p:cNvPr>
          <p:cNvSpPr txBox="1"/>
          <p:nvPr/>
        </p:nvSpPr>
        <p:spPr>
          <a:xfrm>
            <a:off x="107504" y="2460865"/>
            <a:ext cx="1675459" cy="307777"/>
          </a:xfrm>
          <a:prstGeom prst="rect">
            <a:avLst/>
          </a:prstGeom>
          <a:noFill/>
          <a:ln w="12700">
            <a:noFill/>
          </a:ln>
        </p:spPr>
        <p:txBody>
          <a:bodyPr wrap="square" rtlCol="0">
            <a:spAutoFit/>
          </a:bodyPr>
          <a:lstStyle>
            <a:defPPr>
              <a:defRPr lang="en-US"/>
            </a:defPPr>
            <a:lvl1pPr marL="285750" indent="-285750">
              <a:lnSpc>
                <a:spcPct val="113000"/>
              </a:lnSpc>
              <a:buFont typeface="Wingdings" panose="05000000000000000000" pitchFamily="2" charset="2"/>
              <a:buChar char="v"/>
              <a:defRPr sz="1350" b="1">
                <a:solidFill>
                  <a:srgbClr val="003399"/>
                </a:solidFill>
                <a:latin typeface="Arial" panose="020B0604020202020204" pitchFamily="34" charset="0"/>
                <a:cs typeface="Arial" panose="020B0604020202020204" pitchFamily="34" charset="0"/>
              </a:defRPr>
            </a:lvl1p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de-DE"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KOM Feb-2024</a:t>
            </a:r>
            <a:endPar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3" name="Slide Number Placeholder 12">
            <a:extLst>
              <a:ext uri="{FF2B5EF4-FFF2-40B4-BE49-F238E27FC236}">
                <a16:creationId xmlns:a16="http://schemas.microsoft.com/office/drawing/2014/main" id="{A4491839-E301-48AF-E115-31FDB38C64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2B65A-4CD3-441E-8847-5A83042EA826}"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1A56A381-6A8F-4ECC-12C9-A5A09DC93BF4}"/>
              </a:ext>
            </a:extLst>
          </p:cNvPr>
          <p:cNvSpPr txBox="1"/>
          <p:nvPr/>
        </p:nvSpPr>
        <p:spPr>
          <a:xfrm>
            <a:off x="971600" y="3075806"/>
            <a:ext cx="2681183" cy="646331"/>
          </a:xfrm>
          <a:prstGeom prst="rect">
            <a:avLst/>
          </a:prstGeom>
          <a:noFill/>
        </p:spPr>
        <p:txBody>
          <a:bodyPr wrap="none" rtlCol="0">
            <a:spAutoFit/>
          </a:bodyPr>
          <a:lstStyle/>
          <a:p>
            <a:pPr marL="285750" indent="-285750">
              <a:buFont typeface="Wingdings" panose="05000000000000000000" pitchFamily="2" charset="2"/>
              <a:buChar char="q"/>
            </a:pPr>
            <a:r>
              <a:rPr lang="en-GB" dirty="0"/>
              <a:t>Experiments under way</a:t>
            </a:r>
          </a:p>
          <a:p>
            <a:pPr marL="285750" indent="-285750">
              <a:buFont typeface="Wingdings" panose="05000000000000000000" pitchFamily="2" charset="2"/>
              <a:buChar char="q"/>
            </a:pPr>
            <a:r>
              <a:rPr lang="en-GB" dirty="0"/>
              <a:t>Four samples ready</a:t>
            </a:r>
          </a:p>
        </p:txBody>
      </p:sp>
      <p:sp>
        <p:nvSpPr>
          <p:cNvPr id="4" name="Titel 1">
            <a:extLst>
              <a:ext uri="{FF2B5EF4-FFF2-40B4-BE49-F238E27FC236}">
                <a16:creationId xmlns:a16="http://schemas.microsoft.com/office/drawing/2014/main" id="{333EEAF0-E2FA-844E-7BEA-85EC5F2CBE57}"/>
              </a:ext>
            </a:extLst>
          </p:cNvPr>
          <p:cNvSpPr txBox="1">
            <a:spLocks/>
          </p:cNvSpPr>
          <p:nvPr/>
        </p:nvSpPr>
        <p:spPr>
          <a:xfrm>
            <a:off x="122784" y="76869"/>
            <a:ext cx="8306017" cy="3429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GB" sz="2000"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C.4 Influence of n-damage on Hydrogen retention and transport: MPG</a:t>
            </a:r>
            <a:endParaRPr lang="de-DE" sz="1400" dirty="0">
              <a:solidFill>
                <a:srgbClr val="000000"/>
              </a:solidFill>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831884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D1833-1AFF-CBDF-2232-7EC9C6ABA05B}"/>
              </a:ext>
            </a:extLst>
          </p:cNvPr>
          <p:cNvSpPr>
            <a:spLocks noGrp="1"/>
          </p:cNvSpPr>
          <p:nvPr>
            <p:ph type="ftr" sz="quarter" idx="3"/>
          </p:nvPr>
        </p:nvSpPr>
        <p:spPr>
          <a:xfrm>
            <a:off x="467544" y="4908928"/>
            <a:ext cx="8240228" cy="201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tint val="75000"/>
                  </a:prstClr>
                </a:solidFill>
                <a:effectLst/>
                <a:uLnTx/>
                <a:uFillTx/>
                <a:latin typeface="Calibri"/>
                <a:ea typeface="+mn-ea"/>
                <a:cs typeface="+mn-cs"/>
              </a:rPr>
              <a:t>WP-PWIE Project Meeting | April 2024 | </a:t>
            </a:r>
            <a:endParaRPr kumimoji="0" lang="en-GB" sz="1000" b="0" i="1"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3" name="Slide Number Placeholder 12">
            <a:extLst>
              <a:ext uri="{FF2B5EF4-FFF2-40B4-BE49-F238E27FC236}">
                <a16:creationId xmlns:a16="http://schemas.microsoft.com/office/drawing/2014/main" id="{A4491839-E301-48AF-E115-31FDB38C64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2B65A-4CD3-441E-8847-5A83042EA826}"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itel 1">
            <a:extLst>
              <a:ext uri="{FF2B5EF4-FFF2-40B4-BE49-F238E27FC236}">
                <a16:creationId xmlns:a16="http://schemas.microsoft.com/office/drawing/2014/main" id="{333EEAF0-E2FA-844E-7BEA-85EC5F2CBE57}"/>
              </a:ext>
            </a:extLst>
          </p:cNvPr>
          <p:cNvSpPr txBox="1">
            <a:spLocks/>
          </p:cNvSpPr>
          <p:nvPr/>
        </p:nvSpPr>
        <p:spPr>
          <a:xfrm>
            <a:off x="122784" y="76869"/>
            <a:ext cx="8306017" cy="3429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GB" sz="2000"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C.4 Influence of n-damage on Hydrogen retention and transport: MPG/FZJ</a:t>
            </a:r>
            <a:endParaRPr lang="de-DE" sz="1400" dirty="0">
              <a:solidFill>
                <a:srgbClr val="000000"/>
              </a:solidFill>
              <a:latin typeface="Calibri" panose="020F0502020204030204" pitchFamily="34" charset="0"/>
              <a:ea typeface="SimSun" panose="02010600030101010101" pitchFamily="2" charset="-122"/>
            </a:endParaRPr>
          </a:p>
        </p:txBody>
      </p:sp>
      <p:sp>
        <p:nvSpPr>
          <p:cNvPr id="2" name="Text Box 30">
            <a:extLst>
              <a:ext uri="{FF2B5EF4-FFF2-40B4-BE49-F238E27FC236}">
                <a16:creationId xmlns:a16="http://schemas.microsoft.com/office/drawing/2014/main" id="{BF9F0AA0-29F4-80B8-C655-0D9B68753414}"/>
              </a:ext>
            </a:extLst>
          </p:cNvPr>
          <p:cNvSpPr txBox="1">
            <a:spLocks noChangeArrowheads="1"/>
          </p:cNvSpPr>
          <p:nvPr/>
        </p:nvSpPr>
        <p:spPr bwMode="auto">
          <a:xfrm>
            <a:off x="0" y="483518"/>
            <a:ext cx="65462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1200" dirty="0"/>
              <a:t> What we did and why:</a:t>
            </a:r>
            <a:br>
              <a:rPr lang="en-US" altLang="en-US" sz="1200" dirty="0"/>
            </a:br>
            <a:r>
              <a:rPr lang="en-US" altLang="en-US" sz="1200" dirty="0"/>
              <a:t>     LIBS exhibit great potential in online determination of fuel retention after proper signal calibration. </a:t>
            </a:r>
            <a:br>
              <a:rPr lang="en-US" altLang="en-US" sz="1200" dirty="0"/>
            </a:br>
            <a:r>
              <a:rPr lang="en-US" altLang="en-US" sz="1200" dirty="0"/>
              <a:t>     Reference D-containing W samples are required to further explore the LIBS technique.</a:t>
            </a:r>
            <a:br>
              <a:rPr lang="en-US" altLang="en-US" sz="1200" dirty="0"/>
            </a:br>
            <a:br>
              <a:rPr lang="en-US" altLang="zh-CN" sz="1200" dirty="0"/>
            </a:br>
            <a:r>
              <a:rPr lang="en-US" altLang="zh-CN" sz="1200" dirty="0"/>
              <a:t>   </a:t>
            </a:r>
            <a:br>
              <a:rPr lang="en-US" altLang="zh-CN" sz="1200" dirty="0"/>
            </a:br>
            <a:r>
              <a:rPr lang="en-US" altLang="zh-CN" sz="1200" dirty="0"/>
              <a:t> </a:t>
            </a:r>
            <a:endParaRPr lang="en-US" altLang="en-US" sz="1200" dirty="0"/>
          </a:p>
        </p:txBody>
      </p:sp>
      <p:sp>
        <p:nvSpPr>
          <p:cNvPr id="6" name="Text Box 31">
            <a:extLst>
              <a:ext uri="{FF2B5EF4-FFF2-40B4-BE49-F238E27FC236}">
                <a16:creationId xmlns:a16="http://schemas.microsoft.com/office/drawing/2014/main" id="{C0308F08-4B22-759E-D62E-F3C48C67F8E5}"/>
              </a:ext>
            </a:extLst>
          </p:cNvPr>
          <p:cNvSpPr txBox="1">
            <a:spLocks noChangeArrowheads="1"/>
          </p:cNvSpPr>
          <p:nvPr/>
        </p:nvSpPr>
        <p:spPr bwMode="auto">
          <a:xfrm>
            <a:off x="0" y="1136244"/>
            <a:ext cx="782419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1200" dirty="0"/>
              <a:t>Which experiments/calculations were performed</a:t>
            </a:r>
            <a:br>
              <a:rPr lang="en-US" altLang="en-US" sz="1200" dirty="0"/>
            </a:br>
            <a:r>
              <a:rPr lang="en-US" altLang="en-US" sz="1200" dirty="0">
                <a:solidFill>
                  <a:srgbClr val="000000"/>
                </a:solidFill>
              </a:rPr>
              <a:t>1. Recrystallization of 4</a:t>
            </a:r>
            <a:r>
              <a:rPr lang="en-US" altLang="zh-CN" sz="1200" dirty="0">
                <a:solidFill>
                  <a:srgbClr val="000000"/>
                </a:solidFill>
              </a:rPr>
              <a:t>x</a:t>
            </a:r>
            <a:r>
              <a:rPr lang="en-US" altLang="en-US" sz="1200" dirty="0">
                <a:solidFill>
                  <a:srgbClr val="000000"/>
                </a:solidFill>
              </a:rPr>
              <a:t> double-forged W samples</a:t>
            </a:r>
            <a:br>
              <a:rPr lang="en-US" altLang="en-US" sz="1200" dirty="0">
                <a:solidFill>
                  <a:srgbClr val="000000"/>
                </a:solidFill>
              </a:rPr>
            </a:br>
            <a:r>
              <a:rPr lang="en-US" altLang="en-US" sz="1200" dirty="0">
                <a:solidFill>
                  <a:srgbClr val="000000"/>
                </a:solidFill>
              </a:rPr>
              <a:t>2. Self-damage (</a:t>
            </a:r>
            <a:r>
              <a:rPr lang="en-US" altLang="zh-CN" sz="1200" dirty="0">
                <a:solidFill>
                  <a:srgbClr val="000000"/>
                </a:solidFill>
              </a:rPr>
              <a:t>10.8</a:t>
            </a:r>
            <a:r>
              <a:rPr lang="zh-CN" altLang="en-US" sz="1200" dirty="0">
                <a:solidFill>
                  <a:srgbClr val="000000"/>
                </a:solidFill>
              </a:rPr>
              <a:t> </a:t>
            </a:r>
            <a:r>
              <a:rPr lang="en-US" altLang="zh-CN" sz="1200" dirty="0">
                <a:solidFill>
                  <a:srgbClr val="000000"/>
                </a:solidFill>
              </a:rPr>
              <a:t>MeV W, 0.23 </a:t>
            </a:r>
            <a:r>
              <a:rPr lang="en-US" altLang="zh-CN" sz="1200" dirty="0" err="1">
                <a:solidFill>
                  <a:srgbClr val="000000"/>
                </a:solidFill>
              </a:rPr>
              <a:t>dpa</a:t>
            </a:r>
            <a:r>
              <a:rPr lang="en-US" altLang="zh-CN" sz="1200" dirty="0">
                <a:solidFill>
                  <a:srgbClr val="000000"/>
                </a:solidFill>
              </a:rPr>
              <a:t>) for 3x samples</a:t>
            </a:r>
            <a:br>
              <a:rPr lang="en-US" altLang="zh-CN" sz="1200" dirty="0">
                <a:solidFill>
                  <a:srgbClr val="000000"/>
                </a:solidFill>
              </a:rPr>
            </a:br>
            <a:r>
              <a:rPr lang="en-US" altLang="zh-CN" sz="1200" dirty="0">
                <a:solidFill>
                  <a:srgbClr val="000000"/>
                </a:solidFill>
              </a:rPr>
              <a:t>3. D 1e25/m</a:t>
            </a:r>
            <a:r>
              <a:rPr lang="en-US" altLang="zh-CN" sz="1200" baseline="30000" dirty="0">
                <a:solidFill>
                  <a:srgbClr val="000000"/>
                </a:solidFill>
              </a:rPr>
              <a:t>2 </a:t>
            </a:r>
            <a:r>
              <a:rPr lang="en-US" altLang="zh-CN" sz="1200" dirty="0">
                <a:solidFill>
                  <a:srgbClr val="000000"/>
                </a:solidFill>
              </a:rPr>
              <a:t>loading at PlaQ (5eV/D, 370K, 4x): D decoration</a:t>
            </a:r>
            <a:br>
              <a:rPr lang="en-US" altLang="zh-CN" sz="1200" dirty="0">
                <a:solidFill>
                  <a:srgbClr val="000000"/>
                </a:solidFill>
              </a:rPr>
            </a:br>
            <a:r>
              <a:rPr lang="en-US" altLang="zh-CN" sz="1200" dirty="0">
                <a:solidFill>
                  <a:srgbClr val="000000"/>
                </a:solidFill>
              </a:rPr>
              <a:t>4. Partial degassing of 2-PlaQ-loaded samples (450 &amp; 600 K)</a:t>
            </a:r>
            <a:br>
              <a:rPr lang="en-US" altLang="zh-CN" sz="1200" dirty="0">
                <a:solidFill>
                  <a:srgbClr val="000000"/>
                </a:solidFill>
              </a:rPr>
            </a:br>
            <a:r>
              <a:rPr lang="en-US" altLang="zh-CN" sz="1200" dirty="0">
                <a:solidFill>
                  <a:srgbClr val="000000"/>
                </a:solidFill>
              </a:rPr>
              <a:t>5. NRA D depth profiling of 4-PlaQ-loaded samples</a:t>
            </a:r>
            <a:br>
              <a:rPr lang="en-US" altLang="zh-CN" sz="1200" dirty="0">
                <a:solidFill>
                  <a:srgbClr val="000000"/>
                </a:solidFill>
              </a:rPr>
            </a:br>
            <a:r>
              <a:rPr lang="en-US" altLang="zh-CN" sz="1200" dirty="0">
                <a:solidFill>
                  <a:srgbClr val="000000"/>
                </a:solidFill>
              </a:rPr>
              <a:t>6. </a:t>
            </a:r>
            <a:r>
              <a:rPr lang="en-US" altLang="en-US" sz="1200" dirty="0"/>
              <a:t>Dual-pulse LIBS measurements of the 4 </a:t>
            </a:r>
            <a:r>
              <a:rPr lang="en-US" altLang="en-US" sz="1200" dirty="0" err="1"/>
              <a:t>PlaQ</a:t>
            </a:r>
            <a:r>
              <a:rPr lang="en-US" altLang="en-US" sz="1200" dirty="0"/>
              <a:t>-loaded samples</a:t>
            </a:r>
            <a:endParaRPr lang="en-US" altLang="zh-CN" sz="1200" dirty="0">
              <a:solidFill>
                <a:srgbClr val="000000"/>
              </a:solidFill>
            </a:endParaRPr>
          </a:p>
        </p:txBody>
      </p:sp>
      <p:sp>
        <p:nvSpPr>
          <p:cNvPr id="7" name="Text Box 32">
            <a:extLst>
              <a:ext uri="{FF2B5EF4-FFF2-40B4-BE49-F238E27FC236}">
                <a16:creationId xmlns:a16="http://schemas.microsoft.com/office/drawing/2014/main" id="{460D3AA2-998F-511C-DB94-80F5A551557B}"/>
              </a:ext>
            </a:extLst>
          </p:cNvPr>
          <p:cNvSpPr txBox="1">
            <a:spLocks noChangeArrowheads="1"/>
          </p:cNvSpPr>
          <p:nvPr/>
        </p:nvSpPr>
        <p:spPr bwMode="auto">
          <a:xfrm>
            <a:off x="0" y="2600692"/>
            <a:ext cx="41629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1200" dirty="0"/>
              <a:t> Brilliant Results: NRA and LIBS yields “identical” depth profile</a:t>
            </a:r>
          </a:p>
        </p:txBody>
      </p:sp>
      <p:sp>
        <p:nvSpPr>
          <p:cNvPr id="8" name="Text Box 36">
            <a:extLst>
              <a:ext uri="{FF2B5EF4-FFF2-40B4-BE49-F238E27FC236}">
                <a16:creationId xmlns:a16="http://schemas.microsoft.com/office/drawing/2014/main" id="{F2676908-A5E7-5C53-A212-2253B4629A10}"/>
              </a:ext>
            </a:extLst>
          </p:cNvPr>
          <p:cNvSpPr txBox="1">
            <a:spLocks noChangeArrowheads="1"/>
          </p:cNvSpPr>
          <p:nvPr/>
        </p:nvSpPr>
        <p:spPr bwMode="auto">
          <a:xfrm>
            <a:off x="23862" y="2951018"/>
            <a:ext cx="338496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en-US" altLang="en-US" sz="1200" dirty="0"/>
              <a:t> Things will be done in 2023 and early 2024:</a:t>
            </a:r>
            <a:br>
              <a:rPr lang="en-US" altLang="en-US" sz="1200" dirty="0"/>
            </a:br>
            <a:endParaRPr lang="en-US" altLang="en-US" sz="1200" dirty="0"/>
          </a:p>
          <a:p>
            <a:r>
              <a:rPr lang="en-US" altLang="en-US" sz="1200" dirty="0"/>
              <a:t>  1. D/W and He/W co-deposited layers preparation</a:t>
            </a:r>
            <a:br>
              <a:rPr lang="en-US" altLang="en-US" sz="1200" dirty="0"/>
            </a:br>
            <a:r>
              <a:rPr lang="en-US" altLang="en-US" sz="1200" dirty="0"/>
              <a:t>  2. LIBS and ERDA measurements </a:t>
            </a:r>
            <a:r>
              <a:rPr lang="en-US" altLang="zh-CN" sz="1200" dirty="0"/>
              <a:t>for He/W layer</a:t>
            </a:r>
            <a:br>
              <a:rPr lang="en-US" altLang="en-US" sz="1200" dirty="0"/>
            </a:br>
            <a:r>
              <a:rPr lang="en-US" altLang="en-US" sz="1200" dirty="0"/>
              <a:t>  3. Summary</a:t>
            </a:r>
          </a:p>
        </p:txBody>
      </p:sp>
      <p:pic>
        <p:nvPicPr>
          <p:cNvPr id="10" name="图片 3">
            <a:extLst>
              <a:ext uri="{FF2B5EF4-FFF2-40B4-BE49-F238E27FC236}">
                <a16:creationId xmlns:a16="http://schemas.microsoft.com/office/drawing/2014/main" id="{19D1EDC9-4399-A4B7-E17C-1BE813A2E9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0422" y="1373715"/>
            <a:ext cx="4409716" cy="3007951"/>
          </a:xfrm>
          <a:prstGeom prst="rect">
            <a:avLst/>
          </a:prstGeom>
        </p:spPr>
      </p:pic>
    </p:spTree>
    <p:extLst>
      <p:ext uri="{BB962C8B-B14F-4D97-AF65-F5344CB8AC3E}">
        <p14:creationId xmlns:p14="http://schemas.microsoft.com/office/powerpoint/2010/main" val="360431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1610" y="82253"/>
            <a:ext cx="8306017" cy="342900"/>
          </a:xfrm>
          <a:prstGeom prst="rect">
            <a:avLst/>
          </a:prstGeo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a:t>
            </a:r>
            <a:r>
              <a:rPr lang="en-US" sz="2000" spc="-15" dirty="0">
                <a:solidFill>
                  <a:srgbClr val="000000"/>
                </a:solidFill>
                <a:latin typeface="Calibri" panose="020F0502020204030204" pitchFamily="34" charset="0"/>
                <a:ea typeface="Times New Roman" panose="02020603050405020304" pitchFamily="18" charset="0"/>
              </a:rPr>
              <a:t>CEA</a:t>
            </a:r>
            <a:endParaRPr lang="de-DE" sz="1400" dirty="0">
              <a:solidFill>
                <a:srgbClr val="000000"/>
              </a:solidFill>
              <a:latin typeface="Calibri" panose="020F0502020204030204" pitchFamily="34" charset="0"/>
              <a:ea typeface="SimSun" panose="02010600030101010101" pitchFamily="2" charset="-122"/>
            </a:endParaRPr>
          </a:p>
        </p:txBody>
      </p:sp>
      <p:sp>
        <p:nvSpPr>
          <p:cNvPr id="17" name="Textfeld 4">
            <a:extLst>
              <a:ext uri="{FF2B5EF4-FFF2-40B4-BE49-F238E27FC236}">
                <a16:creationId xmlns:a16="http://schemas.microsoft.com/office/drawing/2014/main" id="{D86F1979-FE72-1980-1726-B40EACF78693}"/>
              </a:ext>
            </a:extLst>
          </p:cNvPr>
          <p:cNvSpPr txBox="1"/>
          <p:nvPr/>
        </p:nvSpPr>
        <p:spPr>
          <a:xfrm>
            <a:off x="107504" y="555526"/>
            <a:ext cx="8928992" cy="1031308"/>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US" sz="1350" b="1" dirty="0">
                <a:solidFill>
                  <a:srgbClr val="FF0000"/>
                </a:solidFill>
                <a:latin typeface="Arial" panose="020B0604020202020204" pitchFamily="34" charset="0"/>
                <a:cs typeface="Arial" panose="020B0604020202020204" pitchFamily="34" charset="0"/>
              </a:rPr>
              <a:t>Permeation (D,T) through Liquid/Solid interfaces  with interface characterization </a:t>
            </a:r>
          </a:p>
          <a:p>
            <a:pPr marL="671513" lvl="1" indent="-214313">
              <a:lnSpc>
                <a:spcPct val="113000"/>
              </a:lnSpc>
              <a:buFont typeface="Wingdings" panose="05000000000000000000" pitchFamily="2" charset="2"/>
              <a:buChar char="§"/>
            </a:pPr>
            <a:r>
              <a:rPr lang="en-US" sz="1350" dirty="0">
                <a:solidFill>
                  <a:srgbClr val="FF0000"/>
                </a:solidFill>
                <a:latin typeface="Arial" panose="020B0604020202020204" pitchFamily="34" charset="0"/>
                <a:cs typeface="Arial" panose="020B0604020202020204" pitchFamily="34" charset="0"/>
              </a:rPr>
              <a:t>Task 1: </a:t>
            </a:r>
            <a:r>
              <a:rPr lang="en-US" sz="1350" dirty="0" err="1">
                <a:solidFill>
                  <a:srgbClr val="FF0000"/>
                </a:solidFill>
                <a:latin typeface="Arial" panose="020B0604020202020204" pitchFamily="34" charset="0"/>
                <a:cs typeface="Arial" panose="020B0604020202020204" pitchFamily="34" charset="0"/>
              </a:rPr>
              <a:t>Characterisation</a:t>
            </a:r>
            <a:r>
              <a:rPr lang="en-US" sz="1350" dirty="0">
                <a:solidFill>
                  <a:srgbClr val="FF0000"/>
                </a:solidFill>
                <a:latin typeface="Arial" panose="020B0604020202020204" pitchFamily="34" charset="0"/>
                <a:cs typeface="Arial" panose="020B0604020202020204" pitchFamily="34" charset="0"/>
              </a:rPr>
              <a:t> of the oxide grown during the loading phase -&gt; “blank” Wapiti cell</a:t>
            </a:r>
          </a:p>
          <a:p>
            <a:pPr marL="671513" lvl="1" indent="-214313">
              <a:lnSpc>
                <a:spcPct val="113000"/>
              </a:lnSpc>
              <a:buFont typeface="Wingdings" panose="05000000000000000000" pitchFamily="2" charset="2"/>
              <a:buChar char="§"/>
            </a:pPr>
            <a:r>
              <a:rPr lang="en-US" sz="1350" dirty="0">
                <a:solidFill>
                  <a:srgbClr val="FF0000"/>
                </a:solidFill>
                <a:latin typeface="Arial" panose="020B0604020202020204" pitchFamily="34" charset="0"/>
                <a:cs typeface="Arial" panose="020B0604020202020204" pitchFamily="34" charset="0"/>
              </a:rPr>
              <a:t>Task 2 : Tritium permeation at RT through </a:t>
            </a:r>
            <a:r>
              <a:rPr lang="en-US" sz="1350" dirty="0" err="1">
                <a:solidFill>
                  <a:srgbClr val="FF0000"/>
                </a:solidFill>
                <a:latin typeface="Arial" panose="020B0604020202020204" pitchFamily="34" charset="0"/>
                <a:cs typeface="Arial" panose="020B0604020202020204" pitchFamily="34" charset="0"/>
              </a:rPr>
              <a:t>Pd</a:t>
            </a:r>
            <a:r>
              <a:rPr lang="en-US" sz="1350" dirty="0">
                <a:solidFill>
                  <a:srgbClr val="FF0000"/>
                </a:solidFill>
                <a:latin typeface="Arial" panose="020B0604020202020204" pitchFamily="34" charset="0"/>
                <a:cs typeface="Arial" panose="020B0604020202020204" pitchFamily="34" charset="0"/>
              </a:rPr>
              <a:t>-coated </a:t>
            </a:r>
            <a:r>
              <a:rPr lang="en-US" sz="1350" dirty="0" err="1">
                <a:solidFill>
                  <a:srgbClr val="FF0000"/>
                </a:solidFill>
                <a:latin typeface="Arial" panose="020B0604020202020204" pitchFamily="34" charset="0"/>
                <a:cs typeface="Arial" panose="020B0604020202020204" pitchFamily="34" charset="0"/>
              </a:rPr>
              <a:t>Eurofer</a:t>
            </a:r>
            <a:r>
              <a:rPr lang="en-US" sz="1350" dirty="0">
                <a:solidFill>
                  <a:srgbClr val="FF0000"/>
                </a:solidFill>
                <a:latin typeface="Arial" panose="020B0604020202020204" pitchFamily="34" charset="0"/>
                <a:cs typeface="Arial" panose="020B0604020202020204" pitchFamily="34" charset="0"/>
              </a:rPr>
              <a:t> samples</a:t>
            </a:r>
          </a:p>
          <a:p>
            <a:pPr marL="214313" indent="-214313">
              <a:lnSpc>
                <a:spcPct val="113000"/>
              </a:lnSpc>
              <a:buFont typeface="Wingdings" panose="05000000000000000000" pitchFamily="2" charset="2"/>
              <a:buChar char="§"/>
            </a:pPr>
            <a:endParaRPr lang="en-US" sz="1350" dirty="0">
              <a:solidFill>
                <a:srgbClr val="FF0000"/>
              </a:solidFill>
              <a:latin typeface="Arial" panose="020B0604020202020204" pitchFamily="34" charset="0"/>
              <a:cs typeface="Arial" panose="020B0604020202020204" pitchFamily="34" charset="0"/>
            </a:endParaRPr>
          </a:p>
        </p:txBody>
      </p:sp>
      <p:sp>
        <p:nvSpPr>
          <p:cNvPr id="18" name="Textfeld 9">
            <a:extLst>
              <a:ext uri="{FF2B5EF4-FFF2-40B4-BE49-F238E27FC236}">
                <a16:creationId xmlns:a16="http://schemas.microsoft.com/office/drawing/2014/main" id="{85CA5DF1-95FF-6C59-C70F-0F98B9BD31B6}"/>
              </a:ext>
            </a:extLst>
          </p:cNvPr>
          <p:cNvSpPr txBox="1"/>
          <p:nvPr/>
        </p:nvSpPr>
        <p:spPr>
          <a:xfrm>
            <a:off x="107504" y="1284312"/>
            <a:ext cx="6192688" cy="3231654"/>
          </a:xfrm>
          <a:prstGeom prst="rect">
            <a:avLst/>
          </a:prstGeom>
          <a:noFill/>
        </p:spPr>
        <p:txBody>
          <a:bodyPr wrap="square" rtlCol="0">
            <a:spAutoFit/>
          </a:bodyPr>
          <a:lstStyle/>
          <a:p>
            <a:pPr marL="285750" indent="-285750">
              <a:buFont typeface="Wingdings" panose="05000000000000000000" pitchFamily="2" charset="2"/>
              <a:buChar char="Ø"/>
            </a:pPr>
            <a:r>
              <a:rPr lang="de-DE" sz="1400" dirty="0">
                <a:solidFill>
                  <a:srgbClr val="FF0000"/>
                </a:solidFill>
              </a:rPr>
              <a:t>Task 1: </a:t>
            </a:r>
            <a:r>
              <a:rPr lang="fr-FR" sz="1400" dirty="0">
                <a:ea typeface="Calibri"/>
                <a:cs typeface="Calibri"/>
              </a:rPr>
              <a:t>The </a:t>
            </a:r>
            <a:r>
              <a:rPr lang="fr-FR" sz="1400" dirty="0" err="1">
                <a:ea typeface="Calibri"/>
                <a:cs typeface="Calibri"/>
              </a:rPr>
              <a:t>blank</a:t>
            </a:r>
            <a:r>
              <a:rPr lang="fr-FR" sz="1400" dirty="0">
                <a:ea typeface="Calibri"/>
                <a:cs typeface="Calibri"/>
              </a:rPr>
              <a:t> Wapiti </a:t>
            </a:r>
            <a:r>
              <a:rPr lang="fr-FR" sz="1400" dirty="0" err="1">
                <a:ea typeface="Calibri"/>
                <a:cs typeface="Calibri"/>
              </a:rPr>
              <a:t>cell</a:t>
            </a:r>
            <a:r>
              <a:rPr lang="fr-FR" sz="1400" dirty="0">
                <a:ea typeface="Calibri"/>
                <a:cs typeface="Calibri"/>
              </a:rPr>
              <a:t> </a:t>
            </a:r>
            <a:r>
              <a:rPr lang="fr-FR" sz="1400" dirty="0" err="1">
                <a:ea typeface="Calibri"/>
                <a:cs typeface="Calibri"/>
              </a:rPr>
              <a:t>was</a:t>
            </a:r>
            <a:r>
              <a:rPr lang="fr-FR" sz="1400" dirty="0">
                <a:ea typeface="Calibri"/>
                <a:cs typeface="Calibri"/>
              </a:rPr>
              <a:t> </a:t>
            </a:r>
            <a:r>
              <a:rPr lang="fr-FR" sz="1400" dirty="0" err="1">
                <a:ea typeface="Calibri"/>
                <a:cs typeface="Calibri"/>
              </a:rPr>
              <a:t>built</a:t>
            </a:r>
            <a:r>
              <a:rPr lang="fr-FR" sz="1400" dirty="0">
                <a:ea typeface="Calibri"/>
                <a:cs typeface="Calibri"/>
              </a:rPr>
              <a:t> and </a:t>
            </a:r>
            <a:r>
              <a:rPr lang="fr-FR" sz="1400" dirty="0" err="1">
                <a:ea typeface="Calibri"/>
                <a:cs typeface="Calibri"/>
              </a:rPr>
              <a:t>tested</a:t>
            </a:r>
            <a:r>
              <a:rPr lang="fr-FR" sz="1400" dirty="0">
                <a:ea typeface="Calibri"/>
                <a:cs typeface="Calibri"/>
              </a:rPr>
              <a:t> in the </a:t>
            </a:r>
            <a:r>
              <a:rPr lang="fr-FR" sz="1400" dirty="0" err="1">
                <a:ea typeface="Calibri"/>
                <a:cs typeface="Calibri"/>
              </a:rPr>
              <a:t>glovebox</a:t>
            </a:r>
            <a:r>
              <a:rPr lang="fr-FR" sz="1400" dirty="0">
                <a:ea typeface="Calibri"/>
                <a:cs typeface="Calibri"/>
              </a:rPr>
              <a:t> </a:t>
            </a:r>
            <a:r>
              <a:rPr lang="fr-FR" sz="1400" dirty="0" err="1">
                <a:ea typeface="Calibri"/>
                <a:cs typeface="Calibri"/>
              </a:rPr>
              <a:t>environment</a:t>
            </a:r>
            <a:r>
              <a:rPr lang="fr-FR" sz="1400" dirty="0">
                <a:ea typeface="Calibri"/>
                <a:cs typeface="Calibri"/>
              </a:rPr>
              <a:t> but </a:t>
            </a:r>
            <a:r>
              <a:rPr lang="fr-FR" sz="1400" dirty="0" err="1">
                <a:ea typeface="Calibri"/>
                <a:cs typeface="Calibri"/>
              </a:rPr>
              <a:t>still</a:t>
            </a:r>
            <a:r>
              <a:rPr lang="fr-FR" sz="1400" dirty="0">
                <a:ea typeface="Calibri"/>
                <a:cs typeface="Calibri"/>
              </a:rPr>
              <a:t> </a:t>
            </a:r>
            <a:r>
              <a:rPr lang="fr-FR" sz="1400" dirty="0" err="1">
                <a:ea typeface="Calibri"/>
                <a:cs typeface="Calibri"/>
              </a:rPr>
              <a:t>sample</a:t>
            </a:r>
            <a:r>
              <a:rPr lang="fr-FR" sz="1400" dirty="0">
                <a:ea typeface="Calibri"/>
                <a:cs typeface="Calibri"/>
              </a:rPr>
              <a:t> </a:t>
            </a:r>
            <a:r>
              <a:rPr lang="fr-FR" sz="1400" dirty="0" err="1">
                <a:ea typeface="Calibri"/>
                <a:cs typeface="Calibri"/>
              </a:rPr>
              <a:t>is</a:t>
            </a:r>
            <a:r>
              <a:rPr lang="fr-FR" sz="1400" dirty="0">
                <a:ea typeface="Calibri"/>
                <a:cs typeface="Calibri"/>
              </a:rPr>
              <a:t> </a:t>
            </a:r>
            <a:r>
              <a:rPr lang="fr-FR" sz="1400" dirty="0" err="1">
                <a:ea typeface="Calibri"/>
                <a:cs typeface="Calibri"/>
              </a:rPr>
              <a:t>contaminated</a:t>
            </a:r>
            <a:endParaRPr lang="fr-FR" sz="1400" dirty="0">
              <a:ea typeface="Calibri"/>
              <a:cs typeface="Calibri"/>
            </a:endParaRPr>
          </a:p>
          <a:p>
            <a:pPr lvl="1"/>
            <a:r>
              <a:rPr lang="en-US" sz="1200" dirty="0">
                <a:solidFill>
                  <a:schemeClr val="accent4"/>
                </a:solidFill>
                <a:ea typeface="Calibri"/>
                <a:cs typeface="Calibri"/>
                <a:sym typeface="Wingdings" panose="05000000000000000000" pitchFamily="2" charset="2"/>
              </a:rPr>
              <a:t></a:t>
            </a:r>
            <a:r>
              <a:rPr lang="en-US" sz="1200" dirty="0">
                <a:solidFill>
                  <a:schemeClr val="accent4"/>
                </a:solidFill>
                <a:ea typeface="Calibri"/>
                <a:cs typeface="Calibri"/>
              </a:rPr>
              <a:t>we have a relevant sample with low T activity (only background contamination) : possibly below T exemption limit which broadens potential analysis setups at reach</a:t>
            </a:r>
          </a:p>
          <a:p>
            <a:pPr lvl="1"/>
            <a:endParaRPr lang="fr-FR" sz="1200" dirty="0">
              <a:solidFill>
                <a:schemeClr val="accent4"/>
              </a:solidFill>
              <a:ea typeface="Calibri"/>
              <a:cs typeface="Calibri"/>
            </a:endParaRPr>
          </a:p>
          <a:p>
            <a:pPr marL="285750" indent="-285750">
              <a:buFont typeface="Wingdings" panose="05000000000000000000" pitchFamily="2" charset="2"/>
              <a:buChar char="Ø"/>
              <a:defRPr/>
            </a:pPr>
            <a:r>
              <a:rPr lang="de-DE" sz="1400" dirty="0">
                <a:solidFill>
                  <a:srgbClr val="FF0000"/>
                </a:solidFill>
              </a:rPr>
              <a:t>Task 2: </a:t>
            </a:r>
            <a:r>
              <a:rPr lang="fr-FR" sz="1400" dirty="0" err="1">
                <a:ea typeface="Calibri"/>
                <a:cs typeface="Calibri"/>
              </a:rPr>
              <a:t>Samples</a:t>
            </a:r>
            <a:r>
              <a:rPr lang="fr-FR" sz="1400" dirty="0">
                <a:ea typeface="Calibri"/>
                <a:cs typeface="Calibri"/>
              </a:rPr>
              <a:t> </a:t>
            </a:r>
            <a:r>
              <a:rPr lang="fr-FR" sz="1400" dirty="0" err="1">
                <a:ea typeface="Calibri"/>
                <a:cs typeface="Calibri"/>
              </a:rPr>
              <a:t>were</a:t>
            </a:r>
            <a:r>
              <a:rPr lang="fr-FR" sz="1400" dirty="0">
                <a:ea typeface="Calibri"/>
                <a:cs typeface="Calibri"/>
              </a:rPr>
              <a:t> </a:t>
            </a:r>
            <a:r>
              <a:rPr lang="fr-FR" sz="1400" dirty="0" err="1">
                <a:ea typeface="Calibri"/>
                <a:cs typeface="Calibri"/>
              </a:rPr>
              <a:t>coated</a:t>
            </a:r>
            <a:r>
              <a:rPr lang="fr-FR" sz="1400" dirty="0">
                <a:ea typeface="Calibri"/>
                <a:cs typeface="Calibri"/>
              </a:rPr>
              <a:t> </a:t>
            </a:r>
            <a:r>
              <a:rPr lang="fr-FR" sz="1400" dirty="0" err="1">
                <a:ea typeface="Calibri"/>
                <a:cs typeface="Calibri"/>
              </a:rPr>
              <a:t>with</a:t>
            </a:r>
            <a:r>
              <a:rPr lang="fr-FR" sz="1400" dirty="0">
                <a:ea typeface="Calibri"/>
                <a:cs typeface="Calibri"/>
              </a:rPr>
              <a:t> Pd by the team of M. </a:t>
            </a:r>
            <a:r>
              <a:rPr lang="fr-FR" sz="1400" dirty="0" err="1">
                <a:ea typeface="Calibri"/>
                <a:cs typeface="Calibri"/>
              </a:rPr>
              <a:t>Cekada</a:t>
            </a:r>
            <a:r>
              <a:rPr lang="fr-FR" sz="1400" dirty="0">
                <a:ea typeface="Calibri"/>
                <a:cs typeface="Calibri"/>
              </a:rPr>
              <a:t> (JSI) on </a:t>
            </a:r>
            <a:r>
              <a:rPr lang="fr-FR" sz="1400" b="1" dirty="0" err="1">
                <a:ea typeface="Calibri"/>
                <a:cs typeface="Calibri"/>
              </a:rPr>
              <a:t>both</a:t>
            </a:r>
            <a:r>
              <a:rPr lang="fr-FR" sz="1400" b="1" dirty="0">
                <a:ea typeface="Calibri"/>
                <a:cs typeface="Calibri"/>
              </a:rPr>
              <a:t> </a:t>
            </a:r>
            <a:r>
              <a:rPr lang="fr-FR" sz="1400" b="1" dirty="0" err="1">
                <a:ea typeface="Calibri"/>
                <a:cs typeface="Calibri"/>
              </a:rPr>
              <a:t>sides</a:t>
            </a:r>
            <a:r>
              <a:rPr lang="fr-FR" sz="1400" dirty="0">
                <a:ea typeface="Calibri"/>
                <a:cs typeface="Calibri"/>
              </a:rPr>
              <a:t>, </a:t>
            </a:r>
            <a:r>
              <a:rPr lang="fr-FR" sz="1400" dirty="0" err="1">
                <a:ea typeface="Calibri"/>
                <a:cs typeface="Calibri"/>
              </a:rPr>
              <a:t>then</a:t>
            </a:r>
            <a:r>
              <a:rPr lang="fr-FR" sz="1400" dirty="0">
                <a:ea typeface="Calibri"/>
                <a:cs typeface="Calibri"/>
              </a:rPr>
              <a:t> </a:t>
            </a:r>
            <a:r>
              <a:rPr lang="fr-FR" sz="1400" dirty="0" err="1">
                <a:ea typeface="Calibri"/>
                <a:cs typeface="Calibri"/>
              </a:rPr>
              <a:t>loaded</a:t>
            </a:r>
            <a:r>
              <a:rPr lang="fr-FR" sz="1400" dirty="0">
                <a:ea typeface="Calibri"/>
                <a:cs typeface="Calibri"/>
              </a:rPr>
              <a:t> </a:t>
            </a:r>
            <a:r>
              <a:rPr lang="fr-FR" sz="1400" dirty="0" err="1">
                <a:ea typeface="Calibri"/>
                <a:cs typeface="Calibri"/>
              </a:rPr>
              <a:t>with</a:t>
            </a:r>
            <a:r>
              <a:rPr lang="fr-FR" sz="1400" dirty="0">
                <a:ea typeface="Calibri"/>
                <a:cs typeface="Calibri"/>
              </a:rPr>
              <a:t> 250 mbar of pure T</a:t>
            </a:r>
            <a:r>
              <a:rPr lang="fr-FR" sz="1400" baseline="-25000" dirty="0">
                <a:ea typeface="Calibri"/>
                <a:cs typeface="Calibri"/>
              </a:rPr>
              <a:t>2</a:t>
            </a:r>
            <a:r>
              <a:rPr lang="fr-FR" sz="1400" dirty="0">
                <a:ea typeface="Calibri"/>
                <a:cs typeface="Calibri"/>
              </a:rPr>
              <a:t> at 150°C to </a:t>
            </a:r>
            <a:r>
              <a:rPr lang="fr-FR" sz="1400" dirty="0" err="1">
                <a:ea typeface="Calibri"/>
                <a:cs typeface="Calibri"/>
              </a:rPr>
              <a:t>study</a:t>
            </a:r>
            <a:r>
              <a:rPr lang="fr-FR" sz="1400" dirty="0">
                <a:ea typeface="Calibri"/>
                <a:cs typeface="Calibri"/>
              </a:rPr>
              <a:t> </a:t>
            </a:r>
            <a:r>
              <a:rPr lang="fr-FR" sz="1400" dirty="0" err="1">
                <a:ea typeface="Calibri"/>
                <a:cs typeface="Calibri"/>
              </a:rPr>
              <a:t>permeation</a:t>
            </a:r>
            <a:r>
              <a:rPr lang="fr-FR" sz="1400" dirty="0">
                <a:ea typeface="Calibri"/>
                <a:cs typeface="Calibri"/>
              </a:rPr>
              <a:t> </a:t>
            </a:r>
            <a:r>
              <a:rPr lang="fr-FR" sz="1400" dirty="0" err="1">
                <a:ea typeface="Calibri"/>
                <a:cs typeface="Calibri"/>
              </a:rPr>
              <a:t>with</a:t>
            </a:r>
            <a:r>
              <a:rPr lang="fr-FR" sz="1400" dirty="0">
                <a:ea typeface="Calibri"/>
                <a:cs typeface="Calibri"/>
              </a:rPr>
              <a:t>/</a:t>
            </a:r>
            <a:r>
              <a:rPr lang="fr-FR" sz="1400" dirty="0" err="1">
                <a:ea typeface="Calibri"/>
                <a:cs typeface="Calibri"/>
              </a:rPr>
              <a:t>without</a:t>
            </a:r>
            <a:r>
              <a:rPr lang="fr-FR" sz="1400" dirty="0">
                <a:ea typeface="Calibri"/>
                <a:cs typeface="Calibri"/>
              </a:rPr>
              <a:t> water </a:t>
            </a:r>
            <a:r>
              <a:rPr lang="fr-FR" sz="1400" dirty="0" err="1">
                <a:ea typeface="Calibri"/>
                <a:cs typeface="Calibri"/>
              </a:rPr>
              <a:t>downstream</a:t>
            </a:r>
            <a:endParaRPr lang="fr-FR" sz="1400" dirty="0">
              <a:ea typeface="Calibri"/>
              <a:cs typeface="Calibri"/>
            </a:endParaRPr>
          </a:p>
          <a:p>
            <a:pPr marL="742950" lvl="1" indent="-285750">
              <a:buFont typeface="Arial" panose="020B0604020202020204" pitchFamily="34" charset="0"/>
              <a:buChar char="•"/>
              <a:defRPr/>
            </a:pPr>
            <a:r>
              <a:rPr lang="en-US" sz="1400" dirty="0">
                <a:solidFill>
                  <a:schemeClr val="tx2"/>
                </a:solidFill>
              </a:rPr>
              <a:t>Factor 100 increase in the permeated activity in the presence of water downstream</a:t>
            </a:r>
          </a:p>
          <a:p>
            <a:pPr marL="742950" lvl="1" indent="-285750">
              <a:buFont typeface="Arial" panose="020B0604020202020204" pitchFamily="34" charset="0"/>
              <a:buChar char="•"/>
              <a:defRPr/>
            </a:pPr>
            <a:r>
              <a:rPr lang="en-US" sz="1400" dirty="0">
                <a:solidFill>
                  <a:schemeClr val="tx2"/>
                </a:solidFill>
              </a:rPr>
              <a:t>Activity in downstream air is the same order of magnitude, whether we have water downstream or not</a:t>
            </a:r>
          </a:p>
          <a:p>
            <a:pPr marL="742950" lvl="1" indent="-285750">
              <a:buFont typeface="Arial" panose="020B0604020202020204" pitchFamily="34" charset="0"/>
              <a:buChar char="•"/>
              <a:defRPr/>
            </a:pPr>
            <a:r>
              <a:rPr lang="en-US" sz="1400" dirty="0">
                <a:solidFill>
                  <a:schemeClr val="tx2"/>
                </a:solidFill>
              </a:rPr>
              <a:t>Different behavior when </a:t>
            </a:r>
            <a:r>
              <a:rPr lang="en-US" sz="1400" dirty="0" err="1">
                <a:solidFill>
                  <a:schemeClr val="tx2"/>
                </a:solidFill>
              </a:rPr>
              <a:t>Eurofer</a:t>
            </a:r>
            <a:r>
              <a:rPr lang="en-US" sz="1400" dirty="0">
                <a:solidFill>
                  <a:schemeClr val="tx2"/>
                </a:solidFill>
              </a:rPr>
              <a:t> surface is protected: permeation flux establishes at 1,5·10</a:t>
            </a:r>
            <a:r>
              <a:rPr lang="en-US" sz="1400" baseline="30000" dirty="0">
                <a:solidFill>
                  <a:schemeClr val="tx2"/>
                </a:solidFill>
              </a:rPr>
              <a:t>3</a:t>
            </a:r>
            <a:r>
              <a:rPr lang="en-US" sz="1400" dirty="0">
                <a:solidFill>
                  <a:schemeClr val="tx2"/>
                </a:solidFill>
              </a:rPr>
              <a:t> </a:t>
            </a:r>
            <a:r>
              <a:rPr lang="en-US" sz="1400" dirty="0" err="1">
                <a:solidFill>
                  <a:schemeClr val="tx2"/>
                </a:solidFill>
              </a:rPr>
              <a:t>Bq</a:t>
            </a:r>
            <a:r>
              <a:rPr lang="en-US" sz="1400" dirty="0">
                <a:solidFill>
                  <a:schemeClr val="tx2"/>
                </a:solidFill>
              </a:rPr>
              <a:t>/day in </a:t>
            </a:r>
            <a:r>
              <a:rPr lang="en-US" sz="1400" dirty="0" err="1">
                <a:solidFill>
                  <a:schemeClr val="tx2"/>
                </a:solidFill>
              </a:rPr>
              <a:t>Eurofer</a:t>
            </a:r>
            <a:r>
              <a:rPr lang="en-US" sz="1400" dirty="0">
                <a:solidFill>
                  <a:schemeClr val="tx2"/>
                </a:solidFill>
              </a:rPr>
              <a:t> vs 7,7·10</a:t>
            </a:r>
            <a:r>
              <a:rPr lang="en-US" sz="1400" baseline="30000" dirty="0">
                <a:solidFill>
                  <a:schemeClr val="tx2"/>
                </a:solidFill>
              </a:rPr>
              <a:t>3</a:t>
            </a:r>
            <a:r>
              <a:rPr lang="en-US" sz="1400" dirty="0">
                <a:solidFill>
                  <a:schemeClr val="tx2"/>
                </a:solidFill>
              </a:rPr>
              <a:t> </a:t>
            </a:r>
            <a:r>
              <a:rPr lang="en-US" sz="1400" dirty="0" err="1">
                <a:solidFill>
                  <a:schemeClr val="tx2"/>
                </a:solidFill>
              </a:rPr>
              <a:t>Bq</a:t>
            </a:r>
            <a:r>
              <a:rPr lang="en-US" sz="1400" dirty="0">
                <a:solidFill>
                  <a:schemeClr val="tx2"/>
                </a:solidFill>
              </a:rPr>
              <a:t>/day in </a:t>
            </a:r>
            <a:r>
              <a:rPr lang="en-US" sz="1400" dirty="0" err="1">
                <a:solidFill>
                  <a:schemeClr val="tx2"/>
                </a:solidFill>
              </a:rPr>
              <a:t>Eurofer</a:t>
            </a:r>
            <a:r>
              <a:rPr lang="en-US" sz="1400" dirty="0">
                <a:solidFill>
                  <a:schemeClr val="tx2"/>
                </a:solidFill>
              </a:rPr>
              <a:t> coated with </a:t>
            </a:r>
            <a:r>
              <a:rPr lang="en-US" sz="1400" dirty="0" err="1">
                <a:solidFill>
                  <a:schemeClr val="tx2"/>
                </a:solidFill>
              </a:rPr>
              <a:t>Pd</a:t>
            </a:r>
            <a:r>
              <a:rPr lang="en-US" sz="1400" dirty="0">
                <a:solidFill>
                  <a:schemeClr val="tx2"/>
                </a:solidFill>
              </a:rPr>
              <a:t> </a:t>
            </a:r>
            <a:r>
              <a:rPr lang="en-US" sz="1400" dirty="0">
                <a:solidFill>
                  <a:schemeClr val="tx2"/>
                </a:solidFill>
                <a:sym typeface="Wingdings" panose="05000000000000000000" pitchFamily="2" charset="2"/>
              </a:rPr>
              <a:t></a:t>
            </a:r>
            <a:r>
              <a:rPr lang="en-US" sz="1400" dirty="0">
                <a:solidFill>
                  <a:schemeClr val="tx2"/>
                </a:solidFill>
              </a:rPr>
              <a:t>corrosion/oxidation play a role</a:t>
            </a:r>
            <a:endParaRPr lang="de-DE" sz="1400" dirty="0">
              <a:solidFill>
                <a:srgbClr val="FF0000"/>
              </a:solidFill>
            </a:endParaRPr>
          </a:p>
        </p:txBody>
      </p:sp>
      <p:graphicFrame>
        <p:nvGraphicFramePr>
          <p:cNvPr id="19" name="Graphique 7">
            <a:extLst>
              <a:ext uri="{FF2B5EF4-FFF2-40B4-BE49-F238E27FC236}">
                <a16:creationId xmlns:a16="http://schemas.microsoft.com/office/drawing/2014/main" id="{73F0B1A7-5987-6086-ED53-1F2F2154F48E}"/>
              </a:ext>
            </a:extLst>
          </p:cNvPr>
          <p:cNvGraphicFramePr>
            <a:graphicFrameLocks/>
          </p:cNvGraphicFramePr>
          <p:nvPr>
            <p:extLst>
              <p:ext uri="{D42A27DB-BD31-4B8C-83A1-F6EECF244321}">
                <p14:modId xmlns:p14="http://schemas.microsoft.com/office/powerpoint/2010/main" val="4133992712"/>
              </p:ext>
            </p:extLst>
          </p:nvPr>
        </p:nvGraphicFramePr>
        <p:xfrm>
          <a:off x="6173737" y="1071181"/>
          <a:ext cx="2820143" cy="1942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aphique 8">
            <a:extLst>
              <a:ext uri="{FF2B5EF4-FFF2-40B4-BE49-F238E27FC236}">
                <a16:creationId xmlns:a16="http://schemas.microsoft.com/office/drawing/2014/main" id="{718CEAE8-43AA-F845-D6B7-14746D44DC0E}"/>
              </a:ext>
            </a:extLst>
          </p:cNvPr>
          <p:cNvGraphicFramePr>
            <a:graphicFrameLocks/>
          </p:cNvGraphicFramePr>
          <p:nvPr>
            <p:extLst>
              <p:ext uri="{D42A27DB-BD31-4B8C-83A1-F6EECF244321}">
                <p14:modId xmlns:p14="http://schemas.microsoft.com/office/powerpoint/2010/main" val="2650641461"/>
              </p:ext>
            </p:extLst>
          </p:nvPr>
        </p:nvGraphicFramePr>
        <p:xfrm>
          <a:off x="6173343" y="2721817"/>
          <a:ext cx="2820143" cy="2192557"/>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Placeholder 4">
            <a:extLst>
              <a:ext uri="{FF2B5EF4-FFF2-40B4-BE49-F238E27FC236}">
                <a16:creationId xmlns:a16="http://schemas.microsoft.com/office/drawing/2014/main" id="{B014867B-C82F-282C-A2CC-0D6DEE25326E}"/>
              </a:ext>
            </a:extLst>
          </p:cNvPr>
          <p:cNvSpPr>
            <a:spLocks noGrp="1"/>
          </p:cNvSpPr>
          <p:nvPr>
            <p:ph type="ftr" sz="quarter" idx="3"/>
          </p:nvPr>
        </p:nvSpPr>
        <p:spPr>
          <a:xfrm>
            <a:off x="467544" y="4908928"/>
            <a:ext cx="8240228" cy="201104"/>
          </a:xfrm>
        </p:spPr>
        <p:txBody>
          <a:bodyPr/>
          <a:lstStyle/>
          <a:p>
            <a:pPr algn="r"/>
            <a:r>
              <a:rPr lang="en-GB"/>
              <a:t>WP-PWIE Project Meeting | April 2024 | </a:t>
            </a:r>
            <a:endParaRPr lang="en-GB" dirty="0"/>
          </a:p>
        </p:txBody>
      </p:sp>
      <p:sp>
        <p:nvSpPr>
          <p:cNvPr id="6" name="Slide Number Placeholder 5">
            <a:extLst>
              <a:ext uri="{FF2B5EF4-FFF2-40B4-BE49-F238E27FC236}">
                <a16:creationId xmlns:a16="http://schemas.microsoft.com/office/drawing/2014/main" id="{000BD90D-7C77-974F-E6F7-9652F76531C0}"/>
              </a:ext>
            </a:extLst>
          </p:cNvPr>
          <p:cNvSpPr>
            <a:spLocks noGrp="1"/>
          </p:cNvSpPr>
          <p:nvPr>
            <p:ph type="sldNum" sz="quarter" idx="4"/>
          </p:nvPr>
        </p:nvSpPr>
        <p:spPr/>
        <p:txBody>
          <a:bodyPr/>
          <a:lstStyle/>
          <a:p>
            <a:fld id="{F052B65A-4CD3-441E-8847-5A83042EA826}" type="slidenum">
              <a:rPr lang="en-GB" smtClean="0"/>
              <a:pPr/>
              <a:t>3</a:t>
            </a:fld>
            <a:endParaRPr lang="en-GB" dirty="0"/>
          </a:p>
        </p:txBody>
      </p:sp>
    </p:spTree>
    <p:extLst>
      <p:ext uri="{BB962C8B-B14F-4D97-AF65-F5344CB8AC3E}">
        <p14:creationId xmlns:p14="http://schemas.microsoft.com/office/powerpoint/2010/main" val="2344167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4">
            <a:extLst>
              <a:ext uri="{FF2B5EF4-FFF2-40B4-BE49-F238E27FC236}">
                <a16:creationId xmlns:a16="http://schemas.microsoft.com/office/drawing/2014/main" id="{D86F1979-FE72-1980-1726-B40EACF78693}"/>
              </a:ext>
            </a:extLst>
          </p:cNvPr>
          <p:cNvSpPr txBox="1"/>
          <p:nvPr/>
        </p:nvSpPr>
        <p:spPr>
          <a:xfrm>
            <a:off x="107504" y="555526"/>
            <a:ext cx="8928992" cy="307777"/>
          </a:xfrm>
          <a:prstGeom prst="rect">
            <a:avLst/>
          </a:prstGeom>
          <a:noFill/>
          <a:ln w="12700">
            <a:noFill/>
          </a:ln>
        </p:spPr>
        <p:txBody>
          <a:bodyPr wrap="square" rtlCol="0">
            <a:spAutoFit/>
          </a:body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Quantification of LIBS </a:t>
            </a:r>
            <a:endParaRPr kumimoji="0" lang="en-US"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F1DD1833-1AFF-CBDF-2232-7EC9C6ABA05B}"/>
              </a:ext>
            </a:extLst>
          </p:cNvPr>
          <p:cNvSpPr>
            <a:spLocks noGrp="1"/>
          </p:cNvSpPr>
          <p:nvPr>
            <p:ph type="ftr" sz="quarter" idx="3"/>
          </p:nvPr>
        </p:nvSpPr>
        <p:spPr>
          <a:xfrm>
            <a:off x="467544" y="4908928"/>
            <a:ext cx="8240228" cy="201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tint val="75000"/>
                  </a:prstClr>
                </a:solidFill>
                <a:effectLst/>
                <a:uLnTx/>
                <a:uFillTx/>
                <a:latin typeface="Calibri"/>
                <a:ea typeface="+mn-ea"/>
                <a:cs typeface="+mn-cs"/>
              </a:rPr>
              <a:t>WP-PWIE Project Meeting | April 2024 | </a:t>
            </a:r>
            <a:endParaRPr kumimoji="0" lang="en-GB" sz="1000" b="0" i="1"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0B6DFD83-C4E2-D1BD-E4A3-D6EB8A283064}"/>
              </a:ext>
            </a:extLst>
          </p:cNvPr>
          <p:cNvSpPr txBox="1"/>
          <p:nvPr/>
        </p:nvSpPr>
        <p:spPr>
          <a:xfrm>
            <a:off x="827584" y="1229777"/>
            <a:ext cx="6480720"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Sensitivity study to determine the detection limit (LIBS vs LIA-QMS). </a:t>
            </a:r>
          </a:p>
        </p:txBody>
      </p:sp>
      <p:sp>
        <p:nvSpPr>
          <p:cNvPr id="12" name="TextBox 11">
            <a:extLst>
              <a:ext uri="{FF2B5EF4-FFF2-40B4-BE49-F238E27FC236}">
                <a16:creationId xmlns:a16="http://schemas.microsoft.com/office/drawing/2014/main" id="{A2CC3F6D-4427-1DEC-E614-2FE02A2D749D}"/>
              </a:ext>
            </a:extLst>
          </p:cNvPr>
          <p:cNvSpPr txBox="1"/>
          <p:nvPr/>
        </p:nvSpPr>
        <p:spPr>
          <a:xfrm>
            <a:off x="107504" y="2460865"/>
            <a:ext cx="1675459" cy="307777"/>
          </a:xfrm>
          <a:prstGeom prst="rect">
            <a:avLst/>
          </a:prstGeom>
          <a:noFill/>
          <a:ln w="12700">
            <a:noFill/>
          </a:ln>
        </p:spPr>
        <p:txBody>
          <a:bodyPr wrap="square" rtlCol="0">
            <a:spAutoFit/>
          </a:bodyPr>
          <a:lstStyle>
            <a:defPPr>
              <a:defRPr lang="en-US"/>
            </a:defPPr>
            <a:lvl1pPr marL="285750" indent="-285750">
              <a:lnSpc>
                <a:spcPct val="113000"/>
              </a:lnSpc>
              <a:buFont typeface="Wingdings" panose="05000000000000000000" pitchFamily="2" charset="2"/>
              <a:buChar char="v"/>
              <a:defRPr sz="1350" b="1">
                <a:solidFill>
                  <a:srgbClr val="003399"/>
                </a:solidFill>
                <a:latin typeface="Arial" panose="020B0604020202020204" pitchFamily="34" charset="0"/>
                <a:cs typeface="Arial" panose="020B0604020202020204" pitchFamily="34" charset="0"/>
              </a:defRPr>
            </a:lvl1p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de-DE"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KOM Feb-2024</a:t>
            </a:r>
            <a:endPar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3" name="Slide Number Placeholder 12">
            <a:extLst>
              <a:ext uri="{FF2B5EF4-FFF2-40B4-BE49-F238E27FC236}">
                <a16:creationId xmlns:a16="http://schemas.microsoft.com/office/drawing/2014/main" id="{A4491839-E301-48AF-E115-31FDB38C64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2B65A-4CD3-441E-8847-5A83042EA826}"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1A56A381-6A8F-4ECC-12C9-A5A09DC93BF4}"/>
              </a:ext>
            </a:extLst>
          </p:cNvPr>
          <p:cNvSpPr txBox="1"/>
          <p:nvPr/>
        </p:nvSpPr>
        <p:spPr>
          <a:xfrm>
            <a:off x="971600" y="3075806"/>
            <a:ext cx="3426836" cy="646331"/>
          </a:xfrm>
          <a:prstGeom prst="rect">
            <a:avLst/>
          </a:prstGeom>
          <a:noFill/>
        </p:spPr>
        <p:txBody>
          <a:bodyPr wrap="none" rtlCol="0">
            <a:spAutoFit/>
          </a:bodyPr>
          <a:lstStyle/>
          <a:p>
            <a:pPr marL="285750" indent="-285750">
              <a:buFont typeface="Wingdings" panose="05000000000000000000" pitchFamily="2" charset="2"/>
              <a:buChar char="q"/>
            </a:pPr>
            <a:r>
              <a:rPr lang="en-GB" dirty="0"/>
              <a:t>Samples underway </a:t>
            </a:r>
          </a:p>
          <a:p>
            <a:pPr marL="285750" indent="-285750">
              <a:buFont typeface="Wingdings" panose="05000000000000000000" pitchFamily="2" charset="2"/>
              <a:buChar char="q"/>
            </a:pPr>
            <a:r>
              <a:rPr lang="en-GB" dirty="0"/>
              <a:t>Experiments in March and April</a:t>
            </a:r>
          </a:p>
        </p:txBody>
      </p:sp>
      <p:sp>
        <p:nvSpPr>
          <p:cNvPr id="4" name="Titel 1">
            <a:extLst>
              <a:ext uri="{FF2B5EF4-FFF2-40B4-BE49-F238E27FC236}">
                <a16:creationId xmlns:a16="http://schemas.microsoft.com/office/drawing/2014/main" id="{333EEAF0-E2FA-844E-7BEA-85EC5F2CBE57}"/>
              </a:ext>
            </a:extLst>
          </p:cNvPr>
          <p:cNvSpPr txBox="1">
            <a:spLocks/>
          </p:cNvSpPr>
          <p:nvPr/>
        </p:nvSpPr>
        <p:spPr>
          <a:xfrm>
            <a:off x="122784" y="76869"/>
            <a:ext cx="8306017" cy="3429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GB" sz="2000"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C.4 Influence of n-damage on Hydrogen retention and transport: MPG/FZJ</a:t>
            </a:r>
            <a:endParaRPr lang="de-DE" sz="1400" dirty="0">
              <a:solidFill>
                <a:srgbClr val="000000"/>
              </a:solidFill>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397866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1610" y="82253"/>
            <a:ext cx="8306017" cy="342900"/>
          </a:xfrm>
          <a:prstGeom prst="rect">
            <a:avLst/>
          </a:prstGeo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a:t>
            </a:r>
            <a:r>
              <a:rPr lang="en-US" sz="2000" spc="-15" dirty="0">
                <a:solidFill>
                  <a:srgbClr val="000000"/>
                </a:solidFill>
                <a:latin typeface="Calibri" panose="020F0502020204030204" pitchFamily="34" charset="0"/>
                <a:ea typeface="Times New Roman" panose="02020603050405020304" pitchFamily="18" charset="0"/>
              </a:rPr>
              <a:t>CEA</a:t>
            </a:r>
            <a:endParaRPr lang="de-DE" sz="1400" dirty="0">
              <a:solidFill>
                <a:srgbClr val="000000"/>
              </a:solidFill>
              <a:latin typeface="Calibri" panose="020F0502020204030204" pitchFamily="34" charset="0"/>
              <a:ea typeface="SimSun" panose="02010600030101010101" pitchFamily="2" charset="-122"/>
            </a:endParaRPr>
          </a:p>
        </p:txBody>
      </p:sp>
      <p:sp>
        <p:nvSpPr>
          <p:cNvPr id="17" name="Textfeld 4">
            <a:extLst>
              <a:ext uri="{FF2B5EF4-FFF2-40B4-BE49-F238E27FC236}">
                <a16:creationId xmlns:a16="http://schemas.microsoft.com/office/drawing/2014/main" id="{D86F1979-FE72-1980-1726-B40EACF78693}"/>
              </a:ext>
            </a:extLst>
          </p:cNvPr>
          <p:cNvSpPr txBox="1"/>
          <p:nvPr/>
        </p:nvSpPr>
        <p:spPr>
          <a:xfrm>
            <a:off x="107504" y="555526"/>
            <a:ext cx="8928992" cy="307777"/>
          </a:xfrm>
          <a:prstGeom prst="rect">
            <a:avLst/>
          </a:prstGeom>
          <a:noFill/>
          <a:ln w="12700">
            <a:noFill/>
          </a:ln>
        </p:spPr>
        <p:txBody>
          <a:bodyPr wrap="square" rtlCol="0">
            <a:spAutoFit/>
          </a:bodyPr>
          <a:lstStyle/>
          <a:p>
            <a:pPr marL="285750" indent="-285750">
              <a:lnSpc>
                <a:spcPct val="113000"/>
              </a:lnSpc>
              <a:buFont typeface="Wingdings" panose="05000000000000000000" pitchFamily="2" charset="2"/>
              <a:buChar char="v"/>
            </a:pPr>
            <a:r>
              <a:rPr lang="en-GB" sz="1350" b="1" dirty="0">
                <a:solidFill>
                  <a:srgbClr val="003399"/>
                </a:solidFill>
                <a:latin typeface="Arial" panose="020B0604020202020204" pitchFamily="34" charset="0"/>
                <a:cs typeface="Arial" panose="020B0604020202020204" pitchFamily="34" charset="0"/>
              </a:rPr>
              <a:t>Permeation (D,T) through liquid/solid interfaces with interface characterization</a:t>
            </a:r>
            <a:endParaRPr lang="en-US" sz="1350" b="1" dirty="0">
              <a:solidFill>
                <a:srgbClr val="003399"/>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F1DD1833-1AFF-CBDF-2232-7EC9C6ABA05B}"/>
              </a:ext>
            </a:extLst>
          </p:cNvPr>
          <p:cNvSpPr>
            <a:spLocks noGrp="1"/>
          </p:cNvSpPr>
          <p:nvPr>
            <p:ph type="ftr" sz="quarter" idx="3"/>
          </p:nvPr>
        </p:nvSpPr>
        <p:spPr>
          <a:xfrm>
            <a:off x="467544" y="4908928"/>
            <a:ext cx="8240228" cy="201104"/>
          </a:xfrm>
        </p:spPr>
        <p:txBody>
          <a:bodyPr/>
          <a:lstStyle/>
          <a:p>
            <a:pPr algn="r"/>
            <a:r>
              <a:rPr lang="en-GB"/>
              <a:t>WP-PWIE Project Meeting | April 2024 | </a:t>
            </a:r>
            <a:endParaRPr lang="en-GB" dirty="0"/>
          </a:p>
        </p:txBody>
      </p:sp>
      <p:sp>
        <p:nvSpPr>
          <p:cNvPr id="9" name="TextBox 8">
            <a:extLst>
              <a:ext uri="{FF2B5EF4-FFF2-40B4-BE49-F238E27FC236}">
                <a16:creationId xmlns:a16="http://schemas.microsoft.com/office/drawing/2014/main" id="{0B6DFD83-C4E2-D1BD-E4A3-D6EB8A283064}"/>
              </a:ext>
            </a:extLst>
          </p:cNvPr>
          <p:cNvSpPr txBox="1"/>
          <p:nvPr/>
        </p:nvSpPr>
        <p:spPr>
          <a:xfrm>
            <a:off x="827584" y="1029561"/>
            <a:ext cx="4634088" cy="923330"/>
          </a:xfrm>
          <a:prstGeom prst="rect">
            <a:avLst/>
          </a:prstGeom>
          <a:noFill/>
        </p:spPr>
        <p:txBody>
          <a:bodyPr wrap="square">
            <a:spAutoFit/>
          </a:bodyPr>
          <a:lstStyle/>
          <a:p>
            <a:pPr marL="285750" indent="-285750">
              <a:buFont typeface="Wingdings" panose="05000000000000000000" pitchFamily="2" charset="2"/>
              <a:buChar char="Ø"/>
            </a:pPr>
            <a:r>
              <a:rPr lang="en-GB" dirty="0"/>
              <a:t>Pressure variation: EUROFER + Pd </a:t>
            </a:r>
          </a:p>
          <a:p>
            <a:pPr marL="285750" indent="-285750">
              <a:buFont typeface="Wingdings" panose="05000000000000000000" pitchFamily="2" charset="2"/>
              <a:buChar char="Ø"/>
            </a:pPr>
            <a:r>
              <a:rPr lang="en-GB" dirty="0"/>
              <a:t>one pristine EUROFER with "wapiti oxide". </a:t>
            </a:r>
          </a:p>
          <a:p>
            <a:pPr marL="285750" indent="-285750">
              <a:buFont typeface="Wingdings" panose="05000000000000000000" pitchFamily="2" charset="2"/>
              <a:buChar char="Ø"/>
            </a:pPr>
            <a:r>
              <a:rPr lang="en-GB" dirty="0"/>
              <a:t>"wapiti oxide" characterization.</a:t>
            </a:r>
          </a:p>
        </p:txBody>
      </p:sp>
      <p:sp>
        <p:nvSpPr>
          <p:cNvPr id="11" name="TextBox 10">
            <a:extLst>
              <a:ext uri="{FF2B5EF4-FFF2-40B4-BE49-F238E27FC236}">
                <a16:creationId xmlns:a16="http://schemas.microsoft.com/office/drawing/2014/main" id="{F15F6A4D-5E07-C743-E158-AA0EECC9ACCA}"/>
              </a:ext>
            </a:extLst>
          </p:cNvPr>
          <p:cNvSpPr txBox="1"/>
          <p:nvPr/>
        </p:nvSpPr>
        <p:spPr>
          <a:xfrm>
            <a:off x="827584" y="2892848"/>
            <a:ext cx="5760640" cy="1200329"/>
          </a:xfrm>
          <a:prstGeom prst="rect">
            <a:avLst/>
          </a:prstGeom>
          <a:noFill/>
        </p:spPr>
        <p:txBody>
          <a:bodyPr wrap="square">
            <a:spAutoFit/>
          </a:bodyPr>
          <a:lstStyle/>
          <a:p>
            <a:pPr marL="285750" indent="-285750">
              <a:buFont typeface="Wingdings" panose="05000000000000000000" pitchFamily="2" charset="2"/>
              <a:buChar char="q"/>
            </a:pPr>
            <a:r>
              <a:rPr lang="en-GB" dirty="0"/>
              <a:t>Autoradiography T surface measurement </a:t>
            </a:r>
          </a:p>
          <a:p>
            <a:pPr marL="285750" indent="-285750">
              <a:buFont typeface="Wingdings" panose="05000000000000000000" pitchFamily="2" charset="2"/>
              <a:buChar char="q"/>
            </a:pPr>
            <a:r>
              <a:rPr lang="en-GB" dirty="0"/>
              <a:t>Oxide characterization still open. </a:t>
            </a:r>
          </a:p>
          <a:p>
            <a:pPr marL="285750" indent="-285750">
              <a:buFont typeface="Wingdings" panose="05000000000000000000" pitchFamily="2" charset="2"/>
              <a:buChar char="q"/>
            </a:pPr>
            <a:r>
              <a:rPr lang="en-GB" dirty="0"/>
              <a:t>RAMAN , SIMS maybe </a:t>
            </a:r>
            <a:r>
              <a:rPr lang="en-GB" dirty="0" err="1"/>
              <a:t>Sacley</a:t>
            </a:r>
            <a:r>
              <a:rPr lang="en-GB" dirty="0"/>
              <a:t>. </a:t>
            </a:r>
          </a:p>
          <a:p>
            <a:pPr marL="285750" indent="-285750">
              <a:buFont typeface="Wingdings" panose="05000000000000000000" pitchFamily="2" charset="2"/>
              <a:buChar char="q"/>
            </a:pPr>
            <a:r>
              <a:rPr lang="en-GB" dirty="0"/>
              <a:t>Pressure variation in April</a:t>
            </a:r>
          </a:p>
        </p:txBody>
      </p:sp>
      <p:sp>
        <p:nvSpPr>
          <p:cNvPr id="12" name="TextBox 11">
            <a:extLst>
              <a:ext uri="{FF2B5EF4-FFF2-40B4-BE49-F238E27FC236}">
                <a16:creationId xmlns:a16="http://schemas.microsoft.com/office/drawing/2014/main" id="{A2CC3F6D-4427-1DEC-E614-2FE02A2D749D}"/>
              </a:ext>
            </a:extLst>
          </p:cNvPr>
          <p:cNvSpPr txBox="1"/>
          <p:nvPr/>
        </p:nvSpPr>
        <p:spPr>
          <a:xfrm>
            <a:off x="107504" y="2460865"/>
            <a:ext cx="1675459" cy="307777"/>
          </a:xfrm>
          <a:prstGeom prst="rect">
            <a:avLst/>
          </a:prstGeom>
          <a:noFill/>
          <a:ln w="12700">
            <a:noFill/>
          </a:ln>
        </p:spPr>
        <p:txBody>
          <a:bodyPr wrap="square" rtlCol="0">
            <a:spAutoFit/>
          </a:bodyPr>
          <a:lstStyle>
            <a:defPPr>
              <a:defRPr lang="en-US"/>
            </a:defPPr>
            <a:lvl1pPr marL="285750" indent="-285750">
              <a:lnSpc>
                <a:spcPct val="113000"/>
              </a:lnSpc>
              <a:buFont typeface="Wingdings" panose="05000000000000000000" pitchFamily="2" charset="2"/>
              <a:buChar char="v"/>
              <a:defRPr sz="1350" b="1">
                <a:solidFill>
                  <a:srgbClr val="003399"/>
                </a:solidFill>
                <a:latin typeface="Arial" panose="020B0604020202020204" pitchFamily="34" charset="0"/>
                <a:cs typeface="Arial" panose="020B0604020202020204" pitchFamily="34" charset="0"/>
              </a:defRPr>
            </a:lvl1pPr>
          </a:lstStyle>
          <a:p>
            <a:r>
              <a:rPr lang="de-DE" dirty="0"/>
              <a:t>KOM Feb-2024</a:t>
            </a:r>
            <a:endParaRPr lang="en-GB" dirty="0"/>
          </a:p>
        </p:txBody>
      </p:sp>
      <p:sp>
        <p:nvSpPr>
          <p:cNvPr id="13" name="Slide Number Placeholder 12">
            <a:extLst>
              <a:ext uri="{FF2B5EF4-FFF2-40B4-BE49-F238E27FC236}">
                <a16:creationId xmlns:a16="http://schemas.microsoft.com/office/drawing/2014/main" id="{A4491839-E301-48AF-E115-31FDB38C647E}"/>
              </a:ext>
            </a:extLst>
          </p:cNvPr>
          <p:cNvSpPr>
            <a:spLocks noGrp="1"/>
          </p:cNvSpPr>
          <p:nvPr>
            <p:ph type="sldNum" sz="quarter" idx="4"/>
          </p:nvPr>
        </p:nvSpPr>
        <p:spPr/>
        <p:txBody>
          <a:bodyPr/>
          <a:lstStyle/>
          <a:p>
            <a:fld id="{F052B65A-4CD3-441E-8847-5A83042EA826}" type="slidenum">
              <a:rPr lang="en-GB" smtClean="0"/>
              <a:pPr/>
              <a:t>4</a:t>
            </a:fld>
            <a:endParaRPr lang="en-GB" dirty="0"/>
          </a:p>
        </p:txBody>
      </p:sp>
    </p:spTree>
    <p:extLst>
      <p:ext uri="{BB962C8B-B14F-4D97-AF65-F5344CB8AC3E}">
        <p14:creationId xmlns:p14="http://schemas.microsoft.com/office/powerpoint/2010/main" val="731502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1610" y="68610"/>
            <a:ext cx="8306017" cy="342900"/>
          </a:xfrm>
          <a:prstGeom prst="rect">
            <a:avLst/>
          </a:prstGeom>
        </p:spPr>
        <p:txBody>
          <a:bodyPr/>
          <a:lstStyle/>
          <a:p>
            <a:r>
              <a:rPr lang="en-US" sz="2000"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C.1 Modelling of Hydrogen Transport properties in the first wall</a:t>
            </a:r>
            <a:r>
              <a:rPr lang="en-US" sz="2000" spc="-15" dirty="0">
                <a:solidFill>
                  <a:srgbClr val="000000"/>
                </a:solidFill>
                <a:effectLst/>
                <a:latin typeface="Calibri" panose="020F0502020204030204" pitchFamily="34" charset="0"/>
                <a:ea typeface="Times New Roman" panose="02020603050405020304" pitchFamily="18" charset="0"/>
              </a:rPr>
              <a:t>:</a:t>
            </a:r>
            <a:r>
              <a:rPr lang="en-US" sz="2400" spc="-15" dirty="0">
                <a:solidFill>
                  <a:srgbClr val="000000"/>
                </a:solidFill>
                <a:effectLst/>
                <a:latin typeface="Calibri" panose="020F0502020204030204" pitchFamily="34" charset="0"/>
                <a:ea typeface="Times New Roman" panose="02020603050405020304" pitchFamily="18" charset="0"/>
              </a:rPr>
              <a:t> </a:t>
            </a:r>
            <a:r>
              <a:rPr lang="en-US" sz="2000" spc="-15" dirty="0">
                <a:solidFill>
                  <a:srgbClr val="000000"/>
                </a:solidFill>
                <a:effectLst/>
                <a:latin typeface="Calibri" panose="020F0502020204030204" pitchFamily="34" charset="0"/>
                <a:ea typeface="Times New Roman" panose="02020603050405020304" pitchFamily="18" charset="0"/>
              </a:rPr>
              <a:t>CEA</a:t>
            </a:r>
            <a:endParaRPr lang="de-DE" sz="1600" dirty="0">
              <a:solidFill>
                <a:srgbClr val="000000"/>
              </a:solidFill>
              <a:latin typeface="Calibri" panose="020F0502020204030204" pitchFamily="34" charset="0"/>
              <a:ea typeface="SimSun" panose="02010600030101010101" pitchFamily="2" charset="-122"/>
            </a:endParaRPr>
          </a:p>
        </p:txBody>
      </p:sp>
      <p:sp>
        <p:nvSpPr>
          <p:cNvPr id="8" name="Text Box 30">
            <a:extLst>
              <a:ext uri="{FF2B5EF4-FFF2-40B4-BE49-F238E27FC236}">
                <a16:creationId xmlns:a16="http://schemas.microsoft.com/office/drawing/2014/main" id="{AE4717C8-9B9D-4637-DCF5-EACA8151BE99}"/>
              </a:ext>
            </a:extLst>
          </p:cNvPr>
          <p:cNvSpPr txBox="1">
            <a:spLocks noChangeArrowheads="1"/>
          </p:cNvSpPr>
          <p:nvPr/>
        </p:nvSpPr>
        <p:spPr bwMode="auto">
          <a:xfrm>
            <a:off x="51888" y="1844238"/>
            <a:ext cx="3663545" cy="21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1300" dirty="0"/>
              <a:t> The solution of H was determined at the W/Cu interface </a:t>
            </a:r>
          </a:p>
        </p:txBody>
      </p:sp>
      <p:sp>
        <p:nvSpPr>
          <p:cNvPr id="9" name="Text Box 30">
            <a:extLst>
              <a:ext uri="{FF2B5EF4-FFF2-40B4-BE49-F238E27FC236}">
                <a16:creationId xmlns:a16="http://schemas.microsoft.com/office/drawing/2014/main" id="{3606E04B-BCE4-8253-3BA7-8BBC8C004222}"/>
              </a:ext>
            </a:extLst>
          </p:cNvPr>
          <p:cNvSpPr txBox="1">
            <a:spLocks noChangeArrowheads="1"/>
          </p:cNvSpPr>
          <p:nvPr/>
        </p:nvSpPr>
        <p:spPr bwMode="auto">
          <a:xfrm>
            <a:off x="28719" y="681382"/>
            <a:ext cx="4111233" cy="35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1300" dirty="0"/>
              <a:t> </a:t>
            </a:r>
            <a:r>
              <a:rPr lang="en-US" altLang="en-US" sz="1300" b="1" dirty="0"/>
              <a:t>Deliverable</a:t>
            </a:r>
            <a:r>
              <a:rPr lang="en-US" altLang="en-US" sz="1300" dirty="0"/>
              <a:t>: </a:t>
            </a:r>
            <a:r>
              <a:rPr lang="en-US" sz="1300" dirty="0">
                <a:solidFill>
                  <a:srgbClr val="0000FF"/>
                </a:solidFill>
              </a:rPr>
              <a:t>Diffusion properties of hydrogen at the W/Cu interface: activation barriers for MRE modeling</a:t>
            </a:r>
          </a:p>
        </p:txBody>
      </p:sp>
      <p:sp>
        <p:nvSpPr>
          <p:cNvPr id="11" name="Text Box 32">
            <a:extLst>
              <a:ext uri="{FF2B5EF4-FFF2-40B4-BE49-F238E27FC236}">
                <a16:creationId xmlns:a16="http://schemas.microsoft.com/office/drawing/2014/main" id="{CABEF73B-A46E-D483-A4BB-F83A5C21FB04}"/>
              </a:ext>
            </a:extLst>
          </p:cNvPr>
          <p:cNvSpPr txBox="1">
            <a:spLocks noChangeArrowheads="1"/>
          </p:cNvSpPr>
          <p:nvPr/>
        </p:nvSpPr>
        <p:spPr bwMode="auto">
          <a:xfrm>
            <a:off x="376154" y="2251039"/>
            <a:ext cx="3532060" cy="65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itchFamily="2" charset="2"/>
              <a:buChar char="Ø"/>
            </a:pPr>
            <a:r>
              <a:rPr lang="en-US" altLang="en-US" sz="1300" dirty="0">
                <a:solidFill>
                  <a:srgbClr val="0000FF"/>
                </a:solidFill>
              </a:rPr>
              <a:t>Grand-canonical ensemble is used</a:t>
            </a:r>
          </a:p>
          <a:p>
            <a:pPr marL="285750" indent="-285750">
              <a:buFont typeface="Wingdings" pitchFamily="2" charset="2"/>
              <a:buChar char="Ø"/>
            </a:pPr>
            <a:r>
              <a:rPr lang="en-US" altLang="en-US" sz="1300" dirty="0">
                <a:solidFill>
                  <a:srgbClr val="0000FF"/>
                </a:solidFill>
              </a:rPr>
              <a:t>H reservoir is also considered as a </a:t>
            </a:r>
            <a:r>
              <a:rPr lang="en-US" altLang="en-US" sz="1300" u="sng" dirty="0">
                <a:solidFill>
                  <a:srgbClr val="0000FF"/>
                </a:solidFill>
              </a:rPr>
              <a:t>real gas</a:t>
            </a:r>
          </a:p>
          <a:p>
            <a:pPr marL="285750" indent="-285750">
              <a:buFont typeface="Wingdings" pitchFamily="2" charset="2"/>
              <a:buChar char="Ø"/>
            </a:pPr>
            <a:r>
              <a:rPr lang="en-US" altLang="en-US" sz="1300" dirty="0">
                <a:solidFill>
                  <a:srgbClr val="0000FF"/>
                </a:solidFill>
              </a:rPr>
              <a:t>H solubility is determined as function of temperature and chemical potential.</a:t>
            </a:r>
          </a:p>
        </p:txBody>
      </p:sp>
      <p:sp>
        <p:nvSpPr>
          <p:cNvPr id="12" name="Text Box 30">
            <a:extLst>
              <a:ext uri="{FF2B5EF4-FFF2-40B4-BE49-F238E27FC236}">
                <a16:creationId xmlns:a16="http://schemas.microsoft.com/office/drawing/2014/main" id="{4EC8193C-591E-FB7B-DA1C-F041D1B5F708}"/>
              </a:ext>
            </a:extLst>
          </p:cNvPr>
          <p:cNvSpPr txBox="1">
            <a:spLocks noChangeArrowheads="1"/>
          </p:cNvSpPr>
          <p:nvPr/>
        </p:nvSpPr>
        <p:spPr bwMode="auto">
          <a:xfrm>
            <a:off x="0" y="3043654"/>
            <a:ext cx="3612717" cy="21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1300" dirty="0"/>
              <a:t>NEB calculations were performed at the W/Cu interface:</a:t>
            </a:r>
          </a:p>
        </p:txBody>
      </p:sp>
      <p:sp>
        <p:nvSpPr>
          <p:cNvPr id="13" name="Text Box 30">
            <a:extLst>
              <a:ext uri="{FF2B5EF4-FFF2-40B4-BE49-F238E27FC236}">
                <a16:creationId xmlns:a16="http://schemas.microsoft.com/office/drawing/2014/main" id="{68D5E939-805B-812F-4DD2-78D2CCAA85C9}"/>
              </a:ext>
            </a:extLst>
          </p:cNvPr>
          <p:cNvSpPr txBox="1">
            <a:spLocks noChangeArrowheads="1"/>
          </p:cNvSpPr>
          <p:nvPr/>
        </p:nvSpPr>
        <p:spPr bwMode="auto">
          <a:xfrm>
            <a:off x="28719" y="1152810"/>
            <a:ext cx="3675544" cy="21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1300" dirty="0"/>
              <a:t> Phonon properties of H at the W/Cu interface</a:t>
            </a:r>
          </a:p>
        </p:txBody>
      </p:sp>
      <p:sp>
        <p:nvSpPr>
          <p:cNvPr id="14" name="Text Box 32">
            <a:extLst>
              <a:ext uri="{FF2B5EF4-FFF2-40B4-BE49-F238E27FC236}">
                <a16:creationId xmlns:a16="http://schemas.microsoft.com/office/drawing/2014/main" id="{938B2E33-62F4-8BBC-CA1F-175A05B046C5}"/>
              </a:ext>
            </a:extLst>
          </p:cNvPr>
          <p:cNvSpPr txBox="1">
            <a:spLocks noChangeArrowheads="1"/>
          </p:cNvSpPr>
          <p:nvPr/>
        </p:nvSpPr>
        <p:spPr bwMode="auto">
          <a:xfrm>
            <a:off x="396596" y="1444272"/>
            <a:ext cx="2981035" cy="21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itchFamily="2" charset="2"/>
              <a:buChar char="Ø"/>
            </a:pPr>
            <a:r>
              <a:rPr lang="en-US" altLang="en-US" sz="1300" dirty="0">
                <a:solidFill>
                  <a:srgbClr val="0000FF"/>
                </a:solidFill>
              </a:rPr>
              <a:t>Vibrational frequencies of H at the W/Cu were computed. </a:t>
            </a:r>
          </a:p>
        </p:txBody>
      </p:sp>
      <p:grpSp>
        <p:nvGrpSpPr>
          <p:cNvPr id="18" name="Group 17">
            <a:extLst>
              <a:ext uri="{FF2B5EF4-FFF2-40B4-BE49-F238E27FC236}">
                <a16:creationId xmlns:a16="http://schemas.microsoft.com/office/drawing/2014/main" id="{F76DE978-B6BA-A6AD-E899-D2DE7A293FDA}"/>
              </a:ext>
            </a:extLst>
          </p:cNvPr>
          <p:cNvGrpSpPr/>
          <p:nvPr/>
        </p:nvGrpSpPr>
        <p:grpSpPr>
          <a:xfrm>
            <a:off x="4860032" y="561102"/>
            <a:ext cx="4104456" cy="3521122"/>
            <a:chOff x="6231423" y="887679"/>
            <a:chExt cx="5502785" cy="4720718"/>
          </a:xfrm>
        </p:grpSpPr>
        <p:pic>
          <p:nvPicPr>
            <p:cNvPr id="6" name="Image 21">
              <a:extLst>
                <a:ext uri="{FF2B5EF4-FFF2-40B4-BE49-F238E27FC236}">
                  <a16:creationId xmlns:a16="http://schemas.microsoft.com/office/drawing/2014/main" id="{EC7B57DB-5356-0E50-86BB-B45D897FCF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1423" y="3525836"/>
              <a:ext cx="5502785" cy="2082561"/>
            </a:xfrm>
            <a:prstGeom prst="rect">
              <a:avLst/>
            </a:prstGeom>
          </p:spPr>
        </p:pic>
        <p:pic>
          <p:nvPicPr>
            <p:cNvPr id="7" name="Picture 6">
              <a:extLst>
                <a:ext uri="{FF2B5EF4-FFF2-40B4-BE49-F238E27FC236}">
                  <a16:creationId xmlns:a16="http://schemas.microsoft.com/office/drawing/2014/main" id="{BE208EF6-37EE-8664-04EF-27AE0B91C0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7903" y="887679"/>
              <a:ext cx="3395000" cy="2631126"/>
            </a:xfrm>
            <a:prstGeom prst="rect">
              <a:avLst/>
            </a:prstGeom>
          </p:spPr>
        </p:pic>
        <p:pic>
          <p:nvPicPr>
            <p:cNvPr id="15" name="Picture 14">
              <a:extLst>
                <a:ext uri="{FF2B5EF4-FFF2-40B4-BE49-F238E27FC236}">
                  <a16:creationId xmlns:a16="http://schemas.microsoft.com/office/drawing/2014/main" id="{5B94330C-93CD-FB3F-86C0-02EFBD87529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156" t="9297" r="8296" b="1768"/>
            <a:stretch/>
          </p:blipFill>
          <p:spPr>
            <a:xfrm>
              <a:off x="9711503" y="2260804"/>
              <a:ext cx="1933274" cy="1168196"/>
            </a:xfrm>
            <a:prstGeom prst="rect">
              <a:avLst/>
            </a:prstGeom>
            <a:ln w="22225">
              <a:solidFill>
                <a:srgbClr val="00FA00">
                  <a:alpha val="80000"/>
                </a:srgbClr>
              </a:solidFill>
            </a:ln>
          </p:spPr>
        </p:pic>
        <p:pic>
          <p:nvPicPr>
            <p:cNvPr id="16" name="Picture 15">
              <a:extLst>
                <a:ext uri="{FF2B5EF4-FFF2-40B4-BE49-F238E27FC236}">
                  <a16:creationId xmlns:a16="http://schemas.microsoft.com/office/drawing/2014/main" id="{42D9C5CA-894B-A053-B877-DEBEEABFCE1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412" t="8131" r="7833"/>
            <a:stretch/>
          </p:blipFill>
          <p:spPr>
            <a:xfrm>
              <a:off x="9711503" y="936930"/>
              <a:ext cx="1933273" cy="1189952"/>
            </a:xfrm>
            <a:prstGeom prst="rect">
              <a:avLst/>
            </a:prstGeom>
            <a:ln w="22225">
              <a:solidFill>
                <a:srgbClr val="FF40FF">
                  <a:alpha val="80000"/>
                </a:srgbClr>
              </a:solidFill>
            </a:ln>
          </p:spPr>
        </p:pic>
      </p:grpSp>
      <p:sp>
        <p:nvSpPr>
          <p:cNvPr id="19" name="Text Box 32">
            <a:extLst>
              <a:ext uri="{FF2B5EF4-FFF2-40B4-BE49-F238E27FC236}">
                <a16:creationId xmlns:a16="http://schemas.microsoft.com/office/drawing/2014/main" id="{2D9EC42F-3CB1-51D1-9AB5-FCDEF8682EA1}"/>
              </a:ext>
            </a:extLst>
          </p:cNvPr>
          <p:cNvSpPr txBox="1">
            <a:spLocks noChangeArrowheads="1"/>
          </p:cNvSpPr>
          <p:nvPr/>
        </p:nvSpPr>
        <p:spPr bwMode="auto">
          <a:xfrm>
            <a:off x="271640" y="3497776"/>
            <a:ext cx="463797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itchFamily="2" charset="2"/>
              <a:buChar char="Ø"/>
            </a:pPr>
            <a:r>
              <a:rPr lang="en-US" altLang="en-US" sz="1200" dirty="0">
                <a:solidFill>
                  <a:srgbClr val="0000FF"/>
                </a:solidFill>
              </a:rPr>
              <a:t>Due to the distortion of the Cu network, two diffusion paths have been considered (</a:t>
            </a:r>
            <a:r>
              <a:rPr lang="en-US" altLang="en-US" sz="1200" dirty="0">
                <a:solidFill>
                  <a:srgbClr val="FF65FF"/>
                </a:solidFill>
              </a:rPr>
              <a:t>pink</a:t>
            </a:r>
            <a:r>
              <a:rPr lang="en-US" altLang="en-US" sz="1200" dirty="0">
                <a:solidFill>
                  <a:srgbClr val="0000FF"/>
                </a:solidFill>
              </a:rPr>
              <a:t> &amp; </a:t>
            </a:r>
            <a:r>
              <a:rPr lang="en-US" altLang="en-US" sz="1200" dirty="0">
                <a:solidFill>
                  <a:srgbClr val="33FC33"/>
                </a:solidFill>
              </a:rPr>
              <a:t>green</a:t>
            </a:r>
            <a:r>
              <a:rPr lang="en-US" altLang="en-US" sz="1200" dirty="0">
                <a:solidFill>
                  <a:srgbClr val="0000FF"/>
                </a:solidFill>
              </a:rPr>
              <a:t>).</a:t>
            </a:r>
          </a:p>
          <a:p>
            <a:pPr marL="285750" indent="-285750">
              <a:buFont typeface="Wingdings" pitchFamily="2" charset="2"/>
              <a:buChar char="Ø"/>
            </a:pPr>
            <a:r>
              <a:rPr lang="en-US" altLang="en-US" sz="1200" dirty="0">
                <a:solidFill>
                  <a:srgbClr val="0000FF"/>
                </a:solidFill>
              </a:rPr>
              <a:t>The activation barriers were determined for each path.</a:t>
            </a:r>
          </a:p>
          <a:p>
            <a:pPr marL="285750" indent="-285750">
              <a:buFont typeface="Wingdings" pitchFamily="2" charset="2"/>
              <a:buChar char="Ø"/>
            </a:pPr>
            <a:r>
              <a:rPr lang="en-US" altLang="en-US" sz="1200" dirty="0">
                <a:solidFill>
                  <a:srgbClr val="0000FF"/>
                </a:solidFill>
              </a:rPr>
              <a:t>An additional path connecting the two previous ones was also considered (blue)</a:t>
            </a:r>
          </a:p>
        </p:txBody>
      </p:sp>
      <p:sp>
        <p:nvSpPr>
          <p:cNvPr id="5" name="Footer Placeholder 4">
            <a:extLst>
              <a:ext uri="{FF2B5EF4-FFF2-40B4-BE49-F238E27FC236}">
                <a16:creationId xmlns:a16="http://schemas.microsoft.com/office/drawing/2014/main" id="{1AFC16D0-E785-62BF-AC18-6288A5C06EE2}"/>
              </a:ext>
            </a:extLst>
          </p:cNvPr>
          <p:cNvSpPr>
            <a:spLocks noGrp="1"/>
          </p:cNvSpPr>
          <p:nvPr>
            <p:ph type="ftr" sz="quarter" idx="3"/>
          </p:nvPr>
        </p:nvSpPr>
        <p:spPr>
          <a:xfrm>
            <a:off x="467544" y="4908928"/>
            <a:ext cx="8240228" cy="201104"/>
          </a:xfrm>
        </p:spPr>
        <p:txBody>
          <a:bodyPr/>
          <a:lstStyle/>
          <a:p>
            <a:pPr algn="r"/>
            <a:r>
              <a:rPr lang="en-GB"/>
              <a:t>WP-PWIE Project Meeting | April 2024 | </a:t>
            </a:r>
            <a:endParaRPr lang="en-GB" dirty="0"/>
          </a:p>
        </p:txBody>
      </p:sp>
      <p:sp>
        <p:nvSpPr>
          <p:cNvPr id="10" name="Slide Number Placeholder 9">
            <a:extLst>
              <a:ext uri="{FF2B5EF4-FFF2-40B4-BE49-F238E27FC236}">
                <a16:creationId xmlns:a16="http://schemas.microsoft.com/office/drawing/2014/main" id="{005D9AE4-CDF7-275D-CA72-780D67F3D845}"/>
              </a:ext>
            </a:extLst>
          </p:cNvPr>
          <p:cNvSpPr>
            <a:spLocks noGrp="1"/>
          </p:cNvSpPr>
          <p:nvPr>
            <p:ph type="sldNum" sz="quarter" idx="4"/>
          </p:nvPr>
        </p:nvSpPr>
        <p:spPr/>
        <p:txBody>
          <a:bodyPr/>
          <a:lstStyle/>
          <a:p>
            <a:fld id="{F052B65A-4CD3-441E-8847-5A83042EA826}" type="slidenum">
              <a:rPr lang="en-GB" smtClean="0"/>
              <a:pPr/>
              <a:t>5</a:t>
            </a:fld>
            <a:endParaRPr lang="en-GB" dirty="0"/>
          </a:p>
        </p:txBody>
      </p:sp>
      <p:sp>
        <p:nvSpPr>
          <p:cNvPr id="3" name="TextBox 2">
            <a:extLst>
              <a:ext uri="{FF2B5EF4-FFF2-40B4-BE49-F238E27FC236}">
                <a16:creationId xmlns:a16="http://schemas.microsoft.com/office/drawing/2014/main" id="{C40B2B12-9954-FA76-5BF5-2EBE0A62C6E5}"/>
              </a:ext>
            </a:extLst>
          </p:cNvPr>
          <p:cNvSpPr txBox="1"/>
          <p:nvPr/>
        </p:nvSpPr>
        <p:spPr>
          <a:xfrm>
            <a:off x="5148064" y="4328773"/>
            <a:ext cx="3122265" cy="369332"/>
          </a:xfrm>
          <a:prstGeom prst="rect">
            <a:avLst/>
          </a:prstGeom>
          <a:noFill/>
        </p:spPr>
        <p:txBody>
          <a:bodyPr wrap="none" rtlCol="0">
            <a:spAutoFit/>
          </a:bodyPr>
          <a:lstStyle/>
          <a:p>
            <a:r>
              <a:rPr lang="de-DE" b="1" dirty="0">
                <a:sym typeface="Wingdings" panose="05000000000000000000" pitchFamily="2" charset="2"/>
              </a:rPr>
              <a:t> </a:t>
            </a:r>
            <a:r>
              <a:rPr lang="de-DE" b="1" dirty="0"/>
              <a:t>See presentation by Y. Ferro</a:t>
            </a:r>
            <a:endParaRPr lang="en-GB" b="1" dirty="0"/>
          </a:p>
        </p:txBody>
      </p:sp>
    </p:spTree>
    <p:extLst>
      <p:ext uri="{BB962C8B-B14F-4D97-AF65-F5344CB8AC3E}">
        <p14:creationId xmlns:p14="http://schemas.microsoft.com/office/powerpoint/2010/main" val="422727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1610" y="82253"/>
            <a:ext cx="8306017" cy="342900"/>
          </a:xfrm>
          <a:prstGeom prst="rect">
            <a:avLst/>
          </a:prstGeo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a:t>
            </a:r>
            <a:r>
              <a:rPr lang="en-US" sz="2000" spc="-15" dirty="0">
                <a:solidFill>
                  <a:srgbClr val="000000"/>
                </a:solidFill>
                <a:latin typeface="Calibri" panose="020F0502020204030204" pitchFamily="34" charset="0"/>
                <a:ea typeface="Times New Roman" panose="02020603050405020304" pitchFamily="18" charset="0"/>
              </a:rPr>
              <a:t>CEA</a:t>
            </a:r>
            <a:endParaRPr lang="de-DE" sz="1400" dirty="0">
              <a:solidFill>
                <a:srgbClr val="000000"/>
              </a:solidFill>
              <a:latin typeface="Calibri" panose="020F0502020204030204" pitchFamily="34" charset="0"/>
              <a:ea typeface="SimSun" panose="02010600030101010101" pitchFamily="2" charset="-122"/>
            </a:endParaRPr>
          </a:p>
        </p:txBody>
      </p:sp>
      <p:sp>
        <p:nvSpPr>
          <p:cNvPr id="17" name="Textfeld 4">
            <a:extLst>
              <a:ext uri="{FF2B5EF4-FFF2-40B4-BE49-F238E27FC236}">
                <a16:creationId xmlns:a16="http://schemas.microsoft.com/office/drawing/2014/main" id="{D86F1979-FE72-1980-1726-B40EACF78693}"/>
              </a:ext>
            </a:extLst>
          </p:cNvPr>
          <p:cNvSpPr txBox="1"/>
          <p:nvPr/>
        </p:nvSpPr>
        <p:spPr>
          <a:xfrm>
            <a:off x="107504" y="555526"/>
            <a:ext cx="8928992" cy="542521"/>
          </a:xfrm>
          <a:prstGeom prst="rect">
            <a:avLst/>
          </a:prstGeom>
          <a:noFill/>
          <a:ln w="12700">
            <a:noFill/>
          </a:ln>
        </p:spPr>
        <p:txBody>
          <a:bodyPr wrap="square" rtlCol="0">
            <a:spAutoFit/>
          </a:body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Kinetic of hydrogen transport across the W/Cu interface and </a:t>
            </a:r>
            <a:r>
              <a:rPr kumimoji="0" lang="en-GB" sz="1350" b="1" i="0" u="none" strike="noStrike" kern="1200" cap="none" spc="0" normalizeH="0" baseline="0" noProof="0" dirty="0" err="1">
                <a:ln>
                  <a:noFill/>
                </a:ln>
                <a:solidFill>
                  <a:srgbClr val="003399"/>
                </a:solidFill>
                <a:effectLst/>
                <a:uLnTx/>
                <a:uFillTx/>
                <a:latin typeface="Arial" panose="020B0604020202020204" pitchFamily="34" charset="0"/>
                <a:ea typeface="+mn-ea"/>
                <a:cs typeface="Arial" panose="020B0604020202020204" pitchFamily="34" charset="0"/>
              </a:rPr>
              <a:t>modeling</a:t>
            </a:r>
            <a:r>
              <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 distortions in Cu at the W/Cu  interface </a:t>
            </a:r>
            <a:endParaRPr kumimoji="0" lang="en-US"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F1DD1833-1AFF-CBDF-2232-7EC9C6ABA05B}"/>
              </a:ext>
            </a:extLst>
          </p:cNvPr>
          <p:cNvSpPr>
            <a:spLocks noGrp="1"/>
          </p:cNvSpPr>
          <p:nvPr>
            <p:ph type="ftr" sz="quarter" idx="3"/>
          </p:nvPr>
        </p:nvSpPr>
        <p:spPr>
          <a:xfrm>
            <a:off x="467544" y="4908928"/>
            <a:ext cx="8240228" cy="201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tint val="75000"/>
                  </a:prstClr>
                </a:solidFill>
                <a:effectLst/>
                <a:uLnTx/>
                <a:uFillTx/>
                <a:latin typeface="Calibri"/>
                <a:ea typeface="+mn-ea"/>
                <a:cs typeface="+mn-cs"/>
              </a:rPr>
              <a:t>WP-PWIE Project Meeting | April 2024 | </a:t>
            </a:r>
            <a:endParaRPr kumimoji="0" lang="en-GB" sz="1000" b="0" i="1"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0B6DFD83-C4E2-D1BD-E4A3-D6EB8A283064}"/>
              </a:ext>
            </a:extLst>
          </p:cNvPr>
          <p:cNvSpPr txBox="1"/>
          <p:nvPr/>
        </p:nvSpPr>
        <p:spPr>
          <a:xfrm>
            <a:off x="827584" y="1029561"/>
            <a:ext cx="4634088"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dirty="0">
                <a:ln>
                  <a:noFill/>
                </a:ln>
                <a:solidFill>
                  <a:prstClr val="black"/>
                </a:solidFill>
                <a:effectLst/>
                <a:uLnTx/>
                <a:uFillTx/>
                <a:latin typeface="Calibri"/>
                <a:ea typeface="+mn-ea"/>
                <a:cs typeface="+mn-cs"/>
              </a:rPr>
              <a:t>0D model of the interface.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dirty="0">
                <a:ln>
                  <a:noFill/>
                </a:ln>
                <a:solidFill>
                  <a:prstClr val="black"/>
                </a:solidFill>
                <a:effectLst/>
                <a:uLnTx/>
                <a:uFillTx/>
                <a:latin typeface="Calibri"/>
                <a:ea typeface="+mn-ea"/>
                <a:cs typeface="+mn-cs"/>
              </a:rPr>
              <a:t>Identification misfit defects by MD at the W/Cu interface with EAM potential</a:t>
            </a:r>
          </a:p>
        </p:txBody>
      </p:sp>
      <p:sp>
        <p:nvSpPr>
          <p:cNvPr id="11" name="TextBox 10">
            <a:extLst>
              <a:ext uri="{FF2B5EF4-FFF2-40B4-BE49-F238E27FC236}">
                <a16:creationId xmlns:a16="http://schemas.microsoft.com/office/drawing/2014/main" id="{F15F6A4D-5E07-C743-E158-AA0EECC9ACCA}"/>
              </a:ext>
            </a:extLst>
          </p:cNvPr>
          <p:cNvSpPr txBox="1"/>
          <p:nvPr/>
        </p:nvSpPr>
        <p:spPr>
          <a:xfrm>
            <a:off x="827584" y="2892848"/>
            <a:ext cx="5760640" cy="175432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Many different interfaces between W/Cu due to different orientation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Build kinetic model (activation barriers etc.)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Different W/Cu orientation at the interface.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DFT &amp; MD model of the interface. Build an MD potential.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Average model of H at interface over different interfaces.</a:t>
            </a:r>
          </a:p>
        </p:txBody>
      </p:sp>
      <p:sp>
        <p:nvSpPr>
          <p:cNvPr id="12" name="TextBox 11">
            <a:extLst>
              <a:ext uri="{FF2B5EF4-FFF2-40B4-BE49-F238E27FC236}">
                <a16:creationId xmlns:a16="http://schemas.microsoft.com/office/drawing/2014/main" id="{A2CC3F6D-4427-1DEC-E614-2FE02A2D749D}"/>
              </a:ext>
            </a:extLst>
          </p:cNvPr>
          <p:cNvSpPr txBox="1"/>
          <p:nvPr/>
        </p:nvSpPr>
        <p:spPr>
          <a:xfrm>
            <a:off x="107504" y="2460865"/>
            <a:ext cx="1675459" cy="307777"/>
          </a:xfrm>
          <a:prstGeom prst="rect">
            <a:avLst/>
          </a:prstGeom>
          <a:noFill/>
          <a:ln w="12700">
            <a:noFill/>
          </a:ln>
        </p:spPr>
        <p:txBody>
          <a:bodyPr wrap="square" rtlCol="0">
            <a:spAutoFit/>
          </a:bodyPr>
          <a:lstStyle>
            <a:defPPr>
              <a:defRPr lang="en-US"/>
            </a:defPPr>
            <a:lvl1pPr marL="285750" indent="-285750">
              <a:lnSpc>
                <a:spcPct val="113000"/>
              </a:lnSpc>
              <a:buFont typeface="Wingdings" panose="05000000000000000000" pitchFamily="2" charset="2"/>
              <a:buChar char="v"/>
              <a:defRPr sz="1350" b="1">
                <a:solidFill>
                  <a:srgbClr val="003399"/>
                </a:solidFill>
                <a:latin typeface="Arial" panose="020B0604020202020204" pitchFamily="34" charset="0"/>
                <a:cs typeface="Arial" panose="020B0604020202020204" pitchFamily="34" charset="0"/>
              </a:defRPr>
            </a:lvl1p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de-DE"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KOM Feb-2024</a:t>
            </a:r>
            <a:endPar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3" name="Slide Number Placeholder 12">
            <a:extLst>
              <a:ext uri="{FF2B5EF4-FFF2-40B4-BE49-F238E27FC236}">
                <a16:creationId xmlns:a16="http://schemas.microsoft.com/office/drawing/2014/main" id="{A4491839-E301-48AF-E115-31FDB38C64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2B65A-4CD3-441E-8847-5A83042EA826}"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206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1610" y="82253"/>
            <a:ext cx="8306017" cy="342900"/>
          </a:xfrm>
          <a:prstGeom prst="rect">
            <a:avLst/>
          </a:prstGeo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a:t>
            </a:r>
            <a:r>
              <a:rPr lang="en-US" sz="2000" spc="-15" dirty="0">
                <a:solidFill>
                  <a:srgbClr val="000000"/>
                </a:solidFill>
                <a:latin typeface="Calibri" panose="020F0502020204030204" pitchFamily="34" charset="0"/>
                <a:ea typeface="Times New Roman" panose="02020603050405020304" pitchFamily="18" charset="0"/>
              </a:rPr>
              <a:t>MPG</a:t>
            </a:r>
            <a:endParaRPr lang="de-DE" sz="1400" dirty="0">
              <a:solidFill>
                <a:srgbClr val="000000"/>
              </a:solidFill>
              <a:latin typeface="Calibri" panose="020F0502020204030204" pitchFamily="34" charset="0"/>
              <a:ea typeface="SimSun" panose="02010600030101010101" pitchFamily="2" charset="-122"/>
            </a:endParaRPr>
          </a:p>
        </p:txBody>
      </p:sp>
      <p:sp>
        <p:nvSpPr>
          <p:cNvPr id="6" name="Textfeld 4">
            <a:extLst>
              <a:ext uri="{FF2B5EF4-FFF2-40B4-BE49-F238E27FC236}">
                <a16:creationId xmlns:a16="http://schemas.microsoft.com/office/drawing/2014/main" id="{EB645327-36B9-F327-7AEC-203199D9DE6F}"/>
              </a:ext>
            </a:extLst>
          </p:cNvPr>
          <p:cNvSpPr txBox="1"/>
          <p:nvPr/>
        </p:nvSpPr>
        <p:spPr>
          <a:xfrm>
            <a:off x="107504" y="555526"/>
            <a:ext cx="8928992" cy="1419812"/>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US" sz="1350" dirty="0">
                <a:solidFill>
                  <a:srgbClr val="FF0000"/>
                </a:solidFill>
                <a:latin typeface="Arial" panose="020B0604020202020204" pitchFamily="34" charset="0"/>
                <a:cs typeface="Arial" panose="020B0604020202020204" pitchFamily="34" charset="0"/>
              </a:rPr>
              <a:t>Permeation of H isotopes through W heavy alloys (W/Fe-Ni) </a:t>
            </a:r>
          </a:p>
          <a:p>
            <a:pPr marL="214313" indent="-214313">
              <a:lnSpc>
                <a:spcPct val="113000"/>
              </a:lnSpc>
              <a:buFont typeface="Wingdings" panose="05000000000000000000" pitchFamily="2" charset="2"/>
              <a:buChar char="§"/>
            </a:pPr>
            <a:r>
              <a:rPr lang="en-US" sz="1350" dirty="0">
                <a:solidFill>
                  <a:srgbClr val="FF0000"/>
                </a:solidFill>
                <a:latin typeface="Arial" panose="020B0604020202020204" pitchFamily="34" charset="0"/>
                <a:cs typeface="Arial" panose="020B0604020202020204" pitchFamily="34" charset="0"/>
              </a:rPr>
              <a:t>Question: Transition of D between W and Fe-Ni phases</a:t>
            </a:r>
          </a:p>
          <a:p>
            <a:pPr marL="214313" indent="-214313">
              <a:lnSpc>
                <a:spcPct val="113000"/>
              </a:lnSpc>
              <a:buFont typeface="Wingdings" panose="05000000000000000000" pitchFamily="2" charset="2"/>
              <a:buChar char="§"/>
            </a:pPr>
            <a:r>
              <a:rPr lang="en-US" sz="1350" dirty="0">
                <a:solidFill>
                  <a:srgbClr val="FF0000"/>
                </a:solidFill>
                <a:latin typeface="Arial" panose="020B0604020202020204" pitchFamily="34" charset="0"/>
                <a:cs typeface="Arial" panose="020B0604020202020204" pitchFamily="34" charset="0"/>
              </a:rPr>
              <a:t>Investigate by ion-driven permeation (IDP)</a:t>
            </a:r>
          </a:p>
          <a:p>
            <a:pPr marL="742950" lvl="1" indent="-285750">
              <a:buFont typeface="Wingdings" panose="05000000000000000000" pitchFamily="2" charset="2"/>
              <a:buChar char="Ø"/>
            </a:pPr>
            <a:r>
              <a:rPr lang="de-DE" sz="1350" dirty="0" err="1">
                <a:solidFill>
                  <a:srgbClr val="FF0000"/>
                </a:solidFill>
                <a:latin typeface="Arial" panose="020B0604020202020204" pitchFamily="34" charset="0"/>
                <a:cs typeface="Arial" panose="020B0604020202020204" pitchFamily="34" charset="0"/>
              </a:rPr>
              <a:t>Produced</a:t>
            </a:r>
            <a:r>
              <a:rPr lang="de-DE" sz="1350" dirty="0">
                <a:solidFill>
                  <a:srgbClr val="FF0000"/>
                </a:solidFill>
                <a:latin typeface="Arial" panose="020B0604020202020204" pitchFamily="34" charset="0"/>
                <a:cs typeface="Arial" panose="020B0604020202020204" pitchFamily="34" charset="0"/>
              </a:rPr>
              <a:t> </a:t>
            </a:r>
            <a:r>
              <a:rPr lang="de-DE" sz="1350" dirty="0" err="1">
                <a:solidFill>
                  <a:srgbClr val="FF0000"/>
                </a:solidFill>
                <a:latin typeface="Arial" panose="020B0604020202020204" pitchFamily="34" charset="0"/>
                <a:cs typeface="Arial" panose="020B0604020202020204" pitchFamily="34" charset="0"/>
              </a:rPr>
              <a:t>layered</a:t>
            </a:r>
            <a:r>
              <a:rPr lang="de-DE" sz="1350" dirty="0">
                <a:solidFill>
                  <a:srgbClr val="FF0000"/>
                </a:solidFill>
                <a:latin typeface="Arial" panose="020B0604020202020204" pitchFamily="34" charset="0"/>
                <a:cs typeface="Arial" panose="020B0604020202020204" pitchFamily="34" charset="0"/>
              </a:rPr>
              <a:t> </a:t>
            </a:r>
            <a:r>
              <a:rPr lang="de-DE" sz="1350" dirty="0" err="1">
                <a:solidFill>
                  <a:srgbClr val="FF0000"/>
                </a:solidFill>
                <a:latin typeface="Arial" panose="020B0604020202020204" pitchFamily="34" charset="0"/>
                <a:cs typeface="Arial" panose="020B0604020202020204" pitchFamily="34" charset="0"/>
              </a:rPr>
              <a:t>model</a:t>
            </a:r>
            <a:r>
              <a:rPr lang="de-DE" sz="1350" dirty="0">
                <a:solidFill>
                  <a:srgbClr val="FF0000"/>
                </a:solidFill>
                <a:latin typeface="Arial" panose="020B0604020202020204" pitchFamily="34" charset="0"/>
                <a:cs typeface="Arial" panose="020B0604020202020204" pitchFamily="34" charset="0"/>
              </a:rPr>
              <a:t> </a:t>
            </a:r>
            <a:r>
              <a:rPr lang="de-DE" sz="1350" dirty="0" err="1">
                <a:solidFill>
                  <a:srgbClr val="FF0000"/>
                </a:solidFill>
                <a:latin typeface="Arial" panose="020B0604020202020204" pitchFamily="34" charset="0"/>
                <a:cs typeface="Arial" panose="020B0604020202020204" pitchFamily="34" charset="0"/>
              </a:rPr>
              <a:t>systems</a:t>
            </a:r>
            <a:r>
              <a:rPr lang="de-DE" sz="1350" dirty="0">
                <a:solidFill>
                  <a:srgbClr val="FF0000"/>
                </a:solidFill>
                <a:latin typeface="Arial" panose="020B0604020202020204" pitchFamily="34" charset="0"/>
                <a:cs typeface="Arial" panose="020B0604020202020204" pitchFamily="34" charset="0"/>
              </a:rPr>
              <a:t> </a:t>
            </a:r>
            <a:r>
              <a:rPr lang="de-DE" sz="1350" dirty="0" err="1">
                <a:solidFill>
                  <a:srgbClr val="FF0000"/>
                </a:solidFill>
                <a:latin typeface="Arial" panose="020B0604020202020204" pitchFamily="34" charset="0"/>
                <a:cs typeface="Arial" panose="020B0604020202020204" pitchFamily="34" charset="0"/>
              </a:rPr>
              <a:t>of</a:t>
            </a:r>
            <a:r>
              <a:rPr lang="de-DE" sz="1350" dirty="0">
                <a:solidFill>
                  <a:srgbClr val="FF0000"/>
                </a:solidFill>
                <a:latin typeface="Arial" panose="020B0604020202020204" pitchFamily="34" charset="0"/>
                <a:cs typeface="Arial" panose="020B0604020202020204" pitchFamily="34" charset="0"/>
              </a:rPr>
              <a:t> </a:t>
            </a:r>
            <a:r>
              <a:rPr lang="de-DE" sz="1350" dirty="0" err="1">
                <a:solidFill>
                  <a:srgbClr val="FF0000"/>
                </a:solidFill>
                <a:latin typeface="Arial" panose="020B0604020202020204" pitchFamily="34" charset="0"/>
                <a:cs typeface="Arial" panose="020B0604020202020204" pitchFamily="34" charset="0"/>
              </a:rPr>
              <a:t>Fe</a:t>
            </a:r>
            <a:r>
              <a:rPr lang="de-DE" sz="1350" dirty="0">
                <a:solidFill>
                  <a:srgbClr val="FF0000"/>
                </a:solidFill>
                <a:latin typeface="Arial" panose="020B0604020202020204" pitchFamily="34" charset="0"/>
                <a:cs typeface="Arial" panose="020B0604020202020204" pitchFamily="34" charset="0"/>
              </a:rPr>
              <a:t>-Ni </a:t>
            </a:r>
            <a:r>
              <a:rPr lang="de-DE" sz="1350" dirty="0" err="1">
                <a:solidFill>
                  <a:srgbClr val="FF0000"/>
                </a:solidFill>
                <a:latin typeface="Arial" panose="020B0604020202020204" pitchFamily="34" charset="0"/>
                <a:cs typeface="Arial" panose="020B0604020202020204" pitchFamily="34" charset="0"/>
              </a:rPr>
              <a:t>matrix</a:t>
            </a:r>
            <a:br>
              <a:rPr lang="de-DE" sz="1350" dirty="0">
                <a:solidFill>
                  <a:srgbClr val="FF0000"/>
                </a:solidFill>
                <a:latin typeface="Arial" panose="020B0604020202020204" pitchFamily="34" charset="0"/>
                <a:cs typeface="Arial" panose="020B0604020202020204" pitchFamily="34" charset="0"/>
              </a:rPr>
            </a:br>
            <a:r>
              <a:rPr lang="de-DE" sz="1350" dirty="0">
                <a:solidFill>
                  <a:srgbClr val="FF0000"/>
                </a:solidFill>
                <a:latin typeface="Arial" panose="020B0604020202020204" pitchFamily="34" charset="0"/>
                <a:cs typeface="Arial" panose="020B0604020202020204" pitchFamily="34" charset="0"/>
              </a:rPr>
              <a:t>on </a:t>
            </a:r>
            <a:r>
              <a:rPr lang="de-DE" sz="1350" dirty="0" err="1">
                <a:solidFill>
                  <a:srgbClr val="FF0000"/>
                </a:solidFill>
                <a:latin typeface="Arial" panose="020B0604020202020204" pitchFamily="34" charset="0"/>
                <a:cs typeface="Arial" panose="020B0604020202020204" pitchFamily="34" charset="0"/>
              </a:rPr>
              <a:t>recrystallized</a:t>
            </a:r>
            <a:r>
              <a:rPr lang="de-DE" sz="1350" dirty="0">
                <a:solidFill>
                  <a:srgbClr val="FF0000"/>
                </a:solidFill>
                <a:latin typeface="Arial" panose="020B0604020202020204" pitchFamily="34" charset="0"/>
                <a:cs typeface="Arial" panose="020B0604020202020204" pitchFamily="34" charset="0"/>
              </a:rPr>
              <a:t> W </a:t>
            </a:r>
            <a:r>
              <a:rPr lang="de-DE" sz="1350" dirty="0" err="1">
                <a:solidFill>
                  <a:srgbClr val="FF0000"/>
                </a:solidFill>
                <a:latin typeface="Arial" panose="020B0604020202020204" pitchFamily="34" charset="0"/>
                <a:cs typeface="Arial" panose="020B0604020202020204" pitchFamily="34" charset="0"/>
              </a:rPr>
              <a:t>foil</a:t>
            </a:r>
            <a:endParaRPr lang="de-DE" sz="1350" dirty="0">
              <a:solidFill>
                <a:srgbClr val="FF000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de-DE" sz="1350" dirty="0" err="1">
                <a:solidFill>
                  <a:srgbClr val="FF0000"/>
                </a:solidFill>
                <a:latin typeface="Arial" panose="020B0604020202020204" pitchFamily="34" charset="0"/>
                <a:cs typeface="Arial" panose="020B0604020202020204" pitchFamily="34" charset="0"/>
              </a:rPr>
              <a:t>Measured</a:t>
            </a:r>
            <a:r>
              <a:rPr lang="de-DE" sz="1350" dirty="0">
                <a:solidFill>
                  <a:srgbClr val="FF0000"/>
                </a:solidFill>
                <a:latin typeface="Arial" panose="020B0604020202020204" pitchFamily="34" charset="0"/>
                <a:cs typeface="Arial" panose="020B0604020202020204" pitchFamily="34" charset="0"/>
              </a:rPr>
              <a:t> IDP </a:t>
            </a:r>
            <a:r>
              <a:rPr lang="de-DE" sz="1350" dirty="0" err="1">
                <a:solidFill>
                  <a:srgbClr val="FF0000"/>
                </a:solidFill>
                <a:latin typeface="Arial" panose="020B0604020202020204" pitchFamily="34" charset="0"/>
                <a:cs typeface="Arial" panose="020B0604020202020204" pitchFamily="34" charset="0"/>
              </a:rPr>
              <a:t>starting</a:t>
            </a:r>
            <a:r>
              <a:rPr lang="de-DE" sz="1350" dirty="0">
                <a:solidFill>
                  <a:srgbClr val="FF0000"/>
                </a:solidFill>
                <a:latin typeface="Arial" panose="020B0604020202020204" pitchFamily="34" charset="0"/>
                <a:cs typeface="Arial" panose="020B0604020202020204" pitchFamily="34" charset="0"/>
              </a:rPr>
              <a:t> </a:t>
            </a:r>
            <a:r>
              <a:rPr lang="de-DE" sz="1350" dirty="0" err="1">
                <a:solidFill>
                  <a:srgbClr val="FF0000"/>
                </a:solidFill>
                <a:latin typeface="Arial" panose="020B0604020202020204" pitchFamily="34" charset="0"/>
                <a:cs typeface="Arial" panose="020B0604020202020204" pitchFamily="34" charset="0"/>
              </a:rPr>
              <a:t>from</a:t>
            </a:r>
            <a:r>
              <a:rPr lang="de-DE" sz="1350" dirty="0">
                <a:solidFill>
                  <a:srgbClr val="FF0000"/>
                </a:solidFill>
                <a:latin typeface="Arial" panose="020B0604020202020204" pitchFamily="34" charset="0"/>
                <a:cs typeface="Arial" panose="020B0604020202020204" pitchFamily="34" charset="0"/>
              </a:rPr>
              <a:t> </a:t>
            </a:r>
            <a:r>
              <a:rPr lang="de-DE" sz="1350" dirty="0" err="1">
                <a:solidFill>
                  <a:srgbClr val="FF0000"/>
                </a:solidFill>
                <a:latin typeface="Arial" panose="020B0604020202020204" pitchFamily="34" charset="0"/>
                <a:cs typeface="Arial" panose="020B0604020202020204" pitchFamily="34" charset="0"/>
              </a:rPr>
              <a:t>matrix</a:t>
            </a:r>
            <a:r>
              <a:rPr lang="de-DE" sz="1350" dirty="0">
                <a:solidFill>
                  <a:srgbClr val="FF0000"/>
                </a:solidFill>
                <a:latin typeface="Arial" panose="020B0604020202020204" pitchFamily="34" charset="0"/>
                <a:cs typeface="Arial" panose="020B0604020202020204" pitchFamily="34" charset="0"/>
              </a:rPr>
              <a:t> and W </a:t>
            </a:r>
            <a:r>
              <a:rPr lang="de-DE" sz="1350" dirty="0" err="1">
                <a:solidFill>
                  <a:srgbClr val="FF0000"/>
                </a:solidFill>
                <a:latin typeface="Arial" panose="020B0604020202020204" pitchFamily="34" charset="0"/>
                <a:cs typeface="Arial" panose="020B0604020202020204" pitchFamily="34" charset="0"/>
              </a:rPr>
              <a:t>sides</a:t>
            </a:r>
            <a:endParaRPr lang="en-US" sz="1350" dirty="0">
              <a:solidFill>
                <a:srgbClr val="FF0000"/>
              </a:solidFill>
              <a:latin typeface="Arial" panose="020B0604020202020204" pitchFamily="34" charset="0"/>
              <a:cs typeface="Arial" panose="020B0604020202020204" pitchFamily="34" charset="0"/>
            </a:endParaRPr>
          </a:p>
        </p:txBody>
      </p:sp>
      <p:sp>
        <p:nvSpPr>
          <p:cNvPr id="7" name="Textfeld 9">
            <a:extLst>
              <a:ext uri="{FF2B5EF4-FFF2-40B4-BE49-F238E27FC236}">
                <a16:creationId xmlns:a16="http://schemas.microsoft.com/office/drawing/2014/main" id="{DD641C88-554C-43F5-DA59-4B0CA8740FF2}"/>
              </a:ext>
            </a:extLst>
          </p:cNvPr>
          <p:cNvSpPr txBox="1"/>
          <p:nvPr/>
        </p:nvSpPr>
        <p:spPr>
          <a:xfrm>
            <a:off x="107504" y="2139702"/>
            <a:ext cx="4968552" cy="2069797"/>
          </a:xfrm>
          <a:prstGeom prst="rect">
            <a:avLst/>
          </a:prstGeom>
          <a:noFill/>
        </p:spPr>
        <p:txBody>
          <a:bodyPr wrap="square" rtlCol="0">
            <a:spAutoFit/>
          </a:bodyPr>
          <a:lstStyle/>
          <a:p>
            <a:pPr marL="285750" indent="-285750">
              <a:buFont typeface="Wingdings" panose="05000000000000000000" pitchFamily="2" charset="2"/>
              <a:buChar char="Ø"/>
            </a:pPr>
            <a:r>
              <a:rPr lang="de-DE" dirty="0">
                <a:solidFill>
                  <a:srgbClr val="FF0000"/>
                </a:solidFill>
              </a:rPr>
              <a:t>W </a:t>
            </a:r>
            <a:r>
              <a:rPr lang="de-DE" dirty="0">
                <a:solidFill>
                  <a:srgbClr val="FF0000"/>
                </a:solidFill>
                <a:sym typeface="Symbol" panose="05050102010706020507" pitchFamily="18" charset="2"/>
              </a:rPr>
              <a:t> </a:t>
            </a:r>
            <a:r>
              <a:rPr lang="de-DE" dirty="0" err="1">
                <a:solidFill>
                  <a:srgbClr val="FF0000"/>
                </a:solidFill>
                <a:sym typeface="Symbol" panose="05050102010706020507" pitchFamily="18" charset="2"/>
              </a:rPr>
              <a:t>matrix</a:t>
            </a:r>
            <a:r>
              <a:rPr lang="de-DE" dirty="0">
                <a:solidFill>
                  <a:srgbClr val="FF0000"/>
                </a:solidFill>
                <a:sym typeface="Symbol" panose="05050102010706020507" pitchFamily="18" charset="2"/>
              </a:rPr>
              <a:t>: </a:t>
            </a:r>
            <a:r>
              <a:rPr lang="de-DE" dirty="0" err="1">
                <a:solidFill>
                  <a:srgbClr val="FF0000"/>
                </a:solidFill>
                <a:sym typeface="Symbol" panose="05050102010706020507" pitchFamily="18" charset="2"/>
              </a:rPr>
              <a:t>practically</a:t>
            </a:r>
            <a:r>
              <a:rPr lang="de-DE" dirty="0">
                <a:solidFill>
                  <a:srgbClr val="FF0000"/>
                </a:solidFill>
                <a:sym typeface="Symbol" panose="05050102010706020507" pitchFamily="18" charset="2"/>
              </a:rPr>
              <a:t> </a:t>
            </a:r>
            <a:r>
              <a:rPr lang="de-DE" dirty="0" err="1">
                <a:solidFill>
                  <a:srgbClr val="FF0000"/>
                </a:solidFill>
                <a:sym typeface="Symbol" panose="05050102010706020507" pitchFamily="18" charset="2"/>
              </a:rPr>
              <a:t>identical</a:t>
            </a:r>
            <a:r>
              <a:rPr lang="de-DE" dirty="0">
                <a:solidFill>
                  <a:srgbClr val="FF0000"/>
                </a:solidFill>
                <a:sym typeface="Symbol" panose="05050102010706020507" pitchFamily="18" charset="2"/>
              </a:rPr>
              <a:t> </a:t>
            </a:r>
            <a:r>
              <a:rPr lang="de-DE" dirty="0" err="1">
                <a:solidFill>
                  <a:srgbClr val="FF0000"/>
                </a:solidFill>
                <a:sym typeface="Symbol" panose="05050102010706020507" pitchFamily="18" charset="2"/>
              </a:rPr>
              <a:t>to</a:t>
            </a:r>
            <a:r>
              <a:rPr lang="de-DE" dirty="0">
                <a:solidFill>
                  <a:srgbClr val="FF0000"/>
                </a:solidFill>
                <a:sym typeface="Symbol" panose="05050102010706020507" pitchFamily="18" charset="2"/>
              </a:rPr>
              <a:t> </a:t>
            </a:r>
            <a:r>
              <a:rPr lang="de-DE" dirty="0" err="1">
                <a:solidFill>
                  <a:srgbClr val="FF0000"/>
                </a:solidFill>
                <a:sym typeface="Symbol" panose="05050102010706020507" pitchFamily="18" charset="2"/>
              </a:rPr>
              <a:t>only</a:t>
            </a:r>
            <a:r>
              <a:rPr lang="de-DE" dirty="0">
                <a:solidFill>
                  <a:srgbClr val="FF0000"/>
                </a:solidFill>
                <a:sym typeface="Symbol" panose="05050102010706020507" pitchFamily="18" charset="2"/>
              </a:rPr>
              <a:t> W</a:t>
            </a:r>
          </a:p>
          <a:p>
            <a:pPr marL="742950" lvl="1" indent="-285750">
              <a:buFont typeface="Wingdings" panose="05000000000000000000" pitchFamily="2" charset="2"/>
              <a:buChar char="Ø"/>
            </a:pPr>
            <a:r>
              <a:rPr lang="de-DE" sz="1350" dirty="0" err="1">
                <a:solidFill>
                  <a:srgbClr val="FF0000"/>
                </a:solidFill>
                <a:sym typeface="Symbol" panose="05050102010706020507" pitchFamily="18" charset="2"/>
              </a:rPr>
              <a:t>Issue</a:t>
            </a:r>
            <a:r>
              <a:rPr lang="de-DE" sz="1350" dirty="0">
                <a:solidFill>
                  <a:srgbClr val="FF0000"/>
                </a:solidFill>
                <a:sym typeface="Symbol" panose="05050102010706020507" pitchFamily="18" charset="2"/>
              </a:rPr>
              <a:t>: </a:t>
            </a:r>
            <a:r>
              <a:rPr lang="de-DE" sz="1350" dirty="0" err="1">
                <a:solidFill>
                  <a:srgbClr val="FF0000"/>
                </a:solidFill>
                <a:sym typeface="Symbol" panose="05050102010706020507" pitchFamily="18" charset="2"/>
              </a:rPr>
              <a:t>oxidation</a:t>
            </a:r>
            <a:r>
              <a:rPr lang="de-DE" sz="1350" dirty="0">
                <a:solidFill>
                  <a:srgbClr val="FF0000"/>
                </a:solidFill>
                <a:sym typeface="Symbol" panose="05050102010706020507" pitchFamily="18" charset="2"/>
              </a:rPr>
              <a:t> </a:t>
            </a:r>
            <a:r>
              <a:rPr lang="de-DE" sz="1350" dirty="0" err="1">
                <a:solidFill>
                  <a:srgbClr val="FF0000"/>
                </a:solidFill>
                <a:sym typeface="Symbol" panose="05050102010706020507" pitchFamily="18" charset="2"/>
              </a:rPr>
              <a:t>of</a:t>
            </a:r>
            <a:r>
              <a:rPr lang="de-DE" sz="1350" dirty="0">
                <a:solidFill>
                  <a:srgbClr val="FF0000"/>
                </a:solidFill>
                <a:sym typeface="Symbol" panose="05050102010706020507" pitchFamily="18" charset="2"/>
              </a:rPr>
              <a:t> </a:t>
            </a:r>
            <a:r>
              <a:rPr lang="de-DE" sz="1350" dirty="0" err="1">
                <a:solidFill>
                  <a:srgbClr val="FF0000"/>
                </a:solidFill>
                <a:sym typeface="Symbol" panose="05050102010706020507" pitchFamily="18" charset="2"/>
              </a:rPr>
              <a:t>downstream</a:t>
            </a:r>
            <a:r>
              <a:rPr lang="de-DE" sz="1350" dirty="0">
                <a:solidFill>
                  <a:srgbClr val="FF0000"/>
                </a:solidFill>
                <a:sym typeface="Symbol" panose="05050102010706020507" pitchFamily="18" charset="2"/>
              </a:rPr>
              <a:t> </a:t>
            </a:r>
            <a:r>
              <a:rPr lang="de-DE" sz="1350" dirty="0" err="1">
                <a:solidFill>
                  <a:srgbClr val="FF0000"/>
                </a:solidFill>
                <a:sym typeface="Symbol" panose="05050102010706020507" pitchFamily="18" charset="2"/>
              </a:rPr>
              <a:t>Fe</a:t>
            </a:r>
            <a:r>
              <a:rPr lang="de-DE" sz="1350" dirty="0">
                <a:solidFill>
                  <a:srgbClr val="FF0000"/>
                </a:solidFill>
                <a:sym typeface="Symbol" panose="05050102010706020507" pitchFamily="18" charset="2"/>
              </a:rPr>
              <a:t>-Ni</a:t>
            </a:r>
          </a:p>
          <a:p>
            <a:pPr marL="285750" indent="-285750">
              <a:buFont typeface="Wingdings" panose="05000000000000000000" pitchFamily="2" charset="2"/>
              <a:buChar char="Ø"/>
            </a:pPr>
            <a:endParaRPr lang="de-DE" sz="800" dirty="0">
              <a:solidFill>
                <a:srgbClr val="FF0000"/>
              </a:solidFill>
              <a:sym typeface="Symbol" panose="05050102010706020507" pitchFamily="18" charset="2"/>
            </a:endParaRPr>
          </a:p>
          <a:p>
            <a:pPr marL="285750" indent="-285750">
              <a:buFont typeface="Wingdings" panose="05000000000000000000" pitchFamily="2" charset="2"/>
              <a:buChar char="Ø"/>
            </a:pPr>
            <a:r>
              <a:rPr lang="de-DE" dirty="0">
                <a:solidFill>
                  <a:srgbClr val="FF0000"/>
                </a:solidFill>
                <a:sym typeface="Symbol" panose="05050102010706020507" pitchFamily="18" charset="2"/>
              </a:rPr>
              <a:t>Matrix  W: </a:t>
            </a:r>
            <a:r>
              <a:rPr lang="de-DE" dirty="0" err="1">
                <a:solidFill>
                  <a:srgbClr val="FF0000"/>
                </a:solidFill>
                <a:sym typeface="Symbol" panose="05050102010706020507" pitchFamily="18" charset="2"/>
              </a:rPr>
              <a:t>strongly</a:t>
            </a:r>
            <a:r>
              <a:rPr lang="de-DE" dirty="0">
                <a:solidFill>
                  <a:srgbClr val="FF0000"/>
                </a:solidFill>
                <a:sym typeface="Symbol" panose="05050102010706020507" pitchFamily="18" charset="2"/>
              </a:rPr>
              <a:t> </a:t>
            </a:r>
            <a:r>
              <a:rPr lang="de-DE" dirty="0" err="1">
                <a:solidFill>
                  <a:srgbClr val="FF0000"/>
                </a:solidFill>
                <a:sym typeface="Symbol" panose="05050102010706020507" pitchFamily="18" charset="2"/>
              </a:rPr>
              <a:t>suppressed</a:t>
            </a:r>
            <a:endParaRPr lang="de-DE" dirty="0">
              <a:solidFill>
                <a:srgbClr val="FF0000"/>
              </a:solidFill>
              <a:sym typeface="Symbol" panose="05050102010706020507" pitchFamily="18" charset="2"/>
            </a:endParaRPr>
          </a:p>
          <a:p>
            <a:pPr marL="742950" lvl="1" indent="-285750">
              <a:buFont typeface="Wingdings" panose="05000000000000000000" pitchFamily="2" charset="2"/>
              <a:buChar char="Ø"/>
            </a:pPr>
            <a:r>
              <a:rPr lang="de-DE" sz="1350" dirty="0" err="1">
                <a:solidFill>
                  <a:srgbClr val="FF0000"/>
                </a:solidFill>
                <a:sym typeface="Symbol" panose="05050102010706020507" pitchFamily="18" charset="2"/>
              </a:rPr>
              <a:t>Issue</a:t>
            </a:r>
            <a:r>
              <a:rPr lang="de-DE" sz="1350" dirty="0">
                <a:solidFill>
                  <a:srgbClr val="FF0000"/>
                </a:solidFill>
                <a:sym typeface="Symbol" panose="05050102010706020507" pitchFamily="18" charset="2"/>
              </a:rPr>
              <a:t>: </a:t>
            </a:r>
            <a:r>
              <a:rPr lang="de-DE" sz="1350" dirty="0" err="1">
                <a:solidFill>
                  <a:srgbClr val="FF0000"/>
                </a:solidFill>
                <a:sym typeface="Symbol" panose="05050102010706020507" pitchFamily="18" charset="2"/>
              </a:rPr>
              <a:t>Fe</a:t>
            </a:r>
            <a:r>
              <a:rPr lang="de-DE" sz="1350" dirty="0">
                <a:solidFill>
                  <a:srgbClr val="FF0000"/>
                </a:solidFill>
                <a:sym typeface="Symbol" panose="05050102010706020507" pitchFamily="18" charset="2"/>
              </a:rPr>
              <a:t>-Ni </a:t>
            </a:r>
            <a:r>
              <a:rPr lang="de-DE" sz="1350" dirty="0" err="1">
                <a:solidFill>
                  <a:srgbClr val="FF0000"/>
                </a:solidFill>
                <a:sym typeface="Symbol" panose="05050102010706020507" pitchFamily="18" charset="2"/>
              </a:rPr>
              <a:t>sputtering</a:t>
            </a:r>
            <a:r>
              <a:rPr lang="de-DE" sz="1350" dirty="0">
                <a:solidFill>
                  <a:srgbClr val="FF0000"/>
                </a:solidFill>
                <a:sym typeface="Symbol" panose="05050102010706020507" pitchFamily="18" charset="2"/>
              </a:rPr>
              <a:t>, W </a:t>
            </a:r>
            <a:r>
              <a:rPr lang="de-DE" sz="1350" dirty="0" err="1">
                <a:solidFill>
                  <a:srgbClr val="FF0000"/>
                </a:solidFill>
                <a:sym typeface="Symbol" panose="05050102010706020507" pitchFamily="18" charset="2"/>
              </a:rPr>
              <a:t>island</a:t>
            </a:r>
            <a:r>
              <a:rPr lang="de-DE" sz="1350" dirty="0">
                <a:solidFill>
                  <a:srgbClr val="FF0000"/>
                </a:solidFill>
                <a:sym typeface="Symbol" panose="05050102010706020507" pitchFamily="18" charset="2"/>
              </a:rPr>
              <a:t> </a:t>
            </a:r>
            <a:r>
              <a:rPr lang="de-DE" sz="1350" dirty="0" err="1">
                <a:solidFill>
                  <a:srgbClr val="FF0000"/>
                </a:solidFill>
                <a:sym typeface="Symbol" panose="05050102010706020507" pitchFamily="18" charset="2"/>
              </a:rPr>
              <a:t>segregation</a:t>
            </a:r>
            <a:endParaRPr lang="de-DE" sz="1350" dirty="0">
              <a:solidFill>
                <a:srgbClr val="FF0000"/>
              </a:solidFill>
              <a:sym typeface="Symbol" panose="05050102010706020507" pitchFamily="18" charset="2"/>
            </a:endParaRPr>
          </a:p>
          <a:p>
            <a:pPr marL="742950" lvl="1" indent="-285750">
              <a:buFont typeface="Wingdings" panose="05000000000000000000" pitchFamily="2" charset="2"/>
              <a:buChar char="Ø"/>
            </a:pPr>
            <a:r>
              <a:rPr lang="de-DE" sz="1350" b="1" u="sng" dirty="0">
                <a:solidFill>
                  <a:srgbClr val="FF0000"/>
                </a:solidFill>
                <a:sym typeface="Symbol" panose="05050102010706020507" pitchFamily="18" charset="2"/>
              </a:rPr>
              <a:t>Gas </a:t>
            </a:r>
            <a:r>
              <a:rPr lang="de-DE" sz="1350" b="1" u="sng" dirty="0" err="1">
                <a:solidFill>
                  <a:srgbClr val="FF0000"/>
                </a:solidFill>
                <a:sym typeface="Symbol" panose="05050102010706020507" pitchFamily="18" charset="2"/>
              </a:rPr>
              <a:t>permeation</a:t>
            </a:r>
            <a:r>
              <a:rPr lang="de-DE" sz="1350" b="1" u="sng" dirty="0">
                <a:solidFill>
                  <a:srgbClr val="FF0000"/>
                </a:solidFill>
                <a:sym typeface="Symbol" panose="05050102010706020507" pitchFamily="18" charset="2"/>
              </a:rPr>
              <a:t> not </a:t>
            </a:r>
            <a:r>
              <a:rPr lang="de-DE" sz="1350" b="1" u="sng" dirty="0" err="1">
                <a:solidFill>
                  <a:srgbClr val="FF0000"/>
                </a:solidFill>
                <a:sym typeface="Symbol" panose="05050102010706020507" pitchFamily="18" charset="2"/>
              </a:rPr>
              <a:t>negligible</a:t>
            </a:r>
            <a:r>
              <a:rPr lang="de-DE" sz="1350" b="1" u="sng" dirty="0">
                <a:solidFill>
                  <a:srgbClr val="FF0000"/>
                </a:solidFill>
                <a:sym typeface="Symbol" panose="05050102010706020507" pitchFamily="18" charset="2"/>
              </a:rPr>
              <a:t>!</a:t>
            </a:r>
          </a:p>
          <a:p>
            <a:pPr marL="285750" indent="-285750">
              <a:buFont typeface="Wingdings" panose="05000000000000000000" pitchFamily="2" charset="2"/>
              <a:buChar char="Ø"/>
            </a:pPr>
            <a:endParaRPr lang="de-DE" sz="800" dirty="0">
              <a:solidFill>
                <a:srgbClr val="FF0000"/>
              </a:solidFill>
              <a:sym typeface="Symbol" panose="05050102010706020507" pitchFamily="18" charset="2"/>
            </a:endParaRPr>
          </a:p>
          <a:p>
            <a:pPr marL="285750" indent="-285750">
              <a:buFont typeface="Wingdings" panose="05000000000000000000" pitchFamily="2" charset="2"/>
              <a:buChar char="Ø"/>
            </a:pPr>
            <a:r>
              <a:rPr lang="de-DE" dirty="0" err="1">
                <a:solidFill>
                  <a:srgbClr val="FF0000"/>
                </a:solidFill>
              </a:rPr>
              <a:t>Previous</a:t>
            </a:r>
            <a:r>
              <a:rPr lang="de-DE" dirty="0">
                <a:solidFill>
                  <a:srgbClr val="FF0000"/>
                </a:solidFill>
              </a:rPr>
              <a:t> </a:t>
            </a:r>
            <a:r>
              <a:rPr lang="de-DE" dirty="0" err="1">
                <a:solidFill>
                  <a:srgbClr val="FF0000"/>
                </a:solidFill>
              </a:rPr>
              <a:t>hypothesis</a:t>
            </a:r>
            <a:r>
              <a:rPr lang="de-DE" dirty="0">
                <a:solidFill>
                  <a:srgbClr val="FF0000"/>
                </a:solidFill>
              </a:rPr>
              <a:t> </a:t>
            </a:r>
            <a:r>
              <a:rPr lang="de-DE" dirty="0" err="1">
                <a:solidFill>
                  <a:srgbClr val="FF0000"/>
                </a:solidFill>
              </a:rPr>
              <a:t>qualitatively</a:t>
            </a:r>
            <a:r>
              <a:rPr lang="de-DE" dirty="0">
                <a:solidFill>
                  <a:srgbClr val="FF0000"/>
                </a:solidFill>
              </a:rPr>
              <a:t> </a:t>
            </a:r>
            <a:r>
              <a:rPr lang="de-DE" dirty="0" err="1">
                <a:solidFill>
                  <a:srgbClr val="FF0000"/>
                </a:solidFill>
              </a:rPr>
              <a:t>confirmed</a:t>
            </a:r>
            <a:r>
              <a:rPr lang="de-DE" dirty="0">
                <a:solidFill>
                  <a:srgbClr val="FF0000"/>
                </a:solidFill>
              </a:rPr>
              <a:t>!</a:t>
            </a:r>
          </a:p>
          <a:p>
            <a:pPr marL="285750" indent="-285750">
              <a:buFont typeface="Wingdings" panose="05000000000000000000" pitchFamily="2" charset="2"/>
              <a:buChar char="Ø"/>
            </a:pPr>
            <a:r>
              <a:rPr lang="de-DE" dirty="0" err="1">
                <a:solidFill>
                  <a:srgbClr val="FF0000"/>
                </a:solidFill>
              </a:rPr>
              <a:t>To</a:t>
            </a:r>
            <a:r>
              <a:rPr lang="de-DE" dirty="0">
                <a:solidFill>
                  <a:srgbClr val="FF0000"/>
                </a:solidFill>
              </a:rPr>
              <a:t> Do: gas </a:t>
            </a:r>
            <a:r>
              <a:rPr lang="de-DE" dirty="0" err="1">
                <a:solidFill>
                  <a:srgbClr val="FF0000"/>
                </a:solidFill>
              </a:rPr>
              <a:t>pressure</a:t>
            </a:r>
            <a:r>
              <a:rPr lang="de-DE" dirty="0">
                <a:solidFill>
                  <a:srgbClr val="FF0000"/>
                </a:solidFill>
              </a:rPr>
              <a:t> </a:t>
            </a:r>
            <a:r>
              <a:rPr lang="de-DE" dirty="0" err="1">
                <a:solidFill>
                  <a:srgbClr val="FF0000"/>
                </a:solidFill>
              </a:rPr>
              <a:t>calibration</a:t>
            </a:r>
            <a:r>
              <a:rPr lang="de-DE" dirty="0">
                <a:solidFill>
                  <a:srgbClr val="FF0000"/>
                </a:solidFill>
              </a:rPr>
              <a:t>, </a:t>
            </a:r>
            <a:r>
              <a:rPr lang="de-DE" dirty="0" err="1">
                <a:solidFill>
                  <a:srgbClr val="FF0000"/>
                </a:solidFill>
              </a:rPr>
              <a:t>modelling</a:t>
            </a:r>
            <a:endParaRPr lang="de-DE" dirty="0">
              <a:solidFill>
                <a:srgbClr val="FF0000"/>
              </a:solidFill>
            </a:endParaRPr>
          </a:p>
        </p:txBody>
      </p:sp>
      <p:graphicFrame>
        <p:nvGraphicFramePr>
          <p:cNvPr id="11" name="Objekt 7">
            <a:extLst>
              <a:ext uri="{FF2B5EF4-FFF2-40B4-BE49-F238E27FC236}">
                <a16:creationId xmlns:a16="http://schemas.microsoft.com/office/drawing/2014/main" id="{CD8740AF-5DF1-DEF9-0157-B5C40E3DA822}"/>
              </a:ext>
            </a:extLst>
          </p:cNvPr>
          <p:cNvGraphicFramePr>
            <a:graphicFrameLocks noChangeAspect="1"/>
          </p:cNvGraphicFramePr>
          <p:nvPr>
            <p:extLst>
              <p:ext uri="{D42A27DB-BD31-4B8C-83A1-F6EECF244321}">
                <p14:modId xmlns:p14="http://schemas.microsoft.com/office/powerpoint/2010/main" val="3290919863"/>
              </p:ext>
            </p:extLst>
          </p:nvPr>
        </p:nvGraphicFramePr>
        <p:xfrm>
          <a:off x="4572000" y="597313"/>
          <a:ext cx="4940000" cy="3780000"/>
        </p:xfrm>
        <a:graphic>
          <a:graphicData uri="http://schemas.openxmlformats.org/presentationml/2006/ole">
            <mc:AlternateContent xmlns:mc="http://schemas.openxmlformats.org/markup-compatibility/2006">
              <mc:Choice xmlns:v="urn:schemas-microsoft-com:vml" Requires="v">
                <p:oleObj name="Graph" r:id="rId3" imgW="3920760" imgH="3000960" progId="Origin95.Graph">
                  <p:embed/>
                </p:oleObj>
              </mc:Choice>
              <mc:Fallback>
                <p:oleObj name="Graph" r:id="rId3" imgW="3920760" imgH="3000960" progId="Origin95.Graph">
                  <p:embed/>
                  <p:pic>
                    <p:nvPicPr>
                      <p:cNvPr id="11" name="Objekt 7">
                        <a:extLst>
                          <a:ext uri="{FF2B5EF4-FFF2-40B4-BE49-F238E27FC236}">
                            <a16:creationId xmlns:a16="http://schemas.microsoft.com/office/drawing/2014/main" id="{CD8740AF-5DF1-DEF9-0157-B5C40E3DA822}"/>
                          </a:ext>
                        </a:extLst>
                      </p:cNvPr>
                      <p:cNvPicPr/>
                      <p:nvPr/>
                    </p:nvPicPr>
                    <p:blipFill>
                      <a:blip r:embed="rId4"/>
                      <a:stretch>
                        <a:fillRect/>
                      </a:stretch>
                    </p:blipFill>
                    <p:spPr>
                      <a:xfrm>
                        <a:off x="4572000" y="597313"/>
                        <a:ext cx="4940000" cy="3780000"/>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23DF1161-9544-4765-8091-990FC515F394}"/>
              </a:ext>
            </a:extLst>
          </p:cNvPr>
          <p:cNvSpPr>
            <a:spLocks noGrp="1"/>
          </p:cNvSpPr>
          <p:nvPr>
            <p:ph type="ftr" sz="quarter" idx="3"/>
          </p:nvPr>
        </p:nvSpPr>
        <p:spPr>
          <a:xfrm>
            <a:off x="467544" y="4908928"/>
            <a:ext cx="8240228" cy="201104"/>
          </a:xfrm>
        </p:spPr>
        <p:txBody>
          <a:bodyPr/>
          <a:lstStyle/>
          <a:p>
            <a:pPr algn="r"/>
            <a:r>
              <a:rPr lang="en-GB"/>
              <a:t>WP-PWIE Project Meeting | April 2024 | </a:t>
            </a:r>
            <a:endParaRPr lang="en-GB" dirty="0"/>
          </a:p>
        </p:txBody>
      </p:sp>
      <p:sp>
        <p:nvSpPr>
          <p:cNvPr id="8" name="Slide Number Placeholder 7">
            <a:extLst>
              <a:ext uri="{FF2B5EF4-FFF2-40B4-BE49-F238E27FC236}">
                <a16:creationId xmlns:a16="http://schemas.microsoft.com/office/drawing/2014/main" id="{CEB84790-E7D2-332D-CE85-13205BB72A8E}"/>
              </a:ext>
            </a:extLst>
          </p:cNvPr>
          <p:cNvSpPr>
            <a:spLocks noGrp="1"/>
          </p:cNvSpPr>
          <p:nvPr>
            <p:ph type="sldNum" sz="quarter" idx="4"/>
          </p:nvPr>
        </p:nvSpPr>
        <p:spPr/>
        <p:txBody>
          <a:bodyPr/>
          <a:lstStyle/>
          <a:p>
            <a:fld id="{F052B65A-4CD3-441E-8847-5A83042EA826}" type="slidenum">
              <a:rPr lang="en-GB" smtClean="0"/>
              <a:pPr/>
              <a:t>7</a:t>
            </a:fld>
            <a:endParaRPr lang="en-GB" dirty="0"/>
          </a:p>
        </p:txBody>
      </p:sp>
    </p:spTree>
    <p:extLst>
      <p:ext uri="{BB962C8B-B14F-4D97-AF65-F5344CB8AC3E}">
        <p14:creationId xmlns:p14="http://schemas.microsoft.com/office/powerpoint/2010/main" val="397027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1610" y="82253"/>
            <a:ext cx="8306017" cy="342900"/>
          </a:xfrm>
          <a:prstGeom prst="rect">
            <a:avLst/>
          </a:prstGeo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a:t>
            </a:r>
            <a:r>
              <a:rPr lang="en-US" sz="2000" spc="-15" dirty="0">
                <a:solidFill>
                  <a:srgbClr val="000000"/>
                </a:solidFill>
                <a:latin typeface="Calibri" panose="020F0502020204030204" pitchFamily="34" charset="0"/>
                <a:ea typeface="Times New Roman" panose="02020603050405020304" pitchFamily="18" charset="0"/>
              </a:rPr>
              <a:t>MPG</a:t>
            </a:r>
            <a:endParaRPr lang="de-DE" sz="1400" dirty="0">
              <a:solidFill>
                <a:srgbClr val="000000"/>
              </a:solidFill>
              <a:latin typeface="Calibri" panose="020F0502020204030204" pitchFamily="34" charset="0"/>
              <a:ea typeface="SimSun" panose="02010600030101010101" pitchFamily="2" charset="-122"/>
            </a:endParaRPr>
          </a:p>
        </p:txBody>
      </p:sp>
      <p:sp>
        <p:nvSpPr>
          <p:cNvPr id="17" name="Textfeld 4">
            <a:extLst>
              <a:ext uri="{FF2B5EF4-FFF2-40B4-BE49-F238E27FC236}">
                <a16:creationId xmlns:a16="http://schemas.microsoft.com/office/drawing/2014/main" id="{D86F1979-FE72-1980-1726-B40EACF78693}"/>
              </a:ext>
            </a:extLst>
          </p:cNvPr>
          <p:cNvSpPr txBox="1"/>
          <p:nvPr/>
        </p:nvSpPr>
        <p:spPr>
          <a:xfrm>
            <a:off x="107504" y="555526"/>
            <a:ext cx="8928992" cy="307777"/>
          </a:xfrm>
          <a:prstGeom prst="rect">
            <a:avLst/>
          </a:prstGeom>
          <a:noFill/>
          <a:ln w="12700">
            <a:noFill/>
          </a:ln>
        </p:spPr>
        <p:txBody>
          <a:bodyPr wrap="square" rtlCol="0">
            <a:spAutoFit/>
          </a:body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Measurement and modelling of Ion Driven Permeation in "W-heavy alloys"</a:t>
            </a:r>
            <a:endParaRPr kumimoji="0" lang="en-US"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F1DD1833-1AFF-CBDF-2232-7EC9C6ABA05B}"/>
              </a:ext>
            </a:extLst>
          </p:cNvPr>
          <p:cNvSpPr>
            <a:spLocks noGrp="1"/>
          </p:cNvSpPr>
          <p:nvPr>
            <p:ph type="ftr" sz="quarter" idx="3"/>
          </p:nvPr>
        </p:nvSpPr>
        <p:spPr>
          <a:xfrm>
            <a:off x="467544" y="4908928"/>
            <a:ext cx="8240228" cy="201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tint val="75000"/>
                  </a:prstClr>
                </a:solidFill>
                <a:effectLst/>
                <a:uLnTx/>
                <a:uFillTx/>
                <a:latin typeface="Calibri"/>
                <a:ea typeface="+mn-ea"/>
                <a:cs typeface="+mn-cs"/>
              </a:rPr>
              <a:t>WP-PWIE Project Meeting | April 2024 | </a:t>
            </a:r>
            <a:endParaRPr kumimoji="0" lang="en-GB" sz="1000" b="0" i="1"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0B6DFD83-C4E2-D1BD-E4A3-D6EB8A283064}"/>
              </a:ext>
            </a:extLst>
          </p:cNvPr>
          <p:cNvSpPr txBox="1"/>
          <p:nvPr/>
        </p:nvSpPr>
        <p:spPr>
          <a:xfrm>
            <a:off x="827584" y="1029561"/>
            <a:ext cx="4634088"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Measure permeation through HPM1850 and compare to modelling</a:t>
            </a:r>
          </a:p>
        </p:txBody>
      </p:sp>
      <p:sp>
        <p:nvSpPr>
          <p:cNvPr id="11" name="TextBox 10">
            <a:extLst>
              <a:ext uri="{FF2B5EF4-FFF2-40B4-BE49-F238E27FC236}">
                <a16:creationId xmlns:a16="http://schemas.microsoft.com/office/drawing/2014/main" id="{F15F6A4D-5E07-C743-E158-AA0EECC9ACCA}"/>
              </a:ext>
            </a:extLst>
          </p:cNvPr>
          <p:cNvSpPr txBox="1"/>
          <p:nvPr/>
        </p:nvSpPr>
        <p:spPr>
          <a:xfrm>
            <a:off x="827584" y="2892848"/>
            <a:ext cx="5760640"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Move from model system to real HPM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err="1">
                <a:ln>
                  <a:noFill/>
                </a:ln>
                <a:solidFill>
                  <a:prstClr val="black"/>
                </a:solidFill>
                <a:effectLst/>
                <a:uLnTx/>
                <a:uFillTx/>
                <a:latin typeface="Calibri"/>
                <a:ea typeface="+mn-ea"/>
                <a:cs typeface="+mn-cs"/>
              </a:rPr>
              <a:t>Modeling</a:t>
            </a:r>
            <a:r>
              <a:rPr kumimoji="0" lang="en-GB" sz="1800" b="0" i="0" u="none" strike="noStrike" kern="1200" cap="none" spc="0" normalizeH="0" baseline="0" noProof="0" dirty="0">
                <a:ln>
                  <a:noFill/>
                </a:ln>
                <a:solidFill>
                  <a:prstClr val="black"/>
                </a:solidFill>
                <a:effectLst/>
                <a:uLnTx/>
                <a:uFillTx/>
                <a:latin typeface="Calibri"/>
                <a:ea typeface="+mn-ea"/>
                <a:cs typeface="+mn-cs"/>
              </a:rPr>
              <a:t> of 2D diffusion pathways</a:t>
            </a:r>
          </a:p>
        </p:txBody>
      </p:sp>
      <p:sp>
        <p:nvSpPr>
          <p:cNvPr id="12" name="TextBox 11">
            <a:extLst>
              <a:ext uri="{FF2B5EF4-FFF2-40B4-BE49-F238E27FC236}">
                <a16:creationId xmlns:a16="http://schemas.microsoft.com/office/drawing/2014/main" id="{A2CC3F6D-4427-1DEC-E614-2FE02A2D749D}"/>
              </a:ext>
            </a:extLst>
          </p:cNvPr>
          <p:cNvSpPr txBox="1"/>
          <p:nvPr/>
        </p:nvSpPr>
        <p:spPr>
          <a:xfrm>
            <a:off x="107504" y="2460865"/>
            <a:ext cx="1675459" cy="307777"/>
          </a:xfrm>
          <a:prstGeom prst="rect">
            <a:avLst/>
          </a:prstGeom>
          <a:noFill/>
          <a:ln w="12700">
            <a:noFill/>
          </a:ln>
        </p:spPr>
        <p:txBody>
          <a:bodyPr wrap="square" rtlCol="0">
            <a:spAutoFit/>
          </a:bodyPr>
          <a:lstStyle>
            <a:defPPr>
              <a:defRPr lang="en-US"/>
            </a:defPPr>
            <a:lvl1pPr marL="285750" indent="-285750">
              <a:lnSpc>
                <a:spcPct val="113000"/>
              </a:lnSpc>
              <a:buFont typeface="Wingdings" panose="05000000000000000000" pitchFamily="2" charset="2"/>
              <a:buChar char="v"/>
              <a:defRPr sz="1350" b="1">
                <a:solidFill>
                  <a:srgbClr val="003399"/>
                </a:solidFill>
                <a:latin typeface="Arial" panose="020B0604020202020204" pitchFamily="34" charset="0"/>
                <a:cs typeface="Arial" panose="020B0604020202020204" pitchFamily="34" charset="0"/>
              </a:defRPr>
            </a:lvl1pPr>
          </a:lstStyle>
          <a:p>
            <a:pPr marL="285750" marR="0" lvl="0" indent="-285750" algn="l" defTabSz="914400" rtl="0" eaLnBrk="1" fontAlgn="auto" latinLnBrk="0" hangingPunct="1">
              <a:lnSpc>
                <a:spcPct val="113000"/>
              </a:lnSpc>
              <a:spcBef>
                <a:spcPts val="0"/>
              </a:spcBef>
              <a:spcAft>
                <a:spcPts val="0"/>
              </a:spcAft>
              <a:buClrTx/>
              <a:buSzTx/>
              <a:buFont typeface="Wingdings" panose="05000000000000000000" pitchFamily="2" charset="2"/>
              <a:buChar char="v"/>
              <a:tabLst/>
              <a:defRPr/>
            </a:pPr>
            <a:r>
              <a:rPr kumimoji="0" lang="de-DE"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KOM Feb-2024</a:t>
            </a:r>
            <a:endParaRPr kumimoji="0" lang="en-GB" sz="135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3" name="Slide Number Placeholder 12">
            <a:extLst>
              <a:ext uri="{FF2B5EF4-FFF2-40B4-BE49-F238E27FC236}">
                <a16:creationId xmlns:a16="http://schemas.microsoft.com/office/drawing/2014/main" id="{A4491839-E301-48AF-E115-31FDB38C64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2B65A-4CD3-441E-8847-5A83042EA826}"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2198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1610" y="82253"/>
            <a:ext cx="8306017" cy="342900"/>
          </a:xfrm>
          <a:prstGeom prst="rect">
            <a:avLst/>
          </a:prstGeom>
        </p:spPr>
        <p:txBody>
          <a:bodyPr/>
          <a:lstStyle/>
          <a:p>
            <a:r>
              <a:rPr lang="en-US" sz="2000" spc="-15" dirty="0">
                <a:solidFill>
                  <a:srgbClr val="000000"/>
                </a:solidFill>
                <a:effectLst/>
                <a:latin typeface="Calibri" panose="020F0502020204030204" pitchFamily="34" charset="0"/>
                <a:ea typeface="Times New Roman" panose="02020603050405020304" pitchFamily="18" charset="0"/>
              </a:rPr>
              <a:t>SP C.1 Transport of Hydrogen through the first wall of fusion devices: </a:t>
            </a:r>
            <a:r>
              <a:rPr lang="en-US" sz="2000" spc="-15" dirty="0">
                <a:solidFill>
                  <a:srgbClr val="000000"/>
                </a:solidFill>
                <a:latin typeface="Calibri" panose="020F0502020204030204" pitchFamily="34" charset="0"/>
                <a:ea typeface="Times New Roman" panose="02020603050405020304" pitchFamily="18" charset="0"/>
              </a:rPr>
              <a:t>JSI</a:t>
            </a:r>
            <a:endParaRPr lang="de-DE" sz="1400" dirty="0">
              <a:solidFill>
                <a:srgbClr val="000000"/>
              </a:solidFill>
              <a:latin typeface="Calibri" panose="020F0502020204030204" pitchFamily="34" charset="0"/>
              <a:ea typeface="SimSun" panose="02010600030101010101" pitchFamily="2" charset="-122"/>
            </a:endParaRPr>
          </a:p>
        </p:txBody>
      </p:sp>
      <p:sp>
        <p:nvSpPr>
          <p:cNvPr id="6" name="Textfeld 4">
            <a:extLst>
              <a:ext uri="{FF2B5EF4-FFF2-40B4-BE49-F238E27FC236}">
                <a16:creationId xmlns:a16="http://schemas.microsoft.com/office/drawing/2014/main" id="{2ADD2A79-CF97-E811-5E0E-A8E93EF2DA04}"/>
              </a:ext>
            </a:extLst>
          </p:cNvPr>
          <p:cNvSpPr txBox="1"/>
          <p:nvPr/>
        </p:nvSpPr>
        <p:spPr>
          <a:xfrm>
            <a:off x="107504" y="555526"/>
            <a:ext cx="8928992" cy="555665"/>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GB" sz="1350" dirty="0">
                <a:solidFill>
                  <a:srgbClr val="FF0000"/>
                </a:solidFill>
                <a:latin typeface="Arial" panose="020B0604020202020204" pitchFamily="34" charset="0"/>
                <a:cs typeface="Arial" panose="020B0604020202020204" pitchFamily="34" charset="0"/>
              </a:rPr>
              <a:t>Compare D permeation through W with D atoms and 300 eV/D ions</a:t>
            </a:r>
          </a:p>
          <a:p>
            <a:pPr marL="214313" indent="-214313">
              <a:lnSpc>
                <a:spcPct val="113000"/>
              </a:lnSpc>
              <a:buFont typeface="Wingdings" panose="05000000000000000000" pitchFamily="2" charset="2"/>
              <a:buChar char="§"/>
            </a:pPr>
            <a:r>
              <a:rPr lang="en-US" sz="1350" dirty="0">
                <a:solidFill>
                  <a:srgbClr val="FF0000"/>
                </a:solidFill>
                <a:latin typeface="Arial" panose="020B0604020202020204" pitchFamily="34" charset="0"/>
                <a:cs typeface="Arial" panose="020B0604020202020204" pitchFamily="34" charset="0"/>
              </a:rPr>
              <a:t>Task:</a:t>
            </a:r>
            <a:r>
              <a:rPr lang="en-US" altLang="en-US" sz="1400" b="1" dirty="0">
                <a:solidFill>
                  <a:schemeClr val="accent2"/>
                </a:solidFill>
              </a:rPr>
              <a:t> </a:t>
            </a:r>
            <a:r>
              <a:rPr lang="en-US" altLang="en-US" sz="1400" dirty="0"/>
              <a:t>Study of D permeation in H-prefilled W foil </a:t>
            </a:r>
            <a:endParaRPr lang="en-US" sz="1350" dirty="0">
              <a:solidFill>
                <a:srgbClr val="FF0000"/>
              </a:solidFill>
              <a:latin typeface="Arial" panose="020B0604020202020204" pitchFamily="34" charset="0"/>
              <a:cs typeface="Arial" panose="020B0604020202020204" pitchFamily="34" charset="0"/>
            </a:endParaRPr>
          </a:p>
        </p:txBody>
      </p:sp>
      <p:sp>
        <p:nvSpPr>
          <p:cNvPr id="7" name="Text Box 31">
            <a:extLst>
              <a:ext uri="{FF2B5EF4-FFF2-40B4-BE49-F238E27FC236}">
                <a16:creationId xmlns:a16="http://schemas.microsoft.com/office/drawing/2014/main" id="{79D65877-1004-580A-F830-597BE295396F}"/>
              </a:ext>
            </a:extLst>
          </p:cNvPr>
          <p:cNvSpPr txBox="1">
            <a:spLocks noChangeArrowheads="1"/>
          </p:cNvSpPr>
          <p:nvPr/>
        </p:nvSpPr>
        <p:spPr bwMode="auto">
          <a:xfrm>
            <a:off x="123162" y="2625678"/>
            <a:ext cx="446449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342900" indent="-342900">
              <a:buFont typeface="Wingdings" panose="05000000000000000000" pitchFamily="2" charset="2"/>
              <a:buChar char="v"/>
            </a:pPr>
            <a:r>
              <a:rPr lang="en-US" altLang="en-US" sz="1400" b="1" dirty="0">
                <a:solidFill>
                  <a:schemeClr val="accent6"/>
                </a:solidFill>
              </a:rPr>
              <a:t>Observations</a:t>
            </a:r>
          </a:p>
          <a:p>
            <a:pPr marL="342900" indent="-342900">
              <a:buFont typeface="Wingdings" panose="05000000000000000000" pitchFamily="2" charset="2"/>
              <a:buChar char="ü"/>
            </a:pPr>
            <a:r>
              <a:rPr lang="en-US" altLang="en-US" sz="1400" dirty="0"/>
              <a:t>Saturation of damaged layer by D after 28h – 3 times faster compared to no H-prefilled foil</a:t>
            </a:r>
          </a:p>
          <a:p>
            <a:pPr marL="342900" indent="-342900">
              <a:buFont typeface="Wingdings" panose="05000000000000000000" pitchFamily="2" charset="2"/>
              <a:buChar char="ü"/>
            </a:pPr>
            <a:r>
              <a:rPr lang="en-US" altLang="en-US" sz="1400" dirty="0"/>
              <a:t>Different saturation D concentration for recrystallized foil and stress-relieved foil ? (no explanation for that)</a:t>
            </a:r>
          </a:p>
          <a:p>
            <a:pPr marL="342900" indent="-342900">
              <a:buFont typeface="Wingdings" panose="05000000000000000000" pitchFamily="2" charset="2"/>
              <a:buChar char="ü"/>
            </a:pPr>
            <a:endParaRPr lang="en-US" altLang="en-US" sz="1400" dirty="0"/>
          </a:p>
        </p:txBody>
      </p:sp>
      <p:sp>
        <p:nvSpPr>
          <p:cNvPr id="8" name="Text Box 31">
            <a:extLst>
              <a:ext uri="{FF2B5EF4-FFF2-40B4-BE49-F238E27FC236}">
                <a16:creationId xmlns:a16="http://schemas.microsoft.com/office/drawing/2014/main" id="{EA60C53B-D441-4698-C49E-23423CEE939E}"/>
              </a:ext>
            </a:extLst>
          </p:cNvPr>
          <p:cNvSpPr txBox="1">
            <a:spLocks noChangeArrowheads="1"/>
          </p:cNvSpPr>
          <p:nvPr/>
        </p:nvSpPr>
        <p:spPr bwMode="auto">
          <a:xfrm>
            <a:off x="216639" y="1181708"/>
            <a:ext cx="466247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342900" indent="-342900">
              <a:buFont typeface="Wingdings" panose="05000000000000000000" pitchFamily="2" charset="2"/>
              <a:buChar char="v"/>
            </a:pPr>
            <a:r>
              <a:rPr lang="en-US" altLang="en-US" sz="1400" b="1" dirty="0">
                <a:solidFill>
                  <a:schemeClr val="accent6"/>
                </a:solidFill>
              </a:rPr>
              <a:t>Experiment</a:t>
            </a:r>
            <a:endParaRPr lang="en-US" altLang="en-US" sz="1400" dirty="0"/>
          </a:p>
          <a:p>
            <a:pPr marL="457200" indent="-457200">
              <a:buFont typeface="Wingdings" panose="05000000000000000000" pitchFamily="2" charset="2"/>
              <a:buChar char="Ø"/>
            </a:pPr>
            <a:r>
              <a:rPr lang="en-GB" altLang="en-US" sz="1400" dirty="0"/>
              <a:t>Exposure of recrystalized or stress- relieved 50 µm W foils with protective layer </a:t>
            </a:r>
            <a:endParaRPr lang="en-US" altLang="en-US" sz="1400" dirty="0"/>
          </a:p>
          <a:p>
            <a:pPr marL="457200" indent="-457200">
              <a:buFont typeface="+mj-lt"/>
              <a:buAutoNum type="arabicPeriod"/>
            </a:pPr>
            <a:r>
              <a:rPr lang="en-US" altLang="en-US" sz="1400" dirty="0"/>
              <a:t>Exposure to H ions (flux ?</a:t>
            </a:r>
            <a:r>
              <a:rPr lang="en-GB" sz="1400" dirty="0"/>
              <a:t>x10</a:t>
            </a:r>
            <a:r>
              <a:rPr lang="en-GB" sz="1400" baseline="30000" dirty="0"/>
              <a:t>18</a:t>
            </a:r>
            <a:r>
              <a:rPr lang="en-US" altLang="en-US" sz="1400" dirty="0"/>
              <a:t> H/m</a:t>
            </a:r>
            <a:r>
              <a:rPr lang="en-US" altLang="en-US" sz="1400" baseline="30000" dirty="0"/>
              <a:t>2</a:t>
            </a:r>
            <a:r>
              <a:rPr lang="en-US" altLang="en-US" sz="1400" dirty="0"/>
              <a:t>s) at 600K for 24h </a:t>
            </a:r>
          </a:p>
          <a:p>
            <a:pPr marL="457200" indent="-457200">
              <a:buFont typeface="+mj-lt"/>
              <a:buAutoNum type="arabicPeriod"/>
            </a:pPr>
            <a:r>
              <a:rPr lang="en-US" altLang="en-US" sz="1400" dirty="0"/>
              <a:t>Exposure to D ions – flux </a:t>
            </a:r>
            <a:r>
              <a:rPr lang="en-GB" sz="1400" dirty="0"/>
              <a:t>4x10</a:t>
            </a:r>
            <a:r>
              <a:rPr lang="en-GB" sz="1400" baseline="30000" dirty="0"/>
              <a:t>18 </a:t>
            </a:r>
            <a:r>
              <a:rPr lang="en-GB" sz="1400" dirty="0"/>
              <a:t>D/m2s</a:t>
            </a:r>
          </a:p>
        </p:txBody>
      </p:sp>
      <p:pic>
        <p:nvPicPr>
          <p:cNvPr id="9" name="Picture 8">
            <a:extLst>
              <a:ext uri="{FF2B5EF4-FFF2-40B4-BE49-F238E27FC236}">
                <a16:creationId xmlns:a16="http://schemas.microsoft.com/office/drawing/2014/main" id="{20B726B1-5D32-FDF7-8AF7-D4C3F446E4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5201" y="773001"/>
            <a:ext cx="3777732" cy="2888529"/>
          </a:xfrm>
          <a:prstGeom prst="rect">
            <a:avLst/>
          </a:prstGeom>
        </p:spPr>
      </p:pic>
      <p:sp>
        <p:nvSpPr>
          <p:cNvPr id="11" name="Textfeld 2">
            <a:extLst>
              <a:ext uri="{FF2B5EF4-FFF2-40B4-BE49-F238E27FC236}">
                <a16:creationId xmlns:a16="http://schemas.microsoft.com/office/drawing/2014/main" id="{801C5993-0278-23BF-4075-D5A19F9609BE}"/>
              </a:ext>
            </a:extLst>
          </p:cNvPr>
          <p:cNvSpPr txBox="1"/>
          <p:nvPr/>
        </p:nvSpPr>
        <p:spPr>
          <a:xfrm>
            <a:off x="107504" y="4201862"/>
            <a:ext cx="5040560" cy="773610"/>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PWIE-SP C.1.T-003-D004</a:t>
            </a:r>
          </a:p>
          <a:p>
            <a:pPr>
              <a:lnSpc>
                <a:spcPct val="113000"/>
              </a:lnSpc>
            </a:pPr>
            <a:r>
              <a:rPr lang="en-US" sz="1000" dirty="0">
                <a:latin typeface="Arial" panose="020B0604020202020204" pitchFamily="34" charset="0"/>
                <a:cs typeface="Arial" panose="020B0604020202020204" pitchFamily="34" charset="0"/>
              </a:rPr>
              <a:t>Status: </a:t>
            </a:r>
            <a:r>
              <a:rPr lang="en-US" sz="1000" i="1" dirty="0">
                <a:solidFill>
                  <a:srgbClr val="FF0000"/>
                </a:solidFill>
                <a:latin typeface="Arial" panose="020B0604020202020204" pitchFamily="34" charset="0"/>
                <a:cs typeface="Arial" panose="020B0604020202020204" pitchFamily="34" charset="0"/>
              </a:rPr>
              <a:t>completed </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solidFill>
                  <a:srgbClr val="FF0000"/>
                </a:solidFill>
                <a:latin typeface="Arial" panose="020B0604020202020204" pitchFamily="34" charset="0"/>
                <a:cs typeface="Arial" panose="020B0604020202020204" pitchFamily="34" charset="0"/>
              </a:rPr>
              <a:t>accelerator 8 days </a:t>
            </a:r>
          </a:p>
          <a:p>
            <a:pPr>
              <a:lnSpc>
                <a:spcPct val="113000"/>
              </a:lnSpc>
            </a:pPr>
            <a:r>
              <a:rPr lang="en-US" sz="1000" dirty="0">
                <a:latin typeface="Arial" panose="020B0604020202020204" pitchFamily="34" charset="0"/>
                <a:cs typeface="Arial" panose="020B0604020202020204" pitchFamily="34" charset="0"/>
              </a:rPr>
              <a:t>Linked WP or TSVV: </a:t>
            </a:r>
            <a:r>
              <a:rPr lang="en-US" sz="1000" i="1" dirty="0">
                <a:solidFill>
                  <a:srgbClr val="FF0000"/>
                </a:solidFill>
                <a:latin typeface="Arial" panose="020B0604020202020204" pitchFamily="34" charset="0"/>
                <a:cs typeface="Arial" panose="020B0604020202020204" pitchFamily="34" charset="0"/>
              </a:rPr>
              <a:t>if required</a:t>
            </a:r>
          </a:p>
        </p:txBody>
      </p:sp>
      <p:sp>
        <p:nvSpPr>
          <p:cNvPr id="3" name="Footer Placeholder 2">
            <a:extLst>
              <a:ext uri="{FF2B5EF4-FFF2-40B4-BE49-F238E27FC236}">
                <a16:creationId xmlns:a16="http://schemas.microsoft.com/office/drawing/2014/main" id="{B0757EDB-E175-28CA-2EAC-A1412BC11B1F}"/>
              </a:ext>
            </a:extLst>
          </p:cNvPr>
          <p:cNvSpPr>
            <a:spLocks noGrp="1"/>
          </p:cNvSpPr>
          <p:nvPr>
            <p:ph type="ftr" sz="quarter" idx="3"/>
          </p:nvPr>
        </p:nvSpPr>
        <p:spPr>
          <a:xfrm>
            <a:off x="467544" y="4908928"/>
            <a:ext cx="8240228" cy="201104"/>
          </a:xfrm>
        </p:spPr>
        <p:txBody>
          <a:bodyPr/>
          <a:lstStyle/>
          <a:p>
            <a:pPr algn="r"/>
            <a:r>
              <a:rPr lang="en-GB"/>
              <a:t>WP-PWIE Project Meeting | April 2024 | </a:t>
            </a:r>
            <a:endParaRPr lang="en-GB" dirty="0"/>
          </a:p>
        </p:txBody>
      </p:sp>
      <p:sp>
        <p:nvSpPr>
          <p:cNvPr id="5" name="Slide Number Placeholder 4">
            <a:extLst>
              <a:ext uri="{FF2B5EF4-FFF2-40B4-BE49-F238E27FC236}">
                <a16:creationId xmlns:a16="http://schemas.microsoft.com/office/drawing/2014/main" id="{1CEA6EE0-36CA-F0C4-5297-35FDE5826793}"/>
              </a:ext>
            </a:extLst>
          </p:cNvPr>
          <p:cNvSpPr>
            <a:spLocks noGrp="1"/>
          </p:cNvSpPr>
          <p:nvPr>
            <p:ph type="sldNum" sz="quarter" idx="4"/>
          </p:nvPr>
        </p:nvSpPr>
        <p:spPr/>
        <p:txBody>
          <a:bodyPr/>
          <a:lstStyle/>
          <a:p>
            <a:fld id="{F052B65A-4CD3-441E-8847-5A83042EA826}" type="slidenum">
              <a:rPr lang="en-GB" smtClean="0"/>
              <a:pPr/>
              <a:t>9</a:t>
            </a:fld>
            <a:endParaRPr lang="en-GB" dirty="0"/>
          </a:p>
        </p:txBody>
      </p:sp>
    </p:spTree>
    <p:extLst>
      <p:ext uri="{BB962C8B-B14F-4D97-AF65-F5344CB8AC3E}">
        <p14:creationId xmlns:p14="http://schemas.microsoft.com/office/powerpoint/2010/main" val="161739800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Template>
  <TotalTime>364</TotalTime>
  <Words>3294</Words>
  <Application>Microsoft Office PowerPoint</Application>
  <PresentationFormat>On-screen Show (16:9)</PresentationFormat>
  <Paragraphs>353</Paragraphs>
  <Slides>30</Slides>
  <Notes>26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Calibri</vt:lpstr>
      <vt:lpstr>Symbol</vt:lpstr>
      <vt:lpstr>Wingdings</vt:lpstr>
      <vt:lpstr>Office</vt:lpstr>
      <vt:lpstr>Graph</vt:lpstr>
      <vt:lpstr>PowerPoint Presentation</vt:lpstr>
      <vt:lpstr>PowerPoint Presentation</vt:lpstr>
      <vt:lpstr>SP C.1 Transport of Hydrogen through the first wall of fusion devices: CEA</vt:lpstr>
      <vt:lpstr>SP C.1 Transport of Hydrogen through the first wall of fusion devices: CEA</vt:lpstr>
      <vt:lpstr>SP C.1 Modelling of Hydrogen Transport properties in the first wall: CEA</vt:lpstr>
      <vt:lpstr>SP C.1 Transport of Hydrogen through the first wall of fusion devices: CEA</vt:lpstr>
      <vt:lpstr>SP C.1 Transport of Hydrogen through the first wall of fusion devices: MPG</vt:lpstr>
      <vt:lpstr>SP C.1 Transport of Hydrogen through the first wall of fusion devices: MPG</vt:lpstr>
      <vt:lpstr>SP C.1 Transport of Hydrogen through the first wall of fusion devices: JSI</vt:lpstr>
      <vt:lpstr>PowerPoint Presentation</vt:lpstr>
      <vt:lpstr>SP C.1 Transport of Hydrogen through the first wall of fusion devices: CEA</vt:lpstr>
      <vt:lpstr>SP C.1 Transport of Hydrogen through the first wall of fusion devices: IPPLM</vt:lpstr>
      <vt:lpstr>PowerPoint Presentation</vt:lpstr>
      <vt:lpstr>SP C.1 Transport of Hydrogen through the first wall of fusion devices: OEAW/VR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 C.4 Influence of n-damage on Hydrogen retention and transport: MPG</vt:lpstr>
      <vt:lpstr>PowerPoint Presentation</vt:lpstr>
      <vt:lpstr>PowerPoint Presentation</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Brezinse</dc:creator>
  <cp:lastModifiedBy>MadMax</cp:lastModifiedBy>
  <cp:revision>262</cp:revision>
  <cp:lastPrinted>2014-10-16T14:51:28Z</cp:lastPrinted>
  <dcterms:created xsi:type="dcterms:W3CDTF">2020-10-16T13:52:18Z</dcterms:created>
  <dcterms:modified xsi:type="dcterms:W3CDTF">2024-04-10T11:02:33Z</dcterms:modified>
</cp:coreProperties>
</file>